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63" r:id="rId1"/>
  </p:sldMasterIdLst>
  <p:notesMasterIdLst>
    <p:notesMasterId r:id="rId64"/>
  </p:notesMasterIdLst>
  <p:handoutMasterIdLst>
    <p:handoutMasterId r:id="rId65"/>
  </p:handoutMasterIdLst>
  <p:sldIdLst>
    <p:sldId id="381" r:id="rId2"/>
    <p:sldId id="270" r:id="rId3"/>
    <p:sldId id="653" r:id="rId4"/>
    <p:sldId id="652" r:id="rId5"/>
    <p:sldId id="671" r:id="rId6"/>
    <p:sldId id="673" r:id="rId7"/>
    <p:sldId id="672" r:id="rId8"/>
    <p:sldId id="674" r:id="rId9"/>
    <p:sldId id="645" r:id="rId10"/>
    <p:sldId id="646" r:id="rId11"/>
    <p:sldId id="594" r:id="rId12"/>
    <p:sldId id="595" r:id="rId13"/>
    <p:sldId id="596" r:id="rId14"/>
    <p:sldId id="573" r:id="rId15"/>
    <p:sldId id="276" r:id="rId16"/>
    <p:sldId id="575" r:id="rId17"/>
    <p:sldId id="555" r:id="rId18"/>
    <p:sldId id="597" r:id="rId19"/>
    <p:sldId id="576" r:id="rId20"/>
    <p:sldId id="577" r:id="rId21"/>
    <p:sldId id="498" r:id="rId22"/>
    <p:sldId id="501" r:id="rId23"/>
    <p:sldId id="503" r:id="rId24"/>
    <p:sldId id="505" r:id="rId25"/>
    <p:sldId id="626" r:id="rId26"/>
    <p:sldId id="627" r:id="rId27"/>
    <p:sldId id="628" r:id="rId28"/>
    <p:sldId id="629" r:id="rId29"/>
    <p:sldId id="630" r:id="rId30"/>
    <p:sldId id="631" r:id="rId31"/>
    <p:sldId id="633" r:id="rId32"/>
    <p:sldId id="634" r:id="rId33"/>
    <p:sldId id="635" r:id="rId34"/>
    <p:sldId id="636" r:id="rId35"/>
    <p:sldId id="640" r:id="rId36"/>
    <p:sldId id="637" r:id="rId37"/>
    <p:sldId id="548" r:id="rId38"/>
    <p:sldId id="654" r:id="rId39"/>
    <p:sldId id="655" r:id="rId40"/>
    <p:sldId id="656" r:id="rId41"/>
    <p:sldId id="658" r:id="rId42"/>
    <p:sldId id="657" r:id="rId43"/>
    <p:sldId id="661" r:id="rId44"/>
    <p:sldId id="662" r:id="rId45"/>
    <p:sldId id="663" r:id="rId46"/>
    <p:sldId id="660" r:id="rId47"/>
    <p:sldId id="666" r:id="rId48"/>
    <p:sldId id="664" r:id="rId49"/>
    <p:sldId id="643" r:id="rId50"/>
    <p:sldId id="650" r:id="rId51"/>
    <p:sldId id="669" r:id="rId52"/>
    <p:sldId id="670" r:id="rId53"/>
    <p:sldId id="570" r:id="rId54"/>
    <p:sldId id="571" r:id="rId55"/>
    <p:sldId id="586" r:id="rId56"/>
    <p:sldId id="587" r:id="rId57"/>
    <p:sldId id="588" r:id="rId58"/>
    <p:sldId id="455" r:id="rId59"/>
    <p:sldId id="468" r:id="rId60"/>
    <p:sldId id="377" r:id="rId61"/>
    <p:sldId id="380" r:id="rId62"/>
    <p:sldId id="267" r:id="rId6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00FF"/>
    <a:srgbClr val="000000"/>
    <a:srgbClr val="F2F2F2"/>
    <a:srgbClr val="700229"/>
    <a:srgbClr val="211E54"/>
    <a:srgbClr val="FFFF99"/>
    <a:srgbClr val="3333FF"/>
    <a:srgbClr val="88025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2" autoAdjust="0"/>
    <p:restoredTop sz="91051" autoAdjust="0"/>
  </p:normalViewPr>
  <p:slideViewPr>
    <p:cSldViewPr>
      <p:cViewPr>
        <p:scale>
          <a:sx n="75" d="100"/>
          <a:sy n="75" d="100"/>
        </p:scale>
        <p:origin x="-2118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6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46" tIns="47374" rIns="94746" bIns="4737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46" tIns="47374" rIns="94746" bIns="47374" rtlCol="0"/>
          <a:lstStyle>
            <a:lvl1pPr algn="r">
              <a:defRPr sz="1300"/>
            </a:lvl1pPr>
          </a:lstStyle>
          <a:p>
            <a:fld id="{DC453F0B-6510-41FF-A525-0F39B85A8D33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5"/>
            <a:ext cx="3077137" cy="512303"/>
          </a:xfrm>
          <a:prstGeom prst="rect">
            <a:avLst/>
          </a:prstGeom>
        </p:spPr>
        <p:txBody>
          <a:bodyPr vert="horz" lIns="94746" tIns="47374" rIns="94746" bIns="4737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675"/>
            <a:ext cx="3077137" cy="512303"/>
          </a:xfrm>
          <a:prstGeom prst="rect">
            <a:avLst/>
          </a:prstGeom>
        </p:spPr>
        <p:txBody>
          <a:bodyPr vert="horz" lIns="94746" tIns="47374" rIns="94746" bIns="47374" rtlCol="0" anchor="b"/>
          <a:lstStyle>
            <a:lvl1pPr algn="r">
              <a:defRPr sz="1300"/>
            </a:lvl1pPr>
          </a:lstStyle>
          <a:p>
            <a:fld id="{3ED5D40A-839D-4808-A6E7-B9061AE6204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3508"/>
          </a:xfrm>
          <a:prstGeom prst="rect">
            <a:avLst/>
          </a:prstGeom>
        </p:spPr>
        <p:txBody>
          <a:bodyPr vert="horz" lIns="94746" tIns="47374" rIns="94746" bIns="4737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7" y="2"/>
            <a:ext cx="3076363" cy="513508"/>
          </a:xfrm>
          <a:prstGeom prst="rect">
            <a:avLst/>
          </a:prstGeom>
        </p:spPr>
        <p:txBody>
          <a:bodyPr vert="horz" lIns="94746" tIns="47374" rIns="94746" bIns="47374" rtlCol="0"/>
          <a:lstStyle>
            <a:lvl1pPr algn="r">
              <a:defRPr sz="1300"/>
            </a:lvl1pPr>
          </a:lstStyle>
          <a:p>
            <a:fld id="{8459FD1B-9203-46B8-8A90-03D5AE09AFB5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6" tIns="47374" rIns="94746" bIns="4737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80"/>
          </a:xfrm>
          <a:prstGeom prst="rect">
            <a:avLst/>
          </a:prstGeom>
        </p:spPr>
        <p:txBody>
          <a:bodyPr vert="horz" lIns="94746" tIns="47374" rIns="94746" bIns="4737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7"/>
          </a:xfrm>
          <a:prstGeom prst="rect">
            <a:avLst/>
          </a:prstGeom>
        </p:spPr>
        <p:txBody>
          <a:bodyPr vert="horz" lIns="94746" tIns="47374" rIns="94746" bIns="4737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3507"/>
          </a:xfrm>
          <a:prstGeom prst="rect">
            <a:avLst/>
          </a:prstGeom>
        </p:spPr>
        <p:txBody>
          <a:bodyPr vert="horz" lIns="94746" tIns="47374" rIns="94746" bIns="47374" rtlCol="0" anchor="b"/>
          <a:lstStyle>
            <a:lvl1pPr algn="r">
              <a:defRPr sz="1300"/>
            </a:lvl1pPr>
          </a:lstStyle>
          <a:p>
            <a:fld id="{BBDA9438-3751-4CC2-A711-BD034386D5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8802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5F8EE97-A30C-46E4-9E40-134AED2DF69C}" type="slidenum">
              <a:rPr lang="zh-TW" altLang="en-US" smtClean="0">
                <a:latin typeface="Arial" pitchFamily="34" charset="0"/>
              </a:rPr>
              <a:pPr>
                <a:defRPr/>
              </a:pPr>
              <a:t>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768350"/>
            <a:ext cx="5119687" cy="383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9438-3751-4CC2-A711-BD034386D52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0" name="矩形 9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538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482AC-C508-471A-B534-F53802FE23F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139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4595-B8DB-4BD9-985F-2548B2E3449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699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A38A-816D-4ACE-826F-3ACEA5F2509E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矩形 6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38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矩形 6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5648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矩形 7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077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25600-1D3D-4824-8EA6-510977248A3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矩形 9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041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A38A-816D-4ACE-826F-3ACEA5F2509E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AD58-87C2-4C9F-9FC4-C60D1A0EEBB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3348038" y="6564313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矩形 6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281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矩形 4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564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B5DD-489E-4440-8B02-4B9766ED21C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7721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C8268-781C-4878-954D-084C677695E0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8" name="矩形 7"/>
          <p:cNvSpPr/>
          <p:nvPr userDrawn="1"/>
        </p:nvSpPr>
        <p:spPr>
          <a:xfrm rot="16200000">
            <a:off x="2682047" y="-2111586"/>
            <a:ext cx="864094" cy="62281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656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A38A-816D-4ACE-826F-3ACEA5F2509E}" type="datetimeFigureOut">
              <a:rPr lang="zh-TW" altLang="en-US" smtClean="0"/>
              <a:pPr/>
              <a:t>2022/9/6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gray">
          <a:xfrm>
            <a:off x="7945569" y="6569595"/>
            <a:ext cx="109092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 b="1" i="1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r>
              <a:rPr lang="en-US" altLang="zh-TW" dirty="0" err="1" smtClean="0">
                <a:solidFill>
                  <a:srgbClr val="1D528D"/>
                </a:solidFill>
                <a:latin typeface="Arial" charset="0"/>
              </a:rPr>
              <a:t>Uni</a:t>
            </a:r>
            <a:r>
              <a:rPr lang="en-US" altLang="zh-TW" dirty="0" smtClean="0">
                <a:solidFill>
                  <a:srgbClr val="1D528D"/>
                </a:solidFill>
                <a:latin typeface="Arial" charset="0"/>
              </a:rPr>
              <a:t>-onward</a:t>
            </a:r>
            <a:endParaRPr lang="en-US" altLang="zh-TW" dirty="0">
              <a:solidFill>
                <a:srgbClr val="1D528D"/>
              </a:solidFill>
              <a:latin typeface="Arial" charset="0"/>
            </a:endParaRPr>
          </a:p>
        </p:txBody>
      </p:sp>
      <p:pic>
        <p:nvPicPr>
          <p:cNvPr id="10" name="Picture 216" descr="LOGO-UNI-ONWAR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616547"/>
            <a:ext cx="282203" cy="2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44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未命名.bmp"/>
          <p:cNvPicPr>
            <a:picLocks noChangeAspect="1"/>
          </p:cNvPicPr>
          <p:nvPr/>
        </p:nvPicPr>
        <p:blipFill rotWithShape="1">
          <a:blip r:embed="rId3" cstate="print"/>
          <a:srcRect l="199" t="23022" r="24471" b="-2834"/>
          <a:stretch/>
        </p:blipFill>
        <p:spPr>
          <a:xfrm>
            <a:off x="0" y="-17840"/>
            <a:ext cx="9162853" cy="5436160"/>
          </a:xfrm>
          <a:prstGeom prst="rect">
            <a:avLst/>
          </a:prstGeom>
        </p:spPr>
      </p:pic>
      <p:sp>
        <p:nvSpPr>
          <p:cNvPr id="15" name="直角三角形 14"/>
          <p:cNvSpPr/>
          <p:nvPr/>
        </p:nvSpPr>
        <p:spPr>
          <a:xfrm rot="16200000">
            <a:off x="3010946" y="706090"/>
            <a:ext cx="3140966" cy="91628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963061" y="2753973"/>
            <a:ext cx="3149933" cy="5076056"/>
          </a:xfrm>
          <a:prstGeom prst="triangle">
            <a:avLst>
              <a:gd name="adj" fmla="val 44889"/>
            </a:avLst>
          </a:pr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6156176" y="5554643"/>
            <a:ext cx="2618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Present by Kuma </a:t>
            </a:r>
            <a:endParaRPr lang="zh-TW" altLang="en-US" sz="2400" dirty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29607" y="5986691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2022.</a:t>
            </a:r>
            <a:r>
              <a:rPr lang="zh-TW" altLang="en-US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Chaparral Pro" panose="02060503040505020203" pitchFamily="18" charset="0"/>
              </a:rPr>
              <a:t>9. 7</a:t>
            </a:r>
            <a:endParaRPr lang="zh-TW" altLang="en-US" dirty="0" smtClean="0">
              <a:solidFill>
                <a:schemeClr val="bg1"/>
              </a:solidFill>
              <a:latin typeface="Chaparral Pro" panose="02060503040505020203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01142" y="5203800"/>
            <a:ext cx="108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平行四邊形 19"/>
          <p:cNvSpPr/>
          <p:nvPr/>
        </p:nvSpPr>
        <p:spPr>
          <a:xfrm rot="11798318" flipV="1">
            <a:off x="-118198" y="4359195"/>
            <a:ext cx="5148000" cy="128797"/>
          </a:xfrm>
          <a:prstGeom prst="parallelogram">
            <a:avLst>
              <a:gd name="adj" fmla="val 30592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平行四邊形 20"/>
          <p:cNvSpPr/>
          <p:nvPr/>
        </p:nvSpPr>
        <p:spPr>
          <a:xfrm rot="9669181" flipH="1" flipV="1">
            <a:off x="4734439" y="4405536"/>
            <a:ext cx="4572000" cy="136438"/>
          </a:xfrm>
          <a:prstGeom prst="parallelogram">
            <a:avLst>
              <a:gd name="adj" fmla="val 3613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5738759" y="6354030"/>
            <a:ext cx="2844800" cy="365125"/>
          </a:xfrm>
        </p:spPr>
        <p:txBody>
          <a:bodyPr/>
          <a:lstStyle/>
          <a:p>
            <a:fld id="{879450EB-F962-47E1-BDFB-4B8F407591C2}" type="slidenum">
              <a:rPr lang="zh-TW" altLang="en-US" smtClean="0"/>
              <a:pPr/>
              <a:t>0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-28864" y="2039429"/>
            <a:ext cx="7308304" cy="1224137"/>
          </a:xfrm>
          <a:prstGeom prst="rect">
            <a:avLst/>
          </a:prstGeom>
          <a:solidFill>
            <a:srgbClr val="F2F2F2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107504" y="2060848"/>
            <a:ext cx="6624736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實驗室藥品的分類儲存</a:t>
            </a:r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&amp;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安全守則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pic>
        <p:nvPicPr>
          <p:cNvPr id="26" name="Picture 216" descr="LOGO-UNI-ONWA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756"/>
            <a:ext cx="143986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5940152" y="5008906"/>
            <a:ext cx="1840820" cy="67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友和貿易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59" y="764505"/>
            <a:ext cx="7445101" cy="563563"/>
          </a:xfrm>
        </p:spPr>
        <p:txBody>
          <a:bodyPr>
            <a:normAutofit fontScale="90000"/>
          </a:bodyPr>
          <a:lstStyle/>
          <a:p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搭配讀取機的試紙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10787"/>
            <a:ext cx="8064896" cy="501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化學品規格介紹 (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I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)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613049"/>
            <a:ext cx="9073008" cy="48402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</a:t>
            </a:r>
            <a:r>
              <a:rPr lang="en-US" altLang="zh-TW" sz="200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1.</a:t>
            </a:r>
            <a:r>
              <a:rPr lang="en-US" altLang="zh-TW" sz="2000" b="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Standard </a:t>
            </a:r>
            <a:r>
              <a:rPr lang="zh-TW" altLang="en-US" sz="2000" b="0" dirty="0" smtClean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標準品：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Pesticide Standard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農藥標準品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Metabolite Standard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代謝物質標準品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PCB ( Polychlorinated Biphenyl )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多氯聯苯標準品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G.C. ( Gas Chromatograph )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氣相層析標準品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Petrochemical standard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石油化學標準品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AAS ( Atomic Absorption ) 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原子吸收光譜儀用之標準品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ICP ( Inductive coupled plasma )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感應偶合電漿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ICP-MS ( Inductive coupled plasma Mass)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感應偶合電漿質譜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PAH ( </a:t>
            </a:r>
            <a:r>
              <a:rPr lang="en-US" altLang="zh-TW" sz="1800" dirty="0" err="1" smtClean="0">
                <a:latin typeface="+mn-ea"/>
                <a:ea typeface="+mn-ea"/>
                <a:cs typeface="Arial Unicode MS" pitchFamily="34" charset="-120"/>
              </a:rPr>
              <a:t>Polynuclear</a:t>
            </a: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 Aromatic Hydrocarbons)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多核芬香羥</a:t>
            </a:r>
          </a:p>
          <a:p>
            <a:pPr marL="1371600" lvl="2" indent="-457200">
              <a:lnSpc>
                <a:spcPct val="90000"/>
              </a:lnSpc>
              <a:spcBef>
                <a:spcPts val="1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latin typeface="+mn-ea"/>
                <a:ea typeface="+mn-ea"/>
                <a:cs typeface="Arial Unicode MS" pitchFamily="34" charset="-120"/>
              </a:rPr>
              <a:t>Chinese Medicine </a:t>
            </a:r>
            <a:r>
              <a:rPr lang="zh-TW" altLang="en-US" sz="1800" dirty="0" smtClean="0">
                <a:latin typeface="+mn-ea"/>
                <a:ea typeface="+mn-ea"/>
                <a:cs typeface="Arial Unicode MS" pitchFamily="34" charset="-120"/>
              </a:rPr>
              <a:t>中藥標準品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化學品規格介紹 (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II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37320"/>
            <a:ext cx="8305800" cy="5060032"/>
          </a:xfrm>
        </p:spPr>
        <p:txBody>
          <a:bodyPr/>
          <a:lstStyle/>
          <a:p>
            <a:pPr marL="609600" indent="-161925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000" b="0" dirty="0" smtClean="0">
                <a:solidFill>
                  <a:srgbClr val="FF0066"/>
                </a:solidFill>
              </a:rPr>
              <a:t>2. 分析試藥級：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Ultrex</a:t>
            </a: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II ( Trace Impurities in </a:t>
            </a:r>
            <a:r>
              <a:rPr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ppt</a:t>
            </a: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)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Instra</a:t>
            </a: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-Analyzed ( Trace Impurities in ppb ) 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RG ( Reagent Grade )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GR（Guaranteed</a:t>
            </a: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Reagent）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ACS（American</a:t>
            </a: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Chemical Society）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AR（Analytical</a:t>
            </a: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Reagent）</a:t>
            </a:r>
            <a:endParaRPr lang="zh-TW" altLang="en-US" sz="1800" dirty="0" smtClean="0">
              <a:solidFill>
                <a:srgbClr val="211E54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0066"/>
                </a:solidFill>
              </a:rPr>
              <a:t>3. 特殊規格品：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HPLC</a:t>
            </a:r>
            <a:r>
              <a:rPr lang="en-US" altLang="zh-TW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高效層液相層析級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SPECTRANAL</a:t>
            </a:r>
            <a:r>
              <a:rPr lang="en-US" altLang="zh-TW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光譜級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PESTANAL</a:t>
            </a:r>
            <a:r>
              <a:rPr lang="en-US" altLang="zh-TW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農藥殘量級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HYDRANAL</a:t>
            </a:r>
            <a:r>
              <a:rPr lang="en-US" altLang="zh-TW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zh-TW" altLang="en-US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水分含量測試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zh-TW" altLang="en-US" sz="2000" dirty="0" smtClean="0">
                <a:solidFill>
                  <a:srgbClr val="FF0066"/>
                </a:solidFill>
              </a:rPr>
              <a:t>4. 生化級：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Biochemistry </a:t>
            </a:r>
            <a:r>
              <a:rPr lang="zh-TW" altLang="en-US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生化級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r>
              <a:rPr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Molecular Biology </a:t>
            </a:r>
            <a:r>
              <a:rPr lang="zh-TW" altLang="en-US" sz="1800" dirty="0" smtClean="0">
                <a:solidFill>
                  <a:srgbClr val="211E54"/>
                </a:solidFill>
                <a:latin typeface="Arial" pitchFamily="34" charset="0"/>
                <a:ea typeface="標楷體" pitchFamily="65" charset="-120"/>
              </a:rPr>
              <a:t>分生級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None/>
            </a:pPr>
            <a:r>
              <a:rPr lang="zh-TW" altLang="en-US" sz="2000" dirty="0" smtClean="0">
                <a:solidFill>
                  <a:srgbClr val="FF0066"/>
                </a:solidFill>
              </a:rPr>
              <a:t>5. 食品級： </a:t>
            </a:r>
            <a:r>
              <a:rPr lang="en-US" altLang="zh-TW" sz="1800" dirty="0" smtClean="0">
                <a:solidFill>
                  <a:srgbClr val="0000FF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FCC</a:t>
            </a:r>
            <a:r>
              <a:rPr lang="zh-TW" altLang="en-US" sz="1800" dirty="0" smtClean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en-US" altLang="zh-TW" sz="1800" dirty="0" smtClean="0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(</a:t>
            </a:r>
            <a:r>
              <a:rPr lang="en-US" altLang="zh-TW" sz="1800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 </a:t>
            </a:r>
            <a:r>
              <a:rPr lang="en-US" altLang="zh-TW" sz="1800" dirty="0" smtClean="0">
                <a:solidFill>
                  <a:srgbClr val="000000"/>
                </a:solidFill>
              </a:rPr>
              <a:t>Food Chemicals Codex</a:t>
            </a:r>
            <a:r>
              <a:rPr lang="zh-TW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zh-TW" sz="1800" dirty="0" smtClean="0">
                <a:solidFill>
                  <a:srgbClr val="000000"/>
                </a:solidFill>
              </a:rPr>
              <a:t>)</a:t>
            </a:r>
            <a:r>
              <a:rPr lang="zh-TW" altLang="en-US" sz="1800" dirty="0" smtClean="0">
                <a:solidFill>
                  <a:srgbClr val="000000"/>
                </a:solidFill>
                <a:latin typeface="Arial" pitchFamily="34" charset="0"/>
                <a:ea typeface="標楷體" pitchFamily="65" charset="-120"/>
              </a:rPr>
              <a:t>食品級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endParaRPr lang="zh-TW" altLang="en-US" sz="1600" b="1" dirty="0" smtClean="0">
              <a:latin typeface="Arial" pitchFamily="34" charset="0"/>
              <a:ea typeface="標楷體" pitchFamily="65" charset="-120"/>
            </a:endParaRP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Char char="Ø"/>
            </a:pPr>
            <a:endParaRPr lang="zh-TW" altLang="en-US" sz="1600" b="1" dirty="0" smtClean="0">
              <a:ea typeface="新細明體" pitchFamily="18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0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0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0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0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0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0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0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0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0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0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0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0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47253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化學品規格介紹 (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III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 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6792"/>
            <a:ext cx="8820472" cy="4691608"/>
          </a:xfrm>
        </p:spPr>
        <p:txBody>
          <a:bodyPr/>
          <a:lstStyle/>
          <a:p>
            <a:pPr marL="990600" lvl="1" indent="-533400" algn="just">
              <a:lnSpc>
                <a:spcPct val="90000"/>
              </a:lnSpc>
              <a:buClr>
                <a:srgbClr val="33CC33"/>
              </a:buClr>
              <a:buFont typeface="Wingdings" pitchFamily="2" charset="2"/>
              <a:buNone/>
            </a:pPr>
            <a:r>
              <a:rPr kumimoji="1" lang="zh-TW" altLang="en-US" sz="2000" dirty="0" smtClean="0">
                <a:solidFill>
                  <a:srgbClr val="FF0066"/>
                </a:solidFill>
                <a:cs typeface="Arial Unicode MS" pitchFamily="34" charset="-120"/>
              </a:rPr>
              <a:t>6. 藥典級：</a:t>
            </a: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USP ( United States Pharmaceutical ) 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美國藥典</a:t>
            </a: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BP 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英國藥典 ，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DBA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德國， 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Ph. </a:t>
            </a:r>
            <a:r>
              <a:rPr kumimoji="1"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Eu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歐洲，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Ph. Fran.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法國</a:t>
            </a:r>
          </a:p>
          <a:p>
            <a:pPr marL="990600" lvl="1" indent="-533400">
              <a:buClr>
                <a:srgbClr val="FF66CC"/>
              </a:buClr>
              <a:buFontTx/>
              <a:buNone/>
            </a:pPr>
            <a:r>
              <a:rPr kumimoji="1" lang="zh-TW" altLang="en-US" sz="2000" dirty="0" smtClean="0">
                <a:solidFill>
                  <a:srgbClr val="FF0066"/>
                </a:solidFill>
                <a:cs typeface="Arial Unicode MS" pitchFamily="34" charset="-120"/>
              </a:rPr>
              <a:t>7. 電子級：</a:t>
            </a:r>
            <a:endParaRPr kumimoji="1" lang="en-US" altLang="zh-TW" sz="2000" dirty="0" smtClean="0">
              <a:solidFill>
                <a:srgbClr val="FF0066"/>
              </a:solidFill>
              <a:cs typeface="Arial Unicode MS" pitchFamily="34" charset="-120"/>
            </a:endParaRP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CMOS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Etching  </a:t>
            </a: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VLSI  ( very large scale integrated circuits )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超大規模積體電路</a:t>
            </a: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Remover : Ash residue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，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Edge  Bead </a:t>
            </a:r>
            <a:endParaRPr kumimoji="1" lang="zh-TW" altLang="en-US" sz="1800" dirty="0" smtClean="0">
              <a:solidFill>
                <a:srgbClr val="211E54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Positive </a:t>
            </a:r>
            <a:r>
              <a:rPr kumimoji="1"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Photoresist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Stripper Etching Chemicals </a:t>
            </a:r>
          </a:p>
          <a:p>
            <a:pPr marL="1371600" lvl="2" indent="-457200">
              <a:buClr>
                <a:srgbClr val="008000"/>
              </a:buClr>
              <a:buNone/>
            </a:pPr>
            <a:endParaRPr kumimoji="1" lang="zh-TW" altLang="en-US" dirty="0" smtClean="0">
              <a:solidFill>
                <a:srgbClr val="211E54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990600" lvl="1" indent="-533400">
              <a:buClr>
                <a:srgbClr val="FF66CC"/>
              </a:buClr>
              <a:buFontTx/>
              <a:buNone/>
            </a:pPr>
            <a:r>
              <a:rPr kumimoji="1" lang="zh-TW" altLang="en-US" sz="2000" dirty="0" smtClean="0">
                <a:solidFill>
                  <a:srgbClr val="FF0066"/>
                </a:solidFill>
                <a:cs typeface="Arial Unicode MS" pitchFamily="34" charset="-120"/>
              </a:rPr>
              <a:t>8. 奈米級 : </a:t>
            </a:r>
            <a:r>
              <a:rPr kumimoji="1" lang="en-US" altLang="zh-TW" sz="20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Nano</a:t>
            </a:r>
            <a:r>
              <a:rPr kumimoji="1" lang="en-US" altLang="zh-TW" sz="20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grade &lt; 100nm </a:t>
            </a:r>
          </a:p>
          <a:p>
            <a:pPr marL="990600" lvl="1" indent="-533400">
              <a:buClr>
                <a:srgbClr val="FF66CC"/>
              </a:buClr>
              <a:buFontTx/>
              <a:buNone/>
            </a:pPr>
            <a:endParaRPr kumimoji="1" lang="zh-TW" altLang="en-US" sz="2000" dirty="0" smtClean="0">
              <a:solidFill>
                <a:srgbClr val="211E54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 marL="990600" lvl="1" indent="-533400">
              <a:buClr>
                <a:srgbClr val="FF66CC"/>
              </a:buClr>
              <a:buFontTx/>
              <a:buNone/>
            </a:pPr>
            <a:r>
              <a:rPr kumimoji="1" lang="en-US" altLang="zh-TW" sz="2000" dirty="0" smtClean="0">
                <a:solidFill>
                  <a:srgbClr val="FF0066"/>
                </a:solidFill>
                <a:cs typeface="Arial Unicode MS" pitchFamily="34" charset="-120"/>
              </a:rPr>
              <a:t>9.  </a:t>
            </a:r>
            <a:r>
              <a:rPr kumimoji="1" lang="zh-TW" altLang="en-US" sz="2000" dirty="0" smtClean="0">
                <a:solidFill>
                  <a:srgbClr val="FF0066"/>
                </a:solidFill>
                <a:cs typeface="Arial Unicode MS" pitchFamily="34" charset="-120"/>
              </a:rPr>
              <a:t>一般化學品：</a:t>
            </a: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CP（Chemical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Pure）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化學級    </a:t>
            </a:r>
          </a:p>
          <a:p>
            <a:pPr marL="1371600" lvl="2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kumimoji="1" lang="en-US" altLang="zh-TW" sz="1800" dirty="0" err="1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TG（Technical</a:t>
            </a:r>
            <a:r>
              <a:rPr kumimoji="1" lang="en-US" altLang="zh-TW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Grade） </a:t>
            </a:r>
            <a:r>
              <a:rPr kumimoji="1" lang="zh-TW" altLang="en-US" sz="1800" dirty="0" smtClean="0">
                <a:solidFill>
                  <a:srgbClr val="211E54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工業級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化學藥品的分類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773238"/>
            <a:ext cx="8229600" cy="1511300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1. 還原性物質：</a:t>
            </a: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None/>
            </a:pPr>
            <a:endParaRPr lang="zh-TW" altLang="en-US" sz="3600" dirty="0" smtClean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90000"/>
              </a:lnSpc>
              <a:buClr>
                <a:srgbClr val="008000"/>
              </a:buClr>
              <a:buFont typeface="Wingdings" pitchFamily="2" charset="2"/>
              <a:buNone/>
            </a:pPr>
            <a:r>
              <a:rPr lang="zh-TW" alt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838200" y="2492375"/>
            <a:ext cx="716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36663" lvl="2" indent="-322263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zh-TW" altLang="en-US" sz="26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金屬類、有機溶劑、醇類、芳香衍生物、   醛</a:t>
            </a:r>
            <a:r>
              <a:rPr lang="zh-TW" altLang="en-US" sz="26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、鹼、</a:t>
            </a:r>
            <a:r>
              <a:rPr lang="zh-TW" altLang="en-US" sz="26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油脂、其他。</a:t>
            </a:r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838200" y="3352800"/>
            <a:ext cx="83058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20000"/>
              </a:spcBef>
              <a:buClr>
                <a:srgbClr val="008000"/>
              </a:buClr>
              <a:buFont typeface="Wingdings" pitchFamily="2" charset="2"/>
              <a:buNone/>
            </a:pPr>
            <a:endParaRPr lang="zh-TW" altLang="en-US" sz="2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8925" lvl="1">
              <a:spcBef>
                <a:spcPct val="20000"/>
              </a:spcBef>
              <a:buClr>
                <a:srgbClr val="33CC33"/>
              </a:buClr>
              <a:buFont typeface="Wingdings" pitchFamily="2" charset="2"/>
              <a:buNone/>
            </a:pPr>
            <a:r>
              <a:rPr lang="zh-TW" altLang="en-US" sz="3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2</a:t>
            </a:r>
            <a:r>
              <a:rPr lang="zh-TW" altLang="en-US" sz="3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. </a:t>
            </a:r>
            <a:r>
              <a:rPr lang="zh-TW" altLang="en-US" sz="32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氧化性物質：</a:t>
            </a:r>
          </a:p>
        </p:txBody>
      </p:sp>
      <p:sp>
        <p:nvSpPr>
          <p:cNvPr id="285702" name="Text Box 6"/>
          <p:cNvSpPr txBox="1">
            <a:spLocks noChangeArrowheads="1"/>
          </p:cNvSpPr>
          <p:nvPr/>
        </p:nvSpPr>
        <p:spPr bwMode="auto">
          <a:xfrm>
            <a:off x="1219200" y="4419600"/>
            <a:ext cx="73152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0" lvl="2" indent="-382588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tabLst>
                <a:tab pos="765175" algn="l"/>
                <a:tab pos="1050925" algn="l"/>
              </a:tabLst>
            </a:pPr>
            <a:r>
              <a:rPr lang="zh-TW" altLang="en-US" sz="26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過氧化物、氯酸鹽、硝酸鹽、鉻酸鹽、       </a:t>
            </a:r>
            <a:r>
              <a:rPr lang="zh-TW" altLang="en-US" sz="26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酸、</a:t>
            </a:r>
            <a:r>
              <a:rPr lang="zh-TW" altLang="en-US" sz="26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其他。</a:t>
            </a:r>
          </a:p>
          <a:p>
            <a:pPr algn="ctr">
              <a:spcBef>
                <a:spcPct val="50000"/>
              </a:spcBef>
              <a:tabLst>
                <a:tab pos="765175" algn="l"/>
                <a:tab pos="1050925" algn="l"/>
              </a:tabLst>
            </a:pPr>
            <a:endParaRPr lang="zh-TW" altLang="en-US" sz="2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 autoUpdateAnimBg="0"/>
      <p:bldP spid="285699" grpId="0" build="p" bldLvl="4" autoUpdateAnimBg="0" advAuto="0"/>
      <p:bldP spid="285700" grpId="0" autoUpdateAnimBg="0"/>
      <p:bldP spid="285701" grpId="0" autoUpdateAnimBg="0"/>
      <p:bldP spid="2857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4950297" y="-563414"/>
            <a:ext cx="864094" cy="3131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777205"/>
            <a:ext cx="7452320" cy="563563"/>
          </a:xfrm>
          <a:noFill/>
        </p:spPr>
        <p:txBody>
          <a:bodyPr>
            <a:normAutofit fontScale="90000"/>
          </a:bodyPr>
          <a:lstStyle/>
          <a:p>
            <a:r>
              <a:rPr kumimoji="1"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   混合後會發生危險的組合性藥品</a:t>
            </a:r>
            <a:r>
              <a:rPr kumimoji="1"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(</a:t>
            </a:r>
            <a:r>
              <a:rPr kumimoji="1"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 </a:t>
            </a:r>
            <a:r>
              <a:rPr kumimoji="1"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I</a:t>
            </a:r>
            <a:r>
              <a:rPr kumimoji="1"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 </a:t>
            </a:r>
            <a:r>
              <a:rPr kumimoji="1"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)</a:t>
            </a:r>
            <a:endParaRPr lang="zh-TW" altLang="en-US" sz="36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Arial Unicode MS" pitchFamily="34" charset="-120"/>
            </a:endParaRPr>
          </a:p>
        </p:txBody>
      </p:sp>
      <p:pic>
        <p:nvPicPr>
          <p:cNvPr id="14339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40508"/>
            <a:ext cx="7416824" cy="488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5094313" y="-563414"/>
            <a:ext cx="864094" cy="3131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55997"/>
            <a:ext cx="7517109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1"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 混合後會發生危險的組合性藥品</a:t>
            </a:r>
            <a:r>
              <a:rPr kumimoji="1"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(</a:t>
            </a:r>
            <a:r>
              <a:rPr kumimoji="1"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 </a:t>
            </a:r>
            <a:r>
              <a:rPr kumimoji="1"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II</a:t>
            </a:r>
            <a:r>
              <a:rPr kumimoji="1"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 </a:t>
            </a:r>
            <a:r>
              <a:rPr kumimoji="1"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)</a:t>
            </a:r>
            <a:endParaRPr lang="en-US" altLang="zh-TW" sz="36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Arial Unicode MS" pitchFamily="34" charset="-120"/>
            </a:endParaRPr>
          </a:p>
        </p:txBody>
      </p:sp>
      <p:pic>
        <p:nvPicPr>
          <p:cNvPr id="15363" name="Object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620092"/>
            <a:ext cx="7128792" cy="4897993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24" y="692696"/>
            <a:ext cx="5986636" cy="663724"/>
          </a:xfrm>
        </p:spPr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  化學藥品保存的環境、方式 </a:t>
            </a:r>
            <a:endParaRPr kumimoji="1" lang="zh-TW" altLang="en-US" sz="32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8097"/>
            <a:ext cx="8569325" cy="4967287"/>
          </a:xfrm>
        </p:spPr>
        <p:txBody>
          <a:bodyPr/>
          <a:lstStyle/>
          <a:p>
            <a:pPr marL="361950" lvl="2" indent="-3175">
              <a:spcBef>
                <a:spcPct val="0"/>
              </a:spcBef>
              <a:buClr>
                <a:srgbClr val="FF0066"/>
              </a:buClr>
              <a:buBlip>
                <a:blip r:embed="rId2"/>
              </a:buBlip>
            </a:pPr>
            <a:r>
              <a:rPr kumimoji="1" lang="zh-TW" altLang="en-US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</a:t>
            </a:r>
            <a:r>
              <a:rPr kumimoji="1" lang="en-US" altLang="zh-TW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Room temperature</a:t>
            </a: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Blip>
                <a:blip r:embed="rId2"/>
              </a:buBlip>
            </a:pPr>
            <a:endParaRPr kumimoji="1" lang="en-US" altLang="zh-TW" sz="2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</a:t>
            </a:r>
            <a:r>
              <a:rPr kumimoji="1" lang="en-US" altLang="zh-TW" sz="2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Cool 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 </a:t>
            </a:r>
            <a:r>
              <a:rPr kumimoji="1" lang="en-US" altLang="zh-TW" sz="2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Cold 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</a:t>
            </a:r>
            <a:r>
              <a:rPr kumimoji="1" lang="en-US" altLang="zh-TW" sz="2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Frozen temperature</a:t>
            </a: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Blip>
                <a:blip r:embed="rId2"/>
              </a:buBlip>
            </a:pPr>
            <a:r>
              <a:rPr kumimoji="1" lang="en-US" altLang="zh-TW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Hygroscopic</a:t>
            </a: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</a:t>
            </a:r>
            <a:r>
              <a:rPr kumimoji="1" lang="en-US" altLang="zh-TW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Corrosive</a:t>
            </a: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</a:t>
            </a:r>
            <a:r>
              <a:rPr kumimoji="1" lang="en-US" altLang="zh-TW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Flammable</a:t>
            </a: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6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en-US" altLang="zh-TW" sz="26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Toxic</a:t>
            </a:r>
            <a:endParaRPr kumimoji="1"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Blip>
                <a:blip r:embed="rId2"/>
              </a:buBlip>
            </a:pPr>
            <a:endParaRPr kumimoji="1" lang="en-US" altLang="zh-TW" sz="28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化學藥品的自身特性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zh-TW" altLang="en-US" sz="2800" b="1" dirty="0" smtClean="0">
                <a:solidFill>
                  <a:srgbClr val="2311A5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 </a:t>
            </a:r>
            <a:endParaRPr lang="zh-TW" altLang="en-US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560" y="1628800"/>
            <a:ext cx="6885384" cy="424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71600" lvl="2" indent="-457200">
              <a:lnSpc>
                <a:spcPct val="90000"/>
              </a:lnSpc>
              <a:spcBef>
                <a:spcPts val="9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易受溫度影響（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Heat Sensitive）</a:t>
            </a:r>
          </a:p>
          <a:p>
            <a:pPr marL="1371600" lvl="2" indent="-457200">
              <a:lnSpc>
                <a:spcPct val="90000"/>
              </a:lnSpc>
              <a:spcBef>
                <a:spcPts val="9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易受水份影響（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Moisture Sensitive）</a:t>
            </a:r>
          </a:p>
          <a:p>
            <a:pPr marL="1371600" lvl="2" indent="-457200">
              <a:lnSpc>
                <a:spcPct val="90000"/>
              </a:lnSpc>
              <a:spcBef>
                <a:spcPts val="9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易受光線影響（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Light Sensitive）</a:t>
            </a:r>
          </a:p>
          <a:p>
            <a:pPr marL="1371600" lvl="2" indent="-457200">
              <a:lnSpc>
                <a:spcPct val="90000"/>
              </a:lnSpc>
              <a:spcBef>
                <a:spcPts val="9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易受空氣影響（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Air Sensitive）</a:t>
            </a:r>
          </a:p>
          <a:p>
            <a:pPr marL="1371600" lvl="2" indent="-457200">
              <a:lnSpc>
                <a:spcPct val="90000"/>
              </a:lnSpc>
              <a:spcBef>
                <a:spcPts val="9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吸濕性化學品（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Hygroscopic）</a:t>
            </a:r>
          </a:p>
          <a:p>
            <a:pPr marL="1371600" lvl="2" indent="-457200">
              <a:lnSpc>
                <a:spcPct val="90000"/>
              </a:lnSpc>
              <a:spcBef>
                <a:spcPts val="9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引火性化學品（</a:t>
            </a:r>
            <a:r>
              <a:rPr lang="en-US" altLang="zh-TW" sz="2400" dirty="0" err="1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Pyrophoric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）</a:t>
            </a:r>
            <a:endParaRPr lang="zh-TW" altLang="en-US" sz="2400" dirty="0" smtClean="0">
              <a:solidFill>
                <a:srgbClr val="211E54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1752600" lvl="3" indent="-381000">
              <a:lnSpc>
                <a:spcPct val="90000"/>
              </a:lnSpc>
              <a:spcBef>
                <a:spcPts val="900"/>
              </a:spcBef>
              <a:buClr>
                <a:srgbClr val="FF0066"/>
              </a:buClr>
              <a:buFontTx/>
              <a:buChar char="o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沸點低容易引火</a:t>
            </a:r>
          </a:p>
          <a:p>
            <a:pPr marL="1752600" lvl="3" indent="-381000">
              <a:lnSpc>
                <a:spcPct val="90000"/>
              </a:lnSpc>
              <a:spcBef>
                <a:spcPts val="900"/>
              </a:spcBef>
              <a:buClr>
                <a:srgbClr val="FF0066"/>
              </a:buClr>
              <a:buFontTx/>
              <a:buChar char="o"/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與</a:t>
            </a:r>
            <a:r>
              <a:rPr lang="zh-TW" altLang="en-US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空氣接觸會自然發火</a:t>
            </a:r>
          </a:p>
          <a:p>
            <a:pPr marL="1752600" lvl="3" indent="-381000">
              <a:lnSpc>
                <a:spcPct val="90000"/>
              </a:lnSpc>
              <a:spcBef>
                <a:spcPts val="900"/>
              </a:spcBef>
              <a:buClr>
                <a:srgbClr val="FF0066"/>
              </a:buClr>
              <a:buFontTx/>
              <a:buChar char="o"/>
            </a:pPr>
            <a:r>
              <a:rPr lang="zh-TW" altLang="en-US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與水接觸會發熱發火</a:t>
            </a:r>
          </a:p>
          <a:p>
            <a:pPr marL="1752600" lvl="3" indent="-381000">
              <a:lnSpc>
                <a:spcPct val="90000"/>
              </a:lnSpc>
              <a:spcBef>
                <a:spcPts val="900"/>
              </a:spcBef>
              <a:buClr>
                <a:srgbClr val="FF0066"/>
              </a:buClr>
              <a:buFontTx/>
              <a:buChar char="o"/>
            </a:pPr>
            <a:r>
              <a:rPr lang="zh-TW" altLang="en-US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經摩擦容易發火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65126"/>
            <a:ext cx="309634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Arial Unicode MS" pitchFamily="34" charset="-120"/>
              </a:rPr>
              <a:t>G H S 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緣起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  <p:sp>
        <p:nvSpPr>
          <p:cNvPr id="288771" name="Rectangle 3"/>
          <p:cNvSpPr>
            <a:spLocks noChangeArrowheads="1"/>
          </p:cNvSpPr>
          <p:nvPr/>
        </p:nvSpPr>
        <p:spPr bwMode="auto">
          <a:xfrm>
            <a:off x="539552" y="1628800"/>
            <a:ext cx="83529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</a:pP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聯</a:t>
            </a:r>
            <a:r>
              <a:rPr lang="zh-TW" altLang="en-US" sz="2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合國為解決各國現存差異並提升人類健康及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環境保護</a:t>
            </a:r>
            <a:endParaRPr lang="en-US" altLang="zh-TW" sz="24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</a:pPr>
            <a:endParaRPr lang="en-US" altLang="zh-TW" sz="24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於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九十四年發布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化學品分類及標示之全球調和制度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第一版修訂文件</a:t>
            </a: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（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The 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Globally Harmonized System of Classification &amp; </a:t>
            </a:r>
            <a:r>
              <a:rPr lang="en-US" altLang="zh-TW" sz="2400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Labelling</a:t>
            </a:r>
            <a:r>
              <a:rPr lang="en-US" altLang="zh-TW" sz="24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of 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Chemicals  </a:t>
            </a:r>
            <a:r>
              <a:rPr lang="zh-TW" altLang="en-US" sz="2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簡稱 </a:t>
            </a:r>
            <a:r>
              <a:rPr lang="en-US" altLang="zh-TW" sz="24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GHS </a:t>
            </a:r>
            <a:r>
              <a:rPr lang="en-US" altLang="zh-TW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使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各國對化學品之物理性、健康及環境危害特性之分類、標示及物質安全資料表能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有 全球</a:t>
            </a:r>
            <a:r>
              <a:rPr lang="zh-TW" altLang="en-US" sz="24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一致的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準則。 </a:t>
            </a:r>
            <a:endParaRPr lang="zh-TW" altLang="en-US" sz="24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</a:pPr>
            <a:endParaRPr lang="en-US" altLang="zh-TW" sz="2400" dirty="0" smtClean="0">
              <a:solidFill>
                <a:srgbClr val="211E54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</a:pP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我國</a:t>
            </a:r>
            <a:r>
              <a:rPr lang="zh-TW" altLang="en-US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目前化學品管理分屬各主管部會之權責，經濟部為使各相關部會能調和國內有關</a:t>
            </a:r>
            <a:r>
              <a:rPr lang="en-US" altLang="zh-TW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GHS</a:t>
            </a:r>
            <a:r>
              <a:rPr lang="en-US" altLang="zh-TW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制度相關法規，已制定符合聯合國紫皮書規範之國家標準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1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5030 </a:t>
            </a:r>
            <a:r>
              <a:rPr lang="zh-TW" altLang="en-US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化學品</a:t>
            </a:r>
            <a:r>
              <a:rPr lang="zh-TW" altLang="en-US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分類及標示系列標準。</a:t>
            </a:r>
            <a:endParaRPr lang="en-US" altLang="zh-TW" sz="2400" dirty="0">
              <a:solidFill>
                <a:srgbClr val="211E54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tabLst>
                <a:tab pos="0" algn="l"/>
              </a:tabLst>
            </a:pPr>
            <a:r>
              <a:rPr lang="zh-TW" altLang="en-US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（各種危害分類標準之細項內容可參照 </a:t>
            </a:r>
            <a:r>
              <a:rPr lang="en-US" altLang="zh-TW" sz="2400" dirty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CNS 15030-1 </a:t>
            </a:r>
            <a:r>
              <a:rPr lang="en-US" altLang="zh-TW" sz="24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– 27)</a:t>
            </a:r>
            <a:endParaRPr lang="zh-TW" altLang="en-US" sz="2400" dirty="0">
              <a:solidFill>
                <a:srgbClr val="211E54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                    摘要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0768"/>
            <a:ext cx="8003232" cy="4968552"/>
          </a:xfrm>
        </p:spPr>
        <p:txBody>
          <a:bodyPr/>
          <a:lstStyle/>
          <a:p>
            <a:pPr>
              <a:buNone/>
              <a:defRPr/>
            </a:pPr>
            <a:endParaRPr lang="en-US" altLang="zh-TW" sz="2600" dirty="0" smtClean="0">
              <a:solidFill>
                <a:srgbClr val="211E54"/>
              </a:solidFill>
            </a:endParaRPr>
          </a:p>
          <a:p>
            <a:pPr>
              <a:buBlip>
                <a:blip r:embed="rId2"/>
              </a:buBlip>
              <a:defRPr/>
            </a:pPr>
            <a:r>
              <a:rPr lang="zh-TW" altLang="en-US" sz="2600" b="0" dirty="0" smtClean="0">
                <a:solidFill>
                  <a:srgbClr val="211E54"/>
                </a:solidFill>
                <a:cs typeface="Arial Unicode MS" pitchFamily="34" charset="-120"/>
              </a:rPr>
              <a:t> </a:t>
            </a:r>
            <a:r>
              <a:rPr lang="zh-TW" altLang="en-US" sz="2600" dirty="0" smtClean="0">
                <a:solidFill>
                  <a:srgbClr val="211E54"/>
                </a:solidFill>
                <a:cs typeface="Arial Unicode MS" pitchFamily="34" charset="-120"/>
              </a:rPr>
              <a:t>水質檢測儀器 </a:t>
            </a:r>
            <a:r>
              <a:rPr lang="en-US" altLang="zh-TW" sz="2600" dirty="0" smtClean="0">
                <a:solidFill>
                  <a:srgbClr val="211E54"/>
                </a:solidFill>
                <a:cs typeface="Arial Unicode MS" pitchFamily="34" charset="-120"/>
              </a:rPr>
              <a:t>&amp; Buffer </a:t>
            </a:r>
            <a:r>
              <a:rPr lang="zh-TW" altLang="en-US" sz="2600" dirty="0" smtClean="0">
                <a:solidFill>
                  <a:srgbClr val="211E54"/>
                </a:solidFill>
                <a:cs typeface="Arial Unicode MS" pitchFamily="34" charset="-120"/>
              </a:rPr>
              <a:t>物化特性</a:t>
            </a:r>
            <a:endParaRPr lang="en-US" altLang="zh-TW" sz="2600" b="0" dirty="0" smtClean="0">
              <a:solidFill>
                <a:srgbClr val="211E54"/>
              </a:solidFill>
            </a:endParaRPr>
          </a:p>
          <a:p>
            <a:pPr>
              <a:buNone/>
              <a:defRPr/>
            </a:pPr>
            <a:endParaRPr lang="en-US" altLang="zh-TW" sz="2600" b="0" dirty="0" smtClean="0">
              <a:solidFill>
                <a:srgbClr val="211E54"/>
              </a:solidFill>
            </a:endParaRPr>
          </a:p>
          <a:p>
            <a:pPr>
              <a:buBlip>
                <a:blip r:embed="rId2"/>
              </a:buBlip>
              <a:defRPr/>
            </a:pPr>
            <a:r>
              <a:rPr lang="zh-TW" altLang="en-US" sz="2600" b="0" dirty="0" smtClean="0">
                <a:solidFill>
                  <a:srgbClr val="211E54"/>
                </a:solidFill>
              </a:rPr>
              <a:t> 化學品</a:t>
            </a:r>
            <a:r>
              <a:rPr lang="zh-TW" altLang="en-US" sz="2600" dirty="0" smtClean="0">
                <a:solidFill>
                  <a:srgbClr val="211E54"/>
                </a:solidFill>
                <a:cs typeface="Arial Unicode MS" pitchFamily="34" charset="-120"/>
              </a:rPr>
              <a:t>規格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</a:t>
            </a:r>
            <a:r>
              <a:rPr lang="zh-TW" altLang="en-US" sz="2600" dirty="0" smtClean="0">
                <a:solidFill>
                  <a:srgbClr val="211E54"/>
                </a:solidFill>
                <a:cs typeface="Arial Unicode MS" pitchFamily="34" charset="-120"/>
              </a:rPr>
              <a:t>分類</a:t>
            </a:r>
            <a:r>
              <a:rPr lang="zh-TW" altLang="en-US" sz="28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、</a:t>
            </a:r>
            <a:r>
              <a:rPr lang="zh-TW" altLang="en-US" sz="2600" b="0" dirty="0" smtClean="0">
                <a:solidFill>
                  <a:srgbClr val="211E54"/>
                </a:solidFill>
              </a:rPr>
              <a:t>保存環境 </a:t>
            </a:r>
            <a:r>
              <a:rPr lang="en-US" altLang="zh-TW" sz="2600" b="0" dirty="0" smtClean="0">
                <a:solidFill>
                  <a:srgbClr val="211E54"/>
                </a:solidFill>
              </a:rPr>
              <a:t>&amp; </a:t>
            </a:r>
            <a:r>
              <a:rPr lang="zh-TW" altLang="en-US" sz="2600" b="0" dirty="0" smtClean="0">
                <a:solidFill>
                  <a:srgbClr val="211E54"/>
                </a:solidFill>
              </a:rPr>
              <a:t>方式</a:t>
            </a:r>
            <a:endParaRPr lang="en-US" altLang="zh-TW" sz="2600" b="0" dirty="0" smtClean="0">
              <a:solidFill>
                <a:srgbClr val="211E54"/>
              </a:solidFill>
            </a:endParaRPr>
          </a:p>
          <a:p>
            <a:pPr>
              <a:buBlip>
                <a:blip r:embed="rId2"/>
              </a:buBlip>
              <a:defRPr/>
            </a:pPr>
            <a:endParaRPr lang="zh-TW" altLang="en-US" sz="2600" b="0" dirty="0" smtClean="0">
              <a:solidFill>
                <a:srgbClr val="211E54"/>
              </a:solidFill>
              <a:cs typeface="Arial Unicode MS" pitchFamily="34" charset="-120"/>
            </a:endParaRPr>
          </a:p>
          <a:p>
            <a:pPr>
              <a:buBlip>
                <a:blip r:embed="rId2"/>
              </a:buBlip>
              <a:defRPr/>
            </a:pPr>
            <a:r>
              <a:rPr lang="zh-TW" altLang="en-US" sz="2600" b="0" dirty="0" smtClean="0">
                <a:solidFill>
                  <a:srgbClr val="211E54"/>
                </a:solidFill>
                <a:cs typeface="Arial Unicode MS" pitchFamily="34" charset="-120"/>
              </a:rPr>
              <a:t> 廢液保存 </a:t>
            </a:r>
            <a:r>
              <a:rPr lang="en-US" altLang="zh-TW" sz="2600" b="0" dirty="0" smtClean="0">
                <a:solidFill>
                  <a:srgbClr val="211E54"/>
                </a:solidFill>
                <a:cs typeface="Arial Unicode MS" pitchFamily="34" charset="-120"/>
              </a:rPr>
              <a:t>&amp; </a:t>
            </a:r>
            <a:r>
              <a:rPr lang="zh-TW" altLang="en-US" sz="2600" b="0" dirty="0" smtClean="0">
                <a:solidFill>
                  <a:srgbClr val="211E54"/>
                </a:solidFill>
                <a:cs typeface="Arial Unicode MS" pitchFamily="34" charset="-120"/>
              </a:rPr>
              <a:t>處理要則</a:t>
            </a:r>
            <a:endParaRPr lang="en-US" altLang="zh-TW" sz="2600" b="0" dirty="0" smtClean="0">
              <a:solidFill>
                <a:srgbClr val="211E54"/>
              </a:solidFill>
              <a:cs typeface="Arial Unicode MS" pitchFamily="34" charset="-120"/>
            </a:endParaRPr>
          </a:p>
          <a:p>
            <a:pPr>
              <a:buBlip>
                <a:blip r:embed="rId2"/>
              </a:buBlip>
              <a:defRPr/>
            </a:pPr>
            <a:endParaRPr lang="en-US" altLang="zh-TW" sz="2600" b="0" dirty="0" smtClean="0">
              <a:solidFill>
                <a:srgbClr val="211E54"/>
              </a:solidFill>
              <a:cs typeface="Arial Unicode MS" pitchFamily="34" charset="-120"/>
            </a:endParaRPr>
          </a:p>
          <a:p>
            <a:pPr>
              <a:buBlip>
                <a:blip r:embed="rId2"/>
              </a:buBlip>
              <a:defRPr/>
            </a:pPr>
            <a:r>
              <a:rPr lang="zh-TW" altLang="en-US" sz="2600" b="0" dirty="0" smtClean="0">
                <a:solidFill>
                  <a:srgbClr val="211E5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 Unicode MS" pitchFamily="34" charset="-120"/>
              </a:rPr>
              <a:t> 實驗室安全守則</a:t>
            </a:r>
            <a:endParaRPr lang="en-US" altLang="zh-TW" sz="2600" b="0" dirty="0" smtClean="0">
              <a:solidFill>
                <a:srgbClr val="211E54"/>
              </a:solidFill>
              <a:cs typeface="Arial Unicode MS" pitchFamily="34" charset="-120"/>
            </a:endParaRPr>
          </a:p>
          <a:p>
            <a:pPr>
              <a:buBlip>
                <a:blip r:embed="rId2"/>
              </a:buBlip>
              <a:defRPr/>
            </a:pPr>
            <a:endParaRPr lang="en-US" altLang="zh-TW" sz="2600" b="0" dirty="0" smtClean="0">
              <a:solidFill>
                <a:srgbClr val="211E54"/>
              </a:solidFill>
              <a:cs typeface="Arial Unicode MS" pitchFamily="34" charset="-120"/>
            </a:endParaRPr>
          </a:p>
          <a:p>
            <a:pPr>
              <a:buBlip>
                <a:blip r:embed="rId2"/>
              </a:buBlip>
              <a:defRPr/>
            </a:pPr>
            <a:r>
              <a:rPr lang="en-US" altLang="zh-TW" sz="2600" b="0" dirty="0" smtClean="0">
                <a:solidFill>
                  <a:srgbClr val="211E54"/>
                </a:solidFill>
                <a:cs typeface="Arial Unicode MS" pitchFamily="34" charset="-120"/>
              </a:rPr>
              <a:t> Q &amp; A</a:t>
            </a:r>
          </a:p>
          <a:p>
            <a:pPr>
              <a:buBlip>
                <a:blip r:embed="rId2"/>
              </a:buBlip>
              <a:defRPr/>
            </a:pPr>
            <a:endParaRPr lang="en-US" altLang="zh-TW" sz="2600" dirty="0" smtClean="0">
              <a:solidFill>
                <a:srgbClr val="FF0000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endParaRPr lang="zh-TW" altLang="en-US" sz="2600" dirty="0" smtClean="0"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65126"/>
            <a:ext cx="610359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推動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GHS 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的好處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5352"/>
            <a:ext cx="8305800" cy="47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b="0" dirty="0" smtClean="0">
                <a:solidFill>
                  <a:srgbClr val="000000"/>
                </a:solidFill>
              </a:rPr>
              <a:t>1. 採用一個國際上共通易理解之危害通識架購， 以促進化學品安全使用，提高對人類健康及環境之保護。</a:t>
            </a:r>
          </a:p>
          <a:p>
            <a:pPr>
              <a:lnSpc>
                <a:spcPct val="90000"/>
              </a:lnSpc>
            </a:pPr>
            <a:endParaRPr lang="zh-TW" altLang="en-US" b="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zh-TW" altLang="en-US" b="0" dirty="0" smtClean="0">
                <a:solidFill>
                  <a:srgbClr val="000000"/>
                </a:solidFill>
              </a:rPr>
              <a:t>2. </a:t>
            </a:r>
            <a:r>
              <a:rPr lang="en-US" altLang="zh-TW" b="0" dirty="0" smtClean="0">
                <a:solidFill>
                  <a:srgbClr val="000000"/>
                </a:solidFill>
              </a:rPr>
              <a:t>GHS</a:t>
            </a:r>
            <a:r>
              <a:rPr lang="zh-TW" altLang="en-US" b="0" dirty="0" smtClean="0">
                <a:solidFill>
                  <a:srgbClr val="000000"/>
                </a:solidFill>
              </a:rPr>
              <a:t>制度是一套全球一致化的化學品分類與標示制度，提供勞工關於化學品安全資訊，涵蓋物理性、健康及環境危害性</a:t>
            </a:r>
            <a:r>
              <a:rPr lang="zh-TW" altLang="en-US" b="0" dirty="0" smtClean="0">
                <a:solidFill>
                  <a:srgbClr val="211E54"/>
                </a:solidFill>
              </a:rPr>
              <a:t>，</a:t>
            </a:r>
            <a:r>
              <a:rPr lang="zh-TW" altLang="en-US" b="0" dirty="0" smtClean="0">
                <a:solidFill>
                  <a:srgbClr val="FF0000"/>
                </a:solidFill>
              </a:rPr>
              <a:t>更能讓勞工對工作場所化學品危害有更周全的認知。</a:t>
            </a:r>
            <a:r>
              <a:rPr lang="zh-TW" altLang="en-US" b="0" dirty="0" smtClean="0">
                <a:solidFill>
                  <a:srgbClr val="000000"/>
                </a:solidFill>
              </a:rPr>
              <a:t>以減少在操作過程中之危害，或發生意外事故時，能正確的傳達緊急應變的訊息，以降低化學品對人體健康和環境生態的危害</a:t>
            </a:r>
          </a:p>
          <a:p>
            <a:pPr>
              <a:lnSpc>
                <a:spcPct val="90000"/>
              </a:lnSpc>
            </a:pPr>
            <a:endParaRPr lang="zh-TW" altLang="en-US" b="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zh-TW" altLang="en-US" b="0" dirty="0" smtClean="0">
                <a:solidFill>
                  <a:srgbClr val="000000"/>
                </a:solidFill>
              </a:rPr>
              <a:t>3.降低化學品測試及評估之需求。提供適當評估及確認化學品之危害，避免化學品貿易障礙，促進安全國際貿易。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56196"/>
            <a:ext cx="7229077" cy="563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GHS 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標籤危害圖式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45059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976664" cy="428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38100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GHS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危害性化學品  標示內容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609600" y="1809328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一、危害圖式。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二、內容：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 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（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一）中</a:t>
            </a:r>
            <a:r>
              <a:rPr lang="zh-TW" altLang="en-US" sz="24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(英)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文名稱。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（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二）危害成分 危害物及有害物的 </a:t>
            </a:r>
            <a:r>
              <a:rPr lang="zh-TW" altLang="en-US" sz="24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標示內容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（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三）警示語。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（四）危害警告訊息。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 ( 五 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危害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防範措施。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（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六）製造商或供應商之名稱、地址及電話。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endParaRPr lang="zh-TW" altLang="en-US" sz="24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容器之容積在一百毫升以下者，得僅標示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名稱、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      危害圖式及警示語。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905000" y="1693441"/>
            <a:ext cx="1828800" cy="649287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2484438" y="3493666"/>
            <a:ext cx="1612900" cy="5048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2268538" y="4285828"/>
            <a:ext cx="2209800" cy="5048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GHS 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標籤 </a:t>
            </a:r>
            <a:endParaRPr lang="en-US" altLang="zh-TW" sz="32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50179" name="Picture 3" descr="GHS - Acetonitr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94492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GHS 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重鉻酸鉀 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52227" name="Picture 5" descr="055-02(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704" y="1751459"/>
            <a:ext cx="7414592" cy="45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物質安全資料表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SDS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533400" y="1772816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物品與廠商資料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成分辨識資料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危害辨識資料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急救措施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滅火措施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洩漏處理方法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安全處置與儲存方法 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暴露預防措施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4876800" y="1700808"/>
            <a:ext cx="388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物理</a:t>
            </a: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及化學性質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安定性及反應性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毒性資料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生態資料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廢棄處置方法 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運送資料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法規資料</a:t>
            </a:r>
          </a:p>
          <a:p>
            <a:pPr marL="342900" indent="-342900">
              <a:spcBef>
                <a:spcPct val="20000"/>
              </a:spcBef>
              <a:buClr>
                <a:srgbClr val="008000"/>
              </a:buClr>
              <a:buFont typeface="Wingdings" pitchFamily="2" charset="2"/>
              <a:buAutoNum type="arabicPeriod" startAt="9"/>
            </a:pPr>
            <a:r>
              <a:rPr lang="zh-TW" altLang="en-US" sz="2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其他資料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autoUpdateAnimBg="0"/>
      <p:bldP spid="3184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490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383282"/>
              </p:ext>
            </p:extLst>
          </p:nvPr>
        </p:nvGraphicFramePr>
        <p:xfrm>
          <a:off x="179512" y="1579761"/>
          <a:ext cx="8568952" cy="2403096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7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一、物質與製造商資料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中英文物品名稱：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Sulfuric acid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濃硫酸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同義名稱：</a:t>
                      </a:r>
                      <a:r>
                        <a:rPr kumimoji="0" lang="en-US" altLang="zh-TW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Dihydrogen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sulfate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製造商或供應商名稱：友和貿易股份有限公司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製造商或供應商地址：台北縣林口鄉文化一路一段93號3樓之2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製造商或供應商電話：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（02）2600-0611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　傳真：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（02）2600-0799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緊急聯絡電話/傳真：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（02）2600-0611 /（02）2600-0799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9498" name="Group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4202726"/>
              </p:ext>
            </p:extLst>
          </p:nvPr>
        </p:nvGraphicFramePr>
        <p:xfrm>
          <a:off x="179512" y="3632598"/>
          <a:ext cx="8568952" cy="1480345"/>
        </p:xfrm>
        <a:graphic>
          <a:graphicData uri="http://schemas.openxmlformats.org/drawingml/2006/table">
            <a:tbl>
              <a:tblPr/>
              <a:tblGrid>
                <a:gridCol w="25389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1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1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02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二、成分辨識資料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4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危害物成份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化學式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含量(％)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化學文摘社登記號碼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CAS.NO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Sulfuric acid  </a:t>
                      </a: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濃硫酸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H</a:t>
                      </a:r>
                      <a:r>
                        <a:rPr kumimoji="0" lang="en-US" altLang="zh-TW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2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S0</a:t>
                      </a:r>
                      <a:r>
                        <a:rPr kumimoji="0" lang="en-US" altLang="zh-TW" sz="15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4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95%</a:t>
                      </a: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7664-93-9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9660" name="Rectangle 3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物質安全資料表參考格式</a:t>
            </a:r>
          </a:p>
        </p:txBody>
      </p:sp>
      <p:graphicFrame>
        <p:nvGraphicFramePr>
          <p:cNvPr id="319520" name="Group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6658840"/>
              </p:ext>
            </p:extLst>
          </p:nvPr>
        </p:nvGraphicFramePr>
        <p:xfrm>
          <a:off x="179512" y="4997152"/>
          <a:ext cx="8568952" cy="1691640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三、危害辨認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9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進入人體之途徑：[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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]吸入  [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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]皮膚接觸  [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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]吞食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健康危害效應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668" name="Text Box 40"/>
          <p:cNvSpPr txBox="1">
            <a:spLocks noChangeArrowheads="1"/>
          </p:cNvSpPr>
          <p:nvPr/>
        </p:nvSpPr>
        <p:spPr bwMode="auto">
          <a:xfrm>
            <a:off x="1795025" y="5642655"/>
            <a:ext cx="5553950" cy="36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700" dirty="0">
                <a:latin typeface="新細明體" pitchFamily="18" charset="-120"/>
              </a:rPr>
              <a:t>☆☆☆☆☆</a:t>
            </a:r>
            <a:r>
              <a:rPr lang="zh-TW" altLang="en-US" sz="1700" dirty="0">
                <a:latin typeface="標楷體" pitchFamily="65" charset="-120"/>
              </a:rPr>
              <a:t>危害概要</a:t>
            </a:r>
            <a:r>
              <a:rPr lang="zh-TW" altLang="en-US" sz="1700" dirty="0">
                <a:latin typeface="新細明體" pitchFamily="18" charset="-120"/>
              </a:rPr>
              <a:t>☆☆☆☆☆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514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6059649"/>
              </p:ext>
            </p:extLst>
          </p:nvPr>
        </p:nvGraphicFramePr>
        <p:xfrm>
          <a:off x="179512" y="333375"/>
          <a:ext cx="8507288" cy="6208870"/>
        </p:xfrm>
        <a:graphic>
          <a:graphicData uri="http://schemas.openxmlformats.org/drawingml/2006/table">
            <a:tbl>
              <a:tblPr/>
              <a:tblGrid>
                <a:gridCol w="437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7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5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急性：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吸入: 1.其蒸氣及霧滴具腐蝕性會嚴重的刺激或損害鼻、口、咽及肺，傷害程度依粒子大、小停留在身體的部位及濃度而異。皮膚: 1.濃硫酸具高度腐蝕性會造成極痛及深層的灼傷。眼睛: 1.小量濃硫酸接觸會嚴重損傷眼睛且可能失明。食入: 1.濃硫酸嚴重灼傷口、食道及胃，並會造成噁心、嘔吐、吞嚥困難、喉乾、腹瀉，重則甚至死亡。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慢性： 1.可使皮膚紅、癢及乾燥 2.長期暴露於其蒸氣及霧滴會造成牙齒糜爛及變色3.可能刺激呼吸道反應過敏 4.可能導致呼吸道癌症。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暴露之徵兆及症狀：咳嗽、呼吸困難、噁心、嘔吐、牙齒糜爛及變色。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7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四、急救措施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1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緊急處理及急救措施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吸入: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1.移除污染源或將患者移至新鮮空氣處 2.若呼吸困難由受過訓之人員來施予氧氣。皮膚接觸: 1.避免直接與該化學品接觸，必要時需戴防滲手套 2.儘速以緩和流動的溫水沖洗20~30分鐘以上，在沖水時脫去污髒的衣物。眼睛接觸:1.立即撐開眼皮，以緩和流動的溫水沖洗污染的眼睛20~30分鐘。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食入: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1.若患者即將喪失或已失去意識不可經口餵食任何東西 2.用水徹底地漱口 3.給患者喝下 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240~300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ml 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的水，以稀釋胃中的物質。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779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五、火災及爆炸危害資料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閃火點：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爆炸下限 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LEL)：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爆炸上限 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UEL)：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46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滅火材料：化學乾粉、酒精泡沫、二氧化碳。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8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特殊滅火程序：用特殊化學泡沫劑噴灑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1676400" y="18796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 sz="3600">
              <a:latin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538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1986155"/>
              </p:ext>
            </p:extLst>
          </p:nvPr>
        </p:nvGraphicFramePr>
        <p:xfrm>
          <a:off x="179512" y="260350"/>
          <a:ext cx="8640960" cy="6376023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六、洩漏之緊急應變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4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1.限制人員進入，直至外溢區完全清乾淨為止。 2.確定是由受過訓之人員負責清理工作。 3.穿戴適當的個人防護裝備。 4.對洩漏區通風換氣。 5.移開所有引燃源。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6.通知政府職業安全衛生與環保相關單位。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七、處理與儲存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5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操作與儲存注意事項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1.操作時避免產生霧滴或蒸氣，或讓其釋放到作業場所的空氣中。 2.在隔離儲存區的特定區內採最小用量；若大量使用，應採密閉式操作。 3.添加混合時，使用防蝕的輸送裝置。可能的話，小量時採用自動關閉之可移動式容器。 4.貯於陰涼、乾燥、通風良好地方，避免陽光直射並遠離熱、火源及不相容物。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八、暴露預防措施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27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個人防護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眼部：化學安全護目鏡、護面罩。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呼吸：1.正壓式全面型供氣式呼吸防護具2.定流量式供氣型呼吸防護具；或含抗酸氣濾罐及高效粒子過濾器的動力型空氣淨化式。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手套：丁基橡膠、聚乙烯、氯丁橡膠、聚氯乙烯、氟化彈性體等材質之防滲手套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防護衣物 / 裝備：上述橡膠材質連身式防護衣，工作靴。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通風設備：1.使用整體換氣或局部排氣裝置以及密閉製程。 2.用抗腐蝕通風系統並與其他排氣通風系統分開。 3.排氣口直接通到室外。 4.供給充分新鮮空氣以補充排氣系統抽出的空氣。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個人衛生：1.工作後儘速脫掉污染之衣物，洗淨後才可再穿戴或丟棄，且須告知洗衣人員污染物之危害性。 2.工作場所嚴禁抽煙或飲食。 3.處理此物後，須徹底洗手。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4.維持作業環境清潔。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2562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1628523"/>
              </p:ext>
            </p:extLst>
          </p:nvPr>
        </p:nvGraphicFramePr>
        <p:xfrm>
          <a:off x="251520" y="394568"/>
          <a:ext cx="8712969" cy="6241053"/>
        </p:xfrm>
        <a:graphic>
          <a:graphicData uri="http://schemas.openxmlformats.org/drawingml/2006/table">
            <a:tbl>
              <a:tblPr/>
              <a:tblGrid>
                <a:gridCol w="20550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8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13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39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20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620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347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九、物理及化學特性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883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物質狀態：液體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外觀：無色稠性液體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氣味：蒸氣味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沸點：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330℃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熔點：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-15℃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揮發速率(乙酸丁酯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=1)：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蒸氣壓：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mm/145.8℃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比重(水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=1)：1.83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水中溶解度：良好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蒸氣密度(空氣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=1)：&lt;0.3、25℃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pH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值：強酸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PH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47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十、反應特性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574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安定性：穩定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危害分解性：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SO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危害之聚合：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反應性及不相容性：鹼、有機物、細金屬粉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05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十一、毒性資料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47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容許濃度 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LD50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LC50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4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八小時日時量平均容許濃度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TWA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短時間時量平均容許濃度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STEL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最高容許濃度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CEILING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(測試動物、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吸收途徑)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(測試動物、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吸收途徑)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mg/m</a:t>
                      </a:r>
                      <a:r>
                        <a:rPr kumimoji="0" lang="en-US" altLang="zh-TW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mg/m</a:t>
                      </a:r>
                      <a:r>
                        <a:rPr kumimoji="0" lang="en-US" altLang="zh-TW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endParaRPr kumimoji="0" lang="zh-TW" alt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ORL-Rat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2140mg/kg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Ihl-mus</a:t>
                      </a:r>
                      <a:endParaRPr kumimoji="0" lang="en-US" altLang="zh-TW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320mg/m</a:t>
                      </a:r>
                      <a:r>
                        <a:rPr kumimoji="0" lang="en-US" altLang="zh-TW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/2H </a:t>
                      </a:r>
                      <a:endParaRPr kumimoji="0" lang="zh-TW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423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刺激性：可能刺激呼吸道反應過敏。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致畸胎性：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mg/m</a:t>
                      </a:r>
                      <a:r>
                        <a:rPr kumimoji="0" lang="en-US" altLang="zh-TW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/7H</a:t>
                      </a:r>
                      <a:r>
                        <a:rPr kumimoji="0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(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懷孕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6-18</a:t>
                      </a:r>
                      <a:r>
                        <a:rPr kumimoji="0" lang="zh-TW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天的雌鼠，吸入)造成胚胎發育不正常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71800" y="491809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測量水中的懸浮固體、濁度、汙泥覆蓋率與溫度探頭</a:t>
            </a:r>
            <a:endParaRPr lang="zh-TW" altLang="en-US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14034"/>
            <a:ext cx="1512168" cy="14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49385"/>
            <a:ext cx="7632848" cy="156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23528" y="3189898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氧化還原 </a:t>
            </a:r>
            <a:r>
              <a:rPr lang="en-US" altLang="zh-TW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溫度探頭    酸鹼 </a:t>
            </a:r>
            <a:r>
              <a:rPr lang="en-US" altLang="zh-TW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溫度探頭    濁度 </a:t>
            </a:r>
            <a:r>
              <a:rPr lang="en-US" altLang="zh-TW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溫度探頭     溶氧 </a:t>
            </a:r>
            <a:r>
              <a:rPr lang="en-US" altLang="zh-TW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/ </a:t>
            </a:r>
            <a:r>
              <a:rPr lang="zh-TW" altLang="en-US" cap="all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溫度探頭</a:t>
            </a:r>
            <a:endParaRPr lang="zh-TW" altLang="en-US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367259" y="755997"/>
            <a:ext cx="7229077" cy="563563"/>
          </a:xfrm>
        </p:spPr>
        <p:txBody>
          <a:bodyPr>
            <a:normAutofit fontScale="90000"/>
          </a:bodyPr>
          <a:lstStyle/>
          <a:p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各種水質檢測儀器</a:t>
            </a:r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 )</a:t>
            </a:r>
            <a:endParaRPr lang="zh-TW" altLang="en-US" sz="3600" b="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586" name="Group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0786663"/>
              </p:ext>
            </p:extLst>
          </p:nvPr>
        </p:nvGraphicFramePr>
        <p:xfrm>
          <a:off x="251520" y="476671"/>
          <a:ext cx="8496944" cy="6332355"/>
        </p:xfrm>
        <a:graphic>
          <a:graphicData uri="http://schemas.openxmlformats.org/drawingml/2006/table">
            <a:tbl>
              <a:tblPr/>
              <a:tblGrid>
                <a:gridCol w="8496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24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十二、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環境生態資料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6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1.因硫酸在體內易被排泄出，故不具蓄積性。 2.因硫酸溶於水，所以當硫酸溢出時，土壤中之水含量 及下雨均可影響溢出硫酸之流佈。3.一經稀釋後其黏稠度減少，所以在土壤中之流動速度加快。 4.當進入地下水後，它會繼續隨水之方向流動直至其密度大於水。5.水中之硫酸最後會與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Ca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及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Mg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形成鹽類。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十三、廢棄處理與處置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1.依現行法規處理。 2.依倉儲條件貯存待處理的廢棄物。 3.小心地加至蘇打灰及消石灰溶液中，再用大量水排至下水溝。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6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十四、運送資料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88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聯合國編號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UN.NO.)：1830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危害性分類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：8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所需圖式種類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(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Hazard labels)：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腐蝕性液體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國內運輸規定：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道路交通安全規則第84條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船舶危險品裝載規則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台灣鐵路局危險品裝卸運輸實施細則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國際運送規定：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1.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DOT49CFR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將之列為第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類腐蝕性物質，包裝等級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Ⅱ。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（美國交通部）2.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IATA/ICAO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分級：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8。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（國際航運組織）3.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IMDG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分級：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8。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（國際海運組織）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十五、適用法規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1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勞工安全衛生設施規則、特定化學物質危害預防標準、勞工作業環境空氣中有害物容許濃度標準、危險物及有害物通識規則、道路交通安全規則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4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十六、其他資料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53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參考文獻：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Aldrich Sigma RDH </a:t>
                      </a:r>
                      <a:r>
                        <a:rPr kumimoji="0" lang="en-US" altLang="zh-TW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Fluka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之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MSDS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英文版，工研院中文版等相關資料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製表日期：民國九十六年十月十四日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廢液處理要則 </a:t>
            </a:r>
            <a:r>
              <a:rPr kumimoji="1"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 )</a:t>
            </a:r>
            <a:endParaRPr kumimoji="1" lang="zh-TW" altLang="en-US" sz="32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229600" cy="4752975"/>
          </a:xfrm>
        </p:spPr>
        <p:txBody>
          <a:bodyPr/>
          <a:lstStyle/>
          <a:p>
            <a:pPr marL="361950" lvl="2" indent="-3175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en-US" altLang="zh-TW" sz="2400" b="1" dirty="0" smtClean="0">
              <a:solidFill>
                <a:srgbClr val="0000FF"/>
              </a:solidFill>
            </a:endParaRPr>
          </a:p>
          <a:p>
            <a:pPr marL="361950" lvl="2" indent="-3175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None/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實驗室廢液之變異性很大，必須針對特性作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有效的分類及</a:t>
            </a:r>
            <a:endParaRPr kumimoji="1" lang="en-US" altLang="zh-TW" sz="2400" dirty="0" smtClean="0">
              <a:solidFill>
                <a:srgbClr val="FF0000"/>
              </a:solidFill>
            </a:endParaRPr>
          </a:p>
          <a:p>
            <a:pPr marL="361950" lvl="2" indent="-3175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en-US" altLang="zh-TW" sz="2400" dirty="0" smtClean="0">
              <a:solidFill>
                <a:srgbClr val="FF0000"/>
              </a:solidFill>
            </a:endParaRPr>
          </a:p>
          <a:p>
            <a:pPr marL="361950" lvl="2" indent="-3175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None/>
            </a:pPr>
            <a:r>
              <a:rPr kumimoji="1" lang="zh-TW" altLang="en-US" sz="2400" dirty="0" smtClean="0">
                <a:solidFill>
                  <a:srgbClr val="FF0000"/>
                </a:solidFill>
              </a:rPr>
              <a:t>管理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，才能避免受到危害，減少需要處理之廢液節省能源。</a:t>
            </a: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zh-TW" altLang="en-US" sz="2400" dirty="0" smtClean="0">
              <a:solidFill>
                <a:srgbClr val="FF0066"/>
              </a:solidFill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不知道如何妥善處置則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不處理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zh-TW" altLang="en-US" sz="2400" dirty="0" smtClean="0">
              <a:solidFill>
                <a:srgbClr val="FF0066"/>
              </a:solidFill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會造成二次污染則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不處理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zh-TW" altLang="en-US" sz="2400" dirty="0" smtClean="0">
              <a:solidFill>
                <a:srgbClr val="0000FF"/>
              </a:solidFill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處理後造成之廢棄物更難處理則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不處理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3175">
              <a:spcBef>
                <a:spcPct val="0"/>
              </a:spcBef>
              <a:buClr>
                <a:srgbClr val="FF0066"/>
              </a:buClr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無適當之安全衛生防衛設備則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不處理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廢液處理要則 </a:t>
            </a:r>
            <a:r>
              <a:rPr kumimoji="1"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II )</a:t>
            </a:r>
            <a:endParaRPr kumimoji="1" lang="zh-TW" altLang="en-US" sz="32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45494"/>
            <a:ext cx="8496300" cy="4535834"/>
          </a:xfrm>
        </p:spPr>
        <p:txBody>
          <a:bodyPr/>
          <a:lstStyle/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 所有化學品與廢液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嚴禁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直接倒入水槽。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 反應性廢棄物應在實驗室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去活性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後才倒入廢液桶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 第一次洗滌水也務必回收至廢液桶中。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 未知或特殊廢液，請先查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化學物質相容性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對照表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en-US" altLang="zh-TW" sz="2400" dirty="0" smtClean="0">
                <a:solidFill>
                  <a:srgbClr val="0000FF"/>
                </a:solidFill>
              </a:rPr>
              <a:t> 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隨時注意貯存容器是否維持密封和有無破漏跡象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en-US" altLang="zh-TW" sz="2400" dirty="0" smtClean="0">
                <a:solidFill>
                  <a:srgbClr val="0000FF"/>
                </a:solidFill>
              </a:rPr>
              <a:t> 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八分滿就要更換桶子。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zh-TW" altLang="en-US" sz="2400" dirty="0" smtClean="0">
              <a:solidFill>
                <a:srgbClr val="0000FF"/>
              </a:solidFill>
            </a:endParaRPr>
          </a:p>
          <a:p>
            <a:pPr marL="358775" lvl="2" indent="0">
              <a:lnSpc>
                <a:spcPct val="9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 存放位置是否遠離火源及電源。 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7259" y="677044"/>
            <a:ext cx="7157069" cy="6637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有害廢液 儲存原則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999"/>
            <a:ext cx="8569325" cy="4896321"/>
          </a:xfrm>
        </p:spPr>
        <p:txBody>
          <a:bodyPr/>
          <a:lstStyle/>
          <a:p>
            <a:pPr marL="361950" lvl="2" indent="-1588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dirty="0" smtClean="0">
              <a:solidFill>
                <a:srgbClr val="0000FF"/>
              </a:solidFill>
            </a:endParaRPr>
          </a:p>
          <a:p>
            <a:pPr marL="361950" lvl="2" indent="-1588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dirty="0" smtClean="0">
              <a:solidFill>
                <a:srgbClr val="0000FF"/>
              </a:solidFill>
            </a:endParaRPr>
          </a:p>
          <a:p>
            <a:pPr marL="361950" lvl="2" indent="-1588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0000FF"/>
                </a:solidFill>
              </a:rPr>
              <a:t>  儲存場所之設施應能保護廢棄物不受自然外力，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如風、</a:t>
            </a:r>
            <a:endParaRPr kumimoji="1" lang="en-US" altLang="zh-TW" sz="2400" dirty="0" smtClean="0">
              <a:solidFill>
                <a:srgbClr val="FF0000"/>
              </a:solidFill>
            </a:endParaRPr>
          </a:p>
          <a:p>
            <a:pPr marL="361950" lvl="2" indent="-1588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endParaRPr kumimoji="1" lang="en-US" altLang="zh-TW" sz="2400" dirty="0" smtClean="0">
              <a:solidFill>
                <a:srgbClr val="FF0000"/>
              </a:solidFill>
            </a:endParaRPr>
          </a:p>
          <a:p>
            <a:pPr marL="361950" lvl="2" indent="-1588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None/>
            </a:pPr>
            <a:r>
              <a:rPr kumimoji="1" lang="en-US" altLang="zh-TW" sz="2400" dirty="0" smtClean="0">
                <a:solidFill>
                  <a:srgbClr val="FF0000"/>
                </a:solidFill>
              </a:rPr>
              <a:t>     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雨及地震之侵襲或人為之破壞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1588">
              <a:lnSpc>
                <a:spcPct val="70000"/>
              </a:lnSpc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zh-TW" altLang="en-US" sz="2400" dirty="0" smtClean="0">
              <a:solidFill>
                <a:srgbClr val="FF0066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zh-TW" altLang="en-US" sz="2400" dirty="0" smtClean="0">
              <a:solidFill>
                <a:srgbClr val="FF0066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FF0066"/>
                </a:solidFill>
              </a:rPr>
              <a:t>  標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示及</a:t>
            </a:r>
            <a:r>
              <a:rPr kumimoji="1" lang="zh-TW" altLang="en-US" sz="2400" dirty="0" smtClean="0">
                <a:solidFill>
                  <a:srgbClr val="FF0066"/>
                </a:solidFill>
              </a:rPr>
              <a:t>記錄 -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明顯標示廢液內容物之成分及特性、負責人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None/>
            </a:pPr>
            <a:r>
              <a:rPr kumimoji="1" lang="en-US" altLang="zh-TW" sz="2400" dirty="0" smtClean="0">
                <a:solidFill>
                  <a:srgbClr val="0000FF"/>
                </a:solidFill>
              </a:rPr>
              <a:t>   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 或機構名稱、儲存日期、數量等。避免因</a:t>
            </a:r>
            <a:r>
              <a:rPr kumimoji="1" lang="zh-TW" altLang="en-US" sz="2400" dirty="0" smtClean="0">
                <a:solidFill>
                  <a:srgbClr val="FF0066"/>
                </a:solidFill>
              </a:rPr>
              <a:t>標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示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或</a:t>
            </a:r>
            <a:r>
              <a:rPr kumimoji="1" lang="zh-TW" altLang="en-US" sz="2400" dirty="0" smtClean="0">
                <a:solidFill>
                  <a:srgbClr val="FF0066"/>
                </a:solidFill>
              </a:rPr>
              <a:t>記錄不良</a:t>
            </a:r>
            <a:endParaRPr kumimoji="1" lang="en-US" altLang="zh-TW" sz="2400" dirty="0" smtClean="0">
              <a:solidFill>
                <a:srgbClr val="FF0066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None/>
            </a:pPr>
            <a:r>
              <a:rPr kumimoji="1" lang="en-US" altLang="zh-TW" sz="2400" dirty="0" smtClean="0">
                <a:solidFill>
                  <a:srgbClr val="FF0066"/>
                </a:solidFill>
              </a:rPr>
              <a:t>    </a:t>
            </a:r>
            <a:r>
              <a:rPr kumimoji="1" lang="zh-TW" altLang="en-US" sz="2400" dirty="0" smtClean="0">
                <a:solidFill>
                  <a:srgbClr val="FF0066"/>
                </a:solidFill>
              </a:rPr>
              <a:t>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致後續處理 時不諳廢棄物之特性，導致處理時發生意外。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zh-TW" altLang="en-US" sz="2400" dirty="0" smtClean="0">
              <a:solidFill>
                <a:srgbClr val="0000FF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FF0000"/>
                </a:solidFill>
              </a:rPr>
              <a:t>  低溫儲存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 – 及害廢液、特殊、高溫易爆或易腐敗之廢棄物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None/>
            </a:pPr>
            <a:r>
              <a:rPr kumimoji="1" lang="en-US" altLang="zh-TW" sz="2400" dirty="0" smtClean="0">
                <a:solidFill>
                  <a:srgbClr val="0000FF"/>
                </a:solidFill>
              </a:rPr>
              <a:t>  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  在清運或處理前，必然會經過一段時間的儲存，許多危害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None/>
            </a:pPr>
            <a:r>
              <a:rPr kumimoji="1" lang="en-US" altLang="zh-TW" sz="2400" dirty="0" smtClean="0">
                <a:solidFill>
                  <a:srgbClr val="0000FF"/>
                </a:solidFill>
              </a:rPr>
              <a:t>    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事件，即在儲存期間發生。 </a:t>
            </a: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en-US" altLang="zh-TW" sz="2400" dirty="0" smtClean="0">
              <a:solidFill>
                <a:srgbClr val="0000FF"/>
              </a:solidFill>
            </a:endParaRP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FontTx/>
              <a:buBlip>
                <a:blip r:embed="rId2"/>
              </a:buBlip>
            </a:pPr>
            <a:r>
              <a:rPr kumimoji="1" lang="zh-TW" altLang="en-US" sz="2400" dirty="0" smtClean="0">
                <a:solidFill>
                  <a:srgbClr val="FF0000"/>
                </a:solidFill>
              </a:rPr>
              <a:t>  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儲存場所設置</a:t>
            </a:r>
            <a:r>
              <a:rPr kumimoji="1" lang="zh-TW" altLang="en-US" sz="2400" dirty="0" smtClean="0">
                <a:solidFill>
                  <a:srgbClr val="FF0000"/>
                </a:solidFill>
              </a:rPr>
              <a:t>偵測警報系統</a:t>
            </a:r>
            <a:r>
              <a:rPr kumimoji="1" lang="zh-TW" altLang="en-US" sz="2400" dirty="0" smtClean="0">
                <a:solidFill>
                  <a:srgbClr val="0000FF"/>
                </a:solidFill>
              </a:rPr>
              <a:t>，並定期檢查。 </a:t>
            </a:r>
          </a:p>
          <a:p>
            <a:pPr marL="361950" lvl="2" indent="-1588">
              <a:spcBef>
                <a:spcPct val="0"/>
              </a:spcBef>
              <a:buClr>
                <a:srgbClr val="FF0066"/>
              </a:buClr>
              <a:buFontTx/>
              <a:buNone/>
            </a:pPr>
            <a:endParaRPr kumimoji="1" lang="en-US" altLang="zh-TW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實驗室廢液分類表</a:t>
            </a:r>
          </a:p>
        </p:txBody>
      </p:sp>
      <p:pic>
        <p:nvPicPr>
          <p:cNvPr id="404480" name="Object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727414"/>
            <a:ext cx="7344816" cy="4653914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廢液桶分類標籤  範例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683568" y="1546226"/>
            <a:ext cx="7704782" cy="2386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>
                <a:solidFill>
                  <a:srgbClr val="FF0000"/>
                </a:solidFill>
                <a:ea typeface="標楷體" pitchFamily="65" charset="-120"/>
                <a:cs typeface="Arial" pitchFamily="34" charset="0"/>
              </a:rPr>
              <a:t>不含鹵素類有機溶劑類</a:t>
            </a:r>
            <a:r>
              <a:rPr lang="zh-TW" altLang="en-US" sz="2200" dirty="0">
                <a:ea typeface="標楷體" pitchFamily="65" charset="-120"/>
                <a:cs typeface="Arial" pitchFamily="34" charset="0"/>
              </a:rPr>
              <a:t> ( 可燃性毒性 )</a:t>
            </a:r>
            <a:r>
              <a:rPr lang="zh-TW" altLang="en-US" sz="2000" dirty="0">
                <a:ea typeface="標楷體" pitchFamily="65" charset="-120"/>
                <a:cs typeface="Arial" pitchFamily="34" charset="0"/>
              </a:rPr>
              <a:t> </a:t>
            </a:r>
          </a:p>
          <a:p>
            <a:pPr algn="ctr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 </a:t>
            </a:r>
          </a:p>
          <a:p>
            <a:pPr algn="ctr"/>
            <a:r>
              <a:rPr lang="zh-TW" altLang="en-US" dirty="0">
                <a:ea typeface="標楷體" pitchFamily="65" charset="-120"/>
                <a:cs typeface="Arial" pitchFamily="34" charset="0"/>
              </a:rPr>
              <a:t>包括：不含脂肪族鹵素類化合物或芳香族鹵素類化合物</a:t>
            </a:r>
          </a:p>
          <a:p>
            <a:pPr algn="ctr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 </a:t>
            </a:r>
          </a:p>
          <a:p>
            <a:pPr algn="ctr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產生單位：</a:t>
            </a:r>
            <a:r>
              <a:rPr lang="zh-TW" altLang="en-US" sz="1500" u="sng" dirty="0">
                <a:ea typeface="標楷體" pitchFamily="65" charset="-120"/>
                <a:cs typeface="Arial" pitchFamily="34" charset="0"/>
              </a:rPr>
              <a:t>                                  </a:t>
            </a:r>
            <a:endParaRPr lang="zh-TW" altLang="en-US" sz="1500" dirty="0">
              <a:ea typeface="標楷體" pitchFamily="65" charset="-120"/>
              <a:cs typeface="Arial" pitchFamily="34" charset="0"/>
            </a:endParaRPr>
          </a:p>
          <a:p>
            <a:pPr algn="ctr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 </a:t>
            </a:r>
          </a:p>
          <a:p>
            <a:pPr algn="ctr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廢液倒入前請填寫貯存紀錄表；如有問題，請電(分機 119 )</a:t>
            </a:r>
          </a:p>
          <a:p>
            <a:pPr algn="ctr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環保暨安全衛生室 </a:t>
            </a:r>
          </a:p>
          <a:p>
            <a:pPr algn="ctr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和平實驗室廢液容器分類標籤 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683568" y="3925212"/>
            <a:ext cx="7704782" cy="2672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200" dirty="0">
                <a:solidFill>
                  <a:srgbClr val="FF0000"/>
                </a:solidFill>
                <a:ea typeface="標楷體" pitchFamily="65" charset="-120"/>
                <a:cs typeface="Arial" pitchFamily="34" charset="0"/>
              </a:rPr>
              <a:t>含鹵素類有機溶劑類 </a:t>
            </a:r>
            <a:r>
              <a:rPr lang="zh-TW" altLang="en-US" sz="2200" dirty="0">
                <a:ea typeface="標楷體" pitchFamily="65" charset="-120"/>
                <a:cs typeface="Arial" pitchFamily="34" charset="0"/>
              </a:rPr>
              <a:t>( 可燃性毒性 )</a:t>
            </a:r>
          </a:p>
          <a:p>
            <a:pPr algn="ctr" eaLnBrk="0" hangingPunct="0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 </a:t>
            </a:r>
          </a:p>
          <a:p>
            <a:pPr algn="ctr" eaLnBrk="0" hangingPunct="0"/>
            <a:r>
              <a:rPr lang="zh-TW" altLang="en-US" dirty="0">
                <a:ea typeface="標楷體" pitchFamily="65" charset="-120"/>
                <a:cs typeface="Arial" pitchFamily="34" charset="0"/>
              </a:rPr>
              <a:t>包括：含有脂肪族鹵素類化合物，如氯仿、二氯甲烷、四氯化碳、</a:t>
            </a:r>
          </a:p>
          <a:p>
            <a:pPr algn="ctr" eaLnBrk="0" hangingPunct="0"/>
            <a:r>
              <a:rPr lang="zh-TW" altLang="en-US" dirty="0">
                <a:ea typeface="標楷體" pitchFamily="65" charset="-120"/>
                <a:cs typeface="Arial" pitchFamily="34" charset="0"/>
              </a:rPr>
              <a:t>甲基碘等；或含芳香族鹵素類化合物，如氯苯、苯甲氯等</a:t>
            </a:r>
          </a:p>
          <a:p>
            <a:pPr algn="ctr" eaLnBrk="0" hangingPunct="0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 </a:t>
            </a:r>
          </a:p>
          <a:p>
            <a:pPr algn="ctr" eaLnBrk="0" hangingPunct="0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產生單位：</a:t>
            </a:r>
            <a:r>
              <a:rPr lang="zh-TW" altLang="en-US" sz="1500" u="sng" dirty="0">
                <a:ea typeface="標楷體" pitchFamily="65" charset="-120"/>
                <a:cs typeface="Arial" pitchFamily="34" charset="0"/>
              </a:rPr>
              <a:t>                                  </a:t>
            </a:r>
            <a:endParaRPr lang="zh-TW" altLang="en-US" sz="1500" dirty="0">
              <a:ea typeface="標楷體" pitchFamily="65" charset="-120"/>
              <a:cs typeface="Arial" pitchFamily="34" charset="0"/>
            </a:endParaRPr>
          </a:p>
          <a:p>
            <a:pPr algn="ctr" eaLnBrk="0" hangingPunct="0"/>
            <a:endParaRPr lang="zh-TW" altLang="en-US" sz="1500" dirty="0">
              <a:ea typeface="標楷體" pitchFamily="65" charset="-120"/>
              <a:cs typeface="Arial" pitchFamily="34" charset="0"/>
            </a:endParaRPr>
          </a:p>
          <a:p>
            <a:pPr algn="ctr" eaLnBrk="0" hangingPunct="0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廢液倒入前請填寫貯存紀錄表；如有問題，請電(分機 119 )</a:t>
            </a:r>
          </a:p>
          <a:p>
            <a:pPr algn="ctr" eaLnBrk="0" hangingPunct="0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環保暨安全衛生室  </a:t>
            </a:r>
          </a:p>
          <a:p>
            <a:pPr algn="ctr" eaLnBrk="0" hangingPunct="0"/>
            <a:r>
              <a:rPr lang="zh-TW" altLang="en-US" sz="1500" dirty="0">
                <a:ea typeface="標楷體" pitchFamily="65" charset="-120"/>
                <a:cs typeface="Arial" pitchFamily="34" charset="0"/>
              </a:rPr>
              <a:t>和平實驗室廢液容器分類標籤</a:t>
            </a:r>
          </a:p>
        </p:txBody>
      </p:sp>
      <p:cxnSp>
        <p:nvCxnSpPr>
          <p:cNvPr id="3" name="直線接點 2"/>
          <p:cNvCxnSpPr/>
          <p:nvPr/>
        </p:nvCxnSpPr>
        <p:spPr>
          <a:xfrm flipV="1">
            <a:off x="683568" y="3874412"/>
            <a:ext cx="77047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utoUpdateAnimBg="0"/>
      <p:bldP spid="340995" grpId="0" animBg="1" autoUpdateAnimBg="0"/>
      <p:bldP spid="3409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實驗室燒光！</a:t>
            </a:r>
            <a:endParaRPr lang="zh-TW" altLang="en-US" sz="3200" b="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1026" name="Picture 2" descr="D:\Users\Cindy\Desktop\d3233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7128792" cy="4350667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971600" y="1527175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 </a:t>
            </a:r>
            <a:r>
              <a:rPr lang="zh-TW" altLang="en-US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研究生回收氧化鐵　丟「廢液回收桶」釀火</a:t>
            </a:r>
            <a:endParaRPr lang="zh-TW" altLang="en-US" sz="24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7259" y="723652"/>
            <a:ext cx="7157069" cy="591716"/>
          </a:xfrm>
        </p:spPr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  化骨水奪命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HF )</a:t>
            </a:r>
            <a:endParaRPr lang="zh-TW" altLang="en-US" sz="3200" b="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549241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</a:rPr>
              <a:t>科技業常用的「氫氟酸」到底是什麼？苗栗鼎元光電一名菲律賓籍移工，遭俗稱「化骨水」的氫氟酸藥水噴濺到下肢，導致左腿</a:t>
            </a:r>
            <a:r>
              <a:rPr lang="en-US" altLang="zh-TW" b="1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</a:rPr>
              <a:t>％、右大腿全被腐蝕，緊急送醫時在救護車上非常痛苦不斷哀嚎，昨晚</a:t>
            </a:r>
            <a:r>
              <a:rPr lang="en-US" altLang="zh-TW" b="1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b="1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</a:rPr>
              <a:t>點傷重不治。</a:t>
            </a:r>
            <a:r>
              <a:rPr lang="zh-TW" altLang="en-US" sz="2400" b="1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　</a:t>
            </a:r>
            <a:endParaRPr lang="zh-TW" altLang="en-US" sz="2400" b="1" dirty="0">
              <a:solidFill>
                <a:srgbClr val="211E54"/>
              </a:solidFill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pic>
        <p:nvPicPr>
          <p:cNvPr id="112642" name="Picture 2" descr="D:\Users\Cindy\Desktop\1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34481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80865"/>
            <a:ext cx="7862888" cy="491648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操作高濃度、高腐蝕性、毒性物質，揮發性有機溶劑等危險化學藥品時，必須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戴安全眼鏡、口罩及手套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，並在排煙櫃內進行。</a:t>
            </a:r>
            <a:endParaRPr kumimoji="0" lang="en-US" altLang="zh-TW" sz="20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00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實驗時須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穿上實驗衣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，長髮需束緊，需用雙手拿化藥品，食品容器勿裝化學品，並嚴禁抽煙及飲食。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00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從事危險性實驗，如：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高溫、高壓、及強酸、強鹼之試驗時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，需有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旁人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在場協助。</a:t>
            </a:r>
            <a:endParaRPr kumimoji="0" lang="en-US" altLang="zh-TW" sz="20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實驗時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禁止穿拖鞋及涼鞋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；搬重物時應穿著防滑安全鞋，並避免只用上半身力量（彎腰），應採用蹲下方式搬取重物。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3"/>
              </a:buBlip>
              <a:tabLst/>
              <a:defRPr/>
            </a:pPr>
            <a:endParaRPr kumimoji="0" lang="zh-TW" alt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endParaRPr kumimoji="0" lang="de-DE" altLang="zh-TW" sz="200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722085"/>
            <a:ext cx="5386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實驗室使用時應注意事項</a:t>
            </a:r>
            <a:r>
              <a:rPr lang="en-US" altLang="zh-TW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 )</a:t>
            </a:r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endParaRPr lang="zh-TW" altLang="en-US" sz="320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7777361" cy="432048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使用人需了解滅火器使用方式，並知曉實驗室安全設備所在位置。 </a:t>
            </a: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避免單獨一人於實驗室操作危險之實驗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電源使用避免過度集中致超過負荷；氧氣鋼瓶或高壓氣體鋼瓶應遠離電源或加熱之處所，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使直立放置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（不可水平放置），並以鐵鍊固定之。 </a:t>
            </a: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危險物品應儲存於安全容器中；高揮發性、易燃性或有毒性之藥品應置於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低溫、通風良好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的地方。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3"/>
              </a:buBlip>
              <a:tabLst/>
              <a:defRPr/>
            </a:pP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endParaRPr kumimoji="0" lang="zh-TW" alt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tabLst/>
              <a:defRPr/>
            </a:pPr>
            <a:endParaRPr kumimoji="0" lang="de-DE" altLang="zh-TW" sz="22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微軟正黑體" pitchFamily="34" charset="-120"/>
              <a:ea typeface="新細明體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755993"/>
            <a:ext cx="5503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實驗室使用時應注意事項</a:t>
            </a:r>
            <a:r>
              <a:rPr lang="en-US" altLang="zh-TW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II )</a:t>
            </a:r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endParaRPr lang="zh-TW" altLang="en-US" sz="320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77826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各種水質檢測儀器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II )</a:t>
            </a:r>
            <a:endParaRPr lang="zh-TW" altLang="en-US" sz="3200" b="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627784" y="6356351"/>
            <a:ext cx="2057400" cy="365125"/>
          </a:xfrm>
        </p:spPr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1926028" cy="1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813612" y="1906796"/>
            <a:ext cx="4494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COD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、氨氮、總磷、總氮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種水質監測</a:t>
            </a:r>
            <a:endParaRPr lang="zh-TW" altLang="en-US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43808" y="515719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酸鹼度、氧化還原電位、電導度</a:t>
            </a:r>
            <a:endParaRPr lang="en-US" altLang="zh-TW" sz="2000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PH buffer , 1413us/cm , 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KCl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buffer</a:t>
            </a:r>
            <a:endParaRPr lang="zh-TW" altLang="en-US" sz="20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536" y="4822553"/>
            <a:ext cx="1440160" cy="159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92750"/>
            <a:ext cx="1224136" cy="151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786605" y="3284984"/>
            <a:ext cx="5745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檢測水質重金屬、金屬離子或其他化合物</a:t>
            </a:r>
            <a:endParaRPr lang="zh-TW" altLang="en-US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86606" y="382097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砷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As(III)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、銅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Cu(II)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、鎳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Ni(II)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、鉻</a:t>
            </a:r>
            <a:r>
              <a:rPr lang="en-US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Cr(VI)</a:t>
            </a:r>
            <a:r>
              <a:rPr lang="zh-TW" altLang="en-US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zh-TW" altLang="en-US" sz="20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681336"/>
            <a:ext cx="7920236" cy="491601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所有化學藥品必須清楚標示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藥品名稱、濃度、配置日期及保存期限。</a:t>
            </a: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實驗室儀器若需長期運轉，則需標示在無人看管時如何關機之詳細步驟，以防萬一。</a:t>
            </a: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藥品稀釋時，應將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酸、鹼緩慢倒入水中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並予充分攪拌；過氯酸與有機樣品進行消化反應時具爆炸性，處理時需小心；強鹼具強腐蝕性，避免與黏膜接觸。</a:t>
            </a: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Blip>
                <a:blip r:embed="rId2"/>
              </a:buBlip>
            </a:pPr>
            <a:r>
              <a:rPr lang="zh-TW" altLang="en-US" sz="22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所有廢液及廢棄物須依不同種類做分類及棄置。</a:t>
            </a:r>
            <a:endParaRPr kumimoji="0" lang="de-DE" altLang="zh-TW" sz="22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" y="730593"/>
            <a:ext cx="5620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實驗室使用時應注意事項</a:t>
            </a:r>
            <a:r>
              <a:rPr lang="en-US" altLang="zh-TW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III )</a:t>
            </a:r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endParaRPr lang="zh-TW" altLang="en-US" sz="320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4213" y="1753319"/>
            <a:ext cx="7416800" cy="47720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各類儀器或電氣設備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均須有接地線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電源使用不可過度集中超過負荷。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不可用沾濕的手操作電氣設備。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遇有電氣火災或重大電氣故障時，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應先切斷電源再行處理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9592" y="722085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 一般安全守則</a:t>
            </a:r>
            <a:endParaRPr lang="zh-TW" altLang="en-US" sz="320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628775"/>
            <a:ext cx="7559675" cy="4896569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易燃及有機化學藥品須存放於防火櫃內，不得隨意放置。丙酮、異丙醇、甲醇、乙醇等洗滌瓶，應放於抽風櫥內的架上，不得任意放置。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強酸及強鹼應分別存放於藥品櫃內指定位置，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不得置放一起。</a:t>
            </a: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不相容之化學品</a:t>
            </a:r>
            <a:r>
              <a:rPr kumimoji="0" lang="en-US" altLang="zh-TW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例如氫氯酸和甲醛、強氧化劑和強還原劑等 </a:t>
            </a:r>
            <a:r>
              <a:rPr kumimoji="0" lang="en-US" altLang="zh-TW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必須分開貯存。</a:t>
            </a: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化學藥品開罐後，請在瓶上標明開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罐日期，藥品瓶身外需貼 </a:t>
            </a:r>
            <a:r>
              <a:rPr kumimoji="0" lang="en-US" altLang="zh-TW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GHS 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危害標示</a:t>
            </a:r>
            <a:r>
              <a:rPr kumimoji="0" lang="zh-TW" altLang="en-US" sz="2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。分裝瓶或血清瓶上應有內容物、使用者、裝填日期等標示。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2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722085"/>
            <a:ext cx="3980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 一般安全守則</a:t>
            </a:r>
            <a:endParaRPr lang="zh-TW" altLang="en-US" sz="320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6200000">
            <a:off x="4950297" y="-563414"/>
            <a:ext cx="864094" cy="3131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3569" y="1897360"/>
            <a:ext cx="7488882" cy="369188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緊急事故發生時，須依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實驗場所事故應變通報   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altLang="zh-TW" sz="24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聯絡圖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》(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貼於實驗室門口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進行通報：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確認事故發生狀況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時間、地點、程度、人員傷亡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 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altLang="zh-TW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並評估是否能自行處理。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3.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若無法自行處理，應按實驗室逃生路線逃離至安  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altLang="zh-TW" sz="2400" noProof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全處。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00" y="794792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實驗室意外事件緊急應變措施</a:t>
            </a:r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 )</a:t>
            </a:r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b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endParaRPr lang="de-DE" sz="36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6200000">
            <a:off x="4950297" y="-563414"/>
            <a:ext cx="864094" cy="3131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4213" y="1700213"/>
            <a:ext cx="7488237" cy="470058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4.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於逃離過程中或抵達安全處後，緊急通報實驗室 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altLang="zh-TW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負責人或相關人員。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使用前應先了解附近環境及緊急逃生路線，並熟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altLang="zh-TW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知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葡萄酸鈣、沖洗器、滅火器、急救箱及緊急應  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altLang="zh-TW" sz="24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變櫃等安全器材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存放位置及使用方法。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如有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消防演練或實驗室安全相關課程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，應配合參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altLang="zh-TW" sz="24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與及訓練。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1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en-US" altLang="zh-TW" sz="21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Blip>
                <a:blip r:embed="rId2"/>
              </a:buBlip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782092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實驗室意外事件緊急應變措施</a:t>
            </a:r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( II )</a:t>
            </a:r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b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endParaRPr lang="de-DE" sz="36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628775"/>
            <a:ext cx="8458200" cy="47720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甲 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(A)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類火災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一般可燃性固體如木材、紙張、紡織品等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所引起的火災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適用之滅火劑包括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水、泡沫滅火器、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ABC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乾粉滅火器、消防砂等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乙 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(B)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類火災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可燃性液體如汽油、溶劑、燃料油、酒精、油脂類與可燃性氣體如液化石油氣、溶解乙炔氣等引起的火災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適用之滅火劑包括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泡沫、二氧化碳滅火器、乾粉滅火器、消防砂等，並可使用水霧冷卻，但不可使用水注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276" y="764704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實驗室安全守則  消防安全 </a:t>
            </a:r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b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/>
            </a:r>
            <a:b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endParaRPr lang="de-DE" altLang="zh-TW" sz="36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989138"/>
            <a:ext cx="8458200" cy="4411662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丙（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C)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類火災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通電的電氣設備所引起的火災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必須使用不導電的滅火劑如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二氧化碳、乾粉滅火器滅火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，待確認電源已切斷時，方可視同甲乙類火災處理。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丁（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D) 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類火災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可燃性金屬如鉀、鈉、鎂、鋅、鋯等引起之火災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應使用特定 之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化學乾粉，絕對禁止用水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，以免產生劇烈反應及爆炸之危險。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836712"/>
            <a:ext cx="7772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107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實驗室安全守則  消防安全 </a:t>
            </a:r>
            <a:r>
              <a:rPr lang="en-US" altLang="zh-TW" sz="107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r>
              <a:rPr lang="en-US" altLang="zh-TW" sz="36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/>
            </a:r>
            <a:br>
              <a:rPr lang="zh-TW" altLang="en-US" sz="36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endParaRPr lang="de-DE" altLang="zh-TW" sz="360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1484785"/>
            <a:ext cx="8064896" cy="491601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關閉總電源及瓦斯，並儘速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移開周圍之易燃物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通知現場人員疏散。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確認火災種類，選擇實驗室內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適當之滅火劑滅火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如火勢繼續擴大，應立即打</a:t>
            </a:r>
            <a:r>
              <a:rPr kumimoji="0" lang="en-US" altLang="zh-TW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『119』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請求消防隊協助滅火。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若引起爆炸，則因爆風，飛散物的破壞，可能導致第二次事故或繼續爆炸之危險，應儘速撤離。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7544" y="714276"/>
            <a:ext cx="7772400" cy="762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遇火災之 緊急應變措施</a:t>
            </a:r>
            <a:endParaRPr kumimoji="0" lang="de-DE" sz="3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黑体 Std R" panose="020B0400000000000000" pitchFamily="34" charset="-128"/>
              <a:ea typeface="Adobe 黑体 Std R" panose="020B0400000000000000" pitchFamily="34" charset="-128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9036" y="705396"/>
            <a:ext cx="7772400" cy="762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遇火災之 緊急應變措施</a:t>
            </a:r>
            <a:endParaRPr kumimoji="0" lang="de-DE" sz="32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黑体 Std R" panose="020B0400000000000000" pitchFamily="34" charset="-128"/>
              <a:ea typeface="Adobe 黑体 Std R" panose="020B0400000000000000" pitchFamily="34" charset="-128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4213" y="1628775"/>
            <a:ext cx="7559675" cy="477202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 疏散時應隨手將門關上，以防止火、煙的擴散。若門板很燙，不可以用手為之。進入樓梯時也應隨手帶上安全門，以阻止火災之蔓延。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zh-TW" alt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 避免讓自己身陷火窟。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 熟悉實驗室、各樓層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配置圖及逃生路線圖</a:t>
            </a: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endParaRPr kumimoji="0" lang="en-US" altLang="zh-TW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Tx/>
              <a:buNone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◆  各研究室、實驗室、機房、儲物間應切實遵守嚴禁煙火、禁止閒人進入之規定，並不得使用明火。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5886401" y="-563414"/>
            <a:ext cx="864094" cy="3131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717897"/>
            <a:ext cx="7200800" cy="5635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5000"/>
              </a:lnSpc>
              <a:defRPr/>
            </a:pPr>
            <a:r>
              <a:rPr lang="zh-TW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火場逃生須知」要改為「火場求生須知」</a:t>
            </a:r>
            <a:endParaRPr lang="zh-TW" altLang="en-US" sz="32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381000" y="1706032"/>
            <a:ext cx="83674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苗栗縣發生母子雙亡火警意外，甫退休的消防署前管理組組長林金宏昨在臉書「林金宏的消防天地」指出常見火場錯誤觀念，希望所有人遇上火災都能「活著離開」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sz="200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zh-TW" sz="20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林金宏說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採濕</a:t>
            </a:r>
            <a:r>
              <a:rPr lang="zh-TW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毛巾摀口鼻、塑膠袋套頭、火災要往上跑、浴室躲藏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等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zh-TW" sz="2000" dirty="0">
              <a:solidFill>
                <a:srgbClr val="211E5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364502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這些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都是過時、錯誤的觀念。所謂逃生不及，正確說法應是逃生錯誤，在不該逃的時機還選擇逃；且火災現場不能只強調逃生，所</a:t>
            </a:r>
            <a:r>
              <a:rPr lang="zh-TW" altLang="zh-TW" sz="2000" dirty="0" smtClean="0">
                <a:solidFill>
                  <a:srgbClr val="211E54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20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「火場逃生須知」要改為「火場求生須知」</a:t>
            </a:r>
            <a:r>
              <a:rPr lang="zh-TW" altLang="zh-TW" sz="20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另外火災時只能往下逃（地下室例外），要不然就是不要逃。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而火災遭遇濃煙時，採低姿勢不只是要呼吸空氣，還能避免高溫傷害；濕毛巾掩口鼻以防止濃煙嗆傷是錯的，</a:t>
            </a:r>
            <a:r>
              <a:rPr lang="zh-TW" altLang="zh-TW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毛巾擋不住濃煙中的有毒氣體及高溫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，這個觀念害死很多人。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浴室的門抵擋不住高溫熱火</a:t>
            </a:r>
            <a:endParaRPr lang="en-US" altLang="zh-TW" sz="20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2000" dirty="0">
              <a:solidFill>
                <a:srgbClr val="211E54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593998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https://www.youtube.com/watch?v=a3CbSDzW2N0&amp;t=480s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62" y="4306371"/>
            <a:ext cx="7891723" cy="217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79512" y="620688"/>
            <a:ext cx="6084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Adobe 黑体 Std R"/>
              </a:rPr>
              <a:t>FL-60137  Potassium chloride solution for Ag/</a:t>
            </a:r>
            <a:r>
              <a:rPr lang="en-US" altLang="zh-TW" sz="2400" dirty="0" err="1" smtClean="0">
                <a:solidFill>
                  <a:schemeClr val="bg1"/>
                </a:solidFill>
                <a:latin typeface="Adobe 黑体 Std R"/>
              </a:rPr>
              <a:t>AgCl</a:t>
            </a:r>
            <a:r>
              <a:rPr lang="en-US" altLang="zh-TW" sz="2400" dirty="0" smtClean="0">
                <a:solidFill>
                  <a:schemeClr val="bg1"/>
                </a:solidFill>
                <a:latin typeface="Adobe 黑体 Std R"/>
              </a:rPr>
              <a:t> electrodes, ~3 M </a:t>
            </a:r>
            <a:r>
              <a:rPr lang="en-US" altLang="zh-TW" sz="2400" dirty="0" err="1" smtClean="0">
                <a:solidFill>
                  <a:schemeClr val="bg1"/>
                </a:solidFill>
                <a:latin typeface="Adobe 黑体 Std R"/>
              </a:rPr>
              <a:t>KCl</a:t>
            </a:r>
            <a:endParaRPr lang="zh-TW" altLang="en-US" sz="2400" dirty="0">
              <a:solidFill>
                <a:schemeClr val="bg1"/>
              </a:solidFill>
              <a:latin typeface="Adobe 黑体 Std R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28" y="1700808"/>
            <a:ext cx="7918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284984"/>
            <a:ext cx="5184576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4800" b="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實驗室該有的配備</a:t>
            </a:r>
            <a:r>
              <a:rPr lang="en-US" altLang="zh-TW" sz="4800" b="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endParaRPr lang="zh-TW" altLang="en-US" sz="4800" b="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76672"/>
            <a:ext cx="630019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50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6922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99DAE-450E-47FC-BDF9-1D6B236B9D7E}" type="slidenum">
              <a:rPr lang="en-US" altLang="zh-TW" smtClean="0"/>
              <a:pPr>
                <a:defRPr/>
              </a:pPr>
              <a:t>51</a:t>
            </a:fld>
            <a:endParaRPr lang="en-US" altLang="zh-TW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9510"/>
            <a:ext cx="5220072" cy="601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528392" cy="127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306" y="1844824"/>
            <a:ext cx="2403102" cy="12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1951" y="3284985"/>
            <a:ext cx="354253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869160"/>
            <a:ext cx="35480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38338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6512" y="705397"/>
            <a:ext cx="6624736" cy="79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TW" sz="3200" kern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N98  3D</a:t>
            </a:r>
            <a:r>
              <a:rPr lang="zh-TW" altLang="en-US" sz="3200" kern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奈米多孔膜防護口罩</a:t>
            </a:r>
            <a:endParaRPr lang="zh-TW" altLang="en-US" sz="3200" kern="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560839" cy="47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38338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692697"/>
            <a:ext cx="4392488" cy="792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TW" sz="3200" kern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N98  </a:t>
            </a:r>
            <a:r>
              <a:rPr lang="zh-TW" altLang="en-US" sz="3200" kern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口罩性能比較</a:t>
            </a:r>
            <a:endParaRPr lang="zh-TW" altLang="en-US" sz="3200" kern="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+mj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86558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27" y="724346"/>
            <a:ext cx="3770725" cy="563563"/>
          </a:xfrm>
        </p:spPr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New 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實驗衣 </a:t>
            </a:r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  </a:t>
            </a:r>
            <a:endParaRPr lang="zh-TW" altLang="en-US" sz="32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3074" name="Picture 2" descr="D:\Users\cindy\Desktop\1618221712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6264696" cy="4896544"/>
          </a:xfrm>
          <a:prstGeom prst="rect">
            <a:avLst/>
          </a:prstGeom>
          <a:noFill/>
        </p:spPr>
      </p:pic>
      <p:pic>
        <p:nvPicPr>
          <p:cNvPr id="6" name="Picture 5" descr="D:\Users\cindy\Desktop\Lab L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700808"/>
            <a:ext cx="1440160" cy="1872208"/>
          </a:xfrm>
          <a:prstGeom prst="rect">
            <a:avLst/>
          </a:prstGeom>
          <a:noFill/>
        </p:spPr>
      </p:pic>
      <p:pic>
        <p:nvPicPr>
          <p:cNvPr id="7" name="Picture 4" descr="D:\Users\cindy\Desktop\Lab 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293096"/>
            <a:ext cx="1387542" cy="1800199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16200000">
            <a:off x="4913785" y="-563414"/>
            <a:ext cx="864094" cy="3131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30597"/>
            <a:ext cx="7848871" cy="563563"/>
          </a:xfrm>
        </p:spPr>
        <p:txBody>
          <a:bodyPr>
            <a:normAutofit fontScale="90000"/>
          </a:bodyPr>
          <a:lstStyle/>
          <a:p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實驗衣特色 </a:t>
            </a:r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–  </a:t>
            </a:r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防皺 、防潮、防汙</a:t>
            </a:r>
            <a:endParaRPr lang="zh-TW" altLang="en-US" sz="24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2050" name="Picture 2" descr="D:\Users\cindy\Desktop\1618291270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2" y="1504289"/>
            <a:ext cx="7776862" cy="258905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97857"/>
            <a:ext cx="205580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31890"/>
            <a:ext cx="5435176" cy="219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768697"/>
            <a:ext cx="7632847" cy="563563"/>
          </a:xfrm>
        </p:spPr>
        <p:txBody>
          <a:bodyPr>
            <a:normAutofit fontScale="90000"/>
          </a:bodyPr>
          <a:lstStyle/>
          <a:p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實驗衣結構 </a:t>
            </a:r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&amp;</a:t>
            </a:r>
            <a:r>
              <a:rPr lang="zh-TW" altLang="en-US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防污測試  </a:t>
            </a:r>
          </a:p>
        </p:txBody>
      </p:sp>
      <p:pic>
        <p:nvPicPr>
          <p:cNvPr id="2050" name="Picture 2" descr="D:\Users\cindy\Desktop\16182216891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830193" cy="51058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38338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36512" y="728700"/>
            <a:ext cx="598700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TW" sz="3200" kern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 </a:t>
            </a:r>
            <a:r>
              <a:rPr lang="zh-TW" altLang="en-US" sz="3200" kern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化學溶液和油漬類吸附棉</a:t>
            </a:r>
            <a:endParaRPr lang="zh-TW" altLang="en-US" sz="3200" kern="0" dirty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  <a:cs typeface="+mj-cs"/>
            </a:endParaRPr>
          </a:p>
        </p:txBody>
      </p:sp>
      <p:pic>
        <p:nvPicPr>
          <p:cNvPr id="20486" name="Picture 3" descr="D:\Users\Cindy\Desktop\F262140~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37112"/>
            <a:ext cx="1584176" cy="136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 descr="D:\Users\Cindy\Desktop\F262138~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5" y="2478156"/>
            <a:ext cx="720080" cy="152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D:\Users\Cindy\Desktop\19-140-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97152"/>
            <a:ext cx="138178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544" y="1628800"/>
            <a:ext cx="7488832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zh-TW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lang="zh-TW" altLang="en-US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條狀</a:t>
            </a:r>
            <a:r>
              <a:rPr lang="en-US" altLang="zh-TW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,</a:t>
            </a:r>
            <a:r>
              <a:rPr lang="zh-TW" altLang="en-US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枕頭狀</a:t>
            </a:r>
            <a:r>
              <a:rPr lang="en-US" altLang="zh-TW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,</a:t>
            </a:r>
            <a:r>
              <a:rPr lang="zh-TW" altLang="en-US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地墊狀</a:t>
            </a:r>
            <a:r>
              <a:rPr lang="en-US" altLang="zh-TW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,</a:t>
            </a:r>
            <a:r>
              <a:rPr lang="zh-TW" altLang="en-US" sz="2800" kern="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捲軸狀和客製化</a:t>
            </a:r>
            <a:endParaRPr lang="zh-TW" altLang="en-US" sz="2800" kern="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13" name="Picture 2" descr="D:\Users\Cindy\Desktop\Oil 19-140-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92896"/>
            <a:ext cx="103235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Users\Cindy\Desktop\漢全 通用吸液\XG-LSAF-HC-P-200 藍色通用吸液索 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564904"/>
            <a:ext cx="1512168" cy="1512168"/>
          </a:xfrm>
          <a:prstGeom prst="rect">
            <a:avLst/>
          </a:prstGeom>
          <a:noFill/>
        </p:spPr>
      </p:pic>
      <p:pic>
        <p:nvPicPr>
          <p:cNvPr id="1026" name="Picture 2" descr="D:\Users\cindy\Desktop\S__181534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293096"/>
            <a:ext cx="145750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65126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  緊急危險處理組合</a:t>
            </a:r>
          </a:p>
        </p:txBody>
      </p:sp>
      <p:pic>
        <p:nvPicPr>
          <p:cNvPr id="343043" name="Picture 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84076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82008"/>
            <a:ext cx="7373094" cy="238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7416824" cy="276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23528" y="620688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latin typeface="Adobe 黑体 Std R"/>
              </a:rPr>
              <a:t>AF-38709 Buffer solution, pH 10.00 ,  </a:t>
            </a:r>
          </a:p>
          <a:p>
            <a:r>
              <a:rPr lang="en-US" altLang="zh-TW" sz="2400" dirty="0" err="1" smtClean="0">
                <a:solidFill>
                  <a:schemeClr val="bg1"/>
                </a:solidFill>
                <a:latin typeface="Adobe 黑体 Std R"/>
              </a:rPr>
              <a:t>Specpure</a:t>
            </a:r>
            <a:r>
              <a:rPr lang="en-US" altLang="zh-TW" sz="2400" dirty="0" smtClean="0">
                <a:solidFill>
                  <a:schemeClr val="bg1"/>
                </a:solidFill>
                <a:latin typeface="Adobe 黑体 Std R"/>
              </a:rPr>
              <a:t>(R), NIST Traceable</a:t>
            </a:r>
            <a:endParaRPr lang="zh-TW" altLang="en-US" sz="2400" dirty="0">
              <a:solidFill>
                <a:schemeClr val="bg1"/>
              </a:solidFill>
              <a:latin typeface="Adobe 黑体 Std R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   B &amp; C </a:t>
            </a:r>
            <a:r>
              <a:rPr lang="zh-TW" altLang="en-US" sz="32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級防護衣</a:t>
            </a:r>
          </a:p>
        </p:txBody>
      </p:sp>
      <p:pic>
        <p:nvPicPr>
          <p:cNvPr id="117764" name="Picture 2" descr="D:\Users\Cindy\Desktop\B 級防護衣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79444"/>
            <a:ext cx="1417818" cy="20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3" descr="D:\Users\Cindy\Desktop\C級防護衣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57497"/>
            <a:ext cx="1368152" cy="214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矩形 7"/>
          <p:cNvSpPr>
            <a:spLocks noChangeArrowheads="1"/>
          </p:cNvSpPr>
          <p:nvPr/>
        </p:nvSpPr>
        <p:spPr bwMode="auto">
          <a:xfrm>
            <a:off x="468313" y="5445125"/>
            <a:ext cx="82073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</a:pPr>
            <a:r>
              <a:rPr lang="en-US" altLang="zh-TW" dirty="0">
                <a:solidFill>
                  <a:srgbClr val="0000FF"/>
                </a:solidFill>
              </a:rPr>
              <a:t> B </a:t>
            </a:r>
            <a:r>
              <a:rPr lang="zh-TW" altLang="en-US" dirty="0">
                <a:solidFill>
                  <a:srgbClr val="0000FF"/>
                </a:solidFill>
              </a:rPr>
              <a:t>級 </a:t>
            </a:r>
            <a:r>
              <a:rPr lang="en-US" altLang="zh-TW" dirty="0">
                <a:solidFill>
                  <a:srgbClr val="0000FF"/>
                </a:solidFill>
              </a:rPr>
              <a:t>DuPont ™ </a:t>
            </a:r>
            <a:r>
              <a:rPr lang="en-US" altLang="zh-TW" dirty="0" err="1">
                <a:solidFill>
                  <a:srgbClr val="0000FF"/>
                </a:solidFill>
              </a:rPr>
              <a:t>Tychem</a:t>
            </a:r>
            <a:r>
              <a:rPr lang="en-US" altLang="zh-TW" dirty="0">
                <a:solidFill>
                  <a:srgbClr val="0000FF"/>
                </a:solidFill>
              </a:rPr>
              <a:t> ™ F Coveralls Attached boots  </a:t>
            </a:r>
          </a:p>
          <a:p>
            <a:pPr marL="457200" indent="-457200">
              <a:lnSpc>
                <a:spcPct val="95000"/>
              </a:lnSpc>
            </a:pPr>
            <a:endParaRPr lang="en-US" altLang="zh-TW" dirty="0">
              <a:solidFill>
                <a:srgbClr val="0000FF"/>
              </a:solidFill>
            </a:endParaRPr>
          </a:p>
          <a:p>
            <a:pPr marL="457200" indent="-457200">
              <a:lnSpc>
                <a:spcPct val="95000"/>
              </a:lnSpc>
            </a:pPr>
            <a:r>
              <a:rPr lang="zh-TW" altLang="en-US" dirty="0" smtClean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C </a:t>
            </a:r>
            <a:r>
              <a:rPr lang="zh-TW" altLang="en-US" dirty="0">
                <a:solidFill>
                  <a:srgbClr val="0000FF"/>
                </a:solidFill>
              </a:rPr>
              <a:t>級 </a:t>
            </a:r>
            <a:r>
              <a:rPr lang="en-US" altLang="zh-TW" dirty="0">
                <a:solidFill>
                  <a:srgbClr val="0000FF"/>
                </a:solidFill>
              </a:rPr>
              <a:t>DuPont™ </a:t>
            </a:r>
            <a:r>
              <a:rPr lang="en-US" altLang="zh-TW" dirty="0" err="1">
                <a:solidFill>
                  <a:srgbClr val="0000FF"/>
                </a:solidFill>
              </a:rPr>
              <a:t>Tychem</a:t>
            </a:r>
            <a:r>
              <a:rPr lang="en-US" altLang="zh-TW" dirty="0">
                <a:solidFill>
                  <a:srgbClr val="0000FF"/>
                </a:solidFill>
              </a:rPr>
              <a:t>™ QC Coveralls: With Attached Hood and Boots</a:t>
            </a:r>
          </a:p>
          <a:p>
            <a:pPr marL="457200" indent="-457200">
              <a:lnSpc>
                <a:spcPct val="95000"/>
              </a:lnSpc>
            </a:pPr>
            <a:r>
              <a:rPr lang="en-US" altLang="zh-TW" dirty="0">
                <a:solidFill>
                  <a:schemeClr val="bg1"/>
                </a:solidFill>
              </a:rPr>
              <a:t> </a:t>
            </a:r>
            <a:endParaRPr lang="zh-TW" altLang="en-US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7767" name="矩形 8"/>
          <p:cNvSpPr>
            <a:spLocks noChangeArrowheads="1"/>
          </p:cNvSpPr>
          <p:nvPr/>
        </p:nvSpPr>
        <p:spPr bwMode="auto">
          <a:xfrm>
            <a:off x="5292725" y="4151392"/>
            <a:ext cx="3600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輕液體飛濺保護</a:t>
            </a:r>
            <a:r>
              <a:rPr lang="en-US" altLang="zh-TW" dirty="0" err="1" smtClean="0">
                <a:solidFill>
                  <a:srgbClr val="0000FF"/>
                </a:solidFill>
              </a:rPr>
              <a:t>Tyvek</a:t>
            </a:r>
            <a:r>
              <a:rPr lang="en-US" altLang="zh-TW" dirty="0" smtClean="0">
                <a:solidFill>
                  <a:srgbClr val="0000FF"/>
                </a:solidFill>
              </a:rPr>
              <a:t>™ </a:t>
            </a:r>
            <a:r>
              <a:rPr lang="zh-TW" altLang="en-US" dirty="0" smtClean="0">
                <a:solidFill>
                  <a:srgbClr val="0000FF"/>
                </a:solidFill>
              </a:rPr>
              <a:t>織物上的聚乙烯薄膜塗層可防水和防潮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17768" name="矩形 9"/>
          <p:cNvSpPr>
            <a:spLocks noChangeArrowheads="1"/>
          </p:cNvSpPr>
          <p:nvPr/>
        </p:nvSpPr>
        <p:spPr bwMode="auto">
          <a:xfrm>
            <a:off x="468313" y="4222829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 smtClean="0">
                <a:solidFill>
                  <a:srgbClr val="0000FF"/>
                </a:solidFill>
              </a:rPr>
              <a:t>前拉鍊封口； 附有呼吸器貼合頭罩，面部有彈性， 附加靴子，膠帶接縫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3528392" cy="6480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Q &amp; A </a:t>
            </a:r>
            <a:r>
              <a:rPr lang="en-US" altLang="zh-TW" sz="36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 </a:t>
            </a:r>
            <a:endParaRPr lang="zh-TW" altLang="en-US" sz="3600" b="0" dirty="0" smtClean="0">
              <a:solidFill>
                <a:schemeClr val="bg1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9618"/>
            <a:ext cx="8497888" cy="5111750"/>
          </a:xfrm>
        </p:spPr>
        <p:txBody>
          <a:bodyPr/>
          <a:lstStyle/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r>
              <a:rPr lang="en-US" altLang="zh-TW" sz="2200" dirty="0" smtClean="0">
                <a:solidFill>
                  <a:srgbClr val="0000FF"/>
                </a:solidFill>
              </a:rPr>
              <a:t>  </a:t>
            </a:r>
            <a:r>
              <a:rPr lang="zh-TW" altLang="en-US" sz="2200" dirty="0" smtClean="0">
                <a:solidFill>
                  <a:srgbClr val="0000FF"/>
                </a:solidFill>
              </a:rPr>
              <a:t>藥品分類</a:t>
            </a:r>
            <a:r>
              <a:rPr lang="en-US" altLang="zh-TW" sz="2200" dirty="0" smtClean="0">
                <a:solidFill>
                  <a:srgbClr val="0000FF"/>
                </a:solidFill>
              </a:rPr>
              <a:t>FCC </a:t>
            </a:r>
            <a:r>
              <a:rPr lang="zh-TW" altLang="en-US" sz="2200" dirty="0" smtClean="0">
                <a:solidFill>
                  <a:srgbClr val="0000FF"/>
                </a:solidFill>
              </a:rPr>
              <a:t>是甚麼等級?</a:t>
            </a:r>
            <a:endParaRPr lang="en-US" altLang="zh-TW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endParaRPr lang="en-US" altLang="zh-TW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r>
              <a:rPr lang="zh-TW" altLang="en-US" sz="2200" dirty="0" smtClean="0">
                <a:solidFill>
                  <a:srgbClr val="0000FF"/>
                </a:solidFill>
              </a:rPr>
              <a:t>  化學藥品保存 </a:t>
            </a:r>
            <a:r>
              <a:rPr lang="en-US" altLang="zh-TW" sz="2200" dirty="0" smtClean="0">
                <a:solidFill>
                  <a:srgbClr val="0000FF"/>
                </a:solidFill>
              </a:rPr>
              <a:t>”cool ” </a:t>
            </a:r>
            <a:r>
              <a:rPr lang="zh-TW" altLang="en-US" sz="2200" dirty="0" smtClean="0">
                <a:solidFill>
                  <a:srgbClr val="0000FF"/>
                </a:solidFill>
              </a:rPr>
              <a:t>是指溫度幾度</a:t>
            </a:r>
            <a:r>
              <a:rPr lang="en-US" altLang="zh-TW" sz="2200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endParaRPr lang="zh-TW" altLang="en-US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r>
              <a:rPr lang="zh-TW" altLang="en-US" sz="2200" dirty="0" smtClean="0">
                <a:solidFill>
                  <a:srgbClr val="0000FF"/>
                </a:solidFill>
              </a:rPr>
              <a:t>  </a:t>
            </a:r>
            <a:r>
              <a:rPr lang="en-US" altLang="zh-TW" sz="2000" dirty="0" smtClean="0">
                <a:solidFill>
                  <a:srgbClr val="0000FF"/>
                </a:solidFill>
              </a:rPr>
              <a:t>GHS </a:t>
            </a:r>
            <a:r>
              <a:rPr lang="zh-TW" altLang="en-US" sz="2000" dirty="0" smtClean="0">
                <a:solidFill>
                  <a:srgbClr val="0000FF"/>
                </a:solidFill>
              </a:rPr>
              <a:t>標簽危害圖式共有幾大類</a:t>
            </a:r>
            <a:r>
              <a:rPr lang="en-US" altLang="zh-TW" sz="2000" dirty="0" smtClean="0">
                <a:solidFill>
                  <a:srgbClr val="0000FF"/>
                </a:solidFill>
              </a:rPr>
              <a:t>? </a:t>
            </a: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endParaRPr lang="en-US" altLang="zh-TW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r>
              <a:rPr lang="zh-TW" altLang="en-US" sz="2200" dirty="0" smtClean="0">
                <a:solidFill>
                  <a:srgbClr val="0000FF"/>
                </a:solidFill>
              </a:rPr>
              <a:t>  </a:t>
            </a:r>
            <a:r>
              <a:rPr lang="en-US" altLang="zh-TW" sz="2200" dirty="0" smtClean="0">
                <a:solidFill>
                  <a:srgbClr val="0000FF"/>
                </a:solidFill>
              </a:rPr>
              <a:t>SDS</a:t>
            </a:r>
            <a:r>
              <a:rPr lang="zh-TW" altLang="en-US" sz="2200" dirty="0" smtClean="0">
                <a:solidFill>
                  <a:srgbClr val="0000FF"/>
                </a:solidFill>
              </a:rPr>
              <a:t> 要看產品的外觀</a:t>
            </a:r>
            <a:r>
              <a:rPr lang="en-US" altLang="zh-TW" sz="2200" dirty="0" smtClean="0">
                <a:solidFill>
                  <a:srgbClr val="0000FF"/>
                </a:solidFill>
              </a:rPr>
              <a:t>,</a:t>
            </a:r>
            <a:r>
              <a:rPr lang="zh-TW" altLang="en-US" sz="2200" dirty="0" smtClean="0">
                <a:solidFill>
                  <a:srgbClr val="0000FF"/>
                </a:solidFill>
              </a:rPr>
              <a:t>溶點密度等物理特性是看第幾大項</a:t>
            </a:r>
            <a:r>
              <a:rPr lang="en-US" altLang="zh-TW" sz="2200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endParaRPr lang="en-US" altLang="zh-TW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r>
              <a:rPr lang="zh-TW" altLang="en-US" sz="2200" dirty="0" smtClean="0">
                <a:solidFill>
                  <a:srgbClr val="0000FF"/>
                </a:solidFill>
              </a:rPr>
              <a:t>  實驗室廢液分類有幾種</a:t>
            </a:r>
            <a:r>
              <a:rPr lang="en-US" altLang="zh-TW" sz="2200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endParaRPr lang="en-US" altLang="zh-TW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r>
              <a:rPr lang="en-US" altLang="zh-TW" sz="2200" dirty="0" smtClean="0">
                <a:solidFill>
                  <a:srgbClr val="0000FF"/>
                </a:solidFill>
              </a:rPr>
              <a:t>  </a:t>
            </a:r>
            <a:r>
              <a:rPr lang="zh-TW" altLang="en-US" sz="2200" dirty="0" smtClean="0">
                <a:solidFill>
                  <a:srgbClr val="0000FF"/>
                </a:solidFill>
              </a:rPr>
              <a:t>吸液棉種類</a:t>
            </a:r>
            <a:r>
              <a:rPr lang="en-US" altLang="zh-TW" sz="2200" dirty="0" smtClean="0">
                <a:solidFill>
                  <a:srgbClr val="0000FF"/>
                </a:solidFill>
              </a:rPr>
              <a:t>?  </a:t>
            </a: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endParaRPr lang="en-US" altLang="zh-TW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Font typeface="Wingdings" pitchFamily="2" charset="2"/>
              <a:buAutoNum type="alphaUcPeriod"/>
            </a:pPr>
            <a:r>
              <a:rPr lang="zh-TW" altLang="en-US" sz="2200" dirty="0" smtClean="0">
                <a:solidFill>
                  <a:srgbClr val="0000FF"/>
                </a:solidFill>
              </a:rPr>
              <a:t>  何為丁類火災</a:t>
            </a:r>
            <a:r>
              <a:rPr lang="en-US" altLang="zh-TW" sz="2200" dirty="0" smtClean="0">
                <a:solidFill>
                  <a:srgbClr val="0000FF"/>
                </a:solidFill>
              </a:rPr>
              <a:t>,</a:t>
            </a:r>
            <a:r>
              <a:rPr lang="zh-TW" altLang="en-US" sz="2200" dirty="0" smtClean="0">
                <a:solidFill>
                  <a:srgbClr val="0000FF"/>
                </a:solidFill>
              </a:rPr>
              <a:t>需用甚麼滅火</a:t>
            </a:r>
            <a:r>
              <a:rPr lang="en-US" altLang="zh-TW" sz="2200" dirty="0" smtClean="0">
                <a:solidFill>
                  <a:srgbClr val="0000FF"/>
                </a:solidFill>
              </a:rPr>
              <a:t>? </a:t>
            </a:r>
            <a:endParaRPr lang="zh-TW" altLang="en-US" sz="2200" dirty="0" smtClean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SzPct val="99000"/>
              <a:buNone/>
            </a:pPr>
            <a:r>
              <a:rPr lang="en-US" altLang="zh-TW" sz="2200" b="1" dirty="0" smtClean="0">
                <a:solidFill>
                  <a:srgbClr val="0000FF"/>
                </a:solidFill>
                <a:latin typeface="+mj-lt"/>
                <a:ea typeface="標楷體" pitchFamily="65" charset="-120"/>
                <a:cs typeface="Trebuchet MS"/>
              </a:rPr>
              <a:t>  </a:t>
            </a:r>
            <a:r>
              <a:rPr lang="en-US" altLang="zh-TW" sz="2200" b="1" dirty="0" smtClean="0">
                <a:solidFill>
                  <a:srgbClr val="0000FF"/>
                </a:solidFill>
                <a:latin typeface="+mj-lt"/>
                <a:ea typeface="標楷體" pitchFamily="65" charset="-120"/>
              </a:rPr>
              <a:t> </a:t>
            </a:r>
          </a:p>
          <a:p>
            <a:pPr lvl="1">
              <a:lnSpc>
                <a:spcPct val="90000"/>
              </a:lnSpc>
              <a:buSzPct val="99000"/>
              <a:buNone/>
            </a:pPr>
            <a:endParaRPr lang="en-US" altLang="zh-TW" sz="2200" b="1" dirty="0" smtClean="0">
              <a:solidFill>
                <a:srgbClr val="0000FF"/>
              </a:solidFill>
              <a:latin typeface="+mj-lt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 autoUpdateAnimBg="0"/>
      <p:bldP spid="345091" grpId="0" build="p" bldLvl="2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1979712" y="3212976"/>
            <a:ext cx="4876800" cy="787152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!</a:t>
            </a:r>
            <a:endParaRPr lang="zh-TW" altLang="en-US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76672"/>
            <a:ext cx="6372200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82690"/>
            <a:ext cx="6696744" cy="599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1520" y="116632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00FF"/>
                </a:solidFill>
              </a:rPr>
              <a:t>JT-9601 NITRIC ACID, 69.0-70.0% BAKER ANALYZED ACS REAGENT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86155"/>
            <a:ext cx="7200800" cy="269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84984"/>
            <a:ext cx="723267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6200000">
            <a:off x="4625753" y="-563414"/>
            <a:ext cx="864094" cy="31318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haparral Pro" panose="02060503040505020203" pitchFamily="18" charset="0"/>
            </a:endParaRP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05"/>
            <a:ext cx="7632848" cy="563563"/>
          </a:xfrm>
        </p:spPr>
        <p:txBody>
          <a:bodyPr>
            <a:normAutofit fontScale="90000"/>
          </a:bodyPr>
          <a:lstStyle/>
          <a:p>
            <a:r>
              <a:rPr lang="en-US" altLang="zh-TW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MN</a:t>
            </a:r>
            <a:r>
              <a:rPr lang="en-US" altLang="zh-TW" sz="37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Relax 91346 </a:t>
            </a:r>
            <a:r>
              <a:rPr lang="zh-TW" altLang="en-US" sz="3700" b="0" dirty="0" smtClean="0">
                <a:solidFill>
                  <a:schemeClr val="bg1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試紙自動讀取機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36576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433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2" grpId="0" autoUpdateAnimBg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17486</TotalTime>
  <Words>4518</Words>
  <Application>Microsoft Office PowerPoint</Application>
  <PresentationFormat>如螢幕大小 (4:3)</PresentationFormat>
  <Paragraphs>475</Paragraphs>
  <Slides>62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63" baseType="lpstr">
      <vt:lpstr>Office 佈景主題</vt:lpstr>
      <vt:lpstr>投影片 0</vt:lpstr>
      <vt:lpstr>                     摘要</vt:lpstr>
      <vt:lpstr>各種水質檢測儀器( I )</vt:lpstr>
      <vt:lpstr>各種水質檢測儀器( II )</vt:lpstr>
      <vt:lpstr>投影片 4</vt:lpstr>
      <vt:lpstr>投影片 5</vt:lpstr>
      <vt:lpstr>投影片 6</vt:lpstr>
      <vt:lpstr>投影片 7</vt:lpstr>
      <vt:lpstr>MN Relax 91346 試紙自動讀取機</vt:lpstr>
      <vt:lpstr> 搭配讀取機的試紙</vt:lpstr>
      <vt:lpstr>化學品規格介紹 ( I )</vt:lpstr>
      <vt:lpstr>化學品規格介紹 ( II )</vt:lpstr>
      <vt:lpstr>化學品規格介紹 ( III )</vt:lpstr>
      <vt:lpstr>化學藥品的分類</vt:lpstr>
      <vt:lpstr>   混合後會發生危險的組合性藥品( I )</vt:lpstr>
      <vt:lpstr> 混合後會發生危險的組合性藥品( II )</vt:lpstr>
      <vt:lpstr>    化學藥品保存的環境、方式 </vt:lpstr>
      <vt:lpstr>化學藥品的自身特性</vt:lpstr>
      <vt:lpstr>G H S 緣起</vt:lpstr>
      <vt:lpstr>推動 GHS 的好處 </vt:lpstr>
      <vt:lpstr>GHS 標籤危害圖式</vt:lpstr>
      <vt:lpstr>   GHS危害性化學品  標示內容</vt:lpstr>
      <vt:lpstr>GHS 標籤 </vt:lpstr>
      <vt:lpstr>GHS 重鉻酸鉀 </vt:lpstr>
      <vt:lpstr>物質安全資料表SDS</vt:lpstr>
      <vt:lpstr>物質安全資料表參考格式</vt:lpstr>
      <vt:lpstr>投影片 26</vt:lpstr>
      <vt:lpstr>投影片 27</vt:lpstr>
      <vt:lpstr>投影片 28</vt:lpstr>
      <vt:lpstr>投影片 29</vt:lpstr>
      <vt:lpstr>廢液處理要則 ( I )</vt:lpstr>
      <vt:lpstr>廢液處理要則 ( II )</vt:lpstr>
      <vt:lpstr> 有害廢液 儲存原則</vt:lpstr>
      <vt:lpstr>實驗室廢液分類表</vt:lpstr>
      <vt:lpstr>廢液桶分類標籤  範例</vt:lpstr>
      <vt:lpstr>  實驗室燒光！</vt:lpstr>
      <vt:lpstr>    化骨水奪命 ( HF )</vt:lpstr>
      <vt:lpstr>投影片 37</vt:lpstr>
      <vt:lpstr>投影片 38</vt:lpstr>
      <vt:lpstr>投影片 39</vt:lpstr>
      <vt:lpstr>投影片 40</vt:lpstr>
      <vt:lpstr>投影片 41</vt:lpstr>
      <vt:lpstr>實驗室意外事件緊急應變措施( I )  </vt:lpstr>
      <vt:lpstr>實驗室意外事件緊急應變措施( II )  </vt:lpstr>
      <vt:lpstr>實驗室安全守則  消防安全    </vt:lpstr>
      <vt:lpstr>投影片 45</vt:lpstr>
      <vt:lpstr>投影片 46</vt:lpstr>
      <vt:lpstr>投影片 47</vt:lpstr>
      <vt:lpstr>火場逃生須知」要改為「火場求生須知」</vt:lpstr>
      <vt:lpstr>實驗室該有的配備!</vt:lpstr>
      <vt:lpstr>投影片 50</vt:lpstr>
      <vt:lpstr>投影片 51</vt:lpstr>
      <vt:lpstr>投影片 52</vt:lpstr>
      <vt:lpstr>投影片 53</vt:lpstr>
      <vt:lpstr> New 實驗衣 !  </vt:lpstr>
      <vt:lpstr>  實驗衣特色 –  防皺 、防潮、防汙</vt:lpstr>
      <vt:lpstr>  實驗衣結構 &amp; 防污測試  </vt:lpstr>
      <vt:lpstr>投影片 57</vt:lpstr>
      <vt:lpstr>    緊急危險處理組合</vt:lpstr>
      <vt:lpstr>     B &amp; C 級防護衣</vt:lpstr>
      <vt:lpstr>Q &amp; A   </vt:lpstr>
      <vt:lpstr>投影片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tony</dc:creator>
  <cp:lastModifiedBy>詹俊雄</cp:lastModifiedBy>
  <cp:revision>960</cp:revision>
  <dcterms:created xsi:type="dcterms:W3CDTF">2016-04-12T01:41:35Z</dcterms:created>
  <dcterms:modified xsi:type="dcterms:W3CDTF">2022-09-06T06:59:47Z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2525285</vt:lpwstr>
  </property>
  <property fmtid="{D5CDD505-2E9C-101B-9397-08002B2CF9AE}" pid="3" name="NXPowerLiteVersion">
    <vt:lpwstr>D4.1.4</vt:lpwstr>
  </property>
</Properties>
</file>