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7" r:id="rId2"/>
    <p:sldId id="719" r:id="rId3"/>
    <p:sldId id="682" r:id="rId4"/>
    <p:sldId id="707" r:id="rId5"/>
    <p:sldId id="708" r:id="rId6"/>
    <p:sldId id="710" r:id="rId7"/>
    <p:sldId id="711" r:id="rId8"/>
    <p:sldId id="716" r:id="rId9"/>
    <p:sldId id="720" r:id="rId10"/>
    <p:sldId id="679" r:id="rId11"/>
    <p:sldId id="680" r:id="rId12"/>
    <p:sldId id="675" r:id="rId13"/>
    <p:sldId id="271" r:id="rId14"/>
    <p:sldId id="742" r:id="rId15"/>
    <p:sldId id="744" r:id="rId16"/>
    <p:sldId id="745" r:id="rId17"/>
    <p:sldId id="295" r:id="rId18"/>
    <p:sldId id="754" r:id="rId19"/>
    <p:sldId id="288" r:id="rId20"/>
    <p:sldId id="749" r:id="rId21"/>
    <p:sldId id="714" r:id="rId22"/>
    <p:sldId id="750" r:id="rId23"/>
    <p:sldId id="712" r:id="rId24"/>
    <p:sldId id="751" r:id="rId25"/>
    <p:sldId id="752" r:id="rId26"/>
    <p:sldId id="755" r:id="rId27"/>
    <p:sldId id="756" r:id="rId28"/>
    <p:sldId id="726" r:id="rId29"/>
    <p:sldId id="757" r:id="rId30"/>
    <p:sldId id="758" r:id="rId31"/>
    <p:sldId id="728" r:id="rId32"/>
    <p:sldId id="746" r:id="rId33"/>
    <p:sldId id="729" r:id="rId34"/>
    <p:sldId id="759" r:id="rId35"/>
    <p:sldId id="760" r:id="rId36"/>
    <p:sldId id="761" r:id="rId37"/>
    <p:sldId id="762" r:id="rId38"/>
    <p:sldId id="747" r:id="rId39"/>
    <p:sldId id="748" r:id="rId40"/>
    <p:sldId id="763" r:id="rId41"/>
    <p:sldId id="734" r:id="rId42"/>
    <p:sldId id="736" r:id="rId43"/>
    <p:sldId id="738" r:id="rId44"/>
    <p:sldId id="764" r:id="rId45"/>
    <p:sldId id="524" r:id="rId46"/>
    <p:sldId id="663" r:id="rId4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35E"/>
    <a:srgbClr val="84CBC5"/>
    <a:srgbClr val="C4E0E2"/>
    <a:srgbClr val="6DE911"/>
    <a:srgbClr val="F47264"/>
    <a:srgbClr val="7CC8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0" autoAdjust="0"/>
    <p:restoredTop sz="78108" autoAdjust="0"/>
  </p:normalViewPr>
  <p:slideViewPr>
    <p:cSldViewPr snapToGrid="0">
      <p:cViewPr>
        <p:scale>
          <a:sx n="50" d="100"/>
          <a:sy n="50" d="100"/>
        </p:scale>
        <p:origin x="534" y="91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8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7E5DC-5936-4EB4-BBFA-0DDF7F42F273}" type="datetimeFigureOut">
              <a:rPr lang="zh-CN" altLang="en-US" smtClean="0"/>
              <a:t>2022/6/20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DCC171-5557-4AD9-A4DC-B2B660F99E68}" type="slidenum">
              <a:rPr lang="zh-CN" altLang="en-US" smtClean="0"/>
              <a:t>‹#›</a:t>
            </a:fld>
            <a:endParaRPr lang="zh-CN" altLang="en-US"/>
          </a:p>
        </p:txBody>
      </p:sp>
    </p:spTree>
    <p:extLst>
      <p:ext uri="{BB962C8B-B14F-4D97-AF65-F5344CB8AC3E}">
        <p14:creationId xmlns:p14="http://schemas.microsoft.com/office/powerpoint/2010/main" val="6383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en-US" altLang="zh-TW"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t>2</a:t>
            </a:fld>
            <a:endParaRPr lang="zh-CN" altLang="en-US"/>
          </a:p>
        </p:txBody>
      </p:sp>
    </p:spTree>
    <p:extLst>
      <p:ext uri="{BB962C8B-B14F-4D97-AF65-F5344CB8AC3E}">
        <p14:creationId xmlns:p14="http://schemas.microsoft.com/office/powerpoint/2010/main" val="3033911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另外原則上還會加上地址查詢</a:t>
            </a:r>
          </a:p>
        </p:txBody>
      </p:sp>
      <p:sp>
        <p:nvSpPr>
          <p:cNvPr id="4" name="投影片編號版面配置區 3"/>
          <p:cNvSpPr>
            <a:spLocks noGrp="1"/>
          </p:cNvSpPr>
          <p:nvPr>
            <p:ph type="sldNum" sz="quarter" idx="5"/>
          </p:nvPr>
        </p:nvSpPr>
        <p:spPr/>
        <p:txBody>
          <a:bodyPr/>
          <a:lstStyle/>
          <a:p>
            <a:fld id="{CFDCC171-5557-4AD9-A4DC-B2B660F99E68}" type="slidenum">
              <a:rPr lang="zh-CN" altLang="en-US" smtClean="0"/>
              <a:t>18</a:t>
            </a:fld>
            <a:endParaRPr lang="zh-CN" altLang="en-US"/>
          </a:p>
        </p:txBody>
      </p:sp>
    </p:spTree>
    <p:extLst>
      <p:ext uri="{BB962C8B-B14F-4D97-AF65-F5344CB8AC3E}">
        <p14:creationId xmlns:p14="http://schemas.microsoft.com/office/powerpoint/2010/main" val="2791266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目前各政府機關，也逐步調整將</a:t>
            </a:r>
            <a:r>
              <a:rPr lang="en-US" altLang="zh-TW" dirty="0"/>
              <a:t>app</a:t>
            </a:r>
            <a:r>
              <a:rPr lang="zh-TW" altLang="en-US" dirty="0"/>
              <a:t>改利用</a:t>
            </a:r>
            <a:r>
              <a:rPr lang="en-US" altLang="zh-TW" dirty="0" err="1"/>
              <a:t>pwa</a:t>
            </a:r>
            <a:r>
              <a:rPr lang="zh-TW" altLang="en-US" dirty="0"/>
              <a:t>的方式進行現勘工具的使用。</a:t>
            </a:r>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t>20</a:t>
            </a:fld>
            <a:endParaRPr lang="zh-CN" altLang="en-US"/>
          </a:p>
        </p:txBody>
      </p:sp>
    </p:spTree>
    <p:extLst>
      <p:ext uri="{BB962C8B-B14F-4D97-AF65-F5344CB8AC3E}">
        <p14:creationId xmlns:p14="http://schemas.microsoft.com/office/powerpoint/2010/main" val="2819738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t>22</a:t>
            </a:fld>
            <a:endParaRPr lang="zh-CN" altLang="en-US"/>
          </a:p>
        </p:txBody>
      </p:sp>
    </p:spTree>
    <p:extLst>
      <p:ext uri="{BB962C8B-B14F-4D97-AF65-F5344CB8AC3E}">
        <p14:creationId xmlns:p14="http://schemas.microsoft.com/office/powerpoint/2010/main" val="863702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zh-TW" altLang="en-US" sz="2400" dirty="0">
                <a:solidFill>
                  <a:prstClr val="black"/>
                </a:solidFill>
                <a:latin typeface="Microsoft JhengHei" panose="020B0604030504040204" pitchFamily="34" charset="-120"/>
              </a:rPr>
              <a:t>資安</a:t>
            </a:r>
            <a:r>
              <a:rPr lang="zh-TW" altLang="en-US" sz="2400" b="1" dirty="0">
                <a:latin typeface="Microsoft JhengHei" panose="020B0604030504040204" pitchFamily="34" charset="-120"/>
              </a:rPr>
              <a:t>責任等級</a:t>
            </a:r>
            <a:r>
              <a:rPr lang="en-US" altLang="zh-TW" sz="2400" b="1" dirty="0">
                <a:solidFill>
                  <a:srgbClr val="FF0000"/>
                </a:solidFill>
                <a:latin typeface="Microsoft JhengHei" panose="020B0604030504040204" pitchFamily="34" charset="-120"/>
              </a:rPr>
              <a:t>B</a:t>
            </a:r>
            <a:r>
              <a:rPr lang="zh-TW" altLang="en-US" sz="2400" b="1" dirty="0">
                <a:solidFill>
                  <a:srgbClr val="FF0000"/>
                </a:solidFill>
                <a:latin typeface="Microsoft JhengHei" panose="020B0604030504040204" pitchFamily="34" charset="-120"/>
              </a:rPr>
              <a:t>級</a:t>
            </a:r>
            <a:r>
              <a:rPr lang="zh-TW" altLang="en-US" sz="2400" dirty="0">
                <a:solidFill>
                  <a:prstClr val="black"/>
                </a:solidFill>
                <a:latin typeface="Microsoft JhengHei" panose="020B0604030504040204" pitchFamily="34" charset="-120"/>
              </a:rPr>
              <a:t>公務機關</a:t>
            </a:r>
            <a:r>
              <a:rPr lang="zh-TW" altLang="en-US" sz="2400" b="1" dirty="0">
                <a:solidFill>
                  <a:srgbClr val="FF0000"/>
                </a:solidFill>
                <a:latin typeface="Microsoft JhengHei" panose="020B0604030504040204" pitchFamily="34" charset="-120"/>
              </a:rPr>
              <a:t>應辦事項</a:t>
            </a:r>
            <a:endParaRPr lang="en-US" altLang="zh-TW" sz="2400" b="1" dirty="0">
              <a:solidFill>
                <a:srgbClr val="FF0000"/>
              </a:solidFill>
              <a:latin typeface="Microsoft JhengHei" panose="020B0604030504040204" pitchFamily="34" charset="-120"/>
            </a:endParaRPr>
          </a:p>
          <a:p>
            <a:endParaRPr kumimoji="1"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CC171-5557-4AD9-A4DC-B2B660F99E68}"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6033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zh-TW" altLang="en-US" sz="2400" dirty="0">
                <a:solidFill>
                  <a:prstClr val="black"/>
                </a:solidFill>
                <a:latin typeface="Microsoft JhengHei" panose="020B0604030504040204" pitchFamily="34" charset="-120"/>
              </a:rPr>
              <a:t>資安</a:t>
            </a:r>
            <a:r>
              <a:rPr lang="zh-TW" altLang="en-US" sz="2400" b="1" dirty="0">
                <a:latin typeface="Microsoft JhengHei" panose="020B0604030504040204" pitchFamily="34" charset="-120"/>
              </a:rPr>
              <a:t>責任等級</a:t>
            </a:r>
            <a:r>
              <a:rPr lang="en-US" altLang="zh-TW" sz="2400" b="1" dirty="0">
                <a:solidFill>
                  <a:srgbClr val="FF0000"/>
                </a:solidFill>
                <a:latin typeface="Microsoft JhengHei" panose="020B0604030504040204" pitchFamily="34" charset="-120"/>
              </a:rPr>
              <a:t>B</a:t>
            </a:r>
            <a:r>
              <a:rPr lang="zh-TW" altLang="en-US" sz="2400" b="1" dirty="0">
                <a:solidFill>
                  <a:srgbClr val="FF0000"/>
                </a:solidFill>
                <a:latin typeface="Microsoft JhengHei" panose="020B0604030504040204" pitchFamily="34" charset="-120"/>
              </a:rPr>
              <a:t>級</a:t>
            </a:r>
            <a:r>
              <a:rPr lang="zh-TW" altLang="en-US" sz="2400" dirty="0">
                <a:solidFill>
                  <a:prstClr val="black"/>
                </a:solidFill>
                <a:latin typeface="Microsoft JhengHei" panose="020B0604030504040204" pitchFamily="34" charset="-120"/>
              </a:rPr>
              <a:t>公務機關</a:t>
            </a:r>
            <a:r>
              <a:rPr lang="zh-TW" altLang="en-US" sz="2400" b="1" dirty="0">
                <a:solidFill>
                  <a:srgbClr val="FF0000"/>
                </a:solidFill>
                <a:latin typeface="Microsoft JhengHei" panose="020B0604030504040204" pitchFamily="34" charset="-120"/>
              </a:rPr>
              <a:t>應辦事項</a:t>
            </a:r>
            <a:endParaRPr lang="en-US" altLang="zh-TW" sz="2400" b="1" dirty="0">
              <a:solidFill>
                <a:srgbClr val="FF0000"/>
              </a:solidFill>
              <a:latin typeface="Microsoft JhengHei" panose="020B0604030504040204" pitchFamily="34" charset="-120"/>
            </a:endParaRPr>
          </a:p>
          <a:p>
            <a:endParaRPr kumimoji="1"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28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356785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蔡英文指出，資安就是國安，資安也是台灣產業發展必須把握的關鍵領域。她說，政府將進階推出「資安即國安</a:t>
            </a:r>
            <a:r>
              <a:rPr lang="en-US" altLang="zh-TW" sz="1200" b="0" i="0" kern="1200" dirty="0">
                <a:solidFill>
                  <a:schemeClr val="tx1"/>
                </a:solidFill>
                <a:effectLst/>
                <a:latin typeface="+mn-lt"/>
                <a:ea typeface="+mn-ea"/>
                <a:cs typeface="+mn-cs"/>
              </a:rPr>
              <a:t>2.0</a:t>
            </a:r>
            <a:r>
              <a:rPr lang="zh-TW" altLang="en-US" sz="1200" b="0" i="0" kern="1200" dirty="0">
                <a:solidFill>
                  <a:schemeClr val="tx1"/>
                </a:solidFill>
                <a:effectLst/>
                <a:latin typeface="+mn-lt"/>
                <a:ea typeface="+mn-ea"/>
                <a:cs typeface="+mn-cs"/>
              </a:rPr>
              <a:t>」戰略，規畫新設數位發展部，並成立專責的資通安全署，提升對關鍵基礎設施及核心資料庫的防護韌性，她期待資安領域的先進、好朋友，不論是政府部門或民間企業，共同建立「</a:t>
            </a:r>
            <a:r>
              <a:rPr lang="en-US" altLang="zh-TW" sz="1200" b="0" i="0" kern="1200" dirty="0">
                <a:solidFill>
                  <a:schemeClr val="tx1"/>
                </a:solidFill>
                <a:effectLst/>
                <a:latin typeface="+mn-lt"/>
                <a:ea typeface="+mn-ea"/>
                <a:cs typeface="+mn-cs"/>
              </a:rPr>
              <a:t>https://www.chinatimes.com/newspapers/20210505000441-260118?chdtv</a:t>
            </a:r>
          </a:p>
          <a:p>
            <a:r>
              <a:rPr lang="zh-TW" altLang="en-US" sz="1200" b="0" i="0" kern="1200" dirty="0">
                <a:solidFill>
                  <a:schemeClr val="tx1"/>
                </a:solidFill>
                <a:effectLst/>
                <a:latin typeface="+mn-lt"/>
                <a:ea typeface="+mn-ea"/>
                <a:cs typeface="+mn-cs"/>
              </a:rPr>
              <a:t>堅韌、安全、可信賴的智慧國家」。</a:t>
            </a:r>
            <a:endParaRPr lang="en-US" altLang="zh-TW" sz="1200" b="0" i="0" kern="1200" dirty="0">
              <a:solidFill>
                <a:schemeClr val="tx1"/>
              </a:solidFill>
              <a:effectLst/>
              <a:latin typeface="+mn-lt"/>
              <a:ea typeface="+mn-ea"/>
              <a:cs typeface="+mn-cs"/>
            </a:endParaRPr>
          </a:p>
          <a:p>
            <a:endParaRPr kumimoji="1" lang="en-US" altLang="zh-TW" dirty="0"/>
          </a:p>
          <a:p>
            <a:r>
              <a:rPr lang="zh-TW" altLang="en-US" dirty="0"/>
              <a:t>一、機密性</a:t>
            </a:r>
            <a:r>
              <a:rPr lang="en-US" altLang="zh-TW" dirty="0"/>
              <a:t>(</a:t>
            </a:r>
            <a:r>
              <a:rPr lang="en-US" altLang="zh-TW" b="1" dirty="0">
                <a:solidFill>
                  <a:srgbClr val="FF0000"/>
                </a:solidFill>
              </a:rPr>
              <a:t>C</a:t>
            </a:r>
            <a:r>
              <a:rPr lang="en-US" altLang="zh-TW" dirty="0"/>
              <a:t>onfidentiality) </a:t>
            </a:r>
          </a:p>
          <a:p>
            <a:pPr marL="0" indent="0">
              <a:buNone/>
            </a:pPr>
            <a:r>
              <a:rPr lang="zh-TW" altLang="en-US" dirty="0"/>
              <a:t>保護資訊避免未經授權的存取或揭露。</a:t>
            </a:r>
            <a:endParaRPr lang="en-US" altLang="zh-TW" dirty="0"/>
          </a:p>
          <a:p>
            <a:pPr marL="0" indent="0">
              <a:buNone/>
            </a:pPr>
            <a:r>
              <a:rPr lang="zh-TW" altLang="en-US" dirty="0"/>
              <a:t>文件分等級 </a:t>
            </a:r>
            <a:r>
              <a:rPr lang="en-US" altLang="zh-TW" dirty="0"/>
              <a:t>: </a:t>
            </a:r>
            <a:r>
              <a:rPr lang="zh-TW" altLang="en-US" dirty="0"/>
              <a:t>公開 </a:t>
            </a:r>
            <a:r>
              <a:rPr lang="en-US" altLang="zh-TW" dirty="0"/>
              <a:t>+ </a:t>
            </a:r>
            <a:r>
              <a:rPr lang="zh-TW" altLang="en-US" dirty="0"/>
              <a:t>一般 </a:t>
            </a:r>
            <a:r>
              <a:rPr lang="en-US" altLang="zh-TW" dirty="0"/>
              <a:t>+ </a:t>
            </a:r>
            <a:r>
              <a:rPr lang="zh-TW" altLang="en-US" dirty="0"/>
              <a:t>敏感 </a:t>
            </a:r>
            <a:r>
              <a:rPr lang="en-US" altLang="zh-TW" dirty="0"/>
              <a:t>+ </a:t>
            </a:r>
            <a:r>
              <a:rPr lang="zh-TW" altLang="en-US" dirty="0"/>
              <a:t>機密</a:t>
            </a:r>
            <a:endParaRPr lang="en-US" altLang="zh-TW" dirty="0"/>
          </a:p>
          <a:p>
            <a:pPr marL="0" indent="0">
              <a:buNone/>
            </a:pPr>
            <a:r>
              <a:rPr lang="zh-TW" altLang="en-US" dirty="0"/>
              <a:t>電腦登入時需要</a:t>
            </a:r>
            <a:r>
              <a:rPr lang="en-US" altLang="zh-TW" dirty="0"/>
              <a:t>key</a:t>
            </a:r>
            <a:r>
              <a:rPr lang="zh-TW" altLang="en-US" dirty="0"/>
              <a:t>帳號</a:t>
            </a:r>
            <a:r>
              <a:rPr lang="en-US" altLang="zh-TW" dirty="0"/>
              <a:t>+</a:t>
            </a:r>
            <a:r>
              <a:rPr lang="zh-TW" altLang="en-US" dirty="0"/>
              <a:t>密碼</a:t>
            </a:r>
            <a:endParaRPr lang="en-US" altLang="zh-TW" dirty="0"/>
          </a:p>
          <a:p>
            <a:r>
              <a:rPr lang="zh-TW" altLang="en-US" dirty="0"/>
              <a:t>任何資訊儲存在資訊系統中、資訊系統在處理中或在傳輸線上均要維持其機密性： </a:t>
            </a:r>
            <a:br>
              <a:rPr lang="zh-TW" altLang="en-US" dirty="0"/>
            </a:br>
            <a:r>
              <a:rPr lang="en-US" altLang="zh-TW" dirty="0"/>
              <a:t>(</a:t>
            </a:r>
            <a:r>
              <a:rPr lang="zh-TW" altLang="en-US" dirty="0"/>
              <a:t>一</a:t>
            </a:r>
            <a:r>
              <a:rPr lang="en-US" altLang="zh-TW" dirty="0"/>
              <a:t>) </a:t>
            </a:r>
            <a:r>
              <a:rPr lang="zh-TW" altLang="en-US" dirty="0"/>
              <a:t>由遠端存取本局</a:t>
            </a:r>
            <a:r>
              <a:rPr lang="en-US" altLang="zh-TW" dirty="0"/>
              <a:t>Intranet</a:t>
            </a:r>
            <a:r>
              <a:rPr lang="zh-TW" altLang="en-US" dirty="0"/>
              <a:t>資訊必須要有防範機制，以防在資訊傳輸途中被竊取。 </a:t>
            </a:r>
            <a:br>
              <a:rPr lang="zh-TW" altLang="en-US" dirty="0"/>
            </a:br>
            <a:r>
              <a:rPr lang="en-US" altLang="zh-TW" dirty="0"/>
              <a:t>(</a:t>
            </a:r>
            <a:r>
              <a:rPr lang="zh-TW" altLang="en-US" dirty="0"/>
              <a:t>二</a:t>
            </a:r>
            <a:r>
              <a:rPr lang="en-US" altLang="zh-TW" dirty="0"/>
              <a:t>) </a:t>
            </a:r>
            <a:r>
              <a:rPr lang="zh-TW" altLang="en-US" dirty="0"/>
              <a:t>本局內部資訊系統中，較機密的資訊（包括電子檔或紙本）亦要有適當的保護，以防非法存取。 </a:t>
            </a:r>
            <a:br>
              <a:rPr lang="zh-TW" altLang="en-US" dirty="0"/>
            </a:br>
            <a:r>
              <a:rPr lang="en-US" altLang="zh-TW" dirty="0"/>
              <a:t>(</a:t>
            </a:r>
            <a:r>
              <a:rPr lang="zh-TW" altLang="en-US" dirty="0"/>
              <a:t>三</a:t>
            </a:r>
            <a:r>
              <a:rPr lang="en-US" altLang="zh-TW" dirty="0"/>
              <a:t>) </a:t>
            </a:r>
            <a:r>
              <a:rPr lang="zh-TW" altLang="en-US" dirty="0"/>
              <a:t>稽核紀錄保有重要活動的詳細資料亦要妥善保護，僅授權予適當人員存取。</a:t>
            </a:r>
            <a:endParaRPr lang="en-US" altLang="zh-TW" dirty="0"/>
          </a:p>
          <a:p>
            <a:endParaRPr lang="en-US" altLang="zh-TW" dirty="0"/>
          </a:p>
          <a:p>
            <a:r>
              <a:rPr lang="zh-TW" altLang="en-US" dirty="0"/>
              <a:t>二、完整性</a:t>
            </a:r>
            <a:r>
              <a:rPr lang="en-US" altLang="zh-TW" dirty="0"/>
              <a:t>(</a:t>
            </a:r>
            <a:r>
              <a:rPr lang="en-US" altLang="zh-TW" b="1" dirty="0">
                <a:solidFill>
                  <a:srgbClr val="FF0000"/>
                </a:solidFill>
              </a:rPr>
              <a:t>I</a:t>
            </a:r>
            <a:r>
              <a:rPr lang="en-US" altLang="zh-TW" dirty="0"/>
              <a:t>ntegrity) </a:t>
            </a:r>
          </a:p>
          <a:p>
            <a:pPr marL="0" indent="0">
              <a:buNone/>
            </a:pPr>
            <a:r>
              <a:rPr lang="zh-TW" altLang="en-US" dirty="0"/>
              <a:t>確保資訊在任何階段沒有被不適當的修改或偽造。</a:t>
            </a:r>
            <a:br>
              <a:rPr lang="zh-TW" altLang="en-US" dirty="0"/>
            </a:br>
            <a:r>
              <a:rPr lang="zh-TW" altLang="en-US" dirty="0"/>
              <a:t>任何資料儲存在本局的資訊系統中、資訊系統在處理中或在傳輸線上均要保護，以防不當竄改及資訊系統在運作中被不當的操縱或入侵。 </a:t>
            </a:r>
            <a:br>
              <a:rPr lang="zh-TW" altLang="en-US" dirty="0"/>
            </a:br>
            <a:r>
              <a:rPr lang="en-US" altLang="zh-TW" dirty="0"/>
              <a:t>(</a:t>
            </a:r>
            <a:r>
              <a:rPr lang="zh-TW" altLang="en-US" dirty="0"/>
              <a:t>一</a:t>
            </a:r>
            <a:r>
              <a:rPr lang="en-US" altLang="zh-TW" dirty="0"/>
              <a:t>) </a:t>
            </a:r>
            <a:r>
              <a:rPr lang="zh-TW" altLang="en-US" dirty="0"/>
              <a:t>由網路存取資訊必須要有防範機制，以防在資訊傳輸途中被竄改。 </a:t>
            </a:r>
            <a:br>
              <a:rPr lang="zh-TW" altLang="en-US" dirty="0"/>
            </a:br>
            <a:r>
              <a:rPr lang="en-US" altLang="zh-TW" dirty="0"/>
              <a:t>(</a:t>
            </a:r>
            <a:r>
              <a:rPr lang="zh-TW" altLang="en-US" dirty="0"/>
              <a:t>二</a:t>
            </a:r>
            <a:r>
              <a:rPr lang="en-US" altLang="zh-TW" dirty="0"/>
              <a:t>) </a:t>
            </a:r>
            <a:r>
              <a:rPr lang="zh-TW" altLang="en-US" dirty="0"/>
              <a:t>資訊系統中，較機密的資訊亦要有適當的保護，以防非法存取。 </a:t>
            </a:r>
            <a:br>
              <a:rPr lang="zh-TW" altLang="en-US" dirty="0"/>
            </a:br>
            <a:r>
              <a:rPr lang="en-US" altLang="zh-TW" dirty="0"/>
              <a:t>(</a:t>
            </a:r>
            <a:r>
              <a:rPr lang="zh-TW" altLang="en-US" dirty="0"/>
              <a:t>三</a:t>
            </a:r>
            <a:r>
              <a:rPr lang="en-US" altLang="zh-TW" dirty="0"/>
              <a:t>) </a:t>
            </a:r>
            <a:r>
              <a:rPr lang="zh-TW" altLang="en-US" dirty="0"/>
              <a:t>資訊系統的存取權限、威脅與脆弱點要加以控管以維持其完整性。 </a:t>
            </a:r>
            <a:endParaRPr lang="en-US" altLang="zh-TW" dirty="0"/>
          </a:p>
          <a:p>
            <a:r>
              <a:rPr lang="zh-TW" altLang="en-US" dirty="0"/>
              <a:t>確保資訊不受未經授權的竄改與資訊處理方法的正確性。</a:t>
            </a:r>
            <a:endParaRPr lang="en-US" altLang="zh-TW" dirty="0"/>
          </a:p>
          <a:p>
            <a:r>
              <a:rPr lang="zh-TW" altLang="en-US" dirty="0"/>
              <a:t>資料在傳送過程中加密可以確保資料沒有被修改過，可以確保資料完整性，不被串改</a:t>
            </a:r>
            <a:endParaRPr lang="en-US" altLang="zh-TW" dirty="0"/>
          </a:p>
          <a:p>
            <a:r>
              <a:rPr lang="zh-TW" altLang="en-US" dirty="0"/>
              <a:t>確保業務相關資訊之正確及完整，提高行政效能與品質。</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三、可用性</a:t>
            </a:r>
            <a:r>
              <a:rPr lang="en-US" altLang="zh-TW" dirty="0"/>
              <a:t>(</a:t>
            </a:r>
            <a:r>
              <a:rPr lang="en-US" altLang="zh-TW" b="1" dirty="0">
                <a:solidFill>
                  <a:srgbClr val="FF0000"/>
                </a:solidFill>
                <a:latin typeface="+mj-ea"/>
              </a:rPr>
              <a:t>A</a:t>
            </a:r>
            <a:r>
              <a:rPr lang="en-US" altLang="zh-TW" dirty="0">
                <a:latin typeface="+mj-ea"/>
              </a:rPr>
              <a:t>vailability</a:t>
            </a:r>
            <a:r>
              <a:rPr lang="en-US" altLang="zh-TW" dirty="0"/>
              <a:t>) </a:t>
            </a:r>
          </a:p>
          <a:p>
            <a:pPr marL="0" indent="0">
              <a:buNone/>
            </a:pPr>
            <a:r>
              <a:rPr lang="zh-TW" altLang="en-US" dirty="0"/>
              <a:t>經授權的使用者能適時的存取所需資訊。</a:t>
            </a:r>
            <a:br>
              <a:rPr lang="zh-TW" altLang="en-US" dirty="0"/>
            </a:br>
            <a:r>
              <a:rPr lang="zh-TW" altLang="en-US" dirty="0"/>
              <a:t>確保資訊與系統持續運轉無誤，當合法使用者要求使用資訊系統時，</a:t>
            </a:r>
            <a:endParaRPr lang="en-US" altLang="zh-TW" dirty="0"/>
          </a:p>
          <a:p>
            <a:r>
              <a:rPr lang="zh-TW" altLang="en-US" dirty="0"/>
              <a:t>例如：收／送電子郵件、</a:t>
            </a:r>
            <a:r>
              <a:rPr lang="en-US" altLang="zh-TW" dirty="0"/>
              <a:t>OA</a:t>
            </a:r>
            <a:r>
              <a:rPr lang="zh-TW" altLang="en-US" dirty="0"/>
              <a:t>應用系統等，使用者均可在適當的時間內獲得回應，並完成服務需求。</a:t>
            </a:r>
            <a:endParaRPr lang="en-US" altLang="zh-TW" dirty="0"/>
          </a:p>
          <a:p>
            <a:r>
              <a:rPr lang="zh-TW" altLang="en-US" dirty="0"/>
              <a:t>例如線上資訊加密或記錄稽查資料會影響系統回覆時間或引來阻斷式服務而造成無法符合可用性。</a:t>
            </a:r>
            <a:endParaRPr lang="en-US" altLang="zh-TW" dirty="0"/>
          </a:p>
          <a:p>
            <a:r>
              <a:rPr lang="zh-TW" altLang="en-US" dirty="0"/>
              <a:t>確保業務相關資訊設備之可用性，提供資訊服務業務之所需。</a:t>
            </a:r>
            <a:br>
              <a:rPr lang="zh-TW" altLang="en-US" dirty="0"/>
            </a:b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endParaRPr kumimoji="1" lang="en-US" altLang="zh-TW" dirty="0"/>
          </a:p>
          <a:p>
            <a:endParaRPr kumimoji="1"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29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74145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10/27</a:t>
            </a:r>
            <a:r>
              <a:rPr kumimoji="1" lang="zh-TW" altLang="en-US" dirty="0"/>
              <a:t>農委會內部稽核</a:t>
            </a:r>
            <a:r>
              <a:rPr kumimoji="1" lang="en-US" altLang="zh-TW" dirty="0"/>
              <a:t>  </a:t>
            </a:r>
            <a:r>
              <a:rPr kumimoji="1" lang="zh-TW" altLang="en-US" dirty="0"/>
              <a:t>針對特別提醒我們署之所以被評定資通安全責任等級為Ｂ級</a:t>
            </a:r>
            <a:r>
              <a:rPr kumimoji="1" lang="en-US" altLang="zh-TW" dirty="0"/>
              <a:t> </a:t>
            </a:r>
            <a:r>
              <a:rPr kumimoji="1" lang="zh-TW" altLang="en-US" dirty="0"/>
              <a:t>是因為我們的嘉南管理處有維運關鍵基礎設施（烏山頭及白河水庫）</a:t>
            </a:r>
            <a:endParaRPr kumimoji="1" lang="en-US" altLang="zh-TW" dirty="0"/>
          </a:p>
          <a:p>
            <a:r>
              <a:rPr lang="zh-TW" altLang="en-US" sz="1200" b="0" i="0" kern="1200" dirty="0">
                <a:solidFill>
                  <a:schemeClr val="tx1"/>
                </a:solidFill>
                <a:effectLst/>
                <a:latin typeface="+mn-lt"/>
                <a:ea typeface="+mn-ea"/>
                <a:cs typeface="+mn-cs"/>
              </a:rPr>
              <a:t>關鍵基礎設施：指實體或虛擬資產、系統或網路，其功能一旦停止運作或效能降低，對國家安全、社會公共利益、國民生活或經濟活動有重大影響之虞，經主管機關定期檢視並公告之領域。</a:t>
            </a:r>
            <a:endParaRPr kumimoji="1" lang="en-US" altLang="zh-TW" dirty="0"/>
          </a:p>
          <a:p>
            <a:r>
              <a:rPr kumimoji="1" lang="zh-TW" altLang="en-US" dirty="0"/>
              <a:t>署裡面也打算在後續反應是否能降低資通安全責任等級</a:t>
            </a:r>
            <a:endParaRPr kumimoji="1" lang="en-US" altLang="zh-TW" dirty="0"/>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一、資通系統：指用以蒐集、控制、傳輸、儲存、流通、刪除資訊或對資訊為其他處理、使用或分享之系統。</a:t>
            </a:r>
            <a:br>
              <a:rPr lang="zh-TW" altLang="en-US" dirty="0"/>
            </a:br>
            <a:r>
              <a:rPr lang="zh-TW" altLang="en-US" sz="1200" b="0" i="0" kern="1200" dirty="0">
                <a:solidFill>
                  <a:schemeClr val="tx1"/>
                </a:solidFill>
                <a:effectLst/>
                <a:latin typeface="+mn-lt"/>
                <a:ea typeface="+mn-ea"/>
                <a:cs typeface="+mn-cs"/>
              </a:rPr>
              <a:t>二、資通服務：指與資訊之蒐集、控制、傳輸、儲存、流通、刪除、其他處理、使用或分享相關之服務。</a:t>
            </a:r>
            <a:br>
              <a:rPr lang="zh-TW" altLang="en-US" dirty="0"/>
            </a:br>
            <a:r>
              <a:rPr lang="zh-TW" altLang="en-US" sz="1200" b="0" i="0" kern="1200" dirty="0">
                <a:solidFill>
                  <a:schemeClr val="tx1"/>
                </a:solidFill>
                <a:effectLst/>
                <a:latin typeface="+mn-lt"/>
                <a:ea typeface="+mn-ea"/>
                <a:cs typeface="+mn-cs"/>
              </a:rPr>
              <a:t>三、資通安全：指防止資通系統或資訊遭受未經授權之存取、使用、控制、洩漏、破壞、竄改、銷毀或其他侵害，以確保其機密性、完整性及可用性。</a:t>
            </a:r>
            <a:br>
              <a:rPr lang="zh-TW" altLang="en-US" dirty="0"/>
            </a:br>
            <a:r>
              <a:rPr lang="zh-TW" altLang="en-US" sz="1200" b="0" i="0" kern="1200" dirty="0">
                <a:solidFill>
                  <a:schemeClr val="tx1"/>
                </a:solidFill>
                <a:effectLst/>
                <a:latin typeface="+mn-lt"/>
                <a:ea typeface="+mn-ea"/>
                <a:cs typeface="+mn-cs"/>
              </a:rPr>
              <a:t>四、資通安全事件：指系統、服務或網路狀態經鑑別而顯示可能有違反資通安全政策或保護措施失效之狀態發生，影響資通系統機能運作，構成資通安全政策之威脅。</a:t>
            </a:r>
            <a:br>
              <a:rPr lang="zh-TW" altLang="en-US" dirty="0"/>
            </a:br>
            <a:r>
              <a:rPr lang="zh-TW" altLang="en-US" sz="1200" b="0" i="0" kern="1200" dirty="0">
                <a:solidFill>
                  <a:schemeClr val="tx1"/>
                </a:solidFill>
                <a:effectLst/>
                <a:latin typeface="+mn-lt"/>
                <a:ea typeface="+mn-ea"/>
                <a:cs typeface="+mn-cs"/>
              </a:rPr>
              <a:t>五、公務機關：指依法行使公權力之中央、地方機關（構）或公法人。但不包括軍事機關及情報機關。</a:t>
            </a:r>
            <a:br>
              <a:rPr lang="zh-TW" altLang="en-US" dirty="0"/>
            </a:br>
            <a:r>
              <a:rPr lang="zh-TW" altLang="en-US" sz="1200" b="0" i="0" kern="1200" dirty="0">
                <a:solidFill>
                  <a:schemeClr val="tx1"/>
                </a:solidFill>
                <a:effectLst/>
                <a:latin typeface="+mn-lt"/>
                <a:ea typeface="+mn-ea"/>
                <a:cs typeface="+mn-cs"/>
              </a:rPr>
              <a:t>六、特定非公務機關：指關鍵基礎設施提供者、公營事業及政府捐助之財團法人。</a:t>
            </a:r>
            <a:br>
              <a:rPr lang="zh-TW" altLang="en-US" dirty="0"/>
            </a:br>
            <a:r>
              <a:rPr lang="zh-TW" altLang="en-US" sz="1200" b="0" i="0" kern="1200" dirty="0">
                <a:solidFill>
                  <a:schemeClr val="tx1"/>
                </a:solidFill>
                <a:effectLst/>
                <a:latin typeface="+mn-lt"/>
                <a:ea typeface="+mn-ea"/>
                <a:cs typeface="+mn-cs"/>
              </a:rPr>
              <a:t>七、關鍵基礎設施：指實體或虛擬資產、系統或網路，其功能一旦停止運作或效能降低，對國家安全、社會公共利益、國民生活或經濟活動有重大影響之虞，經主管機關定期檢視並公告之領域。</a:t>
            </a:r>
            <a:br>
              <a:rPr lang="zh-TW" altLang="en-US" dirty="0"/>
            </a:br>
            <a:r>
              <a:rPr lang="zh-TW" altLang="en-US" sz="1200" b="0" i="0" kern="1200" dirty="0">
                <a:solidFill>
                  <a:schemeClr val="tx1"/>
                </a:solidFill>
                <a:effectLst/>
                <a:latin typeface="+mn-lt"/>
                <a:ea typeface="+mn-ea"/>
                <a:cs typeface="+mn-cs"/>
              </a:rPr>
              <a:t>八、關鍵基礎設施提供者：指維運或提供關鍵基礎設施之全部或一部，經中央目的事業主管機關指定，並報主管機關核定者。</a:t>
            </a:r>
            <a:br>
              <a:rPr lang="zh-TW" altLang="en-US" dirty="0"/>
            </a:br>
            <a:r>
              <a:rPr lang="zh-TW" altLang="en-US" sz="1200" b="0" i="0" kern="1200" dirty="0">
                <a:solidFill>
                  <a:schemeClr val="tx1"/>
                </a:solidFill>
                <a:effectLst/>
                <a:latin typeface="+mn-lt"/>
                <a:ea typeface="+mn-ea"/>
                <a:cs typeface="+mn-cs"/>
              </a:rPr>
              <a:t>九、政府捐助之財團法人：指其營運及資金運用計畫應依預算法第四十一條第三項規定送立法院，及其年度預算書應依同條第四項規定送立法院審議之財團法人。</a:t>
            </a:r>
            <a:endParaRPr kumimoji="1" lang="zh-TW" altLang="en-US" dirty="0"/>
          </a:p>
          <a:p>
            <a:pPr>
              <a:buFont typeface="Wingdings" panose="05000000000000000000" pitchFamily="2" charset="2"/>
              <a:buChar char="Ø"/>
            </a:pPr>
            <a:endParaRPr lang="en-US" altLang="zh-TW" sz="1200" b="1" dirty="0"/>
          </a:p>
          <a:p>
            <a:pPr>
              <a:buFont typeface="Wingdings" panose="05000000000000000000" pitchFamily="2" charset="2"/>
              <a:buChar char="Ø"/>
            </a:pPr>
            <a:r>
              <a:rPr lang="zh-TW" altLang="en-US" sz="1200" b="1" dirty="0"/>
              <a:t>一級關鍵基礎設施業者名單公布，加重遭駭知情不報者處罰</a:t>
            </a:r>
            <a:endParaRPr lang="en-US" altLang="zh-TW" sz="1200" b="1" dirty="0"/>
          </a:p>
          <a:p>
            <a:pPr marL="0" indent="0" fontAlgn="t">
              <a:lnSpc>
                <a:spcPct val="80000"/>
              </a:lnSpc>
              <a:buNone/>
            </a:pPr>
            <a:r>
              <a:rPr lang="zh-TW" altLang="en-US" sz="1200" dirty="0"/>
              <a:t>目前行政院資安處只有公布一級關鍵基礎設施業者的名單</a:t>
            </a:r>
            <a:endParaRPr lang="en-US" altLang="zh-TW" sz="1200" dirty="0"/>
          </a:p>
          <a:p>
            <a:pPr marL="457200" indent="-457200" fontAlgn="t">
              <a:lnSpc>
                <a:spcPct val="80000"/>
              </a:lnSpc>
              <a:buFont typeface="+mj-lt"/>
              <a:buAutoNum type="arabicPeriod"/>
            </a:pPr>
            <a:r>
              <a:rPr lang="zh-TW" altLang="en-US" sz="1200" dirty="0"/>
              <a:t>能源部分：臺電及中油等公營事業。</a:t>
            </a:r>
            <a:endParaRPr lang="en-US" altLang="zh-TW" sz="1200" dirty="0"/>
          </a:p>
          <a:p>
            <a:pPr marL="457200" indent="-457200" fontAlgn="t">
              <a:lnSpc>
                <a:spcPct val="80000"/>
              </a:lnSpc>
              <a:buFont typeface="+mj-lt"/>
              <a:buAutoNum type="arabicPeriod"/>
            </a:pPr>
            <a:r>
              <a:rPr lang="zh-TW" altLang="en-US" sz="1200" dirty="0"/>
              <a:t>水資源：臺北翡翠水庫管理局政府機關。</a:t>
            </a:r>
            <a:endParaRPr lang="en-US" altLang="zh-TW" sz="1200" dirty="0"/>
          </a:p>
          <a:p>
            <a:pPr marL="457200" indent="-457200" fontAlgn="t">
              <a:lnSpc>
                <a:spcPct val="80000"/>
              </a:lnSpc>
              <a:buFont typeface="+mj-lt"/>
              <a:buAutoNum type="arabicPeriod"/>
            </a:pPr>
            <a:r>
              <a:rPr lang="zh-TW" altLang="en-US" sz="1200" dirty="0"/>
              <a:t>通訊傳播：中華電信、新世紀資通、台固、全球光網、國際環球及亞太電信等民間企業。</a:t>
            </a:r>
            <a:endParaRPr lang="en-US" altLang="zh-TW" sz="1200" dirty="0"/>
          </a:p>
          <a:p>
            <a:pPr marL="457200" indent="-457200" fontAlgn="t">
              <a:lnSpc>
                <a:spcPct val="80000"/>
              </a:lnSpc>
              <a:buFont typeface="+mj-lt"/>
              <a:buAutoNum type="arabicPeriod"/>
            </a:pPr>
            <a:r>
              <a:rPr lang="zh-TW" altLang="en-US" sz="1200" dirty="0"/>
              <a:t>交通：民航局臺北國際航空站及民航局高雄國際航空站等政府機關。</a:t>
            </a:r>
            <a:endParaRPr lang="en-US" altLang="zh-TW" sz="1200" dirty="0"/>
          </a:p>
          <a:p>
            <a:pPr marL="457200" indent="-457200" fontAlgn="t">
              <a:lnSpc>
                <a:spcPct val="80000"/>
              </a:lnSpc>
              <a:buFont typeface="+mj-lt"/>
              <a:buAutoNum type="arabicPeriod"/>
            </a:pPr>
            <a:r>
              <a:rPr lang="zh-TW" altLang="en-US" sz="1200" dirty="0"/>
              <a:t>公營事業則有臺鐵、臺北捷運、臺灣港務公司和桃園機場等公營事業，以及高鐵和高雄捷運等民間企業。</a:t>
            </a:r>
          </a:p>
          <a:p>
            <a:pPr marL="457200" indent="-457200" fontAlgn="t">
              <a:lnSpc>
                <a:spcPct val="80000"/>
              </a:lnSpc>
              <a:buFont typeface="+mj-lt"/>
              <a:buAutoNum type="arabicPeriod"/>
            </a:pPr>
            <a:r>
              <a:rPr lang="zh-TW" altLang="en-US" sz="1200" dirty="0"/>
              <a:t>金融與銀行領域：中央銀行公營事業及財金資訊公司</a:t>
            </a:r>
            <a:endParaRPr lang="en-US" altLang="zh-TW" sz="1200" dirty="0"/>
          </a:p>
          <a:p>
            <a:pPr marL="457200" indent="-457200" fontAlgn="t">
              <a:lnSpc>
                <a:spcPct val="80000"/>
              </a:lnSpc>
              <a:buFont typeface="+mj-lt"/>
              <a:buAutoNum type="arabicPeriod"/>
            </a:pPr>
            <a:r>
              <a:rPr lang="zh-TW" altLang="en-US" sz="1200" dirty="0"/>
              <a:t>中央與地方政府：國家發展委員會及故宮等兩個政府機關。</a:t>
            </a:r>
          </a:p>
          <a:p>
            <a:endParaRPr kumimoji="1"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30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023137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20000"/>
              </a:lnSpc>
              <a:spcBef>
                <a:spcPts val="500"/>
              </a:spcBef>
              <a:spcAft>
                <a:spcPts val="0"/>
              </a:spcAft>
              <a:buClrTx/>
              <a:buSzTx/>
              <a:buFont typeface="+mj-lt"/>
              <a:buNone/>
              <a:tabLst/>
              <a:defRPr/>
            </a:pPr>
            <a:endParaRPr kumimoji="1"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32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376981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effectLst/>
                <a:latin typeface="+mn-lt"/>
                <a:ea typeface="+mn-ea"/>
                <a:cs typeface="+mn-cs"/>
              </a:rPr>
              <a:t>本署業經行政院</a:t>
            </a:r>
            <a:r>
              <a:rPr lang="en-US" altLang="zh-TW" sz="1200" kern="1200" dirty="0">
                <a:solidFill>
                  <a:schemeClr val="tx1"/>
                </a:solidFill>
                <a:effectLst/>
                <a:latin typeface="+mn-lt"/>
                <a:ea typeface="+mn-ea"/>
                <a:cs typeface="+mn-cs"/>
              </a:rPr>
              <a:t>110</a:t>
            </a:r>
            <a:r>
              <a:rPr lang="zh-TW" altLang="zh-TW" sz="1200" kern="1200" dirty="0">
                <a:solidFill>
                  <a:schemeClr val="tx1"/>
                </a:solidFill>
                <a:effectLst/>
                <a:latin typeface="+mn-lt"/>
                <a:ea typeface="+mn-ea"/>
                <a:cs typeface="+mn-cs"/>
              </a:rPr>
              <a:t>年</a:t>
            </a:r>
            <a:r>
              <a:rPr lang="en-US" altLang="zh-TW" sz="1200" kern="1200" dirty="0">
                <a:solidFill>
                  <a:schemeClr val="tx1"/>
                </a:solidFill>
                <a:effectLst/>
                <a:latin typeface="+mn-lt"/>
                <a:ea typeface="+mn-ea"/>
                <a:cs typeface="+mn-cs"/>
              </a:rPr>
              <a:t>1</a:t>
            </a:r>
            <a:r>
              <a:rPr lang="zh-TW" altLang="zh-TW" sz="1200" kern="1200" dirty="0">
                <a:solidFill>
                  <a:schemeClr val="tx1"/>
                </a:solidFill>
                <a:effectLst/>
                <a:latin typeface="+mn-lt"/>
                <a:ea typeface="+mn-ea"/>
                <a:cs typeface="+mn-cs"/>
              </a:rPr>
              <a:t>月</a:t>
            </a:r>
            <a:r>
              <a:rPr lang="en-US" altLang="zh-TW" sz="1200" kern="1200" dirty="0">
                <a:solidFill>
                  <a:schemeClr val="tx1"/>
                </a:solidFill>
                <a:effectLst/>
                <a:latin typeface="+mn-lt"/>
                <a:ea typeface="+mn-ea"/>
                <a:cs typeface="+mn-cs"/>
              </a:rPr>
              <a:t>5</a:t>
            </a:r>
            <a:r>
              <a:rPr lang="zh-TW" altLang="zh-TW" sz="1200" kern="1200" dirty="0">
                <a:solidFill>
                  <a:schemeClr val="tx1"/>
                </a:solidFill>
                <a:effectLst/>
                <a:latin typeface="+mn-lt"/>
                <a:ea typeface="+mn-ea"/>
                <a:cs typeface="+mn-cs"/>
              </a:rPr>
              <a:t>日核定為資安等級</a:t>
            </a:r>
            <a:r>
              <a:rPr lang="en-US" altLang="zh-TW" sz="1200" kern="1200" dirty="0">
                <a:solidFill>
                  <a:schemeClr val="tx1"/>
                </a:solidFill>
                <a:effectLst/>
                <a:latin typeface="+mn-lt"/>
                <a:ea typeface="+mn-ea"/>
                <a:cs typeface="+mn-cs"/>
              </a:rPr>
              <a:t>B</a:t>
            </a:r>
            <a:r>
              <a:rPr lang="zh-TW" altLang="zh-TW" sz="1200" kern="1200" dirty="0">
                <a:solidFill>
                  <a:schemeClr val="tx1"/>
                </a:solidFill>
                <a:effectLst/>
                <a:latin typeface="+mn-lt"/>
                <a:ea typeface="+mn-ea"/>
                <a:cs typeface="+mn-cs"/>
              </a:rPr>
              <a:t>級機關，依據資通安全責任等級</a:t>
            </a:r>
            <a:r>
              <a:rPr lang="en-US" altLang="zh-TW" sz="1200" kern="1200" dirty="0">
                <a:solidFill>
                  <a:schemeClr val="tx1"/>
                </a:solidFill>
                <a:effectLst/>
                <a:latin typeface="+mn-lt"/>
                <a:ea typeface="+mn-ea"/>
                <a:cs typeface="+mn-cs"/>
              </a:rPr>
              <a:t>B</a:t>
            </a:r>
            <a:r>
              <a:rPr lang="zh-TW" altLang="zh-TW" sz="1200" kern="1200" dirty="0">
                <a:solidFill>
                  <a:schemeClr val="tx1"/>
                </a:solidFill>
                <a:effectLst/>
                <a:latin typeface="+mn-lt"/>
                <a:ea typeface="+mn-ea"/>
                <a:cs typeface="+mn-cs"/>
              </a:rPr>
              <a:t>級之公務機關應辦事項規定，本署二名資通安全「專職人員」每人每年至少接受十二小時以上之資通安全專業課程訓練或資通安全職能訓練，此部分係以</a:t>
            </a:r>
            <a:r>
              <a:rPr lang="zh-TW" altLang="en-US"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機關</a:t>
            </a:r>
            <a:r>
              <a:rPr lang="zh-TW" altLang="en-US"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作為認定，各管理處無相關待辦事項。</a:t>
            </a:r>
            <a:endParaRPr lang="en-US" altLang="zh-TW"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effectLst/>
                <a:latin typeface="+mn-lt"/>
                <a:ea typeface="+mn-ea"/>
                <a:cs typeface="+mn-cs"/>
              </a:rPr>
              <a:t>至於資通安全專職人員以外之資訊人員、一般使用者及主管，依規定所需接受之資通安全專業課程訓練、資通安全職能訓練及資通安全通識教育訓練，各管理處刻依資安法持續辦理。</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kern="1200" dirty="0">
              <a:solidFill>
                <a:schemeClr val="tx1"/>
              </a:solidFill>
              <a:effectLst/>
              <a:latin typeface="+mn-lt"/>
              <a:ea typeface="+mn-ea"/>
              <a:cs typeface="+mn-cs"/>
            </a:endParaRPr>
          </a:p>
          <a:p>
            <a:endParaRPr kumimoji="1"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33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728844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lnSpc>
                <a:spcPct val="120000"/>
              </a:lnSpc>
              <a:buNone/>
              <a:defRPr/>
            </a:pPr>
            <a:r>
              <a:rPr lang="zh-TW" altLang="en-US" sz="1200" dirty="0">
                <a:latin typeface="微軟正黑體"/>
              </a:rPr>
              <a:t>一、其餘「技術面」</a:t>
            </a:r>
            <a:r>
              <a:rPr lang="en-US" altLang="zh-TW" sz="1200" dirty="0">
                <a:latin typeface="微軟正黑體"/>
              </a:rPr>
              <a:t>-</a:t>
            </a:r>
            <a:r>
              <a:rPr lang="zh-TW" altLang="en-US" sz="1200" b="1" dirty="0">
                <a:latin typeface="微軟正黑體"/>
              </a:rPr>
              <a:t>安全性檢測</a:t>
            </a:r>
            <a:r>
              <a:rPr lang="en-US" altLang="zh-TW" sz="1200" dirty="0">
                <a:latin typeface="微軟正黑體"/>
              </a:rPr>
              <a:t>(</a:t>
            </a:r>
            <a:r>
              <a:rPr lang="zh-TW" altLang="en-US" sz="1200" dirty="0">
                <a:latin typeface="微軟正黑體"/>
              </a:rPr>
              <a:t>弱掃、滲透測試</a:t>
            </a:r>
            <a:r>
              <a:rPr lang="en-US" altLang="zh-TW" sz="1200" dirty="0">
                <a:latin typeface="微軟正黑體"/>
              </a:rPr>
              <a:t>)</a:t>
            </a:r>
            <a:r>
              <a:rPr lang="zh-TW" altLang="en-US" sz="1200" dirty="0">
                <a:latin typeface="微軟正黑體"/>
              </a:rPr>
              <a:t>、</a:t>
            </a:r>
            <a:r>
              <a:rPr lang="zh-TW" altLang="en-US" sz="1200" b="1" dirty="0">
                <a:latin typeface="微軟正黑體"/>
              </a:rPr>
              <a:t>資通安全健診</a:t>
            </a:r>
            <a:r>
              <a:rPr lang="en-US" altLang="zh-TW" sz="1200" dirty="0">
                <a:latin typeface="微軟正黑體"/>
              </a:rPr>
              <a:t>(</a:t>
            </a:r>
            <a:r>
              <a:rPr lang="zh-TW" altLang="en-US" sz="1200" dirty="0">
                <a:latin typeface="微軟正黑體"/>
              </a:rPr>
              <a:t>網路架構檢視、防火牆連線設定</a:t>
            </a:r>
            <a:r>
              <a:rPr lang="en-US" altLang="zh-TW" sz="1200" dirty="0">
                <a:latin typeface="微軟正黑體"/>
              </a:rPr>
              <a:t>)</a:t>
            </a:r>
            <a:r>
              <a:rPr lang="zh-TW" altLang="en-US" sz="1200" dirty="0">
                <a:latin typeface="微軟正黑體"/>
              </a:rPr>
              <a:t>、</a:t>
            </a:r>
            <a:r>
              <a:rPr lang="zh-TW" altLang="en-US" sz="1200" b="1" dirty="0">
                <a:latin typeface="微軟正黑體"/>
              </a:rPr>
              <a:t>資通安全防護</a:t>
            </a:r>
            <a:r>
              <a:rPr lang="en-US" altLang="zh-TW" sz="1200" dirty="0">
                <a:latin typeface="微軟正黑體"/>
              </a:rPr>
              <a:t>(</a:t>
            </a:r>
            <a:r>
              <a:rPr lang="zh-TW" altLang="en-US" sz="1200" dirty="0">
                <a:latin typeface="微軟正黑體"/>
              </a:rPr>
              <a:t>防毒軟體、郵件過濾機制</a:t>
            </a:r>
            <a:r>
              <a:rPr lang="en-US" altLang="zh-TW" sz="1200" dirty="0">
                <a:latin typeface="微軟正黑體"/>
              </a:rPr>
              <a:t>)</a:t>
            </a:r>
            <a:r>
              <a:rPr lang="zh-TW" altLang="en-US" sz="1200" dirty="0">
                <a:latin typeface="微軟正黑體"/>
              </a:rPr>
              <a:t>等內容，請</a:t>
            </a:r>
            <a:r>
              <a:rPr lang="zh-TW" altLang="en-US" sz="1200" b="1" dirty="0">
                <a:latin typeface="微軟正黑體"/>
              </a:rPr>
              <a:t>各管理處</a:t>
            </a:r>
            <a:r>
              <a:rPr lang="zh-TW" altLang="en-US" sz="1200" dirty="0">
                <a:latin typeface="微軟正黑體"/>
              </a:rPr>
              <a:t>依資安法</a:t>
            </a:r>
            <a:r>
              <a:rPr lang="zh-TW" altLang="en-US" sz="1200" b="1" dirty="0">
                <a:latin typeface="微軟正黑體"/>
              </a:rPr>
              <a:t>持續辦理</a:t>
            </a:r>
            <a:endParaRPr lang="en-US" altLang="zh-TW" sz="1200" b="1" dirty="0">
              <a:latin typeface="微軟正黑體"/>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zh-TW" altLang="en-US" sz="1200" dirty="0">
                <a:latin typeface="微軟正黑體"/>
              </a:rPr>
              <a:t>二、「認知與訓練」</a:t>
            </a:r>
            <a:r>
              <a:rPr lang="en-US" altLang="zh-TW" sz="1200" dirty="0">
                <a:latin typeface="微軟正黑體"/>
              </a:rPr>
              <a:t>-</a:t>
            </a:r>
            <a:r>
              <a:rPr lang="zh-TW" altLang="en-US" sz="1200" dirty="0">
                <a:latin typeface="微軟正黑體"/>
              </a:rPr>
              <a:t>資通安全</a:t>
            </a:r>
            <a:r>
              <a:rPr lang="zh-TW" altLang="en-US" sz="1200" b="1" dirty="0">
                <a:latin typeface="微軟正黑體"/>
              </a:rPr>
              <a:t>教育訓練</a:t>
            </a:r>
            <a:r>
              <a:rPr lang="en-US" altLang="zh-TW" sz="1200" dirty="0">
                <a:latin typeface="微軟正黑體"/>
              </a:rPr>
              <a:t>(</a:t>
            </a:r>
            <a:r>
              <a:rPr lang="zh-TW" altLang="en-US" sz="1200" dirty="0">
                <a:latin typeface="微軟正黑體"/>
              </a:rPr>
              <a:t>含主管、專職、資訊、一般使用者</a:t>
            </a:r>
            <a:r>
              <a:rPr lang="en-US" altLang="zh-TW" sz="1200" dirty="0">
                <a:latin typeface="微軟正黑體"/>
              </a:rPr>
              <a:t>)</a:t>
            </a:r>
            <a:r>
              <a:rPr lang="zh-TW" altLang="en-US" sz="1200" dirty="0">
                <a:latin typeface="微軟正黑體"/>
              </a:rPr>
              <a:t>、資通安全專業</a:t>
            </a:r>
            <a:r>
              <a:rPr lang="zh-TW" altLang="en-US" sz="1200" b="1" dirty="0">
                <a:latin typeface="微軟正黑體"/>
              </a:rPr>
              <a:t>證照</a:t>
            </a:r>
            <a:r>
              <a:rPr lang="zh-TW" altLang="en-US" sz="1200" dirty="0">
                <a:latin typeface="微軟正黑體"/>
              </a:rPr>
              <a:t>及職能訓練</a:t>
            </a:r>
            <a:r>
              <a:rPr lang="zh-TW" altLang="en-US" sz="1200" b="1" dirty="0">
                <a:latin typeface="微軟正黑體"/>
              </a:rPr>
              <a:t>證書</a:t>
            </a:r>
            <a:r>
              <a:rPr lang="zh-TW" altLang="en-US" sz="1200" dirty="0">
                <a:latin typeface="微軟正黑體"/>
              </a:rPr>
              <a:t>等內容，請</a:t>
            </a:r>
            <a:r>
              <a:rPr lang="zh-TW" altLang="en-US" sz="1200" b="1" dirty="0">
                <a:latin typeface="微軟正黑體"/>
              </a:rPr>
              <a:t>各管理處</a:t>
            </a:r>
            <a:r>
              <a:rPr lang="zh-TW" altLang="en-US" sz="1200" dirty="0">
                <a:latin typeface="微軟正黑體"/>
              </a:rPr>
              <a:t>依資安法</a:t>
            </a:r>
            <a:r>
              <a:rPr lang="zh-TW" altLang="en-US" sz="1200" b="1" dirty="0">
                <a:latin typeface="微軟正黑體"/>
              </a:rPr>
              <a:t>持續辦理</a:t>
            </a:r>
            <a:endParaRPr lang="en-US" altLang="zh-TW" sz="1200" b="1" dirty="0">
              <a:latin typeface="微軟正黑體"/>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altLang="zh-TW" sz="1200" b="1" dirty="0">
              <a:latin typeface="微軟正黑體"/>
            </a:endParaRPr>
          </a:p>
          <a:p>
            <a:pPr marL="800100" lvl="1" indent="-342900">
              <a:lnSpc>
                <a:spcPct val="120000"/>
              </a:lnSpc>
              <a:buFont typeface="+mj-lt"/>
              <a:buAutoNum type="arabicPeriod"/>
              <a:defRPr/>
            </a:pPr>
            <a:r>
              <a:rPr lang="zh-TW" altLang="en-US" dirty="0">
                <a:solidFill>
                  <a:prstClr val="black"/>
                </a:solidFill>
                <a:latin typeface="微軟正黑體"/>
              </a:rPr>
              <a:t>政府組態基準</a:t>
            </a:r>
            <a:r>
              <a:rPr lang="en-US" altLang="zh-TW" dirty="0">
                <a:solidFill>
                  <a:prstClr val="black"/>
                </a:solidFill>
                <a:latin typeface="微軟正黑體"/>
              </a:rPr>
              <a:t>(GCB)</a:t>
            </a:r>
          </a:p>
          <a:p>
            <a:pPr marL="800100" lvl="1" indent="-342900">
              <a:lnSpc>
                <a:spcPct val="120000"/>
              </a:lnSpc>
              <a:buFont typeface="+mj-lt"/>
              <a:buAutoNum type="arabicPeriod"/>
              <a:defRPr/>
            </a:pPr>
            <a:r>
              <a:rPr lang="zh-TW" altLang="en-US" dirty="0">
                <a:solidFill>
                  <a:prstClr val="black"/>
                </a:solidFill>
                <a:latin typeface="微軟正黑體"/>
              </a:rPr>
              <a:t>資通安全弱點通報機制 </a:t>
            </a:r>
            <a:r>
              <a:rPr lang="en-US" altLang="zh-TW" dirty="0">
                <a:solidFill>
                  <a:prstClr val="black"/>
                </a:solidFill>
                <a:latin typeface="微軟正黑體"/>
              </a:rPr>
              <a:t>(VANS)</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US" altLang="zh-TW" sz="1200" b="1" dirty="0">
              <a:latin typeface="微軟正黑體"/>
            </a:endParaRPr>
          </a:p>
          <a:p>
            <a:pPr marL="0" indent="0">
              <a:lnSpc>
                <a:spcPct val="120000"/>
              </a:lnSpc>
              <a:buNone/>
              <a:defRPr/>
            </a:pPr>
            <a:endParaRPr lang="en-US" altLang="zh-TW" sz="1200" b="1" dirty="0">
              <a:latin typeface="微軟正黑體"/>
            </a:endParaRPr>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34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3065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Microsoft JhengHei" panose="020B0604030504040204" pitchFamily="34" charset="-120"/>
                <a:ea typeface="Microsoft JhengHei" panose="020B0604030504040204" pitchFamily="34" charset="-120"/>
              </a:rPr>
              <a:t>業務電子資訊化</a:t>
            </a:r>
            <a:r>
              <a:rPr lang="en-US" altLang="zh-TW" sz="1200" b="0" dirty="0">
                <a:latin typeface="Microsoft JhengHei" panose="020B0604030504040204" pitchFamily="34" charset="-120"/>
                <a:ea typeface="Microsoft JhengHei" panose="020B0604030504040204" pitchFamily="34" charset="-120"/>
              </a:rPr>
              <a:t>  </a:t>
            </a:r>
            <a:r>
              <a:rPr lang="zh-TW" altLang="en-US" sz="1200" b="0" dirty="0">
                <a:latin typeface="Microsoft JhengHei" panose="020B0604030504040204" pitchFamily="34" charset="-120"/>
                <a:ea typeface="Microsoft JhengHei" panose="020B0604030504040204" pitchFamily="34" charset="-120"/>
              </a:rPr>
              <a:t>資料開放</a:t>
            </a:r>
            <a:r>
              <a:rPr lang="en-US" altLang="zh-TW" sz="1200" b="0" dirty="0">
                <a:latin typeface="Microsoft JhengHei" panose="020B0604030504040204" pitchFamily="34" charset="-120"/>
                <a:ea typeface="Microsoft JhengHei" panose="020B0604030504040204" pitchFamily="34" charset="-120"/>
              </a:rPr>
              <a:t>  </a:t>
            </a:r>
            <a:r>
              <a:rPr lang="zh-TW" altLang="en-US" sz="1200" b="0" dirty="0">
                <a:latin typeface="Microsoft JhengHei" panose="020B0604030504040204" pitchFamily="34" charset="-120"/>
                <a:ea typeface="Microsoft JhengHei" panose="020B0604030504040204" pitchFamily="34" charset="-120"/>
              </a:rPr>
              <a:t>如何更便民</a:t>
            </a:r>
            <a:r>
              <a:rPr lang="en-US" altLang="zh-TW" sz="1200" b="0" dirty="0">
                <a:latin typeface="Microsoft JhengHei" panose="020B0604030504040204" pitchFamily="34" charset="-120"/>
                <a:ea typeface="Microsoft JhengHei" panose="020B0604030504040204" pitchFamily="34" charset="-120"/>
              </a:rPr>
              <a:t>  </a:t>
            </a:r>
            <a:r>
              <a:rPr lang="zh-TW" altLang="en-US" sz="1200" b="0" dirty="0">
                <a:latin typeface="Microsoft JhengHei" panose="020B0604030504040204" pitchFamily="34" charset="-120"/>
                <a:ea typeface="Microsoft JhengHei" panose="020B0604030504040204" pitchFamily="34" charset="-120"/>
              </a:rPr>
              <a:t>是目前政府部門推動政策的方向</a:t>
            </a:r>
            <a:endParaRPr lang="en-US" altLang="zh-TW" sz="1200" b="0" dirty="0">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Microsoft JhengHei" panose="020B0604030504040204" pitchFamily="34" charset="-120"/>
                <a:ea typeface="Microsoft JhengHei" panose="020B0604030504040204" pitchFamily="34" charset="-120"/>
              </a:rPr>
              <a:t>當然在資訊化及資料開放的同時</a:t>
            </a:r>
            <a:r>
              <a:rPr lang="en-US" altLang="zh-TW" sz="1200" b="0" dirty="0">
                <a:latin typeface="Microsoft JhengHei" panose="020B0604030504040204" pitchFamily="34" charset="-120"/>
                <a:ea typeface="Microsoft JhengHei" panose="020B0604030504040204" pitchFamily="34" charset="-120"/>
              </a:rPr>
              <a:t>  </a:t>
            </a:r>
            <a:r>
              <a:rPr lang="zh-TW" altLang="en-US" sz="1200" b="0" dirty="0">
                <a:latin typeface="Microsoft JhengHei" panose="020B0604030504040204" pitchFamily="34" charset="-120"/>
                <a:ea typeface="Microsoft JhengHei" panose="020B0604030504040204" pitchFamily="34" charset="-120"/>
              </a:rPr>
              <a:t>要如何符合兼顧資通安全</a:t>
            </a:r>
            <a:endParaRPr lang="en-US" altLang="zh-TW" sz="1200" b="0" dirty="0">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Microsoft JhengHei" panose="020B0604030504040204" pitchFamily="34" charset="-120"/>
                <a:ea typeface="Microsoft JhengHei" panose="020B0604030504040204" pitchFamily="34" charset="-120"/>
              </a:rPr>
              <a:t>因此資通安全管理辦法於</a:t>
            </a:r>
            <a:r>
              <a:rPr lang="en-US" altLang="zh-TW" sz="1200" b="0" dirty="0">
                <a:latin typeface="Microsoft JhengHei" panose="020B0604030504040204" pitchFamily="34" charset="-120"/>
                <a:ea typeface="Microsoft JhengHei" panose="020B0604030504040204" pitchFamily="34" charset="-120"/>
              </a:rPr>
              <a:t>108</a:t>
            </a:r>
            <a:r>
              <a:rPr lang="zh-TW" altLang="en-US" sz="1200" b="0" dirty="0">
                <a:latin typeface="Microsoft JhengHei" panose="020B0604030504040204" pitchFamily="34" charset="-120"/>
                <a:ea typeface="Microsoft JhengHei" panose="020B0604030504040204" pitchFamily="34" charset="-120"/>
              </a:rPr>
              <a:t>年施行</a:t>
            </a:r>
            <a:r>
              <a:rPr lang="en-US" altLang="zh-TW" sz="1200" b="0" dirty="0">
                <a:latin typeface="Microsoft JhengHei" panose="020B0604030504040204" pitchFamily="34" charset="-120"/>
                <a:ea typeface="Microsoft JhengHei" panose="020B0604030504040204" pitchFamily="34" charset="-120"/>
              </a:rPr>
              <a:t>  </a:t>
            </a:r>
            <a:r>
              <a:rPr lang="zh-TW" altLang="en-US" sz="1200" b="0" dirty="0">
                <a:latin typeface="Microsoft JhengHei" panose="020B0604030504040204" pitchFamily="34" charset="-120"/>
                <a:ea typeface="Microsoft JhengHei" panose="020B0604030504040204" pitchFamily="34" charset="-120"/>
              </a:rPr>
              <a:t>並訂了相關資通安全責任分級的標準</a:t>
            </a:r>
            <a:r>
              <a:rPr lang="en-US" altLang="zh-TW" sz="1200" b="0" dirty="0">
                <a:latin typeface="Microsoft JhengHei" panose="020B0604030504040204" pitchFamily="34" charset="-120"/>
                <a:ea typeface="Microsoft JhengHei" panose="020B0604030504040204" pitchFamily="34" charset="-120"/>
              </a:rPr>
              <a:t>  </a:t>
            </a:r>
            <a:r>
              <a:rPr lang="zh-TW" altLang="en-US" sz="1200" b="0" dirty="0">
                <a:latin typeface="Microsoft JhengHei" panose="020B0604030504040204" pitchFamily="34" charset="-120"/>
                <a:ea typeface="Microsoft JhengHei" panose="020B0604030504040204" pitchFamily="34" charset="-120"/>
              </a:rPr>
              <a:t>將公務機關及特定非公務機關</a:t>
            </a:r>
            <a:r>
              <a:rPr lang="en-US" altLang="zh-TW" sz="1200" b="0" dirty="0">
                <a:latin typeface="Microsoft JhengHei" panose="020B0604030504040204" pitchFamily="34" charset="-120"/>
                <a:ea typeface="Microsoft JhengHei" panose="020B0604030504040204" pitchFamily="34" charset="-120"/>
              </a:rPr>
              <a:t>(</a:t>
            </a:r>
            <a:r>
              <a:rPr lang="zh-TW" altLang="en-US" sz="1200" b="0" i="0" kern="1200" dirty="0">
                <a:solidFill>
                  <a:schemeClr val="tx1"/>
                </a:solidFill>
                <a:effectLst/>
                <a:latin typeface="+mn-lt"/>
                <a:ea typeface="+mn-ea"/>
                <a:cs typeface="+mn-cs"/>
              </a:rPr>
              <a:t>指關鍵基礎設施提供者、公營事業及政府捐助之財團法人</a:t>
            </a:r>
            <a:r>
              <a:rPr lang="en-US" altLang="zh-TW" sz="1200" b="0" dirty="0">
                <a:latin typeface="Microsoft JhengHei" panose="020B0604030504040204" pitchFamily="34" charset="-120"/>
                <a:ea typeface="Microsoft JhengHei" panose="020B0604030504040204" pitchFamily="34" charset="-120"/>
              </a:rPr>
              <a:t>) </a:t>
            </a:r>
            <a:r>
              <a:rPr lang="zh-TW" altLang="en-US" sz="1200" b="0" dirty="0">
                <a:latin typeface="Microsoft JhengHei" panose="020B0604030504040204" pitchFamily="34" charset="-120"/>
                <a:ea typeface="Microsoft JhengHei" panose="020B0604030504040204" pitchFamily="34" charset="-120"/>
              </a:rPr>
              <a:t>分成了Ａ～Ｅ級</a:t>
            </a:r>
            <a:endParaRPr lang="en-US" altLang="zh-TW" sz="1200" b="0" dirty="0">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Microsoft JhengHei" panose="020B0604030504040204" pitchFamily="34" charset="-120"/>
                <a:ea typeface="Microsoft JhengHei" panose="020B0604030504040204" pitchFamily="34" charset="-120"/>
              </a:rPr>
              <a:t>等級Ａ：業務涉國家機密</a:t>
            </a:r>
            <a:r>
              <a:rPr lang="en-US" altLang="zh-TW" sz="1200" b="0" dirty="0">
                <a:latin typeface="Microsoft JhengHei" panose="020B0604030504040204" pitchFamily="34" charset="-120"/>
                <a:ea typeface="Microsoft JhengHei" panose="020B0604030504040204" pitchFamily="34" charset="-120"/>
              </a:rPr>
              <a:t> </a:t>
            </a:r>
            <a:r>
              <a:rPr lang="zh-TW" altLang="en-US" sz="1200" b="0" dirty="0">
                <a:latin typeface="Microsoft JhengHei" panose="020B0604030504040204" pitchFamily="34" charset="-120"/>
                <a:ea typeface="Microsoft JhengHei" panose="020B0604030504040204" pitchFamily="34" charset="-120"/>
              </a:rPr>
              <a:t>、外交、國防或領土安全、屬關鍵基礎設施提供者、</a:t>
            </a:r>
            <a:r>
              <a:rPr lang="zh-TW" altLang="en-US" sz="1200" b="0" i="0" kern="1200" dirty="0">
                <a:solidFill>
                  <a:schemeClr val="tx1"/>
                </a:solidFill>
                <a:effectLst/>
                <a:latin typeface="+mn-lt"/>
                <a:ea typeface="+mn-ea"/>
                <a:cs typeface="+mn-cs"/>
              </a:rPr>
              <a:t>全國性民眾或公務員個人資料檔案之持有</a:t>
            </a:r>
            <a:r>
              <a:rPr lang="zh-TW" altLang="en-US" sz="1200" b="0" dirty="0">
                <a:latin typeface="Microsoft JhengHei" panose="020B0604030504040204" pitchFamily="34" charset="-120"/>
                <a:ea typeface="Microsoft JhengHei" panose="020B0604030504040204" pitchFamily="34" charset="-120"/>
              </a:rPr>
              <a:t>，且其資通系統失效或受影響對公益或民眾生命財產生非常嚴重影響</a:t>
            </a:r>
            <a:endParaRPr lang="en-US" altLang="zh-TW" sz="1200" b="0" dirty="0">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Microsoft JhengHei" panose="020B0604030504040204" pitchFamily="34" charset="-120"/>
                <a:ea typeface="Microsoft JhengHei" panose="020B0604030504040204" pitchFamily="34" charset="-120"/>
              </a:rPr>
              <a:t>Ｂ：</a:t>
            </a:r>
            <a:r>
              <a:rPr lang="zh-TW" altLang="en-US" sz="1200" b="0" i="0" kern="1200" dirty="0">
                <a:solidFill>
                  <a:schemeClr val="tx1"/>
                </a:solidFill>
                <a:effectLst/>
                <a:latin typeface="+mn-lt"/>
                <a:ea typeface="+mn-ea"/>
                <a:cs typeface="+mn-cs"/>
              </a:rPr>
              <a:t>業務涉及區域性或地區性民眾個人資料檔案之持有、中央二級機關及所屬各級機關（構，即部會層級）共用性資通系統之維運、</a:t>
            </a:r>
            <a:r>
              <a:rPr lang="zh-TW" altLang="en-US" sz="1200" b="0" dirty="0">
                <a:latin typeface="Microsoft JhengHei" panose="020B0604030504040204" pitchFamily="34" charset="-120"/>
                <a:ea typeface="Microsoft JhengHei" panose="020B0604030504040204" pitchFamily="34" charset="-120"/>
              </a:rPr>
              <a:t>屬關鍵基礎設施提供者且其資通系統失效或受影響對公益或民眾生命財產生嚴重影響，像一般水庫的維運機關</a:t>
            </a:r>
            <a:endParaRPr lang="en-US" altLang="zh-TW" sz="1200" b="0" dirty="0">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rgbClr val="FF0000"/>
                </a:solidFill>
                <a:latin typeface="Microsoft JhengHei" panose="020B0604030504040204" pitchFamily="34" charset="-120"/>
                <a:ea typeface="Microsoft JhengHei" panose="020B0604030504040204" pitchFamily="34" charset="-120"/>
              </a:rPr>
              <a:t>這邊所提到智慧化管理工具，完整來說包含署裡面目前正推動的智慧灌溉（裡面包含基礎水文流量監測工具，遠端閘控，模擬演算，依區域水庫河川埤塘聯合調度運用等等），但智慧灌溉最重的基礎，便是我們今天課程第一大主題＿農田水利基礎資料</a:t>
            </a:r>
            <a:endParaRPr lang="en-US" altLang="zh-TW" sz="1200" dirty="0">
              <a:solidFill>
                <a:srgbClr val="FF0000"/>
              </a:solidFill>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latin typeface="Microsoft JhengHei" panose="020B0604030504040204" pitchFamily="34" charset="-120"/>
              <a:ea typeface="Microsoft JhengHei" panose="020B0604030504040204" pitchFamily="34" charset="-120"/>
            </a:endParaRPr>
          </a:p>
          <a:p>
            <a:endParaRPr lang="zh-TW" altLang="en-US" b="0"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t>3</a:t>
            </a:fld>
            <a:endParaRPr lang="zh-CN" altLang="en-US"/>
          </a:p>
        </p:txBody>
      </p:sp>
    </p:spTree>
    <p:extLst>
      <p:ext uri="{BB962C8B-B14F-4D97-AF65-F5344CB8AC3E}">
        <p14:creationId xmlns:p14="http://schemas.microsoft.com/office/powerpoint/2010/main" val="3152760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20000"/>
              </a:lnSpc>
              <a:spcBef>
                <a:spcPts val="500"/>
              </a:spcBef>
              <a:spcAft>
                <a:spcPts val="0"/>
              </a:spcAft>
              <a:buClrTx/>
              <a:buSzTx/>
              <a:buFont typeface="+mj-lt"/>
              <a:buNone/>
              <a:tabLst/>
              <a:defRPr/>
            </a:pPr>
            <a:endParaRPr kumimoji="1"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35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35067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257300" lvl="2" indent="-342900">
              <a:spcAft>
                <a:spcPts val="1200"/>
              </a:spcAft>
              <a:buClr>
                <a:srgbClr val="ED7D31"/>
              </a:buClr>
              <a:buSzPct val="90000"/>
              <a:buFont typeface="Wingdings" panose="05000000000000000000" pitchFamily="2" charset="2"/>
              <a:buChar char="Ø"/>
            </a:pPr>
            <a:r>
              <a:rPr lang="zh-TW" altLang="en-US" sz="2800" b="1" dirty="0">
                <a:solidFill>
                  <a:srgbClr val="C00000"/>
                </a:solidFill>
                <a:latin typeface="Microsoft JhengHei" panose="020B0604030504040204" pitchFamily="34" charset="-120"/>
              </a:rPr>
              <a:t>資訊安全管理系統</a:t>
            </a:r>
            <a:r>
              <a:rPr lang="en-US" altLang="zh-TW" sz="2600" b="1" dirty="0">
                <a:solidFill>
                  <a:srgbClr val="C00000"/>
                </a:solidFill>
                <a:latin typeface="Microsoft JhengHei" panose="020B0604030504040204" pitchFamily="34" charset="-120"/>
              </a:rPr>
              <a:t> </a:t>
            </a:r>
            <a:r>
              <a:rPr lang="en-US" altLang="zh-TW" sz="2600" dirty="0">
                <a:solidFill>
                  <a:prstClr val="black"/>
                </a:solidFill>
                <a:latin typeface="Microsoft JhengHei" panose="020B0604030504040204" pitchFamily="34" charset="-120"/>
              </a:rPr>
              <a:t>(Information Security Management</a:t>
            </a:r>
            <a:r>
              <a:rPr lang="zh-TW" altLang="en-US" sz="2600" dirty="0">
                <a:solidFill>
                  <a:prstClr val="black"/>
                </a:solidFill>
                <a:latin typeface="Microsoft JhengHei" panose="020B0604030504040204" pitchFamily="34" charset="-120"/>
              </a:rPr>
              <a:t> </a:t>
            </a:r>
            <a:r>
              <a:rPr lang="en-US" altLang="zh-TW" sz="2600" dirty="0">
                <a:solidFill>
                  <a:prstClr val="black"/>
                </a:solidFill>
                <a:latin typeface="Microsoft JhengHei" panose="020B0604030504040204" pitchFamily="34" charset="-120"/>
              </a:rPr>
              <a:t>System</a:t>
            </a:r>
            <a:r>
              <a:rPr lang="zh-TW" altLang="en-US" sz="2600" dirty="0">
                <a:solidFill>
                  <a:prstClr val="black"/>
                </a:solidFill>
                <a:latin typeface="Microsoft JhengHei" panose="020B0604030504040204" pitchFamily="34" charset="-120"/>
              </a:rPr>
              <a:t>，</a:t>
            </a:r>
            <a:r>
              <a:rPr lang="en-US" altLang="zh-TW" sz="2600" dirty="0">
                <a:solidFill>
                  <a:prstClr val="black"/>
                </a:solidFill>
                <a:latin typeface="Microsoft JhengHei" panose="020B0604030504040204" pitchFamily="34" charset="-120"/>
              </a:rPr>
              <a:t> </a:t>
            </a:r>
            <a:r>
              <a:rPr lang="zh-TW" altLang="en-US" sz="2600" dirty="0">
                <a:solidFill>
                  <a:prstClr val="black"/>
                </a:solidFill>
                <a:latin typeface="Microsoft JhengHei" panose="020B0604030504040204" pitchFamily="34" charset="-120"/>
              </a:rPr>
              <a:t>簡稱</a:t>
            </a:r>
            <a:r>
              <a:rPr lang="en-US" altLang="zh-TW" sz="2600" b="1" dirty="0">
                <a:solidFill>
                  <a:srgbClr val="C00000"/>
                </a:solidFill>
                <a:latin typeface="Microsoft JhengHei" panose="020B0604030504040204" pitchFamily="34" charset="-120"/>
              </a:rPr>
              <a:t>ISMS</a:t>
            </a:r>
            <a:r>
              <a:rPr lang="en-US" altLang="zh-TW" sz="2600" dirty="0">
                <a:solidFill>
                  <a:prstClr val="black"/>
                </a:solidFill>
                <a:latin typeface="Microsoft JhengHei" panose="020B0604030504040204" pitchFamily="34" charset="-120"/>
              </a:rPr>
              <a:t>)</a:t>
            </a:r>
            <a:r>
              <a:rPr lang="zh-TW" altLang="en-US" sz="2600" dirty="0">
                <a:solidFill>
                  <a:prstClr val="black"/>
                </a:solidFill>
                <a:latin typeface="Microsoft JhengHei" panose="020B0604030504040204" pitchFamily="34" charset="-120"/>
              </a:rPr>
              <a:t>是一套有系統地</a:t>
            </a:r>
            <a:r>
              <a:rPr lang="zh-TW" altLang="en-US" sz="2600" b="1" dirty="0">
                <a:solidFill>
                  <a:prstClr val="black"/>
                </a:solidFill>
                <a:latin typeface="Microsoft JhengHei" panose="020B0604030504040204" pitchFamily="34" charset="-120"/>
              </a:rPr>
              <a:t>分析</a:t>
            </a:r>
            <a:r>
              <a:rPr lang="zh-TW" altLang="en-US" sz="2600" dirty="0">
                <a:solidFill>
                  <a:prstClr val="black"/>
                </a:solidFill>
                <a:latin typeface="Microsoft JhengHei" panose="020B0604030504040204" pitchFamily="34" charset="-120"/>
              </a:rPr>
              <a:t>和</a:t>
            </a:r>
            <a:r>
              <a:rPr lang="zh-TW" altLang="en-US" sz="2600" b="1" dirty="0">
                <a:solidFill>
                  <a:prstClr val="black"/>
                </a:solidFill>
                <a:latin typeface="Microsoft JhengHei" panose="020B0604030504040204" pitchFamily="34" charset="-120"/>
              </a:rPr>
              <a:t>管理資訊安全風險</a:t>
            </a:r>
            <a:r>
              <a:rPr lang="zh-TW" altLang="en-US" sz="2600" dirty="0">
                <a:solidFill>
                  <a:prstClr val="black"/>
                </a:solidFill>
                <a:latin typeface="Microsoft JhengHei" panose="020B0604030504040204" pitchFamily="34" charset="-120"/>
              </a:rPr>
              <a:t>的</a:t>
            </a:r>
            <a:r>
              <a:rPr lang="zh-TW" altLang="en-US" sz="2600" b="1" dirty="0">
                <a:solidFill>
                  <a:prstClr val="black"/>
                </a:solidFill>
                <a:latin typeface="Microsoft JhengHei" panose="020B0604030504040204" pitchFamily="34" charset="-120"/>
              </a:rPr>
              <a:t>方法</a:t>
            </a:r>
            <a:endParaRPr lang="en-US" altLang="zh-TW" sz="2600" b="1" dirty="0">
              <a:solidFill>
                <a:prstClr val="black"/>
              </a:solidFill>
              <a:latin typeface="Microsoft JhengHei" panose="020B0604030504040204" pitchFamily="34" charset="-120"/>
            </a:endParaRPr>
          </a:p>
          <a:p>
            <a:pPr marL="1257300" lvl="2" indent="-342900">
              <a:spcAft>
                <a:spcPts val="1200"/>
              </a:spcAft>
              <a:buClr>
                <a:srgbClr val="ED7D31"/>
              </a:buClr>
              <a:buSzPct val="90000"/>
              <a:buFont typeface="Wingdings" panose="05000000000000000000" pitchFamily="2" charset="2"/>
              <a:buChar char="Ø"/>
            </a:pPr>
            <a:r>
              <a:rPr lang="zh-TW" altLang="en-US" sz="2600" dirty="0">
                <a:solidFill>
                  <a:prstClr val="black"/>
                </a:solidFill>
                <a:latin typeface="Microsoft JhengHei" panose="020B0604030504040204" pitchFamily="34" charset="-120"/>
              </a:rPr>
              <a:t>要達到</a:t>
            </a:r>
            <a:r>
              <a:rPr lang="en-US" altLang="zh-TW" sz="2600" dirty="0">
                <a:solidFill>
                  <a:prstClr val="black"/>
                </a:solidFill>
                <a:latin typeface="Microsoft JhengHei" panose="020B0604030504040204" pitchFamily="34" charset="-120"/>
              </a:rPr>
              <a:t>100% </a:t>
            </a:r>
            <a:r>
              <a:rPr lang="zh-TW" altLang="en-US" sz="2600" dirty="0">
                <a:solidFill>
                  <a:prstClr val="black"/>
                </a:solidFill>
                <a:latin typeface="Microsoft JhengHei" panose="020B0604030504040204" pitchFamily="34" charset="-120"/>
              </a:rPr>
              <a:t>的資訊安全是一種過高的期望，資訊安全管理的目標是</a:t>
            </a:r>
            <a:r>
              <a:rPr lang="zh-TW" altLang="en-US" sz="2600" b="1" dirty="0">
                <a:solidFill>
                  <a:srgbClr val="C00000"/>
                </a:solidFill>
                <a:latin typeface="Microsoft JhengHei" panose="020B0604030504040204" pitchFamily="34" charset="-120"/>
              </a:rPr>
              <a:t>透過控制方法</a:t>
            </a:r>
            <a:r>
              <a:rPr lang="zh-TW" altLang="en-US" sz="2600" dirty="0">
                <a:solidFill>
                  <a:prstClr val="black"/>
                </a:solidFill>
                <a:latin typeface="Microsoft JhengHei" panose="020B0604030504040204" pitchFamily="34" charset="-120"/>
              </a:rPr>
              <a:t>把資訊</a:t>
            </a:r>
            <a:r>
              <a:rPr lang="zh-TW" altLang="en-US" sz="2600" b="1" dirty="0">
                <a:solidFill>
                  <a:srgbClr val="C00000"/>
                </a:solidFill>
                <a:latin typeface="Microsoft JhengHei" panose="020B0604030504040204" pitchFamily="34" charset="-120"/>
              </a:rPr>
              <a:t>風險降低</a:t>
            </a:r>
            <a:r>
              <a:rPr lang="zh-TW" altLang="en-US" sz="2600" dirty="0">
                <a:solidFill>
                  <a:prstClr val="black"/>
                </a:solidFill>
                <a:latin typeface="Microsoft JhengHei" panose="020B0604030504040204" pitchFamily="34" charset="-120"/>
              </a:rPr>
              <a:t>到</a:t>
            </a:r>
            <a:r>
              <a:rPr lang="zh-TW" altLang="en-US" sz="2600" b="1" dirty="0">
                <a:solidFill>
                  <a:prstClr val="black"/>
                </a:solidFill>
                <a:latin typeface="Microsoft JhengHei" panose="020B0604030504040204" pitchFamily="34" charset="-120"/>
              </a:rPr>
              <a:t>可接受</a:t>
            </a:r>
            <a:r>
              <a:rPr lang="zh-TW" altLang="en-US" sz="2600" dirty="0">
                <a:solidFill>
                  <a:prstClr val="black"/>
                </a:solidFill>
                <a:latin typeface="Microsoft JhengHei" panose="020B0604030504040204" pitchFamily="34" charset="-120"/>
              </a:rPr>
              <a:t>的程度內</a:t>
            </a:r>
            <a:endParaRPr lang="en-US" altLang="zh-TW" sz="2600" b="1" dirty="0">
              <a:solidFill>
                <a:prstClr val="black"/>
              </a:solidFill>
              <a:latin typeface="Microsoft JhengHei" panose="020B0604030504040204" pitchFamily="34" charset="-120"/>
            </a:endParaRPr>
          </a:p>
          <a:p>
            <a:pPr marL="457200" marR="0" lvl="1" indent="0" algn="l" defTabSz="914400" rtl="0" eaLnBrk="1" fontAlgn="auto" latinLnBrk="0" hangingPunct="1">
              <a:lnSpc>
                <a:spcPct val="120000"/>
              </a:lnSpc>
              <a:spcBef>
                <a:spcPts val="500"/>
              </a:spcBef>
              <a:spcAft>
                <a:spcPts val="0"/>
              </a:spcAft>
              <a:buClrTx/>
              <a:buSzTx/>
              <a:buFont typeface="+mj-lt"/>
              <a:buNone/>
              <a:tabLst/>
              <a:defRPr/>
            </a:pPr>
            <a:endParaRPr kumimoji="1"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36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279075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20000"/>
              </a:lnSpc>
              <a:spcBef>
                <a:spcPts val="500"/>
              </a:spcBef>
              <a:spcAft>
                <a:spcPts val="0"/>
              </a:spcAft>
              <a:buClrTx/>
              <a:buSzTx/>
              <a:buFont typeface="+mj-lt"/>
              <a:buNone/>
              <a:tabLst/>
              <a:defRPr/>
            </a:pPr>
            <a:endParaRPr kumimoji="1"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37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534442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20000"/>
              </a:lnSpc>
              <a:spcBef>
                <a:spcPts val="500"/>
              </a:spcBef>
              <a:spcAft>
                <a:spcPts val="0"/>
              </a:spcAft>
              <a:buClrTx/>
              <a:buSzTx/>
              <a:buFont typeface="+mj-lt"/>
              <a:buNone/>
              <a:tabLst/>
              <a:defRPr/>
            </a:pPr>
            <a:endParaRPr kumimoji="1"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38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572799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20000"/>
              </a:lnSpc>
              <a:spcBef>
                <a:spcPts val="500"/>
              </a:spcBef>
              <a:spcAft>
                <a:spcPts val="0"/>
              </a:spcAft>
              <a:buClrTx/>
              <a:buSzTx/>
              <a:buFont typeface="+mj-lt"/>
              <a:buNone/>
              <a:tabLst/>
              <a:defRPr/>
            </a:pPr>
            <a:endParaRPr kumimoji="1"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39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317659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20000"/>
              </a:lnSpc>
              <a:spcBef>
                <a:spcPts val="500"/>
              </a:spcBef>
              <a:spcAft>
                <a:spcPts val="0"/>
              </a:spcAft>
              <a:buClrTx/>
              <a:buSzTx/>
              <a:buFont typeface="+mj-lt"/>
              <a:buNone/>
              <a:tabLst/>
              <a:defRPr/>
            </a:pPr>
            <a:endParaRPr kumimoji="1"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40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349880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2400" dirty="0">
                <a:latin typeface="Microsoft JhengHei" panose="020B0604030504040204" pitchFamily="34" charset="-120"/>
                <a:ea typeface="Microsoft JhengHei" panose="020B0604030504040204" pitchFamily="34" charset="-120"/>
              </a:rPr>
              <a:t>農委會稽核建議：</a:t>
            </a:r>
            <a:endParaRPr lang="en-US" altLang="zh-TW" sz="2400" dirty="0">
              <a:latin typeface="Microsoft JhengHei" panose="020B0604030504040204" pitchFamily="34" charset="-120"/>
              <a:ea typeface="Microsoft JhengHei" panose="020B0604030504040204" pitchFamily="34" charset="-120"/>
            </a:endParaRPr>
          </a:p>
          <a:p>
            <a:r>
              <a:rPr lang="zh-TW" altLang="en-US" sz="2400" dirty="0">
                <a:latin typeface="Microsoft JhengHei" panose="020B0604030504040204" pitchFamily="34" charset="-120"/>
                <a:ea typeface="Microsoft JhengHei" panose="020B0604030504040204" pitchFamily="34" charset="-120"/>
              </a:rPr>
              <a:t>核心業務及支持業務系統之適切性：建議提報如「烏山頭及白河水庫管理資訊系統」等共通性系統。 </a:t>
            </a:r>
            <a:endParaRPr lang="en-US" altLang="zh-TW" sz="2400" dirty="0">
              <a:latin typeface="Microsoft JhengHei" panose="020B0604030504040204" pitchFamily="34" charset="-120"/>
              <a:ea typeface="Microsoft JhengHei" panose="020B0604030504040204" pitchFamily="34" charset="-120"/>
            </a:endParaRPr>
          </a:p>
          <a:p>
            <a:r>
              <a:rPr lang="zh-TW" altLang="en-US" sz="2400" dirty="0">
                <a:latin typeface="Microsoft JhengHei" panose="020B0604030504040204" pitchFamily="34" charset="-120"/>
                <a:ea typeface="Microsoft JhengHei" panose="020B0604030504040204" pitchFamily="34" charset="-120"/>
              </a:rPr>
              <a:t>資安經費之配置，應將</a:t>
            </a:r>
            <a:r>
              <a:rPr lang="zh-TW" altLang="en-US" sz="2400" u="sng" dirty="0">
                <a:latin typeface="Microsoft JhengHei" panose="020B0604030504040204" pitchFamily="34" charset="-120"/>
                <a:ea typeface="Microsoft JhengHei" panose="020B0604030504040204" pitchFamily="34" charset="-120"/>
              </a:rPr>
              <a:t>資安經費佔資訊設備或資訊相關費用之比例</a:t>
            </a:r>
            <a:r>
              <a:rPr lang="zh-TW" altLang="en-US" sz="2400" dirty="0">
                <a:latin typeface="Microsoft JhengHei" panose="020B0604030504040204" pitchFamily="34" charset="-120"/>
                <a:ea typeface="Microsoft JhengHei" panose="020B0604030504040204" pitchFamily="34" charset="-120"/>
              </a:rPr>
              <a:t>，納入維護計畫內 </a:t>
            </a:r>
            <a:r>
              <a:rPr lang="zh-TW" altLang="en-US" dirty="0">
                <a:latin typeface="Microsoft JhengHei" panose="020B0604030504040204" pitchFamily="34" charset="-120"/>
                <a:ea typeface="Microsoft JhengHei" panose="020B0604030504040204" pitchFamily="34" charset="-120"/>
              </a:rPr>
              <a:t>資訊人員，每人每二年至少接受三小時以上之資通安全專業課程訓練或資通安全職能訓練，應將</a:t>
            </a:r>
            <a:r>
              <a:rPr lang="zh-TW" altLang="en-US" u="sng" dirty="0">
                <a:latin typeface="Microsoft JhengHei" panose="020B0604030504040204" pitchFamily="34" charset="-120"/>
                <a:ea typeface="Microsoft JhengHei" panose="020B0604030504040204" pitchFamily="34" charset="-120"/>
              </a:rPr>
              <a:t>駐點或外聘資訊人員</a:t>
            </a:r>
            <a:r>
              <a:rPr lang="zh-TW" altLang="en-US" dirty="0">
                <a:latin typeface="Microsoft JhengHei" panose="020B0604030504040204" pitchFamily="34" charset="-120"/>
                <a:ea typeface="Microsoft JhengHei" panose="020B0604030504040204" pitchFamily="34" charset="-120"/>
              </a:rPr>
              <a:t>納入要求 。資通系統開發如委外辦理，應將系統發展生命週期各階段依等級將安全需求</a:t>
            </a:r>
            <a:r>
              <a:rPr lang="en-US" altLang="zh-TW" dirty="0">
                <a:latin typeface="Microsoft JhengHei" panose="020B0604030504040204" pitchFamily="34" charset="-120"/>
                <a:ea typeface="Microsoft JhengHei" panose="020B0604030504040204" pitchFamily="34" charset="-120"/>
              </a:rPr>
              <a:t>(</a:t>
            </a:r>
            <a:r>
              <a:rPr lang="zh-TW" altLang="en-US" dirty="0">
                <a:latin typeface="Microsoft JhengHei" panose="020B0604030504040204" pitchFamily="34" charset="-120"/>
                <a:ea typeface="Microsoft JhengHei" panose="020B0604030504040204" pitchFamily="34" charset="-120"/>
              </a:rPr>
              <a:t>含機密性、可用性與完整性</a:t>
            </a:r>
            <a:r>
              <a:rPr lang="en-US" altLang="zh-TW" dirty="0">
                <a:latin typeface="Microsoft JhengHei" panose="020B0604030504040204" pitchFamily="34" charset="-120"/>
                <a:ea typeface="Microsoft JhengHei" panose="020B0604030504040204" pitchFamily="34" charset="-120"/>
              </a:rPr>
              <a:t>)</a:t>
            </a:r>
            <a:r>
              <a:rPr lang="zh-TW" altLang="en-US" dirty="0">
                <a:latin typeface="Microsoft JhengHei" panose="020B0604030504040204" pitchFamily="34" charset="-120"/>
                <a:ea typeface="Microsoft JhengHei" panose="020B0604030504040204" pitchFamily="34" charset="-120"/>
              </a:rPr>
              <a:t>納入</a:t>
            </a:r>
            <a:r>
              <a:rPr lang="zh-TW" altLang="en-US" u="sng" dirty="0">
                <a:latin typeface="Microsoft JhengHei" panose="020B0604030504040204" pitchFamily="34" charset="-120"/>
                <a:ea typeface="Microsoft JhengHei" panose="020B0604030504040204" pitchFamily="34" charset="-120"/>
              </a:rPr>
              <a:t>委外契約 </a:t>
            </a:r>
            <a:r>
              <a:rPr lang="zh-TW" altLang="en-US" dirty="0">
                <a:latin typeface="Microsoft JhengHei" panose="020B0604030504040204" pitchFamily="34" charset="-120"/>
                <a:ea typeface="Microsoft JhengHei" panose="020B0604030504040204" pitchFamily="34" charset="-120"/>
              </a:rPr>
              <a:t>。</a:t>
            </a:r>
            <a:endParaRPr kumimoji="0" lang="en-US" altLang="zh-TW" u="sng" dirty="0">
              <a:latin typeface="Microsoft JhengHei" panose="020B0604030504040204" pitchFamily="34" charset="-120"/>
              <a:ea typeface="Microsoft JhengHei" panose="020B0604030504040204" pitchFamily="34" charset="-120"/>
            </a:endParaRPr>
          </a:p>
          <a:p>
            <a:endParaRPr kumimoji="0" lang="en-US" altLang="zh-TW" u="sng" dirty="0">
              <a:latin typeface="Microsoft JhengHei" panose="020B0604030504040204" pitchFamily="34" charset="-120"/>
              <a:ea typeface="Microsoft JhengHei" panose="020B0604030504040204" pitchFamily="34" charset="-120"/>
            </a:endParaRPr>
          </a:p>
          <a:p>
            <a:pPr lvl="0" fontAlgn="auto"/>
            <a:r>
              <a:rPr lang="zh-TW" altLang="zh-TW" sz="1200" kern="1200" dirty="0">
                <a:solidFill>
                  <a:schemeClr val="tx1"/>
                </a:solidFill>
                <a:effectLst/>
                <a:latin typeface="+mn-lt"/>
                <a:ea typeface="+mn-ea"/>
                <a:cs typeface="+mn-cs"/>
              </a:rPr>
              <a:t>請各管理處確認</a:t>
            </a:r>
            <a:r>
              <a:rPr lang="en-US" altLang="zh-TW" sz="1200" kern="1200" dirty="0">
                <a:solidFill>
                  <a:schemeClr val="tx1"/>
                </a:solidFill>
                <a:effectLst/>
                <a:latin typeface="+mn-lt"/>
                <a:ea typeface="+mn-ea"/>
                <a:cs typeface="+mn-cs"/>
              </a:rPr>
              <a:t>112</a:t>
            </a:r>
            <a:r>
              <a:rPr lang="zh-TW" altLang="zh-TW" sz="1200" kern="1200" dirty="0">
                <a:solidFill>
                  <a:schemeClr val="tx1"/>
                </a:solidFill>
                <a:effectLst/>
                <a:latin typeface="+mn-lt"/>
                <a:ea typeface="+mn-ea"/>
                <a:cs typeface="+mn-cs"/>
              </a:rPr>
              <a:t>年編列之資安預算，是否足以支應所需分攤之經費；如尚有缺口，請逕依本署綜企組提供方案</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方案一：資訊相關經費調整容納；方案二：其他組室經費調整容納</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辦理</a:t>
            </a:r>
            <a:endParaRPr lang="en-US" altLang="zh-TW"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effectLst/>
                <a:latin typeface="+mn-lt"/>
                <a:ea typeface="+mn-ea"/>
                <a:cs typeface="+mn-cs"/>
              </a:rPr>
              <a:t>未來資安業務每年原則召開</a:t>
            </a:r>
            <a:r>
              <a:rPr lang="en-US" altLang="zh-TW" sz="1200" kern="1200" dirty="0">
                <a:solidFill>
                  <a:schemeClr val="tx1"/>
                </a:solidFill>
                <a:effectLst/>
                <a:latin typeface="+mn-lt"/>
                <a:ea typeface="+mn-ea"/>
                <a:cs typeface="+mn-cs"/>
              </a:rPr>
              <a:t>4</a:t>
            </a:r>
            <a:r>
              <a:rPr lang="zh-TW" altLang="zh-TW" sz="1200" kern="1200" dirty="0">
                <a:solidFill>
                  <a:schemeClr val="tx1"/>
                </a:solidFill>
                <a:effectLst/>
                <a:latin typeface="+mn-lt"/>
                <a:ea typeface="+mn-ea"/>
                <a:cs typeface="+mn-cs"/>
              </a:rPr>
              <a:t>次工檢會，規劃於第</a:t>
            </a:r>
            <a:r>
              <a:rPr lang="en-US" altLang="zh-TW" sz="1200" kern="1200" dirty="0">
                <a:solidFill>
                  <a:schemeClr val="tx1"/>
                </a:solidFill>
                <a:effectLst/>
                <a:latin typeface="+mn-lt"/>
                <a:ea typeface="+mn-ea"/>
                <a:cs typeface="+mn-cs"/>
              </a:rPr>
              <a:t>1</a:t>
            </a:r>
            <a:r>
              <a:rPr lang="zh-TW" altLang="zh-TW" sz="1200" kern="1200" dirty="0">
                <a:solidFill>
                  <a:schemeClr val="tx1"/>
                </a:solidFill>
                <a:effectLst/>
                <a:latin typeface="+mn-lt"/>
                <a:ea typeface="+mn-ea"/>
                <a:cs typeface="+mn-cs"/>
              </a:rPr>
              <a:t>季工檢會確認各管理處翌年所需分攤經費，第</a:t>
            </a:r>
            <a:r>
              <a:rPr lang="en-US" altLang="zh-TW" sz="1200" kern="1200" dirty="0">
                <a:solidFill>
                  <a:schemeClr val="tx1"/>
                </a:solidFill>
                <a:effectLst/>
                <a:latin typeface="+mn-lt"/>
                <a:ea typeface="+mn-ea"/>
                <a:cs typeface="+mn-cs"/>
              </a:rPr>
              <a:t>4</a:t>
            </a:r>
            <a:r>
              <a:rPr lang="zh-TW" altLang="zh-TW" sz="1200" kern="1200" dirty="0">
                <a:solidFill>
                  <a:schemeClr val="tx1"/>
                </a:solidFill>
                <a:effectLst/>
                <a:latin typeface="+mn-lt"/>
                <a:ea typeface="+mn-ea"/>
                <a:cs typeface="+mn-cs"/>
              </a:rPr>
              <a:t>季工檢會確認翌年採購及各管理處需配合相關作業期程。</a:t>
            </a:r>
          </a:p>
          <a:p>
            <a:pPr lvl="0" fontAlgn="auto"/>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42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35067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農委會及所屬共</a:t>
            </a:r>
            <a:r>
              <a:rPr lang="en-US" altLang="zh-TW" dirty="0"/>
              <a:t>25</a:t>
            </a:r>
            <a:r>
              <a:rPr lang="zh-TW" altLang="en-US" dirty="0"/>
              <a:t>個機關，僅</a:t>
            </a:r>
            <a:r>
              <a:rPr lang="en-US" altLang="zh-TW" dirty="0"/>
              <a:t>9</a:t>
            </a:r>
            <a:r>
              <a:rPr lang="zh-TW" altLang="en-US" dirty="0"/>
              <a:t>個機關達標，其中包含本署</a:t>
            </a:r>
          </a:p>
        </p:txBody>
      </p:sp>
      <p:sp>
        <p:nvSpPr>
          <p:cNvPr id="4" name="投影片編號版面配置區 3"/>
          <p:cNvSpPr>
            <a:spLocks noGrp="1"/>
          </p:cNvSpPr>
          <p:nvPr>
            <p:ph type="sldNum" sz="quarter" idx="5"/>
          </p:nvPr>
        </p:nvSpPr>
        <p:spPr/>
        <p:txBody>
          <a:bodyPr/>
          <a:lstStyle/>
          <a:p>
            <a:fld id="{CFDCC171-5557-4AD9-A4DC-B2B660F99E68}" type="slidenum">
              <a:rPr lang="zh-CN" altLang="en-US" smtClean="0"/>
              <a:t>43</a:t>
            </a:fld>
            <a:endParaRPr lang="zh-CN" altLang="en-US"/>
          </a:p>
        </p:txBody>
      </p:sp>
    </p:spTree>
    <p:extLst>
      <p:ext uri="{BB962C8B-B14F-4D97-AF65-F5344CB8AC3E}">
        <p14:creationId xmlns:p14="http://schemas.microsoft.com/office/powerpoint/2010/main" val="3983823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1" indent="0" algn="l" defTabSz="914400" rtl="0" eaLnBrk="1" fontAlgn="auto" latinLnBrk="0" hangingPunct="1">
              <a:lnSpc>
                <a:spcPct val="120000"/>
              </a:lnSpc>
              <a:spcBef>
                <a:spcPts val="500"/>
              </a:spcBef>
              <a:spcAft>
                <a:spcPts val="0"/>
              </a:spcAft>
              <a:buClrTx/>
              <a:buSzTx/>
              <a:buFont typeface="+mj-lt"/>
              <a:buNone/>
              <a:tabLst/>
              <a:defRPr/>
            </a:pPr>
            <a:endParaRPr kumimoji="1"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solidFill>
                  <a:prstClr val="black"/>
                </a:solidFill>
                <a:latin typeface="Calibri"/>
                <a:ea typeface="宋体"/>
              </a:rPr>
              <a:pPr/>
              <a:t>44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18134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6151F-31C4-4B58-9029-A2E43077BECC}" type="slidenum">
              <a:rPr lang="zh-CN" altLang="en-US" smtClean="0"/>
              <a:t>45</a:t>
            </a:fld>
            <a:endParaRPr lang="zh-CN" altLang="en-US"/>
          </a:p>
        </p:txBody>
      </p:sp>
    </p:spTree>
    <p:extLst>
      <p:ext uri="{BB962C8B-B14F-4D97-AF65-F5344CB8AC3E}">
        <p14:creationId xmlns:p14="http://schemas.microsoft.com/office/powerpoint/2010/main" val="3483654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dirty="0"/>
              <a:t>https://www.iaila.nat.gov.tw/view.php?theme=web_structure&amp;id=365</a:t>
            </a: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dirty="0"/>
              <a:t>農田水利業務寬廣而複雜，農田水利會</a:t>
            </a:r>
            <a:r>
              <a:rPr lang="en-US" altLang="zh-TW" dirty="0"/>
              <a:t>(</a:t>
            </a:r>
            <a:r>
              <a:rPr lang="zh-TW" altLang="en-US" dirty="0"/>
              <a:t>管理處前身，以下簡稱水利會</a:t>
            </a:r>
            <a:r>
              <a:rPr lang="en-US" altLang="zh-TW" dirty="0"/>
              <a:t>)</a:t>
            </a:r>
            <a:r>
              <a:rPr lang="zh-TW" altLang="en-US" dirty="0"/>
              <a:t>在</a:t>
            </a:r>
            <a:r>
              <a:rPr lang="en-US" altLang="zh-TW" dirty="0"/>
              <a:t>94</a:t>
            </a:r>
            <a:r>
              <a:rPr lang="zh-TW" altLang="en-US" dirty="0"/>
              <a:t>年以前幾乎都以紙圖方式記錄灌溉區域內的行政區域劃分、灌溉設施及地籍坵塊位置等資訊。但是，紙圖上可記錄的資訊有限，各類資料也因精度不同造成套疊使用困難，也常因為人員異動造成紙圖遺失。</a:t>
            </a:r>
          </a:p>
          <a:p>
            <a:pPr marL="0" marR="0" indent="0" algn="just" defTabSz="914400" rtl="0" eaLnBrk="1" fontAlgn="auto" latinLnBrk="0" hangingPunct="1">
              <a:lnSpc>
                <a:spcPct val="100000"/>
              </a:lnSpc>
              <a:spcBef>
                <a:spcPts val="0"/>
              </a:spcBef>
              <a:spcAft>
                <a:spcPts val="0"/>
              </a:spcAft>
              <a:buClrTx/>
              <a:buSzTx/>
              <a:buFontTx/>
              <a:buNone/>
              <a:tabLst/>
              <a:defRPr/>
            </a:pPr>
            <a:endParaRPr lang="zh-TW" altLang="en-US" dirty="0"/>
          </a:p>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dirty="0"/>
              <a:t>所以，傳統灌溉管理方法已無法滿足現代化灌溉管理作業，因此，行政院農業委員會</a:t>
            </a:r>
            <a:r>
              <a:rPr lang="en-US" altLang="zh-TW" dirty="0"/>
              <a:t>(</a:t>
            </a:r>
            <a:r>
              <a:rPr lang="zh-TW" altLang="en-US" dirty="0"/>
              <a:t>以下簡稱農委會</a:t>
            </a:r>
            <a:r>
              <a:rPr lang="en-US" altLang="zh-TW" dirty="0"/>
              <a:t>)</a:t>
            </a:r>
            <a:r>
              <a:rPr lang="zh-TW" altLang="en-US" dirty="0"/>
              <a:t>自民國</a:t>
            </a:r>
            <a:r>
              <a:rPr lang="en-US" altLang="zh-TW" dirty="0"/>
              <a:t>94</a:t>
            </a:r>
            <a:r>
              <a:rPr lang="zh-TW" altLang="en-US" dirty="0"/>
              <a:t>年開始推動水利會發展地理資訊系統</a:t>
            </a:r>
            <a:r>
              <a:rPr lang="en-US" altLang="zh-TW" dirty="0"/>
              <a:t>(Geographic Information Systems, GIS)</a:t>
            </a:r>
            <a:r>
              <a:rPr lang="zh-TW" altLang="en-US" dirty="0"/>
              <a:t>業務，逐年開設各級</a:t>
            </a:r>
            <a:r>
              <a:rPr lang="en-US" altLang="zh-TW" dirty="0"/>
              <a:t>GIS</a:t>
            </a:r>
            <a:r>
              <a:rPr lang="zh-TW" altLang="en-US" dirty="0"/>
              <a:t>訓練課程，累積水利會基層人員空間資料管理能力，讓水利會同仁自行運用</a:t>
            </a:r>
            <a:r>
              <a:rPr lang="en-US" altLang="zh-TW" dirty="0"/>
              <a:t>GIS</a:t>
            </a:r>
            <a:r>
              <a:rPr lang="zh-TW" altLang="en-US" dirty="0"/>
              <a:t>技術及工具，以工作站為建置單元，建立灌溉管理相關之地籍、灌排渠道、水工構造物等空間基礎資料。並自</a:t>
            </a:r>
            <a:r>
              <a:rPr lang="en-US" altLang="zh-TW" dirty="0"/>
              <a:t>97</a:t>
            </a:r>
            <a:r>
              <a:rPr lang="zh-TW" altLang="en-US" dirty="0"/>
              <a:t>年開始建置網際網路版灌溉管理地理資訊系統（簡稱</a:t>
            </a:r>
            <a:r>
              <a:rPr lang="en-US" altLang="zh-TW" dirty="0" err="1"/>
              <a:t>iGIS</a:t>
            </a:r>
            <a:r>
              <a:rPr lang="zh-TW" altLang="en-US" dirty="0"/>
              <a:t>），將己經標準化的各項基礎環境建置成果匯入系統資料庫中，並於</a:t>
            </a:r>
            <a:r>
              <a:rPr lang="en-US" altLang="zh-TW" dirty="0"/>
              <a:t>99</a:t>
            </a:r>
            <a:r>
              <a:rPr lang="zh-TW" altLang="en-US" dirty="0"/>
              <a:t>年元月上線運作。</a:t>
            </a:r>
          </a:p>
          <a:p>
            <a:pPr marL="0" marR="0" indent="0" algn="just" defTabSz="914400" rtl="0" eaLnBrk="1" fontAlgn="auto" latinLnBrk="0" hangingPunct="1">
              <a:lnSpc>
                <a:spcPct val="100000"/>
              </a:lnSpc>
              <a:spcBef>
                <a:spcPts val="0"/>
              </a:spcBef>
              <a:spcAft>
                <a:spcPts val="0"/>
              </a:spcAft>
              <a:buClrTx/>
              <a:buSzTx/>
              <a:buFontTx/>
              <a:buNone/>
              <a:tabLst/>
              <a:defRPr/>
            </a:pPr>
            <a:endParaRPr lang="zh-TW" altLang="en-US" dirty="0"/>
          </a:p>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dirty="0"/>
              <a:t>隨著科技日益進步新資訊產品不斷推出，尤其行動裝置之創新，使農田水利事業進入新的管理模式，而</a:t>
            </a:r>
            <a:r>
              <a:rPr lang="en-US" altLang="zh-TW" dirty="0" err="1"/>
              <a:t>iGIS</a:t>
            </a:r>
            <a:r>
              <a:rPr lang="zh-TW" altLang="en-US" dirty="0"/>
              <a:t>所提供的元件及模組功能已漸漸無法滿足業務需求，使得未來</a:t>
            </a:r>
            <a:r>
              <a:rPr lang="en-US" altLang="zh-TW" dirty="0" err="1"/>
              <a:t>iGIS</a:t>
            </a:r>
            <a:r>
              <a:rPr lang="zh-TW" altLang="en-US" dirty="0"/>
              <a:t>功能的發展性受到一定的限制。鑑此，為了更全面性的應用</a:t>
            </a:r>
            <a:r>
              <a:rPr lang="en-US" altLang="zh-TW" dirty="0" err="1"/>
              <a:t>iGIS</a:t>
            </a:r>
            <a:r>
              <a:rPr lang="zh-TW" altLang="en-US" dirty="0"/>
              <a:t>的發展成果，水利會於</a:t>
            </a:r>
            <a:r>
              <a:rPr lang="en-US" altLang="zh-TW" dirty="0"/>
              <a:t>104</a:t>
            </a:r>
            <a:r>
              <a:rPr lang="zh-TW" altLang="en-US" dirty="0"/>
              <a:t>年起透過農委會的補助，導入以商業主流平台之一的</a:t>
            </a:r>
            <a:r>
              <a:rPr lang="en-US" altLang="zh-TW" dirty="0"/>
              <a:t>ArcGIS for Server</a:t>
            </a:r>
            <a:r>
              <a:rPr lang="zh-TW" altLang="en-US" dirty="0"/>
              <a:t>做為新版</a:t>
            </a:r>
            <a:r>
              <a:rPr lang="en-US" altLang="zh-TW" dirty="0" err="1"/>
              <a:t>iGIS</a:t>
            </a:r>
            <a:r>
              <a:rPr lang="zh-TW" altLang="en-US" dirty="0"/>
              <a:t>的開發平台</a:t>
            </a:r>
            <a:r>
              <a:rPr lang="en-US" altLang="zh-TW" dirty="0"/>
              <a:t>(</a:t>
            </a:r>
            <a:r>
              <a:rPr lang="zh-TW" altLang="en-US" dirty="0"/>
              <a:t>簡稱</a:t>
            </a:r>
            <a:r>
              <a:rPr lang="en-US" altLang="zh-TW" dirty="0"/>
              <a:t>iGIS2.0)</a:t>
            </a:r>
            <a:r>
              <a:rPr lang="zh-TW" altLang="en-US" dirty="0"/>
              <a:t>，新版平台可集中管理所有的服務，包括地圖、影像等服務，亦提供可跨平台使用之功能，另外，配合指定區域切圖、圖資加密、資料時限管理等功能則可符合資訊安全之要求。讓水利會員工可以運用現代化之電腦與網路技術，進行空間資訊的查詢與編輯工作，並可自行進行圖資維護更新與加值分析，以提升水利會管理業務之效能，達到灌溉管理業務</a:t>
            </a:r>
            <a:r>
              <a:rPr lang="en-US" altLang="zh-TW" dirty="0"/>
              <a:t>E</a:t>
            </a:r>
            <a:r>
              <a:rPr lang="zh-TW" altLang="en-US" dirty="0"/>
              <a:t>化之目標。</a:t>
            </a:r>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t>5</a:t>
            </a:fld>
            <a:endParaRPr lang="zh-CN" altLang="en-US"/>
          </a:p>
        </p:txBody>
      </p:sp>
    </p:spTree>
    <p:extLst>
      <p:ext uri="{BB962C8B-B14F-4D97-AF65-F5344CB8AC3E}">
        <p14:creationId xmlns:p14="http://schemas.microsoft.com/office/powerpoint/2010/main" val="438061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6151F-31C4-4B58-9029-A2E43077BECC}" type="slidenum">
              <a:rPr lang="zh-CN" altLang="en-US" smtClean="0"/>
              <a:t>46</a:t>
            </a:fld>
            <a:endParaRPr lang="zh-CN" altLang="en-US"/>
          </a:p>
        </p:txBody>
      </p:sp>
    </p:spTree>
    <p:extLst>
      <p:ext uri="{BB962C8B-B14F-4D97-AF65-F5344CB8AC3E}">
        <p14:creationId xmlns:p14="http://schemas.microsoft.com/office/powerpoint/2010/main" val="279476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資料倉儲：一個用於整合並儲存結構化資料的儲存庫，這些資料是從組織中多個非結構化資料來源提取而來的。</a:t>
            </a:r>
            <a:br>
              <a:rPr lang="en-US" altLang="zh-TW" dirty="0"/>
            </a:br>
            <a:r>
              <a:rPr lang="zh-TW" altLang="en-US" dirty="0"/>
              <a:t>資料倉儲僅用於執行查詢和分析，且經常包含大量的歷史記錄資料。</a:t>
            </a:r>
            <a:br>
              <a:rPr lang="en-US" altLang="zh-TW" dirty="0"/>
            </a:br>
            <a:br>
              <a:rPr lang="en-US" altLang="zh-TW" dirty="0"/>
            </a:br>
            <a:r>
              <a:rPr lang="zh-TW" altLang="en-US" dirty="0"/>
              <a:t>資料中樞：除了倉儲的資料外，還提供資料運算統計，提出可參考的數據代表意義資訊。</a:t>
            </a:r>
            <a:endParaRPr lang="en-US" altLang="zh-TW"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t>9</a:t>
            </a:fld>
            <a:endParaRPr lang="zh-CN" altLang="en-US"/>
          </a:p>
        </p:txBody>
      </p:sp>
    </p:spTree>
    <p:extLst>
      <p:ext uri="{BB962C8B-B14F-4D97-AF65-F5344CB8AC3E}">
        <p14:creationId xmlns:p14="http://schemas.microsoft.com/office/powerpoint/2010/main" val="429917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FDCC171-5557-4AD9-A4DC-B2B660F99E68}" type="slidenum">
              <a:rPr lang="zh-CN" altLang="en-US" smtClean="0"/>
              <a:t>10</a:t>
            </a:fld>
            <a:endParaRPr lang="zh-CN" altLang="en-US"/>
          </a:p>
        </p:txBody>
      </p:sp>
    </p:spTree>
    <p:extLst>
      <p:ext uri="{BB962C8B-B14F-4D97-AF65-F5344CB8AC3E}">
        <p14:creationId xmlns:p14="http://schemas.microsoft.com/office/powerpoint/2010/main" val="278153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FDCC171-5557-4AD9-A4DC-B2B660F99E68}" type="slidenum">
              <a:rPr lang="zh-CN" altLang="en-US" smtClean="0"/>
              <a:t>12</a:t>
            </a:fld>
            <a:endParaRPr lang="zh-CN" altLang="en-US"/>
          </a:p>
        </p:txBody>
      </p:sp>
    </p:spTree>
    <p:extLst>
      <p:ext uri="{BB962C8B-B14F-4D97-AF65-F5344CB8AC3E}">
        <p14:creationId xmlns:p14="http://schemas.microsoft.com/office/powerpoint/2010/main" val="3982410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t>14</a:t>
            </a:fld>
            <a:endParaRPr lang="zh-CN" altLang="en-US"/>
          </a:p>
        </p:txBody>
      </p:sp>
    </p:spTree>
    <p:extLst>
      <p:ext uri="{BB962C8B-B14F-4D97-AF65-F5344CB8AC3E}">
        <p14:creationId xmlns:p14="http://schemas.microsoft.com/office/powerpoint/2010/main" val="3831921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dirty="0">
                <a:ln>
                  <a:noFill/>
                </a:ln>
                <a:solidFill>
                  <a:prstClr val="white"/>
                </a:solidFill>
                <a:effectLst/>
                <a:uLnTx/>
                <a:uFillTx/>
                <a:cs typeface="+mn-ea"/>
                <a:sym typeface="+mn-lt"/>
              </a:rPr>
              <a:t>1.</a:t>
            </a:r>
            <a:r>
              <a:rPr kumimoji="0" lang="zh-TW" altLang="en-US" sz="1200" b="1" i="0" u="none" strike="noStrike" kern="0" cap="none" spc="0" normalizeH="0" baseline="0" noProof="0" dirty="0">
                <a:ln>
                  <a:noFill/>
                </a:ln>
                <a:solidFill>
                  <a:prstClr val="white"/>
                </a:solidFill>
                <a:effectLst/>
                <a:uLnTx/>
                <a:uFillTx/>
                <a:cs typeface="+mn-ea"/>
                <a:sym typeface="+mn-lt"/>
              </a:rPr>
              <a:t>帳號登入方式</a:t>
            </a:r>
            <a:r>
              <a:rPr kumimoji="0" lang="en-US" altLang="zh-TW" sz="1200" b="1" i="0" u="none" strike="noStrike" kern="0" cap="none" spc="0" normalizeH="0" baseline="0" noProof="0" dirty="0">
                <a:ln>
                  <a:noFill/>
                </a:ln>
                <a:solidFill>
                  <a:prstClr val="white"/>
                </a:solidFill>
                <a:effectLst/>
                <a:uLnTx/>
                <a:uFillTx/>
                <a:cs typeface="+mn-ea"/>
                <a:sym typeface="+mn-lt"/>
              </a:rPr>
              <a:t>:</a:t>
            </a:r>
            <a:r>
              <a:rPr kumimoji="0" lang="zh-TW" altLang="en-US" sz="1200" b="1" i="0" u="none" strike="noStrike" kern="0" cap="none" spc="0" normalizeH="0" baseline="0" noProof="0" dirty="0">
                <a:ln>
                  <a:noFill/>
                </a:ln>
                <a:solidFill>
                  <a:prstClr val="white"/>
                </a:solidFill>
                <a:effectLst/>
                <a:uLnTx/>
                <a:uFillTx/>
                <a:cs typeface="+mn-ea"/>
                <a:sym typeface="+mn-lt"/>
              </a:rPr>
              <a:t>密碼：</a:t>
            </a:r>
            <a:endParaRPr kumimoji="0" lang="en-US" altLang="zh-TW" sz="1200" b="1" i="0" u="none" strike="noStrike" kern="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1200" b="1" i="0" u="none" strike="noStrike" kern="0" cap="none" spc="0" normalizeH="0" baseline="0" noProof="0" dirty="0">
                <a:ln>
                  <a:noFill/>
                </a:ln>
                <a:solidFill>
                  <a:prstClr val="white"/>
                </a:solidFill>
                <a:effectLst/>
                <a:uLnTx/>
                <a:uFillTx/>
                <a:cs typeface="+mn-ea"/>
                <a:sym typeface="+mn-lt"/>
              </a:rPr>
              <a:t>長度</a:t>
            </a:r>
            <a:r>
              <a:rPr kumimoji="0" lang="en-US" altLang="zh-TW" sz="1200" b="1" i="0" u="none" strike="noStrike" kern="0" cap="none" spc="0" normalizeH="0" baseline="0" noProof="0" dirty="0">
                <a:ln>
                  <a:noFill/>
                </a:ln>
                <a:solidFill>
                  <a:prstClr val="white"/>
                </a:solidFill>
                <a:effectLst/>
                <a:uLnTx/>
                <a:uFillTx/>
                <a:cs typeface="+mn-ea"/>
                <a:sym typeface="+mn-lt"/>
              </a:rPr>
              <a:t>8</a:t>
            </a:r>
            <a:r>
              <a:rPr kumimoji="0" lang="zh-TW" altLang="en-US" sz="1200" b="1" i="0" u="none" strike="noStrike" kern="0" cap="none" spc="0" normalizeH="0" baseline="0" noProof="0" dirty="0">
                <a:ln>
                  <a:noFill/>
                </a:ln>
                <a:solidFill>
                  <a:prstClr val="white"/>
                </a:solidFill>
                <a:effectLst/>
                <a:uLnTx/>
                <a:uFillTx/>
                <a:cs typeface="+mn-ea"/>
                <a:sym typeface="+mn-lt"/>
              </a:rPr>
              <a:t>碼以上、英文字母、數字混和</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1200" b="1" i="0" u="none" strike="noStrike" kern="0" cap="none" spc="0" normalizeH="0" baseline="0" noProof="0" dirty="0">
                <a:ln>
                  <a:noFill/>
                </a:ln>
                <a:solidFill>
                  <a:prstClr val="white"/>
                </a:solidFill>
                <a:effectLst/>
                <a:uLnTx/>
                <a:uFillTx/>
                <a:cs typeface="+mn-ea"/>
                <a:sym typeface="+mn-lt"/>
              </a:rPr>
              <a:t>驗證碼機制</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dirty="0">
                <a:ln>
                  <a:noFill/>
                </a:ln>
                <a:solidFill>
                  <a:prstClr val="white"/>
                </a:solidFill>
                <a:effectLst/>
                <a:uLnTx/>
                <a:uFillTx/>
                <a:cs typeface="+mn-ea"/>
                <a:sym typeface="+mn-lt"/>
              </a:rPr>
              <a:t>2.</a:t>
            </a:r>
            <a:r>
              <a:rPr kumimoji="0" lang="zh-TW" altLang="en-US" sz="1200" b="1" i="0" u="none" strike="noStrike" kern="0" cap="none" spc="0" normalizeH="0" baseline="0" noProof="0" dirty="0">
                <a:ln>
                  <a:noFill/>
                </a:ln>
                <a:solidFill>
                  <a:srgbClr val="C00000"/>
                </a:solidFill>
                <a:effectLst/>
                <a:uLnTx/>
                <a:uFillTx/>
                <a:cs typeface="+mn-ea"/>
                <a:sym typeface="+mn-lt"/>
              </a:rPr>
              <a:t>分眾權限</a:t>
            </a:r>
            <a:r>
              <a:rPr kumimoji="0" lang="zh-TW" altLang="en-US" sz="1200" b="1" i="0" u="none" strike="noStrike" kern="0" cap="none" spc="0" normalizeH="0" baseline="0" noProof="0" dirty="0">
                <a:ln>
                  <a:noFill/>
                </a:ln>
                <a:solidFill>
                  <a:prstClr val="white"/>
                </a:solidFill>
                <a:effectLst/>
                <a:uLnTx/>
                <a:uFillTx/>
                <a:cs typeface="+mn-ea"/>
                <a:sym typeface="+mn-lt"/>
              </a:rPr>
              <a:t>群組管理機制</a:t>
            </a:r>
            <a:endParaRPr kumimoji="0" lang="en-US" altLang="zh-TW" sz="1200" b="1" i="0" u="none" strike="noStrike" kern="0" cap="none" spc="0" normalizeH="0" baseline="0" noProof="0" dirty="0">
              <a:ln>
                <a:noFill/>
              </a:ln>
              <a:solidFill>
                <a:prstClr val="white"/>
              </a:solidFill>
              <a:effectLst/>
              <a:uLnTx/>
              <a:uFillTx/>
              <a:cs typeface="+mn-ea"/>
              <a:sym typeface="+mn-lt"/>
            </a:endParaRPr>
          </a:p>
          <a:p>
            <a:pPr marL="285750" indent="-285750" algn="just">
              <a:lnSpc>
                <a:spcPct val="130000"/>
              </a:lnSpc>
              <a:buFont typeface="Wingdings" panose="05000000000000000000" pitchFamily="2" charset="2"/>
              <a:buChar char="l"/>
            </a:pPr>
            <a:r>
              <a:rPr lang="zh-TW" altLang="en-US" sz="1200" b="1" spc="130" dirty="0">
                <a:solidFill>
                  <a:prstClr val="black">
                    <a:lumMod val="65000"/>
                    <a:lumOff val="35000"/>
                  </a:prstClr>
                </a:solidFill>
                <a:cs typeface="+mn-ea"/>
                <a:sym typeface="+mn-lt"/>
              </a:rPr>
              <a:t>轄區權限</a:t>
            </a:r>
            <a:r>
              <a:rPr lang="zh-TW" altLang="en-US" sz="1200" spc="130" dirty="0">
                <a:solidFill>
                  <a:prstClr val="black">
                    <a:lumMod val="65000"/>
                    <a:lumOff val="35000"/>
                  </a:prstClr>
                </a:solidFill>
                <a:cs typeface="+mn-ea"/>
                <a:sym typeface="+mn-lt"/>
              </a:rPr>
              <a:t>：各管理處檢視各處之轄區範圍資料與內容，以提升系統效能。</a:t>
            </a:r>
          </a:p>
          <a:p>
            <a:pPr marL="285750" indent="-285750" algn="just">
              <a:lnSpc>
                <a:spcPct val="130000"/>
              </a:lnSpc>
              <a:buFont typeface="Wingdings" panose="05000000000000000000" pitchFamily="2" charset="2"/>
              <a:buChar char="l"/>
            </a:pPr>
            <a:r>
              <a:rPr lang="zh-TW" altLang="en-US" sz="1200" b="1" spc="130" dirty="0">
                <a:solidFill>
                  <a:prstClr val="black">
                    <a:lumMod val="65000"/>
                    <a:lumOff val="35000"/>
                  </a:prstClr>
                </a:solidFill>
                <a:cs typeface="+mn-ea"/>
                <a:sym typeface="+mn-lt"/>
              </a:rPr>
              <a:t>群組管理</a:t>
            </a:r>
            <a:r>
              <a:rPr lang="zh-TW" altLang="en-US" sz="1200" spc="130" dirty="0">
                <a:solidFill>
                  <a:prstClr val="black">
                    <a:lumMod val="65000"/>
                    <a:lumOff val="35000"/>
                  </a:prstClr>
                </a:solidFill>
                <a:cs typeface="+mn-ea"/>
                <a:sym typeface="+mn-lt"/>
              </a:rPr>
              <a:t>：管理處管理者，可將轄下使用者分列群組，開啟所需功能，或限制使用權限。</a:t>
            </a:r>
            <a:endParaRPr kumimoji="0" lang="zh-TW" altLang="en-US" sz="1200" b="1" i="0" u="none" strike="noStrike" kern="0" cap="none" spc="0" normalizeH="0" baseline="0" noProof="0" dirty="0">
              <a:ln>
                <a:noFill/>
              </a:ln>
              <a:solidFill>
                <a:prstClr val="white"/>
              </a:solidFill>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1" i="0" u="none" strike="noStrike" kern="0" cap="none" spc="0" normalizeH="0" baseline="0" noProof="0" dirty="0">
              <a:ln>
                <a:noFill/>
              </a:ln>
              <a:solidFill>
                <a:prstClr val="white"/>
              </a:solidFill>
              <a:effectLst/>
              <a:uLnTx/>
              <a:uFillTx/>
              <a:cs typeface="+mn-ea"/>
              <a:sym typeface="+mn-lt"/>
            </a:endParaRPr>
          </a:p>
          <a:p>
            <a:endParaRPr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t>15</a:t>
            </a:fld>
            <a:endParaRPr lang="zh-CN" altLang="en-US"/>
          </a:p>
        </p:txBody>
      </p:sp>
    </p:spTree>
    <p:extLst>
      <p:ext uri="{BB962C8B-B14F-4D97-AF65-F5344CB8AC3E}">
        <p14:creationId xmlns:p14="http://schemas.microsoft.com/office/powerpoint/2010/main" val="1022467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FDCC171-5557-4AD9-A4DC-B2B660F99E68}" type="slidenum">
              <a:rPr lang="zh-CN" altLang="en-US" smtClean="0"/>
              <a:t>16</a:t>
            </a:fld>
            <a:endParaRPr lang="zh-CN" altLang="en-US"/>
          </a:p>
        </p:txBody>
      </p:sp>
    </p:spTree>
    <p:extLst>
      <p:ext uri="{BB962C8B-B14F-4D97-AF65-F5344CB8AC3E}">
        <p14:creationId xmlns:p14="http://schemas.microsoft.com/office/powerpoint/2010/main" val="3454407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2" name="图片 7">
            <a:extLst>
              <a:ext uri="{FF2B5EF4-FFF2-40B4-BE49-F238E27FC236}">
                <a16:creationId xmlns:a16="http://schemas.microsoft.com/office/drawing/2014/main" id="{DE7F43FE-FE6B-4B6F-9F4A-7BFBCFBAB3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5" y="0"/>
            <a:ext cx="12187491" cy="6858000"/>
          </a:xfrm>
          <a:prstGeom prst="rect">
            <a:avLst/>
          </a:prstGeom>
        </p:spPr>
      </p:pic>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C070F38-CAAB-46B3-A248-E3EC15322508}" type="datetime1">
              <a:rPr lang="zh-CN" altLang="en-US" smtClean="0">
                <a:solidFill>
                  <a:prstClr val="black">
                    <a:tint val="75000"/>
                  </a:prstClr>
                </a:solidFill>
              </a:rPr>
              <a:t>2022/6/20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1" name="圖片 10">
            <a:extLst>
              <a:ext uri="{FF2B5EF4-FFF2-40B4-BE49-F238E27FC236}">
                <a16:creationId xmlns:a16="http://schemas.microsoft.com/office/drawing/2014/main" id="{0EC4D762-B90B-4DCB-9569-CBA37A57811D}"/>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0" y="3022600"/>
            <a:ext cx="12192000" cy="3835400"/>
          </a:xfrm>
          <a:prstGeom prst="rect">
            <a:avLst/>
          </a:prstGeom>
        </p:spPr>
      </p:pic>
    </p:spTree>
    <p:extLst>
      <p:ext uri="{BB962C8B-B14F-4D97-AF65-F5344CB8AC3E}">
        <p14:creationId xmlns:p14="http://schemas.microsoft.com/office/powerpoint/2010/main" val="1228224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5777BDD-733F-4EE0-A88E-F3EA3816A698}" type="datetime1">
              <a:rPr lang="zh-CN" altLang="en-US" smtClean="0">
                <a:solidFill>
                  <a:prstClr val="black">
                    <a:tint val="75000"/>
                  </a:prstClr>
                </a:solidFill>
              </a:rPr>
              <a:t>2022/6/20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7" name="投影片編號版面配置區 8"/>
          <p:cNvSpPr>
            <a:spLocks noGrp="1"/>
          </p:cNvSpPr>
          <p:nvPr>
            <p:ph type="sldNum" sz="quarter" idx="12"/>
          </p:nvPr>
        </p:nvSpPr>
        <p:spPr>
          <a:xfrm>
            <a:off x="9406584" y="6356350"/>
            <a:ext cx="2743200" cy="365125"/>
          </a:xfrm>
        </p:spPr>
        <p:txBody>
          <a:body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401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AEA89C7-9DFA-43E4-B00D-E350729BFA8E}" type="datetime1">
              <a:rPr lang="zh-CN" altLang="en-US" smtClean="0">
                <a:solidFill>
                  <a:prstClr val="black">
                    <a:tint val="75000"/>
                  </a:prstClr>
                </a:solidFill>
              </a:rPr>
              <a:t>2022/6/20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7" name="投影片編號版面配置區 8"/>
          <p:cNvSpPr>
            <a:spLocks noGrp="1"/>
          </p:cNvSpPr>
          <p:nvPr>
            <p:ph type="sldNum" sz="quarter" idx="12"/>
          </p:nvPr>
        </p:nvSpPr>
        <p:spPr>
          <a:xfrm>
            <a:off x="9406584" y="6356350"/>
            <a:ext cx="2743200" cy="365125"/>
          </a:xfrm>
        </p:spPr>
        <p:txBody>
          <a:body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8172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2" name="投影片編號版面配置區 8"/>
          <p:cNvSpPr>
            <a:spLocks noGrp="1"/>
          </p:cNvSpPr>
          <p:nvPr>
            <p:ph type="sldNum" sz="quarter" idx="12"/>
          </p:nvPr>
        </p:nvSpPr>
        <p:spPr>
          <a:xfrm>
            <a:off x="9406584" y="6356350"/>
            <a:ext cx="2743200" cy="365125"/>
          </a:xfrm>
        </p:spPr>
        <p:txBody>
          <a:body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522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128A891-2A84-441B-8C29-4D8A23C36AA7}" type="datetime1">
              <a:rPr lang="zh-CN" altLang="en-US" smtClean="0">
                <a:solidFill>
                  <a:prstClr val="black">
                    <a:tint val="75000"/>
                  </a:prstClr>
                </a:solidFill>
              </a:rPr>
              <a:t>2022/6/20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7">
            <a:extLst>
              <a:ext uri="{FF2B5EF4-FFF2-40B4-BE49-F238E27FC236}">
                <a16:creationId xmlns:a16="http://schemas.microsoft.com/office/drawing/2014/main" id="{5FA09EE7-78C5-42ED-885C-3B81CB3222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5" y="0"/>
            <a:ext cx="12187491" cy="6858000"/>
          </a:xfrm>
          <a:prstGeom prst="rect">
            <a:avLst/>
          </a:prstGeom>
        </p:spPr>
      </p:pic>
    </p:spTree>
    <p:extLst>
      <p:ext uri="{BB962C8B-B14F-4D97-AF65-F5344CB8AC3E}">
        <p14:creationId xmlns:p14="http://schemas.microsoft.com/office/powerpoint/2010/main" val="212881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7" name="日期版面配置區 6"/>
          <p:cNvSpPr>
            <a:spLocks noGrp="1"/>
          </p:cNvSpPr>
          <p:nvPr>
            <p:ph type="dt" sz="half" idx="10"/>
          </p:nvPr>
        </p:nvSpPr>
        <p:spPr/>
        <p:txBody>
          <a:bodyPr/>
          <a:lstStyle/>
          <a:p>
            <a:fld id="{5BC0D255-2B75-40AD-A175-163AE8937A27}" type="datetime1">
              <a:rPr lang="zh-CN" altLang="en-US" smtClean="0">
                <a:solidFill>
                  <a:prstClr val="black">
                    <a:tint val="75000"/>
                  </a:prstClr>
                </a:solidFill>
              </a:rPr>
              <a:t>2022/6/20</a:t>
            </a:fld>
            <a:endParaRPr lang="zh-CN"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CN" altLang="en-US">
              <a:solidFill>
                <a:prstClr val="black">
                  <a:tint val="75000"/>
                </a:prstClr>
              </a:solidFill>
            </a:endParaRPr>
          </a:p>
        </p:txBody>
      </p:sp>
      <p:sp>
        <p:nvSpPr>
          <p:cNvPr id="9" name="投影片編號版面配置區 8"/>
          <p:cNvSpPr>
            <a:spLocks noGrp="1"/>
          </p:cNvSpPr>
          <p:nvPr>
            <p:ph type="sldNum" sz="quarter" idx="12"/>
          </p:nvPr>
        </p:nvSpPr>
        <p:spPr>
          <a:xfrm>
            <a:off x="9406584" y="6356350"/>
            <a:ext cx="2743200" cy="365125"/>
          </a:xfrm>
        </p:spPr>
        <p:txBody>
          <a:body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5389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C7704DD-DD1F-4E5F-9346-0F6C3D95543D}" type="datetime1">
              <a:rPr lang="zh-CN" altLang="en-US" smtClean="0">
                <a:solidFill>
                  <a:prstClr val="black">
                    <a:tint val="75000"/>
                  </a:prstClr>
                </a:solidFill>
              </a:rPr>
              <a:t>2022/6/20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8" name="投影片編號版面配置區 8"/>
          <p:cNvSpPr>
            <a:spLocks noGrp="1"/>
          </p:cNvSpPr>
          <p:nvPr>
            <p:ph type="sldNum" sz="quarter" idx="12"/>
          </p:nvPr>
        </p:nvSpPr>
        <p:spPr>
          <a:xfrm>
            <a:off x="9406584" y="6356350"/>
            <a:ext cx="2743200" cy="365125"/>
          </a:xfrm>
        </p:spPr>
        <p:txBody>
          <a:body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818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BBBA68A-5236-4200-9144-2B60BE1B8362}" type="datetime1">
              <a:rPr lang="zh-CN" altLang="en-US" smtClean="0">
                <a:solidFill>
                  <a:prstClr val="black">
                    <a:tint val="75000"/>
                  </a:prstClr>
                </a:solidFill>
              </a:rPr>
              <a:t>2022/6/20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10" name="投影片編號版面配置區 8"/>
          <p:cNvSpPr>
            <a:spLocks noGrp="1"/>
          </p:cNvSpPr>
          <p:nvPr>
            <p:ph type="sldNum" sz="quarter" idx="12"/>
          </p:nvPr>
        </p:nvSpPr>
        <p:spPr>
          <a:xfrm>
            <a:off x="9406584" y="6356350"/>
            <a:ext cx="2743200" cy="365125"/>
          </a:xfrm>
        </p:spPr>
        <p:txBody>
          <a:body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737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456D82-368D-4A1B-88EF-C036EAAD3D03}" type="datetime1">
              <a:rPr lang="zh-CN" altLang="en-US" smtClean="0">
                <a:solidFill>
                  <a:prstClr val="black">
                    <a:tint val="75000"/>
                  </a:prstClr>
                </a:solidFill>
              </a:rPr>
              <a:t>2022/6/20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6" name="投影片編號版面配置區 8"/>
          <p:cNvSpPr>
            <a:spLocks noGrp="1"/>
          </p:cNvSpPr>
          <p:nvPr>
            <p:ph type="sldNum" sz="quarter" idx="12"/>
          </p:nvPr>
        </p:nvSpPr>
        <p:spPr>
          <a:xfrm>
            <a:off x="9406584" y="6356350"/>
            <a:ext cx="2743200" cy="365125"/>
          </a:xfrm>
        </p:spPr>
        <p:txBody>
          <a:body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698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4CCEFCB-5714-4C5B-BDEB-B9A63A756844}" type="datetime1">
              <a:rPr lang="zh-CN" altLang="en-US" smtClean="0">
                <a:solidFill>
                  <a:prstClr val="black">
                    <a:tint val="75000"/>
                  </a:prstClr>
                </a:solidFill>
              </a:rPr>
              <a:t>2022/6/20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5" name="投影片編號版面配置區 8"/>
          <p:cNvSpPr>
            <a:spLocks noGrp="1"/>
          </p:cNvSpPr>
          <p:nvPr>
            <p:ph type="sldNum" sz="quarter" idx="12"/>
          </p:nvPr>
        </p:nvSpPr>
        <p:spPr>
          <a:xfrm>
            <a:off x="9406584" y="6356350"/>
            <a:ext cx="2743200" cy="365125"/>
          </a:xfrm>
        </p:spPr>
        <p:txBody>
          <a:body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5599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BB19B58-CCA3-4CC7-92D7-54A8F0B46FAA}" type="datetime1">
              <a:rPr lang="zh-CN" altLang="en-US" smtClean="0">
                <a:solidFill>
                  <a:prstClr val="black">
                    <a:tint val="75000"/>
                  </a:prstClr>
                </a:solidFill>
              </a:rPr>
              <a:t>2022/6/20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8" name="投影片編號版面配置區 8"/>
          <p:cNvSpPr>
            <a:spLocks noGrp="1"/>
          </p:cNvSpPr>
          <p:nvPr>
            <p:ph type="sldNum" sz="quarter" idx="12"/>
          </p:nvPr>
        </p:nvSpPr>
        <p:spPr>
          <a:xfrm>
            <a:off x="9406584" y="6356350"/>
            <a:ext cx="2743200" cy="365125"/>
          </a:xfrm>
        </p:spPr>
        <p:txBody>
          <a:body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3742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510E01C-2A13-4EE3-9C94-75D77B0BA472}" type="datetime1">
              <a:rPr lang="zh-CN" altLang="en-US" smtClean="0">
                <a:solidFill>
                  <a:prstClr val="black">
                    <a:tint val="75000"/>
                  </a:prstClr>
                </a:solidFill>
              </a:rPr>
              <a:t>2022/6/20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8" name="投影片編號版面配置區 8"/>
          <p:cNvSpPr>
            <a:spLocks noGrp="1"/>
          </p:cNvSpPr>
          <p:nvPr>
            <p:ph type="sldNum" sz="quarter" idx="12"/>
          </p:nvPr>
        </p:nvSpPr>
        <p:spPr>
          <a:xfrm>
            <a:off x="9406584" y="6356350"/>
            <a:ext cx="2743200" cy="365125"/>
          </a:xfrm>
        </p:spPr>
        <p:txBody>
          <a:body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5387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3A54A1-D136-45EC-B236-27887877EA76}" type="datetime1">
              <a:rPr lang="zh-CN" altLang="en-US" smtClean="0">
                <a:solidFill>
                  <a:prstClr val="black">
                    <a:tint val="75000"/>
                  </a:prstClr>
                </a:solidFill>
              </a:rPr>
              <a:t>2022/6/20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93D02-3590-4494-9ABB-93D650CAA2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3418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5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png"/><Relationship Id="rId7"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 Id="rId9" Type="http://schemas.openxmlformats.org/officeDocument/2006/relationships/image" Target="../media/image71.JP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5.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9.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3.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6.png"/><Relationship Id="rId4" Type="http://schemas.openxmlformats.org/officeDocument/2006/relationships/image" Target="../media/image81.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87.jp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直接连接符 84"/>
          <p:cNvCxnSpPr/>
          <p:nvPr/>
        </p:nvCxnSpPr>
        <p:spPr>
          <a:xfrm flipH="1">
            <a:off x="1021754" y="4884880"/>
            <a:ext cx="728769" cy="646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文本框 93">
            <a:extLst>
              <a:ext uri="{FF2B5EF4-FFF2-40B4-BE49-F238E27FC236}">
                <a16:creationId xmlns:a16="http://schemas.microsoft.com/office/drawing/2014/main" id="{81F34378-C135-44B7-B479-7E4F377E0363}"/>
              </a:ext>
            </a:extLst>
          </p:cNvPr>
          <p:cNvSpPr txBox="1"/>
          <p:nvPr/>
        </p:nvSpPr>
        <p:spPr>
          <a:xfrm>
            <a:off x="1386138" y="1812579"/>
            <a:ext cx="10246519" cy="830997"/>
          </a:xfrm>
          <a:prstGeom prst="rect">
            <a:avLst/>
          </a:prstGeom>
          <a:noFill/>
        </p:spPr>
        <p:txBody>
          <a:bodyPr wrap="square" rtlCol="0">
            <a:spAutoFit/>
          </a:bodyPr>
          <a:lstStyle/>
          <a:p>
            <a:r>
              <a:rPr lang="en-US" altLang="zh-TW" sz="4800" dirty="0">
                <a:solidFill>
                  <a:schemeClr val="tx1">
                    <a:lumMod val="75000"/>
                    <a:lumOff val="25000"/>
                  </a:schemeClr>
                </a:solidFill>
                <a:latin typeface="Impact" panose="020B0806030902050204" pitchFamily="34" charset="0"/>
              </a:rPr>
              <a:t>2022</a:t>
            </a:r>
            <a:r>
              <a:rPr lang="zh-TW" altLang="en-US" sz="2400" b="1" dirty="0">
                <a:solidFill>
                  <a:schemeClr val="tx1">
                    <a:lumMod val="75000"/>
                    <a:lumOff val="25000"/>
                  </a:schemeClr>
                </a:solidFill>
                <a:latin typeface="Impact" panose="020B0806030902050204" pitchFamily="34" charset="0"/>
              </a:rPr>
              <a:t>農田水利灌溉管理業務共識營</a:t>
            </a:r>
            <a:endParaRPr lang="zh-CN" altLang="en-US" sz="4800" b="1" dirty="0">
              <a:solidFill>
                <a:schemeClr val="tx1">
                  <a:lumMod val="75000"/>
                  <a:lumOff val="25000"/>
                </a:schemeClr>
              </a:solidFill>
              <a:latin typeface="Impact" panose="020B0806030902050204" pitchFamily="34" charset="0"/>
            </a:endParaRPr>
          </a:p>
        </p:txBody>
      </p:sp>
      <p:grpSp>
        <p:nvGrpSpPr>
          <p:cNvPr id="97" name="组合 90">
            <a:extLst>
              <a:ext uri="{FF2B5EF4-FFF2-40B4-BE49-F238E27FC236}">
                <a16:creationId xmlns:a16="http://schemas.microsoft.com/office/drawing/2014/main" id="{8722C936-E98A-4B84-A3D4-0E80A4F96488}"/>
              </a:ext>
            </a:extLst>
          </p:cNvPr>
          <p:cNvGrpSpPr/>
          <p:nvPr/>
        </p:nvGrpSpPr>
        <p:grpSpPr>
          <a:xfrm>
            <a:off x="2615588" y="2604109"/>
            <a:ext cx="7269419" cy="1280254"/>
            <a:chOff x="3443436" y="3771900"/>
            <a:chExt cx="5224314" cy="809625"/>
          </a:xfrm>
        </p:grpSpPr>
        <p:sp>
          <p:nvSpPr>
            <p:cNvPr id="98" name="矩形 97">
              <a:extLst>
                <a:ext uri="{FF2B5EF4-FFF2-40B4-BE49-F238E27FC236}">
                  <a16:creationId xmlns:a16="http://schemas.microsoft.com/office/drawing/2014/main" id="{345CD482-B08B-4E62-998F-4E65A5CE902E}"/>
                </a:ext>
              </a:extLst>
            </p:cNvPr>
            <p:cNvSpPr/>
            <p:nvPr/>
          </p:nvSpPr>
          <p:spPr>
            <a:xfrm>
              <a:off x="3443436" y="3771900"/>
              <a:ext cx="5224314" cy="80962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文本框 92">
              <a:extLst>
                <a:ext uri="{FF2B5EF4-FFF2-40B4-BE49-F238E27FC236}">
                  <a16:creationId xmlns:a16="http://schemas.microsoft.com/office/drawing/2014/main" id="{D886BA53-3449-4A2E-9C70-18D60987393C}"/>
                </a:ext>
              </a:extLst>
            </p:cNvPr>
            <p:cNvSpPr txBox="1"/>
            <p:nvPr/>
          </p:nvSpPr>
          <p:spPr>
            <a:xfrm>
              <a:off x="3770488" y="3820037"/>
              <a:ext cx="4449196" cy="681226"/>
            </a:xfrm>
            <a:prstGeom prst="rect">
              <a:avLst/>
            </a:prstGeom>
            <a:noFill/>
          </p:spPr>
          <p:txBody>
            <a:bodyPr wrap="square" rtlCol="0">
              <a:spAutoFit/>
            </a:bodyPr>
            <a:lstStyle/>
            <a:p>
              <a:r>
                <a:rPr lang="zh-TW" altLang="en-US" sz="3200" b="1" dirty="0">
                  <a:solidFill>
                    <a:schemeClr val="bg1"/>
                  </a:solidFill>
                  <a:latin typeface="微软雅黑" panose="020B0503020204020204" pitchFamily="34" charset="-122"/>
                  <a:ea typeface="微软雅黑" panose="020B0503020204020204" pitchFamily="34" charset="-122"/>
                </a:rPr>
                <a:t>農田水利署資訊業務暨灌溉管理基礎資料系統推動現況</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100" name="群組 99">
            <a:extLst>
              <a:ext uri="{FF2B5EF4-FFF2-40B4-BE49-F238E27FC236}">
                <a16:creationId xmlns:a16="http://schemas.microsoft.com/office/drawing/2014/main" id="{12EA2473-3760-42E0-B51F-13AA125769D5}"/>
              </a:ext>
            </a:extLst>
          </p:cNvPr>
          <p:cNvGrpSpPr/>
          <p:nvPr/>
        </p:nvGrpSpPr>
        <p:grpSpPr>
          <a:xfrm>
            <a:off x="8224432" y="3312700"/>
            <a:ext cx="3465832" cy="811232"/>
            <a:chOff x="8009268" y="3806364"/>
            <a:chExt cx="3465832" cy="811232"/>
          </a:xfrm>
        </p:grpSpPr>
        <p:sp>
          <p:nvSpPr>
            <p:cNvPr id="101" name="Freeform 83">
              <a:extLst>
                <a:ext uri="{FF2B5EF4-FFF2-40B4-BE49-F238E27FC236}">
                  <a16:creationId xmlns:a16="http://schemas.microsoft.com/office/drawing/2014/main" id="{3918DBE7-5FE8-453A-B60F-EBE14320E9CE}"/>
                </a:ext>
              </a:extLst>
            </p:cNvPr>
            <p:cNvSpPr>
              <a:spLocks/>
            </p:cNvSpPr>
            <p:nvPr/>
          </p:nvSpPr>
          <p:spPr bwMode="auto">
            <a:xfrm>
              <a:off x="8229737" y="3842730"/>
              <a:ext cx="851750" cy="299961"/>
            </a:xfrm>
            <a:custGeom>
              <a:avLst/>
              <a:gdLst>
                <a:gd name="T0" fmla="*/ 1128 w 1128"/>
                <a:gd name="T1" fmla="*/ 395 h 395"/>
                <a:gd name="T2" fmla="*/ 1128 w 1128"/>
                <a:gd name="T3" fmla="*/ 382 h 395"/>
                <a:gd name="T4" fmla="*/ 948 w 1128"/>
                <a:gd name="T5" fmla="*/ 165 h 395"/>
                <a:gd name="T6" fmla="*/ 784 w 1128"/>
                <a:gd name="T7" fmla="*/ 293 h 395"/>
                <a:gd name="T8" fmla="*/ 758 w 1128"/>
                <a:gd name="T9" fmla="*/ 266 h 395"/>
                <a:gd name="T10" fmla="*/ 759 w 1128"/>
                <a:gd name="T11" fmla="*/ 241 h 395"/>
                <a:gd name="T12" fmla="*/ 641 w 1128"/>
                <a:gd name="T13" fmla="*/ 99 h 395"/>
                <a:gd name="T14" fmla="*/ 607 w 1128"/>
                <a:gd name="T15" fmla="*/ 105 h 395"/>
                <a:gd name="T16" fmla="*/ 430 w 1128"/>
                <a:gd name="T17" fmla="*/ 0 h 395"/>
                <a:gd name="T18" fmla="*/ 214 w 1128"/>
                <a:gd name="T19" fmla="*/ 200 h 395"/>
                <a:gd name="T20" fmla="*/ 181 w 1128"/>
                <a:gd name="T21" fmla="*/ 196 h 395"/>
                <a:gd name="T22" fmla="*/ 0 w 1128"/>
                <a:gd name="T23" fmla="*/ 395 h 395"/>
                <a:gd name="T24" fmla="*/ 1128 w 1128"/>
                <a:gd name="T25"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8" h="395">
                  <a:moveTo>
                    <a:pt x="1128" y="395"/>
                  </a:moveTo>
                  <a:cubicBezTo>
                    <a:pt x="1128" y="391"/>
                    <a:pt x="1128" y="387"/>
                    <a:pt x="1128" y="382"/>
                  </a:cubicBezTo>
                  <a:cubicBezTo>
                    <a:pt x="1128" y="263"/>
                    <a:pt x="1047" y="165"/>
                    <a:pt x="948" y="165"/>
                  </a:cubicBezTo>
                  <a:cubicBezTo>
                    <a:pt x="875" y="165"/>
                    <a:pt x="812" y="218"/>
                    <a:pt x="784" y="293"/>
                  </a:cubicBezTo>
                  <a:cubicBezTo>
                    <a:pt x="776" y="283"/>
                    <a:pt x="767" y="274"/>
                    <a:pt x="758" y="266"/>
                  </a:cubicBezTo>
                  <a:cubicBezTo>
                    <a:pt x="759" y="258"/>
                    <a:pt x="759" y="250"/>
                    <a:pt x="759" y="241"/>
                  </a:cubicBezTo>
                  <a:cubicBezTo>
                    <a:pt x="759" y="162"/>
                    <a:pt x="707" y="99"/>
                    <a:pt x="641" y="99"/>
                  </a:cubicBezTo>
                  <a:cubicBezTo>
                    <a:pt x="629" y="99"/>
                    <a:pt x="618" y="101"/>
                    <a:pt x="607" y="105"/>
                  </a:cubicBezTo>
                  <a:cubicBezTo>
                    <a:pt x="566" y="41"/>
                    <a:pt x="502" y="0"/>
                    <a:pt x="430" y="0"/>
                  </a:cubicBezTo>
                  <a:cubicBezTo>
                    <a:pt x="326" y="0"/>
                    <a:pt x="240" y="85"/>
                    <a:pt x="214" y="200"/>
                  </a:cubicBezTo>
                  <a:cubicBezTo>
                    <a:pt x="203" y="198"/>
                    <a:pt x="192" y="196"/>
                    <a:pt x="181" y="196"/>
                  </a:cubicBezTo>
                  <a:cubicBezTo>
                    <a:pt x="86" y="196"/>
                    <a:pt x="9" y="283"/>
                    <a:pt x="0" y="395"/>
                  </a:cubicBezTo>
                  <a:lnTo>
                    <a:pt x="1128" y="395"/>
                  </a:lnTo>
                  <a:close/>
                </a:path>
              </a:pathLst>
            </a:custGeom>
            <a:solidFill>
              <a:srgbClr val="FCF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2" name="Freeform 83">
              <a:extLst>
                <a:ext uri="{FF2B5EF4-FFF2-40B4-BE49-F238E27FC236}">
                  <a16:creationId xmlns:a16="http://schemas.microsoft.com/office/drawing/2014/main" id="{26FAE5F1-4EF9-427B-BDC0-1A868A5553DB}"/>
                </a:ext>
              </a:extLst>
            </p:cNvPr>
            <p:cNvSpPr>
              <a:spLocks/>
            </p:cNvSpPr>
            <p:nvPr/>
          </p:nvSpPr>
          <p:spPr bwMode="auto">
            <a:xfrm>
              <a:off x="9159583" y="4172709"/>
              <a:ext cx="562212" cy="197994"/>
            </a:xfrm>
            <a:custGeom>
              <a:avLst/>
              <a:gdLst>
                <a:gd name="T0" fmla="*/ 1128 w 1128"/>
                <a:gd name="T1" fmla="*/ 395 h 395"/>
                <a:gd name="T2" fmla="*/ 1128 w 1128"/>
                <a:gd name="T3" fmla="*/ 382 h 395"/>
                <a:gd name="T4" fmla="*/ 948 w 1128"/>
                <a:gd name="T5" fmla="*/ 165 h 395"/>
                <a:gd name="T6" fmla="*/ 784 w 1128"/>
                <a:gd name="T7" fmla="*/ 293 h 395"/>
                <a:gd name="T8" fmla="*/ 758 w 1128"/>
                <a:gd name="T9" fmla="*/ 266 h 395"/>
                <a:gd name="T10" fmla="*/ 759 w 1128"/>
                <a:gd name="T11" fmla="*/ 241 h 395"/>
                <a:gd name="T12" fmla="*/ 641 w 1128"/>
                <a:gd name="T13" fmla="*/ 99 h 395"/>
                <a:gd name="T14" fmla="*/ 607 w 1128"/>
                <a:gd name="T15" fmla="*/ 105 h 395"/>
                <a:gd name="T16" fmla="*/ 430 w 1128"/>
                <a:gd name="T17" fmla="*/ 0 h 395"/>
                <a:gd name="T18" fmla="*/ 214 w 1128"/>
                <a:gd name="T19" fmla="*/ 200 h 395"/>
                <a:gd name="T20" fmla="*/ 181 w 1128"/>
                <a:gd name="T21" fmla="*/ 196 h 395"/>
                <a:gd name="T22" fmla="*/ 0 w 1128"/>
                <a:gd name="T23" fmla="*/ 395 h 395"/>
                <a:gd name="T24" fmla="*/ 1128 w 1128"/>
                <a:gd name="T25"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8" h="395">
                  <a:moveTo>
                    <a:pt x="1128" y="395"/>
                  </a:moveTo>
                  <a:cubicBezTo>
                    <a:pt x="1128" y="391"/>
                    <a:pt x="1128" y="387"/>
                    <a:pt x="1128" y="382"/>
                  </a:cubicBezTo>
                  <a:cubicBezTo>
                    <a:pt x="1128" y="263"/>
                    <a:pt x="1047" y="165"/>
                    <a:pt x="948" y="165"/>
                  </a:cubicBezTo>
                  <a:cubicBezTo>
                    <a:pt x="875" y="165"/>
                    <a:pt x="812" y="218"/>
                    <a:pt x="784" y="293"/>
                  </a:cubicBezTo>
                  <a:cubicBezTo>
                    <a:pt x="776" y="283"/>
                    <a:pt x="767" y="274"/>
                    <a:pt x="758" y="266"/>
                  </a:cubicBezTo>
                  <a:cubicBezTo>
                    <a:pt x="759" y="258"/>
                    <a:pt x="759" y="250"/>
                    <a:pt x="759" y="241"/>
                  </a:cubicBezTo>
                  <a:cubicBezTo>
                    <a:pt x="759" y="162"/>
                    <a:pt x="707" y="99"/>
                    <a:pt x="641" y="99"/>
                  </a:cubicBezTo>
                  <a:cubicBezTo>
                    <a:pt x="629" y="99"/>
                    <a:pt x="618" y="101"/>
                    <a:pt x="607" y="105"/>
                  </a:cubicBezTo>
                  <a:cubicBezTo>
                    <a:pt x="566" y="41"/>
                    <a:pt x="502" y="0"/>
                    <a:pt x="430" y="0"/>
                  </a:cubicBezTo>
                  <a:cubicBezTo>
                    <a:pt x="326" y="0"/>
                    <a:pt x="240" y="85"/>
                    <a:pt x="214" y="200"/>
                  </a:cubicBezTo>
                  <a:cubicBezTo>
                    <a:pt x="203" y="198"/>
                    <a:pt x="192" y="196"/>
                    <a:pt x="181" y="196"/>
                  </a:cubicBezTo>
                  <a:cubicBezTo>
                    <a:pt x="86" y="196"/>
                    <a:pt x="9" y="283"/>
                    <a:pt x="0" y="395"/>
                  </a:cubicBezTo>
                  <a:lnTo>
                    <a:pt x="1128" y="395"/>
                  </a:lnTo>
                  <a:close/>
                </a:path>
              </a:pathLst>
            </a:custGeom>
            <a:solidFill>
              <a:srgbClr val="FCF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3" name="Freeform 83">
              <a:extLst>
                <a:ext uri="{FF2B5EF4-FFF2-40B4-BE49-F238E27FC236}">
                  <a16:creationId xmlns:a16="http://schemas.microsoft.com/office/drawing/2014/main" id="{5E5AC7AA-377B-472A-A4CC-7A889965FEF1}"/>
                </a:ext>
              </a:extLst>
            </p:cNvPr>
            <p:cNvSpPr>
              <a:spLocks/>
            </p:cNvSpPr>
            <p:nvPr/>
          </p:nvSpPr>
          <p:spPr bwMode="auto">
            <a:xfrm>
              <a:off x="9440689" y="3806364"/>
              <a:ext cx="2034411" cy="716459"/>
            </a:xfrm>
            <a:custGeom>
              <a:avLst/>
              <a:gdLst>
                <a:gd name="T0" fmla="*/ 1128 w 1128"/>
                <a:gd name="T1" fmla="*/ 395 h 395"/>
                <a:gd name="T2" fmla="*/ 1128 w 1128"/>
                <a:gd name="T3" fmla="*/ 382 h 395"/>
                <a:gd name="T4" fmla="*/ 948 w 1128"/>
                <a:gd name="T5" fmla="*/ 165 h 395"/>
                <a:gd name="T6" fmla="*/ 784 w 1128"/>
                <a:gd name="T7" fmla="*/ 293 h 395"/>
                <a:gd name="T8" fmla="*/ 758 w 1128"/>
                <a:gd name="T9" fmla="*/ 266 h 395"/>
                <a:gd name="T10" fmla="*/ 759 w 1128"/>
                <a:gd name="T11" fmla="*/ 241 h 395"/>
                <a:gd name="T12" fmla="*/ 641 w 1128"/>
                <a:gd name="T13" fmla="*/ 99 h 395"/>
                <a:gd name="T14" fmla="*/ 607 w 1128"/>
                <a:gd name="T15" fmla="*/ 105 h 395"/>
                <a:gd name="T16" fmla="*/ 430 w 1128"/>
                <a:gd name="T17" fmla="*/ 0 h 395"/>
                <a:gd name="T18" fmla="*/ 214 w 1128"/>
                <a:gd name="T19" fmla="*/ 200 h 395"/>
                <a:gd name="T20" fmla="*/ 181 w 1128"/>
                <a:gd name="T21" fmla="*/ 196 h 395"/>
                <a:gd name="T22" fmla="*/ 0 w 1128"/>
                <a:gd name="T23" fmla="*/ 395 h 395"/>
                <a:gd name="T24" fmla="*/ 1128 w 1128"/>
                <a:gd name="T25"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8" h="395">
                  <a:moveTo>
                    <a:pt x="1128" y="395"/>
                  </a:moveTo>
                  <a:cubicBezTo>
                    <a:pt x="1128" y="391"/>
                    <a:pt x="1128" y="387"/>
                    <a:pt x="1128" y="382"/>
                  </a:cubicBezTo>
                  <a:cubicBezTo>
                    <a:pt x="1128" y="263"/>
                    <a:pt x="1047" y="165"/>
                    <a:pt x="948" y="165"/>
                  </a:cubicBezTo>
                  <a:cubicBezTo>
                    <a:pt x="875" y="165"/>
                    <a:pt x="812" y="218"/>
                    <a:pt x="784" y="293"/>
                  </a:cubicBezTo>
                  <a:cubicBezTo>
                    <a:pt x="776" y="283"/>
                    <a:pt x="767" y="274"/>
                    <a:pt x="758" y="266"/>
                  </a:cubicBezTo>
                  <a:cubicBezTo>
                    <a:pt x="759" y="258"/>
                    <a:pt x="759" y="250"/>
                    <a:pt x="759" y="241"/>
                  </a:cubicBezTo>
                  <a:cubicBezTo>
                    <a:pt x="759" y="162"/>
                    <a:pt x="707" y="99"/>
                    <a:pt x="641" y="99"/>
                  </a:cubicBezTo>
                  <a:cubicBezTo>
                    <a:pt x="629" y="99"/>
                    <a:pt x="618" y="101"/>
                    <a:pt x="607" y="105"/>
                  </a:cubicBezTo>
                  <a:cubicBezTo>
                    <a:pt x="566" y="41"/>
                    <a:pt x="502" y="0"/>
                    <a:pt x="430" y="0"/>
                  </a:cubicBezTo>
                  <a:cubicBezTo>
                    <a:pt x="326" y="0"/>
                    <a:pt x="240" y="85"/>
                    <a:pt x="214" y="200"/>
                  </a:cubicBezTo>
                  <a:cubicBezTo>
                    <a:pt x="203" y="198"/>
                    <a:pt x="192" y="196"/>
                    <a:pt x="181" y="196"/>
                  </a:cubicBezTo>
                  <a:cubicBezTo>
                    <a:pt x="86" y="196"/>
                    <a:pt x="9" y="283"/>
                    <a:pt x="0" y="395"/>
                  </a:cubicBezTo>
                  <a:lnTo>
                    <a:pt x="1128" y="395"/>
                  </a:lnTo>
                  <a:close/>
                </a:path>
              </a:pathLst>
            </a:custGeom>
            <a:solidFill>
              <a:srgbClr val="FCF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4" name="Freeform 83">
              <a:extLst>
                <a:ext uri="{FF2B5EF4-FFF2-40B4-BE49-F238E27FC236}">
                  <a16:creationId xmlns:a16="http://schemas.microsoft.com/office/drawing/2014/main" id="{ADE0104D-86B5-4775-B5B8-B2D25472C2CC}"/>
                </a:ext>
              </a:extLst>
            </p:cNvPr>
            <p:cNvSpPr>
              <a:spLocks/>
            </p:cNvSpPr>
            <p:nvPr/>
          </p:nvSpPr>
          <p:spPr bwMode="auto">
            <a:xfrm>
              <a:off x="8009268" y="4329217"/>
              <a:ext cx="818862" cy="288379"/>
            </a:xfrm>
            <a:custGeom>
              <a:avLst/>
              <a:gdLst>
                <a:gd name="T0" fmla="*/ 1128 w 1128"/>
                <a:gd name="T1" fmla="*/ 395 h 395"/>
                <a:gd name="T2" fmla="*/ 1128 w 1128"/>
                <a:gd name="T3" fmla="*/ 382 h 395"/>
                <a:gd name="T4" fmla="*/ 948 w 1128"/>
                <a:gd name="T5" fmla="*/ 165 h 395"/>
                <a:gd name="T6" fmla="*/ 784 w 1128"/>
                <a:gd name="T7" fmla="*/ 293 h 395"/>
                <a:gd name="T8" fmla="*/ 758 w 1128"/>
                <a:gd name="T9" fmla="*/ 266 h 395"/>
                <a:gd name="T10" fmla="*/ 759 w 1128"/>
                <a:gd name="T11" fmla="*/ 241 h 395"/>
                <a:gd name="T12" fmla="*/ 641 w 1128"/>
                <a:gd name="T13" fmla="*/ 99 h 395"/>
                <a:gd name="T14" fmla="*/ 607 w 1128"/>
                <a:gd name="T15" fmla="*/ 105 h 395"/>
                <a:gd name="T16" fmla="*/ 430 w 1128"/>
                <a:gd name="T17" fmla="*/ 0 h 395"/>
                <a:gd name="T18" fmla="*/ 214 w 1128"/>
                <a:gd name="T19" fmla="*/ 200 h 395"/>
                <a:gd name="T20" fmla="*/ 181 w 1128"/>
                <a:gd name="T21" fmla="*/ 196 h 395"/>
                <a:gd name="T22" fmla="*/ 0 w 1128"/>
                <a:gd name="T23" fmla="*/ 395 h 395"/>
                <a:gd name="T24" fmla="*/ 1128 w 1128"/>
                <a:gd name="T25"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8" h="395">
                  <a:moveTo>
                    <a:pt x="1128" y="395"/>
                  </a:moveTo>
                  <a:cubicBezTo>
                    <a:pt x="1128" y="391"/>
                    <a:pt x="1128" y="387"/>
                    <a:pt x="1128" y="382"/>
                  </a:cubicBezTo>
                  <a:cubicBezTo>
                    <a:pt x="1128" y="263"/>
                    <a:pt x="1047" y="165"/>
                    <a:pt x="948" y="165"/>
                  </a:cubicBezTo>
                  <a:cubicBezTo>
                    <a:pt x="875" y="165"/>
                    <a:pt x="812" y="218"/>
                    <a:pt x="784" y="293"/>
                  </a:cubicBezTo>
                  <a:cubicBezTo>
                    <a:pt x="776" y="283"/>
                    <a:pt x="767" y="274"/>
                    <a:pt x="758" y="266"/>
                  </a:cubicBezTo>
                  <a:cubicBezTo>
                    <a:pt x="759" y="258"/>
                    <a:pt x="759" y="250"/>
                    <a:pt x="759" y="241"/>
                  </a:cubicBezTo>
                  <a:cubicBezTo>
                    <a:pt x="759" y="162"/>
                    <a:pt x="707" y="99"/>
                    <a:pt x="641" y="99"/>
                  </a:cubicBezTo>
                  <a:cubicBezTo>
                    <a:pt x="629" y="99"/>
                    <a:pt x="618" y="101"/>
                    <a:pt x="607" y="105"/>
                  </a:cubicBezTo>
                  <a:cubicBezTo>
                    <a:pt x="566" y="41"/>
                    <a:pt x="502" y="0"/>
                    <a:pt x="430" y="0"/>
                  </a:cubicBezTo>
                  <a:cubicBezTo>
                    <a:pt x="326" y="0"/>
                    <a:pt x="240" y="85"/>
                    <a:pt x="214" y="200"/>
                  </a:cubicBezTo>
                  <a:cubicBezTo>
                    <a:pt x="203" y="198"/>
                    <a:pt x="192" y="196"/>
                    <a:pt x="181" y="196"/>
                  </a:cubicBezTo>
                  <a:cubicBezTo>
                    <a:pt x="86" y="196"/>
                    <a:pt x="9" y="283"/>
                    <a:pt x="0" y="395"/>
                  </a:cubicBezTo>
                  <a:lnTo>
                    <a:pt x="1128" y="395"/>
                  </a:lnTo>
                  <a:close/>
                </a:path>
              </a:pathLst>
            </a:custGeom>
            <a:solidFill>
              <a:srgbClr val="FCF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5" name="Freeform 83">
              <a:extLst>
                <a:ext uri="{FF2B5EF4-FFF2-40B4-BE49-F238E27FC236}">
                  <a16:creationId xmlns:a16="http://schemas.microsoft.com/office/drawing/2014/main" id="{6F739AC3-D467-494F-A363-052631EB1B58}"/>
                </a:ext>
              </a:extLst>
            </p:cNvPr>
            <p:cNvSpPr>
              <a:spLocks/>
            </p:cNvSpPr>
            <p:nvPr/>
          </p:nvSpPr>
          <p:spPr bwMode="auto">
            <a:xfrm>
              <a:off x="8457414" y="4071503"/>
              <a:ext cx="588963" cy="207415"/>
            </a:xfrm>
            <a:custGeom>
              <a:avLst/>
              <a:gdLst>
                <a:gd name="T0" fmla="*/ 1128 w 1128"/>
                <a:gd name="T1" fmla="*/ 395 h 395"/>
                <a:gd name="T2" fmla="*/ 1128 w 1128"/>
                <a:gd name="T3" fmla="*/ 382 h 395"/>
                <a:gd name="T4" fmla="*/ 948 w 1128"/>
                <a:gd name="T5" fmla="*/ 165 h 395"/>
                <a:gd name="T6" fmla="*/ 784 w 1128"/>
                <a:gd name="T7" fmla="*/ 293 h 395"/>
                <a:gd name="T8" fmla="*/ 758 w 1128"/>
                <a:gd name="T9" fmla="*/ 266 h 395"/>
                <a:gd name="T10" fmla="*/ 759 w 1128"/>
                <a:gd name="T11" fmla="*/ 241 h 395"/>
                <a:gd name="T12" fmla="*/ 641 w 1128"/>
                <a:gd name="T13" fmla="*/ 99 h 395"/>
                <a:gd name="T14" fmla="*/ 607 w 1128"/>
                <a:gd name="T15" fmla="*/ 105 h 395"/>
                <a:gd name="T16" fmla="*/ 430 w 1128"/>
                <a:gd name="T17" fmla="*/ 0 h 395"/>
                <a:gd name="T18" fmla="*/ 214 w 1128"/>
                <a:gd name="T19" fmla="*/ 200 h 395"/>
                <a:gd name="T20" fmla="*/ 181 w 1128"/>
                <a:gd name="T21" fmla="*/ 196 h 395"/>
                <a:gd name="T22" fmla="*/ 0 w 1128"/>
                <a:gd name="T23" fmla="*/ 395 h 395"/>
                <a:gd name="T24" fmla="*/ 1128 w 1128"/>
                <a:gd name="T25"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8" h="395">
                  <a:moveTo>
                    <a:pt x="1128" y="395"/>
                  </a:moveTo>
                  <a:cubicBezTo>
                    <a:pt x="1128" y="391"/>
                    <a:pt x="1128" y="387"/>
                    <a:pt x="1128" y="382"/>
                  </a:cubicBezTo>
                  <a:cubicBezTo>
                    <a:pt x="1128" y="263"/>
                    <a:pt x="1047" y="165"/>
                    <a:pt x="948" y="165"/>
                  </a:cubicBezTo>
                  <a:cubicBezTo>
                    <a:pt x="875" y="165"/>
                    <a:pt x="812" y="218"/>
                    <a:pt x="784" y="293"/>
                  </a:cubicBezTo>
                  <a:cubicBezTo>
                    <a:pt x="776" y="283"/>
                    <a:pt x="767" y="274"/>
                    <a:pt x="758" y="266"/>
                  </a:cubicBezTo>
                  <a:cubicBezTo>
                    <a:pt x="759" y="258"/>
                    <a:pt x="759" y="250"/>
                    <a:pt x="759" y="241"/>
                  </a:cubicBezTo>
                  <a:cubicBezTo>
                    <a:pt x="759" y="162"/>
                    <a:pt x="707" y="99"/>
                    <a:pt x="641" y="99"/>
                  </a:cubicBezTo>
                  <a:cubicBezTo>
                    <a:pt x="629" y="99"/>
                    <a:pt x="618" y="101"/>
                    <a:pt x="607" y="105"/>
                  </a:cubicBezTo>
                  <a:cubicBezTo>
                    <a:pt x="566" y="41"/>
                    <a:pt x="502" y="0"/>
                    <a:pt x="430" y="0"/>
                  </a:cubicBezTo>
                  <a:cubicBezTo>
                    <a:pt x="326" y="0"/>
                    <a:pt x="240" y="85"/>
                    <a:pt x="214" y="200"/>
                  </a:cubicBezTo>
                  <a:cubicBezTo>
                    <a:pt x="203" y="198"/>
                    <a:pt x="192" y="196"/>
                    <a:pt x="181" y="196"/>
                  </a:cubicBezTo>
                  <a:cubicBezTo>
                    <a:pt x="86" y="196"/>
                    <a:pt x="9" y="283"/>
                    <a:pt x="0" y="395"/>
                  </a:cubicBezTo>
                  <a:lnTo>
                    <a:pt x="1128" y="395"/>
                  </a:lnTo>
                  <a:close/>
                </a:path>
              </a:pathLst>
            </a:custGeom>
            <a:solidFill>
              <a:srgbClr val="FF9934"/>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pic>
        <p:nvPicPr>
          <p:cNvPr id="106" name="圖片 105">
            <a:extLst>
              <a:ext uri="{FF2B5EF4-FFF2-40B4-BE49-F238E27FC236}">
                <a16:creationId xmlns:a16="http://schemas.microsoft.com/office/drawing/2014/main" id="{AB36152F-C123-458E-A307-5288835E94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81" y="346398"/>
            <a:ext cx="2820938" cy="705234"/>
          </a:xfrm>
          <a:prstGeom prst="rect">
            <a:avLst/>
          </a:prstGeom>
        </p:spPr>
      </p:pic>
      <p:sp>
        <p:nvSpPr>
          <p:cNvPr id="24" name="文字方塊 23">
            <a:extLst>
              <a:ext uri="{FF2B5EF4-FFF2-40B4-BE49-F238E27FC236}">
                <a16:creationId xmlns:a16="http://schemas.microsoft.com/office/drawing/2014/main" id="{604D1269-D5D0-4EA1-9C4E-63C0FA59A2F9}"/>
              </a:ext>
            </a:extLst>
          </p:cNvPr>
          <p:cNvSpPr txBox="1"/>
          <p:nvPr/>
        </p:nvSpPr>
        <p:spPr>
          <a:xfrm>
            <a:off x="6509397" y="4062271"/>
            <a:ext cx="4388446" cy="461665"/>
          </a:xfrm>
          <a:prstGeom prst="rect">
            <a:avLst/>
          </a:prstGeom>
          <a:noFill/>
        </p:spPr>
        <p:txBody>
          <a:bodyPr wrap="square">
            <a:spAutoFit/>
          </a:bodyPr>
          <a:lstStyle/>
          <a:p>
            <a:r>
              <a:rPr lang="zh-TW" altLang="en-US" sz="2400" b="1" dirty="0"/>
              <a:t>報告人　李元喻正工程司</a:t>
            </a:r>
          </a:p>
        </p:txBody>
      </p:sp>
      <p:sp>
        <p:nvSpPr>
          <p:cNvPr id="4" name="投影片編號版面配置區 3"/>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1</a:t>
            </a:fld>
            <a:endParaRPr lang="zh-CN" altLang="en-US">
              <a:solidFill>
                <a:prstClr val="black">
                  <a:tint val="75000"/>
                </a:prstClr>
              </a:solidFill>
            </a:endParaRPr>
          </a:p>
        </p:txBody>
      </p:sp>
    </p:spTree>
    <p:extLst>
      <p:ext uri="{BB962C8B-B14F-4D97-AF65-F5344CB8AC3E}">
        <p14:creationId xmlns:p14="http://schemas.microsoft.com/office/powerpoint/2010/main" val="124768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outVertical)">
                                      <p:cBhvr>
                                        <p:cTn id="13" dur="7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矩形: 圆顶角 12">
            <a:extLst>
              <a:ext uri="{FF2B5EF4-FFF2-40B4-BE49-F238E27FC236}">
                <a16:creationId xmlns:a16="http://schemas.microsoft.com/office/drawing/2014/main" id="{3EF34C7A-C36A-471D-BCB7-E859FBAF84FC}"/>
              </a:ext>
            </a:extLst>
          </p:cNvPr>
          <p:cNvSpPr/>
          <p:nvPr/>
        </p:nvSpPr>
        <p:spPr>
          <a:xfrm flipV="1">
            <a:off x="206962" y="1787998"/>
            <a:ext cx="5540186" cy="2854333"/>
          </a:xfrm>
          <a:prstGeom prst="round2SameRect">
            <a:avLst>
              <a:gd name="adj1" fmla="val 14983"/>
              <a:gd name="adj2" fmla="val 0"/>
            </a:avLst>
          </a:prstGeom>
          <a:solidFill>
            <a:srgbClr val="43B152">
              <a:lumMod val="20000"/>
              <a:lumOff val="80000"/>
              <a:alpha val="30000"/>
            </a:srgbClr>
          </a:solidFill>
          <a:ln w="15875" cap="flat" cmpd="sng" algn="ctr">
            <a:gradFill>
              <a:gsLst>
                <a:gs pos="0">
                  <a:srgbClr val="22BA9D"/>
                </a:gs>
                <a:gs pos="80000">
                  <a:srgbClr val="43B152"/>
                </a:gs>
              </a:gsLst>
              <a:lin ang="4800000" scaled="0"/>
            </a:gradFill>
            <a:prstDash val="solid"/>
            <a:miter lim="800000"/>
          </a:ln>
          <a:effectLst>
            <a:outerShdw blurRad="190500" algn="ctr" rotWithShape="0">
              <a:srgbClr val="43B15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a:solidFill>
                <a:prstClr val="white"/>
              </a:solidFill>
            </a:endParaRPr>
          </a:p>
        </p:txBody>
      </p:sp>
      <p:grpSp>
        <p:nvGrpSpPr>
          <p:cNvPr id="26" name="组合 23">
            <a:extLst>
              <a:ext uri="{FF2B5EF4-FFF2-40B4-BE49-F238E27FC236}">
                <a16:creationId xmlns:a16="http://schemas.microsoft.com/office/drawing/2014/main" id="{94D2E352-8F49-490A-871E-18B175015E41}"/>
              </a:ext>
            </a:extLst>
          </p:cNvPr>
          <p:cNvGrpSpPr/>
          <p:nvPr/>
        </p:nvGrpSpPr>
        <p:grpSpPr>
          <a:xfrm>
            <a:off x="206962" y="1128985"/>
            <a:ext cx="5537302" cy="550873"/>
            <a:chOff x="7091274" y="1736439"/>
            <a:chExt cx="4226011" cy="550873"/>
          </a:xfrm>
        </p:grpSpPr>
        <p:sp>
          <p:nvSpPr>
            <p:cNvPr id="27" name="矩形 26">
              <a:extLst>
                <a:ext uri="{FF2B5EF4-FFF2-40B4-BE49-F238E27FC236}">
                  <a16:creationId xmlns:a16="http://schemas.microsoft.com/office/drawing/2014/main" id="{D6F35003-52C7-4FF4-9837-9C6F8E0B423E}"/>
                </a:ext>
              </a:extLst>
            </p:cNvPr>
            <p:cNvSpPr/>
            <p:nvPr/>
          </p:nvSpPr>
          <p:spPr>
            <a:xfrm flipV="1">
              <a:off x="7091274" y="1736439"/>
              <a:ext cx="4226011" cy="550873"/>
            </a:xfrm>
            <a:prstGeom prst="rect">
              <a:avLst/>
            </a:prstGeom>
            <a:gradFill>
              <a:gsLst>
                <a:gs pos="0">
                  <a:srgbClr val="22BA9D"/>
                </a:gs>
                <a:gs pos="80000">
                  <a:srgbClr val="5CC368"/>
                </a:gs>
              </a:gsLst>
              <a:lin ang="2700000" scaled="0"/>
            </a:gradFill>
            <a:ln w="12700" cap="flat" cmpd="sng" algn="ctr">
              <a:noFill/>
              <a:prstDash val="solid"/>
              <a:miter lim="800000"/>
            </a:ln>
            <a:effectLst>
              <a:outerShdw blurRad="190500" algn="ctr" rotWithShape="0">
                <a:srgbClr val="43B15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kern="0" dirty="0">
                <a:solidFill>
                  <a:prstClr val="white"/>
                </a:solidFill>
              </a:endParaRPr>
            </a:p>
          </p:txBody>
        </p:sp>
        <p:sp>
          <p:nvSpPr>
            <p:cNvPr id="28" name="矩形 27">
              <a:extLst>
                <a:ext uri="{FF2B5EF4-FFF2-40B4-BE49-F238E27FC236}">
                  <a16:creationId xmlns:a16="http://schemas.microsoft.com/office/drawing/2014/main" id="{9863F3AF-6085-4BF9-A923-5B2C75C991EF}"/>
                </a:ext>
              </a:extLst>
            </p:cNvPr>
            <p:cNvSpPr/>
            <p:nvPr/>
          </p:nvSpPr>
          <p:spPr>
            <a:xfrm>
              <a:off x="8567222" y="1770657"/>
              <a:ext cx="1274116" cy="502445"/>
            </a:xfrm>
            <a:prstGeom prst="rect">
              <a:avLst/>
            </a:prstGeom>
          </p:spPr>
          <p:txBody>
            <a:bodyPr wrap="none" lIns="0" tIns="0" rIns="0" bIns="0">
              <a:spAutoFit/>
            </a:bodyPr>
            <a:lstStyle/>
            <a:p>
              <a:pPr algn="ctr">
                <a:lnSpc>
                  <a:spcPct val="130000"/>
                </a:lnSpc>
                <a:defRPr/>
              </a:pPr>
              <a:r>
                <a:rPr lang="zh-TW" altLang="en-US" sz="2800" b="1" kern="0" dirty="0">
                  <a:solidFill>
                    <a:prstClr val="white"/>
                  </a:solidFill>
                  <a:cs typeface="+mn-ea"/>
                  <a:sym typeface="+mn-lt"/>
                </a:rPr>
                <a:t>系統特色</a:t>
              </a:r>
            </a:p>
          </p:txBody>
        </p:sp>
      </p:grpSp>
      <p:sp>
        <p:nvSpPr>
          <p:cNvPr id="29" name="ísḻíďè">
            <a:extLst>
              <a:ext uri="{FF2B5EF4-FFF2-40B4-BE49-F238E27FC236}">
                <a16:creationId xmlns:a16="http://schemas.microsoft.com/office/drawing/2014/main" id="{F21D4F02-96B3-48CD-B78D-CEA9DE921425}"/>
              </a:ext>
            </a:extLst>
          </p:cNvPr>
          <p:cNvSpPr txBox="1"/>
          <p:nvPr/>
        </p:nvSpPr>
        <p:spPr>
          <a:xfrm>
            <a:off x="473669" y="1893348"/>
            <a:ext cx="5076718" cy="2585323"/>
          </a:xfrm>
          <a:prstGeom prst="rect">
            <a:avLst/>
          </a:prstGeom>
          <a:noFill/>
        </p:spPr>
        <p:txBody>
          <a:bodyPr wrap="square" lIns="0" tIns="0" rIns="0" bIns="0" rtlCol="0">
            <a:spAutoFit/>
          </a:bodyPr>
          <a:lstStyle/>
          <a:p>
            <a:pPr marL="285750" indent="-285750" algn="just">
              <a:buFont typeface="Wingdings" panose="05000000000000000000" pitchFamily="2" charset="2"/>
              <a:buChar char="l"/>
            </a:pPr>
            <a:r>
              <a:rPr lang="zh-TW" altLang="en-US" sz="2400" b="1" spc="130" dirty="0">
                <a:solidFill>
                  <a:srgbClr val="C00000"/>
                </a:solidFill>
                <a:cs typeface="+mn-ea"/>
                <a:sym typeface="+mn-lt"/>
              </a:rPr>
              <a:t>整合</a:t>
            </a:r>
            <a:r>
              <a:rPr lang="zh-TW" altLang="en-US" sz="2400" spc="130" dirty="0">
                <a:solidFill>
                  <a:prstClr val="black">
                    <a:lumMod val="65000"/>
                    <a:lumOff val="35000"/>
                  </a:prstClr>
                </a:solidFill>
                <a:cs typeface="+mn-ea"/>
                <a:sym typeface="+mn-lt"/>
              </a:rPr>
              <a:t>資訊管理</a:t>
            </a:r>
            <a:r>
              <a:rPr lang="en-US" altLang="zh-TW" sz="2400" spc="130" dirty="0">
                <a:solidFill>
                  <a:prstClr val="black">
                    <a:lumMod val="65000"/>
                    <a:lumOff val="35000"/>
                  </a:prstClr>
                </a:solidFill>
                <a:cs typeface="+mn-ea"/>
                <a:sym typeface="+mn-lt"/>
              </a:rPr>
              <a:t>(</a:t>
            </a:r>
            <a:r>
              <a:rPr lang="en-US" altLang="zh-TW" sz="2400" b="1" spc="130" dirty="0">
                <a:solidFill>
                  <a:srgbClr val="C00000"/>
                </a:solidFill>
                <a:cs typeface="+mn-ea"/>
                <a:sym typeface="+mn-lt"/>
              </a:rPr>
              <a:t>MIS</a:t>
            </a:r>
            <a:r>
              <a:rPr lang="en-US" altLang="zh-TW" sz="2400" spc="130" dirty="0">
                <a:solidFill>
                  <a:prstClr val="black">
                    <a:lumMod val="65000"/>
                    <a:lumOff val="35000"/>
                  </a:prstClr>
                </a:solidFill>
                <a:cs typeface="+mn-ea"/>
                <a:sym typeface="+mn-lt"/>
              </a:rPr>
              <a:t>)</a:t>
            </a:r>
            <a:r>
              <a:rPr lang="zh-TW" altLang="en-US" sz="2400" spc="130" dirty="0">
                <a:solidFill>
                  <a:prstClr val="black">
                    <a:lumMod val="65000"/>
                    <a:lumOff val="35000"/>
                  </a:prstClr>
                </a:solidFill>
                <a:cs typeface="+mn-ea"/>
                <a:sym typeface="+mn-lt"/>
              </a:rPr>
              <a:t>與地理資訊系統</a:t>
            </a:r>
            <a:r>
              <a:rPr lang="en-US" altLang="zh-TW" sz="2400" spc="130" dirty="0">
                <a:solidFill>
                  <a:prstClr val="black">
                    <a:lumMod val="65000"/>
                    <a:lumOff val="35000"/>
                  </a:prstClr>
                </a:solidFill>
                <a:cs typeface="+mn-ea"/>
                <a:sym typeface="+mn-lt"/>
              </a:rPr>
              <a:t>(</a:t>
            </a:r>
            <a:r>
              <a:rPr lang="en-US" altLang="zh-TW" sz="2400" b="1" spc="130" dirty="0">
                <a:solidFill>
                  <a:srgbClr val="C00000"/>
                </a:solidFill>
                <a:cs typeface="+mn-ea"/>
                <a:sym typeface="+mn-lt"/>
              </a:rPr>
              <a:t>GIS</a:t>
            </a:r>
            <a:r>
              <a:rPr lang="en-US" altLang="zh-TW" sz="2400" spc="130" dirty="0">
                <a:solidFill>
                  <a:prstClr val="black">
                    <a:lumMod val="65000"/>
                    <a:lumOff val="35000"/>
                  </a:prstClr>
                </a:solidFill>
                <a:cs typeface="+mn-ea"/>
                <a:sym typeface="+mn-lt"/>
              </a:rPr>
              <a:t>)</a:t>
            </a:r>
            <a:r>
              <a:rPr lang="zh-TW" altLang="en-US" sz="2400" spc="130" dirty="0">
                <a:solidFill>
                  <a:prstClr val="black">
                    <a:lumMod val="65000"/>
                    <a:lumOff val="35000"/>
                  </a:prstClr>
                </a:solidFill>
                <a:cs typeface="+mn-ea"/>
                <a:sym typeface="+mn-lt"/>
              </a:rPr>
              <a:t>雙向管理系統。</a:t>
            </a:r>
            <a:endParaRPr lang="en-US" altLang="zh-TW" sz="2400" spc="130" dirty="0">
              <a:solidFill>
                <a:prstClr val="black">
                  <a:lumMod val="65000"/>
                  <a:lumOff val="35000"/>
                </a:prstClr>
              </a:solidFill>
              <a:cs typeface="+mn-ea"/>
              <a:sym typeface="+mn-lt"/>
            </a:endParaRPr>
          </a:p>
          <a:p>
            <a:pPr marL="285750" indent="-285750" algn="just">
              <a:buFont typeface="Wingdings" panose="05000000000000000000" pitchFamily="2" charset="2"/>
              <a:buChar char="l"/>
            </a:pPr>
            <a:r>
              <a:rPr lang="zh-TW" altLang="en-US" sz="2400" spc="130" dirty="0">
                <a:solidFill>
                  <a:prstClr val="black">
                    <a:lumMod val="65000"/>
                    <a:lumOff val="35000"/>
                  </a:prstClr>
                </a:solidFill>
                <a:cs typeface="+mn-ea"/>
                <a:sym typeface="+mn-lt"/>
              </a:rPr>
              <a:t>以文查圖，以圖查文，可</a:t>
            </a:r>
            <a:r>
              <a:rPr lang="zh-TW" altLang="en-US" sz="2400" b="1" spc="130" dirty="0">
                <a:solidFill>
                  <a:srgbClr val="C00000"/>
                </a:solidFill>
                <a:cs typeface="+mn-ea"/>
                <a:sym typeface="+mn-lt"/>
              </a:rPr>
              <a:t>在同一作業平台</a:t>
            </a:r>
            <a:r>
              <a:rPr lang="zh-TW" altLang="en-US" sz="2400" spc="130" dirty="0">
                <a:solidFill>
                  <a:prstClr val="black">
                    <a:lumMod val="65000"/>
                    <a:lumOff val="35000"/>
                  </a:prstClr>
                </a:solidFill>
                <a:cs typeface="+mn-ea"/>
                <a:sym typeface="+mn-lt"/>
              </a:rPr>
              <a:t>上完成。</a:t>
            </a:r>
            <a:endParaRPr lang="en-US" altLang="zh-TW" sz="2400" spc="130" dirty="0">
              <a:solidFill>
                <a:prstClr val="black">
                  <a:lumMod val="65000"/>
                  <a:lumOff val="35000"/>
                </a:prstClr>
              </a:solidFill>
              <a:cs typeface="+mn-ea"/>
              <a:sym typeface="+mn-lt"/>
            </a:endParaRPr>
          </a:p>
          <a:p>
            <a:pPr marL="285750" indent="-285750" algn="just">
              <a:buFont typeface="Wingdings" panose="05000000000000000000" pitchFamily="2" charset="2"/>
              <a:buChar char="l"/>
            </a:pPr>
            <a:r>
              <a:rPr lang="zh-TW" altLang="en-US" sz="2400" spc="130" dirty="0">
                <a:solidFill>
                  <a:prstClr val="black">
                    <a:lumMod val="65000"/>
                    <a:lumOff val="35000"/>
                  </a:prstClr>
                </a:solidFill>
                <a:cs typeface="+mn-ea"/>
                <a:sym typeface="+mn-lt"/>
              </a:rPr>
              <a:t>囊括</a:t>
            </a:r>
            <a:r>
              <a:rPr lang="zh-TW" altLang="en-US" sz="2400" b="1" spc="130" dirty="0">
                <a:solidFill>
                  <a:srgbClr val="C00000"/>
                </a:solidFill>
                <a:cs typeface="+mn-ea"/>
                <a:sym typeface="+mn-lt"/>
              </a:rPr>
              <a:t>灌溉地</a:t>
            </a:r>
            <a:r>
              <a:rPr lang="zh-TW" altLang="en-US" sz="2400" spc="130" dirty="0">
                <a:cs typeface="+mn-ea"/>
                <a:sym typeface="+mn-lt"/>
              </a:rPr>
              <a:t>管理</a:t>
            </a:r>
            <a:r>
              <a:rPr lang="zh-TW" altLang="en-US" sz="2400" spc="130" dirty="0">
                <a:solidFill>
                  <a:prstClr val="black">
                    <a:lumMod val="65000"/>
                    <a:lumOff val="35000"/>
                  </a:prstClr>
                </a:solidFill>
                <a:cs typeface="+mn-ea"/>
                <a:sym typeface="+mn-lt"/>
              </a:rPr>
              <a:t>、</a:t>
            </a:r>
            <a:r>
              <a:rPr lang="zh-TW" altLang="en-US" sz="2400" b="1" spc="130" dirty="0">
                <a:solidFill>
                  <a:srgbClr val="C00000"/>
                </a:solidFill>
                <a:cs typeface="+mn-ea"/>
                <a:sym typeface="+mn-lt"/>
              </a:rPr>
              <a:t>作業基金土地</a:t>
            </a:r>
            <a:r>
              <a:rPr lang="zh-TW" altLang="en-US" sz="2400" spc="130" dirty="0">
                <a:cs typeface="+mn-ea"/>
                <a:sym typeface="+mn-lt"/>
              </a:rPr>
              <a:t>管理</a:t>
            </a:r>
            <a:r>
              <a:rPr lang="zh-TW" altLang="en-US" sz="2400" spc="130" dirty="0">
                <a:solidFill>
                  <a:prstClr val="black">
                    <a:lumMod val="65000"/>
                    <a:lumOff val="35000"/>
                  </a:prstClr>
                </a:solidFill>
                <a:cs typeface="+mn-ea"/>
                <a:sym typeface="+mn-lt"/>
              </a:rPr>
              <a:t>、農田水利</a:t>
            </a:r>
            <a:r>
              <a:rPr lang="zh-TW" altLang="en-US" sz="2400" spc="130" dirty="0">
                <a:cs typeface="+mn-ea"/>
                <a:sym typeface="+mn-lt"/>
              </a:rPr>
              <a:t>地理資訊</a:t>
            </a:r>
            <a:r>
              <a:rPr lang="zh-TW" altLang="en-US" sz="2400" b="1" spc="130" dirty="0">
                <a:solidFill>
                  <a:srgbClr val="C00000"/>
                </a:solidFill>
                <a:cs typeface="+mn-ea"/>
                <a:sym typeface="+mn-lt"/>
              </a:rPr>
              <a:t>區位資訊</a:t>
            </a:r>
            <a:r>
              <a:rPr lang="zh-TW" altLang="en-US" sz="2400" spc="130" dirty="0">
                <a:solidFill>
                  <a:prstClr val="black">
                    <a:lumMod val="65000"/>
                    <a:lumOff val="35000"/>
                  </a:prstClr>
                </a:solidFill>
                <a:cs typeface="+mn-ea"/>
                <a:sym typeface="+mn-lt"/>
              </a:rPr>
              <a:t>應用。</a:t>
            </a:r>
            <a:endParaRPr lang="zh-CN" altLang="en-US" sz="2400" spc="130" dirty="0">
              <a:solidFill>
                <a:prstClr val="black">
                  <a:lumMod val="65000"/>
                  <a:lumOff val="35000"/>
                </a:prstClr>
              </a:solidFill>
              <a:cs typeface="+mn-ea"/>
              <a:sym typeface="+mn-lt"/>
            </a:endParaRPr>
          </a:p>
        </p:txBody>
      </p:sp>
      <p:grpSp>
        <p:nvGrpSpPr>
          <p:cNvPr id="35" name="组合 9">
            <a:extLst>
              <a:ext uri="{FF2B5EF4-FFF2-40B4-BE49-F238E27FC236}">
                <a16:creationId xmlns:a16="http://schemas.microsoft.com/office/drawing/2014/main" id="{473DAEFE-A2C5-4B77-9150-55D1E301E611}"/>
              </a:ext>
            </a:extLst>
          </p:cNvPr>
          <p:cNvGrpSpPr/>
          <p:nvPr/>
        </p:nvGrpSpPr>
        <p:grpSpPr>
          <a:xfrm>
            <a:off x="5865990" y="1129716"/>
            <a:ext cx="1506113" cy="453569"/>
            <a:chOff x="6426925" y="1481313"/>
            <a:chExt cx="1506113" cy="453569"/>
          </a:xfrm>
        </p:grpSpPr>
        <p:sp>
          <p:nvSpPr>
            <p:cNvPr id="36" name="矩形: 圆角 6">
              <a:extLst>
                <a:ext uri="{FF2B5EF4-FFF2-40B4-BE49-F238E27FC236}">
                  <a16:creationId xmlns:a16="http://schemas.microsoft.com/office/drawing/2014/main" id="{1FBD1827-7C3A-4AC4-9C6A-7DD4136682B1}"/>
                </a:ext>
              </a:extLst>
            </p:cNvPr>
            <p:cNvSpPr/>
            <p:nvPr/>
          </p:nvSpPr>
          <p:spPr>
            <a:xfrm>
              <a:off x="6426925" y="1806818"/>
              <a:ext cx="1506112" cy="128064"/>
            </a:xfrm>
            <a:prstGeom prst="roundRect">
              <a:avLst>
                <a:gd name="adj" fmla="val 50000"/>
              </a:avLst>
            </a:prstGeom>
            <a:solidFill>
              <a:srgbClr val="22BA9D">
                <a:lumMod val="20000"/>
                <a:lumOff val="80000"/>
                <a:alpha val="90000"/>
              </a:srgbClr>
            </a:solidFill>
            <a:ln w="12700" cap="flat" cmpd="sng" algn="ctr">
              <a:no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Arial" panose="020B0604020202020204"/>
                <a:cs typeface="+mn-cs"/>
              </a:endParaRPr>
            </a:p>
          </p:txBody>
        </p:sp>
        <p:sp>
          <p:nvSpPr>
            <p:cNvPr id="37" name="文本框 7">
              <a:extLst>
                <a:ext uri="{FF2B5EF4-FFF2-40B4-BE49-F238E27FC236}">
                  <a16:creationId xmlns:a16="http://schemas.microsoft.com/office/drawing/2014/main" id="{27A942E6-9192-4C13-96F3-2C3DAD0AC1C2}"/>
                </a:ext>
              </a:extLst>
            </p:cNvPr>
            <p:cNvSpPr txBox="1"/>
            <p:nvPr/>
          </p:nvSpPr>
          <p:spPr>
            <a:xfrm>
              <a:off x="6426925" y="1481313"/>
              <a:ext cx="1506113" cy="427361"/>
            </a:xfrm>
            <a:prstGeom prst="rect">
              <a:avLst/>
            </a:prstGeom>
          </p:spPr>
          <p:txBody>
            <a:bodyPr wrap="square" lIns="0" tIns="0" rIns="0" bIns="0" anchor="b">
              <a:spAutoFit/>
              <a:scene3d>
                <a:camera prst="orthographicFront"/>
                <a:lightRig rig="threePt" dir="t"/>
              </a:scene3d>
              <a:sp3d contourW="12700"/>
            </a:bodyPr>
            <a:lstStyle>
              <a:defPPr>
                <a:defRPr lang="zh-CN"/>
              </a:defPPr>
              <a:lvl1pPr marR="0" lvl="0" indent="0" algn="ctr" fontAlgn="auto">
                <a:lnSpc>
                  <a:spcPct val="120000"/>
                </a:lnSpc>
                <a:spcBef>
                  <a:spcPts val="0"/>
                </a:spcBef>
                <a:spcAft>
                  <a:spcPts val="0"/>
                </a:spcAft>
                <a:buClrTx/>
                <a:buSzTx/>
                <a:buFontTx/>
                <a:buNone/>
                <a:tabLst/>
                <a:defRPr kumimoji="0" b="1" i="0" u="none" strike="noStrike" cap="none" spc="0" normalizeH="0" baseline="0">
                  <a:ln>
                    <a:noFill/>
                  </a:ln>
                  <a:effectLst/>
                  <a:uLnTx/>
                  <a:uFillTx/>
                  <a:latin typeface="Arial"/>
                  <a:ea typeface="微软雅黑"/>
                </a:defRPr>
              </a:lvl1p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TW" altLang="en-US" sz="2400" b="1" i="0" u="none" strike="noStrike" kern="0" cap="none" spc="0" normalizeH="0" baseline="0" noProof="0" dirty="0">
                  <a:ln>
                    <a:noFill/>
                  </a:ln>
                  <a:gradFill>
                    <a:gsLst>
                      <a:gs pos="0">
                        <a:srgbClr val="22BA9D"/>
                      </a:gs>
                      <a:gs pos="80000">
                        <a:srgbClr val="5CC368"/>
                      </a:gs>
                    </a:gsLst>
                    <a:lin ang="4800000" scaled="0"/>
                  </a:gradFill>
                  <a:effectLst/>
                  <a:uLnTx/>
                  <a:uFillTx/>
                  <a:latin typeface="微軟正黑體"/>
                  <a:ea typeface="微軟正黑體"/>
                  <a:cs typeface="阿里巴巴普惠体 M" panose="00020600040101010101" pitchFamily="18" charset="-122"/>
                  <a:sym typeface="阿里巴巴普惠体 B" panose="00020600040101010101" pitchFamily="18" charset="-122"/>
                </a:rPr>
                <a:t>系統架構</a:t>
              </a:r>
              <a:endParaRPr kumimoji="0" lang="zh-CN" altLang="en-US" sz="2400" b="1" i="0" u="none" strike="noStrike" kern="0" cap="none" spc="0" normalizeH="0" baseline="0" noProof="0" dirty="0">
                <a:ln>
                  <a:noFill/>
                </a:ln>
                <a:gradFill>
                  <a:gsLst>
                    <a:gs pos="0">
                      <a:srgbClr val="22BA9D"/>
                    </a:gs>
                    <a:gs pos="80000">
                      <a:srgbClr val="5CC368"/>
                    </a:gs>
                  </a:gsLst>
                  <a:lin ang="4800000" scaled="0"/>
                </a:gradFill>
                <a:effectLst/>
                <a:uLnTx/>
                <a:uFillTx/>
                <a:latin typeface="黑体"/>
                <a:ea typeface="+mj-ea"/>
                <a:cs typeface="阿里巴巴普惠体 M" panose="00020600040101010101" pitchFamily="18" charset="-122"/>
                <a:sym typeface="阿里巴巴普惠体 B" panose="00020600040101010101" pitchFamily="18" charset="-122"/>
              </a:endParaRPr>
            </a:p>
          </p:txBody>
        </p:sp>
      </p:grpSp>
      <p:grpSp>
        <p:nvGrpSpPr>
          <p:cNvPr id="38" name="群組 37">
            <a:extLst>
              <a:ext uri="{FF2B5EF4-FFF2-40B4-BE49-F238E27FC236}">
                <a16:creationId xmlns:a16="http://schemas.microsoft.com/office/drawing/2014/main" id="{AE8CC584-055A-4CE1-8BA8-5A703634BA6A}"/>
              </a:ext>
            </a:extLst>
          </p:cNvPr>
          <p:cNvGrpSpPr/>
          <p:nvPr/>
        </p:nvGrpSpPr>
        <p:grpSpPr>
          <a:xfrm>
            <a:off x="5865990" y="1110295"/>
            <a:ext cx="5650509" cy="5199958"/>
            <a:chOff x="6571477" y="553474"/>
            <a:chExt cx="5489182" cy="5780063"/>
          </a:xfrm>
        </p:grpSpPr>
        <p:grpSp>
          <p:nvGrpSpPr>
            <p:cNvPr id="39" name="群組 38">
              <a:extLst>
                <a:ext uri="{FF2B5EF4-FFF2-40B4-BE49-F238E27FC236}">
                  <a16:creationId xmlns:a16="http://schemas.microsoft.com/office/drawing/2014/main" id="{D0805E95-68B2-4E51-BCB8-FBC9DDA0F33B}"/>
                </a:ext>
              </a:extLst>
            </p:cNvPr>
            <p:cNvGrpSpPr/>
            <p:nvPr/>
          </p:nvGrpSpPr>
          <p:grpSpPr>
            <a:xfrm>
              <a:off x="6804807" y="553474"/>
              <a:ext cx="5255852" cy="3387056"/>
              <a:chOff x="2437389" y="552400"/>
              <a:chExt cx="6880040" cy="5800776"/>
            </a:xfrm>
          </p:grpSpPr>
          <p:pic>
            <p:nvPicPr>
              <p:cNvPr id="53" name="圖片 52">
                <a:extLst>
                  <a:ext uri="{FF2B5EF4-FFF2-40B4-BE49-F238E27FC236}">
                    <a16:creationId xmlns:a16="http://schemas.microsoft.com/office/drawing/2014/main" id="{42BBE34F-BA10-4F2E-9138-1011E646A3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3027" y="552400"/>
                <a:ext cx="1905093" cy="1199679"/>
              </a:xfrm>
              <a:prstGeom prst="rect">
                <a:avLst/>
              </a:prstGeom>
            </p:spPr>
          </p:pic>
          <p:sp>
            <p:nvSpPr>
              <p:cNvPr id="54" name="文字方塊 53">
                <a:extLst>
                  <a:ext uri="{FF2B5EF4-FFF2-40B4-BE49-F238E27FC236}">
                    <a16:creationId xmlns:a16="http://schemas.microsoft.com/office/drawing/2014/main" id="{A934DDC9-2463-42B0-9ABC-7A45172A67F7}"/>
                  </a:ext>
                </a:extLst>
              </p:cNvPr>
              <p:cNvSpPr txBox="1"/>
              <p:nvPr/>
            </p:nvSpPr>
            <p:spPr>
              <a:xfrm>
                <a:off x="4309790" y="855003"/>
                <a:ext cx="2391510" cy="6732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Internet</a:t>
                </a:r>
                <a:endParaRPr kumimoji="0" lang="zh-TW"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ndParaRPr>
              </a:p>
            </p:txBody>
          </p:sp>
          <p:pic>
            <p:nvPicPr>
              <p:cNvPr id="55" name="圖片 54">
                <a:extLst>
                  <a:ext uri="{FF2B5EF4-FFF2-40B4-BE49-F238E27FC236}">
                    <a16:creationId xmlns:a16="http://schemas.microsoft.com/office/drawing/2014/main" id="{7A4B4F4D-C87F-4ED1-85EA-F06DF5DEBF5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66506" y="2216484"/>
                <a:ext cx="1778132" cy="1088255"/>
              </a:xfrm>
              <a:prstGeom prst="rect">
                <a:avLst/>
              </a:prstGeom>
            </p:spPr>
          </p:pic>
          <p:pic>
            <p:nvPicPr>
              <p:cNvPr id="56" name="圖片 55">
                <a:extLst>
                  <a:ext uri="{FF2B5EF4-FFF2-40B4-BE49-F238E27FC236}">
                    <a16:creationId xmlns:a16="http://schemas.microsoft.com/office/drawing/2014/main" id="{AA791FAE-D494-453D-BDE8-442A532A9B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8948" y="3802878"/>
                <a:ext cx="854875" cy="1116954"/>
              </a:xfrm>
              <a:prstGeom prst="rect">
                <a:avLst/>
              </a:prstGeom>
            </p:spPr>
          </p:pic>
          <p:pic>
            <p:nvPicPr>
              <p:cNvPr id="57" name="圖片 56">
                <a:extLst>
                  <a:ext uri="{FF2B5EF4-FFF2-40B4-BE49-F238E27FC236}">
                    <a16:creationId xmlns:a16="http://schemas.microsoft.com/office/drawing/2014/main" id="{15C631D5-FA40-431B-BCC8-846717B716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4982" y="3802878"/>
                <a:ext cx="854875" cy="1116954"/>
              </a:xfrm>
              <a:prstGeom prst="rect">
                <a:avLst/>
              </a:prstGeom>
            </p:spPr>
          </p:pic>
          <p:pic>
            <p:nvPicPr>
              <p:cNvPr id="58" name="Picture 2" descr="GSc—打造公有雲及私有雲必備的專業混合雲SAN 及NAS 儲存設備| Infortrend">
                <a:extLst>
                  <a:ext uri="{FF2B5EF4-FFF2-40B4-BE49-F238E27FC236}">
                    <a16:creationId xmlns:a16="http://schemas.microsoft.com/office/drawing/2014/main" id="{A527ABD8-59B4-4530-B14E-47E82350E5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6506" y="3876316"/>
                <a:ext cx="1668591" cy="761505"/>
              </a:xfrm>
              <a:prstGeom prst="rect">
                <a:avLst/>
              </a:prstGeom>
              <a:noFill/>
              <a:extLst>
                <a:ext uri="{909E8E84-426E-40DD-AFC4-6F175D3DCCD1}">
                  <a14:hiddenFill xmlns:a14="http://schemas.microsoft.com/office/drawing/2010/main">
                    <a:solidFill>
                      <a:srgbClr val="FFFFFF"/>
                    </a:solidFill>
                  </a14:hiddenFill>
                </a:ext>
              </a:extLst>
            </p:spPr>
          </p:pic>
          <p:pic>
            <p:nvPicPr>
              <p:cNvPr id="59" name="圖片 58">
                <a:extLst>
                  <a:ext uri="{FF2B5EF4-FFF2-40B4-BE49-F238E27FC236}">
                    <a16:creationId xmlns:a16="http://schemas.microsoft.com/office/drawing/2014/main" id="{7AA9D873-CBC6-48FA-880F-141E60FAD1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9682" y="5351806"/>
                <a:ext cx="953405" cy="1001370"/>
              </a:xfrm>
              <a:prstGeom prst="rect">
                <a:avLst/>
              </a:prstGeom>
            </p:spPr>
          </p:pic>
          <p:cxnSp>
            <p:nvCxnSpPr>
              <p:cNvPr id="60" name="直線接點 59">
                <a:extLst>
                  <a:ext uri="{FF2B5EF4-FFF2-40B4-BE49-F238E27FC236}">
                    <a16:creationId xmlns:a16="http://schemas.microsoft.com/office/drawing/2014/main" id="{D7B4E3E1-F232-4DFA-881D-C0E275A2F5F7}"/>
                  </a:ext>
                </a:extLst>
              </p:cNvPr>
              <p:cNvCxnSpPr>
                <a:stCxn id="53" idx="2"/>
                <a:endCxn id="55" idx="0"/>
              </p:cNvCxnSpPr>
              <p:nvPr/>
            </p:nvCxnSpPr>
            <p:spPr>
              <a:xfrm flipH="1">
                <a:off x="5455572" y="1752079"/>
                <a:ext cx="2" cy="464405"/>
              </a:xfrm>
              <a:prstGeom prst="line">
                <a:avLst/>
              </a:prstGeom>
              <a:noFill/>
              <a:ln w="28575" cap="flat" cmpd="sng" algn="ctr">
                <a:solidFill>
                  <a:sysClr val="windowText" lastClr="000000"/>
                </a:solidFill>
                <a:prstDash val="solid"/>
                <a:miter lim="800000"/>
              </a:ln>
              <a:effectLst/>
            </p:spPr>
          </p:cxnSp>
          <p:cxnSp>
            <p:nvCxnSpPr>
              <p:cNvPr id="61" name="直線接點 60">
                <a:extLst>
                  <a:ext uri="{FF2B5EF4-FFF2-40B4-BE49-F238E27FC236}">
                    <a16:creationId xmlns:a16="http://schemas.microsoft.com/office/drawing/2014/main" id="{BEDF3FC7-E049-4CE0-842B-68A85F447762}"/>
                  </a:ext>
                </a:extLst>
              </p:cNvPr>
              <p:cNvCxnSpPr>
                <a:stCxn id="55" idx="2"/>
              </p:cNvCxnSpPr>
              <p:nvPr/>
            </p:nvCxnSpPr>
            <p:spPr>
              <a:xfrm>
                <a:off x="5455572" y="3304739"/>
                <a:ext cx="0" cy="498139"/>
              </a:xfrm>
              <a:prstGeom prst="line">
                <a:avLst/>
              </a:prstGeom>
              <a:noFill/>
              <a:ln w="28575" cap="flat" cmpd="sng" algn="ctr">
                <a:solidFill>
                  <a:sysClr val="windowText" lastClr="000000"/>
                </a:solidFill>
                <a:prstDash val="solid"/>
                <a:miter lim="800000"/>
              </a:ln>
              <a:effectLst/>
            </p:spPr>
          </p:cxnSp>
          <p:cxnSp>
            <p:nvCxnSpPr>
              <p:cNvPr id="62" name="直線接點 61">
                <a:extLst>
                  <a:ext uri="{FF2B5EF4-FFF2-40B4-BE49-F238E27FC236}">
                    <a16:creationId xmlns:a16="http://schemas.microsoft.com/office/drawing/2014/main" id="{026F8EBA-1BFE-4447-A1B0-CCEA50D2D03E}"/>
                  </a:ext>
                </a:extLst>
              </p:cNvPr>
              <p:cNvCxnSpPr/>
              <p:nvPr/>
            </p:nvCxnSpPr>
            <p:spPr>
              <a:xfrm flipH="1" flipV="1">
                <a:off x="3556021" y="4257068"/>
                <a:ext cx="947006" cy="1"/>
              </a:xfrm>
              <a:prstGeom prst="line">
                <a:avLst/>
              </a:prstGeom>
              <a:noFill/>
              <a:ln w="28575" cap="flat" cmpd="sng" algn="ctr">
                <a:solidFill>
                  <a:sysClr val="windowText" lastClr="000000"/>
                </a:solidFill>
                <a:prstDash val="solid"/>
                <a:miter lim="800000"/>
              </a:ln>
              <a:effectLst/>
            </p:spPr>
          </p:cxnSp>
          <p:cxnSp>
            <p:nvCxnSpPr>
              <p:cNvPr id="63" name="直線接點 62">
                <a:extLst>
                  <a:ext uri="{FF2B5EF4-FFF2-40B4-BE49-F238E27FC236}">
                    <a16:creationId xmlns:a16="http://schemas.microsoft.com/office/drawing/2014/main" id="{084ADA66-6E8C-46BE-9D24-4BD359F254A6}"/>
                  </a:ext>
                </a:extLst>
              </p:cNvPr>
              <p:cNvCxnSpPr/>
              <p:nvPr/>
            </p:nvCxnSpPr>
            <p:spPr>
              <a:xfrm flipH="1" flipV="1">
                <a:off x="6298576" y="4257067"/>
                <a:ext cx="947006" cy="1"/>
              </a:xfrm>
              <a:prstGeom prst="line">
                <a:avLst/>
              </a:prstGeom>
              <a:noFill/>
              <a:ln w="28575" cap="flat" cmpd="sng" algn="ctr">
                <a:solidFill>
                  <a:sysClr val="windowText" lastClr="000000"/>
                </a:solidFill>
                <a:prstDash val="solid"/>
                <a:miter lim="800000"/>
              </a:ln>
              <a:effectLst/>
            </p:spPr>
          </p:cxnSp>
          <p:pic>
            <p:nvPicPr>
              <p:cNvPr id="64" name="圖片 63">
                <a:extLst>
                  <a:ext uri="{FF2B5EF4-FFF2-40B4-BE49-F238E27FC236}">
                    <a16:creationId xmlns:a16="http://schemas.microsoft.com/office/drawing/2014/main" id="{48BE1760-0FAC-48B6-AD38-0E7A25AFE5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5716" y="5351806"/>
                <a:ext cx="953405" cy="1001370"/>
              </a:xfrm>
              <a:prstGeom prst="rect">
                <a:avLst/>
              </a:prstGeom>
            </p:spPr>
          </p:pic>
          <p:cxnSp>
            <p:nvCxnSpPr>
              <p:cNvPr id="65" name="直線接點 64">
                <a:extLst>
                  <a:ext uri="{FF2B5EF4-FFF2-40B4-BE49-F238E27FC236}">
                    <a16:creationId xmlns:a16="http://schemas.microsoft.com/office/drawing/2014/main" id="{EE7BAE07-D333-4C45-BAB0-9F476C5EB87D}"/>
                  </a:ext>
                </a:extLst>
              </p:cNvPr>
              <p:cNvCxnSpPr>
                <a:stCxn id="56" idx="2"/>
                <a:endCxn id="59" idx="0"/>
              </p:cNvCxnSpPr>
              <p:nvPr/>
            </p:nvCxnSpPr>
            <p:spPr>
              <a:xfrm flipH="1">
                <a:off x="3096385" y="4919832"/>
                <a:ext cx="1" cy="431974"/>
              </a:xfrm>
              <a:prstGeom prst="line">
                <a:avLst/>
              </a:prstGeom>
              <a:noFill/>
              <a:ln w="28575" cap="flat" cmpd="sng" algn="ctr">
                <a:solidFill>
                  <a:sysClr val="windowText" lastClr="000000"/>
                </a:solidFill>
                <a:prstDash val="solid"/>
                <a:miter lim="800000"/>
              </a:ln>
              <a:effectLst/>
            </p:spPr>
          </p:cxnSp>
          <p:cxnSp>
            <p:nvCxnSpPr>
              <p:cNvPr id="66" name="直線接點 65">
                <a:extLst>
                  <a:ext uri="{FF2B5EF4-FFF2-40B4-BE49-F238E27FC236}">
                    <a16:creationId xmlns:a16="http://schemas.microsoft.com/office/drawing/2014/main" id="{4C9491C2-0EDF-4ABB-BD1E-96EE538A9F5F}"/>
                  </a:ext>
                </a:extLst>
              </p:cNvPr>
              <p:cNvCxnSpPr>
                <a:stCxn id="57" idx="2"/>
                <a:endCxn id="64" idx="0"/>
              </p:cNvCxnSpPr>
              <p:nvPr/>
            </p:nvCxnSpPr>
            <p:spPr>
              <a:xfrm flipH="1">
                <a:off x="7752419" y="4919832"/>
                <a:ext cx="1" cy="431974"/>
              </a:xfrm>
              <a:prstGeom prst="line">
                <a:avLst/>
              </a:prstGeom>
              <a:noFill/>
              <a:ln w="28575" cap="flat" cmpd="sng" algn="ctr">
                <a:solidFill>
                  <a:sysClr val="windowText" lastClr="000000"/>
                </a:solidFill>
                <a:prstDash val="solid"/>
                <a:miter lim="800000"/>
              </a:ln>
              <a:effectLst/>
            </p:spPr>
          </p:cxnSp>
          <p:sp>
            <p:nvSpPr>
              <p:cNvPr id="67" name="文字方塊 66">
                <a:extLst>
                  <a:ext uri="{FF2B5EF4-FFF2-40B4-BE49-F238E27FC236}">
                    <a16:creationId xmlns:a16="http://schemas.microsoft.com/office/drawing/2014/main" id="{8E5167A0-79CC-47CF-AE8D-622CB91087DE}"/>
                  </a:ext>
                </a:extLst>
              </p:cNvPr>
              <p:cNvSpPr txBox="1"/>
              <p:nvPr/>
            </p:nvSpPr>
            <p:spPr>
              <a:xfrm>
                <a:off x="4883228" y="4449649"/>
                <a:ext cx="1082348"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dirty="0">
                    <a:ln>
                      <a:noFill/>
                    </a:ln>
                    <a:solidFill>
                      <a:prstClr val="black"/>
                    </a:solidFill>
                    <a:effectLst/>
                    <a:uLnTx/>
                    <a:uFillTx/>
                    <a:latin typeface="微軟正黑體" panose="020B0604030504040204" pitchFamily="34" charset="-120"/>
                  </a:rPr>
                  <a:t>虛擬私雲</a:t>
                </a:r>
                <a:endParaRPr kumimoji="0" lang="en-US" altLang="zh-TW" sz="1400" b="0" i="0" u="none" strike="noStrike" kern="0" cap="none" spc="0" normalizeH="0" baseline="0" noProof="0" dirty="0">
                  <a:ln>
                    <a:noFill/>
                  </a:ln>
                  <a:solidFill>
                    <a:prstClr val="black"/>
                  </a:solidFill>
                  <a:effectLst/>
                  <a:uLnTx/>
                  <a:uFillTx/>
                  <a:latin typeface="微軟正黑體" panose="020B0604030504040204" pitchFamily="34"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dirty="0">
                    <a:ln>
                      <a:noFill/>
                    </a:ln>
                    <a:solidFill>
                      <a:prstClr val="black"/>
                    </a:solidFill>
                    <a:effectLst/>
                    <a:uLnTx/>
                    <a:uFillTx/>
                    <a:latin typeface="微軟正黑體" panose="020B0604030504040204" pitchFamily="34" charset="-120"/>
                  </a:rPr>
                  <a:t>網路閘道器</a:t>
                </a:r>
              </a:p>
            </p:txBody>
          </p:sp>
          <p:sp>
            <p:nvSpPr>
              <p:cNvPr id="68" name="文字方塊 67">
                <a:extLst>
                  <a:ext uri="{FF2B5EF4-FFF2-40B4-BE49-F238E27FC236}">
                    <a16:creationId xmlns:a16="http://schemas.microsoft.com/office/drawing/2014/main" id="{E70EBA79-94FE-4676-83EE-EE550F2EC56F}"/>
                  </a:ext>
                </a:extLst>
              </p:cNvPr>
              <p:cNvSpPr txBox="1"/>
              <p:nvPr/>
            </p:nvSpPr>
            <p:spPr>
              <a:xfrm>
                <a:off x="2437389" y="3059550"/>
                <a:ext cx="1317990" cy="437044"/>
              </a:xfrm>
              <a:prstGeom prst="rect">
                <a:avLst/>
              </a:prstGeom>
              <a:noFill/>
            </p:spPr>
            <p:txBody>
              <a:bodyPr wrap="non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TW" sz="1400" b="0" i="0" u="none" strike="noStrike" kern="0" cap="none" spc="0" normalizeH="0" baseline="0" noProof="0" dirty="0">
                    <a:ln>
                      <a:noFill/>
                    </a:ln>
                    <a:solidFill>
                      <a:prstClr val="black"/>
                    </a:solidFill>
                    <a:effectLst/>
                    <a:uLnTx/>
                    <a:uFillTx/>
                  </a:rPr>
                  <a:t>Web Server</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TW" sz="1400" b="0" i="0" u="none" strike="noStrike" kern="0" cap="none" spc="0" normalizeH="0" baseline="0" noProof="0" dirty="0">
                    <a:ln>
                      <a:noFill/>
                    </a:ln>
                    <a:solidFill>
                      <a:prstClr val="black"/>
                    </a:solidFill>
                    <a:effectLst/>
                    <a:uLnTx/>
                    <a:uFillTx/>
                  </a:rPr>
                  <a:t>(</a:t>
                </a:r>
                <a:r>
                  <a:rPr kumimoji="0" lang="en-US" altLang="zh-TW" sz="1400" b="0" i="0" u="none" strike="noStrike" kern="0" cap="none" spc="0" normalizeH="0" baseline="0" noProof="0" dirty="0" err="1">
                    <a:ln>
                      <a:noFill/>
                    </a:ln>
                    <a:solidFill>
                      <a:prstClr val="black"/>
                    </a:solidFill>
                    <a:effectLst/>
                    <a:uLnTx/>
                    <a:uFillTx/>
                  </a:rPr>
                  <a:t>Hicloud</a:t>
                </a:r>
                <a:r>
                  <a:rPr kumimoji="0" lang="en-US" altLang="zh-TW" sz="1400" b="0" i="0" u="none" strike="noStrike" kern="0" cap="none" spc="0" normalizeH="0" baseline="0" noProof="0" dirty="0">
                    <a:ln>
                      <a:noFill/>
                    </a:ln>
                    <a:solidFill>
                      <a:prstClr val="black"/>
                    </a:solidFill>
                    <a:effectLst/>
                    <a:uLnTx/>
                    <a:uFillTx/>
                  </a:rPr>
                  <a:t> CVPC)</a:t>
                </a:r>
                <a:endParaRPr kumimoji="0" lang="zh-TW" altLang="en-US" sz="1400" b="0" i="0" u="none" strike="noStrike" kern="0" cap="none" spc="0" normalizeH="0" baseline="0" noProof="0" dirty="0">
                  <a:ln>
                    <a:noFill/>
                  </a:ln>
                  <a:solidFill>
                    <a:prstClr val="black"/>
                  </a:solidFill>
                  <a:effectLst/>
                  <a:uLnTx/>
                  <a:uFillTx/>
                </a:endParaRPr>
              </a:p>
            </p:txBody>
          </p:sp>
          <p:sp>
            <p:nvSpPr>
              <p:cNvPr id="69" name="文字方塊 68">
                <a:extLst>
                  <a:ext uri="{FF2B5EF4-FFF2-40B4-BE49-F238E27FC236}">
                    <a16:creationId xmlns:a16="http://schemas.microsoft.com/office/drawing/2014/main" id="{1843B831-3346-438A-8511-33EF597D69DC}"/>
                  </a:ext>
                </a:extLst>
              </p:cNvPr>
              <p:cNvSpPr txBox="1"/>
              <p:nvPr/>
            </p:nvSpPr>
            <p:spPr>
              <a:xfrm>
                <a:off x="7093422" y="3086216"/>
                <a:ext cx="1317990" cy="437044"/>
              </a:xfrm>
              <a:prstGeom prst="rect">
                <a:avLst/>
              </a:prstGeom>
              <a:noFill/>
            </p:spPr>
            <p:txBody>
              <a:bodyPr wrap="non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TW" sz="1400" b="0" i="0" u="none" strike="noStrike" kern="0" cap="none" spc="0" normalizeH="0" baseline="0" noProof="0" dirty="0">
                    <a:ln>
                      <a:noFill/>
                    </a:ln>
                    <a:solidFill>
                      <a:prstClr val="black"/>
                    </a:solidFill>
                    <a:effectLst/>
                    <a:uLnTx/>
                    <a:uFillTx/>
                  </a:rPr>
                  <a:t>Web Server</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TW" sz="1400" b="0" i="0" u="none" strike="noStrike" kern="0" cap="none" spc="0" normalizeH="0" baseline="0" noProof="0" dirty="0">
                    <a:ln>
                      <a:noFill/>
                    </a:ln>
                    <a:solidFill>
                      <a:prstClr val="black"/>
                    </a:solidFill>
                    <a:effectLst/>
                    <a:uLnTx/>
                    <a:uFillTx/>
                  </a:rPr>
                  <a:t>(</a:t>
                </a:r>
                <a:r>
                  <a:rPr kumimoji="0" lang="en-US" altLang="zh-TW" sz="1400" b="0" i="0" u="none" strike="noStrike" kern="0" cap="none" spc="0" normalizeH="0" baseline="0" noProof="0" dirty="0" err="1">
                    <a:ln>
                      <a:noFill/>
                    </a:ln>
                    <a:solidFill>
                      <a:prstClr val="black"/>
                    </a:solidFill>
                    <a:effectLst/>
                    <a:uLnTx/>
                    <a:uFillTx/>
                  </a:rPr>
                  <a:t>Hicloud</a:t>
                </a:r>
                <a:r>
                  <a:rPr kumimoji="0" lang="en-US" altLang="zh-TW" sz="1400" b="0" i="0" u="none" strike="noStrike" kern="0" cap="none" spc="0" normalizeH="0" baseline="0" noProof="0" dirty="0">
                    <a:ln>
                      <a:noFill/>
                    </a:ln>
                    <a:solidFill>
                      <a:prstClr val="black"/>
                    </a:solidFill>
                    <a:effectLst/>
                    <a:uLnTx/>
                    <a:uFillTx/>
                  </a:rPr>
                  <a:t> CVPC)</a:t>
                </a:r>
                <a:endParaRPr kumimoji="0" lang="zh-TW" altLang="en-US" sz="1400" b="0" i="0" u="none" strike="noStrike" kern="0" cap="none" spc="0" normalizeH="0" baseline="0" noProof="0" dirty="0">
                  <a:ln>
                    <a:noFill/>
                  </a:ln>
                  <a:solidFill>
                    <a:prstClr val="black"/>
                  </a:solidFill>
                  <a:effectLst/>
                  <a:uLnTx/>
                  <a:uFillTx/>
                </a:endParaRPr>
              </a:p>
            </p:txBody>
          </p:sp>
          <p:sp>
            <p:nvSpPr>
              <p:cNvPr id="70" name="文字方塊 69">
                <a:extLst>
                  <a:ext uri="{FF2B5EF4-FFF2-40B4-BE49-F238E27FC236}">
                    <a16:creationId xmlns:a16="http://schemas.microsoft.com/office/drawing/2014/main" id="{1809DD2D-8FFD-4BE1-B96F-479B61F174F0}"/>
                  </a:ext>
                </a:extLst>
              </p:cNvPr>
              <p:cNvSpPr txBox="1"/>
              <p:nvPr/>
            </p:nvSpPr>
            <p:spPr>
              <a:xfrm>
                <a:off x="3755379" y="5340975"/>
                <a:ext cx="976741" cy="738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dirty="0">
                    <a:ln>
                      <a:noFill/>
                    </a:ln>
                    <a:solidFill>
                      <a:prstClr val="black"/>
                    </a:solidFill>
                    <a:effectLst/>
                    <a:uLnTx/>
                    <a:uFillTx/>
                    <a:latin typeface="微軟正黑體" panose="020B0604030504040204" pitchFamily="34" charset="-120"/>
                  </a:rPr>
                  <a:t>系統</a:t>
                </a:r>
                <a:endParaRPr kumimoji="0" lang="en-US" altLang="zh-TW" sz="1400" b="0" i="0" u="none" strike="noStrike" kern="0" cap="none" spc="0" normalizeH="0" baseline="0" noProof="0" dirty="0">
                  <a:ln>
                    <a:noFill/>
                  </a:ln>
                  <a:solidFill>
                    <a:prstClr val="black"/>
                  </a:solidFill>
                  <a:effectLst/>
                  <a:uLnTx/>
                  <a:uFillTx/>
                  <a:latin typeface="微軟正黑體" panose="020B0604030504040204" pitchFamily="34"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400" b="0" i="0" u="none" strike="noStrike" kern="0" cap="none" spc="0" normalizeH="0" baseline="0" noProof="0" dirty="0">
                    <a:ln>
                      <a:noFill/>
                    </a:ln>
                    <a:solidFill>
                      <a:prstClr val="black"/>
                    </a:solidFill>
                    <a:effectLst/>
                    <a:uLnTx/>
                    <a:uFillTx/>
                    <a:latin typeface="微軟正黑體" panose="020B0604030504040204" pitchFamily="34" charset="-120"/>
                  </a:rPr>
                  <a:t>MIS/Web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dirty="0">
                    <a:ln>
                      <a:noFill/>
                    </a:ln>
                    <a:solidFill>
                      <a:prstClr val="black"/>
                    </a:solidFill>
                    <a:effectLst/>
                    <a:uLnTx/>
                    <a:uFillTx/>
                    <a:latin typeface="微軟正黑體" panose="020B0604030504040204" pitchFamily="34" charset="-120"/>
                  </a:rPr>
                  <a:t>資料庫</a:t>
                </a:r>
              </a:p>
            </p:txBody>
          </p:sp>
          <p:sp>
            <p:nvSpPr>
              <p:cNvPr id="71" name="文字方塊 70">
                <a:extLst>
                  <a:ext uri="{FF2B5EF4-FFF2-40B4-BE49-F238E27FC236}">
                    <a16:creationId xmlns:a16="http://schemas.microsoft.com/office/drawing/2014/main" id="{04719C1A-AB36-4E67-807B-BA9420E57BCF}"/>
                  </a:ext>
                </a:extLst>
              </p:cNvPr>
              <p:cNvSpPr txBox="1"/>
              <p:nvPr/>
            </p:nvSpPr>
            <p:spPr>
              <a:xfrm>
                <a:off x="8411412" y="5232531"/>
                <a:ext cx="906017" cy="738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dirty="0">
                    <a:ln>
                      <a:noFill/>
                    </a:ln>
                    <a:solidFill>
                      <a:prstClr val="black"/>
                    </a:solidFill>
                    <a:effectLst/>
                    <a:uLnTx/>
                    <a:uFillTx/>
                    <a:latin typeface="微軟正黑體" panose="020B0604030504040204" pitchFamily="34" charset="-120"/>
                  </a:rPr>
                  <a:t>系統</a:t>
                </a:r>
                <a:endParaRPr kumimoji="0" lang="en-US" altLang="zh-TW" sz="1400" b="0" i="0" u="none" strike="noStrike" kern="0" cap="none" spc="0" normalizeH="0" baseline="0" noProof="0" dirty="0">
                  <a:ln>
                    <a:noFill/>
                  </a:ln>
                  <a:solidFill>
                    <a:prstClr val="black"/>
                  </a:solidFill>
                  <a:effectLst/>
                  <a:uLnTx/>
                  <a:uFillTx/>
                  <a:latin typeface="微軟正黑體" panose="020B0604030504040204" pitchFamily="34"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dirty="0">
                    <a:ln>
                      <a:noFill/>
                    </a:ln>
                    <a:solidFill>
                      <a:prstClr val="black"/>
                    </a:solidFill>
                    <a:effectLst/>
                    <a:uLnTx/>
                    <a:uFillTx/>
                    <a:latin typeface="微軟正黑體" panose="020B0604030504040204" pitchFamily="34" charset="-120"/>
                  </a:rPr>
                  <a:t>圖資</a:t>
                </a:r>
                <a:r>
                  <a:rPr kumimoji="0" lang="en-US" altLang="zh-TW" sz="1400" b="0" i="0" u="none" strike="noStrike" kern="0" cap="none" spc="0" normalizeH="0" baseline="0" noProof="0" dirty="0">
                    <a:ln>
                      <a:noFill/>
                    </a:ln>
                    <a:solidFill>
                      <a:prstClr val="black"/>
                    </a:solidFill>
                    <a:effectLst/>
                    <a:uLnTx/>
                    <a:uFillTx/>
                    <a:latin typeface="微軟正黑體" panose="020B0604030504040204" pitchFamily="34" charset="-120"/>
                  </a:rPr>
                  <a:t>/GIS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dirty="0">
                    <a:ln>
                      <a:noFill/>
                    </a:ln>
                    <a:solidFill>
                      <a:prstClr val="black"/>
                    </a:solidFill>
                    <a:effectLst/>
                    <a:uLnTx/>
                    <a:uFillTx/>
                    <a:latin typeface="微軟正黑體" panose="020B0604030504040204" pitchFamily="34" charset="-120"/>
                  </a:rPr>
                  <a:t>資料庫</a:t>
                </a:r>
              </a:p>
            </p:txBody>
          </p:sp>
        </p:grpSp>
        <p:pic>
          <p:nvPicPr>
            <p:cNvPr id="40" name="圖片 39">
              <a:extLst>
                <a:ext uri="{FF2B5EF4-FFF2-40B4-BE49-F238E27FC236}">
                  <a16:creationId xmlns:a16="http://schemas.microsoft.com/office/drawing/2014/main" id="{2C8E2DA6-6FF9-4315-BD59-9D001D4FA707}"/>
                </a:ext>
              </a:extLst>
            </p:cNvPr>
            <p:cNvPicPr>
              <a:picLocks noChangeAspect="1"/>
            </p:cNvPicPr>
            <p:nvPr/>
          </p:nvPicPr>
          <p:blipFill>
            <a:blip r:embed="rId9"/>
            <a:stretch>
              <a:fillRect/>
            </a:stretch>
          </p:blipFill>
          <p:spPr>
            <a:xfrm>
              <a:off x="10142309" y="4355030"/>
              <a:ext cx="1735100" cy="1977913"/>
            </a:xfrm>
            <a:prstGeom prst="rect">
              <a:avLst/>
            </a:prstGeom>
          </p:spPr>
        </p:pic>
        <p:pic>
          <p:nvPicPr>
            <p:cNvPr id="41" name="圖片 40">
              <a:extLst>
                <a:ext uri="{FF2B5EF4-FFF2-40B4-BE49-F238E27FC236}">
                  <a16:creationId xmlns:a16="http://schemas.microsoft.com/office/drawing/2014/main" id="{909043C4-E7DE-48E3-971D-9FFAB6DB6A50}"/>
                </a:ext>
              </a:extLst>
            </p:cNvPr>
            <p:cNvPicPr>
              <a:picLocks noChangeAspect="1"/>
            </p:cNvPicPr>
            <p:nvPr/>
          </p:nvPicPr>
          <p:blipFill>
            <a:blip r:embed="rId10"/>
            <a:stretch>
              <a:fillRect/>
            </a:stretch>
          </p:blipFill>
          <p:spPr>
            <a:xfrm>
              <a:off x="6654996" y="4355030"/>
              <a:ext cx="1887424" cy="1978507"/>
            </a:xfrm>
            <a:prstGeom prst="rect">
              <a:avLst/>
            </a:prstGeom>
          </p:spPr>
        </p:pic>
        <p:pic>
          <p:nvPicPr>
            <p:cNvPr id="42" name="圖片 41">
              <a:extLst>
                <a:ext uri="{FF2B5EF4-FFF2-40B4-BE49-F238E27FC236}">
                  <a16:creationId xmlns:a16="http://schemas.microsoft.com/office/drawing/2014/main" id="{528ADF99-5112-47D5-9272-5AD9DE1CA576}"/>
                </a:ext>
              </a:extLst>
            </p:cNvPr>
            <p:cNvPicPr>
              <a:picLocks noChangeAspect="1"/>
            </p:cNvPicPr>
            <p:nvPr/>
          </p:nvPicPr>
          <p:blipFill>
            <a:blip r:embed="rId11"/>
            <a:stretch>
              <a:fillRect/>
            </a:stretch>
          </p:blipFill>
          <p:spPr>
            <a:xfrm>
              <a:off x="8752095" y="4355030"/>
              <a:ext cx="829860" cy="1978507"/>
            </a:xfrm>
            <a:prstGeom prst="rect">
              <a:avLst/>
            </a:prstGeom>
          </p:spPr>
        </p:pic>
        <p:sp>
          <p:nvSpPr>
            <p:cNvPr id="44" name="矩形: 圓角 13">
              <a:extLst>
                <a:ext uri="{FF2B5EF4-FFF2-40B4-BE49-F238E27FC236}">
                  <a16:creationId xmlns:a16="http://schemas.microsoft.com/office/drawing/2014/main" id="{47F60EE7-DAB9-4182-BABA-4991DC0EA8EC}"/>
                </a:ext>
              </a:extLst>
            </p:cNvPr>
            <p:cNvSpPr/>
            <p:nvPr/>
          </p:nvSpPr>
          <p:spPr>
            <a:xfrm>
              <a:off x="10023951" y="4212504"/>
              <a:ext cx="1970943" cy="2096205"/>
            </a:xfrm>
            <a:prstGeom prst="roundRect">
              <a:avLst>
                <a:gd name="adj" fmla="val 7173"/>
              </a:avLst>
            </a:prstGeom>
            <a:noFill/>
            <a:ln w="12700" cap="flat" cmpd="sng" algn="ctr">
              <a:solidFill>
                <a:srgbClr val="43B1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panose="020B0604020202020204"/>
                <a:ea typeface="微軟正黑體"/>
                <a:cs typeface="+mn-cs"/>
              </a:endParaRPr>
            </a:p>
          </p:txBody>
        </p:sp>
        <p:sp>
          <p:nvSpPr>
            <p:cNvPr id="47" name="矩形: 圓角 181">
              <a:extLst>
                <a:ext uri="{FF2B5EF4-FFF2-40B4-BE49-F238E27FC236}">
                  <a16:creationId xmlns:a16="http://schemas.microsoft.com/office/drawing/2014/main" id="{ED2725F3-F407-43D9-94D9-381B9D0F51DE}"/>
                </a:ext>
              </a:extLst>
            </p:cNvPr>
            <p:cNvSpPr/>
            <p:nvPr/>
          </p:nvSpPr>
          <p:spPr>
            <a:xfrm>
              <a:off x="6571477" y="4212504"/>
              <a:ext cx="1970943" cy="2096205"/>
            </a:xfrm>
            <a:prstGeom prst="roundRect">
              <a:avLst>
                <a:gd name="adj" fmla="val 7173"/>
              </a:avLst>
            </a:prstGeom>
            <a:noFill/>
            <a:ln w="12700" cap="flat" cmpd="sng" algn="ctr">
              <a:solidFill>
                <a:srgbClr val="43B1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panose="020B0604020202020204"/>
                <a:ea typeface="微軟正黑體"/>
                <a:cs typeface="+mn-cs"/>
              </a:endParaRPr>
            </a:p>
          </p:txBody>
        </p:sp>
        <p:sp>
          <p:nvSpPr>
            <p:cNvPr id="49" name="矩形: 圓角 183">
              <a:extLst>
                <a:ext uri="{FF2B5EF4-FFF2-40B4-BE49-F238E27FC236}">
                  <a16:creationId xmlns:a16="http://schemas.microsoft.com/office/drawing/2014/main" id="{5DDFA18E-8E73-490C-A6C4-04F97C3AAEF9}"/>
                </a:ext>
              </a:extLst>
            </p:cNvPr>
            <p:cNvSpPr/>
            <p:nvPr/>
          </p:nvSpPr>
          <p:spPr>
            <a:xfrm>
              <a:off x="8720181" y="4212504"/>
              <a:ext cx="873314" cy="2096205"/>
            </a:xfrm>
            <a:prstGeom prst="roundRect">
              <a:avLst>
                <a:gd name="adj" fmla="val 16771"/>
              </a:avLst>
            </a:prstGeom>
            <a:noFill/>
            <a:ln w="12700" cap="flat" cmpd="sng" algn="ctr">
              <a:solidFill>
                <a:srgbClr val="43B1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panose="020B0604020202020204"/>
                <a:ea typeface="微軟正黑體"/>
                <a:cs typeface="+mn-cs"/>
              </a:endParaRPr>
            </a:p>
          </p:txBody>
        </p:sp>
        <p:cxnSp>
          <p:nvCxnSpPr>
            <p:cNvPr id="50" name="接點: 肘形 15">
              <a:extLst>
                <a:ext uri="{FF2B5EF4-FFF2-40B4-BE49-F238E27FC236}">
                  <a16:creationId xmlns:a16="http://schemas.microsoft.com/office/drawing/2014/main" id="{29E870CF-3293-43A0-AF56-18B3D7434490}"/>
                </a:ext>
              </a:extLst>
            </p:cNvPr>
            <p:cNvCxnSpPr>
              <a:stCxn id="59" idx="2"/>
              <a:endCxn id="49" idx="0"/>
            </p:cNvCxnSpPr>
            <p:nvPr/>
          </p:nvCxnSpPr>
          <p:spPr>
            <a:xfrm rot="16200000" flipH="1">
              <a:off x="8096548" y="3152214"/>
              <a:ext cx="271974" cy="1848606"/>
            </a:xfrm>
            <a:prstGeom prst="bentConnector3">
              <a:avLst/>
            </a:prstGeom>
            <a:noFill/>
            <a:ln w="6350" cap="flat" cmpd="sng" algn="ctr">
              <a:solidFill>
                <a:srgbClr val="43B152"/>
              </a:solidFill>
              <a:prstDash val="solid"/>
              <a:miter lim="800000"/>
              <a:tailEnd type="triangle"/>
            </a:ln>
            <a:effectLst/>
          </p:spPr>
        </p:cxnSp>
        <p:cxnSp>
          <p:nvCxnSpPr>
            <p:cNvPr id="51" name="接點: 肘形 17">
              <a:extLst>
                <a:ext uri="{FF2B5EF4-FFF2-40B4-BE49-F238E27FC236}">
                  <a16:creationId xmlns:a16="http://schemas.microsoft.com/office/drawing/2014/main" id="{46664452-5FC5-4C21-AC9F-9065781D422F}"/>
                </a:ext>
              </a:extLst>
            </p:cNvPr>
            <p:cNvCxnSpPr>
              <a:stCxn id="59" idx="2"/>
              <a:endCxn id="47" idx="0"/>
            </p:cNvCxnSpPr>
            <p:nvPr/>
          </p:nvCxnSpPr>
          <p:spPr>
            <a:xfrm rot="16200000" flipH="1">
              <a:off x="7296603" y="3952158"/>
              <a:ext cx="271974" cy="248717"/>
            </a:xfrm>
            <a:prstGeom prst="bentConnector3">
              <a:avLst/>
            </a:prstGeom>
            <a:noFill/>
            <a:ln w="6350" cap="flat" cmpd="sng" algn="ctr">
              <a:solidFill>
                <a:srgbClr val="43B152"/>
              </a:solidFill>
              <a:prstDash val="solid"/>
              <a:miter lim="800000"/>
              <a:tailEnd type="triangle"/>
            </a:ln>
            <a:effectLst/>
          </p:spPr>
        </p:cxnSp>
        <p:cxnSp>
          <p:nvCxnSpPr>
            <p:cNvPr id="52" name="接點: 肘形 19">
              <a:extLst>
                <a:ext uri="{FF2B5EF4-FFF2-40B4-BE49-F238E27FC236}">
                  <a16:creationId xmlns:a16="http://schemas.microsoft.com/office/drawing/2014/main" id="{F4F45BCC-5AF5-4441-83CF-8E63986DAC00}"/>
                </a:ext>
              </a:extLst>
            </p:cNvPr>
            <p:cNvCxnSpPr>
              <a:stCxn id="64" idx="2"/>
              <a:endCxn id="44" idx="0"/>
            </p:cNvCxnSpPr>
            <p:nvPr/>
          </p:nvCxnSpPr>
          <p:spPr>
            <a:xfrm rot="16200000" flipH="1">
              <a:off x="10801276" y="4004357"/>
              <a:ext cx="271974" cy="144319"/>
            </a:xfrm>
            <a:prstGeom prst="bentConnector3">
              <a:avLst/>
            </a:prstGeom>
            <a:noFill/>
            <a:ln w="6350" cap="flat" cmpd="sng" algn="ctr">
              <a:solidFill>
                <a:srgbClr val="43B152"/>
              </a:solidFill>
              <a:prstDash val="solid"/>
              <a:miter lim="800000"/>
              <a:tailEnd type="triangle"/>
            </a:ln>
            <a:effectLst/>
          </p:spPr>
        </p:cxnSp>
      </p:grpSp>
      <p:sp>
        <p:nvSpPr>
          <p:cNvPr id="74" name="文字方塊 73">
            <a:extLst>
              <a:ext uri="{FF2B5EF4-FFF2-40B4-BE49-F238E27FC236}">
                <a16:creationId xmlns:a16="http://schemas.microsoft.com/office/drawing/2014/main" id="{7A6ED3BF-0267-41B1-81B0-377744DB459B}"/>
              </a:ext>
            </a:extLst>
          </p:cNvPr>
          <p:cNvSpPr txBox="1"/>
          <p:nvPr/>
        </p:nvSpPr>
        <p:spPr>
          <a:xfrm>
            <a:off x="6185387" y="6368424"/>
            <a:ext cx="923330"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rgbClr val="C00000"/>
                </a:solidFill>
                <a:effectLst/>
                <a:uLnTx/>
                <a:uFillTx/>
              </a:rPr>
              <a:t>系統管理</a:t>
            </a:r>
          </a:p>
        </p:txBody>
      </p:sp>
      <p:sp>
        <p:nvSpPr>
          <p:cNvPr id="75" name="文字方塊 74">
            <a:extLst>
              <a:ext uri="{FF2B5EF4-FFF2-40B4-BE49-F238E27FC236}">
                <a16:creationId xmlns:a16="http://schemas.microsoft.com/office/drawing/2014/main" id="{3D26029C-B9F8-492E-A800-627C0BF85DCF}"/>
              </a:ext>
            </a:extLst>
          </p:cNvPr>
          <p:cNvSpPr txBox="1"/>
          <p:nvPr/>
        </p:nvSpPr>
        <p:spPr>
          <a:xfrm>
            <a:off x="10285437" y="6368424"/>
            <a:ext cx="859210"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800" b="1" i="0" u="none" strike="noStrike" kern="0" cap="none" spc="0" normalizeH="0" baseline="0" noProof="0" dirty="0">
                <a:ln>
                  <a:noFill/>
                </a:ln>
                <a:solidFill>
                  <a:srgbClr val="C00000"/>
                </a:solidFill>
                <a:effectLst/>
                <a:uLnTx/>
                <a:uFillTx/>
              </a:rPr>
              <a:t>GIS</a:t>
            </a:r>
            <a:r>
              <a:rPr kumimoji="0" lang="zh-TW" altLang="en-US" sz="1800" b="1" i="0" u="none" strike="noStrike" kern="0" cap="none" spc="0" normalizeH="0" baseline="0" noProof="0" dirty="0">
                <a:ln>
                  <a:noFill/>
                </a:ln>
                <a:solidFill>
                  <a:srgbClr val="C00000"/>
                </a:solidFill>
                <a:effectLst/>
                <a:uLnTx/>
                <a:uFillTx/>
              </a:rPr>
              <a:t>圖資</a:t>
            </a:r>
          </a:p>
        </p:txBody>
      </p:sp>
      <p:sp>
        <p:nvSpPr>
          <p:cNvPr id="76" name="文字方塊 75">
            <a:extLst>
              <a:ext uri="{FF2B5EF4-FFF2-40B4-BE49-F238E27FC236}">
                <a16:creationId xmlns:a16="http://schemas.microsoft.com/office/drawing/2014/main" id="{326668C3-4D59-4982-AC54-3786B715EE0A}"/>
              </a:ext>
            </a:extLst>
          </p:cNvPr>
          <p:cNvSpPr txBox="1"/>
          <p:nvPr/>
        </p:nvSpPr>
        <p:spPr>
          <a:xfrm>
            <a:off x="8057247" y="6368424"/>
            <a:ext cx="923330"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rgbClr val="C00000"/>
                </a:solidFill>
                <a:effectLst/>
                <a:uLnTx/>
                <a:uFillTx/>
              </a:rPr>
              <a:t>功能相關</a:t>
            </a:r>
          </a:p>
        </p:txBody>
      </p:sp>
      <p:grpSp>
        <p:nvGrpSpPr>
          <p:cNvPr id="77" name="群組 76">
            <a:extLst>
              <a:ext uri="{FF2B5EF4-FFF2-40B4-BE49-F238E27FC236}">
                <a16:creationId xmlns:a16="http://schemas.microsoft.com/office/drawing/2014/main" id="{82BB1624-D836-4FDB-BB39-FC0C980F0941}"/>
              </a:ext>
            </a:extLst>
          </p:cNvPr>
          <p:cNvGrpSpPr/>
          <p:nvPr/>
        </p:nvGrpSpPr>
        <p:grpSpPr>
          <a:xfrm>
            <a:off x="1615536" y="4740562"/>
            <a:ext cx="2128868" cy="1833696"/>
            <a:chOff x="1248308" y="4359084"/>
            <a:chExt cx="2804017" cy="2602428"/>
          </a:xfrm>
        </p:grpSpPr>
        <p:sp>
          <p:nvSpPr>
            <p:cNvPr id="78" name="箭號: 向右 3">
              <a:extLst>
                <a:ext uri="{FF2B5EF4-FFF2-40B4-BE49-F238E27FC236}">
                  <a16:creationId xmlns:a16="http://schemas.microsoft.com/office/drawing/2014/main" id="{4C45BA0A-3A1E-415A-B416-33A4DA8BB93F}"/>
                </a:ext>
              </a:extLst>
            </p:cNvPr>
            <p:cNvSpPr/>
            <p:nvPr/>
          </p:nvSpPr>
          <p:spPr>
            <a:xfrm rot="955837">
              <a:off x="1365169" y="4359084"/>
              <a:ext cx="2687156" cy="1337123"/>
            </a:xfrm>
            <a:custGeom>
              <a:avLst/>
              <a:gdLst>
                <a:gd name="connsiteX0" fmla="*/ 0 w 1960880"/>
                <a:gd name="connsiteY0" fmla="*/ 334281 h 1337123"/>
                <a:gd name="connsiteX1" fmla="*/ 1292319 w 1960880"/>
                <a:gd name="connsiteY1" fmla="*/ 334281 h 1337123"/>
                <a:gd name="connsiteX2" fmla="*/ 1292319 w 1960880"/>
                <a:gd name="connsiteY2" fmla="*/ 0 h 1337123"/>
                <a:gd name="connsiteX3" fmla="*/ 1960880 w 1960880"/>
                <a:gd name="connsiteY3" fmla="*/ 668562 h 1337123"/>
                <a:gd name="connsiteX4" fmla="*/ 1292319 w 1960880"/>
                <a:gd name="connsiteY4" fmla="*/ 1337123 h 1337123"/>
                <a:gd name="connsiteX5" fmla="*/ 1292319 w 1960880"/>
                <a:gd name="connsiteY5" fmla="*/ 1002842 h 1337123"/>
                <a:gd name="connsiteX6" fmla="*/ 0 w 1960880"/>
                <a:gd name="connsiteY6" fmla="*/ 1002842 h 1337123"/>
                <a:gd name="connsiteX7" fmla="*/ 0 w 1960880"/>
                <a:gd name="connsiteY7" fmla="*/ 334281 h 1337123"/>
                <a:gd name="connsiteX0" fmla="*/ 0 w 1960880"/>
                <a:gd name="connsiteY0" fmla="*/ 1002842 h 1337123"/>
                <a:gd name="connsiteX1" fmla="*/ 1292319 w 1960880"/>
                <a:gd name="connsiteY1" fmla="*/ 334281 h 1337123"/>
                <a:gd name="connsiteX2" fmla="*/ 1292319 w 1960880"/>
                <a:gd name="connsiteY2" fmla="*/ 0 h 1337123"/>
                <a:gd name="connsiteX3" fmla="*/ 1960880 w 1960880"/>
                <a:gd name="connsiteY3" fmla="*/ 668562 h 1337123"/>
                <a:gd name="connsiteX4" fmla="*/ 1292319 w 1960880"/>
                <a:gd name="connsiteY4" fmla="*/ 1337123 h 1337123"/>
                <a:gd name="connsiteX5" fmla="*/ 1292319 w 1960880"/>
                <a:gd name="connsiteY5" fmla="*/ 1002842 h 1337123"/>
                <a:gd name="connsiteX6" fmla="*/ 0 w 1960880"/>
                <a:gd name="connsiteY6" fmla="*/ 1002842 h 1337123"/>
                <a:gd name="connsiteX0" fmla="*/ 0 w 1960880"/>
                <a:gd name="connsiteY0" fmla="*/ 1002842 h 1337123"/>
                <a:gd name="connsiteX1" fmla="*/ 1292319 w 1960880"/>
                <a:gd name="connsiteY1" fmla="*/ 334281 h 1337123"/>
                <a:gd name="connsiteX2" fmla="*/ 1292319 w 1960880"/>
                <a:gd name="connsiteY2" fmla="*/ 0 h 1337123"/>
                <a:gd name="connsiteX3" fmla="*/ 1960880 w 1960880"/>
                <a:gd name="connsiteY3" fmla="*/ 668562 h 1337123"/>
                <a:gd name="connsiteX4" fmla="*/ 1292319 w 1960880"/>
                <a:gd name="connsiteY4" fmla="*/ 1337123 h 1337123"/>
                <a:gd name="connsiteX5" fmla="*/ 1292319 w 1960880"/>
                <a:gd name="connsiteY5" fmla="*/ 1002842 h 1337123"/>
                <a:gd name="connsiteX6" fmla="*/ 0 w 1960880"/>
                <a:gd name="connsiteY6" fmla="*/ 1002842 h 1337123"/>
                <a:gd name="connsiteX0" fmla="*/ 0 w 1960880"/>
                <a:gd name="connsiteY0" fmla="*/ 1002842 h 1337123"/>
                <a:gd name="connsiteX1" fmla="*/ 1292319 w 1960880"/>
                <a:gd name="connsiteY1" fmla="*/ 334281 h 1337123"/>
                <a:gd name="connsiteX2" fmla="*/ 1292319 w 1960880"/>
                <a:gd name="connsiteY2" fmla="*/ 0 h 1337123"/>
                <a:gd name="connsiteX3" fmla="*/ 1960880 w 1960880"/>
                <a:gd name="connsiteY3" fmla="*/ 668562 h 1337123"/>
                <a:gd name="connsiteX4" fmla="*/ 1292319 w 1960880"/>
                <a:gd name="connsiteY4" fmla="*/ 1337123 h 1337123"/>
                <a:gd name="connsiteX5" fmla="*/ 1292319 w 1960880"/>
                <a:gd name="connsiteY5" fmla="*/ 1002842 h 1337123"/>
                <a:gd name="connsiteX6" fmla="*/ 0 w 1960880"/>
                <a:gd name="connsiteY6" fmla="*/ 1002842 h 1337123"/>
                <a:gd name="connsiteX0" fmla="*/ 0 w 2844800"/>
                <a:gd name="connsiteY0" fmla="*/ 1114602 h 1337123"/>
                <a:gd name="connsiteX1" fmla="*/ 2176239 w 2844800"/>
                <a:gd name="connsiteY1" fmla="*/ 334281 h 1337123"/>
                <a:gd name="connsiteX2" fmla="*/ 2176239 w 2844800"/>
                <a:gd name="connsiteY2" fmla="*/ 0 h 1337123"/>
                <a:gd name="connsiteX3" fmla="*/ 2844800 w 2844800"/>
                <a:gd name="connsiteY3" fmla="*/ 668562 h 1337123"/>
                <a:gd name="connsiteX4" fmla="*/ 2176239 w 2844800"/>
                <a:gd name="connsiteY4" fmla="*/ 1337123 h 1337123"/>
                <a:gd name="connsiteX5" fmla="*/ 2176239 w 2844800"/>
                <a:gd name="connsiteY5" fmla="*/ 1002842 h 1337123"/>
                <a:gd name="connsiteX6" fmla="*/ 0 w 2844800"/>
                <a:gd name="connsiteY6" fmla="*/ 1114602 h 1337123"/>
                <a:gd name="connsiteX0" fmla="*/ 0 w 2844800"/>
                <a:gd name="connsiteY0" fmla="*/ 1114602 h 1337123"/>
                <a:gd name="connsiteX1" fmla="*/ 2176239 w 2844800"/>
                <a:gd name="connsiteY1" fmla="*/ 334281 h 1337123"/>
                <a:gd name="connsiteX2" fmla="*/ 2176239 w 2844800"/>
                <a:gd name="connsiteY2" fmla="*/ 0 h 1337123"/>
                <a:gd name="connsiteX3" fmla="*/ 2844800 w 2844800"/>
                <a:gd name="connsiteY3" fmla="*/ 668562 h 1337123"/>
                <a:gd name="connsiteX4" fmla="*/ 2176239 w 2844800"/>
                <a:gd name="connsiteY4" fmla="*/ 1337123 h 1337123"/>
                <a:gd name="connsiteX5" fmla="*/ 2176239 w 2844800"/>
                <a:gd name="connsiteY5" fmla="*/ 1002842 h 1337123"/>
                <a:gd name="connsiteX6" fmla="*/ 0 w 2844800"/>
                <a:gd name="connsiteY6" fmla="*/ 1114602 h 1337123"/>
                <a:gd name="connsiteX0" fmla="*/ 0 w 2844800"/>
                <a:gd name="connsiteY0" fmla="*/ 1114602 h 1337123"/>
                <a:gd name="connsiteX1" fmla="*/ 2176239 w 2844800"/>
                <a:gd name="connsiteY1" fmla="*/ 334281 h 1337123"/>
                <a:gd name="connsiteX2" fmla="*/ 2176239 w 2844800"/>
                <a:gd name="connsiteY2" fmla="*/ 0 h 1337123"/>
                <a:gd name="connsiteX3" fmla="*/ 2844800 w 2844800"/>
                <a:gd name="connsiteY3" fmla="*/ 668562 h 1337123"/>
                <a:gd name="connsiteX4" fmla="*/ 2176239 w 2844800"/>
                <a:gd name="connsiteY4" fmla="*/ 1337123 h 1337123"/>
                <a:gd name="connsiteX5" fmla="*/ 2176239 w 2844800"/>
                <a:gd name="connsiteY5" fmla="*/ 1002842 h 1337123"/>
                <a:gd name="connsiteX6" fmla="*/ 0 w 2844800"/>
                <a:gd name="connsiteY6" fmla="*/ 1114602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7156" h="1337123">
                  <a:moveTo>
                    <a:pt x="0" y="1333749"/>
                  </a:moveTo>
                  <a:cubicBezTo>
                    <a:pt x="774415" y="594237"/>
                    <a:pt x="1263544" y="399102"/>
                    <a:pt x="2018595" y="334281"/>
                  </a:cubicBezTo>
                  <a:lnTo>
                    <a:pt x="2018595" y="0"/>
                  </a:lnTo>
                  <a:lnTo>
                    <a:pt x="2687156" y="668562"/>
                  </a:lnTo>
                  <a:lnTo>
                    <a:pt x="2018595" y="1337123"/>
                  </a:lnTo>
                  <a:lnTo>
                    <a:pt x="2018595" y="1002842"/>
                  </a:lnTo>
                  <a:cubicBezTo>
                    <a:pt x="998451" y="659050"/>
                    <a:pt x="256986" y="1105532"/>
                    <a:pt x="0" y="1333749"/>
                  </a:cubicBezTo>
                  <a:close/>
                </a:path>
              </a:pathLst>
            </a:custGeom>
            <a:gradFill>
              <a:gsLst>
                <a:gs pos="0">
                  <a:srgbClr val="FFC000">
                    <a:alpha val="80000"/>
                  </a:srgbClr>
                </a:gs>
                <a:gs pos="80000">
                  <a:srgbClr val="F0CF60">
                    <a:lumMod val="60000"/>
                    <a:lumOff val="40000"/>
                    <a:alpha val="80000"/>
                  </a:srgbClr>
                </a:gs>
              </a:gsLst>
              <a:lin ang="4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2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軟正黑體"/>
                <a:ea typeface="微軟正黑體"/>
                <a:cs typeface="+mn-cs"/>
              </a:endParaRPr>
            </a:p>
          </p:txBody>
        </p:sp>
        <p:sp>
          <p:nvSpPr>
            <p:cNvPr id="79" name="箭號: 向右 3">
              <a:extLst>
                <a:ext uri="{FF2B5EF4-FFF2-40B4-BE49-F238E27FC236}">
                  <a16:creationId xmlns:a16="http://schemas.microsoft.com/office/drawing/2014/main" id="{23C6E6BA-A77B-46DE-BF75-0B5055B26D29}"/>
                </a:ext>
              </a:extLst>
            </p:cNvPr>
            <p:cNvSpPr/>
            <p:nvPr/>
          </p:nvSpPr>
          <p:spPr>
            <a:xfrm rot="955837" flipH="1" flipV="1">
              <a:off x="1248308" y="5624389"/>
              <a:ext cx="2687156" cy="1337123"/>
            </a:xfrm>
            <a:custGeom>
              <a:avLst/>
              <a:gdLst>
                <a:gd name="connsiteX0" fmla="*/ 0 w 1960880"/>
                <a:gd name="connsiteY0" fmla="*/ 334281 h 1337123"/>
                <a:gd name="connsiteX1" fmla="*/ 1292319 w 1960880"/>
                <a:gd name="connsiteY1" fmla="*/ 334281 h 1337123"/>
                <a:gd name="connsiteX2" fmla="*/ 1292319 w 1960880"/>
                <a:gd name="connsiteY2" fmla="*/ 0 h 1337123"/>
                <a:gd name="connsiteX3" fmla="*/ 1960880 w 1960880"/>
                <a:gd name="connsiteY3" fmla="*/ 668562 h 1337123"/>
                <a:gd name="connsiteX4" fmla="*/ 1292319 w 1960880"/>
                <a:gd name="connsiteY4" fmla="*/ 1337123 h 1337123"/>
                <a:gd name="connsiteX5" fmla="*/ 1292319 w 1960880"/>
                <a:gd name="connsiteY5" fmla="*/ 1002842 h 1337123"/>
                <a:gd name="connsiteX6" fmla="*/ 0 w 1960880"/>
                <a:gd name="connsiteY6" fmla="*/ 1002842 h 1337123"/>
                <a:gd name="connsiteX7" fmla="*/ 0 w 1960880"/>
                <a:gd name="connsiteY7" fmla="*/ 334281 h 1337123"/>
                <a:gd name="connsiteX0" fmla="*/ 0 w 1960880"/>
                <a:gd name="connsiteY0" fmla="*/ 1002842 h 1337123"/>
                <a:gd name="connsiteX1" fmla="*/ 1292319 w 1960880"/>
                <a:gd name="connsiteY1" fmla="*/ 334281 h 1337123"/>
                <a:gd name="connsiteX2" fmla="*/ 1292319 w 1960880"/>
                <a:gd name="connsiteY2" fmla="*/ 0 h 1337123"/>
                <a:gd name="connsiteX3" fmla="*/ 1960880 w 1960880"/>
                <a:gd name="connsiteY3" fmla="*/ 668562 h 1337123"/>
                <a:gd name="connsiteX4" fmla="*/ 1292319 w 1960880"/>
                <a:gd name="connsiteY4" fmla="*/ 1337123 h 1337123"/>
                <a:gd name="connsiteX5" fmla="*/ 1292319 w 1960880"/>
                <a:gd name="connsiteY5" fmla="*/ 1002842 h 1337123"/>
                <a:gd name="connsiteX6" fmla="*/ 0 w 1960880"/>
                <a:gd name="connsiteY6" fmla="*/ 1002842 h 1337123"/>
                <a:gd name="connsiteX0" fmla="*/ 0 w 1960880"/>
                <a:gd name="connsiteY0" fmla="*/ 1002842 h 1337123"/>
                <a:gd name="connsiteX1" fmla="*/ 1292319 w 1960880"/>
                <a:gd name="connsiteY1" fmla="*/ 334281 h 1337123"/>
                <a:gd name="connsiteX2" fmla="*/ 1292319 w 1960880"/>
                <a:gd name="connsiteY2" fmla="*/ 0 h 1337123"/>
                <a:gd name="connsiteX3" fmla="*/ 1960880 w 1960880"/>
                <a:gd name="connsiteY3" fmla="*/ 668562 h 1337123"/>
                <a:gd name="connsiteX4" fmla="*/ 1292319 w 1960880"/>
                <a:gd name="connsiteY4" fmla="*/ 1337123 h 1337123"/>
                <a:gd name="connsiteX5" fmla="*/ 1292319 w 1960880"/>
                <a:gd name="connsiteY5" fmla="*/ 1002842 h 1337123"/>
                <a:gd name="connsiteX6" fmla="*/ 0 w 1960880"/>
                <a:gd name="connsiteY6" fmla="*/ 1002842 h 1337123"/>
                <a:gd name="connsiteX0" fmla="*/ 0 w 1960880"/>
                <a:gd name="connsiteY0" fmla="*/ 1002842 h 1337123"/>
                <a:gd name="connsiteX1" fmla="*/ 1292319 w 1960880"/>
                <a:gd name="connsiteY1" fmla="*/ 334281 h 1337123"/>
                <a:gd name="connsiteX2" fmla="*/ 1292319 w 1960880"/>
                <a:gd name="connsiteY2" fmla="*/ 0 h 1337123"/>
                <a:gd name="connsiteX3" fmla="*/ 1960880 w 1960880"/>
                <a:gd name="connsiteY3" fmla="*/ 668562 h 1337123"/>
                <a:gd name="connsiteX4" fmla="*/ 1292319 w 1960880"/>
                <a:gd name="connsiteY4" fmla="*/ 1337123 h 1337123"/>
                <a:gd name="connsiteX5" fmla="*/ 1292319 w 1960880"/>
                <a:gd name="connsiteY5" fmla="*/ 1002842 h 1337123"/>
                <a:gd name="connsiteX6" fmla="*/ 0 w 1960880"/>
                <a:gd name="connsiteY6" fmla="*/ 1002842 h 1337123"/>
                <a:gd name="connsiteX0" fmla="*/ 0 w 2844800"/>
                <a:gd name="connsiteY0" fmla="*/ 1114602 h 1337123"/>
                <a:gd name="connsiteX1" fmla="*/ 2176239 w 2844800"/>
                <a:gd name="connsiteY1" fmla="*/ 334281 h 1337123"/>
                <a:gd name="connsiteX2" fmla="*/ 2176239 w 2844800"/>
                <a:gd name="connsiteY2" fmla="*/ 0 h 1337123"/>
                <a:gd name="connsiteX3" fmla="*/ 2844800 w 2844800"/>
                <a:gd name="connsiteY3" fmla="*/ 668562 h 1337123"/>
                <a:gd name="connsiteX4" fmla="*/ 2176239 w 2844800"/>
                <a:gd name="connsiteY4" fmla="*/ 1337123 h 1337123"/>
                <a:gd name="connsiteX5" fmla="*/ 2176239 w 2844800"/>
                <a:gd name="connsiteY5" fmla="*/ 1002842 h 1337123"/>
                <a:gd name="connsiteX6" fmla="*/ 0 w 2844800"/>
                <a:gd name="connsiteY6" fmla="*/ 1114602 h 1337123"/>
                <a:gd name="connsiteX0" fmla="*/ 0 w 2844800"/>
                <a:gd name="connsiteY0" fmla="*/ 1114602 h 1337123"/>
                <a:gd name="connsiteX1" fmla="*/ 2176239 w 2844800"/>
                <a:gd name="connsiteY1" fmla="*/ 334281 h 1337123"/>
                <a:gd name="connsiteX2" fmla="*/ 2176239 w 2844800"/>
                <a:gd name="connsiteY2" fmla="*/ 0 h 1337123"/>
                <a:gd name="connsiteX3" fmla="*/ 2844800 w 2844800"/>
                <a:gd name="connsiteY3" fmla="*/ 668562 h 1337123"/>
                <a:gd name="connsiteX4" fmla="*/ 2176239 w 2844800"/>
                <a:gd name="connsiteY4" fmla="*/ 1337123 h 1337123"/>
                <a:gd name="connsiteX5" fmla="*/ 2176239 w 2844800"/>
                <a:gd name="connsiteY5" fmla="*/ 1002842 h 1337123"/>
                <a:gd name="connsiteX6" fmla="*/ 0 w 2844800"/>
                <a:gd name="connsiteY6" fmla="*/ 1114602 h 1337123"/>
                <a:gd name="connsiteX0" fmla="*/ 0 w 2844800"/>
                <a:gd name="connsiteY0" fmla="*/ 1114602 h 1337123"/>
                <a:gd name="connsiteX1" fmla="*/ 2176239 w 2844800"/>
                <a:gd name="connsiteY1" fmla="*/ 334281 h 1337123"/>
                <a:gd name="connsiteX2" fmla="*/ 2176239 w 2844800"/>
                <a:gd name="connsiteY2" fmla="*/ 0 h 1337123"/>
                <a:gd name="connsiteX3" fmla="*/ 2844800 w 2844800"/>
                <a:gd name="connsiteY3" fmla="*/ 668562 h 1337123"/>
                <a:gd name="connsiteX4" fmla="*/ 2176239 w 2844800"/>
                <a:gd name="connsiteY4" fmla="*/ 1337123 h 1337123"/>
                <a:gd name="connsiteX5" fmla="*/ 2176239 w 2844800"/>
                <a:gd name="connsiteY5" fmla="*/ 1002842 h 1337123"/>
                <a:gd name="connsiteX6" fmla="*/ 0 w 2844800"/>
                <a:gd name="connsiteY6" fmla="*/ 1114602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 name="connsiteX0" fmla="*/ 0 w 2687156"/>
                <a:gd name="connsiteY0" fmla="*/ 1333749 h 1337123"/>
                <a:gd name="connsiteX1" fmla="*/ 2018595 w 2687156"/>
                <a:gd name="connsiteY1" fmla="*/ 334281 h 1337123"/>
                <a:gd name="connsiteX2" fmla="*/ 2018595 w 2687156"/>
                <a:gd name="connsiteY2" fmla="*/ 0 h 1337123"/>
                <a:gd name="connsiteX3" fmla="*/ 2687156 w 2687156"/>
                <a:gd name="connsiteY3" fmla="*/ 668562 h 1337123"/>
                <a:gd name="connsiteX4" fmla="*/ 2018595 w 2687156"/>
                <a:gd name="connsiteY4" fmla="*/ 1337123 h 1337123"/>
                <a:gd name="connsiteX5" fmla="*/ 2018595 w 2687156"/>
                <a:gd name="connsiteY5" fmla="*/ 1002842 h 1337123"/>
                <a:gd name="connsiteX6" fmla="*/ 0 w 2687156"/>
                <a:gd name="connsiteY6" fmla="*/ 1333749 h 133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7156" h="1337123">
                  <a:moveTo>
                    <a:pt x="0" y="1333749"/>
                  </a:moveTo>
                  <a:cubicBezTo>
                    <a:pt x="774415" y="594237"/>
                    <a:pt x="1263544" y="399102"/>
                    <a:pt x="2018595" y="334281"/>
                  </a:cubicBezTo>
                  <a:lnTo>
                    <a:pt x="2018595" y="0"/>
                  </a:lnTo>
                  <a:lnTo>
                    <a:pt x="2687156" y="668562"/>
                  </a:lnTo>
                  <a:lnTo>
                    <a:pt x="2018595" y="1337123"/>
                  </a:lnTo>
                  <a:lnTo>
                    <a:pt x="2018595" y="1002842"/>
                  </a:lnTo>
                  <a:cubicBezTo>
                    <a:pt x="998451" y="659050"/>
                    <a:pt x="256986" y="1105532"/>
                    <a:pt x="0" y="1333749"/>
                  </a:cubicBezTo>
                  <a:close/>
                </a:path>
              </a:pathLst>
            </a:custGeom>
            <a:gradFill>
              <a:gsLst>
                <a:gs pos="0">
                  <a:srgbClr val="FFC000">
                    <a:alpha val="80000"/>
                  </a:srgbClr>
                </a:gs>
                <a:gs pos="80000">
                  <a:srgbClr val="F0CF60">
                    <a:lumMod val="60000"/>
                    <a:lumOff val="40000"/>
                    <a:alpha val="80000"/>
                  </a:srgbClr>
                </a:gs>
              </a:gsLst>
              <a:lin ang="4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2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軟正黑體"/>
                <a:ea typeface="微軟正黑體"/>
                <a:cs typeface="+mn-cs"/>
              </a:endParaRPr>
            </a:p>
          </p:txBody>
        </p:sp>
      </p:grpSp>
      <p:pic>
        <p:nvPicPr>
          <p:cNvPr id="73" name="圖片 72">
            <a:extLst>
              <a:ext uri="{FF2B5EF4-FFF2-40B4-BE49-F238E27FC236}">
                <a16:creationId xmlns:a16="http://schemas.microsoft.com/office/drawing/2014/main" id="{AE4AEF00-3867-46C4-B2FB-5B5D88F14A7C}"/>
              </a:ext>
            </a:extLst>
          </p:cNvPr>
          <p:cNvPicPr>
            <a:picLocks noChangeAspect="1"/>
          </p:cNvPicPr>
          <p:nvPr/>
        </p:nvPicPr>
        <p:blipFill>
          <a:blip r:embed="rId12"/>
          <a:stretch>
            <a:fillRect/>
          </a:stretch>
        </p:blipFill>
        <p:spPr>
          <a:xfrm>
            <a:off x="-395792" y="4642337"/>
            <a:ext cx="6018166" cy="2287899"/>
          </a:xfrm>
          <a:prstGeom prst="rect">
            <a:avLst/>
          </a:prstGeom>
        </p:spPr>
      </p:pic>
      <p:grpSp>
        <p:nvGrpSpPr>
          <p:cNvPr id="80" name="组合 45"/>
          <p:cNvGrpSpPr/>
          <p:nvPr/>
        </p:nvGrpSpPr>
        <p:grpSpPr>
          <a:xfrm>
            <a:off x="1064553" y="188668"/>
            <a:ext cx="12787633" cy="763310"/>
            <a:chOff x="-3" y="162838"/>
            <a:chExt cx="12190831" cy="678410"/>
          </a:xfrm>
        </p:grpSpPr>
        <p:sp>
          <p:nvSpPr>
            <p:cNvPr id="81" name="矩形 42"/>
            <p:cNvSpPr/>
            <p:nvPr/>
          </p:nvSpPr>
          <p:spPr>
            <a:xfrm>
              <a:off x="-3" y="162838"/>
              <a:ext cx="9418006"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82"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3" name="文本框 47"/>
          <p:cNvSpPr txBox="1"/>
          <p:nvPr/>
        </p:nvSpPr>
        <p:spPr>
          <a:xfrm>
            <a:off x="1093372" y="245903"/>
            <a:ext cx="9567304" cy="1077218"/>
          </a:xfrm>
          <a:prstGeom prst="rect">
            <a:avLst/>
          </a:prstGeom>
          <a:noFill/>
        </p:spPr>
        <p:txBody>
          <a:bodyPr wrap="square" rtlCol="0">
            <a:spAutoFit/>
          </a:bodyPr>
          <a:lstStyle/>
          <a:p>
            <a:pPr lvl="0">
              <a:defRPr/>
            </a:pPr>
            <a:r>
              <a:rPr lang="zh-TW" altLang="en-US" sz="3200" b="1" dirty="0">
                <a:solidFill>
                  <a:prstClr val="white"/>
                </a:solidFill>
                <a:latin typeface="微软雅黑" panose="020B0503020204020204" pitchFamily="34" charset="-122"/>
                <a:ea typeface="微软雅黑" panose="020B0503020204020204" pitchFamily="34" charset="-122"/>
              </a:rPr>
              <a:t>農田水利灌溉管理整合雲系統簡介</a:t>
            </a:r>
            <a:r>
              <a:rPr lang="en-US" altLang="zh-TW" sz="2400" b="1" dirty="0">
                <a:solidFill>
                  <a:prstClr val="white"/>
                </a:solidFill>
                <a:latin typeface="微软雅黑" panose="020B0503020204020204" pitchFamily="34" charset="-122"/>
                <a:ea typeface="微软雅黑" panose="020B0503020204020204" pitchFamily="34" charset="-122"/>
              </a:rPr>
              <a:t>(2/10)</a:t>
            </a:r>
          </a:p>
          <a:p>
            <a:pPr lvl="0">
              <a:defRPr/>
            </a:pPr>
            <a:r>
              <a:rPr lang="zh-TW" altLang="en-US" sz="3200" b="1" dirty="0">
                <a:solidFill>
                  <a:prstClr val="white"/>
                </a:solidFill>
                <a:latin typeface="標楷體"/>
                <a:ea typeface="標楷體"/>
              </a:rPr>
              <a:t>－</a:t>
            </a:r>
            <a:endParaRPr lang="zh-TW" altLang="en-US" sz="3200" b="1" dirty="0">
              <a:solidFill>
                <a:schemeClr val="accent4">
                  <a:lumMod val="60000"/>
                  <a:lumOff val="4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84" name="圖片 83">
            <a:extLst>
              <a:ext uri="{FF2B5EF4-FFF2-40B4-BE49-F238E27FC236}">
                <a16:creationId xmlns:a16="http://schemas.microsoft.com/office/drawing/2014/main" id="{55F3E18D-93C3-40B9-8142-DCE0A441FF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矩形 1"/>
          <p:cNvSpPr/>
          <p:nvPr/>
        </p:nvSpPr>
        <p:spPr>
          <a:xfrm>
            <a:off x="456520" y="6034061"/>
            <a:ext cx="1174681" cy="369332"/>
          </a:xfrm>
          <a:prstGeom prst="rect">
            <a:avLst/>
          </a:prstGeom>
        </p:spPr>
        <p:txBody>
          <a:bodyPr wrap="none">
            <a:spAutoFit/>
          </a:bodyPr>
          <a:lstStyle/>
          <a:p>
            <a:r>
              <a:rPr lang="zh-TW" altLang="en-US" b="1" spc="130" dirty="0">
                <a:solidFill>
                  <a:prstClr val="black">
                    <a:lumMod val="65000"/>
                    <a:lumOff val="35000"/>
                  </a:prstClr>
                </a:solidFill>
                <a:cs typeface="+mn-ea"/>
                <a:sym typeface="+mn-lt"/>
              </a:rPr>
              <a:t>資訊管理</a:t>
            </a:r>
            <a:endParaRPr lang="zh-TW" altLang="en-US" b="1" dirty="0"/>
          </a:p>
        </p:txBody>
      </p:sp>
      <p:sp>
        <p:nvSpPr>
          <p:cNvPr id="3" name="矩形 2"/>
          <p:cNvSpPr/>
          <p:nvPr/>
        </p:nvSpPr>
        <p:spPr>
          <a:xfrm>
            <a:off x="3761048" y="6043936"/>
            <a:ext cx="1174681" cy="369332"/>
          </a:xfrm>
          <a:prstGeom prst="rect">
            <a:avLst/>
          </a:prstGeom>
        </p:spPr>
        <p:txBody>
          <a:bodyPr wrap="none">
            <a:spAutoFit/>
          </a:bodyPr>
          <a:lstStyle/>
          <a:p>
            <a:r>
              <a:rPr lang="zh-TW" altLang="en-US" b="1" spc="130" dirty="0">
                <a:solidFill>
                  <a:prstClr val="black">
                    <a:lumMod val="65000"/>
                    <a:lumOff val="35000"/>
                  </a:prstClr>
                </a:solidFill>
                <a:cs typeface="+mn-ea"/>
                <a:sym typeface="+mn-lt"/>
              </a:rPr>
              <a:t>區位資訊</a:t>
            </a:r>
            <a:endParaRPr lang="zh-TW" altLang="en-US" b="1" dirty="0"/>
          </a:p>
        </p:txBody>
      </p:sp>
      <p:sp>
        <p:nvSpPr>
          <p:cNvPr id="6" name="投影片編號版面配置區 5"/>
          <p:cNvSpPr>
            <a:spLocks noGrp="1"/>
          </p:cNvSpPr>
          <p:nvPr>
            <p:ph type="sldNum" sz="quarter" idx="12"/>
          </p:nvPr>
        </p:nvSpPr>
        <p:spPr>
          <a:xfrm>
            <a:off x="9441870" y="6356350"/>
            <a:ext cx="2743200" cy="365125"/>
          </a:xfrm>
        </p:spPr>
        <p:txBody>
          <a:bodyPr/>
          <a:lstStyle/>
          <a:p>
            <a:fld id="{46493D02-3590-4494-9ABB-93D650CAA22C}" type="slidenum">
              <a:rPr lang="zh-CN" altLang="en-US" smtClean="0">
                <a:solidFill>
                  <a:prstClr val="black">
                    <a:tint val="75000"/>
                  </a:prstClr>
                </a:solidFill>
              </a:rPr>
              <a:pPr/>
              <a:t>10</a:t>
            </a:fld>
            <a:endParaRPr lang="zh-CN" altLang="en-US" dirty="0">
              <a:solidFill>
                <a:prstClr val="black">
                  <a:tint val="75000"/>
                </a:prstClr>
              </a:solidFill>
            </a:endParaRPr>
          </a:p>
        </p:txBody>
      </p:sp>
    </p:spTree>
    <p:extLst>
      <p:ext uri="{BB962C8B-B14F-4D97-AF65-F5344CB8AC3E}">
        <p14:creationId xmlns:p14="http://schemas.microsoft.com/office/powerpoint/2010/main" val="1250927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5" name="群組 34">
            <a:extLst>
              <a:ext uri="{FF2B5EF4-FFF2-40B4-BE49-F238E27FC236}">
                <a16:creationId xmlns:a16="http://schemas.microsoft.com/office/drawing/2014/main" id="{19CA1A79-A777-45DA-ADA3-4D992C4D48C8}"/>
              </a:ext>
            </a:extLst>
          </p:cNvPr>
          <p:cNvGrpSpPr/>
          <p:nvPr/>
        </p:nvGrpSpPr>
        <p:grpSpPr>
          <a:xfrm>
            <a:off x="-512246" y="1404266"/>
            <a:ext cx="7222953" cy="5191655"/>
            <a:chOff x="5288267" y="1084302"/>
            <a:chExt cx="6569005" cy="4689396"/>
          </a:xfrm>
        </p:grpSpPr>
        <p:pic>
          <p:nvPicPr>
            <p:cNvPr id="36" name="图片 13">
              <a:extLst>
                <a:ext uri="{FF2B5EF4-FFF2-40B4-BE49-F238E27FC236}">
                  <a16:creationId xmlns:a16="http://schemas.microsoft.com/office/drawing/2014/main" id="{D49F2596-1801-423F-9DEB-6AAFCEB65060}"/>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sharpenSoften amount="6000"/>
                      </a14:imgEffect>
                    </a14:imgLayer>
                  </a14:imgProps>
                </a:ext>
                <a:ext uri="{28A0092B-C50C-407E-A947-70E740481C1C}">
                  <a14:useLocalDpi xmlns:a14="http://schemas.microsoft.com/office/drawing/2010/main"/>
                </a:ext>
              </a:extLst>
            </a:blip>
            <a:stretch>
              <a:fillRect/>
            </a:stretch>
          </p:blipFill>
          <p:spPr>
            <a:xfrm>
              <a:off x="5288267" y="1084302"/>
              <a:ext cx="6569005" cy="4689396"/>
            </a:xfrm>
            <a:prstGeom prst="rect">
              <a:avLst/>
            </a:prstGeom>
          </p:spPr>
        </p:pic>
        <p:pic>
          <p:nvPicPr>
            <p:cNvPr id="37" name="圖片 36">
              <a:extLst>
                <a:ext uri="{FF2B5EF4-FFF2-40B4-BE49-F238E27FC236}">
                  <a16:creationId xmlns:a16="http://schemas.microsoft.com/office/drawing/2014/main" id="{79433E5E-FB95-48AE-89EC-8313F50703C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487758" y="2118247"/>
              <a:ext cx="4170025" cy="2621507"/>
            </a:xfrm>
            <a:prstGeom prst="rect">
              <a:avLst/>
            </a:prstGeom>
            <a:effectLst>
              <a:outerShdw blurRad="50800" dist="38100" dir="2700000" algn="tl" rotWithShape="0">
                <a:prstClr val="black">
                  <a:alpha val="40000"/>
                </a:prstClr>
              </a:outerShdw>
            </a:effectLst>
          </p:spPr>
        </p:pic>
      </p:grpSp>
      <p:grpSp>
        <p:nvGrpSpPr>
          <p:cNvPr id="60" name="群組 59">
            <a:extLst>
              <a:ext uri="{FF2B5EF4-FFF2-40B4-BE49-F238E27FC236}">
                <a16:creationId xmlns:a16="http://schemas.microsoft.com/office/drawing/2014/main" id="{2B451386-06F9-4C9D-ABE4-52A41AA09199}"/>
              </a:ext>
            </a:extLst>
          </p:cNvPr>
          <p:cNvGrpSpPr/>
          <p:nvPr/>
        </p:nvGrpSpPr>
        <p:grpSpPr>
          <a:xfrm>
            <a:off x="5961552" y="1293534"/>
            <a:ext cx="5869982" cy="5301675"/>
            <a:chOff x="7278600" y="1434775"/>
            <a:chExt cx="4157569" cy="3624238"/>
          </a:xfrm>
        </p:grpSpPr>
        <p:sp>
          <p:nvSpPr>
            <p:cNvPr id="61" name="手繪多邊形: 圖案 35">
              <a:extLst>
                <a:ext uri="{FF2B5EF4-FFF2-40B4-BE49-F238E27FC236}">
                  <a16:creationId xmlns:a16="http://schemas.microsoft.com/office/drawing/2014/main" id="{B83CD8E1-C588-4877-B5C5-37DA92D6578C}"/>
                </a:ext>
              </a:extLst>
            </p:cNvPr>
            <p:cNvSpPr/>
            <p:nvPr/>
          </p:nvSpPr>
          <p:spPr>
            <a:xfrm>
              <a:off x="7278600" y="1434775"/>
              <a:ext cx="1332000" cy="540000"/>
            </a:xfrm>
            <a:custGeom>
              <a:avLst/>
              <a:gdLst>
                <a:gd name="connsiteX0" fmla="*/ 0 w 1236609"/>
                <a:gd name="connsiteY0" fmla="*/ 0 h 112517"/>
                <a:gd name="connsiteX1" fmla="*/ 1236609 w 1236609"/>
                <a:gd name="connsiteY1" fmla="*/ 0 h 112517"/>
                <a:gd name="connsiteX2" fmla="*/ 1236609 w 1236609"/>
                <a:gd name="connsiteY2" fmla="*/ 112517 h 112517"/>
                <a:gd name="connsiteX3" fmla="*/ 0 w 1236609"/>
                <a:gd name="connsiteY3" fmla="*/ 112517 h 112517"/>
                <a:gd name="connsiteX4" fmla="*/ 0 w 1236609"/>
                <a:gd name="connsiteY4" fmla="*/ 0 h 11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609" h="112517">
                  <a:moveTo>
                    <a:pt x="0" y="0"/>
                  </a:moveTo>
                  <a:lnTo>
                    <a:pt x="1236609" y="0"/>
                  </a:lnTo>
                  <a:lnTo>
                    <a:pt x="1236609" y="112517"/>
                  </a:lnTo>
                  <a:lnTo>
                    <a:pt x="0" y="112517"/>
                  </a:lnTo>
                  <a:lnTo>
                    <a:pt x="0" y="0"/>
                  </a:lnTo>
                  <a:close/>
                </a:path>
              </a:pathLst>
            </a:custGeom>
            <a:solidFill>
              <a:srgbClr val="5CC368">
                <a:hueOff val="0"/>
                <a:satOff val="0"/>
                <a:lumOff val="0"/>
                <a:alphaOff val="0"/>
              </a:srgbClr>
            </a:solidFill>
            <a:ln w="12700" cap="flat" cmpd="sng" algn="ctr">
              <a:solidFill>
                <a:srgbClr val="5CC368">
                  <a:hueOff val="0"/>
                  <a:satOff val="0"/>
                  <a:lumOff val="0"/>
                  <a:alphaOff val="0"/>
                </a:srgbClr>
              </a:solidFill>
              <a:prstDash val="solid"/>
              <a:miter lim="800000"/>
            </a:ln>
            <a:effectLst/>
          </p:spPr>
          <p:txBody>
            <a:bodyPr spcFirstLastPara="0" vert="horz" wrap="square" lIns="113792" tIns="65024" rIns="113792" bIns="65024" numCol="1" spcCol="1270" anchor="ctr" anchorCtr="0">
              <a:noAutofit/>
            </a:bodyPr>
            <a:lstStyle/>
            <a:p>
              <a:pPr marL="0" marR="0" lvl="0" indent="0" algn="ctr" defTabSz="711200" eaLnBrk="1" fontAlgn="auto" latinLnBrk="0" hangingPunct="1">
                <a:lnSpc>
                  <a:spcPts val="2200"/>
                </a:lnSpc>
                <a:spcBef>
                  <a:spcPct val="0"/>
                </a:spcBef>
                <a:spcAft>
                  <a:spcPts val="0"/>
                </a:spcAft>
                <a:buClrTx/>
                <a:buSzTx/>
                <a:buFontTx/>
                <a:buNone/>
                <a:tabLst/>
                <a:defRPr/>
              </a:pPr>
              <a:r>
                <a:rPr kumimoji="0" lang="zh-TW" alt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rPr>
                <a:t>首頁</a:t>
              </a:r>
            </a:p>
          </p:txBody>
        </p:sp>
        <p:sp>
          <p:nvSpPr>
            <p:cNvPr id="62" name="手繪多邊形: 圖案 36">
              <a:extLst>
                <a:ext uri="{FF2B5EF4-FFF2-40B4-BE49-F238E27FC236}">
                  <a16:creationId xmlns:a16="http://schemas.microsoft.com/office/drawing/2014/main" id="{BCA9E14F-9451-4AE8-B6F4-4BAE85979814}"/>
                </a:ext>
              </a:extLst>
            </p:cNvPr>
            <p:cNvSpPr/>
            <p:nvPr/>
          </p:nvSpPr>
          <p:spPr>
            <a:xfrm>
              <a:off x="7278601" y="2668469"/>
              <a:ext cx="1332000" cy="540000"/>
            </a:xfrm>
            <a:custGeom>
              <a:avLst/>
              <a:gdLst>
                <a:gd name="connsiteX0" fmla="*/ 0 w 1236609"/>
                <a:gd name="connsiteY0" fmla="*/ 0 h 91052"/>
                <a:gd name="connsiteX1" fmla="*/ 1236609 w 1236609"/>
                <a:gd name="connsiteY1" fmla="*/ 0 h 91052"/>
                <a:gd name="connsiteX2" fmla="*/ 1236609 w 1236609"/>
                <a:gd name="connsiteY2" fmla="*/ 91052 h 91052"/>
                <a:gd name="connsiteX3" fmla="*/ 0 w 1236609"/>
                <a:gd name="connsiteY3" fmla="*/ 91052 h 91052"/>
                <a:gd name="connsiteX4" fmla="*/ 0 w 1236609"/>
                <a:gd name="connsiteY4" fmla="*/ 0 h 9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609" h="91052">
                  <a:moveTo>
                    <a:pt x="0" y="0"/>
                  </a:moveTo>
                  <a:lnTo>
                    <a:pt x="1236609" y="0"/>
                  </a:lnTo>
                  <a:lnTo>
                    <a:pt x="1236609" y="91052"/>
                  </a:lnTo>
                  <a:lnTo>
                    <a:pt x="0" y="91052"/>
                  </a:lnTo>
                  <a:lnTo>
                    <a:pt x="0" y="0"/>
                  </a:lnTo>
                  <a:close/>
                </a:path>
              </a:pathLst>
            </a:custGeom>
            <a:solidFill>
              <a:srgbClr val="5CC368">
                <a:hueOff val="-1400006"/>
                <a:satOff val="-27192"/>
                <a:lumOff val="6667"/>
                <a:alphaOff val="0"/>
              </a:srgbClr>
            </a:solidFill>
            <a:ln w="12700" cap="flat" cmpd="sng" algn="ctr">
              <a:solidFill>
                <a:srgbClr val="5CC368">
                  <a:hueOff val="-1400006"/>
                  <a:satOff val="-27192"/>
                  <a:lumOff val="6667"/>
                  <a:alphaOff val="0"/>
                </a:srgbClr>
              </a:solidFill>
              <a:prstDash val="solid"/>
              <a:miter lim="800000"/>
            </a:ln>
            <a:effectLst/>
          </p:spPr>
          <p:txBody>
            <a:bodyPr spcFirstLastPara="0" vert="horz" wrap="square" lIns="113792" tIns="65024" rIns="113792" bIns="65024" numCol="1" spcCol="1270" anchor="ctr" anchorCtr="0">
              <a:noAutofit/>
            </a:bodyPr>
            <a:lstStyle/>
            <a:p>
              <a:pPr marL="0" marR="0" lvl="0" indent="0" algn="ctr" defTabSz="711200" eaLnBrk="1" fontAlgn="auto" latinLnBrk="0" hangingPunct="1">
                <a:lnSpc>
                  <a:spcPts val="2200"/>
                </a:lnSpc>
                <a:spcBef>
                  <a:spcPct val="0"/>
                </a:spcBef>
                <a:spcAft>
                  <a:spcPts val="0"/>
                </a:spcAft>
                <a:buClrTx/>
                <a:buSzTx/>
                <a:buFontTx/>
                <a:buNone/>
                <a:tabLst/>
                <a:defRPr/>
              </a:pPr>
              <a:r>
                <a:rPr kumimoji="0" lang="zh-TW" alt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rPr>
                <a:t>休耕停灌</a:t>
              </a:r>
              <a:endParaRPr kumimoji="0" lang="en-US" altLang="zh-TW"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endParaRPr>
            </a:p>
            <a:p>
              <a:pPr marL="0" marR="0" lvl="0" indent="0" algn="ctr" defTabSz="711200" eaLnBrk="1" fontAlgn="auto" latinLnBrk="0" hangingPunct="1">
                <a:lnSpc>
                  <a:spcPts val="2200"/>
                </a:lnSpc>
                <a:spcBef>
                  <a:spcPct val="0"/>
                </a:spcBef>
                <a:spcAft>
                  <a:spcPts val="0"/>
                </a:spcAft>
                <a:buClrTx/>
                <a:buSzTx/>
                <a:buFontTx/>
                <a:buNone/>
                <a:tabLst/>
                <a:defRPr/>
              </a:pPr>
              <a:r>
                <a:rPr kumimoji="0" lang="zh-TW" alt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rPr>
                <a:t>作業功能</a:t>
              </a:r>
            </a:p>
          </p:txBody>
        </p:sp>
        <p:sp>
          <p:nvSpPr>
            <p:cNvPr id="63" name="手繪多邊形: 圖案 37">
              <a:extLst>
                <a:ext uri="{FF2B5EF4-FFF2-40B4-BE49-F238E27FC236}">
                  <a16:creationId xmlns:a16="http://schemas.microsoft.com/office/drawing/2014/main" id="{9E8EC3C7-1040-476D-BAF6-8C5DCEDB677C}"/>
                </a:ext>
              </a:extLst>
            </p:cNvPr>
            <p:cNvSpPr/>
            <p:nvPr/>
          </p:nvSpPr>
          <p:spPr>
            <a:xfrm>
              <a:off x="7278600" y="3285316"/>
              <a:ext cx="1332000" cy="540000"/>
            </a:xfrm>
            <a:custGeom>
              <a:avLst/>
              <a:gdLst>
                <a:gd name="connsiteX0" fmla="*/ 0 w 1236609"/>
                <a:gd name="connsiteY0" fmla="*/ 0 h 73682"/>
                <a:gd name="connsiteX1" fmla="*/ 1236609 w 1236609"/>
                <a:gd name="connsiteY1" fmla="*/ 0 h 73682"/>
                <a:gd name="connsiteX2" fmla="*/ 1236609 w 1236609"/>
                <a:gd name="connsiteY2" fmla="*/ 73682 h 73682"/>
                <a:gd name="connsiteX3" fmla="*/ 0 w 1236609"/>
                <a:gd name="connsiteY3" fmla="*/ 73682 h 73682"/>
                <a:gd name="connsiteX4" fmla="*/ 0 w 1236609"/>
                <a:gd name="connsiteY4" fmla="*/ 0 h 7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609" h="73682">
                  <a:moveTo>
                    <a:pt x="0" y="0"/>
                  </a:moveTo>
                  <a:lnTo>
                    <a:pt x="1236609" y="0"/>
                  </a:lnTo>
                  <a:lnTo>
                    <a:pt x="1236609" y="73682"/>
                  </a:lnTo>
                  <a:lnTo>
                    <a:pt x="0" y="73682"/>
                  </a:lnTo>
                  <a:lnTo>
                    <a:pt x="0" y="0"/>
                  </a:lnTo>
                  <a:close/>
                </a:path>
              </a:pathLst>
            </a:custGeom>
            <a:solidFill>
              <a:srgbClr val="5CC368">
                <a:hueOff val="-2800012"/>
                <a:satOff val="-54385"/>
                <a:lumOff val="13333"/>
                <a:alphaOff val="0"/>
              </a:srgbClr>
            </a:solidFill>
            <a:ln w="12700" cap="flat" cmpd="sng" algn="ctr">
              <a:solidFill>
                <a:srgbClr val="5CC368">
                  <a:hueOff val="-2800012"/>
                  <a:satOff val="-54385"/>
                  <a:lumOff val="13333"/>
                  <a:alphaOff val="0"/>
                </a:srgbClr>
              </a:solidFill>
              <a:prstDash val="solid"/>
              <a:miter lim="800000"/>
            </a:ln>
            <a:effectLst/>
          </p:spPr>
          <p:txBody>
            <a:bodyPr spcFirstLastPara="0" vert="horz" wrap="square" lIns="113792" tIns="65024" rIns="113792" bIns="65024" numCol="1" spcCol="1270" anchor="ctr" anchorCtr="0">
              <a:noAutofit/>
            </a:bodyPr>
            <a:lstStyle/>
            <a:p>
              <a:pPr marL="0" marR="0" lvl="0" indent="0" algn="ctr" defTabSz="711200" eaLnBrk="1" fontAlgn="auto" latinLnBrk="0" hangingPunct="1">
                <a:lnSpc>
                  <a:spcPts val="2200"/>
                </a:lnSpc>
                <a:spcBef>
                  <a:spcPct val="0"/>
                </a:spcBef>
                <a:spcAft>
                  <a:spcPts val="0"/>
                </a:spcAft>
                <a:buClrTx/>
                <a:buSzTx/>
                <a:buFontTx/>
                <a:buNone/>
                <a:tabLst/>
                <a:defRPr/>
              </a:pPr>
              <a:r>
                <a:rPr kumimoji="0" lang="zh-TW" alt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rPr>
                <a:t>作業基金</a:t>
              </a:r>
              <a:endParaRPr kumimoji="0" lang="en-US" altLang="zh-TW"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endParaRPr>
            </a:p>
            <a:p>
              <a:pPr marL="0" marR="0" lvl="0" indent="0" algn="ctr" defTabSz="711200" eaLnBrk="1" fontAlgn="auto" latinLnBrk="0" hangingPunct="1">
                <a:lnSpc>
                  <a:spcPts val="2200"/>
                </a:lnSpc>
                <a:spcBef>
                  <a:spcPct val="0"/>
                </a:spcBef>
                <a:spcAft>
                  <a:spcPts val="0"/>
                </a:spcAft>
                <a:buClrTx/>
                <a:buSzTx/>
                <a:buFontTx/>
                <a:buNone/>
                <a:tabLst/>
                <a:defRPr/>
              </a:pPr>
              <a:r>
                <a:rPr kumimoji="0" lang="zh-TW" alt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rPr>
                <a:t>土地查詢</a:t>
              </a:r>
            </a:p>
          </p:txBody>
        </p:sp>
        <p:sp>
          <p:nvSpPr>
            <p:cNvPr id="64" name="手繪多邊形: 圖案 38">
              <a:extLst>
                <a:ext uri="{FF2B5EF4-FFF2-40B4-BE49-F238E27FC236}">
                  <a16:creationId xmlns:a16="http://schemas.microsoft.com/office/drawing/2014/main" id="{22D0E905-34D2-4FD2-8EAF-C412CB008CAD}"/>
                </a:ext>
              </a:extLst>
            </p:cNvPr>
            <p:cNvSpPr/>
            <p:nvPr/>
          </p:nvSpPr>
          <p:spPr>
            <a:xfrm>
              <a:off x="7278600" y="4519012"/>
              <a:ext cx="1332000" cy="540000"/>
            </a:xfrm>
            <a:custGeom>
              <a:avLst/>
              <a:gdLst>
                <a:gd name="connsiteX0" fmla="*/ 0 w 1235402"/>
                <a:gd name="connsiteY0" fmla="*/ 0 h 91052"/>
                <a:gd name="connsiteX1" fmla="*/ 1235402 w 1235402"/>
                <a:gd name="connsiteY1" fmla="*/ 0 h 91052"/>
                <a:gd name="connsiteX2" fmla="*/ 1235402 w 1235402"/>
                <a:gd name="connsiteY2" fmla="*/ 91052 h 91052"/>
                <a:gd name="connsiteX3" fmla="*/ 0 w 1235402"/>
                <a:gd name="connsiteY3" fmla="*/ 91052 h 91052"/>
                <a:gd name="connsiteX4" fmla="*/ 0 w 1235402"/>
                <a:gd name="connsiteY4" fmla="*/ 0 h 9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402" h="91052">
                  <a:moveTo>
                    <a:pt x="0" y="0"/>
                  </a:moveTo>
                  <a:lnTo>
                    <a:pt x="1235402" y="0"/>
                  </a:lnTo>
                  <a:lnTo>
                    <a:pt x="1235402" y="91052"/>
                  </a:lnTo>
                  <a:lnTo>
                    <a:pt x="0" y="91052"/>
                  </a:lnTo>
                  <a:lnTo>
                    <a:pt x="0" y="0"/>
                  </a:lnTo>
                  <a:close/>
                </a:path>
              </a:pathLst>
            </a:custGeom>
            <a:solidFill>
              <a:srgbClr val="5CC368">
                <a:hueOff val="-4200018"/>
                <a:satOff val="-81577"/>
                <a:lumOff val="20000"/>
                <a:alphaOff val="0"/>
              </a:srgbClr>
            </a:solidFill>
            <a:ln w="12700" cap="flat" cmpd="sng" algn="ctr">
              <a:solidFill>
                <a:srgbClr val="5CC368">
                  <a:hueOff val="-4200018"/>
                  <a:satOff val="-81577"/>
                  <a:lumOff val="20000"/>
                  <a:alphaOff val="0"/>
                </a:srgbClr>
              </a:solidFill>
              <a:prstDash val="solid"/>
              <a:miter lim="800000"/>
            </a:ln>
            <a:effectLst/>
          </p:spPr>
          <p:txBody>
            <a:bodyPr spcFirstLastPara="0" vert="horz" wrap="square" lIns="113792" tIns="65024" rIns="113792" bIns="65024" numCol="1" spcCol="1270" anchor="ctr" anchorCtr="0">
              <a:noAutofit/>
            </a:bodyPr>
            <a:lstStyle/>
            <a:p>
              <a:pPr marL="0" marR="0" lvl="0" indent="0" algn="ctr" defTabSz="711200" eaLnBrk="1" fontAlgn="auto" latinLnBrk="0" hangingPunct="1">
                <a:lnSpc>
                  <a:spcPts val="2200"/>
                </a:lnSpc>
                <a:spcBef>
                  <a:spcPct val="0"/>
                </a:spcBef>
                <a:spcAft>
                  <a:spcPts val="0"/>
                </a:spcAft>
                <a:buClrTx/>
                <a:buSzTx/>
                <a:buFontTx/>
                <a:buNone/>
                <a:tabLst/>
                <a:defRPr/>
              </a:pPr>
              <a:r>
                <a:rPr kumimoji="0" lang="zh-TW" alt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rPr>
                <a:t>帳號管理</a:t>
              </a:r>
            </a:p>
          </p:txBody>
        </p:sp>
        <p:sp>
          <p:nvSpPr>
            <p:cNvPr id="65" name="手繪多邊形: 圖案 39">
              <a:extLst>
                <a:ext uri="{FF2B5EF4-FFF2-40B4-BE49-F238E27FC236}">
                  <a16:creationId xmlns:a16="http://schemas.microsoft.com/office/drawing/2014/main" id="{E495981B-AA7E-41A1-8DAB-EBA32E37A30C}"/>
                </a:ext>
              </a:extLst>
            </p:cNvPr>
            <p:cNvSpPr/>
            <p:nvPr/>
          </p:nvSpPr>
          <p:spPr>
            <a:xfrm>
              <a:off x="8700169" y="1434775"/>
              <a:ext cx="2736000" cy="540000"/>
            </a:xfrm>
            <a:custGeom>
              <a:avLst/>
              <a:gdLst>
                <a:gd name="connsiteX0" fmla="*/ 0 w 1212453"/>
                <a:gd name="connsiteY0" fmla="*/ 0 h 746639"/>
                <a:gd name="connsiteX1" fmla="*/ 1212453 w 1212453"/>
                <a:gd name="connsiteY1" fmla="*/ 0 h 746639"/>
                <a:gd name="connsiteX2" fmla="*/ 1212453 w 1212453"/>
                <a:gd name="connsiteY2" fmla="*/ 746639 h 746639"/>
                <a:gd name="connsiteX3" fmla="*/ 0 w 1212453"/>
                <a:gd name="connsiteY3" fmla="*/ 746639 h 746639"/>
                <a:gd name="connsiteX4" fmla="*/ 0 w 1212453"/>
                <a:gd name="connsiteY4" fmla="*/ 0 h 74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3" h="746639">
                  <a:moveTo>
                    <a:pt x="0" y="0"/>
                  </a:moveTo>
                  <a:lnTo>
                    <a:pt x="1212453" y="0"/>
                  </a:lnTo>
                  <a:lnTo>
                    <a:pt x="1212453" y="746639"/>
                  </a:lnTo>
                  <a:lnTo>
                    <a:pt x="0" y="746639"/>
                  </a:lnTo>
                  <a:lnTo>
                    <a:pt x="0" y="0"/>
                  </a:lnTo>
                  <a:close/>
                </a:path>
              </a:pathLst>
            </a:custGeom>
            <a:solidFill>
              <a:srgbClr val="5CC368">
                <a:tint val="40000"/>
                <a:alpha val="90000"/>
                <a:hueOff val="0"/>
                <a:satOff val="0"/>
                <a:lumOff val="0"/>
                <a:alphaOff val="0"/>
              </a:srgbClr>
            </a:solidFill>
            <a:ln w="12700" cap="flat" cmpd="sng" algn="ctr">
              <a:solidFill>
                <a:srgbClr val="5CC368">
                  <a:tint val="40000"/>
                  <a:alpha val="90000"/>
                  <a:hueOff val="0"/>
                  <a:satOff val="0"/>
                  <a:lumOff val="0"/>
                  <a:alphaOff val="0"/>
                </a:srgbClr>
              </a:solidFill>
              <a:prstDash val="solid"/>
              <a:miter lim="800000"/>
            </a:ln>
            <a:effectLst/>
          </p:spPr>
          <p:txBody>
            <a:bodyPr spcFirstLastPara="0" vert="horz" wrap="square" lIns="69342" tIns="69342" rIns="92456" bIns="104013" numCol="1" spcCol="1270" anchor="ctr" anchorCtr="0">
              <a:noAutofit/>
            </a:bodyPr>
            <a:lstStyle/>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最新消息</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相關連結</a:t>
              </a:r>
            </a:p>
          </p:txBody>
        </p:sp>
        <p:sp>
          <p:nvSpPr>
            <p:cNvPr id="66" name="手繪多邊形: 圖案 40">
              <a:extLst>
                <a:ext uri="{FF2B5EF4-FFF2-40B4-BE49-F238E27FC236}">
                  <a16:creationId xmlns:a16="http://schemas.microsoft.com/office/drawing/2014/main" id="{9B40E3C1-8755-4E4E-B29B-FF1FEE7F345E}"/>
                </a:ext>
              </a:extLst>
            </p:cNvPr>
            <p:cNvSpPr/>
            <p:nvPr/>
          </p:nvSpPr>
          <p:spPr>
            <a:xfrm>
              <a:off x="7278600" y="2051622"/>
              <a:ext cx="1332000" cy="540000"/>
            </a:xfrm>
            <a:custGeom>
              <a:avLst/>
              <a:gdLst>
                <a:gd name="connsiteX0" fmla="*/ 0 w 1212453"/>
                <a:gd name="connsiteY0" fmla="*/ 0 h 484981"/>
                <a:gd name="connsiteX1" fmla="*/ 1212453 w 1212453"/>
                <a:gd name="connsiteY1" fmla="*/ 0 h 484981"/>
                <a:gd name="connsiteX2" fmla="*/ 1212453 w 1212453"/>
                <a:gd name="connsiteY2" fmla="*/ 484981 h 484981"/>
                <a:gd name="connsiteX3" fmla="*/ 0 w 1212453"/>
                <a:gd name="connsiteY3" fmla="*/ 484981 h 484981"/>
                <a:gd name="connsiteX4" fmla="*/ 0 w 1212453"/>
                <a:gd name="connsiteY4" fmla="*/ 0 h 484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3" h="484981">
                  <a:moveTo>
                    <a:pt x="0" y="0"/>
                  </a:moveTo>
                  <a:lnTo>
                    <a:pt x="1212453" y="0"/>
                  </a:lnTo>
                  <a:lnTo>
                    <a:pt x="1212453" y="484981"/>
                  </a:lnTo>
                  <a:lnTo>
                    <a:pt x="0" y="484981"/>
                  </a:lnTo>
                  <a:lnTo>
                    <a:pt x="0" y="0"/>
                  </a:lnTo>
                  <a:close/>
                </a:path>
              </a:pathLst>
            </a:custGeom>
            <a:solidFill>
              <a:srgbClr val="5CC368">
                <a:hueOff val="-840004"/>
                <a:satOff val="-16315"/>
                <a:lumOff val="4000"/>
                <a:alphaOff val="0"/>
              </a:srgbClr>
            </a:solidFill>
            <a:ln w="12700" cap="flat" cmpd="sng" algn="ctr">
              <a:solidFill>
                <a:srgbClr val="5CC368">
                  <a:hueOff val="-840004"/>
                  <a:satOff val="-16315"/>
                  <a:lumOff val="4000"/>
                  <a:alphaOff val="0"/>
                </a:srgbClr>
              </a:solidFill>
              <a:prstDash val="solid"/>
              <a:miter lim="800000"/>
            </a:ln>
            <a:effectLst/>
          </p:spPr>
          <p:txBody>
            <a:bodyPr spcFirstLastPara="0" vert="horz" wrap="square" lIns="92456" tIns="52832" rIns="92456" bIns="52832" numCol="1" spcCol="1270" anchor="ctr" anchorCtr="0">
              <a:noAutofit/>
            </a:bodyPr>
            <a:lstStyle/>
            <a:p>
              <a:pPr marL="0" marR="0" lvl="0" indent="0" algn="ctr" defTabSz="711200" eaLnBrk="1" fontAlgn="auto" latinLnBrk="0" hangingPunct="1">
                <a:lnSpc>
                  <a:spcPts val="2200"/>
                </a:lnSpc>
                <a:spcBef>
                  <a:spcPct val="0"/>
                </a:spcBef>
                <a:spcAft>
                  <a:spcPts val="0"/>
                </a:spcAft>
                <a:buClrTx/>
                <a:buSzTx/>
                <a:buFontTx/>
                <a:buNone/>
                <a:tabLst/>
                <a:defRPr/>
              </a:pPr>
              <a:r>
                <a:rPr kumimoji="0" lang="zh-TW" alt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rPr>
                <a:t>灌溉地地籍</a:t>
              </a:r>
              <a:br>
                <a:rPr kumimoji="0" lang="en-US" altLang="zh-TW"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rPr>
              </a:br>
              <a:r>
                <a:rPr kumimoji="0" lang="zh-TW" alt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rPr>
                <a:t>查詢與統計</a:t>
              </a:r>
            </a:p>
          </p:txBody>
        </p:sp>
        <p:sp>
          <p:nvSpPr>
            <p:cNvPr id="67" name="手繪多邊形: 圖案 41">
              <a:extLst>
                <a:ext uri="{FF2B5EF4-FFF2-40B4-BE49-F238E27FC236}">
                  <a16:creationId xmlns:a16="http://schemas.microsoft.com/office/drawing/2014/main" id="{F485FEAF-D4B1-4A3D-BD5E-476298932360}"/>
                </a:ext>
              </a:extLst>
            </p:cNvPr>
            <p:cNvSpPr/>
            <p:nvPr/>
          </p:nvSpPr>
          <p:spPr>
            <a:xfrm>
              <a:off x="8700169" y="2051622"/>
              <a:ext cx="2736000" cy="540000"/>
            </a:xfrm>
            <a:custGeom>
              <a:avLst/>
              <a:gdLst>
                <a:gd name="connsiteX0" fmla="*/ 0 w 1212453"/>
                <a:gd name="connsiteY0" fmla="*/ 0 h 746639"/>
                <a:gd name="connsiteX1" fmla="*/ 1212453 w 1212453"/>
                <a:gd name="connsiteY1" fmla="*/ 0 h 746639"/>
                <a:gd name="connsiteX2" fmla="*/ 1212453 w 1212453"/>
                <a:gd name="connsiteY2" fmla="*/ 746639 h 746639"/>
                <a:gd name="connsiteX3" fmla="*/ 0 w 1212453"/>
                <a:gd name="connsiteY3" fmla="*/ 746639 h 746639"/>
                <a:gd name="connsiteX4" fmla="*/ 0 w 1212453"/>
                <a:gd name="connsiteY4" fmla="*/ 0 h 74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3" h="746639">
                  <a:moveTo>
                    <a:pt x="0" y="0"/>
                  </a:moveTo>
                  <a:lnTo>
                    <a:pt x="1212453" y="0"/>
                  </a:lnTo>
                  <a:lnTo>
                    <a:pt x="1212453" y="746639"/>
                  </a:lnTo>
                  <a:lnTo>
                    <a:pt x="0" y="746639"/>
                  </a:lnTo>
                  <a:lnTo>
                    <a:pt x="0" y="0"/>
                  </a:lnTo>
                  <a:close/>
                </a:path>
              </a:pathLst>
            </a:custGeom>
            <a:solidFill>
              <a:srgbClr val="5CC368">
                <a:tint val="40000"/>
                <a:alpha val="90000"/>
                <a:hueOff val="-926913"/>
                <a:satOff val="-9728"/>
                <a:lumOff val="319"/>
                <a:alphaOff val="0"/>
              </a:srgbClr>
            </a:solidFill>
            <a:ln w="12700" cap="flat" cmpd="sng" algn="ctr">
              <a:solidFill>
                <a:srgbClr val="5CC368">
                  <a:tint val="40000"/>
                  <a:alpha val="90000"/>
                  <a:hueOff val="-926913"/>
                  <a:satOff val="-9728"/>
                  <a:lumOff val="319"/>
                  <a:alphaOff val="0"/>
                </a:srgbClr>
              </a:solidFill>
              <a:prstDash val="solid"/>
              <a:miter lim="800000"/>
            </a:ln>
            <a:effectLst/>
          </p:spPr>
          <p:txBody>
            <a:bodyPr spcFirstLastPara="0" vert="horz" wrap="square" lIns="69342" tIns="69342" rIns="92456" bIns="104013" numCol="1" spcCol="1270" anchor="ctr" anchorCtr="0">
              <a:noAutofit/>
            </a:bodyPr>
            <a:lstStyle/>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轄管灌溉地查詢與統計</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單筆地號轄區查詢</a:t>
              </a:r>
            </a:p>
          </p:txBody>
        </p:sp>
        <p:sp>
          <p:nvSpPr>
            <p:cNvPr id="68" name="矩形 67">
              <a:extLst>
                <a:ext uri="{FF2B5EF4-FFF2-40B4-BE49-F238E27FC236}">
                  <a16:creationId xmlns:a16="http://schemas.microsoft.com/office/drawing/2014/main" id="{9BFE01BF-19F0-4867-9DC5-7C84B2284A89}"/>
                </a:ext>
              </a:extLst>
            </p:cNvPr>
            <p:cNvSpPr/>
            <p:nvPr/>
          </p:nvSpPr>
          <p:spPr>
            <a:xfrm>
              <a:off x="8700169" y="2668469"/>
              <a:ext cx="2736000" cy="540000"/>
            </a:xfrm>
            <a:prstGeom prst="rect">
              <a:avLst/>
            </a:prstGeom>
            <a:solidFill>
              <a:srgbClr val="5CC368">
                <a:tint val="40000"/>
                <a:alpha val="90000"/>
                <a:hueOff val="-1853826"/>
                <a:satOff val="-19455"/>
                <a:lumOff val="638"/>
                <a:alphaOff val="0"/>
              </a:srgbClr>
            </a:solidFill>
            <a:ln w="12700" cap="flat" cmpd="sng" algn="ctr">
              <a:solidFill>
                <a:srgbClr val="5CC368">
                  <a:tint val="40000"/>
                  <a:alpha val="90000"/>
                  <a:hueOff val="-1853826"/>
                  <a:satOff val="-19455"/>
                  <a:lumOff val="638"/>
                  <a:alphaOff val="0"/>
                </a:srgbClr>
              </a:solidFill>
              <a:prstDash val="solid"/>
              <a:miter lim="800000"/>
            </a:ln>
            <a:effectLst/>
          </p:spPr>
          <p:txBody>
            <a:bodyPr numCol="3" anchor="ctr"/>
            <a:lstStyle/>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事件建立</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申報功能</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核定功能</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查詢功能</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檔案下載</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報表產製</a:t>
              </a:r>
            </a:p>
          </p:txBody>
        </p:sp>
        <p:sp>
          <p:nvSpPr>
            <p:cNvPr id="69" name="矩形 68">
              <a:extLst>
                <a:ext uri="{FF2B5EF4-FFF2-40B4-BE49-F238E27FC236}">
                  <a16:creationId xmlns:a16="http://schemas.microsoft.com/office/drawing/2014/main" id="{3B3B2E04-2192-46EE-867A-A162B06F0838}"/>
                </a:ext>
              </a:extLst>
            </p:cNvPr>
            <p:cNvSpPr/>
            <p:nvPr/>
          </p:nvSpPr>
          <p:spPr>
            <a:xfrm>
              <a:off x="8700169" y="3278207"/>
              <a:ext cx="2736000" cy="540000"/>
            </a:xfrm>
            <a:prstGeom prst="rect">
              <a:avLst/>
            </a:prstGeom>
            <a:solidFill>
              <a:srgbClr val="5CC368">
                <a:tint val="40000"/>
                <a:alpha val="90000"/>
                <a:hueOff val="-2780739"/>
                <a:satOff val="-29183"/>
                <a:lumOff val="958"/>
                <a:alphaOff val="0"/>
              </a:srgbClr>
            </a:solidFill>
            <a:ln w="12700" cap="flat" cmpd="sng" algn="ctr">
              <a:solidFill>
                <a:srgbClr val="5CC368">
                  <a:tint val="40000"/>
                  <a:alpha val="90000"/>
                  <a:hueOff val="-2780739"/>
                  <a:satOff val="-29183"/>
                  <a:lumOff val="958"/>
                  <a:alphaOff val="0"/>
                </a:srgbClr>
              </a:solidFill>
              <a:prstDash val="solid"/>
              <a:miter lim="800000"/>
            </a:ln>
            <a:effectLst/>
          </p:spPr>
          <p:txBody>
            <a:bodyPr anchor="ctr"/>
            <a:lstStyle/>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單筆地號查詢</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依管理權責單位查詢</a:t>
              </a:r>
            </a:p>
          </p:txBody>
        </p:sp>
        <p:sp>
          <p:nvSpPr>
            <p:cNvPr id="70" name="手繪多邊形: 圖案 44">
              <a:extLst>
                <a:ext uri="{FF2B5EF4-FFF2-40B4-BE49-F238E27FC236}">
                  <a16:creationId xmlns:a16="http://schemas.microsoft.com/office/drawing/2014/main" id="{75A58EFC-3A5F-4286-BBD0-B794ACB7D2FA}"/>
                </a:ext>
              </a:extLst>
            </p:cNvPr>
            <p:cNvSpPr/>
            <p:nvPr/>
          </p:nvSpPr>
          <p:spPr>
            <a:xfrm>
              <a:off x="7278600" y="3902163"/>
              <a:ext cx="1332000" cy="540000"/>
            </a:xfrm>
            <a:custGeom>
              <a:avLst/>
              <a:gdLst>
                <a:gd name="connsiteX0" fmla="*/ 0 w 1212453"/>
                <a:gd name="connsiteY0" fmla="*/ 0 h 484981"/>
                <a:gd name="connsiteX1" fmla="*/ 1212453 w 1212453"/>
                <a:gd name="connsiteY1" fmla="*/ 0 h 484981"/>
                <a:gd name="connsiteX2" fmla="*/ 1212453 w 1212453"/>
                <a:gd name="connsiteY2" fmla="*/ 484981 h 484981"/>
                <a:gd name="connsiteX3" fmla="*/ 0 w 1212453"/>
                <a:gd name="connsiteY3" fmla="*/ 484981 h 484981"/>
                <a:gd name="connsiteX4" fmla="*/ 0 w 1212453"/>
                <a:gd name="connsiteY4" fmla="*/ 0 h 484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3" h="484981">
                  <a:moveTo>
                    <a:pt x="0" y="0"/>
                  </a:moveTo>
                  <a:lnTo>
                    <a:pt x="1212453" y="0"/>
                  </a:lnTo>
                  <a:lnTo>
                    <a:pt x="1212453" y="484981"/>
                  </a:lnTo>
                  <a:lnTo>
                    <a:pt x="0" y="484981"/>
                  </a:lnTo>
                  <a:lnTo>
                    <a:pt x="0" y="0"/>
                  </a:lnTo>
                  <a:close/>
                </a:path>
              </a:pathLst>
            </a:custGeom>
            <a:solidFill>
              <a:srgbClr val="5CC368">
                <a:hueOff val="-3360014"/>
                <a:satOff val="-65262"/>
                <a:lumOff val="16000"/>
                <a:alphaOff val="0"/>
              </a:srgbClr>
            </a:solidFill>
            <a:ln w="12700" cap="flat" cmpd="sng" algn="ctr">
              <a:solidFill>
                <a:srgbClr val="5CC368">
                  <a:hueOff val="-3360014"/>
                  <a:satOff val="-65262"/>
                  <a:lumOff val="16000"/>
                  <a:alphaOff val="0"/>
                </a:srgbClr>
              </a:solidFill>
              <a:prstDash val="solid"/>
              <a:miter lim="800000"/>
            </a:ln>
            <a:effectLst/>
          </p:spPr>
          <p:txBody>
            <a:bodyPr spcFirstLastPara="0" vert="horz" wrap="square" lIns="92456" tIns="52832" rIns="92456" bIns="52832" numCol="1" spcCol="1270" anchor="ctr" anchorCtr="0">
              <a:noAutofit/>
            </a:bodyPr>
            <a:lstStyle/>
            <a:p>
              <a:pPr marL="0" marR="0" lvl="0" indent="0" algn="ctr" defTabSz="711200" eaLnBrk="1" fontAlgn="auto" latinLnBrk="0" hangingPunct="1">
                <a:lnSpc>
                  <a:spcPts val="2200"/>
                </a:lnSpc>
                <a:spcBef>
                  <a:spcPct val="0"/>
                </a:spcBef>
                <a:spcAft>
                  <a:spcPts val="0"/>
                </a:spcAft>
                <a:buClrTx/>
                <a:buSzTx/>
                <a:buFontTx/>
                <a:buNone/>
                <a:tabLst/>
                <a:defRPr/>
              </a:pPr>
              <a:r>
                <a:rPr kumimoji="0" lang="zh-TW" alt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rPr>
                <a:t>地理資訊</a:t>
              </a:r>
              <a:endParaRPr kumimoji="0" lang="en-US" altLang="zh-TW"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endParaRPr>
            </a:p>
            <a:p>
              <a:pPr marL="0" marR="0" lvl="0" indent="0" algn="ctr" defTabSz="711200" eaLnBrk="1" fontAlgn="auto" latinLnBrk="0" hangingPunct="1">
                <a:lnSpc>
                  <a:spcPts val="2200"/>
                </a:lnSpc>
                <a:spcBef>
                  <a:spcPct val="0"/>
                </a:spcBef>
                <a:spcAft>
                  <a:spcPts val="0"/>
                </a:spcAft>
                <a:buClrTx/>
                <a:buSzTx/>
                <a:buFontTx/>
                <a:buNone/>
                <a:tabLst/>
                <a:defRPr/>
              </a:pPr>
              <a:r>
                <a:rPr kumimoji="0" lang="zh-TW" altLang="en-US" sz="2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軟正黑體"/>
                  <a:cs typeface="+mn-cs"/>
                </a:rPr>
                <a:t>圖台</a:t>
              </a:r>
            </a:p>
          </p:txBody>
        </p:sp>
        <p:sp>
          <p:nvSpPr>
            <p:cNvPr id="71" name="矩形 70">
              <a:extLst>
                <a:ext uri="{FF2B5EF4-FFF2-40B4-BE49-F238E27FC236}">
                  <a16:creationId xmlns:a16="http://schemas.microsoft.com/office/drawing/2014/main" id="{350D0E39-40AC-4639-8C2C-937C223E51C3}"/>
                </a:ext>
              </a:extLst>
            </p:cNvPr>
            <p:cNvSpPr/>
            <p:nvPr/>
          </p:nvSpPr>
          <p:spPr>
            <a:xfrm>
              <a:off x="8700169" y="3902164"/>
              <a:ext cx="2736000" cy="540000"/>
            </a:xfrm>
            <a:prstGeom prst="rect">
              <a:avLst/>
            </a:prstGeom>
            <a:solidFill>
              <a:srgbClr val="5CC368">
                <a:tint val="40000"/>
                <a:alpha val="90000"/>
                <a:hueOff val="-3707651"/>
                <a:satOff val="-38910"/>
                <a:lumOff val="1277"/>
                <a:alphaOff val="0"/>
              </a:srgbClr>
            </a:solidFill>
            <a:ln w="12700" cap="flat" cmpd="sng" algn="ctr">
              <a:solidFill>
                <a:srgbClr val="5CC368">
                  <a:tint val="40000"/>
                  <a:alpha val="90000"/>
                  <a:hueOff val="-3707651"/>
                  <a:satOff val="-38910"/>
                  <a:lumOff val="1277"/>
                  <a:alphaOff val="0"/>
                </a:srgbClr>
              </a:solidFill>
              <a:prstDash val="solid"/>
              <a:miter lim="800000"/>
            </a:ln>
            <a:effectLst/>
          </p:spPr>
          <p:txBody>
            <a:bodyPr numCol="2" anchor="ctr"/>
            <a:lstStyle/>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地圖基本操作</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圖層套疊</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查詢模組</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圖面點擊查詢等</a:t>
              </a:r>
            </a:p>
          </p:txBody>
        </p:sp>
        <p:sp>
          <p:nvSpPr>
            <p:cNvPr id="72" name="手繪多邊形: 圖案 46">
              <a:extLst>
                <a:ext uri="{FF2B5EF4-FFF2-40B4-BE49-F238E27FC236}">
                  <a16:creationId xmlns:a16="http://schemas.microsoft.com/office/drawing/2014/main" id="{BAFBE0C4-7D2A-4A9A-918D-2C9E80B9D58D}"/>
                </a:ext>
              </a:extLst>
            </p:cNvPr>
            <p:cNvSpPr/>
            <p:nvPr/>
          </p:nvSpPr>
          <p:spPr>
            <a:xfrm>
              <a:off x="8700169" y="4519013"/>
              <a:ext cx="2736000" cy="540000"/>
            </a:xfrm>
            <a:custGeom>
              <a:avLst/>
              <a:gdLst>
                <a:gd name="connsiteX0" fmla="*/ 0 w 1212453"/>
                <a:gd name="connsiteY0" fmla="*/ 0 h 746639"/>
                <a:gd name="connsiteX1" fmla="*/ 1212453 w 1212453"/>
                <a:gd name="connsiteY1" fmla="*/ 0 h 746639"/>
                <a:gd name="connsiteX2" fmla="*/ 1212453 w 1212453"/>
                <a:gd name="connsiteY2" fmla="*/ 746639 h 746639"/>
                <a:gd name="connsiteX3" fmla="*/ 0 w 1212453"/>
                <a:gd name="connsiteY3" fmla="*/ 746639 h 746639"/>
                <a:gd name="connsiteX4" fmla="*/ 0 w 1212453"/>
                <a:gd name="connsiteY4" fmla="*/ 0 h 74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53" h="746639">
                  <a:moveTo>
                    <a:pt x="0" y="0"/>
                  </a:moveTo>
                  <a:lnTo>
                    <a:pt x="1212453" y="0"/>
                  </a:lnTo>
                  <a:lnTo>
                    <a:pt x="1212453" y="746639"/>
                  </a:lnTo>
                  <a:lnTo>
                    <a:pt x="0" y="746639"/>
                  </a:lnTo>
                  <a:lnTo>
                    <a:pt x="0" y="0"/>
                  </a:lnTo>
                  <a:close/>
                </a:path>
              </a:pathLst>
            </a:custGeom>
            <a:solidFill>
              <a:srgbClr val="5CC368">
                <a:tint val="40000"/>
                <a:alpha val="90000"/>
                <a:hueOff val="-4634564"/>
                <a:satOff val="-48638"/>
                <a:lumOff val="1596"/>
                <a:alphaOff val="0"/>
              </a:srgbClr>
            </a:solidFill>
            <a:ln w="12700" cap="flat" cmpd="sng" algn="ctr">
              <a:solidFill>
                <a:srgbClr val="5CC368">
                  <a:tint val="40000"/>
                  <a:alpha val="90000"/>
                  <a:hueOff val="-4634564"/>
                  <a:satOff val="-48638"/>
                  <a:lumOff val="1596"/>
                  <a:alphaOff val="0"/>
                </a:srgbClr>
              </a:solidFill>
              <a:prstDash val="solid"/>
              <a:miter lim="800000"/>
            </a:ln>
            <a:effectLst/>
          </p:spPr>
          <p:txBody>
            <a:bodyPr spcFirstLastPara="0" vert="horz" wrap="square" lIns="69342" tIns="69342" rIns="92456" bIns="104013" numCol="1" spcCol="1270" anchor="ctr" anchorCtr="0">
              <a:noAutofit/>
            </a:bodyPr>
            <a:lstStyle/>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個人帳號管理</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a:p>
              <a:pPr marL="114300" marR="0" lvl="1" indent="-114300" defTabSz="577850" eaLnBrk="1" fontAlgn="auto" latinLnBrk="0" hangingPunct="1">
                <a:lnSpc>
                  <a:spcPct val="90000"/>
                </a:lnSpc>
                <a:spcBef>
                  <a:spcPct val="0"/>
                </a:spcBef>
                <a:spcAft>
                  <a:spcPts val="0"/>
                </a:spcAft>
                <a:buClrTx/>
                <a:buSzTx/>
                <a:buFontTx/>
                <a:buChar char="•"/>
                <a:tabLst/>
                <a:defRPr/>
              </a:pPr>
              <a:r>
                <a:rPr kumimoji="0" lang="zh-TW" altLang="en-US"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rPr>
                <a:t>管理帳號設定</a:t>
              </a:r>
              <a:endParaRPr kumimoji="0" lang="en-US" altLang="zh-TW" sz="2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a:ea typeface="微軟正黑體"/>
                <a:cs typeface="+mn-cs"/>
              </a:endParaRPr>
            </a:p>
          </p:txBody>
        </p:sp>
      </p:grpSp>
      <p:sp>
        <p:nvSpPr>
          <p:cNvPr id="75" name="矩形 74"/>
          <p:cNvSpPr/>
          <p:nvPr/>
        </p:nvSpPr>
        <p:spPr>
          <a:xfrm>
            <a:off x="236907" y="1255878"/>
            <a:ext cx="5724645" cy="1052596"/>
          </a:xfrm>
          <a:prstGeom prst="rect">
            <a:avLst/>
          </a:prstGeom>
        </p:spPr>
        <p:txBody>
          <a:bodyPr wrap="none">
            <a:spAutoFit/>
          </a:bodyPr>
          <a:lstStyle/>
          <a:p>
            <a:pPr algn="ctr">
              <a:lnSpc>
                <a:spcPct val="130000"/>
              </a:lnSpc>
              <a:defRPr/>
            </a:pPr>
            <a:r>
              <a:rPr lang="zh-TW" altLang="en-US" sz="2400" b="1" kern="0" dirty="0">
                <a:cs typeface="+mn-ea"/>
                <a:sym typeface="+mn-lt"/>
              </a:rPr>
              <a:t>便利署本部與各管理處進行</a:t>
            </a:r>
            <a:r>
              <a:rPr lang="zh-TW" altLang="en-US" sz="2400" b="1" kern="0" dirty="0">
                <a:solidFill>
                  <a:srgbClr val="C00000"/>
                </a:solidFill>
                <a:cs typeface="+mn-ea"/>
                <a:sym typeface="+mn-lt"/>
              </a:rPr>
              <a:t>資料時間同步</a:t>
            </a:r>
            <a:endParaRPr lang="en-US" altLang="zh-TW" sz="2400" b="1" kern="0" dirty="0">
              <a:solidFill>
                <a:srgbClr val="C00000"/>
              </a:solidFill>
              <a:cs typeface="+mn-ea"/>
              <a:sym typeface="+mn-lt"/>
            </a:endParaRPr>
          </a:p>
          <a:p>
            <a:pPr algn="ctr">
              <a:lnSpc>
                <a:spcPct val="130000"/>
              </a:lnSpc>
              <a:defRPr/>
            </a:pPr>
            <a:r>
              <a:rPr lang="zh-TW" altLang="en-US" sz="2400" b="1" kern="0" dirty="0">
                <a:cs typeface="+mn-ea"/>
                <a:sym typeface="+mn-lt"/>
              </a:rPr>
              <a:t>的農田水利基礎資料</a:t>
            </a:r>
            <a:r>
              <a:rPr lang="zh-TW" altLang="en-US" sz="2400" b="1" kern="0" dirty="0">
                <a:solidFill>
                  <a:srgbClr val="C00000"/>
                </a:solidFill>
                <a:cs typeface="+mn-ea"/>
                <a:sym typeface="+mn-lt"/>
              </a:rPr>
              <a:t>查詢</a:t>
            </a:r>
            <a:r>
              <a:rPr lang="zh-TW" altLang="en-US" sz="2400" b="1" kern="0" dirty="0">
                <a:cs typeface="+mn-ea"/>
                <a:sym typeface="+mn-lt"/>
              </a:rPr>
              <a:t>、</a:t>
            </a:r>
            <a:r>
              <a:rPr lang="zh-TW" altLang="en-US" sz="2400" b="1" kern="0" dirty="0">
                <a:solidFill>
                  <a:srgbClr val="C00000"/>
                </a:solidFill>
                <a:cs typeface="+mn-ea"/>
                <a:sym typeface="+mn-lt"/>
              </a:rPr>
              <a:t>管理</a:t>
            </a:r>
            <a:r>
              <a:rPr lang="zh-TW" altLang="en-US" sz="2400" b="1" kern="0" dirty="0">
                <a:cs typeface="+mn-ea"/>
                <a:sym typeface="+mn-lt"/>
              </a:rPr>
              <a:t>、</a:t>
            </a:r>
            <a:r>
              <a:rPr lang="zh-TW" altLang="en-US" sz="2400" b="1" kern="0" dirty="0">
                <a:solidFill>
                  <a:srgbClr val="C00000"/>
                </a:solidFill>
                <a:cs typeface="+mn-ea"/>
                <a:sym typeface="+mn-lt"/>
              </a:rPr>
              <a:t>更新</a:t>
            </a:r>
          </a:p>
        </p:txBody>
      </p:sp>
      <p:grpSp>
        <p:nvGrpSpPr>
          <p:cNvPr id="24" name="组合 45"/>
          <p:cNvGrpSpPr/>
          <p:nvPr/>
        </p:nvGrpSpPr>
        <p:grpSpPr>
          <a:xfrm>
            <a:off x="1064554" y="162838"/>
            <a:ext cx="10968562" cy="789140"/>
            <a:chOff x="-3" y="162838"/>
            <a:chExt cx="12190831" cy="678410"/>
          </a:xfrm>
        </p:grpSpPr>
        <p:sp>
          <p:nvSpPr>
            <p:cNvPr id="25" name="矩形 42"/>
            <p:cNvSpPr/>
            <p:nvPr/>
          </p:nvSpPr>
          <p:spPr>
            <a:xfrm>
              <a:off x="-3" y="162838"/>
              <a:ext cx="1179767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6"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文本框 47"/>
          <p:cNvSpPr txBox="1"/>
          <p:nvPr/>
        </p:nvSpPr>
        <p:spPr>
          <a:xfrm>
            <a:off x="1236722" y="256471"/>
            <a:ext cx="9395609" cy="584775"/>
          </a:xfrm>
          <a:prstGeom prst="rect">
            <a:avLst/>
          </a:prstGeom>
          <a:noFill/>
        </p:spPr>
        <p:txBody>
          <a:bodyPr wrap="square" rtlCol="0">
            <a:spAutoFit/>
          </a:bodyPr>
          <a:lstStyle/>
          <a:p>
            <a:pPr lvl="0">
              <a:defRPr/>
            </a:pPr>
            <a:r>
              <a:rPr lang="zh-TW" altLang="en-US" sz="3200" b="1" dirty="0">
                <a:solidFill>
                  <a:prstClr val="white"/>
                </a:solidFill>
                <a:latin typeface="微软雅黑" panose="020B0503020204020204" pitchFamily="34" charset="-122"/>
                <a:ea typeface="微软雅黑" panose="020B0503020204020204" pitchFamily="34" charset="-122"/>
              </a:rPr>
              <a:t>農田水利灌溉管理整合雲系統簡介</a:t>
            </a:r>
            <a:r>
              <a:rPr lang="en-US" altLang="zh-TW" sz="2400" b="1" dirty="0">
                <a:solidFill>
                  <a:prstClr val="white"/>
                </a:solidFill>
                <a:latin typeface="微软雅黑" panose="020B0503020204020204" pitchFamily="34" charset="-122"/>
                <a:ea typeface="微软雅黑" panose="020B0503020204020204" pitchFamily="34" charset="-122"/>
              </a:rPr>
              <a:t>(3/10)</a:t>
            </a:r>
            <a:endParaRPr lang="zh-TW" altLang="en-US" sz="2400" b="1" dirty="0">
              <a:solidFill>
                <a:prstClr val="white"/>
              </a:solidFill>
              <a:latin typeface="微软雅黑" panose="020B0503020204020204" pitchFamily="34" charset="-122"/>
              <a:ea typeface="微软雅黑" panose="020B0503020204020204" pitchFamily="34" charset="-122"/>
            </a:endParaRPr>
          </a:p>
        </p:txBody>
      </p:sp>
      <p:pic>
        <p:nvPicPr>
          <p:cNvPr id="28" name="圖片 27">
            <a:extLst>
              <a:ext uri="{FF2B5EF4-FFF2-40B4-BE49-F238E27FC236}">
                <a16:creationId xmlns:a16="http://schemas.microsoft.com/office/drawing/2014/main" id="{55F3E18D-93C3-40B9-8142-DCE0A441FF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矩形 28"/>
          <p:cNvSpPr/>
          <p:nvPr/>
        </p:nvSpPr>
        <p:spPr>
          <a:xfrm>
            <a:off x="525450" y="5953530"/>
            <a:ext cx="3005951" cy="487056"/>
          </a:xfrm>
          <a:prstGeom prst="rect">
            <a:avLst/>
          </a:prstGeom>
        </p:spPr>
        <p:txBody>
          <a:bodyPr wrap="none">
            <a:spAutoFit/>
          </a:bodyPr>
          <a:lstStyle/>
          <a:p>
            <a:pPr lvl="0" algn="ctr">
              <a:lnSpc>
                <a:spcPct val="130000"/>
              </a:lnSpc>
              <a:spcBef>
                <a:spcPts val="600"/>
              </a:spcBef>
              <a:spcAft>
                <a:spcPts val="900"/>
              </a:spcAft>
              <a:buClr>
                <a:srgbClr val="70AD47">
                  <a:lumMod val="75000"/>
                </a:srgbClr>
              </a:buClr>
              <a:defRPr/>
            </a:pPr>
            <a:r>
              <a:rPr lang="zh-TW" altLang="en-US" sz="2200" b="1" kern="0" dirty="0">
                <a:cs typeface="+mn-ea"/>
              </a:rPr>
              <a:t>系統權限管理機制符合</a:t>
            </a:r>
          </a:p>
        </p:txBody>
      </p:sp>
      <p:sp>
        <p:nvSpPr>
          <p:cNvPr id="30" name="矩形 29"/>
          <p:cNvSpPr/>
          <p:nvPr/>
        </p:nvSpPr>
        <p:spPr>
          <a:xfrm>
            <a:off x="3403840" y="5948912"/>
            <a:ext cx="1877437" cy="487056"/>
          </a:xfrm>
          <a:prstGeom prst="rect">
            <a:avLst/>
          </a:prstGeom>
        </p:spPr>
        <p:txBody>
          <a:bodyPr wrap="none">
            <a:spAutoFit/>
          </a:bodyPr>
          <a:lstStyle/>
          <a:p>
            <a:pPr lvl="0" algn="ctr">
              <a:lnSpc>
                <a:spcPct val="130000"/>
              </a:lnSpc>
              <a:defRPr/>
            </a:pPr>
            <a:r>
              <a:rPr lang="zh-TW" altLang="en-US" sz="2200" b="1" dirty="0">
                <a:solidFill>
                  <a:srgbClr val="FFFF00"/>
                </a:solidFill>
                <a:effectLst>
                  <a:glow rad="228600">
                    <a:schemeClr val="accent6">
                      <a:lumMod val="75000"/>
                      <a:alpha val="60000"/>
                    </a:schemeClr>
                  </a:glow>
                </a:effectLst>
                <a:sym typeface="+mn-lt"/>
              </a:rPr>
              <a:t>資安相關規範</a:t>
            </a:r>
          </a:p>
        </p:txBody>
      </p:sp>
      <p:sp>
        <p:nvSpPr>
          <p:cNvPr id="4" name="投影片編號版面配置區 3"/>
          <p:cNvSpPr>
            <a:spLocks noGrp="1"/>
          </p:cNvSpPr>
          <p:nvPr>
            <p:ph type="sldNum" sz="quarter" idx="12"/>
          </p:nvPr>
        </p:nvSpPr>
        <p:spPr>
          <a:xfrm>
            <a:off x="9426756" y="6356350"/>
            <a:ext cx="2743200" cy="365125"/>
          </a:xfrm>
        </p:spPr>
        <p:txBody>
          <a:bodyPr/>
          <a:lstStyle/>
          <a:p>
            <a:fld id="{46493D02-3590-4494-9ABB-93D650CAA22C}" type="slidenum">
              <a:rPr lang="zh-CN" altLang="en-US" smtClean="0">
                <a:solidFill>
                  <a:prstClr val="black">
                    <a:tint val="75000"/>
                  </a:prstClr>
                </a:solidFill>
              </a:rPr>
              <a:pPr/>
              <a:t>11</a:t>
            </a:fld>
            <a:endParaRPr lang="zh-CN" altLang="en-US" dirty="0">
              <a:solidFill>
                <a:prstClr val="black">
                  <a:tint val="75000"/>
                </a:prstClr>
              </a:solidFill>
            </a:endParaRPr>
          </a:p>
        </p:txBody>
      </p:sp>
    </p:spTree>
    <p:extLst>
      <p:ext uri="{BB962C8B-B14F-4D97-AF65-F5344CB8AC3E}">
        <p14:creationId xmlns:p14="http://schemas.microsoft.com/office/powerpoint/2010/main" val="2942204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A993E60C-6D00-4364-9550-6C662A469AD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328752" y="1107165"/>
            <a:ext cx="5228839" cy="2504425"/>
          </a:xfrm>
          <a:prstGeom prst="rect">
            <a:avLst/>
          </a:prstGeom>
          <a:ln>
            <a:solidFill>
              <a:srgbClr val="43B152"/>
            </a:solidFill>
          </a:ln>
          <a:effectLst>
            <a:outerShdw blurRad="50800" dist="38100" dir="2700000" algn="tl" rotWithShape="0">
              <a:prstClr val="black">
                <a:alpha val="40000"/>
              </a:prstClr>
            </a:outerShdw>
          </a:effectLst>
        </p:spPr>
      </p:pic>
      <p:sp>
        <p:nvSpPr>
          <p:cNvPr id="22" name="投影片編號版面配置區 3">
            <a:extLst>
              <a:ext uri="{FF2B5EF4-FFF2-40B4-BE49-F238E27FC236}">
                <a16:creationId xmlns:a16="http://schemas.microsoft.com/office/drawing/2014/main" id="{10F2E7FE-EF39-429C-B8AF-6C1F6F91C7D3}"/>
              </a:ext>
            </a:extLst>
          </p:cNvPr>
          <p:cNvSpPr txBox="1">
            <a:spLocks/>
          </p:cNvSpPr>
          <p:nvPr/>
        </p:nvSpPr>
        <p:spPr>
          <a:xfrm>
            <a:off x="8814391" y="621734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C79442C-7012-45AC-9C43-1365F345FC4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pic>
        <p:nvPicPr>
          <p:cNvPr id="23" name="圖片 22">
            <a:extLst>
              <a:ext uri="{FF2B5EF4-FFF2-40B4-BE49-F238E27FC236}">
                <a16:creationId xmlns:a16="http://schemas.microsoft.com/office/drawing/2014/main" id="{1C8E36F2-98FE-4721-85B2-FF405522414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328750" y="3712920"/>
            <a:ext cx="5138549" cy="2724766"/>
          </a:xfrm>
          <a:prstGeom prst="rect">
            <a:avLst/>
          </a:prstGeom>
          <a:ln>
            <a:solidFill>
              <a:srgbClr val="43B152"/>
            </a:solidFill>
          </a:ln>
          <a:effectLst>
            <a:outerShdw blurRad="50800" dist="38100" dir="2700000" algn="tl" rotWithShape="0">
              <a:prstClr val="black">
                <a:alpha val="40000"/>
              </a:prstClr>
            </a:outerShdw>
          </a:effectLst>
        </p:spPr>
      </p:pic>
      <p:pic>
        <p:nvPicPr>
          <p:cNvPr id="24" name="圖片 23" descr="一張含有 文字 的圖片&#10;&#10;自動產生的描述">
            <a:extLst>
              <a:ext uri="{FF2B5EF4-FFF2-40B4-BE49-F238E27FC236}">
                <a16:creationId xmlns:a16="http://schemas.microsoft.com/office/drawing/2014/main" id="{E8E786D5-7363-46AD-A5A0-B1849C1D3454}"/>
              </a:ext>
            </a:extLst>
          </p:cNvPr>
          <p:cNvPicPr/>
          <p:nvPr/>
        </p:nvPicPr>
        <p:blipFill>
          <a:blip r:embed="rId6">
            <a:extLst>
              <a:ext uri="{28A0092B-C50C-407E-A947-70E740481C1C}">
                <a14:useLocalDpi xmlns:a14="http://schemas.microsoft.com/office/drawing/2010/main" val="0"/>
              </a:ext>
            </a:extLst>
          </a:blip>
          <a:stretch>
            <a:fillRect/>
          </a:stretch>
        </p:blipFill>
        <p:spPr>
          <a:xfrm>
            <a:off x="9388008" y="3895792"/>
            <a:ext cx="1979492" cy="2718859"/>
          </a:xfrm>
          <a:prstGeom prst="rect">
            <a:avLst/>
          </a:prstGeom>
          <a:effectLst>
            <a:outerShdw blurRad="50800" dist="38100" dir="2700000" algn="tl" rotWithShape="0">
              <a:prstClr val="black">
                <a:alpha val="40000"/>
              </a:prstClr>
            </a:outerShdw>
          </a:effectLst>
        </p:spPr>
      </p:pic>
      <p:sp>
        <p:nvSpPr>
          <p:cNvPr id="25" name="矩形: 圆顶角 12">
            <a:extLst>
              <a:ext uri="{FF2B5EF4-FFF2-40B4-BE49-F238E27FC236}">
                <a16:creationId xmlns:a16="http://schemas.microsoft.com/office/drawing/2014/main" id="{3EF34C7A-C36A-471D-BCB7-E859FBAF84FC}"/>
              </a:ext>
            </a:extLst>
          </p:cNvPr>
          <p:cNvSpPr/>
          <p:nvPr/>
        </p:nvSpPr>
        <p:spPr>
          <a:xfrm flipV="1">
            <a:off x="508076" y="2475467"/>
            <a:ext cx="5467422" cy="1257698"/>
          </a:xfrm>
          <a:prstGeom prst="round2SameRect">
            <a:avLst>
              <a:gd name="adj1" fmla="val 14983"/>
              <a:gd name="adj2" fmla="val 0"/>
            </a:avLst>
          </a:prstGeom>
          <a:solidFill>
            <a:srgbClr val="43B152">
              <a:lumMod val="20000"/>
              <a:lumOff val="80000"/>
              <a:alpha val="30000"/>
            </a:srgbClr>
          </a:solidFill>
          <a:ln w="15875" cap="flat" cmpd="sng" algn="ctr">
            <a:gradFill>
              <a:gsLst>
                <a:gs pos="0">
                  <a:srgbClr val="22BA9D"/>
                </a:gs>
                <a:gs pos="80000">
                  <a:srgbClr val="43B152"/>
                </a:gs>
              </a:gsLst>
              <a:lin ang="4800000" scaled="0"/>
            </a:gradFill>
            <a:prstDash val="solid"/>
            <a:miter lim="800000"/>
          </a:ln>
          <a:effectLst>
            <a:outerShdw blurRad="190500" algn="ctr" rotWithShape="0">
              <a:srgbClr val="43B15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grpSp>
        <p:nvGrpSpPr>
          <p:cNvPr id="26" name="组合 23">
            <a:extLst>
              <a:ext uri="{FF2B5EF4-FFF2-40B4-BE49-F238E27FC236}">
                <a16:creationId xmlns:a16="http://schemas.microsoft.com/office/drawing/2014/main" id="{94D2E352-8F49-490A-871E-18B175015E41}"/>
              </a:ext>
            </a:extLst>
          </p:cNvPr>
          <p:cNvGrpSpPr/>
          <p:nvPr/>
        </p:nvGrpSpPr>
        <p:grpSpPr>
          <a:xfrm>
            <a:off x="508076" y="1849214"/>
            <a:ext cx="5467422" cy="575005"/>
            <a:chOff x="7091274" y="1736439"/>
            <a:chExt cx="4226011" cy="575005"/>
          </a:xfrm>
        </p:grpSpPr>
        <p:sp>
          <p:nvSpPr>
            <p:cNvPr id="27" name="矩形 26">
              <a:extLst>
                <a:ext uri="{FF2B5EF4-FFF2-40B4-BE49-F238E27FC236}">
                  <a16:creationId xmlns:a16="http://schemas.microsoft.com/office/drawing/2014/main" id="{D6F35003-52C7-4FF4-9837-9C6F8E0B423E}"/>
                </a:ext>
              </a:extLst>
            </p:cNvPr>
            <p:cNvSpPr/>
            <p:nvPr/>
          </p:nvSpPr>
          <p:spPr>
            <a:xfrm flipV="1">
              <a:off x="7091274" y="1736439"/>
              <a:ext cx="4226011" cy="550873"/>
            </a:xfrm>
            <a:prstGeom prst="rect">
              <a:avLst/>
            </a:prstGeom>
            <a:gradFill>
              <a:gsLst>
                <a:gs pos="0">
                  <a:srgbClr val="22BA9D"/>
                </a:gs>
                <a:gs pos="80000">
                  <a:srgbClr val="5CC368"/>
                </a:gs>
              </a:gsLst>
              <a:lin ang="2700000" scaled="0"/>
            </a:gradFill>
            <a:ln w="12700" cap="flat" cmpd="sng" algn="ctr">
              <a:noFill/>
              <a:prstDash val="solid"/>
              <a:miter lim="800000"/>
            </a:ln>
            <a:effectLst>
              <a:outerShdw blurRad="190500" algn="ctr" rotWithShape="0">
                <a:srgbClr val="43B15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cs"/>
              </a:endParaRPr>
            </a:p>
          </p:txBody>
        </p:sp>
        <p:sp>
          <p:nvSpPr>
            <p:cNvPr id="28" name="矩形 27">
              <a:extLst>
                <a:ext uri="{FF2B5EF4-FFF2-40B4-BE49-F238E27FC236}">
                  <a16:creationId xmlns:a16="http://schemas.microsoft.com/office/drawing/2014/main" id="{9863F3AF-6085-4BF9-A923-5B2C75C991EF}"/>
                </a:ext>
              </a:extLst>
            </p:cNvPr>
            <p:cNvSpPr/>
            <p:nvPr/>
          </p:nvSpPr>
          <p:spPr>
            <a:xfrm>
              <a:off x="8280953" y="1831313"/>
              <a:ext cx="1846659" cy="480131"/>
            </a:xfrm>
            <a:prstGeom prst="rect">
              <a:avLst/>
            </a:prstGeom>
          </p:spPr>
          <p:txBody>
            <a:bodyPr wrap="none" lIns="0" tIns="0" rIns="0" bIns="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cs typeface="+mn-ea"/>
                  <a:sym typeface="+mn-lt"/>
                </a:rPr>
                <a:t>帳號登入方式</a:t>
              </a:r>
            </a:p>
          </p:txBody>
        </p:sp>
      </p:grpSp>
      <p:sp>
        <p:nvSpPr>
          <p:cNvPr id="29" name="ísḻíďè">
            <a:extLst>
              <a:ext uri="{FF2B5EF4-FFF2-40B4-BE49-F238E27FC236}">
                <a16:creationId xmlns:a16="http://schemas.microsoft.com/office/drawing/2014/main" id="{F21D4F02-96B3-48CD-B78D-CEA9DE921425}"/>
              </a:ext>
            </a:extLst>
          </p:cNvPr>
          <p:cNvSpPr txBox="1"/>
          <p:nvPr/>
        </p:nvSpPr>
        <p:spPr>
          <a:xfrm>
            <a:off x="751692" y="2493260"/>
            <a:ext cx="5001086" cy="1200329"/>
          </a:xfrm>
          <a:prstGeom prst="rect">
            <a:avLst/>
          </a:prstGeom>
          <a:noFill/>
        </p:spPr>
        <p:txBody>
          <a:bodyPr wrap="square" lIns="0" tIns="0" rIns="0" bIns="0" rtlCol="0">
            <a:spAutoFit/>
          </a:bodyPr>
          <a:lstStyle/>
          <a:p>
            <a:pPr marL="285750" indent="-285750" algn="just">
              <a:lnSpc>
                <a:spcPct val="130000"/>
              </a:lnSpc>
              <a:buFont typeface="Wingdings" panose="05000000000000000000" pitchFamily="2" charset="2"/>
              <a:buChar char="l"/>
            </a:pPr>
            <a:r>
              <a:rPr lang="zh-TW" altLang="en-US" sz="2000" b="1" spc="130" dirty="0">
                <a:solidFill>
                  <a:prstClr val="black">
                    <a:lumMod val="65000"/>
                    <a:lumOff val="35000"/>
                  </a:prstClr>
                </a:solidFill>
                <a:cs typeface="+mn-ea"/>
                <a:sym typeface="+mn-lt"/>
              </a:rPr>
              <a:t>密碼</a:t>
            </a:r>
            <a:r>
              <a:rPr lang="zh-TW" altLang="en-US" sz="2000" spc="130" dirty="0">
                <a:solidFill>
                  <a:prstClr val="black">
                    <a:lumMod val="65000"/>
                    <a:lumOff val="35000"/>
                  </a:prstClr>
                </a:solidFill>
                <a:cs typeface="+mn-ea"/>
                <a:sym typeface="+mn-lt"/>
              </a:rPr>
              <a:t>：長度</a:t>
            </a:r>
            <a:r>
              <a:rPr lang="en-US" altLang="zh-TW" sz="2000" spc="130" dirty="0">
                <a:solidFill>
                  <a:prstClr val="black">
                    <a:lumMod val="65000"/>
                    <a:lumOff val="35000"/>
                  </a:prstClr>
                </a:solidFill>
                <a:cs typeface="+mn-ea"/>
                <a:sym typeface="+mn-lt"/>
              </a:rPr>
              <a:t>8</a:t>
            </a:r>
            <a:r>
              <a:rPr lang="zh-TW" altLang="en-US" sz="2000" spc="130" dirty="0">
                <a:solidFill>
                  <a:prstClr val="black">
                    <a:lumMod val="65000"/>
                    <a:lumOff val="35000"/>
                  </a:prstClr>
                </a:solidFill>
                <a:cs typeface="+mn-ea"/>
                <a:sym typeface="+mn-lt"/>
              </a:rPr>
              <a:t>碼以上、英文字母、數字混和</a:t>
            </a:r>
            <a:endParaRPr lang="en-US" altLang="zh-TW" sz="2000" spc="130" dirty="0">
              <a:solidFill>
                <a:prstClr val="black">
                  <a:lumMod val="65000"/>
                  <a:lumOff val="35000"/>
                </a:prstClr>
              </a:solidFill>
              <a:cs typeface="+mn-ea"/>
              <a:sym typeface="+mn-lt"/>
            </a:endParaRPr>
          </a:p>
          <a:p>
            <a:pPr marL="285750" indent="-285750" algn="just">
              <a:lnSpc>
                <a:spcPct val="130000"/>
              </a:lnSpc>
              <a:buFont typeface="Wingdings" panose="05000000000000000000" pitchFamily="2" charset="2"/>
              <a:buChar char="l"/>
            </a:pPr>
            <a:r>
              <a:rPr lang="zh-TW" altLang="en-US" sz="2000" b="1" spc="130" dirty="0">
                <a:solidFill>
                  <a:prstClr val="black">
                    <a:lumMod val="65000"/>
                    <a:lumOff val="35000"/>
                  </a:prstClr>
                </a:solidFill>
                <a:cs typeface="+mn-ea"/>
                <a:sym typeface="+mn-lt"/>
              </a:rPr>
              <a:t>驗證碼</a:t>
            </a:r>
            <a:r>
              <a:rPr lang="zh-TW" altLang="en-US" sz="2000" spc="130" dirty="0">
                <a:solidFill>
                  <a:prstClr val="black">
                    <a:lumMod val="65000"/>
                    <a:lumOff val="35000"/>
                  </a:prstClr>
                </a:solidFill>
                <a:cs typeface="+mn-ea"/>
                <a:sym typeface="+mn-lt"/>
              </a:rPr>
              <a:t>機制</a:t>
            </a:r>
            <a:endParaRPr lang="zh-CN" altLang="en-US" sz="2000" spc="130" dirty="0">
              <a:solidFill>
                <a:prstClr val="black">
                  <a:lumMod val="65000"/>
                  <a:lumOff val="35000"/>
                </a:prstClr>
              </a:solidFill>
              <a:cs typeface="+mn-ea"/>
              <a:sym typeface="+mn-lt"/>
            </a:endParaRPr>
          </a:p>
        </p:txBody>
      </p:sp>
      <p:sp>
        <p:nvSpPr>
          <p:cNvPr id="30" name="矩形: 圆顶角 12">
            <a:extLst>
              <a:ext uri="{FF2B5EF4-FFF2-40B4-BE49-F238E27FC236}">
                <a16:creationId xmlns:a16="http://schemas.microsoft.com/office/drawing/2014/main" id="{3A5390CA-BFFD-45DE-A97A-2553D2DDF719}"/>
              </a:ext>
            </a:extLst>
          </p:cNvPr>
          <p:cNvSpPr/>
          <p:nvPr/>
        </p:nvSpPr>
        <p:spPr>
          <a:xfrm flipV="1">
            <a:off x="508075" y="4434787"/>
            <a:ext cx="5467423" cy="2018345"/>
          </a:xfrm>
          <a:prstGeom prst="round2SameRect">
            <a:avLst>
              <a:gd name="adj1" fmla="val 14983"/>
              <a:gd name="adj2" fmla="val 0"/>
            </a:avLst>
          </a:prstGeom>
          <a:solidFill>
            <a:srgbClr val="43B152">
              <a:lumMod val="20000"/>
              <a:lumOff val="80000"/>
              <a:alpha val="30000"/>
            </a:srgbClr>
          </a:solidFill>
          <a:ln w="15875" cap="flat" cmpd="sng" algn="ctr">
            <a:gradFill>
              <a:gsLst>
                <a:gs pos="0">
                  <a:srgbClr val="22BA9D"/>
                </a:gs>
                <a:gs pos="80000">
                  <a:srgbClr val="43B152"/>
                </a:gs>
              </a:gsLst>
              <a:lin ang="4800000" scaled="0"/>
            </a:gradFill>
            <a:prstDash val="solid"/>
            <a:miter lim="800000"/>
          </a:ln>
          <a:effectLst>
            <a:outerShdw blurRad="190500" algn="ctr" rotWithShape="0">
              <a:srgbClr val="43B15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grpSp>
        <p:nvGrpSpPr>
          <p:cNvPr id="31" name="组合 23">
            <a:extLst>
              <a:ext uri="{FF2B5EF4-FFF2-40B4-BE49-F238E27FC236}">
                <a16:creationId xmlns:a16="http://schemas.microsoft.com/office/drawing/2014/main" id="{BDCB549E-BD7F-4C01-B0C5-00ACCDDF2B98}"/>
              </a:ext>
            </a:extLst>
          </p:cNvPr>
          <p:cNvGrpSpPr/>
          <p:nvPr/>
        </p:nvGrpSpPr>
        <p:grpSpPr>
          <a:xfrm>
            <a:off x="508076" y="3808540"/>
            <a:ext cx="5467422" cy="575005"/>
            <a:chOff x="7091274" y="1736439"/>
            <a:chExt cx="4226011" cy="575005"/>
          </a:xfrm>
        </p:grpSpPr>
        <p:sp>
          <p:nvSpPr>
            <p:cNvPr id="32" name="矩形 31">
              <a:extLst>
                <a:ext uri="{FF2B5EF4-FFF2-40B4-BE49-F238E27FC236}">
                  <a16:creationId xmlns:a16="http://schemas.microsoft.com/office/drawing/2014/main" id="{4C0443D6-B2CB-4E8C-B5D0-566E756B83E1}"/>
                </a:ext>
              </a:extLst>
            </p:cNvPr>
            <p:cNvSpPr/>
            <p:nvPr/>
          </p:nvSpPr>
          <p:spPr>
            <a:xfrm flipV="1">
              <a:off x="7091274" y="1736439"/>
              <a:ext cx="4226011" cy="550873"/>
            </a:xfrm>
            <a:prstGeom prst="rect">
              <a:avLst/>
            </a:prstGeom>
            <a:gradFill>
              <a:gsLst>
                <a:gs pos="0">
                  <a:srgbClr val="22BA9D"/>
                </a:gs>
                <a:gs pos="80000">
                  <a:srgbClr val="5CC368"/>
                </a:gs>
              </a:gsLst>
              <a:lin ang="2700000" scaled="0"/>
            </a:gradFill>
            <a:ln w="12700" cap="flat" cmpd="sng" algn="ctr">
              <a:noFill/>
              <a:prstDash val="solid"/>
              <a:miter lim="800000"/>
            </a:ln>
            <a:effectLst>
              <a:outerShdw blurRad="190500" algn="ctr" rotWithShape="0">
                <a:srgbClr val="43B15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cs"/>
              </a:endParaRPr>
            </a:p>
          </p:txBody>
        </p:sp>
        <p:sp>
          <p:nvSpPr>
            <p:cNvPr id="33" name="矩形 32">
              <a:extLst>
                <a:ext uri="{FF2B5EF4-FFF2-40B4-BE49-F238E27FC236}">
                  <a16:creationId xmlns:a16="http://schemas.microsoft.com/office/drawing/2014/main" id="{E0D928F6-E4F9-4D41-94A4-F0FAED06779E}"/>
                </a:ext>
              </a:extLst>
            </p:cNvPr>
            <p:cNvSpPr/>
            <p:nvPr/>
          </p:nvSpPr>
          <p:spPr>
            <a:xfrm>
              <a:off x="7863595" y="1831313"/>
              <a:ext cx="2681384" cy="480131"/>
            </a:xfrm>
            <a:prstGeom prst="rect">
              <a:avLst/>
            </a:prstGeom>
          </p:spPr>
          <p:txBody>
            <a:bodyPr wrap="none" lIns="0" tIns="0" rIns="0" bIns="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srgbClr val="C00000"/>
                  </a:solidFill>
                  <a:effectLst/>
                  <a:uLnTx/>
                  <a:uFillTx/>
                  <a:cs typeface="+mn-ea"/>
                  <a:sym typeface="+mn-lt"/>
                </a:rPr>
                <a:t>分眾權限</a:t>
              </a:r>
              <a:r>
                <a:rPr kumimoji="0" lang="zh-TW" altLang="en-US" sz="2400" b="1" i="0" u="none" strike="noStrike" kern="0" cap="none" spc="0" normalizeH="0" baseline="0" noProof="0" dirty="0">
                  <a:ln>
                    <a:noFill/>
                  </a:ln>
                  <a:solidFill>
                    <a:prstClr val="white"/>
                  </a:solidFill>
                  <a:effectLst/>
                  <a:uLnTx/>
                  <a:uFillTx/>
                  <a:cs typeface="+mn-ea"/>
                  <a:sym typeface="+mn-lt"/>
                </a:rPr>
                <a:t>群組管理機制</a:t>
              </a:r>
            </a:p>
          </p:txBody>
        </p:sp>
      </p:grpSp>
      <p:sp>
        <p:nvSpPr>
          <p:cNvPr id="34" name="ísḻíďè">
            <a:extLst>
              <a:ext uri="{FF2B5EF4-FFF2-40B4-BE49-F238E27FC236}">
                <a16:creationId xmlns:a16="http://schemas.microsoft.com/office/drawing/2014/main" id="{C7C020D8-257F-4A5E-996E-8DA7ADC7CA5C}"/>
              </a:ext>
            </a:extLst>
          </p:cNvPr>
          <p:cNvSpPr txBox="1"/>
          <p:nvPr/>
        </p:nvSpPr>
        <p:spPr>
          <a:xfrm>
            <a:off x="751691" y="4452586"/>
            <a:ext cx="5084977" cy="2000548"/>
          </a:xfrm>
          <a:prstGeom prst="rect">
            <a:avLst/>
          </a:prstGeom>
          <a:noFill/>
        </p:spPr>
        <p:txBody>
          <a:bodyPr wrap="square" lIns="0" tIns="0" rIns="0" bIns="0" rtlCol="0">
            <a:spAutoFit/>
          </a:bodyPr>
          <a:lstStyle/>
          <a:p>
            <a:pPr marL="285750" indent="-285750" algn="just">
              <a:lnSpc>
                <a:spcPct val="130000"/>
              </a:lnSpc>
              <a:buFont typeface="Wingdings" panose="05000000000000000000" pitchFamily="2" charset="2"/>
              <a:buChar char="l"/>
            </a:pPr>
            <a:r>
              <a:rPr lang="zh-TW" altLang="en-US" sz="2000" b="1" spc="130" dirty="0">
                <a:solidFill>
                  <a:prstClr val="black">
                    <a:lumMod val="65000"/>
                    <a:lumOff val="35000"/>
                  </a:prstClr>
                </a:solidFill>
                <a:cs typeface="+mn-ea"/>
                <a:sym typeface="+mn-lt"/>
              </a:rPr>
              <a:t>轄區權限</a:t>
            </a:r>
            <a:r>
              <a:rPr lang="zh-TW" altLang="en-US" sz="2000" spc="130" dirty="0">
                <a:solidFill>
                  <a:prstClr val="black">
                    <a:lumMod val="65000"/>
                    <a:lumOff val="35000"/>
                  </a:prstClr>
                </a:solidFill>
                <a:cs typeface="+mn-ea"/>
                <a:sym typeface="+mn-lt"/>
              </a:rPr>
              <a:t>：各管理處檢視各處之轄區範圍資料與內容，以提升系統效能。</a:t>
            </a:r>
          </a:p>
          <a:p>
            <a:pPr marL="285750" indent="-285750" algn="just">
              <a:lnSpc>
                <a:spcPct val="130000"/>
              </a:lnSpc>
              <a:buFont typeface="Wingdings" panose="05000000000000000000" pitchFamily="2" charset="2"/>
              <a:buChar char="l"/>
            </a:pPr>
            <a:r>
              <a:rPr lang="zh-TW" altLang="en-US" sz="2000" b="1" spc="130" dirty="0">
                <a:solidFill>
                  <a:prstClr val="black">
                    <a:lumMod val="65000"/>
                    <a:lumOff val="35000"/>
                  </a:prstClr>
                </a:solidFill>
                <a:cs typeface="+mn-ea"/>
                <a:sym typeface="+mn-lt"/>
              </a:rPr>
              <a:t>群組管理</a:t>
            </a:r>
            <a:r>
              <a:rPr lang="zh-TW" altLang="en-US" sz="2000" spc="130" dirty="0">
                <a:solidFill>
                  <a:prstClr val="black">
                    <a:lumMod val="65000"/>
                    <a:lumOff val="35000"/>
                  </a:prstClr>
                </a:solidFill>
                <a:cs typeface="+mn-ea"/>
                <a:sym typeface="+mn-lt"/>
              </a:rPr>
              <a:t>：管理處管理者，可將轄下使用者分列群組，開啟所需功能，或限制使用權限。</a:t>
            </a:r>
          </a:p>
        </p:txBody>
      </p:sp>
      <p:grpSp>
        <p:nvGrpSpPr>
          <p:cNvPr id="40" name="组合 45"/>
          <p:cNvGrpSpPr/>
          <p:nvPr/>
        </p:nvGrpSpPr>
        <p:grpSpPr>
          <a:xfrm>
            <a:off x="1064554" y="202020"/>
            <a:ext cx="10493037" cy="659218"/>
            <a:chOff x="-3" y="162838"/>
            <a:chExt cx="12190831" cy="678410"/>
          </a:xfrm>
        </p:grpSpPr>
        <p:sp>
          <p:nvSpPr>
            <p:cNvPr id="41" name="矩形 42"/>
            <p:cNvSpPr/>
            <p:nvPr/>
          </p:nvSpPr>
          <p:spPr>
            <a:xfrm>
              <a:off x="-3" y="162838"/>
              <a:ext cx="1179767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42"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4" name="圖片 43">
            <a:extLst>
              <a:ext uri="{FF2B5EF4-FFF2-40B4-BE49-F238E27FC236}">
                <a16:creationId xmlns:a16="http://schemas.microsoft.com/office/drawing/2014/main" id="{55F3E18D-93C3-40B9-8142-DCE0A441FF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594" y="189236"/>
            <a:ext cx="582090" cy="69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7" name="文本框 47"/>
          <p:cNvSpPr txBox="1"/>
          <p:nvPr/>
        </p:nvSpPr>
        <p:spPr>
          <a:xfrm>
            <a:off x="1093372" y="245903"/>
            <a:ext cx="9567304" cy="584775"/>
          </a:xfrm>
          <a:prstGeom prst="rect">
            <a:avLst/>
          </a:prstGeom>
          <a:noFill/>
        </p:spPr>
        <p:txBody>
          <a:bodyPr wrap="square" rtlCol="0">
            <a:spAutoFit/>
          </a:bodyPr>
          <a:lstStyle/>
          <a:p>
            <a:pPr lvl="0">
              <a:defRPr/>
            </a:pPr>
            <a:r>
              <a:rPr lang="zh-TW" altLang="en-US" sz="3200" b="1" dirty="0">
                <a:solidFill>
                  <a:prstClr val="white"/>
                </a:solidFill>
                <a:latin typeface="微软雅黑" panose="020B0503020204020204" pitchFamily="34" charset="-122"/>
                <a:ea typeface="微软雅黑" panose="020B0503020204020204" pitchFamily="34" charset="-122"/>
              </a:rPr>
              <a:t>農田水利灌溉管理整合雲系統簡介</a:t>
            </a:r>
            <a:r>
              <a:rPr lang="en-US" altLang="zh-TW" sz="2400" b="1" dirty="0">
                <a:solidFill>
                  <a:prstClr val="white"/>
                </a:solidFill>
                <a:latin typeface="微软雅黑" panose="020B0503020204020204" pitchFamily="34" charset="-122"/>
                <a:ea typeface="微软雅黑" panose="020B0503020204020204" pitchFamily="34" charset="-122"/>
              </a:rPr>
              <a:t>(4/10)</a:t>
            </a:r>
            <a:endParaRPr lang="zh-TW" altLang="en-US" sz="3200" b="1" dirty="0">
              <a:solidFill>
                <a:schemeClr val="accent4">
                  <a:lumMod val="60000"/>
                  <a:lumOff val="4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投影片編號版面配置區 4"/>
          <p:cNvSpPr>
            <a:spLocks noGrp="1"/>
          </p:cNvSpPr>
          <p:nvPr>
            <p:ph type="sldNum" sz="quarter" idx="12"/>
          </p:nvPr>
        </p:nvSpPr>
        <p:spPr>
          <a:xfrm>
            <a:off x="9441870" y="6356350"/>
            <a:ext cx="2743200" cy="365125"/>
          </a:xfrm>
        </p:spPr>
        <p:txBody>
          <a:bodyPr/>
          <a:lstStyle/>
          <a:p>
            <a:fld id="{46493D02-3590-4494-9ABB-93D650CAA22C}" type="slidenum">
              <a:rPr lang="zh-CN" altLang="en-US" smtClean="0">
                <a:solidFill>
                  <a:prstClr val="black">
                    <a:tint val="75000"/>
                  </a:prstClr>
                </a:solidFill>
              </a:rPr>
              <a:pPr/>
              <a:t>12</a:t>
            </a:fld>
            <a:endParaRPr lang="zh-CN" altLang="en-US" dirty="0">
              <a:solidFill>
                <a:prstClr val="black">
                  <a:tint val="75000"/>
                </a:prstClr>
              </a:solidFill>
            </a:endParaRPr>
          </a:p>
        </p:txBody>
      </p:sp>
      <p:sp>
        <p:nvSpPr>
          <p:cNvPr id="36" name="矩形 35">
            <a:extLst>
              <a:ext uri="{FF2B5EF4-FFF2-40B4-BE49-F238E27FC236}">
                <a16:creationId xmlns:a16="http://schemas.microsoft.com/office/drawing/2014/main" id="{84B7C6B0-0F55-4E42-A663-263DE6B3922A}"/>
              </a:ext>
            </a:extLst>
          </p:cNvPr>
          <p:cNvSpPr/>
          <p:nvPr/>
        </p:nvSpPr>
        <p:spPr>
          <a:xfrm>
            <a:off x="427594" y="1196728"/>
            <a:ext cx="5547904" cy="523220"/>
          </a:xfrm>
          <a:prstGeom prst="rect">
            <a:avLst/>
          </a:prstGeom>
          <a:solidFill>
            <a:schemeClr val="accent4"/>
          </a:solidFill>
        </p:spPr>
        <p:txBody>
          <a:bodyPr wrap="square">
            <a:spAutoFit/>
          </a:bodyPr>
          <a:lstStyle/>
          <a:p>
            <a:pPr lvl="0">
              <a:spcBef>
                <a:spcPts val="600"/>
              </a:spcBef>
              <a:spcAft>
                <a:spcPts val="900"/>
              </a:spcAft>
              <a:buClr>
                <a:srgbClr val="70AD47">
                  <a:lumMod val="75000"/>
                </a:srgbClr>
              </a:buClr>
            </a:pPr>
            <a:r>
              <a:rPr lang="zh-TW" altLang="en-US" sz="2800" b="1" dirty="0">
                <a:solidFill>
                  <a:prstClr val="black"/>
                </a:solidFill>
                <a:latin typeface="微軟正黑體" panose="020B0604030504040204" pitchFamily="34" charset="-120"/>
              </a:rPr>
              <a:t>系統權限管理機制</a:t>
            </a:r>
          </a:p>
        </p:txBody>
      </p:sp>
      <p:sp>
        <p:nvSpPr>
          <p:cNvPr id="37" name="矩形 36"/>
          <p:cNvSpPr/>
          <p:nvPr/>
        </p:nvSpPr>
        <p:spPr>
          <a:xfrm>
            <a:off x="3497566" y="1154768"/>
            <a:ext cx="2339102" cy="652486"/>
          </a:xfrm>
          <a:prstGeom prst="rect">
            <a:avLst/>
          </a:prstGeom>
        </p:spPr>
        <p:txBody>
          <a:bodyPr wrap="none">
            <a:spAutoFit/>
          </a:bodyPr>
          <a:lstStyle/>
          <a:p>
            <a:pPr lvl="0" algn="ctr">
              <a:lnSpc>
                <a:spcPct val="130000"/>
              </a:lnSpc>
              <a:defRPr/>
            </a:pPr>
            <a:r>
              <a:rPr lang="zh-TW" altLang="en-US" sz="2800" b="1" dirty="0">
                <a:solidFill>
                  <a:srgbClr val="FFFF00"/>
                </a:solidFill>
                <a:effectLst>
                  <a:glow rad="228600">
                    <a:schemeClr val="accent6">
                      <a:lumMod val="75000"/>
                      <a:alpha val="60000"/>
                    </a:schemeClr>
                  </a:glow>
                </a:effectLst>
                <a:sym typeface="+mn-lt"/>
              </a:rPr>
              <a:t>資安規範原則</a:t>
            </a:r>
          </a:p>
        </p:txBody>
      </p:sp>
    </p:spTree>
    <p:extLst>
      <p:ext uri="{BB962C8B-B14F-4D97-AF65-F5344CB8AC3E}">
        <p14:creationId xmlns:p14="http://schemas.microsoft.com/office/powerpoint/2010/main" val="950974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8" name="圖片 27"/>
          <p:cNvPicPr>
            <a:picLocks noChangeAspect="1"/>
          </p:cNvPicPr>
          <p:nvPr/>
        </p:nvPicPr>
        <p:blipFill>
          <a:blip r:embed="rId3"/>
          <a:stretch>
            <a:fillRect/>
          </a:stretch>
        </p:blipFill>
        <p:spPr>
          <a:xfrm>
            <a:off x="4196155" y="1302700"/>
            <a:ext cx="7902642" cy="3753651"/>
          </a:xfrm>
          <a:prstGeom prst="rect">
            <a:avLst/>
          </a:prstGeom>
          <a:ln>
            <a:solidFill>
              <a:schemeClr val="tx1"/>
            </a:solidFill>
          </a:ln>
        </p:spPr>
      </p:pic>
      <p:grpSp>
        <p:nvGrpSpPr>
          <p:cNvPr id="21" name="组合 45"/>
          <p:cNvGrpSpPr/>
          <p:nvPr/>
        </p:nvGrpSpPr>
        <p:grpSpPr>
          <a:xfrm>
            <a:off x="777475" y="210318"/>
            <a:ext cx="10493037" cy="659218"/>
            <a:chOff x="-3" y="162838"/>
            <a:chExt cx="12190831" cy="678410"/>
          </a:xfrm>
        </p:grpSpPr>
        <p:sp>
          <p:nvSpPr>
            <p:cNvPr id="22" name="矩形 42"/>
            <p:cNvSpPr/>
            <p:nvPr/>
          </p:nvSpPr>
          <p:spPr>
            <a:xfrm>
              <a:off x="-3" y="162838"/>
              <a:ext cx="1179767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3"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4" name="圖片 23">
            <a:extLst>
              <a:ext uri="{FF2B5EF4-FFF2-40B4-BE49-F238E27FC236}">
                <a16:creationId xmlns:a16="http://schemas.microsoft.com/office/drawing/2014/main" id="{55F3E18D-93C3-40B9-8142-DCE0A441F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15" y="197534"/>
            <a:ext cx="582090" cy="69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文本框 47"/>
          <p:cNvSpPr txBox="1"/>
          <p:nvPr/>
        </p:nvSpPr>
        <p:spPr>
          <a:xfrm>
            <a:off x="806293" y="254201"/>
            <a:ext cx="9567304" cy="584775"/>
          </a:xfrm>
          <a:prstGeom prst="rect">
            <a:avLst/>
          </a:prstGeom>
          <a:noFill/>
        </p:spPr>
        <p:txBody>
          <a:bodyPr wrap="square" rtlCol="0">
            <a:spAutoFit/>
          </a:bodyPr>
          <a:lstStyle/>
          <a:p>
            <a:pPr lvl="0">
              <a:defRPr/>
            </a:pPr>
            <a:r>
              <a:rPr lang="zh-TW" altLang="en-US" sz="3200" b="1" dirty="0">
                <a:solidFill>
                  <a:prstClr val="white"/>
                </a:solidFill>
                <a:latin typeface="微软雅黑" panose="020B0503020204020204" pitchFamily="34" charset="-122"/>
                <a:ea typeface="微软雅黑" panose="020B0503020204020204" pitchFamily="34" charset="-122"/>
              </a:rPr>
              <a:t>農田水利灌溉管理整合雲系統簡介</a:t>
            </a:r>
            <a:r>
              <a:rPr lang="en-US" altLang="zh-TW" sz="2400" b="1" dirty="0">
                <a:solidFill>
                  <a:prstClr val="white"/>
                </a:solidFill>
                <a:latin typeface="微软雅黑" panose="020B0503020204020204" pitchFamily="34" charset="-122"/>
                <a:ea typeface="微软雅黑" panose="020B0503020204020204" pitchFamily="34" charset="-122"/>
              </a:rPr>
              <a:t>(5/10)</a:t>
            </a:r>
          </a:p>
        </p:txBody>
      </p:sp>
      <p:sp>
        <p:nvSpPr>
          <p:cNvPr id="5" name="投影片編號版面配置區 4"/>
          <p:cNvSpPr>
            <a:spLocks noGrp="1"/>
          </p:cNvSpPr>
          <p:nvPr>
            <p:ph type="sldNum" sz="quarter" idx="12"/>
          </p:nvPr>
        </p:nvSpPr>
        <p:spPr>
          <a:xfrm>
            <a:off x="9426756" y="6356350"/>
            <a:ext cx="2743200" cy="365125"/>
          </a:xfrm>
        </p:spPr>
        <p:txBody>
          <a:bodyPr/>
          <a:lstStyle/>
          <a:p>
            <a:fld id="{46493D02-3590-4494-9ABB-93D650CAA22C}" type="slidenum">
              <a:rPr lang="zh-CN" altLang="en-US" smtClean="0">
                <a:solidFill>
                  <a:prstClr val="black">
                    <a:tint val="75000"/>
                  </a:prstClr>
                </a:solidFill>
              </a:rPr>
              <a:pPr/>
              <a:t>13</a:t>
            </a:fld>
            <a:endParaRPr lang="zh-CN" altLang="en-US">
              <a:solidFill>
                <a:prstClr val="black">
                  <a:tint val="75000"/>
                </a:prstClr>
              </a:solidFill>
            </a:endParaRPr>
          </a:p>
        </p:txBody>
      </p:sp>
      <p:sp>
        <p:nvSpPr>
          <p:cNvPr id="18" name="Google Shape;466;p13">
            <a:extLst>
              <a:ext uri="{FF2B5EF4-FFF2-40B4-BE49-F238E27FC236}">
                <a16:creationId xmlns:a16="http://schemas.microsoft.com/office/drawing/2014/main" id="{FE118620-E792-49B5-A3D3-47E65E79B4AD}"/>
              </a:ext>
            </a:extLst>
          </p:cNvPr>
          <p:cNvSpPr/>
          <p:nvPr/>
        </p:nvSpPr>
        <p:spPr>
          <a:xfrm>
            <a:off x="9819305" y="4425645"/>
            <a:ext cx="2188808" cy="696141"/>
          </a:xfrm>
          <a:prstGeom prst="rect">
            <a:avLst/>
          </a:prstGeom>
          <a:solidFill>
            <a:srgbClr val="FF0000">
              <a:alpha val="9803"/>
            </a:srgbClr>
          </a:solidFill>
          <a:ln w="22225"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9" name="Google Shape;467;p13">
            <a:extLst>
              <a:ext uri="{FF2B5EF4-FFF2-40B4-BE49-F238E27FC236}">
                <a16:creationId xmlns:a16="http://schemas.microsoft.com/office/drawing/2014/main" id="{153D33D6-D772-4AD1-B23D-67689410742C}"/>
              </a:ext>
            </a:extLst>
          </p:cNvPr>
          <p:cNvSpPr txBox="1"/>
          <p:nvPr/>
        </p:nvSpPr>
        <p:spPr>
          <a:xfrm>
            <a:off x="9819305" y="5160047"/>
            <a:ext cx="250396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b="1" dirty="0">
                <a:solidFill>
                  <a:srgbClr val="C00000"/>
                </a:solidFill>
                <a:latin typeface="Arial"/>
                <a:ea typeface="Arial"/>
                <a:cs typeface="Arial"/>
                <a:sym typeface="Arial"/>
              </a:rPr>
              <a:t>選取範圍面積計算</a:t>
            </a:r>
            <a:endParaRPr sz="2000" dirty="0">
              <a:solidFill>
                <a:srgbClr val="C00000"/>
              </a:solidFill>
            </a:endParaRPr>
          </a:p>
        </p:txBody>
      </p:sp>
      <p:sp>
        <p:nvSpPr>
          <p:cNvPr id="20" name="Google Shape;468;p13">
            <a:extLst>
              <a:ext uri="{FF2B5EF4-FFF2-40B4-BE49-F238E27FC236}">
                <a16:creationId xmlns:a16="http://schemas.microsoft.com/office/drawing/2014/main" id="{21EAC376-44F1-4F68-A421-731507E7A298}"/>
              </a:ext>
            </a:extLst>
          </p:cNvPr>
          <p:cNvSpPr txBox="1"/>
          <p:nvPr/>
        </p:nvSpPr>
        <p:spPr>
          <a:xfrm>
            <a:off x="507130" y="3416778"/>
            <a:ext cx="250396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b="1" dirty="0">
                <a:solidFill>
                  <a:srgbClr val="C00000"/>
                </a:solidFill>
                <a:latin typeface="Arial"/>
                <a:ea typeface="Arial"/>
                <a:cs typeface="Arial"/>
                <a:sym typeface="Arial"/>
              </a:rPr>
              <a:t>查詢定位功能</a:t>
            </a:r>
            <a:endParaRPr sz="2000" dirty="0">
              <a:solidFill>
                <a:srgbClr val="C00000"/>
              </a:solidFill>
            </a:endParaRPr>
          </a:p>
        </p:txBody>
      </p:sp>
      <p:sp>
        <p:nvSpPr>
          <p:cNvPr id="26" name="矩形 25"/>
          <p:cNvSpPr/>
          <p:nvPr/>
        </p:nvSpPr>
        <p:spPr>
          <a:xfrm>
            <a:off x="392033" y="1034784"/>
            <a:ext cx="3905595" cy="1977464"/>
          </a:xfrm>
          <a:prstGeom prst="rect">
            <a:avLst/>
          </a:prstGeom>
        </p:spPr>
        <p:txBody>
          <a:bodyPr wrap="square">
            <a:spAutoFit/>
          </a:bodyPr>
          <a:lstStyle/>
          <a:p>
            <a:pPr marL="457200" lvl="0" indent="-457200">
              <a:spcBef>
                <a:spcPts val="600"/>
              </a:spcBef>
              <a:spcAft>
                <a:spcPts val="900"/>
              </a:spcAft>
              <a:buClr>
                <a:srgbClr val="70AD47">
                  <a:lumMod val="75000"/>
                </a:srgbClr>
              </a:buClr>
              <a:buFont typeface="Wingdings" panose="05000000000000000000" pitchFamily="2" charset="2"/>
              <a:buChar char="n"/>
            </a:pPr>
            <a:r>
              <a:rPr lang="zh-TW" altLang="en-US" sz="2800" b="1" dirty="0">
                <a:solidFill>
                  <a:prstClr val="black"/>
                </a:solidFill>
                <a:latin typeface="微軟正黑體" panose="020B0604030504040204" pitchFamily="34" charset="-120"/>
              </a:rPr>
              <a:t>灌溉地管理</a:t>
            </a:r>
          </a:p>
          <a:p>
            <a:pPr marL="914400" lvl="1" indent="-457200" algn="just">
              <a:spcBef>
                <a:spcPts val="600"/>
              </a:spcBef>
              <a:buClr>
                <a:srgbClr val="ED7D31"/>
              </a:buClr>
              <a:buSzPct val="90000"/>
              <a:buFont typeface="Wingdings" panose="05000000000000000000" pitchFamily="2" charset="2"/>
              <a:buChar char="p"/>
            </a:pPr>
            <a:r>
              <a:rPr lang="zh-TW" altLang="en-US" sz="2400" spc="130" dirty="0">
                <a:solidFill>
                  <a:prstClr val="black">
                    <a:lumMod val="65000"/>
                    <a:lumOff val="35000"/>
                  </a:prstClr>
                </a:solidFill>
                <a:cs typeface="+mn-ea"/>
              </a:rPr>
              <a:t>轄區資料查詢</a:t>
            </a:r>
            <a:endParaRPr lang="en-US" altLang="zh-TW" sz="2400" spc="130" dirty="0">
              <a:solidFill>
                <a:prstClr val="black">
                  <a:lumMod val="65000"/>
                  <a:lumOff val="35000"/>
                </a:prstClr>
              </a:solidFill>
              <a:cs typeface="+mn-ea"/>
            </a:endParaRPr>
          </a:p>
          <a:p>
            <a:pPr marL="914400" lvl="1" indent="-457200" algn="just">
              <a:spcBef>
                <a:spcPts val="600"/>
              </a:spcBef>
              <a:buClr>
                <a:srgbClr val="ED7D31"/>
              </a:buClr>
              <a:buSzPct val="90000"/>
              <a:buFont typeface="Wingdings" panose="05000000000000000000" pitchFamily="2" charset="2"/>
              <a:buChar char="p"/>
            </a:pPr>
            <a:r>
              <a:rPr lang="zh-TW" altLang="en-US" sz="2400" spc="130" dirty="0">
                <a:solidFill>
                  <a:prstClr val="black">
                    <a:lumMod val="65000"/>
                    <a:lumOff val="35000"/>
                  </a:prstClr>
                </a:solidFill>
                <a:cs typeface="+mn-ea"/>
                <a:sym typeface="Arial"/>
              </a:rPr>
              <a:t>選取範圍面積計算</a:t>
            </a:r>
            <a:endParaRPr lang="en-US" altLang="zh-TW" sz="2400" spc="130" dirty="0">
              <a:solidFill>
                <a:prstClr val="black">
                  <a:lumMod val="65000"/>
                  <a:lumOff val="35000"/>
                </a:prstClr>
              </a:solidFill>
              <a:cs typeface="+mn-ea"/>
              <a:sym typeface="Arial"/>
            </a:endParaRPr>
          </a:p>
          <a:p>
            <a:pPr marL="914400" lvl="1" indent="-457200" algn="just">
              <a:spcBef>
                <a:spcPts val="600"/>
              </a:spcBef>
              <a:buClr>
                <a:srgbClr val="ED7D31"/>
              </a:buClr>
              <a:buSzPct val="90000"/>
              <a:buFont typeface="Wingdings" panose="05000000000000000000" pitchFamily="2" charset="2"/>
              <a:buChar char="p"/>
            </a:pPr>
            <a:r>
              <a:rPr lang="zh-TW" altLang="en-US" sz="2400" spc="130" dirty="0">
                <a:solidFill>
                  <a:prstClr val="black">
                    <a:lumMod val="65000"/>
                    <a:lumOff val="35000"/>
                  </a:prstClr>
                </a:solidFill>
                <a:cs typeface="+mn-ea"/>
              </a:rPr>
              <a:t>單筆地號查詢定位</a:t>
            </a:r>
          </a:p>
        </p:txBody>
      </p:sp>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71" y="3786069"/>
            <a:ext cx="5440751" cy="3023762"/>
          </a:xfrm>
          <a:prstGeom prst="rect">
            <a:avLst/>
          </a:prstGeom>
          <a:ln>
            <a:solidFill>
              <a:schemeClr val="tx1"/>
            </a:solidFill>
          </a:ln>
        </p:spPr>
      </p:pic>
      <p:sp>
        <p:nvSpPr>
          <p:cNvPr id="27" name="弧形箭號 (左彎) 26"/>
          <p:cNvSpPr/>
          <p:nvPr/>
        </p:nvSpPr>
        <p:spPr>
          <a:xfrm rot="2519753">
            <a:off x="5899877" y="4669227"/>
            <a:ext cx="1213658" cy="2074247"/>
          </a:xfrm>
          <a:prstGeom prst="curved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pic>
        <p:nvPicPr>
          <p:cNvPr id="29" name="圖片 28"/>
          <p:cNvPicPr>
            <a:picLocks noChangeAspect="1"/>
          </p:cNvPicPr>
          <p:nvPr/>
        </p:nvPicPr>
        <p:blipFill rotWithShape="1">
          <a:blip r:embed="rId6"/>
          <a:srcRect l="21620" t="12301" r="13295" b="9819"/>
          <a:stretch/>
        </p:blipFill>
        <p:spPr>
          <a:xfrm>
            <a:off x="7849747" y="5160047"/>
            <a:ext cx="1803926" cy="1630947"/>
          </a:xfrm>
          <a:prstGeom prst="rect">
            <a:avLst/>
          </a:prstGeom>
          <a:ln>
            <a:solidFill>
              <a:schemeClr val="tx1"/>
            </a:solidFill>
          </a:ln>
          <a:effectLst>
            <a:outerShdw blurRad="50800" dist="38100" dir="2700000" algn="tl" rotWithShape="0">
              <a:prstClr val="black">
                <a:alpha val="40000"/>
              </a:prstClr>
            </a:outerShdw>
          </a:effectLst>
        </p:spPr>
      </p:pic>
      <p:sp>
        <p:nvSpPr>
          <p:cNvPr id="30" name="矩形 29">
            <a:extLst>
              <a:ext uri="{FF2B5EF4-FFF2-40B4-BE49-F238E27FC236}">
                <a16:creationId xmlns:a16="http://schemas.microsoft.com/office/drawing/2014/main" id="{0544E26F-8D4A-41F3-BC44-AECA400F3C14}"/>
              </a:ext>
            </a:extLst>
          </p:cNvPr>
          <p:cNvSpPr/>
          <p:nvPr/>
        </p:nvSpPr>
        <p:spPr>
          <a:xfrm>
            <a:off x="11773845" y="2320007"/>
            <a:ext cx="179228" cy="183858"/>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cxnSp>
        <p:nvCxnSpPr>
          <p:cNvPr id="31" name="肘形接點 30"/>
          <p:cNvCxnSpPr/>
          <p:nvPr/>
        </p:nvCxnSpPr>
        <p:spPr>
          <a:xfrm rot="5400000" flipH="1" flipV="1">
            <a:off x="9114242" y="2457519"/>
            <a:ext cx="2705187" cy="2614023"/>
          </a:xfrm>
          <a:prstGeom prst="bentConnector3">
            <a:avLst>
              <a:gd name="adj1" fmla="val 46368"/>
            </a:avLst>
          </a:prstGeom>
          <a:ln w="12700">
            <a:solidFill>
              <a:srgbClr val="FF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48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45"/>
          <p:cNvGrpSpPr/>
          <p:nvPr/>
        </p:nvGrpSpPr>
        <p:grpSpPr>
          <a:xfrm>
            <a:off x="1064553" y="162838"/>
            <a:ext cx="10968563" cy="789140"/>
            <a:chOff x="-4" y="162838"/>
            <a:chExt cx="12190832" cy="678410"/>
          </a:xfrm>
        </p:grpSpPr>
        <p:sp>
          <p:nvSpPr>
            <p:cNvPr id="25" name="矩形 42"/>
            <p:cNvSpPr/>
            <p:nvPr/>
          </p:nvSpPr>
          <p:spPr>
            <a:xfrm>
              <a:off x="-4" y="162838"/>
              <a:ext cx="11128984"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6"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文本框 47"/>
          <p:cNvSpPr txBox="1"/>
          <p:nvPr/>
        </p:nvSpPr>
        <p:spPr>
          <a:xfrm>
            <a:off x="1236722" y="256471"/>
            <a:ext cx="8019703" cy="584775"/>
          </a:xfrm>
          <a:prstGeom prst="rect">
            <a:avLst/>
          </a:prstGeom>
          <a:noFill/>
        </p:spPr>
        <p:txBody>
          <a:bodyPr wrap="square" rtlCol="0">
            <a:spAutoFit/>
          </a:bodyPr>
          <a:lstStyle/>
          <a:p>
            <a:pPr lvl="0">
              <a:defRPr/>
            </a:pPr>
            <a:r>
              <a:rPr lang="zh-TW" altLang="en-US" sz="3200" b="1" dirty="0">
                <a:solidFill>
                  <a:prstClr val="white"/>
                </a:solidFill>
                <a:latin typeface="微软雅黑" panose="020B0503020204020204" pitchFamily="34" charset="-122"/>
                <a:ea typeface="微软雅黑" panose="020B0503020204020204" pitchFamily="34" charset="-122"/>
              </a:rPr>
              <a:t>農田水利灌溉管理整合雲系統簡介</a:t>
            </a:r>
            <a:r>
              <a:rPr lang="en-US" altLang="zh-TW" sz="2400" b="1" dirty="0">
                <a:solidFill>
                  <a:prstClr val="white"/>
                </a:solidFill>
                <a:latin typeface="微软雅黑" panose="020B0503020204020204" pitchFamily="34" charset="-122"/>
                <a:ea typeface="微软雅黑" panose="020B0503020204020204" pitchFamily="34" charset="-122"/>
              </a:rPr>
              <a:t>(6/10)</a:t>
            </a:r>
            <a:endParaRPr lang="zh-TW" altLang="en-US" sz="3200" b="1" dirty="0">
              <a:solidFill>
                <a:schemeClr val="accent4">
                  <a:lumMod val="60000"/>
                  <a:lumOff val="4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2" name="圖片 31">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15" y="197534"/>
            <a:ext cx="582090" cy="69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群組 2"/>
          <p:cNvGrpSpPr/>
          <p:nvPr/>
        </p:nvGrpSpPr>
        <p:grpSpPr>
          <a:xfrm>
            <a:off x="1327060" y="1041439"/>
            <a:ext cx="10706056" cy="5793131"/>
            <a:chOff x="937268" y="1386148"/>
            <a:chExt cx="10374741" cy="5368088"/>
          </a:xfrm>
        </p:grpSpPr>
        <p:pic>
          <p:nvPicPr>
            <p:cNvPr id="4" name="圖片 3"/>
            <p:cNvPicPr>
              <a:picLocks noChangeAspect="1"/>
            </p:cNvPicPr>
            <p:nvPr/>
          </p:nvPicPr>
          <p:blipFill>
            <a:blip r:embed="rId4"/>
            <a:stretch>
              <a:fillRect/>
            </a:stretch>
          </p:blipFill>
          <p:spPr>
            <a:xfrm>
              <a:off x="937268" y="3292198"/>
              <a:ext cx="10020967" cy="3322228"/>
            </a:xfrm>
            <a:prstGeom prst="rect">
              <a:avLst/>
            </a:prstGeom>
            <a:ln>
              <a:solidFill>
                <a:schemeClr val="accent1"/>
              </a:solidFill>
            </a:ln>
          </p:spPr>
        </p:pic>
        <p:pic>
          <p:nvPicPr>
            <p:cNvPr id="5" name="圖片 4"/>
            <p:cNvPicPr>
              <a:picLocks noChangeAspect="1"/>
            </p:cNvPicPr>
            <p:nvPr/>
          </p:nvPicPr>
          <p:blipFill>
            <a:blip r:embed="rId5"/>
            <a:stretch>
              <a:fillRect/>
            </a:stretch>
          </p:blipFill>
          <p:spPr>
            <a:xfrm>
              <a:off x="8549236" y="1386148"/>
              <a:ext cx="2762773" cy="2382198"/>
            </a:xfrm>
            <a:prstGeom prst="rect">
              <a:avLst/>
            </a:prstGeom>
            <a:ln>
              <a:solidFill>
                <a:schemeClr val="tx1"/>
              </a:solidFill>
            </a:ln>
            <a:effectLst>
              <a:outerShdw blurRad="50800" dist="38100" dir="2700000" algn="tl" rotWithShape="0">
                <a:prstClr val="black">
                  <a:alpha val="40000"/>
                </a:prstClr>
              </a:outerShdw>
            </a:effectLst>
          </p:spPr>
        </p:pic>
        <p:pic>
          <p:nvPicPr>
            <p:cNvPr id="7" name="圖片 6"/>
            <p:cNvPicPr>
              <a:picLocks noChangeAspect="1"/>
            </p:cNvPicPr>
            <p:nvPr/>
          </p:nvPicPr>
          <p:blipFill rotWithShape="1">
            <a:blip r:embed="rId6"/>
            <a:srcRect t="4436" b="2769"/>
            <a:stretch/>
          </p:blipFill>
          <p:spPr>
            <a:xfrm>
              <a:off x="5405342" y="4043449"/>
              <a:ext cx="3791348" cy="2710787"/>
            </a:xfrm>
            <a:prstGeom prst="rect">
              <a:avLst/>
            </a:prstGeom>
            <a:ln>
              <a:solidFill>
                <a:schemeClr val="tx1"/>
              </a:solidFill>
            </a:ln>
            <a:effectLst>
              <a:outerShdw blurRad="50800" dist="38100" dir="2700000" algn="tl" rotWithShape="0">
                <a:prstClr val="black">
                  <a:alpha val="40000"/>
                </a:prstClr>
              </a:outerShdw>
            </a:effectLst>
          </p:spPr>
        </p:pic>
        <p:sp>
          <p:nvSpPr>
            <p:cNvPr id="20" name="矩形 19">
              <a:extLst>
                <a:ext uri="{FF2B5EF4-FFF2-40B4-BE49-F238E27FC236}">
                  <a16:creationId xmlns:a16="http://schemas.microsoft.com/office/drawing/2014/main" id="{0544E26F-8D4A-41F3-BC44-AECA400F3C14}"/>
                </a:ext>
              </a:extLst>
            </p:cNvPr>
            <p:cNvSpPr/>
            <p:nvPr/>
          </p:nvSpPr>
          <p:spPr>
            <a:xfrm>
              <a:off x="9793912" y="4350756"/>
              <a:ext cx="351692" cy="262296"/>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21" name="矩形 20">
              <a:extLst>
                <a:ext uri="{FF2B5EF4-FFF2-40B4-BE49-F238E27FC236}">
                  <a16:creationId xmlns:a16="http://schemas.microsoft.com/office/drawing/2014/main" id="{0544E26F-8D4A-41F3-BC44-AECA400F3C14}"/>
                </a:ext>
              </a:extLst>
            </p:cNvPr>
            <p:cNvSpPr/>
            <p:nvPr/>
          </p:nvSpPr>
          <p:spPr>
            <a:xfrm>
              <a:off x="10338284" y="4324164"/>
              <a:ext cx="351692" cy="262296"/>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cxnSp>
          <p:nvCxnSpPr>
            <p:cNvPr id="22" name="肘形接點 21"/>
            <p:cNvCxnSpPr>
              <a:endCxn id="20" idx="1"/>
            </p:cNvCxnSpPr>
            <p:nvPr/>
          </p:nvCxnSpPr>
          <p:spPr>
            <a:xfrm>
              <a:off x="9233306" y="4160489"/>
              <a:ext cx="560606" cy="321415"/>
            </a:xfrm>
            <a:prstGeom prst="bentConnector3">
              <a:avLst>
                <a:gd name="adj1" fmla="val 50000"/>
              </a:avLst>
            </a:prstGeom>
            <a:ln w="12700">
              <a:solidFill>
                <a:srgbClr val="FF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肘形接點 27"/>
            <p:cNvCxnSpPr/>
            <p:nvPr/>
          </p:nvCxnSpPr>
          <p:spPr>
            <a:xfrm rot="16200000" flipH="1">
              <a:off x="10233803" y="3988699"/>
              <a:ext cx="476561" cy="194368"/>
            </a:xfrm>
            <a:prstGeom prst="bentConnector3">
              <a:avLst>
                <a:gd name="adj1" fmla="val 50000"/>
              </a:avLst>
            </a:prstGeom>
            <a:ln w="12700">
              <a:solidFill>
                <a:srgbClr val="FF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 name="投影片編號版面配置區 7"/>
          <p:cNvSpPr>
            <a:spLocks noGrp="1"/>
          </p:cNvSpPr>
          <p:nvPr>
            <p:ph type="sldNum" sz="quarter" idx="12"/>
          </p:nvPr>
        </p:nvSpPr>
        <p:spPr>
          <a:xfrm>
            <a:off x="9336072" y="6318565"/>
            <a:ext cx="2743200" cy="365125"/>
          </a:xfrm>
        </p:spPr>
        <p:txBody>
          <a:bodyPr/>
          <a:lstStyle/>
          <a:p>
            <a:fld id="{46493D02-3590-4494-9ABB-93D650CAA22C}" type="slidenum">
              <a:rPr lang="zh-CN" altLang="en-US" smtClean="0">
                <a:solidFill>
                  <a:prstClr val="black">
                    <a:tint val="75000"/>
                  </a:prstClr>
                </a:solidFill>
              </a:rPr>
              <a:pPr/>
              <a:t>14</a:t>
            </a:fld>
            <a:endParaRPr lang="zh-CN" altLang="en-US" dirty="0">
              <a:solidFill>
                <a:prstClr val="black">
                  <a:tint val="75000"/>
                </a:prstClr>
              </a:solidFill>
            </a:endParaRPr>
          </a:p>
        </p:txBody>
      </p:sp>
      <p:sp>
        <p:nvSpPr>
          <p:cNvPr id="19" name="矩形 18"/>
          <p:cNvSpPr/>
          <p:nvPr/>
        </p:nvSpPr>
        <p:spPr>
          <a:xfrm>
            <a:off x="560029" y="1070307"/>
            <a:ext cx="6420828" cy="1977464"/>
          </a:xfrm>
          <a:prstGeom prst="rect">
            <a:avLst/>
          </a:prstGeom>
        </p:spPr>
        <p:txBody>
          <a:bodyPr wrap="square">
            <a:spAutoFit/>
          </a:bodyPr>
          <a:lstStyle/>
          <a:p>
            <a:pPr marL="457200" lvl="0" indent="-457200">
              <a:spcBef>
                <a:spcPts val="600"/>
              </a:spcBef>
              <a:spcAft>
                <a:spcPts val="900"/>
              </a:spcAft>
              <a:buClr>
                <a:srgbClr val="70AD47">
                  <a:lumMod val="75000"/>
                </a:srgbClr>
              </a:buClr>
              <a:buFont typeface="Wingdings" panose="05000000000000000000" pitchFamily="2" charset="2"/>
              <a:buChar char="n"/>
            </a:pPr>
            <a:r>
              <a:rPr lang="zh-TW" altLang="en-US" sz="2800" b="1" dirty="0">
                <a:solidFill>
                  <a:prstClr val="black"/>
                </a:solidFill>
                <a:latin typeface="微軟正黑體" panose="020B0604030504040204" pitchFamily="34" charset="-120"/>
              </a:rPr>
              <a:t>作業基金土地管理</a:t>
            </a:r>
          </a:p>
          <a:p>
            <a:pPr marL="914400" lvl="1" indent="-457200" algn="just">
              <a:spcBef>
                <a:spcPts val="600"/>
              </a:spcBef>
              <a:buClr>
                <a:srgbClr val="ED7D31"/>
              </a:buClr>
              <a:buSzPct val="90000"/>
              <a:buFont typeface="Wingdings" panose="05000000000000000000" pitchFamily="2" charset="2"/>
              <a:buChar char="p"/>
            </a:pPr>
            <a:r>
              <a:rPr lang="zh-TW" altLang="en-US" sz="2400" spc="130" dirty="0">
                <a:solidFill>
                  <a:prstClr val="black">
                    <a:lumMod val="65000"/>
                    <a:lumOff val="35000"/>
                  </a:prstClr>
                </a:solidFill>
                <a:cs typeface="+mn-ea"/>
              </a:rPr>
              <a:t>基金土地地籍資訊與空間位置</a:t>
            </a:r>
          </a:p>
          <a:p>
            <a:pPr marL="914400" lvl="1" indent="-457200" algn="just">
              <a:spcBef>
                <a:spcPts val="600"/>
              </a:spcBef>
              <a:buClr>
                <a:srgbClr val="ED7D31"/>
              </a:buClr>
              <a:buSzPct val="90000"/>
              <a:buFont typeface="Wingdings" panose="05000000000000000000" pitchFamily="2" charset="2"/>
              <a:buChar char="p"/>
            </a:pPr>
            <a:r>
              <a:rPr lang="zh-TW" altLang="en-US" sz="2400" spc="130" dirty="0">
                <a:solidFill>
                  <a:prstClr val="black">
                    <a:lumMod val="65000"/>
                    <a:lumOff val="35000"/>
                  </a:prstClr>
                </a:solidFill>
                <a:cs typeface="+mn-ea"/>
              </a:rPr>
              <a:t>單筆地號查詢定位</a:t>
            </a:r>
            <a:endParaRPr lang="en-US" altLang="zh-TW" sz="2400" spc="130" dirty="0">
              <a:solidFill>
                <a:prstClr val="black">
                  <a:lumMod val="65000"/>
                  <a:lumOff val="35000"/>
                </a:prstClr>
              </a:solidFill>
              <a:cs typeface="+mn-ea"/>
            </a:endParaRPr>
          </a:p>
          <a:p>
            <a:pPr marL="914400" lvl="1" indent="-457200" algn="just">
              <a:spcBef>
                <a:spcPts val="600"/>
              </a:spcBef>
              <a:buClr>
                <a:srgbClr val="ED7D31"/>
              </a:buClr>
              <a:buSzPct val="90000"/>
              <a:buFont typeface="Wingdings" panose="05000000000000000000" pitchFamily="2" charset="2"/>
              <a:buChar char="p"/>
            </a:pPr>
            <a:r>
              <a:rPr lang="zh-TW" altLang="en-US" sz="2400" spc="130" dirty="0">
                <a:solidFill>
                  <a:prstClr val="black">
                    <a:lumMod val="65000"/>
                    <a:lumOff val="35000"/>
                  </a:prstClr>
                </a:solidFill>
                <a:cs typeface="+mn-ea"/>
              </a:rPr>
              <a:t>依管理權責單位查詢</a:t>
            </a:r>
          </a:p>
        </p:txBody>
      </p:sp>
    </p:spTree>
    <p:extLst>
      <p:ext uri="{BB962C8B-B14F-4D97-AF65-F5344CB8AC3E}">
        <p14:creationId xmlns:p14="http://schemas.microsoft.com/office/powerpoint/2010/main" val="2652400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94" y="1856443"/>
            <a:ext cx="9133657" cy="4225093"/>
          </a:xfrm>
          <a:prstGeom prst="rect">
            <a:avLst/>
          </a:prstGeom>
          <a:ln>
            <a:solidFill>
              <a:schemeClr val="tx1"/>
            </a:solidFill>
          </a:ln>
        </p:spPr>
      </p:pic>
      <p:grpSp>
        <p:nvGrpSpPr>
          <p:cNvPr id="24" name="组合 45"/>
          <p:cNvGrpSpPr/>
          <p:nvPr/>
        </p:nvGrpSpPr>
        <p:grpSpPr>
          <a:xfrm>
            <a:off x="1064553" y="162838"/>
            <a:ext cx="10968563" cy="789140"/>
            <a:chOff x="-4" y="162838"/>
            <a:chExt cx="12190832" cy="678410"/>
          </a:xfrm>
        </p:grpSpPr>
        <p:sp>
          <p:nvSpPr>
            <p:cNvPr id="25" name="矩形 42"/>
            <p:cNvSpPr/>
            <p:nvPr/>
          </p:nvSpPr>
          <p:spPr>
            <a:xfrm>
              <a:off x="-4" y="162838"/>
              <a:ext cx="11587150"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6"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文本框 47"/>
          <p:cNvSpPr txBox="1"/>
          <p:nvPr/>
        </p:nvSpPr>
        <p:spPr>
          <a:xfrm>
            <a:off x="1236722" y="256471"/>
            <a:ext cx="8769211" cy="584775"/>
          </a:xfrm>
          <a:prstGeom prst="rect">
            <a:avLst/>
          </a:prstGeom>
          <a:noFill/>
        </p:spPr>
        <p:txBody>
          <a:bodyPr wrap="square" rtlCol="0">
            <a:spAutoFit/>
          </a:bodyPr>
          <a:lstStyle/>
          <a:p>
            <a:pPr lvl="0">
              <a:defRPr/>
            </a:pPr>
            <a:r>
              <a:rPr lang="zh-TW" altLang="en-US" sz="3200" b="1" dirty="0">
                <a:solidFill>
                  <a:prstClr val="white"/>
                </a:solidFill>
                <a:latin typeface="微软雅黑" panose="020B0503020204020204" pitchFamily="34" charset="-122"/>
                <a:ea typeface="微软雅黑" panose="020B0503020204020204" pitchFamily="34" charset="-122"/>
              </a:rPr>
              <a:t>農田水利灌溉管理整合雲系統簡介</a:t>
            </a:r>
            <a:r>
              <a:rPr lang="en-US" altLang="zh-TW" sz="2400" b="1" dirty="0">
                <a:solidFill>
                  <a:prstClr val="white"/>
                </a:solidFill>
                <a:latin typeface="微软雅黑" panose="020B0503020204020204" pitchFamily="34" charset="-122"/>
                <a:ea typeface="微软雅黑" panose="020B0503020204020204" pitchFamily="34" charset="-122"/>
              </a:rPr>
              <a:t>(7/1)</a:t>
            </a:r>
            <a:endParaRPr lang="zh-TW" altLang="en-US" sz="3200" b="1" dirty="0">
              <a:solidFill>
                <a:schemeClr val="accent4">
                  <a:lumMod val="60000"/>
                  <a:lumOff val="4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2" name="圖片 31">
            <a:extLst>
              <a:ext uri="{FF2B5EF4-FFF2-40B4-BE49-F238E27FC236}">
                <a16:creationId xmlns:a16="http://schemas.microsoft.com/office/drawing/2014/main" id="{55F3E18D-93C3-40B9-8142-DCE0A441F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15" y="197534"/>
            <a:ext cx="582090" cy="69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投影片編號版面配置區 6"/>
          <p:cNvSpPr>
            <a:spLocks noGrp="1"/>
          </p:cNvSpPr>
          <p:nvPr>
            <p:ph type="sldNum" sz="quarter" idx="12"/>
          </p:nvPr>
        </p:nvSpPr>
        <p:spPr>
          <a:xfrm>
            <a:off x="9419199" y="6356350"/>
            <a:ext cx="2743200" cy="365125"/>
          </a:xfrm>
        </p:spPr>
        <p:txBody>
          <a:bodyPr/>
          <a:lstStyle/>
          <a:p>
            <a:fld id="{46493D02-3590-4494-9ABB-93D650CAA22C}" type="slidenum">
              <a:rPr lang="zh-CN" altLang="en-US" smtClean="0">
                <a:solidFill>
                  <a:prstClr val="black">
                    <a:tint val="75000"/>
                  </a:prstClr>
                </a:solidFill>
              </a:rPr>
              <a:pPr/>
              <a:t>15</a:t>
            </a:fld>
            <a:endParaRPr lang="zh-CN" altLang="en-US" dirty="0">
              <a:solidFill>
                <a:prstClr val="black">
                  <a:tint val="75000"/>
                </a:prstClr>
              </a:solidFill>
            </a:endParaRPr>
          </a:p>
        </p:txBody>
      </p:sp>
      <p:sp>
        <p:nvSpPr>
          <p:cNvPr id="39" name="橢圓 38">
            <a:extLst>
              <a:ext uri="{FF2B5EF4-FFF2-40B4-BE49-F238E27FC236}">
                <a16:creationId xmlns:a16="http://schemas.microsoft.com/office/drawing/2014/main" id="{B8AE94D9-1D74-4F9B-B93D-6E5318A7ABF4}"/>
              </a:ext>
            </a:extLst>
          </p:cNvPr>
          <p:cNvSpPr/>
          <p:nvPr/>
        </p:nvSpPr>
        <p:spPr>
          <a:xfrm>
            <a:off x="8887668" y="3386954"/>
            <a:ext cx="359653" cy="309054"/>
          </a:xfrm>
          <a:prstGeom prst="ellipse">
            <a:avLst/>
          </a:prstGeom>
          <a:noFill/>
          <a:ln w="1905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40" name="橢圓 39">
            <a:extLst>
              <a:ext uri="{FF2B5EF4-FFF2-40B4-BE49-F238E27FC236}">
                <a16:creationId xmlns:a16="http://schemas.microsoft.com/office/drawing/2014/main" id="{94710DE4-01F1-40F8-B101-A1EB228C9D48}"/>
              </a:ext>
            </a:extLst>
          </p:cNvPr>
          <p:cNvSpPr/>
          <p:nvPr/>
        </p:nvSpPr>
        <p:spPr>
          <a:xfrm>
            <a:off x="8879978" y="3049937"/>
            <a:ext cx="367343" cy="309434"/>
          </a:xfrm>
          <a:prstGeom prst="ellipse">
            <a:avLst/>
          </a:prstGeom>
          <a:noFill/>
          <a:ln w="1905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41" name="橢圓 40">
            <a:extLst>
              <a:ext uri="{FF2B5EF4-FFF2-40B4-BE49-F238E27FC236}">
                <a16:creationId xmlns:a16="http://schemas.microsoft.com/office/drawing/2014/main" id="{56581E44-EA54-4A46-9F02-F82BB34B29A6}"/>
              </a:ext>
            </a:extLst>
          </p:cNvPr>
          <p:cNvSpPr/>
          <p:nvPr/>
        </p:nvSpPr>
        <p:spPr>
          <a:xfrm>
            <a:off x="8879978" y="2428768"/>
            <a:ext cx="359653" cy="337687"/>
          </a:xfrm>
          <a:prstGeom prst="ellipse">
            <a:avLst/>
          </a:prstGeom>
          <a:noFill/>
          <a:ln w="1905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42" name="橢圓 41">
            <a:extLst>
              <a:ext uri="{FF2B5EF4-FFF2-40B4-BE49-F238E27FC236}">
                <a16:creationId xmlns:a16="http://schemas.microsoft.com/office/drawing/2014/main" id="{E0BF8EC1-BB63-4434-93FD-3771E319E878}"/>
              </a:ext>
            </a:extLst>
          </p:cNvPr>
          <p:cNvSpPr/>
          <p:nvPr/>
        </p:nvSpPr>
        <p:spPr>
          <a:xfrm>
            <a:off x="8890268" y="3691895"/>
            <a:ext cx="359653" cy="274518"/>
          </a:xfrm>
          <a:prstGeom prst="ellipse">
            <a:avLst/>
          </a:prstGeom>
          <a:noFill/>
          <a:ln w="1905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43" name="橢圓 42">
            <a:extLst>
              <a:ext uri="{FF2B5EF4-FFF2-40B4-BE49-F238E27FC236}">
                <a16:creationId xmlns:a16="http://schemas.microsoft.com/office/drawing/2014/main" id="{02FD3753-6A7A-450C-BC10-229170C56963}"/>
              </a:ext>
            </a:extLst>
          </p:cNvPr>
          <p:cNvSpPr/>
          <p:nvPr/>
        </p:nvSpPr>
        <p:spPr>
          <a:xfrm>
            <a:off x="-277" y="2090049"/>
            <a:ext cx="2419994" cy="1359985"/>
          </a:xfrm>
          <a:prstGeom prst="ellipse">
            <a:avLst/>
          </a:prstGeom>
          <a:noFill/>
          <a:ln w="3175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n w="38100">
                <a:solidFill>
                  <a:schemeClr val="tx1"/>
                </a:solidFill>
              </a:ln>
            </a:endParaRPr>
          </a:p>
        </p:txBody>
      </p:sp>
      <p:cxnSp>
        <p:nvCxnSpPr>
          <p:cNvPr id="44" name="接點: 肘形 3">
            <a:extLst>
              <a:ext uri="{FF2B5EF4-FFF2-40B4-BE49-F238E27FC236}">
                <a16:creationId xmlns:a16="http://schemas.microsoft.com/office/drawing/2014/main" id="{FC56D2B9-859D-4BFD-A8A1-02035B48331F}"/>
              </a:ext>
            </a:extLst>
          </p:cNvPr>
          <p:cNvCxnSpPr>
            <a:cxnSpLocks/>
            <a:stCxn id="41" idx="6"/>
            <a:endCxn id="45" idx="1"/>
          </p:cNvCxnSpPr>
          <p:nvPr/>
        </p:nvCxnSpPr>
        <p:spPr>
          <a:xfrm flipV="1">
            <a:off x="9239631" y="2457672"/>
            <a:ext cx="271457" cy="139940"/>
          </a:xfrm>
          <a:prstGeom prst="bentConnector3">
            <a:avLst>
              <a:gd name="adj1" fmla="val 50000"/>
            </a:avLst>
          </a:prstGeom>
          <a:ln>
            <a:tailEnd type="oval"/>
          </a:ln>
        </p:spPr>
        <p:style>
          <a:lnRef idx="3">
            <a:schemeClr val="accent5"/>
          </a:lnRef>
          <a:fillRef idx="0">
            <a:schemeClr val="accent5"/>
          </a:fillRef>
          <a:effectRef idx="2">
            <a:schemeClr val="accent5"/>
          </a:effectRef>
          <a:fontRef idx="minor">
            <a:schemeClr val="tx1"/>
          </a:fontRef>
        </p:style>
      </p:cxnSp>
      <p:sp>
        <p:nvSpPr>
          <p:cNvPr id="45" name="文字方塊 44">
            <a:extLst>
              <a:ext uri="{FF2B5EF4-FFF2-40B4-BE49-F238E27FC236}">
                <a16:creationId xmlns:a16="http://schemas.microsoft.com/office/drawing/2014/main" id="{1E2EA232-6BEB-42B4-BAF2-6D064E21FADE}"/>
              </a:ext>
            </a:extLst>
          </p:cNvPr>
          <p:cNvSpPr txBox="1"/>
          <p:nvPr/>
        </p:nvSpPr>
        <p:spPr>
          <a:xfrm>
            <a:off x="9511088" y="2249342"/>
            <a:ext cx="1331187" cy="416660"/>
          </a:xfrm>
          <a:prstGeom prst="rect">
            <a:avLst/>
          </a:prstGeom>
          <a:noFill/>
        </p:spPr>
        <p:txBody>
          <a:bodyPr wrap="none" rtlCol="0">
            <a:spAutoFit/>
          </a:bodyPr>
          <a:lstStyle/>
          <a:p>
            <a:r>
              <a:rPr lang="zh-TW" altLang="en-US" sz="2000" dirty="0"/>
              <a:t>圖層開關</a:t>
            </a:r>
          </a:p>
        </p:txBody>
      </p:sp>
      <p:sp>
        <p:nvSpPr>
          <p:cNvPr id="46" name="文字方塊 45">
            <a:extLst>
              <a:ext uri="{FF2B5EF4-FFF2-40B4-BE49-F238E27FC236}">
                <a16:creationId xmlns:a16="http://schemas.microsoft.com/office/drawing/2014/main" id="{4C31DD8D-3431-4433-B584-CE91A1A47F99}"/>
              </a:ext>
            </a:extLst>
          </p:cNvPr>
          <p:cNvSpPr txBox="1"/>
          <p:nvPr/>
        </p:nvSpPr>
        <p:spPr>
          <a:xfrm>
            <a:off x="10618015" y="3188211"/>
            <a:ext cx="645707" cy="349428"/>
          </a:xfrm>
          <a:prstGeom prst="rect">
            <a:avLst/>
          </a:prstGeom>
          <a:noFill/>
        </p:spPr>
        <p:txBody>
          <a:bodyPr wrap="none" rtlCol="0">
            <a:spAutoFit/>
          </a:bodyPr>
          <a:lstStyle/>
          <a:p>
            <a:pPr algn="ctr"/>
            <a:r>
              <a:rPr lang="zh-TW" altLang="en-US" dirty="0"/>
              <a:t>街景</a:t>
            </a:r>
          </a:p>
        </p:txBody>
      </p:sp>
      <p:pic>
        <p:nvPicPr>
          <p:cNvPr id="47" name="Picture 2" descr="Google">
            <a:extLst>
              <a:ext uri="{FF2B5EF4-FFF2-40B4-BE49-F238E27FC236}">
                <a16:creationId xmlns:a16="http://schemas.microsoft.com/office/drawing/2014/main" id="{1DE93BAC-E515-451E-891A-25A78875284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27878" y="3185747"/>
            <a:ext cx="1054217" cy="349428"/>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接點: 肘形 24">
            <a:extLst>
              <a:ext uri="{FF2B5EF4-FFF2-40B4-BE49-F238E27FC236}">
                <a16:creationId xmlns:a16="http://schemas.microsoft.com/office/drawing/2014/main" id="{0CBB311A-6E6A-4E27-A7AC-D7A7ADBFFE8F}"/>
              </a:ext>
            </a:extLst>
          </p:cNvPr>
          <p:cNvCxnSpPr>
            <a:cxnSpLocks/>
            <a:stCxn id="39" idx="6"/>
          </p:cNvCxnSpPr>
          <p:nvPr/>
        </p:nvCxnSpPr>
        <p:spPr>
          <a:xfrm>
            <a:off x="9247321" y="3541481"/>
            <a:ext cx="271458" cy="158488"/>
          </a:xfrm>
          <a:prstGeom prst="bentConnector3">
            <a:avLst>
              <a:gd name="adj1" fmla="val 50000"/>
            </a:avLst>
          </a:prstGeom>
          <a:ln>
            <a:tailEnd type="oval"/>
          </a:ln>
        </p:spPr>
        <p:style>
          <a:lnRef idx="3">
            <a:schemeClr val="accent5"/>
          </a:lnRef>
          <a:fillRef idx="0">
            <a:schemeClr val="accent5"/>
          </a:fillRef>
          <a:effectRef idx="2">
            <a:schemeClr val="accent5"/>
          </a:effectRef>
          <a:fontRef idx="minor">
            <a:schemeClr val="tx1"/>
          </a:fontRef>
        </p:style>
      </p:cxnSp>
      <p:sp>
        <p:nvSpPr>
          <p:cNvPr id="49" name="文字方塊 48">
            <a:extLst>
              <a:ext uri="{FF2B5EF4-FFF2-40B4-BE49-F238E27FC236}">
                <a16:creationId xmlns:a16="http://schemas.microsoft.com/office/drawing/2014/main" id="{5F21F41E-47FB-4F0B-AB5D-D8E44B782360}"/>
              </a:ext>
            </a:extLst>
          </p:cNvPr>
          <p:cNvSpPr txBox="1"/>
          <p:nvPr/>
        </p:nvSpPr>
        <p:spPr>
          <a:xfrm>
            <a:off x="9518779" y="3569984"/>
            <a:ext cx="1247264" cy="388168"/>
          </a:xfrm>
          <a:prstGeom prst="rect">
            <a:avLst/>
          </a:prstGeom>
          <a:noFill/>
        </p:spPr>
        <p:txBody>
          <a:bodyPr wrap="none" rtlCol="0">
            <a:spAutoFit/>
          </a:bodyPr>
          <a:lstStyle/>
          <a:p>
            <a:r>
              <a:rPr lang="zh-TW" altLang="en-US" sz="2000" dirty="0"/>
              <a:t>定位工具</a:t>
            </a:r>
          </a:p>
        </p:txBody>
      </p:sp>
      <p:sp>
        <p:nvSpPr>
          <p:cNvPr id="50" name="文字方塊 49">
            <a:extLst>
              <a:ext uri="{FF2B5EF4-FFF2-40B4-BE49-F238E27FC236}">
                <a16:creationId xmlns:a16="http://schemas.microsoft.com/office/drawing/2014/main" id="{EBE8F0C9-72D1-48AA-8C01-762B469728E4}"/>
              </a:ext>
            </a:extLst>
          </p:cNvPr>
          <p:cNvSpPr txBox="1"/>
          <p:nvPr/>
        </p:nvSpPr>
        <p:spPr>
          <a:xfrm>
            <a:off x="10618015" y="3669197"/>
            <a:ext cx="1035862" cy="830997"/>
          </a:xfrm>
          <a:prstGeom prst="rect">
            <a:avLst/>
          </a:prstGeom>
          <a:noFill/>
        </p:spPr>
        <p:txBody>
          <a:bodyPr wrap="none" rtlCol="0">
            <a:spAutoFit/>
          </a:bodyPr>
          <a:lstStyle/>
          <a:p>
            <a:r>
              <a:rPr lang="zh-TW" altLang="en-US" sz="1600" dirty="0">
                <a:solidFill>
                  <a:schemeClr val="accent6">
                    <a:lumMod val="75000"/>
                  </a:schemeClr>
                </a:solidFill>
              </a:rPr>
              <a:t>灌溉分區</a:t>
            </a:r>
            <a:endParaRPr lang="en-US" altLang="zh-TW" sz="1600" dirty="0">
              <a:solidFill>
                <a:schemeClr val="accent6">
                  <a:lumMod val="75000"/>
                </a:schemeClr>
              </a:solidFill>
            </a:endParaRPr>
          </a:p>
          <a:p>
            <a:r>
              <a:rPr lang="zh-TW" altLang="en-US" sz="1600" dirty="0">
                <a:solidFill>
                  <a:schemeClr val="accent6">
                    <a:lumMod val="75000"/>
                  </a:schemeClr>
                </a:solidFill>
              </a:rPr>
              <a:t>地籍</a:t>
            </a:r>
            <a:endParaRPr lang="en-US" altLang="zh-TW" sz="1600" dirty="0">
              <a:solidFill>
                <a:schemeClr val="accent6">
                  <a:lumMod val="75000"/>
                </a:schemeClr>
              </a:solidFill>
            </a:endParaRPr>
          </a:p>
          <a:p>
            <a:r>
              <a:rPr lang="zh-TW" altLang="en-US" sz="1600" dirty="0">
                <a:solidFill>
                  <a:schemeClr val="accent6">
                    <a:lumMod val="75000"/>
                  </a:schemeClr>
                </a:solidFill>
              </a:rPr>
              <a:t>座標</a:t>
            </a:r>
            <a:endParaRPr lang="zh-TW" altLang="en-US" sz="1400" dirty="0">
              <a:solidFill>
                <a:schemeClr val="accent6">
                  <a:lumMod val="75000"/>
                </a:schemeClr>
              </a:solidFill>
            </a:endParaRPr>
          </a:p>
        </p:txBody>
      </p:sp>
      <p:cxnSp>
        <p:nvCxnSpPr>
          <p:cNvPr id="51" name="接點: 肘形 31">
            <a:extLst>
              <a:ext uri="{FF2B5EF4-FFF2-40B4-BE49-F238E27FC236}">
                <a16:creationId xmlns:a16="http://schemas.microsoft.com/office/drawing/2014/main" id="{1E42B5CD-98DE-4210-A5FF-069E6FB1F143}"/>
              </a:ext>
            </a:extLst>
          </p:cNvPr>
          <p:cNvCxnSpPr>
            <a:cxnSpLocks/>
            <a:stCxn id="2" idx="3"/>
            <a:endCxn id="52" idx="1"/>
          </p:cNvCxnSpPr>
          <p:nvPr/>
        </p:nvCxnSpPr>
        <p:spPr>
          <a:xfrm>
            <a:off x="9290451" y="3968990"/>
            <a:ext cx="240903" cy="599896"/>
          </a:xfrm>
          <a:prstGeom prst="bentConnector3">
            <a:avLst>
              <a:gd name="adj1" fmla="val 50000"/>
            </a:avLst>
          </a:prstGeom>
          <a:ln>
            <a:tailEnd type="oval"/>
          </a:ln>
        </p:spPr>
        <p:style>
          <a:lnRef idx="3">
            <a:schemeClr val="accent5"/>
          </a:lnRef>
          <a:fillRef idx="0">
            <a:schemeClr val="accent5"/>
          </a:fillRef>
          <a:effectRef idx="2">
            <a:schemeClr val="accent5"/>
          </a:effectRef>
          <a:fontRef idx="minor">
            <a:schemeClr val="tx1"/>
          </a:fontRef>
        </p:style>
      </p:cxnSp>
      <p:sp>
        <p:nvSpPr>
          <p:cNvPr id="52" name="文字方塊 51">
            <a:extLst>
              <a:ext uri="{FF2B5EF4-FFF2-40B4-BE49-F238E27FC236}">
                <a16:creationId xmlns:a16="http://schemas.microsoft.com/office/drawing/2014/main" id="{DFED9DB2-1B44-48D9-BA63-9B364B049313}"/>
              </a:ext>
            </a:extLst>
          </p:cNvPr>
          <p:cNvSpPr txBox="1"/>
          <p:nvPr/>
        </p:nvSpPr>
        <p:spPr>
          <a:xfrm>
            <a:off x="9531354" y="4374802"/>
            <a:ext cx="1247264" cy="388168"/>
          </a:xfrm>
          <a:prstGeom prst="rect">
            <a:avLst/>
          </a:prstGeom>
          <a:noFill/>
        </p:spPr>
        <p:txBody>
          <a:bodyPr wrap="none" rtlCol="0">
            <a:spAutoFit/>
          </a:bodyPr>
          <a:lstStyle/>
          <a:p>
            <a:r>
              <a:rPr lang="zh-TW" altLang="en-US" sz="2000" dirty="0"/>
              <a:t>測量工具</a:t>
            </a:r>
          </a:p>
        </p:txBody>
      </p:sp>
      <p:sp>
        <p:nvSpPr>
          <p:cNvPr id="53" name="文字方塊 52">
            <a:extLst>
              <a:ext uri="{FF2B5EF4-FFF2-40B4-BE49-F238E27FC236}">
                <a16:creationId xmlns:a16="http://schemas.microsoft.com/office/drawing/2014/main" id="{2E766C9E-8CCC-4F41-89F7-B435A8A0A4B0}"/>
              </a:ext>
            </a:extLst>
          </p:cNvPr>
          <p:cNvSpPr txBox="1"/>
          <p:nvPr/>
        </p:nvSpPr>
        <p:spPr>
          <a:xfrm>
            <a:off x="10618015" y="1818658"/>
            <a:ext cx="1544384" cy="1077218"/>
          </a:xfrm>
          <a:prstGeom prst="rect">
            <a:avLst/>
          </a:prstGeom>
          <a:noFill/>
        </p:spPr>
        <p:txBody>
          <a:bodyPr wrap="square" rtlCol="0">
            <a:spAutoFit/>
          </a:bodyPr>
          <a:lstStyle/>
          <a:p>
            <a:r>
              <a:rPr lang="zh-TW" altLang="en-US" sz="1600" dirty="0">
                <a:solidFill>
                  <a:schemeClr val="accent6">
                    <a:lumMod val="75000"/>
                  </a:schemeClr>
                </a:solidFill>
              </a:rPr>
              <a:t>點、線、面、底圖</a:t>
            </a:r>
            <a:endParaRPr lang="en-US" altLang="zh-TW" sz="1600" dirty="0">
              <a:solidFill>
                <a:schemeClr val="accent6">
                  <a:lumMod val="75000"/>
                </a:schemeClr>
              </a:solidFill>
            </a:endParaRPr>
          </a:p>
          <a:p>
            <a:r>
              <a:rPr lang="zh-TW" altLang="en-US" sz="1600" dirty="0">
                <a:solidFill>
                  <a:schemeClr val="accent6">
                    <a:lumMod val="75000"/>
                  </a:schemeClr>
                </a:solidFill>
              </a:rPr>
              <a:t>臨時展繪</a:t>
            </a:r>
            <a:endParaRPr lang="en-US" altLang="zh-TW" sz="1600" dirty="0">
              <a:solidFill>
                <a:schemeClr val="accent6">
                  <a:lumMod val="75000"/>
                </a:schemeClr>
              </a:solidFill>
            </a:endParaRPr>
          </a:p>
          <a:p>
            <a:r>
              <a:rPr lang="en-US" altLang="zh-TW" sz="1600" dirty="0">
                <a:solidFill>
                  <a:schemeClr val="accent6">
                    <a:lumMod val="75000"/>
                  </a:schemeClr>
                </a:solidFill>
              </a:rPr>
              <a:t>OGC</a:t>
            </a:r>
            <a:r>
              <a:rPr lang="zh-TW" altLang="en-US" sz="1600" dirty="0">
                <a:solidFill>
                  <a:schemeClr val="accent6">
                    <a:lumMod val="75000"/>
                  </a:schemeClr>
                </a:solidFill>
              </a:rPr>
              <a:t>介接</a:t>
            </a:r>
            <a:endParaRPr lang="zh-TW" altLang="en-US" sz="1400" dirty="0">
              <a:solidFill>
                <a:schemeClr val="accent6">
                  <a:lumMod val="75000"/>
                </a:schemeClr>
              </a:solidFill>
            </a:endParaRPr>
          </a:p>
        </p:txBody>
      </p:sp>
      <p:sp>
        <p:nvSpPr>
          <p:cNvPr id="54" name="文字方塊 53">
            <a:extLst>
              <a:ext uri="{FF2B5EF4-FFF2-40B4-BE49-F238E27FC236}">
                <a16:creationId xmlns:a16="http://schemas.microsoft.com/office/drawing/2014/main" id="{603F9B13-6C1C-4224-A983-8DA6FFEE810D}"/>
              </a:ext>
            </a:extLst>
          </p:cNvPr>
          <p:cNvSpPr txBox="1"/>
          <p:nvPr/>
        </p:nvSpPr>
        <p:spPr>
          <a:xfrm>
            <a:off x="10618015" y="4655170"/>
            <a:ext cx="613062" cy="584775"/>
          </a:xfrm>
          <a:prstGeom prst="rect">
            <a:avLst/>
          </a:prstGeom>
          <a:noFill/>
        </p:spPr>
        <p:txBody>
          <a:bodyPr wrap="none" rtlCol="0">
            <a:spAutoFit/>
          </a:bodyPr>
          <a:lstStyle/>
          <a:p>
            <a:r>
              <a:rPr lang="zh-TW" altLang="en-US" sz="1600" dirty="0">
                <a:solidFill>
                  <a:schemeClr val="accent6">
                    <a:lumMod val="75000"/>
                  </a:schemeClr>
                </a:solidFill>
              </a:rPr>
              <a:t>長度</a:t>
            </a:r>
            <a:endParaRPr lang="en-US" altLang="zh-TW" sz="1600" dirty="0">
              <a:solidFill>
                <a:schemeClr val="accent6">
                  <a:lumMod val="75000"/>
                </a:schemeClr>
              </a:solidFill>
            </a:endParaRPr>
          </a:p>
          <a:p>
            <a:r>
              <a:rPr lang="zh-TW" altLang="en-US" sz="1600" dirty="0">
                <a:solidFill>
                  <a:schemeClr val="accent6">
                    <a:lumMod val="75000"/>
                  </a:schemeClr>
                </a:solidFill>
              </a:rPr>
              <a:t>面積</a:t>
            </a:r>
          </a:p>
        </p:txBody>
      </p:sp>
      <p:cxnSp>
        <p:nvCxnSpPr>
          <p:cNvPr id="55" name="接點: 肘形 55">
            <a:extLst>
              <a:ext uri="{FF2B5EF4-FFF2-40B4-BE49-F238E27FC236}">
                <a16:creationId xmlns:a16="http://schemas.microsoft.com/office/drawing/2014/main" id="{77109BAF-ECB0-4A10-B971-EBF0024FFDF6}"/>
              </a:ext>
            </a:extLst>
          </p:cNvPr>
          <p:cNvCxnSpPr>
            <a:cxnSpLocks/>
            <a:stCxn id="43" idx="4"/>
            <a:endCxn id="56" idx="1"/>
          </p:cNvCxnSpPr>
          <p:nvPr/>
        </p:nvCxnSpPr>
        <p:spPr>
          <a:xfrm rot="16200000" flipH="1">
            <a:off x="4224311" y="435442"/>
            <a:ext cx="2196222" cy="8225405"/>
          </a:xfrm>
          <a:prstGeom prst="bentConnector2">
            <a:avLst/>
          </a:prstGeom>
          <a:ln>
            <a:tailEnd type="oval"/>
          </a:ln>
        </p:spPr>
        <p:style>
          <a:lnRef idx="3">
            <a:schemeClr val="accent5"/>
          </a:lnRef>
          <a:fillRef idx="0">
            <a:schemeClr val="accent5"/>
          </a:fillRef>
          <a:effectRef idx="2">
            <a:schemeClr val="accent5"/>
          </a:effectRef>
          <a:fontRef idx="minor">
            <a:schemeClr val="tx1"/>
          </a:fontRef>
        </p:style>
      </p:cxnSp>
      <p:sp>
        <p:nvSpPr>
          <p:cNvPr id="56" name="文字方塊 55">
            <a:extLst>
              <a:ext uri="{FF2B5EF4-FFF2-40B4-BE49-F238E27FC236}">
                <a16:creationId xmlns:a16="http://schemas.microsoft.com/office/drawing/2014/main" id="{F913F16A-B336-419E-BCF3-AA7335DC48C3}"/>
              </a:ext>
            </a:extLst>
          </p:cNvPr>
          <p:cNvSpPr txBox="1"/>
          <p:nvPr/>
        </p:nvSpPr>
        <p:spPr>
          <a:xfrm>
            <a:off x="9435125" y="5446201"/>
            <a:ext cx="1247264" cy="400110"/>
          </a:xfrm>
          <a:prstGeom prst="rect">
            <a:avLst/>
          </a:prstGeom>
          <a:noFill/>
        </p:spPr>
        <p:txBody>
          <a:bodyPr wrap="none" rtlCol="0">
            <a:spAutoFit/>
          </a:bodyPr>
          <a:lstStyle/>
          <a:p>
            <a:r>
              <a:rPr lang="zh-TW" altLang="en-US" sz="2000" b="1" u="sng" kern="0" dirty="0">
                <a:solidFill>
                  <a:srgbClr val="C00000"/>
                </a:solidFill>
                <a:cs typeface="+mn-ea"/>
                <a:sym typeface="+mn-lt"/>
              </a:rPr>
              <a:t>查詢工具</a:t>
            </a:r>
            <a:endParaRPr lang="en-US" altLang="zh-TW" sz="2000" b="1" u="sng" dirty="0">
              <a:solidFill>
                <a:srgbClr val="C00000"/>
              </a:solidFill>
              <a:latin typeface="微軟正黑體" panose="020B0604030504040204" pitchFamily="34" charset="-120"/>
            </a:endParaRPr>
          </a:p>
        </p:txBody>
      </p:sp>
      <p:sp>
        <p:nvSpPr>
          <p:cNvPr id="57" name="文字方塊 56">
            <a:extLst>
              <a:ext uri="{FF2B5EF4-FFF2-40B4-BE49-F238E27FC236}">
                <a16:creationId xmlns:a16="http://schemas.microsoft.com/office/drawing/2014/main" id="{CB4F44F8-EC28-448B-8F36-2A25A28D0779}"/>
              </a:ext>
            </a:extLst>
          </p:cNvPr>
          <p:cNvSpPr txBox="1"/>
          <p:nvPr/>
        </p:nvSpPr>
        <p:spPr>
          <a:xfrm>
            <a:off x="10618015" y="5410343"/>
            <a:ext cx="1415772" cy="1077218"/>
          </a:xfrm>
          <a:prstGeom prst="rect">
            <a:avLst/>
          </a:prstGeom>
          <a:noFill/>
        </p:spPr>
        <p:txBody>
          <a:bodyPr wrap="none" rtlCol="0">
            <a:spAutoFit/>
          </a:bodyPr>
          <a:lstStyle/>
          <a:p>
            <a:r>
              <a:rPr lang="zh-TW" altLang="en-US" sz="1600" dirty="0">
                <a:solidFill>
                  <a:schemeClr val="accent6">
                    <a:lumMod val="75000"/>
                  </a:schemeClr>
                </a:solidFill>
              </a:rPr>
              <a:t>關鍵字查詢</a:t>
            </a:r>
            <a:endParaRPr lang="en-US" altLang="zh-TW" sz="1600" dirty="0">
              <a:solidFill>
                <a:schemeClr val="accent6">
                  <a:lumMod val="75000"/>
                </a:schemeClr>
              </a:solidFill>
            </a:endParaRPr>
          </a:p>
          <a:p>
            <a:r>
              <a:rPr lang="zh-TW" altLang="en-US" sz="1600" dirty="0">
                <a:solidFill>
                  <a:schemeClr val="accent6">
                    <a:lumMod val="75000"/>
                  </a:schemeClr>
                </a:solidFill>
              </a:rPr>
              <a:t>渠道查詢</a:t>
            </a:r>
            <a:endParaRPr lang="en-US" altLang="zh-TW" sz="1600" dirty="0">
              <a:solidFill>
                <a:schemeClr val="accent6">
                  <a:lumMod val="75000"/>
                </a:schemeClr>
              </a:solidFill>
            </a:endParaRPr>
          </a:p>
          <a:p>
            <a:r>
              <a:rPr lang="zh-TW" altLang="en-US" sz="1600" dirty="0">
                <a:solidFill>
                  <a:schemeClr val="accent6">
                    <a:lumMod val="75000"/>
                  </a:schemeClr>
                </a:solidFill>
              </a:rPr>
              <a:t>樁號查詢</a:t>
            </a:r>
            <a:endParaRPr lang="en-US" altLang="zh-TW" sz="1600" dirty="0">
              <a:solidFill>
                <a:schemeClr val="accent6">
                  <a:lumMod val="75000"/>
                </a:schemeClr>
              </a:solidFill>
            </a:endParaRPr>
          </a:p>
          <a:p>
            <a:r>
              <a:rPr lang="zh-TW" altLang="en-US" sz="1600" dirty="0">
                <a:solidFill>
                  <a:schemeClr val="accent6">
                    <a:lumMod val="75000"/>
                  </a:schemeClr>
                </a:solidFill>
              </a:rPr>
              <a:t>圖層點擊查詢</a:t>
            </a:r>
            <a:endParaRPr lang="en-US" altLang="zh-TW" sz="1600" dirty="0">
              <a:solidFill>
                <a:schemeClr val="accent6">
                  <a:lumMod val="75000"/>
                </a:schemeClr>
              </a:solidFill>
            </a:endParaRPr>
          </a:p>
        </p:txBody>
      </p:sp>
      <p:cxnSp>
        <p:nvCxnSpPr>
          <p:cNvPr id="58" name="接點: 肘形 73">
            <a:extLst>
              <a:ext uri="{FF2B5EF4-FFF2-40B4-BE49-F238E27FC236}">
                <a16:creationId xmlns:a16="http://schemas.microsoft.com/office/drawing/2014/main" id="{199DA742-4524-41AE-97A6-B8E5DEE89EAA}"/>
              </a:ext>
            </a:extLst>
          </p:cNvPr>
          <p:cNvCxnSpPr>
            <a:cxnSpLocks/>
            <a:stCxn id="40" idx="6"/>
          </p:cNvCxnSpPr>
          <p:nvPr/>
        </p:nvCxnSpPr>
        <p:spPr>
          <a:xfrm>
            <a:off x="9247321" y="3204654"/>
            <a:ext cx="293453" cy="157501"/>
          </a:xfrm>
          <a:prstGeom prst="bentConnector3">
            <a:avLst>
              <a:gd name="adj1" fmla="val 50000"/>
            </a:avLst>
          </a:prstGeom>
          <a:ln>
            <a:tailEnd type="oval"/>
          </a:ln>
        </p:spPr>
        <p:style>
          <a:lnRef idx="3">
            <a:schemeClr val="accent5"/>
          </a:lnRef>
          <a:fillRef idx="0">
            <a:schemeClr val="accent5"/>
          </a:fillRef>
          <a:effectRef idx="2">
            <a:schemeClr val="accent5"/>
          </a:effectRef>
          <a:fontRef idx="minor">
            <a:schemeClr val="tx1"/>
          </a:fontRef>
        </p:style>
      </p:cxnSp>
      <p:sp>
        <p:nvSpPr>
          <p:cNvPr id="59" name="矩形 58"/>
          <p:cNvSpPr/>
          <p:nvPr/>
        </p:nvSpPr>
        <p:spPr>
          <a:xfrm>
            <a:off x="7418206" y="1044939"/>
            <a:ext cx="1415772" cy="461665"/>
          </a:xfrm>
          <a:prstGeom prst="rect">
            <a:avLst/>
          </a:prstGeom>
          <a:solidFill>
            <a:srgbClr val="92D050"/>
          </a:solidFill>
        </p:spPr>
        <p:txBody>
          <a:bodyPr wrap="none">
            <a:spAutoFit/>
          </a:bodyPr>
          <a:lstStyle/>
          <a:p>
            <a:pPr lvl="0" algn="ctr"/>
            <a:r>
              <a:rPr lang="zh-TW" altLang="en-US" sz="2400" b="1" dirty="0">
                <a:solidFill>
                  <a:srgbClr val="FFFF00"/>
                </a:solidFill>
                <a:effectLst>
                  <a:outerShdw blurRad="38100" dist="38100" dir="2700000" algn="tl">
                    <a:srgbClr val="000000">
                      <a:alpha val="43137"/>
                    </a:srgbClr>
                  </a:outerShdw>
                </a:effectLst>
                <a:ea typeface="Arial"/>
                <a:cs typeface="Arial"/>
                <a:sym typeface="Arial"/>
              </a:rPr>
              <a:t>效能優化</a:t>
            </a:r>
          </a:p>
        </p:txBody>
      </p:sp>
      <p:sp>
        <p:nvSpPr>
          <p:cNvPr id="60" name="矩形 59"/>
          <p:cNvSpPr/>
          <p:nvPr/>
        </p:nvSpPr>
        <p:spPr>
          <a:xfrm>
            <a:off x="8940114" y="1537551"/>
            <a:ext cx="2429744" cy="400110"/>
          </a:xfrm>
          <a:prstGeom prst="rect">
            <a:avLst/>
          </a:prstGeom>
        </p:spPr>
        <p:txBody>
          <a:bodyPr wrap="square">
            <a:spAutoFit/>
          </a:bodyPr>
          <a:lstStyle/>
          <a:p>
            <a:pPr marR="0" lvl="0" indent="0" algn="ctr">
              <a:spcBef>
                <a:spcPts val="0"/>
              </a:spcBef>
              <a:spcAft>
                <a:spcPts val="0"/>
              </a:spcAft>
              <a:buNone/>
            </a:pPr>
            <a:r>
              <a:rPr lang="zh-TW" altLang="en-US" sz="2000" b="1" dirty="0">
                <a:solidFill>
                  <a:srgbClr val="C00000"/>
                </a:solidFill>
                <a:effectLst>
                  <a:outerShdw blurRad="38100" dist="38100" dir="2700000" algn="tl">
                    <a:srgbClr val="000000">
                      <a:alpha val="43137"/>
                    </a:srgbClr>
                  </a:outerShdw>
                </a:effectLst>
                <a:ea typeface="Arial"/>
                <a:cs typeface="Arial"/>
                <a:sym typeface="Arial"/>
              </a:rPr>
              <a:t>常用功能提供</a:t>
            </a:r>
            <a:endParaRPr lang="zh-TW" altLang="en-US" sz="2000" b="1" dirty="0">
              <a:solidFill>
                <a:srgbClr val="C00000"/>
              </a:solidFill>
              <a:effectLst>
                <a:outerShdw blurRad="38100" dist="38100" dir="2700000" algn="tl">
                  <a:srgbClr val="000000">
                    <a:alpha val="43137"/>
                  </a:srgbClr>
                </a:outerShdw>
              </a:effectLst>
              <a:ea typeface="Arial"/>
              <a:cs typeface="Arial"/>
            </a:endParaRPr>
          </a:p>
        </p:txBody>
      </p:sp>
      <p:sp>
        <p:nvSpPr>
          <p:cNvPr id="61" name="矩形 60"/>
          <p:cNvSpPr/>
          <p:nvPr/>
        </p:nvSpPr>
        <p:spPr>
          <a:xfrm>
            <a:off x="10406796" y="1052736"/>
            <a:ext cx="1415772" cy="461665"/>
          </a:xfrm>
          <a:prstGeom prst="rect">
            <a:avLst/>
          </a:prstGeom>
          <a:solidFill>
            <a:srgbClr val="92D050"/>
          </a:solidFill>
        </p:spPr>
        <p:txBody>
          <a:bodyPr wrap="none">
            <a:spAutoFit/>
          </a:bodyPr>
          <a:lstStyle/>
          <a:p>
            <a:pPr algn="ctr"/>
            <a:r>
              <a:rPr lang="zh-TW" altLang="en-US" sz="2400" b="1" dirty="0">
                <a:solidFill>
                  <a:srgbClr val="FFFF00"/>
                </a:solidFill>
                <a:effectLst>
                  <a:outerShdw blurRad="38100" dist="38100" dir="2700000" algn="tl">
                    <a:srgbClr val="000000">
                      <a:alpha val="43137"/>
                    </a:srgbClr>
                  </a:outerShdw>
                </a:effectLst>
                <a:ea typeface="Arial"/>
                <a:cs typeface="Arial"/>
                <a:sym typeface="Arial"/>
              </a:rPr>
              <a:t>操作容易</a:t>
            </a:r>
          </a:p>
        </p:txBody>
      </p:sp>
      <p:sp>
        <p:nvSpPr>
          <p:cNvPr id="62" name="矩形 61"/>
          <p:cNvSpPr/>
          <p:nvPr/>
        </p:nvSpPr>
        <p:spPr>
          <a:xfrm>
            <a:off x="8912501" y="1051151"/>
            <a:ext cx="1415772" cy="461665"/>
          </a:xfrm>
          <a:prstGeom prst="rect">
            <a:avLst/>
          </a:prstGeom>
          <a:solidFill>
            <a:srgbClr val="92D050"/>
          </a:solidFill>
        </p:spPr>
        <p:txBody>
          <a:bodyPr wrap="none">
            <a:spAutoFit/>
          </a:bodyPr>
          <a:lstStyle/>
          <a:p>
            <a:pPr algn="ctr"/>
            <a:r>
              <a:rPr lang="zh-TW" altLang="en-US" sz="2400" b="1" dirty="0">
                <a:solidFill>
                  <a:srgbClr val="FFFF00"/>
                </a:solidFill>
                <a:effectLst>
                  <a:outerShdw blurRad="38100" dist="38100" dir="2700000" algn="tl">
                    <a:srgbClr val="000000">
                      <a:alpha val="43137"/>
                    </a:srgbClr>
                  </a:outerShdw>
                </a:effectLst>
                <a:ea typeface="Arial"/>
                <a:cs typeface="Arial"/>
                <a:sym typeface="Arial"/>
              </a:rPr>
              <a:t>畫面精簡</a:t>
            </a:r>
            <a:endParaRPr lang="zh-TW" altLang="en-US" sz="2400" b="1" dirty="0">
              <a:solidFill>
                <a:srgbClr val="FFFF00"/>
              </a:solidFill>
              <a:effectLst>
                <a:outerShdw blurRad="38100" dist="38100" dir="2700000" algn="tl">
                  <a:srgbClr val="000000">
                    <a:alpha val="43137"/>
                  </a:srgbClr>
                </a:outerShdw>
              </a:effectLst>
              <a:ea typeface="Arial"/>
              <a:cs typeface="Arial"/>
            </a:endParaRPr>
          </a:p>
        </p:txBody>
      </p:sp>
      <p:sp>
        <p:nvSpPr>
          <p:cNvPr id="63" name="矩形 62">
            <a:extLst>
              <a:ext uri="{FF2B5EF4-FFF2-40B4-BE49-F238E27FC236}">
                <a16:creationId xmlns:a16="http://schemas.microsoft.com/office/drawing/2014/main" id="{84B7C6B0-0F55-4E42-A663-263DE6B3922A}"/>
              </a:ext>
            </a:extLst>
          </p:cNvPr>
          <p:cNvSpPr/>
          <p:nvPr/>
        </p:nvSpPr>
        <p:spPr>
          <a:xfrm>
            <a:off x="1064552" y="1112336"/>
            <a:ext cx="5882657" cy="523220"/>
          </a:xfrm>
          <a:prstGeom prst="rect">
            <a:avLst/>
          </a:prstGeom>
          <a:solidFill>
            <a:schemeClr val="accent4"/>
          </a:solidFill>
        </p:spPr>
        <p:txBody>
          <a:bodyPr wrap="square">
            <a:spAutoFit/>
          </a:bodyPr>
          <a:lstStyle/>
          <a:p>
            <a:pPr lvl="0" algn="ctr">
              <a:spcBef>
                <a:spcPts val="600"/>
              </a:spcBef>
              <a:spcAft>
                <a:spcPts val="900"/>
              </a:spcAft>
              <a:buClr>
                <a:srgbClr val="70AD47">
                  <a:lumMod val="75000"/>
                </a:srgbClr>
              </a:buClr>
            </a:pPr>
            <a:r>
              <a:rPr lang="zh-TW" altLang="en-US" sz="2800" b="1" dirty="0">
                <a:solidFill>
                  <a:prstClr val="black"/>
                </a:solidFill>
                <a:latin typeface="微軟正黑體" panose="020B0604030504040204" pitchFamily="34" charset="-120"/>
              </a:rPr>
              <a:t>農田水利地理資訊圖台</a:t>
            </a:r>
          </a:p>
        </p:txBody>
      </p:sp>
      <p:sp>
        <p:nvSpPr>
          <p:cNvPr id="76" name="橢圓 75">
            <a:extLst>
              <a:ext uri="{FF2B5EF4-FFF2-40B4-BE49-F238E27FC236}">
                <a16:creationId xmlns:a16="http://schemas.microsoft.com/office/drawing/2014/main" id="{56581E44-EA54-4A46-9F02-F82BB34B29A6}"/>
              </a:ext>
            </a:extLst>
          </p:cNvPr>
          <p:cNvSpPr/>
          <p:nvPr/>
        </p:nvSpPr>
        <p:spPr>
          <a:xfrm>
            <a:off x="8879978" y="2770050"/>
            <a:ext cx="359653" cy="267599"/>
          </a:xfrm>
          <a:prstGeom prst="ellipse">
            <a:avLst/>
          </a:prstGeom>
          <a:noFill/>
          <a:ln w="1905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cxnSp>
        <p:nvCxnSpPr>
          <p:cNvPr id="77" name="接點: 肘形 3">
            <a:extLst>
              <a:ext uri="{FF2B5EF4-FFF2-40B4-BE49-F238E27FC236}">
                <a16:creationId xmlns:a16="http://schemas.microsoft.com/office/drawing/2014/main" id="{FC56D2B9-859D-4BFD-A8A1-02035B48331F}"/>
              </a:ext>
            </a:extLst>
          </p:cNvPr>
          <p:cNvCxnSpPr>
            <a:cxnSpLocks/>
          </p:cNvCxnSpPr>
          <p:nvPr/>
        </p:nvCxnSpPr>
        <p:spPr>
          <a:xfrm flipV="1">
            <a:off x="9218920" y="2835448"/>
            <a:ext cx="271457" cy="139940"/>
          </a:xfrm>
          <a:prstGeom prst="bentConnector3">
            <a:avLst>
              <a:gd name="adj1" fmla="val 50000"/>
            </a:avLst>
          </a:prstGeom>
          <a:ln>
            <a:tailEnd type="oval"/>
          </a:ln>
        </p:spPr>
        <p:style>
          <a:lnRef idx="3">
            <a:schemeClr val="accent5"/>
          </a:lnRef>
          <a:fillRef idx="0">
            <a:schemeClr val="accent5"/>
          </a:fillRef>
          <a:effectRef idx="2">
            <a:schemeClr val="accent5"/>
          </a:effectRef>
          <a:fontRef idx="minor">
            <a:schemeClr val="tx1"/>
          </a:fontRef>
        </p:style>
      </p:cxnSp>
      <p:sp>
        <p:nvSpPr>
          <p:cNvPr id="79" name="文字方塊 78">
            <a:extLst>
              <a:ext uri="{FF2B5EF4-FFF2-40B4-BE49-F238E27FC236}">
                <a16:creationId xmlns:a16="http://schemas.microsoft.com/office/drawing/2014/main" id="{1E2EA232-6BEB-42B4-BAF2-6D064E21FADE}"/>
              </a:ext>
            </a:extLst>
          </p:cNvPr>
          <p:cNvSpPr txBox="1"/>
          <p:nvPr/>
        </p:nvSpPr>
        <p:spPr>
          <a:xfrm>
            <a:off x="9511088" y="2688464"/>
            <a:ext cx="1210588" cy="400110"/>
          </a:xfrm>
          <a:prstGeom prst="rect">
            <a:avLst/>
          </a:prstGeom>
          <a:noFill/>
        </p:spPr>
        <p:txBody>
          <a:bodyPr wrap="none" rtlCol="0">
            <a:spAutoFit/>
          </a:bodyPr>
          <a:lstStyle/>
          <a:p>
            <a:r>
              <a:rPr lang="zh-TW" altLang="en-US" sz="2000" dirty="0"/>
              <a:t>臨時展繪</a:t>
            </a:r>
          </a:p>
        </p:txBody>
      </p:sp>
    </p:spTree>
    <p:extLst>
      <p:ext uri="{BB962C8B-B14F-4D97-AF65-F5344CB8AC3E}">
        <p14:creationId xmlns:p14="http://schemas.microsoft.com/office/powerpoint/2010/main" val="1711809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 y="2282664"/>
            <a:ext cx="7703573" cy="3864136"/>
          </a:xfrm>
          <a:prstGeom prst="rect">
            <a:avLst/>
          </a:prstGeom>
        </p:spPr>
      </p:pic>
      <p:grpSp>
        <p:nvGrpSpPr>
          <p:cNvPr id="24" name="组合 45"/>
          <p:cNvGrpSpPr/>
          <p:nvPr/>
        </p:nvGrpSpPr>
        <p:grpSpPr>
          <a:xfrm>
            <a:off x="1064554" y="162838"/>
            <a:ext cx="10968562" cy="789140"/>
            <a:chOff x="-3" y="162838"/>
            <a:chExt cx="12190831" cy="678410"/>
          </a:xfrm>
        </p:grpSpPr>
        <p:sp>
          <p:nvSpPr>
            <p:cNvPr id="25" name="矩形 42"/>
            <p:cNvSpPr/>
            <p:nvPr/>
          </p:nvSpPr>
          <p:spPr>
            <a:xfrm>
              <a:off x="-3" y="162838"/>
              <a:ext cx="11303920"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6"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文本框 47"/>
          <p:cNvSpPr txBox="1"/>
          <p:nvPr/>
        </p:nvSpPr>
        <p:spPr>
          <a:xfrm>
            <a:off x="1236723" y="256471"/>
            <a:ext cx="7817336" cy="584775"/>
          </a:xfrm>
          <a:prstGeom prst="rect">
            <a:avLst/>
          </a:prstGeom>
          <a:noFill/>
        </p:spPr>
        <p:txBody>
          <a:bodyPr wrap="square" rtlCol="0">
            <a:spAutoFit/>
          </a:bodyPr>
          <a:lstStyle/>
          <a:p>
            <a:pPr lvl="0">
              <a:defRPr/>
            </a:pPr>
            <a:r>
              <a:rPr lang="zh-TW" altLang="en-US" sz="3200" b="1" dirty="0">
                <a:solidFill>
                  <a:prstClr val="white"/>
                </a:solidFill>
                <a:latin typeface="微软雅黑" panose="020B0503020204020204" pitchFamily="34" charset="-122"/>
                <a:ea typeface="微软雅黑" panose="020B0503020204020204" pitchFamily="34" charset="-122"/>
              </a:rPr>
              <a:t>農田水利灌溉管理整合雲系統簡介</a:t>
            </a:r>
            <a:r>
              <a:rPr lang="en-US" altLang="zh-TW" sz="2400" b="1" dirty="0">
                <a:solidFill>
                  <a:prstClr val="white"/>
                </a:solidFill>
                <a:latin typeface="微软雅黑" panose="020B0503020204020204" pitchFamily="34" charset="-122"/>
                <a:ea typeface="微软雅黑" panose="020B0503020204020204" pitchFamily="34" charset="-122"/>
              </a:rPr>
              <a:t>(8/10)</a:t>
            </a:r>
            <a:endParaRPr lang="zh-TW" altLang="en-US" sz="3200" b="1" dirty="0">
              <a:solidFill>
                <a:schemeClr val="accent4">
                  <a:lumMod val="60000"/>
                  <a:lumOff val="4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2" name="圖片 31">
            <a:extLst>
              <a:ext uri="{FF2B5EF4-FFF2-40B4-BE49-F238E27FC236}">
                <a16:creationId xmlns:a16="http://schemas.microsoft.com/office/drawing/2014/main" id="{55F3E18D-93C3-40B9-8142-DCE0A441F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15" y="197534"/>
            <a:ext cx="582090" cy="69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矩形 13">
            <a:extLst>
              <a:ext uri="{FF2B5EF4-FFF2-40B4-BE49-F238E27FC236}">
                <a16:creationId xmlns:a16="http://schemas.microsoft.com/office/drawing/2014/main" id="{84B7C6B0-0F55-4E42-A663-263DE6B3922A}"/>
              </a:ext>
            </a:extLst>
          </p:cNvPr>
          <p:cNvSpPr/>
          <p:nvPr/>
        </p:nvSpPr>
        <p:spPr>
          <a:xfrm>
            <a:off x="1064554" y="1170129"/>
            <a:ext cx="6273394" cy="523220"/>
          </a:xfrm>
          <a:prstGeom prst="rect">
            <a:avLst/>
          </a:prstGeom>
          <a:solidFill>
            <a:schemeClr val="accent4"/>
          </a:solidFill>
        </p:spPr>
        <p:txBody>
          <a:bodyPr wrap="square">
            <a:spAutoFit/>
          </a:bodyPr>
          <a:lstStyle/>
          <a:p>
            <a:pPr algn="ctr">
              <a:spcBef>
                <a:spcPts val="600"/>
              </a:spcBef>
              <a:spcAft>
                <a:spcPts val="900"/>
              </a:spcAft>
              <a:buClr>
                <a:srgbClr val="70AD47">
                  <a:lumMod val="75000"/>
                </a:srgbClr>
              </a:buCl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農田水利地理資訊圖台</a:t>
            </a:r>
            <a:r>
              <a:rPr lang="zh-TW" altLang="en-US" sz="2800" b="1" dirty="0">
                <a:solidFill>
                  <a:prstClr val="black"/>
                </a:solidFill>
                <a:latin typeface="微軟正黑體" panose="020B0604030504040204" pitchFamily="34" charset="-120"/>
                <a:ea typeface="微軟正黑體" panose="020B0604030504040204" pitchFamily="34" charset="-120"/>
              </a:rPr>
              <a:t> </a:t>
            </a:r>
            <a:r>
              <a:rPr lang="en-US" altLang="zh-TW" sz="2800" b="1" dirty="0">
                <a:solidFill>
                  <a:prstClr val="black"/>
                </a:solidFill>
                <a:latin typeface="微軟正黑體" panose="020B0604030504040204" pitchFamily="34" charset="-120"/>
                <a:ea typeface="微軟正黑體" panose="020B0604030504040204" pitchFamily="34" charset="-120"/>
              </a:rPr>
              <a:t>-</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lang="zh-TW" altLang="en-US" sz="2800" b="1" dirty="0"/>
              <a:t>圖層工具</a:t>
            </a:r>
          </a:p>
        </p:txBody>
      </p:sp>
      <p:graphicFrame>
        <p:nvGraphicFramePr>
          <p:cNvPr id="16" name="表格 4">
            <a:extLst>
              <a:ext uri="{FF2B5EF4-FFF2-40B4-BE49-F238E27FC236}">
                <a16:creationId xmlns:a16="http://schemas.microsoft.com/office/drawing/2014/main" id="{0A21D4CA-7565-42EB-908D-0357E05BF957}"/>
              </a:ext>
            </a:extLst>
          </p:cNvPr>
          <p:cNvGraphicFramePr>
            <a:graphicFrameLocks noGrp="1"/>
          </p:cNvGraphicFramePr>
          <p:nvPr>
            <p:extLst>
              <p:ext uri="{D42A27DB-BD31-4B8C-83A1-F6EECF244321}">
                <p14:modId xmlns:p14="http://schemas.microsoft.com/office/powerpoint/2010/main" val="3604375197"/>
              </p:ext>
            </p:extLst>
          </p:nvPr>
        </p:nvGraphicFramePr>
        <p:xfrm>
          <a:off x="7990723" y="2032974"/>
          <a:ext cx="4060479" cy="4456494"/>
        </p:xfrm>
        <a:graphic>
          <a:graphicData uri="http://schemas.openxmlformats.org/drawingml/2006/table">
            <a:tbl>
              <a:tblPr firstRow="1" bandRow="1">
                <a:tableStyleId>{93296810-A885-4BE3-A3E7-6D5BEEA58F35}</a:tableStyleId>
              </a:tblPr>
              <a:tblGrid>
                <a:gridCol w="765493">
                  <a:extLst>
                    <a:ext uri="{9D8B030D-6E8A-4147-A177-3AD203B41FA5}">
                      <a16:colId xmlns:a16="http://schemas.microsoft.com/office/drawing/2014/main" val="1839564844"/>
                    </a:ext>
                  </a:extLst>
                </a:gridCol>
                <a:gridCol w="587693">
                  <a:extLst>
                    <a:ext uri="{9D8B030D-6E8A-4147-A177-3AD203B41FA5}">
                      <a16:colId xmlns:a16="http://schemas.microsoft.com/office/drawing/2014/main" val="1857138928"/>
                    </a:ext>
                  </a:extLst>
                </a:gridCol>
                <a:gridCol w="943293">
                  <a:extLst>
                    <a:ext uri="{9D8B030D-6E8A-4147-A177-3AD203B41FA5}">
                      <a16:colId xmlns:a16="http://schemas.microsoft.com/office/drawing/2014/main" val="2856620884"/>
                    </a:ext>
                  </a:extLst>
                </a:gridCol>
                <a:gridCol w="1764000">
                  <a:extLst>
                    <a:ext uri="{9D8B030D-6E8A-4147-A177-3AD203B41FA5}">
                      <a16:colId xmlns:a16="http://schemas.microsoft.com/office/drawing/2014/main" val="2023415294"/>
                    </a:ext>
                  </a:extLst>
                </a:gridCol>
              </a:tblGrid>
              <a:tr h="370840">
                <a:tc>
                  <a:txBody>
                    <a:bodyPr/>
                    <a:lstStyle/>
                    <a:p>
                      <a:pPr algn="ctr"/>
                      <a:r>
                        <a:rPr lang="zh-TW" altLang="en-US" sz="1800" dirty="0"/>
                        <a:t>點</a:t>
                      </a:r>
                    </a:p>
                  </a:txBody>
                  <a:tcPr anchor="ctr"/>
                </a:tc>
                <a:tc>
                  <a:txBody>
                    <a:bodyPr/>
                    <a:lstStyle/>
                    <a:p>
                      <a:pPr algn="ctr"/>
                      <a:r>
                        <a:rPr lang="zh-TW" altLang="en-US" sz="1800" dirty="0"/>
                        <a:t>線</a:t>
                      </a:r>
                    </a:p>
                  </a:txBody>
                  <a:tcPr anchor="ctr"/>
                </a:tc>
                <a:tc>
                  <a:txBody>
                    <a:bodyPr/>
                    <a:lstStyle/>
                    <a:p>
                      <a:pPr algn="ctr"/>
                      <a:r>
                        <a:rPr lang="zh-TW" altLang="en-US" sz="1800" dirty="0"/>
                        <a:t>面</a:t>
                      </a:r>
                    </a:p>
                  </a:txBody>
                  <a:tcPr anchor="ctr"/>
                </a:tc>
                <a:tc>
                  <a:txBody>
                    <a:bodyPr/>
                    <a:lstStyle/>
                    <a:p>
                      <a:pPr algn="ctr"/>
                      <a:r>
                        <a:rPr lang="zh-TW" altLang="en-US" sz="1800" dirty="0"/>
                        <a:t>介接</a:t>
                      </a:r>
                    </a:p>
                  </a:txBody>
                  <a:tcPr anchor="ctr"/>
                </a:tc>
                <a:extLst>
                  <a:ext uri="{0D108BD9-81ED-4DB2-BD59-A6C34878D82A}">
                    <a16:rowId xmlns:a16="http://schemas.microsoft.com/office/drawing/2014/main" val="1348969015"/>
                  </a:ext>
                </a:extLst>
              </a:tr>
              <a:tr h="370840">
                <a:tc>
                  <a:txBody>
                    <a:bodyPr/>
                    <a:lstStyle/>
                    <a:p>
                      <a:pPr algn="ctr"/>
                      <a:r>
                        <a:rPr lang="zh-TW" altLang="en-US" sz="1400" dirty="0"/>
                        <a:t>水工</a:t>
                      </a:r>
                      <a:endParaRPr lang="en-US" altLang="zh-TW" sz="1400" dirty="0"/>
                    </a:p>
                    <a:p>
                      <a:pPr algn="ctr"/>
                      <a:r>
                        <a:rPr lang="zh-TW" altLang="en-US" sz="1400" dirty="0"/>
                        <a:t>構造物</a:t>
                      </a:r>
                    </a:p>
                  </a:txBody>
                  <a:tcPr anchor="ctr"/>
                </a:tc>
                <a:tc>
                  <a:txBody>
                    <a:bodyPr/>
                    <a:lstStyle/>
                    <a:p>
                      <a:pPr algn="ctr"/>
                      <a:r>
                        <a:rPr lang="zh-TW" altLang="en-US" sz="1400" dirty="0"/>
                        <a:t>渠道</a:t>
                      </a:r>
                    </a:p>
                  </a:txBody>
                  <a:tcPr anchor="ctr"/>
                </a:tc>
                <a:tc>
                  <a:txBody>
                    <a:bodyPr/>
                    <a:lstStyle/>
                    <a:p>
                      <a:pPr algn="ctr"/>
                      <a:r>
                        <a:rPr lang="zh-TW" altLang="en-US" sz="1400" dirty="0"/>
                        <a:t>管理處</a:t>
                      </a:r>
                    </a:p>
                  </a:txBody>
                  <a:tcPr anchor="ctr"/>
                </a:tc>
                <a:tc>
                  <a:txBody>
                    <a:bodyPr/>
                    <a:lstStyle/>
                    <a:p>
                      <a:pPr algn="just">
                        <a:lnSpc>
                          <a:spcPct val="150000"/>
                        </a:lnSpc>
                      </a:pPr>
                      <a:r>
                        <a:rPr lang="zh-TW" sz="1400" kern="100" dirty="0">
                          <a:effectLst/>
                          <a:latin typeface="+mj-ea"/>
                          <a:ea typeface="+mj-ea"/>
                        </a:rPr>
                        <a:t>臺灣通用電子地圖</a:t>
                      </a:r>
                      <a:endParaRPr lang="en-US" altLang="zh-TW" sz="1400" kern="100" dirty="0">
                        <a:effectLst/>
                        <a:latin typeface="+mj-ea"/>
                        <a:ea typeface="+mj-ea"/>
                      </a:endParaRPr>
                    </a:p>
                    <a:p>
                      <a:pPr algn="just">
                        <a:lnSpc>
                          <a:spcPct val="150000"/>
                        </a:lnSpc>
                      </a:pPr>
                      <a:r>
                        <a:rPr lang="en-US" sz="1400" kern="100" dirty="0">
                          <a:effectLst/>
                          <a:latin typeface="+mj-ea"/>
                          <a:ea typeface="+mj-ea"/>
                        </a:rPr>
                        <a:t>(</a:t>
                      </a:r>
                      <a:r>
                        <a:rPr lang="zh-TW" sz="1400" kern="100" dirty="0">
                          <a:effectLst/>
                          <a:latin typeface="+mj-ea"/>
                          <a:ea typeface="+mj-ea"/>
                        </a:rPr>
                        <a:t>套疊等高線</a:t>
                      </a:r>
                      <a:r>
                        <a:rPr lang="en-US" sz="1400" kern="100" dirty="0">
                          <a:effectLst/>
                          <a:latin typeface="+mj-ea"/>
                          <a:ea typeface="+mj-ea"/>
                        </a:rPr>
                        <a:t>)</a:t>
                      </a:r>
                      <a:endParaRPr lang="zh-TW" sz="1400" kern="100" dirty="0">
                        <a:effectLst/>
                        <a:latin typeface="+mj-ea"/>
                        <a:ea typeface="+mj-ea"/>
                      </a:endParaRPr>
                    </a:p>
                  </a:txBody>
                  <a:tcPr marL="68580" marR="68580" marT="0" marB="0" anchor="ctr"/>
                </a:tc>
                <a:extLst>
                  <a:ext uri="{0D108BD9-81ED-4DB2-BD59-A6C34878D82A}">
                    <a16:rowId xmlns:a16="http://schemas.microsoft.com/office/drawing/2014/main" val="2094714526"/>
                  </a:ext>
                </a:extLst>
              </a:tr>
              <a:tr h="370840">
                <a:tc>
                  <a:txBody>
                    <a:bodyPr/>
                    <a:lstStyle/>
                    <a:p>
                      <a:pPr algn="ctr"/>
                      <a:endParaRPr lang="zh-TW" altLang="en-US" sz="1400" dirty="0"/>
                    </a:p>
                  </a:txBody>
                  <a:tcPr anchor="ctr"/>
                </a:tc>
                <a:tc>
                  <a:txBody>
                    <a:bodyPr/>
                    <a:lstStyle/>
                    <a:p>
                      <a:pPr algn="ctr"/>
                      <a:endParaRPr lang="zh-TW" altLang="en-US" sz="1400" dirty="0"/>
                    </a:p>
                  </a:txBody>
                  <a:tcPr anchor="ctr"/>
                </a:tc>
                <a:tc>
                  <a:txBody>
                    <a:bodyPr/>
                    <a:lstStyle/>
                    <a:p>
                      <a:pPr algn="ctr"/>
                      <a:r>
                        <a:rPr lang="zh-TW" altLang="en-US" sz="1400" dirty="0"/>
                        <a:t>管理分處</a:t>
                      </a:r>
                    </a:p>
                  </a:txBody>
                  <a:tcPr anchor="ctr"/>
                </a:tc>
                <a:tc>
                  <a:txBody>
                    <a:bodyPr/>
                    <a:lstStyle/>
                    <a:p>
                      <a:pPr algn="just">
                        <a:lnSpc>
                          <a:spcPct val="150000"/>
                        </a:lnSpc>
                      </a:pPr>
                      <a:r>
                        <a:rPr lang="zh-TW" sz="1400" kern="100" dirty="0">
                          <a:effectLst/>
                          <a:latin typeface="+mj-ea"/>
                          <a:ea typeface="+mj-ea"/>
                        </a:rPr>
                        <a:t>臺灣通用電子地圖</a:t>
                      </a:r>
                    </a:p>
                  </a:txBody>
                  <a:tcPr marL="68580" marR="68580" marT="0" marB="0" anchor="ctr"/>
                </a:tc>
                <a:extLst>
                  <a:ext uri="{0D108BD9-81ED-4DB2-BD59-A6C34878D82A}">
                    <a16:rowId xmlns:a16="http://schemas.microsoft.com/office/drawing/2014/main" val="2903415269"/>
                  </a:ext>
                </a:extLst>
              </a:tr>
              <a:tr h="370840">
                <a:tc>
                  <a:txBody>
                    <a:bodyPr/>
                    <a:lstStyle/>
                    <a:p>
                      <a:pPr algn="ctr"/>
                      <a:endParaRPr lang="zh-TW" altLang="en-US" sz="1400" dirty="0"/>
                    </a:p>
                  </a:txBody>
                  <a:tcPr anchor="ctr"/>
                </a:tc>
                <a:tc>
                  <a:txBody>
                    <a:bodyPr/>
                    <a:lstStyle/>
                    <a:p>
                      <a:pPr algn="ctr"/>
                      <a:endParaRPr lang="zh-TW" altLang="en-US" sz="1400" dirty="0"/>
                    </a:p>
                  </a:txBody>
                  <a:tcPr anchor="ctr"/>
                </a:tc>
                <a:tc>
                  <a:txBody>
                    <a:bodyPr/>
                    <a:lstStyle/>
                    <a:p>
                      <a:pPr algn="ctr"/>
                      <a:r>
                        <a:rPr lang="zh-TW" altLang="en-US" sz="1400" dirty="0"/>
                        <a:t>工作站</a:t>
                      </a:r>
                    </a:p>
                  </a:txBody>
                  <a:tcPr anchor="ctr"/>
                </a:tc>
                <a:tc>
                  <a:txBody>
                    <a:bodyPr/>
                    <a:lstStyle/>
                    <a:p>
                      <a:pPr algn="just">
                        <a:lnSpc>
                          <a:spcPct val="150000"/>
                        </a:lnSpc>
                      </a:pPr>
                      <a:r>
                        <a:rPr lang="zh-TW" sz="1400" kern="100" dirty="0">
                          <a:effectLst/>
                          <a:latin typeface="+mj-ea"/>
                          <a:ea typeface="+mj-ea"/>
                        </a:rPr>
                        <a:t>正射影像圖</a:t>
                      </a:r>
                    </a:p>
                  </a:txBody>
                  <a:tcPr marL="68580" marR="68580" marT="0" marB="0" anchor="ctr"/>
                </a:tc>
                <a:extLst>
                  <a:ext uri="{0D108BD9-81ED-4DB2-BD59-A6C34878D82A}">
                    <a16:rowId xmlns:a16="http://schemas.microsoft.com/office/drawing/2014/main" val="2931603343"/>
                  </a:ext>
                </a:extLst>
              </a:tr>
              <a:tr h="370840">
                <a:tc>
                  <a:txBody>
                    <a:bodyPr/>
                    <a:lstStyle/>
                    <a:p>
                      <a:pPr algn="ctr"/>
                      <a:endParaRPr lang="zh-TW" altLang="en-US" sz="1400"/>
                    </a:p>
                  </a:txBody>
                  <a:tcPr anchor="ctr"/>
                </a:tc>
                <a:tc>
                  <a:txBody>
                    <a:bodyPr/>
                    <a:lstStyle/>
                    <a:p>
                      <a:pPr algn="ctr"/>
                      <a:endParaRPr lang="zh-TW" altLang="en-US" sz="1400"/>
                    </a:p>
                  </a:txBody>
                  <a:tcPr anchor="ctr"/>
                </a:tc>
                <a:tc>
                  <a:txBody>
                    <a:bodyPr/>
                    <a:lstStyle/>
                    <a:p>
                      <a:pPr algn="ctr"/>
                      <a:r>
                        <a:rPr lang="zh-TW" altLang="en-US" sz="1400" dirty="0"/>
                        <a:t>水利小組</a:t>
                      </a:r>
                    </a:p>
                  </a:txBody>
                  <a:tcPr anchor="ctr"/>
                </a:tc>
                <a:tc>
                  <a:txBody>
                    <a:bodyPr/>
                    <a:lstStyle/>
                    <a:p>
                      <a:pPr algn="just">
                        <a:lnSpc>
                          <a:spcPct val="150000"/>
                        </a:lnSpc>
                      </a:pPr>
                      <a:r>
                        <a:rPr lang="en-US" sz="1400" kern="100" dirty="0">
                          <a:effectLst/>
                          <a:latin typeface="+mj-ea"/>
                          <a:ea typeface="+mj-ea"/>
                        </a:rPr>
                        <a:t>1/5000</a:t>
                      </a:r>
                      <a:r>
                        <a:rPr lang="zh-TW" sz="1400" kern="100" dirty="0">
                          <a:effectLst/>
                          <a:latin typeface="+mj-ea"/>
                          <a:ea typeface="+mj-ea"/>
                        </a:rPr>
                        <a:t>圖幅框</a:t>
                      </a:r>
                    </a:p>
                  </a:txBody>
                  <a:tcPr marL="68580" marR="68580" marT="0" marB="0" anchor="ctr"/>
                </a:tc>
                <a:extLst>
                  <a:ext uri="{0D108BD9-81ED-4DB2-BD59-A6C34878D82A}">
                    <a16:rowId xmlns:a16="http://schemas.microsoft.com/office/drawing/2014/main" val="2805438409"/>
                  </a:ext>
                </a:extLst>
              </a:tr>
              <a:tr h="370840">
                <a:tc>
                  <a:txBody>
                    <a:bodyPr/>
                    <a:lstStyle/>
                    <a:p>
                      <a:pPr algn="ctr"/>
                      <a:endParaRPr lang="zh-TW" altLang="en-US" sz="1400"/>
                    </a:p>
                  </a:txBody>
                  <a:tcPr anchor="ctr"/>
                </a:tc>
                <a:tc>
                  <a:txBody>
                    <a:bodyPr/>
                    <a:lstStyle/>
                    <a:p>
                      <a:pPr algn="ctr"/>
                      <a:endParaRPr lang="zh-TW" altLang="en-US" sz="1400"/>
                    </a:p>
                  </a:txBody>
                  <a:tcPr anchor="ctr"/>
                </a:tc>
                <a:tc>
                  <a:txBody>
                    <a:bodyPr/>
                    <a:lstStyle/>
                    <a:p>
                      <a:pPr algn="ctr"/>
                      <a:r>
                        <a:rPr lang="zh-TW" altLang="en-US" sz="1400" dirty="0"/>
                        <a:t>埤塘</a:t>
                      </a:r>
                    </a:p>
                  </a:txBody>
                  <a:tcPr anchor="ctr"/>
                </a:tc>
                <a:tc>
                  <a:txBody>
                    <a:bodyPr/>
                    <a:lstStyle/>
                    <a:p>
                      <a:pPr algn="just">
                        <a:lnSpc>
                          <a:spcPct val="150000"/>
                        </a:lnSpc>
                      </a:pPr>
                      <a:r>
                        <a:rPr lang="zh-TW" sz="1400" kern="100" dirty="0">
                          <a:effectLst/>
                          <a:latin typeface="+mj-ea"/>
                          <a:ea typeface="+mj-ea"/>
                        </a:rPr>
                        <a:t>縣市</a:t>
                      </a:r>
                    </a:p>
                  </a:txBody>
                  <a:tcPr marL="68580" marR="68580" marT="0" marB="0" anchor="ctr"/>
                </a:tc>
                <a:extLst>
                  <a:ext uri="{0D108BD9-81ED-4DB2-BD59-A6C34878D82A}">
                    <a16:rowId xmlns:a16="http://schemas.microsoft.com/office/drawing/2014/main" val="1097381100"/>
                  </a:ext>
                </a:extLst>
              </a:tr>
              <a:tr h="370840">
                <a:tc>
                  <a:txBody>
                    <a:bodyPr/>
                    <a:lstStyle/>
                    <a:p>
                      <a:pPr algn="ctr"/>
                      <a:endParaRPr lang="zh-TW" altLang="en-US" sz="1400"/>
                    </a:p>
                  </a:txBody>
                  <a:tcPr anchor="ctr"/>
                </a:tc>
                <a:tc>
                  <a:txBody>
                    <a:bodyPr/>
                    <a:lstStyle/>
                    <a:p>
                      <a:pPr algn="ctr"/>
                      <a:endParaRPr lang="zh-TW" altLang="en-US" sz="1400"/>
                    </a:p>
                  </a:txBody>
                  <a:tcPr anchor="ctr"/>
                </a:tc>
                <a:tc>
                  <a:txBody>
                    <a:bodyPr/>
                    <a:lstStyle/>
                    <a:p>
                      <a:pPr algn="ctr"/>
                      <a:r>
                        <a:rPr lang="zh-TW" altLang="en-US" sz="1400" dirty="0"/>
                        <a:t>輪區</a:t>
                      </a:r>
                    </a:p>
                  </a:txBody>
                  <a:tcPr anchor="ctr"/>
                </a:tc>
                <a:tc>
                  <a:txBody>
                    <a:bodyPr/>
                    <a:lstStyle/>
                    <a:p>
                      <a:pPr algn="just">
                        <a:lnSpc>
                          <a:spcPct val="150000"/>
                        </a:lnSpc>
                      </a:pPr>
                      <a:r>
                        <a:rPr lang="zh-TW" sz="1400" kern="100" dirty="0">
                          <a:effectLst/>
                          <a:latin typeface="+mj-ea"/>
                          <a:ea typeface="+mj-ea"/>
                        </a:rPr>
                        <a:t>鄉鎮市區</a:t>
                      </a:r>
                    </a:p>
                  </a:txBody>
                  <a:tcPr marL="68580" marR="68580" marT="0" marB="0" anchor="ctr"/>
                </a:tc>
                <a:extLst>
                  <a:ext uri="{0D108BD9-81ED-4DB2-BD59-A6C34878D82A}">
                    <a16:rowId xmlns:a16="http://schemas.microsoft.com/office/drawing/2014/main" val="1276680017"/>
                  </a:ext>
                </a:extLst>
              </a:tr>
              <a:tr h="370840">
                <a:tc>
                  <a:txBody>
                    <a:bodyPr/>
                    <a:lstStyle/>
                    <a:p>
                      <a:pPr algn="ctr"/>
                      <a:endParaRPr lang="zh-TW" altLang="en-US" sz="1400"/>
                    </a:p>
                  </a:txBody>
                  <a:tcPr anchor="ctr"/>
                </a:tc>
                <a:tc>
                  <a:txBody>
                    <a:bodyPr/>
                    <a:lstStyle/>
                    <a:p>
                      <a:pPr algn="ctr"/>
                      <a:endParaRPr lang="zh-TW" altLang="en-US" sz="1400"/>
                    </a:p>
                  </a:txBody>
                  <a:tcPr anchor="ctr"/>
                </a:tc>
                <a:tc>
                  <a:txBody>
                    <a:bodyPr/>
                    <a:lstStyle/>
                    <a:p>
                      <a:pPr algn="ctr"/>
                      <a:r>
                        <a:rPr lang="zh-TW" altLang="en-US" sz="1400" dirty="0"/>
                        <a:t>期作</a:t>
                      </a:r>
                    </a:p>
                  </a:txBody>
                  <a:tcPr anchor="ctr"/>
                </a:tc>
                <a:tc>
                  <a:txBody>
                    <a:bodyPr/>
                    <a:lstStyle/>
                    <a:p>
                      <a:pPr algn="just">
                        <a:lnSpc>
                          <a:spcPct val="150000"/>
                        </a:lnSpc>
                      </a:pPr>
                      <a:r>
                        <a:rPr lang="zh-TW" altLang="en-US" sz="1400" kern="100" dirty="0">
                          <a:effectLst/>
                          <a:latin typeface="+mj-ea"/>
                          <a:ea typeface="+mj-ea"/>
                        </a:rPr>
                        <a:t>地段地號</a:t>
                      </a:r>
                      <a:endParaRPr lang="zh-TW" sz="1400" kern="100" dirty="0">
                        <a:effectLst/>
                        <a:latin typeface="+mj-ea"/>
                        <a:ea typeface="+mj-ea"/>
                      </a:endParaRPr>
                    </a:p>
                  </a:txBody>
                  <a:tcPr marL="68580" marR="68580" marT="0" marB="0" anchor="ctr"/>
                </a:tc>
                <a:extLst>
                  <a:ext uri="{0D108BD9-81ED-4DB2-BD59-A6C34878D82A}">
                    <a16:rowId xmlns:a16="http://schemas.microsoft.com/office/drawing/2014/main" val="3442417865"/>
                  </a:ext>
                </a:extLst>
              </a:tr>
              <a:tr h="370840">
                <a:tc>
                  <a:txBody>
                    <a:bodyPr/>
                    <a:lstStyle/>
                    <a:p>
                      <a:pPr algn="ctr"/>
                      <a:endParaRPr lang="zh-TW" altLang="en-US" sz="1400"/>
                    </a:p>
                  </a:txBody>
                  <a:tcPr anchor="ctr"/>
                </a:tc>
                <a:tc>
                  <a:txBody>
                    <a:bodyPr/>
                    <a:lstStyle/>
                    <a:p>
                      <a:pPr algn="ctr"/>
                      <a:endParaRPr lang="zh-TW" altLang="en-US" sz="1400"/>
                    </a:p>
                  </a:txBody>
                  <a:tcPr anchor="ctr"/>
                </a:tc>
                <a:tc>
                  <a:txBody>
                    <a:bodyPr/>
                    <a:lstStyle/>
                    <a:p>
                      <a:pPr algn="ctr"/>
                      <a:r>
                        <a:rPr lang="zh-TW" altLang="en-US" sz="1400" dirty="0"/>
                        <a:t>水權受</a:t>
                      </a:r>
                      <a:endParaRPr lang="en-US" altLang="zh-TW" sz="1400" dirty="0"/>
                    </a:p>
                    <a:p>
                      <a:pPr algn="ctr"/>
                      <a:r>
                        <a:rPr lang="zh-TW" altLang="en-US" sz="1400" dirty="0"/>
                        <a:t>益範圍</a:t>
                      </a:r>
                    </a:p>
                  </a:txBody>
                  <a:tcPr anchor="ctr"/>
                </a:tc>
                <a:tc>
                  <a:txBody>
                    <a:bodyPr/>
                    <a:lstStyle/>
                    <a:p>
                      <a:pPr algn="just">
                        <a:lnSpc>
                          <a:spcPct val="150000"/>
                        </a:lnSpc>
                      </a:pPr>
                      <a:r>
                        <a:rPr lang="zh-TW" sz="1400" kern="100" dirty="0">
                          <a:effectLst/>
                          <a:latin typeface="+mj-ea"/>
                          <a:ea typeface="+mj-ea"/>
                        </a:rPr>
                        <a:t>村里界</a:t>
                      </a:r>
                    </a:p>
                  </a:txBody>
                  <a:tcPr marL="68580" marR="68580" marT="0" marB="0" anchor="ctr"/>
                </a:tc>
                <a:extLst>
                  <a:ext uri="{0D108BD9-81ED-4DB2-BD59-A6C34878D82A}">
                    <a16:rowId xmlns:a16="http://schemas.microsoft.com/office/drawing/2014/main" val="1814902266"/>
                  </a:ext>
                </a:extLst>
              </a:tr>
              <a:tr h="370840">
                <a:tc>
                  <a:txBody>
                    <a:bodyPr/>
                    <a:lstStyle/>
                    <a:p>
                      <a:pPr algn="ctr"/>
                      <a:endParaRPr lang="zh-TW" altLang="en-US" sz="1400" dirty="0"/>
                    </a:p>
                  </a:txBody>
                  <a:tcPr anchor="ctr"/>
                </a:tc>
                <a:tc>
                  <a:txBody>
                    <a:bodyPr/>
                    <a:lstStyle/>
                    <a:p>
                      <a:pPr algn="ctr"/>
                      <a:endParaRPr lang="zh-TW" altLang="en-US" sz="1400"/>
                    </a:p>
                  </a:txBody>
                  <a:tcPr anchor="ctr"/>
                </a:tc>
                <a:tc>
                  <a:txBody>
                    <a:bodyPr/>
                    <a:lstStyle/>
                    <a:p>
                      <a:pPr algn="ctr"/>
                      <a:endParaRPr lang="zh-TW" altLang="en-US" sz="1400" dirty="0"/>
                    </a:p>
                  </a:txBody>
                  <a:tcPr anchor="ctr"/>
                </a:tc>
                <a:tc>
                  <a:txBody>
                    <a:bodyPr/>
                    <a:lstStyle/>
                    <a:p>
                      <a:pPr algn="just">
                        <a:lnSpc>
                          <a:spcPct val="150000"/>
                        </a:lnSpc>
                      </a:pPr>
                      <a:r>
                        <a:rPr lang="zh-TW" sz="1400" kern="100" dirty="0">
                          <a:effectLst/>
                          <a:latin typeface="+mj-ea"/>
                          <a:ea typeface="+mj-ea"/>
                        </a:rPr>
                        <a:t>都市計畫使用分區</a:t>
                      </a:r>
                    </a:p>
                  </a:txBody>
                  <a:tcPr marL="68580" marR="68580" marT="0" marB="0" anchor="ctr"/>
                </a:tc>
                <a:extLst>
                  <a:ext uri="{0D108BD9-81ED-4DB2-BD59-A6C34878D82A}">
                    <a16:rowId xmlns:a16="http://schemas.microsoft.com/office/drawing/2014/main" val="1815807077"/>
                  </a:ext>
                </a:extLst>
              </a:tr>
              <a:tr h="370840">
                <a:tc>
                  <a:txBody>
                    <a:bodyPr/>
                    <a:lstStyle/>
                    <a:p>
                      <a:pPr algn="ctr"/>
                      <a:endParaRPr lang="zh-TW" altLang="en-US" sz="1400"/>
                    </a:p>
                  </a:txBody>
                  <a:tcPr anchor="ctr"/>
                </a:tc>
                <a:tc>
                  <a:txBody>
                    <a:bodyPr/>
                    <a:lstStyle/>
                    <a:p>
                      <a:pPr algn="ctr"/>
                      <a:endParaRPr lang="zh-TW" altLang="en-US" sz="1400"/>
                    </a:p>
                  </a:txBody>
                  <a:tcPr anchor="ctr"/>
                </a:tc>
                <a:tc>
                  <a:txBody>
                    <a:bodyPr/>
                    <a:lstStyle/>
                    <a:p>
                      <a:pPr algn="ctr"/>
                      <a:endParaRPr lang="zh-TW" altLang="en-US" sz="1400" dirty="0"/>
                    </a:p>
                  </a:txBody>
                  <a:tcPr anchor="ctr"/>
                </a:tc>
                <a:tc>
                  <a:txBody>
                    <a:bodyPr/>
                    <a:lstStyle/>
                    <a:p>
                      <a:pPr algn="just">
                        <a:lnSpc>
                          <a:spcPct val="150000"/>
                        </a:lnSpc>
                      </a:pPr>
                      <a:r>
                        <a:rPr lang="zh-TW" sz="1400" kern="100" dirty="0">
                          <a:effectLst/>
                          <a:latin typeface="+mj-ea"/>
                          <a:ea typeface="+mj-ea"/>
                        </a:rPr>
                        <a:t>非都市土地使用分區</a:t>
                      </a:r>
                    </a:p>
                  </a:txBody>
                  <a:tcPr marL="68580" marR="68580" marT="0" marB="0" anchor="ctr"/>
                </a:tc>
                <a:extLst>
                  <a:ext uri="{0D108BD9-81ED-4DB2-BD59-A6C34878D82A}">
                    <a16:rowId xmlns:a16="http://schemas.microsoft.com/office/drawing/2014/main" val="1240202466"/>
                  </a:ext>
                </a:extLst>
              </a:tr>
            </a:tbl>
          </a:graphicData>
        </a:graphic>
      </p:graphicFrame>
      <p:sp>
        <p:nvSpPr>
          <p:cNvPr id="17" name="矩形 16"/>
          <p:cNvSpPr/>
          <p:nvPr/>
        </p:nvSpPr>
        <p:spPr>
          <a:xfrm>
            <a:off x="6035040" y="2672080"/>
            <a:ext cx="1892053" cy="2245360"/>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B1E8E8DA-E689-414E-837F-568C5E2FE6FB}"/>
              </a:ext>
            </a:extLst>
          </p:cNvPr>
          <p:cNvSpPr txBox="1"/>
          <p:nvPr/>
        </p:nvSpPr>
        <p:spPr>
          <a:xfrm>
            <a:off x="8535954" y="1212612"/>
            <a:ext cx="3262432" cy="830997"/>
          </a:xfrm>
          <a:prstGeom prst="rect">
            <a:avLst/>
          </a:prstGeom>
          <a:noFill/>
        </p:spPr>
        <p:txBody>
          <a:bodyPr wrap="none" rtlCol="0">
            <a:spAutoFit/>
          </a:bodyPr>
          <a:lstStyle/>
          <a:p>
            <a:pPr algn="ctr"/>
            <a:r>
              <a:rPr lang="zh-TW" altLang="en-US" sz="2400" b="1" dirty="0">
                <a:solidFill>
                  <a:srgbClr val="FFFF00"/>
                </a:solidFill>
                <a:effectLst>
                  <a:glow rad="228600">
                    <a:schemeClr val="accent6">
                      <a:lumMod val="75000"/>
                      <a:alpha val="60000"/>
                    </a:schemeClr>
                  </a:glow>
                </a:effectLst>
              </a:rPr>
              <a:t>圖磚方式處理發布圖資</a:t>
            </a:r>
            <a:endParaRPr lang="en-US" altLang="zh-TW" sz="2400" b="1" dirty="0">
              <a:solidFill>
                <a:srgbClr val="FFFF00"/>
              </a:solidFill>
              <a:effectLst>
                <a:glow rad="228600">
                  <a:schemeClr val="accent6">
                    <a:lumMod val="75000"/>
                    <a:alpha val="60000"/>
                  </a:schemeClr>
                </a:glow>
              </a:effectLst>
            </a:endParaRPr>
          </a:p>
          <a:p>
            <a:pPr algn="ctr"/>
            <a:r>
              <a:rPr lang="zh-TW" altLang="en-US" sz="2400" b="1" dirty="0">
                <a:solidFill>
                  <a:srgbClr val="FFFF00"/>
                </a:solidFill>
                <a:effectLst>
                  <a:glow rad="228600">
                    <a:schemeClr val="accent6">
                      <a:lumMod val="75000"/>
                      <a:alpha val="60000"/>
                    </a:schemeClr>
                  </a:glow>
                </a:effectLst>
              </a:rPr>
              <a:t>展圖快速</a:t>
            </a:r>
          </a:p>
        </p:txBody>
      </p:sp>
      <p:sp>
        <p:nvSpPr>
          <p:cNvPr id="19" name="投影片編號版面配置區 4"/>
          <p:cNvSpPr>
            <a:spLocks noGrp="1"/>
          </p:cNvSpPr>
          <p:nvPr>
            <p:ph type="sldNum" sz="quarter" idx="12"/>
          </p:nvPr>
        </p:nvSpPr>
        <p:spPr>
          <a:xfrm>
            <a:off x="9441870" y="6356350"/>
            <a:ext cx="2743200" cy="365125"/>
          </a:xfrm>
        </p:spPr>
        <p:txBody>
          <a:bodyPr/>
          <a:lstStyle/>
          <a:p>
            <a:fld id="{46493D02-3590-4494-9ABB-93D650CAA22C}" type="slidenum">
              <a:rPr lang="zh-CN" altLang="en-US" smtClean="0">
                <a:solidFill>
                  <a:prstClr val="black">
                    <a:tint val="75000"/>
                  </a:prstClr>
                </a:solidFill>
              </a:rPr>
              <a:pPr/>
              <a:t>16</a:t>
            </a:fld>
            <a:endParaRPr lang="zh-CN" altLang="en-US" dirty="0">
              <a:solidFill>
                <a:prstClr val="black">
                  <a:tint val="75000"/>
                </a:prstClr>
              </a:solidFill>
            </a:endParaRPr>
          </a:p>
        </p:txBody>
      </p:sp>
    </p:spTree>
    <p:extLst>
      <p:ext uri="{BB962C8B-B14F-4D97-AF65-F5344CB8AC3E}">
        <p14:creationId xmlns:p14="http://schemas.microsoft.com/office/powerpoint/2010/main" val="3349646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64" y="2286932"/>
            <a:ext cx="8377729" cy="3959188"/>
          </a:xfrm>
          <a:prstGeom prst="rect">
            <a:avLst/>
          </a:prstGeom>
          <a:ln>
            <a:solidFill>
              <a:schemeClr val="tx1"/>
            </a:solidFill>
          </a:ln>
        </p:spPr>
      </p:pic>
      <p:pic>
        <p:nvPicPr>
          <p:cNvPr id="26" name="圖片 25">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264950"/>
            <a:ext cx="658962" cy="679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组合 45"/>
          <p:cNvGrpSpPr/>
          <p:nvPr/>
        </p:nvGrpSpPr>
        <p:grpSpPr>
          <a:xfrm>
            <a:off x="1064553" y="162838"/>
            <a:ext cx="10968563" cy="789140"/>
            <a:chOff x="-4" y="162838"/>
            <a:chExt cx="12190832" cy="678410"/>
          </a:xfrm>
        </p:grpSpPr>
        <p:sp>
          <p:nvSpPr>
            <p:cNvPr id="34" name="矩形 42"/>
            <p:cNvSpPr/>
            <p:nvPr/>
          </p:nvSpPr>
          <p:spPr>
            <a:xfrm>
              <a:off x="-4" y="162838"/>
              <a:ext cx="11587150"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3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6" name="文本框 47"/>
          <p:cNvSpPr txBox="1"/>
          <p:nvPr/>
        </p:nvSpPr>
        <p:spPr>
          <a:xfrm>
            <a:off x="1236722" y="256471"/>
            <a:ext cx="8769211" cy="584775"/>
          </a:xfrm>
          <a:prstGeom prst="rect">
            <a:avLst/>
          </a:prstGeom>
          <a:noFill/>
        </p:spPr>
        <p:txBody>
          <a:bodyPr wrap="square" rtlCol="0">
            <a:spAutoFit/>
          </a:bodyPr>
          <a:lstStyle/>
          <a:p>
            <a:pPr lvl="0">
              <a:defRPr/>
            </a:pPr>
            <a:r>
              <a:rPr lang="zh-TW" altLang="en-US" sz="3200" b="1" dirty="0">
                <a:solidFill>
                  <a:prstClr val="white"/>
                </a:solidFill>
                <a:latin typeface="微软雅黑" panose="020B0503020204020204" pitchFamily="34" charset="-122"/>
                <a:ea typeface="微软雅黑" panose="020B0503020204020204" pitchFamily="34" charset="-122"/>
              </a:rPr>
              <a:t>農田水利灌溉管理整合雲系統簡介</a:t>
            </a:r>
            <a:r>
              <a:rPr lang="en-US" altLang="zh-TW" sz="2400" b="1" dirty="0">
                <a:solidFill>
                  <a:prstClr val="white"/>
                </a:solidFill>
                <a:latin typeface="微软雅黑" panose="020B0503020204020204" pitchFamily="34" charset="-122"/>
                <a:ea typeface="微软雅黑" panose="020B0503020204020204" pitchFamily="34" charset="-122"/>
              </a:rPr>
              <a:t>(9/10)</a:t>
            </a:r>
            <a:endParaRPr lang="zh-TW" altLang="en-US" sz="3200" b="1" dirty="0">
              <a:solidFill>
                <a:schemeClr val="accent4">
                  <a:lumMod val="60000"/>
                  <a:lumOff val="4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投影片編號版面配置區 6"/>
          <p:cNvSpPr>
            <a:spLocks noGrp="1"/>
          </p:cNvSpPr>
          <p:nvPr>
            <p:ph type="sldNum" sz="quarter" idx="12"/>
          </p:nvPr>
        </p:nvSpPr>
        <p:spPr>
          <a:xfrm>
            <a:off x="9456984" y="6356350"/>
            <a:ext cx="2743200" cy="365125"/>
          </a:xfrm>
        </p:spPr>
        <p:txBody>
          <a:bodyPr/>
          <a:lstStyle/>
          <a:p>
            <a:fld id="{46493D02-3590-4494-9ABB-93D650CAA22C}" type="slidenum">
              <a:rPr lang="zh-CN" altLang="en-US" smtClean="0">
                <a:solidFill>
                  <a:prstClr val="black">
                    <a:tint val="75000"/>
                  </a:prstClr>
                </a:solidFill>
              </a:rPr>
              <a:pPr/>
              <a:t>17</a:t>
            </a:fld>
            <a:endParaRPr lang="zh-CN" altLang="en-US" dirty="0">
              <a:solidFill>
                <a:prstClr val="black">
                  <a:tint val="75000"/>
                </a:prstClr>
              </a:solidFill>
            </a:endParaRPr>
          </a:p>
        </p:txBody>
      </p:sp>
      <p:sp>
        <p:nvSpPr>
          <p:cNvPr id="24" name="矩形 23">
            <a:extLst>
              <a:ext uri="{FF2B5EF4-FFF2-40B4-BE49-F238E27FC236}">
                <a16:creationId xmlns:a16="http://schemas.microsoft.com/office/drawing/2014/main" id="{C9E5B6DB-B29C-4B52-AE42-BFAF5C1DCD55}"/>
              </a:ext>
            </a:extLst>
          </p:cNvPr>
          <p:cNvSpPr/>
          <p:nvPr/>
        </p:nvSpPr>
        <p:spPr>
          <a:xfrm>
            <a:off x="8508179" y="2468163"/>
            <a:ext cx="2517520" cy="480192"/>
          </a:xfrm>
          <a:prstGeom prst="rect">
            <a:avLst/>
          </a:prstGeom>
          <a:solidFill>
            <a:srgbClr val="7CC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文本框 53">
            <a:extLst>
              <a:ext uri="{FF2B5EF4-FFF2-40B4-BE49-F238E27FC236}">
                <a16:creationId xmlns:a16="http://schemas.microsoft.com/office/drawing/2014/main" id="{4C20E391-434D-452E-8CF1-06F5009012C0}"/>
              </a:ext>
            </a:extLst>
          </p:cNvPr>
          <p:cNvSpPr txBox="1"/>
          <p:nvPr/>
        </p:nvSpPr>
        <p:spPr>
          <a:xfrm>
            <a:off x="8578593" y="2477426"/>
            <a:ext cx="2318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b="1" dirty="0">
                <a:solidFill>
                  <a:prstClr val="white"/>
                </a:solidFill>
                <a:latin typeface="微软雅黑" panose="020B0503020204020204" pitchFamily="34" charset="-122"/>
                <a:ea typeface="微软雅黑" panose="020B0503020204020204" pitchFamily="34" charset="-122"/>
              </a:rPr>
              <a:t>1.</a:t>
            </a:r>
            <a:r>
              <a:rPr lang="zh-TW" altLang="en-US" sz="2400" b="1" dirty="0">
                <a:solidFill>
                  <a:prstClr val="white"/>
                </a:solidFill>
                <a:latin typeface="微软雅黑" panose="020B0503020204020204" pitchFamily="34" charset="-122"/>
                <a:ea typeface="微软雅黑" panose="020B0503020204020204" pitchFamily="34" charset="-122"/>
              </a:rPr>
              <a:t>事業區域範圍</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4E11A9D7-E098-4795-823B-909F5CC410F0}"/>
              </a:ext>
            </a:extLst>
          </p:cNvPr>
          <p:cNvSpPr/>
          <p:nvPr/>
        </p:nvSpPr>
        <p:spPr>
          <a:xfrm>
            <a:off x="8533755" y="4038789"/>
            <a:ext cx="2552400" cy="455474"/>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文本框 56">
            <a:extLst>
              <a:ext uri="{FF2B5EF4-FFF2-40B4-BE49-F238E27FC236}">
                <a16:creationId xmlns:a16="http://schemas.microsoft.com/office/drawing/2014/main" id="{6C328106-8A61-4859-8CCE-115609C0277F}"/>
              </a:ext>
            </a:extLst>
          </p:cNvPr>
          <p:cNvSpPr txBox="1"/>
          <p:nvPr/>
        </p:nvSpPr>
        <p:spPr>
          <a:xfrm>
            <a:off x="8596854" y="4012703"/>
            <a:ext cx="1148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r>
              <a:rPr kumimoji="0" lang="zh-TW"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地籍</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2" name="矩形 31">
            <a:extLst>
              <a:ext uri="{FF2B5EF4-FFF2-40B4-BE49-F238E27FC236}">
                <a16:creationId xmlns:a16="http://schemas.microsoft.com/office/drawing/2014/main" id="{6878CBA4-7DB2-4BB7-BE74-93733478F82F}"/>
              </a:ext>
            </a:extLst>
          </p:cNvPr>
          <p:cNvSpPr/>
          <p:nvPr/>
        </p:nvSpPr>
        <p:spPr>
          <a:xfrm>
            <a:off x="8533757" y="5263491"/>
            <a:ext cx="2491942" cy="504533"/>
          </a:xfrm>
          <a:prstGeom prst="rect">
            <a:avLst/>
          </a:prstGeom>
          <a:solidFill>
            <a:srgbClr val="8DB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文本框 62">
            <a:extLst>
              <a:ext uri="{FF2B5EF4-FFF2-40B4-BE49-F238E27FC236}">
                <a16:creationId xmlns:a16="http://schemas.microsoft.com/office/drawing/2014/main" id="{01B57206-AC2F-4948-A30B-B2555ED737E7}"/>
              </a:ext>
            </a:extLst>
          </p:cNvPr>
          <p:cNvSpPr txBox="1"/>
          <p:nvPr/>
        </p:nvSpPr>
        <p:spPr>
          <a:xfrm>
            <a:off x="8644928" y="5306360"/>
            <a:ext cx="1148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b="1" noProof="0" dirty="0">
                <a:solidFill>
                  <a:prstClr val="white"/>
                </a:solidFill>
                <a:latin typeface="微软雅黑" panose="020B0503020204020204" pitchFamily="34" charset="-122"/>
                <a:ea typeface="微软雅黑" panose="020B0503020204020204" pitchFamily="34" charset="-122"/>
              </a:rPr>
              <a:t>3.</a:t>
            </a:r>
            <a:r>
              <a:rPr lang="zh-TW" altLang="en-US" sz="2400" b="1" noProof="0" dirty="0">
                <a:solidFill>
                  <a:prstClr val="white"/>
                </a:solidFill>
                <a:latin typeface="微软雅黑" panose="020B0503020204020204" pitchFamily="34" charset="-122"/>
                <a:ea typeface="微软雅黑" panose="020B0503020204020204" pitchFamily="34" charset="-122"/>
              </a:rPr>
              <a:t>座</a:t>
            </a:r>
            <a:r>
              <a:rPr kumimoji="0" lang="zh-TW"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標</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8" name="文字方塊 37">
            <a:extLst>
              <a:ext uri="{FF2B5EF4-FFF2-40B4-BE49-F238E27FC236}">
                <a16:creationId xmlns:a16="http://schemas.microsoft.com/office/drawing/2014/main" id="{400AC123-1A59-428B-9169-1F8AFC3474E1}"/>
              </a:ext>
            </a:extLst>
          </p:cNvPr>
          <p:cNvSpPr txBox="1"/>
          <p:nvPr/>
        </p:nvSpPr>
        <p:spPr>
          <a:xfrm>
            <a:off x="8573516" y="3045130"/>
            <a:ext cx="3306127" cy="769441"/>
          </a:xfrm>
          <a:prstGeom prst="rect">
            <a:avLst/>
          </a:prstGeom>
          <a:noFill/>
        </p:spPr>
        <p:txBody>
          <a:bodyPr wrap="square" rtlCol="0">
            <a:spAutoFit/>
          </a:bodyPr>
          <a:lstStyle/>
          <a:p>
            <a:r>
              <a:rPr lang="zh-TW" altLang="en-US" sz="2200" dirty="0"/>
              <a:t>依所選管理處、分處、工作站、水利小組進行定位</a:t>
            </a:r>
          </a:p>
        </p:txBody>
      </p:sp>
      <p:sp>
        <p:nvSpPr>
          <p:cNvPr id="39" name="文字方塊 38">
            <a:extLst>
              <a:ext uri="{FF2B5EF4-FFF2-40B4-BE49-F238E27FC236}">
                <a16:creationId xmlns:a16="http://schemas.microsoft.com/office/drawing/2014/main" id="{6DCDF942-D6ED-4625-9DE5-F6D85FD16F63}"/>
              </a:ext>
            </a:extLst>
          </p:cNvPr>
          <p:cNvSpPr txBox="1"/>
          <p:nvPr/>
        </p:nvSpPr>
        <p:spPr>
          <a:xfrm>
            <a:off x="8520350" y="4494263"/>
            <a:ext cx="3451723" cy="430887"/>
          </a:xfrm>
          <a:prstGeom prst="rect">
            <a:avLst/>
          </a:prstGeom>
          <a:noFill/>
        </p:spPr>
        <p:txBody>
          <a:bodyPr wrap="square" rtlCol="0">
            <a:spAutoFit/>
          </a:bodyPr>
          <a:lstStyle/>
          <a:p>
            <a:r>
              <a:rPr lang="zh-TW" altLang="en-US" sz="2200" dirty="0"/>
              <a:t>依所選地段地號進行定位</a:t>
            </a:r>
          </a:p>
        </p:txBody>
      </p:sp>
      <p:sp>
        <p:nvSpPr>
          <p:cNvPr id="40" name="文字方塊 39">
            <a:extLst>
              <a:ext uri="{FF2B5EF4-FFF2-40B4-BE49-F238E27FC236}">
                <a16:creationId xmlns:a16="http://schemas.microsoft.com/office/drawing/2014/main" id="{77C8FB5B-D6C9-484A-B12F-3FD96C56D274}"/>
              </a:ext>
            </a:extLst>
          </p:cNvPr>
          <p:cNvSpPr txBox="1"/>
          <p:nvPr/>
        </p:nvSpPr>
        <p:spPr>
          <a:xfrm>
            <a:off x="8520350" y="5848176"/>
            <a:ext cx="3165748" cy="769441"/>
          </a:xfrm>
          <a:prstGeom prst="rect">
            <a:avLst/>
          </a:prstGeom>
          <a:noFill/>
        </p:spPr>
        <p:txBody>
          <a:bodyPr wrap="square" rtlCol="0">
            <a:spAutoFit/>
          </a:bodyPr>
          <a:lstStyle/>
          <a:p>
            <a:r>
              <a:rPr lang="zh-TW" altLang="en-US" sz="2200" dirty="0"/>
              <a:t>提供</a:t>
            </a:r>
            <a:r>
              <a:rPr lang="en-US" altLang="zh-TW" sz="2200" dirty="0"/>
              <a:t>TWD97</a:t>
            </a:r>
            <a:r>
              <a:rPr lang="zh-TW" altLang="en-US" sz="2200" dirty="0"/>
              <a:t>、</a:t>
            </a:r>
            <a:r>
              <a:rPr lang="en-US" altLang="zh-TW" sz="2200" dirty="0"/>
              <a:t>WGS84</a:t>
            </a:r>
            <a:r>
              <a:rPr lang="zh-TW" altLang="en-US" sz="2200" dirty="0"/>
              <a:t>兩種座標定位方式</a:t>
            </a:r>
          </a:p>
        </p:txBody>
      </p:sp>
      <p:sp>
        <p:nvSpPr>
          <p:cNvPr id="41" name="矩形 40">
            <a:extLst>
              <a:ext uri="{FF2B5EF4-FFF2-40B4-BE49-F238E27FC236}">
                <a16:creationId xmlns:a16="http://schemas.microsoft.com/office/drawing/2014/main" id="{84B7C6B0-0F55-4E42-A663-263DE6B3922A}"/>
              </a:ext>
            </a:extLst>
          </p:cNvPr>
          <p:cNvSpPr/>
          <p:nvPr/>
        </p:nvSpPr>
        <p:spPr>
          <a:xfrm>
            <a:off x="1064552" y="1277844"/>
            <a:ext cx="6949837" cy="523220"/>
          </a:xfrm>
          <a:prstGeom prst="rect">
            <a:avLst/>
          </a:prstGeom>
          <a:solidFill>
            <a:schemeClr val="accent4"/>
          </a:solidFill>
        </p:spPr>
        <p:txBody>
          <a:bodyPr wrap="square">
            <a:spAutoFit/>
          </a:bodyPr>
          <a:lstStyle/>
          <a:p>
            <a:pPr algn="ctr">
              <a:spcBef>
                <a:spcPts val="600"/>
              </a:spcBef>
              <a:spcAft>
                <a:spcPts val="900"/>
              </a:spcAft>
              <a:buClr>
                <a:srgbClr val="70AD47">
                  <a:lumMod val="75000"/>
                </a:srgbClr>
              </a:buCl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農田水利地理資訊圖台 </a:t>
            </a: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lang="zh-TW" altLang="en-US" sz="2800" b="1" dirty="0"/>
              <a:t>定位工具</a:t>
            </a:r>
          </a:p>
        </p:txBody>
      </p:sp>
      <p:sp>
        <p:nvSpPr>
          <p:cNvPr id="42" name="矩形 41"/>
          <p:cNvSpPr/>
          <p:nvPr/>
        </p:nvSpPr>
        <p:spPr>
          <a:xfrm>
            <a:off x="8567747" y="1827469"/>
            <a:ext cx="2339102" cy="523220"/>
          </a:xfrm>
          <a:prstGeom prst="rect">
            <a:avLst/>
          </a:prstGeom>
        </p:spPr>
        <p:txBody>
          <a:bodyPr wrap="none">
            <a:spAutoFit/>
          </a:bodyPr>
          <a:lstStyle/>
          <a:p>
            <a:pPr>
              <a:spcBef>
                <a:spcPts val="600"/>
              </a:spcBef>
              <a:spcAft>
                <a:spcPts val="900"/>
              </a:spcAft>
              <a:buClr>
                <a:srgbClr val="70AD47">
                  <a:lumMod val="75000"/>
                </a:srgbClr>
              </a:buClr>
            </a:pPr>
            <a:r>
              <a:rPr lang="zh-TW" altLang="en-US" sz="2800" b="1" u="sng" dirty="0"/>
              <a:t>查詢定位選項</a:t>
            </a:r>
          </a:p>
        </p:txBody>
      </p:sp>
      <p:sp>
        <p:nvSpPr>
          <p:cNvPr id="43" name="矩形 42"/>
          <p:cNvSpPr/>
          <p:nvPr/>
        </p:nvSpPr>
        <p:spPr>
          <a:xfrm>
            <a:off x="9809955" y="974225"/>
            <a:ext cx="2339102" cy="830997"/>
          </a:xfrm>
          <a:prstGeom prst="rect">
            <a:avLst/>
          </a:prstGeom>
        </p:spPr>
        <p:txBody>
          <a:bodyPr wrap="none">
            <a:spAutoFit/>
          </a:bodyPr>
          <a:lstStyle/>
          <a:p>
            <a:pPr algn="ctr"/>
            <a:r>
              <a:rPr lang="zh-TW" altLang="en-US" sz="2400" b="1" dirty="0">
                <a:solidFill>
                  <a:srgbClr val="FFFF00"/>
                </a:solidFill>
                <a:effectLst>
                  <a:glow rad="228600">
                    <a:schemeClr val="accent6">
                      <a:lumMod val="75000"/>
                      <a:alpha val="60000"/>
                    </a:schemeClr>
                  </a:glow>
                </a:effectLst>
              </a:rPr>
              <a:t>現勘前後的</a:t>
            </a:r>
            <a:endParaRPr lang="en-US" altLang="zh-TW" sz="2400" b="1" dirty="0">
              <a:solidFill>
                <a:srgbClr val="FFFF00"/>
              </a:solidFill>
              <a:effectLst>
                <a:glow rad="228600">
                  <a:schemeClr val="accent6">
                    <a:lumMod val="75000"/>
                    <a:alpha val="60000"/>
                  </a:schemeClr>
                </a:glow>
              </a:effectLst>
            </a:endParaRPr>
          </a:p>
          <a:p>
            <a:pPr algn="ctr"/>
            <a:r>
              <a:rPr lang="zh-TW" altLang="en-US" sz="2400" b="1" dirty="0">
                <a:solidFill>
                  <a:srgbClr val="FFFF00"/>
                </a:solidFill>
                <a:effectLst>
                  <a:glow rad="228600">
                    <a:schemeClr val="accent6">
                      <a:lumMod val="75000"/>
                      <a:alpha val="60000"/>
                    </a:schemeClr>
                  </a:glow>
                </a:effectLst>
              </a:rPr>
              <a:t>區位確認好幫手</a:t>
            </a:r>
          </a:p>
        </p:txBody>
      </p:sp>
      <p:sp>
        <p:nvSpPr>
          <p:cNvPr id="44" name="矩形 43"/>
          <p:cNvSpPr/>
          <p:nvPr/>
        </p:nvSpPr>
        <p:spPr>
          <a:xfrm>
            <a:off x="6522720" y="2621280"/>
            <a:ext cx="1625870" cy="1960880"/>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flipH="1" flipV="1">
            <a:off x="3851648" y="4338320"/>
            <a:ext cx="2833632" cy="40640"/>
          </a:xfrm>
          <a:prstGeom prst="straightConnector1">
            <a:avLst/>
          </a:prstGeom>
          <a:ln w="19050">
            <a:solidFill>
              <a:srgbClr val="002060"/>
            </a:solidFill>
            <a:prstDash val="solid"/>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2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51">
            <a:extLst>
              <a:ext uri="{FF2B5EF4-FFF2-40B4-BE49-F238E27FC236}">
                <a16:creationId xmlns:a16="http://schemas.microsoft.com/office/drawing/2014/main" id="{153AAF34-7211-4423-A643-D9EFC08EE57B}"/>
              </a:ext>
            </a:extLst>
          </p:cNvPr>
          <p:cNvGrpSpPr/>
          <p:nvPr/>
        </p:nvGrpSpPr>
        <p:grpSpPr>
          <a:xfrm>
            <a:off x="8408676" y="2223420"/>
            <a:ext cx="1582873" cy="577652"/>
            <a:chOff x="911424" y="3429000"/>
            <a:chExt cx="1582873" cy="432048"/>
          </a:xfrm>
        </p:grpSpPr>
        <p:sp>
          <p:nvSpPr>
            <p:cNvPr id="12" name="矩形 11">
              <a:extLst>
                <a:ext uri="{FF2B5EF4-FFF2-40B4-BE49-F238E27FC236}">
                  <a16:creationId xmlns:a16="http://schemas.microsoft.com/office/drawing/2014/main" id="{C9E5B6DB-B29C-4B52-AE42-BFAF5C1DCD55}"/>
                </a:ext>
              </a:extLst>
            </p:cNvPr>
            <p:cNvSpPr/>
            <p:nvPr/>
          </p:nvSpPr>
          <p:spPr>
            <a:xfrm>
              <a:off x="911424" y="3429000"/>
              <a:ext cx="1582873" cy="432048"/>
            </a:xfrm>
            <a:prstGeom prst="rect">
              <a:avLst/>
            </a:prstGeom>
            <a:solidFill>
              <a:srgbClr val="7CC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文本框 53">
              <a:extLst>
                <a:ext uri="{FF2B5EF4-FFF2-40B4-BE49-F238E27FC236}">
                  <a16:creationId xmlns:a16="http://schemas.microsoft.com/office/drawing/2014/main" id="{4C20E391-434D-452E-8CF1-06F5009012C0}"/>
                </a:ext>
              </a:extLst>
            </p:cNvPr>
            <p:cNvSpPr txBox="1"/>
            <p:nvPr/>
          </p:nvSpPr>
          <p:spPr>
            <a:xfrm>
              <a:off x="969427" y="3463128"/>
              <a:ext cx="1524870" cy="3452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以文查圖</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4" name="组合 54">
            <a:extLst>
              <a:ext uri="{FF2B5EF4-FFF2-40B4-BE49-F238E27FC236}">
                <a16:creationId xmlns:a16="http://schemas.microsoft.com/office/drawing/2014/main" id="{6EBF4724-04A8-4EA6-B2ED-086449C0CE8F}"/>
              </a:ext>
            </a:extLst>
          </p:cNvPr>
          <p:cNvGrpSpPr/>
          <p:nvPr/>
        </p:nvGrpSpPr>
        <p:grpSpPr>
          <a:xfrm>
            <a:off x="8487608" y="4931947"/>
            <a:ext cx="1696315" cy="534297"/>
            <a:chOff x="3723428" y="3422308"/>
            <a:chExt cx="1696315" cy="432048"/>
          </a:xfrm>
        </p:grpSpPr>
        <p:sp>
          <p:nvSpPr>
            <p:cNvPr id="15" name="矩形 14">
              <a:extLst>
                <a:ext uri="{FF2B5EF4-FFF2-40B4-BE49-F238E27FC236}">
                  <a16:creationId xmlns:a16="http://schemas.microsoft.com/office/drawing/2014/main" id="{4E11A9D7-E098-4795-823B-909F5CC410F0}"/>
                </a:ext>
              </a:extLst>
            </p:cNvPr>
            <p:cNvSpPr/>
            <p:nvPr/>
          </p:nvSpPr>
          <p:spPr>
            <a:xfrm>
              <a:off x="3723428" y="3422308"/>
              <a:ext cx="1535490" cy="432048"/>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文本框 56">
              <a:extLst>
                <a:ext uri="{FF2B5EF4-FFF2-40B4-BE49-F238E27FC236}">
                  <a16:creationId xmlns:a16="http://schemas.microsoft.com/office/drawing/2014/main" id="{6C328106-8A61-4859-8CCE-115609C0277F}"/>
                </a:ext>
              </a:extLst>
            </p:cNvPr>
            <p:cNvSpPr txBox="1"/>
            <p:nvPr/>
          </p:nvSpPr>
          <p:spPr>
            <a:xfrm>
              <a:off x="3786526" y="3473514"/>
              <a:ext cx="1633217" cy="325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以圖查文</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 name="文字方塊 1">
            <a:extLst>
              <a:ext uri="{FF2B5EF4-FFF2-40B4-BE49-F238E27FC236}">
                <a16:creationId xmlns:a16="http://schemas.microsoft.com/office/drawing/2014/main" id="{400AC123-1A59-428B-9169-1F8AFC3474E1}"/>
              </a:ext>
            </a:extLst>
          </p:cNvPr>
          <p:cNvSpPr txBox="1"/>
          <p:nvPr/>
        </p:nvSpPr>
        <p:spPr>
          <a:xfrm>
            <a:off x="8471774" y="2870769"/>
            <a:ext cx="2975634" cy="2046714"/>
          </a:xfrm>
          <a:prstGeom prst="rect">
            <a:avLst/>
          </a:prstGeom>
          <a:noFill/>
        </p:spPr>
        <p:txBody>
          <a:bodyPr wrap="square" rtlCol="0">
            <a:spAutoFit/>
          </a:bodyPr>
          <a:lstStyle/>
          <a:p>
            <a:pPr>
              <a:spcBef>
                <a:spcPts val="600"/>
              </a:spcBef>
            </a:pPr>
            <a:r>
              <a:rPr lang="en-US" altLang="zh-TW" sz="2200" dirty="0"/>
              <a:t>1.</a:t>
            </a:r>
            <a:r>
              <a:rPr lang="zh-TW" altLang="en-US" sz="2200" dirty="0"/>
              <a:t>關鍵字查詢</a:t>
            </a:r>
            <a:endParaRPr lang="en-US" altLang="zh-TW" sz="2200" dirty="0"/>
          </a:p>
          <a:p>
            <a:pPr>
              <a:spcBef>
                <a:spcPts val="600"/>
              </a:spcBef>
            </a:pPr>
            <a:r>
              <a:rPr lang="en-US" altLang="zh-TW" sz="2200" dirty="0"/>
              <a:t>2.</a:t>
            </a:r>
            <a:r>
              <a:rPr lang="zh-TW" altLang="en-US" sz="2200" dirty="0"/>
              <a:t>渠道查詢：</a:t>
            </a:r>
            <a:endParaRPr lang="en-US" altLang="zh-TW" sz="2200" dirty="0"/>
          </a:p>
          <a:p>
            <a:pPr>
              <a:spcBef>
                <a:spcPts val="600"/>
              </a:spcBef>
            </a:pPr>
            <a:r>
              <a:rPr lang="zh-TW" altLang="en-US" sz="2200" dirty="0"/>
              <a:t>可指定查詢樁號範圍及進行環域分析</a:t>
            </a:r>
            <a:endParaRPr lang="en-US" altLang="zh-TW" sz="2200" dirty="0"/>
          </a:p>
          <a:p>
            <a:pPr>
              <a:spcBef>
                <a:spcPts val="600"/>
              </a:spcBef>
            </a:pPr>
            <a:r>
              <a:rPr lang="en-US" altLang="zh-TW" sz="2200" dirty="0">
                <a:solidFill>
                  <a:prstClr val="black"/>
                </a:solidFill>
                <a:latin typeface="微軟正黑體" panose="020B0604030504040204" pitchFamily="34" charset="-120"/>
                <a:ea typeface="微軟正黑體" panose="020B0604030504040204" pitchFamily="34" charset="-120"/>
              </a:rPr>
              <a:t>3.</a:t>
            </a:r>
            <a:r>
              <a:rPr lang="zh-TW" altLang="en-US" sz="2200" dirty="0">
                <a:solidFill>
                  <a:prstClr val="black"/>
                </a:solidFill>
                <a:latin typeface="微軟正黑體" panose="020B0604030504040204" pitchFamily="34" charset="-120"/>
                <a:ea typeface="微軟正黑體" panose="020B0604030504040204" pitchFamily="34" charset="-120"/>
              </a:rPr>
              <a:t>樁號查詢</a:t>
            </a:r>
            <a:endParaRPr lang="zh-TW" altLang="en-US" sz="2200" dirty="0"/>
          </a:p>
        </p:txBody>
      </p:sp>
      <p:sp>
        <p:nvSpPr>
          <p:cNvPr id="21" name="文字方塊 20">
            <a:extLst>
              <a:ext uri="{FF2B5EF4-FFF2-40B4-BE49-F238E27FC236}">
                <a16:creationId xmlns:a16="http://schemas.microsoft.com/office/drawing/2014/main" id="{6DCDF942-D6ED-4625-9DE5-F6D85FD16F63}"/>
              </a:ext>
            </a:extLst>
          </p:cNvPr>
          <p:cNvSpPr txBox="1"/>
          <p:nvPr/>
        </p:nvSpPr>
        <p:spPr>
          <a:xfrm>
            <a:off x="8440224" y="5461097"/>
            <a:ext cx="3165748" cy="1107996"/>
          </a:xfrm>
          <a:prstGeom prst="rect">
            <a:avLst/>
          </a:prstGeom>
          <a:noFill/>
        </p:spPr>
        <p:txBody>
          <a:bodyPr wrap="square" rtlCol="0">
            <a:spAutoFit/>
          </a:bodyPr>
          <a:lstStyle/>
          <a:p>
            <a:r>
              <a:rPr lang="zh-TW" altLang="en-US" sz="2200" dirty="0"/>
              <a:t>樁號查詢、點擊查詢</a:t>
            </a:r>
            <a:r>
              <a:rPr lang="en-US" altLang="zh-TW" sz="2200" dirty="0"/>
              <a:t>(</a:t>
            </a:r>
            <a:r>
              <a:rPr lang="zh-TW" altLang="en-US" sz="2200" dirty="0"/>
              <a:t>地籍、渠道、工作站、水利小組、水工構造物等</a:t>
            </a:r>
            <a:r>
              <a:rPr lang="en-US" altLang="zh-TW" sz="2200" dirty="0"/>
              <a:t>)</a:t>
            </a:r>
            <a:endParaRPr lang="zh-TW" altLang="en-US" sz="2200" dirty="0"/>
          </a:p>
        </p:txBody>
      </p:sp>
      <p:grpSp>
        <p:nvGrpSpPr>
          <p:cNvPr id="39" name="组合 45"/>
          <p:cNvGrpSpPr/>
          <p:nvPr/>
        </p:nvGrpSpPr>
        <p:grpSpPr>
          <a:xfrm>
            <a:off x="1064553" y="273916"/>
            <a:ext cx="12349166" cy="678062"/>
            <a:chOff x="-4" y="162838"/>
            <a:chExt cx="12190832" cy="678410"/>
          </a:xfrm>
        </p:grpSpPr>
        <p:sp>
          <p:nvSpPr>
            <p:cNvPr id="40" name="矩形 42"/>
            <p:cNvSpPr/>
            <p:nvPr/>
          </p:nvSpPr>
          <p:spPr>
            <a:xfrm>
              <a:off x="-4" y="162838"/>
              <a:ext cx="9369563"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42"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1" name="文本框 47"/>
          <p:cNvSpPr txBox="1"/>
          <p:nvPr/>
        </p:nvSpPr>
        <p:spPr>
          <a:xfrm>
            <a:off x="1123624" y="318580"/>
            <a:ext cx="9758491" cy="584775"/>
          </a:xfrm>
          <a:prstGeom prst="rect">
            <a:avLst/>
          </a:prstGeom>
          <a:noFill/>
        </p:spPr>
        <p:txBody>
          <a:bodyPr wrap="square" rtlCol="0">
            <a:spAutoFit/>
          </a:bodyPr>
          <a:lstStyle/>
          <a:p>
            <a:pPr>
              <a:defRPr/>
            </a:pPr>
            <a:r>
              <a:rPr kumimoji="0" lang="zh-TW"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農田水利灌溉管理整合雲系統簡介</a:t>
            </a:r>
            <a:r>
              <a:rPr lang="en-US" altLang="zh-TW" sz="2400" b="1" dirty="0">
                <a:solidFill>
                  <a:prstClr val="white"/>
                </a:solidFill>
                <a:latin typeface="微软雅黑" panose="020B0503020204020204" pitchFamily="34" charset="-122"/>
                <a:ea typeface="微软雅黑" panose="020B0503020204020204" pitchFamily="34" charset="-122"/>
              </a:rPr>
              <a:t>(10/10)</a:t>
            </a:r>
            <a:endParaRPr lang="zh-TW" altLang="en-US" sz="2400" b="1" dirty="0">
              <a:solidFill>
                <a:prstClr val="white"/>
              </a:solidFill>
              <a:latin typeface="微软雅黑" panose="020B0503020204020204" pitchFamily="34" charset="-122"/>
              <a:ea typeface="微软雅黑" panose="020B0503020204020204" pitchFamily="34" charset="-122"/>
            </a:endParaRPr>
          </a:p>
        </p:txBody>
      </p:sp>
      <p:pic>
        <p:nvPicPr>
          <p:cNvPr id="52" name="圖片 51">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264950"/>
            <a:ext cx="658962" cy="679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3" name="矩形 52">
            <a:extLst>
              <a:ext uri="{FF2B5EF4-FFF2-40B4-BE49-F238E27FC236}">
                <a16:creationId xmlns:a16="http://schemas.microsoft.com/office/drawing/2014/main" id="{84B7C6B0-0F55-4E42-A663-263DE6B3922A}"/>
              </a:ext>
            </a:extLst>
          </p:cNvPr>
          <p:cNvSpPr/>
          <p:nvPr/>
        </p:nvSpPr>
        <p:spPr>
          <a:xfrm>
            <a:off x="1064553" y="1062762"/>
            <a:ext cx="7020081" cy="523220"/>
          </a:xfrm>
          <a:prstGeom prst="rect">
            <a:avLst/>
          </a:prstGeom>
          <a:solidFill>
            <a:schemeClr val="accent4"/>
          </a:solidFill>
        </p:spPr>
        <p:txBody>
          <a:bodyPr wrap="square">
            <a:spAutoFit/>
          </a:bodyPr>
          <a:lstStyle/>
          <a:p>
            <a:pPr algn="ctr">
              <a:spcBef>
                <a:spcPts val="600"/>
              </a:spcBef>
              <a:spcAft>
                <a:spcPts val="900"/>
              </a:spcAft>
              <a:buClr>
                <a:srgbClr val="70AD47">
                  <a:lumMod val="75000"/>
                </a:srgbClr>
              </a:buCl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農田水利地理資訊圖台</a:t>
            </a:r>
            <a:r>
              <a:rPr lang="zh-TW" altLang="en-US" sz="2800" b="1" dirty="0">
                <a:solidFill>
                  <a:prstClr val="black"/>
                </a:solidFill>
                <a:latin typeface="微軟正黑體" panose="020B0604030504040204" pitchFamily="34" charset="-120"/>
                <a:ea typeface="微軟正黑體" panose="020B0604030504040204" pitchFamily="34" charset="-120"/>
              </a:rPr>
              <a:t> </a:t>
            </a:r>
            <a:r>
              <a:rPr lang="en-US" altLang="zh-TW" sz="2800" b="1" dirty="0">
                <a:solidFill>
                  <a:prstClr val="black"/>
                </a:solidFill>
                <a:latin typeface="微軟正黑體" panose="020B0604030504040204" pitchFamily="34" charset="-120"/>
                <a:ea typeface="微軟正黑體" panose="020B0604030504040204" pitchFamily="34" charset="-120"/>
              </a:rPr>
              <a:t>-</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便捷的查詢功能</a:t>
            </a:r>
            <a:endParaRPr lang="zh-TW" altLang="en-US" sz="2800" b="1" dirty="0"/>
          </a:p>
        </p:txBody>
      </p:sp>
      <p:sp>
        <p:nvSpPr>
          <p:cNvPr id="3" name="矩形 2"/>
          <p:cNvSpPr/>
          <p:nvPr/>
        </p:nvSpPr>
        <p:spPr>
          <a:xfrm>
            <a:off x="1064553" y="1674734"/>
            <a:ext cx="8135560" cy="400110"/>
          </a:xfrm>
          <a:prstGeom prst="rect">
            <a:avLst/>
          </a:prstGeom>
        </p:spPr>
        <p:txBody>
          <a:bodyPr wrap="none">
            <a:spAutoFit/>
          </a:bodyPr>
          <a:lstStyle/>
          <a:p>
            <a:pPr>
              <a:spcBef>
                <a:spcPts val="600"/>
              </a:spcBef>
              <a:spcAft>
                <a:spcPts val="900"/>
              </a:spcAft>
              <a:buClr>
                <a:srgbClr val="70AD47">
                  <a:lumMod val="75000"/>
                </a:srgbClr>
              </a:buClr>
            </a:pPr>
            <a:r>
              <a:rPr lang="zh-TW" altLang="en-US" sz="2000" dirty="0">
                <a:solidFill>
                  <a:prstClr val="black"/>
                </a:solidFill>
                <a:latin typeface="微軟正黑體" panose="020B0604030504040204" pitchFamily="34" charset="-120"/>
                <a:ea typeface="微軟正黑體" panose="020B0604030504040204" pitchFamily="34" charset="-120"/>
              </a:rPr>
              <a:t>查詢功能共有四種：關鍵字查詢、渠道查詢、樁號查詢、圖層點擊查詢</a:t>
            </a:r>
            <a:endParaRPr lang="zh-TW" altLang="en-US" sz="2000" dirty="0"/>
          </a:p>
        </p:txBody>
      </p:sp>
      <p:sp>
        <p:nvSpPr>
          <p:cNvPr id="4" name="投影片編號版面配置區 3"/>
          <p:cNvSpPr>
            <a:spLocks noGrp="1"/>
          </p:cNvSpPr>
          <p:nvPr>
            <p:ph type="sldNum" sz="quarter" idx="12"/>
          </p:nvPr>
        </p:nvSpPr>
        <p:spPr>
          <a:xfrm>
            <a:off x="9434313" y="6356350"/>
            <a:ext cx="2743200" cy="365125"/>
          </a:xfrm>
        </p:spPr>
        <p:txBody>
          <a:bodyPr/>
          <a:lstStyle/>
          <a:p>
            <a:fld id="{46493D02-3590-4494-9ABB-93D650CAA22C}" type="slidenum">
              <a:rPr lang="zh-CN" altLang="en-US" smtClean="0">
                <a:solidFill>
                  <a:prstClr val="black">
                    <a:tint val="75000"/>
                  </a:prstClr>
                </a:solidFill>
              </a:rPr>
              <a:pPr/>
              <a:t>18</a:t>
            </a:fld>
            <a:endParaRPr lang="zh-CN" altLang="en-US" dirty="0">
              <a:solidFill>
                <a:prstClr val="black">
                  <a:tint val="75000"/>
                </a:prstClr>
              </a:solidFill>
            </a:endParaRPr>
          </a:p>
        </p:txBody>
      </p:sp>
      <p:grpSp>
        <p:nvGrpSpPr>
          <p:cNvPr id="9" name="群組 8"/>
          <p:cNvGrpSpPr/>
          <p:nvPr/>
        </p:nvGrpSpPr>
        <p:grpSpPr>
          <a:xfrm>
            <a:off x="263049" y="2223420"/>
            <a:ext cx="7945310" cy="4333380"/>
            <a:chOff x="1282726" y="2223420"/>
            <a:chExt cx="6925632" cy="4333380"/>
          </a:xfrm>
        </p:grpSpPr>
        <p:pic>
          <p:nvPicPr>
            <p:cNvPr id="49" name="圖片 48">
              <a:extLst>
                <a:ext uri="{FF2B5EF4-FFF2-40B4-BE49-F238E27FC236}">
                  <a16:creationId xmlns:a16="http://schemas.microsoft.com/office/drawing/2014/main" id="{601986C4-9230-45A5-AEEE-33A274BCF1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2726" y="2223420"/>
              <a:ext cx="6925632" cy="4333380"/>
            </a:xfrm>
            <a:prstGeom prst="rect">
              <a:avLst/>
            </a:prstGeom>
            <a:noFill/>
            <a:ln>
              <a:noFill/>
            </a:ln>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726" y="2455611"/>
              <a:ext cx="6925632" cy="4083301"/>
            </a:xfrm>
            <a:prstGeom prst="rect">
              <a:avLst/>
            </a:prstGeom>
          </p:spPr>
        </p:pic>
      </p:grpSp>
      <p:pic>
        <p:nvPicPr>
          <p:cNvPr id="35" name="圖片 34">
            <a:extLst>
              <a:ext uri="{FF2B5EF4-FFF2-40B4-BE49-F238E27FC236}">
                <a16:creationId xmlns:a16="http://schemas.microsoft.com/office/drawing/2014/main" id="{623AD1E6-CA2F-42EC-8819-01032D7EEB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4593" y="4098041"/>
            <a:ext cx="338651" cy="399220"/>
          </a:xfrm>
          <a:prstGeom prst="rect">
            <a:avLst/>
          </a:prstGeom>
        </p:spPr>
      </p:pic>
      <p:sp>
        <p:nvSpPr>
          <p:cNvPr id="50" name="文字方塊 49">
            <a:extLst>
              <a:ext uri="{FF2B5EF4-FFF2-40B4-BE49-F238E27FC236}">
                <a16:creationId xmlns:a16="http://schemas.microsoft.com/office/drawing/2014/main" id="{F5123E3B-5DE7-4819-8F34-7BFD4F858AE3}"/>
              </a:ext>
            </a:extLst>
          </p:cNvPr>
          <p:cNvSpPr txBox="1"/>
          <p:nvPr/>
        </p:nvSpPr>
        <p:spPr>
          <a:xfrm>
            <a:off x="4913244" y="4518157"/>
            <a:ext cx="1415772" cy="461665"/>
          </a:xfrm>
          <a:prstGeom prst="rect">
            <a:avLst/>
          </a:prstGeom>
          <a:noFill/>
        </p:spPr>
        <p:txBody>
          <a:bodyPr wrap="none" rtlCol="0">
            <a:spAutoFit/>
          </a:bodyPr>
          <a:lstStyle>
            <a:defPPr>
              <a:defRPr lang="zh-CN"/>
            </a:defPPr>
            <a:lvl1pPr>
              <a:defRPr sz="2400" b="1">
                <a:solidFill>
                  <a:srgbClr val="FFFF00"/>
                </a:solidFill>
                <a:effectLst>
                  <a:glow rad="228600">
                    <a:schemeClr val="accent6">
                      <a:lumMod val="75000"/>
                      <a:alpha val="60000"/>
                    </a:schemeClr>
                  </a:glow>
                </a:effectLst>
              </a:defRPr>
            </a:lvl1pPr>
          </a:lstStyle>
          <a:p>
            <a:r>
              <a:rPr lang="zh-TW" altLang="en-US" dirty="0"/>
              <a:t>點擊查詢</a:t>
            </a:r>
          </a:p>
        </p:txBody>
      </p:sp>
      <p:sp>
        <p:nvSpPr>
          <p:cNvPr id="5" name="矩形 4"/>
          <p:cNvSpPr/>
          <p:nvPr/>
        </p:nvSpPr>
        <p:spPr>
          <a:xfrm>
            <a:off x="1413075" y="3712744"/>
            <a:ext cx="1338828" cy="369332"/>
          </a:xfrm>
          <a:prstGeom prst="rect">
            <a:avLst/>
          </a:prstGeom>
        </p:spPr>
        <p:txBody>
          <a:bodyPr wrap="none">
            <a:spAutoFit/>
          </a:bodyPr>
          <a:lstStyle/>
          <a:p>
            <a:r>
              <a:rPr lang="zh-TW" altLang="en-US" b="1" dirty="0">
                <a:solidFill>
                  <a:srgbClr val="C00000"/>
                </a:solidFill>
                <a:latin typeface="微軟正黑體" panose="020B0604030504040204" pitchFamily="34" charset="-120"/>
              </a:rPr>
              <a:t>資訊顯示框</a:t>
            </a:r>
            <a:endParaRPr lang="en-US" altLang="zh-TW" b="1" dirty="0">
              <a:solidFill>
                <a:srgbClr val="C00000"/>
              </a:solidFill>
              <a:latin typeface="微軟正黑體" panose="020B0604030504040204" pitchFamily="34" charset="-120"/>
            </a:endParaRPr>
          </a:p>
        </p:txBody>
      </p:sp>
      <p:cxnSp>
        <p:nvCxnSpPr>
          <p:cNvPr id="7" name="直線單箭頭接點 6"/>
          <p:cNvCxnSpPr/>
          <p:nvPr/>
        </p:nvCxnSpPr>
        <p:spPr>
          <a:xfrm flipH="1">
            <a:off x="2082489" y="3980117"/>
            <a:ext cx="143124" cy="32257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73286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4E0E2">
            <a:alpha val="70000"/>
          </a:srgbClr>
        </a:solidFill>
        <a:effectLst/>
      </p:bgPr>
    </p:bg>
    <p:spTree>
      <p:nvGrpSpPr>
        <p:cNvPr id="1" name=""/>
        <p:cNvGrpSpPr/>
        <p:nvPr/>
      </p:nvGrpSpPr>
      <p:grpSpPr>
        <a:xfrm>
          <a:off x="0" y="0"/>
          <a:ext cx="0" cy="0"/>
          <a:chOff x="0" y="0"/>
          <a:chExt cx="0" cy="0"/>
        </a:xfrm>
      </p:grpSpPr>
      <p:grpSp>
        <p:nvGrpSpPr>
          <p:cNvPr id="7" name="组合 11">
            <a:extLst>
              <a:ext uri="{FF2B5EF4-FFF2-40B4-BE49-F238E27FC236}">
                <a16:creationId xmlns:a16="http://schemas.microsoft.com/office/drawing/2014/main" id="{310B5575-B206-4042-A677-FE72D3D72E44}"/>
              </a:ext>
            </a:extLst>
          </p:cNvPr>
          <p:cNvGrpSpPr/>
          <p:nvPr/>
        </p:nvGrpSpPr>
        <p:grpSpPr>
          <a:xfrm>
            <a:off x="895507" y="1776383"/>
            <a:ext cx="3136392" cy="3108960"/>
            <a:chOff x="1874520" y="1901952"/>
            <a:chExt cx="3136392" cy="3108960"/>
          </a:xfrm>
        </p:grpSpPr>
        <p:sp>
          <p:nvSpPr>
            <p:cNvPr id="50" name="椭圆 3">
              <a:extLst>
                <a:ext uri="{FF2B5EF4-FFF2-40B4-BE49-F238E27FC236}">
                  <a16:creationId xmlns:a16="http://schemas.microsoft.com/office/drawing/2014/main" id="{90EBE1CC-05EC-4FF6-A1AD-122E088EAA1B}"/>
                </a:ext>
              </a:extLst>
            </p:cNvPr>
            <p:cNvSpPr/>
            <p:nvPr/>
          </p:nvSpPr>
          <p:spPr>
            <a:xfrm>
              <a:off x="2057400" y="2066544"/>
              <a:ext cx="2770632" cy="2770632"/>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51" name="直接连接符 5">
              <a:extLst>
                <a:ext uri="{FF2B5EF4-FFF2-40B4-BE49-F238E27FC236}">
                  <a16:creationId xmlns:a16="http://schemas.microsoft.com/office/drawing/2014/main" id="{38DB638D-D75C-494F-97ED-781F2DB6C875}"/>
                </a:ext>
              </a:extLst>
            </p:cNvPr>
            <p:cNvCxnSpPr/>
            <p:nvPr/>
          </p:nvCxnSpPr>
          <p:spPr>
            <a:xfrm>
              <a:off x="3429000" y="1901952"/>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8">
              <a:extLst>
                <a:ext uri="{FF2B5EF4-FFF2-40B4-BE49-F238E27FC236}">
                  <a16:creationId xmlns:a16="http://schemas.microsoft.com/office/drawing/2014/main" id="{05E47DAF-F418-4B80-A260-407EC70A7B26}"/>
                </a:ext>
              </a:extLst>
            </p:cNvPr>
            <p:cNvCxnSpPr/>
            <p:nvPr/>
          </p:nvCxnSpPr>
          <p:spPr>
            <a:xfrm>
              <a:off x="4672584" y="3456432"/>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9">
              <a:extLst>
                <a:ext uri="{FF2B5EF4-FFF2-40B4-BE49-F238E27FC236}">
                  <a16:creationId xmlns:a16="http://schemas.microsoft.com/office/drawing/2014/main" id="{F406A23A-683F-4505-B90F-D7F49ABC2251}"/>
                </a:ext>
              </a:extLst>
            </p:cNvPr>
            <p:cNvCxnSpPr/>
            <p:nvPr/>
          </p:nvCxnSpPr>
          <p:spPr>
            <a:xfrm>
              <a:off x="3425952" y="4654296"/>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10">
              <a:extLst>
                <a:ext uri="{FF2B5EF4-FFF2-40B4-BE49-F238E27FC236}">
                  <a16:creationId xmlns:a16="http://schemas.microsoft.com/office/drawing/2014/main" id="{9206A0EC-308C-47BE-80A2-432C700A0600}"/>
                </a:ext>
              </a:extLst>
            </p:cNvPr>
            <p:cNvCxnSpPr/>
            <p:nvPr/>
          </p:nvCxnSpPr>
          <p:spPr>
            <a:xfrm>
              <a:off x="1874520" y="3451860"/>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120">
            <a:extLst>
              <a:ext uri="{FF2B5EF4-FFF2-40B4-BE49-F238E27FC236}">
                <a16:creationId xmlns:a16="http://schemas.microsoft.com/office/drawing/2014/main" id="{D482250E-4D96-4E30-9C14-7258F674690C}"/>
              </a:ext>
            </a:extLst>
          </p:cNvPr>
          <p:cNvGrpSpPr/>
          <p:nvPr/>
        </p:nvGrpSpPr>
        <p:grpSpPr>
          <a:xfrm>
            <a:off x="4576324" y="1711775"/>
            <a:ext cx="7436882" cy="2534514"/>
            <a:chOff x="4619530" y="2074920"/>
            <a:chExt cx="7436882" cy="2152673"/>
          </a:xfrm>
        </p:grpSpPr>
        <p:grpSp>
          <p:nvGrpSpPr>
            <p:cNvPr id="56" name="组合 55">
              <a:extLst>
                <a:ext uri="{FF2B5EF4-FFF2-40B4-BE49-F238E27FC236}">
                  <a16:creationId xmlns:a16="http://schemas.microsoft.com/office/drawing/2014/main" id="{D74208A4-5344-492B-A9DB-FC15C7659F14}"/>
                </a:ext>
              </a:extLst>
            </p:cNvPr>
            <p:cNvGrpSpPr/>
            <p:nvPr/>
          </p:nvGrpSpPr>
          <p:grpSpPr>
            <a:xfrm>
              <a:off x="4619530" y="2074920"/>
              <a:ext cx="7436882" cy="2152673"/>
              <a:chOff x="681080" y="2381837"/>
              <a:chExt cx="7912002" cy="2290202"/>
            </a:xfrm>
          </p:grpSpPr>
          <p:sp>
            <p:nvSpPr>
              <p:cNvPr id="61" name="矩形 3">
                <a:extLst>
                  <a:ext uri="{FF2B5EF4-FFF2-40B4-BE49-F238E27FC236}">
                    <a16:creationId xmlns:a16="http://schemas.microsoft.com/office/drawing/2014/main" id="{5AE2D1FC-21A3-4A7C-AE77-14AFAF3DD96D}"/>
                  </a:ext>
                </a:extLst>
              </p:cNvPr>
              <p:cNvSpPr/>
              <p:nvPr/>
            </p:nvSpPr>
            <p:spPr>
              <a:xfrm>
                <a:off x="681080" y="2381837"/>
                <a:ext cx="7602519" cy="1808784"/>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7271" h="1247861">
                    <a:moveTo>
                      <a:pt x="0" y="0"/>
                    </a:moveTo>
                    <a:lnTo>
                      <a:pt x="6393111" y="386080"/>
                    </a:lnTo>
                    <a:lnTo>
                      <a:pt x="6657271" y="1247861"/>
                    </a:lnTo>
                    <a:lnTo>
                      <a:pt x="213360" y="1247861"/>
                    </a:lnTo>
                    <a:lnTo>
                      <a:pt x="0" y="0"/>
                    </a:lnTo>
                    <a:close/>
                  </a:path>
                </a:pathLst>
              </a:custGeom>
              <a:solidFill>
                <a:srgbClr val="334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矩形 3">
                <a:extLst>
                  <a:ext uri="{FF2B5EF4-FFF2-40B4-BE49-F238E27FC236}">
                    <a16:creationId xmlns:a16="http://schemas.microsoft.com/office/drawing/2014/main" id="{1C738AFD-284E-477E-A593-987880422554}"/>
                  </a:ext>
                </a:extLst>
              </p:cNvPr>
              <p:cNvSpPr/>
              <p:nvPr/>
            </p:nvSpPr>
            <p:spPr>
              <a:xfrm>
                <a:off x="2169491" y="3993138"/>
                <a:ext cx="6423591" cy="67890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50800 w 6657271"/>
                  <a:gd name="connsiteY3" fmla="*/ 546821 h 1247861"/>
                  <a:gd name="connsiteX4" fmla="*/ 0 w 6657271"/>
                  <a:gd name="connsiteY4" fmla="*/ 0 h 1247861"/>
                  <a:gd name="connsiteX0" fmla="*/ 0 w 6657271"/>
                  <a:gd name="connsiteY0" fmla="*/ 71120 h 1318981"/>
                  <a:gd name="connsiteX1" fmla="*/ 6321991 w 6657271"/>
                  <a:gd name="connsiteY1" fmla="*/ 0 h 1318981"/>
                  <a:gd name="connsiteX2" fmla="*/ 6657271 w 6657271"/>
                  <a:gd name="connsiteY2" fmla="*/ 1318981 h 1318981"/>
                  <a:gd name="connsiteX3" fmla="*/ 50800 w 6657271"/>
                  <a:gd name="connsiteY3" fmla="*/ 617941 h 1318981"/>
                  <a:gd name="connsiteX4" fmla="*/ 0 w 6657271"/>
                  <a:gd name="connsiteY4" fmla="*/ 71120 h 1318981"/>
                  <a:gd name="connsiteX0" fmla="*/ 0 w 6443911"/>
                  <a:gd name="connsiteY0" fmla="*/ 71120 h 678901"/>
                  <a:gd name="connsiteX1" fmla="*/ 6321991 w 6443911"/>
                  <a:gd name="connsiteY1" fmla="*/ 0 h 678901"/>
                  <a:gd name="connsiteX2" fmla="*/ 6443911 w 6443911"/>
                  <a:gd name="connsiteY2" fmla="*/ 678901 h 678901"/>
                  <a:gd name="connsiteX3" fmla="*/ 50800 w 6443911"/>
                  <a:gd name="connsiteY3" fmla="*/ 617941 h 678901"/>
                  <a:gd name="connsiteX4" fmla="*/ 0 w 6443911"/>
                  <a:gd name="connsiteY4" fmla="*/ 71120 h 678901"/>
                  <a:gd name="connsiteX0" fmla="*/ 0 w 6423591"/>
                  <a:gd name="connsiteY0" fmla="*/ 121920 h 678901"/>
                  <a:gd name="connsiteX1" fmla="*/ 6301671 w 6423591"/>
                  <a:gd name="connsiteY1" fmla="*/ 0 h 678901"/>
                  <a:gd name="connsiteX2" fmla="*/ 6423591 w 6423591"/>
                  <a:gd name="connsiteY2" fmla="*/ 678901 h 678901"/>
                  <a:gd name="connsiteX3" fmla="*/ 30480 w 6423591"/>
                  <a:gd name="connsiteY3" fmla="*/ 617941 h 678901"/>
                  <a:gd name="connsiteX4" fmla="*/ 0 w 6423591"/>
                  <a:gd name="connsiteY4" fmla="*/ 121920 h 67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591" h="678901">
                    <a:moveTo>
                      <a:pt x="0" y="121920"/>
                    </a:moveTo>
                    <a:lnTo>
                      <a:pt x="6301671" y="0"/>
                    </a:lnTo>
                    <a:lnTo>
                      <a:pt x="6423591" y="678901"/>
                    </a:lnTo>
                    <a:lnTo>
                      <a:pt x="30480" y="617941"/>
                    </a:lnTo>
                    <a:lnTo>
                      <a:pt x="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sp>
          <p:nvSpPr>
            <p:cNvPr id="60" name="文本框 115">
              <a:extLst>
                <a:ext uri="{FF2B5EF4-FFF2-40B4-BE49-F238E27FC236}">
                  <a16:creationId xmlns:a16="http://schemas.microsoft.com/office/drawing/2014/main" id="{DBE7BBCF-6B7B-416C-9F06-258A3530F17B}"/>
                </a:ext>
              </a:extLst>
            </p:cNvPr>
            <p:cNvSpPr txBox="1"/>
            <p:nvPr/>
          </p:nvSpPr>
          <p:spPr>
            <a:xfrm>
              <a:off x="4871604" y="2507619"/>
              <a:ext cx="6107651" cy="1228618"/>
            </a:xfrm>
            <a:prstGeom prst="rect">
              <a:avLst/>
            </a:prstGeom>
            <a:noFill/>
          </p:spPr>
          <p:txBody>
            <a:bodyPr wrap="square" rtlCol="0">
              <a:spAutoFit/>
            </a:bodyPr>
            <a:lstStyle/>
            <a:p>
              <a:pPr lvl="0">
                <a:defRPr/>
              </a:pPr>
              <a:r>
                <a:rPr lang="zh-TW" altLang="en-US" sz="4400" b="1" dirty="0">
                  <a:solidFill>
                    <a:prstClr val="white"/>
                  </a:solidFill>
                  <a:latin typeface="微软雅黑" panose="020B0503020204020204" pitchFamily="34" charset="-122"/>
                  <a:ea typeface="微软雅黑" panose="020B0503020204020204" pitchFamily="34" charset="-122"/>
                </a:rPr>
                <a:t>農田水利現勘應用工具</a:t>
              </a:r>
              <a:r>
                <a:rPr lang="en-US" altLang="zh-TW" sz="4400" b="1" dirty="0">
                  <a:solidFill>
                    <a:prstClr val="white"/>
                  </a:solidFill>
                  <a:latin typeface="微软雅黑" panose="020B0503020204020204" pitchFamily="34" charset="-122"/>
                  <a:ea typeface="微软雅黑" panose="020B0503020204020204" pitchFamily="34" charset="-122"/>
                </a:rPr>
                <a:t>(PWA)</a:t>
              </a:r>
              <a:endParaRPr lang="zh-TW" altLang="en-US" sz="4400" b="1" dirty="0">
                <a:solidFill>
                  <a:prstClr val="white"/>
                </a:solidFill>
                <a:latin typeface="微软雅黑" panose="020B0503020204020204" pitchFamily="34" charset="-122"/>
                <a:ea typeface="微软雅黑" panose="020B0503020204020204" pitchFamily="34" charset="-122"/>
              </a:endParaRPr>
            </a:p>
          </p:txBody>
        </p:sp>
      </p:grpSp>
      <p:grpSp>
        <p:nvGrpSpPr>
          <p:cNvPr id="65" name="组合 66">
            <a:extLst>
              <a:ext uri="{FF2B5EF4-FFF2-40B4-BE49-F238E27FC236}">
                <a16:creationId xmlns:a16="http://schemas.microsoft.com/office/drawing/2014/main" id="{0800E0F9-B1C5-4D9B-B015-1C6765F468AA}"/>
              </a:ext>
            </a:extLst>
          </p:cNvPr>
          <p:cNvGrpSpPr/>
          <p:nvPr/>
        </p:nvGrpSpPr>
        <p:grpSpPr>
          <a:xfrm>
            <a:off x="8286781" y="1103887"/>
            <a:ext cx="2910464" cy="914884"/>
            <a:chOff x="1019176" y="1452562"/>
            <a:chExt cx="2290763" cy="809626"/>
          </a:xfrm>
          <a:effectLst>
            <a:outerShdw blurRad="50800" dist="38100" dir="2700000" algn="tl" rotWithShape="0">
              <a:prstClr val="black">
                <a:alpha val="40000"/>
              </a:prstClr>
            </a:outerShdw>
          </a:effectLst>
        </p:grpSpPr>
        <p:sp>
          <p:nvSpPr>
            <p:cNvPr id="66" name="Freeform 74">
              <a:extLst>
                <a:ext uri="{FF2B5EF4-FFF2-40B4-BE49-F238E27FC236}">
                  <a16:creationId xmlns:a16="http://schemas.microsoft.com/office/drawing/2014/main" id="{84EF7B1B-8A9C-42CB-92EE-A43BA8CC4C36}"/>
                </a:ext>
              </a:extLst>
            </p:cNvPr>
            <p:cNvSpPr>
              <a:spLocks/>
            </p:cNvSpPr>
            <p:nvPr/>
          </p:nvSpPr>
          <p:spPr bwMode="auto">
            <a:xfrm>
              <a:off x="1655763" y="1890713"/>
              <a:ext cx="411163" cy="158750"/>
            </a:xfrm>
            <a:custGeom>
              <a:avLst/>
              <a:gdLst>
                <a:gd name="T0" fmla="*/ 102 w 109"/>
                <a:gd name="T1" fmla="*/ 10 h 42"/>
                <a:gd name="T2" fmla="*/ 58 w 109"/>
                <a:gd name="T3" fmla="*/ 25 h 42"/>
                <a:gd name="T4" fmla="*/ 3 w 109"/>
                <a:gd name="T5" fmla="*/ 17 h 42"/>
                <a:gd name="T6" fmla="*/ 15 w 109"/>
                <a:gd name="T7" fmla="*/ 17 h 42"/>
                <a:gd name="T8" fmla="*/ 49 w 109"/>
                <a:gd name="T9" fmla="*/ 37 h 42"/>
                <a:gd name="T10" fmla="*/ 62 w 109"/>
                <a:gd name="T11" fmla="*/ 35 h 42"/>
                <a:gd name="T12" fmla="*/ 93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8" y="3"/>
                    <a:pt x="46" y="27"/>
                    <a:pt x="49" y="37"/>
                  </a:cubicBezTo>
                  <a:cubicBezTo>
                    <a:pt x="51" y="42"/>
                    <a:pt x="61" y="38"/>
                    <a:pt x="62" y="35"/>
                  </a:cubicBezTo>
                  <a:cubicBezTo>
                    <a:pt x="68" y="23"/>
                    <a:pt x="77" y="13"/>
                    <a:pt x="93"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endParaRPr>
            </a:p>
          </p:txBody>
        </p:sp>
        <p:sp>
          <p:nvSpPr>
            <p:cNvPr id="67" name="Freeform 75">
              <a:extLst>
                <a:ext uri="{FF2B5EF4-FFF2-40B4-BE49-F238E27FC236}">
                  <a16:creationId xmlns:a16="http://schemas.microsoft.com/office/drawing/2014/main" id="{892EE8F7-3DEC-4A57-B792-5341C2DD206F}"/>
                </a:ext>
              </a:extLst>
            </p:cNvPr>
            <p:cNvSpPr>
              <a:spLocks/>
            </p:cNvSpPr>
            <p:nvPr/>
          </p:nvSpPr>
          <p:spPr bwMode="auto">
            <a:xfrm>
              <a:off x="1019176" y="1619250"/>
              <a:ext cx="411163" cy="160338"/>
            </a:xfrm>
            <a:custGeom>
              <a:avLst/>
              <a:gdLst>
                <a:gd name="T0" fmla="*/ 102 w 109"/>
                <a:gd name="T1" fmla="*/ 10 h 42"/>
                <a:gd name="T2" fmla="*/ 58 w 109"/>
                <a:gd name="T3" fmla="*/ 25 h 42"/>
                <a:gd name="T4" fmla="*/ 3 w 109"/>
                <a:gd name="T5" fmla="*/ 17 h 42"/>
                <a:gd name="T6" fmla="*/ 15 w 109"/>
                <a:gd name="T7" fmla="*/ 17 h 42"/>
                <a:gd name="T8" fmla="*/ 50 w 109"/>
                <a:gd name="T9" fmla="*/ 37 h 42"/>
                <a:gd name="T10" fmla="*/ 63 w 109"/>
                <a:gd name="T11" fmla="*/ 35 h 42"/>
                <a:gd name="T12" fmla="*/ 94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9" y="3"/>
                    <a:pt x="46" y="27"/>
                    <a:pt x="50" y="37"/>
                  </a:cubicBezTo>
                  <a:cubicBezTo>
                    <a:pt x="51" y="42"/>
                    <a:pt x="61" y="38"/>
                    <a:pt x="63" y="35"/>
                  </a:cubicBezTo>
                  <a:cubicBezTo>
                    <a:pt x="69" y="23"/>
                    <a:pt x="77" y="13"/>
                    <a:pt x="94"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76">
              <a:extLst>
                <a:ext uri="{FF2B5EF4-FFF2-40B4-BE49-F238E27FC236}">
                  <a16:creationId xmlns:a16="http://schemas.microsoft.com/office/drawing/2014/main" id="{4327CFBC-6295-48AE-8E65-3875E01D96F4}"/>
                </a:ext>
              </a:extLst>
            </p:cNvPr>
            <p:cNvSpPr>
              <a:spLocks/>
            </p:cNvSpPr>
            <p:nvPr/>
          </p:nvSpPr>
          <p:spPr bwMode="auto">
            <a:xfrm>
              <a:off x="1628776" y="1509713"/>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8"/>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77">
              <a:extLst>
                <a:ext uri="{FF2B5EF4-FFF2-40B4-BE49-F238E27FC236}">
                  <a16:creationId xmlns:a16="http://schemas.microsoft.com/office/drawing/2014/main" id="{C0C0C9C3-652E-414F-8C71-DAAEB7F6EB1D}"/>
                </a:ext>
              </a:extLst>
            </p:cNvPr>
            <p:cNvSpPr>
              <a:spLocks/>
            </p:cNvSpPr>
            <p:nvPr/>
          </p:nvSpPr>
          <p:spPr bwMode="auto">
            <a:xfrm>
              <a:off x="2281238" y="1711325"/>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Freeform 78">
              <a:extLst>
                <a:ext uri="{FF2B5EF4-FFF2-40B4-BE49-F238E27FC236}">
                  <a16:creationId xmlns:a16="http://schemas.microsoft.com/office/drawing/2014/main" id="{593CDE95-6F15-4265-9199-DE8FD94356D1}"/>
                </a:ext>
              </a:extLst>
            </p:cNvPr>
            <p:cNvSpPr>
              <a:spLocks/>
            </p:cNvSpPr>
            <p:nvPr/>
          </p:nvSpPr>
          <p:spPr bwMode="auto">
            <a:xfrm>
              <a:off x="2138363" y="2103438"/>
              <a:ext cx="414338" cy="158750"/>
            </a:xfrm>
            <a:custGeom>
              <a:avLst/>
              <a:gdLst>
                <a:gd name="T0" fmla="*/ 103 w 110"/>
                <a:gd name="T1" fmla="*/ 11 h 42"/>
                <a:gd name="T2" fmla="*/ 59 w 110"/>
                <a:gd name="T3" fmla="*/ 25 h 42"/>
                <a:gd name="T4" fmla="*/ 4 w 110"/>
                <a:gd name="T5" fmla="*/ 17 h 42"/>
                <a:gd name="T6" fmla="*/ 16 w 110"/>
                <a:gd name="T7" fmla="*/ 17 h 42"/>
                <a:gd name="T8" fmla="*/ 50 w 110"/>
                <a:gd name="T9" fmla="*/ 38 h 42"/>
                <a:gd name="T10" fmla="*/ 63 w 110"/>
                <a:gd name="T11" fmla="*/ 35 h 42"/>
                <a:gd name="T12" fmla="*/ 94 w 110"/>
                <a:gd name="T13" fmla="*/ 17 h 42"/>
                <a:gd name="T14" fmla="*/ 103 w 110"/>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2">
                  <a:moveTo>
                    <a:pt x="103" y="11"/>
                  </a:moveTo>
                  <a:cubicBezTo>
                    <a:pt x="86" y="8"/>
                    <a:pt x="70" y="13"/>
                    <a:pt x="59" y="25"/>
                  </a:cubicBezTo>
                  <a:cubicBezTo>
                    <a:pt x="47" y="7"/>
                    <a:pt x="20" y="0"/>
                    <a:pt x="4" y="17"/>
                  </a:cubicBezTo>
                  <a:cubicBezTo>
                    <a:pt x="0" y="20"/>
                    <a:pt x="13" y="20"/>
                    <a:pt x="16" y="17"/>
                  </a:cubicBezTo>
                  <a:cubicBezTo>
                    <a:pt x="29" y="3"/>
                    <a:pt x="47" y="27"/>
                    <a:pt x="50" y="38"/>
                  </a:cubicBezTo>
                  <a:cubicBezTo>
                    <a:pt x="51" y="42"/>
                    <a:pt x="62" y="38"/>
                    <a:pt x="63" y="35"/>
                  </a:cubicBezTo>
                  <a:cubicBezTo>
                    <a:pt x="69" y="24"/>
                    <a:pt x="77" y="14"/>
                    <a:pt x="94" y="17"/>
                  </a:cubicBezTo>
                  <a:cubicBezTo>
                    <a:pt x="97" y="17"/>
                    <a:pt x="110" y="12"/>
                    <a:pt x="103"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1" name="Freeform 79">
              <a:extLst>
                <a:ext uri="{FF2B5EF4-FFF2-40B4-BE49-F238E27FC236}">
                  <a16:creationId xmlns:a16="http://schemas.microsoft.com/office/drawing/2014/main" id="{0E9BF36C-2774-412A-AAF0-6C82807767E9}"/>
                </a:ext>
              </a:extLst>
            </p:cNvPr>
            <p:cNvSpPr>
              <a:spLocks/>
            </p:cNvSpPr>
            <p:nvPr/>
          </p:nvSpPr>
          <p:spPr bwMode="auto">
            <a:xfrm>
              <a:off x="2898776" y="1452562"/>
              <a:ext cx="411163" cy="160338"/>
            </a:xfrm>
            <a:custGeom>
              <a:avLst/>
              <a:gdLst>
                <a:gd name="T0" fmla="*/ 102 w 109"/>
                <a:gd name="T1" fmla="*/ 11 h 42"/>
                <a:gd name="T2" fmla="*/ 58 w 109"/>
                <a:gd name="T3" fmla="*/ 25 h 42"/>
                <a:gd name="T4" fmla="*/ 3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3" y="17"/>
                  </a:cubicBezTo>
                  <a:cubicBezTo>
                    <a:pt x="0" y="21"/>
                    <a:pt x="13" y="20"/>
                    <a:pt x="16" y="17"/>
                  </a:cubicBezTo>
                  <a:cubicBezTo>
                    <a:pt x="29" y="3"/>
                    <a:pt x="46" y="27"/>
                    <a:pt x="50" y="38"/>
                  </a:cubicBezTo>
                  <a:cubicBezTo>
                    <a:pt x="51" y="42"/>
                    <a:pt x="61" y="38"/>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pic>
        <p:nvPicPr>
          <p:cNvPr id="73" name="圖片 72">
            <a:extLst>
              <a:ext uri="{FF2B5EF4-FFF2-40B4-BE49-F238E27FC236}">
                <a16:creationId xmlns:a16="http://schemas.microsoft.com/office/drawing/2014/main" id="{55F3E18D-93C3-40B9-8142-DCE0A441F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044" y="2489484"/>
            <a:ext cx="1403102" cy="1682758"/>
          </a:xfrm>
          <a:prstGeom prst="rect">
            <a:avLst/>
          </a:prstGeom>
        </p:spPr>
      </p:pic>
      <p:pic>
        <p:nvPicPr>
          <p:cNvPr id="25" name="圖片 24">
            <a:extLst>
              <a:ext uri="{FF2B5EF4-FFF2-40B4-BE49-F238E27FC236}">
                <a16:creationId xmlns:a16="http://schemas.microsoft.com/office/drawing/2014/main" id="{9AA688A2-65F4-4BC3-9788-3D44CE24466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3022600"/>
            <a:ext cx="12192000" cy="3835400"/>
          </a:xfrm>
          <a:prstGeom prst="rect">
            <a:avLst/>
          </a:prstGeom>
        </p:spPr>
      </p:pic>
      <p:sp>
        <p:nvSpPr>
          <p:cNvPr id="4" name="投影片編號版面配置區 3"/>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19</a:t>
            </a:fld>
            <a:endParaRPr lang="zh-CN" altLang="en-US">
              <a:solidFill>
                <a:prstClr val="black">
                  <a:tint val="75000"/>
                </a:prstClr>
              </a:solidFill>
            </a:endParaRPr>
          </a:p>
        </p:txBody>
      </p:sp>
    </p:spTree>
    <p:extLst>
      <p:ext uri="{BB962C8B-B14F-4D97-AF65-F5344CB8AC3E}">
        <p14:creationId xmlns:p14="http://schemas.microsoft.com/office/powerpoint/2010/main" val="72501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0E2">
            <a:alpha val="70000"/>
          </a:srgbClr>
        </a:solidFill>
        <a:effectLst/>
      </p:bgPr>
    </p:bg>
    <p:spTree>
      <p:nvGrpSpPr>
        <p:cNvPr id="1" name=""/>
        <p:cNvGrpSpPr/>
        <p:nvPr/>
      </p:nvGrpSpPr>
      <p:grpSpPr>
        <a:xfrm>
          <a:off x="0" y="0"/>
          <a:ext cx="0" cy="0"/>
          <a:chOff x="0" y="0"/>
          <a:chExt cx="0" cy="0"/>
        </a:xfrm>
      </p:grpSpPr>
      <p:grpSp>
        <p:nvGrpSpPr>
          <p:cNvPr id="56" name="组合 55">
            <a:extLst>
              <a:ext uri="{FF2B5EF4-FFF2-40B4-BE49-F238E27FC236}">
                <a16:creationId xmlns:a16="http://schemas.microsoft.com/office/drawing/2014/main" id="{D74208A4-5344-492B-A9DB-FC15C7659F14}"/>
              </a:ext>
            </a:extLst>
          </p:cNvPr>
          <p:cNvGrpSpPr/>
          <p:nvPr/>
        </p:nvGrpSpPr>
        <p:grpSpPr>
          <a:xfrm>
            <a:off x="583243" y="2382306"/>
            <a:ext cx="3249721" cy="1232853"/>
            <a:chOff x="681080" y="2753256"/>
            <a:chExt cx="6962996" cy="1311617"/>
          </a:xfrm>
        </p:grpSpPr>
        <p:sp>
          <p:nvSpPr>
            <p:cNvPr id="61" name="矩形 3">
              <a:extLst>
                <a:ext uri="{FF2B5EF4-FFF2-40B4-BE49-F238E27FC236}">
                  <a16:creationId xmlns:a16="http://schemas.microsoft.com/office/drawing/2014/main" id="{5AE2D1FC-21A3-4A7C-AE77-14AFAF3DD96D}"/>
                </a:ext>
              </a:extLst>
            </p:cNvPr>
            <p:cNvSpPr/>
            <p:nvPr/>
          </p:nvSpPr>
          <p:spPr>
            <a:xfrm>
              <a:off x="681080" y="2753256"/>
              <a:ext cx="6657271" cy="124786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7271" h="1247861">
                  <a:moveTo>
                    <a:pt x="0" y="0"/>
                  </a:moveTo>
                  <a:lnTo>
                    <a:pt x="6393111" y="386080"/>
                  </a:lnTo>
                  <a:lnTo>
                    <a:pt x="6657271" y="1247861"/>
                  </a:lnTo>
                  <a:lnTo>
                    <a:pt x="213360" y="1247861"/>
                  </a:lnTo>
                  <a:lnTo>
                    <a:pt x="0" y="0"/>
                  </a:lnTo>
                  <a:close/>
                </a:path>
              </a:pathLst>
            </a:custGeom>
            <a:solidFill>
              <a:srgbClr val="334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62" name="矩形 3">
              <a:extLst>
                <a:ext uri="{FF2B5EF4-FFF2-40B4-BE49-F238E27FC236}">
                  <a16:creationId xmlns:a16="http://schemas.microsoft.com/office/drawing/2014/main" id="{1C738AFD-284E-477E-A593-987880422554}"/>
                </a:ext>
              </a:extLst>
            </p:cNvPr>
            <p:cNvSpPr/>
            <p:nvPr/>
          </p:nvSpPr>
          <p:spPr>
            <a:xfrm>
              <a:off x="1220485" y="3721431"/>
              <a:ext cx="6423591" cy="343442"/>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50800 w 6657271"/>
                <a:gd name="connsiteY3" fmla="*/ 546821 h 1247861"/>
                <a:gd name="connsiteX4" fmla="*/ 0 w 6657271"/>
                <a:gd name="connsiteY4" fmla="*/ 0 h 1247861"/>
                <a:gd name="connsiteX0" fmla="*/ 0 w 6657271"/>
                <a:gd name="connsiteY0" fmla="*/ 71120 h 1318981"/>
                <a:gd name="connsiteX1" fmla="*/ 6321991 w 6657271"/>
                <a:gd name="connsiteY1" fmla="*/ 0 h 1318981"/>
                <a:gd name="connsiteX2" fmla="*/ 6657271 w 6657271"/>
                <a:gd name="connsiteY2" fmla="*/ 1318981 h 1318981"/>
                <a:gd name="connsiteX3" fmla="*/ 50800 w 6657271"/>
                <a:gd name="connsiteY3" fmla="*/ 617941 h 1318981"/>
                <a:gd name="connsiteX4" fmla="*/ 0 w 6657271"/>
                <a:gd name="connsiteY4" fmla="*/ 71120 h 1318981"/>
                <a:gd name="connsiteX0" fmla="*/ 0 w 6443911"/>
                <a:gd name="connsiteY0" fmla="*/ 71120 h 678901"/>
                <a:gd name="connsiteX1" fmla="*/ 6321991 w 6443911"/>
                <a:gd name="connsiteY1" fmla="*/ 0 h 678901"/>
                <a:gd name="connsiteX2" fmla="*/ 6443911 w 6443911"/>
                <a:gd name="connsiteY2" fmla="*/ 678901 h 678901"/>
                <a:gd name="connsiteX3" fmla="*/ 50800 w 6443911"/>
                <a:gd name="connsiteY3" fmla="*/ 617941 h 678901"/>
                <a:gd name="connsiteX4" fmla="*/ 0 w 6443911"/>
                <a:gd name="connsiteY4" fmla="*/ 71120 h 678901"/>
                <a:gd name="connsiteX0" fmla="*/ 0 w 6423591"/>
                <a:gd name="connsiteY0" fmla="*/ 121920 h 678901"/>
                <a:gd name="connsiteX1" fmla="*/ 6301671 w 6423591"/>
                <a:gd name="connsiteY1" fmla="*/ 0 h 678901"/>
                <a:gd name="connsiteX2" fmla="*/ 6423591 w 6423591"/>
                <a:gd name="connsiteY2" fmla="*/ 678901 h 678901"/>
                <a:gd name="connsiteX3" fmla="*/ 30480 w 6423591"/>
                <a:gd name="connsiteY3" fmla="*/ 617941 h 678901"/>
                <a:gd name="connsiteX4" fmla="*/ 0 w 6423591"/>
                <a:gd name="connsiteY4" fmla="*/ 121920 h 67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591" h="678901">
                  <a:moveTo>
                    <a:pt x="0" y="121920"/>
                  </a:moveTo>
                  <a:lnTo>
                    <a:pt x="6301671" y="0"/>
                  </a:lnTo>
                  <a:lnTo>
                    <a:pt x="6423591" y="678901"/>
                  </a:lnTo>
                  <a:lnTo>
                    <a:pt x="30480" y="617941"/>
                  </a:lnTo>
                  <a:lnTo>
                    <a:pt x="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Calibri" panose="020F0502020204030204"/>
                <a:ea typeface="宋体" panose="02010600030101010101" pitchFamily="2" charset="-122"/>
              </a:endParaRPr>
            </a:p>
          </p:txBody>
        </p:sp>
      </p:grpSp>
      <p:pic>
        <p:nvPicPr>
          <p:cNvPr id="28" name="圖片 27">
            <a:extLst>
              <a:ext uri="{FF2B5EF4-FFF2-40B4-BE49-F238E27FC236}">
                <a16:creationId xmlns:a16="http://schemas.microsoft.com/office/drawing/2014/main" id="{94B1537B-BA69-43F8-897F-4313AEEB86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4208037"/>
            <a:ext cx="12192000" cy="3835400"/>
          </a:xfrm>
          <a:prstGeom prst="rect">
            <a:avLst/>
          </a:prstGeom>
        </p:spPr>
      </p:pic>
      <p:sp>
        <p:nvSpPr>
          <p:cNvPr id="30" name="文字方塊 29">
            <a:extLst>
              <a:ext uri="{FF2B5EF4-FFF2-40B4-BE49-F238E27FC236}">
                <a16:creationId xmlns:a16="http://schemas.microsoft.com/office/drawing/2014/main" id="{B62817B3-2271-4993-9006-6E2B20387050}"/>
              </a:ext>
            </a:extLst>
          </p:cNvPr>
          <p:cNvSpPr txBox="1"/>
          <p:nvPr/>
        </p:nvSpPr>
        <p:spPr>
          <a:xfrm>
            <a:off x="914171" y="2671796"/>
            <a:ext cx="2622581" cy="630942"/>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white"/>
                </a:solidFill>
                <a:latin typeface="微软雅黑" panose="020B0503020204020204" pitchFamily="34" charset="-122"/>
                <a:ea typeface="微软雅黑" panose="020B0503020204020204" pitchFamily="34" charset="-122"/>
              </a:defRPr>
            </a:lvl1pPr>
          </a:lstStyle>
          <a:p>
            <a:pPr>
              <a:lnSpc>
                <a:spcPts val="4200"/>
              </a:lnSpc>
            </a:pPr>
            <a:r>
              <a:rPr lang="zh-TW" altLang="en-US" sz="4200" dirty="0"/>
              <a:t>簡報大綱</a:t>
            </a:r>
            <a:endParaRPr lang="en-US" altLang="zh-TW" sz="42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832" y="141755"/>
            <a:ext cx="2061509" cy="204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文字方塊 23">
            <a:extLst>
              <a:ext uri="{FF2B5EF4-FFF2-40B4-BE49-F238E27FC236}">
                <a16:creationId xmlns:a16="http://schemas.microsoft.com/office/drawing/2014/main" id="{5E65AF33-E7C8-4CD7-A8E5-E954E3E23701}"/>
              </a:ext>
            </a:extLst>
          </p:cNvPr>
          <p:cNvSpPr txBox="1"/>
          <p:nvPr/>
        </p:nvSpPr>
        <p:spPr>
          <a:xfrm>
            <a:off x="3690279" y="940782"/>
            <a:ext cx="8280048" cy="5259773"/>
          </a:xfrm>
          <a:prstGeom prst="rect">
            <a:avLst/>
          </a:prstGeom>
          <a:noFill/>
        </p:spPr>
        <p:txBody>
          <a:bodyPr wrap="square">
            <a:spAutoFit/>
          </a:bodyPr>
          <a:lstStyle/>
          <a:p>
            <a:pPr marL="914400" lvl="1" indent="-457200">
              <a:lnSpc>
                <a:spcPct val="120000"/>
              </a:lnSpc>
              <a:buClr>
                <a:srgbClr val="70AD47">
                  <a:lumMod val="75000"/>
                </a:srgbClr>
              </a:buClr>
              <a:buFont typeface="Wingdings" panose="05000000000000000000" pitchFamily="2" charset="2"/>
              <a:buChar char="n"/>
            </a:pPr>
            <a:r>
              <a:rPr lang="zh-TW" altLang="en-US" sz="3000" b="1" dirty="0">
                <a:solidFill>
                  <a:prstClr val="black"/>
                </a:solidFill>
                <a:latin typeface="Microsoft JhengHei" panose="020B0604030504040204" pitchFamily="34" charset="-120"/>
              </a:rPr>
              <a:t>前言</a:t>
            </a:r>
            <a:endParaRPr lang="en-US" altLang="zh-TW" sz="3000" b="1" dirty="0">
              <a:solidFill>
                <a:prstClr val="black"/>
              </a:solidFill>
              <a:latin typeface="Microsoft JhengHei" panose="020B0604030504040204" pitchFamily="34" charset="-120"/>
            </a:endParaRPr>
          </a:p>
          <a:p>
            <a:pPr marL="914400" lvl="1" indent="-457200">
              <a:lnSpc>
                <a:spcPct val="120000"/>
              </a:lnSpc>
              <a:buClr>
                <a:srgbClr val="70AD47">
                  <a:lumMod val="75000"/>
                </a:srgbClr>
              </a:buClr>
              <a:buFont typeface="Wingdings" panose="05000000000000000000" pitchFamily="2" charset="2"/>
              <a:buChar char="n"/>
            </a:pPr>
            <a:r>
              <a:rPr lang="zh-TW" altLang="en-US" sz="3000" b="1" dirty="0">
                <a:solidFill>
                  <a:prstClr val="black"/>
                </a:solidFill>
                <a:latin typeface="Microsoft JhengHei" panose="020B0604030504040204" pitchFamily="34" charset="-120"/>
              </a:rPr>
              <a:t>灌溉管理業務資訊化</a:t>
            </a:r>
            <a:endParaRPr lang="en-US" altLang="zh-TW" sz="3000" b="1" dirty="0">
              <a:solidFill>
                <a:prstClr val="black"/>
              </a:solidFill>
              <a:latin typeface="Microsoft JhengHei" panose="020B0604030504040204" pitchFamily="34" charset="-120"/>
            </a:endParaRPr>
          </a:p>
          <a:p>
            <a:pPr marL="1371600" lvl="2" indent="-457200">
              <a:lnSpc>
                <a:spcPct val="120000"/>
              </a:lnSpc>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農田水利基礎</a:t>
            </a:r>
            <a:r>
              <a:rPr lang="zh-TW" altLang="en-US" sz="2400" b="1" dirty="0">
                <a:solidFill>
                  <a:srgbClr val="FF0000"/>
                </a:solidFill>
                <a:latin typeface="Microsoft JhengHei" panose="020B0604030504040204" pitchFamily="34" charset="-120"/>
              </a:rPr>
              <a:t>圖資應用</a:t>
            </a:r>
            <a:endParaRPr lang="en-US" altLang="zh-TW" sz="2400" b="1" dirty="0">
              <a:solidFill>
                <a:srgbClr val="FF0000"/>
              </a:solidFill>
              <a:latin typeface="Microsoft JhengHei" panose="020B0604030504040204" pitchFamily="34" charset="-120"/>
            </a:endParaRPr>
          </a:p>
          <a:p>
            <a:pPr marL="1371600" lvl="2" indent="-457200">
              <a:lnSpc>
                <a:spcPct val="120000"/>
              </a:lnSpc>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農田水利灌溉管理</a:t>
            </a:r>
            <a:r>
              <a:rPr lang="zh-TW" altLang="en-US" sz="2400" b="1" dirty="0">
                <a:solidFill>
                  <a:srgbClr val="FF0000"/>
                </a:solidFill>
                <a:latin typeface="Microsoft JhengHei" panose="020B0604030504040204" pitchFamily="34" charset="-120"/>
              </a:rPr>
              <a:t>整合雲系統</a:t>
            </a:r>
            <a:r>
              <a:rPr lang="zh-TW" altLang="en-US" sz="2400" dirty="0">
                <a:solidFill>
                  <a:prstClr val="black"/>
                </a:solidFill>
                <a:latin typeface="Microsoft JhengHei" panose="020B0604030504040204" pitchFamily="34" charset="-120"/>
              </a:rPr>
              <a:t>簡介</a:t>
            </a:r>
            <a:endParaRPr lang="en-US" altLang="zh-TW" sz="2400" dirty="0">
              <a:solidFill>
                <a:prstClr val="black"/>
              </a:solidFill>
              <a:latin typeface="Microsoft JhengHei" panose="020B0604030504040204" pitchFamily="34" charset="-120"/>
            </a:endParaRPr>
          </a:p>
          <a:p>
            <a:pPr marL="1371600" lvl="2" indent="-457200">
              <a:lnSpc>
                <a:spcPct val="120000"/>
              </a:lnSpc>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農田水利</a:t>
            </a:r>
            <a:r>
              <a:rPr lang="zh-TW" altLang="en-US" sz="2400" b="1" dirty="0">
                <a:solidFill>
                  <a:srgbClr val="FF0000"/>
                </a:solidFill>
                <a:latin typeface="Microsoft JhengHei" panose="020B0604030504040204" pitchFamily="34" charset="-120"/>
              </a:rPr>
              <a:t>現勘應用工具</a:t>
            </a:r>
            <a:r>
              <a:rPr lang="en-US" altLang="zh-TW" sz="2400" b="1" dirty="0">
                <a:solidFill>
                  <a:srgbClr val="FF0000"/>
                </a:solidFill>
                <a:latin typeface="Microsoft JhengHei" panose="020B0604030504040204" pitchFamily="34" charset="-120"/>
              </a:rPr>
              <a:t>(PWA)</a:t>
            </a:r>
            <a:endParaRPr lang="zh-TW" altLang="en-US" sz="2400" b="1" dirty="0">
              <a:solidFill>
                <a:srgbClr val="FF0000"/>
              </a:solidFill>
              <a:latin typeface="Microsoft JhengHei" panose="020B0604030504040204" pitchFamily="34" charset="-120"/>
            </a:endParaRPr>
          </a:p>
          <a:p>
            <a:pPr marL="1371600" lvl="2" indent="-457200">
              <a:lnSpc>
                <a:spcPct val="120000"/>
              </a:lnSpc>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農田水利資料</a:t>
            </a:r>
            <a:r>
              <a:rPr lang="zh-TW" altLang="en-US" sz="2400" b="1" dirty="0">
                <a:solidFill>
                  <a:srgbClr val="FF0000"/>
                </a:solidFill>
                <a:latin typeface="Microsoft JhengHei" panose="020B0604030504040204" pitchFamily="34" charset="-120"/>
              </a:rPr>
              <a:t>開放平台</a:t>
            </a:r>
            <a:endParaRPr lang="en-US" altLang="zh-TW" sz="2400" b="1" dirty="0">
              <a:solidFill>
                <a:srgbClr val="FF0000"/>
              </a:solidFill>
              <a:latin typeface="Microsoft JhengHei" panose="020B0604030504040204" pitchFamily="34" charset="-120"/>
            </a:endParaRPr>
          </a:p>
          <a:p>
            <a:pPr marL="1371600" lvl="2" indent="-457200">
              <a:lnSpc>
                <a:spcPct val="120000"/>
              </a:lnSpc>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農田水利基礎圖資</a:t>
            </a:r>
            <a:r>
              <a:rPr lang="zh-TW" altLang="en-US" sz="2400" b="1" dirty="0">
                <a:solidFill>
                  <a:srgbClr val="FF0000"/>
                </a:solidFill>
                <a:latin typeface="Microsoft JhengHei" panose="020B0604030504040204" pitchFamily="34" charset="-120"/>
              </a:rPr>
              <a:t>開放</a:t>
            </a:r>
            <a:r>
              <a:rPr lang="zh-TW" altLang="en-US" sz="2400" dirty="0">
                <a:solidFill>
                  <a:prstClr val="black"/>
                </a:solidFill>
                <a:latin typeface="Microsoft JhengHei" panose="020B0604030504040204" pitchFamily="34" charset="-120"/>
              </a:rPr>
              <a:t>與</a:t>
            </a:r>
            <a:r>
              <a:rPr lang="zh-TW" altLang="en-US" sz="2400" b="1" dirty="0">
                <a:solidFill>
                  <a:srgbClr val="FF0000"/>
                </a:solidFill>
                <a:latin typeface="Microsoft JhengHei" panose="020B0604030504040204" pitchFamily="34" charset="-120"/>
              </a:rPr>
              <a:t>流通辦法</a:t>
            </a:r>
            <a:endParaRPr lang="en-US" altLang="zh-TW" sz="2400" dirty="0">
              <a:solidFill>
                <a:prstClr val="black"/>
              </a:solidFill>
              <a:latin typeface="Microsoft JhengHei" panose="020B0604030504040204" pitchFamily="34" charset="-120"/>
            </a:endParaRPr>
          </a:p>
          <a:p>
            <a:pPr marL="914400" lvl="1" indent="-457200">
              <a:lnSpc>
                <a:spcPct val="120000"/>
              </a:lnSpc>
              <a:buClr>
                <a:srgbClr val="70AD47">
                  <a:lumMod val="75000"/>
                </a:srgbClr>
              </a:buClr>
              <a:buFont typeface="Wingdings" panose="05000000000000000000" pitchFamily="2" charset="2"/>
              <a:buChar char="n"/>
            </a:pPr>
            <a:r>
              <a:rPr lang="zh-TW" altLang="zh-TW" sz="3000" b="1" dirty="0">
                <a:solidFill>
                  <a:prstClr val="black"/>
                </a:solidFill>
                <a:latin typeface="Microsoft JhengHei" panose="020B0604030504040204" pitchFamily="34" charset="-120"/>
              </a:rPr>
              <a:t>資通安全</a:t>
            </a:r>
            <a:r>
              <a:rPr lang="zh-TW" altLang="en-US" sz="3000" b="1" dirty="0">
                <a:solidFill>
                  <a:prstClr val="black"/>
                </a:solidFill>
                <a:latin typeface="Microsoft JhengHei" panose="020B0604030504040204" pitchFamily="34" charset="-120"/>
              </a:rPr>
              <a:t>管理及應辦事項</a:t>
            </a:r>
            <a:endParaRPr lang="en-US" altLang="zh-TW" sz="3000" b="1" dirty="0">
              <a:solidFill>
                <a:prstClr val="black"/>
              </a:solidFill>
              <a:latin typeface="Microsoft JhengHei" panose="020B0604030504040204" pitchFamily="34" charset="-120"/>
            </a:endParaRPr>
          </a:p>
          <a:p>
            <a:pPr marL="1371600" lvl="2" indent="-457200">
              <a:lnSpc>
                <a:spcPct val="120000"/>
              </a:lnSpc>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資通安全管理法及推動進程</a:t>
            </a:r>
          </a:p>
          <a:p>
            <a:pPr marL="1371600" lvl="2" indent="-457200">
              <a:lnSpc>
                <a:spcPct val="120000"/>
              </a:lnSpc>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各管理</a:t>
            </a:r>
            <a:r>
              <a:rPr lang="zh-TW" altLang="en-US" sz="2400" b="1" dirty="0">
                <a:solidFill>
                  <a:srgbClr val="FF0000"/>
                </a:solidFill>
                <a:latin typeface="Microsoft JhengHei" panose="020B0604030504040204" pitchFamily="34" charset="-120"/>
              </a:rPr>
              <a:t>應配合及辦理事項</a:t>
            </a:r>
            <a:r>
              <a:rPr lang="zh-TW" altLang="en-US" sz="2400" dirty="0">
                <a:solidFill>
                  <a:prstClr val="black"/>
                </a:solidFill>
                <a:latin typeface="Microsoft JhengHei" panose="020B0604030504040204" pitchFamily="34" charset="-120"/>
              </a:rPr>
              <a:t>說明</a:t>
            </a:r>
          </a:p>
          <a:p>
            <a:pPr marL="1371600" lvl="2" indent="-457200">
              <a:lnSpc>
                <a:spcPct val="120000"/>
              </a:lnSpc>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後續推動規劃及結語</a:t>
            </a:r>
            <a:endParaRPr lang="en-US" altLang="zh-TW" sz="2400" dirty="0">
              <a:solidFill>
                <a:prstClr val="black"/>
              </a:solidFill>
              <a:latin typeface="Microsoft JhengHei" panose="020B0604030504040204" pitchFamily="34" charset="-120"/>
            </a:endParaRPr>
          </a:p>
        </p:txBody>
      </p:sp>
      <p:sp>
        <p:nvSpPr>
          <p:cNvPr id="4" name="投影片編號版面配置區 3"/>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2</a:t>
            </a:fld>
            <a:endParaRPr lang="zh-CN" altLang="en-US">
              <a:solidFill>
                <a:prstClr val="black">
                  <a:tint val="75000"/>
                </a:prstClr>
              </a:solidFill>
            </a:endParaRPr>
          </a:p>
        </p:txBody>
      </p:sp>
    </p:spTree>
    <p:extLst>
      <p:ext uri="{BB962C8B-B14F-4D97-AF65-F5344CB8AC3E}">
        <p14:creationId xmlns:p14="http://schemas.microsoft.com/office/powerpoint/2010/main" val="864274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45"/>
          <p:cNvGrpSpPr/>
          <p:nvPr/>
        </p:nvGrpSpPr>
        <p:grpSpPr>
          <a:xfrm>
            <a:off x="1064552" y="162838"/>
            <a:ext cx="12999318" cy="789140"/>
            <a:chOff x="-4" y="162838"/>
            <a:chExt cx="12190832" cy="678410"/>
          </a:xfrm>
        </p:grpSpPr>
        <p:sp>
          <p:nvSpPr>
            <p:cNvPr id="25" name="矩形 42"/>
            <p:cNvSpPr/>
            <p:nvPr/>
          </p:nvSpPr>
          <p:spPr>
            <a:xfrm>
              <a:off x="-4" y="162838"/>
              <a:ext cx="7644764"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6"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文本框 47"/>
          <p:cNvSpPr txBox="1"/>
          <p:nvPr/>
        </p:nvSpPr>
        <p:spPr>
          <a:xfrm>
            <a:off x="1236722" y="256471"/>
            <a:ext cx="6416407" cy="584775"/>
          </a:xfrm>
          <a:prstGeom prst="rect">
            <a:avLst/>
          </a:prstGeom>
          <a:noFill/>
        </p:spPr>
        <p:txBody>
          <a:bodyPr wrap="square" rtlCol="0">
            <a:spAutoFit/>
          </a:bodyPr>
          <a:lstStyle/>
          <a:p>
            <a:pPr lvl="0">
              <a:defRPr/>
            </a:pPr>
            <a:r>
              <a:rPr lang="zh-TW" altLang="en-US" sz="3200" b="1" dirty="0">
                <a:solidFill>
                  <a:prstClr val="white"/>
                </a:solidFill>
                <a:latin typeface="微软雅黑" panose="020B0503020204020204" pitchFamily="34" charset="-122"/>
                <a:ea typeface="微软雅黑" panose="020B0503020204020204" pitchFamily="34" charset="-122"/>
              </a:rPr>
              <a:t>農田水利現勘應用工具</a:t>
            </a:r>
            <a:r>
              <a:rPr lang="en-US" altLang="zh-TW" sz="3200" b="1" dirty="0">
                <a:solidFill>
                  <a:prstClr val="white"/>
                </a:solidFill>
                <a:latin typeface="微软雅黑" panose="020B0503020204020204" pitchFamily="34" charset="-122"/>
                <a:ea typeface="微软雅黑" panose="020B0503020204020204" pitchFamily="34" charset="-122"/>
              </a:rPr>
              <a:t>(PWA)</a:t>
            </a:r>
            <a:endParaRPr lang="zh-TW" altLang="en-US" sz="2400" b="1" dirty="0">
              <a:solidFill>
                <a:prstClr val="white"/>
              </a:solidFill>
              <a:latin typeface="微软雅黑" panose="020B0503020204020204" pitchFamily="34" charset="-122"/>
              <a:ea typeface="微软雅黑" panose="020B0503020204020204" pitchFamily="34" charset="-122"/>
            </a:endParaRPr>
          </a:p>
        </p:txBody>
      </p:sp>
      <p:pic>
        <p:nvPicPr>
          <p:cNvPr id="32" name="圖片 31">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15" y="197534"/>
            <a:ext cx="582090" cy="69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2" name="组合 51">
            <a:extLst>
              <a:ext uri="{FF2B5EF4-FFF2-40B4-BE49-F238E27FC236}">
                <a16:creationId xmlns:a16="http://schemas.microsoft.com/office/drawing/2014/main" id="{153AAF34-7211-4423-A643-D9EFC08EE57B}"/>
              </a:ext>
            </a:extLst>
          </p:cNvPr>
          <p:cNvGrpSpPr/>
          <p:nvPr/>
        </p:nvGrpSpPr>
        <p:grpSpPr>
          <a:xfrm>
            <a:off x="7386853" y="1894957"/>
            <a:ext cx="1582873" cy="577652"/>
            <a:chOff x="911424" y="3429000"/>
            <a:chExt cx="1582873" cy="432048"/>
          </a:xfrm>
        </p:grpSpPr>
        <p:sp>
          <p:nvSpPr>
            <p:cNvPr id="43" name="矩形 42">
              <a:extLst>
                <a:ext uri="{FF2B5EF4-FFF2-40B4-BE49-F238E27FC236}">
                  <a16:creationId xmlns:a16="http://schemas.microsoft.com/office/drawing/2014/main" id="{C9E5B6DB-B29C-4B52-AE42-BFAF5C1DCD55}"/>
                </a:ext>
              </a:extLst>
            </p:cNvPr>
            <p:cNvSpPr/>
            <p:nvPr/>
          </p:nvSpPr>
          <p:spPr>
            <a:xfrm>
              <a:off x="911424" y="3429000"/>
              <a:ext cx="1582873" cy="432048"/>
            </a:xfrm>
            <a:prstGeom prst="rect">
              <a:avLst/>
            </a:prstGeom>
            <a:solidFill>
              <a:srgbClr val="7CC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panose="020F0502020204030204"/>
                <a:ea typeface="宋体" panose="02010600030101010101" pitchFamily="2" charset="-122"/>
              </a:endParaRPr>
            </a:p>
          </p:txBody>
        </p:sp>
        <p:sp>
          <p:nvSpPr>
            <p:cNvPr id="44" name="文本框 53">
              <a:extLst>
                <a:ext uri="{FF2B5EF4-FFF2-40B4-BE49-F238E27FC236}">
                  <a16:creationId xmlns:a16="http://schemas.microsoft.com/office/drawing/2014/main" id="{4C20E391-434D-452E-8CF1-06F5009012C0}"/>
                </a:ext>
              </a:extLst>
            </p:cNvPr>
            <p:cNvSpPr txBox="1"/>
            <p:nvPr/>
          </p:nvSpPr>
          <p:spPr>
            <a:xfrm>
              <a:off x="969427" y="3463128"/>
              <a:ext cx="1524870" cy="345297"/>
            </a:xfrm>
            <a:prstGeom prst="rect">
              <a:avLst/>
            </a:prstGeom>
            <a:noFill/>
          </p:spPr>
          <p:txBody>
            <a:bodyPr wrap="square" rtlCol="0">
              <a:spAutoFit/>
            </a:bodyPr>
            <a:lstStyle/>
            <a:p>
              <a:pPr defTabSz="914377">
                <a:defRPr/>
              </a:pPr>
              <a:r>
                <a:rPr lang="zh-TW" altLang="en-US" sz="2400" b="1" dirty="0">
                  <a:solidFill>
                    <a:prstClr val="white"/>
                  </a:solidFill>
                  <a:latin typeface="微软雅黑" panose="020B0503020204020204" pitchFamily="34" charset="-122"/>
                  <a:ea typeface="微软雅黑" panose="020B0503020204020204" pitchFamily="34" charset="-122"/>
                </a:rPr>
                <a:t>以文查圖</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nvGrpSpPr>
          <p:cNvPr id="46" name="组合 54">
            <a:extLst>
              <a:ext uri="{FF2B5EF4-FFF2-40B4-BE49-F238E27FC236}">
                <a16:creationId xmlns:a16="http://schemas.microsoft.com/office/drawing/2014/main" id="{6EBF4724-04A8-4EA6-B2ED-086449C0CE8F}"/>
              </a:ext>
            </a:extLst>
          </p:cNvPr>
          <p:cNvGrpSpPr/>
          <p:nvPr/>
        </p:nvGrpSpPr>
        <p:grpSpPr>
          <a:xfrm>
            <a:off x="7444856" y="4585805"/>
            <a:ext cx="1696315" cy="534297"/>
            <a:chOff x="3723428" y="3422308"/>
            <a:chExt cx="1696315" cy="432048"/>
          </a:xfrm>
        </p:grpSpPr>
        <p:sp>
          <p:nvSpPr>
            <p:cNvPr id="47" name="矩形 46">
              <a:extLst>
                <a:ext uri="{FF2B5EF4-FFF2-40B4-BE49-F238E27FC236}">
                  <a16:creationId xmlns:a16="http://schemas.microsoft.com/office/drawing/2014/main" id="{4E11A9D7-E098-4795-823B-909F5CC410F0}"/>
                </a:ext>
              </a:extLst>
            </p:cNvPr>
            <p:cNvSpPr/>
            <p:nvPr/>
          </p:nvSpPr>
          <p:spPr>
            <a:xfrm>
              <a:off x="3723428" y="3422308"/>
              <a:ext cx="1535490" cy="432048"/>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panose="020F0502020204030204"/>
                <a:ea typeface="宋体" panose="02010600030101010101" pitchFamily="2" charset="-122"/>
              </a:endParaRPr>
            </a:p>
          </p:txBody>
        </p:sp>
        <p:sp>
          <p:nvSpPr>
            <p:cNvPr id="48" name="文本框 56">
              <a:extLst>
                <a:ext uri="{FF2B5EF4-FFF2-40B4-BE49-F238E27FC236}">
                  <a16:creationId xmlns:a16="http://schemas.microsoft.com/office/drawing/2014/main" id="{6C328106-8A61-4859-8CCE-115609C0277F}"/>
                </a:ext>
              </a:extLst>
            </p:cNvPr>
            <p:cNvSpPr txBox="1"/>
            <p:nvPr/>
          </p:nvSpPr>
          <p:spPr>
            <a:xfrm>
              <a:off x="3786525" y="3473514"/>
              <a:ext cx="1633218" cy="373316"/>
            </a:xfrm>
            <a:prstGeom prst="rect">
              <a:avLst/>
            </a:prstGeom>
            <a:noFill/>
          </p:spPr>
          <p:txBody>
            <a:bodyPr wrap="square" rtlCol="0">
              <a:spAutoFit/>
            </a:bodyPr>
            <a:lstStyle/>
            <a:p>
              <a:pPr defTabSz="914377">
                <a:defRPr/>
              </a:pPr>
              <a:r>
                <a:rPr lang="zh-TW" altLang="en-US" sz="2400" b="1" dirty="0">
                  <a:solidFill>
                    <a:prstClr val="white"/>
                  </a:solidFill>
                  <a:latin typeface="微软雅黑" panose="020B0503020204020204" pitchFamily="34" charset="-122"/>
                  <a:ea typeface="微软雅黑" panose="020B0503020204020204" pitchFamily="34" charset="-122"/>
                </a:rPr>
                <a:t>以圖查文</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49" name="文字方塊 48">
            <a:extLst>
              <a:ext uri="{FF2B5EF4-FFF2-40B4-BE49-F238E27FC236}">
                <a16:creationId xmlns:a16="http://schemas.microsoft.com/office/drawing/2014/main" id="{400AC123-1A59-428B-9169-1F8AFC3474E1}"/>
              </a:ext>
            </a:extLst>
          </p:cNvPr>
          <p:cNvSpPr txBox="1"/>
          <p:nvPr/>
        </p:nvSpPr>
        <p:spPr>
          <a:xfrm>
            <a:off x="9216365" y="2644476"/>
            <a:ext cx="2975635" cy="2015936"/>
          </a:xfrm>
          <a:prstGeom prst="rect">
            <a:avLst/>
          </a:prstGeom>
          <a:noFill/>
        </p:spPr>
        <p:txBody>
          <a:bodyPr wrap="square" rtlCol="0">
            <a:spAutoFit/>
          </a:bodyPr>
          <a:lstStyle/>
          <a:p>
            <a:r>
              <a:rPr lang="en-US" altLang="zh-TW" sz="2200" dirty="0"/>
              <a:t>1.</a:t>
            </a:r>
            <a:r>
              <a:rPr lang="zh-TW" altLang="en-US" sz="2200" dirty="0"/>
              <a:t>農田水利灌溉基礎</a:t>
            </a:r>
            <a:endParaRPr lang="en-US" altLang="zh-TW" sz="2200" dirty="0"/>
          </a:p>
          <a:p>
            <a:r>
              <a:rPr lang="zh-TW" altLang="en-US" sz="2200" dirty="0"/>
              <a:t>相關圖資</a:t>
            </a:r>
          </a:p>
          <a:p>
            <a:pPr>
              <a:spcBef>
                <a:spcPts val="600"/>
              </a:spcBef>
            </a:pPr>
            <a:r>
              <a:rPr lang="en-US" altLang="zh-TW" sz="2200" dirty="0"/>
              <a:t>2.</a:t>
            </a:r>
            <a:r>
              <a:rPr lang="zh-TW" altLang="en-US" sz="2200" dirty="0"/>
              <a:t>影像圖資</a:t>
            </a:r>
            <a:endParaRPr lang="en-US" altLang="zh-TW" sz="2200" dirty="0"/>
          </a:p>
          <a:p>
            <a:pPr>
              <a:spcBef>
                <a:spcPts val="600"/>
              </a:spcBef>
            </a:pPr>
            <a:r>
              <a:rPr lang="en-US" altLang="zh-TW" sz="2200" dirty="0"/>
              <a:t>3.</a:t>
            </a:r>
            <a:r>
              <a:rPr lang="zh-TW" altLang="en-US" sz="2200" dirty="0"/>
              <a:t>行政區界與相關圖資</a:t>
            </a:r>
            <a:r>
              <a:rPr lang="en-US" altLang="zh-TW" sz="2200" dirty="0"/>
              <a:t>4.</a:t>
            </a:r>
            <a:r>
              <a:rPr lang="zh-TW" altLang="en-US" sz="2200" dirty="0"/>
              <a:t>臨時展繪圖資</a:t>
            </a:r>
          </a:p>
        </p:txBody>
      </p:sp>
      <p:sp>
        <p:nvSpPr>
          <p:cNvPr id="50" name="文字方塊 49">
            <a:extLst>
              <a:ext uri="{FF2B5EF4-FFF2-40B4-BE49-F238E27FC236}">
                <a16:creationId xmlns:a16="http://schemas.microsoft.com/office/drawing/2014/main" id="{6DCDF942-D6ED-4625-9DE5-F6D85FD16F63}"/>
              </a:ext>
            </a:extLst>
          </p:cNvPr>
          <p:cNvSpPr txBox="1"/>
          <p:nvPr/>
        </p:nvSpPr>
        <p:spPr>
          <a:xfrm>
            <a:off x="7247092" y="5183426"/>
            <a:ext cx="2403380" cy="1677382"/>
          </a:xfrm>
          <a:prstGeom prst="rect">
            <a:avLst/>
          </a:prstGeom>
          <a:noFill/>
        </p:spPr>
        <p:txBody>
          <a:bodyPr wrap="square" rtlCol="0">
            <a:spAutoFit/>
          </a:bodyPr>
          <a:lstStyle/>
          <a:p>
            <a:pPr>
              <a:spcBef>
                <a:spcPts val="600"/>
              </a:spcBef>
            </a:pPr>
            <a:r>
              <a:rPr lang="en-US" altLang="zh-TW" sz="2200" dirty="0"/>
              <a:t>1.</a:t>
            </a:r>
            <a:r>
              <a:rPr lang="zh-TW" altLang="en-US" sz="2200" dirty="0"/>
              <a:t>即時定位</a:t>
            </a:r>
            <a:endParaRPr lang="en-US" altLang="zh-TW" sz="2200" dirty="0"/>
          </a:p>
          <a:p>
            <a:pPr>
              <a:spcBef>
                <a:spcPts val="600"/>
              </a:spcBef>
            </a:pPr>
            <a:r>
              <a:rPr lang="en-US" altLang="zh-TW" sz="2200" dirty="0"/>
              <a:t>2.</a:t>
            </a:r>
            <a:r>
              <a:rPr lang="zh-TW" altLang="en-US" sz="2200" dirty="0"/>
              <a:t>圖面坐標查詢</a:t>
            </a:r>
            <a:endParaRPr lang="en-US" altLang="zh-TW" sz="2200" dirty="0"/>
          </a:p>
          <a:p>
            <a:pPr>
              <a:spcBef>
                <a:spcPts val="600"/>
              </a:spcBef>
            </a:pPr>
            <a:r>
              <a:rPr lang="en-US" altLang="zh-TW" sz="2200" dirty="0"/>
              <a:t>3.</a:t>
            </a:r>
            <a:r>
              <a:rPr lang="zh-TW" altLang="en-US" sz="2200" dirty="0"/>
              <a:t>樁號查詢</a:t>
            </a:r>
            <a:endParaRPr lang="en-US" altLang="zh-TW" sz="2200" dirty="0"/>
          </a:p>
          <a:p>
            <a:pPr>
              <a:spcBef>
                <a:spcPts val="600"/>
              </a:spcBef>
            </a:pPr>
            <a:r>
              <a:rPr lang="en-US" altLang="zh-TW" sz="2200" dirty="0"/>
              <a:t>4.</a:t>
            </a:r>
            <a:r>
              <a:rPr lang="zh-TW" altLang="en-US" sz="2200" dirty="0"/>
              <a:t>圖面點擊查詢</a:t>
            </a:r>
            <a:endParaRPr lang="en-US" altLang="zh-TW" sz="2200" dirty="0"/>
          </a:p>
        </p:txBody>
      </p:sp>
      <p:pic>
        <p:nvPicPr>
          <p:cNvPr id="60" name="圖片 59">
            <a:extLst>
              <a:ext uri="{FF2B5EF4-FFF2-40B4-BE49-F238E27FC236}">
                <a16:creationId xmlns:a16="http://schemas.microsoft.com/office/drawing/2014/main" id="{8E93D87E-E509-40C1-84AD-7515B95CF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169" y="3502617"/>
            <a:ext cx="1810008" cy="3212764"/>
          </a:xfrm>
          <a:prstGeom prst="roundRect">
            <a:avLst>
              <a:gd name="adj" fmla="val 4167"/>
            </a:avLst>
          </a:prstGeom>
          <a:solidFill>
            <a:srgbClr val="FFFFFF"/>
          </a:solidFill>
          <a:ln w="76200" cap="sq">
            <a:solidFill>
              <a:schemeClr val="tx1"/>
            </a:solidFill>
            <a:miter lim="800000"/>
          </a:ln>
          <a:effectLst/>
        </p:spPr>
      </p:pic>
      <p:grpSp>
        <p:nvGrpSpPr>
          <p:cNvPr id="8" name="群組 7">
            <a:extLst>
              <a:ext uri="{FF2B5EF4-FFF2-40B4-BE49-F238E27FC236}">
                <a16:creationId xmlns:a16="http://schemas.microsoft.com/office/drawing/2014/main" id="{12001535-AB05-4EB2-A97A-0587539A14EF}"/>
              </a:ext>
            </a:extLst>
          </p:cNvPr>
          <p:cNvGrpSpPr/>
          <p:nvPr/>
        </p:nvGrpSpPr>
        <p:grpSpPr>
          <a:xfrm>
            <a:off x="9638369" y="1876701"/>
            <a:ext cx="1649748" cy="628984"/>
            <a:chOff x="9350995" y="1651516"/>
            <a:chExt cx="1649748" cy="521661"/>
          </a:xfrm>
        </p:grpSpPr>
        <p:sp>
          <p:nvSpPr>
            <p:cNvPr id="62" name="矩形 61">
              <a:extLst>
                <a:ext uri="{FF2B5EF4-FFF2-40B4-BE49-F238E27FC236}">
                  <a16:creationId xmlns:a16="http://schemas.microsoft.com/office/drawing/2014/main" id="{04FFA729-092D-4510-8DA7-527646AFBD6A}"/>
                </a:ext>
              </a:extLst>
            </p:cNvPr>
            <p:cNvSpPr/>
            <p:nvPr/>
          </p:nvSpPr>
          <p:spPr>
            <a:xfrm>
              <a:off x="9350995" y="1651516"/>
              <a:ext cx="1524870" cy="504533"/>
            </a:xfrm>
            <a:prstGeom prst="rect">
              <a:avLst/>
            </a:prstGeom>
            <a:solidFill>
              <a:srgbClr val="8DB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文本框 62">
              <a:extLst>
                <a:ext uri="{FF2B5EF4-FFF2-40B4-BE49-F238E27FC236}">
                  <a16:creationId xmlns:a16="http://schemas.microsoft.com/office/drawing/2014/main" id="{B756C00B-B48D-4ABD-A700-307818B05A14}"/>
                </a:ext>
              </a:extLst>
            </p:cNvPr>
            <p:cNvSpPr txBox="1"/>
            <p:nvPr/>
          </p:nvSpPr>
          <p:spPr>
            <a:xfrm>
              <a:off x="9381183" y="1711512"/>
              <a:ext cx="1619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rPr>
                <a:t>圖層工具</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64" name="组合 54">
            <a:extLst>
              <a:ext uri="{FF2B5EF4-FFF2-40B4-BE49-F238E27FC236}">
                <a16:creationId xmlns:a16="http://schemas.microsoft.com/office/drawing/2014/main" id="{BDC21EEB-66EC-428A-958B-0F42B1CF7770}"/>
              </a:ext>
            </a:extLst>
          </p:cNvPr>
          <p:cNvGrpSpPr/>
          <p:nvPr/>
        </p:nvGrpSpPr>
        <p:grpSpPr>
          <a:xfrm>
            <a:off x="9650472" y="4646687"/>
            <a:ext cx="1696315" cy="534297"/>
            <a:chOff x="3723428" y="3422308"/>
            <a:chExt cx="1696315" cy="432048"/>
          </a:xfrm>
        </p:grpSpPr>
        <p:sp>
          <p:nvSpPr>
            <p:cNvPr id="65" name="矩形 64">
              <a:extLst>
                <a:ext uri="{FF2B5EF4-FFF2-40B4-BE49-F238E27FC236}">
                  <a16:creationId xmlns:a16="http://schemas.microsoft.com/office/drawing/2014/main" id="{5EAE41BA-8D2D-4314-8A36-ED00F9DFAA6D}"/>
                </a:ext>
              </a:extLst>
            </p:cNvPr>
            <p:cNvSpPr/>
            <p:nvPr/>
          </p:nvSpPr>
          <p:spPr>
            <a:xfrm>
              <a:off x="3723428" y="3422308"/>
              <a:ext cx="1535490" cy="432048"/>
            </a:xfrm>
            <a:prstGeom prst="rect">
              <a:avLst/>
            </a:prstGeom>
            <a:solidFill>
              <a:srgbClr val="F47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panose="020F0502020204030204"/>
                <a:ea typeface="宋体" panose="02010600030101010101" pitchFamily="2" charset="-122"/>
              </a:endParaRPr>
            </a:p>
          </p:txBody>
        </p:sp>
        <p:sp>
          <p:nvSpPr>
            <p:cNvPr id="68" name="文本框 56">
              <a:extLst>
                <a:ext uri="{FF2B5EF4-FFF2-40B4-BE49-F238E27FC236}">
                  <a16:creationId xmlns:a16="http://schemas.microsoft.com/office/drawing/2014/main" id="{ED40B8E3-CC46-476A-A8A5-66029CA95E99}"/>
                </a:ext>
              </a:extLst>
            </p:cNvPr>
            <p:cNvSpPr txBox="1"/>
            <p:nvPr/>
          </p:nvSpPr>
          <p:spPr>
            <a:xfrm>
              <a:off x="3786525" y="3460982"/>
              <a:ext cx="1633218" cy="373316"/>
            </a:xfrm>
            <a:prstGeom prst="rect">
              <a:avLst/>
            </a:prstGeom>
            <a:noFill/>
          </p:spPr>
          <p:txBody>
            <a:bodyPr wrap="square" rtlCol="0">
              <a:spAutoFit/>
            </a:bodyPr>
            <a:lstStyle/>
            <a:p>
              <a:pPr defTabSz="914377">
                <a:defRPr/>
              </a:pPr>
              <a:r>
                <a:rPr lang="zh-TW" altLang="en-US" sz="2400" b="1" dirty="0">
                  <a:solidFill>
                    <a:prstClr val="white"/>
                  </a:solidFill>
                  <a:latin typeface="微软雅黑" panose="020B0503020204020204" pitchFamily="34" charset="-122"/>
                  <a:ea typeface="微软雅黑" panose="020B0503020204020204" pitchFamily="34" charset="-122"/>
                </a:rPr>
                <a:t>量測工具</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3" name="投影片編號版面配置區 2"/>
          <p:cNvSpPr>
            <a:spLocks noGrp="1"/>
          </p:cNvSpPr>
          <p:nvPr>
            <p:ph type="sldNum" sz="quarter" idx="12"/>
          </p:nvPr>
        </p:nvSpPr>
        <p:spPr>
          <a:xfrm>
            <a:off x="9434312" y="6352459"/>
            <a:ext cx="2743200" cy="365125"/>
          </a:xfrm>
        </p:spPr>
        <p:txBody>
          <a:bodyPr/>
          <a:lstStyle/>
          <a:p>
            <a:fld id="{46493D02-3590-4494-9ABB-93D650CAA22C}" type="slidenum">
              <a:rPr lang="zh-CN" altLang="en-US" smtClean="0">
                <a:solidFill>
                  <a:prstClr val="black">
                    <a:tint val="75000"/>
                  </a:prstClr>
                </a:solidFill>
              </a:rPr>
              <a:pPr/>
              <a:t>20</a:t>
            </a:fld>
            <a:endParaRPr lang="zh-CN" altLang="en-US">
              <a:solidFill>
                <a:prstClr val="black">
                  <a:tint val="75000"/>
                </a:prstClr>
              </a:solidFill>
            </a:endParaRPr>
          </a:p>
        </p:txBody>
      </p:sp>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947" y="3502617"/>
            <a:ext cx="1810660" cy="3234970"/>
          </a:xfrm>
          <a:prstGeom prst="roundRect">
            <a:avLst>
              <a:gd name="adj" fmla="val 4167"/>
            </a:avLst>
          </a:prstGeom>
          <a:solidFill>
            <a:srgbClr val="FFFFFF"/>
          </a:solidFill>
          <a:ln w="76200" cap="sq">
            <a:solidFill>
              <a:schemeClr val="tx1"/>
            </a:solidFill>
            <a:miter lim="800000"/>
          </a:ln>
          <a:effectLst/>
        </p:spPr>
      </p:pic>
      <p:sp>
        <p:nvSpPr>
          <p:cNvPr id="29" name="矩形 28"/>
          <p:cNvSpPr/>
          <p:nvPr/>
        </p:nvSpPr>
        <p:spPr>
          <a:xfrm>
            <a:off x="156417" y="1212804"/>
            <a:ext cx="6309697" cy="1900520"/>
          </a:xfrm>
          <a:prstGeom prst="rect">
            <a:avLst/>
          </a:prstGeom>
        </p:spPr>
        <p:txBody>
          <a:bodyPr wrap="square">
            <a:spAutoFit/>
          </a:bodyPr>
          <a:lstStyle/>
          <a:p>
            <a:pPr marL="457200" lvl="0" indent="-457200">
              <a:spcBef>
                <a:spcPts val="600"/>
              </a:spcBef>
              <a:spcAft>
                <a:spcPts val="900"/>
              </a:spcAft>
              <a:buClr>
                <a:srgbClr val="70AD47">
                  <a:lumMod val="75000"/>
                </a:srgbClr>
              </a:buClr>
              <a:buFont typeface="Wingdings" panose="05000000000000000000" pitchFamily="2" charset="2"/>
              <a:buChar char="n"/>
            </a:pPr>
            <a:r>
              <a:rPr lang="zh-TW" altLang="en-US" sz="2800" b="1" dirty="0">
                <a:solidFill>
                  <a:prstClr val="black"/>
                </a:solidFill>
                <a:latin typeface="微軟正黑體" panose="020B0604030504040204" pitchFamily="34" charset="-120"/>
              </a:rPr>
              <a:t>農田水利現勘應用工具</a:t>
            </a:r>
            <a:r>
              <a:rPr lang="en-US" altLang="zh-TW" sz="2800" b="1" dirty="0">
                <a:solidFill>
                  <a:prstClr val="black"/>
                </a:solidFill>
                <a:latin typeface="微軟正黑體" panose="020B0604030504040204" pitchFamily="34" charset="-120"/>
              </a:rPr>
              <a:t>(PWA)</a:t>
            </a:r>
            <a:r>
              <a:rPr lang="zh-TW" altLang="en-US" sz="2800" b="1" dirty="0">
                <a:solidFill>
                  <a:prstClr val="black"/>
                </a:solidFill>
                <a:latin typeface="微軟正黑體" panose="020B0604030504040204" pitchFamily="34" charset="-120"/>
              </a:rPr>
              <a:t>優點</a:t>
            </a:r>
            <a:endParaRPr lang="en-US" altLang="zh-TW" sz="2800" b="1" dirty="0">
              <a:solidFill>
                <a:prstClr val="black"/>
              </a:solidFill>
              <a:latin typeface="微軟正黑體" panose="020B0604030504040204" pitchFamily="34" charset="-120"/>
            </a:endParaRPr>
          </a:p>
          <a:p>
            <a:pPr marL="914400" lvl="1" indent="-457200" algn="just">
              <a:spcBef>
                <a:spcPts val="600"/>
              </a:spcBef>
              <a:buClr>
                <a:srgbClr val="ED7D31"/>
              </a:buClr>
              <a:buSzPct val="90000"/>
              <a:buFont typeface="Wingdings" panose="05000000000000000000" pitchFamily="2" charset="2"/>
              <a:buChar char="p"/>
            </a:pPr>
            <a:r>
              <a:rPr lang="zh-TW" altLang="en-US" sz="2400" spc="130" dirty="0">
                <a:solidFill>
                  <a:prstClr val="black">
                    <a:lumMod val="65000"/>
                    <a:lumOff val="35000"/>
                  </a:prstClr>
                </a:solidFill>
                <a:cs typeface="+mn-ea"/>
              </a:rPr>
              <a:t>不限行動裝置廠牌，亦不受作業系統版本之問題困擾</a:t>
            </a:r>
            <a:endParaRPr lang="en-US" altLang="zh-TW" sz="2400" spc="130" dirty="0">
              <a:solidFill>
                <a:prstClr val="black">
                  <a:lumMod val="65000"/>
                  <a:lumOff val="35000"/>
                </a:prstClr>
              </a:solidFill>
              <a:cs typeface="+mn-ea"/>
            </a:endParaRPr>
          </a:p>
          <a:p>
            <a:pPr marL="914400" lvl="1" indent="-457200" algn="just">
              <a:spcBef>
                <a:spcPts val="600"/>
              </a:spcBef>
              <a:buClr>
                <a:srgbClr val="ED7D31"/>
              </a:buClr>
              <a:buSzPct val="90000"/>
              <a:buFont typeface="Wingdings" panose="05000000000000000000" pitchFamily="2" charset="2"/>
              <a:buChar char="p"/>
            </a:pPr>
            <a:r>
              <a:rPr lang="zh-TW" altLang="en-US" sz="2400" spc="130" dirty="0">
                <a:solidFill>
                  <a:prstClr val="black">
                    <a:lumMod val="65000"/>
                    <a:lumOff val="35000"/>
                  </a:prstClr>
                </a:solidFill>
                <a:cs typeface="+mn-ea"/>
                <a:sym typeface="Arial"/>
              </a:rPr>
              <a:t>即時定位、區位查詢及導航功能</a:t>
            </a:r>
          </a:p>
        </p:txBody>
      </p:sp>
      <p:pic>
        <p:nvPicPr>
          <p:cNvPr id="30" name="Picture 4">
            <a:extLst>
              <a:ext uri="{FF2B5EF4-FFF2-40B4-BE49-F238E27FC236}">
                <a16:creationId xmlns:a16="http://schemas.microsoft.com/office/drawing/2014/main" id="{2BD1EA33-C4A1-44C7-A9EC-B380AA88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8878" y="3243647"/>
            <a:ext cx="1813277" cy="1071229"/>
          </a:xfrm>
          <a:prstGeom prst="rect">
            <a:avLst/>
          </a:prstGeom>
          <a:noFill/>
          <a:extLst>
            <a:ext uri="{909E8E84-426E-40DD-AFC4-6F175D3DCCD1}">
              <a14:hiddenFill xmlns:a14="http://schemas.microsoft.com/office/drawing/2010/main">
                <a:solidFill>
                  <a:srgbClr val="FFFFFF"/>
                </a:solidFill>
              </a14:hiddenFill>
            </a:ext>
          </a:extLst>
        </p:spPr>
      </p:pic>
      <p:sp>
        <p:nvSpPr>
          <p:cNvPr id="31" name="文字方塊 30">
            <a:extLst>
              <a:ext uri="{FF2B5EF4-FFF2-40B4-BE49-F238E27FC236}">
                <a16:creationId xmlns:a16="http://schemas.microsoft.com/office/drawing/2014/main" id="{400AC123-1A59-428B-9169-1F8AFC3474E1}"/>
              </a:ext>
            </a:extLst>
          </p:cNvPr>
          <p:cNvSpPr txBox="1"/>
          <p:nvPr/>
        </p:nvSpPr>
        <p:spPr>
          <a:xfrm>
            <a:off x="7320476" y="2637494"/>
            <a:ext cx="2975635" cy="1677382"/>
          </a:xfrm>
          <a:prstGeom prst="rect">
            <a:avLst/>
          </a:prstGeom>
          <a:noFill/>
        </p:spPr>
        <p:txBody>
          <a:bodyPr wrap="square" rtlCol="0">
            <a:spAutoFit/>
          </a:bodyPr>
          <a:lstStyle/>
          <a:p>
            <a:pPr>
              <a:spcBef>
                <a:spcPts val="600"/>
              </a:spcBef>
            </a:pPr>
            <a:r>
              <a:rPr lang="en-US" altLang="zh-TW" sz="2200" dirty="0"/>
              <a:t>1.</a:t>
            </a:r>
            <a:r>
              <a:rPr lang="zh-TW" altLang="en-US" sz="2200" dirty="0"/>
              <a:t>渠道查詢</a:t>
            </a:r>
            <a:endParaRPr lang="en-US" altLang="zh-TW" sz="2200" dirty="0"/>
          </a:p>
          <a:p>
            <a:pPr>
              <a:spcBef>
                <a:spcPts val="600"/>
              </a:spcBef>
            </a:pPr>
            <a:r>
              <a:rPr lang="en-US" altLang="zh-TW" sz="2200" dirty="0"/>
              <a:t>2.</a:t>
            </a:r>
            <a:r>
              <a:rPr lang="zh-TW" altLang="en-US" sz="2200" dirty="0"/>
              <a:t>坐標查詢</a:t>
            </a:r>
            <a:endParaRPr lang="en-US" altLang="zh-TW" sz="2200" dirty="0"/>
          </a:p>
          <a:p>
            <a:pPr>
              <a:spcBef>
                <a:spcPts val="600"/>
              </a:spcBef>
            </a:pPr>
            <a:r>
              <a:rPr lang="en-US" altLang="zh-TW" sz="2200" dirty="0"/>
              <a:t>3.</a:t>
            </a:r>
            <a:r>
              <a:rPr lang="zh-TW" altLang="en-US" sz="2200" dirty="0"/>
              <a:t>地籍查詢</a:t>
            </a:r>
            <a:endParaRPr lang="en-US" altLang="zh-TW" sz="2200" dirty="0"/>
          </a:p>
          <a:p>
            <a:pPr>
              <a:spcBef>
                <a:spcPts val="600"/>
              </a:spcBef>
            </a:pPr>
            <a:r>
              <a:rPr lang="en-US" altLang="zh-TW" sz="2200" dirty="0"/>
              <a:t>4.</a:t>
            </a:r>
            <a:r>
              <a:rPr lang="zh-TW" altLang="en-US" sz="2200" dirty="0"/>
              <a:t>門牌查詢</a:t>
            </a:r>
            <a:endParaRPr lang="en-US" altLang="zh-TW" sz="2200" dirty="0"/>
          </a:p>
        </p:txBody>
      </p:sp>
      <p:sp>
        <p:nvSpPr>
          <p:cNvPr id="33" name="矩形 32"/>
          <p:cNvSpPr/>
          <p:nvPr/>
        </p:nvSpPr>
        <p:spPr>
          <a:xfrm>
            <a:off x="8623834" y="1222907"/>
            <a:ext cx="1620957" cy="523220"/>
          </a:xfrm>
          <a:prstGeom prst="rect">
            <a:avLst/>
          </a:prstGeom>
        </p:spPr>
        <p:txBody>
          <a:bodyPr wrap="none">
            <a:spAutoFit/>
          </a:bodyPr>
          <a:lstStyle/>
          <a:p>
            <a:pPr>
              <a:spcBef>
                <a:spcPts val="600"/>
              </a:spcBef>
              <a:spcAft>
                <a:spcPts val="900"/>
              </a:spcAft>
              <a:buClr>
                <a:srgbClr val="70AD47">
                  <a:lumMod val="75000"/>
                </a:srgbClr>
              </a:buClr>
            </a:pPr>
            <a:r>
              <a:rPr lang="zh-TW" altLang="en-US" sz="2800" b="1" u="sng" dirty="0"/>
              <a:t>功能規劃</a:t>
            </a:r>
          </a:p>
        </p:txBody>
      </p:sp>
    </p:spTree>
    <p:extLst>
      <p:ext uri="{BB962C8B-B14F-4D97-AF65-F5344CB8AC3E}">
        <p14:creationId xmlns:p14="http://schemas.microsoft.com/office/powerpoint/2010/main" val="30372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4E0E2">
            <a:alpha val="70000"/>
          </a:srgbClr>
        </a:solidFill>
        <a:effectLst/>
      </p:bgPr>
    </p:bg>
    <p:spTree>
      <p:nvGrpSpPr>
        <p:cNvPr id="1" name=""/>
        <p:cNvGrpSpPr/>
        <p:nvPr/>
      </p:nvGrpSpPr>
      <p:grpSpPr>
        <a:xfrm>
          <a:off x="0" y="0"/>
          <a:ext cx="0" cy="0"/>
          <a:chOff x="0" y="0"/>
          <a:chExt cx="0" cy="0"/>
        </a:xfrm>
      </p:grpSpPr>
      <p:grpSp>
        <p:nvGrpSpPr>
          <p:cNvPr id="7" name="组合 11">
            <a:extLst>
              <a:ext uri="{FF2B5EF4-FFF2-40B4-BE49-F238E27FC236}">
                <a16:creationId xmlns:a16="http://schemas.microsoft.com/office/drawing/2014/main" id="{310B5575-B206-4042-A677-FE72D3D72E44}"/>
              </a:ext>
            </a:extLst>
          </p:cNvPr>
          <p:cNvGrpSpPr/>
          <p:nvPr/>
        </p:nvGrpSpPr>
        <p:grpSpPr>
          <a:xfrm>
            <a:off x="895507" y="1776383"/>
            <a:ext cx="3136392" cy="3108960"/>
            <a:chOff x="1874520" y="1901952"/>
            <a:chExt cx="3136392" cy="3108960"/>
          </a:xfrm>
        </p:grpSpPr>
        <p:sp>
          <p:nvSpPr>
            <p:cNvPr id="50" name="椭圆 3">
              <a:extLst>
                <a:ext uri="{FF2B5EF4-FFF2-40B4-BE49-F238E27FC236}">
                  <a16:creationId xmlns:a16="http://schemas.microsoft.com/office/drawing/2014/main" id="{90EBE1CC-05EC-4FF6-A1AD-122E088EAA1B}"/>
                </a:ext>
              </a:extLst>
            </p:cNvPr>
            <p:cNvSpPr/>
            <p:nvPr/>
          </p:nvSpPr>
          <p:spPr>
            <a:xfrm>
              <a:off x="2057400" y="2066544"/>
              <a:ext cx="2770632" cy="2770632"/>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51" name="直接连接符 5">
              <a:extLst>
                <a:ext uri="{FF2B5EF4-FFF2-40B4-BE49-F238E27FC236}">
                  <a16:creationId xmlns:a16="http://schemas.microsoft.com/office/drawing/2014/main" id="{38DB638D-D75C-494F-97ED-781F2DB6C875}"/>
                </a:ext>
              </a:extLst>
            </p:cNvPr>
            <p:cNvCxnSpPr/>
            <p:nvPr/>
          </p:nvCxnSpPr>
          <p:spPr>
            <a:xfrm>
              <a:off x="3429000" y="1901952"/>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8">
              <a:extLst>
                <a:ext uri="{FF2B5EF4-FFF2-40B4-BE49-F238E27FC236}">
                  <a16:creationId xmlns:a16="http://schemas.microsoft.com/office/drawing/2014/main" id="{05E47DAF-F418-4B80-A260-407EC70A7B26}"/>
                </a:ext>
              </a:extLst>
            </p:cNvPr>
            <p:cNvCxnSpPr/>
            <p:nvPr/>
          </p:nvCxnSpPr>
          <p:spPr>
            <a:xfrm>
              <a:off x="4672584" y="3456432"/>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9">
              <a:extLst>
                <a:ext uri="{FF2B5EF4-FFF2-40B4-BE49-F238E27FC236}">
                  <a16:creationId xmlns:a16="http://schemas.microsoft.com/office/drawing/2014/main" id="{F406A23A-683F-4505-B90F-D7F49ABC2251}"/>
                </a:ext>
              </a:extLst>
            </p:cNvPr>
            <p:cNvCxnSpPr/>
            <p:nvPr/>
          </p:nvCxnSpPr>
          <p:spPr>
            <a:xfrm>
              <a:off x="3425952" y="4654296"/>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10">
              <a:extLst>
                <a:ext uri="{FF2B5EF4-FFF2-40B4-BE49-F238E27FC236}">
                  <a16:creationId xmlns:a16="http://schemas.microsoft.com/office/drawing/2014/main" id="{9206A0EC-308C-47BE-80A2-432C700A0600}"/>
                </a:ext>
              </a:extLst>
            </p:cNvPr>
            <p:cNvCxnSpPr/>
            <p:nvPr/>
          </p:nvCxnSpPr>
          <p:spPr>
            <a:xfrm>
              <a:off x="1874520" y="3451860"/>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120">
            <a:extLst>
              <a:ext uri="{FF2B5EF4-FFF2-40B4-BE49-F238E27FC236}">
                <a16:creationId xmlns:a16="http://schemas.microsoft.com/office/drawing/2014/main" id="{D482250E-4D96-4E30-9C14-7258F674690C}"/>
              </a:ext>
            </a:extLst>
          </p:cNvPr>
          <p:cNvGrpSpPr/>
          <p:nvPr/>
        </p:nvGrpSpPr>
        <p:grpSpPr>
          <a:xfrm>
            <a:off x="4388707" y="2234038"/>
            <a:ext cx="7074208" cy="1938204"/>
            <a:chOff x="4619530" y="2424035"/>
            <a:chExt cx="6544864" cy="1548167"/>
          </a:xfrm>
        </p:grpSpPr>
        <p:grpSp>
          <p:nvGrpSpPr>
            <p:cNvPr id="56" name="组合 55">
              <a:extLst>
                <a:ext uri="{FF2B5EF4-FFF2-40B4-BE49-F238E27FC236}">
                  <a16:creationId xmlns:a16="http://schemas.microsoft.com/office/drawing/2014/main" id="{D74208A4-5344-492B-A9DB-FC15C7659F14}"/>
                </a:ext>
              </a:extLst>
            </p:cNvPr>
            <p:cNvGrpSpPr/>
            <p:nvPr/>
          </p:nvGrpSpPr>
          <p:grpSpPr>
            <a:xfrm>
              <a:off x="4619530" y="2424035"/>
              <a:ext cx="6544864" cy="1548167"/>
              <a:chOff x="681080" y="2753256"/>
              <a:chExt cx="6962996" cy="1647075"/>
            </a:xfrm>
          </p:grpSpPr>
          <p:sp>
            <p:nvSpPr>
              <p:cNvPr id="61" name="矩形 3">
                <a:extLst>
                  <a:ext uri="{FF2B5EF4-FFF2-40B4-BE49-F238E27FC236}">
                    <a16:creationId xmlns:a16="http://schemas.microsoft.com/office/drawing/2014/main" id="{5AE2D1FC-21A3-4A7C-AE77-14AFAF3DD96D}"/>
                  </a:ext>
                </a:extLst>
              </p:cNvPr>
              <p:cNvSpPr/>
              <p:nvPr/>
            </p:nvSpPr>
            <p:spPr>
              <a:xfrm>
                <a:off x="681080" y="2753256"/>
                <a:ext cx="6657271" cy="124786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7271" h="1247861">
                    <a:moveTo>
                      <a:pt x="0" y="0"/>
                    </a:moveTo>
                    <a:lnTo>
                      <a:pt x="6393111" y="386080"/>
                    </a:lnTo>
                    <a:lnTo>
                      <a:pt x="6657271" y="1247861"/>
                    </a:lnTo>
                    <a:lnTo>
                      <a:pt x="213360" y="1247861"/>
                    </a:lnTo>
                    <a:lnTo>
                      <a:pt x="0" y="0"/>
                    </a:lnTo>
                    <a:close/>
                  </a:path>
                </a:pathLst>
              </a:custGeom>
              <a:solidFill>
                <a:srgbClr val="334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62" name="矩形 3">
                <a:extLst>
                  <a:ext uri="{FF2B5EF4-FFF2-40B4-BE49-F238E27FC236}">
                    <a16:creationId xmlns:a16="http://schemas.microsoft.com/office/drawing/2014/main" id="{1C738AFD-284E-477E-A593-987880422554}"/>
                  </a:ext>
                </a:extLst>
              </p:cNvPr>
              <p:cNvSpPr/>
              <p:nvPr/>
            </p:nvSpPr>
            <p:spPr>
              <a:xfrm>
                <a:off x="1220485" y="3721430"/>
                <a:ext cx="6423591" cy="67890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50800 w 6657271"/>
                  <a:gd name="connsiteY3" fmla="*/ 546821 h 1247861"/>
                  <a:gd name="connsiteX4" fmla="*/ 0 w 6657271"/>
                  <a:gd name="connsiteY4" fmla="*/ 0 h 1247861"/>
                  <a:gd name="connsiteX0" fmla="*/ 0 w 6657271"/>
                  <a:gd name="connsiteY0" fmla="*/ 71120 h 1318981"/>
                  <a:gd name="connsiteX1" fmla="*/ 6321991 w 6657271"/>
                  <a:gd name="connsiteY1" fmla="*/ 0 h 1318981"/>
                  <a:gd name="connsiteX2" fmla="*/ 6657271 w 6657271"/>
                  <a:gd name="connsiteY2" fmla="*/ 1318981 h 1318981"/>
                  <a:gd name="connsiteX3" fmla="*/ 50800 w 6657271"/>
                  <a:gd name="connsiteY3" fmla="*/ 617941 h 1318981"/>
                  <a:gd name="connsiteX4" fmla="*/ 0 w 6657271"/>
                  <a:gd name="connsiteY4" fmla="*/ 71120 h 1318981"/>
                  <a:gd name="connsiteX0" fmla="*/ 0 w 6443911"/>
                  <a:gd name="connsiteY0" fmla="*/ 71120 h 678901"/>
                  <a:gd name="connsiteX1" fmla="*/ 6321991 w 6443911"/>
                  <a:gd name="connsiteY1" fmla="*/ 0 h 678901"/>
                  <a:gd name="connsiteX2" fmla="*/ 6443911 w 6443911"/>
                  <a:gd name="connsiteY2" fmla="*/ 678901 h 678901"/>
                  <a:gd name="connsiteX3" fmla="*/ 50800 w 6443911"/>
                  <a:gd name="connsiteY3" fmla="*/ 617941 h 678901"/>
                  <a:gd name="connsiteX4" fmla="*/ 0 w 6443911"/>
                  <a:gd name="connsiteY4" fmla="*/ 71120 h 678901"/>
                  <a:gd name="connsiteX0" fmla="*/ 0 w 6423591"/>
                  <a:gd name="connsiteY0" fmla="*/ 121920 h 678901"/>
                  <a:gd name="connsiteX1" fmla="*/ 6301671 w 6423591"/>
                  <a:gd name="connsiteY1" fmla="*/ 0 h 678901"/>
                  <a:gd name="connsiteX2" fmla="*/ 6423591 w 6423591"/>
                  <a:gd name="connsiteY2" fmla="*/ 678901 h 678901"/>
                  <a:gd name="connsiteX3" fmla="*/ 30480 w 6423591"/>
                  <a:gd name="connsiteY3" fmla="*/ 617941 h 678901"/>
                  <a:gd name="connsiteX4" fmla="*/ 0 w 6423591"/>
                  <a:gd name="connsiteY4" fmla="*/ 121920 h 67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591" h="678901">
                    <a:moveTo>
                      <a:pt x="0" y="121920"/>
                    </a:moveTo>
                    <a:lnTo>
                      <a:pt x="6301671" y="0"/>
                    </a:lnTo>
                    <a:lnTo>
                      <a:pt x="6423591" y="678901"/>
                    </a:lnTo>
                    <a:lnTo>
                      <a:pt x="30480" y="617941"/>
                    </a:lnTo>
                    <a:lnTo>
                      <a:pt x="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Calibri" panose="020F0502020204030204"/>
                  <a:ea typeface="宋体" panose="02010600030101010101" pitchFamily="2" charset="-122"/>
                </a:endParaRPr>
              </a:p>
            </p:txBody>
          </p:sp>
        </p:grpSp>
        <p:sp>
          <p:nvSpPr>
            <p:cNvPr id="58" name="文本框 119">
              <a:extLst>
                <a:ext uri="{FF2B5EF4-FFF2-40B4-BE49-F238E27FC236}">
                  <a16:creationId xmlns:a16="http://schemas.microsoft.com/office/drawing/2014/main" id="{324C33AE-CCE5-4260-9607-C1159EC5A27C}"/>
                </a:ext>
              </a:extLst>
            </p:cNvPr>
            <p:cNvSpPr txBox="1"/>
            <p:nvPr/>
          </p:nvSpPr>
          <p:spPr>
            <a:xfrm>
              <a:off x="6953579" y="3426055"/>
              <a:ext cx="3517949" cy="461665"/>
            </a:xfrm>
            <a:prstGeom prst="rect">
              <a:avLst/>
            </a:prstGeom>
            <a:noFill/>
          </p:spPr>
          <p:txBody>
            <a:bodyPr wrap="square" rtlCol="0">
              <a:spAutoFit/>
            </a:bodyPr>
            <a:lstStyle/>
            <a:p>
              <a:pPr>
                <a:defRPr/>
              </a:pPr>
              <a:r>
                <a:rPr lang="en-US" altLang="zh-CN" sz="2400" b="1" dirty="0">
                  <a:solidFill>
                    <a:prstClr val="white"/>
                  </a:solidFill>
                  <a:latin typeface="微软雅黑" panose="020B0503020204020204" pitchFamily="34" charset="-122"/>
                  <a:ea typeface="微软雅黑" panose="020B0503020204020204" pitchFamily="34" charset="-122"/>
                </a:rPr>
                <a:t>ADD YOUR TITLE</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nvGrpSpPr>
          <p:cNvPr id="65" name="组合 66">
            <a:extLst>
              <a:ext uri="{FF2B5EF4-FFF2-40B4-BE49-F238E27FC236}">
                <a16:creationId xmlns:a16="http://schemas.microsoft.com/office/drawing/2014/main" id="{0800E0F9-B1C5-4D9B-B015-1C6765F468AA}"/>
              </a:ext>
            </a:extLst>
          </p:cNvPr>
          <p:cNvGrpSpPr/>
          <p:nvPr/>
        </p:nvGrpSpPr>
        <p:grpSpPr>
          <a:xfrm>
            <a:off x="8559443" y="1346959"/>
            <a:ext cx="2910464" cy="914884"/>
            <a:chOff x="1019176" y="1452562"/>
            <a:chExt cx="2290763" cy="809626"/>
          </a:xfrm>
          <a:effectLst>
            <a:outerShdw blurRad="50800" dist="38100" dir="2700000" algn="tl" rotWithShape="0">
              <a:prstClr val="black">
                <a:alpha val="40000"/>
              </a:prstClr>
            </a:outerShdw>
          </a:effectLst>
        </p:grpSpPr>
        <p:sp>
          <p:nvSpPr>
            <p:cNvPr id="66" name="Freeform 74">
              <a:extLst>
                <a:ext uri="{FF2B5EF4-FFF2-40B4-BE49-F238E27FC236}">
                  <a16:creationId xmlns:a16="http://schemas.microsoft.com/office/drawing/2014/main" id="{84EF7B1B-8A9C-42CB-92EE-A43BA8CC4C36}"/>
                </a:ext>
              </a:extLst>
            </p:cNvPr>
            <p:cNvSpPr>
              <a:spLocks/>
            </p:cNvSpPr>
            <p:nvPr/>
          </p:nvSpPr>
          <p:spPr bwMode="auto">
            <a:xfrm>
              <a:off x="1655763" y="1890713"/>
              <a:ext cx="411163" cy="158750"/>
            </a:xfrm>
            <a:custGeom>
              <a:avLst/>
              <a:gdLst>
                <a:gd name="T0" fmla="*/ 102 w 109"/>
                <a:gd name="T1" fmla="*/ 10 h 42"/>
                <a:gd name="T2" fmla="*/ 58 w 109"/>
                <a:gd name="T3" fmla="*/ 25 h 42"/>
                <a:gd name="T4" fmla="*/ 3 w 109"/>
                <a:gd name="T5" fmla="*/ 17 h 42"/>
                <a:gd name="T6" fmla="*/ 15 w 109"/>
                <a:gd name="T7" fmla="*/ 17 h 42"/>
                <a:gd name="T8" fmla="*/ 49 w 109"/>
                <a:gd name="T9" fmla="*/ 37 h 42"/>
                <a:gd name="T10" fmla="*/ 62 w 109"/>
                <a:gd name="T11" fmla="*/ 35 h 42"/>
                <a:gd name="T12" fmla="*/ 93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8" y="3"/>
                    <a:pt x="46" y="27"/>
                    <a:pt x="49" y="37"/>
                  </a:cubicBezTo>
                  <a:cubicBezTo>
                    <a:pt x="51" y="42"/>
                    <a:pt x="61" y="38"/>
                    <a:pt x="62" y="35"/>
                  </a:cubicBezTo>
                  <a:cubicBezTo>
                    <a:pt x="68" y="23"/>
                    <a:pt x="77" y="13"/>
                    <a:pt x="93"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endParaRPr>
            </a:p>
          </p:txBody>
        </p:sp>
        <p:sp>
          <p:nvSpPr>
            <p:cNvPr id="67" name="Freeform 75">
              <a:extLst>
                <a:ext uri="{FF2B5EF4-FFF2-40B4-BE49-F238E27FC236}">
                  <a16:creationId xmlns:a16="http://schemas.microsoft.com/office/drawing/2014/main" id="{892EE8F7-3DEC-4A57-B792-5341C2DD206F}"/>
                </a:ext>
              </a:extLst>
            </p:cNvPr>
            <p:cNvSpPr>
              <a:spLocks/>
            </p:cNvSpPr>
            <p:nvPr/>
          </p:nvSpPr>
          <p:spPr bwMode="auto">
            <a:xfrm>
              <a:off x="1019176" y="1619250"/>
              <a:ext cx="411163" cy="160338"/>
            </a:xfrm>
            <a:custGeom>
              <a:avLst/>
              <a:gdLst>
                <a:gd name="T0" fmla="*/ 102 w 109"/>
                <a:gd name="T1" fmla="*/ 10 h 42"/>
                <a:gd name="T2" fmla="*/ 58 w 109"/>
                <a:gd name="T3" fmla="*/ 25 h 42"/>
                <a:gd name="T4" fmla="*/ 3 w 109"/>
                <a:gd name="T5" fmla="*/ 17 h 42"/>
                <a:gd name="T6" fmla="*/ 15 w 109"/>
                <a:gd name="T7" fmla="*/ 17 h 42"/>
                <a:gd name="T8" fmla="*/ 50 w 109"/>
                <a:gd name="T9" fmla="*/ 37 h 42"/>
                <a:gd name="T10" fmla="*/ 63 w 109"/>
                <a:gd name="T11" fmla="*/ 35 h 42"/>
                <a:gd name="T12" fmla="*/ 94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9" y="3"/>
                    <a:pt x="46" y="27"/>
                    <a:pt x="50" y="37"/>
                  </a:cubicBezTo>
                  <a:cubicBezTo>
                    <a:pt x="51" y="42"/>
                    <a:pt x="61" y="38"/>
                    <a:pt x="63" y="35"/>
                  </a:cubicBezTo>
                  <a:cubicBezTo>
                    <a:pt x="69" y="23"/>
                    <a:pt x="77" y="13"/>
                    <a:pt x="94"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76">
              <a:extLst>
                <a:ext uri="{FF2B5EF4-FFF2-40B4-BE49-F238E27FC236}">
                  <a16:creationId xmlns:a16="http://schemas.microsoft.com/office/drawing/2014/main" id="{4327CFBC-6295-48AE-8E65-3875E01D96F4}"/>
                </a:ext>
              </a:extLst>
            </p:cNvPr>
            <p:cNvSpPr>
              <a:spLocks/>
            </p:cNvSpPr>
            <p:nvPr/>
          </p:nvSpPr>
          <p:spPr bwMode="auto">
            <a:xfrm>
              <a:off x="1628776" y="1509713"/>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8"/>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77">
              <a:extLst>
                <a:ext uri="{FF2B5EF4-FFF2-40B4-BE49-F238E27FC236}">
                  <a16:creationId xmlns:a16="http://schemas.microsoft.com/office/drawing/2014/main" id="{C0C0C9C3-652E-414F-8C71-DAAEB7F6EB1D}"/>
                </a:ext>
              </a:extLst>
            </p:cNvPr>
            <p:cNvSpPr>
              <a:spLocks/>
            </p:cNvSpPr>
            <p:nvPr/>
          </p:nvSpPr>
          <p:spPr bwMode="auto">
            <a:xfrm>
              <a:off x="2281238" y="1711325"/>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Freeform 78">
              <a:extLst>
                <a:ext uri="{FF2B5EF4-FFF2-40B4-BE49-F238E27FC236}">
                  <a16:creationId xmlns:a16="http://schemas.microsoft.com/office/drawing/2014/main" id="{593CDE95-6F15-4265-9199-DE8FD94356D1}"/>
                </a:ext>
              </a:extLst>
            </p:cNvPr>
            <p:cNvSpPr>
              <a:spLocks/>
            </p:cNvSpPr>
            <p:nvPr/>
          </p:nvSpPr>
          <p:spPr bwMode="auto">
            <a:xfrm>
              <a:off x="2138363" y="2103438"/>
              <a:ext cx="414338" cy="158750"/>
            </a:xfrm>
            <a:custGeom>
              <a:avLst/>
              <a:gdLst>
                <a:gd name="T0" fmla="*/ 103 w 110"/>
                <a:gd name="T1" fmla="*/ 11 h 42"/>
                <a:gd name="T2" fmla="*/ 59 w 110"/>
                <a:gd name="T3" fmla="*/ 25 h 42"/>
                <a:gd name="T4" fmla="*/ 4 w 110"/>
                <a:gd name="T5" fmla="*/ 17 h 42"/>
                <a:gd name="T6" fmla="*/ 16 w 110"/>
                <a:gd name="T7" fmla="*/ 17 h 42"/>
                <a:gd name="T8" fmla="*/ 50 w 110"/>
                <a:gd name="T9" fmla="*/ 38 h 42"/>
                <a:gd name="T10" fmla="*/ 63 w 110"/>
                <a:gd name="T11" fmla="*/ 35 h 42"/>
                <a:gd name="T12" fmla="*/ 94 w 110"/>
                <a:gd name="T13" fmla="*/ 17 h 42"/>
                <a:gd name="T14" fmla="*/ 103 w 110"/>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2">
                  <a:moveTo>
                    <a:pt x="103" y="11"/>
                  </a:moveTo>
                  <a:cubicBezTo>
                    <a:pt x="86" y="8"/>
                    <a:pt x="70" y="13"/>
                    <a:pt x="59" y="25"/>
                  </a:cubicBezTo>
                  <a:cubicBezTo>
                    <a:pt x="47" y="7"/>
                    <a:pt x="20" y="0"/>
                    <a:pt x="4" y="17"/>
                  </a:cubicBezTo>
                  <a:cubicBezTo>
                    <a:pt x="0" y="20"/>
                    <a:pt x="13" y="20"/>
                    <a:pt x="16" y="17"/>
                  </a:cubicBezTo>
                  <a:cubicBezTo>
                    <a:pt x="29" y="3"/>
                    <a:pt x="47" y="27"/>
                    <a:pt x="50" y="38"/>
                  </a:cubicBezTo>
                  <a:cubicBezTo>
                    <a:pt x="51" y="42"/>
                    <a:pt x="62" y="38"/>
                    <a:pt x="63" y="35"/>
                  </a:cubicBezTo>
                  <a:cubicBezTo>
                    <a:pt x="69" y="24"/>
                    <a:pt x="77" y="14"/>
                    <a:pt x="94" y="17"/>
                  </a:cubicBezTo>
                  <a:cubicBezTo>
                    <a:pt x="97" y="17"/>
                    <a:pt x="110" y="12"/>
                    <a:pt x="103"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1" name="Freeform 79">
              <a:extLst>
                <a:ext uri="{FF2B5EF4-FFF2-40B4-BE49-F238E27FC236}">
                  <a16:creationId xmlns:a16="http://schemas.microsoft.com/office/drawing/2014/main" id="{0E9BF36C-2774-412A-AAF0-6C82807767E9}"/>
                </a:ext>
              </a:extLst>
            </p:cNvPr>
            <p:cNvSpPr>
              <a:spLocks/>
            </p:cNvSpPr>
            <p:nvPr/>
          </p:nvSpPr>
          <p:spPr bwMode="auto">
            <a:xfrm>
              <a:off x="2898776" y="1452562"/>
              <a:ext cx="411163" cy="160338"/>
            </a:xfrm>
            <a:custGeom>
              <a:avLst/>
              <a:gdLst>
                <a:gd name="T0" fmla="*/ 102 w 109"/>
                <a:gd name="T1" fmla="*/ 11 h 42"/>
                <a:gd name="T2" fmla="*/ 58 w 109"/>
                <a:gd name="T3" fmla="*/ 25 h 42"/>
                <a:gd name="T4" fmla="*/ 3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3" y="17"/>
                  </a:cubicBezTo>
                  <a:cubicBezTo>
                    <a:pt x="0" y="21"/>
                    <a:pt x="13" y="20"/>
                    <a:pt x="16" y="17"/>
                  </a:cubicBezTo>
                  <a:cubicBezTo>
                    <a:pt x="29" y="3"/>
                    <a:pt x="46" y="27"/>
                    <a:pt x="50" y="38"/>
                  </a:cubicBezTo>
                  <a:cubicBezTo>
                    <a:pt x="51" y="42"/>
                    <a:pt x="61" y="38"/>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pic>
        <p:nvPicPr>
          <p:cNvPr id="73" name="圖片 72">
            <a:extLst>
              <a:ext uri="{FF2B5EF4-FFF2-40B4-BE49-F238E27FC236}">
                <a16:creationId xmlns:a16="http://schemas.microsoft.com/office/drawing/2014/main" id="{55F3E18D-93C3-40B9-8142-DCE0A441F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044" y="2489484"/>
            <a:ext cx="1403102" cy="1682758"/>
          </a:xfrm>
          <a:prstGeom prst="rect">
            <a:avLst/>
          </a:prstGeom>
        </p:spPr>
      </p:pic>
      <p:pic>
        <p:nvPicPr>
          <p:cNvPr id="28" name="圖片 27">
            <a:extLst>
              <a:ext uri="{FF2B5EF4-FFF2-40B4-BE49-F238E27FC236}">
                <a16:creationId xmlns:a16="http://schemas.microsoft.com/office/drawing/2014/main" id="{94B1537B-BA69-43F8-897F-4313AEEB86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3022600"/>
            <a:ext cx="12192000" cy="3835400"/>
          </a:xfrm>
          <a:prstGeom prst="rect">
            <a:avLst/>
          </a:prstGeom>
        </p:spPr>
      </p:pic>
      <p:sp>
        <p:nvSpPr>
          <p:cNvPr id="30" name="文字方塊 29">
            <a:extLst>
              <a:ext uri="{FF2B5EF4-FFF2-40B4-BE49-F238E27FC236}">
                <a16:creationId xmlns:a16="http://schemas.microsoft.com/office/drawing/2014/main" id="{B62817B3-2271-4993-9006-6E2B20387050}"/>
              </a:ext>
            </a:extLst>
          </p:cNvPr>
          <p:cNvSpPr txBox="1"/>
          <p:nvPr/>
        </p:nvSpPr>
        <p:spPr>
          <a:xfrm>
            <a:off x="4690193" y="2743914"/>
            <a:ext cx="6462113" cy="630942"/>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white"/>
                </a:solidFill>
                <a:latin typeface="微软雅黑" panose="020B0503020204020204" pitchFamily="34" charset="-122"/>
                <a:ea typeface="微软雅黑" panose="020B0503020204020204" pitchFamily="34" charset="-122"/>
              </a:defRPr>
            </a:lvl1pPr>
          </a:lstStyle>
          <a:p>
            <a:pPr>
              <a:lnSpc>
                <a:spcPts val="4200"/>
              </a:lnSpc>
            </a:pPr>
            <a:r>
              <a:rPr lang="zh-TW" altLang="en-US" sz="4200" dirty="0"/>
              <a:t>農田水利資料開放平台</a:t>
            </a:r>
          </a:p>
        </p:txBody>
      </p:sp>
      <p:sp>
        <p:nvSpPr>
          <p:cNvPr id="4" name="投影片編號版面配置區 3"/>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21</a:t>
            </a:fld>
            <a:endParaRPr lang="zh-CN" altLang="en-US">
              <a:solidFill>
                <a:prstClr val="black">
                  <a:tint val="75000"/>
                </a:prstClr>
              </a:solidFill>
            </a:endParaRPr>
          </a:p>
        </p:txBody>
      </p:sp>
    </p:spTree>
    <p:extLst>
      <p:ext uri="{BB962C8B-B14F-4D97-AF65-F5344CB8AC3E}">
        <p14:creationId xmlns:p14="http://schemas.microsoft.com/office/powerpoint/2010/main" val="2454009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45"/>
          <p:cNvGrpSpPr/>
          <p:nvPr/>
        </p:nvGrpSpPr>
        <p:grpSpPr>
          <a:xfrm>
            <a:off x="1064554" y="162838"/>
            <a:ext cx="9132994" cy="789140"/>
            <a:chOff x="-3" y="162838"/>
            <a:chExt cx="12190831" cy="678410"/>
          </a:xfrm>
        </p:grpSpPr>
        <p:sp>
          <p:nvSpPr>
            <p:cNvPr id="25" name="矩形 42"/>
            <p:cNvSpPr/>
            <p:nvPr/>
          </p:nvSpPr>
          <p:spPr>
            <a:xfrm>
              <a:off x="-3" y="162838"/>
              <a:ext cx="6698512"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6"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文本框 47"/>
          <p:cNvSpPr txBox="1"/>
          <p:nvPr/>
        </p:nvSpPr>
        <p:spPr>
          <a:xfrm>
            <a:off x="1236723" y="256471"/>
            <a:ext cx="5066778" cy="584775"/>
          </a:xfrm>
          <a:prstGeom prst="rect">
            <a:avLst/>
          </a:prstGeom>
          <a:noFill/>
        </p:spPr>
        <p:txBody>
          <a:bodyPr wrap="square" rtlCol="0">
            <a:spAutoFit/>
          </a:bodyPr>
          <a:lstStyle/>
          <a:p>
            <a:pPr lvl="0">
              <a:defRPr/>
            </a:pPr>
            <a:r>
              <a:rPr lang="zh-TW" altLang="en-US" sz="3200" b="1" dirty="0">
                <a:solidFill>
                  <a:prstClr val="white"/>
                </a:solidFill>
                <a:latin typeface="微软雅黑" panose="020B0503020204020204" pitchFamily="34" charset="-122"/>
                <a:ea typeface="微软雅黑" panose="020B0503020204020204" pitchFamily="34" charset="-122"/>
              </a:rPr>
              <a:t>農田水利資料開放平台</a:t>
            </a:r>
          </a:p>
        </p:txBody>
      </p:sp>
      <p:pic>
        <p:nvPicPr>
          <p:cNvPr id="32" name="圖片 31">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15" y="197534"/>
            <a:ext cx="582090" cy="69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2" name="组合 51">
            <a:extLst>
              <a:ext uri="{FF2B5EF4-FFF2-40B4-BE49-F238E27FC236}">
                <a16:creationId xmlns:a16="http://schemas.microsoft.com/office/drawing/2014/main" id="{153AAF34-7211-4423-A643-D9EFC08EE57B}"/>
              </a:ext>
            </a:extLst>
          </p:cNvPr>
          <p:cNvGrpSpPr/>
          <p:nvPr/>
        </p:nvGrpSpPr>
        <p:grpSpPr>
          <a:xfrm>
            <a:off x="571347" y="3578995"/>
            <a:ext cx="1582873" cy="577652"/>
            <a:chOff x="911424" y="3429000"/>
            <a:chExt cx="1582873" cy="432048"/>
          </a:xfrm>
        </p:grpSpPr>
        <p:sp>
          <p:nvSpPr>
            <p:cNvPr id="43" name="矩形 42">
              <a:extLst>
                <a:ext uri="{FF2B5EF4-FFF2-40B4-BE49-F238E27FC236}">
                  <a16:creationId xmlns:a16="http://schemas.microsoft.com/office/drawing/2014/main" id="{C9E5B6DB-B29C-4B52-AE42-BFAF5C1DCD55}"/>
                </a:ext>
              </a:extLst>
            </p:cNvPr>
            <p:cNvSpPr/>
            <p:nvPr/>
          </p:nvSpPr>
          <p:spPr>
            <a:xfrm>
              <a:off x="911424" y="3429000"/>
              <a:ext cx="1582873" cy="432048"/>
            </a:xfrm>
            <a:prstGeom prst="rect">
              <a:avLst/>
            </a:prstGeom>
            <a:solidFill>
              <a:srgbClr val="7CC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panose="020F0502020204030204"/>
                <a:ea typeface="宋体" panose="02010600030101010101" pitchFamily="2" charset="-122"/>
              </a:endParaRPr>
            </a:p>
          </p:txBody>
        </p:sp>
        <p:sp>
          <p:nvSpPr>
            <p:cNvPr id="44" name="文本框 53">
              <a:extLst>
                <a:ext uri="{FF2B5EF4-FFF2-40B4-BE49-F238E27FC236}">
                  <a16:creationId xmlns:a16="http://schemas.microsoft.com/office/drawing/2014/main" id="{4C20E391-434D-452E-8CF1-06F5009012C0}"/>
                </a:ext>
              </a:extLst>
            </p:cNvPr>
            <p:cNvSpPr txBox="1"/>
            <p:nvPr/>
          </p:nvSpPr>
          <p:spPr>
            <a:xfrm>
              <a:off x="969427" y="3463128"/>
              <a:ext cx="1524870" cy="345297"/>
            </a:xfrm>
            <a:prstGeom prst="rect">
              <a:avLst/>
            </a:prstGeom>
            <a:noFill/>
          </p:spPr>
          <p:txBody>
            <a:bodyPr wrap="square" rtlCol="0">
              <a:spAutoFit/>
            </a:bodyPr>
            <a:lstStyle/>
            <a:p>
              <a:pPr defTabSz="914377">
                <a:defRPr/>
              </a:pPr>
              <a:r>
                <a:rPr lang="zh-TW" altLang="en-US" sz="2400" b="1" dirty="0">
                  <a:solidFill>
                    <a:prstClr val="white"/>
                  </a:solidFill>
                  <a:latin typeface="微软雅黑" panose="020B0503020204020204" pitchFamily="34" charset="-122"/>
                  <a:ea typeface="微软雅黑" panose="020B0503020204020204" pitchFamily="34" charset="-122"/>
                </a:rPr>
                <a:t>最新消息</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nvGrpSpPr>
          <p:cNvPr id="46" name="组合 54">
            <a:extLst>
              <a:ext uri="{FF2B5EF4-FFF2-40B4-BE49-F238E27FC236}">
                <a16:creationId xmlns:a16="http://schemas.microsoft.com/office/drawing/2014/main" id="{6EBF4724-04A8-4EA6-B2ED-086449C0CE8F}"/>
              </a:ext>
            </a:extLst>
          </p:cNvPr>
          <p:cNvGrpSpPr/>
          <p:nvPr/>
        </p:nvGrpSpPr>
        <p:grpSpPr>
          <a:xfrm>
            <a:off x="629350" y="4925826"/>
            <a:ext cx="1765548" cy="534297"/>
            <a:chOff x="3723428" y="3422308"/>
            <a:chExt cx="1765548" cy="432048"/>
          </a:xfrm>
        </p:grpSpPr>
        <p:sp>
          <p:nvSpPr>
            <p:cNvPr id="47" name="矩形 46">
              <a:extLst>
                <a:ext uri="{FF2B5EF4-FFF2-40B4-BE49-F238E27FC236}">
                  <a16:creationId xmlns:a16="http://schemas.microsoft.com/office/drawing/2014/main" id="{4E11A9D7-E098-4795-823B-909F5CC410F0}"/>
                </a:ext>
              </a:extLst>
            </p:cNvPr>
            <p:cNvSpPr/>
            <p:nvPr/>
          </p:nvSpPr>
          <p:spPr>
            <a:xfrm>
              <a:off x="3723428" y="3422308"/>
              <a:ext cx="1535490" cy="432048"/>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panose="020F0502020204030204"/>
                <a:ea typeface="宋体" panose="02010600030101010101" pitchFamily="2" charset="-122"/>
              </a:endParaRPr>
            </a:p>
          </p:txBody>
        </p:sp>
        <p:sp>
          <p:nvSpPr>
            <p:cNvPr id="48" name="文本框 56">
              <a:extLst>
                <a:ext uri="{FF2B5EF4-FFF2-40B4-BE49-F238E27FC236}">
                  <a16:creationId xmlns:a16="http://schemas.microsoft.com/office/drawing/2014/main" id="{6C328106-8A61-4859-8CCE-115609C0277F}"/>
                </a:ext>
              </a:extLst>
            </p:cNvPr>
            <p:cNvSpPr txBox="1"/>
            <p:nvPr/>
          </p:nvSpPr>
          <p:spPr>
            <a:xfrm>
              <a:off x="3855758" y="3452171"/>
              <a:ext cx="1633218" cy="373316"/>
            </a:xfrm>
            <a:prstGeom prst="rect">
              <a:avLst/>
            </a:prstGeom>
            <a:noFill/>
          </p:spPr>
          <p:txBody>
            <a:bodyPr wrap="square" rtlCol="0">
              <a:spAutoFit/>
            </a:bodyPr>
            <a:lstStyle/>
            <a:p>
              <a:pPr defTabSz="914377">
                <a:defRPr/>
              </a:pPr>
              <a:r>
                <a:rPr lang="zh-TW" altLang="en-US" sz="2400" b="1" dirty="0">
                  <a:solidFill>
                    <a:prstClr val="white"/>
                  </a:solidFill>
                  <a:latin typeface="微软雅黑" panose="020B0503020204020204" pitchFamily="34" charset="-122"/>
                  <a:ea typeface="微软雅黑" panose="020B0503020204020204" pitchFamily="34" charset="-122"/>
                </a:rPr>
                <a:t>空間地圖</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50" name="文字方塊 49">
            <a:extLst>
              <a:ext uri="{FF2B5EF4-FFF2-40B4-BE49-F238E27FC236}">
                <a16:creationId xmlns:a16="http://schemas.microsoft.com/office/drawing/2014/main" id="{6DCDF942-D6ED-4625-9DE5-F6D85FD16F63}"/>
              </a:ext>
            </a:extLst>
          </p:cNvPr>
          <p:cNvSpPr txBox="1"/>
          <p:nvPr/>
        </p:nvSpPr>
        <p:spPr>
          <a:xfrm>
            <a:off x="434752" y="5620816"/>
            <a:ext cx="3057195" cy="1077218"/>
          </a:xfrm>
          <a:prstGeom prst="rect">
            <a:avLst/>
          </a:prstGeom>
          <a:noFill/>
        </p:spPr>
        <p:txBody>
          <a:bodyPr wrap="square" rtlCol="0">
            <a:spAutoFit/>
          </a:bodyPr>
          <a:lstStyle/>
          <a:p>
            <a:pPr>
              <a:spcBef>
                <a:spcPts val="600"/>
              </a:spcBef>
            </a:pPr>
            <a:r>
              <a:rPr lang="en-US" altLang="zh-TW" dirty="0"/>
              <a:t>1.</a:t>
            </a:r>
            <a:r>
              <a:rPr lang="zh-TW" altLang="en-US" dirty="0"/>
              <a:t>農田水利設施公告範圍</a:t>
            </a:r>
            <a:endParaRPr lang="en-US" altLang="zh-TW" dirty="0"/>
          </a:p>
          <a:p>
            <a:pPr>
              <a:spcBef>
                <a:spcPts val="600"/>
              </a:spcBef>
            </a:pPr>
            <a:r>
              <a:rPr lang="en-US" altLang="zh-TW" dirty="0"/>
              <a:t>2.</a:t>
            </a:r>
            <a:r>
              <a:rPr lang="zh-TW" altLang="en-US" dirty="0"/>
              <a:t>渠道查詢</a:t>
            </a:r>
            <a:endParaRPr lang="en-US" altLang="zh-TW" dirty="0"/>
          </a:p>
          <a:p>
            <a:pPr>
              <a:spcBef>
                <a:spcPts val="600"/>
              </a:spcBef>
            </a:pPr>
            <a:r>
              <a:rPr lang="en-US" altLang="zh-TW" dirty="0"/>
              <a:t>3.</a:t>
            </a:r>
            <a:r>
              <a:rPr lang="zh-TW" altLang="en-US" dirty="0"/>
              <a:t>定位工具</a:t>
            </a:r>
            <a:r>
              <a:rPr lang="en-US" altLang="zh-TW" sz="1600" dirty="0"/>
              <a:t>(</a:t>
            </a:r>
            <a:r>
              <a:rPr lang="zh-TW" altLang="en-US" sz="1600" dirty="0"/>
              <a:t>地址、地籍、座標</a:t>
            </a:r>
            <a:r>
              <a:rPr lang="en-US" altLang="zh-TW" sz="1600" dirty="0"/>
              <a:t>)</a:t>
            </a:r>
            <a:endParaRPr lang="zh-TW" altLang="en-US" dirty="0"/>
          </a:p>
        </p:txBody>
      </p:sp>
      <p:sp>
        <p:nvSpPr>
          <p:cNvPr id="29" name="矩形 28">
            <a:extLst>
              <a:ext uri="{FF2B5EF4-FFF2-40B4-BE49-F238E27FC236}">
                <a16:creationId xmlns:a16="http://schemas.microsoft.com/office/drawing/2014/main" id="{B1826D86-7A58-43FA-BFE6-11EBDB164E5A}"/>
              </a:ext>
            </a:extLst>
          </p:cNvPr>
          <p:cNvSpPr/>
          <p:nvPr/>
        </p:nvSpPr>
        <p:spPr>
          <a:xfrm>
            <a:off x="3678791" y="3588361"/>
            <a:ext cx="1524870" cy="504533"/>
          </a:xfrm>
          <a:prstGeom prst="rect">
            <a:avLst/>
          </a:prstGeom>
          <a:solidFill>
            <a:srgbClr val="8DB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文本框 62">
            <a:extLst>
              <a:ext uri="{FF2B5EF4-FFF2-40B4-BE49-F238E27FC236}">
                <a16:creationId xmlns:a16="http://schemas.microsoft.com/office/drawing/2014/main" id="{71D59696-2DD1-4EDC-8E34-63E329FC7604}"/>
              </a:ext>
            </a:extLst>
          </p:cNvPr>
          <p:cNvSpPr txBox="1"/>
          <p:nvPr/>
        </p:nvSpPr>
        <p:spPr>
          <a:xfrm>
            <a:off x="3748717" y="3591995"/>
            <a:ext cx="1619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rPr>
              <a:t>水質資訊</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3" name="文字方塊 32">
            <a:extLst>
              <a:ext uri="{FF2B5EF4-FFF2-40B4-BE49-F238E27FC236}">
                <a16:creationId xmlns:a16="http://schemas.microsoft.com/office/drawing/2014/main" id="{7EBAB65A-4B79-46CC-AD51-EC231986980A}"/>
              </a:ext>
            </a:extLst>
          </p:cNvPr>
          <p:cNvSpPr txBox="1"/>
          <p:nvPr/>
        </p:nvSpPr>
        <p:spPr>
          <a:xfrm>
            <a:off x="3631405" y="4133249"/>
            <a:ext cx="2906028" cy="723275"/>
          </a:xfrm>
          <a:prstGeom prst="rect">
            <a:avLst/>
          </a:prstGeom>
          <a:noFill/>
        </p:spPr>
        <p:txBody>
          <a:bodyPr wrap="square" rtlCol="0">
            <a:spAutoFit/>
          </a:bodyPr>
          <a:lstStyle/>
          <a:p>
            <a:pPr>
              <a:spcBef>
                <a:spcPts val="600"/>
              </a:spcBef>
            </a:pPr>
            <a:r>
              <a:rPr lang="en-US" altLang="zh-TW" dirty="0"/>
              <a:t>1.</a:t>
            </a:r>
            <a:r>
              <a:rPr lang="zh-TW" altLang="en-US" dirty="0"/>
              <a:t>水質監測資料期別查詢</a:t>
            </a:r>
            <a:endParaRPr lang="en-US" altLang="zh-TW" dirty="0"/>
          </a:p>
          <a:p>
            <a:pPr>
              <a:spcBef>
                <a:spcPts val="600"/>
              </a:spcBef>
            </a:pPr>
            <a:r>
              <a:rPr lang="en-US" altLang="zh-TW" dirty="0"/>
              <a:t>2.</a:t>
            </a:r>
            <a:r>
              <a:rPr lang="zh-TW" altLang="en-US" dirty="0"/>
              <a:t>水質品質監測成果圖下載</a:t>
            </a:r>
          </a:p>
        </p:txBody>
      </p:sp>
      <p:grpSp>
        <p:nvGrpSpPr>
          <p:cNvPr id="34" name="组合 54">
            <a:extLst>
              <a:ext uri="{FF2B5EF4-FFF2-40B4-BE49-F238E27FC236}">
                <a16:creationId xmlns:a16="http://schemas.microsoft.com/office/drawing/2014/main" id="{C5510BC9-3A63-4718-BAE8-CF3E62767459}"/>
              </a:ext>
            </a:extLst>
          </p:cNvPr>
          <p:cNvGrpSpPr/>
          <p:nvPr/>
        </p:nvGrpSpPr>
        <p:grpSpPr>
          <a:xfrm>
            <a:off x="3689449" y="4962097"/>
            <a:ext cx="1696315" cy="534297"/>
            <a:chOff x="3723428" y="3422308"/>
            <a:chExt cx="1696315" cy="432048"/>
          </a:xfrm>
        </p:grpSpPr>
        <p:sp>
          <p:nvSpPr>
            <p:cNvPr id="45" name="矩形 44">
              <a:extLst>
                <a:ext uri="{FF2B5EF4-FFF2-40B4-BE49-F238E27FC236}">
                  <a16:creationId xmlns:a16="http://schemas.microsoft.com/office/drawing/2014/main" id="{C762566F-4194-445E-8577-EA3D26170BCA}"/>
                </a:ext>
              </a:extLst>
            </p:cNvPr>
            <p:cNvSpPr/>
            <p:nvPr/>
          </p:nvSpPr>
          <p:spPr>
            <a:xfrm>
              <a:off x="3723428" y="3422308"/>
              <a:ext cx="1535490" cy="432048"/>
            </a:xfrm>
            <a:prstGeom prst="rect">
              <a:avLst/>
            </a:prstGeom>
            <a:solidFill>
              <a:srgbClr val="F47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panose="020F0502020204030204"/>
                <a:ea typeface="宋体" panose="02010600030101010101" pitchFamily="2" charset="-122"/>
              </a:endParaRPr>
            </a:p>
          </p:txBody>
        </p:sp>
        <p:sp>
          <p:nvSpPr>
            <p:cNvPr id="52" name="文本框 56">
              <a:extLst>
                <a:ext uri="{FF2B5EF4-FFF2-40B4-BE49-F238E27FC236}">
                  <a16:creationId xmlns:a16="http://schemas.microsoft.com/office/drawing/2014/main" id="{CACFB5AA-063D-4ED9-B01C-D21FF2701CD3}"/>
                </a:ext>
              </a:extLst>
            </p:cNvPr>
            <p:cNvSpPr txBox="1"/>
            <p:nvPr/>
          </p:nvSpPr>
          <p:spPr>
            <a:xfrm>
              <a:off x="3786525" y="3473514"/>
              <a:ext cx="1633218" cy="373316"/>
            </a:xfrm>
            <a:prstGeom prst="rect">
              <a:avLst/>
            </a:prstGeom>
            <a:noFill/>
          </p:spPr>
          <p:txBody>
            <a:bodyPr wrap="square" rtlCol="0">
              <a:spAutoFit/>
            </a:bodyPr>
            <a:lstStyle/>
            <a:p>
              <a:pPr defTabSz="914377">
                <a:defRPr/>
              </a:pPr>
              <a:r>
                <a:rPr lang="zh-TW" altLang="en-US" sz="2400" b="1" dirty="0">
                  <a:solidFill>
                    <a:prstClr val="white"/>
                  </a:solidFill>
                  <a:latin typeface="微软雅黑" panose="020B0503020204020204" pitchFamily="34" charset="-122"/>
                  <a:ea typeface="微软雅黑" panose="020B0503020204020204" pitchFamily="34" charset="-122"/>
                </a:rPr>
                <a:t>相關連結</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6" name="投影片編號版面配置區 5"/>
          <p:cNvSpPr>
            <a:spLocks noGrp="1"/>
          </p:cNvSpPr>
          <p:nvPr>
            <p:ph type="sldNum" sz="quarter" idx="12"/>
          </p:nvPr>
        </p:nvSpPr>
        <p:spPr>
          <a:xfrm>
            <a:off x="9434313" y="6356350"/>
            <a:ext cx="2743200" cy="365125"/>
          </a:xfrm>
        </p:spPr>
        <p:txBody>
          <a:bodyPr/>
          <a:lstStyle/>
          <a:p>
            <a:fld id="{46493D02-3590-4494-9ABB-93D650CAA22C}" type="slidenum">
              <a:rPr lang="zh-CN" altLang="en-US" smtClean="0">
                <a:solidFill>
                  <a:prstClr val="black">
                    <a:tint val="75000"/>
                  </a:prstClr>
                </a:solidFill>
              </a:rPr>
              <a:pPr/>
              <a:t>22</a:t>
            </a:fld>
            <a:endParaRPr lang="zh-CN" altLang="en-US" dirty="0">
              <a:solidFill>
                <a:prstClr val="black">
                  <a:tint val="75000"/>
                </a:prstClr>
              </a:solidFill>
            </a:endParaRPr>
          </a:p>
        </p:txBody>
      </p:sp>
      <p:sp>
        <p:nvSpPr>
          <p:cNvPr id="8" name="矩形 7"/>
          <p:cNvSpPr/>
          <p:nvPr/>
        </p:nvSpPr>
        <p:spPr>
          <a:xfrm>
            <a:off x="413538" y="1128224"/>
            <a:ext cx="5889963" cy="2269852"/>
          </a:xfrm>
          <a:prstGeom prst="rect">
            <a:avLst/>
          </a:prstGeom>
        </p:spPr>
        <p:txBody>
          <a:bodyPr wrap="square">
            <a:spAutoFit/>
          </a:bodyPr>
          <a:lstStyle/>
          <a:p>
            <a:pPr marL="457200" lvl="0" indent="-457200">
              <a:spcBef>
                <a:spcPts val="600"/>
              </a:spcBef>
              <a:spcAft>
                <a:spcPts val="900"/>
              </a:spcAft>
              <a:buClr>
                <a:srgbClr val="70AD47">
                  <a:lumMod val="75000"/>
                </a:srgbClr>
              </a:buClr>
              <a:buFont typeface="Wingdings" panose="05000000000000000000" pitchFamily="2" charset="2"/>
              <a:buChar char="n"/>
            </a:pPr>
            <a:r>
              <a:rPr lang="zh-TW" altLang="en-US" sz="2800" b="1" dirty="0">
                <a:solidFill>
                  <a:prstClr val="black"/>
                </a:solidFill>
                <a:latin typeface="微軟正黑體" panose="020B0604030504040204" pitchFamily="34" charset="-120"/>
              </a:rPr>
              <a:t>農田水利資料開放平台</a:t>
            </a:r>
          </a:p>
          <a:p>
            <a:pPr marL="914400" lvl="1" indent="-457200" algn="just">
              <a:spcBef>
                <a:spcPts val="600"/>
              </a:spcBef>
              <a:buClr>
                <a:srgbClr val="ED7D31"/>
              </a:buClr>
              <a:buSzPct val="90000"/>
              <a:buFont typeface="Wingdings" panose="05000000000000000000" pitchFamily="2" charset="2"/>
              <a:buChar char="p"/>
            </a:pPr>
            <a:r>
              <a:rPr lang="zh-TW" altLang="en-US" sz="2400" spc="130" dirty="0">
                <a:solidFill>
                  <a:prstClr val="black">
                    <a:lumMod val="65000"/>
                    <a:lumOff val="35000"/>
                  </a:prstClr>
                </a:solidFill>
                <a:cs typeface="+mn-ea"/>
              </a:rPr>
              <a:t>配合</a:t>
            </a:r>
            <a:r>
              <a:rPr lang="zh-TW" altLang="en-US" sz="2400" b="1" spc="130" dirty="0">
                <a:solidFill>
                  <a:srgbClr val="C00000"/>
                </a:solidFill>
                <a:cs typeface="+mn-ea"/>
              </a:rPr>
              <a:t>政府資料開放政策</a:t>
            </a:r>
            <a:r>
              <a:rPr lang="zh-TW" altLang="en-US" sz="2400" spc="130" dirty="0">
                <a:solidFill>
                  <a:prstClr val="black">
                    <a:lumMod val="65000"/>
                    <a:lumOff val="35000"/>
                  </a:prstClr>
                </a:solidFill>
                <a:cs typeface="+mn-ea"/>
              </a:rPr>
              <a:t>，逐步推行政府資訊公開作業</a:t>
            </a:r>
            <a:endParaRPr lang="en-US" altLang="zh-TW" sz="2400" spc="130" dirty="0">
              <a:solidFill>
                <a:prstClr val="black">
                  <a:lumMod val="65000"/>
                  <a:lumOff val="35000"/>
                </a:prstClr>
              </a:solidFill>
              <a:cs typeface="+mn-ea"/>
            </a:endParaRPr>
          </a:p>
          <a:p>
            <a:pPr marL="914400" lvl="1" indent="-457200" algn="just">
              <a:spcBef>
                <a:spcPts val="600"/>
              </a:spcBef>
              <a:buClr>
                <a:srgbClr val="ED7D31"/>
              </a:buClr>
              <a:buSzPct val="90000"/>
              <a:buFont typeface="Wingdings" panose="05000000000000000000" pitchFamily="2" charset="2"/>
              <a:buChar char="p"/>
            </a:pPr>
            <a:r>
              <a:rPr lang="zh-TW" altLang="en-US" sz="2400" spc="130" dirty="0">
                <a:solidFill>
                  <a:prstClr val="black">
                    <a:lumMod val="65000"/>
                    <a:lumOff val="35000"/>
                  </a:prstClr>
                </a:solidFill>
                <a:cs typeface="+mn-ea"/>
                <a:sym typeface="Arial"/>
              </a:rPr>
              <a:t>達到</a:t>
            </a:r>
            <a:r>
              <a:rPr lang="zh-TW" altLang="en-US" sz="2400" b="1" spc="130" dirty="0">
                <a:solidFill>
                  <a:srgbClr val="C00000"/>
                </a:solidFill>
                <a:cs typeface="+mn-ea"/>
                <a:sym typeface="Arial"/>
              </a:rPr>
              <a:t>資訊互通</a:t>
            </a:r>
            <a:r>
              <a:rPr lang="zh-TW" altLang="en-US" sz="2400" spc="130" dirty="0">
                <a:solidFill>
                  <a:prstClr val="black">
                    <a:lumMod val="65000"/>
                    <a:lumOff val="35000"/>
                  </a:prstClr>
                </a:solidFill>
                <a:cs typeface="+mn-ea"/>
                <a:sym typeface="Arial"/>
              </a:rPr>
              <a:t>快速，進而提升政府治理及政策效率</a:t>
            </a:r>
          </a:p>
        </p:txBody>
      </p:sp>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5009" y="520365"/>
            <a:ext cx="5281893" cy="2920757"/>
          </a:xfrm>
          <a:prstGeom prst="rect">
            <a:avLst/>
          </a:prstGeom>
          <a:ln>
            <a:solidFill>
              <a:schemeClr val="tx1"/>
            </a:solidFill>
          </a:ln>
        </p:spPr>
      </p:pic>
      <p:grpSp>
        <p:nvGrpSpPr>
          <p:cNvPr id="5" name="群組 4"/>
          <p:cNvGrpSpPr/>
          <p:nvPr/>
        </p:nvGrpSpPr>
        <p:grpSpPr>
          <a:xfrm>
            <a:off x="6158204" y="3560303"/>
            <a:ext cx="5661683" cy="3137731"/>
            <a:chOff x="-140477" y="3493799"/>
            <a:chExt cx="5516386" cy="3137731"/>
          </a:xfrm>
        </p:grpSpPr>
        <p:pic>
          <p:nvPicPr>
            <p:cNvPr id="28" name="圖片 27" descr="C:\Users\User\Downloads\空間地圖畫面.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642" y="3621412"/>
              <a:ext cx="5024267" cy="3010118"/>
            </a:xfrm>
            <a:prstGeom prst="rect">
              <a:avLst/>
            </a:prstGeom>
            <a:noFill/>
            <a:ln>
              <a:solidFill>
                <a:schemeClr val="tx1"/>
              </a:solidFill>
            </a:ln>
          </p:spPr>
        </p:pic>
        <p:sp>
          <p:nvSpPr>
            <p:cNvPr id="31" name="文本框 7">
              <a:extLst>
                <a:ext uri="{FF2B5EF4-FFF2-40B4-BE49-F238E27FC236}">
                  <a16:creationId xmlns:a16="http://schemas.microsoft.com/office/drawing/2014/main" id="{85F2CB98-3E8F-41BE-BA72-47B9F6D3BE1E}"/>
                </a:ext>
              </a:extLst>
            </p:cNvPr>
            <p:cNvSpPr txBox="1"/>
            <p:nvPr/>
          </p:nvSpPr>
          <p:spPr>
            <a:xfrm>
              <a:off x="-140477" y="3493799"/>
              <a:ext cx="1789889" cy="369332"/>
            </a:xfrm>
            <a:prstGeom prst="rect">
              <a:avLst/>
            </a:prstGeom>
            <a:solidFill>
              <a:schemeClr val="tx2">
                <a:alpha val="50000"/>
              </a:schemeClr>
            </a:solidFill>
          </p:spPr>
          <p:txBody>
            <a:bodyPr wrap="square">
              <a:spAutoFit/>
            </a:bodyPr>
            <a:lstStyle>
              <a:defPPr>
                <a:defRPr lang="zh-CN"/>
              </a:defPPr>
              <a:lvl1pPr algn="ctr">
                <a:defRPr b="1" kern="0">
                  <a:solidFill>
                    <a:srgbClr val="FFFF00"/>
                  </a:solidFill>
                  <a:effectLst>
                    <a:outerShdw blurRad="38100" dist="38100" dir="2700000" algn="tl">
                      <a:srgbClr val="000000">
                        <a:alpha val="43137"/>
                      </a:srgbClr>
                    </a:outerShdw>
                  </a:effectLst>
                  <a:latin typeface="微軟正黑體"/>
                  <a:ea typeface="微軟正黑體"/>
                </a:defRPr>
              </a:lvl1pPr>
            </a:lstStyle>
            <a:p>
              <a:r>
                <a:rPr lang="zh-TW" altLang="en-US" dirty="0">
                  <a:sym typeface="阿里巴巴普惠体 B" panose="00020600040101010101" pitchFamily="18" charset="-122"/>
                </a:rPr>
                <a:t>空間地圖示意圖</a:t>
              </a:r>
            </a:p>
          </p:txBody>
        </p:sp>
      </p:grpSp>
      <p:sp>
        <p:nvSpPr>
          <p:cNvPr id="36" name="文本框 7">
            <a:extLst>
              <a:ext uri="{FF2B5EF4-FFF2-40B4-BE49-F238E27FC236}">
                <a16:creationId xmlns:a16="http://schemas.microsoft.com/office/drawing/2014/main" id="{52013F69-49D9-449B-B1AF-D55BDFD058E1}"/>
              </a:ext>
            </a:extLst>
          </p:cNvPr>
          <p:cNvSpPr txBox="1"/>
          <p:nvPr/>
        </p:nvSpPr>
        <p:spPr>
          <a:xfrm>
            <a:off x="6082872" y="188076"/>
            <a:ext cx="1813850" cy="369332"/>
          </a:xfrm>
          <a:prstGeom prst="rect">
            <a:avLst/>
          </a:prstGeom>
          <a:solidFill>
            <a:schemeClr val="tx2">
              <a:alpha val="50000"/>
            </a:schemeClr>
          </a:solidFill>
        </p:spPr>
        <p:txBody>
          <a:bodyPr wrap="square">
            <a:spAutoFit/>
          </a:bodyPr>
          <a:lstStyle>
            <a:defPPr>
              <a:defRPr lang="zh-CN"/>
            </a:defPPr>
            <a:lvl1pPr algn="ctr">
              <a:defRPr b="1" kern="0">
                <a:solidFill>
                  <a:srgbClr val="FFFF00"/>
                </a:solidFill>
                <a:effectLst>
                  <a:outerShdw blurRad="38100" dist="38100" dir="2700000" algn="tl">
                    <a:srgbClr val="000000">
                      <a:alpha val="43137"/>
                    </a:srgbClr>
                  </a:outerShdw>
                </a:effectLst>
                <a:latin typeface="微軟正黑體"/>
                <a:ea typeface="微軟正黑體"/>
              </a:defRPr>
            </a:lvl1pPr>
          </a:lstStyle>
          <a:p>
            <a:r>
              <a:rPr lang="zh-TW" altLang="en-US" dirty="0">
                <a:sym typeface="阿里巴巴普惠体 B" panose="00020600040101010101" pitchFamily="18" charset="-122"/>
              </a:rPr>
              <a:t>平台首頁示意圖</a:t>
            </a:r>
          </a:p>
        </p:txBody>
      </p:sp>
      <p:sp>
        <p:nvSpPr>
          <p:cNvPr id="10" name="矩形 9"/>
          <p:cNvSpPr/>
          <p:nvPr/>
        </p:nvSpPr>
        <p:spPr>
          <a:xfrm>
            <a:off x="549956" y="4202015"/>
            <a:ext cx="2723823" cy="507831"/>
          </a:xfrm>
          <a:prstGeom prst="rect">
            <a:avLst/>
          </a:prstGeom>
        </p:spPr>
        <p:txBody>
          <a:bodyPr wrap="none">
            <a:spAutoFit/>
          </a:bodyPr>
          <a:lstStyle/>
          <a:p>
            <a:pPr>
              <a:lnSpc>
                <a:spcPct val="150000"/>
              </a:lnSpc>
            </a:pPr>
            <a:r>
              <a:rPr lang="zh-TW" altLang="zh-TW" dirty="0"/>
              <a:t>農田水利署</a:t>
            </a:r>
            <a:r>
              <a:rPr lang="zh-TW" altLang="en-US" dirty="0"/>
              <a:t>公布相關訊系</a:t>
            </a:r>
            <a:endParaRPr lang="zh-TW" altLang="en-US" b="1" dirty="0">
              <a:solidFill>
                <a:schemeClr val="accent1"/>
              </a:solidFill>
            </a:endParaRPr>
          </a:p>
        </p:txBody>
      </p:sp>
      <p:sp>
        <p:nvSpPr>
          <p:cNvPr id="11" name="矩形 10"/>
          <p:cNvSpPr/>
          <p:nvPr/>
        </p:nvSpPr>
        <p:spPr>
          <a:xfrm>
            <a:off x="3639634" y="5487086"/>
            <a:ext cx="2031325" cy="507831"/>
          </a:xfrm>
          <a:prstGeom prst="rect">
            <a:avLst/>
          </a:prstGeom>
        </p:spPr>
        <p:txBody>
          <a:bodyPr wrap="none">
            <a:spAutoFit/>
          </a:bodyPr>
          <a:lstStyle/>
          <a:p>
            <a:pPr>
              <a:lnSpc>
                <a:spcPct val="150000"/>
              </a:lnSpc>
            </a:pPr>
            <a:r>
              <a:rPr lang="zh-TW" altLang="en-US" dirty="0"/>
              <a:t>農田水利相關網站</a:t>
            </a:r>
            <a:endParaRPr lang="zh-CN" altLang="en-US" dirty="0"/>
          </a:p>
        </p:txBody>
      </p:sp>
    </p:spTree>
    <p:extLst>
      <p:ext uri="{BB962C8B-B14F-4D97-AF65-F5344CB8AC3E}">
        <p14:creationId xmlns:p14="http://schemas.microsoft.com/office/powerpoint/2010/main" val="1352675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4E0E2">
            <a:alpha val="70000"/>
          </a:srgbClr>
        </a:solidFill>
        <a:effectLst/>
      </p:bgPr>
    </p:bg>
    <p:spTree>
      <p:nvGrpSpPr>
        <p:cNvPr id="1" name=""/>
        <p:cNvGrpSpPr/>
        <p:nvPr/>
      </p:nvGrpSpPr>
      <p:grpSpPr>
        <a:xfrm>
          <a:off x="0" y="0"/>
          <a:ext cx="0" cy="0"/>
          <a:chOff x="0" y="0"/>
          <a:chExt cx="0" cy="0"/>
        </a:xfrm>
      </p:grpSpPr>
      <p:grpSp>
        <p:nvGrpSpPr>
          <p:cNvPr id="7" name="组合 11">
            <a:extLst>
              <a:ext uri="{FF2B5EF4-FFF2-40B4-BE49-F238E27FC236}">
                <a16:creationId xmlns:a16="http://schemas.microsoft.com/office/drawing/2014/main" id="{310B5575-B206-4042-A677-FE72D3D72E44}"/>
              </a:ext>
            </a:extLst>
          </p:cNvPr>
          <p:cNvGrpSpPr/>
          <p:nvPr/>
        </p:nvGrpSpPr>
        <p:grpSpPr>
          <a:xfrm>
            <a:off x="895507" y="1776383"/>
            <a:ext cx="3136392" cy="3108960"/>
            <a:chOff x="1874520" y="1901952"/>
            <a:chExt cx="3136392" cy="3108960"/>
          </a:xfrm>
        </p:grpSpPr>
        <p:sp>
          <p:nvSpPr>
            <p:cNvPr id="50" name="椭圆 3">
              <a:extLst>
                <a:ext uri="{FF2B5EF4-FFF2-40B4-BE49-F238E27FC236}">
                  <a16:creationId xmlns:a16="http://schemas.microsoft.com/office/drawing/2014/main" id="{90EBE1CC-05EC-4FF6-A1AD-122E088EAA1B}"/>
                </a:ext>
              </a:extLst>
            </p:cNvPr>
            <p:cNvSpPr/>
            <p:nvPr/>
          </p:nvSpPr>
          <p:spPr>
            <a:xfrm>
              <a:off x="2057400" y="2066544"/>
              <a:ext cx="2770632" cy="2770632"/>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51" name="直接连接符 5">
              <a:extLst>
                <a:ext uri="{FF2B5EF4-FFF2-40B4-BE49-F238E27FC236}">
                  <a16:creationId xmlns:a16="http://schemas.microsoft.com/office/drawing/2014/main" id="{38DB638D-D75C-494F-97ED-781F2DB6C875}"/>
                </a:ext>
              </a:extLst>
            </p:cNvPr>
            <p:cNvCxnSpPr/>
            <p:nvPr/>
          </p:nvCxnSpPr>
          <p:spPr>
            <a:xfrm>
              <a:off x="3429000" y="1901952"/>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8">
              <a:extLst>
                <a:ext uri="{FF2B5EF4-FFF2-40B4-BE49-F238E27FC236}">
                  <a16:creationId xmlns:a16="http://schemas.microsoft.com/office/drawing/2014/main" id="{05E47DAF-F418-4B80-A260-407EC70A7B26}"/>
                </a:ext>
              </a:extLst>
            </p:cNvPr>
            <p:cNvCxnSpPr/>
            <p:nvPr/>
          </p:nvCxnSpPr>
          <p:spPr>
            <a:xfrm>
              <a:off x="4672584" y="3456432"/>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9">
              <a:extLst>
                <a:ext uri="{FF2B5EF4-FFF2-40B4-BE49-F238E27FC236}">
                  <a16:creationId xmlns:a16="http://schemas.microsoft.com/office/drawing/2014/main" id="{F406A23A-683F-4505-B90F-D7F49ABC2251}"/>
                </a:ext>
              </a:extLst>
            </p:cNvPr>
            <p:cNvCxnSpPr/>
            <p:nvPr/>
          </p:nvCxnSpPr>
          <p:spPr>
            <a:xfrm>
              <a:off x="3425952" y="4654296"/>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10">
              <a:extLst>
                <a:ext uri="{FF2B5EF4-FFF2-40B4-BE49-F238E27FC236}">
                  <a16:creationId xmlns:a16="http://schemas.microsoft.com/office/drawing/2014/main" id="{9206A0EC-308C-47BE-80A2-432C700A0600}"/>
                </a:ext>
              </a:extLst>
            </p:cNvPr>
            <p:cNvCxnSpPr/>
            <p:nvPr/>
          </p:nvCxnSpPr>
          <p:spPr>
            <a:xfrm>
              <a:off x="1874520" y="3451860"/>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120">
            <a:extLst>
              <a:ext uri="{FF2B5EF4-FFF2-40B4-BE49-F238E27FC236}">
                <a16:creationId xmlns:a16="http://schemas.microsoft.com/office/drawing/2014/main" id="{D482250E-4D96-4E30-9C14-7258F674690C}"/>
              </a:ext>
            </a:extLst>
          </p:cNvPr>
          <p:cNvGrpSpPr/>
          <p:nvPr/>
        </p:nvGrpSpPr>
        <p:grpSpPr>
          <a:xfrm>
            <a:off x="4388707" y="2234038"/>
            <a:ext cx="7074208" cy="1938204"/>
            <a:chOff x="4619530" y="2424035"/>
            <a:chExt cx="6544864" cy="1548167"/>
          </a:xfrm>
        </p:grpSpPr>
        <p:grpSp>
          <p:nvGrpSpPr>
            <p:cNvPr id="56" name="组合 55">
              <a:extLst>
                <a:ext uri="{FF2B5EF4-FFF2-40B4-BE49-F238E27FC236}">
                  <a16:creationId xmlns:a16="http://schemas.microsoft.com/office/drawing/2014/main" id="{D74208A4-5344-492B-A9DB-FC15C7659F14}"/>
                </a:ext>
              </a:extLst>
            </p:cNvPr>
            <p:cNvGrpSpPr/>
            <p:nvPr/>
          </p:nvGrpSpPr>
          <p:grpSpPr>
            <a:xfrm>
              <a:off x="4619530" y="2424035"/>
              <a:ext cx="6544864" cy="1548167"/>
              <a:chOff x="681080" y="2753256"/>
              <a:chExt cx="6962996" cy="1647075"/>
            </a:xfrm>
          </p:grpSpPr>
          <p:sp>
            <p:nvSpPr>
              <p:cNvPr id="61" name="矩形 3">
                <a:extLst>
                  <a:ext uri="{FF2B5EF4-FFF2-40B4-BE49-F238E27FC236}">
                    <a16:creationId xmlns:a16="http://schemas.microsoft.com/office/drawing/2014/main" id="{5AE2D1FC-21A3-4A7C-AE77-14AFAF3DD96D}"/>
                  </a:ext>
                </a:extLst>
              </p:cNvPr>
              <p:cNvSpPr/>
              <p:nvPr/>
            </p:nvSpPr>
            <p:spPr>
              <a:xfrm>
                <a:off x="681080" y="2753256"/>
                <a:ext cx="6657271" cy="124786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7271" h="1247861">
                    <a:moveTo>
                      <a:pt x="0" y="0"/>
                    </a:moveTo>
                    <a:lnTo>
                      <a:pt x="6393111" y="386080"/>
                    </a:lnTo>
                    <a:lnTo>
                      <a:pt x="6657271" y="1247861"/>
                    </a:lnTo>
                    <a:lnTo>
                      <a:pt x="213360" y="1247861"/>
                    </a:lnTo>
                    <a:lnTo>
                      <a:pt x="0" y="0"/>
                    </a:lnTo>
                    <a:close/>
                  </a:path>
                </a:pathLst>
              </a:custGeom>
              <a:solidFill>
                <a:srgbClr val="334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62" name="矩形 3">
                <a:extLst>
                  <a:ext uri="{FF2B5EF4-FFF2-40B4-BE49-F238E27FC236}">
                    <a16:creationId xmlns:a16="http://schemas.microsoft.com/office/drawing/2014/main" id="{1C738AFD-284E-477E-A593-987880422554}"/>
                  </a:ext>
                </a:extLst>
              </p:cNvPr>
              <p:cNvSpPr/>
              <p:nvPr/>
            </p:nvSpPr>
            <p:spPr>
              <a:xfrm>
                <a:off x="1220485" y="3721430"/>
                <a:ext cx="6423591" cy="67890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50800 w 6657271"/>
                  <a:gd name="connsiteY3" fmla="*/ 546821 h 1247861"/>
                  <a:gd name="connsiteX4" fmla="*/ 0 w 6657271"/>
                  <a:gd name="connsiteY4" fmla="*/ 0 h 1247861"/>
                  <a:gd name="connsiteX0" fmla="*/ 0 w 6657271"/>
                  <a:gd name="connsiteY0" fmla="*/ 71120 h 1318981"/>
                  <a:gd name="connsiteX1" fmla="*/ 6321991 w 6657271"/>
                  <a:gd name="connsiteY1" fmla="*/ 0 h 1318981"/>
                  <a:gd name="connsiteX2" fmla="*/ 6657271 w 6657271"/>
                  <a:gd name="connsiteY2" fmla="*/ 1318981 h 1318981"/>
                  <a:gd name="connsiteX3" fmla="*/ 50800 w 6657271"/>
                  <a:gd name="connsiteY3" fmla="*/ 617941 h 1318981"/>
                  <a:gd name="connsiteX4" fmla="*/ 0 w 6657271"/>
                  <a:gd name="connsiteY4" fmla="*/ 71120 h 1318981"/>
                  <a:gd name="connsiteX0" fmla="*/ 0 w 6443911"/>
                  <a:gd name="connsiteY0" fmla="*/ 71120 h 678901"/>
                  <a:gd name="connsiteX1" fmla="*/ 6321991 w 6443911"/>
                  <a:gd name="connsiteY1" fmla="*/ 0 h 678901"/>
                  <a:gd name="connsiteX2" fmla="*/ 6443911 w 6443911"/>
                  <a:gd name="connsiteY2" fmla="*/ 678901 h 678901"/>
                  <a:gd name="connsiteX3" fmla="*/ 50800 w 6443911"/>
                  <a:gd name="connsiteY3" fmla="*/ 617941 h 678901"/>
                  <a:gd name="connsiteX4" fmla="*/ 0 w 6443911"/>
                  <a:gd name="connsiteY4" fmla="*/ 71120 h 678901"/>
                  <a:gd name="connsiteX0" fmla="*/ 0 w 6423591"/>
                  <a:gd name="connsiteY0" fmla="*/ 121920 h 678901"/>
                  <a:gd name="connsiteX1" fmla="*/ 6301671 w 6423591"/>
                  <a:gd name="connsiteY1" fmla="*/ 0 h 678901"/>
                  <a:gd name="connsiteX2" fmla="*/ 6423591 w 6423591"/>
                  <a:gd name="connsiteY2" fmla="*/ 678901 h 678901"/>
                  <a:gd name="connsiteX3" fmla="*/ 30480 w 6423591"/>
                  <a:gd name="connsiteY3" fmla="*/ 617941 h 678901"/>
                  <a:gd name="connsiteX4" fmla="*/ 0 w 6423591"/>
                  <a:gd name="connsiteY4" fmla="*/ 121920 h 67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591" h="678901">
                    <a:moveTo>
                      <a:pt x="0" y="121920"/>
                    </a:moveTo>
                    <a:lnTo>
                      <a:pt x="6301671" y="0"/>
                    </a:lnTo>
                    <a:lnTo>
                      <a:pt x="6423591" y="678901"/>
                    </a:lnTo>
                    <a:lnTo>
                      <a:pt x="30480" y="617941"/>
                    </a:lnTo>
                    <a:lnTo>
                      <a:pt x="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Calibri" panose="020F0502020204030204"/>
                  <a:ea typeface="宋体" panose="02010600030101010101" pitchFamily="2" charset="-122"/>
                </a:endParaRPr>
              </a:p>
            </p:txBody>
          </p:sp>
        </p:grpSp>
        <p:sp>
          <p:nvSpPr>
            <p:cNvPr id="58" name="文本框 119">
              <a:extLst>
                <a:ext uri="{FF2B5EF4-FFF2-40B4-BE49-F238E27FC236}">
                  <a16:creationId xmlns:a16="http://schemas.microsoft.com/office/drawing/2014/main" id="{324C33AE-CCE5-4260-9607-C1159EC5A27C}"/>
                </a:ext>
              </a:extLst>
            </p:cNvPr>
            <p:cNvSpPr txBox="1"/>
            <p:nvPr/>
          </p:nvSpPr>
          <p:spPr>
            <a:xfrm>
              <a:off x="6953579" y="3426055"/>
              <a:ext cx="3517949" cy="461665"/>
            </a:xfrm>
            <a:prstGeom prst="rect">
              <a:avLst/>
            </a:prstGeom>
            <a:noFill/>
          </p:spPr>
          <p:txBody>
            <a:bodyPr wrap="square" rtlCol="0">
              <a:spAutoFit/>
            </a:bodyPr>
            <a:lstStyle/>
            <a:p>
              <a:pPr>
                <a:defRPr/>
              </a:pPr>
              <a:r>
                <a:rPr lang="en-US" altLang="zh-CN" sz="2400" b="1" dirty="0">
                  <a:solidFill>
                    <a:prstClr val="white"/>
                  </a:solidFill>
                  <a:latin typeface="微软雅黑" panose="020B0503020204020204" pitchFamily="34" charset="-122"/>
                  <a:ea typeface="微软雅黑" panose="020B0503020204020204" pitchFamily="34" charset="-122"/>
                </a:rPr>
                <a:t>ADD YOUR TITLE</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nvGrpSpPr>
          <p:cNvPr id="65" name="组合 66">
            <a:extLst>
              <a:ext uri="{FF2B5EF4-FFF2-40B4-BE49-F238E27FC236}">
                <a16:creationId xmlns:a16="http://schemas.microsoft.com/office/drawing/2014/main" id="{0800E0F9-B1C5-4D9B-B015-1C6765F468AA}"/>
              </a:ext>
            </a:extLst>
          </p:cNvPr>
          <p:cNvGrpSpPr/>
          <p:nvPr/>
        </p:nvGrpSpPr>
        <p:grpSpPr>
          <a:xfrm>
            <a:off x="8559443" y="1346959"/>
            <a:ext cx="2910464" cy="914884"/>
            <a:chOff x="1019176" y="1452562"/>
            <a:chExt cx="2290763" cy="809626"/>
          </a:xfrm>
          <a:effectLst>
            <a:outerShdw blurRad="50800" dist="38100" dir="2700000" algn="tl" rotWithShape="0">
              <a:prstClr val="black">
                <a:alpha val="40000"/>
              </a:prstClr>
            </a:outerShdw>
          </a:effectLst>
        </p:grpSpPr>
        <p:sp>
          <p:nvSpPr>
            <p:cNvPr id="66" name="Freeform 74">
              <a:extLst>
                <a:ext uri="{FF2B5EF4-FFF2-40B4-BE49-F238E27FC236}">
                  <a16:creationId xmlns:a16="http://schemas.microsoft.com/office/drawing/2014/main" id="{84EF7B1B-8A9C-42CB-92EE-A43BA8CC4C36}"/>
                </a:ext>
              </a:extLst>
            </p:cNvPr>
            <p:cNvSpPr>
              <a:spLocks/>
            </p:cNvSpPr>
            <p:nvPr/>
          </p:nvSpPr>
          <p:spPr bwMode="auto">
            <a:xfrm>
              <a:off x="1655763" y="1890713"/>
              <a:ext cx="411163" cy="158750"/>
            </a:xfrm>
            <a:custGeom>
              <a:avLst/>
              <a:gdLst>
                <a:gd name="T0" fmla="*/ 102 w 109"/>
                <a:gd name="T1" fmla="*/ 10 h 42"/>
                <a:gd name="T2" fmla="*/ 58 w 109"/>
                <a:gd name="T3" fmla="*/ 25 h 42"/>
                <a:gd name="T4" fmla="*/ 3 w 109"/>
                <a:gd name="T5" fmla="*/ 17 h 42"/>
                <a:gd name="T6" fmla="*/ 15 w 109"/>
                <a:gd name="T7" fmla="*/ 17 h 42"/>
                <a:gd name="T8" fmla="*/ 49 w 109"/>
                <a:gd name="T9" fmla="*/ 37 h 42"/>
                <a:gd name="T10" fmla="*/ 62 w 109"/>
                <a:gd name="T11" fmla="*/ 35 h 42"/>
                <a:gd name="T12" fmla="*/ 93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8" y="3"/>
                    <a:pt x="46" y="27"/>
                    <a:pt x="49" y="37"/>
                  </a:cubicBezTo>
                  <a:cubicBezTo>
                    <a:pt x="51" y="42"/>
                    <a:pt x="61" y="38"/>
                    <a:pt x="62" y="35"/>
                  </a:cubicBezTo>
                  <a:cubicBezTo>
                    <a:pt x="68" y="23"/>
                    <a:pt x="77" y="13"/>
                    <a:pt x="93"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endParaRPr>
            </a:p>
          </p:txBody>
        </p:sp>
        <p:sp>
          <p:nvSpPr>
            <p:cNvPr id="67" name="Freeform 75">
              <a:extLst>
                <a:ext uri="{FF2B5EF4-FFF2-40B4-BE49-F238E27FC236}">
                  <a16:creationId xmlns:a16="http://schemas.microsoft.com/office/drawing/2014/main" id="{892EE8F7-3DEC-4A57-B792-5341C2DD206F}"/>
                </a:ext>
              </a:extLst>
            </p:cNvPr>
            <p:cNvSpPr>
              <a:spLocks/>
            </p:cNvSpPr>
            <p:nvPr/>
          </p:nvSpPr>
          <p:spPr bwMode="auto">
            <a:xfrm>
              <a:off x="1019176" y="1619250"/>
              <a:ext cx="411163" cy="160338"/>
            </a:xfrm>
            <a:custGeom>
              <a:avLst/>
              <a:gdLst>
                <a:gd name="T0" fmla="*/ 102 w 109"/>
                <a:gd name="T1" fmla="*/ 10 h 42"/>
                <a:gd name="T2" fmla="*/ 58 w 109"/>
                <a:gd name="T3" fmla="*/ 25 h 42"/>
                <a:gd name="T4" fmla="*/ 3 w 109"/>
                <a:gd name="T5" fmla="*/ 17 h 42"/>
                <a:gd name="T6" fmla="*/ 15 w 109"/>
                <a:gd name="T7" fmla="*/ 17 h 42"/>
                <a:gd name="T8" fmla="*/ 50 w 109"/>
                <a:gd name="T9" fmla="*/ 37 h 42"/>
                <a:gd name="T10" fmla="*/ 63 w 109"/>
                <a:gd name="T11" fmla="*/ 35 h 42"/>
                <a:gd name="T12" fmla="*/ 94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9" y="3"/>
                    <a:pt x="46" y="27"/>
                    <a:pt x="50" y="37"/>
                  </a:cubicBezTo>
                  <a:cubicBezTo>
                    <a:pt x="51" y="42"/>
                    <a:pt x="61" y="38"/>
                    <a:pt x="63" y="35"/>
                  </a:cubicBezTo>
                  <a:cubicBezTo>
                    <a:pt x="69" y="23"/>
                    <a:pt x="77" y="13"/>
                    <a:pt x="94"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76">
              <a:extLst>
                <a:ext uri="{FF2B5EF4-FFF2-40B4-BE49-F238E27FC236}">
                  <a16:creationId xmlns:a16="http://schemas.microsoft.com/office/drawing/2014/main" id="{4327CFBC-6295-48AE-8E65-3875E01D96F4}"/>
                </a:ext>
              </a:extLst>
            </p:cNvPr>
            <p:cNvSpPr>
              <a:spLocks/>
            </p:cNvSpPr>
            <p:nvPr/>
          </p:nvSpPr>
          <p:spPr bwMode="auto">
            <a:xfrm>
              <a:off x="1628776" y="1509713"/>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8"/>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77">
              <a:extLst>
                <a:ext uri="{FF2B5EF4-FFF2-40B4-BE49-F238E27FC236}">
                  <a16:creationId xmlns:a16="http://schemas.microsoft.com/office/drawing/2014/main" id="{C0C0C9C3-652E-414F-8C71-DAAEB7F6EB1D}"/>
                </a:ext>
              </a:extLst>
            </p:cNvPr>
            <p:cNvSpPr>
              <a:spLocks/>
            </p:cNvSpPr>
            <p:nvPr/>
          </p:nvSpPr>
          <p:spPr bwMode="auto">
            <a:xfrm>
              <a:off x="2281238" y="1711325"/>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Freeform 78">
              <a:extLst>
                <a:ext uri="{FF2B5EF4-FFF2-40B4-BE49-F238E27FC236}">
                  <a16:creationId xmlns:a16="http://schemas.microsoft.com/office/drawing/2014/main" id="{593CDE95-6F15-4265-9199-DE8FD94356D1}"/>
                </a:ext>
              </a:extLst>
            </p:cNvPr>
            <p:cNvSpPr>
              <a:spLocks/>
            </p:cNvSpPr>
            <p:nvPr/>
          </p:nvSpPr>
          <p:spPr bwMode="auto">
            <a:xfrm>
              <a:off x="2138363" y="2103438"/>
              <a:ext cx="414338" cy="158750"/>
            </a:xfrm>
            <a:custGeom>
              <a:avLst/>
              <a:gdLst>
                <a:gd name="T0" fmla="*/ 103 w 110"/>
                <a:gd name="T1" fmla="*/ 11 h 42"/>
                <a:gd name="T2" fmla="*/ 59 w 110"/>
                <a:gd name="T3" fmla="*/ 25 h 42"/>
                <a:gd name="T4" fmla="*/ 4 w 110"/>
                <a:gd name="T5" fmla="*/ 17 h 42"/>
                <a:gd name="T6" fmla="*/ 16 w 110"/>
                <a:gd name="T7" fmla="*/ 17 h 42"/>
                <a:gd name="T8" fmla="*/ 50 w 110"/>
                <a:gd name="T9" fmla="*/ 38 h 42"/>
                <a:gd name="T10" fmla="*/ 63 w 110"/>
                <a:gd name="T11" fmla="*/ 35 h 42"/>
                <a:gd name="T12" fmla="*/ 94 w 110"/>
                <a:gd name="T13" fmla="*/ 17 h 42"/>
                <a:gd name="T14" fmla="*/ 103 w 110"/>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2">
                  <a:moveTo>
                    <a:pt x="103" y="11"/>
                  </a:moveTo>
                  <a:cubicBezTo>
                    <a:pt x="86" y="8"/>
                    <a:pt x="70" y="13"/>
                    <a:pt x="59" y="25"/>
                  </a:cubicBezTo>
                  <a:cubicBezTo>
                    <a:pt x="47" y="7"/>
                    <a:pt x="20" y="0"/>
                    <a:pt x="4" y="17"/>
                  </a:cubicBezTo>
                  <a:cubicBezTo>
                    <a:pt x="0" y="20"/>
                    <a:pt x="13" y="20"/>
                    <a:pt x="16" y="17"/>
                  </a:cubicBezTo>
                  <a:cubicBezTo>
                    <a:pt x="29" y="3"/>
                    <a:pt x="47" y="27"/>
                    <a:pt x="50" y="38"/>
                  </a:cubicBezTo>
                  <a:cubicBezTo>
                    <a:pt x="51" y="42"/>
                    <a:pt x="62" y="38"/>
                    <a:pt x="63" y="35"/>
                  </a:cubicBezTo>
                  <a:cubicBezTo>
                    <a:pt x="69" y="24"/>
                    <a:pt x="77" y="14"/>
                    <a:pt x="94" y="17"/>
                  </a:cubicBezTo>
                  <a:cubicBezTo>
                    <a:pt x="97" y="17"/>
                    <a:pt x="110" y="12"/>
                    <a:pt x="103"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1" name="Freeform 79">
              <a:extLst>
                <a:ext uri="{FF2B5EF4-FFF2-40B4-BE49-F238E27FC236}">
                  <a16:creationId xmlns:a16="http://schemas.microsoft.com/office/drawing/2014/main" id="{0E9BF36C-2774-412A-AAF0-6C82807767E9}"/>
                </a:ext>
              </a:extLst>
            </p:cNvPr>
            <p:cNvSpPr>
              <a:spLocks/>
            </p:cNvSpPr>
            <p:nvPr/>
          </p:nvSpPr>
          <p:spPr bwMode="auto">
            <a:xfrm>
              <a:off x="2898776" y="1452562"/>
              <a:ext cx="411163" cy="160338"/>
            </a:xfrm>
            <a:custGeom>
              <a:avLst/>
              <a:gdLst>
                <a:gd name="T0" fmla="*/ 102 w 109"/>
                <a:gd name="T1" fmla="*/ 11 h 42"/>
                <a:gd name="T2" fmla="*/ 58 w 109"/>
                <a:gd name="T3" fmla="*/ 25 h 42"/>
                <a:gd name="T4" fmla="*/ 3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3" y="17"/>
                  </a:cubicBezTo>
                  <a:cubicBezTo>
                    <a:pt x="0" y="21"/>
                    <a:pt x="13" y="20"/>
                    <a:pt x="16" y="17"/>
                  </a:cubicBezTo>
                  <a:cubicBezTo>
                    <a:pt x="29" y="3"/>
                    <a:pt x="46" y="27"/>
                    <a:pt x="50" y="38"/>
                  </a:cubicBezTo>
                  <a:cubicBezTo>
                    <a:pt x="51" y="42"/>
                    <a:pt x="61" y="38"/>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pic>
        <p:nvPicPr>
          <p:cNvPr id="73" name="圖片 72">
            <a:extLst>
              <a:ext uri="{FF2B5EF4-FFF2-40B4-BE49-F238E27FC236}">
                <a16:creationId xmlns:a16="http://schemas.microsoft.com/office/drawing/2014/main" id="{55F3E18D-93C3-40B9-8142-DCE0A441F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044" y="2489484"/>
            <a:ext cx="1403102" cy="1682758"/>
          </a:xfrm>
          <a:prstGeom prst="rect">
            <a:avLst/>
          </a:prstGeom>
        </p:spPr>
      </p:pic>
      <p:pic>
        <p:nvPicPr>
          <p:cNvPr id="28" name="圖片 27">
            <a:extLst>
              <a:ext uri="{FF2B5EF4-FFF2-40B4-BE49-F238E27FC236}">
                <a16:creationId xmlns:a16="http://schemas.microsoft.com/office/drawing/2014/main" id="{94B1537B-BA69-43F8-897F-4313AEEB86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3022600"/>
            <a:ext cx="12192000" cy="3835400"/>
          </a:xfrm>
          <a:prstGeom prst="rect">
            <a:avLst/>
          </a:prstGeom>
        </p:spPr>
      </p:pic>
      <p:sp>
        <p:nvSpPr>
          <p:cNvPr id="30" name="文字方塊 29">
            <a:extLst>
              <a:ext uri="{FF2B5EF4-FFF2-40B4-BE49-F238E27FC236}">
                <a16:creationId xmlns:a16="http://schemas.microsoft.com/office/drawing/2014/main" id="{B62817B3-2271-4993-9006-6E2B20387050}"/>
              </a:ext>
            </a:extLst>
          </p:cNvPr>
          <p:cNvSpPr txBox="1"/>
          <p:nvPr/>
        </p:nvSpPr>
        <p:spPr>
          <a:xfrm>
            <a:off x="4690193" y="2743914"/>
            <a:ext cx="6462113" cy="648896"/>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white"/>
                </a:solidFill>
                <a:latin typeface="微软雅黑" panose="020B0503020204020204" pitchFamily="34" charset="-122"/>
                <a:ea typeface="微软雅黑" panose="020B0503020204020204" pitchFamily="34" charset="-122"/>
              </a:defRPr>
            </a:lvl1pPr>
          </a:lstStyle>
          <a:p>
            <a:pPr>
              <a:lnSpc>
                <a:spcPts val="4200"/>
              </a:lnSpc>
            </a:pPr>
            <a:r>
              <a:rPr lang="zh-TW" altLang="en-US" sz="4200" dirty="0"/>
              <a:t>農田水利基礎圖資</a:t>
            </a:r>
          </a:p>
        </p:txBody>
      </p:sp>
      <p:sp>
        <p:nvSpPr>
          <p:cNvPr id="3" name="矩形 2"/>
          <p:cNvSpPr/>
          <p:nvPr/>
        </p:nvSpPr>
        <p:spPr>
          <a:xfrm>
            <a:off x="6235223" y="3522979"/>
            <a:ext cx="5032147" cy="648896"/>
          </a:xfrm>
          <a:prstGeom prst="rect">
            <a:avLst/>
          </a:prstGeom>
        </p:spPr>
        <p:txBody>
          <a:bodyPr wrap="none">
            <a:spAutoFit/>
          </a:bodyPr>
          <a:lstStyle/>
          <a:p>
            <a:pPr>
              <a:lnSpc>
                <a:spcPts val="4200"/>
              </a:lnSpc>
            </a:pPr>
            <a:r>
              <a:rPr lang="zh-TW" altLang="en-US" sz="4200" b="1" dirty="0">
                <a:solidFill>
                  <a:prstClr val="black"/>
                </a:solidFill>
                <a:latin typeface="微软雅黑" panose="020B0503020204020204" pitchFamily="34" charset="-122"/>
                <a:ea typeface="微软雅黑" panose="020B0503020204020204" pitchFamily="34" charset="-122"/>
              </a:rPr>
              <a:t>開放與流通辦法規劃</a:t>
            </a:r>
          </a:p>
        </p:txBody>
      </p:sp>
      <p:sp>
        <p:nvSpPr>
          <p:cNvPr id="5" name="投影片編號版面配置區 4"/>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23</a:t>
            </a:fld>
            <a:endParaRPr lang="zh-CN" altLang="en-US">
              <a:solidFill>
                <a:prstClr val="black">
                  <a:tint val="75000"/>
                </a:prstClr>
              </a:solidFill>
            </a:endParaRPr>
          </a:p>
        </p:txBody>
      </p:sp>
    </p:spTree>
    <p:extLst>
      <p:ext uri="{BB962C8B-B14F-4D97-AF65-F5344CB8AC3E}">
        <p14:creationId xmlns:p14="http://schemas.microsoft.com/office/powerpoint/2010/main" val="3252037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64553" y="162838"/>
            <a:ext cx="12190831" cy="789140"/>
            <a:chOff x="-3" y="162838"/>
            <a:chExt cx="12190831" cy="678410"/>
          </a:xfrm>
        </p:grpSpPr>
        <p:sp>
          <p:nvSpPr>
            <p:cNvPr id="43" name="矩形 42"/>
            <p:cNvSpPr/>
            <p:nvPr/>
          </p:nvSpPr>
          <p:spPr>
            <a:xfrm>
              <a:off x="-3" y="162838"/>
              <a:ext cx="893842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236723" y="256471"/>
            <a:ext cx="84891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農田水利基礎圖資開放與流通辦法規劃</a:t>
            </a:r>
          </a:p>
        </p:txBody>
      </p:sp>
      <p:sp>
        <p:nvSpPr>
          <p:cNvPr id="12" name="矩形 11">
            <a:extLst>
              <a:ext uri="{FF2B5EF4-FFF2-40B4-BE49-F238E27FC236}">
                <a16:creationId xmlns:a16="http://schemas.microsoft.com/office/drawing/2014/main" id="{84B7C6B0-0F55-4E42-A663-263DE6B3922A}"/>
              </a:ext>
            </a:extLst>
          </p:cNvPr>
          <p:cNvSpPr/>
          <p:nvPr/>
        </p:nvSpPr>
        <p:spPr>
          <a:xfrm>
            <a:off x="703366" y="1244144"/>
            <a:ext cx="10051260" cy="1146468"/>
          </a:xfrm>
          <a:prstGeom prst="rect">
            <a:avLst/>
          </a:prstGeom>
        </p:spPr>
        <p:txBody>
          <a:bodyPr wrap="square">
            <a:spAutoFit/>
          </a:bodyPr>
          <a:lstStyle/>
          <a:p>
            <a:pPr marL="457200" marR="0" lvl="0" indent="-457200" algn="l" defTabSz="914400" rtl="0" eaLnBrk="1" fontAlgn="auto" latinLnBrk="0" hangingPunct="1">
              <a:lnSpc>
                <a:spcPct val="100000"/>
              </a:lnSpc>
              <a:spcBef>
                <a:spcPts val="600"/>
              </a:spcBef>
              <a:spcAft>
                <a:spcPts val="900"/>
              </a:spcAft>
              <a:buClr>
                <a:srgbClr val="70AD47">
                  <a:lumMod val="75000"/>
                </a:srgbClr>
              </a:buClr>
              <a:buSzTx/>
              <a:buFont typeface="Wingdings" panose="05000000000000000000" pitchFamily="2" charset="2"/>
              <a:buChar char="n"/>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依據農田水利法立法精神</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1" fontAlgn="auto" latinLnBrk="0" hangingPunct="1">
              <a:lnSpc>
                <a:spcPct val="100000"/>
              </a:lnSpc>
              <a:spcBef>
                <a:spcPts val="600"/>
              </a:spcBef>
              <a:spcAft>
                <a:spcPts val="900"/>
              </a:spcAft>
              <a:buClr>
                <a:srgbClr val="70AD47">
                  <a:lumMod val="75000"/>
                </a:srgbClr>
              </a:buClr>
              <a:buSzTx/>
              <a:buFont typeface="Wingdings" panose="05000000000000000000" pitchFamily="2" charset="2"/>
              <a:buChar char="n"/>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配合政府資料開放政策，跨機關（部會）資料流通</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矩形 8">
            <a:extLst>
              <a:ext uri="{FF2B5EF4-FFF2-40B4-BE49-F238E27FC236}">
                <a16:creationId xmlns:a16="http://schemas.microsoft.com/office/drawing/2014/main" id="{7CB285D3-3615-4C16-A76D-DA330628330F}"/>
              </a:ext>
            </a:extLst>
          </p:cNvPr>
          <p:cNvSpPr/>
          <p:nvPr/>
        </p:nvSpPr>
        <p:spPr>
          <a:xfrm>
            <a:off x="6825205" y="3390771"/>
            <a:ext cx="5366795" cy="2723852"/>
          </a:xfrm>
          <a:prstGeom prst="rect">
            <a:avLst/>
          </a:prstGeom>
          <a:solidFill>
            <a:srgbClr val="84C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0" name="矩形 9">
            <a:extLst>
              <a:ext uri="{FF2B5EF4-FFF2-40B4-BE49-F238E27FC236}">
                <a16:creationId xmlns:a16="http://schemas.microsoft.com/office/drawing/2014/main" id="{5217BF75-A572-4D14-A422-EEDEAC685D53}"/>
              </a:ext>
            </a:extLst>
          </p:cNvPr>
          <p:cNvSpPr/>
          <p:nvPr/>
        </p:nvSpPr>
        <p:spPr>
          <a:xfrm>
            <a:off x="1172" y="3390771"/>
            <a:ext cx="5335157" cy="2723853"/>
          </a:xfrm>
          <a:prstGeom prst="rect">
            <a:avLst/>
          </a:prstGeom>
          <a:solidFill>
            <a:srgbClr val="7CC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1" name="圖片 10">
            <a:extLst>
              <a:ext uri="{FF2B5EF4-FFF2-40B4-BE49-F238E27FC236}">
                <a16:creationId xmlns:a16="http://schemas.microsoft.com/office/drawing/2014/main" id="{E31C8824-0791-4CBC-AA65-5FF789DBBA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9750" y="3200733"/>
            <a:ext cx="5894844" cy="2913894"/>
          </a:xfrm>
          <a:prstGeom prst="rect">
            <a:avLst/>
          </a:prstGeom>
        </p:spPr>
      </p:pic>
      <p:sp>
        <p:nvSpPr>
          <p:cNvPr id="13" name="文字方塊 12">
            <a:extLst>
              <a:ext uri="{FF2B5EF4-FFF2-40B4-BE49-F238E27FC236}">
                <a16:creationId xmlns:a16="http://schemas.microsoft.com/office/drawing/2014/main" id="{5250CB15-0F04-4327-A2CC-3F6321DAC1BA}"/>
              </a:ext>
            </a:extLst>
          </p:cNvPr>
          <p:cNvSpPr txBox="1"/>
          <p:nvPr/>
        </p:nvSpPr>
        <p:spPr>
          <a:xfrm>
            <a:off x="591564" y="2805993"/>
            <a:ext cx="264687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rPr>
              <a:t>圖資開放類型</a:t>
            </a:r>
          </a:p>
        </p:txBody>
      </p:sp>
      <p:sp>
        <p:nvSpPr>
          <p:cNvPr id="15" name="文字方塊 14">
            <a:extLst>
              <a:ext uri="{FF2B5EF4-FFF2-40B4-BE49-F238E27FC236}">
                <a16:creationId xmlns:a16="http://schemas.microsoft.com/office/drawing/2014/main" id="{2A46A6D9-CE90-4495-801B-DB0BD68B4FBD}"/>
              </a:ext>
            </a:extLst>
          </p:cNvPr>
          <p:cNvSpPr txBox="1"/>
          <p:nvPr/>
        </p:nvSpPr>
        <p:spPr>
          <a:xfrm>
            <a:off x="361623" y="3719982"/>
            <a:ext cx="2971292" cy="201593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rPr>
              <a:t>開放</a:t>
            </a:r>
            <a:r>
              <a:rPr kumimoji="0" lang="zh-TW" altLang="en-US" sz="2400" b="1" i="0" u="none" strike="noStrike" kern="1200" cap="none" spc="0" normalizeH="0" baseline="0" noProof="0" dirty="0">
                <a:ln>
                  <a:noFill/>
                </a:ln>
                <a:solidFill>
                  <a:srgbClr val="C00000"/>
                </a:solidFill>
                <a:effectLst/>
                <a:uLnTx/>
                <a:uFillTx/>
                <a:latin typeface="Arial"/>
                <a:ea typeface="微軟正黑體" panose="020B0604030504040204" pitchFamily="34" charset="-120"/>
                <a:cs typeface="+mn-cs"/>
              </a:rPr>
              <a:t>已公告</a:t>
            </a:r>
            <a:r>
              <a:rPr kumimoji="0" lang="zh-TW" altLang="en-US" sz="2400" b="0"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rPr>
              <a:t>之農田水利設施範圍、農田水利事業區域等圖資。</a:t>
            </a:r>
            <a:endParaRPr kumimoji="0" lang="en-US" altLang="zh-TW" sz="2400" b="0"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rPr>
              <a:t>(API</a:t>
            </a:r>
            <a:r>
              <a:rPr kumimoji="0" lang="zh-TW" altLang="en-US" sz="2400" b="0"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rPr>
              <a:t>方式提供，規劃暫不提供實體圖資</a:t>
            </a:r>
            <a:r>
              <a:rPr kumimoji="0" lang="en-US" altLang="zh-TW" sz="2000" b="0"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rPr>
              <a:t>)</a:t>
            </a:r>
          </a:p>
        </p:txBody>
      </p:sp>
      <p:sp>
        <p:nvSpPr>
          <p:cNvPr id="16" name="文字方塊 15">
            <a:extLst>
              <a:ext uri="{FF2B5EF4-FFF2-40B4-BE49-F238E27FC236}">
                <a16:creationId xmlns:a16="http://schemas.microsoft.com/office/drawing/2014/main" id="{B47A122E-F866-4C7D-920E-EC9260FD84A9}"/>
              </a:ext>
            </a:extLst>
          </p:cNvPr>
          <p:cNvSpPr txBox="1"/>
          <p:nvPr/>
        </p:nvSpPr>
        <p:spPr>
          <a:xfrm>
            <a:off x="8990244" y="3931979"/>
            <a:ext cx="2971292" cy="1323439"/>
          </a:xfrm>
          <a:prstGeom prst="rect">
            <a:avLst/>
          </a:prstGeom>
          <a:noFill/>
        </p:spPr>
        <p:txBody>
          <a:bodyPr wrap="square" rtlCol="0">
            <a:spAutoFit/>
          </a:bodyPr>
          <a:lstStyle/>
          <a:p>
            <a:pPr lvl="0" algn="just" hangingPunct="0">
              <a:defRPr/>
            </a:pPr>
            <a:r>
              <a:rPr lang="zh-TW" altLang="en-US" sz="2600" dirty="0">
                <a:solidFill>
                  <a:prstClr val="black"/>
                </a:solidFill>
              </a:rPr>
              <a:t>申請單位以正式公文提出申請並填寫圖資申請單</a:t>
            </a:r>
            <a:r>
              <a:rPr lang="zh-TW" altLang="en-US" sz="2800" dirty="0">
                <a:solidFill>
                  <a:prstClr val="black"/>
                </a:solidFill>
              </a:rPr>
              <a:t>。</a:t>
            </a:r>
            <a:endParaRPr kumimoji="0" lang="en-US" altLang="zh-TW" sz="2600" b="0"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endParaRPr>
          </a:p>
        </p:txBody>
      </p:sp>
      <p:sp>
        <p:nvSpPr>
          <p:cNvPr id="17" name="文字方塊 16">
            <a:extLst>
              <a:ext uri="{FF2B5EF4-FFF2-40B4-BE49-F238E27FC236}">
                <a16:creationId xmlns:a16="http://schemas.microsoft.com/office/drawing/2014/main" id="{B2042ECA-5F76-4FE9-A0D6-FB4A28D6C262}"/>
              </a:ext>
            </a:extLst>
          </p:cNvPr>
          <p:cNvSpPr txBox="1"/>
          <p:nvPr/>
        </p:nvSpPr>
        <p:spPr>
          <a:xfrm>
            <a:off x="9202524" y="2805993"/>
            <a:ext cx="182614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rPr>
              <a:t>圖資需求</a:t>
            </a:r>
          </a:p>
        </p:txBody>
      </p:sp>
      <p:pic>
        <p:nvPicPr>
          <p:cNvPr id="19" name="圖片 18">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15" y="197534"/>
            <a:ext cx="582090" cy="69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投影片編號版面配置區 3"/>
          <p:cNvSpPr>
            <a:spLocks noGrp="1"/>
          </p:cNvSpPr>
          <p:nvPr>
            <p:ph type="sldNum" sz="quarter" idx="12"/>
          </p:nvPr>
        </p:nvSpPr>
        <p:spPr>
          <a:xfrm>
            <a:off x="9419199" y="6356350"/>
            <a:ext cx="2743200" cy="365125"/>
          </a:xfrm>
        </p:spPr>
        <p:txBody>
          <a:bodyPr/>
          <a:lstStyle/>
          <a:p>
            <a:fld id="{46493D02-3590-4494-9ABB-93D650CAA22C}" type="slidenum">
              <a:rPr lang="zh-CN" altLang="en-US" smtClean="0">
                <a:solidFill>
                  <a:prstClr val="black">
                    <a:tint val="75000"/>
                  </a:prstClr>
                </a:solidFill>
              </a:rPr>
              <a:pPr/>
              <a:t>24</a:t>
            </a:fld>
            <a:endParaRPr lang="zh-CN" altLang="en-US">
              <a:solidFill>
                <a:prstClr val="black">
                  <a:tint val="75000"/>
                </a:prstClr>
              </a:solidFill>
            </a:endParaRPr>
          </a:p>
        </p:txBody>
      </p:sp>
    </p:spTree>
    <p:extLst>
      <p:ext uri="{BB962C8B-B14F-4D97-AF65-F5344CB8AC3E}">
        <p14:creationId xmlns:p14="http://schemas.microsoft.com/office/powerpoint/2010/main" val="2171159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64553" y="162838"/>
            <a:ext cx="12190831" cy="789140"/>
            <a:chOff x="-3" y="162838"/>
            <a:chExt cx="12190831" cy="678410"/>
          </a:xfrm>
        </p:grpSpPr>
        <p:sp>
          <p:nvSpPr>
            <p:cNvPr id="43" name="矩形 42"/>
            <p:cNvSpPr/>
            <p:nvPr/>
          </p:nvSpPr>
          <p:spPr>
            <a:xfrm>
              <a:off x="-3" y="162838"/>
              <a:ext cx="893842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236723" y="256471"/>
            <a:ext cx="8489168" cy="584775"/>
          </a:xfrm>
          <a:prstGeom prst="rect">
            <a:avLst/>
          </a:prstGeom>
          <a:noFill/>
        </p:spPr>
        <p:txBody>
          <a:bodyPr wrap="square" rtlCol="0">
            <a:spAutoFit/>
          </a:bodyPr>
          <a:lstStyle/>
          <a:p>
            <a:pPr lvl="0">
              <a:defRPr/>
            </a:pPr>
            <a:r>
              <a:rPr lang="zh-TW" altLang="en-US" sz="3200" b="1" dirty="0">
                <a:solidFill>
                  <a:prstClr val="white"/>
                </a:solidFill>
                <a:latin typeface="微软雅黑" panose="020B0503020204020204" pitchFamily="34" charset="-122"/>
                <a:ea typeface="微软雅黑" panose="020B0503020204020204" pitchFamily="34" charset="-122"/>
              </a:rPr>
              <a:t>本署圖資申請作業規劃草案</a:t>
            </a:r>
          </a:p>
        </p:txBody>
      </p:sp>
      <p:grpSp>
        <p:nvGrpSpPr>
          <p:cNvPr id="18" name="Group 116">
            <a:extLst>
              <a:ext uri="{FF2B5EF4-FFF2-40B4-BE49-F238E27FC236}">
                <a16:creationId xmlns:a16="http://schemas.microsoft.com/office/drawing/2014/main" id="{B9B63F25-B65D-4F82-AC39-CB5C66929CA8}"/>
              </a:ext>
            </a:extLst>
          </p:cNvPr>
          <p:cNvGrpSpPr/>
          <p:nvPr/>
        </p:nvGrpSpPr>
        <p:grpSpPr>
          <a:xfrm>
            <a:off x="564472" y="2209936"/>
            <a:ext cx="1588066" cy="1283670"/>
            <a:chOff x="8257724" y="4009640"/>
            <a:chExt cx="2694435" cy="2177974"/>
          </a:xfrm>
        </p:grpSpPr>
        <p:sp>
          <p:nvSpPr>
            <p:cNvPr id="19" name="Freeform 5">
              <a:extLst>
                <a:ext uri="{FF2B5EF4-FFF2-40B4-BE49-F238E27FC236}">
                  <a16:creationId xmlns:a16="http://schemas.microsoft.com/office/drawing/2014/main" id="{6E449DEB-5215-432B-A6C9-13F0FD1218AF}"/>
                </a:ext>
              </a:extLst>
            </p:cNvPr>
            <p:cNvSpPr>
              <a:spLocks noEditPoints="1"/>
            </p:cNvSpPr>
            <p:nvPr/>
          </p:nvSpPr>
          <p:spPr bwMode="auto">
            <a:xfrm>
              <a:off x="9175170" y="4061951"/>
              <a:ext cx="606425" cy="2125663"/>
            </a:xfrm>
            <a:custGeom>
              <a:avLst/>
              <a:gdLst>
                <a:gd name="T0" fmla="*/ 36 w 382"/>
                <a:gd name="T1" fmla="*/ 592 h 1339"/>
                <a:gd name="T2" fmla="*/ 148 w 382"/>
                <a:gd name="T3" fmla="*/ 837 h 1339"/>
                <a:gd name="T4" fmla="*/ 167 w 382"/>
                <a:gd name="T5" fmla="*/ 996 h 1339"/>
                <a:gd name="T6" fmla="*/ 191 w 382"/>
                <a:gd name="T7" fmla="*/ 1214 h 1339"/>
                <a:gd name="T8" fmla="*/ 217 w 382"/>
                <a:gd name="T9" fmla="*/ 1323 h 1339"/>
                <a:gd name="T10" fmla="*/ 299 w 382"/>
                <a:gd name="T11" fmla="*/ 1308 h 1339"/>
                <a:gd name="T12" fmla="*/ 262 w 382"/>
                <a:gd name="T13" fmla="*/ 1206 h 1339"/>
                <a:gd name="T14" fmla="*/ 287 w 382"/>
                <a:gd name="T15" fmla="*/ 915 h 1339"/>
                <a:gd name="T16" fmla="*/ 327 w 382"/>
                <a:gd name="T17" fmla="*/ 759 h 1339"/>
                <a:gd name="T18" fmla="*/ 306 w 382"/>
                <a:gd name="T19" fmla="*/ 479 h 1339"/>
                <a:gd name="T20" fmla="*/ 382 w 382"/>
                <a:gd name="T21" fmla="*/ 421 h 1339"/>
                <a:gd name="T22" fmla="*/ 342 w 382"/>
                <a:gd name="T23" fmla="*/ 249 h 1339"/>
                <a:gd name="T24" fmla="*/ 258 w 382"/>
                <a:gd name="T25" fmla="*/ 187 h 1339"/>
                <a:gd name="T26" fmla="*/ 271 w 382"/>
                <a:gd name="T27" fmla="*/ 146 h 1339"/>
                <a:gd name="T28" fmla="*/ 275 w 382"/>
                <a:gd name="T29" fmla="*/ 138 h 1339"/>
                <a:gd name="T30" fmla="*/ 278 w 382"/>
                <a:gd name="T31" fmla="*/ 134 h 1339"/>
                <a:gd name="T32" fmla="*/ 284 w 382"/>
                <a:gd name="T33" fmla="*/ 128 h 1339"/>
                <a:gd name="T34" fmla="*/ 288 w 382"/>
                <a:gd name="T35" fmla="*/ 123 h 1339"/>
                <a:gd name="T36" fmla="*/ 291 w 382"/>
                <a:gd name="T37" fmla="*/ 115 h 1339"/>
                <a:gd name="T38" fmla="*/ 294 w 382"/>
                <a:gd name="T39" fmla="*/ 99 h 1339"/>
                <a:gd name="T40" fmla="*/ 291 w 382"/>
                <a:gd name="T41" fmla="*/ 82 h 1339"/>
                <a:gd name="T42" fmla="*/ 287 w 382"/>
                <a:gd name="T43" fmla="*/ 77 h 1339"/>
                <a:gd name="T44" fmla="*/ 286 w 382"/>
                <a:gd name="T45" fmla="*/ 75 h 1339"/>
                <a:gd name="T46" fmla="*/ 280 w 382"/>
                <a:gd name="T47" fmla="*/ 71 h 1339"/>
                <a:gd name="T48" fmla="*/ 278 w 382"/>
                <a:gd name="T49" fmla="*/ 64 h 1339"/>
                <a:gd name="T50" fmla="*/ 276 w 382"/>
                <a:gd name="T51" fmla="*/ 59 h 1339"/>
                <a:gd name="T52" fmla="*/ 275 w 382"/>
                <a:gd name="T53" fmla="*/ 40 h 1339"/>
                <a:gd name="T54" fmla="*/ 269 w 382"/>
                <a:gd name="T55" fmla="*/ 36 h 1339"/>
                <a:gd name="T56" fmla="*/ 265 w 382"/>
                <a:gd name="T57" fmla="*/ 29 h 1339"/>
                <a:gd name="T58" fmla="*/ 261 w 382"/>
                <a:gd name="T59" fmla="*/ 23 h 1339"/>
                <a:gd name="T60" fmla="*/ 253 w 382"/>
                <a:gd name="T61" fmla="*/ 19 h 1339"/>
                <a:gd name="T62" fmla="*/ 239 w 382"/>
                <a:gd name="T63" fmla="*/ 10 h 1339"/>
                <a:gd name="T64" fmla="*/ 230 w 382"/>
                <a:gd name="T65" fmla="*/ 8 h 1339"/>
                <a:gd name="T66" fmla="*/ 221 w 382"/>
                <a:gd name="T67" fmla="*/ 3 h 1339"/>
                <a:gd name="T68" fmla="*/ 212 w 382"/>
                <a:gd name="T69" fmla="*/ 0 h 1339"/>
                <a:gd name="T70" fmla="*/ 206 w 382"/>
                <a:gd name="T71" fmla="*/ 3 h 1339"/>
                <a:gd name="T72" fmla="*/ 198 w 382"/>
                <a:gd name="T73" fmla="*/ 6 h 1339"/>
                <a:gd name="T74" fmla="*/ 184 w 382"/>
                <a:gd name="T75" fmla="*/ 9 h 1339"/>
                <a:gd name="T76" fmla="*/ 179 w 382"/>
                <a:gd name="T77" fmla="*/ 14 h 1339"/>
                <a:gd name="T78" fmla="*/ 175 w 382"/>
                <a:gd name="T79" fmla="*/ 17 h 1339"/>
                <a:gd name="T80" fmla="*/ 172 w 382"/>
                <a:gd name="T81" fmla="*/ 22 h 1339"/>
                <a:gd name="T82" fmla="*/ 167 w 382"/>
                <a:gd name="T83" fmla="*/ 27 h 1339"/>
                <a:gd name="T84" fmla="*/ 150 w 382"/>
                <a:gd name="T85" fmla="*/ 49 h 1339"/>
                <a:gd name="T86" fmla="*/ 145 w 382"/>
                <a:gd name="T87" fmla="*/ 54 h 1339"/>
                <a:gd name="T88" fmla="*/ 143 w 382"/>
                <a:gd name="T89" fmla="*/ 60 h 1339"/>
                <a:gd name="T90" fmla="*/ 139 w 382"/>
                <a:gd name="T91" fmla="*/ 79 h 1339"/>
                <a:gd name="T92" fmla="*/ 136 w 382"/>
                <a:gd name="T93" fmla="*/ 89 h 1339"/>
                <a:gd name="T94" fmla="*/ 134 w 382"/>
                <a:gd name="T95" fmla="*/ 96 h 1339"/>
                <a:gd name="T96" fmla="*/ 131 w 382"/>
                <a:gd name="T97" fmla="*/ 101 h 1339"/>
                <a:gd name="T98" fmla="*/ 133 w 382"/>
                <a:gd name="T99" fmla="*/ 111 h 1339"/>
                <a:gd name="T100" fmla="*/ 136 w 382"/>
                <a:gd name="T101" fmla="*/ 119 h 1339"/>
                <a:gd name="T102" fmla="*/ 139 w 382"/>
                <a:gd name="T103" fmla="*/ 127 h 1339"/>
                <a:gd name="T104" fmla="*/ 142 w 382"/>
                <a:gd name="T105" fmla="*/ 138 h 1339"/>
                <a:gd name="T106" fmla="*/ 151 w 382"/>
                <a:gd name="T107" fmla="*/ 151 h 1339"/>
                <a:gd name="T108" fmla="*/ 153 w 382"/>
                <a:gd name="T109" fmla="*/ 157 h 1339"/>
                <a:gd name="T110" fmla="*/ 160 w 382"/>
                <a:gd name="T111" fmla="*/ 165 h 1339"/>
                <a:gd name="T112" fmla="*/ 165 w 382"/>
                <a:gd name="T113" fmla="*/ 169 h 1339"/>
                <a:gd name="T114" fmla="*/ 160 w 382"/>
                <a:gd name="T115" fmla="*/ 205 h 1339"/>
                <a:gd name="T116" fmla="*/ 51 w 382"/>
                <a:gd name="T117" fmla="*/ 272 h 1339"/>
                <a:gd name="T118" fmla="*/ 310 w 382"/>
                <a:gd name="T119" fmla="*/ 402 h 1339"/>
                <a:gd name="T120" fmla="*/ 62 w 382"/>
                <a:gd name="T121" fmla="*/ 421 h 1339"/>
                <a:gd name="T122" fmla="*/ 86 w 382"/>
                <a:gd name="T123" fmla="*/ 427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2" h="1339">
                  <a:moveTo>
                    <a:pt x="0" y="438"/>
                  </a:moveTo>
                  <a:lnTo>
                    <a:pt x="0" y="438"/>
                  </a:lnTo>
                  <a:lnTo>
                    <a:pt x="0" y="448"/>
                  </a:lnTo>
                  <a:lnTo>
                    <a:pt x="1" y="457"/>
                  </a:lnTo>
                  <a:lnTo>
                    <a:pt x="5" y="475"/>
                  </a:lnTo>
                  <a:lnTo>
                    <a:pt x="5" y="475"/>
                  </a:lnTo>
                  <a:lnTo>
                    <a:pt x="9" y="496"/>
                  </a:lnTo>
                  <a:lnTo>
                    <a:pt x="14" y="516"/>
                  </a:lnTo>
                  <a:lnTo>
                    <a:pt x="14" y="516"/>
                  </a:lnTo>
                  <a:lnTo>
                    <a:pt x="18" y="535"/>
                  </a:lnTo>
                  <a:lnTo>
                    <a:pt x="18" y="535"/>
                  </a:lnTo>
                  <a:lnTo>
                    <a:pt x="27" y="564"/>
                  </a:lnTo>
                  <a:lnTo>
                    <a:pt x="27" y="564"/>
                  </a:lnTo>
                  <a:lnTo>
                    <a:pt x="30" y="572"/>
                  </a:lnTo>
                  <a:lnTo>
                    <a:pt x="34" y="582"/>
                  </a:lnTo>
                  <a:lnTo>
                    <a:pt x="34" y="582"/>
                  </a:lnTo>
                  <a:lnTo>
                    <a:pt x="34" y="587"/>
                  </a:lnTo>
                  <a:lnTo>
                    <a:pt x="36" y="592"/>
                  </a:lnTo>
                  <a:lnTo>
                    <a:pt x="36" y="592"/>
                  </a:lnTo>
                  <a:lnTo>
                    <a:pt x="39" y="596"/>
                  </a:lnTo>
                  <a:lnTo>
                    <a:pt x="44" y="600"/>
                  </a:lnTo>
                  <a:lnTo>
                    <a:pt x="44" y="600"/>
                  </a:lnTo>
                  <a:lnTo>
                    <a:pt x="55" y="611"/>
                  </a:lnTo>
                  <a:lnTo>
                    <a:pt x="66" y="622"/>
                  </a:lnTo>
                  <a:lnTo>
                    <a:pt x="66" y="622"/>
                  </a:lnTo>
                  <a:lnTo>
                    <a:pt x="68" y="675"/>
                  </a:lnTo>
                  <a:lnTo>
                    <a:pt x="69" y="727"/>
                  </a:lnTo>
                  <a:lnTo>
                    <a:pt x="75" y="828"/>
                  </a:lnTo>
                  <a:lnTo>
                    <a:pt x="75" y="828"/>
                  </a:lnTo>
                  <a:lnTo>
                    <a:pt x="82" y="831"/>
                  </a:lnTo>
                  <a:lnTo>
                    <a:pt x="90" y="832"/>
                  </a:lnTo>
                  <a:lnTo>
                    <a:pt x="109" y="834"/>
                  </a:lnTo>
                  <a:lnTo>
                    <a:pt x="129" y="834"/>
                  </a:lnTo>
                  <a:lnTo>
                    <a:pt x="139" y="836"/>
                  </a:lnTo>
                  <a:lnTo>
                    <a:pt x="148" y="837"/>
                  </a:lnTo>
                  <a:lnTo>
                    <a:pt x="148" y="837"/>
                  </a:lnTo>
                  <a:lnTo>
                    <a:pt x="153" y="844"/>
                  </a:lnTo>
                  <a:lnTo>
                    <a:pt x="157" y="852"/>
                  </a:lnTo>
                  <a:lnTo>
                    <a:pt x="165" y="869"/>
                  </a:lnTo>
                  <a:lnTo>
                    <a:pt x="165" y="869"/>
                  </a:lnTo>
                  <a:lnTo>
                    <a:pt x="171" y="884"/>
                  </a:lnTo>
                  <a:lnTo>
                    <a:pt x="176" y="900"/>
                  </a:lnTo>
                  <a:lnTo>
                    <a:pt x="179" y="908"/>
                  </a:lnTo>
                  <a:lnTo>
                    <a:pt x="180" y="918"/>
                  </a:lnTo>
                  <a:lnTo>
                    <a:pt x="180" y="927"/>
                  </a:lnTo>
                  <a:lnTo>
                    <a:pt x="179" y="937"/>
                  </a:lnTo>
                  <a:lnTo>
                    <a:pt x="179" y="937"/>
                  </a:lnTo>
                  <a:lnTo>
                    <a:pt x="176" y="946"/>
                  </a:lnTo>
                  <a:lnTo>
                    <a:pt x="173" y="956"/>
                  </a:lnTo>
                  <a:lnTo>
                    <a:pt x="169" y="965"/>
                  </a:lnTo>
                  <a:lnTo>
                    <a:pt x="168" y="975"/>
                  </a:lnTo>
                  <a:lnTo>
                    <a:pt x="168" y="975"/>
                  </a:lnTo>
                  <a:lnTo>
                    <a:pt x="167" y="986"/>
                  </a:lnTo>
                  <a:lnTo>
                    <a:pt x="167" y="996"/>
                  </a:lnTo>
                  <a:lnTo>
                    <a:pt x="168" y="1015"/>
                  </a:lnTo>
                  <a:lnTo>
                    <a:pt x="172" y="1033"/>
                  </a:lnTo>
                  <a:lnTo>
                    <a:pt x="175" y="1050"/>
                  </a:lnTo>
                  <a:lnTo>
                    <a:pt x="175" y="1050"/>
                  </a:lnTo>
                  <a:lnTo>
                    <a:pt x="181" y="1087"/>
                  </a:lnTo>
                  <a:lnTo>
                    <a:pt x="184" y="1106"/>
                  </a:lnTo>
                  <a:lnTo>
                    <a:pt x="188" y="1124"/>
                  </a:lnTo>
                  <a:lnTo>
                    <a:pt x="188" y="1124"/>
                  </a:lnTo>
                  <a:lnTo>
                    <a:pt x="193" y="1137"/>
                  </a:lnTo>
                  <a:lnTo>
                    <a:pt x="196" y="1149"/>
                  </a:lnTo>
                  <a:lnTo>
                    <a:pt x="199" y="1161"/>
                  </a:lnTo>
                  <a:lnTo>
                    <a:pt x="201" y="1175"/>
                  </a:lnTo>
                  <a:lnTo>
                    <a:pt x="201" y="1175"/>
                  </a:lnTo>
                  <a:lnTo>
                    <a:pt x="199" y="1185"/>
                  </a:lnTo>
                  <a:lnTo>
                    <a:pt x="196" y="1196"/>
                  </a:lnTo>
                  <a:lnTo>
                    <a:pt x="194" y="1205"/>
                  </a:lnTo>
                  <a:lnTo>
                    <a:pt x="191" y="1214"/>
                  </a:lnTo>
                  <a:lnTo>
                    <a:pt x="191" y="1214"/>
                  </a:lnTo>
                  <a:lnTo>
                    <a:pt x="193" y="1225"/>
                  </a:lnTo>
                  <a:lnTo>
                    <a:pt x="194" y="1235"/>
                  </a:lnTo>
                  <a:lnTo>
                    <a:pt x="198" y="1255"/>
                  </a:lnTo>
                  <a:lnTo>
                    <a:pt x="198" y="1255"/>
                  </a:lnTo>
                  <a:lnTo>
                    <a:pt x="202" y="1266"/>
                  </a:lnTo>
                  <a:lnTo>
                    <a:pt x="202" y="1266"/>
                  </a:lnTo>
                  <a:lnTo>
                    <a:pt x="202" y="1274"/>
                  </a:lnTo>
                  <a:lnTo>
                    <a:pt x="202" y="1278"/>
                  </a:lnTo>
                  <a:lnTo>
                    <a:pt x="202" y="1282"/>
                  </a:lnTo>
                  <a:lnTo>
                    <a:pt x="202" y="1282"/>
                  </a:lnTo>
                  <a:lnTo>
                    <a:pt x="205" y="1291"/>
                  </a:lnTo>
                  <a:lnTo>
                    <a:pt x="211" y="1301"/>
                  </a:lnTo>
                  <a:lnTo>
                    <a:pt x="211" y="1301"/>
                  </a:lnTo>
                  <a:lnTo>
                    <a:pt x="212" y="1308"/>
                  </a:lnTo>
                  <a:lnTo>
                    <a:pt x="212" y="1308"/>
                  </a:lnTo>
                  <a:lnTo>
                    <a:pt x="214" y="1315"/>
                  </a:lnTo>
                  <a:lnTo>
                    <a:pt x="216" y="1319"/>
                  </a:lnTo>
                  <a:lnTo>
                    <a:pt x="217" y="1323"/>
                  </a:lnTo>
                  <a:lnTo>
                    <a:pt x="217" y="1323"/>
                  </a:lnTo>
                  <a:lnTo>
                    <a:pt x="223" y="1326"/>
                  </a:lnTo>
                  <a:lnTo>
                    <a:pt x="230" y="1331"/>
                  </a:lnTo>
                  <a:lnTo>
                    <a:pt x="239" y="1334"/>
                  </a:lnTo>
                  <a:lnTo>
                    <a:pt x="249" y="1337"/>
                  </a:lnTo>
                  <a:lnTo>
                    <a:pt x="260" y="1339"/>
                  </a:lnTo>
                  <a:lnTo>
                    <a:pt x="270" y="1339"/>
                  </a:lnTo>
                  <a:lnTo>
                    <a:pt x="280" y="1338"/>
                  </a:lnTo>
                  <a:lnTo>
                    <a:pt x="288" y="1336"/>
                  </a:lnTo>
                  <a:lnTo>
                    <a:pt x="288" y="1336"/>
                  </a:lnTo>
                  <a:lnTo>
                    <a:pt x="291" y="1333"/>
                  </a:lnTo>
                  <a:lnTo>
                    <a:pt x="292" y="1331"/>
                  </a:lnTo>
                  <a:lnTo>
                    <a:pt x="292" y="1325"/>
                  </a:lnTo>
                  <a:lnTo>
                    <a:pt x="291" y="1312"/>
                  </a:lnTo>
                  <a:lnTo>
                    <a:pt x="291" y="1312"/>
                  </a:lnTo>
                  <a:lnTo>
                    <a:pt x="292" y="1310"/>
                  </a:lnTo>
                  <a:lnTo>
                    <a:pt x="293" y="1309"/>
                  </a:lnTo>
                  <a:lnTo>
                    <a:pt x="299" y="1308"/>
                  </a:lnTo>
                  <a:lnTo>
                    <a:pt x="303" y="1306"/>
                  </a:lnTo>
                  <a:lnTo>
                    <a:pt x="305" y="1304"/>
                  </a:lnTo>
                  <a:lnTo>
                    <a:pt x="306" y="1301"/>
                  </a:lnTo>
                  <a:lnTo>
                    <a:pt x="306" y="1301"/>
                  </a:lnTo>
                  <a:lnTo>
                    <a:pt x="305" y="1295"/>
                  </a:lnTo>
                  <a:lnTo>
                    <a:pt x="302" y="1289"/>
                  </a:lnTo>
                  <a:lnTo>
                    <a:pt x="299" y="1284"/>
                  </a:lnTo>
                  <a:lnTo>
                    <a:pt x="294" y="1279"/>
                  </a:lnTo>
                  <a:lnTo>
                    <a:pt x="284" y="1270"/>
                  </a:lnTo>
                  <a:lnTo>
                    <a:pt x="280" y="1265"/>
                  </a:lnTo>
                  <a:lnTo>
                    <a:pt x="277" y="1259"/>
                  </a:lnTo>
                  <a:lnTo>
                    <a:pt x="277" y="1259"/>
                  </a:lnTo>
                  <a:lnTo>
                    <a:pt x="275" y="1254"/>
                  </a:lnTo>
                  <a:lnTo>
                    <a:pt x="272" y="1245"/>
                  </a:lnTo>
                  <a:lnTo>
                    <a:pt x="269" y="1229"/>
                  </a:lnTo>
                  <a:lnTo>
                    <a:pt x="269" y="1229"/>
                  </a:lnTo>
                  <a:lnTo>
                    <a:pt x="264" y="1219"/>
                  </a:lnTo>
                  <a:lnTo>
                    <a:pt x="262" y="1206"/>
                  </a:lnTo>
                  <a:lnTo>
                    <a:pt x="262" y="1206"/>
                  </a:lnTo>
                  <a:lnTo>
                    <a:pt x="261" y="1198"/>
                  </a:lnTo>
                  <a:lnTo>
                    <a:pt x="261" y="1187"/>
                  </a:lnTo>
                  <a:lnTo>
                    <a:pt x="261" y="1173"/>
                  </a:lnTo>
                  <a:lnTo>
                    <a:pt x="262" y="1160"/>
                  </a:lnTo>
                  <a:lnTo>
                    <a:pt x="262" y="1160"/>
                  </a:lnTo>
                  <a:lnTo>
                    <a:pt x="266" y="1132"/>
                  </a:lnTo>
                  <a:lnTo>
                    <a:pt x="272" y="1103"/>
                  </a:lnTo>
                  <a:lnTo>
                    <a:pt x="272" y="1103"/>
                  </a:lnTo>
                  <a:lnTo>
                    <a:pt x="283" y="1049"/>
                  </a:lnTo>
                  <a:lnTo>
                    <a:pt x="288" y="1020"/>
                  </a:lnTo>
                  <a:lnTo>
                    <a:pt x="290" y="1005"/>
                  </a:lnTo>
                  <a:lnTo>
                    <a:pt x="291" y="990"/>
                  </a:lnTo>
                  <a:lnTo>
                    <a:pt x="291" y="990"/>
                  </a:lnTo>
                  <a:lnTo>
                    <a:pt x="290" y="968"/>
                  </a:lnTo>
                  <a:lnTo>
                    <a:pt x="288" y="946"/>
                  </a:lnTo>
                  <a:lnTo>
                    <a:pt x="287" y="926"/>
                  </a:lnTo>
                  <a:lnTo>
                    <a:pt x="287" y="915"/>
                  </a:lnTo>
                  <a:lnTo>
                    <a:pt x="288" y="905"/>
                  </a:lnTo>
                  <a:lnTo>
                    <a:pt x="288" y="905"/>
                  </a:lnTo>
                  <a:lnTo>
                    <a:pt x="291" y="892"/>
                  </a:lnTo>
                  <a:lnTo>
                    <a:pt x="293" y="870"/>
                  </a:lnTo>
                  <a:lnTo>
                    <a:pt x="296" y="860"/>
                  </a:lnTo>
                  <a:lnTo>
                    <a:pt x="299" y="849"/>
                  </a:lnTo>
                  <a:lnTo>
                    <a:pt x="303" y="841"/>
                  </a:lnTo>
                  <a:lnTo>
                    <a:pt x="305" y="839"/>
                  </a:lnTo>
                  <a:lnTo>
                    <a:pt x="307" y="837"/>
                  </a:lnTo>
                  <a:lnTo>
                    <a:pt x="307" y="837"/>
                  </a:lnTo>
                  <a:lnTo>
                    <a:pt x="310" y="837"/>
                  </a:lnTo>
                  <a:lnTo>
                    <a:pt x="314" y="837"/>
                  </a:lnTo>
                  <a:lnTo>
                    <a:pt x="316" y="836"/>
                  </a:lnTo>
                  <a:lnTo>
                    <a:pt x="317" y="834"/>
                  </a:lnTo>
                  <a:lnTo>
                    <a:pt x="317" y="832"/>
                  </a:lnTo>
                  <a:lnTo>
                    <a:pt x="317" y="832"/>
                  </a:lnTo>
                  <a:lnTo>
                    <a:pt x="322" y="796"/>
                  </a:lnTo>
                  <a:lnTo>
                    <a:pt x="327" y="759"/>
                  </a:lnTo>
                  <a:lnTo>
                    <a:pt x="331" y="722"/>
                  </a:lnTo>
                  <a:lnTo>
                    <a:pt x="336" y="687"/>
                  </a:lnTo>
                  <a:lnTo>
                    <a:pt x="336" y="687"/>
                  </a:lnTo>
                  <a:lnTo>
                    <a:pt x="337" y="668"/>
                  </a:lnTo>
                  <a:lnTo>
                    <a:pt x="337" y="650"/>
                  </a:lnTo>
                  <a:lnTo>
                    <a:pt x="336" y="631"/>
                  </a:lnTo>
                  <a:lnTo>
                    <a:pt x="335" y="613"/>
                  </a:lnTo>
                  <a:lnTo>
                    <a:pt x="335" y="613"/>
                  </a:lnTo>
                  <a:lnTo>
                    <a:pt x="331" y="587"/>
                  </a:lnTo>
                  <a:lnTo>
                    <a:pt x="325" y="562"/>
                  </a:lnTo>
                  <a:lnTo>
                    <a:pt x="320" y="537"/>
                  </a:lnTo>
                  <a:lnTo>
                    <a:pt x="314" y="511"/>
                  </a:lnTo>
                  <a:lnTo>
                    <a:pt x="314" y="511"/>
                  </a:lnTo>
                  <a:lnTo>
                    <a:pt x="313" y="503"/>
                  </a:lnTo>
                  <a:lnTo>
                    <a:pt x="309" y="495"/>
                  </a:lnTo>
                  <a:lnTo>
                    <a:pt x="307" y="487"/>
                  </a:lnTo>
                  <a:lnTo>
                    <a:pt x="306" y="479"/>
                  </a:lnTo>
                  <a:lnTo>
                    <a:pt x="306" y="479"/>
                  </a:lnTo>
                  <a:lnTo>
                    <a:pt x="308" y="478"/>
                  </a:lnTo>
                  <a:lnTo>
                    <a:pt x="311" y="477"/>
                  </a:lnTo>
                  <a:lnTo>
                    <a:pt x="318" y="475"/>
                  </a:lnTo>
                  <a:lnTo>
                    <a:pt x="333" y="478"/>
                  </a:lnTo>
                  <a:lnTo>
                    <a:pt x="333" y="478"/>
                  </a:lnTo>
                  <a:lnTo>
                    <a:pt x="342" y="479"/>
                  </a:lnTo>
                  <a:lnTo>
                    <a:pt x="351" y="479"/>
                  </a:lnTo>
                  <a:lnTo>
                    <a:pt x="355" y="479"/>
                  </a:lnTo>
                  <a:lnTo>
                    <a:pt x="360" y="478"/>
                  </a:lnTo>
                  <a:lnTo>
                    <a:pt x="363" y="477"/>
                  </a:lnTo>
                  <a:lnTo>
                    <a:pt x="368" y="474"/>
                  </a:lnTo>
                  <a:lnTo>
                    <a:pt x="368" y="474"/>
                  </a:lnTo>
                  <a:lnTo>
                    <a:pt x="373" y="469"/>
                  </a:lnTo>
                  <a:lnTo>
                    <a:pt x="376" y="463"/>
                  </a:lnTo>
                  <a:lnTo>
                    <a:pt x="378" y="456"/>
                  </a:lnTo>
                  <a:lnTo>
                    <a:pt x="380" y="449"/>
                  </a:lnTo>
                  <a:lnTo>
                    <a:pt x="382" y="435"/>
                  </a:lnTo>
                  <a:lnTo>
                    <a:pt x="382" y="421"/>
                  </a:lnTo>
                  <a:lnTo>
                    <a:pt x="382" y="421"/>
                  </a:lnTo>
                  <a:lnTo>
                    <a:pt x="381" y="393"/>
                  </a:lnTo>
                  <a:lnTo>
                    <a:pt x="377" y="367"/>
                  </a:lnTo>
                  <a:lnTo>
                    <a:pt x="377" y="367"/>
                  </a:lnTo>
                  <a:lnTo>
                    <a:pt x="374" y="347"/>
                  </a:lnTo>
                  <a:lnTo>
                    <a:pt x="374" y="347"/>
                  </a:lnTo>
                  <a:lnTo>
                    <a:pt x="368" y="323"/>
                  </a:lnTo>
                  <a:lnTo>
                    <a:pt x="362" y="294"/>
                  </a:lnTo>
                  <a:lnTo>
                    <a:pt x="362" y="294"/>
                  </a:lnTo>
                  <a:lnTo>
                    <a:pt x="360" y="285"/>
                  </a:lnTo>
                  <a:lnTo>
                    <a:pt x="359" y="277"/>
                  </a:lnTo>
                  <a:lnTo>
                    <a:pt x="359" y="277"/>
                  </a:lnTo>
                  <a:lnTo>
                    <a:pt x="357" y="270"/>
                  </a:lnTo>
                  <a:lnTo>
                    <a:pt x="354" y="264"/>
                  </a:lnTo>
                  <a:lnTo>
                    <a:pt x="351" y="260"/>
                  </a:lnTo>
                  <a:lnTo>
                    <a:pt x="346" y="254"/>
                  </a:lnTo>
                  <a:lnTo>
                    <a:pt x="346" y="254"/>
                  </a:lnTo>
                  <a:lnTo>
                    <a:pt x="342" y="249"/>
                  </a:lnTo>
                  <a:lnTo>
                    <a:pt x="336" y="246"/>
                  </a:lnTo>
                  <a:lnTo>
                    <a:pt x="321" y="240"/>
                  </a:lnTo>
                  <a:lnTo>
                    <a:pt x="321" y="240"/>
                  </a:lnTo>
                  <a:lnTo>
                    <a:pt x="309" y="236"/>
                  </a:lnTo>
                  <a:lnTo>
                    <a:pt x="299" y="233"/>
                  </a:lnTo>
                  <a:lnTo>
                    <a:pt x="299" y="233"/>
                  </a:lnTo>
                  <a:lnTo>
                    <a:pt x="288" y="228"/>
                  </a:lnTo>
                  <a:lnTo>
                    <a:pt x="288" y="228"/>
                  </a:lnTo>
                  <a:lnTo>
                    <a:pt x="281" y="225"/>
                  </a:lnTo>
                  <a:lnTo>
                    <a:pt x="276" y="221"/>
                  </a:lnTo>
                  <a:lnTo>
                    <a:pt x="271" y="218"/>
                  </a:lnTo>
                  <a:lnTo>
                    <a:pt x="269" y="213"/>
                  </a:lnTo>
                  <a:lnTo>
                    <a:pt x="266" y="209"/>
                  </a:lnTo>
                  <a:lnTo>
                    <a:pt x="265" y="203"/>
                  </a:lnTo>
                  <a:lnTo>
                    <a:pt x="261" y="190"/>
                  </a:lnTo>
                  <a:lnTo>
                    <a:pt x="261" y="190"/>
                  </a:lnTo>
                  <a:lnTo>
                    <a:pt x="260" y="188"/>
                  </a:lnTo>
                  <a:lnTo>
                    <a:pt x="258" y="187"/>
                  </a:lnTo>
                  <a:lnTo>
                    <a:pt x="256" y="186"/>
                  </a:lnTo>
                  <a:lnTo>
                    <a:pt x="255" y="182"/>
                  </a:lnTo>
                  <a:lnTo>
                    <a:pt x="255" y="182"/>
                  </a:lnTo>
                  <a:lnTo>
                    <a:pt x="255" y="176"/>
                  </a:lnTo>
                  <a:lnTo>
                    <a:pt x="255" y="171"/>
                  </a:lnTo>
                  <a:lnTo>
                    <a:pt x="255" y="171"/>
                  </a:lnTo>
                  <a:lnTo>
                    <a:pt x="256" y="169"/>
                  </a:lnTo>
                  <a:lnTo>
                    <a:pt x="256" y="169"/>
                  </a:lnTo>
                  <a:lnTo>
                    <a:pt x="256" y="168"/>
                  </a:lnTo>
                  <a:lnTo>
                    <a:pt x="256" y="167"/>
                  </a:lnTo>
                  <a:lnTo>
                    <a:pt x="256" y="167"/>
                  </a:lnTo>
                  <a:lnTo>
                    <a:pt x="256" y="166"/>
                  </a:lnTo>
                  <a:lnTo>
                    <a:pt x="256" y="166"/>
                  </a:lnTo>
                  <a:lnTo>
                    <a:pt x="255" y="166"/>
                  </a:lnTo>
                  <a:lnTo>
                    <a:pt x="255" y="166"/>
                  </a:lnTo>
                  <a:lnTo>
                    <a:pt x="258" y="161"/>
                  </a:lnTo>
                  <a:lnTo>
                    <a:pt x="265" y="153"/>
                  </a:lnTo>
                  <a:lnTo>
                    <a:pt x="271" y="146"/>
                  </a:lnTo>
                  <a:lnTo>
                    <a:pt x="273" y="144"/>
                  </a:lnTo>
                  <a:lnTo>
                    <a:pt x="273" y="144"/>
                  </a:lnTo>
                  <a:lnTo>
                    <a:pt x="271" y="143"/>
                  </a:lnTo>
                  <a:lnTo>
                    <a:pt x="269" y="141"/>
                  </a:lnTo>
                  <a:lnTo>
                    <a:pt x="269" y="141"/>
                  </a:lnTo>
                  <a:lnTo>
                    <a:pt x="271" y="141"/>
                  </a:lnTo>
                  <a:lnTo>
                    <a:pt x="271" y="141"/>
                  </a:lnTo>
                  <a:lnTo>
                    <a:pt x="272" y="139"/>
                  </a:lnTo>
                  <a:lnTo>
                    <a:pt x="272" y="139"/>
                  </a:lnTo>
                  <a:lnTo>
                    <a:pt x="272" y="139"/>
                  </a:lnTo>
                  <a:lnTo>
                    <a:pt x="272" y="139"/>
                  </a:lnTo>
                  <a:lnTo>
                    <a:pt x="272" y="139"/>
                  </a:lnTo>
                  <a:lnTo>
                    <a:pt x="272" y="139"/>
                  </a:lnTo>
                  <a:lnTo>
                    <a:pt x="273" y="139"/>
                  </a:lnTo>
                  <a:lnTo>
                    <a:pt x="273" y="139"/>
                  </a:lnTo>
                  <a:lnTo>
                    <a:pt x="273" y="138"/>
                  </a:lnTo>
                  <a:lnTo>
                    <a:pt x="273" y="138"/>
                  </a:lnTo>
                  <a:lnTo>
                    <a:pt x="275" y="138"/>
                  </a:lnTo>
                  <a:lnTo>
                    <a:pt x="275" y="138"/>
                  </a:lnTo>
                  <a:lnTo>
                    <a:pt x="276" y="137"/>
                  </a:lnTo>
                  <a:lnTo>
                    <a:pt x="276" y="137"/>
                  </a:lnTo>
                  <a:lnTo>
                    <a:pt x="276" y="137"/>
                  </a:lnTo>
                  <a:lnTo>
                    <a:pt x="276" y="137"/>
                  </a:lnTo>
                  <a:lnTo>
                    <a:pt x="276" y="136"/>
                  </a:lnTo>
                  <a:lnTo>
                    <a:pt x="276" y="136"/>
                  </a:lnTo>
                  <a:lnTo>
                    <a:pt x="277" y="136"/>
                  </a:lnTo>
                  <a:lnTo>
                    <a:pt x="277" y="136"/>
                  </a:lnTo>
                  <a:lnTo>
                    <a:pt x="277" y="136"/>
                  </a:lnTo>
                  <a:lnTo>
                    <a:pt x="277" y="136"/>
                  </a:lnTo>
                  <a:lnTo>
                    <a:pt x="277" y="135"/>
                  </a:lnTo>
                  <a:lnTo>
                    <a:pt x="277" y="135"/>
                  </a:lnTo>
                  <a:lnTo>
                    <a:pt x="277" y="135"/>
                  </a:lnTo>
                  <a:lnTo>
                    <a:pt x="277" y="135"/>
                  </a:lnTo>
                  <a:lnTo>
                    <a:pt x="277" y="134"/>
                  </a:lnTo>
                  <a:lnTo>
                    <a:pt x="277" y="134"/>
                  </a:lnTo>
                  <a:lnTo>
                    <a:pt x="278" y="134"/>
                  </a:lnTo>
                  <a:lnTo>
                    <a:pt x="278" y="134"/>
                  </a:lnTo>
                  <a:lnTo>
                    <a:pt x="278" y="133"/>
                  </a:lnTo>
                  <a:lnTo>
                    <a:pt x="278" y="133"/>
                  </a:lnTo>
                  <a:lnTo>
                    <a:pt x="278" y="131"/>
                  </a:lnTo>
                  <a:lnTo>
                    <a:pt x="278" y="131"/>
                  </a:lnTo>
                  <a:lnTo>
                    <a:pt x="279" y="131"/>
                  </a:lnTo>
                  <a:lnTo>
                    <a:pt x="279" y="131"/>
                  </a:lnTo>
                  <a:lnTo>
                    <a:pt x="279" y="131"/>
                  </a:lnTo>
                  <a:lnTo>
                    <a:pt x="279" y="131"/>
                  </a:lnTo>
                  <a:lnTo>
                    <a:pt x="280" y="131"/>
                  </a:lnTo>
                  <a:lnTo>
                    <a:pt x="280" y="131"/>
                  </a:lnTo>
                  <a:lnTo>
                    <a:pt x="280" y="131"/>
                  </a:lnTo>
                  <a:lnTo>
                    <a:pt x="280" y="131"/>
                  </a:lnTo>
                  <a:lnTo>
                    <a:pt x="281" y="130"/>
                  </a:lnTo>
                  <a:lnTo>
                    <a:pt x="281" y="130"/>
                  </a:lnTo>
                  <a:lnTo>
                    <a:pt x="283" y="130"/>
                  </a:lnTo>
                  <a:lnTo>
                    <a:pt x="283" y="130"/>
                  </a:lnTo>
                  <a:lnTo>
                    <a:pt x="284" y="128"/>
                  </a:lnTo>
                  <a:lnTo>
                    <a:pt x="284" y="128"/>
                  </a:lnTo>
                  <a:lnTo>
                    <a:pt x="284" y="128"/>
                  </a:lnTo>
                  <a:lnTo>
                    <a:pt x="284" y="128"/>
                  </a:lnTo>
                  <a:lnTo>
                    <a:pt x="284" y="128"/>
                  </a:lnTo>
                  <a:lnTo>
                    <a:pt x="284" y="128"/>
                  </a:lnTo>
                  <a:lnTo>
                    <a:pt x="284" y="128"/>
                  </a:lnTo>
                  <a:lnTo>
                    <a:pt x="284" y="128"/>
                  </a:lnTo>
                  <a:lnTo>
                    <a:pt x="284" y="128"/>
                  </a:lnTo>
                  <a:lnTo>
                    <a:pt x="284" y="128"/>
                  </a:lnTo>
                  <a:lnTo>
                    <a:pt x="285" y="128"/>
                  </a:lnTo>
                  <a:lnTo>
                    <a:pt x="285" y="128"/>
                  </a:lnTo>
                  <a:lnTo>
                    <a:pt x="286" y="124"/>
                  </a:lnTo>
                  <a:lnTo>
                    <a:pt x="286" y="124"/>
                  </a:lnTo>
                  <a:lnTo>
                    <a:pt x="287" y="123"/>
                  </a:lnTo>
                  <a:lnTo>
                    <a:pt x="287" y="123"/>
                  </a:lnTo>
                  <a:lnTo>
                    <a:pt x="287" y="123"/>
                  </a:lnTo>
                  <a:lnTo>
                    <a:pt x="287" y="123"/>
                  </a:lnTo>
                  <a:lnTo>
                    <a:pt x="288" y="123"/>
                  </a:lnTo>
                  <a:lnTo>
                    <a:pt x="288" y="123"/>
                  </a:lnTo>
                  <a:lnTo>
                    <a:pt x="288" y="123"/>
                  </a:lnTo>
                  <a:lnTo>
                    <a:pt x="288" y="123"/>
                  </a:lnTo>
                  <a:lnTo>
                    <a:pt x="288" y="122"/>
                  </a:lnTo>
                  <a:lnTo>
                    <a:pt x="288" y="122"/>
                  </a:lnTo>
                  <a:lnTo>
                    <a:pt x="288" y="122"/>
                  </a:lnTo>
                  <a:lnTo>
                    <a:pt x="288" y="122"/>
                  </a:lnTo>
                  <a:lnTo>
                    <a:pt x="290" y="121"/>
                  </a:lnTo>
                  <a:lnTo>
                    <a:pt x="290" y="121"/>
                  </a:lnTo>
                  <a:lnTo>
                    <a:pt x="290" y="121"/>
                  </a:lnTo>
                  <a:lnTo>
                    <a:pt x="290" y="121"/>
                  </a:lnTo>
                  <a:lnTo>
                    <a:pt x="290" y="121"/>
                  </a:lnTo>
                  <a:lnTo>
                    <a:pt x="290" y="121"/>
                  </a:lnTo>
                  <a:lnTo>
                    <a:pt x="290" y="118"/>
                  </a:lnTo>
                  <a:lnTo>
                    <a:pt x="290" y="118"/>
                  </a:lnTo>
                  <a:lnTo>
                    <a:pt x="291" y="118"/>
                  </a:lnTo>
                  <a:lnTo>
                    <a:pt x="291" y="118"/>
                  </a:lnTo>
                  <a:lnTo>
                    <a:pt x="291" y="115"/>
                  </a:lnTo>
                  <a:lnTo>
                    <a:pt x="291" y="115"/>
                  </a:lnTo>
                  <a:lnTo>
                    <a:pt x="292" y="113"/>
                  </a:lnTo>
                  <a:lnTo>
                    <a:pt x="292" y="113"/>
                  </a:lnTo>
                  <a:lnTo>
                    <a:pt x="293" y="109"/>
                  </a:lnTo>
                  <a:lnTo>
                    <a:pt x="293" y="109"/>
                  </a:lnTo>
                  <a:lnTo>
                    <a:pt x="293" y="108"/>
                  </a:lnTo>
                  <a:lnTo>
                    <a:pt x="293" y="108"/>
                  </a:lnTo>
                  <a:lnTo>
                    <a:pt x="293" y="108"/>
                  </a:lnTo>
                  <a:lnTo>
                    <a:pt x="293" y="108"/>
                  </a:lnTo>
                  <a:lnTo>
                    <a:pt x="293" y="107"/>
                  </a:lnTo>
                  <a:lnTo>
                    <a:pt x="293" y="107"/>
                  </a:lnTo>
                  <a:lnTo>
                    <a:pt x="293" y="107"/>
                  </a:lnTo>
                  <a:lnTo>
                    <a:pt x="293" y="107"/>
                  </a:lnTo>
                  <a:lnTo>
                    <a:pt x="293" y="103"/>
                  </a:lnTo>
                  <a:lnTo>
                    <a:pt x="293" y="103"/>
                  </a:lnTo>
                  <a:lnTo>
                    <a:pt x="294" y="100"/>
                  </a:lnTo>
                  <a:lnTo>
                    <a:pt x="294" y="100"/>
                  </a:lnTo>
                  <a:lnTo>
                    <a:pt x="294" y="99"/>
                  </a:lnTo>
                  <a:lnTo>
                    <a:pt x="294" y="99"/>
                  </a:lnTo>
                  <a:lnTo>
                    <a:pt x="294" y="98"/>
                  </a:lnTo>
                  <a:lnTo>
                    <a:pt x="294" y="98"/>
                  </a:lnTo>
                  <a:lnTo>
                    <a:pt x="294" y="90"/>
                  </a:lnTo>
                  <a:lnTo>
                    <a:pt x="294" y="90"/>
                  </a:lnTo>
                  <a:lnTo>
                    <a:pt x="294" y="90"/>
                  </a:lnTo>
                  <a:lnTo>
                    <a:pt x="294" y="90"/>
                  </a:lnTo>
                  <a:lnTo>
                    <a:pt x="292" y="85"/>
                  </a:lnTo>
                  <a:lnTo>
                    <a:pt x="292" y="85"/>
                  </a:lnTo>
                  <a:lnTo>
                    <a:pt x="292" y="85"/>
                  </a:lnTo>
                  <a:lnTo>
                    <a:pt x="292" y="85"/>
                  </a:lnTo>
                  <a:lnTo>
                    <a:pt x="292" y="84"/>
                  </a:lnTo>
                  <a:lnTo>
                    <a:pt x="292" y="84"/>
                  </a:lnTo>
                  <a:lnTo>
                    <a:pt x="291" y="83"/>
                  </a:lnTo>
                  <a:lnTo>
                    <a:pt x="291" y="83"/>
                  </a:lnTo>
                  <a:lnTo>
                    <a:pt x="291" y="83"/>
                  </a:lnTo>
                  <a:lnTo>
                    <a:pt x="291" y="83"/>
                  </a:lnTo>
                  <a:lnTo>
                    <a:pt x="291" y="82"/>
                  </a:lnTo>
                  <a:lnTo>
                    <a:pt x="291" y="82"/>
                  </a:lnTo>
                  <a:lnTo>
                    <a:pt x="291" y="81"/>
                  </a:lnTo>
                  <a:lnTo>
                    <a:pt x="291" y="81"/>
                  </a:lnTo>
                  <a:lnTo>
                    <a:pt x="290" y="81"/>
                  </a:lnTo>
                  <a:lnTo>
                    <a:pt x="290" y="81"/>
                  </a:lnTo>
                  <a:lnTo>
                    <a:pt x="290" y="81"/>
                  </a:lnTo>
                  <a:lnTo>
                    <a:pt x="290" y="81"/>
                  </a:lnTo>
                  <a:lnTo>
                    <a:pt x="290" y="81"/>
                  </a:lnTo>
                  <a:lnTo>
                    <a:pt x="290" y="81"/>
                  </a:lnTo>
                  <a:lnTo>
                    <a:pt x="288" y="79"/>
                  </a:lnTo>
                  <a:lnTo>
                    <a:pt x="288" y="79"/>
                  </a:lnTo>
                  <a:lnTo>
                    <a:pt x="288" y="78"/>
                  </a:lnTo>
                  <a:lnTo>
                    <a:pt x="288" y="78"/>
                  </a:lnTo>
                  <a:lnTo>
                    <a:pt x="288" y="78"/>
                  </a:lnTo>
                  <a:lnTo>
                    <a:pt x="288" y="78"/>
                  </a:lnTo>
                  <a:lnTo>
                    <a:pt x="288" y="78"/>
                  </a:lnTo>
                  <a:lnTo>
                    <a:pt x="288" y="78"/>
                  </a:lnTo>
                  <a:lnTo>
                    <a:pt x="287" y="77"/>
                  </a:lnTo>
                  <a:lnTo>
                    <a:pt x="287" y="77"/>
                  </a:lnTo>
                  <a:lnTo>
                    <a:pt x="287" y="77"/>
                  </a:lnTo>
                  <a:lnTo>
                    <a:pt x="287" y="77"/>
                  </a:lnTo>
                  <a:lnTo>
                    <a:pt x="287" y="77"/>
                  </a:lnTo>
                  <a:lnTo>
                    <a:pt x="287" y="77"/>
                  </a:lnTo>
                  <a:lnTo>
                    <a:pt x="287" y="77"/>
                  </a:lnTo>
                  <a:lnTo>
                    <a:pt x="287" y="77"/>
                  </a:lnTo>
                  <a:lnTo>
                    <a:pt x="286" y="77"/>
                  </a:lnTo>
                  <a:lnTo>
                    <a:pt x="286" y="77"/>
                  </a:lnTo>
                  <a:lnTo>
                    <a:pt x="286" y="76"/>
                  </a:lnTo>
                  <a:lnTo>
                    <a:pt x="286" y="76"/>
                  </a:lnTo>
                  <a:lnTo>
                    <a:pt x="286" y="76"/>
                  </a:lnTo>
                  <a:lnTo>
                    <a:pt x="286" y="76"/>
                  </a:lnTo>
                  <a:lnTo>
                    <a:pt x="286" y="76"/>
                  </a:lnTo>
                  <a:lnTo>
                    <a:pt x="286" y="76"/>
                  </a:lnTo>
                  <a:lnTo>
                    <a:pt x="286" y="76"/>
                  </a:lnTo>
                  <a:lnTo>
                    <a:pt x="286" y="76"/>
                  </a:lnTo>
                  <a:lnTo>
                    <a:pt x="286" y="75"/>
                  </a:lnTo>
                  <a:lnTo>
                    <a:pt x="286" y="75"/>
                  </a:lnTo>
                  <a:lnTo>
                    <a:pt x="284" y="74"/>
                  </a:lnTo>
                  <a:lnTo>
                    <a:pt x="284" y="74"/>
                  </a:lnTo>
                  <a:lnTo>
                    <a:pt x="284" y="74"/>
                  </a:lnTo>
                  <a:lnTo>
                    <a:pt x="284" y="74"/>
                  </a:lnTo>
                  <a:lnTo>
                    <a:pt x="284" y="74"/>
                  </a:lnTo>
                  <a:lnTo>
                    <a:pt x="284" y="74"/>
                  </a:lnTo>
                  <a:lnTo>
                    <a:pt x="283" y="74"/>
                  </a:lnTo>
                  <a:lnTo>
                    <a:pt x="283" y="74"/>
                  </a:lnTo>
                  <a:lnTo>
                    <a:pt x="283" y="73"/>
                  </a:lnTo>
                  <a:lnTo>
                    <a:pt x="283" y="73"/>
                  </a:lnTo>
                  <a:lnTo>
                    <a:pt x="281" y="73"/>
                  </a:lnTo>
                  <a:lnTo>
                    <a:pt x="281" y="73"/>
                  </a:lnTo>
                  <a:lnTo>
                    <a:pt x="281" y="71"/>
                  </a:lnTo>
                  <a:lnTo>
                    <a:pt x="281" y="71"/>
                  </a:lnTo>
                  <a:lnTo>
                    <a:pt x="281" y="71"/>
                  </a:lnTo>
                  <a:lnTo>
                    <a:pt x="281" y="71"/>
                  </a:lnTo>
                  <a:lnTo>
                    <a:pt x="280" y="71"/>
                  </a:lnTo>
                  <a:lnTo>
                    <a:pt x="280" y="71"/>
                  </a:lnTo>
                  <a:lnTo>
                    <a:pt x="280" y="70"/>
                  </a:lnTo>
                  <a:lnTo>
                    <a:pt x="280" y="70"/>
                  </a:lnTo>
                  <a:lnTo>
                    <a:pt x="280" y="70"/>
                  </a:lnTo>
                  <a:lnTo>
                    <a:pt x="280" y="70"/>
                  </a:lnTo>
                  <a:lnTo>
                    <a:pt x="279" y="69"/>
                  </a:lnTo>
                  <a:lnTo>
                    <a:pt x="279" y="69"/>
                  </a:lnTo>
                  <a:lnTo>
                    <a:pt x="279" y="68"/>
                  </a:lnTo>
                  <a:lnTo>
                    <a:pt x="279" y="68"/>
                  </a:lnTo>
                  <a:lnTo>
                    <a:pt x="279" y="68"/>
                  </a:lnTo>
                  <a:lnTo>
                    <a:pt x="279" y="68"/>
                  </a:lnTo>
                  <a:lnTo>
                    <a:pt x="279" y="66"/>
                  </a:lnTo>
                  <a:lnTo>
                    <a:pt x="279" y="66"/>
                  </a:lnTo>
                  <a:lnTo>
                    <a:pt x="278" y="66"/>
                  </a:lnTo>
                  <a:lnTo>
                    <a:pt x="278" y="66"/>
                  </a:lnTo>
                  <a:lnTo>
                    <a:pt x="278" y="64"/>
                  </a:lnTo>
                  <a:lnTo>
                    <a:pt x="278" y="64"/>
                  </a:lnTo>
                  <a:lnTo>
                    <a:pt x="278" y="64"/>
                  </a:lnTo>
                  <a:lnTo>
                    <a:pt x="278" y="64"/>
                  </a:lnTo>
                  <a:lnTo>
                    <a:pt x="278" y="64"/>
                  </a:lnTo>
                  <a:lnTo>
                    <a:pt x="278" y="64"/>
                  </a:lnTo>
                  <a:lnTo>
                    <a:pt x="278" y="64"/>
                  </a:lnTo>
                  <a:lnTo>
                    <a:pt x="278" y="64"/>
                  </a:lnTo>
                  <a:lnTo>
                    <a:pt x="277" y="62"/>
                  </a:lnTo>
                  <a:lnTo>
                    <a:pt x="277" y="62"/>
                  </a:lnTo>
                  <a:lnTo>
                    <a:pt x="277" y="62"/>
                  </a:lnTo>
                  <a:lnTo>
                    <a:pt x="277" y="62"/>
                  </a:lnTo>
                  <a:lnTo>
                    <a:pt x="277" y="61"/>
                  </a:lnTo>
                  <a:lnTo>
                    <a:pt x="277" y="61"/>
                  </a:lnTo>
                  <a:lnTo>
                    <a:pt x="277" y="61"/>
                  </a:lnTo>
                  <a:lnTo>
                    <a:pt x="277" y="61"/>
                  </a:lnTo>
                  <a:lnTo>
                    <a:pt x="277" y="61"/>
                  </a:lnTo>
                  <a:lnTo>
                    <a:pt x="277" y="61"/>
                  </a:lnTo>
                  <a:lnTo>
                    <a:pt x="277" y="61"/>
                  </a:lnTo>
                  <a:lnTo>
                    <a:pt x="277" y="61"/>
                  </a:lnTo>
                  <a:lnTo>
                    <a:pt x="276" y="59"/>
                  </a:lnTo>
                  <a:lnTo>
                    <a:pt x="276" y="59"/>
                  </a:lnTo>
                  <a:lnTo>
                    <a:pt x="276" y="59"/>
                  </a:lnTo>
                  <a:lnTo>
                    <a:pt x="276" y="59"/>
                  </a:lnTo>
                  <a:lnTo>
                    <a:pt x="276" y="58"/>
                  </a:lnTo>
                  <a:lnTo>
                    <a:pt x="276" y="58"/>
                  </a:lnTo>
                  <a:lnTo>
                    <a:pt x="276" y="58"/>
                  </a:lnTo>
                  <a:lnTo>
                    <a:pt x="276" y="58"/>
                  </a:lnTo>
                  <a:lnTo>
                    <a:pt x="276" y="48"/>
                  </a:lnTo>
                  <a:lnTo>
                    <a:pt x="276" y="48"/>
                  </a:lnTo>
                  <a:lnTo>
                    <a:pt x="276" y="47"/>
                  </a:lnTo>
                  <a:lnTo>
                    <a:pt x="276" y="47"/>
                  </a:lnTo>
                  <a:lnTo>
                    <a:pt x="276" y="47"/>
                  </a:lnTo>
                  <a:lnTo>
                    <a:pt x="276" y="47"/>
                  </a:lnTo>
                  <a:lnTo>
                    <a:pt x="277" y="45"/>
                  </a:lnTo>
                  <a:lnTo>
                    <a:pt x="277" y="45"/>
                  </a:lnTo>
                  <a:lnTo>
                    <a:pt x="276" y="42"/>
                  </a:lnTo>
                  <a:lnTo>
                    <a:pt x="275" y="40"/>
                  </a:lnTo>
                  <a:lnTo>
                    <a:pt x="275" y="40"/>
                  </a:lnTo>
                  <a:lnTo>
                    <a:pt x="273" y="38"/>
                  </a:lnTo>
                  <a:lnTo>
                    <a:pt x="273" y="38"/>
                  </a:lnTo>
                  <a:lnTo>
                    <a:pt x="272" y="38"/>
                  </a:lnTo>
                  <a:lnTo>
                    <a:pt x="272" y="38"/>
                  </a:lnTo>
                  <a:lnTo>
                    <a:pt x="272" y="38"/>
                  </a:lnTo>
                  <a:lnTo>
                    <a:pt x="272" y="38"/>
                  </a:lnTo>
                  <a:lnTo>
                    <a:pt x="272" y="38"/>
                  </a:lnTo>
                  <a:lnTo>
                    <a:pt x="272" y="38"/>
                  </a:lnTo>
                  <a:lnTo>
                    <a:pt x="272" y="37"/>
                  </a:lnTo>
                  <a:lnTo>
                    <a:pt x="272" y="37"/>
                  </a:lnTo>
                  <a:lnTo>
                    <a:pt x="271" y="37"/>
                  </a:lnTo>
                  <a:lnTo>
                    <a:pt x="271" y="37"/>
                  </a:lnTo>
                  <a:lnTo>
                    <a:pt x="270" y="37"/>
                  </a:lnTo>
                  <a:lnTo>
                    <a:pt x="270" y="37"/>
                  </a:lnTo>
                  <a:lnTo>
                    <a:pt x="270" y="36"/>
                  </a:lnTo>
                  <a:lnTo>
                    <a:pt x="270" y="36"/>
                  </a:lnTo>
                  <a:lnTo>
                    <a:pt x="269" y="36"/>
                  </a:lnTo>
                  <a:lnTo>
                    <a:pt x="269" y="36"/>
                  </a:lnTo>
                  <a:lnTo>
                    <a:pt x="269" y="36"/>
                  </a:lnTo>
                  <a:lnTo>
                    <a:pt x="269" y="36"/>
                  </a:lnTo>
                  <a:lnTo>
                    <a:pt x="269" y="34"/>
                  </a:lnTo>
                  <a:lnTo>
                    <a:pt x="269" y="34"/>
                  </a:lnTo>
                  <a:lnTo>
                    <a:pt x="269" y="34"/>
                  </a:lnTo>
                  <a:lnTo>
                    <a:pt x="269" y="34"/>
                  </a:lnTo>
                  <a:lnTo>
                    <a:pt x="268" y="33"/>
                  </a:lnTo>
                  <a:lnTo>
                    <a:pt x="268" y="33"/>
                  </a:lnTo>
                  <a:lnTo>
                    <a:pt x="268" y="33"/>
                  </a:lnTo>
                  <a:lnTo>
                    <a:pt x="268" y="33"/>
                  </a:lnTo>
                  <a:lnTo>
                    <a:pt x="268" y="32"/>
                  </a:lnTo>
                  <a:lnTo>
                    <a:pt x="268" y="32"/>
                  </a:lnTo>
                  <a:lnTo>
                    <a:pt x="266" y="31"/>
                  </a:lnTo>
                  <a:lnTo>
                    <a:pt x="266" y="31"/>
                  </a:lnTo>
                  <a:lnTo>
                    <a:pt x="266" y="31"/>
                  </a:lnTo>
                  <a:lnTo>
                    <a:pt x="266" y="31"/>
                  </a:lnTo>
                  <a:lnTo>
                    <a:pt x="265" y="29"/>
                  </a:lnTo>
                  <a:lnTo>
                    <a:pt x="265" y="29"/>
                  </a:lnTo>
                  <a:lnTo>
                    <a:pt x="265" y="29"/>
                  </a:lnTo>
                  <a:lnTo>
                    <a:pt x="265" y="29"/>
                  </a:lnTo>
                  <a:lnTo>
                    <a:pt x="265" y="27"/>
                  </a:lnTo>
                  <a:lnTo>
                    <a:pt x="265" y="27"/>
                  </a:lnTo>
                  <a:lnTo>
                    <a:pt x="264" y="27"/>
                  </a:lnTo>
                  <a:lnTo>
                    <a:pt x="264" y="27"/>
                  </a:lnTo>
                  <a:lnTo>
                    <a:pt x="264" y="27"/>
                  </a:lnTo>
                  <a:lnTo>
                    <a:pt x="264" y="27"/>
                  </a:lnTo>
                  <a:lnTo>
                    <a:pt x="264" y="26"/>
                  </a:lnTo>
                  <a:lnTo>
                    <a:pt x="264" y="26"/>
                  </a:lnTo>
                  <a:lnTo>
                    <a:pt x="264" y="26"/>
                  </a:lnTo>
                  <a:lnTo>
                    <a:pt x="264" y="26"/>
                  </a:lnTo>
                  <a:lnTo>
                    <a:pt x="263" y="25"/>
                  </a:lnTo>
                  <a:lnTo>
                    <a:pt x="261" y="25"/>
                  </a:lnTo>
                  <a:lnTo>
                    <a:pt x="261" y="25"/>
                  </a:lnTo>
                  <a:lnTo>
                    <a:pt x="261" y="24"/>
                  </a:lnTo>
                  <a:lnTo>
                    <a:pt x="261" y="24"/>
                  </a:lnTo>
                  <a:lnTo>
                    <a:pt x="261" y="23"/>
                  </a:lnTo>
                  <a:lnTo>
                    <a:pt x="261" y="23"/>
                  </a:lnTo>
                  <a:lnTo>
                    <a:pt x="260" y="23"/>
                  </a:lnTo>
                  <a:lnTo>
                    <a:pt x="260" y="23"/>
                  </a:lnTo>
                  <a:lnTo>
                    <a:pt x="260" y="23"/>
                  </a:lnTo>
                  <a:lnTo>
                    <a:pt x="260" y="23"/>
                  </a:lnTo>
                  <a:lnTo>
                    <a:pt x="260" y="22"/>
                  </a:lnTo>
                  <a:lnTo>
                    <a:pt x="260" y="22"/>
                  </a:lnTo>
                  <a:lnTo>
                    <a:pt x="256" y="21"/>
                  </a:lnTo>
                  <a:lnTo>
                    <a:pt x="256" y="21"/>
                  </a:lnTo>
                  <a:lnTo>
                    <a:pt x="256" y="21"/>
                  </a:lnTo>
                  <a:lnTo>
                    <a:pt x="256" y="21"/>
                  </a:lnTo>
                  <a:lnTo>
                    <a:pt x="256" y="21"/>
                  </a:lnTo>
                  <a:lnTo>
                    <a:pt x="256" y="21"/>
                  </a:lnTo>
                  <a:lnTo>
                    <a:pt x="255" y="21"/>
                  </a:lnTo>
                  <a:lnTo>
                    <a:pt x="255" y="21"/>
                  </a:lnTo>
                  <a:lnTo>
                    <a:pt x="254" y="19"/>
                  </a:lnTo>
                  <a:lnTo>
                    <a:pt x="254" y="19"/>
                  </a:lnTo>
                  <a:lnTo>
                    <a:pt x="253" y="19"/>
                  </a:lnTo>
                  <a:lnTo>
                    <a:pt x="253" y="19"/>
                  </a:lnTo>
                  <a:lnTo>
                    <a:pt x="253" y="19"/>
                  </a:lnTo>
                  <a:lnTo>
                    <a:pt x="253" y="19"/>
                  </a:lnTo>
                  <a:lnTo>
                    <a:pt x="251" y="19"/>
                  </a:lnTo>
                  <a:lnTo>
                    <a:pt x="251" y="19"/>
                  </a:lnTo>
                  <a:lnTo>
                    <a:pt x="251" y="18"/>
                  </a:lnTo>
                  <a:lnTo>
                    <a:pt x="251" y="18"/>
                  </a:lnTo>
                  <a:lnTo>
                    <a:pt x="247" y="16"/>
                  </a:lnTo>
                  <a:lnTo>
                    <a:pt x="247" y="16"/>
                  </a:lnTo>
                  <a:lnTo>
                    <a:pt x="246" y="15"/>
                  </a:lnTo>
                  <a:lnTo>
                    <a:pt x="246" y="15"/>
                  </a:lnTo>
                  <a:lnTo>
                    <a:pt x="243" y="14"/>
                  </a:lnTo>
                  <a:lnTo>
                    <a:pt x="243" y="14"/>
                  </a:lnTo>
                  <a:lnTo>
                    <a:pt x="242" y="12"/>
                  </a:lnTo>
                  <a:lnTo>
                    <a:pt x="242" y="12"/>
                  </a:lnTo>
                  <a:lnTo>
                    <a:pt x="242" y="12"/>
                  </a:lnTo>
                  <a:lnTo>
                    <a:pt x="242" y="12"/>
                  </a:lnTo>
                  <a:lnTo>
                    <a:pt x="239" y="10"/>
                  </a:lnTo>
                  <a:lnTo>
                    <a:pt x="239" y="10"/>
                  </a:lnTo>
                  <a:lnTo>
                    <a:pt x="239" y="10"/>
                  </a:lnTo>
                  <a:lnTo>
                    <a:pt x="239" y="10"/>
                  </a:lnTo>
                  <a:lnTo>
                    <a:pt x="239" y="9"/>
                  </a:lnTo>
                  <a:lnTo>
                    <a:pt x="239" y="9"/>
                  </a:lnTo>
                  <a:lnTo>
                    <a:pt x="238" y="9"/>
                  </a:lnTo>
                  <a:lnTo>
                    <a:pt x="238" y="9"/>
                  </a:lnTo>
                  <a:lnTo>
                    <a:pt x="238" y="9"/>
                  </a:lnTo>
                  <a:lnTo>
                    <a:pt x="238" y="9"/>
                  </a:lnTo>
                  <a:lnTo>
                    <a:pt x="236" y="9"/>
                  </a:lnTo>
                  <a:lnTo>
                    <a:pt x="236" y="9"/>
                  </a:lnTo>
                  <a:lnTo>
                    <a:pt x="236" y="8"/>
                  </a:lnTo>
                  <a:lnTo>
                    <a:pt x="236" y="8"/>
                  </a:lnTo>
                  <a:lnTo>
                    <a:pt x="235" y="8"/>
                  </a:lnTo>
                  <a:lnTo>
                    <a:pt x="235" y="8"/>
                  </a:lnTo>
                  <a:lnTo>
                    <a:pt x="234" y="8"/>
                  </a:lnTo>
                  <a:lnTo>
                    <a:pt x="234" y="8"/>
                  </a:lnTo>
                  <a:lnTo>
                    <a:pt x="230" y="8"/>
                  </a:lnTo>
                  <a:lnTo>
                    <a:pt x="230" y="8"/>
                  </a:lnTo>
                  <a:lnTo>
                    <a:pt x="228" y="8"/>
                  </a:lnTo>
                  <a:lnTo>
                    <a:pt x="228" y="8"/>
                  </a:lnTo>
                  <a:lnTo>
                    <a:pt x="227" y="8"/>
                  </a:lnTo>
                  <a:lnTo>
                    <a:pt x="227" y="8"/>
                  </a:lnTo>
                  <a:lnTo>
                    <a:pt x="223" y="6"/>
                  </a:lnTo>
                  <a:lnTo>
                    <a:pt x="223" y="6"/>
                  </a:lnTo>
                  <a:lnTo>
                    <a:pt x="223" y="4"/>
                  </a:lnTo>
                  <a:lnTo>
                    <a:pt x="223" y="4"/>
                  </a:lnTo>
                  <a:lnTo>
                    <a:pt x="223" y="4"/>
                  </a:lnTo>
                  <a:lnTo>
                    <a:pt x="223" y="4"/>
                  </a:lnTo>
                  <a:lnTo>
                    <a:pt x="221" y="4"/>
                  </a:lnTo>
                  <a:lnTo>
                    <a:pt x="221" y="4"/>
                  </a:lnTo>
                  <a:lnTo>
                    <a:pt x="221" y="3"/>
                  </a:lnTo>
                  <a:lnTo>
                    <a:pt x="221" y="3"/>
                  </a:lnTo>
                  <a:lnTo>
                    <a:pt x="221" y="3"/>
                  </a:lnTo>
                  <a:lnTo>
                    <a:pt x="221" y="3"/>
                  </a:lnTo>
                  <a:lnTo>
                    <a:pt x="221" y="3"/>
                  </a:lnTo>
                  <a:lnTo>
                    <a:pt x="221" y="3"/>
                  </a:lnTo>
                  <a:lnTo>
                    <a:pt x="220" y="3"/>
                  </a:lnTo>
                  <a:lnTo>
                    <a:pt x="220" y="3"/>
                  </a:lnTo>
                  <a:lnTo>
                    <a:pt x="220" y="3"/>
                  </a:lnTo>
                  <a:lnTo>
                    <a:pt x="220" y="3"/>
                  </a:lnTo>
                  <a:lnTo>
                    <a:pt x="219" y="2"/>
                  </a:lnTo>
                  <a:lnTo>
                    <a:pt x="219" y="2"/>
                  </a:lnTo>
                  <a:lnTo>
                    <a:pt x="219" y="2"/>
                  </a:lnTo>
                  <a:lnTo>
                    <a:pt x="219" y="2"/>
                  </a:lnTo>
                  <a:lnTo>
                    <a:pt x="219" y="2"/>
                  </a:lnTo>
                  <a:lnTo>
                    <a:pt x="219" y="2"/>
                  </a:lnTo>
                  <a:lnTo>
                    <a:pt x="218" y="2"/>
                  </a:lnTo>
                  <a:lnTo>
                    <a:pt x="218" y="2"/>
                  </a:lnTo>
                  <a:lnTo>
                    <a:pt x="216" y="2"/>
                  </a:lnTo>
                  <a:lnTo>
                    <a:pt x="216" y="2"/>
                  </a:lnTo>
                  <a:lnTo>
                    <a:pt x="214" y="1"/>
                  </a:lnTo>
                  <a:lnTo>
                    <a:pt x="214" y="1"/>
                  </a:lnTo>
                  <a:lnTo>
                    <a:pt x="212" y="0"/>
                  </a:lnTo>
                  <a:lnTo>
                    <a:pt x="212" y="0"/>
                  </a:lnTo>
                  <a:lnTo>
                    <a:pt x="212" y="0"/>
                  </a:lnTo>
                  <a:lnTo>
                    <a:pt x="212" y="0"/>
                  </a:lnTo>
                  <a:lnTo>
                    <a:pt x="211" y="1"/>
                  </a:lnTo>
                  <a:lnTo>
                    <a:pt x="211" y="1"/>
                  </a:lnTo>
                  <a:lnTo>
                    <a:pt x="210" y="1"/>
                  </a:lnTo>
                  <a:lnTo>
                    <a:pt x="210" y="1"/>
                  </a:lnTo>
                  <a:lnTo>
                    <a:pt x="209" y="1"/>
                  </a:lnTo>
                  <a:lnTo>
                    <a:pt x="209" y="1"/>
                  </a:lnTo>
                  <a:lnTo>
                    <a:pt x="209" y="2"/>
                  </a:lnTo>
                  <a:lnTo>
                    <a:pt x="209" y="2"/>
                  </a:lnTo>
                  <a:lnTo>
                    <a:pt x="208" y="2"/>
                  </a:lnTo>
                  <a:lnTo>
                    <a:pt x="208" y="2"/>
                  </a:lnTo>
                  <a:lnTo>
                    <a:pt x="208" y="2"/>
                  </a:lnTo>
                  <a:lnTo>
                    <a:pt x="208" y="2"/>
                  </a:lnTo>
                  <a:lnTo>
                    <a:pt x="206" y="3"/>
                  </a:lnTo>
                  <a:lnTo>
                    <a:pt x="206" y="3"/>
                  </a:lnTo>
                  <a:lnTo>
                    <a:pt x="206" y="3"/>
                  </a:lnTo>
                  <a:lnTo>
                    <a:pt x="206" y="3"/>
                  </a:lnTo>
                  <a:lnTo>
                    <a:pt x="204" y="4"/>
                  </a:lnTo>
                  <a:lnTo>
                    <a:pt x="204" y="4"/>
                  </a:lnTo>
                  <a:lnTo>
                    <a:pt x="203" y="4"/>
                  </a:lnTo>
                  <a:lnTo>
                    <a:pt x="203" y="4"/>
                  </a:lnTo>
                  <a:lnTo>
                    <a:pt x="203" y="4"/>
                  </a:lnTo>
                  <a:lnTo>
                    <a:pt x="203" y="4"/>
                  </a:lnTo>
                  <a:lnTo>
                    <a:pt x="203" y="4"/>
                  </a:lnTo>
                  <a:lnTo>
                    <a:pt x="203" y="4"/>
                  </a:lnTo>
                  <a:lnTo>
                    <a:pt x="203" y="6"/>
                  </a:lnTo>
                  <a:lnTo>
                    <a:pt x="203" y="6"/>
                  </a:lnTo>
                  <a:lnTo>
                    <a:pt x="202" y="6"/>
                  </a:lnTo>
                  <a:lnTo>
                    <a:pt x="202" y="6"/>
                  </a:lnTo>
                  <a:lnTo>
                    <a:pt x="199" y="6"/>
                  </a:lnTo>
                  <a:lnTo>
                    <a:pt x="199" y="6"/>
                  </a:lnTo>
                  <a:lnTo>
                    <a:pt x="199" y="6"/>
                  </a:lnTo>
                  <a:lnTo>
                    <a:pt x="199" y="6"/>
                  </a:lnTo>
                  <a:lnTo>
                    <a:pt x="198" y="6"/>
                  </a:lnTo>
                  <a:lnTo>
                    <a:pt x="198" y="6"/>
                  </a:lnTo>
                  <a:lnTo>
                    <a:pt x="198" y="7"/>
                  </a:lnTo>
                  <a:lnTo>
                    <a:pt x="198" y="7"/>
                  </a:lnTo>
                  <a:lnTo>
                    <a:pt x="196" y="7"/>
                  </a:lnTo>
                  <a:lnTo>
                    <a:pt x="196" y="7"/>
                  </a:lnTo>
                  <a:lnTo>
                    <a:pt x="193" y="7"/>
                  </a:lnTo>
                  <a:lnTo>
                    <a:pt x="193" y="7"/>
                  </a:lnTo>
                  <a:lnTo>
                    <a:pt x="191" y="7"/>
                  </a:lnTo>
                  <a:lnTo>
                    <a:pt x="191" y="7"/>
                  </a:lnTo>
                  <a:lnTo>
                    <a:pt x="191" y="8"/>
                  </a:lnTo>
                  <a:lnTo>
                    <a:pt x="191" y="8"/>
                  </a:lnTo>
                  <a:lnTo>
                    <a:pt x="188" y="8"/>
                  </a:lnTo>
                  <a:lnTo>
                    <a:pt x="188" y="8"/>
                  </a:lnTo>
                  <a:lnTo>
                    <a:pt x="188" y="8"/>
                  </a:lnTo>
                  <a:lnTo>
                    <a:pt x="188" y="8"/>
                  </a:lnTo>
                  <a:lnTo>
                    <a:pt x="187" y="8"/>
                  </a:lnTo>
                  <a:lnTo>
                    <a:pt x="187" y="8"/>
                  </a:lnTo>
                  <a:lnTo>
                    <a:pt x="184" y="9"/>
                  </a:lnTo>
                  <a:lnTo>
                    <a:pt x="184" y="9"/>
                  </a:lnTo>
                  <a:lnTo>
                    <a:pt x="182" y="10"/>
                  </a:lnTo>
                  <a:lnTo>
                    <a:pt x="182" y="10"/>
                  </a:lnTo>
                  <a:lnTo>
                    <a:pt x="181" y="10"/>
                  </a:lnTo>
                  <a:lnTo>
                    <a:pt x="181" y="10"/>
                  </a:lnTo>
                  <a:lnTo>
                    <a:pt x="181" y="11"/>
                  </a:lnTo>
                  <a:lnTo>
                    <a:pt x="181" y="11"/>
                  </a:lnTo>
                  <a:lnTo>
                    <a:pt x="180" y="12"/>
                  </a:lnTo>
                  <a:lnTo>
                    <a:pt x="180" y="12"/>
                  </a:lnTo>
                  <a:lnTo>
                    <a:pt x="180" y="12"/>
                  </a:lnTo>
                  <a:lnTo>
                    <a:pt x="180" y="12"/>
                  </a:lnTo>
                  <a:lnTo>
                    <a:pt x="180" y="12"/>
                  </a:lnTo>
                  <a:lnTo>
                    <a:pt x="180" y="12"/>
                  </a:lnTo>
                  <a:lnTo>
                    <a:pt x="180" y="12"/>
                  </a:lnTo>
                  <a:lnTo>
                    <a:pt x="180" y="12"/>
                  </a:lnTo>
                  <a:lnTo>
                    <a:pt x="180" y="12"/>
                  </a:lnTo>
                  <a:lnTo>
                    <a:pt x="180" y="12"/>
                  </a:lnTo>
                  <a:lnTo>
                    <a:pt x="179" y="14"/>
                  </a:lnTo>
                  <a:lnTo>
                    <a:pt x="179" y="14"/>
                  </a:lnTo>
                  <a:lnTo>
                    <a:pt x="179" y="15"/>
                  </a:lnTo>
                  <a:lnTo>
                    <a:pt x="179" y="15"/>
                  </a:lnTo>
                  <a:lnTo>
                    <a:pt x="178" y="15"/>
                  </a:lnTo>
                  <a:lnTo>
                    <a:pt x="178" y="15"/>
                  </a:lnTo>
                  <a:lnTo>
                    <a:pt x="178" y="15"/>
                  </a:lnTo>
                  <a:lnTo>
                    <a:pt x="178" y="15"/>
                  </a:lnTo>
                  <a:lnTo>
                    <a:pt x="178" y="15"/>
                  </a:lnTo>
                  <a:lnTo>
                    <a:pt x="178" y="15"/>
                  </a:lnTo>
                  <a:lnTo>
                    <a:pt x="178" y="15"/>
                  </a:lnTo>
                  <a:lnTo>
                    <a:pt x="178" y="15"/>
                  </a:lnTo>
                  <a:lnTo>
                    <a:pt x="178" y="15"/>
                  </a:lnTo>
                  <a:lnTo>
                    <a:pt x="178" y="15"/>
                  </a:lnTo>
                  <a:lnTo>
                    <a:pt x="178" y="16"/>
                  </a:lnTo>
                  <a:lnTo>
                    <a:pt x="178" y="16"/>
                  </a:lnTo>
                  <a:lnTo>
                    <a:pt x="176" y="16"/>
                  </a:lnTo>
                  <a:lnTo>
                    <a:pt x="176" y="16"/>
                  </a:lnTo>
                  <a:lnTo>
                    <a:pt x="175" y="17"/>
                  </a:lnTo>
                  <a:lnTo>
                    <a:pt x="175" y="17"/>
                  </a:lnTo>
                  <a:lnTo>
                    <a:pt x="175" y="17"/>
                  </a:lnTo>
                  <a:lnTo>
                    <a:pt x="175" y="17"/>
                  </a:lnTo>
                  <a:lnTo>
                    <a:pt x="175" y="18"/>
                  </a:lnTo>
                  <a:lnTo>
                    <a:pt x="175" y="18"/>
                  </a:lnTo>
                  <a:lnTo>
                    <a:pt x="174" y="18"/>
                  </a:lnTo>
                  <a:lnTo>
                    <a:pt x="174" y="18"/>
                  </a:lnTo>
                  <a:lnTo>
                    <a:pt x="174" y="19"/>
                  </a:lnTo>
                  <a:lnTo>
                    <a:pt x="174" y="19"/>
                  </a:lnTo>
                  <a:lnTo>
                    <a:pt x="174" y="19"/>
                  </a:lnTo>
                  <a:lnTo>
                    <a:pt x="174" y="19"/>
                  </a:lnTo>
                  <a:lnTo>
                    <a:pt x="173" y="21"/>
                  </a:lnTo>
                  <a:lnTo>
                    <a:pt x="173" y="21"/>
                  </a:lnTo>
                  <a:lnTo>
                    <a:pt x="173" y="21"/>
                  </a:lnTo>
                  <a:lnTo>
                    <a:pt x="173" y="21"/>
                  </a:lnTo>
                  <a:lnTo>
                    <a:pt x="172" y="22"/>
                  </a:lnTo>
                  <a:lnTo>
                    <a:pt x="172" y="22"/>
                  </a:lnTo>
                  <a:lnTo>
                    <a:pt x="172" y="22"/>
                  </a:lnTo>
                  <a:lnTo>
                    <a:pt x="172" y="22"/>
                  </a:lnTo>
                  <a:lnTo>
                    <a:pt x="172" y="23"/>
                  </a:lnTo>
                  <a:lnTo>
                    <a:pt x="172" y="23"/>
                  </a:lnTo>
                  <a:lnTo>
                    <a:pt x="171" y="24"/>
                  </a:lnTo>
                  <a:lnTo>
                    <a:pt x="171" y="24"/>
                  </a:lnTo>
                  <a:lnTo>
                    <a:pt x="169" y="24"/>
                  </a:lnTo>
                  <a:lnTo>
                    <a:pt x="169" y="24"/>
                  </a:lnTo>
                  <a:lnTo>
                    <a:pt x="169" y="25"/>
                  </a:lnTo>
                  <a:lnTo>
                    <a:pt x="169" y="25"/>
                  </a:lnTo>
                  <a:lnTo>
                    <a:pt x="168" y="25"/>
                  </a:lnTo>
                  <a:lnTo>
                    <a:pt x="168" y="25"/>
                  </a:lnTo>
                  <a:lnTo>
                    <a:pt x="168" y="26"/>
                  </a:lnTo>
                  <a:lnTo>
                    <a:pt x="168" y="26"/>
                  </a:lnTo>
                  <a:lnTo>
                    <a:pt x="167" y="26"/>
                  </a:lnTo>
                  <a:lnTo>
                    <a:pt x="167" y="26"/>
                  </a:lnTo>
                  <a:lnTo>
                    <a:pt x="167" y="27"/>
                  </a:lnTo>
                  <a:lnTo>
                    <a:pt x="167" y="27"/>
                  </a:lnTo>
                  <a:lnTo>
                    <a:pt x="167" y="27"/>
                  </a:lnTo>
                  <a:lnTo>
                    <a:pt x="167" y="27"/>
                  </a:lnTo>
                  <a:lnTo>
                    <a:pt x="167" y="27"/>
                  </a:lnTo>
                  <a:lnTo>
                    <a:pt x="167" y="27"/>
                  </a:lnTo>
                  <a:lnTo>
                    <a:pt x="167" y="27"/>
                  </a:lnTo>
                  <a:lnTo>
                    <a:pt x="167" y="27"/>
                  </a:lnTo>
                  <a:lnTo>
                    <a:pt x="166" y="29"/>
                  </a:lnTo>
                  <a:lnTo>
                    <a:pt x="166" y="29"/>
                  </a:lnTo>
                  <a:lnTo>
                    <a:pt x="166" y="29"/>
                  </a:lnTo>
                  <a:lnTo>
                    <a:pt x="166" y="29"/>
                  </a:lnTo>
                  <a:lnTo>
                    <a:pt x="166" y="30"/>
                  </a:lnTo>
                  <a:lnTo>
                    <a:pt x="166" y="30"/>
                  </a:lnTo>
                  <a:lnTo>
                    <a:pt x="166" y="30"/>
                  </a:lnTo>
                  <a:lnTo>
                    <a:pt x="166" y="30"/>
                  </a:lnTo>
                  <a:lnTo>
                    <a:pt x="158" y="39"/>
                  </a:lnTo>
                  <a:lnTo>
                    <a:pt x="151" y="49"/>
                  </a:lnTo>
                  <a:lnTo>
                    <a:pt x="151" y="49"/>
                  </a:lnTo>
                  <a:lnTo>
                    <a:pt x="150" y="49"/>
                  </a:lnTo>
                  <a:lnTo>
                    <a:pt x="150" y="49"/>
                  </a:lnTo>
                  <a:lnTo>
                    <a:pt x="148" y="52"/>
                  </a:lnTo>
                  <a:lnTo>
                    <a:pt x="148" y="52"/>
                  </a:lnTo>
                  <a:lnTo>
                    <a:pt x="148" y="52"/>
                  </a:lnTo>
                  <a:lnTo>
                    <a:pt x="148" y="52"/>
                  </a:lnTo>
                  <a:lnTo>
                    <a:pt x="146" y="52"/>
                  </a:lnTo>
                  <a:lnTo>
                    <a:pt x="146" y="52"/>
                  </a:lnTo>
                  <a:lnTo>
                    <a:pt x="146" y="53"/>
                  </a:lnTo>
                  <a:lnTo>
                    <a:pt x="146" y="53"/>
                  </a:lnTo>
                  <a:lnTo>
                    <a:pt x="146" y="53"/>
                  </a:lnTo>
                  <a:lnTo>
                    <a:pt x="146" y="53"/>
                  </a:lnTo>
                  <a:lnTo>
                    <a:pt x="146" y="53"/>
                  </a:lnTo>
                  <a:lnTo>
                    <a:pt x="146" y="53"/>
                  </a:lnTo>
                  <a:lnTo>
                    <a:pt x="146" y="53"/>
                  </a:lnTo>
                  <a:lnTo>
                    <a:pt x="146" y="53"/>
                  </a:lnTo>
                  <a:lnTo>
                    <a:pt x="145" y="53"/>
                  </a:lnTo>
                  <a:lnTo>
                    <a:pt x="145" y="53"/>
                  </a:lnTo>
                  <a:lnTo>
                    <a:pt x="145" y="54"/>
                  </a:lnTo>
                  <a:lnTo>
                    <a:pt x="145" y="54"/>
                  </a:lnTo>
                  <a:lnTo>
                    <a:pt x="145" y="55"/>
                  </a:lnTo>
                  <a:lnTo>
                    <a:pt x="145" y="55"/>
                  </a:lnTo>
                  <a:lnTo>
                    <a:pt x="144" y="56"/>
                  </a:lnTo>
                  <a:lnTo>
                    <a:pt x="144" y="56"/>
                  </a:lnTo>
                  <a:lnTo>
                    <a:pt x="144" y="56"/>
                  </a:lnTo>
                  <a:lnTo>
                    <a:pt x="144" y="56"/>
                  </a:lnTo>
                  <a:lnTo>
                    <a:pt x="144" y="56"/>
                  </a:lnTo>
                  <a:lnTo>
                    <a:pt x="144" y="56"/>
                  </a:lnTo>
                  <a:lnTo>
                    <a:pt x="144" y="58"/>
                  </a:lnTo>
                  <a:lnTo>
                    <a:pt x="144" y="58"/>
                  </a:lnTo>
                  <a:lnTo>
                    <a:pt x="144" y="59"/>
                  </a:lnTo>
                  <a:lnTo>
                    <a:pt x="144" y="59"/>
                  </a:lnTo>
                  <a:lnTo>
                    <a:pt x="143" y="59"/>
                  </a:lnTo>
                  <a:lnTo>
                    <a:pt x="143" y="59"/>
                  </a:lnTo>
                  <a:lnTo>
                    <a:pt x="143" y="60"/>
                  </a:lnTo>
                  <a:lnTo>
                    <a:pt x="143" y="60"/>
                  </a:lnTo>
                  <a:lnTo>
                    <a:pt x="143" y="60"/>
                  </a:lnTo>
                  <a:lnTo>
                    <a:pt x="143" y="60"/>
                  </a:lnTo>
                  <a:lnTo>
                    <a:pt x="142" y="62"/>
                  </a:lnTo>
                  <a:lnTo>
                    <a:pt x="142" y="62"/>
                  </a:lnTo>
                  <a:lnTo>
                    <a:pt x="142" y="62"/>
                  </a:lnTo>
                  <a:lnTo>
                    <a:pt x="142" y="62"/>
                  </a:lnTo>
                  <a:lnTo>
                    <a:pt x="142" y="62"/>
                  </a:lnTo>
                  <a:lnTo>
                    <a:pt x="142" y="62"/>
                  </a:lnTo>
                  <a:lnTo>
                    <a:pt x="142" y="64"/>
                  </a:lnTo>
                  <a:lnTo>
                    <a:pt x="142" y="64"/>
                  </a:lnTo>
                  <a:lnTo>
                    <a:pt x="142" y="66"/>
                  </a:lnTo>
                  <a:lnTo>
                    <a:pt x="142" y="66"/>
                  </a:lnTo>
                  <a:lnTo>
                    <a:pt x="142" y="70"/>
                  </a:lnTo>
                  <a:lnTo>
                    <a:pt x="142" y="70"/>
                  </a:lnTo>
                  <a:lnTo>
                    <a:pt x="141" y="74"/>
                  </a:lnTo>
                  <a:lnTo>
                    <a:pt x="141" y="74"/>
                  </a:lnTo>
                  <a:lnTo>
                    <a:pt x="139" y="79"/>
                  </a:lnTo>
                  <a:lnTo>
                    <a:pt x="139" y="79"/>
                  </a:lnTo>
                  <a:lnTo>
                    <a:pt x="139" y="79"/>
                  </a:lnTo>
                  <a:lnTo>
                    <a:pt x="139" y="79"/>
                  </a:lnTo>
                  <a:lnTo>
                    <a:pt x="139" y="81"/>
                  </a:lnTo>
                  <a:lnTo>
                    <a:pt x="139" y="81"/>
                  </a:lnTo>
                  <a:lnTo>
                    <a:pt x="139" y="82"/>
                  </a:lnTo>
                  <a:lnTo>
                    <a:pt x="139" y="82"/>
                  </a:lnTo>
                  <a:lnTo>
                    <a:pt x="139" y="82"/>
                  </a:lnTo>
                  <a:lnTo>
                    <a:pt x="139" y="82"/>
                  </a:lnTo>
                  <a:lnTo>
                    <a:pt x="138" y="84"/>
                  </a:lnTo>
                  <a:lnTo>
                    <a:pt x="138" y="84"/>
                  </a:lnTo>
                  <a:lnTo>
                    <a:pt x="137" y="85"/>
                  </a:lnTo>
                  <a:lnTo>
                    <a:pt x="137" y="85"/>
                  </a:lnTo>
                  <a:lnTo>
                    <a:pt x="137" y="86"/>
                  </a:lnTo>
                  <a:lnTo>
                    <a:pt x="137" y="86"/>
                  </a:lnTo>
                  <a:lnTo>
                    <a:pt x="137" y="88"/>
                  </a:lnTo>
                  <a:lnTo>
                    <a:pt x="137" y="88"/>
                  </a:lnTo>
                  <a:lnTo>
                    <a:pt x="137" y="88"/>
                  </a:lnTo>
                  <a:lnTo>
                    <a:pt x="137" y="88"/>
                  </a:lnTo>
                  <a:lnTo>
                    <a:pt x="136" y="89"/>
                  </a:lnTo>
                  <a:lnTo>
                    <a:pt x="136" y="89"/>
                  </a:lnTo>
                  <a:lnTo>
                    <a:pt x="136" y="90"/>
                  </a:lnTo>
                  <a:lnTo>
                    <a:pt x="136" y="90"/>
                  </a:lnTo>
                  <a:lnTo>
                    <a:pt x="136" y="91"/>
                  </a:lnTo>
                  <a:lnTo>
                    <a:pt x="136" y="91"/>
                  </a:lnTo>
                  <a:lnTo>
                    <a:pt x="135" y="92"/>
                  </a:lnTo>
                  <a:lnTo>
                    <a:pt x="135" y="92"/>
                  </a:lnTo>
                  <a:lnTo>
                    <a:pt x="135" y="92"/>
                  </a:lnTo>
                  <a:lnTo>
                    <a:pt x="135" y="92"/>
                  </a:lnTo>
                  <a:lnTo>
                    <a:pt x="135" y="92"/>
                  </a:lnTo>
                  <a:lnTo>
                    <a:pt x="135" y="92"/>
                  </a:lnTo>
                  <a:lnTo>
                    <a:pt x="135" y="93"/>
                  </a:lnTo>
                  <a:lnTo>
                    <a:pt x="135" y="93"/>
                  </a:lnTo>
                  <a:lnTo>
                    <a:pt x="135" y="93"/>
                  </a:lnTo>
                  <a:lnTo>
                    <a:pt x="135" y="93"/>
                  </a:lnTo>
                  <a:lnTo>
                    <a:pt x="134" y="94"/>
                  </a:lnTo>
                  <a:lnTo>
                    <a:pt x="134" y="94"/>
                  </a:lnTo>
                  <a:lnTo>
                    <a:pt x="134" y="96"/>
                  </a:lnTo>
                  <a:lnTo>
                    <a:pt x="134" y="96"/>
                  </a:lnTo>
                  <a:lnTo>
                    <a:pt x="134" y="96"/>
                  </a:lnTo>
                  <a:lnTo>
                    <a:pt x="134" y="96"/>
                  </a:lnTo>
                  <a:lnTo>
                    <a:pt x="133" y="97"/>
                  </a:lnTo>
                  <a:lnTo>
                    <a:pt x="133" y="97"/>
                  </a:lnTo>
                  <a:lnTo>
                    <a:pt x="133" y="98"/>
                  </a:lnTo>
                  <a:lnTo>
                    <a:pt x="133" y="98"/>
                  </a:lnTo>
                  <a:lnTo>
                    <a:pt x="133" y="98"/>
                  </a:lnTo>
                  <a:lnTo>
                    <a:pt x="133" y="98"/>
                  </a:lnTo>
                  <a:lnTo>
                    <a:pt x="133" y="99"/>
                  </a:lnTo>
                  <a:lnTo>
                    <a:pt x="133" y="99"/>
                  </a:lnTo>
                  <a:lnTo>
                    <a:pt x="133" y="99"/>
                  </a:lnTo>
                  <a:lnTo>
                    <a:pt x="133" y="99"/>
                  </a:lnTo>
                  <a:lnTo>
                    <a:pt x="133" y="100"/>
                  </a:lnTo>
                  <a:lnTo>
                    <a:pt x="133" y="100"/>
                  </a:lnTo>
                  <a:lnTo>
                    <a:pt x="133" y="101"/>
                  </a:lnTo>
                  <a:lnTo>
                    <a:pt x="133" y="101"/>
                  </a:lnTo>
                  <a:lnTo>
                    <a:pt x="131" y="101"/>
                  </a:lnTo>
                  <a:lnTo>
                    <a:pt x="131" y="101"/>
                  </a:lnTo>
                  <a:lnTo>
                    <a:pt x="131" y="103"/>
                  </a:lnTo>
                  <a:lnTo>
                    <a:pt x="131" y="103"/>
                  </a:lnTo>
                  <a:lnTo>
                    <a:pt x="131" y="103"/>
                  </a:lnTo>
                  <a:lnTo>
                    <a:pt x="131" y="103"/>
                  </a:lnTo>
                  <a:lnTo>
                    <a:pt x="131" y="104"/>
                  </a:lnTo>
                  <a:lnTo>
                    <a:pt x="131" y="104"/>
                  </a:lnTo>
                  <a:lnTo>
                    <a:pt x="131" y="105"/>
                  </a:lnTo>
                  <a:lnTo>
                    <a:pt x="131" y="105"/>
                  </a:lnTo>
                  <a:lnTo>
                    <a:pt x="130" y="107"/>
                  </a:lnTo>
                  <a:lnTo>
                    <a:pt x="131" y="109"/>
                  </a:lnTo>
                  <a:lnTo>
                    <a:pt x="131" y="109"/>
                  </a:lnTo>
                  <a:lnTo>
                    <a:pt x="131" y="109"/>
                  </a:lnTo>
                  <a:lnTo>
                    <a:pt x="131" y="109"/>
                  </a:lnTo>
                  <a:lnTo>
                    <a:pt x="131" y="109"/>
                  </a:lnTo>
                  <a:lnTo>
                    <a:pt x="131" y="109"/>
                  </a:lnTo>
                  <a:lnTo>
                    <a:pt x="133" y="111"/>
                  </a:lnTo>
                  <a:lnTo>
                    <a:pt x="133" y="111"/>
                  </a:lnTo>
                  <a:lnTo>
                    <a:pt x="133" y="111"/>
                  </a:lnTo>
                  <a:lnTo>
                    <a:pt x="133" y="111"/>
                  </a:lnTo>
                  <a:lnTo>
                    <a:pt x="133" y="113"/>
                  </a:lnTo>
                  <a:lnTo>
                    <a:pt x="133" y="113"/>
                  </a:lnTo>
                  <a:lnTo>
                    <a:pt x="134" y="113"/>
                  </a:lnTo>
                  <a:lnTo>
                    <a:pt x="134" y="113"/>
                  </a:lnTo>
                  <a:lnTo>
                    <a:pt x="134" y="114"/>
                  </a:lnTo>
                  <a:lnTo>
                    <a:pt x="134" y="114"/>
                  </a:lnTo>
                  <a:lnTo>
                    <a:pt x="134" y="114"/>
                  </a:lnTo>
                  <a:lnTo>
                    <a:pt x="134" y="114"/>
                  </a:lnTo>
                  <a:lnTo>
                    <a:pt x="135" y="115"/>
                  </a:lnTo>
                  <a:lnTo>
                    <a:pt x="135" y="115"/>
                  </a:lnTo>
                  <a:lnTo>
                    <a:pt x="135" y="116"/>
                  </a:lnTo>
                  <a:lnTo>
                    <a:pt x="135" y="116"/>
                  </a:lnTo>
                  <a:lnTo>
                    <a:pt x="135" y="116"/>
                  </a:lnTo>
                  <a:lnTo>
                    <a:pt x="135" y="116"/>
                  </a:lnTo>
                  <a:lnTo>
                    <a:pt x="135" y="118"/>
                  </a:lnTo>
                  <a:lnTo>
                    <a:pt x="135" y="118"/>
                  </a:lnTo>
                  <a:lnTo>
                    <a:pt x="136" y="119"/>
                  </a:lnTo>
                  <a:lnTo>
                    <a:pt x="136" y="119"/>
                  </a:lnTo>
                  <a:lnTo>
                    <a:pt x="136" y="119"/>
                  </a:lnTo>
                  <a:lnTo>
                    <a:pt x="136" y="119"/>
                  </a:lnTo>
                  <a:lnTo>
                    <a:pt x="137" y="120"/>
                  </a:lnTo>
                  <a:lnTo>
                    <a:pt x="137" y="120"/>
                  </a:lnTo>
                  <a:lnTo>
                    <a:pt x="137" y="122"/>
                  </a:lnTo>
                  <a:lnTo>
                    <a:pt x="137" y="122"/>
                  </a:lnTo>
                  <a:lnTo>
                    <a:pt x="137" y="122"/>
                  </a:lnTo>
                  <a:lnTo>
                    <a:pt x="137" y="122"/>
                  </a:lnTo>
                  <a:lnTo>
                    <a:pt x="138" y="122"/>
                  </a:lnTo>
                  <a:lnTo>
                    <a:pt x="138" y="122"/>
                  </a:lnTo>
                  <a:lnTo>
                    <a:pt x="138" y="124"/>
                  </a:lnTo>
                  <a:lnTo>
                    <a:pt x="138" y="124"/>
                  </a:lnTo>
                  <a:lnTo>
                    <a:pt x="138" y="124"/>
                  </a:lnTo>
                  <a:lnTo>
                    <a:pt x="138" y="124"/>
                  </a:lnTo>
                  <a:lnTo>
                    <a:pt x="139" y="126"/>
                  </a:lnTo>
                  <a:lnTo>
                    <a:pt x="139" y="126"/>
                  </a:lnTo>
                  <a:lnTo>
                    <a:pt x="139" y="127"/>
                  </a:lnTo>
                  <a:lnTo>
                    <a:pt x="139" y="127"/>
                  </a:lnTo>
                  <a:lnTo>
                    <a:pt x="139" y="127"/>
                  </a:lnTo>
                  <a:lnTo>
                    <a:pt x="139" y="127"/>
                  </a:lnTo>
                  <a:lnTo>
                    <a:pt x="139" y="128"/>
                  </a:lnTo>
                  <a:lnTo>
                    <a:pt x="139" y="128"/>
                  </a:lnTo>
                  <a:lnTo>
                    <a:pt x="141" y="128"/>
                  </a:lnTo>
                  <a:lnTo>
                    <a:pt x="141" y="128"/>
                  </a:lnTo>
                  <a:lnTo>
                    <a:pt x="141" y="131"/>
                  </a:lnTo>
                  <a:lnTo>
                    <a:pt x="141" y="136"/>
                  </a:lnTo>
                  <a:lnTo>
                    <a:pt x="141" y="136"/>
                  </a:lnTo>
                  <a:lnTo>
                    <a:pt x="141" y="136"/>
                  </a:lnTo>
                  <a:lnTo>
                    <a:pt x="141" y="136"/>
                  </a:lnTo>
                  <a:lnTo>
                    <a:pt x="141" y="136"/>
                  </a:lnTo>
                  <a:lnTo>
                    <a:pt x="141" y="136"/>
                  </a:lnTo>
                  <a:lnTo>
                    <a:pt x="142" y="137"/>
                  </a:lnTo>
                  <a:lnTo>
                    <a:pt x="142" y="137"/>
                  </a:lnTo>
                  <a:lnTo>
                    <a:pt x="142" y="138"/>
                  </a:lnTo>
                  <a:lnTo>
                    <a:pt x="142" y="138"/>
                  </a:lnTo>
                  <a:lnTo>
                    <a:pt x="146" y="141"/>
                  </a:lnTo>
                  <a:lnTo>
                    <a:pt x="146" y="141"/>
                  </a:lnTo>
                  <a:lnTo>
                    <a:pt x="148" y="142"/>
                  </a:lnTo>
                  <a:lnTo>
                    <a:pt x="148" y="142"/>
                  </a:lnTo>
                  <a:lnTo>
                    <a:pt x="148" y="142"/>
                  </a:lnTo>
                  <a:lnTo>
                    <a:pt x="148" y="142"/>
                  </a:lnTo>
                  <a:lnTo>
                    <a:pt x="148" y="142"/>
                  </a:lnTo>
                  <a:lnTo>
                    <a:pt x="148" y="142"/>
                  </a:lnTo>
                  <a:lnTo>
                    <a:pt x="151" y="143"/>
                  </a:lnTo>
                  <a:lnTo>
                    <a:pt x="151" y="143"/>
                  </a:lnTo>
                  <a:lnTo>
                    <a:pt x="152" y="148"/>
                  </a:lnTo>
                  <a:lnTo>
                    <a:pt x="152" y="148"/>
                  </a:lnTo>
                  <a:lnTo>
                    <a:pt x="151" y="148"/>
                  </a:lnTo>
                  <a:lnTo>
                    <a:pt x="151" y="148"/>
                  </a:lnTo>
                  <a:lnTo>
                    <a:pt x="151" y="149"/>
                  </a:lnTo>
                  <a:lnTo>
                    <a:pt x="151" y="149"/>
                  </a:lnTo>
                  <a:lnTo>
                    <a:pt x="151" y="151"/>
                  </a:lnTo>
                  <a:lnTo>
                    <a:pt x="151" y="151"/>
                  </a:lnTo>
                  <a:lnTo>
                    <a:pt x="151" y="152"/>
                  </a:lnTo>
                  <a:lnTo>
                    <a:pt x="151" y="152"/>
                  </a:lnTo>
                  <a:lnTo>
                    <a:pt x="152" y="153"/>
                  </a:lnTo>
                  <a:lnTo>
                    <a:pt x="152" y="153"/>
                  </a:lnTo>
                  <a:lnTo>
                    <a:pt x="152" y="154"/>
                  </a:lnTo>
                  <a:lnTo>
                    <a:pt x="152" y="154"/>
                  </a:lnTo>
                  <a:lnTo>
                    <a:pt x="152" y="154"/>
                  </a:lnTo>
                  <a:lnTo>
                    <a:pt x="152" y="154"/>
                  </a:lnTo>
                  <a:lnTo>
                    <a:pt x="152" y="154"/>
                  </a:lnTo>
                  <a:lnTo>
                    <a:pt x="152" y="154"/>
                  </a:lnTo>
                  <a:lnTo>
                    <a:pt x="152" y="154"/>
                  </a:lnTo>
                  <a:lnTo>
                    <a:pt x="152" y="154"/>
                  </a:lnTo>
                  <a:lnTo>
                    <a:pt x="152" y="156"/>
                  </a:lnTo>
                  <a:lnTo>
                    <a:pt x="152" y="156"/>
                  </a:lnTo>
                  <a:lnTo>
                    <a:pt x="152" y="156"/>
                  </a:lnTo>
                  <a:lnTo>
                    <a:pt x="152" y="156"/>
                  </a:lnTo>
                  <a:lnTo>
                    <a:pt x="153" y="157"/>
                  </a:lnTo>
                  <a:lnTo>
                    <a:pt x="153" y="157"/>
                  </a:lnTo>
                  <a:lnTo>
                    <a:pt x="152" y="158"/>
                  </a:lnTo>
                  <a:lnTo>
                    <a:pt x="152" y="158"/>
                  </a:lnTo>
                  <a:lnTo>
                    <a:pt x="152" y="159"/>
                  </a:lnTo>
                  <a:lnTo>
                    <a:pt x="153" y="160"/>
                  </a:lnTo>
                  <a:lnTo>
                    <a:pt x="153" y="160"/>
                  </a:lnTo>
                  <a:lnTo>
                    <a:pt x="153" y="161"/>
                  </a:lnTo>
                  <a:lnTo>
                    <a:pt x="153" y="161"/>
                  </a:lnTo>
                  <a:lnTo>
                    <a:pt x="154" y="161"/>
                  </a:lnTo>
                  <a:lnTo>
                    <a:pt x="154" y="161"/>
                  </a:lnTo>
                  <a:lnTo>
                    <a:pt x="156" y="163"/>
                  </a:lnTo>
                  <a:lnTo>
                    <a:pt x="156" y="163"/>
                  </a:lnTo>
                  <a:lnTo>
                    <a:pt x="160" y="164"/>
                  </a:lnTo>
                  <a:lnTo>
                    <a:pt x="160" y="164"/>
                  </a:lnTo>
                  <a:lnTo>
                    <a:pt x="160" y="164"/>
                  </a:lnTo>
                  <a:lnTo>
                    <a:pt x="160" y="165"/>
                  </a:lnTo>
                  <a:lnTo>
                    <a:pt x="160" y="165"/>
                  </a:lnTo>
                  <a:lnTo>
                    <a:pt x="160" y="165"/>
                  </a:lnTo>
                  <a:lnTo>
                    <a:pt x="160" y="165"/>
                  </a:lnTo>
                  <a:lnTo>
                    <a:pt x="161" y="166"/>
                  </a:lnTo>
                  <a:lnTo>
                    <a:pt x="161" y="166"/>
                  </a:lnTo>
                  <a:lnTo>
                    <a:pt x="161" y="167"/>
                  </a:lnTo>
                  <a:lnTo>
                    <a:pt x="161" y="167"/>
                  </a:lnTo>
                  <a:lnTo>
                    <a:pt x="161" y="167"/>
                  </a:lnTo>
                  <a:lnTo>
                    <a:pt x="161" y="167"/>
                  </a:lnTo>
                  <a:lnTo>
                    <a:pt x="163" y="168"/>
                  </a:lnTo>
                  <a:lnTo>
                    <a:pt x="163" y="168"/>
                  </a:lnTo>
                  <a:lnTo>
                    <a:pt x="163" y="168"/>
                  </a:lnTo>
                  <a:lnTo>
                    <a:pt x="163" y="168"/>
                  </a:lnTo>
                  <a:lnTo>
                    <a:pt x="163" y="168"/>
                  </a:lnTo>
                  <a:lnTo>
                    <a:pt x="163" y="168"/>
                  </a:lnTo>
                  <a:lnTo>
                    <a:pt x="164" y="168"/>
                  </a:lnTo>
                  <a:lnTo>
                    <a:pt x="164" y="168"/>
                  </a:lnTo>
                  <a:lnTo>
                    <a:pt x="164" y="169"/>
                  </a:lnTo>
                  <a:lnTo>
                    <a:pt x="164" y="169"/>
                  </a:lnTo>
                  <a:lnTo>
                    <a:pt x="165" y="169"/>
                  </a:lnTo>
                  <a:lnTo>
                    <a:pt x="165" y="169"/>
                  </a:lnTo>
                  <a:lnTo>
                    <a:pt x="167" y="169"/>
                  </a:lnTo>
                  <a:lnTo>
                    <a:pt x="167" y="169"/>
                  </a:lnTo>
                  <a:lnTo>
                    <a:pt x="169" y="169"/>
                  </a:lnTo>
                  <a:lnTo>
                    <a:pt x="169" y="169"/>
                  </a:lnTo>
                  <a:lnTo>
                    <a:pt x="169" y="169"/>
                  </a:lnTo>
                  <a:lnTo>
                    <a:pt x="169" y="169"/>
                  </a:lnTo>
                  <a:lnTo>
                    <a:pt x="171" y="169"/>
                  </a:lnTo>
                  <a:lnTo>
                    <a:pt x="171" y="169"/>
                  </a:lnTo>
                  <a:lnTo>
                    <a:pt x="174" y="171"/>
                  </a:lnTo>
                  <a:lnTo>
                    <a:pt x="174" y="171"/>
                  </a:lnTo>
                  <a:lnTo>
                    <a:pt x="174" y="174"/>
                  </a:lnTo>
                  <a:lnTo>
                    <a:pt x="173" y="178"/>
                  </a:lnTo>
                  <a:lnTo>
                    <a:pt x="171" y="180"/>
                  </a:lnTo>
                  <a:lnTo>
                    <a:pt x="167" y="180"/>
                  </a:lnTo>
                  <a:lnTo>
                    <a:pt x="167" y="180"/>
                  </a:lnTo>
                  <a:lnTo>
                    <a:pt x="166" y="194"/>
                  </a:lnTo>
                  <a:lnTo>
                    <a:pt x="165" y="200"/>
                  </a:lnTo>
                  <a:lnTo>
                    <a:pt x="160" y="205"/>
                  </a:lnTo>
                  <a:lnTo>
                    <a:pt x="160" y="205"/>
                  </a:lnTo>
                  <a:lnTo>
                    <a:pt x="154" y="209"/>
                  </a:lnTo>
                  <a:lnTo>
                    <a:pt x="148" y="211"/>
                  </a:lnTo>
                  <a:lnTo>
                    <a:pt x="139" y="212"/>
                  </a:lnTo>
                  <a:lnTo>
                    <a:pt x="133" y="212"/>
                  </a:lnTo>
                  <a:lnTo>
                    <a:pt x="133" y="212"/>
                  </a:lnTo>
                  <a:lnTo>
                    <a:pt x="120" y="212"/>
                  </a:lnTo>
                  <a:lnTo>
                    <a:pt x="106" y="211"/>
                  </a:lnTo>
                  <a:lnTo>
                    <a:pt x="93" y="212"/>
                  </a:lnTo>
                  <a:lnTo>
                    <a:pt x="87" y="213"/>
                  </a:lnTo>
                  <a:lnTo>
                    <a:pt x="82" y="216"/>
                  </a:lnTo>
                  <a:lnTo>
                    <a:pt x="82" y="216"/>
                  </a:lnTo>
                  <a:lnTo>
                    <a:pt x="79" y="218"/>
                  </a:lnTo>
                  <a:lnTo>
                    <a:pt x="76" y="220"/>
                  </a:lnTo>
                  <a:lnTo>
                    <a:pt x="72" y="227"/>
                  </a:lnTo>
                  <a:lnTo>
                    <a:pt x="63" y="246"/>
                  </a:lnTo>
                  <a:lnTo>
                    <a:pt x="63" y="246"/>
                  </a:lnTo>
                  <a:lnTo>
                    <a:pt x="51" y="272"/>
                  </a:lnTo>
                  <a:lnTo>
                    <a:pt x="40" y="300"/>
                  </a:lnTo>
                  <a:lnTo>
                    <a:pt x="40" y="300"/>
                  </a:lnTo>
                  <a:lnTo>
                    <a:pt x="36" y="314"/>
                  </a:lnTo>
                  <a:lnTo>
                    <a:pt x="32" y="328"/>
                  </a:lnTo>
                  <a:lnTo>
                    <a:pt x="29" y="342"/>
                  </a:lnTo>
                  <a:lnTo>
                    <a:pt x="24" y="355"/>
                  </a:lnTo>
                  <a:lnTo>
                    <a:pt x="24" y="355"/>
                  </a:lnTo>
                  <a:lnTo>
                    <a:pt x="17" y="374"/>
                  </a:lnTo>
                  <a:lnTo>
                    <a:pt x="10" y="392"/>
                  </a:lnTo>
                  <a:lnTo>
                    <a:pt x="10" y="392"/>
                  </a:lnTo>
                  <a:lnTo>
                    <a:pt x="4" y="412"/>
                  </a:lnTo>
                  <a:lnTo>
                    <a:pt x="2" y="422"/>
                  </a:lnTo>
                  <a:lnTo>
                    <a:pt x="0" y="433"/>
                  </a:lnTo>
                  <a:lnTo>
                    <a:pt x="0" y="433"/>
                  </a:lnTo>
                  <a:lnTo>
                    <a:pt x="0" y="438"/>
                  </a:lnTo>
                  <a:lnTo>
                    <a:pt x="0" y="438"/>
                  </a:lnTo>
                  <a:close/>
                  <a:moveTo>
                    <a:pt x="310" y="402"/>
                  </a:moveTo>
                  <a:lnTo>
                    <a:pt x="310" y="402"/>
                  </a:lnTo>
                  <a:lnTo>
                    <a:pt x="314" y="396"/>
                  </a:lnTo>
                  <a:lnTo>
                    <a:pt x="315" y="393"/>
                  </a:lnTo>
                  <a:lnTo>
                    <a:pt x="317" y="392"/>
                  </a:lnTo>
                  <a:lnTo>
                    <a:pt x="317" y="392"/>
                  </a:lnTo>
                  <a:lnTo>
                    <a:pt x="317" y="399"/>
                  </a:lnTo>
                  <a:lnTo>
                    <a:pt x="317" y="405"/>
                  </a:lnTo>
                  <a:lnTo>
                    <a:pt x="316" y="407"/>
                  </a:lnTo>
                  <a:lnTo>
                    <a:pt x="314" y="410"/>
                  </a:lnTo>
                  <a:lnTo>
                    <a:pt x="311" y="411"/>
                  </a:lnTo>
                  <a:lnTo>
                    <a:pt x="309" y="412"/>
                  </a:lnTo>
                  <a:lnTo>
                    <a:pt x="309" y="412"/>
                  </a:lnTo>
                  <a:lnTo>
                    <a:pt x="308" y="410"/>
                  </a:lnTo>
                  <a:lnTo>
                    <a:pt x="309" y="407"/>
                  </a:lnTo>
                  <a:lnTo>
                    <a:pt x="310" y="402"/>
                  </a:lnTo>
                  <a:lnTo>
                    <a:pt x="310" y="402"/>
                  </a:lnTo>
                  <a:close/>
                  <a:moveTo>
                    <a:pt x="61" y="428"/>
                  </a:moveTo>
                  <a:lnTo>
                    <a:pt x="61" y="428"/>
                  </a:lnTo>
                  <a:lnTo>
                    <a:pt x="62" y="421"/>
                  </a:lnTo>
                  <a:lnTo>
                    <a:pt x="63" y="415"/>
                  </a:lnTo>
                  <a:lnTo>
                    <a:pt x="67" y="404"/>
                  </a:lnTo>
                  <a:lnTo>
                    <a:pt x="76" y="381"/>
                  </a:lnTo>
                  <a:lnTo>
                    <a:pt x="76" y="381"/>
                  </a:lnTo>
                  <a:lnTo>
                    <a:pt x="83" y="365"/>
                  </a:lnTo>
                  <a:lnTo>
                    <a:pt x="86" y="355"/>
                  </a:lnTo>
                  <a:lnTo>
                    <a:pt x="87" y="350"/>
                  </a:lnTo>
                  <a:lnTo>
                    <a:pt x="87" y="350"/>
                  </a:lnTo>
                  <a:lnTo>
                    <a:pt x="91" y="363"/>
                  </a:lnTo>
                  <a:lnTo>
                    <a:pt x="93" y="377"/>
                  </a:lnTo>
                  <a:lnTo>
                    <a:pt x="93" y="377"/>
                  </a:lnTo>
                  <a:lnTo>
                    <a:pt x="94" y="387"/>
                  </a:lnTo>
                  <a:lnTo>
                    <a:pt x="96" y="397"/>
                  </a:lnTo>
                  <a:lnTo>
                    <a:pt x="94" y="406"/>
                  </a:lnTo>
                  <a:lnTo>
                    <a:pt x="92" y="417"/>
                  </a:lnTo>
                  <a:lnTo>
                    <a:pt x="92" y="417"/>
                  </a:lnTo>
                  <a:lnTo>
                    <a:pt x="90" y="422"/>
                  </a:lnTo>
                  <a:lnTo>
                    <a:pt x="86" y="427"/>
                  </a:lnTo>
                  <a:lnTo>
                    <a:pt x="84" y="429"/>
                  </a:lnTo>
                  <a:lnTo>
                    <a:pt x="81" y="430"/>
                  </a:lnTo>
                  <a:lnTo>
                    <a:pt x="76" y="430"/>
                  </a:lnTo>
                  <a:lnTo>
                    <a:pt x="71" y="430"/>
                  </a:lnTo>
                  <a:lnTo>
                    <a:pt x="61" y="428"/>
                  </a:lnTo>
                  <a:lnTo>
                    <a:pt x="61" y="428"/>
                  </a:lnTo>
                  <a:close/>
                </a:path>
              </a:pathLst>
            </a:custGeom>
            <a:solidFill>
              <a:srgbClr val="99B8D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0" name="Freeform 7">
              <a:extLst>
                <a:ext uri="{FF2B5EF4-FFF2-40B4-BE49-F238E27FC236}">
                  <a16:creationId xmlns:a16="http://schemas.microsoft.com/office/drawing/2014/main" id="{183C0E47-AAAC-4C58-B1E4-6D168E017BCC}"/>
                </a:ext>
              </a:extLst>
            </p:cNvPr>
            <p:cNvSpPr>
              <a:spLocks/>
            </p:cNvSpPr>
            <p:nvPr/>
          </p:nvSpPr>
          <p:spPr bwMode="auto">
            <a:xfrm>
              <a:off x="8257724" y="4085764"/>
              <a:ext cx="520700" cy="2101850"/>
            </a:xfrm>
            <a:custGeom>
              <a:avLst/>
              <a:gdLst>
                <a:gd name="T0" fmla="*/ 94 w 328"/>
                <a:gd name="T1" fmla="*/ 15 h 1324"/>
                <a:gd name="T2" fmla="*/ 67 w 328"/>
                <a:gd name="T3" fmla="*/ 37 h 1324"/>
                <a:gd name="T4" fmla="*/ 57 w 328"/>
                <a:gd name="T5" fmla="*/ 107 h 1324"/>
                <a:gd name="T6" fmla="*/ 72 w 328"/>
                <a:gd name="T7" fmla="*/ 146 h 1324"/>
                <a:gd name="T8" fmla="*/ 74 w 328"/>
                <a:gd name="T9" fmla="*/ 187 h 1324"/>
                <a:gd name="T10" fmla="*/ 7 w 328"/>
                <a:gd name="T11" fmla="*/ 219 h 1324"/>
                <a:gd name="T12" fmla="*/ 3 w 328"/>
                <a:gd name="T13" fmla="*/ 270 h 1324"/>
                <a:gd name="T14" fmla="*/ 8 w 328"/>
                <a:gd name="T15" fmla="*/ 305 h 1324"/>
                <a:gd name="T16" fmla="*/ 26 w 328"/>
                <a:gd name="T17" fmla="*/ 362 h 1324"/>
                <a:gd name="T18" fmla="*/ 38 w 328"/>
                <a:gd name="T19" fmla="*/ 393 h 1324"/>
                <a:gd name="T20" fmla="*/ 46 w 328"/>
                <a:gd name="T21" fmla="*/ 451 h 1324"/>
                <a:gd name="T22" fmla="*/ 49 w 328"/>
                <a:gd name="T23" fmla="*/ 527 h 1324"/>
                <a:gd name="T24" fmla="*/ 56 w 328"/>
                <a:gd name="T25" fmla="*/ 607 h 1324"/>
                <a:gd name="T26" fmla="*/ 50 w 328"/>
                <a:gd name="T27" fmla="*/ 679 h 1324"/>
                <a:gd name="T28" fmla="*/ 65 w 328"/>
                <a:gd name="T29" fmla="*/ 834 h 1324"/>
                <a:gd name="T30" fmla="*/ 63 w 328"/>
                <a:gd name="T31" fmla="*/ 918 h 1324"/>
                <a:gd name="T32" fmla="*/ 53 w 328"/>
                <a:gd name="T33" fmla="*/ 1097 h 1324"/>
                <a:gd name="T34" fmla="*/ 53 w 328"/>
                <a:gd name="T35" fmla="*/ 1195 h 1324"/>
                <a:gd name="T36" fmla="*/ 46 w 328"/>
                <a:gd name="T37" fmla="*/ 1232 h 1324"/>
                <a:gd name="T38" fmla="*/ 42 w 328"/>
                <a:gd name="T39" fmla="*/ 1307 h 1324"/>
                <a:gd name="T40" fmla="*/ 90 w 328"/>
                <a:gd name="T41" fmla="*/ 1321 h 1324"/>
                <a:gd name="T42" fmla="*/ 102 w 328"/>
                <a:gd name="T43" fmla="*/ 1270 h 1324"/>
                <a:gd name="T44" fmla="*/ 102 w 328"/>
                <a:gd name="T45" fmla="*/ 1202 h 1324"/>
                <a:gd name="T46" fmla="*/ 101 w 328"/>
                <a:gd name="T47" fmla="*/ 1154 h 1324"/>
                <a:gd name="T48" fmla="*/ 134 w 328"/>
                <a:gd name="T49" fmla="*/ 958 h 1324"/>
                <a:gd name="T50" fmla="*/ 169 w 328"/>
                <a:gd name="T51" fmla="*/ 890 h 1324"/>
                <a:gd name="T52" fmla="*/ 160 w 328"/>
                <a:gd name="T53" fmla="*/ 1045 h 1324"/>
                <a:gd name="T54" fmla="*/ 152 w 328"/>
                <a:gd name="T55" fmla="*/ 1162 h 1324"/>
                <a:gd name="T56" fmla="*/ 152 w 328"/>
                <a:gd name="T57" fmla="*/ 1220 h 1324"/>
                <a:gd name="T58" fmla="*/ 171 w 328"/>
                <a:gd name="T59" fmla="*/ 1249 h 1324"/>
                <a:gd name="T60" fmla="*/ 178 w 328"/>
                <a:gd name="T61" fmla="*/ 1226 h 1324"/>
                <a:gd name="T62" fmla="*/ 202 w 328"/>
                <a:gd name="T63" fmla="*/ 1262 h 1324"/>
                <a:gd name="T64" fmla="*/ 266 w 328"/>
                <a:gd name="T65" fmla="*/ 1270 h 1324"/>
                <a:gd name="T66" fmla="*/ 265 w 328"/>
                <a:gd name="T67" fmla="*/ 1250 h 1324"/>
                <a:gd name="T68" fmla="*/ 207 w 328"/>
                <a:gd name="T69" fmla="*/ 1181 h 1324"/>
                <a:gd name="T70" fmla="*/ 216 w 328"/>
                <a:gd name="T71" fmla="*/ 1079 h 1324"/>
                <a:gd name="T72" fmla="*/ 244 w 328"/>
                <a:gd name="T73" fmla="*/ 895 h 1324"/>
                <a:gd name="T74" fmla="*/ 297 w 328"/>
                <a:gd name="T75" fmla="*/ 786 h 1324"/>
                <a:gd name="T76" fmla="*/ 289 w 328"/>
                <a:gd name="T77" fmla="*/ 602 h 1324"/>
                <a:gd name="T78" fmla="*/ 274 w 328"/>
                <a:gd name="T79" fmla="*/ 525 h 1324"/>
                <a:gd name="T80" fmla="*/ 261 w 328"/>
                <a:gd name="T81" fmla="*/ 445 h 1324"/>
                <a:gd name="T82" fmla="*/ 318 w 328"/>
                <a:gd name="T83" fmla="*/ 442 h 1324"/>
                <a:gd name="T84" fmla="*/ 325 w 328"/>
                <a:gd name="T85" fmla="*/ 389 h 1324"/>
                <a:gd name="T86" fmla="*/ 316 w 328"/>
                <a:gd name="T87" fmla="*/ 367 h 1324"/>
                <a:gd name="T88" fmla="*/ 304 w 328"/>
                <a:gd name="T89" fmla="*/ 352 h 1324"/>
                <a:gd name="T90" fmla="*/ 287 w 328"/>
                <a:gd name="T91" fmla="*/ 312 h 1324"/>
                <a:gd name="T92" fmla="*/ 265 w 328"/>
                <a:gd name="T93" fmla="*/ 269 h 1324"/>
                <a:gd name="T94" fmla="*/ 250 w 328"/>
                <a:gd name="T95" fmla="*/ 236 h 1324"/>
                <a:gd name="T96" fmla="*/ 176 w 328"/>
                <a:gd name="T97" fmla="*/ 210 h 1324"/>
                <a:gd name="T98" fmla="*/ 169 w 328"/>
                <a:gd name="T99" fmla="*/ 175 h 1324"/>
                <a:gd name="T100" fmla="*/ 186 w 328"/>
                <a:gd name="T101" fmla="*/ 143 h 1324"/>
                <a:gd name="T102" fmla="*/ 202 w 328"/>
                <a:gd name="T103" fmla="*/ 91 h 1324"/>
                <a:gd name="T104" fmla="*/ 186 w 328"/>
                <a:gd name="T105" fmla="*/ 33 h 1324"/>
                <a:gd name="T106" fmla="*/ 169 w 328"/>
                <a:gd name="T107" fmla="*/ 10 h 1324"/>
                <a:gd name="T108" fmla="*/ 165 w 328"/>
                <a:gd name="T109" fmla="*/ 6 h 1324"/>
                <a:gd name="T110" fmla="*/ 131 w 328"/>
                <a:gd name="T111" fmla="*/ 7 h 1324"/>
                <a:gd name="T112" fmla="*/ 118 w 328"/>
                <a:gd name="T113" fmla="*/ 7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8" h="1324">
                  <a:moveTo>
                    <a:pt x="102" y="6"/>
                  </a:moveTo>
                  <a:lnTo>
                    <a:pt x="102" y="6"/>
                  </a:lnTo>
                  <a:lnTo>
                    <a:pt x="101" y="7"/>
                  </a:lnTo>
                  <a:lnTo>
                    <a:pt x="102" y="8"/>
                  </a:lnTo>
                  <a:lnTo>
                    <a:pt x="103" y="9"/>
                  </a:lnTo>
                  <a:lnTo>
                    <a:pt x="104" y="11"/>
                  </a:lnTo>
                  <a:lnTo>
                    <a:pt x="104" y="11"/>
                  </a:lnTo>
                  <a:lnTo>
                    <a:pt x="100" y="14"/>
                  </a:lnTo>
                  <a:lnTo>
                    <a:pt x="94" y="15"/>
                  </a:lnTo>
                  <a:lnTo>
                    <a:pt x="89" y="16"/>
                  </a:lnTo>
                  <a:lnTo>
                    <a:pt x="85" y="18"/>
                  </a:lnTo>
                  <a:lnTo>
                    <a:pt x="85" y="18"/>
                  </a:lnTo>
                  <a:lnTo>
                    <a:pt x="81" y="21"/>
                  </a:lnTo>
                  <a:lnTo>
                    <a:pt x="78" y="24"/>
                  </a:lnTo>
                  <a:lnTo>
                    <a:pt x="74" y="26"/>
                  </a:lnTo>
                  <a:lnTo>
                    <a:pt x="71" y="29"/>
                  </a:lnTo>
                  <a:lnTo>
                    <a:pt x="71" y="29"/>
                  </a:lnTo>
                  <a:lnTo>
                    <a:pt x="67" y="37"/>
                  </a:lnTo>
                  <a:lnTo>
                    <a:pt x="64" y="45"/>
                  </a:lnTo>
                  <a:lnTo>
                    <a:pt x="60" y="52"/>
                  </a:lnTo>
                  <a:lnTo>
                    <a:pt x="58" y="61"/>
                  </a:lnTo>
                  <a:lnTo>
                    <a:pt x="58" y="61"/>
                  </a:lnTo>
                  <a:lnTo>
                    <a:pt x="59" y="69"/>
                  </a:lnTo>
                  <a:lnTo>
                    <a:pt x="59" y="77"/>
                  </a:lnTo>
                  <a:lnTo>
                    <a:pt x="59" y="77"/>
                  </a:lnTo>
                  <a:lnTo>
                    <a:pt x="58" y="97"/>
                  </a:lnTo>
                  <a:lnTo>
                    <a:pt x="57" y="107"/>
                  </a:lnTo>
                  <a:lnTo>
                    <a:pt x="58" y="116"/>
                  </a:lnTo>
                  <a:lnTo>
                    <a:pt x="58" y="116"/>
                  </a:lnTo>
                  <a:lnTo>
                    <a:pt x="61" y="123"/>
                  </a:lnTo>
                  <a:lnTo>
                    <a:pt x="65" y="128"/>
                  </a:lnTo>
                  <a:lnTo>
                    <a:pt x="65" y="128"/>
                  </a:lnTo>
                  <a:lnTo>
                    <a:pt x="66" y="135"/>
                  </a:lnTo>
                  <a:lnTo>
                    <a:pt x="67" y="141"/>
                  </a:lnTo>
                  <a:lnTo>
                    <a:pt x="67" y="141"/>
                  </a:lnTo>
                  <a:lnTo>
                    <a:pt x="72" y="146"/>
                  </a:lnTo>
                  <a:lnTo>
                    <a:pt x="77" y="152"/>
                  </a:lnTo>
                  <a:lnTo>
                    <a:pt x="77" y="152"/>
                  </a:lnTo>
                  <a:lnTo>
                    <a:pt x="79" y="158"/>
                  </a:lnTo>
                  <a:lnTo>
                    <a:pt x="80" y="164"/>
                  </a:lnTo>
                  <a:lnTo>
                    <a:pt x="82" y="170"/>
                  </a:lnTo>
                  <a:lnTo>
                    <a:pt x="86" y="175"/>
                  </a:lnTo>
                  <a:lnTo>
                    <a:pt x="86" y="175"/>
                  </a:lnTo>
                  <a:lnTo>
                    <a:pt x="74" y="187"/>
                  </a:lnTo>
                  <a:lnTo>
                    <a:pt x="74" y="187"/>
                  </a:lnTo>
                  <a:lnTo>
                    <a:pt x="63" y="198"/>
                  </a:lnTo>
                  <a:lnTo>
                    <a:pt x="63" y="198"/>
                  </a:lnTo>
                  <a:lnTo>
                    <a:pt x="53" y="200"/>
                  </a:lnTo>
                  <a:lnTo>
                    <a:pt x="45" y="203"/>
                  </a:lnTo>
                  <a:lnTo>
                    <a:pt x="27" y="209"/>
                  </a:lnTo>
                  <a:lnTo>
                    <a:pt x="27" y="209"/>
                  </a:lnTo>
                  <a:lnTo>
                    <a:pt x="15" y="212"/>
                  </a:lnTo>
                  <a:lnTo>
                    <a:pt x="11" y="215"/>
                  </a:lnTo>
                  <a:lnTo>
                    <a:pt x="7" y="219"/>
                  </a:lnTo>
                  <a:lnTo>
                    <a:pt x="7" y="219"/>
                  </a:lnTo>
                  <a:lnTo>
                    <a:pt x="6" y="224"/>
                  </a:lnTo>
                  <a:lnTo>
                    <a:pt x="4" y="232"/>
                  </a:lnTo>
                  <a:lnTo>
                    <a:pt x="4" y="232"/>
                  </a:lnTo>
                  <a:lnTo>
                    <a:pt x="1" y="247"/>
                  </a:lnTo>
                  <a:lnTo>
                    <a:pt x="0" y="255"/>
                  </a:lnTo>
                  <a:lnTo>
                    <a:pt x="1" y="264"/>
                  </a:lnTo>
                  <a:lnTo>
                    <a:pt x="1" y="264"/>
                  </a:lnTo>
                  <a:lnTo>
                    <a:pt x="3" y="270"/>
                  </a:lnTo>
                  <a:lnTo>
                    <a:pt x="4" y="275"/>
                  </a:lnTo>
                  <a:lnTo>
                    <a:pt x="4" y="275"/>
                  </a:lnTo>
                  <a:lnTo>
                    <a:pt x="3" y="279"/>
                  </a:lnTo>
                  <a:lnTo>
                    <a:pt x="3" y="283"/>
                  </a:lnTo>
                  <a:lnTo>
                    <a:pt x="3" y="283"/>
                  </a:lnTo>
                  <a:lnTo>
                    <a:pt x="5" y="288"/>
                  </a:lnTo>
                  <a:lnTo>
                    <a:pt x="7" y="295"/>
                  </a:lnTo>
                  <a:lnTo>
                    <a:pt x="7" y="295"/>
                  </a:lnTo>
                  <a:lnTo>
                    <a:pt x="8" y="305"/>
                  </a:lnTo>
                  <a:lnTo>
                    <a:pt x="8" y="314"/>
                  </a:lnTo>
                  <a:lnTo>
                    <a:pt x="8" y="323"/>
                  </a:lnTo>
                  <a:lnTo>
                    <a:pt x="11" y="332"/>
                  </a:lnTo>
                  <a:lnTo>
                    <a:pt x="11" y="332"/>
                  </a:lnTo>
                  <a:lnTo>
                    <a:pt x="14" y="339"/>
                  </a:lnTo>
                  <a:lnTo>
                    <a:pt x="19" y="346"/>
                  </a:lnTo>
                  <a:lnTo>
                    <a:pt x="19" y="346"/>
                  </a:lnTo>
                  <a:lnTo>
                    <a:pt x="22" y="354"/>
                  </a:lnTo>
                  <a:lnTo>
                    <a:pt x="26" y="362"/>
                  </a:lnTo>
                  <a:lnTo>
                    <a:pt x="26" y="362"/>
                  </a:lnTo>
                  <a:lnTo>
                    <a:pt x="26" y="368"/>
                  </a:lnTo>
                  <a:lnTo>
                    <a:pt x="27" y="374"/>
                  </a:lnTo>
                  <a:lnTo>
                    <a:pt x="27" y="374"/>
                  </a:lnTo>
                  <a:lnTo>
                    <a:pt x="29" y="378"/>
                  </a:lnTo>
                  <a:lnTo>
                    <a:pt x="33" y="384"/>
                  </a:lnTo>
                  <a:lnTo>
                    <a:pt x="36" y="389"/>
                  </a:lnTo>
                  <a:lnTo>
                    <a:pt x="38" y="393"/>
                  </a:lnTo>
                  <a:lnTo>
                    <a:pt x="38" y="393"/>
                  </a:lnTo>
                  <a:lnTo>
                    <a:pt x="38" y="400"/>
                  </a:lnTo>
                  <a:lnTo>
                    <a:pt x="38" y="407"/>
                  </a:lnTo>
                  <a:lnTo>
                    <a:pt x="41" y="421"/>
                  </a:lnTo>
                  <a:lnTo>
                    <a:pt x="41" y="421"/>
                  </a:lnTo>
                  <a:lnTo>
                    <a:pt x="44" y="429"/>
                  </a:lnTo>
                  <a:lnTo>
                    <a:pt x="46" y="437"/>
                  </a:lnTo>
                  <a:lnTo>
                    <a:pt x="46" y="437"/>
                  </a:lnTo>
                  <a:lnTo>
                    <a:pt x="46" y="443"/>
                  </a:lnTo>
                  <a:lnTo>
                    <a:pt x="46" y="451"/>
                  </a:lnTo>
                  <a:lnTo>
                    <a:pt x="46" y="451"/>
                  </a:lnTo>
                  <a:lnTo>
                    <a:pt x="49" y="457"/>
                  </a:lnTo>
                  <a:lnTo>
                    <a:pt x="49" y="464"/>
                  </a:lnTo>
                  <a:lnTo>
                    <a:pt x="49" y="464"/>
                  </a:lnTo>
                  <a:lnTo>
                    <a:pt x="49" y="484"/>
                  </a:lnTo>
                  <a:lnTo>
                    <a:pt x="49" y="504"/>
                  </a:lnTo>
                  <a:lnTo>
                    <a:pt x="49" y="504"/>
                  </a:lnTo>
                  <a:lnTo>
                    <a:pt x="49" y="516"/>
                  </a:lnTo>
                  <a:lnTo>
                    <a:pt x="49" y="527"/>
                  </a:lnTo>
                  <a:lnTo>
                    <a:pt x="46" y="550"/>
                  </a:lnTo>
                  <a:lnTo>
                    <a:pt x="46" y="562"/>
                  </a:lnTo>
                  <a:lnTo>
                    <a:pt x="48" y="572"/>
                  </a:lnTo>
                  <a:lnTo>
                    <a:pt x="50" y="582"/>
                  </a:lnTo>
                  <a:lnTo>
                    <a:pt x="52" y="586"/>
                  </a:lnTo>
                  <a:lnTo>
                    <a:pt x="56" y="590"/>
                  </a:lnTo>
                  <a:lnTo>
                    <a:pt x="56" y="590"/>
                  </a:lnTo>
                  <a:lnTo>
                    <a:pt x="56" y="599"/>
                  </a:lnTo>
                  <a:lnTo>
                    <a:pt x="56" y="607"/>
                  </a:lnTo>
                  <a:lnTo>
                    <a:pt x="56" y="615"/>
                  </a:lnTo>
                  <a:lnTo>
                    <a:pt x="56" y="623"/>
                  </a:lnTo>
                  <a:lnTo>
                    <a:pt x="56" y="623"/>
                  </a:lnTo>
                  <a:lnTo>
                    <a:pt x="55" y="632"/>
                  </a:lnTo>
                  <a:lnTo>
                    <a:pt x="53" y="641"/>
                  </a:lnTo>
                  <a:lnTo>
                    <a:pt x="51" y="650"/>
                  </a:lnTo>
                  <a:lnTo>
                    <a:pt x="50" y="658"/>
                  </a:lnTo>
                  <a:lnTo>
                    <a:pt x="50" y="658"/>
                  </a:lnTo>
                  <a:lnTo>
                    <a:pt x="50" y="679"/>
                  </a:lnTo>
                  <a:lnTo>
                    <a:pt x="51" y="699"/>
                  </a:lnTo>
                  <a:lnTo>
                    <a:pt x="51" y="699"/>
                  </a:lnTo>
                  <a:lnTo>
                    <a:pt x="57" y="741"/>
                  </a:lnTo>
                  <a:lnTo>
                    <a:pt x="61" y="785"/>
                  </a:lnTo>
                  <a:lnTo>
                    <a:pt x="61" y="785"/>
                  </a:lnTo>
                  <a:lnTo>
                    <a:pt x="64" y="800"/>
                  </a:lnTo>
                  <a:lnTo>
                    <a:pt x="65" y="814"/>
                  </a:lnTo>
                  <a:lnTo>
                    <a:pt x="65" y="814"/>
                  </a:lnTo>
                  <a:lnTo>
                    <a:pt x="65" y="834"/>
                  </a:lnTo>
                  <a:lnTo>
                    <a:pt x="65" y="854"/>
                  </a:lnTo>
                  <a:lnTo>
                    <a:pt x="65" y="854"/>
                  </a:lnTo>
                  <a:lnTo>
                    <a:pt x="67" y="869"/>
                  </a:lnTo>
                  <a:lnTo>
                    <a:pt x="68" y="876"/>
                  </a:lnTo>
                  <a:lnTo>
                    <a:pt x="70" y="883"/>
                  </a:lnTo>
                  <a:lnTo>
                    <a:pt x="70" y="883"/>
                  </a:lnTo>
                  <a:lnTo>
                    <a:pt x="68" y="891"/>
                  </a:lnTo>
                  <a:lnTo>
                    <a:pt x="67" y="900"/>
                  </a:lnTo>
                  <a:lnTo>
                    <a:pt x="63" y="918"/>
                  </a:lnTo>
                  <a:lnTo>
                    <a:pt x="63" y="918"/>
                  </a:lnTo>
                  <a:lnTo>
                    <a:pt x="56" y="950"/>
                  </a:lnTo>
                  <a:lnTo>
                    <a:pt x="56" y="950"/>
                  </a:lnTo>
                  <a:lnTo>
                    <a:pt x="52" y="966"/>
                  </a:lnTo>
                  <a:lnTo>
                    <a:pt x="50" y="983"/>
                  </a:lnTo>
                  <a:lnTo>
                    <a:pt x="50" y="1002"/>
                  </a:lnTo>
                  <a:lnTo>
                    <a:pt x="50" y="1022"/>
                  </a:lnTo>
                  <a:lnTo>
                    <a:pt x="51" y="1060"/>
                  </a:lnTo>
                  <a:lnTo>
                    <a:pt x="53" y="1097"/>
                  </a:lnTo>
                  <a:lnTo>
                    <a:pt x="53" y="1097"/>
                  </a:lnTo>
                  <a:lnTo>
                    <a:pt x="55" y="1116"/>
                  </a:lnTo>
                  <a:lnTo>
                    <a:pt x="56" y="1135"/>
                  </a:lnTo>
                  <a:lnTo>
                    <a:pt x="56" y="1135"/>
                  </a:lnTo>
                  <a:lnTo>
                    <a:pt x="58" y="1161"/>
                  </a:lnTo>
                  <a:lnTo>
                    <a:pt x="58" y="1174"/>
                  </a:lnTo>
                  <a:lnTo>
                    <a:pt x="56" y="1187"/>
                  </a:lnTo>
                  <a:lnTo>
                    <a:pt x="56" y="1187"/>
                  </a:lnTo>
                  <a:lnTo>
                    <a:pt x="53" y="1195"/>
                  </a:lnTo>
                  <a:lnTo>
                    <a:pt x="52" y="1203"/>
                  </a:lnTo>
                  <a:lnTo>
                    <a:pt x="52" y="1203"/>
                  </a:lnTo>
                  <a:lnTo>
                    <a:pt x="52" y="1209"/>
                  </a:lnTo>
                  <a:lnTo>
                    <a:pt x="53" y="1213"/>
                  </a:lnTo>
                  <a:lnTo>
                    <a:pt x="53" y="1213"/>
                  </a:lnTo>
                  <a:lnTo>
                    <a:pt x="52" y="1218"/>
                  </a:lnTo>
                  <a:lnTo>
                    <a:pt x="51" y="1222"/>
                  </a:lnTo>
                  <a:lnTo>
                    <a:pt x="46" y="1232"/>
                  </a:lnTo>
                  <a:lnTo>
                    <a:pt x="46" y="1232"/>
                  </a:lnTo>
                  <a:lnTo>
                    <a:pt x="45" y="1242"/>
                  </a:lnTo>
                  <a:lnTo>
                    <a:pt x="44" y="1252"/>
                  </a:lnTo>
                  <a:lnTo>
                    <a:pt x="42" y="1278"/>
                  </a:lnTo>
                  <a:lnTo>
                    <a:pt x="42" y="1278"/>
                  </a:lnTo>
                  <a:lnTo>
                    <a:pt x="41" y="1289"/>
                  </a:lnTo>
                  <a:lnTo>
                    <a:pt x="41" y="1295"/>
                  </a:lnTo>
                  <a:lnTo>
                    <a:pt x="41" y="1300"/>
                  </a:lnTo>
                  <a:lnTo>
                    <a:pt x="41" y="1300"/>
                  </a:lnTo>
                  <a:lnTo>
                    <a:pt x="42" y="1307"/>
                  </a:lnTo>
                  <a:lnTo>
                    <a:pt x="45" y="1311"/>
                  </a:lnTo>
                  <a:lnTo>
                    <a:pt x="49" y="1316"/>
                  </a:lnTo>
                  <a:lnTo>
                    <a:pt x="52" y="1319"/>
                  </a:lnTo>
                  <a:lnTo>
                    <a:pt x="58" y="1322"/>
                  </a:lnTo>
                  <a:lnTo>
                    <a:pt x="63" y="1323"/>
                  </a:lnTo>
                  <a:lnTo>
                    <a:pt x="75" y="1324"/>
                  </a:lnTo>
                  <a:lnTo>
                    <a:pt x="75" y="1324"/>
                  </a:lnTo>
                  <a:lnTo>
                    <a:pt x="82" y="1323"/>
                  </a:lnTo>
                  <a:lnTo>
                    <a:pt x="90" y="1321"/>
                  </a:lnTo>
                  <a:lnTo>
                    <a:pt x="98" y="1317"/>
                  </a:lnTo>
                  <a:lnTo>
                    <a:pt x="101" y="1314"/>
                  </a:lnTo>
                  <a:lnTo>
                    <a:pt x="103" y="1311"/>
                  </a:lnTo>
                  <a:lnTo>
                    <a:pt x="103" y="1311"/>
                  </a:lnTo>
                  <a:lnTo>
                    <a:pt x="104" y="1308"/>
                  </a:lnTo>
                  <a:lnTo>
                    <a:pt x="104" y="1302"/>
                  </a:lnTo>
                  <a:lnTo>
                    <a:pt x="104" y="1291"/>
                  </a:lnTo>
                  <a:lnTo>
                    <a:pt x="104" y="1291"/>
                  </a:lnTo>
                  <a:lnTo>
                    <a:pt x="102" y="1270"/>
                  </a:lnTo>
                  <a:lnTo>
                    <a:pt x="102" y="1270"/>
                  </a:lnTo>
                  <a:lnTo>
                    <a:pt x="102" y="1254"/>
                  </a:lnTo>
                  <a:lnTo>
                    <a:pt x="102" y="1237"/>
                  </a:lnTo>
                  <a:lnTo>
                    <a:pt x="102" y="1237"/>
                  </a:lnTo>
                  <a:lnTo>
                    <a:pt x="101" y="1225"/>
                  </a:lnTo>
                  <a:lnTo>
                    <a:pt x="100" y="1212"/>
                  </a:lnTo>
                  <a:lnTo>
                    <a:pt x="100" y="1212"/>
                  </a:lnTo>
                  <a:lnTo>
                    <a:pt x="101" y="1206"/>
                  </a:lnTo>
                  <a:lnTo>
                    <a:pt x="102" y="1202"/>
                  </a:lnTo>
                  <a:lnTo>
                    <a:pt x="102" y="1202"/>
                  </a:lnTo>
                  <a:lnTo>
                    <a:pt x="102" y="1197"/>
                  </a:lnTo>
                  <a:lnTo>
                    <a:pt x="101" y="1194"/>
                  </a:lnTo>
                  <a:lnTo>
                    <a:pt x="100" y="1187"/>
                  </a:lnTo>
                  <a:lnTo>
                    <a:pt x="100" y="1187"/>
                  </a:lnTo>
                  <a:lnTo>
                    <a:pt x="98" y="1179"/>
                  </a:lnTo>
                  <a:lnTo>
                    <a:pt x="100" y="1170"/>
                  </a:lnTo>
                  <a:lnTo>
                    <a:pt x="100" y="1170"/>
                  </a:lnTo>
                  <a:lnTo>
                    <a:pt x="101" y="1154"/>
                  </a:lnTo>
                  <a:lnTo>
                    <a:pt x="104" y="1137"/>
                  </a:lnTo>
                  <a:lnTo>
                    <a:pt x="111" y="1102"/>
                  </a:lnTo>
                  <a:lnTo>
                    <a:pt x="111" y="1102"/>
                  </a:lnTo>
                  <a:lnTo>
                    <a:pt x="117" y="1070"/>
                  </a:lnTo>
                  <a:lnTo>
                    <a:pt x="125" y="1038"/>
                  </a:lnTo>
                  <a:lnTo>
                    <a:pt x="125" y="1038"/>
                  </a:lnTo>
                  <a:lnTo>
                    <a:pt x="128" y="1010"/>
                  </a:lnTo>
                  <a:lnTo>
                    <a:pt x="131" y="983"/>
                  </a:lnTo>
                  <a:lnTo>
                    <a:pt x="134" y="958"/>
                  </a:lnTo>
                  <a:lnTo>
                    <a:pt x="137" y="945"/>
                  </a:lnTo>
                  <a:lnTo>
                    <a:pt x="140" y="934"/>
                  </a:lnTo>
                  <a:lnTo>
                    <a:pt x="140" y="934"/>
                  </a:lnTo>
                  <a:lnTo>
                    <a:pt x="147" y="913"/>
                  </a:lnTo>
                  <a:lnTo>
                    <a:pt x="150" y="903"/>
                  </a:lnTo>
                  <a:lnTo>
                    <a:pt x="153" y="891"/>
                  </a:lnTo>
                  <a:lnTo>
                    <a:pt x="153" y="891"/>
                  </a:lnTo>
                  <a:lnTo>
                    <a:pt x="169" y="890"/>
                  </a:lnTo>
                  <a:lnTo>
                    <a:pt x="169" y="890"/>
                  </a:lnTo>
                  <a:lnTo>
                    <a:pt x="169" y="904"/>
                  </a:lnTo>
                  <a:lnTo>
                    <a:pt x="168" y="919"/>
                  </a:lnTo>
                  <a:lnTo>
                    <a:pt x="163" y="946"/>
                  </a:lnTo>
                  <a:lnTo>
                    <a:pt x="157" y="975"/>
                  </a:lnTo>
                  <a:lnTo>
                    <a:pt x="156" y="990"/>
                  </a:lnTo>
                  <a:lnTo>
                    <a:pt x="156" y="1005"/>
                  </a:lnTo>
                  <a:lnTo>
                    <a:pt x="156" y="1005"/>
                  </a:lnTo>
                  <a:lnTo>
                    <a:pt x="157" y="1025"/>
                  </a:lnTo>
                  <a:lnTo>
                    <a:pt x="160" y="1045"/>
                  </a:lnTo>
                  <a:lnTo>
                    <a:pt x="160" y="1045"/>
                  </a:lnTo>
                  <a:lnTo>
                    <a:pt x="161" y="1085"/>
                  </a:lnTo>
                  <a:lnTo>
                    <a:pt x="161" y="1127"/>
                  </a:lnTo>
                  <a:lnTo>
                    <a:pt x="161" y="1127"/>
                  </a:lnTo>
                  <a:lnTo>
                    <a:pt x="160" y="1136"/>
                  </a:lnTo>
                  <a:lnTo>
                    <a:pt x="158" y="1145"/>
                  </a:lnTo>
                  <a:lnTo>
                    <a:pt x="155" y="1153"/>
                  </a:lnTo>
                  <a:lnTo>
                    <a:pt x="152" y="1162"/>
                  </a:lnTo>
                  <a:lnTo>
                    <a:pt x="152" y="1162"/>
                  </a:lnTo>
                  <a:lnTo>
                    <a:pt x="147" y="1170"/>
                  </a:lnTo>
                  <a:lnTo>
                    <a:pt x="142" y="1179"/>
                  </a:lnTo>
                  <a:lnTo>
                    <a:pt x="141" y="1188"/>
                  </a:lnTo>
                  <a:lnTo>
                    <a:pt x="141" y="1192"/>
                  </a:lnTo>
                  <a:lnTo>
                    <a:pt x="141" y="1197"/>
                  </a:lnTo>
                  <a:lnTo>
                    <a:pt x="141" y="1197"/>
                  </a:lnTo>
                  <a:lnTo>
                    <a:pt x="145" y="1205"/>
                  </a:lnTo>
                  <a:lnTo>
                    <a:pt x="148" y="1212"/>
                  </a:lnTo>
                  <a:lnTo>
                    <a:pt x="152" y="1220"/>
                  </a:lnTo>
                  <a:lnTo>
                    <a:pt x="153" y="1225"/>
                  </a:lnTo>
                  <a:lnTo>
                    <a:pt x="153" y="1229"/>
                  </a:lnTo>
                  <a:lnTo>
                    <a:pt x="153" y="1229"/>
                  </a:lnTo>
                  <a:lnTo>
                    <a:pt x="153" y="1236"/>
                  </a:lnTo>
                  <a:lnTo>
                    <a:pt x="150" y="1244"/>
                  </a:lnTo>
                  <a:lnTo>
                    <a:pt x="150" y="1244"/>
                  </a:lnTo>
                  <a:lnTo>
                    <a:pt x="157" y="1248"/>
                  </a:lnTo>
                  <a:lnTo>
                    <a:pt x="164" y="1249"/>
                  </a:lnTo>
                  <a:lnTo>
                    <a:pt x="171" y="1249"/>
                  </a:lnTo>
                  <a:lnTo>
                    <a:pt x="175" y="1248"/>
                  </a:lnTo>
                  <a:lnTo>
                    <a:pt x="178" y="1245"/>
                  </a:lnTo>
                  <a:lnTo>
                    <a:pt x="178" y="1245"/>
                  </a:lnTo>
                  <a:lnTo>
                    <a:pt x="178" y="1241"/>
                  </a:lnTo>
                  <a:lnTo>
                    <a:pt x="177" y="1235"/>
                  </a:lnTo>
                  <a:lnTo>
                    <a:pt x="176" y="1230"/>
                  </a:lnTo>
                  <a:lnTo>
                    <a:pt x="175" y="1225"/>
                  </a:lnTo>
                  <a:lnTo>
                    <a:pt x="175" y="1225"/>
                  </a:lnTo>
                  <a:lnTo>
                    <a:pt x="178" y="1226"/>
                  </a:lnTo>
                  <a:lnTo>
                    <a:pt x="182" y="1228"/>
                  </a:lnTo>
                  <a:lnTo>
                    <a:pt x="189" y="1235"/>
                  </a:lnTo>
                  <a:lnTo>
                    <a:pt x="189" y="1235"/>
                  </a:lnTo>
                  <a:lnTo>
                    <a:pt x="192" y="1240"/>
                  </a:lnTo>
                  <a:lnTo>
                    <a:pt x="195" y="1244"/>
                  </a:lnTo>
                  <a:lnTo>
                    <a:pt x="198" y="1250"/>
                  </a:lnTo>
                  <a:lnTo>
                    <a:pt x="199" y="1257"/>
                  </a:lnTo>
                  <a:lnTo>
                    <a:pt x="199" y="1257"/>
                  </a:lnTo>
                  <a:lnTo>
                    <a:pt x="202" y="1262"/>
                  </a:lnTo>
                  <a:lnTo>
                    <a:pt x="208" y="1264"/>
                  </a:lnTo>
                  <a:lnTo>
                    <a:pt x="215" y="1266"/>
                  </a:lnTo>
                  <a:lnTo>
                    <a:pt x="223" y="1269"/>
                  </a:lnTo>
                  <a:lnTo>
                    <a:pt x="223" y="1269"/>
                  </a:lnTo>
                  <a:lnTo>
                    <a:pt x="235" y="1270"/>
                  </a:lnTo>
                  <a:lnTo>
                    <a:pt x="247" y="1272"/>
                  </a:lnTo>
                  <a:lnTo>
                    <a:pt x="254" y="1272"/>
                  </a:lnTo>
                  <a:lnTo>
                    <a:pt x="260" y="1271"/>
                  </a:lnTo>
                  <a:lnTo>
                    <a:pt x="266" y="1270"/>
                  </a:lnTo>
                  <a:lnTo>
                    <a:pt x="272" y="1266"/>
                  </a:lnTo>
                  <a:lnTo>
                    <a:pt x="272" y="1266"/>
                  </a:lnTo>
                  <a:lnTo>
                    <a:pt x="274" y="1264"/>
                  </a:lnTo>
                  <a:lnTo>
                    <a:pt x="276" y="1262"/>
                  </a:lnTo>
                  <a:lnTo>
                    <a:pt x="276" y="1259"/>
                  </a:lnTo>
                  <a:lnTo>
                    <a:pt x="275" y="1257"/>
                  </a:lnTo>
                  <a:lnTo>
                    <a:pt x="271" y="1252"/>
                  </a:lnTo>
                  <a:lnTo>
                    <a:pt x="265" y="1250"/>
                  </a:lnTo>
                  <a:lnTo>
                    <a:pt x="265" y="1250"/>
                  </a:lnTo>
                  <a:lnTo>
                    <a:pt x="258" y="1245"/>
                  </a:lnTo>
                  <a:lnTo>
                    <a:pt x="251" y="1240"/>
                  </a:lnTo>
                  <a:lnTo>
                    <a:pt x="243" y="1233"/>
                  </a:lnTo>
                  <a:lnTo>
                    <a:pt x="237" y="1226"/>
                  </a:lnTo>
                  <a:lnTo>
                    <a:pt x="225" y="1210"/>
                  </a:lnTo>
                  <a:lnTo>
                    <a:pt x="216" y="1195"/>
                  </a:lnTo>
                  <a:lnTo>
                    <a:pt x="216" y="1195"/>
                  </a:lnTo>
                  <a:lnTo>
                    <a:pt x="212" y="1188"/>
                  </a:lnTo>
                  <a:lnTo>
                    <a:pt x="207" y="1181"/>
                  </a:lnTo>
                  <a:lnTo>
                    <a:pt x="207" y="1181"/>
                  </a:lnTo>
                  <a:lnTo>
                    <a:pt x="205" y="1173"/>
                  </a:lnTo>
                  <a:lnTo>
                    <a:pt x="204" y="1165"/>
                  </a:lnTo>
                  <a:lnTo>
                    <a:pt x="202" y="1155"/>
                  </a:lnTo>
                  <a:lnTo>
                    <a:pt x="204" y="1146"/>
                  </a:lnTo>
                  <a:lnTo>
                    <a:pt x="206" y="1129"/>
                  </a:lnTo>
                  <a:lnTo>
                    <a:pt x="209" y="1112"/>
                  </a:lnTo>
                  <a:lnTo>
                    <a:pt x="209" y="1112"/>
                  </a:lnTo>
                  <a:lnTo>
                    <a:pt x="216" y="1079"/>
                  </a:lnTo>
                  <a:lnTo>
                    <a:pt x="216" y="1079"/>
                  </a:lnTo>
                  <a:lnTo>
                    <a:pt x="223" y="1048"/>
                  </a:lnTo>
                  <a:lnTo>
                    <a:pt x="231" y="1016"/>
                  </a:lnTo>
                  <a:lnTo>
                    <a:pt x="238" y="982"/>
                  </a:lnTo>
                  <a:lnTo>
                    <a:pt x="240" y="966"/>
                  </a:lnTo>
                  <a:lnTo>
                    <a:pt x="242" y="949"/>
                  </a:lnTo>
                  <a:lnTo>
                    <a:pt x="242" y="949"/>
                  </a:lnTo>
                  <a:lnTo>
                    <a:pt x="243" y="912"/>
                  </a:lnTo>
                  <a:lnTo>
                    <a:pt x="244" y="895"/>
                  </a:lnTo>
                  <a:lnTo>
                    <a:pt x="247" y="876"/>
                  </a:lnTo>
                  <a:lnTo>
                    <a:pt x="247" y="876"/>
                  </a:lnTo>
                  <a:lnTo>
                    <a:pt x="261" y="873"/>
                  </a:lnTo>
                  <a:lnTo>
                    <a:pt x="275" y="869"/>
                  </a:lnTo>
                  <a:lnTo>
                    <a:pt x="289" y="866"/>
                  </a:lnTo>
                  <a:lnTo>
                    <a:pt x="302" y="861"/>
                  </a:lnTo>
                  <a:lnTo>
                    <a:pt x="302" y="861"/>
                  </a:lnTo>
                  <a:lnTo>
                    <a:pt x="298" y="824"/>
                  </a:lnTo>
                  <a:lnTo>
                    <a:pt x="297" y="786"/>
                  </a:lnTo>
                  <a:lnTo>
                    <a:pt x="295" y="707"/>
                  </a:lnTo>
                  <a:lnTo>
                    <a:pt x="295" y="707"/>
                  </a:lnTo>
                  <a:lnTo>
                    <a:pt x="294" y="686"/>
                  </a:lnTo>
                  <a:lnTo>
                    <a:pt x="291" y="665"/>
                  </a:lnTo>
                  <a:lnTo>
                    <a:pt x="291" y="665"/>
                  </a:lnTo>
                  <a:lnTo>
                    <a:pt x="291" y="639"/>
                  </a:lnTo>
                  <a:lnTo>
                    <a:pt x="291" y="614"/>
                  </a:lnTo>
                  <a:lnTo>
                    <a:pt x="291" y="614"/>
                  </a:lnTo>
                  <a:lnTo>
                    <a:pt x="289" y="602"/>
                  </a:lnTo>
                  <a:lnTo>
                    <a:pt x="288" y="592"/>
                  </a:lnTo>
                  <a:lnTo>
                    <a:pt x="282" y="571"/>
                  </a:lnTo>
                  <a:lnTo>
                    <a:pt x="282" y="571"/>
                  </a:lnTo>
                  <a:lnTo>
                    <a:pt x="283" y="565"/>
                  </a:lnTo>
                  <a:lnTo>
                    <a:pt x="283" y="560"/>
                  </a:lnTo>
                  <a:lnTo>
                    <a:pt x="281" y="547"/>
                  </a:lnTo>
                  <a:lnTo>
                    <a:pt x="281" y="547"/>
                  </a:lnTo>
                  <a:lnTo>
                    <a:pt x="277" y="537"/>
                  </a:lnTo>
                  <a:lnTo>
                    <a:pt x="274" y="525"/>
                  </a:lnTo>
                  <a:lnTo>
                    <a:pt x="267" y="502"/>
                  </a:lnTo>
                  <a:lnTo>
                    <a:pt x="267" y="502"/>
                  </a:lnTo>
                  <a:lnTo>
                    <a:pt x="261" y="479"/>
                  </a:lnTo>
                  <a:lnTo>
                    <a:pt x="261" y="479"/>
                  </a:lnTo>
                  <a:lnTo>
                    <a:pt x="257" y="460"/>
                  </a:lnTo>
                  <a:lnTo>
                    <a:pt x="252" y="444"/>
                  </a:lnTo>
                  <a:lnTo>
                    <a:pt x="252" y="444"/>
                  </a:lnTo>
                  <a:lnTo>
                    <a:pt x="257" y="444"/>
                  </a:lnTo>
                  <a:lnTo>
                    <a:pt x="261" y="445"/>
                  </a:lnTo>
                  <a:lnTo>
                    <a:pt x="271" y="448"/>
                  </a:lnTo>
                  <a:lnTo>
                    <a:pt x="280" y="450"/>
                  </a:lnTo>
                  <a:lnTo>
                    <a:pt x="286" y="450"/>
                  </a:lnTo>
                  <a:lnTo>
                    <a:pt x="291" y="450"/>
                  </a:lnTo>
                  <a:lnTo>
                    <a:pt x="291" y="450"/>
                  </a:lnTo>
                  <a:lnTo>
                    <a:pt x="299" y="449"/>
                  </a:lnTo>
                  <a:lnTo>
                    <a:pt x="306" y="448"/>
                  </a:lnTo>
                  <a:lnTo>
                    <a:pt x="312" y="445"/>
                  </a:lnTo>
                  <a:lnTo>
                    <a:pt x="318" y="442"/>
                  </a:lnTo>
                  <a:lnTo>
                    <a:pt x="321" y="437"/>
                  </a:lnTo>
                  <a:lnTo>
                    <a:pt x="325" y="433"/>
                  </a:lnTo>
                  <a:lnTo>
                    <a:pt x="327" y="426"/>
                  </a:lnTo>
                  <a:lnTo>
                    <a:pt x="328" y="419"/>
                  </a:lnTo>
                  <a:lnTo>
                    <a:pt x="328" y="419"/>
                  </a:lnTo>
                  <a:lnTo>
                    <a:pt x="328" y="412"/>
                  </a:lnTo>
                  <a:lnTo>
                    <a:pt x="327" y="404"/>
                  </a:lnTo>
                  <a:lnTo>
                    <a:pt x="326" y="397"/>
                  </a:lnTo>
                  <a:lnTo>
                    <a:pt x="325" y="389"/>
                  </a:lnTo>
                  <a:lnTo>
                    <a:pt x="325" y="389"/>
                  </a:lnTo>
                  <a:lnTo>
                    <a:pt x="327" y="383"/>
                  </a:lnTo>
                  <a:lnTo>
                    <a:pt x="327" y="381"/>
                  </a:lnTo>
                  <a:lnTo>
                    <a:pt x="327" y="378"/>
                  </a:lnTo>
                  <a:lnTo>
                    <a:pt x="327" y="378"/>
                  </a:lnTo>
                  <a:lnTo>
                    <a:pt x="327" y="376"/>
                  </a:lnTo>
                  <a:lnTo>
                    <a:pt x="325" y="374"/>
                  </a:lnTo>
                  <a:lnTo>
                    <a:pt x="320" y="370"/>
                  </a:lnTo>
                  <a:lnTo>
                    <a:pt x="316" y="367"/>
                  </a:lnTo>
                  <a:lnTo>
                    <a:pt x="313" y="366"/>
                  </a:lnTo>
                  <a:lnTo>
                    <a:pt x="312" y="363"/>
                  </a:lnTo>
                  <a:lnTo>
                    <a:pt x="312" y="363"/>
                  </a:lnTo>
                  <a:lnTo>
                    <a:pt x="312" y="359"/>
                  </a:lnTo>
                  <a:lnTo>
                    <a:pt x="311" y="354"/>
                  </a:lnTo>
                  <a:lnTo>
                    <a:pt x="311" y="354"/>
                  </a:lnTo>
                  <a:lnTo>
                    <a:pt x="309" y="353"/>
                  </a:lnTo>
                  <a:lnTo>
                    <a:pt x="306" y="353"/>
                  </a:lnTo>
                  <a:lnTo>
                    <a:pt x="304" y="352"/>
                  </a:lnTo>
                  <a:lnTo>
                    <a:pt x="303" y="351"/>
                  </a:lnTo>
                  <a:lnTo>
                    <a:pt x="303" y="351"/>
                  </a:lnTo>
                  <a:lnTo>
                    <a:pt x="302" y="345"/>
                  </a:lnTo>
                  <a:lnTo>
                    <a:pt x="299" y="340"/>
                  </a:lnTo>
                  <a:lnTo>
                    <a:pt x="295" y="331"/>
                  </a:lnTo>
                  <a:lnTo>
                    <a:pt x="289" y="322"/>
                  </a:lnTo>
                  <a:lnTo>
                    <a:pt x="288" y="317"/>
                  </a:lnTo>
                  <a:lnTo>
                    <a:pt x="287" y="312"/>
                  </a:lnTo>
                  <a:lnTo>
                    <a:pt x="287" y="312"/>
                  </a:lnTo>
                  <a:lnTo>
                    <a:pt x="283" y="309"/>
                  </a:lnTo>
                  <a:lnTo>
                    <a:pt x="277" y="309"/>
                  </a:lnTo>
                  <a:lnTo>
                    <a:pt x="277" y="309"/>
                  </a:lnTo>
                  <a:lnTo>
                    <a:pt x="274" y="302"/>
                  </a:lnTo>
                  <a:lnTo>
                    <a:pt x="272" y="295"/>
                  </a:lnTo>
                  <a:lnTo>
                    <a:pt x="269" y="287"/>
                  </a:lnTo>
                  <a:lnTo>
                    <a:pt x="266" y="280"/>
                  </a:lnTo>
                  <a:lnTo>
                    <a:pt x="266" y="280"/>
                  </a:lnTo>
                  <a:lnTo>
                    <a:pt x="265" y="269"/>
                  </a:lnTo>
                  <a:lnTo>
                    <a:pt x="264" y="264"/>
                  </a:lnTo>
                  <a:lnTo>
                    <a:pt x="261" y="261"/>
                  </a:lnTo>
                  <a:lnTo>
                    <a:pt x="261" y="261"/>
                  </a:lnTo>
                  <a:lnTo>
                    <a:pt x="261" y="257"/>
                  </a:lnTo>
                  <a:lnTo>
                    <a:pt x="261" y="253"/>
                  </a:lnTo>
                  <a:lnTo>
                    <a:pt x="258" y="247"/>
                  </a:lnTo>
                  <a:lnTo>
                    <a:pt x="254" y="241"/>
                  </a:lnTo>
                  <a:lnTo>
                    <a:pt x="250" y="236"/>
                  </a:lnTo>
                  <a:lnTo>
                    <a:pt x="250" y="236"/>
                  </a:lnTo>
                  <a:lnTo>
                    <a:pt x="235" y="232"/>
                  </a:lnTo>
                  <a:lnTo>
                    <a:pt x="219" y="226"/>
                  </a:lnTo>
                  <a:lnTo>
                    <a:pt x="204" y="221"/>
                  </a:lnTo>
                  <a:lnTo>
                    <a:pt x="195" y="219"/>
                  </a:lnTo>
                  <a:lnTo>
                    <a:pt x="187" y="218"/>
                  </a:lnTo>
                  <a:lnTo>
                    <a:pt x="187" y="218"/>
                  </a:lnTo>
                  <a:lnTo>
                    <a:pt x="184" y="217"/>
                  </a:lnTo>
                  <a:lnTo>
                    <a:pt x="182" y="216"/>
                  </a:lnTo>
                  <a:lnTo>
                    <a:pt x="176" y="210"/>
                  </a:lnTo>
                  <a:lnTo>
                    <a:pt x="171" y="203"/>
                  </a:lnTo>
                  <a:lnTo>
                    <a:pt x="169" y="201"/>
                  </a:lnTo>
                  <a:lnTo>
                    <a:pt x="165" y="198"/>
                  </a:lnTo>
                  <a:lnTo>
                    <a:pt x="165" y="198"/>
                  </a:lnTo>
                  <a:lnTo>
                    <a:pt x="165" y="188"/>
                  </a:lnTo>
                  <a:lnTo>
                    <a:pt x="167" y="178"/>
                  </a:lnTo>
                  <a:lnTo>
                    <a:pt x="167" y="178"/>
                  </a:lnTo>
                  <a:lnTo>
                    <a:pt x="168" y="175"/>
                  </a:lnTo>
                  <a:lnTo>
                    <a:pt x="169" y="175"/>
                  </a:lnTo>
                  <a:lnTo>
                    <a:pt x="171" y="175"/>
                  </a:lnTo>
                  <a:lnTo>
                    <a:pt x="172" y="174"/>
                  </a:lnTo>
                  <a:lnTo>
                    <a:pt x="172" y="174"/>
                  </a:lnTo>
                  <a:lnTo>
                    <a:pt x="175" y="172"/>
                  </a:lnTo>
                  <a:lnTo>
                    <a:pt x="177" y="168"/>
                  </a:lnTo>
                  <a:lnTo>
                    <a:pt x="180" y="160"/>
                  </a:lnTo>
                  <a:lnTo>
                    <a:pt x="183" y="151"/>
                  </a:lnTo>
                  <a:lnTo>
                    <a:pt x="186" y="143"/>
                  </a:lnTo>
                  <a:lnTo>
                    <a:pt x="186" y="143"/>
                  </a:lnTo>
                  <a:lnTo>
                    <a:pt x="191" y="137"/>
                  </a:lnTo>
                  <a:lnTo>
                    <a:pt x="194" y="131"/>
                  </a:lnTo>
                  <a:lnTo>
                    <a:pt x="194" y="131"/>
                  </a:lnTo>
                  <a:lnTo>
                    <a:pt x="197" y="123"/>
                  </a:lnTo>
                  <a:lnTo>
                    <a:pt x="197" y="114"/>
                  </a:lnTo>
                  <a:lnTo>
                    <a:pt x="198" y="105"/>
                  </a:lnTo>
                  <a:lnTo>
                    <a:pt x="200" y="97"/>
                  </a:lnTo>
                  <a:lnTo>
                    <a:pt x="200" y="97"/>
                  </a:lnTo>
                  <a:lnTo>
                    <a:pt x="202" y="91"/>
                  </a:lnTo>
                  <a:lnTo>
                    <a:pt x="205" y="85"/>
                  </a:lnTo>
                  <a:lnTo>
                    <a:pt x="205" y="85"/>
                  </a:lnTo>
                  <a:lnTo>
                    <a:pt x="206" y="79"/>
                  </a:lnTo>
                  <a:lnTo>
                    <a:pt x="205" y="74"/>
                  </a:lnTo>
                  <a:lnTo>
                    <a:pt x="205" y="74"/>
                  </a:lnTo>
                  <a:lnTo>
                    <a:pt x="204" y="68"/>
                  </a:lnTo>
                  <a:lnTo>
                    <a:pt x="202" y="63"/>
                  </a:lnTo>
                  <a:lnTo>
                    <a:pt x="198" y="53"/>
                  </a:lnTo>
                  <a:lnTo>
                    <a:pt x="186" y="33"/>
                  </a:lnTo>
                  <a:lnTo>
                    <a:pt x="186" y="33"/>
                  </a:lnTo>
                  <a:lnTo>
                    <a:pt x="179" y="24"/>
                  </a:lnTo>
                  <a:lnTo>
                    <a:pt x="172" y="17"/>
                  </a:lnTo>
                  <a:lnTo>
                    <a:pt x="172" y="17"/>
                  </a:lnTo>
                  <a:lnTo>
                    <a:pt x="169" y="15"/>
                  </a:lnTo>
                  <a:lnTo>
                    <a:pt x="168" y="12"/>
                  </a:lnTo>
                  <a:lnTo>
                    <a:pt x="168" y="11"/>
                  </a:lnTo>
                  <a:lnTo>
                    <a:pt x="168" y="11"/>
                  </a:lnTo>
                  <a:lnTo>
                    <a:pt x="169" y="10"/>
                  </a:lnTo>
                  <a:lnTo>
                    <a:pt x="170" y="10"/>
                  </a:lnTo>
                  <a:lnTo>
                    <a:pt x="172" y="11"/>
                  </a:lnTo>
                  <a:lnTo>
                    <a:pt x="175" y="14"/>
                  </a:lnTo>
                  <a:lnTo>
                    <a:pt x="176" y="14"/>
                  </a:lnTo>
                  <a:lnTo>
                    <a:pt x="175" y="12"/>
                  </a:lnTo>
                  <a:lnTo>
                    <a:pt x="175" y="12"/>
                  </a:lnTo>
                  <a:lnTo>
                    <a:pt x="171" y="9"/>
                  </a:lnTo>
                  <a:lnTo>
                    <a:pt x="165" y="6"/>
                  </a:lnTo>
                  <a:lnTo>
                    <a:pt x="165" y="6"/>
                  </a:lnTo>
                  <a:lnTo>
                    <a:pt x="163" y="3"/>
                  </a:lnTo>
                  <a:lnTo>
                    <a:pt x="160" y="1"/>
                  </a:lnTo>
                  <a:lnTo>
                    <a:pt x="160" y="1"/>
                  </a:lnTo>
                  <a:lnTo>
                    <a:pt x="153" y="0"/>
                  </a:lnTo>
                  <a:lnTo>
                    <a:pt x="146" y="0"/>
                  </a:lnTo>
                  <a:lnTo>
                    <a:pt x="139" y="3"/>
                  </a:lnTo>
                  <a:lnTo>
                    <a:pt x="133" y="8"/>
                  </a:lnTo>
                  <a:lnTo>
                    <a:pt x="133" y="8"/>
                  </a:lnTo>
                  <a:lnTo>
                    <a:pt x="131" y="7"/>
                  </a:lnTo>
                  <a:lnTo>
                    <a:pt x="130" y="8"/>
                  </a:lnTo>
                  <a:lnTo>
                    <a:pt x="128" y="9"/>
                  </a:lnTo>
                  <a:lnTo>
                    <a:pt x="128" y="9"/>
                  </a:lnTo>
                  <a:lnTo>
                    <a:pt x="126" y="9"/>
                  </a:lnTo>
                  <a:lnTo>
                    <a:pt x="125" y="8"/>
                  </a:lnTo>
                  <a:lnTo>
                    <a:pt x="123" y="7"/>
                  </a:lnTo>
                  <a:lnTo>
                    <a:pt x="120" y="7"/>
                  </a:lnTo>
                  <a:lnTo>
                    <a:pt x="120" y="7"/>
                  </a:lnTo>
                  <a:lnTo>
                    <a:pt x="118" y="7"/>
                  </a:lnTo>
                  <a:lnTo>
                    <a:pt x="117" y="8"/>
                  </a:lnTo>
                  <a:lnTo>
                    <a:pt x="113" y="9"/>
                  </a:lnTo>
                  <a:lnTo>
                    <a:pt x="113" y="9"/>
                  </a:lnTo>
                  <a:lnTo>
                    <a:pt x="108" y="7"/>
                  </a:lnTo>
                  <a:lnTo>
                    <a:pt x="102" y="6"/>
                  </a:lnTo>
                  <a:lnTo>
                    <a:pt x="102" y="6"/>
                  </a:lnTo>
                  <a:close/>
                </a:path>
              </a:pathLst>
            </a:custGeom>
            <a:solidFill>
              <a:srgbClr val="99B8D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1" name="Freeform 10">
              <a:extLst>
                <a:ext uri="{FF2B5EF4-FFF2-40B4-BE49-F238E27FC236}">
                  <a16:creationId xmlns:a16="http://schemas.microsoft.com/office/drawing/2014/main" id="{2023212C-0F3C-473B-A742-0516F8D9A1A8}"/>
                </a:ext>
              </a:extLst>
            </p:cNvPr>
            <p:cNvSpPr>
              <a:spLocks noEditPoints="1"/>
            </p:cNvSpPr>
            <p:nvPr/>
          </p:nvSpPr>
          <p:spPr bwMode="auto">
            <a:xfrm>
              <a:off x="9682163" y="4028614"/>
              <a:ext cx="711200" cy="2159000"/>
            </a:xfrm>
            <a:custGeom>
              <a:avLst/>
              <a:gdLst>
                <a:gd name="T0" fmla="*/ 435 w 448"/>
                <a:gd name="T1" fmla="*/ 1272 h 1360"/>
                <a:gd name="T2" fmla="*/ 391 w 448"/>
                <a:gd name="T3" fmla="*/ 1258 h 1360"/>
                <a:gd name="T4" fmla="*/ 376 w 448"/>
                <a:gd name="T5" fmla="*/ 1235 h 1360"/>
                <a:gd name="T6" fmla="*/ 346 w 448"/>
                <a:gd name="T7" fmla="*/ 1191 h 1360"/>
                <a:gd name="T8" fmla="*/ 347 w 448"/>
                <a:gd name="T9" fmla="*/ 1131 h 1360"/>
                <a:gd name="T10" fmla="*/ 343 w 448"/>
                <a:gd name="T11" fmla="*/ 984 h 1360"/>
                <a:gd name="T12" fmla="*/ 354 w 448"/>
                <a:gd name="T13" fmla="*/ 772 h 1360"/>
                <a:gd name="T14" fmla="*/ 353 w 448"/>
                <a:gd name="T15" fmla="*/ 593 h 1360"/>
                <a:gd name="T16" fmla="*/ 357 w 448"/>
                <a:gd name="T17" fmla="*/ 575 h 1360"/>
                <a:gd name="T18" fmla="*/ 384 w 448"/>
                <a:gd name="T19" fmla="*/ 523 h 1360"/>
                <a:gd name="T20" fmla="*/ 396 w 448"/>
                <a:gd name="T21" fmla="*/ 425 h 1360"/>
                <a:gd name="T22" fmla="*/ 377 w 448"/>
                <a:gd name="T23" fmla="*/ 309 h 1360"/>
                <a:gd name="T24" fmla="*/ 347 w 448"/>
                <a:gd name="T25" fmla="*/ 236 h 1360"/>
                <a:gd name="T26" fmla="*/ 243 w 448"/>
                <a:gd name="T27" fmla="*/ 195 h 1360"/>
                <a:gd name="T28" fmla="*/ 231 w 448"/>
                <a:gd name="T29" fmla="*/ 291 h 1360"/>
                <a:gd name="T30" fmla="*/ 215 w 448"/>
                <a:gd name="T31" fmla="*/ 285 h 1360"/>
                <a:gd name="T32" fmla="*/ 220 w 448"/>
                <a:gd name="T33" fmla="*/ 255 h 1360"/>
                <a:gd name="T34" fmla="*/ 202 w 448"/>
                <a:gd name="T35" fmla="*/ 227 h 1360"/>
                <a:gd name="T36" fmla="*/ 234 w 448"/>
                <a:gd name="T37" fmla="*/ 187 h 1360"/>
                <a:gd name="T38" fmla="*/ 239 w 448"/>
                <a:gd name="T39" fmla="*/ 160 h 1360"/>
                <a:gd name="T40" fmla="*/ 257 w 448"/>
                <a:gd name="T41" fmla="*/ 89 h 1360"/>
                <a:gd name="T42" fmla="*/ 212 w 448"/>
                <a:gd name="T43" fmla="*/ 3 h 1360"/>
                <a:gd name="T44" fmla="*/ 140 w 448"/>
                <a:gd name="T45" fmla="*/ 18 h 1360"/>
                <a:gd name="T46" fmla="*/ 123 w 448"/>
                <a:gd name="T47" fmla="*/ 69 h 1360"/>
                <a:gd name="T48" fmla="*/ 130 w 448"/>
                <a:gd name="T49" fmla="*/ 112 h 1360"/>
                <a:gd name="T50" fmla="*/ 149 w 448"/>
                <a:gd name="T51" fmla="*/ 169 h 1360"/>
                <a:gd name="T52" fmla="*/ 149 w 448"/>
                <a:gd name="T53" fmla="*/ 194 h 1360"/>
                <a:gd name="T54" fmla="*/ 193 w 448"/>
                <a:gd name="T55" fmla="*/ 234 h 1360"/>
                <a:gd name="T56" fmla="*/ 196 w 448"/>
                <a:gd name="T57" fmla="*/ 279 h 1360"/>
                <a:gd name="T58" fmla="*/ 171 w 448"/>
                <a:gd name="T59" fmla="*/ 284 h 1360"/>
                <a:gd name="T60" fmla="*/ 137 w 448"/>
                <a:gd name="T61" fmla="*/ 182 h 1360"/>
                <a:gd name="T62" fmla="*/ 94 w 448"/>
                <a:gd name="T63" fmla="*/ 204 h 1360"/>
                <a:gd name="T64" fmla="*/ 2 w 448"/>
                <a:gd name="T65" fmla="*/ 259 h 1360"/>
                <a:gd name="T66" fmla="*/ 8 w 448"/>
                <a:gd name="T67" fmla="*/ 386 h 1360"/>
                <a:gd name="T68" fmla="*/ 26 w 448"/>
                <a:gd name="T69" fmla="*/ 491 h 1360"/>
                <a:gd name="T70" fmla="*/ 59 w 448"/>
                <a:gd name="T71" fmla="*/ 543 h 1360"/>
                <a:gd name="T72" fmla="*/ 51 w 448"/>
                <a:gd name="T73" fmla="*/ 601 h 1360"/>
                <a:gd name="T74" fmla="*/ 55 w 448"/>
                <a:gd name="T75" fmla="*/ 735 h 1360"/>
                <a:gd name="T76" fmla="*/ 45 w 448"/>
                <a:gd name="T77" fmla="*/ 889 h 1360"/>
                <a:gd name="T78" fmla="*/ 40 w 448"/>
                <a:gd name="T79" fmla="*/ 986 h 1360"/>
                <a:gd name="T80" fmla="*/ 23 w 448"/>
                <a:gd name="T81" fmla="*/ 1189 h 1360"/>
                <a:gd name="T82" fmla="*/ 38 w 448"/>
                <a:gd name="T83" fmla="*/ 1294 h 1360"/>
                <a:gd name="T84" fmla="*/ 41 w 448"/>
                <a:gd name="T85" fmla="*/ 1310 h 1360"/>
                <a:gd name="T86" fmla="*/ 49 w 448"/>
                <a:gd name="T87" fmla="*/ 1355 h 1360"/>
                <a:gd name="T88" fmla="*/ 124 w 448"/>
                <a:gd name="T89" fmla="*/ 1350 h 1360"/>
                <a:gd name="T90" fmla="*/ 120 w 448"/>
                <a:gd name="T91" fmla="*/ 1323 h 1360"/>
                <a:gd name="T92" fmla="*/ 118 w 448"/>
                <a:gd name="T93" fmla="*/ 1288 h 1360"/>
                <a:gd name="T94" fmla="*/ 148 w 448"/>
                <a:gd name="T95" fmla="*/ 1225 h 1360"/>
                <a:gd name="T96" fmla="*/ 183 w 448"/>
                <a:gd name="T97" fmla="*/ 986 h 1360"/>
                <a:gd name="T98" fmla="*/ 220 w 448"/>
                <a:gd name="T99" fmla="*/ 859 h 1360"/>
                <a:gd name="T100" fmla="*/ 232 w 448"/>
                <a:gd name="T101" fmla="*/ 934 h 1360"/>
                <a:gd name="T102" fmla="*/ 253 w 448"/>
                <a:gd name="T103" fmla="*/ 973 h 1360"/>
                <a:gd name="T104" fmla="*/ 254 w 448"/>
                <a:gd name="T105" fmla="*/ 1033 h 1360"/>
                <a:gd name="T106" fmla="*/ 253 w 448"/>
                <a:gd name="T107" fmla="*/ 1152 h 1360"/>
                <a:gd name="T108" fmla="*/ 269 w 448"/>
                <a:gd name="T109" fmla="*/ 1215 h 1360"/>
                <a:gd name="T110" fmla="*/ 259 w 448"/>
                <a:gd name="T111" fmla="*/ 1275 h 1360"/>
                <a:gd name="T112" fmla="*/ 309 w 448"/>
                <a:gd name="T113" fmla="*/ 1295 h 1360"/>
                <a:gd name="T114" fmla="*/ 359 w 448"/>
                <a:gd name="T115" fmla="*/ 1306 h 1360"/>
                <a:gd name="T116" fmla="*/ 439 w 448"/>
                <a:gd name="T117" fmla="*/ 1300 h 1360"/>
                <a:gd name="T118" fmla="*/ 208 w 448"/>
                <a:gd name="T119" fmla="*/ 369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8" h="1360">
                  <a:moveTo>
                    <a:pt x="447" y="1287"/>
                  </a:moveTo>
                  <a:lnTo>
                    <a:pt x="447" y="1287"/>
                  </a:lnTo>
                  <a:lnTo>
                    <a:pt x="445" y="1287"/>
                  </a:lnTo>
                  <a:lnTo>
                    <a:pt x="444" y="1286"/>
                  </a:lnTo>
                  <a:lnTo>
                    <a:pt x="441" y="1283"/>
                  </a:lnTo>
                  <a:lnTo>
                    <a:pt x="440" y="1278"/>
                  </a:lnTo>
                  <a:lnTo>
                    <a:pt x="439" y="1275"/>
                  </a:lnTo>
                  <a:lnTo>
                    <a:pt x="439" y="1275"/>
                  </a:lnTo>
                  <a:lnTo>
                    <a:pt x="437" y="1273"/>
                  </a:lnTo>
                  <a:lnTo>
                    <a:pt x="435" y="1272"/>
                  </a:lnTo>
                  <a:lnTo>
                    <a:pt x="435" y="1272"/>
                  </a:lnTo>
                  <a:lnTo>
                    <a:pt x="431" y="1270"/>
                  </a:lnTo>
                  <a:lnTo>
                    <a:pt x="431" y="1270"/>
                  </a:lnTo>
                  <a:lnTo>
                    <a:pt x="425" y="1269"/>
                  </a:lnTo>
                  <a:lnTo>
                    <a:pt x="421" y="1269"/>
                  </a:lnTo>
                  <a:lnTo>
                    <a:pt x="410" y="1265"/>
                  </a:lnTo>
                  <a:lnTo>
                    <a:pt x="410" y="1265"/>
                  </a:lnTo>
                  <a:lnTo>
                    <a:pt x="400" y="1262"/>
                  </a:lnTo>
                  <a:lnTo>
                    <a:pt x="394" y="1261"/>
                  </a:lnTo>
                  <a:lnTo>
                    <a:pt x="391" y="1258"/>
                  </a:lnTo>
                  <a:lnTo>
                    <a:pt x="391" y="1258"/>
                  </a:lnTo>
                  <a:lnTo>
                    <a:pt x="387" y="1254"/>
                  </a:lnTo>
                  <a:lnTo>
                    <a:pt x="385" y="1250"/>
                  </a:lnTo>
                  <a:lnTo>
                    <a:pt x="383" y="1246"/>
                  </a:lnTo>
                  <a:lnTo>
                    <a:pt x="379" y="1243"/>
                  </a:lnTo>
                  <a:lnTo>
                    <a:pt x="379" y="1243"/>
                  </a:lnTo>
                  <a:lnTo>
                    <a:pt x="379" y="1241"/>
                  </a:lnTo>
                  <a:lnTo>
                    <a:pt x="378" y="1239"/>
                  </a:lnTo>
                  <a:lnTo>
                    <a:pt x="376" y="1235"/>
                  </a:lnTo>
                  <a:lnTo>
                    <a:pt x="376" y="1235"/>
                  </a:lnTo>
                  <a:lnTo>
                    <a:pt x="374" y="1226"/>
                  </a:lnTo>
                  <a:lnTo>
                    <a:pt x="374" y="1226"/>
                  </a:lnTo>
                  <a:lnTo>
                    <a:pt x="369" y="1215"/>
                  </a:lnTo>
                  <a:lnTo>
                    <a:pt x="369" y="1215"/>
                  </a:lnTo>
                  <a:lnTo>
                    <a:pt x="366" y="1208"/>
                  </a:lnTo>
                  <a:lnTo>
                    <a:pt x="364" y="1203"/>
                  </a:lnTo>
                  <a:lnTo>
                    <a:pt x="364" y="1203"/>
                  </a:lnTo>
                  <a:lnTo>
                    <a:pt x="359" y="1198"/>
                  </a:lnTo>
                  <a:lnTo>
                    <a:pt x="355" y="1196"/>
                  </a:lnTo>
                  <a:lnTo>
                    <a:pt x="346" y="1191"/>
                  </a:lnTo>
                  <a:lnTo>
                    <a:pt x="346" y="1191"/>
                  </a:lnTo>
                  <a:lnTo>
                    <a:pt x="343" y="1188"/>
                  </a:lnTo>
                  <a:lnTo>
                    <a:pt x="342" y="1183"/>
                  </a:lnTo>
                  <a:lnTo>
                    <a:pt x="342" y="1175"/>
                  </a:lnTo>
                  <a:lnTo>
                    <a:pt x="343" y="1165"/>
                  </a:lnTo>
                  <a:lnTo>
                    <a:pt x="344" y="1156"/>
                  </a:lnTo>
                  <a:lnTo>
                    <a:pt x="344" y="1156"/>
                  </a:lnTo>
                  <a:lnTo>
                    <a:pt x="346" y="1143"/>
                  </a:lnTo>
                  <a:lnTo>
                    <a:pt x="347" y="1131"/>
                  </a:lnTo>
                  <a:lnTo>
                    <a:pt x="347" y="1131"/>
                  </a:lnTo>
                  <a:lnTo>
                    <a:pt x="348" y="1111"/>
                  </a:lnTo>
                  <a:lnTo>
                    <a:pt x="348" y="1090"/>
                  </a:lnTo>
                  <a:lnTo>
                    <a:pt x="346" y="1051"/>
                  </a:lnTo>
                  <a:lnTo>
                    <a:pt x="346" y="1051"/>
                  </a:lnTo>
                  <a:lnTo>
                    <a:pt x="346" y="1037"/>
                  </a:lnTo>
                  <a:lnTo>
                    <a:pt x="346" y="1023"/>
                  </a:lnTo>
                  <a:lnTo>
                    <a:pt x="346" y="1023"/>
                  </a:lnTo>
                  <a:lnTo>
                    <a:pt x="343" y="996"/>
                  </a:lnTo>
                  <a:lnTo>
                    <a:pt x="343" y="996"/>
                  </a:lnTo>
                  <a:lnTo>
                    <a:pt x="343" y="984"/>
                  </a:lnTo>
                  <a:lnTo>
                    <a:pt x="344" y="970"/>
                  </a:lnTo>
                  <a:lnTo>
                    <a:pt x="344" y="970"/>
                  </a:lnTo>
                  <a:lnTo>
                    <a:pt x="344" y="919"/>
                  </a:lnTo>
                  <a:lnTo>
                    <a:pt x="346" y="868"/>
                  </a:lnTo>
                  <a:lnTo>
                    <a:pt x="346" y="868"/>
                  </a:lnTo>
                  <a:lnTo>
                    <a:pt x="347" y="846"/>
                  </a:lnTo>
                  <a:lnTo>
                    <a:pt x="349" y="824"/>
                  </a:lnTo>
                  <a:lnTo>
                    <a:pt x="354" y="779"/>
                  </a:lnTo>
                  <a:lnTo>
                    <a:pt x="354" y="779"/>
                  </a:lnTo>
                  <a:lnTo>
                    <a:pt x="354" y="772"/>
                  </a:lnTo>
                  <a:lnTo>
                    <a:pt x="355" y="767"/>
                  </a:lnTo>
                  <a:lnTo>
                    <a:pt x="355" y="767"/>
                  </a:lnTo>
                  <a:lnTo>
                    <a:pt x="356" y="765"/>
                  </a:lnTo>
                  <a:lnTo>
                    <a:pt x="356" y="764"/>
                  </a:lnTo>
                  <a:lnTo>
                    <a:pt x="359" y="763"/>
                  </a:lnTo>
                  <a:lnTo>
                    <a:pt x="359" y="763"/>
                  </a:lnTo>
                  <a:lnTo>
                    <a:pt x="356" y="722"/>
                  </a:lnTo>
                  <a:lnTo>
                    <a:pt x="354" y="679"/>
                  </a:lnTo>
                  <a:lnTo>
                    <a:pt x="353" y="593"/>
                  </a:lnTo>
                  <a:lnTo>
                    <a:pt x="353" y="593"/>
                  </a:lnTo>
                  <a:lnTo>
                    <a:pt x="354" y="592"/>
                  </a:lnTo>
                  <a:lnTo>
                    <a:pt x="356" y="592"/>
                  </a:lnTo>
                  <a:lnTo>
                    <a:pt x="358" y="592"/>
                  </a:lnTo>
                  <a:lnTo>
                    <a:pt x="359" y="591"/>
                  </a:lnTo>
                  <a:lnTo>
                    <a:pt x="359" y="591"/>
                  </a:lnTo>
                  <a:lnTo>
                    <a:pt x="359" y="588"/>
                  </a:lnTo>
                  <a:lnTo>
                    <a:pt x="358" y="583"/>
                  </a:lnTo>
                  <a:lnTo>
                    <a:pt x="358" y="583"/>
                  </a:lnTo>
                  <a:lnTo>
                    <a:pt x="357" y="578"/>
                  </a:lnTo>
                  <a:lnTo>
                    <a:pt x="357" y="575"/>
                  </a:lnTo>
                  <a:lnTo>
                    <a:pt x="357" y="575"/>
                  </a:lnTo>
                  <a:lnTo>
                    <a:pt x="358" y="573"/>
                  </a:lnTo>
                  <a:lnTo>
                    <a:pt x="359" y="570"/>
                  </a:lnTo>
                  <a:lnTo>
                    <a:pt x="364" y="566"/>
                  </a:lnTo>
                  <a:lnTo>
                    <a:pt x="364" y="566"/>
                  </a:lnTo>
                  <a:lnTo>
                    <a:pt x="370" y="555"/>
                  </a:lnTo>
                  <a:lnTo>
                    <a:pt x="370" y="555"/>
                  </a:lnTo>
                  <a:lnTo>
                    <a:pt x="377" y="540"/>
                  </a:lnTo>
                  <a:lnTo>
                    <a:pt x="384" y="523"/>
                  </a:lnTo>
                  <a:lnTo>
                    <a:pt x="384" y="523"/>
                  </a:lnTo>
                  <a:lnTo>
                    <a:pt x="392" y="499"/>
                  </a:lnTo>
                  <a:lnTo>
                    <a:pt x="395" y="487"/>
                  </a:lnTo>
                  <a:lnTo>
                    <a:pt x="396" y="473"/>
                  </a:lnTo>
                  <a:lnTo>
                    <a:pt x="396" y="473"/>
                  </a:lnTo>
                  <a:lnTo>
                    <a:pt x="398" y="461"/>
                  </a:lnTo>
                  <a:lnTo>
                    <a:pt x="398" y="461"/>
                  </a:lnTo>
                  <a:lnTo>
                    <a:pt x="399" y="448"/>
                  </a:lnTo>
                  <a:lnTo>
                    <a:pt x="399" y="448"/>
                  </a:lnTo>
                  <a:lnTo>
                    <a:pt x="398" y="436"/>
                  </a:lnTo>
                  <a:lnTo>
                    <a:pt x="396" y="425"/>
                  </a:lnTo>
                  <a:lnTo>
                    <a:pt x="396" y="425"/>
                  </a:lnTo>
                  <a:lnTo>
                    <a:pt x="396" y="413"/>
                  </a:lnTo>
                  <a:lnTo>
                    <a:pt x="396" y="413"/>
                  </a:lnTo>
                  <a:lnTo>
                    <a:pt x="395" y="402"/>
                  </a:lnTo>
                  <a:lnTo>
                    <a:pt x="394" y="390"/>
                  </a:lnTo>
                  <a:lnTo>
                    <a:pt x="388" y="366"/>
                  </a:lnTo>
                  <a:lnTo>
                    <a:pt x="388" y="366"/>
                  </a:lnTo>
                  <a:lnTo>
                    <a:pt x="380" y="320"/>
                  </a:lnTo>
                  <a:lnTo>
                    <a:pt x="380" y="320"/>
                  </a:lnTo>
                  <a:lnTo>
                    <a:pt x="377" y="309"/>
                  </a:lnTo>
                  <a:lnTo>
                    <a:pt x="374" y="299"/>
                  </a:lnTo>
                  <a:lnTo>
                    <a:pt x="368" y="277"/>
                  </a:lnTo>
                  <a:lnTo>
                    <a:pt x="368" y="277"/>
                  </a:lnTo>
                  <a:lnTo>
                    <a:pt x="362" y="255"/>
                  </a:lnTo>
                  <a:lnTo>
                    <a:pt x="362" y="255"/>
                  </a:lnTo>
                  <a:lnTo>
                    <a:pt x="357" y="244"/>
                  </a:lnTo>
                  <a:lnTo>
                    <a:pt x="355" y="240"/>
                  </a:lnTo>
                  <a:lnTo>
                    <a:pt x="351" y="237"/>
                  </a:lnTo>
                  <a:lnTo>
                    <a:pt x="351" y="237"/>
                  </a:lnTo>
                  <a:lnTo>
                    <a:pt x="347" y="236"/>
                  </a:lnTo>
                  <a:lnTo>
                    <a:pt x="343" y="236"/>
                  </a:lnTo>
                  <a:lnTo>
                    <a:pt x="343" y="236"/>
                  </a:lnTo>
                  <a:lnTo>
                    <a:pt x="333" y="232"/>
                  </a:lnTo>
                  <a:lnTo>
                    <a:pt x="323" y="227"/>
                  </a:lnTo>
                  <a:lnTo>
                    <a:pt x="323" y="227"/>
                  </a:lnTo>
                  <a:lnTo>
                    <a:pt x="271" y="208"/>
                  </a:lnTo>
                  <a:lnTo>
                    <a:pt x="271" y="208"/>
                  </a:lnTo>
                  <a:lnTo>
                    <a:pt x="257" y="202"/>
                  </a:lnTo>
                  <a:lnTo>
                    <a:pt x="250" y="199"/>
                  </a:lnTo>
                  <a:lnTo>
                    <a:pt x="243" y="195"/>
                  </a:lnTo>
                  <a:lnTo>
                    <a:pt x="243" y="195"/>
                  </a:lnTo>
                  <a:lnTo>
                    <a:pt x="242" y="201"/>
                  </a:lnTo>
                  <a:lnTo>
                    <a:pt x="242" y="201"/>
                  </a:lnTo>
                  <a:lnTo>
                    <a:pt x="241" y="215"/>
                  </a:lnTo>
                  <a:lnTo>
                    <a:pt x="241" y="215"/>
                  </a:lnTo>
                  <a:lnTo>
                    <a:pt x="238" y="233"/>
                  </a:lnTo>
                  <a:lnTo>
                    <a:pt x="238" y="233"/>
                  </a:lnTo>
                  <a:lnTo>
                    <a:pt x="236" y="262"/>
                  </a:lnTo>
                  <a:lnTo>
                    <a:pt x="231" y="291"/>
                  </a:lnTo>
                  <a:lnTo>
                    <a:pt x="231" y="291"/>
                  </a:lnTo>
                  <a:lnTo>
                    <a:pt x="226" y="314"/>
                  </a:lnTo>
                  <a:lnTo>
                    <a:pt x="226" y="314"/>
                  </a:lnTo>
                  <a:lnTo>
                    <a:pt x="226" y="314"/>
                  </a:lnTo>
                  <a:lnTo>
                    <a:pt x="226" y="314"/>
                  </a:lnTo>
                  <a:lnTo>
                    <a:pt x="224" y="309"/>
                  </a:lnTo>
                  <a:lnTo>
                    <a:pt x="222" y="306"/>
                  </a:lnTo>
                  <a:lnTo>
                    <a:pt x="222" y="306"/>
                  </a:lnTo>
                  <a:lnTo>
                    <a:pt x="217" y="292"/>
                  </a:lnTo>
                  <a:lnTo>
                    <a:pt x="217" y="292"/>
                  </a:lnTo>
                  <a:lnTo>
                    <a:pt x="215" y="285"/>
                  </a:lnTo>
                  <a:lnTo>
                    <a:pt x="213" y="279"/>
                  </a:lnTo>
                  <a:lnTo>
                    <a:pt x="213" y="279"/>
                  </a:lnTo>
                  <a:lnTo>
                    <a:pt x="213" y="275"/>
                  </a:lnTo>
                  <a:lnTo>
                    <a:pt x="215" y="270"/>
                  </a:lnTo>
                  <a:lnTo>
                    <a:pt x="215" y="270"/>
                  </a:lnTo>
                  <a:lnTo>
                    <a:pt x="219" y="261"/>
                  </a:lnTo>
                  <a:lnTo>
                    <a:pt x="219" y="261"/>
                  </a:lnTo>
                  <a:lnTo>
                    <a:pt x="220" y="257"/>
                  </a:lnTo>
                  <a:lnTo>
                    <a:pt x="220" y="257"/>
                  </a:lnTo>
                  <a:lnTo>
                    <a:pt x="220" y="255"/>
                  </a:lnTo>
                  <a:lnTo>
                    <a:pt x="220" y="253"/>
                  </a:lnTo>
                  <a:lnTo>
                    <a:pt x="217" y="248"/>
                  </a:lnTo>
                  <a:lnTo>
                    <a:pt x="217" y="248"/>
                  </a:lnTo>
                  <a:lnTo>
                    <a:pt x="212" y="238"/>
                  </a:lnTo>
                  <a:lnTo>
                    <a:pt x="212" y="238"/>
                  </a:lnTo>
                  <a:lnTo>
                    <a:pt x="209" y="233"/>
                  </a:lnTo>
                  <a:lnTo>
                    <a:pt x="209" y="233"/>
                  </a:lnTo>
                  <a:lnTo>
                    <a:pt x="206" y="227"/>
                  </a:lnTo>
                  <a:lnTo>
                    <a:pt x="206" y="227"/>
                  </a:lnTo>
                  <a:lnTo>
                    <a:pt x="202" y="227"/>
                  </a:lnTo>
                  <a:lnTo>
                    <a:pt x="202" y="227"/>
                  </a:lnTo>
                  <a:lnTo>
                    <a:pt x="208" y="223"/>
                  </a:lnTo>
                  <a:lnTo>
                    <a:pt x="213" y="219"/>
                  </a:lnTo>
                  <a:lnTo>
                    <a:pt x="213" y="219"/>
                  </a:lnTo>
                  <a:lnTo>
                    <a:pt x="222" y="209"/>
                  </a:lnTo>
                  <a:lnTo>
                    <a:pt x="222" y="209"/>
                  </a:lnTo>
                  <a:lnTo>
                    <a:pt x="226" y="204"/>
                  </a:lnTo>
                  <a:lnTo>
                    <a:pt x="229" y="199"/>
                  </a:lnTo>
                  <a:lnTo>
                    <a:pt x="229" y="199"/>
                  </a:lnTo>
                  <a:lnTo>
                    <a:pt x="234" y="187"/>
                  </a:lnTo>
                  <a:lnTo>
                    <a:pt x="234" y="187"/>
                  </a:lnTo>
                  <a:lnTo>
                    <a:pt x="234" y="185"/>
                  </a:lnTo>
                  <a:lnTo>
                    <a:pt x="234" y="185"/>
                  </a:lnTo>
                  <a:lnTo>
                    <a:pt x="234" y="184"/>
                  </a:lnTo>
                  <a:lnTo>
                    <a:pt x="234" y="184"/>
                  </a:lnTo>
                  <a:lnTo>
                    <a:pt x="232" y="179"/>
                  </a:lnTo>
                  <a:lnTo>
                    <a:pt x="231" y="174"/>
                  </a:lnTo>
                  <a:lnTo>
                    <a:pt x="232" y="171"/>
                  </a:lnTo>
                  <a:lnTo>
                    <a:pt x="235" y="167"/>
                  </a:lnTo>
                  <a:lnTo>
                    <a:pt x="239" y="160"/>
                  </a:lnTo>
                  <a:lnTo>
                    <a:pt x="244" y="152"/>
                  </a:lnTo>
                  <a:lnTo>
                    <a:pt x="244" y="152"/>
                  </a:lnTo>
                  <a:lnTo>
                    <a:pt x="246" y="144"/>
                  </a:lnTo>
                  <a:lnTo>
                    <a:pt x="247" y="135"/>
                  </a:lnTo>
                  <a:lnTo>
                    <a:pt x="249" y="127"/>
                  </a:lnTo>
                  <a:lnTo>
                    <a:pt x="251" y="118"/>
                  </a:lnTo>
                  <a:lnTo>
                    <a:pt x="251" y="118"/>
                  </a:lnTo>
                  <a:lnTo>
                    <a:pt x="253" y="111"/>
                  </a:lnTo>
                  <a:lnTo>
                    <a:pt x="256" y="103"/>
                  </a:lnTo>
                  <a:lnTo>
                    <a:pt x="257" y="89"/>
                  </a:lnTo>
                  <a:lnTo>
                    <a:pt x="258" y="59"/>
                  </a:lnTo>
                  <a:lnTo>
                    <a:pt x="258" y="59"/>
                  </a:lnTo>
                  <a:lnTo>
                    <a:pt x="257" y="48"/>
                  </a:lnTo>
                  <a:lnTo>
                    <a:pt x="254" y="39"/>
                  </a:lnTo>
                  <a:lnTo>
                    <a:pt x="251" y="31"/>
                  </a:lnTo>
                  <a:lnTo>
                    <a:pt x="246" y="23"/>
                  </a:lnTo>
                  <a:lnTo>
                    <a:pt x="239" y="16"/>
                  </a:lnTo>
                  <a:lnTo>
                    <a:pt x="231" y="12"/>
                  </a:lnTo>
                  <a:lnTo>
                    <a:pt x="222" y="7"/>
                  </a:lnTo>
                  <a:lnTo>
                    <a:pt x="212" y="3"/>
                  </a:lnTo>
                  <a:lnTo>
                    <a:pt x="212" y="3"/>
                  </a:lnTo>
                  <a:lnTo>
                    <a:pt x="199" y="1"/>
                  </a:lnTo>
                  <a:lnTo>
                    <a:pt x="192" y="0"/>
                  </a:lnTo>
                  <a:lnTo>
                    <a:pt x="185" y="1"/>
                  </a:lnTo>
                  <a:lnTo>
                    <a:pt x="185" y="1"/>
                  </a:lnTo>
                  <a:lnTo>
                    <a:pt x="171" y="5"/>
                  </a:lnTo>
                  <a:lnTo>
                    <a:pt x="159" y="9"/>
                  </a:lnTo>
                  <a:lnTo>
                    <a:pt x="152" y="12"/>
                  </a:lnTo>
                  <a:lnTo>
                    <a:pt x="146" y="15"/>
                  </a:lnTo>
                  <a:lnTo>
                    <a:pt x="140" y="18"/>
                  </a:lnTo>
                  <a:lnTo>
                    <a:pt x="135" y="24"/>
                  </a:lnTo>
                  <a:lnTo>
                    <a:pt x="135" y="24"/>
                  </a:lnTo>
                  <a:lnTo>
                    <a:pt x="131" y="29"/>
                  </a:lnTo>
                  <a:lnTo>
                    <a:pt x="129" y="36"/>
                  </a:lnTo>
                  <a:lnTo>
                    <a:pt x="124" y="47"/>
                  </a:lnTo>
                  <a:lnTo>
                    <a:pt x="124" y="47"/>
                  </a:lnTo>
                  <a:lnTo>
                    <a:pt x="123" y="53"/>
                  </a:lnTo>
                  <a:lnTo>
                    <a:pt x="123" y="58"/>
                  </a:lnTo>
                  <a:lnTo>
                    <a:pt x="124" y="63"/>
                  </a:lnTo>
                  <a:lnTo>
                    <a:pt x="123" y="69"/>
                  </a:lnTo>
                  <a:lnTo>
                    <a:pt x="123" y="69"/>
                  </a:lnTo>
                  <a:lnTo>
                    <a:pt x="120" y="77"/>
                  </a:lnTo>
                  <a:lnTo>
                    <a:pt x="120" y="77"/>
                  </a:lnTo>
                  <a:lnTo>
                    <a:pt x="119" y="82"/>
                  </a:lnTo>
                  <a:lnTo>
                    <a:pt x="118" y="87"/>
                  </a:lnTo>
                  <a:lnTo>
                    <a:pt x="119" y="91"/>
                  </a:lnTo>
                  <a:lnTo>
                    <a:pt x="120" y="96"/>
                  </a:lnTo>
                  <a:lnTo>
                    <a:pt x="124" y="104"/>
                  </a:lnTo>
                  <a:lnTo>
                    <a:pt x="130" y="112"/>
                  </a:lnTo>
                  <a:lnTo>
                    <a:pt x="130" y="112"/>
                  </a:lnTo>
                  <a:lnTo>
                    <a:pt x="132" y="118"/>
                  </a:lnTo>
                  <a:lnTo>
                    <a:pt x="133" y="122"/>
                  </a:lnTo>
                  <a:lnTo>
                    <a:pt x="137" y="133"/>
                  </a:lnTo>
                  <a:lnTo>
                    <a:pt x="137" y="133"/>
                  </a:lnTo>
                  <a:lnTo>
                    <a:pt x="142" y="141"/>
                  </a:lnTo>
                  <a:lnTo>
                    <a:pt x="148" y="150"/>
                  </a:lnTo>
                  <a:lnTo>
                    <a:pt x="150" y="155"/>
                  </a:lnTo>
                  <a:lnTo>
                    <a:pt x="152" y="159"/>
                  </a:lnTo>
                  <a:lnTo>
                    <a:pt x="152" y="164"/>
                  </a:lnTo>
                  <a:lnTo>
                    <a:pt x="149" y="169"/>
                  </a:lnTo>
                  <a:lnTo>
                    <a:pt x="149" y="169"/>
                  </a:lnTo>
                  <a:lnTo>
                    <a:pt x="145" y="175"/>
                  </a:lnTo>
                  <a:lnTo>
                    <a:pt x="145" y="175"/>
                  </a:lnTo>
                  <a:lnTo>
                    <a:pt x="144" y="180"/>
                  </a:lnTo>
                  <a:lnTo>
                    <a:pt x="144" y="181"/>
                  </a:lnTo>
                  <a:lnTo>
                    <a:pt x="144" y="185"/>
                  </a:lnTo>
                  <a:lnTo>
                    <a:pt x="144" y="185"/>
                  </a:lnTo>
                  <a:lnTo>
                    <a:pt x="146" y="189"/>
                  </a:lnTo>
                  <a:lnTo>
                    <a:pt x="149" y="194"/>
                  </a:lnTo>
                  <a:lnTo>
                    <a:pt x="149" y="194"/>
                  </a:lnTo>
                  <a:lnTo>
                    <a:pt x="156" y="202"/>
                  </a:lnTo>
                  <a:lnTo>
                    <a:pt x="163" y="209"/>
                  </a:lnTo>
                  <a:lnTo>
                    <a:pt x="163" y="209"/>
                  </a:lnTo>
                  <a:lnTo>
                    <a:pt x="163" y="210"/>
                  </a:lnTo>
                  <a:lnTo>
                    <a:pt x="163" y="210"/>
                  </a:lnTo>
                  <a:lnTo>
                    <a:pt x="178" y="221"/>
                  </a:lnTo>
                  <a:lnTo>
                    <a:pt x="187" y="226"/>
                  </a:lnTo>
                  <a:lnTo>
                    <a:pt x="194" y="230"/>
                  </a:lnTo>
                  <a:lnTo>
                    <a:pt x="194" y="230"/>
                  </a:lnTo>
                  <a:lnTo>
                    <a:pt x="193" y="234"/>
                  </a:lnTo>
                  <a:lnTo>
                    <a:pt x="190" y="239"/>
                  </a:lnTo>
                  <a:lnTo>
                    <a:pt x="190" y="239"/>
                  </a:lnTo>
                  <a:lnTo>
                    <a:pt x="184" y="252"/>
                  </a:lnTo>
                  <a:lnTo>
                    <a:pt x="184" y="252"/>
                  </a:lnTo>
                  <a:lnTo>
                    <a:pt x="185" y="255"/>
                  </a:lnTo>
                  <a:lnTo>
                    <a:pt x="187" y="261"/>
                  </a:lnTo>
                  <a:lnTo>
                    <a:pt x="192" y="271"/>
                  </a:lnTo>
                  <a:lnTo>
                    <a:pt x="192" y="271"/>
                  </a:lnTo>
                  <a:lnTo>
                    <a:pt x="194" y="276"/>
                  </a:lnTo>
                  <a:lnTo>
                    <a:pt x="196" y="279"/>
                  </a:lnTo>
                  <a:lnTo>
                    <a:pt x="196" y="279"/>
                  </a:lnTo>
                  <a:lnTo>
                    <a:pt x="194" y="290"/>
                  </a:lnTo>
                  <a:lnTo>
                    <a:pt x="192" y="301"/>
                  </a:lnTo>
                  <a:lnTo>
                    <a:pt x="192" y="301"/>
                  </a:lnTo>
                  <a:lnTo>
                    <a:pt x="189" y="311"/>
                  </a:lnTo>
                  <a:lnTo>
                    <a:pt x="187" y="315"/>
                  </a:lnTo>
                  <a:lnTo>
                    <a:pt x="186" y="319"/>
                  </a:lnTo>
                  <a:lnTo>
                    <a:pt x="186" y="319"/>
                  </a:lnTo>
                  <a:lnTo>
                    <a:pt x="179" y="301"/>
                  </a:lnTo>
                  <a:lnTo>
                    <a:pt x="171" y="284"/>
                  </a:lnTo>
                  <a:lnTo>
                    <a:pt x="171" y="284"/>
                  </a:lnTo>
                  <a:lnTo>
                    <a:pt x="153" y="247"/>
                  </a:lnTo>
                  <a:lnTo>
                    <a:pt x="145" y="229"/>
                  </a:lnTo>
                  <a:lnTo>
                    <a:pt x="138" y="210"/>
                  </a:lnTo>
                  <a:lnTo>
                    <a:pt x="138" y="210"/>
                  </a:lnTo>
                  <a:lnTo>
                    <a:pt x="134" y="199"/>
                  </a:lnTo>
                  <a:lnTo>
                    <a:pt x="133" y="193"/>
                  </a:lnTo>
                  <a:lnTo>
                    <a:pt x="134" y="187"/>
                  </a:lnTo>
                  <a:lnTo>
                    <a:pt x="134" y="187"/>
                  </a:lnTo>
                  <a:lnTo>
                    <a:pt x="137" y="182"/>
                  </a:lnTo>
                  <a:lnTo>
                    <a:pt x="137" y="182"/>
                  </a:lnTo>
                  <a:lnTo>
                    <a:pt x="141" y="179"/>
                  </a:lnTo>
                  <a:lnTo>
                    <a:pt x="141" y="179"/>
                  </a:lnTo>
                  <a:lnTo>
                    <a:pt x="132" y="185"/>
                  </a:lnTo>
                  <a:lnTo>
                    <a:pt x="124" y="190"/>
                  </a:lnTo>
                  <a:lnTo>
                    <a:pt x="107" y="200"/>
                  </a:lnTo>
                  <a:lnTo>
                    <a:pt x="107" y="200"/>
                  </a:lnTo>
                  <a:lnTo>
                    <a:pt x="101" y="202"/>
                  </a:lnTo>
                  <a:lnTo>
                    <a:pt x="94" y="204"/>
                  </a:lnTo>
                  <a:lnTo>
                    <a:pt x="94" y="204"/>
                  </a:lnTo>
                  <a:lnTo>
                    <a:pt x="56" y="218"/>
                  </a:lnTo>
                  <a:lnTo>
                    <a:pt x="36" y="225"/>
                  </a:lnTo>
                  <a:lnTo>
                    <a:pt x="18" y="233"/>
                  </a:lnTo>
                  <a:lnTo>
                    <a:pt x="18" y="233"/>
                  </a:lnTo>
                  <a:lnTo>
                    <a:pt x="8" y="238"/>
                  </a:lnTo>
                  <a:lnTo>
                    <a:pt x="5" y="241"/>
                  </a:lnTo>
                  <a:lnTo>
                    <a:pt x="3" y="245"/>
                  </a:lnTo>
                  <a:lnTo>
                    <a:pt x="3" y="245"/>
                  </a:lnTo>
                  <a:lnTo>
                    <a:pt x="2" y="252"/>
                  </a:lnTo>
                  <a:lnTo>
                    <a:pt x="2" y="259"/>
                  </a:lnTo>
                  <a:lnTo>
                    <a:pt x="2" y="259"/>
                  </a:lnTo>
                  <a:lnTo>
                    <a:pt x="0" y="278"/>
                  </a:lnTo>
                  <a:lnTo>
                    <a:pt x="0" y="299"/>
                  </a:lnTo>
                  <a:lnTo>
                    <a:pt x="0" y="299"/>
                  </a:lnTo>
                  <a:lnTo>
                    <a:pt x="0" y="314"/>
                  </a:lnTo>
                  <a:lnTo>
                    <a:pt x="3" y="330"/>
                  </a:lnTo>
                  <a:lnTo>
                    <a:pt x="3" y="330"/>
                  </a:lnTo>
                  <a:lnTo>
                    <a:pt x="4" y="350"/>
                  </a:lnTo>
                  <a:lnTo>
                    <a:pt x="6" y="367"/>
                  </a:lnTo>
                  <a:lnTo>
                    <a:pt x="8" y="386"/>
                  </a:lnTo>
                  <a:lnTo>
                    <a:pt x="11" y="404"/>
                  </a:lnTo>
                  <a:lnTo>
                    <a:pt x="11" y="404"/>
                  </a:lnTo>
                  <a:lnTo>
                    <a:pt x="13" y="419"/>
                  </a:lnTo>
                  <a:lnTo>
                    <a:pt x="13" y="419"/>
                  </a:lnTo>
                  <a:lnTo>
                    <a:pt x="14" y="439"/>
                  </a:lnTo>
                  <a:lnTo>
                    <a:pt x="15" y="449"/>
                  </a:lnTo>
                  <a:lnTo>
                    <a:pt x="17" y="458"/>
                  </a:lnTo>
                  <a:lnTo>
                    <a:pt x="17" y="458"/>
                  </a:lnTo>
                  <a:lnTo>
                    <a:pt x="20" y="476"/>
                  </a:lnTo>
                  <a:lnTo>
                    <a:pt x="26" y="491"/>
                  </a:lnTo>
                  <a:lnTo>
                    <a:pt x="33" y="505"/>
                  </a:lnTo>
                  <a:lnTo>
                    <a:pt x="41" y="518"/>
                  </a:lnTo>
                  <a:lnTo>
                    <a:pt x="41" y="518"/>
                  </a:lnTo>
                  <a:lnTo>
                    <a:pt x="44" y="524"/>
                  </a:lnTo>
                  <a:lnTo>
                    <a:pt x="49" y="531"/>
                  </a:lnTo>
                  <a:lnTo>
                    <a:pt x="49" y="531"/>
                  </a:lnTo>
                  <a:lnTo>
                    <a:pt x="55" y="537"/>
                  </a:lnTo>
                  <a:lnTo>
                    <a:pt x="57" y="540"/>
                  </a:lnTo>
                  <a:lnTo>
                    <a:pt x="59" y="543"/>
                  </a:lnTo>
                  <a:lnTo>
                    <a:pt x="59" y="543"/>
                  </a:lnTo>
                  <a:lnTo>
                    <a:pt x="58" y="547"/>
                  </a:lnTo>
                  <a:lnTo>
                    <a:pt x="58" y="552"/>
                  </a:lnTo>
                  <a:lnTo>
                    <a:pt x="58" y="552"/>
                  </a:lnTo>
                  <a:lnTo>
                    <a:pt x="58" y="565"/>
                  </a:lnTo>
                  <a:lnTo>
                    <a:pt x="58" y="565"/>
                  </a:lnTo>
                  <a:lnTo>
                    <a:pt x="56" y="574"/>
                  </a:lnTo>
                  <a:lnTo>
                    <a:pt x="56" y="574"/>
                  </a:lnTo>
                  <a:lnTo>
                    <a:pt x="53" y="586"/>
                  </a:lnTo>
                  <a:lnTo>
                    <a:pt x="52" y="593"/>
                  </a:lnTo>
                  <a:lnTo>
                    <a:pt x="51" y="601"/>
                  </a:lnTo>
                  <a:lnTo>
                    <a:pt x="51" y="601"/>
                  </a:lnTo>
                  <a:lnTo>
                    <a:pt x="52" y="603"/>
                  </a:lnTo>
                  <a:lnTo>
                    <a:pt x="53" y="603"/>
                  </a:lnTo>
                  <a:lnTo>
                    <a:pt x="56" y="604"/>
                  </a:lnTo>
                  <a:lnTo>
                    <a:pt x="57" y="605"/>
                  </a:lnTo>
                  <a:lnTo>
                    <a:pt x="57" y="605"/>
                  </a:lnTo>
                  <a:lnTo>
                    <a:pt x="58" y="627"/>
                  </a:lnTo>
                  <a:lnTo>
                    <a:pt x="58" y="649"/>
                  </a:lnTo>
                  <a:lnTo>
                    <a:pt x="57" y="693"/>
                  </a:lnTo>
                  <a:lnTo>
                    <a:pt x="55" y="735"/>
                  </a:lnTo>
                  <a:lnTo>
                    <a:pt x="53" y="779"/>
                  </a:lnTo>
                  <a:lnTo>
                    <a:pt x="53" y="779"/>
                  </a:lnTo>
                  <a:lnTo>
                    <a:pt x="53" y="780"/>
                  </a:lnTo>
                  <a:lnTo>
                    <a:pt x="56" y="780"/>
                  </a:lnTo>
                  <a:lnTo>
                    <a:pt x="59" y="780"/>
                  </a:lnTo>
                  <a:lnTo>
                    <a:pt x="59" y="780"/>
                  </a:lnTo>
                  <a:lnTo>
                    <a:pt x="55" y="810"/>
                  </a:lnTo>
                  <a:lnTo>
                    <a:pt x="50" y="840"/>
                  </a:lnTo>
                  <a:lnTo>
                    <a:pt x="47" y="873"/>
                  </a:lnTo>
                  <a:lnTo>
                    <a:pt x="45" y="889"/>
                  </a:lnTo>
                  <a:lnTo>
                    <a:pt x="47" y="907"/>
                  </a:lnTo>
                  <a:lnTo>
                    <a:pt x="47" y="907"/>
                  </a:lnTo>
                  <a:lnTo>
                    <a:pt x="48" y="931"/>
                  </a:lnTo>
                  <a:lnTo>
                    <a:pt x="48" y="942"/>
                  </a:lnTo>
                  <a:lnTo>
                    <a:pt x="47" y="954"/>
                  </a:lnTo>
                  <a:lnTo>
                    <a:pt x="47" y="954"/>
                  </a:lnTo>
                  <a:lnTo>
                    <a:pt x="45" y="961"/>
                  </a:lnTo>
                  <a:lnTo>
                    <a:pt x="43" y="967"/>
                  </a:lnTo>
                  <a:lnTo>
                    <a:pt x="43" y="967"/>
                  </a:lnTo>
                  <a:lnTo>
                    <a:pt x="40" y="986"/>
                  </a:lnTo>
                  <a:lnTo>
                    <a:pt x="36" y="1006"/>
                  </a:lnTo>
                  <a:lnTo>
                    <a:pt x="33" y="1048"/>
                  </a:lnTo>
                  <a:lnTo>
                    <a:pt x="33" y="1048"/>
                  </a:lnTo>
                  <a:lnTo>
                    <a:pt x="33" y="1066"/>
                  </a:lnTo>
                  <a:lnTo>
                    <a:pt x="32" y="1084"/>
                  </a:lnTo>
                  <a:lnTo>
                    <a:pt x="32" y="1084"/>
                  </a:lnTo>
                  <a:lnTo>
                    <a:pt x="29" y="1109"/>
                  </a:lnTo>
                  <a:lnTo>
                    <a:pt x="29" y="1109"/>
                  </a:lnTo>
                  <a:lnTo>
                    <a:pt x="26" y="1149"/>
                  </a:lnTo>
                  <a:lnTo>
                    <a:pt x="23" y="1189"/>
                  </a:lnTo>
                  <a:lnTo>
                    <a:pt x="23" y="1189"/>
                  </a:lnTo>
                  <a:lnTo>
                    <a:pt x="23" y="1217"/>
                  </a:lnTo>
                  <a:lnTo>
                    <a:pt x="23" y="1231"/>
                  </a:lnTo>
                  <a:lnTo>
                    <a:pt x="25" y="1245"/>
                  </a:lnTo>
                  <a:lnTo>
                    <a:pt x="25" y="1245"/>
                  </a:lnTo>
                  <a:lnTo>
                    <a:pt x="26" y="1256"/>
                  </a:lnTo>
                  <a:lnTo>
                    <a:pt x="29" y="1268"/>
                  </a:lnTo>
                  <a:lnTo>
                    <a:pt x="29" y="1268"/>
                  </a:lnTo>
                  <a:lnTo>
                    <a:pt x="34" y="1281"/>
                  </a:lnTo>
                  <a:lnTo>
                    <a:pt x="38" y="1294"/>
                  </a:lnTo>
                  <a:lnTo>
                    <a:pt x="38" y="1294"/>
                  </a:lnTo>
                  <a:lnTo>
                    <a:pt x="41" y="1295"/>
                  </a:lnTo>
                  <a:lnTo>
                    <a:pt x="42" y="1298"/>
                  </a:lnTo>
                  <a:lnTo>
                    <a:pt x="42" y="1298"/>
                  </a:lnTo>
                  <a:lnTo>
                    <a:pt x="42" y="1299"/>
                  </a:lnTo>
                  <a:lnTo>
                    <a:pt x="41" y="1300"/>
                  </a:lnTo>
                  <a:lnTo>
                    <a:pt x="40" y="1300"/>
                  </a:lnTo>
                  <a:lnTo>
                    <a:pt x="40" y="1301"/>
                  </a:lnTo>
                  <a:lnTo>
                    <a:pt x="40" y="1301"/>
                  </a:lnTo>
                  <a:lnTo>
                    <a:pt x="41" y="1310"/>
                  </a:lnTo>
                  <a:lnTo>
                    <a:pt x="40" y="1318"/>
                  </a:lnTo>
                  <a:lnTo>
                    <a:pt x="37" y="1333"/>
                  </a:lnTo>
                  <a:lnTo>
                    <a:pt x="37" y="1333"/>
                  </a:lnTo>
                  <a:lnTo>
                    <a:pt x="37" y="1338"/>
                  </a:lnTo>
                  <a:lnTo>
                    <a:pt x="37" y="1338"/>
                  </a:lnTo>
                  <a:lnTo>
                    <a:pt x="37" y="1343"/>
                  </a:lnTo>
                  <a:lnTo>
                    <a:pt x="37" y="1346"/>
                  </a:lnTo>
                  <a:lnTo>
                    <a:pt x="40" y="1348"/>
                  </a:lnTo>
                  <a:lnTo>
                    <a:pt x="42" y="1351"/>
                  </a:lnTo>
                  <a:lnTo>
                    <a:pt x="49" y="1355"/>
                  </a:lnTo>
                  <a:lnTo>
                    <a:pt x="57" y="1358"/>
                  </a:lnTo>
                  <a:lnTo>
                    <a:pt x="67" y="1360"/>
                  </a:lnTo>
                  <a:lnTo>
                    <a:pt x="77" y="1360"/>
                  </a:lnTo>
                  <a:lnTo>
                    <a:pt x="86" y="1360"/>
                  </a:lnTo>
                  <a:lnTo>
                    <a:pt x="93" y="1359"/>
                  </a:lnTo>
                  <a:lnTo>
                    <a:pt x="93" y="1359"/>
                  </a:lnTo>
                  <a:lnTo>
                    <a:pt x="109" y="1355"/>
                  </a:lnTo>
                  <a:lnTo>
                    <a:pt x="117" y="1353"/>
                  </a:lnTo>
                  <a:lnTo>
                    <a:pt x="120" y="1352"/>
                  </a:lnTo>
                  <a:lnTo>
                    <a:pt x="124" y="1350"/>
                  </a:lnTo>
                  <a:lnTo>
                    <a:pt x="124" y="1350"/>
                  </a:lnTo>
                  <a:lnTo>
                    <a:pt x="127" y="1345"/>
                  </a:lnTo>
                  <a:lnTo>
                    <a:pt x="127" y="1343"/>
                  </a:lnTo>
                  <a:lnTo>
                    <a:pt x="127" y="1340"/>
                  </a:lnTo>
                  <a:lnTo>
                    <a:pt x="125" y="1337"/>
                  </a:lnTo>
                  <a:lnTo>
                    <a:pt x="123" y="1331"/>
                  </a:lnTo>
                  <a:lnTo>
                    <a:pt x="123" y="1331"/>
                  </a:lnTo>
                  <a:lnTo>
                    <a:pt x="122" y="1328"/>
                  </a:lnTo>
                  <a:lnTo>
                    <a:pt x="120" y="1323"/>
                  </a:lnTo>
                  <a:lnTo>
                    <a:pt x="120" y="1323"/>
                  </a:lnTo>
                  <a:lnTo>
                    <a:pt x="118" y="1317"/>
                  </a:lnTo>
                  <a:lnTo>
                    <a:pt x="118" y="1317"/>
                  </a:lnTo>
                  <a:lnTo>
                    <a:pt x="116" y="1310"/>
                  </a:lnTo>
                  <a:lnTo>
                    <a:pt x="116" y="1310"/>
                  </a:lnTo>
                  <a:lnTo>
                    <a:pt x="115" y="1305"/>
                  </a:lnTo>
                  <a:lnTo>
                    <a:pt x="115" y="1305"/>
                  </a:lnTo>
                  <a:lnTo>
                    <a:pt x="114" y="1298"/>
                  </a:lnTo>
                  <a:lnTo>
                    <a:pt x="114" y="1298"/>
                  </a:lnTo>
                  <a:lnTo>
                    <a:pt x="115" y="1294"/>
                  </a:lnTo>
                  <a:lnTo>
                    <a:pt x="118" y="1288"/>
                  </a:lnTo>
                  <a:lnTo>
                    <a:pt x="118" y="1288"/>
                  </a:lnTo>
                  <a:lnTo>
                    <a:pt x="125" y="1281"/>
                  </a:lnTo>
                  <a:lnTo>
                    <a:pt x="131" y="1275"/>
                  </a:lnTo>
                  <a:lnTo>
                    <a:pt x="131" y="1275"/>
                  </a:lnTo>
                  <a:lnTo>
                    <a:pt x="138" y="1262"/>
                  </a:lnTo>
                  <a:lnTo>
                    <a:pt x="145" y="1247"/>
                  </a:lnTo>
                  <a:lnTo>
                    <a:pt x="145" y="1247"/>
                  </a:lnTo>
                  <a:lnTo>
                    <a:pt x="147" y="1236"/>
                  </a:lnTo>
                  <a:lnTo>
                    <a:pt x="148" y="1225"/>
                  </a:lnTo>
                  <a:lnTo>
                    <a:pt x="148" y="1225"/>
                  </a:lnTo>
                  <a:lnTo>
                    <a:pt x="153" y="1174"/>
                  </a:lnTo>
                  <a:lnTo>
                    <a:pt x="159" y="1124"/>
                  </a:lnTo>
                  <a:lnTo>
                    <a:pt x="159" y="1124"/>
                  </a:lnTo>
                  <a:lnTo>
                    <a:pt x="161" y="1100"/>
                  </a:lnTo>
                  <a:lnTo>
                    <a:pt x="161" y="1100"/>
                  </a:lnTo>
                  <a:lnTo>
                    <a:pt x="162" y="1088"/>
                  </a:lnTo>
                  <a:lnTo>
                    <a:pt x="164" y="1076"/>
                  </a:lnTo>
                  <a:lnTo>
                    <a:pt x="164" y="1076"/>
                  </a:lnTo>
                  <a:lnTo>
                    <a:pt x="183" y="986"/>
                  </a:lnTo>
                  <a:lnTo>
                    <a:pt x="183" y="986"/>
                  </a:lnTo>
                  <a:lnTo>
                    <a:pt x="187" y="963"/>
                  </a:lnTo>
                  <a:lnTo>
                    <a:pt x="187" y="963"/>
                  </a:lnTo>
                  <a:lnTo>
                    <a:pt x="189" y="951"/>
                  </a:lnTo>
                  <a:lnTo>
                    <a:pt x="191" y="941"/>
                  </a:lnTo>
                  <a:lnTo>
                    <a:pt x="191" y="941"/>
                  </a:lnTo>
                  <a:lnTo>
                    <a:pt x="199" y="920"/>
                  </a:lnTo>
                  <a:lnTo>
                    <a:pt x="206" y="901"/>
                  </a:lnTo>
                  <a:lnTo>
                    <a:pt x="206" y="901"/>
                  </a:lnTo>
                  <a:lnTo>
                    <a:pt x="213" y="879"/>
                  </a:lnTo>
                  <a:lnTo>
                    <a:pt x="220" y="859"/>
                  </a:lnTo>
                  <a:lnTo>
                    <a:pt x="220" y="859"/>
                  </a:lnTo>
                  <a:lnTo>
                    <a:pt x="222" y="870"/>
                  </a:lnTo>
                  <a:lnTo>
                    <a:pt x="224" y="882"/>
                  </a:lnTo>
                  <a:lnTo>
                    <a:pt x="224" y="882"/>
                  </a:lnTo>
                  <a:lnTo>
                    <a:pt x="227" y="906"/>
                  </a:lnTo>
                  <a:lnTo>
                    <a:pt x="227" y="906"/>
                  </a:lnTo>
                  <a:lnTo>
                    <a:pt x="228" y="919"/>
                  </a:lnTo>
                  <a:lnTo>
                    <a:pt x="228" y="919"/>
                  </a:lnTo>
                  <a:lnTo>
                    <a:pt x="230" y="926"/>
                  </a:lnTo>
                  <a:lnTo>
                    <a:pt x="232" y="934"/>
                  </a:lnTo>
                  <a:lnTo>
                    <a:pt x="236" y="941"/>
                  </a:lnTo>
                  <a:lnTo>
                    <a:pt x="239" y="948"/>
                  </a:lnTo>
                  <a:lnTo>
                    <a:pt x="239" y="948"/>
                  </a:lnTo>
                  <a:lnTo>
                    <a:pt x="245" y="954"/>
                  </a:lnTo>
                  <a:lnTo>
                    <a:pt x="249" y="957"/>
                  </a:lnTo>
                  <a:lnTo>
                    <a:pt x="251" y="959"/>
                  </a:lnTo>
                  <a:lnTo>
                    <a:pt x="251" y="959"/>
                  </a:lnTo>
                  <a:lnTo>
                    <a:pt x="252" y="967"/>
                  </a:lnTo>
                  <a:lnTo>
                    <a:pt x="252" y="967"/>
                  </a:lnTo>
                  <a:lnTo>
                    <a:pt x="253" y="973"/>
                  </a:lnTo>
                  <a:lnTo>
                    <a:pt x="253" y="973"/>
                  </a:lnTo>
                  <a:lnTo>
                    <a:pt x="253" y="981"/>
                  </a:lnTo>
                  <a:lnTo>
                    <a:pt x="252" y="989"/>
                  </a:lnTo>
                  <a:lnTo>
                    <a:pt x="252" y="989"/>
                  </a:lnTo>
                  <a:lnTo>
                    <a:pt x="251" y="997"/>
                  </a:lnTo>
                  <a:lnTo>
                    <a:pt x="251" y="1006"/>
                  </a:lnTo>
                  <a:lnTo>
                    <a:pt x="251" y="1006"/>
                  </a:lnTo>
                  <a:lnTo>
                    <a:pt x="253" y="1018"/>
                  </a:lnTo>
                  <a:lnTo>
                    <a:pt x="253" y="1018"/>
                  </a:lnTo>
                  <a:lnTo>
                    <a:pt x="254" y="1033"/>
                  </a:lnTo>
                  <a:lnTo>
                    <a:pt x="254" y="1033"/>
                  </a:lnTo>
                  <a:lnTo>
                    <a:pt x="256" y="1047"/>
                  </a:lnTo>
                  <a:lnTo>
                    <a:pt x="257" y="1062"/>
                  </a:lnTo>
                  <a:lnTo>
                    <a:pt x="257" y="1062"/>
                  </a:lnTo>
                  <a:lnTo>
                    <a:pt x="257" y="1077"/>
                  </a:lnTo>
                  <a:lnTo>
                    <a:pt x="256" y="1092"/>
                  </a:lnTo>
                  <a:lnTo>
                    <a:pt x="256" y="1092"/>
                  </a:lnTo>
                  <a:lnTo>
                    <a:pt x="253" y="1121"/>
                  </a:lnTo>
                  <a:lnTo>
                    <a:pt x="253" y="1137"/>
                  </a:lnTo>
                  <a:lnTo>
                    <a:pt x="253" y="1152"/>
                  </a:lnTo>
                  <a:lnTo>
                    <a:pt x="253" y="1152"/>
                  </a:lnTo>
                  <a:lnTo>
                    <a:pt x="253" y="1167"/>
                  </a:lnTo>
                  <a:lnTo>
                    <a:pt x="254" y="1174"/>
                  </a:lnTo>
                  <a:lnTo>
                    <a:pt x="256" y="1181"/>
                  </a:lnTo>
                  <a:lnTo>
                    <a:pt x="256" y="1181"/>
                  </a:lnTo>
                  <a:lnTo>
                    <a:pt x="259" y="1189"/>
                  </a:lnTo>
                  <a:lnTo>
                    <a:pt x="264" y="1197"/>
                  </a:lnTo>
                  <a:lnTo>
                    <a:pt x="264" y="1197"/>
                  </a:lnTo>
                  <a:lnTo>
                    <a:pt x="269" y="1215"/>
                  </a:lnTo>
                  <a:lnTo>
                    <a:pt x="269" y="1215"/>
                  </a:lnTo>
                  <a:lnTo>
                    <a:pt x="267" y="1223"/>
                  </a:lnTo>
                  <a:lnTo>
                    <a:pt x="265" y="1231"/>
                  </a:lnTo>
                  <a:lnTo>
                    <a:pt x="265" y="1231"/>
                  </a:lnTo>
                  <a:lnTo>
                    <a:pt x="264" y="1243"/>
                  </a:lnTo>
                  <a:lnTo>
                    <a:pt x="262" y="1249"/>
                  </a:lnTo>
                  <a:lnTo>
                    <a:pt x="261" y="1254"/>
                  </a:lnTo>
                  <a:lnTo>
                    <a:pt x="261" y="1254"/>
                  </a:lnTo>
                  <a:lnTo>
                    <a:pt x="259" y="1260"/>
                  </a:lnTo>
                  <a:lnTo>
                    <a:pt x="259" y="1266"/>
                  </a:lnTo>
                  <a:lnTo>
                    <a:pt x="259" y="1275"/>
                  </a:lnTo>
                  <a:lnTo>
                    <a:pt x="258" y="1283"/>
                  </a:lnTo>
                  <a:lnTo>
                    <a:pt x="258" y="1283"/>
                  </a:lnTo>
                  <a:lnTo>
                    <a:pt x="261" y="1285"/>
                  </a:lnTo>
                  <a:lnTo>
                    <a:pt x="265" y="1287"/>
                  </a:lnTo>
                  <a:lnTo>
                    <a:pt x="265" y="1287"/>
                  </a:lnTo>
                  <a:lnTo>
                    <a:pt x="282" y="1293"/>
                  </a:lnTo>
                  <a:lnTo>
                    <a:pt x="296" y="1295"/>
                  </a:lnTo>
                  <a:lnTo>
                    <a:pt x="305" y="1297"/>
                  </a:lnTo>
                  <a:lnTo>
                    <a:pt x="305" y="1297"/>
                  </a:lnTo>
                  <a:lnTo>
                    <a:pt x="309" y="1295"/>
                  </a:lnTo>
                  <a:lnTo>
                    <a:pt x="311" y="1293"/>
                  </a:lnTo>
                  <a:lnTo>
                    <a:pt x="314" y="1292"/>
                  </a:lnTo>
                  <a:lnTo>
                    <a:pt x="317" y="1291"/>
                  </a:lnTo>
                  <a:lnTo>
                    <a:pt x="317" y="1291"/>
                  </a:lnTo>
                  <a:lnTo>
                    <a:pt x="323" y="1291"/>
                  </a:lnTo>
                  <a:lnTo>
                    <a:pt x="327" y="1293"/>
                  </a:lnTo>
                  <a:lnTo>
                    <a:pt x="338" y="1298"/>
                  </a:lnTo>
                  <a:lnTo>
                    <a:pt x="338" y="1298"/>
                  </a:lnTo>
                  <a:lnTo>
                    <a:pt x="348" y="1302"/>
                  </a:lnTo>
                  <a:lnTo>
                    <a:pt x="359" y="1306"/>
                  </a:lnTo>
                  <a:lnTo>
                    <a:pt x="359" y="1306"/>
                  </a:lnTo>
                  <a:lnTo>
                    <a:pt x="379" y="1310"/>
                  </a:lnTo>
                  <a:lnTo>
                    <a:pt x="379" y="1310"/>
                  </a:lnTo>
                  <a:lnTo>
                    <a:pt x="385" y="1312"/>
                  </a:lnTo>
                  <a:lnTo>
                    <a:pt x="391" y="1312"/>
                  </a:lnTo>
                  <a:lnTo>
                    <a:pt x="402" y="1310"/>
                  </a:lnTo>
                  <a:lnTo>
                    <a:pt x="425" y="1306"/>
                  </a:lnTo>
                  <a:lnTo>
                    <a:pt x="425" y="1306"/>
                  </a:lnTo>
                  <a:lnTo>
                    <a:pt x="432" y="1303"/>
                  </a:lnTo>
                  <a:lnTo>
                    <a:pt x="439" y="1300"/>
                  </a:lnTo>
                  <a:lnTo>
                    <a:pt x="439" y="1300"/>
                  </a:lnTo>
                  <a:lnTo>
                    <a:pt x="445" y="1299"/>
                  </a:lnTo>
                  <a:lnTo>
                    <a:pt x="446" y="1298"/>
                  </a:lnTo>
                  <a:lnTo>
                    <a:pt x="448" y="1295"/>
                  </a:lnTo>
                  <a:lnTo>
                    <a:pt x="448" y="1295"/>
                  </a:lnTo>
                  <a:lnTo>
                    <a:pt x="447" y="1291"/>
                  </a:lnTo>
                  <a:lnTo>
                    <a:pt x="447" y="1287"/>
                  </a:lnTo>
                  <a:lnTo>
                    <a:pt x="447" y="1287"/>
                  </a:lnTo>
                  <a:close/>
                  <a:moveTo>
                    <a:pt x="208" y="369"/>
                  </a:moveTo>
                  <a:lnTo>
                    <a:pt x="208" y="369"/>
                  </a:lnTo>
                  <a:lnTo>
                    <a:pt x="208" y="369"/>
                  </a:lnTo>
                  <a:lnTo>
                    <a:pt x="208" y="369"/>
                  </a:lnTo>
                  <a:lnTo>
                    <a:pt x="208" y="369"/>
                  </a:lnTo>
                  <a:lnTo>
                    <a:pt x="208" y="369"/>
                  </a:lnTo>
                  <a:lnTo>
                    <a:pt x="208" y="369"/>
                  </a:lnTo>
                  <a:lnTo>
                    <a:pt x="208" y="369"/>
                  </a:lnTo>
                  <a:close/>
                </a:path>
              </a:pathLst>
            </a:custGeom>
            <a:solidFill>
              <a:srgbClr val="032C4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2" name="Freeform 12">
              <a:extLst>
                <a:ext uri="{FF2B5EF4-FFF2-40B4-BE49-F238E27FC236}">
                  <a16:creationId xmlns:a16="http://schemas.microsoft.com/office/drawing/2014/main" id="{6603A899-533A-41CA-9061-0D503B8FFD15}"/>
                </a:ext>
              </a:extLst>
            </p:cNvPr>
            <p:cNvSpPr>
              <a:spLocks noEditPoints="1"/>
            </p:cNvSpPr>
            <p:nvPr/>
          </p:nvSpPr>
          <p:spPr bwMode="auto">
            <a:xfrm flipH="1">
              <a:off x="8677058" y="4009640"/>
              <a:ext cx="575607" cy="2177974"/>
            </a:xfrm>
            <a:custGeom>
              <a:avLst/>
              <a:gdLst>
                <a:gd name="T0" fmla="*/ 288 w 333"/>
                <a:gd name="T1" fmla="*/ 465 h 1260"/>
                <a:gd name="T2" fmla="*/ 278 w 333"/>
                <a:gd name="T3" fmla="*/ 318 h 1260"/>
                <a:gd name="T4" fmla="*/ 230 w 333"/>
                <a:gd name="T5" fmla="*/ 227 h 1260"/>
                <a:gd name="T6" fmla="*/ 223 w 333"/>
                <a:gd name="T7" fmla="*/ 112 h 1260"/>
                <a:gd name="T8" fmla="*/ 225 w 333"/>
                <a:gd name="T9" fmla="*/ 101 h 1260"/>
                <a:gd name="T10" fmla="*/ 229 w 333"/>
                <a:gd name="T11" fmla="*/ 93 h 1260"/>
                <a:gd name="T12" fmla="*/ 231 w 333"/>
                <a:gd name="T13" fmla="*/ 77 h 1260"/>
                <a:gd name="T14" fmla="*/ 232 w 333"/>
                <a:gd name="T15" fmla="*/ 63 h 1260"/>
                <a:gd name="T16" fmla="*/ 233 w 333"/>
                <a:gd name="T17" fmla="*/ 51 h 1260"/>
                <a:gd name="T18" fmla="*/ 231 w 333"/>
                <a:gd name="T19" fmla="*/ 44 h 1260"/>
                <a:gd name="T20" fmla="*/ 229 w 333"/>
                <a:gd name="T21" fmla="*/ 40 h 1260"/>
                <a:gd name="T22" fmla="*/ 226 w 333"/>
                <a:gd name="T23" fmla="*/ 36 h 1260"/>
                <a:gd name="T24" fmla="*/ 224 w 333"/>
                <a:gd name="T25" fmla="*/ 30 h 1260"/>
                <a:gd name="T26" fmla="*/ 221 w 333"/>
                <a:gd name="T27" fmla="*/ 26 h 1260"/>
                <a:gd name="T28" fmla="*/ 218 w 333"/>
                <a:gd name="T29" fmla="*/ 22 h 1260"/>
                <a:gd name="T30" fmla="*/ 215 w 333"/>
                <a:gd name="T31" fmla="*/ 20 h 1260"/>
                <a:gd name="T32" fmla="*/ 211 w 333"/>
                <a:gd name="T33" fmla="*/ 18 h 1260"/>
                <a:gd name="T34" fmla="*/ 206 w 333"/>
                <a:gd name="T35" fmla="*/ 14 h 1260"/>
                <a:gd name="T36" fmla="*/ 199 w 333"/>
                <a:gd name="T37" fmla="*/ 12 h 1260"/>
                <a:gd name="T38" fmla="*/ 195 w 333"/>
                <a:gd name="T39" fmla="*/ 10 h 1260"/>
                <a:gd name="T40" fmla="*/ 188 w 333"/>
                <a:gd name="T41" fmla="*/ 6 h 1260"/>
                <a:gd name="T42" fmla="*/ 181 w 333"/>
                <a:gd name="T43" fmla="*/ 4 h 1260"/>
                <a:gd name="T44" fmla="*/ 174 w 333"/>
                <a:gd name="T45" fmla="*/ 2 h 1260"/>
                <a:gd name="T46" fmla="*/ 165 w 333"/>
                <a:gd name="T47" fmla="*/ 2 h 1260"/>
                <a:gd name="T48" fmla="*/ 156 w 333"/>
                <a:gd name="T49" fmla="*/ 2 h 1260"/>
                <a:gd name="T50" fmla="*/ 151 w 333"/>
                <a:gd name="T51" fmla="*/ 4 h 1260"/>
                <a:gd name="T52" fmla="*/ 146 w 333"/>
                <a:gd name="T53" fmla="*/ 5 h 1260"/>
                <a:gd name="T54" fmla="*/ 140 w 333"/>
                <a:gd name="T55" fmla="*/ 9 h 1260"/>
                <a:gd name="T56" fmla="*/ 136 w 333"/>
                <a:gd name="T57" fmla="*/ 11 h 1260"/>
                <a:gd name="T58" fmla="*/ 130 w 333"/>
                <a:gd name="T59" fmla="*/ 13 h 1260"/>
                <a:gd name="T60" fmla="*/ 126 w 333"/>
                <a:gd name="T61" fmla="*/ 20 h 1260"/>
                <a:gd name="T62" fmla="*/ 122 w 333"/>
                <a:gd name="T63" fmla="*/ 26 h 1260"/>
                <a:gd name="T64" fmla="*/ 114 w 333"/>
                <a:gd name="T65" fmla="*/ 28 h 1260"/>
                <a:gd name="T66" fmla="*/ 110 w 333"/>
                <a:gd name="T67" fmla="*/ 33 h 1260"/>
                <a:gd name="T68" fmla="*/ 113 w 333"/>
                <a:gd name="T69" fmla="*/ 39 h 1260"/>
                <a:gd name="T70" fmla="*/ 110 w 333"/>
                <a:gd name="T71" fmla="*/ 43 h 1260"/>
                <a:gd name="T72" fmla="*/ 107 w 333"/>
                <a:gd name="T73" fmla="*/ 48 h 1260"/>
                <a:gd name="T74" fmla="*/ 105 w 333"/>
                <a:gd name="T75" fmla="*/ 55 h 1260"/>
                <a:gd name="T76" fmla="*/ 107 w 333"/>
                <a:gd name="T77" fmla="*/ 67 h 1260"/>
                <a:gd name="T78" fmla="*/ 110 w 333"/>
                <a:gd name="T79" fmla="*/ 74 h 1260"/>
                <a:gd name="T80" fmla="*/ 112 w 333"/>
                <a:gd name="T81" fmla="*/ 84 h 1260"/>
                <a:gd name="T82" fmla="*/ 114 w 333"/>
                <a:gd name="T83" fmla="*/ 96 h 1260"/>
                <a:gd name="T84" fmla="*/ 117 w 333"/>
                <a:gd name="T85" fmla="*/ 104 h 1260"/>
                <a:gd name="T86" fmla="*/ 97 w 333"/>
                <a:gd name="T87" fmla="*/ 184 h 1260"/>
                <a:gd name="T88" fmla="*/ 6 w 333"/>
                <a:gd name="T89" fmla="*/ 265 h 1260"/>
                <a:gd name="T90" fmla="*/ 8 w 333"/>
                <a:gd name="T91" fmla="*/ 488 h 1260"/>
                <a:gd name="T92" fmla="*/ 47 w 333"/>
                <a:gd name="T93" fmla="*/ 639 h 1260"/>
                <a:gd name="T94" fmla="*/ 83 w 333"/>
                <a:gd name="T95" fmla="*/ 833 h 1260"/>
                <a:gd name="T96" fmla="*/ 103 w 333"/>
                <a:gd name="T97" fmla="*/ 1083 h 1260"/>
                <a:gd name="T98" fmla="*/ 106 w 333"/>
                <a:gd name="T99" fmla="*/ 1180 h 1260"/>
                <a:gd name="T100" fmla="*/ 169 w 333"/>
                <a:gd name="T101" fmla="*/ 1258 h 1260"/>
                <a:gd name="T102" fmla="*/ 218 w 333"/>
                <a:gd name="T103" fmla="*/ 1191 h 1260"/>
                <a:gd name="T104" fmla="*/ 284 w 333"/>
                <a:gd name="T105" fmla="*/ 1171 h 1260"/>
                <a:gd name="T106" fmla="*/ 214 w 333"/>
                <a:gd name="T107" fmla="*/ 1110 h 1260"/>
                <a:gd name="T108" fmla="*/ 278 w 333"/>
                <a:gd name="T109" fmla="*/ 902 h 1260"/>
                <a:gd name="T110" fmla="*/ 309 w 333"/>
                <a:gd name="T111" fmla="*/ 643 h 1260"/>
                <a:gd name="T112" fmla="*/ 331 w 333"/>
                <a:gd name="T113" fmla="*/ 605 h 1260"/>
                <a:gd name="T114" fmla="*/ 120 w 333"/>
                <a:gd name="T115" fmla="*/ 182 h 1260"/>
                <a:gd name="T116" fmla="*/ 176 w 333"/>
                <a:gd name="T117" fmla="*/ 216 h 1260"/>
                <a:gd name="T118" fmla="*/ 208 w 333"/>
                <a:gd name="T119" fmla="*/ 411 h 1260"/>
                <a:gd name="T120" fmla="*/ 233 w 333"/>
                <a:gd name="T121" fmla="*/ 369 h 1260"/>
                <a:gd name="T122" fmla="*/ 194 w 333"/>
                <a:gd name="T123" fmla="*/ 224 h 1260"/>
                <a:gd name="T124" fmla="*/ 202 w 333"/>
                <a:gd name="T125" fmla="*/ 224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3" h="1260">
                  <a:moveTo>
                    <a:pt x="330" y="570"/>
                  </a:moveTo>
                  <a:lnTo>
                    <a:pt x="330" y="570"/>
                  </a:lnTo>
                  <a:lnTo>
                    <a:pt x="327" y="555"/>
                  </a:lnTo>
                  <a:lnTo>
                    <a:pt x="322" y="541"/>
                  </a:lnTo>
                  <a:lnTo>
                    <a:pt x="322" y="541"/>
                  </a:lnTo>
                  <a:lnTo>
                    <a:pt x="320" y="534"/>
                  </a:lnTo>
                  <a:lnTo>
                    <a:pt x="319" y="527"/>
                  </a:lnTo>
                  <a:lnTo>
                    <a:pt x="316" y="519"/>
                  </a:lnTo>
                  <a:lnTo>
                    <a:pt x="314" y="512"/>
                  </a:lnTo>
                  <a:lnTo>
                    <a:pt x="314" y="512"/>
                  </a:lnTo>
                  <a:lnTo>
                    <a:pt x="307" y="498"/>
                  </a:lnTo>
                  <a:lnTo>
                    <a:pt x="299" y="485"/>
                  </a:lnTo>
                  <a:lnTo>
                    <a:pt x="299" y="485"/>
                  </a:lnTo>
                  <a:lnTo>
                    <a:pt x="296" y="482"/>
                  </a:lnTo>
                  <a:lnTo>
                    <a:pt x="292" y="478"/>
                  </a:lnTo>
                  <a:lnTo>
                    <a:pt x="292" y="478"/>
                  </a:lnTo>
                  <a:lnTo>
                    <a:pt x="291" y="476"/>
                  </a:lnTo>
                  <a:lnTo>
                    <a:pt x="290" y="473"/>
                  </a:lnTo>
                  <a:lnTo>
                    <a:pt x="289" y="470"/>
                  </a:lnTo>
                  <a:lnTo>
                    <a:pt x="288" y="468"/>
                  </a:lnTo>
                  <a:lnTo>
                    <a:pt x="288" y="468"/>
                  </a:lnTo>
                  <a:lnTo>
                    <a:pt x="288" y="465"/>
                  </a:lnTo>
                  <a:lnTo>
                    <a:pt x="288" y="462"/>
                  </a:lnTo>
                  <a:lnTo>
                    <a:pt x="290" y="458"/>
                  </a:lnTo>
                  <a:lnTo>
                    <a:pt x="292" y="454"/>
                  </a:lnTo>
                  <a:lnTo>
                    <a:pt x="292" y="451"/>
                  </a:lnTo>
                  <a:lnTo>
                    <a:pt x="292" y="447"/>
                  </a:lnTo>
                  <a:lnTo>
                    <a:pt x="292" y="447"/>
                  </a:lnTo>
                  <a:lnTo>
                    <a:pt x="290" y="445"/>
                  </a:lnTo>
                  <a:lnTo>
                    <a:pt x="288" y="443"/>
                  </a:lnTo>
                  <a:lnTo>
                    <a:pt x="285" y="437"/>
                  </a:lnTo>
                  <a:lnTo>
                    <a:pt x="285" y="437"/>
                  </a:lnTo>
                  <a:lnTo>
                    <a:pt x="283" y="435"/>
                  </a:lnTo>
                  <a:lnTo>
                    <a:pt x="281" y="432"/>
                  </a:lnTo>
                  <a:lnTo>
                    <a:pt x="281" y="432"/>
                  </a:lnTo>
                  <a:lnTo>
                    <a:pt x="278" y="428"/>
                  </a:lnTo>
                  <a:lnTo>
                    <a:pt x="277" y="421"/>
                  </a:lnTo>
                  <a:lnTo>
                    <a:pt x="277" y="406"/>
                  </a:lnTo>
                  <a:lnTo>
                    <a:pt x="278" y="371"/>
                  </a:lnTo>
                  <a:lnTo>
                    <a:pt x="278" y="371"/>
                  </a:lnTo>
                  <a:lnTo>
                    <a:pt x="278" y="344"/>
                  </a:lnTo>
                  <a:lnTo>
                    <a:pt x="278" y="331"/>
                  </a:lnTo>
                  <a:lnTo>
                    <a:pt x="278" y="318"/>
                  </a:lnTo>
                  <a:lnTo>
                    <a:pt x="278" y="318"/>
                  </a:lnTo>
                  <a:lnTo>
                    <a:pt x="276" y="305"/>
                  </a:lnTo>
                  <a:lnTo>
                    <a:pt x="276" y="299"/>
                  </a:lnTo>
                  <a:lnTo>
                    <a:pt x="276" y="294"/>
                  </a:lnTo>
                  <a:lnTo>
                    <a:pt x="276" y="294"/>
                  </a:lnTo>
                  <a:lnTo>
                    <a:pt x="277" y="288"/>
                  </a:lnTo>
                  <a:lnTo>
                    <a:pt x="276" y="281"/>
                  </a:lnTo>
                  <a:lnTo>
                    <a:pt x="274" y="268"/>
                  </a:lnTo>
                  <a:lnTo>
                    <a:pt x="274" y="268"/>
                  </a:lnTo>
                  <a:lnTo>
                    <a:pt x="271" y="260"/>
                  </a:lnTo>
                  <a:lnTo>
                    <a:pt x="271" y="260"/>
                  </a:lnTo>
                  <a:lnTo>
                    <a:pt x="269" y="257"/>
                  </a:lnTo>
                  <a:lnTo>
                    <a:pt x="267" y="253"/>
                  </a:lnTo>
                  <a:lnTo>
                    <a:pt x="260" y="248"/>
                  </a:lnTo>
                  <a:lnTo>
                    <a:pt x="260" y="248"/>
                  </a:lnTo>
                  <a:lnTo>
                    <a:pt x="256" y="245"/>
                  </a:lnTo>
                  <a:lnTo>
                    <a:pt x="253" y="244"/>
                  </a:lnTo>
                  <a:lnTo>
                    <a:pt x="248" y="243"/>
                  </a:lnTo>
                  <a:lnTo>
                    <a:pt x="245" y="241"/>
                  </a:lnTo>
                  <a:lnTo>
                    <a:pt x="245" y="241"/>
                  </a:lnTo>
                  <a:lnTo>
                    <a:pt x="237" y="234"/>
                  </a:lnTo>
                  <a:lnTo>
                    <a:pt x="233" y="229"/>
                  </a:lnTo>
                  <a:lnTo>
                    <a:pt x="230" y="227"/>
                  </a:lnTo>
                  <a:lnTo>
                    <a:pt x="230" y="227"/>
                  </a:lnTo>
                  <a:lnTo>
                    <a:pt x="223" y="222"/>
                  </a:lnTo>
                  <a:lnTo>
                    <a:pt x="216" y="217"/>
                  </a:lnTo>
                  <a:lnTo>
                    <a:pt x="216" y="217"/>
                  </a:lnTo>
                  <a:lnTo>
                    <a:pt x="209" y="208"/>
                  </a:lnTo>
                  <a:lnTo>
                    <a:pt x="202" y="197"/>
                  </a:lnTo>
                  <a:lnTo>
                    <a:pt x="202" y="197"/>
                  </a:lnTo>
                  <a:lnTo>
                    <a:pt x="207" y="170"/>
                  </a:lnTo>
                  <a:lnTo>
                    <a:pt x="207" y="170"/>
                  </a:lnTo>
                  <a:lnTo>
                    <a:pt x="207" y="166"/>
                  </a:lnTo>
                  <a:lnTo>
                    <a:pt x="207" y="166"/>
                  </a:lnTo>
                  <a:lnTo>
                    <a:pt x="209" y="162"/>
                  </a:lnTo>
                  <a:lnTo>
                    <a:pt x="210" y="160"/>
                  </a:lnTo>
                  <a:lnTo>
                    <a:pt x="214" y="154"/>
                  </a:lnTo>
                  <a:lnTo>
                    <a:pt x="214" y="154"/>
                  </a:lnTo>
                  <a:lnTo>
                    <a:pt x="216" y="148"/>
                  </a:lnTo>
                  <a:lnTo>
                    <a:pt x="218" y="140"/>
                  </a:lnTo>
                  <a:lnTo>
                    <a:pt x="221" y="127"/>
                  </a:lnTo>
                  <a:lnTo>
                    <a:pt x="221" y="127"/>
                  </a:lnTo>
                  <a:lnTo>
                    <a:pt x="223" y="112"/>
                  </a:lnTo>
                  <a:lnTo>
                    <a:pt x="223" y="112"/>
                  </a:lnTo>
                  <a:lnTo>
                    <a:pt x="223" y="112"/>
                  </a:lnTo>
                  <a:lnTo>
                    <a:pt x="223" y="112"/>
                  </a:lnTo>
                  <a:lnTo>
                    <a:pt x="223" y="112"/>
                  </a:lnTo>
                  <a:lnTo>
                    <a:pt x="223" y="112"/>
                  </a:lnTo>
                  <a:lnTo>
                    <a:pt x="224" y="112"/>
                  </a:lnTo>
                  <a:lnTo>
                    <a:pt x="224" y="112"/>
                  </a:lnTo>
                  <a:lnTo>
                    <a:pt x="224" y="110"/>
                  </a:lnTo>
                  <a:lnTo>
                    <a:pt x="224" y="110"/>
                  </a:lnTo>
                  <a:lnTo>
                    <a:pt x="224" y="110"/>
                  </a:lnTo>
                  <a:lnTo>
                    <a:pt x="224" y="110"/>
                  </a:lnTo>
                  <a:lnTo>
                    <a:pt x="224" y="109"/>
                  </a:lnTo>
                  <a:lnTo>
                    <a:pt x="224" y="109"/>
                  </a:lnTo>
                  <a:lnTo>
                    <a:pt x="224" y="106"/>
                  </a:lnTo>
                  <a:lnTo>
                    <a:pt x="224" y="106"/>
                  </a:lnTo>
                  <a:lnTo>
                    <a:pt x="224" y="104"/>
                  </a:lnTo>
                  <a:lnTo>
                    <a:pt x="224" y="104"/>
                  </a:lnTo>
                  <a:lnTo>
                    <a:pt x="225" y="104"/>
                  </a:lnTo>
                  <a:lnTo>
                    <a:pt x="225" y="104"/>
                  </a:lnTo>
                  <a:lnTo>
                    <a:pt x="225" y="102"/>
                  </a:lnTo>
                  <a:lnTo>
                    <a:pt x="225" y="102"/>
                  </a:lnTo>
                  <a:lnTo>
                    <a:pt x="225" y="101"/>
                  </a:lnTo>
                  <a:lnTo>
                    <a:pt x="225" y="101"/>
                  </a:lnTo>
                  <a:lnTo>
                    <a:pt x="225" y="101"/>
                  </a:lnTo>
                  <a:lnTo>
                    <a:pt x="225" y="101"/>
                  </a:lnTo>
                  <a:lnTo>
                    <a:pt x="225" y="100"/>
                  </a:lnTo>
                  <a:lnTo>
                    <a:pt x="225" y="100"/>
                  </a:lnTo>
                  <a:lnTo>
                    <a:pt x="226" y="100"/>
                  </a:lnTo>
                  <a:lnTo>
                    <a:pt x="226" y="100"/>
                  </a:lnTo>
                  <a:lnTo>
                    <a:pt x="226" y="97"/>
                  </a:lnTo>
                  <a:lnTo>
                    <a:pt x="226" y="97"/>
                  </a:lnTo>
                  <a:lnTo>
                    <a:pt x="226" y="96"/>
                  </a:lnTo>
                  <a:lnTo>
                    <a:pt x="226" y="96"/>
                  </a:lnTo>
                  <a:lnTo>
                    <a:pt x="226" y="96"/>
                  </a:lnTo>
                  <a:lnTo>
                    <a:pt x="226" y="96"/>
                  </a:lnTo>
                  <a:lnTo>
                    <a:pt x="226" y="95"/>
                  </a:lnTo>
                  <a:lnTo>
                    <a:pt x="226" y="95"/>
                  </a:lnTo>
                  <a:lnTo>
                    <a:pt x="227" y="95"/>
                  </a:lnTo>
                  <a:lnTo>
                    <a:pt x="227" y="95"/>
                  </a:lnTo>
                  <a:lnTo>
                    <a:pt x="227" y="94"/>
                  </a:lnTo>
                  <a:lnTo>
                    <a:pt x="227" y="94"/>
                  </a:lnTo>
                  <a:lnTo>
                    <a:pt x="227" y="94"/>
                  </a:lnTo>
                  <a:lnTo>
                    <a:pt x="227" y="94"/>
                  </a:lnTo>
                  <a:lnTo>
                    <a:pt x="227" y="93"/>
                  </a:lnTo>
                  <a:lnTo>
                    <a:pt x="227" y="93"/>
                  </a:lnTo>
                  <a:lnTo>
                    <a:pt x="229" y="93"/>
                  </a:lnTo>
                  <a:lnTo>
                    <a:pt x="229" y="93"/>
                  </a:lnTo>
                  <a:lnTo>
                    <a:pt x="229" y="90"/>
                  </a:lnTo>
                  <a:lnTo>
                    <a:pt x="229" y="90"/>
                  </a:lnTo>
                  <a:lnTo>
                    <a:pt x="229" y="90"/>
                  </a:lnTo>
                  <a:lnTo>
                    <a:pt x="229" y="90"/>
                  </a:lnTo>
                  <a:lnTo>
                    <a:pt x="229" y="88"/>
                  </a:lnTo>
                  <a:lnTo>
                    <a:pt x="229" y="88"/>
                  </a:lnTo>
                  <a:lnTo>
                    <a:pt x="230" y="88"/>
                  </a:lnTo>
                  <a:lnTo>
                    <a:pt x="230" y="88"/>
                  </a:lnTo>
                  <a:lnTo>
                    <a:pt x="230" y="86"/>
                  </a:lnTo>
                  <a:lnTo>
                    <a:pt x="230" y="86"/>
                  </a:lnTo>
                  <a:lnTo>
                    <a:pt x="230" y="86"/>
                  </a:lnTo>
                  <a:lnTo>
                    <a:pt x="230" y="86"/>
                  </a:lnTo>
                  <a:lnTo>
                    <a:pt x="230" y="80"/>
                  </a:lnTo>
                  <a:lnTo>
                    <a:pt x="230" y="80"/>
                  </a:lnTo>
                  <a:lnTo>
                    <a:pt x="230" y="79"/>
                  </a:lnTo>
                  <a:lnTo>
                    <a:pt x="230" y="79"/>
                  </a:lnTo>
                  <a:lnTo>
                    <a:pt x="231" y="79"/>
                  </a:lnTo>
                  <a:lnTo>
                    <a:pt x="231" y="79"/>
                  </a:lnTo>
                  <a:lnTo>
                    <a:pt x="231" y="79"/>
                  </a:lnTo>
                  <a:lnTo>
                    <a:pt x="231" y="79"/>
                  </a:lnTo>
                  <a:lnTo>
                    <a:pt x="231" y="77"/>
                  </a:lnTo>
                  <a:lnTo>
                    <a:pt x="231" y="77"/>
                  </a:lnTo>
                  <a:lnTo>
                    <a:pt x="231" y="77"/>
                  </a:lnTo>
                  <a:lnTo>
                    <a:pt x="231" y="77"/>
                  </a:lnTo>
                  <a:lnTo>
                    <a:pt x="231" y="77"/>
                  </a:lnTo>
                  <a:lnTo>
                    <a:pt x="231" y="77"/>
                  </a:lnTo>
                  <a:lnTo>
                    <a:pt x="231" y="74"/>
                  </a:lnTo>
                  <a:lnTo>
                    <a:pt x="231" y="74"/>
                  </a:lnTo>
                  <a:lnTo>
                    <a:pt x="232" y="74"/>
                  </a:lnTo>
                  <a:lnTo>
                    <a:pt x="232" y="74"/>
                  </a:lnTo>
                  <a:lnTo>
                    <a:pt x="232" y="72"/>
                  </a:lnTo>
                  <a:lnTo>
                    <a:pt x="232" y="72"/>
                  </a:lnTo>
                  <a:lnTo>
                    <a:pt x="232" y="71"/>
                  </a:lnTo>
                  <a:lnTo>
                    <a:pt x="232" y="71"/>
                  </a:lnTo>
                  <a:lnTo>
                    <a:pt x="232" y="71"/>
                  </a:lnTo>
                  <a:lnTo>
                    <a:pt x="232" y="71"/>
                  </a:lnTo>
                  <a:lnTo>
                    <a:pt x="232" y="69"/>
                  </a:lnTo>
                  <a:lnTo>
                    <a:pt x="232" y="69"/>
                  </a:lnTo>
                  <a:lnTo>
                    <a:pt x="232" y="69"/>
                  </a:lnTo>
                  <a:lnTo>
                    <a:pt x="232" y="69"/>
                  </a:lnTo>
                  <a:lnTo>
                    <a:pt x="232" y="64"/>
                  </a:lnTo>
                  <a:lnTo>
                    <a:pt x="232" y="64"/>
                  </a:lnTo>
                  <a:lnTo>
                    <a:pt x="232" y="63"/>
                  </a:lnTo>
                  <a:lnTo>
                    <a:pt x="232" y="63"/>
                  </a:lnTo>
                  <a:lnTo>
                    <a:pt x="232" y="63"/>
                  </a:lnTo>
                  <a:lnTo>
                    <a:pt x="232" y="63"/>
                  </a:lnTo>
                  <a:lnTo>
                    <a:pt x="232" y="62"/>
                  </a:lnTo>
                  <a:lnTo>
                    <a:pt x="232" y="62"/>
                  </a:lnTo>
                  <a:lnTo>
                    <a:pt x="232" y="59"/>
                  </a:lnTo>
                  <a:lnTo>
                    <a:pt x="232" y="59"/>
                  </a:lnTo>
                  <a:lnTo>
                    <a:pt x="232" y="59"/>
                  </a:lnTo>
                  <a:lnTo>
                    <a:pt x="232" y="59"/>
                  </a:lnTo>
                  <a:lnTo>
                    <a:pt x="232" y="57"/>
                  </a:lnTo>
                  <a:lnTo>
                    <a:pt x="232" y="57"/>
                  </a:lnTo>
                  <a:lnTo>
                    <a:pt x="232" y="56"/>
                  </a:lnTo>
                  <a:lnTo>
                    <a:pt x="232" y="56"/>
                  </a:lnTo>
                  <a:lnTo>
                    <a:pt x="233" y="56"/>
                  </a:lnTo>
                  <a:lnTo>
                    <a:pt x="233" y="56"/>
                  </a:lnTo>
                  <a:lnTo>
                    <a:pt x="233" y="54"/>
                  </a:lnTo>
                  <a:lnTo>
                    <a:pt x="233" y="54"/>
                  </a:lnTo>
                  <a:lnTo>
                    <a:pt x="233" y="52"/>
                  </a:lnTo>
                  <a:lnTo>
                    <a:pt x="233" y="52"/>
                  </a:lnTo>
                  <a:lnTo>
                    <a:pt x="233" y="52"/>
                  </a:lnTo>
                  <a:lnTo>
                    <a:pt x="233" y="52"/>
                  </a:lnTo>
                  <a:lnTo>
                    <a:pt x="233" y="51"/>
                  </a:lnTo>
                  <a:lnTo>
                    <a:pt x="233" y="51"/>
                  </a:lnTo>
                  <a:lnTo>
                    <a:pt x="233" y="51"/>
                  </a:lnTo>
                  <a:lnTo>
                    <a:pt x="233" y="51"/>
                  </a:lnTo>
                  <a:lnTo>
                    <a:pt x="233" y="48"/>
                  </a:lnTo>
                  <a:lnTo>
                    <a:pt x="233" y="48"/>
                  </a:lnTo>
                  <a:lnTo>
                    <a:pt x="232" y="48"/>
                  </a:lnTo>
                  <a:lnTo>
                    <a:pt x="232" y="48"/>
                  </a:lnTo>
                  <a:lnTo>
                    <a:pt x="232" y="47"/>
                  </a:lnTo>
                  <a:lnTo>
                    <a:pt x="232" y="47"/>
                  </a:lnTo>
                  <a:lnTo>
                    <a:pt x="232" y="47"/>
                  </a:lnTo>
                  <a:lnTo>
                    <a:pt x="232" y="47"/>
                  </a:lnTo>
                  <a:lnTo>
                    <a:pt x="232" y="45"/>
                  </a:lnTo>
                  <a:lnTo>
                    <a:pt x="232" y="45"/>
                  </a:lnTo>
                  <a:lnTo>
                    <a:pt x="232" y="45"/>
                  </a:lnTo>
                  <a:lnTo>
                    <a:pt x="232" y="45"/>
                  </a:lnTo>
                  <a:lnTo>
                    <a:pt x="232" y="44"/>
                  </a:lnTo>
                  <a:lnTo>
                    <a:pt x="232" y="44"/>
                  </a:lnTo>
                  <a:lnTo>
                    <a:pt x="232" y="44"/>
                  </a:lnTo>
                  <a:lnTo>
                    <a:pt x="232" y="44"/>
                  </a:lnTo>
                  <a:lnTo>
                    <a:pt x="232" y="44"/>
                  </a:lnTo>
                  <a:lnTo>
                    <a:pt x="232" y="44"/>
                  </a:lnTo>
                  <a:lnTo>
                    <a:pt x="231" y="44"/>
                  </a:lnTo>
                  <a:lnTo>
                    <a:pt x="231" y="44"/>
                  </a:lnTo>
                  <a:lnTo>
                    <a:pt x="231" y="43"/>
                  </a:lnTo>
                  <a:lnTo>
                    <a:pt x="231" y="43"/>
                  </a:lnTo>
                  <a:lnTo>
                    <a:pt x="231" y="43"/>
                  </a:lnTo>
                  <a:lnTo>
                    <a:pt x="231" y="43"/>
                  </a:lnTo>
                  <a:lnTo>
                    <a:pt x="231" y="43"/>
                  </a:lnTo>
                  <a:lnTo>
                    <a:pt x="231" y="43"/>
                  </a:lnTo>
                  <a:lnTo>
                    <a:pt x="231" y="42"/>
                  </a:lnTo>
                  <a:lnTo>
                    <a:pt x="231" y="42"/>
                  </a:lnTo>
                  <a:lnTo>
                    <a:pt x="231" y="42"/>
                  </a:lnTo>
                  <a:lnTo>
                    <a:pt x="231" y="42"/>
                  </a:lnTo>
                  <a:lnTo>
                    <a:pt x="230" y="42"/>
                  </a:lnTo>
                  <a:lnTo>
                    <a:pt x="230" y="42"/>
                  </a:lnTo>
                  <a:lnTo>
                    <a:pt x="230" y="41"/>
                  </a:lnTo>
                  <a:lnTo>
                    <a:pt x="230" y="41"/>
                  </a:lnTo>
                  <a:lnTo>
                    <a:pt x="230" y="41"/>
                  </a:lnTo>
                  <a:lnTo>
                    <a:pt x="230" y="41"/>
                  </a:lnTo>
                  <a:lnTo>
                    <a:pt x="230" y="41"/>
                  </a:lnTo>
                  <a:lnTo>
                    <a:pt x="230" y="41"/>
                  </a:lnTo>
                  <a:lnTo>
                    <a:pt x="230" y="40"/>
                  </a:lnTo>
                  <a:lnTo>
                    <a:pt x="230" y="40"/>
                  </a:lnTo>
                  <a:lnTo>
                    <a:pt x="229" y="40"/>
                  </a:lnTo>
                  <a:lnTo>
                    <a:pt x="229" y="40"/>
                  </a:lnTo>
                  <a:lnTo>
                    <a:pt x="229" y="40"/>
                  </a:lnTo>
                  <a:lnTo>
                    <a:pt x="229" y="40"/>
                  </a:lnTo>
                  <a:lnTo>
                    <a:pt x="229" y="40"/>
                  </a:lnTo>
                  <a:lnTo>
                    <a:pt x="229" y="40"/>
                  </a:lnTo>
                  <a:lnTo>
                    <a:pt x="229" y="39"/>
                  </a:lnTo>
                  <a:lnTo>
                    <a:pt x="229" y="39"/>
                  </a:lnTo>
                  <a:lnTo>
                    <a:pt x="229" y="39"/>
                  </a:lnTo>
                  <a:lnTo>
                    <a:pt x="229" y="39"/>
                  </a:lnTo>
                  <a:lnTo>
                    <a:pt x="227" y="39"/>
                  </a:lnTo>
                  <a:lnTo>
                    <a:pt x="227" y="39"/>
                  </a:lnTo>
                  <a:lnTo>
                    <a:pt x="227" y="37"/>
                  </a:lnTo>
                  <a:lnTo>
                    <a:pt x="227" y="37"/>
                  </a:lnTo>
                  <a:lnTo>
                    <a:pt x="227" y="37"/>
                  </a:lnTo>
                  <a:lnTo>
                    <a:pt x="227" y="37"/>
                  </a:lnTo>
                  <a:lnTo>
                    <a:pt x="227" y="37"/>
                  </a:lnTo>
                  <a:lnTo>
                    <a:pt x="227" y="37"/>
                  </a:lnTo>
                  <a:lnTo>
                    <a:pt x="227" y="36"/>
                  </a:lnTo>
                  <a:lnTo>
                    <a:pt x="227" y="36"/>
                  </a:lnTo>
                  <a:lnTo>
                    <a:pt x="226" y="36"/>
                  </a:lnTo>
                  <a:lnTo>
                    <a:pt x="226" y="36"/>
                  </a:lnTo>
                  <a:lnTo>
                    <a:pt x="226" y="36"/>
                  </a:lnTo>
                  <a:lnTo>
                    <a:pt x="226" y="36"/>
                  </a:lnTo>
                  <a:lnTo>
                    <a:pt x="226" y="36"/>
                  </a:lnTo>
                  <a:lnTo>
                    <a:pt x="226" y="36"/>
                  </a:lnTo>
                  <a:lnTo>
                    <a:pt x="226" y="36"/>
                  </a:lnTo>
                  <a:lnTo>
                    <a:pt x="226" y="36"/>
                  </a:lnTo>
                  <a:lnTo>
                    <a:pt x="225" y="36"/>
                  </a:lnTo>
                  <a:lnTo>
                    <a:pt x="225" y="36"/>
                  </a:lnTo>
                  <a:lnTo>
                    <a:pt x="225" y="35"/>
                  </a:lnTo>
                  <a:lnTo>
                    <a:pt x="225" y="35"/>
                  </a:lnTo>
                  <a:lnTo>
                    <a:pt x="225" y="35"/>
                  </a:lnTo>
                  <a:lnTo>
                    <a:pt x="225" y="35"/>
                  </a:lnTo>
                  <a:lnTo>
                    <a:pt x="225" y="35"/>
                  </a:lnTo>
                  <a:lnTo>
                    <a:pt x="225" y="35"/>
                  </a:lnTo>
                  <a:lnTo>
                    <a:pt x="225" y="33"/>
                  </a:lnTo>
                  <a:lnTo>
                    <a:pt x="225" y="33"/>
                  </a:lnTo>
                  <a:lnTo>
                    <a:pt x="224" y="33"/>
                  </a:lnTo>
                  <a:lnTo>
                    <a:pt x="224" y="33"/>
                  </a:lnTo>
                  <a:lnTo>
                    <a:pt x="224" y="33"/>
                  </a:lnTo>
                  <a:lnTo>
                    <a:pt x="224" y="33"/>
                  </a:lnTo>
                  <a:lnTo>
                    <a:pt x="224" y="30"/>
                  </a:lnTo>
                  <a:lnTo>
                    <a:pt x="224" y="30"/>
                  </a:lnTo>
                  <a:lnTo>
                    <a:pt x="224" y="30"/>
                  </a:lnTo>
                  <a:lnTo>
                    <a:pt x="224" y="30"/>
                  </a:lnTo>
                  <a:lnTo>
                    <a:pt x="224" y="29"/>
                  </a:lnTo>
                  <a:lnTo>
                    <a:pt x="224" y="29"/>
                  </a:lnTo>
                  <a:lnTo>
                    <a:pt x="223" y="29"/>
                  </a:lnTo>
                  <a:lnTo>
                    <a:pt x="223" y="29"/>
                  </a:lnTo>
                  <a:lnTo>
                    <a:pt x="223" y="28"/>
                  </a:lnTo>
                  <a:lnTo>
                    <a:pt x="223" y="28"/>
                  </a:lnTo>
                  <a:lnTo>
                    <a:pt x="223" y="28"/>
                  </a:lnTo>
                  <a:lnTo>
                    <a:pt x="223" y="28"/>
                  </a:lnTo>
                  <a:lnTo>
                    <a:pt x="223" y="28"/>
                  </a:lnTo>
                  <a:lnTo>
                    <a:pt x="223" y="28"/>
                  </a:lnTo>
                  <a:lnTo>
                    <a:pt x="222" y="28"/>
                  </a:lnTo>
                  <a:lnTo>
                    <a:pt x="222" y="28"/>
                  </a:lnTo>
                  <a:lnTo>
                    <a:pt x="222" y="27"/>
                  </a:lnTo>
                  <a:lnTo>
                    <a:pt x="222" y="27"/>
                  </a:lnTo>
                  <a:lnTo>
                    <a:pt x="222" y="27"/>
                  </a:lnTo>
                  <a:lnTo>
                    <a:pt x="222" y="27"/>
                  </a:lnTo>
                  <a:lnTo>
                    <a:pt x="222" y="27"/>
                  </a:lnTo>
                  <a:lnTo>
                    <a:pt x="222" y="27"/>
                  </a:lnTo>
                  <a:lnTo>
                    <a:pt x="222" y="26"/>
                  </a:lnTo>
                  <a:lnTo>
                    <a:pt x="222" y="26"/>
                  </a:lnTo>
                  <a:lnTo>
                    <a:pt x="221" y="26"/>
                  </a:lnTo>
                  <a:lnTo>
                    <a:pt x="221" y="26"/>
                  </a:lnTo>
                  <a:lnTo>
                    <a:pt x="221" y="26"/>
                  </a:lnTo>
                  <a:lnTo>
                    <a:pt x="221" y="26"/>
                  </a:lnTo>
                  <a:lnTo>
                    <a:pt x="221" y="26"/>
                  </a:lnTo>
                  <a:lnTo>
                    <a:pt x="221" y="26"/>
                  </a:lnTo>
                  <a:lnTo>
                    <a:pt x="221" y="25"/>
                  </a:lnTo>
                  <a:lnTo>
                    <a:pt x="221" y="25"/>
                  </a:lnTo>
                  <a:lnTo>
                    <a:pt x="221" y="25"/>
                  </a:lnTo>
                  <a:lnTo>
                    <a:pt x="221" y="25"/>
                  </a:lnTo>
                  <a:lnTo>
                    <a:pt x="221" y="25"/>
                  </a:lnTo>
                  <a:lnTo>
                    <a:pt x="221" y="25"/>
                  </a:lnTo>
                  <a:lnTo>
                    <a:pt x="219" y="25"/>
                  </a:lnTo>
                  <a:lnTo>
                    <a:pt x="219" y="25"/>
                  </a:lnTo>
                  <a:lnTo>
                    <a:pt x="219" y="24"/>
                  </a:lnTo>
                  <a:lnTo>
                    <a:pt x="219" y="24"/>
                  </a:lnTo>
                  <a:lnTo>
                    <a:pt x="219" y="24"/>
                  </a:lnTo>
                  <a:lnTo>
                    <a:pt x="219" y="24"/>
                  </a:lnTo>
                  <a:lnTo>
                    <a:pt x="219" y="24"/>
                  </a:lnTo>
                  <a:lnTo>
                    <a:pt x="219" y="24"/>
                  </a:lnTo>
                  <a:lnTo>
                    <a:pt x="218" y="24"/>
                  </a:lnTo>
                  <a:lnTo>
                    <a:pt x="218" y="24"/>
                  </a:lnTo>
                  <a:lnTo>
                    <a:pt x="218" y="22"/>
                  </a:lnTo>
                  <a:lnTo>
                    <a:pt x="218" y="22"/>
                  </a:lnTo>
                  <a:lnTo>
                    <a:pt x="218" y="22"/>
                  </a:lnTo>
                  <a:lnTo>
                    <a:pt x="218" y="22"/>
                  </a:lnTo>
                  <a:lnTo>
                    <a:pt x="218" y="21"/>
                  </a:lnTo>
                  <a:lnTo>
                    <a:pt x="218" y="21"/>
                  </a:lnTo>
                  <a:lnTo>
                    <a:pt x="217" y="21"/>
                  </a:lnTo>
                  <a:lnTo>
                    <a:pt x="217" y="21"/>
                  </a:lnTo>
                  <a:lnTo>
                    <a:pt x="217" y="21"/>
                  </a:lnTo>
                  <a:lnTo>
                    <a:pt x="217" y="21"/>
                  </a:lnTo>
                  <a:lnTo>
                    <a:pt x="217" y="21"/>
                  </a:lnTo>
                  <a:lnTo>
                    <a:pt x="217" y="21"/>
                  </a:lnTo>
                  <a:lnTo>
                    <a:pt x="217" y="20"/>
                  </a:lnTo>
                  <a:lnTo>
                    <a:pt x="217" y="20"/>
                  </a:lnTo>
                  <a:lnTo>
                    <a:pt x="216" y="20"/>
                  </a:lnTo>
                  <a:lnTo>
                    <a:pt x="216" y="20"/>
                  </a:lnTo>
                  <a:lnTo>
                    <a:pt x="216" y="20"/>
                  </a:lnTo>
                  <a:lnTo>
                    <a:pt x="216" y="20"/>
                  </a:lnTo>
                  <a:lnTo>
                    <a:pt x="216" y="20"/>
                  </a:lnTo>
                  <a:lnTo>
                    <a:pt x="216" y="20"/>
                  </a:lnTo>
                  <a:lnTo>
                    <a:pt x="215" y="20"/>
                  </a:lnTo>
                  <a:lnTo>
                    <a:pt x="215" y="20"/>
                  </a:lnTo>
                  <a:lnTo>
                    <a:pt x="215" y="20"/>
                  </a:lnTo>
                  <a:lnTo>
                    <a:pt x="215" y="20"/>
                  </a:lnTo>
                  <a:lnTo>
                    <a:pt x="215" y="20"/>
                  </a:lnTo>
                  <a:lnTo>
                    <a:pt x="215" y="20"/>
                  </a:lnTo>
                  <a:lnTo>
                    <a:pt x="215" y="19"/>
                  </a:lnTo>
                  <a:lnTo>
                    <a:pt x="215" y="19"/>
                  </a:lnTo>
                  <a:lnTo>
                    <a:pt x="214" y="19"/>
                  </a:lnTo>
                  <a:lnTo>
                    <a:pt x="214" y="19"/>
                  </a:lnTo>
                  <a:lnTo>
                    <a:pt x="214" y="19"/>
                  </a:lnTo>
                  <a:lnTo>
                    <a:pt x="214" y="19"/>
                  </a:lnTo>
                  <a:lnTo>
                    <a:pt x="214" y="19"/>
                  </a:lnTo>
                  <a:lnTo>
                    <a:pt x="214" y="19"/>
                  </a:lnTo>
                  <a:lnTo>
                    <a:pt x="212" y="19"/>
                  </a:lnTo>
                  <a:lnTo>
                    <a:pt x="212" y="19"/>
                  </a:lnTo>
                  <a:lnTo>
                    <a:pt x="212" y="18"/>
                  </a:lnTo>
                  <a:lnTo>
                    <a:pt x="212" y="18"/>
                  </a:lnTo>
                  <a:lnTo>
                    <a:pt x="212" y="18"/>
                  </a:lnTo>
                  <a:lnTo>
                    <a:pt x="212" y="18"/>
                  </a:lnTo>
                  <a:lnTo>
                    <a:pt x="211" y="18"/>
                  </a:lnTo>
                  <a:lnTo>
                    <a:pt x="211" y="18"/>
                  </a:lnTo>
                  <a:lnTo>
                    <a:pt x="211" y="18"/>
                  </a:lnTo>
                  <a:lnTo>
                    <a:pt x="211" y="18"/>
                  </a:lnTo>
                  <a:lnTo>
                    <a:pt x="211" y="18"/>
                  </a:lnTo>
                  <a:lnTo>
                    <a:pt x="211" y="18"/>
                  </a:lnTo>
                  <a:lnTo>
                    <a:pt x="211" y="17"/>
                  </a:lnTo>
                  <a:lnTo>
                    <a:pt x="211" y="17"/>
                  </a:lnTo>
                  <a:lnTo>
                    <a:pt x="210" y="17"/>
                  </a:lnTo>
                  <a:lnTo>
                    <a:pt x="210" y="17"/>
                  </a:lnTo>
                  <a:lnTo>
                    <a:pt x="210" y="17"/>
                  </a:lnTo>
                  <a:lnTo>
                    <a:pt x="210" y="17"/>
                  </a:lnTo>
                  <a:lnTo>
                    <a:pt x="209" y="17"/>
                  </a:lnTo>
                  <a:lnTo>
                    <a:pt x="209" y="17"/>
                  </a:lnTo>
                  <a:lnTo>
                    <a:pt x="209" y="15"/>
                  </a:lnTo>
                  <a:lnTo>
                    <a:pt x="209" y="15"/>
                  </a:lnTo>
                  <a:lnTo>
                    <a:pt x="209" y="15"/>
                  </a:lnTo>
                  <a:lnTo>
                    <a:pt x="209" y="15"/>
                  </a:lnTo>
                  <a:lnTo>
                    <a:pt x="209" y="15"/>
                  </a:lnTo>
                  <a:lnTo>
                    <a:pt x="209" y="15"/>
                  </a:lnTo>
                  <a:lnTo>
                    <a:pt x="207" y="15"/>
                  </a:lnTo>
                  <a:lnTo>
                    <a:pt x="207" y="15"/>
                  </a:lnTo>
                  <a:lnTo>
                    <a:pt x="207" y="14"/>
                  </a:lnTo>
                  <a:lnTo>
                    <a:pt x="207" y="14"/>
                  </a:lnTo>
                  <a:lnTo>
                    <a:pt x="206" y="14"/>
                  </a:lnTo>
                  <a:lnTo>
                    <a:pt x="206" y="14"/>
                  </a:lnTo>
                  <a:lnTo>
                    <a:pt x="206" y="14"/>
                  </a:lnTo>
                  <a:lnTo>
                    <a:pt x="206" y="14"/>
                  </a:lnTo>
                  <a:lnTo>
                    <a:pt x="204" y="14"/>
                  </a:lnTo>
                  <a:lnTo>
                    <a:pt x="204" y="14"/>
                  </a:lnTo>
                  <a:lnTo>
                    <a:pt x="204" y="13"/>
                  </a:lnTo>
                  <a:lnTo>
                    <a:pt x="204" y="13"/>
                  </a:lnTo>
                  <a:lnTo>
                    <a:pt x="203" y="13"/>
                  </a:lnTo>
                  <a:lnTo>
                    <a:pt x="203" y="13"/>
                  </a:lnTo>
                  <a:lnTo>
                    <a:pt x="203" y="13"/>
                  </a:lnTo>
                  <a:lnTo>
                    <a:pt x="203" y="13"/>
                  </a:lnTo>
                  <a:lnTo>
                    <a:pt x="202" y="13"/>
                  </a:lnTo>
                  <a:lnTo>
                    <a:pt x="202" y="13"/>
                  </a:lnTo>
                  <a:lnTo>
                    <a:pt x="202" y="13"/>
                  </a:lnTo>
                  <a:lnTo>
                    <a:pt x="202" y="13"/>
                  </a:lnTo>
                  <a:lnTo>
                    <a:pt x="201" y="13"/>
                  </a:lnTo>
                  <a:lnTo>
                    <a:pt x="201" y="13"/>
                  </a:lnTo>
                  <a:lnTo>
                    <a:pt x="201" y="12"/>
                  </a:lnTo>
                  <a:lnTo>
                    <a:pt x="201" y="12"/>
                  </a:lnTo>
                  <a:lnTo>
                    <a:pt x="200" y="12"/>
                  </a:lnTo>
                  <a:lnTo>
                    <a:pt x="200" y="12"/>
                  </a:lnTo>
                  <a:lnTo>
                    <a:pt x="200" y="12"/>
                  </a:lnTo>
                  <a:lnTo>
                    <a:pt x="200" y="12"/>
                  </a:lnTo>
                  <a:lnTo>
                    <a:pt x="199" y="12"/>
                  </a:lnTo>
                  <a:lnTo>
                    <a:pt x="199" y="12"/>
                  </a:lnTo>
                  <a:lnTo>
                    <a:pt x="199" y="12"/>
                  </a:lnTo>
                  <a:lnTo>
                    <a:pt x="199" y="12"/>
                  </a:lnTo>
                  <a:lnTo>
                    <a:pt x="199" y="12"/>
                  </a:lnTo>
                  <a:lnTo>
                    <a:pt x="199" y="12"/>
                  </a:lnTo>
                  <a:lnTo>
                    <a:pt x="199" y="12"/>
                  </a:lnTo>
                  <a:lnTo>
                    <a:pt x="199" y="12"/>
                  </a:lnTo>
                  <a:lnTo>
                    <a:pt x="197" y="11"/>
                  </a:lnTo>
                  <a:lnTo>
                    <a:pt x="197" y="11"/>
                  </a:lnTo>
                  <a:lnTo>
                    <a:pt x="199" y="11"/>
                  </a:lnTo>
                  <a:lnTo>
                    <a:pt x="199" y="11"/>
                  </a:lnTo>
                  <a:lnTo>
                    <a:pt x="197" y="11"/>
                  </a:lnTo>
                  <a:lnTo>
                    <a:pt x="197" y="11"/>
                  </a:lnTo>
                  <a:lnTo>
                    <a:pt x="197" y="11"/>
                  </a:lnTo>
                  <a:lnTo>
                    <a:pt x="197" y="11"/>
                  </a:lnTo>
                  <a:lnTo>
                    <a:pt x="196" y="11"/>
                  </a:lnTo>
                  <a:lnTo>
                    <a:pt x="196" y="11"/>
                  </a:lnTo>
                  <a:lnTo>
                    <a:pt x="196" y="10"/>
                  </a:lnTo>
                  <a:lnTo>
                    <a:pt x="196" y="10"/>
                  </a:lnTo>
                  <a:lnTo>
                    <a:pt x="195" y="10"/>
                  </a:lnTo>
                  <a:lnTo>
                    <a:pt x="195" y="10"/>
                  </a:lnTo>
                  <a:lnTo>
                    <a:pt x="195" y="10"/>
                  </a:lnTo>
                  <a:lnTo>
                    <a:pt x="195" y="10"/>
                  </a:lnTo>
                  <a:lnTo>
                    <a:pt x="194" y="10"/>
                  </a:lnTo>
                  <a:lnTo>
                    <a:pt x="194" y="10"/>
                  </a:lnTo>
                  <a:lnTo>
                    <a:pt x="194" y="9"/>
                  </a:lnTo>
                  <a:lnTo>
                    <a:pt x="194" y="9"/>
                  </a:lnTo>
                  <a:lnTo>
                    <a:pt x="194" y="9"/>
                  </a:lnTo>
                  <a:lnTo>
                    <a:pt x="194" y="9"/>
                  </a:lnTo>
                  <a:lnTo>
                    <a:pt x="194" y="9"/>
                  </a:lnTo>
                  <a:lnTo>
                    <a:pt x="194" y="9"/>
                  </a:lnTo>
                  <a:lnTo>
                    <a:pt x="192" y="9"/>
                  </a:lnTo>
                  <a:lnTo>
                    <a:pt x="192" y="9"/>
                  </a:lnTo>
                  <a:lnTo>
                    <a:pt x="192" y="7"/>
                  </a:lnTo>
                  <a:lnTo>
                    <a:pt x="192" y="7"/>
                  </a:lnTo>
                  <a:lnTo>
                    <a:pt x="191" y="7"/>
                  </a:lnTo>
                  <a:lnTo>
                    <a:pt x="191" y="7"/>
                  </a:lnTo>
                  <a:lnTo>
                    <a:pt x="191" y="7"/>
                  </a:lnTo>
                  <a:lnTo>
                    <a:pt x="191" y="7"/>
                  </a:lnTo>
                  <a:lnTo>
                    <a:pt x="189" y="7"/>
                  </a:lnTo>
                  <a:lnTo>
                    <a:pt x="189" y="7"/>
                  </a:lnTo>
                  <a:lnTo>
                    <a:pt x="189" y="6"/>
                  </a:lnTo>
                  <a:lnTo>
                    <a:pt x="189" y="6"/>
                  </a:lnTo>
                  <a:lnTo>
                    <a:pt x="188" y="6"/>
                  </a:lnTo>
                  <a:lnTo>
                    <a:pt x="188" y="6"/>
                  </a:lnTo>
                  <a:lnTo>
                    <a:pt x="188" y="6"/>
                  </a:lnTo>
                  <a:lnTo>
                    <a:pt x="188" y="6"/>
                  </a:lnTo>
                  <a:lnTo>
                    <a:pt x="187" y="6"/>
                  </a:lnTo>
                  <a:lnTo>
                    <a:pt x="187" y="6"/>
                  </a:lnTo>
                  <a:lnTo>
                    <a:pt x="187" y="6"/>
                  </a:lnTo>
                  <a:lnTo>
                    <a:pt x="187" y="6"/>
                  </a:lnTo>
                  <a:lnTo>
                    <a:pt x="187" y="6"/>
                  </a:lnTo>
                  <a:lnTo>
                    <a:pt x="187" y="6"/>
                  </a:lnTo>
                  <a:lnTo>
                    <a:pt x="187" y="5"/>
                  </a:lnTo>
                  <a:lnTo>
                    <a:pt x="187" y="5"/>
                  </a:lnTo>
                  <a:lnTo>
                    <a:pt x="185" y="5"/>
                  </a:lnTo>
                  <a:lnTo>
                    <a:pt x="185" y="5"/>
                  </a:lnTo>
                  <a:lnTo>
                    <a:pt x="185" y="5"/>
                  </a:lnTo>
                  <a:lnTo>
                    <a:pt x="185" y="5"/>
                  </a:lnTo>
                  <a:lnTo>
                    <a:pt x="184" y="5"/>
                  </a:lnTo>
                  <a:lnTo>
                    <a:pt x="184" y="5"/>
                  </a:lnTo>
                  <a:lnTo>
                    <a:pt x="184" y="5"/>
                  </a:lnTo>
                  <a:lnTo>
                    <a:pt x="184" y="5"/>
                  </a:lnTo>
                  <a:lnTo>
                    <a:pt x="181" y="5"/>
                  </a:lnTo>
                  <a:lnTo>
                    <a:pt x="181" y="5"/>
                  </a:lnTo>
                  <a:lnTo>
                    <a:pt x="181" y="4"/>
                  </a:lnTo>
                  <a:lnTo>
                    <a:pt x="181" y="4"/>
                  </a:lnTo>
                  <a:lnTo>
                    <a:pt x="181" y="4"/>
                  </a:lnTo>
                  <a:lnTo>
                    <a:pt x="181" y="4"/>
                  </a:lnTo>
                  <a:lnTo>
                    <a:pt x="180" y="4"/>
                  </a:lnTo>
                  <a:lnTo>
                    <a:pt x="180" y="4"/>
                  </a:lnTo>
                  <a:lnTo>
                    <a:pt x="180" y="4"/>
                  </a:lnTo>
                  <a:lnTo>
                    <a:pt x="180" y="4"/>
                  </a:lnTo>
                  <a:lnTo>
                    <a:pt x="180" y="4"/>
                  </a:lnTo>
                  <a:lnTo>
                    <a:pt x="180" y="4"/>
                  </a:lnTo>
                  <a:lnTo>
                    <a:pt x="178" y="4"/>
                  </a:lnTo>
                  <a:lnTo>
                    <a:pt x="178" y="4"/>
                  </a:lnTo>
                  <a:lnTo>
                    <a:pt x="178" y="3"/>
                  </a:lnTo>
                  <a:lnTo>
                    <a:pt x="178" y="3"/>
                  </a:lnTo>
                  <a:lnTo>
                    <a:pt x="177" y="3"/>
                  </a:lnTo>
                  <a:lnTo>
                    <a:pt x="177" y="3"/>
                  </a:lnTo>
                  <a:lnTo>
                    <a:pt x="176" y="3"/>
                  </a:lnTo>
                  <a:lnTo>
                    <a:pt x="176" y="3"/>
                  </a:lnTo>
                  <a:lnTo>
                    <a:pt x="176" y="3"/>
                  </a:lnTo>
                  <a:lnTo>
                    <a:pt x="176" y="3"/>
                  </a:lnTo>
                  <a:lnTo>
                    <a:pt x="174" y="3"/>
                  </a:lnTo>
                  <a:lnTo>
                    <a:pt x="174" y="3"/>
                  </a:lnTo>
                  <a:lnTo>
                    <a:pt x="174" y="2"/>
                  </a:lnTo>
                  <a:lnTo>
                    <a:pt x="174" y="2"/>
                  </a:lnTo>
                  <a:lnTo>
                    <a:pt x="173" y="2"/>
                  </a:lnTo>
                  <a:lnTo>
                    <a:pt x="173" y="2"/>
                  </a:lnTo>
                  <a:lnTo>
                    <a:pt x="172" y="2"/>
                  </a:lnTo>
                  <a:lnTo>
                    <a:pt x="172" y="2"/>
                  </a:lnTo>
                  <a:lnTo>
                    <a:pt x="172" y="2"/>
                  </a:lnTo>
                  <a:lnTo>
                    <a:pt x="172" y="2"/>
                  </a:lnTo>
                  <a:lnTo>
                    <a:pt x="171" y="2"/>
                  </a:lnTo>
                  <a:lnTo>
                    <a:pt x="171" y="2"/>
                  </a:lnTo>
                  <a:lnTo>
                    <a:pt x="171" y="2"/>
                  </a:lnTo>
                  <a:lnTo>
                    <a:pt x="171" y="2"/>
                  </a:lnTo>
                  <a:lnTo>
                    <a:pt x="171" y="0"/>
                  </a:lnTo>
                  <a:lnTo>
                    <a:pt x="171" y="0"/>
                  </a:lnTo>
                  <a:lnTo>
                    <a:pt x="167" y="0"/>
                  </a:lnTo>
                  <a:lnTo>
                    <a:pt x="167" y="0"/>
                  </a:lnTo>
                  <a:lnTo>
                    <a:pt x="166" y="2"/>
                  </a:lnTo>
                  <a:lnTo>
                    <a:pt x="166" y="2"/>
                  </a:lnTo>
                  <a:lnTo>
                    <a:pt x="166" y="2"/>
                  </a:lnTo>
                  <a:lnTo>
                    <a:pt x="166" y="2"/>
                  </a:lnTo>
                  <a:lnTo>
                    <a:pt x="166" y="2"/>
                  </a:lnTo>
                  <a:lnTo>
                    <a:pt x="166" y="2"/>
                  </a:lnTo>
                  <a:lnTo>
                    <a:pt x="165" y="2"/>
                  </a:lnTo>
                  <a:lnTo>
                    <a:pt x="165" y="2"/>
                  </a:lnTo>
                  <a:lnTo>
                    <a:pt x="165" y="3"/>
                  </a:lnTo>
                  <a:lnTo>
                    <a:pt x="165" y="3"/>
                  </a:lnTo>
                  <a:lnTo>
                    <a:pt x="164" y="3"/>
                  </a:lnTo>
                  <a:lnTo>
                    <a:pt x="164" y="3"/>
                  </a:lnTo>
                  <a:lnTo>
                    <a:pt x="164" y="3"/>
                  </a:lnTo>
                  <a:lnTo>
                    <a:pt x="164" y="3"/>
                  </a:lnTo>
                  <a:lnTo>
                    <a:pt x="162" y="3"/>
                  </a:lnTo>
                  <a:lnTo>
                    <a:pt x="162" y="3"/>
                  </a:lnTo>
                  <a:lnTo>
                    <a:pt x="161" y="3"/>
                  </a:lnTo>
                  <a:lnTo>
                    <a:pt x="161" y="3"/>
                  </a:lnTo>
                  <a:lnTo>
                    <a:pt x="161" y="3"/>
                  </a:lnTo>
                  <a:lnTo>
                    <a:pt x="161" y="3"/>
                  </a:lnTo>
                  <a:lnTo>
                    <a:pt x="161" y="3"/>
                  </a:lnTo>
                  <a:lnTo>
                    <a:pt x="161" y="3"/>
                  </a:lnTo>
                  <a:lnTo>
                    <a:pt x="159" y="3"/>
                  </a:lnTo>
                  <a:lnTo>
                    <a:pt x="159" y="3"/>
                  </a:lnTo>
                  <a:lnTo>
                    <a:pt x="159" y="2"/>
                  </a:lnTo>
                  <a:lnTo>
                    <a:pt x="159" y="2"/>
                  </a:lnTo>
                  <a:lnTo>
                    <a:pt x="157" y="2"/>
                  </a:lnTo>
                  <a:lnTo>
                    <a:pt x="157" y="2"/>
                  </a:lnTo>
                  <a:lnTo>
                    <a:pt x="156" y="2"/>
                  </a:lnTo>
                  <a:lnTo>
                    <a:pt x="156" y="2"/>
                  </a:lnTo>
                  <a:lnTo>
                    <a:pt x="155" y="3"/>
                  </a:lnTo>
                  <a:lnTo>
                    <a:pt x="155" y="3"/>
                  </a:lnTo>
                  <a:lnTo>
                    <a:pt x="155" y="4"/>
                  </a:lnTo>
                  <a:lnTo>
                    <a:pt x="155" y="4"/>
                  </a:lnTo>
                  <a:lnTo>
                    <a:pt x="155" y="4"/>
                  </a:lnTo>
                  <a:lnTo>
                    <a:pt x="155" y="4"/>
                  </a:lnTo>
                  <a:lnTo>
                    <a:pt x="155" y="5"/>
                  </a:lnTo>
                  <a:lnTo>
                    <a:pt x="155" y="5"/>
                  </a:lnTo>
                  <a:lnTo>
                    <a:pt x="154" y="5"/>
                  </a:lnTo>
                  <a:lnTo>
                    <a:pt x="154" y="5"/>
                  </a:lnTo>
                  <a:lnTo>
                    <a:pt x="152" y="5"/>
                  </a:lnTo>
                  <a:lnTo>
                    <a:pt x="152" y="5"/>
                  </a:lnTo>
                  <a:lnTo>
                    <a:pt x="152" y="5"/>
                  </a:lnTo>
                  <a:lnTo>
                    <a:pt x="152" y="5"/>
                  </a:lnTo>
                  <a:lnTo>
                    <a:pt x="152" y="5"/>
                  </a:lnTo>
                  <a:lnTo>
                    <a:pt x="152" y="5"/>
                  </a:lnTo>
                  <a:lnTo>
                    <a:pt x="151" y="5"/>
                  </a:lnTo>
                  <a:lnTo>
                    <a:pt x="151" y="5"/>
                  </a:lnTo>
                  <a:lnTo>
                    <a:pt x="151" y="5"/>
                  </a:lnTo>
                  <a:lnTo>
                    <a:pt x="151" y="5"/>
                  </a:lnTo>
                  <a:lnTo>
                    <a:pt x="151" y="4"/>
                  </a:lnTo>
                  <a:lnTo>
                    <a:pt x="151" y="4"/>
                  </a:lnTo>
                  <a:lnTo>
                    <a:pt x="150" y="3"/>
                  </a:lnTo>
                  <a:lnTo>
                    <a:pt x="150" y="3"/>
                  </a:lnTo>
                  <a:lnTo>
                    <a:pt x="149" y="3"/>
                  </a:lnTo>
                  <a:lnTo>
                    <a:pt x="149" y="3"/>
                  </a:lnTo>
                  <a:lnTo>
                    <a:pt x="149" y="4"/>
                  </a:lnTo>
                  <a:lnTo>
                    <a:pt x="149" y="4"/>
                  </a:lnTo>
                  <a:lnTo>
                    <a:pt x="148" y="4"/>
                  </a:lnTo>
                  <a:lnTo>
                    <a:pt x="148" y="4"/>
                  </a:lnTo>
                  <a:lnTo>
                    <a:pt x="148" y="4"/>
                  </a:lnTo>
                  <a:lnTo>
                    <a:pt x="148" y="4"/>
                  </a:lnTo>
                  <a:lnTo>
                    <a:pt x="147" y="4"/>
                  </a:lnTo>
                  <a:lnTo>
                    <a:pt x="147" y="4"/>
                  </a:lnTo>
                  <a:lnTo>
                    <a:pt x="147" y="5"/>
                  </a:lnTo>
                  <a:lnTo>
                    <a:pt x="147" y="5"/>
                  </a:lnTo>
                  <a:lnTo>
                    <a:pt x="147" y="5"/>
                  </a:lnTo>
                  <a:lnTo>
                    <a:pt x="147" y="5"/>
                  </a:lnTo>
                  <a:lnTo>
                    <a:pt x="147" y="5"/>
                  </a:lnTo>
                  <a:lnTo>
                    <a:pt x="147" y="5"/>
                  </a:lnTo>
                  <a:lnTo>
                    <a:pt x="146" y="5"/>
                  </a:lnTo>
                  <a:lnTo>
                    <a:pt x="146" y="5"/>
                  </a:lnTo>
                  <a:lnTo>
                    <a:pt x="146" y="5"/>
                  </a:lnTo>
                  <a:lnTo>
                    <a:pt x="146" y="5"/>
                  </a:lnTo>
                  <a:lnTo>
                    <a:pt x="146" y="5"/>
                  </a:lnTo>
                  <a:lnTo>
                    <a:pt x="146" y="5"/>
                  </a:lnTo>
                  <a:lnTo>
                    <a:pt x="146" y="6"/>
                  </a:lnTo>
                  <a:lnTo>
                    <a:pt x="146" y="6"/>
                  </a:lnTo>
                  <a:lnTo>
                    <a:pt x="144" y="6"/>
                  </a:lnTo>
                  <a:lnTo>
                    <a:pt x="144" y="6"/>
                  </a:lnTo>
                  <a:lnTo>
                    <a:pt x="144" y="6"/>
                  </a:lnTo>
                  <a:lnTo>
                    <a:pt x="144" y="6"/>
                  </a:lnTo>
                  <a:lnTo>
                    <a:pt x="143" y="6"/>
                  </a:lnTo>
                  <a:lnTo>
                    <a:pt x="143" y="6"/>
                  </a:lnTo>
                  <a:lnTo>
                    <a:pt x="143" y="7"/>
                  </a:lnTo>
                  <a:lnTo>
                    <a:pt x="143" y="7"/>
                  </a:lnTo>
                  <a:lnTo>
                    <a:pt x="142" y="7"/>
                  </a:lnTo>
                  <a:lnTo>
                    <a:pt x="142" y="7"/>
                  </a:lnTo>
                  <a:lnTo>
                    <a:pt x="142" y="7"/>
                  </a:lnTo>
                  <a:lnTo>
                    <a:pt x="142" y="7"/>
                  </a:lnTo>
                  <a:lnTo>
                    <a:pt x="141" y="7"/>
                  </a:lnTo>
                  <a:lnTo>
                    <a:pt x="141" y="7"/>
                  </a:lnTo>
                  <a:lnTo>
                    <a:pt x="141" y="9"/>
                  </a:lnTo>
                  <a:lnTo>
                    <a:pt x="141" y="9"/>
                  </a:lnTo>
                  <a:lnTo>
                    <a:pt x="140" y="9"/>
                  </a:lnTo>
                  <a:lnTo>
                    <a:pt x="140" y="9"/>
                  </a:lnTo>
                  <a:lnTo>
                    <a:pt x="140" y="9"/>
                  </a:lnTo>
                  <a:lnTo>
                    <a:pt x="140" y="9"/>
                  </a:lnTo>
                  <a:lnTo>
                    <a:pt x="139" y="9"/>
                  </a:lnTo>
                  <a:lnTo>
                    <a:pt x="139" y="9"/>
                  </a:lnTo>
                  <a:lnTo>
                    <a:pt x="139" y="9"/>
                  </a:lnTo>
                  <a:lnTo>
                    <a:pt x="139" y="9"/>
                  </a:lnTo>
                  <a:lnTo>
                    <a:pt x="139" y="10"/>
                  </a:lnTo>
                  <a:lnTo>
                    <a:pt x="139" y="10"/>
                  </a:lnTo>
                  <a:lnTo>
                    <a:pt x="137" y="10"/>
                  </a:lnTo>
                  <a:lnTo>
                    <a:pt x="137" y="10"/>
                  </a:lnTo>
                  <a:lnTo>
                    <a:pt x="137" y="10"/>
                  </a:lnTo>
                  <a:lnTo>
                    <a:pt x="137" y="10"/>
                  </a:lnTo>
                  <a:lnTo>
                    <a:pt x="137" y="10"/>
                  </a:lnTo>
                  <a:lnTo>
                    <a:pt x="137" y="10"/>
                  </a:lnTo>
                  <a:lnTo>
                    <a:pt x="136" y="10"/>
                  </a:lnTo>
                  <a:lnTo>
                    <a:pt x="136" y="10"/>
                  </a:lnTo>
                  <a:lnTo>
                    <a:pt x="136" y="11"/>
                  </a:lnTo>
                  <a:lnTo>
                    <a:pt x="136" y="11"/>
                  </a:lnTo>
                  <a:lnTo>
                    <a:pt x="136" y="11"/>
                  </a:lnTo>
                  <a:lnTo>
                    <a:pt x="136" y="11"/>
                  </a:lnTo>
                  <a:lnTo>
                    <a:pt x="136" y="11"/>
                  </a:lnTo>
                  <a:lnTo>
                    <a:pt x="136" y="11"/>
                  </a:lnTo>
                  <a:lnTo>
                    <a:pt x="135" y="11"/>
                  </a:lnTo>
                  <a:lnTo>
                    <a:pt x="135" y="11"/>
                  </a:lnTo>
                  <a:lnTo>
                    <a:pt x="135" y="12"/>
                  </a:lnTo>
                  <a:lnTo>
                    <a:pt x="135" y="12"/>
                  </a:lnTo>
                  <a:lnTo>
                    <a:pt x="135" y="12"/>
                  </a:lnTo>
                  <a:lnTo>
                    <a:pt x="135" y="12"/>
                  </a:lnTo>
                  <a:lnTo>
                    <a:pt x="135" y="12"/>
                  </a:lnTo>
                  <a:lnTo>
                    <a:pt x="135" y="12"/>
                  </a:lnTo>
                  <a:lnTo>
                    <a:pt x="134" y="12"/>
                  </a:lnTo>
                  <a:lnTo>
                    <a:pt x="134" y="12"/>
                  </a:lnTo>
                  <a:lnTo>
                    <a:pt x="134" y="13"/>
                  </a:lnTo>
                  <a:lnTo>
                    <a:pt x="134" y="13"/>
                  </a:lnTo>
                  <a:lnTo>
                    <a:pt x="133" y="13"/>
                  </a:lnTo>
                  <a:lnTo>
                    <a:pt x="133" y="13"/>
                  </a:lnTo>
                  <a:lnTo>
                    <a:pt x="133" y="13"/>
                  </a:lnTo>
                  <a:lnTo>
                    <a:pt x="133" y="13"/>
                  </a:lnTo>
                  <a:lnTo>
                    <a:pt x="132" y="13"/>
                  </a:lnTo>
                  <a:lnTo>
                    <a:pt x="132" y="13"/>
                  </a:lnTo>
                  <a:lnTo>
                    <a:pt x="132" y="13"/>
                  </a:lnTo>
                  <a:lnTo>
                    <a:pt x="132" y="13"/>
                  </a:lnTo>
                  <a:lnTo>
                    <a:pt x="130" y="13"/>
                  </a:lnTo>
                  <a:lnTo>
                    <a:pt x="130" y="13"/>
                  </a:lnTo>
                  <a:lnTo>
                    <a:pt x="130" y="14"/>
                  </a:lnTo>
                  <a:lnTo>
                    <a:pt x="130" y="14"/>
                  </a:lnTo>
                  <a:lnTo>
                    <a:pt x="129" y="14"/>
                  </a:lnTo>
                  <a:lnTo>
                    <a:pt x="129" y="14"/>
                  </a:lnTo>
                  <a:lnTo>
                    <a:pt x="129" y="14"/>
                  </a:lnTo>
                  <a:lnTo>
                    <a:pt x="129" y="14"/>
                  </a:lnTo>
                  <a:lnTo>
                    <a:pt x="129" y="15"/>
                  </a:lnTo>
                  <a:lnTo>
                    <a:pt x="129" y="15"/>
                  </a:lnTo>
                  <a:lnTo>
                    <a:pt x="129" y="15"/>
                  </a:lnTo>
                  <a:lnTo>
                    <a:pt x="129" y="15"/>
                  </a:lnTo>
                  <a:lnTo>
                    <a:pt x="129" y="15"/>
                  </a:lnTo>
                  <a:lnTo>
                    <a:pt x="129" y="15"/>
                  </a:lnTo>
                  <a:lnTo>
                    <a:pt x="129" y="17"/>
                  </a:lnTo>
                  <a:lnTo>
                    <a:pt x="129" y="17"/>
                  </a:lnTo>
                  <a:lnTo>
                    <a:pt x="127" y="17"/>
                  </a:lnTo>
                  <a:lnTo>
                    <a:pt x="127" y="17"/>
                  </a:lnTo>
                  <a:lnTo>
                    <a:pt x="127" y="19"/>
                  </a:lnTo>
                  <a:lnTo>
                    <a:pt x="127" y="19"/>
                  </a:lnTo>
                  <a:lnTo>
                    <a:pt x="127" y="20"/>
                  </a:lnTo>
                  <a:lnTo>
                    <a:pt x="127" y="20"/>
                  </a:lnTo>
                  <a:lnTo>
                    <a:pt x="126" y="20"/>
                  </a:lnTo>
                  <a:lnTo>
                    <a:pt x="126" y="20"/>
                  </a:lnTo>
                  <a:lnTo>
                    <a:pt x="126" y="20"/>
                  </a:lnTo>
                  <a:lnTo>
                    <a:pt x="126" y="20"/>
                  </a:lnTo>
                  <a:lnTo>
                    <a:pt x="126" y="20"/>
                  </a:lnTo>
                  <a:lnTo>
                    <a:pt x="126" y="20"/>
                  </a:lnTo>
                  <a:lnTo>
                    <a:pt x="125" y="20"/>
                  </a:lnTo>
                  <a:lnTo>
                    <a:pt x="125" y="20"/>
                  </a:lnTo>
                  <a:lnTo>
                    <a:pt x="125" y="21"/>
                  </a:lnTo>
                  <a:lnTo>
                    <a:pt x="125" y="21"/>
                  </a:lnTo>
                  <a:lnTo>
                    <a:pt x="125" y="21"/>
                  </a:lnTo>
                  <a:lnTo>
                    <a:pt x="125" y="21"/>
                  </a:lnTo>
                  <a:lnTo>
                    <a:pt x="124" y="21"/>
                  </a:lnTo>
                  <a:lnTo>
                    <a:pt x="124" y="21"/>
                  </a:lnTo>
                  <a:lnTo>
                    <a:pt x="124" y="22"/>
                  </a:lnTo>
                  <a:lnTo>
                    <a:pt x="124" y="22"/>
                  </a:lnTo>
                  <a:lnTo>
                    <a:pt x="124" y="22"/>
                  </a:lnTo>
                  <a:lnTo>
                    <a:pt x="124" y="22"/>
                  </a:lnTo>
                  <a:lnTo>
                    <a:pt x="124" y="24"/>
                  </a:lnTo>
                  <a:lnTo>
                    <a:pt x="124" y="24"/>
                  </a:lnTo>
                  <a:lnTo>
                    <a:pt x="122" y="24"/>
                  </a:lnTo>
                  <a:lnTo>
                    <a:pt x="122" y="24"/>
                  </a:lnTo>
                  <a:lnTo>
                    <a:pt x="122" y="26"/>
                  </a:lnTo>
                  <a:lnTo>
                    <a:pt x="122" y="26"/>
                  </a:lnTo>
                  <a:lnTo>
                    <a:pt x="122" y="26"/>
                  </a:lnTo>
                  <a:lnTo>
                    <a:pt x="122" y="26"/>
                  </a:lnTo>
                  <a:lnTo>
                    <a:pt x="122" y="26"/>
                  </a:lnTo>
                  <a:lnTo>
                    <a:pt x="122" y="26"/>
                  </a:lnTo>
                  <a:lnTo>
                    <a:pt x="120" y="26"/>
                  </a:lnTo>
                  <a:lnTo>
                    <a:pt x="120" y="26"/>
                  </a:lnTo>
                  <a:lnTo>
                    <a:pt x="120" y="26"/>
                  </a:lnTo>
                  <a:lnTo>
                    <a:pt x="120" y="26"/>
                  </a:lnTo>
                  <a:lnTo>
                    <a:pt x="120" y="26"/>
                  </a:lnTo>
                  <a:lnTo>
                    <a:pt x="120" y="26"/>
                  </a:lnTo>
                  <a:lnTo>
                    <a:pt x="120" y="26"/>
                  </a:lnTo>
                  <a:lnTo>
                    <a:pt x="120" y="26"/>
                  </a:lnTo>
                  <a:lnTo>
                    <a:pt x="118" y="26"/>
                  </a:lnTo>
                  <a:lnTo>
                    <a:pt x="118" y="26"/>
                  </a:lnTo>
                  <a:lnTo>
                    <a:pt x="118" y="27"/>
                  </a:lnTo>
                  <a:lnTo>
                    <a:pt x="118" y="27"/>
                  </a:lnTo>
                  <a:lnTo>
                    <a:pt x="117" y="27"/>
                  </a:lnTo>
                  <a:lnTo>
                    <a:pt x="114" y="27"/>
                  </a:lnTo>
                  <a:lnTo>
                    <a:pt x="114" y="27"/>
                  </a:lnTo>
                  <a:lnTo>
                    <a:pt x="114" y="28"/>
                  </a:lnTo>
                  <a:lnTo>
                    <a:pt x="114" y="28"/>
                  </a:lnTo>
                  <a:lnTo>
                    <a:pt x="114" y="28"/>
                  </a:lnTo>
                  <a:lnTo>
                    <a:pt x="114" y="28"/>
                  </a:lnTo>
                  <a:lnTo>
                    <a:pt x="114" y="29"/>
                  </a:lnTo>
                  <a:lnTo>
                    <a:pt x="114" y="29"/>
                  </a:lnTo>
                  <a:lnTo>
                    <a:pt x="113" y="29"/>
                  </a:lnTo>
                  <a:lnTo>
                    <a:pt x="113" y="29"/>
                  </a:lnTo>
                  <a:lnTo>
                    <a:pt x="112" y="29"/>
                  </a:lnTo>
                  <a:lnTo>
                    <a:pt x="112" y="29"/>
                  </a:lnTo>
                  <a:lnTo>
                    <a:pt x="112" y="30"/>
                  </a:lnTo>
                  <a:lnTo>
                    <a:pt x="112" y="30"/>
                  </a:lnTo>
                  <a:lnTo>
                    <a:pt x="112" y="30"/>
                  </a:lnTo>
                  <a:lnTo>
                    <a:pt x="112" y="30"/>
                  </a:lnTo>
                  <a:lnTo>
                    <a:pt x="111" y="30"/>
                  </a:lnTo>
                  <a:lnTo>
                    <a:pt x="111" y="30"/>
                  </a:lnTo>
                  <a:lnTo>
                    <a:pt x="111" y="30"/>
                  </a:lnTo>
                  <a:lnTo>
                    <a:pt x="111" y="30"/>
                  </a:lnTo>
                  <a:lnTo>
                    <a:pt x="111" y="32"/>
                  </a:lnTo>
                  <a:lnTo>
                    <a:pt x="111" y="32"/>
                  </a:lnTo>
                  <a:lnTo>
                    <a:pt x="110" y="32"/>
                  </a:lnTo>
                  <a:lnTo>
                    <a:pt x="110" y="32"/>
                  </a:lnTo>
                  <a:lnTo>
                    <a:pt x="110" y="33"/>
                  </a:lnTo>
                  <a:lnTo>
                    <a:pt x="110" y="33"/>
                  </a:lnTo>
                  <a:lnTo>
                    <a:pt x="110" y="33"/>
                  </a:lnTo>
                  <a:lnTo>
                    <a:pt x="110" y="33"/>
                  </a:lnTo>
                  <a:lnTo>
                    <a:pt x="110" y="35"/>
                  </a:lnTo>
                  <a:lnTo>
                    <a:pt x="110" y="35"/>
                  </a:lnTo>
                  <a:lnTo>
                    <a:pt x="110" y="35"/>
                  </a:lnTo>
                  <a:lnTo>
                    <a:pt x="110" y="35"/>
                  </a:lnTo>
                  <a:lnTo>
                    <a:pt x="111" y="36"/>
                  </a:lnTo>
                  <a:lnTo>
                    <a:pt x="111" y="36"/>
                  </a:lnTo>
                  <a:lnTo>
                    <a:pt x="111" y="36"/>
                  </a:lnTo>
                  <a:lnTo>
                    <a:pt x="111" y="36"/>
                  </a:lnTo>
                  <a:lnTo>
                    <a:pt x="112" y="36"/>
                  </a:lnTo>
                  <a:lnTo>
                    <a:pt x="112" y="36"/>
                  </a:lnTo>
                  <a:lnTo>
                    <a:pt x="113" y="36"/>
                  </a:lnTo>
                  <a:lnTo>
                    <a:pt x="113" y="36"/>
                  </a:lnTo>
                  <a:lnTo>
                    <a:pt x="113" y="37"/>
                  </a:lnTo>
                  <a:lnTo>
                    <a:pt x="113" y="37"/>
                  </a:lnTo>
                  <a:lnTo>
                    <a:pt x="113" y="37"/>
                  </a:lnTo>
                  <a:lnTo>
                    <a:pt x="113" y="37"/>
                  </a:lnTo>
                  <a:lnTo>
                    <a:pt x="113" y="37"/>
                  </a:lnTo>
                  <a:lnTo>
                    <a:pt x="113" y="37"/>
                  </a:lnTo>
                  <a:lnTo>
                    <a:pt x="113" y="39"/>
                  </a:lnTo>
                  <a:lnTo>
                    <a:pt x="113" y="39"/>
                  </a:lnTo>
                  <a:lnTo>
                    <a:pt x="110" y="39"/>
                  </a:lnTo>
                  <a:lnTo>
                    <a:pt x="110" y="39"/>
                  </a:lnTo>
                  <a:lnTo>
                    <a:pt x="110" y="39"/>
                  </a:lnTo>
                  <a:lnTo>
                    <a:pt x="110" y="39"/>
                  </a:lnTo>
                  <a:lnTo>
                    <a:pt x="110" y="40"/>
                  </a:lnTo>
                  <a:lnTo>
                    <a:pt x="110" y="40"/>
                  </a:lnTo>
                  <a:lnTo>
                    <a:pt x="111" y="40"/>
                  </a:lnTo>
                  <a:lnTo>
                    <a:pt x="111" y="40"/>
                  </a:lnTo>
                  <a:lnTo>
                    <a:pt x="112" y="40"/>
                  </a:lnTo>
                  <a:lnTo>
                    <a:pt x="112" y="40"/>
                  </a:lnTo>
                  <a:lnTo>
                    <a:pt x="112" y="42"/>
                  </a:lnTo>
                  <a:lnTo>
                    <a:pt x="112" y="42"/>
                  </a:lnTo>
                  <a:lnTo>
                    <a:pt x="111" y="42"/>
                  </a:lnTo>
                  <a:lnTo>
                    <a:pt x="111" y="42"/>
                  </a:lnTo>
                  <a:lnTo>
                    <a:pt x="111" y="43"/>
                  </a:lnTo>
                  <a:lnTo>
                    <a:pt x="111" y="43"/>
                  </a:lnTo>
                  <a:lnTo>
                    <a:pt x="111" y="43"/>
                  </a:lnTo>
                  <a:lnTo>
                    <a:pt x="111" y="43"/>
                  </a:lnTo>
                  <a:lnTo>
                    <a:pt x="111" y="43"/>
                  </a:lnTo>
                  <a:lnTo>
                    <a:pt x="111" y="43"/>
                  </a:lnTo>
                  <a:lnTo>
                    <a:pt x="110" y="43"/>
                  </a:lnTo>
                  <a:lnTo>
                    <a:pt x="110" y="43"/>
                  </a:lnTo>
                  <a:lnTo>
                    <a:pt x="110" y="44"/>
                  </a:lnTo>
                  <a:lnTo>
                    <a:pt x="110" y="44"/>
                  </a:lnTo>
                  <a:lnTo>
                    <a:pt x="110" y="44"/>
                  </a:lnTo>
                  <a:lnTo>
                    <a:pt x="110" y="44"/>
                  </a:lnTo>
                  <a:lnTo>
                    <a:pt x="110" y="44"/>
                  </a:lnTo>
                  <a:lnTo>
                    <a:pt x="110" y="44"/>
                  </a:lnTo>
                  <a:lnTo>
                    <a:pt x="109" y="44"/>
                  </a:lnTo>
                  <a:lnTo>
                    <a:pt x="109" y="44"/>
                  </a:lnTo>
                  <a:lnTo>
                    <a:pt x="109" y="45"/>
                  </a:lnTo>
                  <a:lnTo>
                    <a:pt x="109" y="45"/>
                  </a:lnTo>
                  <a:lnTo>
                    <a:pt x="109" y="45"/>
                  </a:lnTo>
                  <a:lnTo>
                    <a:pt x="109" y="45"/>
                  </a:lnTo>
                  <a:lnTo>
                    <a:pt x="109" y="47"/>
                  </a:lnTo>
                  <a:lnTo>
                    <a:pt x="109" y="47"/>
                  </a:lnTo>
                  <a:lnTo>
                    <a:pt x="109" y="47"/>
                  </a:lnTo>
                  <a:lnTo>
                    <a:pt x="109" y="47"/>
                  </a:lnTo>
                  <a:lnTo>
                    <a:pt x="107" y="47"/>
                  </a:lnTo>
                  <a:lnTo>
                    <a:pt x="107" y="47"/>
                  </a:lnTo>
                  <a:lnTo>
                    <a:pt x="107" y="48"/>
                  </a:lnTo>
                  <a:lnTo>
                    <a:pt x="107" y="48"/>
                  </a:lnTo>
                  <a:lnTo>
                    <a:pt x="107" y="48"/>
                  </a:lnTo>
                  <a:lnTo>
                    <a:pt x="107" y="48"/>
                  </a:lnTo>
                  <a:lnTo>
                    <a:pt x="107" y="48"/>
                  </a:lnTo>
                  <a:lnTo>
                    <a:pt x="107" y="48"/>
                  </a:lnTo>
                  <a:lnTo>
                    <a:pt x="107" y="49"/>
                  </a:lnTo>
                  <a:lnTo>
                    <a:pt x="107" y="49"/>
                  </a:lnTo>
                  <a:lnTo>
                    <a:pt x="106" y="49"/>
                  </a:lnTo>
                  <a:lnTo>
                    <a:pt x="106" y="49"/>
                  </a:lnTo>
                  <a:lnTo>
                    <a:pt x="106" y="49"/>
                  </a:lnTo>
                  <a:lnTo>
                    <a:pt x="106" y="49"/>
                  </a:lnTo>
                  <a:lnTo>
                    <a:pt x="106" y="50"/>
                  </a:lnTo>
                  <a:lnTo>
                    <a:pt x="106" y="50"/>
                  </a:lnTo>
                  <a:lnTo>
                    <a:pt x="106" y="50"/>
                  </a:lnTo>
                  <a:lnTo>
                    <a:pt x="106" y="50"/>
                  </a:lnTo>
                  <a:lnTo>
                    <a:pt x="106" y="50"/>
                  </a:lnTo>
                  <a:lnTo>
                    <a:pt x="106" y="50"/>
                  </a:lnTo>
                  <a:lnTo>
                    <a:pt x="106" y="51"/>
                  </a:lnTo>
                  <a:lnTo>
                    <a:pt x="106" y="51"/>
                  </a:lnTo>
                  <a:lnTo>
                    <a:pt x="106" y="51"/>
                  </a:lnTo>
                  <a:lnTo>
                    <a:pt x="106" y="51"/>
                  </a:lnTo>
                  <a:lnTo>
                    <a:pt x="106" y="55"/>
                  </a:lnTo>
                  <a:lnTo>
                    <a:pt x="106" y="55"/>
                  </a:lnTo>
                  <a:lnTo>
                    <a:pt x="105" y="55"/>
                  </a:lnTo>
                  <a:lnTo>
                    <a:pt x="105" y="55"/>
                  </a:lnTo>
                  <a:lnTo>
                    <a:pt x="105" y="55"/>
                  </a:lnTo>
                  <a:lnTo>
                    <a:pt x="105" y="55"/>
                  </a:lnTo>
                  <a:lnTo>
                    <a:pt x="105" y="57"/>
                  </a:lnTo>
                  <a:lnTo>
                    <a:pt x="105" y="57"/>
                  </a:lnTo>
                  <a:lnTo>
                    <a:pt x="105" y="59"/>
                  </a:lnTo>
                  <a:lnTo>
                    <a:pt x="105" y="59"/>
                  </a:lnTo>
                  <a:lnTo>
                    <a:pt x="106" y="59"/>
                  </a:lnTo>
                  <a:lnTo>
                    <a:pt x="106" y="59"/>
                  </a:lnTo>
                  <a:lnTo>
                    <a:pt x="106" y="64"/>
                  </a:lnTo>
                  <a:lnTo>
                    <a:pt x="106" y="64"/>
                  </a:lnTo>
                  <a:lnTo>
                    <a:pt x="106" y="64"/>
                  </a:lnTo>
                  <a:lnTo>
                    <a:pt x="106" y="64"/>
                  </a:lnTo>
                  <a:lnTo>
                    <a:pt x="106" y="65"/>
                  </a:lnTo>
                  <a:lnTo>
                    <a:pt x="106" y="65"/>
                  </a:lnTo>
                  <a:lnTo>
                    <a:pt x="106" y="66"/>
                  </a:lnTo>
                  <a:lnTo>
                    <a:pt x="106" y="66"/>
                  </a:lnTo>
                  <a:lnTo>
                    <a:pt x="106" y="66"/>
                  </a:lnTo>
                  <a:lnTo>
                    <a:pt x="106" y="66"/>
                  </a:lnTo>
                  <a:lnTo>
                    <a:pt x="106" y="67"/>
                  </a:lnTo>
                  <a:lnTo>
                    <a:pt x="106" y="67"/>
                  </a:lnTo>
                  <a:lnTo>
                    <a:pt x="107" y="67"/>
                  </a:lnTo>
                  <a:lnTo>
                    <a:pt x="107" y="67"/>
                  </a:lnTo>
                  <a:lnTo>
                    <a:pt x="107" y="69"/>
                  </a:lnTo>
                  <a:lnTo>
                    <a:pt x="107" y="69"/>
                  </a:lnTo>
                  <a:lnTo>
                    <a:pt x="107" y="69"/>
                  </a:lnTo>
                  <a:lnTo>
                    <a:pt x="107" y="69"/>
                  </a:lnTo>
                  <a:lnTo>
                    <a:pt x="107" y="70"/>
                  </a:lnTo>
                  <a:lnTo>
                    <a:pt x="107" y="70"/>
                  </a:lnTo>
                  <a:lnTo>
                    <a:pt x="107" y="70"/>
                  </a:lnTo>
                  <a:lnTo>
                    <a:pt x="107" y="70"/>
                  </a:lnTo>
                  <a:lnTo>
                    <a:pt x="107" y="72"/>
                  </a:lnTo>
                  <a:lnTo>
                    <a:pt x="107" y="72"/>
                  </a:lnTo>
                  <a:lnTo>
                    <a:pt x="109" y="72"/>
                  </a:lnTo>
                  <a:lnTo>
                    <a:pt x="109" y="72"/>
                  </a:lnTo>
                  <a:lnTo>
                    <a:pt x="109" y="72"/>
                  </a:lnTo>
                  <a:lnTo>
                    <a:pt x="109" y="72"/>
                  </a:lnTo>
                  <a:lnTo>
                    <a:pt x="109" y="72"/>
                  </a:lnTo>
                  <a:lnTo>
                    <a:pt x="109" y="72"/>
                  </a:lnTo>
                  <a:lnTo>
                    <a:pt x="109" y="73"/>
                  </a:lnTo>
                  <a:lnTo>
                    <a:pt x="109" y="73"/>
                  </a:lnTo>
                  <a:lnTo>
                    <a:pt x="110" y="73"/>
                  </a:lnTo>
                  <a:lnTo>
                    <a:pt x="110" y="73"/>
                  </a:lnTo>
                  <a:lnTo>
                    <a:pt x="110" y="74"/>
                  </a:lnTo>
                  <a:lnTo>
                    <a:pt x="110" y="74"/>
                  </a:lnTo>
                  <a:lnTo>
                    <a:pt x="110" y="75"/>
                  </a:lnTo>
                  <a:lnTo>
                    <a:pt x="110" y="75"/>
                  </a:lnTo>
                  <a:lnTo>
                    <a:pt x="110" y="75"/>
                  </a:lnTo>
                  <a:lnTo>
                    <a:pt x="110" y="75"/>
                  </a:lnTo>
                  <a:lnTo>
                    <a:pt x="110" y="78"/>
                  </a:lnTo>
                  <a:lnTo>
                    <a:pt x="110" y="78"/>
                  </a:lnTo>
                  <a:lnTo>
                    <a:pt x="110" y="79"/>
                  </a:lnTo>
                  <a:lnTo>
                    <a:pt x="110" y="79"/>
                  </a:lnTo>
                  <a:lnTo>
                    <a:pt x="111" y="79"/>
                  </a:lnTo>
                  <a:lnTo>
                    <a:pt x="111" y="79"/>
                  </a:lnTo>
                  <a:lnTo>
                    <a:pt x="111" y="80"/>
                  </a:lnTo>
                  <a:lnTo>
                    <a:pt x="111" y="82"/>
                  </a:lnTo>
                  <a:lnTo>
                    <a:pt x="111" y="82"/>
                  </a:lnTo>
                  <a:lnTo>
                    <a:pt x="111" y="82"/>
                  </a:lnTo>
                  <a:lnTo>
                    <a:pt x="111" y="82"/>
                  </a:lnTo>
                  <a:lnTo>
                    <a:pt x="111" y="82"/>
                  </a:lnTo>
                  <a:lnTo>
                    <a:pt x="111" y="82"/>
                  </a:lnTo>
                  <a:lnTo>
                    <a:pt x="111" y="84"/>
                  </a:lnTo>
                  <a:lnTo>
                    <a:pt x="111" y="84"/>
                  </a:lnTo>
                  <a:lnTo>
                    <a:pt x="111" y="84"/>
                  </a:lnTo>
                  <a:lnTo>
                    <a:pt x="111" y="84"/>
                  </a:lnTo>
                  <a:lnTo>
                    <a:pt x="112" y="84"/>
                  </a:lnTo>
                  <a:lnTo>
                    <a:pt x="112" y="84"/>
                  </a:lnTo>
                  <a:lnTo>
                    <a:pt x="112" y="85"/>
                  </a:lnTo>
                  <a:lnTo>
                    <a:pt x="112" y="85"/>
                  </a:lnTo>
                  <a:lnTo>
                    <a:pt x="112" y="85"/>
                  </a:lnTo>
                  <a:lnTo>
                    <a:pt x="112" y="85"/>
                  </a:lnTo>
                  <a:lnTo>
                    <a:pt x="112" y="86"/>
                  </a:lnTo>
                  <a:lnTo>
                    <a:pt x="112" y="86"/>
                  </a:lnTo>
                  <a:lnTo>
                    <a:pt x="112" y="90"/>
                  </a:lnTo>
                  <a:lnTo>
                    <a:pt x="112" y="90"/>
                  </a:lnTo>
                  <a:lnTo>
                    <a:pt x="112" y="92"/>
                  </a:lnTo>
                  <a:lnTo>
                    <a:pt x="112" y="92"/>
                  </a:lnTo>
                  <a:lnTo>
                    <a:pt x="113" y="92"/>
                  </a:lnTo>
                  <a:lnTo>
                    <a:pt x="113" y="92"/>
                  </a:lnTo>
                  <a:lnTo>
                    <a:pt x="113" y="93"/>
                  </a:lnTo>
                  <a:lnTo>
                    <a:pt x="113" y="93"/>
                  </a:lnTo>
                  <a:lnTo>
                    <a:pt x="113" y="93"/>
                  </a:lnTo>
                  <a:lnTo>
                    <a:pt x="113" y="93"/>
                  </a:lnTo>
                  <a:lnTo>
                    <a:pt x="113" y="94"/>
                  </a:lnTo>
                  <a:lnTo>
                    <a:pt x="113" y="94"/>
                  </a:lnTo>
                  <a:lnTo>
                    <a:pt x="114" y="94"/>
                  </a:lnTo>
                  <a:lnTo>
                    <a:pt x="114" y="94"/>
                  </a:lnTo>
                  <a:lnTo>
                    <a:pt x="114" y="96"/>
                  </a:lnTo>
                  <a:lnTo>
                    <a:pt x="114" y="96"/>
                  </a:lnTo>
                  <a:lnTo>
                    <a:pt x="114" y="96"/>
                  </a:lnTo>
                  <a:lnTo>
                    <a:pt x="114" y="96"/>
                  </a:lnTo>
                  <a:lnTo>
                    <a:pt x="114" y="96"/>
                  </a:lnTo>
                  <a:lnTo>
                    <a:pt x="114" y="96"/>
                  </a:lnTo>
                  <a:lnTo>
                    <a:pt x="114" y="97"/>
                  </a:lnTo>
                  <a:lnTo>
                    <a:pt x="114" y="97"/>
                  </a:lnTo>
                  <a:lnTo>
                    <a:pt x="115" y="97"/>
                  </a:lnTo>
                  <a:lnTo>
                    <a:pt x="115" y="97"/>
                  </a:lnTo>
                  <a:lnTo>
                    <a:pt x="115" y="100"/>
                  </a:lnTo>
                  <a:lnTo>
                    <a:pt x="115" y="100"/>
                  </a:lnTo>
                  <a:lnTo>
                    <a:pt x="115" y="100"/>
                  </a:lnTo>
                  <a:lnTo>
                    <a:pt x="115" y="100"/>
                  </a:lnTo>
                  <a:lnTo>
                    <a:pt x="115" y="101"/>
                  </a:lnTo>
                  <a:lnTo>
                    <a:pt x="115" y="101"/>
                  </a:lnTo>
                  <a:lnTo>
                    <a:pt x="117" y="101"/>
                  </a:lnTo>
                  <a:lnTo>
                    <a:pt x="117" y="101"/>
                  </a:lnTo>
                  <a:lnTo>
                    <a:pt x="117" y="102"/>
                  </a:lnTo>
                  <a:lnTo>
                    <a:pt x="117" y="102"/>
                  </a:lnTo>
                  <a:lnTo>
                    <a:pt x="117" y="103"/>
                  </a:lnTo>
                  <a:lnTo>
                    <a:pt x="117" y="103"/>
                  </a:lnTo>
                  <a:lnTo>
                    <a:pt x="117" y="104"/>
                  </a:lnTo>
                  <a:lnTo>
                    <a:pt x="117" y="104"/>
                  </a:lnTo>
                  <a:lnTo>
                    <a:pt x="117" y="104"/>
                  </a:lnTo>
                  <a:lnTo>
                    <a:pt x="117" y="104"/>
                  </a:lnTo>
                  <a:lnTo>
                    <a:pt x="117" y="111"/>
                  </a:lnTo>
                  <a:lnTo>
                    <a:pt x="117" y="111"/>
                  </a:lnTo>
                  <a:lnTo>
                    <a:pt x="117" y="111"/>
                  </a:lnTo>
                  <a:lnTo>
                    <a:pt x="117" y="111"/>
                  </a:lnTo>
                  <a:lnTo>
                    <a:pt x="118" y="117"/>
                  </a:lnTo>
                  <a:lnTo>
                    <a:pt x="119" y="122"/>
                  </a:lnTo>
                  <a:lnTo>
                    <a:pt x="121" y="126"/>
                  </a:lnTo>
                  <a:lnTo>
                    <a:pt x="125" y="130"/>
                  </a:lnTo>
                  <a:lnTo>
                    <a:pt x="125" y="130"/>
                  </a:lnTo>
                  <a:lnTo>
                    <a:pt x="126" y="134"/>
                  </a:lnTo>
                  <a:lnTo>
                    <a:pt x="126" y="142"/>
                  </a:lnTo>
                  <a:lnTo>
                    <a:pt x="125" y="154"/>
                  </a:lnTo>
                  <a:lnTo>
                    <a:pt x="125" y="154"/>
                  </a:lnTo>
                  <a:lnTo>
                    <a:pt x="122" y="159"/>
                  </a:lnTo>
                  <a:lnTo>
                    <a:pt x="120" y="163"/>
                  </a:lnTo>
                  <a:lnTo>
                    <a:pt x="113" y="170"/>
                  </a:lnTo>
                  <a:lnTo>
                    <a:pt x="113" y="170"/>
                  </a:lnTo>
                  <a:lnTo>
                    <a:pt x="105" y="177"/>
                  </a:lnTo>
                  <a:lnTo>
                    <a:pt x="97" y="184"/>
                  </a:lnTo>
                  <a:lnTo>
                    <a:pt x="97" y="184"/>
                  </a:lnTo>
                  <a:lnTo>
                    <a:pt x="85" y="186"/>
                  </a:lnTo>
                  <a:lnTo>
                    <a:pt x="74" y="190"/>
                  </a:lnTo>
                  <a:lnTo>
                    <a:pt x="74" y="190"/>
                  </a:lnTo>
                  <a:lnTo>
                    <a:pt x="60" y="196"/>
                  </a:lnTo>
                  <a:lnTo>
                    <a:pt x="60" y="196"/>
                  </a:lnTo>
                  <a:lnTo>
                    <a:pt x="53" y="199"/>
                  </a:lnTo>
                  <a:lnTo>
                    <a:pt x="45" y="204"/>
                  </a:lnTo>
                  <a:lnTo>
                    <a:pt x="45" y="204"/>
                  </a:lnTo>
                  <a:lnTo>
                    <a:pt x="38" y="205"/>
                  </a:lnTo>
                  <a:lnTo>
                    <a:pt x="32" y="208"/>
                  </a:lnTo>
                  <a:lnTo>
                    <a:pt x="32" y="208"/>
                  </a:lnTo>
                  <a:lnTo>
                    <a:pt x="22" y="215"/>
                  </a:lnTo>
                  <a:lnTo>
                    <a:pt x="22" y="215"/>
                  </a:lnTo>
                  <a:lnTo>
                    <a:pt x="18" y="219"/>
                  </a:lnTo>
                  <a:lnTo>
                    <a:pt x="15" y="223"/>
                  </a:lnTo>
                  <a:lnTo>
                    <a:pt x="12" y="228"/>
                  </a:lnTo>
                  <a:lnTo>
                    <a:pt x="10" y="232"/>
                  </a:lnTo>
                  <a:lnTo>
                    <a:pt x="10" y="232"/>
                  </a:lnTo>
                  <a:lnTo>
                    <a:pt x="8" y="239"/>
                  </a:lnTo>
                  <a:lnTo>
                    <a:pt x="7" y="248"/>
                  </a:lnTo>
                  <a:lnTo>
                    <a:pt x="6" y="265"/>
                  </a:lnTo>
                  <a:lnTo>
                    <a:pt x="6" y="304"/>
                  </a:lnTo>
                  <a:lnTo>
                    <a:pt x="6" y="304"/>
                  </a:lnTo>
                  <a:lnTo>
                    <a:pt x="6" y="333"/>
                  </a:lnTo>
                  <a:lnTo>
                    <a:pt x="6" y="365"/>
                  </a:lnTo>
                  <a:lnTo>
                    <a:pt x="6" y="365"/>
                  </a:lnTo>
                  <a:lnTo>
                    <a:pt x="5" y="370"/>
                  </a:lnTo>
                  <a:lnTo>
                    <a:pt x="3" y="376"/>
                  </a:lnTo>
                  <a:lnTo>
                    <a:pt x="3" y="376"/>
                  </a:lnTo>
                  <a:lnTo>
                    <a:pt x="3" y="390"/>
                  </a:lnTo>
                  <a:lnTo>
                    <a:pt x="3" y="390"/>
                  </a:lnTo>
                  <a:lnTo>
                    <a:pt x="0" y="428"/>
                  </a:lnTo>
                  <a:lnTo>
                    <a:pt x="0" y="446"/>
                  </a:lnTo>
                  <a:lnTo>
                    <a:pt x="1" y="463"/>
                  </a:lnTo>
                  <a:lnTo>
                    <a:pt x="1" y="463"/>
                  </a:lnTo>
                  <a:lnTo>
                    <a:pt x="2" y="467"/>
                  </a:lnTo>
                  <a:lnTo>
                    <a:pt x="3" y="470"/>
                  </a:lnTo>
                  <a:lnTo>
                    <a:pt x="3" y="470"/>
                  </a:lnTo>
                  <a:lnTo>
                    <a:pt x="6" y="481"/>
                  </a:lnTo>
                  <a:lnTo>
                    <a:pt x="6" y="481"/>
                  </a:lnTo>
                  <a:lnTo>
                    <a:pt x="6" y="485"/>
                  </a:lnTo>
                  <a:lnTo>
                    <a:pt x="8" y="488"/>
                  </a:lnTo>
                  <a:lnTo>
                    <a:pt x="8" y="488"/>
                  </a:lnTo>
                  <a:lnTo>
                    <a:pt x="10" y="493"/>
                  </a:lnTo>
                  <a:lnTo>
                    <a:pt x="14" y="500"/>
                  </a:lnTo>
                  <a:lnTo>
                    <a:pt x="17" y="511"/>
                  </a:lnTo>
                  <a:lnTo>
                    <a:pt x="17" y="511"/>
                  </a:lnTo>
                  <a:lnTo>
                    <a:pt x="23" y="537"/>
                  </a:lnTo>
                  <a:lnTo>
                    <a:pt x="27" y="550"/>
                  </a:lnTo>
                  <a:lnTo>
                    <a:pt x="31" y="559"/>
                  </a:lnTo>
                  <a:lnTo>
                    <a:pt x="31" y="559"/>
                  </a:lnTo>
                  <a:lnTo>
                    <a:pt x="33" y="564"/>
                  </a:lnTo>
                  <a:lnTo>
                    <a:pt x="33" y="564"/>
                  </a:lnTo>
                  <a:lnTo>
                    <a:pt x="37" y="575"/>
                  </a:lnTo>
                  <a:lnTo>
                    <a:pt x="37" y="575"/>
                  </a:lnTo>
                  <a:lnTo>
                    <a:pt x="38" y="579"/>
                  </a:lnTo>
                  <a:lnTo>
                    <a:pt x="39" y="582"/>
                  </a:lnTo>
                  <a:lnTo>
                    <a:pt x="39" y="582"/>
                  </a:lnTo>
                  <a:lnTo>
                    <a:pt x="45" y="592"/>
                  </a:lnTo>
                  <a:lnTo>
                    <a:pt x="47" y="597"/>
                  </a:lnTo>
                  <a:lnTo>
                    <a:pt x="49" y="602"/>
                  </a:lnTo>
                  <a:lnTo>
                    <a:pt x="49" y="602"/>
                  </a:lnTo>
                  <a:lnTo>
                    <a:pt x="50" y="611"/>
                  </a:lnTo>
                  <a:lnTo>
                    <a:pt x="50" y="620"/>
                  </a:lnTo>
                  <a:lnTo>
                    <a:pt x="47" y="639"/>
                  </a:lnTo>
                  <a:lnTo>
                    <a:pt x="46" y="647"/>
                  </a:lnTo>
                  <a:lnTo>
                    <a:pt x="46" y="656"/>
                  </a:lnTo>
                  <a:lnTo>
                    <a:pt x="46" y="664"/>
                  </a:lnTo>
                  <a:lnTo>
                    <a:pt x="49" y="671"/>
                  </a:lnTo>
                  <a:lnTo>
                    <a:pt x="49" y="671"/>
                  </a:lnTo>
                  <a:lnTo>
                    <a:pt x="53" y="672"/>
                  </a:lnTo>
                  <a:lnTo>
                    <a:pt x="58" y="674"/>
                  </a:lnTo>
                  <a:lnTo>
                    <a:pt x="67" y="675"/>
                  </a:lnTo>
                  <a:lnTo>
                    <a:pt x="76" y="676"/>
                  </a:lnTo>
                  <a:lnTo>
                    <a:pt x="81" y="678"/>
                  </a:lnTo>
                  <a:lnTo>
                    <a:pt x="83" y="680"/>
                  </a:lnTo>
                  <a:lnTo>
                    <a:pt x="83" y="680"/>
                  </a:lnTo>
                  <a:lnTo>
                    <a:pt x="84" y="687"/>
                  </a:lnTo>
                  <a:lnTo>
                    <a:pt x="85" y="694"/>
                  </a:lnTo>
                  <a:lnTo>
                    <a:pt x="84" y="708"/>
                  </a:lnTo>
                  <a:lnTo>
                    <a:pt x="82" y="722"/>
                  </a:lnTo>
                  <a:lnTo>
                    <a:pt x="81" y="736"/>
                  </a:lnTo>
                  <a:lnTo>
                    <a:pt x="81" y="736"/>
                  </a:lnTo>
                  <a:lnTo>
                    <a:pt x="81" y="760"/>
                  </a:lnTo>
                  <a:lnTo>
                    <a:pt x="81" y="787"/>
                  </a:lnTo>
                  <a:lnTo>
                    <a:pt x="83" y="833"/>
                  </a:lnTo>
                  <a:lnTo>
                    <a:pt x="83" y="833"/>
                  </a:lnTo>
                  <a:lnTo>
                    <a:pt x="83" y="846"/>
                  </a:lnTo>
                  <a:lnTo>
                    <a:pt x="83" y="859"/>
                  </a:lnTo>
                  <a:lnTo>
                    <a:pt x="81" y="881"/>
                  </a:lnTo>
                  <a:lnTo>
                    <a:pt x="81" y="881"/>
                  </a:lnTo>
                  <a:lnTo>
                    <a:pt x="80" y="904"/>
                  </a:lnTo>
                  <a:lnTo>
                    <a:pt x="80" y="930"/>
                  </a:lnTo>
                  <a:lnTo>
                    <a:pt x="81" y="953"/>
                  </a:lnTo>
                  <a:lnTo>
                    <a:pt x="83" y="971"/>
                  </a:lnTo>
                  <a:lnTo>
                    <a:pt x="83" y="971"/>
                  </a:lnTo>
                  <a:lnTo>
                    <a:pt x="88" y="988"/>
                  </a:lnTo>
                  <a:lnTo>
                    <a:pt x="90" y="997"/>
                  </a:lnTo>
                  <a:lnTo>
                    <a:pt x="91" y="1005"/>
                  </a:lnTo>
                  <a:lnTo>
                    <a:pt x="91" y="1005"/>
                  </a:lnTo>
                  <a:lnTo>
                    <a:pt x="92" y="1023"/>
                  </a:lnTo>
                  <a:lnTo>
                    <a:pt x="94" y="1031"/>
                  </a:lnTo>
                  <a:lnTo>
                    <a:pt x="95" y="1041"/>
                  </a:lnTo>
                  <a:lnTo>
                    <a:pt x="95" y="1041"/>
                  </a:lnTo>
                  <a:lnTo>
                    <a:pt x="97" y="1049"/>
                  </a:lnTo>
                  <a:lnTo>
                    <a:pt x="98" y="1057"/>
                  </a:lnTo>
                  <a:lnTo>
                    <a:pt x="100" y="1074"/>
                  </a:lnTo>
                  <a:lnTo>
                    <a:pt x="100" y="1074"/>
                  </a:lnTo>
                  <a:lnTo>
                    <a:pt x="103" y="1083"/>
                  </a:lnTo>
                  <a:lnTo>
                    <a:pt x="106" y="1094"/>
                  </a:lnTo>
                  <a:lnTo>
                    <a:pt x="109" y="1104"/>
                  </a:lnTo>
                  <a:lnTo>
                    <a:pt x="109" y="1109"/>
                  </a:lnTo>
                  <a:lnTo>
                    <a:pt x="109" y="1115"/>
                  </a:lnTo>
                  <a:lnTo>
                    <a:pt x="109" y="1115"/>
                  </a:lnTo>
                  <a:lnTo>
                    <a:pt x="107" y="1118"/>
                  </a:lnTo>
                  <a:lnTo>
                    <a:pt x="106" y="1123"/>
                  </a:lnTo>
                  <a:lnTo>
                    <a:pt x="104" y="1127"/>
                  </a:lnTo>
                  <a:lnTo>
                    <a:pt x="104" y="1127"/>
                  </a:lnTo>
                  <a:lnTo>
                    <a:pt x="104" y="1128"/>
                  </a:lnTo>
                  <a:lnTo>
                    <a:pt x="103" y="1130"/>
                  </a:lnTo>
                  <a:lnTo>
                    <a:pt x="102" y="1130"/>
                  </a:lnTo>
                  <a:lnTo>
                    <a:pt x="102" y="1130"/>
                  </a:lnTo>
                  <a:lnTo>
                    <a:pt x="99" y="1138"/>
                  </a:lnTo>
                  <a:lnTo>
                    <a:pt x="98" y="1145"/>
                  </a:lnTo>
                  <a:lnTo>
                    <a:pt x="98" y="1150"/>
                  </a:lnTo>
                  <a:lnTo>
                    <a:pt x="99" y="1157"/>
                  </a:lnTo>
                  <a:lnTo>
                    <a:pt x="99" y="1157"/>
                  </a:lnTo>
                  <a:lnTo>
                    <a:pt x="102" y="1164"/>
                  </a:lnTo>
                  <a:lnTo>
                    <a:pt x="104" y="1172"/>
                  </a:lnTo>
                  <a:lnTo>
                    <a:pt x="104" y="1172"/>
                  </a:lnTo>
                  <a:lnTo>
                    <a:pt x="106" y="1180"/>
                  </a:lnTo>
                  <a:lnTo>
                    <a:pt x="109" y="1188"/>
                  </a:lnTo>
                  <a:lnTo>
                    <a:pt x="109" y="1188"/>
                  </a:lnTo>
                  <a:lnTo>
                    <a:pt x="111" y="1199"/>
                  </a:lnTo>
                  <a:lnTo>
                    <a:pt x="111" y="1210"/>
                  </a:lnTo>
                  <a:lnTo>
                    <a:pt x="111" y="1210"/>
                  </a:lnTo>
                  <a:lnTo>
                    <a:pt x="109" y="1217"/>
                  </a:lnTo>
                  <a:lnTo>
                    <a:pt x="106" y="1227"/>
                  </a:lnTo>
                  <a:lnTo>
                    <a:pt x="106" y="1227"/>
                  </a:lnTo>
                  <a:lnTo>
                    <a:pt x="105" y="1233"/>
                  </a:lnTo>
                  <a:lnTo>
                    <a:pt x="104" y="1238"/>
                  </a:lnTo>
                  <a:lnTo>
                    <a:pt x="105" y="1243"/>
                  </a:lnTo>
                  <a:lnTo>
                    <a:pt x="106" y="1246"/>
                  </a:lnTo>
                  <a:lnTo>
                    <a:pt x="106" y="1246"/>
                  </a:lnTo>
                  <a:lnTo>
                    <a:pt x="110" y="1251"/>
                  </a:lnTo>
                  <a:lnTo>
                    <a:pt x="114" y="1254"/>
                  </a:lnTo>
                  <a:lnTo>
                    <a:pt x="119" y="1257"/>
                  </a:lnTo>
                  <a:lnTo>
                    <a:pt x="125" y="1258"/>
                  </a:lnTo>
                  <a:lnTo>
                    <a:pt x="125" y="1258"/>
                  </a:lnTo>
                  <a:lnTo>
                    <a:pt x="139" y="1260"/>
                  </a:lnTo>
                  <a:lnTo>
                    <a:pt x="155" y="1260"/>
                  </a:lnTo>
                  <a:lnTo>
                    <a:pt x="162" y="1260"/>
                  </a:lnTo>
                  <a:lnTo>
                    <a:pt x="169" y="1258"/>
                  </a:lnTo>
                  <a:lnTo>
                    <a:pt x="174" y="1257"/>
                  </a:lnTo>
                  <a:lnTo>
                    <a:pt x="179" y="1253"/>
                  </a:lnTo>
                  <a:lnTo>
                    <a:pt x="179" y="1253"/>
                  </a:lnTo>
                  <a:lnTo>
                    <a:pt x="181" y="1251"/>
                  </a:lnTo>
                  <a:lnTo>
                    <a:pt x="182" y="1248"/>
                  </a:lnTo>
                  <a:lnTo>
                    <a:pt x="184" y="1242"/>
                  </a:lnTo>
                  <a:lnTo>
                    <a:pt x="184" y="1235"/>
                  </a:lnTo>
                  <a:lnTo>
                    <a:pt x="181" y="1227"/>
                  </a:lnTo>
                  <a:lnTo>
                    <a:pt x="178" y="1210"/>
                  </a:lnTo>
                  <a:lnTo>
                    <a:pt x="177" y="1203"/>
                  </a:lnTo>
                  <a:lnTo>
                    <a:pt x="178" y="1197"/>
                  </a:lnTo>
                  <a:lnTo>
                    <a:pt x="178" y="1197"/>
                  </a:lnTo>
                  <a:lnTo>
                    <a:pt x="179" y="1194"/>
                  </a:lnTo>
                  <a:lnTo>
                    <a:pt x="181" y="1193"/>
                  </a:lnTo>
                  <a:lnTo>
                    <a:pt x="187" y="1192"/>
                  </a:lnTo>
                  <a:lnTo>
                    <a:pt x="193" y="1193"/>
                  </a:lnTo>
                  <a:lnTo>
                    <a:pt x="199" y="1194"/>
                  </a:lnTo>
                  <a:lnTo>
                    <a:pt x="199" y="1194"/>
                  </a:lnTo>
                  <a:lnTo>
                    <a:pt x="199" y="1190"/>
                  </a:lnTo>
                  <a:lnTo>
                    <a:pt x="199" y="1185"/>
                  </a:lnTo>
                  <a:lnTo>
                    <a:pt x="199" y="1185"/>
                  </a:lnTo>
                  <a:lnTo>
                    <a:pt x="218" y="1191"/>
                  </a:lnTo>
                  <a:lnTo>
                    <a:pt x="239" y="1194"/>
                  </a:lnTo>
                  <a:lnTo>
                    <a:pt x="239" y="1194"/>
                  </a:lnTo>
                  <a:lnTo>
                    <a:pt x="258" y="1197"/>
                  </a:lnTo>
                  <a:lnTo>
                    <a:pt x="275" y="1198"/>
                  </a:lnTo>
                  <a:lnTo>
                    <a:pt x="275" y="1198"/>
                  </a:lnTo>
                  <a:lnTo>
                    <a:pt x="289" y="1197"/>
                  </a:lnTo>
                  <a:lnTo>
                    <a:pt x="289" y="1197"/>
                  </a:lnTo>
                  <a:lnTo>
                    <a:pt x="294" y="1195"/>
                  </a:lnTo>
                  <a:lnTo>
                    <a:pt x="300" y="1194"/>
                  </a:lnTo>
                  <a:lnTo>
                    <a:pt x="305" y="1191"/>
                  </a:lnTo>
                  <a:lnTo>
                    <a:pt x="307" y="1188"/>
                  </a:lnTo>
                  <a:lnTo>
                    <a:pt x="308" y="1186"/>
                  </a:lnTo>
                  <a:lnTo>
                    <a:pt x="308" y="1186"/>
                  </a:lnTo>
                  <a:lnTo>
                    <a:pt x="306" y="1185"/>
                  </a:lnTo>
                  <a:lnTo>
                    <a:pt x="306" y="1185"/>
                  </a:lnTo>
                  <a:lnTo>
                    <a:pt x="305" y="1181"/>
                  </a:lnTo>
                  <a:lnTo>
                    <a:pt x="305" y="1179"/>
                  </a:lnTo>
                  <a:lnTo>
                    <a:pt x="304" y="1177"/>
                  </a:lnTo>
                  <a:lnTo>
                    <a:pt x="304" y="1177"/>
                  </a:lnTo>
                  <a:lnTo>
                    <a:pt x="299" y="1175"/>
                  </a:lnTo>
                  <a:lnTo>
                    <a:pt x="293" y="1173"/>
                  </a:lnTo>
                  <a:lnTo>
                    <a:pt x="284" y="1171"/>
                  </a:lnTo>
                  <a:lnTo>
                    <a:pt x="275" y="1170"/>
                  </a:lnTo>
                  <a:lnTo>
                    <a:pt x="267" y="1168"/>
                  </a:lnTo>
                  <a:lnTo>
                    <a:pt x="267" y="1168"/>
                  </a:lnTo>
                  <a:lnTo>
                    <a:pt x="262" y="1163"/>
                  </a:lnTo>
                  <a:lnTo>
                    <a:pt x="262" y="1163"/>
                  </a:lnTo>
                  <a:lnTo>
                    <a:pt x="254" y="1157"/>
                  </a:lnTo>
                  <a:lnTo>
                    <a:pt x="248" y="1150"/>
                  </a:lnTo>
                  <a:lnTo>
                    <a:pt x="248" y="1150"/>
                  </a:lnTo>
                  <a:lnTo>
                    <a:pt x="245" y="1145"/>
                  </a:lnTo>
                  <a:lnTo>
                    <a:pt x="241" y="1138"/>
                  </a:lnTo>
                  <a:lnTo>
                    <a:pt x="234" y="1125"/>
                  </a:lnTo>
                  <a:lnTo>
                    <a:pt x="234" y="1125"/>
                  </a:lnTo>
                  <a:lnTo>
                    <a:pt x="233" y="1125"/>
                  </a:lnTo>
                  <a:lnTo>
                    <a:pt x="232" y="1124"/>
                  </a:lnTo>
                  <a:lnTo>
                    <a:pt x="231" y="1121"/>
                  </a:lnTo>
                  <a:lnTo>
                    <a:pt x="230" y="1121"/>
                  </a:lnTo>
                  <a:lnTo>
                    <a:pt x="230" y="1121"/>
                  </a:lnTo>
                  <a:lnTo>
                    <a:pt x="226" y="1118"/>
                  </a:lnTo>
                  <a:lnTo>
                    <a:pt x="222" y="1116"/>
                  </a:lnTo>
                  <a:lnTo>
                    <a:pt x="217" y="1113"/>
                  </a:lnTo>
                  <a:lnTo>
                    <a:pt x="214" y="1110"/>
                  </a:lnTo>
                  <a:lnTo>
                    <a:pt x="214" y="1110"/>
                  </a:lnTo>
                  <a:lnTo>
                    <a:pt x="215" y="1110"/>
                  </a:lnTo>
                  <a:lnTo>
                    <a:pt x="217" y="1110"/>
                  </a:lnTo>
                  <a:lnTo>
                    <a:pt x="223" y="1106"/>
                  </a:lnTo>
                  <a:lnTo>
                    <a:pt x="232" y="1100"/>
                  </a:lnTo>
                  <a:lnTo>
                    <a:pt x="232" y="1100"/>
                  </a:lnTo>
                  <a:lnTo>
                    <a:pt x="236" y="1095"/>
                  </a:lnTo>
                  <a:lnTo>
                    <a:pt x="238" y="1090"/>
                  </a:lnTo>
                  <a:lnTo>
                    <a:pt x="241" y="1080"/>
                  </a:lnTo>
                  <a:lnTo>
                    <a:pt x="247" y="1059"/>
                  </a:lnTo>
                  <a:lnTo>
                    <a:pt x="247" y="1059"/>
                  </a:lnTo>
                  <a:lnTo>
                    <a:pt x="251" y="1049"/>
                  </a:lnTo>
                  <a:lnTo>
                    <a:pt x="256" y="1039"/>
                  </a:lnTo>
                  <a:lnTo>
                    <a:pt x="261" y="1030"/>
                  </a:lnTo>
                  <a:lnTo>
                    <a:pt x="264" y="1020"/>
                  </a:lnTo>
                  <a:lnTo>
                    <a:pt x="264" y="1020"/>
                  </a:lnTo>
                  <a:lnTo>
                    <a:pt x="268" y="1006"/>
                  </a:lnTo>
                  <a:lnTo>
                    <a:pt x="269" y="991"/>
                  </a:lnTo>
                  <a:lnTo>
                    <a:pt x="271" y="962"/>
                  </a:lnTo>
                  <a:lnTo>
                    <a:pt x="271" y="962"/>
                  </a:lnTo>
                  <a:lnTo>
                    <a:pt x="275" y="931"/>
                  </a:lnTo>
                  <a:lnTo>
                    <a:pt x="278" y="902"/>
                  </a:lnTo>
                  <a:lnTo>
                    <a:pt x="278" y="902"/>
                  </a:lnTo>
                  <a:lnTo>
                    <a:pt x="279" y="896"/>
                  </a:lnTo>
                  <a:lnTo>
                    <a:pt x="281" y="893"/>
                  </a:lnTo>
                  <a:lnTo>
                    <a:pt x="281" y="893"/>
                  </a:lnTo>
                  <a:lnTo>
                    <a:pt x="282" y="882"/>
                  </a:lnTo>
                  <a:lnTo>
                    <a:pt x="282" y="872"/>
                  </a:lnTo>
                  <a:lnTo>
                    <a:pt x="283" y="850"/>
                  </a:lnTo>
                  <a:lnTo>
                    <a:pt x="283" y="850"/>
                  </a:lnTo>
                  <a:lnTo>
                    <a:pt x="285" y="839"/>
                  </a:lnTo>
                  <a:lnTo>
                    <a:pt x="288" y="828"/>
                  </a:lnTo>
                  <a:lnTo>
                    <a:pt x="288" y="828"/>
                  </a:lnTo>
                  <a:lnTo>
                    <a:pt x="291" y="803"/>
                  </a:lnTo>
                  <a:lnTo>
                    <a:pt x="294" y="777"/>
                  </a:lnTo>
                  <a:lnTo>
                    <a:pt x="294" y="777"/>
                  </a:lnTo>
                  <a:lnTo>
                    <a:pt x="299" y="752"/>
                  </a:lnTo>
                  <a:lnTo>
                    <a:pt x="299" y="752"/>
                  </a:lnTo>
                  <a:lnTo>
                    <a:pt x="306" y="700"/>
                  </a:lnTo>
                  <a:lnTo>
                    <a:pt x="306" y="700"/>
                  </a:lnTo>
                  <a:lnTo>
                    <a:pt x="308" y="690"/>
                  </a:lnTo>
                  <a:lnTo>
                    <a:pt x="308" y="690"/>
                  </a:lnTo>
                  <a:lnTo>
                    <a:pt x="309" y="674"/>
                  </a:lnTo>
                  <a:lnTo>
                    <a:pt x="311" y="659"/>
                  </a:lnTo>
                  <a:lnTo>
                    <a:pt x="309" y="643"/>
                  </a:lnTo>
                  <a:lnTo>
                    <a:pt x="308" y="628"/>
                  </a:lnTo>
                  <a:lnTo>
                    <a:pt x="308" y="628"/>
                  </a:lnTo>
                  <a:lnTo>
                    <a:pt x="305" y="618"/>
                  </a:lnTo>
                  <a:lnTo>
                    <a:pt x="305" y="615"/>
                  </a:lnTo>
                  <a:lnTo>
                    <a:pt x="306" y="612"/>
                  </a:lnTo>
                  <a:lnTo>
                    <a:pt x="307" y="610"/>
                  </a:lnTo>
                  <a:lnTo>
                    <a:pt x="311" y="609"/>
                  </a:lnTo>
                  <a:lnTo>
                    <a:pt x="311" y="609"/>
                  </a:lnTo>
                  <a:lnTo>
                    <a:pt x="314" y="610"/>
                  </a:lnTo>
                  <a:lnTo>
                    <a:pt x="315" y="612"/>
                  </a:lnTo>
                  <a:lnTo>
                    <a:pt x="316" y="617"/>
                  </a:lnTo>
                  <a:lnTo>
                    <a:pt x="316" y="622"/>
                  </a:lnTo>
                  <a:lnTo>
                    <a:pt x="316" y="626"/>
                  </a:lnTo>
                  <a:lnTo>
                    <a:pt x="318" y="630"/>
                  </a:lnTo>
                  <a:lnTo>
                    <a:pt x="320" y="632"/>
                  </a:lnTo>
                  <a:lnTo>
                    <a:pt x="323" y="633"/>
                  </a:lnTo>
                  <a:lnTo>
                    <a:pt x="323" y="633"/>
                  </a:lnTo>
                  <a:lnTo>
                    <a:pt x="326" y="632"/>
                  </a:lnTo>
                  <a:lnTo>
                    <a:pt x="327" y="630"/>
                  </a:lnTo>
                  <a:lnTo>
                    <a:pt x="329" y="620"/>
                  </a:lnTo>
                  <a:lnTo>
                    <a:pt x="331" y="605"/>
                  </a:lnTo>
                  <a:lnTo>
                    <a:pt x="331" y="605"/>
                  </a:lnTo>
                  <a:lnTo>
                    <a:pt x="333" y="588"/>
                  </a:lnTo>
                  <a:lnTo>
                    <a:pt x="333" y="579"/>
                  </a:lnTo>
                  <a:lnTo>
                    <a:pt x="330" y="570"/>
                  </a:lnTo>
                  <a:lnTo>
                    <a:pt x="330" y="570"/>
                  </a:lnTo>
                  <a:close/>
                  <a:moveTo>
                    <a:pt x="256" y="526"/>
                  </a:moveTo>
                  <a:lnTo>
                    <a:pt x="248" y="537"/>
                  </a:lnTo>
                  <a:lnTo>
                    <a:pt x="238" y="526"/>
                  </a:lnTo>
                  <a:lnTo>
                    <a:pt x="215" y="526"/>
                  </a:lnTo>
                  <a:lnTo>
                    <a:pt x="215" y="471"/>
                  </a:lnTo>
                  <a:lnTo>
                    <a:pt x="208" y="425"/>
                  </a:lnTo>
                  <a:lnTo>
                    <a:pt x="197" y="361"/>
                  </a:lnTo>
                  <a:lnTo>
                    <a:pt x="197" y="324"/>
                  </a:lnTo>
                  <a:lnTo>
                    <a:pt x="197" y="324"/>
                  </a:lnTo>
                  <a:lnTo>
                    <a:pt x="174" y="276"/>
                  </a:lnTo>
                  <a:lnTo>
                    <a:pt x="174" y="276"/>
                  </a:lnTo>
                  <a:lnTo>
                    <a:pt x="165" y="258"/>
                  </a:lnTo>
                  <a:lnTo>
                    <a:pt x="154" y="241"/>
                  </a:lnTo>
                  <a:lnTo>
                    <a:pt x="154" y="241"/>
                  </a:lnTo>
                  <a:lnTo>
                    <a:pt x="129" y="198"/>
                  </a:lnTo>
                  <a:lnTo>
                    <a:pt x="129" y="198"/>
                  </a:lnTo>
                  <a:lnTo>
                    <a:pt x="120" y="182"/>
                  </a:lnTo>
                  <a:lnTo>
                    <a:pt x="120" y="182"/>
                  </a:lnTo>
                  <a:lnTo>
                    <a:pt x="115" y="175"/>
                  </a:lnTo>
                  <a:lnTo>
                    <a:pt x="115" y="171"/>
                  </a:lnTo>
                  <a:lnTo>
                    <a:pt x="115" y="168"/>
                  </a:lnTo>
                  <a:lnTo>
                    <a:pt x="115" y="168"/>
                  </a:lnTo>
                  <a:lnTo>
                    <a:pt x="119" y="164"/>
                  </a:lnTo>
                  <a:lnTo>
                    <a:pt x="119" y="164"/>
                  </a:lnTo>
                  <a:lnTo>
                    <a:pt x="122" y="170"/>
                  </a:lnTo>
                  <a:lnTo>
                    <a:pt x="124" y="174"/>
                  </a:lnTo>
                  <a:lnTo>
                    <a:pt x="126" y="176"/>
                  </a:lnTo>
                  <a:lnTo>
                    <a:pt x="126" y="176"/>
                  </a:lnTo>
                  <a:lnTo>
                    <a:pt x="141" y="185"/>
                  </a:lnTo>
                  <a:lnTo>
                    <a:pt x="141" y="185"/>
                  </a:lnTo>
                  <a:lnTo>
                    <a:pt x="159" y="198"/>
                  </a:lnTo>
                  <a:lnTo>
                    <a:pt x="159" y="198"/>
                  </a:lnTo>
                  <a:lnTo>
                    <a:pt x="174" y="208"/>
                  </a:lnTo>
                  <a:lnTo>
                    <a:pt x="174" y="208"/>
                  </a:lnTo>
                  <a:lnTo>
                    <a:pt x="178" y="211"/>
                  </a:lnTo>
                  <a:lnTo>
                    <a:pt x="181" y="212"/>
                  </a:lnTo>
                  <a:lnTo>
                    <a:pt x="181" y="212"/>
                  </a:lnTo>
                  <a:lnTo>
                    <a:pt x="178" y="214"/>
                  </a:lnTo>
                  <a:lnTo>
                    <a:pt x="176" y="216"/>
                  </a:lnTo>
                  <a:lnTo>
                    <a:pt x="176" y="216"/>
                  </a:lnTo>
                  <a:lnTo>
                    <a:pt x="170" y="223"/>
                  </a:lnTo>
                  <a:lnTo>
                    <a:pt x="179" y="231"/>
                  </a:lnTo>
                  <a:lnTo>
                    <a:pt x="177" y="242"/>
                  </a:lnTo>
                  <a:lnTo>
                    <a:pt x="177" y="252"/>
                  </a:lnTo>
                  <a:lnTo>
                    <a:pt x="177" y="252"/>
                  </a:lnTo>
                  <a:lnTo>
                    <a:pt x="180" y="274"/>
                  </a:lnTo>
                  <a:lnTo>
                    <a:pt x="180" y="274"/>
                  </a:lnTo>
                  <a:lnTo>
                    <a:pt x="182" y="282"/>
                  </a:lnTo>
                  <a:lnTo>
                    <a:pt x="185" y="290"/>
                  </a:lnTo>
                  <a:lnTo>
                    <a:pt x="192" y="305"/>
                  </a:lnTo>
                  <a:lnTo>
                    <a:pt x="192" y="305"/>
                  </a:lnTo>
                  <a:lnTo>
                    <a:pt x="195" y="311"/>
                  </a:lnTo>
                  <a:lnTo>
                    <a:pt x="199" y="318"/>
                  </a:lnTo>
                  <a:lnTo>
                    <a:pt x="199" y="318"/>
                  </a:lnTo>
                  <a:lnTo>
                    <a:pt x="200" y="324"/>
                  </a:lnTo>
                  <a:lnTo>
                    <a:pt x="200" y="329"/>
                  </a:lnTo>
                  <a:lnTo>
                    <a:pt x="201" y="341"/>
                  </a:lnTo>
                  <a:lnTo>
                    <a:pt x="201" y="341"/>
                  </a:lnTo>
                  <a:lnTo>
                    <a:pt x="201" y="356"/>
                  </a:lnTo>
                  <a:lnTo>
                    <a:pt x="207" y="402"/>
                  </a:lnTo>
                  <a:lnTo>
                    <a:pt x="207" y="402"/>
                  </a:lnTo>
                  <a:lnTo>
                    <a:pt x="208" y="411"/>
                  </a:lnTo>
                  <a:lnTo>
                    <a:pt x="208" y="411"/>
                  </a:lnTo>
                  <a:lnTo>
                    <a:pt x="214" y="448"/>
                  </a:lnTo>
                  <a:lnTo>
                    <a:pt x="214" y="448"/>
                  </a:lnTo>
                  <a:lnTo>
                    <a:pt x="215" y="462"/>
                  </a:lnTo>
                  <a:lnTo>
                    <a:pt x="216" y="476"/>
                  </a:lnTo>
                  <a:lnTo>
                    <a:pt x="216" y="504"/>
                  </a:lnTo>
                  <a:lnTo>
                    <a:pt x="238" y="526"/>
                  </a:lnTo>
                  <a:lnTo>
                    <a:pt x="252" y="526"/>
                  </a:lnTo>
                  <a:lnTo>
                    <a:pt x="256" y="526"/>
                  </a:lnTo>
                  <a:lnTo>
                    <a:pt x="268" y="511"/>
                  </a:lnTo>
                  <a:lnTo>
                    <a:pt x="268" y="511"/>
                  </a:lnTo>
                  <a:lnTo>
                    <a:pt x="268" y="507"/>
                  </a:lnTo>
                  <a:lnTo>
                    <a:pt x="267" y="503"/>
                  </a:lnTo>
                  <a:lnTo>
                    <a:pt x="264" y="495"/>
                  </a:lnTo>
                  <a:lnTo>
                    <a:pt x="264" y="495"/>
                  </a:lnTo>
                  <a:lnTo>
                    <a:pt x="259" y="466"/>
                  </a:lnTo>
                  <a:lnTo>
                    <a:pt x="259" y="466"/>
                  </a:lnTo>
                  <a:lnTo>
                    <a:pt x="248" y="423"/>
                  </a:lnTo>
                  <a:lnTo>
                    <a:pt x="248" y="423"/>
                  </a:lnTo>
                  <a:lnTo>
                    <a:pt x="238" y="385"/>
                  </a:lnTo>
                  <a:lnTo>
                    <a:pt x="238" y="385"/>
                  </a:lnTo>
                  <a:lnTo>
                    <a:pt x="233" y="369"/>
                  </a:lnTo>
                  <a:lnTo>
                    <a:pt x="230" y="353"/>
                  </a:lnTo>
                  <a:lnTo>
                    <a:pt x="230" y="353"/>
                  </a:lnTo>
                  <a:lnTo>
                    <a:pt x="224" y="326"/>
                  </a:lnTo>
                  <a:lnTo>
                    <a:pt x="224" y="326"/>
                  </a:lnTo>
                  <a:lnTo>
                    <a:pt x="221" y="314"/>
                  </a:lnTo>
                  <a:lnTo>
                    <a:pt x="217" y="305"/>
                  </a:lnTo>
                  <a:lnTo>
                    <a:pt x="209" y="284"/>
                  </a:lnTo>
                  <a:lnTo>
                    <a:pt x="209" y="284"/>
                  </a:lnTo>
                  <a:lnTo>
                    <a:pt x="206" y="276"/>
                  </a:lnTo>
                  <a:lnTo>
                    <a:pt x="201" y="267"/>
                  </a:lnTo>
                  <a:lnTo>
                    <a:pt x="201" y="267"/>
                  </a:lnTo>
                  <a:lnTo>
                    <a:pt x="196" y="256"/>
                  </a:lnTo>
                  <a:lnTo>
                    <a:pt x="196" y="256"/>
                  </a:lnTo>
                  <a:lnTo>
                    <a:pt x="194" y="249"/>
                  </a:lnTo>
                  <a:lnTo>
                    <a:pt x="194" y="241"/>
                  </a:lnTo>
                  <a:lnTo>
                    <a:pt x="194" y="241"/>
                  </a:lnTo>
                  <a:lnTo>
                    <a:pt x="193" y="236"/>
                  </a:lnTo>
                  <a:lnTo>
                    <a:pt x="192" y="234"/>
                  </a:lnTo>
                  <a:lnTo>
                    <a:pt x="192" y="231"/>
                  </a:lnTo>
                  <a:lnTo>
                    <a:pt x="192" y="231"/>
                  </a:lnTo>
                  <a:lnTo>
                    <a:pt x="193" y="228"/>
                  </a:lnTo>
                  <a:lnTo>
                    <a:pt x="194" y="224"/>
                  </a:lnTo>
                  <a:lnTo>
                    <a:pt x="194" y="224"/>
                  </a:lnTo>
                  <a:lnTo>
                    <a:pt x="193" y="222"/>
                  </a:lnTo>
                  <a:lnTo>
                    <a:pt x="192" y="220"/>
                  </a:lnTo>
                  <a:lnTo>
                    <a:pt x="192" y="220"/>
                  </a:lnTo>
                  <a:lnTo>
                    <a:pt x="189" y="215"/>
                  </a:lnTo>
                  <a:lnTo>
                    <a:pt x="186" y="212"/>
                  </a:lnTo>
                  <a:lnTo>
                    <a:pt x="186" y="212"/>
                  </a:lnTo>
                  <a:lnTo>
                    <a:pt x="189" y="211"/>
                  </a:lnTo>
                  <a:lnTo>
                    <a:pt x="189" y="211"/>
                  </a:lnTo>
                  <a:lnTo>
                    <a:pt x="192" y="208"/>
                  </a:lnTo>
                  <a:lnTo>
                    <a:pt x="194" y="205"/>
                  </a:lnTo>
                  <a:lnTo>
                    <a:pt x="197" y="201"/>
                  </a:lnTo>
                  <a:lnTo>
                    <a:pt x="200" y="200"/>
                  </a:lnTo>
                  <a:lnTo>
                    <a:pt x="200" y="200"/>
                  </a:lnTo>
                  <a:lnTo>
                    <a:pt x="201" y="207"/>
                  </a:lnTo>
                  <a:lnTo>
                    <a:pt x="201" y="214"/>
                  </a:lnTo>
                  <a:lnTo>
                    <a:pt x="201" y="214"/>
                  </a:lnTo>
                  <a:lnTo>
                    <a:pt x="200" y="216"/>
                  </a:lnTo>
                  <a:lnTo>
                    <a:pt x="200" y="219"/>
                  </a:lnTo>
                  <a:lnTo>
                    <a:pt x="200" y="219"/>
                  </a:lnTo>
                  <a:lnTo>
                    <a:pt x="201" y="221"/>
                  </a:lnTo>
                  <a:lnTo>
                    <a:pt x="202" y="224"/>
                  </a:lnTo>
                  <a:lnTo>
                    <a:pt x="202" y="224"/>
                  </a:lnTo>
                  <a:lnTo>
                    <a:pt x="206" y="238"/>
                  </a:lnTo>
                  <a:lnTo>
                    <a:pt x="206" y="238"/>
                  </a:lnTo>
                  <a:lnTo>
                    <a:pt x="209" y="253"/>
                  </a:lnTo>
                  <a:lnTo>
                    <a:pt x="209" y="253"/>
                  </a:lnTo>
                  <a:lnTo>
                    <a:pt x="214" y="271"/>
                  </a:lnTo>
                  <a:lnTo>
                    <a:pt x="226" y="324"/>
                  </a:lnTo>
                  <a:lnTo>
                    <a:pt x="243" y="393"/>
                  </a:lnTo>
                  <a:lnTo>
                    <a:pt x="268" y="465"/>
                  </a:lnTo>
                  <a:lnTo>
                    <a:pt x="269" y="485"/>
                  </a:lnTo>
                  <a:lnTo>
                    <a:pt x="277" y="507"/>
                  </a:lnTo>
                  <a:lnTo>
                    <a:pt x="285" y="526"/>
                  </a:lnTo>
                  <a:lnTo>
                    <a:pt x="256" y="526"/>
                  </a:lnTo>
                  <a:close/>
                </a:path>
              </a:pathLst>
            </a:custGeom>
            <a:solidFill>
              <a:srgbClr val="004E8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3" name="Freeform 14">
              <a:extLst>
                <a:ext uri="{FF2B5EF4-FFF2-40B4-BE49-F238E27FC236}">
                  <a16:creationId xmlns:a16="http://schemas.microsoft.com/office/drawing/2014/main" id="{E2A47FD0-E471-4C26-A1C8-D33CE3006204}"/>
                </a:ext>
              </a:extLst>
            </p:cNvPr>
            <p:cNvSpPr>
              <a:spLocks noEditPoints="1"/>
            </p:cNvSpPr>
            <p:nvPr/>
          </p:nvSpPr>
          <p:spPr bwMode="auto">
            <a:xfrm>
              <a:off x="10179047" y="4127039"/>
              <a:ext cx="773112" cy="2060575"/>
            </a:xfrm>
            <a:custGeom>
              <a:avLst/>
              <a:gdLst>
                <a:gd name="T0" fmla="*/ 320 w 487"/>
                <a:gd name="T1" fmla="*/ 346 h 1298"/>
                <a:gd name="T2" fmla="*/ 290 w 487"/>
                <a:gd name="T3" fmla="*/ 236 h 1298"/>
                <a:gd name="T4" fmla="*/ 227 w 487"/>
                <a:gd name="T5" fmla="*/ 187 h 1298"/>
                <a:gd name="T6" fmla="*/ 231 w 487"/>
                <a:gd name="T7" fmla="*/ 169 h 1298"/>
                <a:gd name="T8" fmla="*/ 238 w 487"/>
                <a:gd name="T9" fmla="*/ 117 h 1298"/>
                <a:gd name="T10" fmla="*/ 225 w 487"/>
                <a:gd name="T11" fmla="*/ 74 h 1298"/>
                <a:gd name="T12" fmla="*/ 217 w 487"/>
                <a:gd name="T13" fmla="*/ 40 h 1298"/>
                <a:gd name="T14" fmla="*/ 190 w 487"/>
                <a:gd name="T15" fmla="*/ 6 h 1298"/>
                <a:gd name="T16" fmla="*/ 160 w 487"/>
                <a:gd name="T17" fmla="*/ 3 h 1298"/>
                <a:gd name="T18" fmla="*/ 148 w 487"/>
                <a:gd name="T19" fmla="*/ 4 h 1298"/>
                <a:gd name="T20" fmla="*/ 135 w 487"/>
                <a:gd name="T21" fmla="*/ 4 h 1298"/>
                <a:gd name="T22" fmla="*/ 109 w 487"/>
                <a:gd name="T23" fmla="*/ 21 h 1298"/>
                <a:gd name="T24" fmla="*/ 107 w 487"/>
                <a:gd name="T25" fmla="*/ 22 h 1298"/>
                <a:gd name="T26" fmla="*/ 104 w 487"/>
                <a:gd name="T27" fmla="*/ 26 h 1298"/>
                <a:gd name="T28" fmla="*/ 99 w 487"/>
                <a:gd name="T29" fmla="*/ 30 h 1298"/>
                <a:gd name="T30" fmla="*/ 97 w 487"/>
                <a:gd name="T31" fmla="*/ 35 h 1298"/>
                <a:gd name="T32" fmla="*/ 92 w 487"/>
                <a:gd name="T33" fmla="*/ 43 h 1298"/>
                <a:gd name="T34" fmla="*/ 89 w 487"/>
                <a:gd name="T35" fmla="*/ 48 h 1298"/>
                <a:gd name="T36" fmla="*/ 84 w 487"/>
                <a:gd name="T37" fmla="*/ 55 h 1298"/>
                <a:gd name="T38" fmla="*/ 82 w 487"/>
                <a:gd name="T39" fmla="*/ 64 h 1298"/>
                <a:gd name="T40" fmla="*/ 78 w 487"/>
                <a:gd name="T41" fmla="*/ 68 h 1298"/>
                <a:gd name="T42" fmla="*/ 82 w 487"/>
                <a:gd name="T43" fmla="*/ 82 h 1298"/>
                <a:gd name="T44" fmla="*/ 78 w 487"/>
                <a:gd name="T45" fmla="*/ 95 h 1298"/>
                <a:gd name="T46" fmla="*/ 83 w 487"/>
                <a:gd name="T47" fmla="*/ 90 h 1298"/>
                <a:gd name="T48" fmla="*/ 84 w 487"/>
                <a:gd name="T49" fmla="*/ 95 h 1298"/>
                <a:gd name="T50" fmla="*/ 82 w 487"/>
                <a:gd name="T51" fmla="*/ 104 h 1298"/>
                <a:gd name="T52" fmla="*/ 82 w 487"/>
                <a:gd name="T53" fmla="*/ 137 h 1298"/>
                <a:gd name="T54" fmla="*/ 78 w 487"/>
                <a:gd name="T55" fmla="*/ 160 h 1298"/>
                <a:gd name="T56" fmla="*/ 78 w 487"/>
                <a:gd name="T57" fmla="*/ 177 h 1298"/>
                <a:gd name="T58" fmla="*/ 87 w 487"/>
                <a:gd name="T59" fmla="*/ 212 h 1298"/>
                <a:gd name="T60" fmla="*/ 62 w 487"/>
                <a:gd name="T61" fmla="*/ 234 h 1298"/>
                <a:gd name="T62" fmla="*/ 14 w 487"/>
                <a:gd name="T63" fmla="*/ 346 h 1298"/>
                <a:gd name="T64" fmla="*/ 38 w 487"/>
                <a:gd name="T65" fmla="*/ 493 h 1298"/>
                <a:gd name="T66" fmla="*/ 64 w 487"/>
                <a:gd name="T67" fmla="*/ 496 h 1298"/>
                <a:gd name="T68" fmla="*/ 64 w 487"/>
                <a:gd name="T69" fmla="*/ 581 h 1298"/>
                <a:gd name="T70" fmla="*/ 53 w 487"/>
                <a:gd name="T71" fmla="*/ 773 h 1298"/>
                <a:gd name="T72" fmla="*/ 92 w 487"/>
                <a:gd name="T73" fmla="*/ 912 h 1298"/>
                <a:gd name="T74" fmla="*/ 108 w 487"/>
                <a:gd name="T75" fmla="*/ 1174 h 1298"/>
                <a:gd name="T76" fmla="*/ 97 w 487"/>
                <a:gd name="T77" fmla="*/ 1290 h 1298"/>
                <a:gd name="T78" fmla="*/ 153 w 487"/>
                <a:gd name="T79" fmla="*/ 1211 h 1298"/>
                <a:gd name="T80" fmla="*/ 164 w 487"/>
                <a:gd name="T81" fmla="*/ 1180 h 1298"/>
                <a:gd name="T82" fmla="*/ 150 w 487"/>
                <a:gd name="T83" fmla="*/ 1089 h 1298"/>
                <a:gd name="T84" fmla="*/ 166 w 487"/>
                <a:gd name="T85" fmla="*/ 893 h 1298"/>
                <a:gd name="T86" fmla="*/ 175 w 487"/>
                <a:gd name="T87" fmla="*/ 812 h 1298"/>
                <a:gd name="T88" fmla="*/ 182 w 487"/>
                <a:gd name="T89" fmla="*/ 964 h 1298"/>
                <a:gd name="T90" fmla="*/ 190 w 487"/>
                <a:gd name="T91" fmla="*/ 1150 h 1298"/>
                <a:gd name="T92" fmla="*/ 165 w 487"/>
                <a:gd name="T93" fmla="*/ 1285 h 1298"/>
                <a:gd name="T94" fmla="*/ 226 w 487"/>
                <a:gd name="T95" fmla="*/ 1230 h 1298"/>
                <a:gd name="T96" fmla="*/ 254 w 487"/>
                <a:gd name="T97" fmla="*/ 978 h 1298"/>
                <a:gd name="T98" fmla="*/ 272 w 487"/>
                <a:gd name="T99" fmla="*/ 783 h 1298"/>
                <a:gd name="T100" fmla="*/ 285 w 487"/>
                <a:gd name="T101" fmla="*/ 609 h 1298"/>
                <a:gd name="T102" fmla="*/ 292 w 487"/>
                <a:gd name="T103" fmla="*/ 552 h 1298"/>
                <a:gd name="T104" fmla="*/ 372 w 487"/>
                <a:gd name="T105" fmla="*/ 494 h 1298"/>
                <a:gd name="T106" fmla="*/ 405 w 487"/>
                <a:gd name="T107" fmla="*/ 440 h 1298"/>
                <a:gd name="T108" fmla="*/ 104 w 487"/>
                <a:gd name="T109" fmla="*/ 189 h 1298"/>
                <a:gd name="T110" fmla="*/ 107 w 487"/>
                <a:gd name="T111" fmla="*/ 198 h 1298"/>
                <a:gd name="T112" fmla="*/ 235 w 487"/>
                <a:gd name="T113" fmla="*/ 298 h 1298"/>
                <a:gd name="T114" fmla="*/ 238 w 487"/>
                <a:gd name="T115" fmla="*/ 522 h 1298"/>
                <a:gd name="T116" fmla="*/ 136 w 487"/>
                <a:gd name="T117" fmla="*/ 301 h 1298"/>
                <a:gd name="T118" fmla="*/ 117 w 487"/>
                <a:gd name="T119" fmla="*/ 201 h 1298"/>
                <a:gd name="T120" fmla="*/ 142 w 487"/>
                <a:gd name="T121" fmla="*/ 255 h 1298"/>
                <a:gd name="T122" fmla="*/ 209 w 487"/>
                <a:gd name="T123" fmla="*/ 244 h 1298"/>
                <a:gd name="T124" fmla="*/ 248 w 487"/>
                <a:gd name="T125" fmla="*/ 276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7" h="1298">
                  <a:moveTo>
                    <a:pt x="487" y="371"/>
                  </a:moveTo>
                  <a:lnTo>
                    <a:pt x="403" y="287"/>
                  </a:lnTo>
                  <a:lnTo>
                    <a:pt x="403" y="287"/>
                  </a:lnTo>
                  <a:lnTo>
                    <a:pt x="402" y="286"/>
                  </a:lnTo>
                  <a:lnTo>
                    <a:pt x="400" y="284"/>
                  </a:lnTo>
                  <a:lnTo>
                    <a:pt x="400" y="284"/>
                  </a:lnTo>
                  <a:lnTo>
                    <a:pt x="400" y="284"/>
                  </a:lnTo>
                  <a:lnTo>
                    <a:pt x="400" y="284"/>
                  </a:lnTo>
                  <a:lnTo>
                    <a:pt x="380" y="303"/>
                  </a:lnTo>
                  <a:lnTo>
                    <a:pt x="380" y="303"/>
                  </a:lnTo>
                  <a:lnTo>
                    <a:pt x="320" y="359"/>
                  </a:lnTo>
                  <a:lnTo>
                    <a:pt x="320" y="359"/>
                  </a:lnTo>
                  <a:lnTo>
                    <a:pt x="320" y="356"/>
                  </a:lnTo>
                  <a:lnTo>
                    <a:pt x="320" y="356"/>
                  </a:lnTo>
                  <a:lnTo>
                    <a:pt x="318" y="352"/>
                  </a:lnTo>
                  <a:lnTo>
                    <a:pt x="318" y="349"/>
                  </a:lnTo>
                  <a:lnTo>
                    <a:pt x="318" y="349"/>
                  </a:lnTo>
                  <a:lnTo>
                    <a:pt x="320" y="346"/>
                  </a:lnTo>
                  <a:lnTo>
                    <a:pt x="318" y="342"/>
                  </a:lnTo>
                  <a:lnTo>
                    <a:pt x="316" y="336"/>
                  </a:lnTo>
                  <a:lnTo>
                    <a:pt x="313" y="331"/>
                  </a:lnTo>
                  <a:lnTo>
                    <a:pt x="310" y="324"/>
                  </a:lnTo>
                  <a:lnTo>
                    <a:pt x="310" y="324"/>
                  </a:lnTo>
                  <a:lnTo>
                    <a:pt x="310" y="316"/>
                  </a:lnTo>
                  <a:lnTo>
                    <a:pt x="310" y="306"/>
                  </a:lnTo>
                  <a:lnTo>
                    <a:pt x="310" y="298"/>
                  </a:lnTo>
                  <a:lnTo>
                    <a:pt x="309" y="290"/>
                  </a:lnTo>
                  <a:lnTo>
                    <a:pt x="309" y="290"/>
                  </a:lnTo>
                  <a:lnTo>
                    <a:pt x="306" y="274"/>
                  </a:lnTo>
                  <a:lnTo>
                    <a:pt x="302" y="258"/>
                  </a:lnTo>
                  <a:lnTo>
                    <a:pt x="302" y="258"/>
                  </a:lnTo>
                  <a:lnTo>
                    <a:pt x="301" y="251"/>
                  </a:lnTo>
                  <a:lnTo>
                    <a:pt x="299" y="245"/>
                  </a:lnTo>
                  <a:lnTo>
                    <a:pt x="295" y="239"/>
                  </a:lnTo>
                  <a:lnTo>
                    <a:pt x="293" y="237"/>
                  </a:lnTo>
                  <a:lnTo>
                    <a:pt x="290" y="236"/>
                  </a:lnTo>
                  <a:lnTo>
                    <a:pt x="290" y="236"/>
                  </a:lnTo>
                  <a:lnTo>
                    <a:pt x="272" y="231"/>
                  </a:lnTo>
                  <a:lnTo>
                    <a:pt x="263" y="229"/>
                  </a:lnTo>
                  <a:lnTo>
                    <a:pt x="255" y="224"/>
                  </a:lnTo>
                  <a:lnTo>
                    <a:pt x="255" y="224"/>
                  </a:lnTo>
                  <a:lnTo>
                    <a:pt x="251" y="223"/>
                  </a:lnTo>
                  <a:lnTo>
                    <a:pt x="249" y="221"/>
                  </a:lnTo>
                  <a:lnTo>
                    <a:pt x="249" y="221"/>
                  </a:lnTo>
                  <a:lnTo>
                    <a:pt x="242" y="214"/>
                  </a:lnTo>
                  <a:lnTo>
                    <a:pt x="236" y="205"/>
                  </a:lnTo>
                  <a:lnTo>
                    <a:pt x="236" y="205"/>
                  </a:lnTo>
                  <a:lnTo>
                    <a:pt x="233" y="199"/>
                  </a:lnTo>
                  <a:lnTo>
                    <a:pt x="229" y="194"/>
                  </a:lnTo>
                  <a:lnTo>
                    <a:pt x="229" y="194"/>
                  </a:lnTo>
                  <a:lnTo>
                    <a:pt x="228" y="190"/>
                  </a:lnTo>
                  <a:lnTo>
                    <a:pt x="228" y="189"/>
                  </a:lnTo>
                  <a:lnTo>
                    <a:pt x="227" y="187"/>
                  </a:lnTo>
                  <a:lnTo>
                    <a:pt x="227" y="187"/>
                  </a:lnTo>
                  <a:lnTo>
                    <a:pt x="228" y="187"/>
                  </a:lnTo>
                  <a:lnTo>
                    <a:pt x="228" y="189"/>
                  </a:lnTo>
                  <a:lnTo>
                    <a:pt x="228" y="189"/>
                  </a:lnTo>
                  <a:lnTo>
                    <a:pt x="231" y="184"/>
                  </a:lnTo>
                  <a:lnTo>
                    <a:pt x="232" y="178"/>
                  </a:lnTo>
                  <a:lnTo>
                    <a:pt x="232" y="178"/>
                  </a:lnTo>
                  <a:lnTo>
                    <a:pt x="233" y="177"/>
                  </a:lnTo>
                  <a:lnTo>
                    <a:pt x="233" y="176"/>
                  </a:lnTo>
                  <a:lnTo>
                    <a:pt x="233" y="176"/>
                  </a:lnTo>
                  <a:lnTo>
                    <a:pt x="232" y="177"/>
                  </a:lnTo>
                  <a:lnTo>
                    <a:pt x="232" y="177"/>
                  </a:lnTo>
                  <a:lnTo>
                    <a:pt x="232" y="176"/>
                  </a:lnTo>
                  <a:lnTo>
                    <a:pt x="232" y="175"/>
                  </a:lnTo>
                  <a:lnTo>
                    <a:pt x="232" y="175"/>
                  </a:lnTo>
                  <a:lnTo>
                    <a:pt x="232" y="175"/>
                  </a:lnTo>
                  <a:lnTo>
                    <a:pt x="231" y="175"/>
                  </a:lnTo>
                  <a:lnTo>
                    <a:pt x="231" y="175"/>
                  </a:lnTo>
                  <a:lnTo>
                    <a:pt x="231" y="169"/>
                  </a:lnTo>
                  <a:lnTo>
                    <a:pt x="231" y="169"/>
                  </a:lnTo>
                  <a:lnTo>
                    <a:pt x="232" y="169"/>
                  </a:lnTo>
                  <a:lnTo>
                    <a:pt x="234" y="168"/>
                  </a:lnTo>
                  <a:lnTo>
                    <a:pt x="234" y="168"/>
                  </a:lnTo>
                  <a:lnTo>
                    <a:pt x="235" y="159"/>
                  </a:lnTo>
                  <a:lnTo>
                    <a:pt x="236" y="148"/>
                  </a:lnTo>
                  <a:lnTo>
                    <a:pt x="236" y="148"/>
                  </a:lnTo>
                  <a:lnTo>
                    <a:pt x="234" y="146"/>
                  </a:lnTo>
                  <a:lnTo>
                    <a:pt x="234" y="146"/>
                  </a:lnTo>
                  <a:lnTo>
                    <a:pt x="234" y="140"/>
                  </a:lnTo>
                  <a:lnTo>
                    <a:pt x="234" y="140"/>
                  </a:lnTo>
                  <a:lnTo>
                    <a:pt x="238" y="137"/>
                  </a:lnTo>
                  <a:lnTo>
                    <a:pt x="241" y="133"/>
                  </a:lnTo>
                  <a:lnTo>
                    <a:pt x="241" y="133"/>
                  </a:lnTo>
                  <a:lnTo>
                    <a:pt x="240" y="125"/>
                  </a:lnTo>
                  <a:lnTo>
                    <a:pt x="238" y="117"/>
                  </a:lnTo>
                  <a:lnTo>
                    <a:pt x="238" y="117"/>
                  </a:lnTo>
                  <a:lnTo>
                    <a:pt x="238" y="117"/>
                  </a:lnTo>
                  <a:lnTo>
                    <a:pt x="238" y="117"/>
                  </a:lnTo>
                  <a:lnTo>
                    <a:pt x="236" y="105"/>
                  </a:lnTo>
                  <a:lnTo>
                    <a:pt x="236" y="105"/>
                  </a:lnTo>
                  <a:lnTo>
                    <a:pt x="234" y="96"/>
                  </a:lnTo>
                  <a:lnTo>
                    <a:pt x="234" y="96"/>
                  </a:lnTo>
                  <a:lnTo>
                    <a:pt x="233" y="93"/>
                  </a:lnTo>
                  <a:lnTo>
                    <a:pt x="232" y="89"/>
                  </a:lnTo>
                  <a:lnTo>
                    <a:pt x="232" y="89"/>
                  </a:lnTo>
                  <a:lnTo>
                    <a:pt x="232" y="87"/>
                  </a:lnTo>
                  <a:lnTo>
                    <a:pt x="231" y="85"/>
                  </a:lnTo>
                  <a:lnTo>
                    <a:pt x="231" y="85"/>
                  </a:lnTo>
                  <a:lnTo>
                    <a:pt x="232" y="85"/>
                  </a:lnTo>
                  <a:lnTo>
                    <a:pt x="232" y="85"/>
                  </a:lnTo>
                  <a:lnTo>
                    <a:pt x="232" y="85"/>
                  </a:lnTo>
                  <a:lnTo>
                    <a:pt x="231" y="81"/>
                  </a:lnTo>
                  <a:lnTo>
                    <a:pt x="228" y="78"/>
                  </a:lnTo>
                  <a:lnTo>
                    <a:pt x="226" y="75"/>
                  </a:lnTo>
                  <a:lnTo>
                    <a:pt x="225" y="74"/>
                  </a:lnTo>
                  <a:lnTo>
                    <a:pt x="223" y="74"/>
                  </a:lnTo>
                  <a:lnTo>
                    <a:pt x="223" y="74"/>
                  </a:lnTo>
                  <a:lnTo>
                    <a:pt x="221" y="68"/>
                  </a:lnTo>
                  <a:lnTo>
                    <a:pt x="221" y="64"/>
                  </a:lnTo>
                  <a:lnTo>
                    <a:pt x="221" y="64"/>
                  </a:lnTo>
                  <a:lnTo>
                    <a:pt x="220" y="59"/>
                  </a:lnTo>
                  <a:lnTo>
                    <a:pt x="219" y="56"/>
                  </a:lnTo>
                  <a:lnTo>
                    <a:pt x="220" y="56"/>
                  </a:lnTo>
                  <a:lnTo>
                    <a:pt x="220" y="56"/>
                  </a:lnTo>
                  <a:lnTo>
                    <a:pt x="221" y="53"/>
                  </a:lnTo>
                  <a:lnTo>
                    <a:pt x="223" y="51"/>
                  </a:lnTo>
                  <a:lnTo>
                    <a:pt x="224" y="49"/>
                  </a:lnTo>
                  <a:lnTo>
                    <a:pt x="224" y="47"/>
                  </a:lnTo>
                  <a:lnTo>
                    <a:pt x="224" y="47"/>
                  </a:lnTo>
                  <a:lnTo>
                    <a:pt x="224" y="44"/>
                  </a:lnTo>
                  <a:lnTo>
                    <a:pt x="221" y="42"/>
                  </a:lnTo>
                  <a:lnTo>
                    <a:pt x="217" y="40"/>
                  </a:lnTo>
                  <a:lnTo>
                    <a:pt x="217" y="40"/>
                  </a:lnTo>
                  <a:lnTo>
                    <a:pt x="216" y="40"/>
                  </a:lnTo>
                  <a:lnTo>
                    <a:pt x="216" y="40"/>
                  </a:lnTo>
                  <a:lnTo>
                    <a:pt x="216" y="40"/>
                  </a:lnTo>
                  <a:lnTo>
                    <a:pt x="217" y="40"/>
                  </a:lnTo>
                  <a:lnTo>
                    <a:pt x="218" y="38"/>
                  </a:lnTo>
                  <a:lnTo>
                    <a:pt x="218" y="38"/>
                  </a:lnTo>
                  <a:lnTo>
                    <a:pt x="216" y="38"/>
                  </a:lnTo>
                  <a:lnTo>
                    <a:pt x="216" y="38"/>
                  </a:lnTo>
                  <a:lnTo>
                    <a:pt x="213" y="33"/>
                  </a:lnTo>
                  <a:lnTo>
                    <a:pt x="210" y="27"/>
                  </a:lnTo>
                  <a:lnTo>
                    <a:pt x="206" y="22"/>
                  </a:lnTo>
                  <a:lnTo>
                    <a:pt x="203" y="17"/>
                  </a:lnTo>
                  <a:lnTo>
                    <a:pt x="203" y="17"/>
                  </a:lnTo>
                  <a:lnTo>
                    <a:pt x="202" y="17"/>
                  </a:lnTo>
                  <a:lnTo>
                    <a:pt x="202" y="17"/>
                  </a:lnTo>
                  <a:lnTo>
                    <a:pt x="199" y="13"/>
                  </a:lnTo>
                  <a:lnTo>
                    <a:pt x="197" y="11"/>
                  </a:lnTo>
                  <a:lnTo>
                    <a:pt x="190" y="6"/>
                  </a:lnTo>
                  <a:lnTo>
                    <a:pt x="190" y="6"/>
                  </a:lnTo>
                  <a:lnTo>
                    <a:pt x="190" y="6"/>
                  </a:lnTo>
                  <a:lnTo>
                    <a:pt x="190" y="6"/>
                  </a:lnTo>
                  <a:lnTo>
                    <a:pt x="189" y="6"/>
                  </a:lnTo>
                  <a:lnTo>
                    <a:pt x="189" y="6"/>
                  </a:lnTo>
                  <a:lnTo>
                    <a:pt x="190" y="5"/>
                  </a:lnTo>
                  <a:lnTo>
                    <a:pt x="190" y="5"/>
                  </a:lnTo>
                  <a:lnTo>
                    <a:pt x="188" y="6"/>
                  </a:lnTo>
                  <a:lnTo>
                    <a:pt x="188" y="6"/>
                  </a:lnTo>
                  <a:lnTo>
                    <a:pt x="183" y="3"/>
                  </a:lnTo>
                  <a:lnTo>
                    <a:pt x="176" y="1"/>
                  </a:lnTo>
                  <a:lnTo>
                    <a:pt x="169" y="0"/>
                  </a:lnTo>
                  <a:lnTo>
                    <a:pt x="165" y="1"/>
                  </a:lnTo>
                  <a:lnTo>
                    <a:pt x="165" y="1"/>
                  </a:lnTo>
                  <a:lnTo>
                    <a:pt x="165" y="1"/>
                  </a:lnTo>
                  <a:lnTo>
                    <a:pt x="165" y="1"/>
                  </a:lnTo>
                  <a:lnTo>
                    <a:pt x="163" y="1"/>
                  </a:lnTo>
                  <a:lnTo>
                    <a:pt x="160" y="3"/>
                  </a:lnTo>
                  <a:lnTo>
                    <a:pt x="157" y="5"/>
                  </a:lnTo>
                  <a:lnTo>
                    <a:pt x="157" y="5"/>
                  </a:lnTo>
                  <a:lnTo>
                    <a:pt x="157" y="5"/>
                  </a:lnTo>
                  <a:lnTo>
                    <a:pt x="157" y="5"/>
                  </a:lnTo>
                  <a:lnTo>
                    <a:pt x="159" y="1"/>
                  </a:lnTo>
                  <a:lnTo>
                    <a:pt x="159" y="1"/>
                  </a:lnTo>
                  <a:lnTo>
                    <a:pt x="157" y="3"/>
                  </a:lnTo>
                  <a:lnTo>
                    <a:pt x="156" y="5"/>
                  </a:lnTo>
                  <a:lnTo>
                    <a:pt x="156" y="5"/>
                  </a:lnTo>
                  <a:lnTo>
                    <a:pt x="154" y="4"/>
                  </a:lnTo>
                  <a:lnTo>
                    <a:pt x="153" y="4"/>
                  </a:lnTo>
                  <a:lnTo>
                    <a:pt x="150" y="4"/>
                  </a:lnTo>
                  <a:lnTo>
                    <a:pt x="150" y="4"/>
                  </a:lnTo>
                  <a:lnTo>
                    <a:pt x="150" y="3"/>
                  </a:lnTo>
                  <a:lnTo>
                    <a:pt x="149" y="3"/>
                  </a:lnTo>
                  <a:lnTo>
                    <a:pt x="149" y="3"/>
                  </a:lnTo>
                  <a:lnTo>
                    <a:pt x="149" y="3"/>
                  </a:lnTo>
                  <a:lnTo>
                    <a:pt x="148" y="4"/>
                  </a:lnTo>
                  <a:lnTo>
                    <a:pt x="148" y="4"/>
                  </a:lnTo>
                  <a:lnTo>
                    <a:pt x="149" y="3"/>
                  </a:lnTo>
                  <a:lnTo>
                    <a:pt x="149" y="3"/>
                  </a:lnTo>
                  <a:lnTo>
                    <a:pt x="148" y="1"/>
                  </a:lnTo>
                  <a:lnTo>
                    <a:pt x="146" y="1"/>
                  </a:lnTo>
                  <a:lnTo>
                    <a:pt x="146" y="1"/>
                  </a:lnTo>
                  <a:lnTo>
                    <a:pt x="143" y="1"/>
                  </a:lnTo>
                  <a:lnTo>
                    <a:pt x="141" y="4"/>
                  </a:lnTo>
                  <a:lnTo>
                    <a:pt x="141" y="4"/>
                  </a:lnTo>
                  <a:lnTo>
                    <a:pt x="139" y="4"/>
                  </a:lnTo>
                  <a:lnTo>
                    <a:pt x="138" y="4"/>
                  </a:lnTo>
                  <a:lnTo>
                    <a:pt x="138" y="4"/>
                  </a:lnTo>
                  <a:lnTo>
                    <a:pt x="138" y="4"/>
                  </a:lnTo>
                  <a:lnTo>
                    <a:pt x="138" y="4"/>
                  </a:lnTo>
                  <a:lnTo>
                    <a:pt x="138" y="4"/>
                  </a:lnTo>
                  <a:lnTo>
                    <a:pt x="135" y="4"/>
                  </a:lnTo>
                  <a:lnTo>
                    <a:pt x="135" y="4"/>
                  </a:lnTo>
                  <a:lnTo>
                    <a:pt x="135" y="4"/>
                  </a:lnTo>
                  <a:lnTo>
                    <a:pt x="135" y="4"/>
                  </a:lnTo>
                  <a:lnTo>
                    <a:pt x="134" y="4"/>
                  </a:lnTo>
                  <a:lnTo>
                    <a:pt x="134" y="4"/>
                  </a:lnTo>
                  <a:lnTo>
                    <a:pt x="130" y="5"/>
                  </a:lnTo>
                  <a:lnTo>
                    <a:pt x="130" y="5"/>
                  </a:lnTo>
                  <a:lnTo>
                    <a:pt x="130" y="5"/>
                  </a:lnTo>
                  <a:lnTo>
                    <a:pt x="130" y="5"/>
                  </a:lnTo>
                  <a:lnTo>
                    <a:pt x="132" y="4"/>
                  </a:lnTo>
                  <a:lnTo>
                    <a:pt x="132" y="4"/>
                  </a:lnTo>
                  <a:lnTo>
                    <a:pt x="129" y="4"/>
                  </a:lnTo>
                  <a:lnTo>
                    <a:pt x="127" y="5"/>
                  </a:lnTo>
                  <a:lnTo>
                    <a:pt x="122" y="7"/>
                  </a:lnTo>
                  <a:lnTo>
                    <a:pt x="122" y="7"/>
                  </a:lnTo>
                  <a:lnTo>
                    <a:pt x="115" y="13"/>
                  </a:lnTo>
                  <a:lnTo>
                    <a:pt x="112" y="15"/>
                  </a:lnTo>
                  <a:lnTo>
                    <a:pt x="109" y="20"/>
                  </a:lnTo>
                  <a:lnTo>
                    <a:pt x="109" y="20"/>
                  </a:lnTo>
                  <a:lnTo>
                    <a:pt x="109" y="21"/>
                  </a:lnTo>
                  <a:lnTo>
                    <a:pt x="109" y="21"/>
                  </a:lnTo>
                  <a:lnTo>
                    <a:pt x="108" y="21"/>
                  </a:lnTo>
                  <a:lnTo>
                    <a:pt x="108" y="21"/>
                  </a:lnTo>
                  <a:lnTo>
                    <a:pt x="108" y="21"/>
                  </a:lnTo>
                  <a:lnTo>
                    <a:pt x="108" y="21"/>
                  </a:lnTo>
                  <a:lnTo>
                    <a:pt x="108" y="21"/>
                  </a:lnTo>
                  <a:lnTo>
                    <a:pt x="108" y="21"/>
                  </a:lnTo>
                  <a:lnTo>
                    <a:pt x="108" y="21"/>
                  </a:lnTo>
                  <a:lnTo>
                    <a:pt x="108" y="21"/>
                  </a:lnTo>
                  <a:lnTo>
                    <a:pt x="107" y="21"/>
                  </a:lnTo>
                  <a:lnTo>
                    <a:pt x="107" y="21"/>
                  </a:lnTo>
                  <a:lnTo>
                    <a:pt x="107" y="22"/>
                  </a:lnTo>
                  <a:lnTo>
                    <a:pt x="107" y="22"/>
                  </a:lnTo>
                  <a:lnTo>
                    <a:pt x="107" y="22"/>
                  </a:lnTo>
                  <a:lnTo>
                    <a:pt x="107" y="22"/>
                  </a:lnTo>
                  <a:lnTo>
                    <a:pt x="107" y="22"/>
                  </a:lnTo>
                  <a:lnTo>
                    <a:pt x="107" y="22"/>
                  </a:lnTo>
                  <a:lnTo>
                    <a:pt x="107" y="22"/>
                  </a:lnTo>
                  <a:lnTo>
                    <a:pt x="107" y="22"/>
                  </a:lnTo>
                  <a:lnTo>
                    <a:pt x="106" y="25"/>
                  </a:lnTo>
                  <a:lnTo>
                    <a:pt x="106" y="25"/>
                  </a:lnTo>
                  <a:lnTo>
                    <a:pt x="105" y="23"/>
                  </a:lnTo>
                  <a:lnTo>
                    <a:pt x="105" y="23"/>
                  </a:lnTo>
                  <a:lnTo>
                    <a:pt x="105" y="25"/>
                  </a:lnTo>
                  <a:lnTo>
                    <a:pt x="105" y="25"/>
                  </a:lnTo>
                  <a:lnTo>
                    <a:pt x="105" y="25"/>
                  </a:lnTo>
                  <a:lnTo>
                    <a:pt x="105" y="25"/>
                  </a:lnTo>
                  <a:lnTo>
                    <a:pt x="105" y="25"/>
                  </a:lnTo>
                  <a:lnTo>
                    <a:pt x="105" y="25"/>
                  </a:lnTo>
                  <a:lnTo>
                    <a:pt x="105" y="25"/>
                  </a:lnTo>
                  <a:lnTo>
                    <a:pt x="105" y="25"/>
                  </a:lnTo>
                  <a:lnTo>
                    <a:pt x="105" y="25"/>
                  </a:lnTo>
                  <a:lnTo>
                    <a:pt x="105" y="25"/>
                  </a:lnTo>
                  <a:lnTo>
                    <a:pt x="104" y="25"/>
                  </a:lnTo>
                  <a:lnTo>
                    <a:pt x="104" y="25"/>
                  </a:lnTo>
                  <a:lnTo>
                    <a:pt x="104" y="26"/>
                  </a:lnTo>
                  <a:lnTo>
                    <a:pt x="104" y="26"/>
                  </a:lnTo>
                  <a:lnTo>
                    <a:pt x="104" y="26"/>
                  </a:lnTo>
                  <a:lnTo>
                    <a:pt x="104" y="26"/>
                  </a:lnTo>
                  <a:lnTo>
                    <a:pt x="104" y="26"/>
                  </a:lnTo>
                  <a:lnTo>
                    <a:pt x="104" y="26"/>
                  </a:lnTo>
                  <a:lnTo>
                    <a:pt x="104" y="26"/>
                  </a:lnTo>
                  <a:lnTo>
                    <a:pt x="104" y="26"/>
                  </a:lnTo>
                  <a:lnTo>
                    <a:pt x="104" y="26"/>
                  </a:lnTo>
                  <a:lnTo>
                    <a:pt x="104" y="26"/>
                  </a:lnTo>
                  <a:lnTo>
                    <a:pt x="102" y="27"/>
                  </a:lnTo>
                  <a:lnTo>
                    <a:pt x="102" y="27"/>
                  </a:lnTo>
                  <a:lnTo>
                    <a:pt x="101" y="28"/>
                  </a:lnTo>
                  <a:lnTo>
                    <a:pt x="101" y="28"/>
                  </a:lnTo>
                  <a:lnTo>
                    <a:pt x="101" y="28"/>
                  </a:lnTo>
                  <a:lnTo>
                    <a:pt x="101" y="28"/>
                  </a:lnTo>
                  <a:lnTo>
                    <a:pt x="101" y="29"/>
                  </a:lnTo>
                  <a:lnTo>
                    <a:pt x="101" y="29"/>
                  </a:lnTo>
                  <a:lnTo>
                    <a:pt x="99" y="30"/>
                  </a:lnTo>
                  <a:lnTo>
                    <a:pt x="99" y="30"/>
                  </a:lnTo>
                  <a:lnTo>
                    <a:pt x="99" y="30"/>
                  </a:lnTo>
                  <a:lnTo>
                    <a:pt x="99" y="30"/>
                  </a:lnTo>
                  <a:lnTo>
                    <a:pt x="99" y="30"/>
                  </a:lnTo>
                  <a:lnTo>
                    <a:pt x="99" y="30"/>
                  </a:lnTo>
                  <a:lnTo>
                    <a:pt x="99" y="32"/>
                  </a:lnTo>
                  <a:lnTo>
                    <a:pt x="99" y="32"/>
                  </a:lnTo>
                  <a:lnTo>
                    <a:pt x="98" y="32"/>
                  </a:lnTo>
                  <a:lnTo>
                    <a:pt x="98" y="32"/>
                  </a:lnTo>
                  <a:lnTo>
                    <a:pt x="98" y="33"/>
                  </a:lnTo>
                  <a:lnTo>
                    <a:pt x="98" y="33"/>
                  </a:lnTo>
                  <a:lnTo>
                    <a:pt x="98" y="33"/>
                  </a:lnTo>
                  <a:lnTo>
                    <a:pt x="98" y="33"/>
                  </a:lnTo>
                  <a:lnTo>
                    <a:pt x="98" y="34"/>
                  </a:lnTo>
                  <a:lnTo>
                    <a:pt x="98" y="34"/>
                  </a:lnTo>
                  <a:lnTo>
                    <a:pt x="97" y="34"/>
                  </a:lnTo>
                  <a:lnTo>
                    <a:pt x="97" y="34"/>
                  </a:lnTo>
                  <a:lnTo>
                    <a:pt x="97" y="35"/>
                  </a:lnTo>
                  <a:lnTo>
                    <a:pt x="97" y="35"/>
                  </a:lnTo>
                  <a:lnTo>
                    <a:pt x="96" y="37"/>
                  </a:lnTo>
                  <a:lnTo>
                    <a:pt x="96" y="37"/>
                  </a:lnTo>
                  <a:lnTo>
                    <a:pt x="94" y="37"/>
                  </a:lnTo>
                  <a:lnTo>
                    <a:pt x="94" y="37"/>
                  </a:lnTo>
                  <a:lnTo>
                    <a:pt x="94" y="38"/>
                  </a:lnTo>
                  <a:lnTo>
                    <a:pt x="94" y="38"/>
                  </a:lnTo>
                  <a:lnTo>
                    <a:pt x="93" y="38"/>
                  </a:lnTo>
                  <a:lnTo>
                    <a:pt x="93" y="38"/>
                  </a:lnTo>
                  <a:lnTo>
                    <a:pt x="93" y="40"/>
                  </a:lnTo>
                  <a:lnTo>
                    <a:pt x="93" y="40"/>
                  </a:lnTo>
                  <a:lnTo>
                    <a:pt x="93" y="40"/>
                  </a:lnTo>
                  <a:lnTo>
                    <a:pt x="93" y="40"/>
                  </a:lnTo>
                  <a:lnTo>
                    <a:pt x="93" y="41"/>
                  </a:lnTo>
                  <a:lnTo>
                    <a:pt x="93" y="41"/>
                  </a:lnTo>
                  <a:lnTo>
                    <a:pt x="92" y="42"/>
                  </a:lnTo>
                  <a:lnTo>
                    <a:pt x="92" y="42"/>
                  </a:lnTo>
                  <a:lnTo>
                    <a:pt x="92" y="43"/>
                  </a:lnTo>
                  <a:lnTo>
                    <a:pt x="92" y="43"/>
                  </a:lnTo>
                  <a:lnTo>
                    <a:pt x="92" y="43"/>
                  </a:lnTo>
                  <a:lnTo>
                    <a:pt x="92" y="43"/>
                  </a:lnTo>
                  <a:lnTo>
                    <a:pt x="91" y="44"/>
                  </a:lnTo>
                  <a:lnTo>
                    <a:pt x="91" y="44"/>
                  </a:lnTo>
                  <a:lnTo>
                    <a:pt x="91" y="44"/>
                  </a:lnTo>
                  <a:lnTo>
                    <a:pt x="90" y="45"/>
                  </a:lnTo>
                  <a:lnTo>
                    <a:pt x="90" y="45"/>
                  </a:lnTo>
                  <a:lnTo>
                    <a:pt x="90" y="45"/>
                  </a:lnTo>
                  <a:lnTo>
                    <a:pt x="90" y="45"/>
                  </a:lnTo>
                  <a:lnTo>
                    <a:pt x="90" y="45"/>
                  </a:lnTo>
                  <a:lnTo>
                    <a:pt x="90" y="45"/>
                  </a:lnTo>
                  <a:lnTo>
                    <a:pt x="90" y="47"/>
                  </a:lnTo>
                  <a:lnTo>
                    <a:pt x="90" y="47"/>
                  </a:lnTo>
                  <a:lnTo>
                    <a:pt x="89" y="47"/>
                  </a:lnTo>
                  <a:lnTo>
                    <a:pt x="89" y="47"/>
                  </a:lnTo>
                  <a:lnTo>
                    <a:pt x="89" y="48"/>
                  </a:lnTo>
                  <a:lnTo>
                    <a:pt x="89" y="48"/>
                  </a:lnTo>
                  <a:lnTo>
                    <a:pt x="89" y="48"/>
                  </a:lnTo>
                  <a:lnTo>
                    <a:pt x="89" y="48"/>
                  </a:lnTo>
                  <a:lnTo>
                    <a:pt x="89" y="49"/>
                  </a:lnTo>
                  <a:lnTo>
                    <a:pt x="89" y="49"/>
                  </a:lnTo>
                  <a:lnTo>
                    <a:pt x="87" y="50"/>
                  </a:lnTo>
                  <a:lnTo>
                    <a:pt x="87" y="50"/>
                  </a:lnTo>
                  <a:lnTo>
                    <a:pt x="86" y="51"/>
                  </a:lnTo>
                  <a:lnTo>
                    <a:pt x="86" y="51"/>
                  </a:lnTo>
                  <a:lnTo>
                    <a:pt x="86" y="51"/>
                  </a:lnTo>
                  <a:lnTo>
                    <a:pt x="86" y="51"/>
                  </a:lnTo>
                  <a:lnTo>
                    <a:pt x="85" y="53"/>
                  </a:lnTo>
                  <a:lnTo>
                    <a:pt x="85" y="53"/>
                  </a:lnTo>
                  <a:lnTo>
                    <a:pt x="85" y="53"/>
                  </a:lnTo>
                  <a:lnTo>
                    <a:pt x="85" y="53"/>
                  </a:lnTo>
                  <a:lnTo>
                    <a:pt x="85" y="55"/>
                  </a:lnTo>
                  <a:lnTo>
                    <a:pt x="85" y="55"/>
                  </a:lnTo>
                  <a:lnTo>
                    <a:pt x="84" y="55"/>
                  </a:lnTo>
                  <a:lnTo>
                    <a:pt x="84" y="55"/>
                  </a:lnTo>
                  <a:lnTo>
                    <a:pt x="84" y="56"/>
                  </a:lnTo>
                  <a:lnTo>
                    <a:pt x="84" y="56"/>
                  </a:lnTo>
                  <a:lnTo>
                    <a:pt x="83" y="59"/>
                  </a:lnTo>
                  <a:lnTo>
                    <a:pt x="83" y="59"/>
                  </a:lnTo>
                  <a:lnTo>
                    <a:pt x="83" y="59"/>
                  </a:lnTo>
                  <a:lnTo>
                    <a:pt x="83" y="59"/>
                  </a:lnTo>
                  <a:lnTo>
                    <a:pt x="83" y="60"/>
                  </a:lnTo>
                  <a:lnTo>
                    <a:pt x="83" y="60"/>
                  </a:lnTo>
                  <a:lnTo>
                    <a:pt x="82" y="60"/>
                  </a:lnTo>
                  <a:lnTo>
                    <a:pt x="82" y="60"/>
                  </a:lnTo>
                  <a:lnTo>
                    <a:pt x="82" y="62"/>
                  </a:lnTo>
                  <a:lnTo>
                    <a:pt x="82" y="62"/>
                  </a:lnTo>
                  <a:lnTo>
                    <a:pt x="82" y="62"/>
                  </a:lnTo>
                  <a:lnTo>
                    <a:pt x="82" y="62"/>
                  </a:lnTo>
                  <a:lnTo>
                    <a:pt x="82" y="63"/>
                  </a:lnTo>
                  <a:lnTo>
                    <a:pt x="82" y="63"/>
                  </a:lnTo>
                  <a:lnTo>
                    <a:pt x="82" y="64"/>
                  </a:lnTo>
                  <a:lnTo>
                    <a:pt x="82" y="64"/>
                  </a:lnTo>
                  <a:lnTo>
                    <a:pt x="82" y="64"/>
                  </a:lnTo>
                  <a:lnTo>
                    <a:pt x="82" y="64"/>
                  </a:lnTo>
                  <a:lnTo>
                    <a:pt x="81" y="64"/>
                  </a:lnTo>
                  <a:lnTo>
                    <a:pt x="81" y="64"/>
                  </a:lnTo>
                  <a:lnTo>
                    <a:pt x="81" y="65"/>
                  </a:lnTo>
                  <a:lnTo>
                    <a:pt x="79" y="66"/>
                  </a:lnTo>
                  <a:lnTo>
                    <a:pt x="79" y="66"/>
                  </a:lnTo>
                  <a:lnTo>
                    <a:pt x="79" y="66"/>
                  </a:lnTo>
                  <a:lnTo>
                    <a:pt x="79" y="66"/>
                  </a:lnTo>
                  <a:lnTo>
                    <a:pt x="79" y="67"/>
                  </a:lnTo>
                  <a:lnTo>
                    <a:pt x="79" y="67"/>
                  </a:lnTo>
                  <a:lnTo>
                    <a:pt x="79" y="67"/>
                  </a:lnTo>
                  <a:lnTo>
                    <a:pt x="79" y="67"/>
                  </a:lnTo>
                  <a:lnTo>
                    <a:pt x="79" y="67"/>
                  </a:lnTo>
                  <a:lnTo>
                    <a:pt x="79" y="67"/>
                  </a:lnTo>
                  <a:lnTo>
                    <a:pt x="79" y="68"/>
                  </a:lnTo>
                  <a:lnTo>
                    <a:pt x="79" y="68"/>
                  </a:lnTo>
                  <a:lnTo>
                    <a:pt x="78" y="68"/>
                  </a:lnTo>
                  <a:lnTo>
                    <a:pt x="78" y="68"/>
                  </a:lnTo>
                  <a:lnTo>
                    <a:pt x="78" y="68"/>
                  </a:lnTo>
                  <a:lnTo>
                    <a:pt x="78" y="70"/>
                  </a:lnTo>
                  <a:lnTo>
                    <a:pt x="78" y="70"/>
                  </a:lnTo>
                  <a:lnTo>
                    <a:pt x="79" y="71"/>
                  </a:lnTo>
                  <a:lnTo>
                    <a:pt x="79" y="71"/>
                  </a:lnTo>
                  <a:lnTo>
                    <a:pt x="79" y="72"/>
                  </a:lnTo>
                  <a:lnTo>
                    <a:pt x="79" y="73"/>
                  </a:lnTo>
                  <a:lnTo>
                    <a:pt x="79" y="73"/>
                  </a:lnTo>
                  <a:lnTo>
                    <a:pt x="82" y="73"/>
                  </a:lnTo>
                  <a:lnTo>
                    <a:pt x="82" y="73"/>
                  </a:lnTo>
                  <a:lnTo>
                    <a:pt x="83" y="74"/>
                  </a:lnTo>
                  <a:lnTo>
                    <a:pt x="83" y="74"/>
                  </a:lnTo>
                  <a:lnTo>
                    <a:pt x="82" y="82"/>
                  </a:lnTo>
                  <a:lnTo>
                    <a:pt x="82" y="82"/>
                  </a:lnTo>
                  <a:lnTo>
                    <a:pt x="82" y="82"/>
                  </a:lnTo>
                  <a:lnTo>
                    <a:pt x="82" y="82"/>
                  </a:lnTo>
                  <a:lnTo>
                    <a:pt x="82" y="82"/>
                  </a:lnTo>
                  <a:lnTo>
                    <a:pt x="82" y="81"/>
                  </a:lnTo>
                  <a:lnTo>
                    <a:pt x="82" y="81"/>
                  </a:lnTo>
                  <a:lnTo>
                    <a:pt x="82" y="83"/>
                  </a:lnTo>
                  <a:lnTo>
                    <a:pt x="82" y="83"/>
                  </a:lnTo>
                  <a:lnTo>
                    <a:pt x="82" y="85"/>
                  </a:lnTo>
                  <a:lnTo>
                    <a:pt x="82" y="86"/>
                  </a:lnTo>
                  <a:lnTo>
                    <a:pt x="82" y="86"/>
                  </a:lnTo>
                  <a:lnTo>
                    <a:pt x="82" y="85"/>
                  </a:lnTo>
                  <a:lnTo>
                    <a:pt x="82" y="85"/>
                  </a:lnTo>
                  <a:lnTo>
                    <a:pt x="82" y="86"/>
                  </a:lnTo>
                  <a:lnTo>
                    <a:pt x="82" y="86"/>
                  </a:lnTo>
                  <a:lnTo>
                    <a:pt x="82" y="87"/>
                  </a:lnTo>
                  <a:lnTo>
                    <a:pt x="82" y="87"/>
                  </a:lnTo>
                  <a:lnTo>
                    <a:pt x="79" y="93"/>
                  </a:lnTo>
                  <a:lnTo>
                    <a:pt x="79" y="93"/>
                  </a:lnTo>
                  <a:lnTo>
                    <a:pt x="79" y="94"/>
                  </a:lnTo>
                  <a:lnTo>
                    <a:pt x="79" y="94"/>
                  </a:lnTo>
                  <a:lnTo>
                    <a:pt x="78" y="95"/>
                  </a:lnTo>
                  <a:lnTo>
                    <a:pt x="78" y="96"/>
                  </a:lnTo>
                  <a:lnTo>
                    <a:pt x="78" y="96"/>
                  </a:lnTo>
                  <a:lnTo>
                    <a:pt x="78" y="96"/>
                  </a:lnTo>
                  <a:lnTo>
                    <a:pt x="79" y="96"/>
                  </a:lnTo>
                  <a:lnTo>
                    <a:pt x="79" y="96"/>
                  </a:lnTo>
                  <a:lnTo>
                    <a:pt x="78" y="97"/>
                  </a:lnTo>
                  <a:lnTo>
                    <a:pt x="78" y="98"/>
                  </a:lnTo>
                  <a:lnTo>
                    <a:pt x="78" y="98"/>
                  </a:lnTo>
                  <a:lnTo>
                    <a:pt x="79" y="96"/>
                  </a:lnTo>
                  <a:lnTo>
                    <a:pt x="81" y="94"/>
                  </a:lnTo>
                  <a:lnTo>
                    <a:pt x="81" y="94"/>
                  </a:lnTo>
                  <a:lnTo>
                    <a:pt x="82" y="92"/>
                  </a:lnTo>
                  <a:lnTo>
                    <a:pt x="83" y="89"/>
                  </a:lnTo>
                  <a:lnTo>
                    <a:pt x="83" y="89"/>
                  </a:lnTo>
                  <a:lnTo>
                    <a:pt x="83" y="89"/>
                  </a:lnTo>
                  <a:lnTo>
                    <a:pt x="83" y="89"/>
                  </a:lnTo>
                  <a:lnTo>
                    <a:pt x="83" y="90"/>
                  </a:lnTo>
                  <a:lnTo>
                    <a:pt x="83" y="90"/>
                  </a:lnTo>
                  <a:lnTo>
                    <a:pt x="83" y="92"/>
                  </a:lnTo>
                  <a:lnTo>
                    <a:pt x="83" y="92"/>
                  </a:lnTo>
                  <a:lnTo>
                    <a:pt x="84" y="93"/>
                  </a:lnTo>
                  <a:lnTo>
                    <a:pt x="84" y="93"/>
                  </a:lnTo>
                  <a:lnTo>
                    <a:pt x="84" y="94"/>
                  </a:lnTo>
                  <a:lnTo>
                    <a:pt x="84" y="94"/>
                  </a:lnTo>
                  <a:lnTo>
                    <a:pt x="84" y="94"/>
                  </a:lnTo>
                  <a:lnTo>
                    <a:pt x="84" y="94"/>
                  </a:lnTo>
                  <a:lnTo>
                    <a:pt x="84" y="95"/>
                  </a:lnTo>
                  <a:lnTo>
                    <a:pt x="84" y="95"/>
                  </a:lnTo>
                  <a:lnTo>
                    <a:pt x="84" y="96"/>
                  </a:lnTo>
                  <a:lnTo>
                    <a:pt x="84" y="96"/>
                  </a:lnTo>
                  <a:lnTo>
                    <a:pt x="84" y="96"/>
                  </a:lnTo>
                  <a:lnTo>
                    <a:pt x="84" y="96"/>
                  </a:lnTo>
                  <a:lnTo>
                    <a:pt x="84" y="95"/>
                  </a:lnTo>
                  <a:lnTo>
                    <a:pt x="84" y="95"/>
                  </a:lnTo>
                  <a:lnTo>
                    <a:pt x="84" y="95"/>
                  </a:lnTo>
                  <a:lnTo>
                    <a:pt x="84" y="95"/>
                  </a:lnTo>
                  <a:lnTo>
                    <a:pt x="84" y="100"/>
                  </a:lnTo>
                  <a:lnTo>
                    <a:pt x="84" y="100"/>
                  </a:lnTo>
                  <a:lnTo>
                    <a:pt x="84" y="101"/>
                  </a:lnTo>
                  <a:lnTo>
                    <a:pt x="84" y="101"/>
                  </a:lnTo>
                  <a:lnTo>
                    <a:pt x="84" y="101"/>
                  </a:lnTo>
                  <a:lnTo>
                    <a:pt x="84" y="100"/>
                  </a:lnTo>
                  <a:lnTo>
                    <a:pt x="84" y="100"/>
                  </a:lnTo>
                  <a:lnTo>
                    <a:pt x="84" y="100"/>
                  </a:lnTo>
                  <a:lnTo>
                    <a:pt x="84" y="100"/>
                  </a:lnTo>
                  <a:lnTo>
                    <a:pt x="84" y="102"/>
                  </a:lnTo>
                  <a:lnTo>
                    <a:pt x="84" y="102"/>
                  </a:lnTo>
                  <a:lnTo>
                    <a:pt x="83" y="104"/>
                  </a:lnTo>
                  <a:lnTo>
                    <a:pt x="83" y="104"/>
                  </a:lnTo>
                  <a:lnTo>
                    <a:pt x="83" y="103"/>
                  </a:lnTo>
                  <a:lnTo>
                    <a:pt x="84" y="102"/>
                  </a:lnTo>
                  <a:lnTo>
                    <a:pt x="83" y="102"/>
                  </a:lnTo>
                  <a:lnTo>
                    <a:pt x="83" y="102"/>
                  </a:lnTo>
                  <a:lnTo>
                    <a:pt x="82" y="104"/>
                  </a:lnTo>
                  <a:lnTo>
                    <a:pt x="82" y="104"/>
                  </a:lnTo>
                  <a:lnTo>
                    <a:pt x="84" y="105"/>
                  </a:lnTo>
                  <a:lnTo>
                    <a:pt x="84" y="105"/>
                  </a:lnTo>
                  <a:lnTo>
                    <a:pt x="81" y="112"/>
                  </a:lnTo>
                  <a:lnTo>
                    <a:pt x="78" y="119"/>
                  </a:lnTo>
                  <a:lnTo>
                    <a:pt x="78" y="119"/>
                  </a:lnTo>
                  <a:lnTo>
                    <a:pt x="78" y="118"/>
                  </a:lnTo>
                  <a:lnTo>
                    <a:pt x="78" y="118"/>
                  </a:lnTo>
                  <a:lnTo>
                    <a:pt x="81" y="117"/>
                  </a:lnTo>
                  <a:lnTo>
                    <a:pt x="82" y="115"/>
                  </a:lnTo>
                  <a:lnTo>
                    <a:pt x="84" y="111"/>
                  </a:lnTo>
                  <a:lnTo>
                    <a:pt x="84" y="111"/>
                  </a:lnTo>
                  <a:lnTo>
                    <a:pt x="82" y="118"/>
                  </a:lnTo>
                  <a:lnTo>
                    <a:pt x="82" y="125"/>
                  </a:lnTo>
                  <a:lnTo>
                    <a:pt x="81" y="138"/>
                  </a:lnTo>
                  <a:lnTo>
                    <a:pt x="81" y="138"/>
                  </a:lnTo>
                  <a:lnTo>
                    <a:pt x="82" y="137"/>
                  </a:lnTo>
                  <a:lnTo>
                    <a:pt x="82" y="137"/>
                  </a:lnTo>
                  <a:lnTo>
                    <a:pt x="82" y="138"/>
                  </a:lnTo>
                  <a:lnTo>
                    <a:pt x="82" y="138"/>
                  </a:lnTo>
                  <a:lnTo>
                    <a:pt x="78" y="141"/>
                  </a:lnTo>
                  <a:lnTo>
                    <a:pt x="78" y="141"/>
                  </a:lnTo>
                  <a:lnTo>
                    <a:pt x="78" y="141"/>
                  </a:lnTo>
                  <a:lnTo>
                    <a:pt x="78" y="141"/>
                  </a:lnTo>
                  <a:lnTo>
                    <a:pt x="77" y="142"/>
                  </a:lnTo>
                  <a:lnTo>
                    <a:pt x="77" y="145"/>
                  </a:lnTo>
                  <a:lnTo>
                    <a:pt x="77" y="149"/>
                  </a:lnTo>
                  <a:lnTo>
                    <a:pt x="78" y="154"/>
                  </a:lnTo>
                  <a:lnTo>
                    <a:pt x="78" y="159"/>
                  </a:lnTo>
                  <a:lnTo>
                    <a:pt x="78" y="159"/>
                  </a:lnTo>
                  <a:lnTo>
                    <a:pt x="78" y="159"/>
                  </a:lnTo>
                  <a:lnTo>
                    <a:pt x="77" y="159"/>
                  </a:lnTo>
                  <a:lnTo>
                    <a:pt x="77" y="159"/>
                  </a:lnTo>
                  <a:lnTo>
                    <a:pt x="78" y="160"/>
                  </a:lnTo>
                  <a:lnTo>
                    <a:pt x="78" y="160"/>
                  </a:lnTo>
                  <a:lnTo>
                    <a:pt x="78" y="160"/>
                  </a:lnTo>
                  <a:lnTo>
                    <a:pt x="78" y="160"/>
                  </a:lnTo>
                  <a:lnTo>
                    <a:pt x="77" y="160"/>
                  </a:lnTo>
                  <a:lnTo>
                    <a:pt x="77" y="160"/>
                  </a:lnTo>
                  <a:lnTo>
                    <a:pt x="77" y="161"/>
                  </a:lnTo>
                  <a:lnTo>
                    <a:pt x="78" y="161"/>
                  </a:lnTo>
                  <a:lnTo>
                    <a:pt x="78" y="161"/>
                  </a:lnTo>
                  <a:lnTo>
                    <a:pt x="77" y="162"/>
                  </a:lnTo>
                  <a:lnTo>
                    <a:pt x="77" y="162"/>
                  </a:lnTo>
                  <a:lnTo>
                    <a:pt x="78" y="164"/>
                  </a:lnTo>
                  <a:lnTo>
                    <a:pt x="79" y="168"/>
                  </a:lnTo>
                  <a:lnTo>
                    <a:pt x="79" y="168"/>
                  </a:lnTo>
                  <a:lnTo>
                    <a:pt x="83" y="170"/>
                  </a:lnTo>
                  <a:lnTo>
                    <a:pt x="83" y="170"/>
                  </a:lnTo>
                  <a:lnTo>
                    <a:pt x="79" y="172"/>
                  </a:lnTo>
                  <a:lnTo>
                    <a:pt x="79" y="172"/>
                  </a:lnTo>
                  <a:lnTo>
                    <a:pt x="79" y="175"/>
                  </a:lnTo>
                  <a:lnTo>
                    <a:pt x="78" y="177"/>
                  </a:lnTo>
                  <a:lnTo>
                    <a:pt x="78" y="177"/>
                  </a:lnTo>
                  <a:lnTo>
                    <a:pt x="78" y="180"/>
                  </a:lnTo>
                  <a:lnTo>
                    <a:pt x="77" y="185"/>
                  </a:lnTo>
                  <a:lnTo>
                    <a:pt x="76" y="190"/>
                  </a:lnTo>
                  <a:lnTo>
                    <a:pt x="76" y="194"/>
                  </a:lnTo>
                  <a:lnTo>
                    <a:pt x="76" y="194"/>
                  </a:lnTo>
                  <a:lnTo>
                    <a:pt x="76" y="198"/>
                  </a:lnTo>
                  <a:lnTo>
                    <a:pt x="78" y="200"/>
                  </a:lnTo>
                  <a:lnTo>
                    <a:pt x="81" y="201"/>
                  </a:lnTo>
                  <a:lnTo>
                    <a:pt x="84" y="202"/>
                  </a:lnTo>
                  <a:lnTo>
                    <a:pt x="84" y="202"/>
                  </a:lnTo>
                  <a:lnTo>
                    <a:pt x="86" y="204"/>
                  </a:lnTo>
                  <a:lnTo>
                    <a:pt x="90" y="205"/>
                  </a:lnTo>
                  <a:lnTo>
                    <a:pt x="90" y="205"/>
                  </a:lnTo>
                  <a:lnTo>
                    <a:pt x="91" y="208"/>
                  </a:lnTo>
                  <a:lnTo>
                    <a:pt x="91" y="208"/>
                  </a:lnTo>
                  <a:lnTo>
                    <a:pt x="90" y="210"/>
                  </a:lnTo>
                  <a:lnTo>
                    <a:pt x="90" y="210"/>
                  </a:lnTo>
                  <a:lnTo>
                    <a:pt x="87" y="212"/>
                  </a:lnTo>
                  <a:lnTo>
                    <a:pt x="86" y="213"/>
                  </a:lnTo>
                  <a:lnTo>
                    <a:pt x="82" y="213"/>
                  </a:lnTo>
                  <a:lnTo>
                    <a:pt x="82" y="213"/>
                  </a:lnTo>
                  <a:lnTo>
                    <a:pt x="84" y="213"/>
                  </a:lnTo>
                  <a:lnTo>
                    <a:pt x="85" y="214"/>
                  </a:lnTo>
                  <a:lnTo>
                    <a:pt x="85" y="214"/>
                  </a:lnTo>
                  <a:lnTo>
                    <a:pt x="91" y="212"/>
                  </a:lnTo>
                  <a:lnTo>
                    <a:pt x="92" y="213"/>
                  </a:lnTo>
                  <a:lnTo>
                    <a:pt x="91" y="215"/>
                  </a:lnTo>
                  <a:lnTo>
                    <a:pt x="91" y="215"/>
                  </a:lnTo>
                  <a:lnTo>
                    <a:pt x="89" y="219"/>
                  </a:lnTo>
                  <a:lnTo>
                    <a:pt x="85" y="221"/>
                  </a:lnTo>
                  <a:lnTo>
                    <a:pt x="78" y="223"/>
                  </a:lnTo>
                  <a:lnTo>
                    <a:pt x="78" y="223"/>
                  </a:lnTo>
                  <a:lnTo>
                    <a:pt x="72" y="227"/>
                  </a:lnTo>
                  <a:lnTo>
                    <a:pt x="67" y="231"/>
                  </a:lnTo>
                  <a:lnTo>
                    <a:pt x="67" y="231"/>
                  </a:lnTo>
                  <a:lnTo>
                    <a:pt x="62" y="234"/>
                  </a:lnTo>
                  <a:lnTo>
                    <a:pt x="57" y="235"/>
                  </a:lnTo>
                  <a:lnTo>
                    <a:pt x="47" y="237"/>
                  </a:lnTo>
                  <a:lnTo>
                    <a:pt x="47" y="237"/>
                  </a:lnTo>
                  <a:lnTo>
                    <a:pt x="39" y="238"/>
                  </a:lnTo>
                  <a:lnTo>
                    <a:pt x="35" y="239"/>
                  </a:lnTo>
                  <a:lnTo>
                    <a:pt x="32" y="240"/>
                  </a:lnTo>
                  <a:lnTo>
                    <a:pt x="32" y="240"/>
                  </a:lnTo>
                  <a:lnTo>
                    <a:pt x="27" y="250"/>
                  </a:lnTo>
                  <a:lnTo>
                    <a:pt x="24" y="259"/>
                  </a:lnTo>
                  <a:lnTo>
                    <a:pt x="24" y="259"/>
                  </a:lnTo>
                  <a:lnTo>
                    <a:pt x="23" y="269"/>
                  </a:lnTo>
                  <a:lnTo>
                    <a:pt x="22" y="280"/>
                  </a:lnTo>
                  <a:lnTo>
                    <a:pt x="20" y="289"/>
                  </a:lnTo>
                  <a:lnTo>
                    <a:pt x="19" y="299"/>
                  </a:lnTo>
                  <a:lnTo>
                    <a:pt x="19" y="299"/>
                  </a:lnTo>
                  <a:lnTo>
                    <a:pt x="16" y="322"/>
                  </a:lnTo>
                  <a:lnTo>
                    <a:pt x="14" y="346"/>
                  </a:lnTo>
                  <a:lnTo>
                    <a:pt x="14" y="346"/>
                  </a:lnTo>
                  <a:lnTo>
                    <a:pt x="11" y="366"/>
                  </a:lnTo>
                  <a:lnTo>
                    <a:pt x="8" y="388"/>
                  </a:lnTo>
                  <a:lnTo>
                    <a:pt x="3" y="410"/>
                  </a:lnTo>
                  <a:lnTo>
                    <a:pt x="1" y="431"/>
                  </a:lnTo>
                  <a:lnTo>
                    <a:pt x="1" y="431"/>
                  </a:lnTo>
                  <a:lnTo>
                    <a:pt x="0" y="445"/>
                  </a:lnTo>
                  <a:lnTo>
                    <a:pt x="2" y="459"/>
                  </a:lnTo>
                  <a:lnTo>
                    <a:pt x="3" y="466"/>
                  </a:lnTo>
                  <a:lnTo>
                    <a:pt x="5" y="471"/>
                  </a:lnTo>
                  <a:lnTo>
                    <a:pt x="9" y="477"/>
                  </a:lnTo>
                  <a:lnTo>
                    <a:pt x="14" y="483"/>
                  </a:lnTo>
                  <a:lnTo>
                    <a:pt x="14" y="483"/>
                  </a:lnTo>
                  <a:lnTo>
                    <a:pt x="22" y="491"/>
                  </a:lnTo>
                  <a:lnTo>
                    <a:pt x="26" y="493"/>
                  </a:lnTo>
                  <a:lnTo>
                    <a:pt x="29" y="494"/>
                  </a:lnTo>
                  <a:lnTo>
                    <a:pt x="32" y="494"/>
                  </a:lnTo>
                  <a:lnTo>
                    <a:pt x="32" y="494"/>
                  </a:lnTo>
                  <a:lnTo>
                    <a:pt x="38" y="493"/>
                  </a:lnTo>
                  <a:lnTo>
                    <a:pt x="44" y="491"/>
                  </a:lnTo>
                  <a:lnTo>
                    <a:pt x="49" y="488"/>
                  </a:lnTo>
                  <a:lnTo>
                    <a:pt x="54" y="484"/>
                  </a:lnTo>
                  <a:lnTo>
                    <a:pt x="54" y="484"/>
                  </a:lnTo>
                  <a:lnTo>
                    <a:pt x="57" y="478"/>
                  </a:lnTo>
                  <a:lnTo>
                    <a:pt x="61" y="473"/>
                  </a:lnTo>
                  <a:lnTo>
                    <a:pt x="61" y="473"/>
                  </a:lnTo>
                  <a:lnTo>
                    <a:pt x="66" y="462"/>
                  </a:lnTo>
                  <a:lnTo>
                    <a:pt x="68" y="458"/>
                  </a:lnTo>
                  <a:lnTo>
                    <a:pt x="72" y="454"/>
                  </a:lnTo>
                  <a:lnTo>
                    <a:pt x="72" y="454"/>
                  </a:lnTo>
                  <a:lnTo>
                    <a:pt x="71" y="464"/>
                  </a:lnTo>
                  <a:lnTo>
                    <a:pt x="71" y="464"/>
                  </a:lnTo>
                  <a:lnTo>
                    <a:pt x="71" y="470"/>
                  </a:lnTo>
                  <a:lnTo>
                    <a:pt x="70" y="475"/>
                  </a:lnTo>
                  <a:lnTo>
                    <a:pt x="70" y="475"/>
                  </a:lnTo>
                  <a:lnTo>
                    <a:pt x="68" y="485"/>
                  </a:lnTo>
                  <a:lnTo>
                    <a:pt x="64" y="496"/>
                  </a:lnTo>
                  <a:lnTo>
                    <a:pt x="64" y="496"/>
                  </a:lnTo>
                  <a:lnTo>
                    <a:pt x="59" y="513"/>
                  </a:lnTo>
                  <a:lnTo>
                    <a:pt x="52" y="530"/>
                  </a:lnTo>
                  <a:lnTo>
                    <a:pt x="52" y="530"/>
                  </a:lnTo>
                  <a:lnTo>
                    <a:pt x="49" y="536"/>
                  </a:lnTo>
                  <a:lnTo>
                    <a:pt x="48" y="543"/>
                  </a:lnTo>
                  <a:lnTo>
                    <a:pt x="48" y="549"/>
                  </a:lnTo>
                  <a:lnTo>
                    <a:pt x="49" y="551"/>
                  </a:lnTo>
                  <a:lnTo>
                    <a:pt x="52" y="555"/>
                  </a:lnTo>
                  <a:lnTo>
                    <a:pt x="52" y="555"/>
                  </a:lnTo>
                  <a:lnTo>
                    <a:pt x="59" y="561"/>
                  </a:lnTo>
                  <a:lnTo>
                    <a:pt x="59" y="561"/>
                  </a:lnTo>
                  <a:lnTo>
                    <a:pt x="62" y="565"/>
                  </a:lnTo>
                  <a:lnTo>
                    <a:pt x="64" y="568"/>
                  </a:lnTo>
                  <a:lnTo>
                    <a:pt x="64" y="568"/>
                  </a:lnTo>
                  <a:lnTo>
                    <a:pt x="66" y="572"/>
                  </a:lnTo>
                  <a:lnTo>
                    <a:pt x="66" y="575"/>
                  </a:lnTo>
                  <a:lnTo>
                    <a:pt x="64" y="581"/>
                  </a:lnTo>
                  <a:lnTo>
                    <a:pt x="64" y="581"/>
                  </a:lnTo>
                  <a:lnTo>
                    <a:pt x="64" y="593"/>
                  </a:lnTo>
                  <a:lnTo>
                    <a:pt x="64" y="593"/>
                  </a:lnTo>
                  <a:lnTo>
                    <a:pt x="64" y="594"/>
                  </a:lnTo>
                  <a:lnTo>
                    <a:pt x="64" y="594"/>
                  </a:lnTo>
                  <a:lnTo>
                    <a:pt x="57" y="643"/>
                  </a:lnTo>
                  <a:lnTo>
                    <a:pt x="55" y="668"/>
                  </a:lnTo>
                  <a:lnTo>
                    <a:pt x="54" y="693"/>
                  </a:lnTo>
                  <a:lnTo>
                    <a:pt x="54" y="693"/>
                  </a:lnTo>
                  <a:lnTo>
                    <a:pt x="54" y="724"/>
                  </a:lnTo>
                  <a:lnTo>
                    <a:pt x="54" y="740"/>
                  </a:lnTo>
                  <a:lnTo>
                    <a:pt x="52" y="755"/>
                  </a:lnTo>
                  <a:lnTo>
                    <a:pt x="52" y="755"/>
                  </a:lnTo>
                  <a:lnTo>
                    <a:pt x="51" y="762"/>
                  </a:lnTo>
                  <a:lnTo>
                    <a:pt x="51" y="767"/>
                  </a:lnTo>
                  <a:lnTo>
                    <a:pt x="51" y="770"/>
                  </a:lnTo>
                  <a:lnTo>
                    <a:pt x="51" y="770"/>
                  </a:lnTo>
                  <a:lnTo>
                    <a:pt x="53" y="773"/>
                  </a:lnTo>
                  <a:lnTo>
                    <a:pt x="55" y="775"/>
                  </a:lnTo>
                  <a:lnTo>
                    <a:pt x="61" y="778"/>
                  </a:lnTo>
                  <a:lnTo>
                    <a:pt x="61" y="778"/>
                  </a:lnTo>
                  <a:lnTo>
                    <a:pt x="67" y="780"/>
                  </a:lnTo>
                  <a:lnTo>
                    <a:pt x="68" y="781"/>
                  </a:lnTo>
                  <a:lnTo>
                    <a:pt x="69" y="784"/>
                  </a:lnTo>
                  <a:lnTo>
                    <a:pt x="69" y="784"/>
                  </a:lnTo>
                  <a:lnTo>
                    <a:pt x="71" y="792"/>
                  </a:lnTo>
                  <a:lnTo>
                    <a:pt x="74" y="800"/>
                  </a:lnTo>
                  <a:lnTo>
                    <a:pt x="74" y="800"/>
                  </a:lnTo>
                  <a:lnTo>
                    <a:pt x="78" y="818"/>
                  </a:lnTo>
                  <a:lnTo>
                    <a:pt x="78" y="818"/>
                  </a:lnTo>
                  <a:lnTo>
                    <a:pt x="84" y="837"/>
                  </a:lnTo>
                  <a:lnTo>
                    <a:pt x="86" y="848"/>
                  </a:lnTo>
                  <a:lnTo>
                    <a:pt x="87" y="858"/>
                  </a:lnTo>
                  <a:lnTo>
                    <a:pt x="87" y="858"/>
                  </a:lnTo>
                  <a:lnTo>
                    <a:pt x="92" y="912"/>
                  </a:lnTo>
                  <a:lnTo>
                    <a:pt x="92" y="912"/>
                  </a:lnTo>
                  <a:lnTo>
                    <a:pt x="92" y="925"/>
                  </a:lnTo>
                  <a:lnTo>
                    <a:pt x="92" y="938"/>
                  </a:lnTo>
                  <a:lnTo>
                    <a:pt x="89" y="963"/>
                  </a:lnTo>
                  <a:lnTo>
                    <a:pt x="86" y="989"/>
                  </a:lnTo>
                  <a:lnTo>
                    <a:pt x="86" y="1001"/>
                  </a:lnTo>
                  <a:lnTo>
                    <a:pt x="86" y="1014"/>
                  </a:lnTo>
                  <a:lnTo>
                    <a:pt x="86" y="1014"/>
                  </a:lnTo>
                  <a:lnTo>
                    <a:pt x="90" y="1044"/>
                  </a:lnTo>
                  <a:lnTo>
                    <a:pt x="96" y="1073"/>
                  </a:lnTo>
                  <a:lnTo>
                    <a:pt x="100" y="1102"/>
                  </a:lnTo>
                  <a:lnTo>
                    <a:pt x="105" y="1131"/>
                  </a:lnTo>
                  <a:lnTo>
                    <a:pt x="105" y="1131"/>
                  </a:lnTo>
                  <a:lnTo>
                    <a:pt x="107" y="1150"/>
                  </a:lnTo>
                  <a:lnTo>
                    <a:pt x="107" y="1150"/>
                  </a:lnTo>
                  <a:lnTo>
                    <a:pt x="108" y="1157"/>
                  </a:lnTo>
                  <a:lnTo>
                    <a:pt x="108" y="1165"/>
                  </a:lnTo>
                  <a:lnTo>
                    <a:pt x="108" y="1165"/>
                  </a:lnTo>
                  <a:lnTo>
                    <a:pt x="108" y="1174"/>
                  </a:lnTo>
                  <a:lnTo>
                    <a:pt x="108" y="1184"/>
                  </a:lnTo>
                  <a:lnTo>
                    <a:pt x="108" y="1194"/>
                  </a:lnTo>
                  <a:lnTo>
                    <a:pt x="107" y="1203"/>
                  </a:lnTo>
                  <a:lnTo>
                    <a:pt x="107" y="1203"/>
                  </a:lnTo>
                  <a:lnTo>
                    <a:pt x="105" y="1215"/>
                  </a:lnTo>
                  <a:lnTo>
                    <a:pt x="101" y="1228"/>
                  </a:lnTo>
                  <a:lnTo>
                    <a:pt x="93" y="1252"/>
                  </a:lnTo>
                  <a:lnTo>
                    <a:pt x="93" y="1252"/>
                  </a:lnTo>
                  <a:lnTo>
                    <a:pt x="90" y="1259"/>
                  </a:lnTo>
                  <a:lnTo>
                    <a:pt x="85" y="1267"/>
                  </a:lnTo>
                  <a:lnTo>
                    <a:pt x="84" y="1271"/>
                  </a:lnTo>
                  <a:lnTo>
                    <a:pt x="83" y="1275"/>
                  </a:lnTo>
                  <a:lnTo>
                    <a:pt x="83" y="1280"/>
                  </a:lnTo>
                  <a:lnTo>
                    <a:pt x="84" y="1283"/>
                  </a:lnTo>
                  <a:lnTo>
                    <a:pt x="84" y="1283"/>
                  </a:lnTo>
                  <a:lnTo>
                    <a:pt x="86" y="1286"/>
                  </a:lnTo>
                  <a:lnTo>
                    <a:pt x="91" y="1289"/>
                  </a:lnTo>
                  <a:lnTo>
                    <a:pt x="97" y="1290"/>
                  </a:lnTo>
                  <a:lnTo>
                    <a:pt x="102" y="1290"/>
                  </a:lnTo>
                  <a:lnTo>
                    <a:pt x="115" y="1288"/>
                  </a:lnTo>
                  <a:lnTo>
                    <a:pt x="124" y="1285"/>
                  </a:lnTo>
                  <a:lnTo>
                    <a:pt x="124" y="1285"/>
                  </a:lnTo>
                  <a:lnTo>
                    <a:pt x="135" y="1283"/>
                  </a:lnTo>
                  <a:lnTo>
                    <a:pt x="143" y="1277"/>
                  </a:lnTo>
                  <a:lnTo>
                    <a:pt x="143" y="1277"/>
                  </a:lnTo>
                  <a:lnTo>
                    <a:pt x="148" y="1273"/>
                  </a:lnTo>
                  <a:lnTo>
                    <a:pt x="150" y="1267"/>
                  </a:lnTo>
                  <a:lnTo>
                    <a:pt x="151" y="1261"/>
                  </a:lnTo>
                  <a:lnTo>
                    <a:pt x="151" y="1254"/>
                  </a:lnTo>
                  <a:lnTo>
                    <a:pt x="150" y="1240"/>
                  </a:lnTo>
                  <a:lnTo>
                    <a:pt x="149" y="1229"/>
                  </a:lnTo>
                  <a:lnTo>
                    <a:pt x="149" y="1229"/>
                  </a:lnTo>
                  <a:lnTo>
                    <a:pt x="150" y="1219"/>
                  </a:lnTo>
                  <a:lnTo>
                    <a:pt x="151" y="1215"/>
                  </a:lnTo>
                  <a:lnTo>
                    <a:pt x="152" y="1214"/>
                  </a:lnTo>
                  <a:lnTo>
                    <a:pt x="153" y="1211"/>
                  </a:lnTo>
                  <a:lnTo>
                    <a:pt x="153" y="1211"/>
                  </a:lnTo>
                  <a:lnTo>
                    <a:pt x="153" y="1216"/>
                  </a:lnTo>
                  <a:lnTo>
                    <a:pt x="154" y="1224"/>
                  </a:lnTo>
                  <a:lnTo>
                    <a:pt x="157" y="1238"/>
                  </a:lnTo>
                  <a:lnTo>
                    <a:pt x="157" y="1238"/>
                  </a:lnTo>
                  <a:lnTo>
                    <a:pt x="159" y="1238"/>
                  </a:lnTo>
                  <a:lnTo>
                    <a:pt x="161" y="1238"/>
                  </a:lnTo>
                  <a:lnTo>
                    <a:pt x="161" y="1238"/>
                  </a:lnTo>
                  <a:lnTo>
                    <a:pt x="161" y="1237"/>
                  </a:lnTo>
                  <a:lnTo>
                    <a:pt x="163" y="1235"/>
                  </a:lnTo>
                  <a:lnTo>
                    <a:pt x="163" y="1229"/>
                  </a:lnTo>
                  <a:lnTo>
                    <a:pt x="161" y="1219"/>
                  </a:lnTo>
                  <a:lnTo>
                    <a:pt x="161" y="1219"/>
                  </a:lnTo>
                  <a:lnTo>
                    <a:pt x="160" y="1206"/>
                  </a:lnTo>
                  <a:lnTo>
                    <a:pt x="160" y="1192"/>
                  </a:lnTo>
                  <a:lnTo>
                    <a:pt x="160" y="1192"/>
                  </a:lnTo>
                  <a:lnTo>
                    <a:pt x="161" y="1186"/>
                  </a:lnTo>
                  <a:lnTo>
                    <a:pt x="164" y="1180"/>
                  </a:lnTo>
                  <a:lnTo>
                    <a:pt x="165" y="1174"/>
                  </a:lnTo>
                  <a:lnTo>
                    <a:pt x="165" y="1171"/>
                  </a:lnTo>
                  <a:lnTo>
                    <a:pt x="164" y="1168"/>
                  </a:lnTo>
                  <a:lnTo>
                    <a:pt x="164" y="1168"/>
                  </a:lnTo>
                  <a:lnTo>
                    <a:pt x="161" y="1163"/>
                  </a:lnTo>
                  <a:lnTo>
                    <a:pt x="158" y="1157"/>
                  </a:lnTo>
                  <a:lnTo>
                    <a:pt x="154" y="1153"/>
                  </a:lnTo>
                  <a:lnTo>
                    <a:pt x="152" y="1148"/>
                  </a:lnTo>
                  <a:lnTo>
                    <a:pt x="152" y="1148"/>
                  </a:lnTo>
                  <a:lnTo>
                    <a:pt x="150" y="1142"/>
                  </a:lnTo>
                  <a:lnTo>
                    <a:pt x="148" y="1138"/>
                  </a:lnTo>
                  <a:lnTo>
                    <a:pt x="148" y="1138"/>
                  </a:lnTo>
                  <a:lnTo>
                    <a:pt x="148" y="1129"/>
                  </a:lnTo>
                  <a:lnTo>
                    <a:pt x="149" y="1123"/>
                  </a:lnTo>
                  <a:lnTo>
                    <a:pt x="149" y="1123"/>
                  </a:lnTo>
                  <a:lnTo>
                    <a:pt x="150" y="1106"/>
                  </a:lnTo>
                  <a:lnTo>
                    <a:pt x="150" y="1089"/>
                  </a:lnTo>
                  <a:lnTo>
                    <a:pt x="150" y="1089"/>
                  </a:lnTo>
                  <a:lnTo>
                    <a:pt x="152" y="1076"/>
                  </a:lnTo>
                  <a:lnTo>
                    <a:pt x="154" y="1065"/>
                  </a:lnTo>
                  <a:lnTo>
                    <a:pt x="154" y="1065"/>
                  </a:lnTo>
                  <a:lnTo>
                    <a:pt x="158" y="1036"/>
                  </a:lnTo>
                  <a:lnTo>
                    <a:pt x="158" y="1036"/>
                  </a:lnTo>
                  <a:lnTo>
                    <a:pt x="161" y="1007"/>
                  </a:lnTo>
                  <a:lnTo>
                    <a:pt x="163" y="993"/>
                  </a:lnTo>
                  <a:lnTo>
                    <a:pt x="163" y="978"/>
                  </a:lnTo>
                  <a:lnTo>
                    <a:pt x="163" y="978"/>
                  </a:lnTo>
                  <a:lnTo>
                    <a:pt x="163" y="963"/>
                  </a:lnTo>
                  <a:lnTo>
                    <a:pt x="161" y="947"/>
                  </a:lnTo>
                  <a:lnTo>
                    <a:pt x="161" y="947"/>
                  </a:lnTo>
                  <a:lnTo>
                    <a:pt x="160" y="938"/>
                  </a:lnTo>
                  <a:lnTo>
                    <a:pt x="160" y="929"/>
                  </a:lnTo>
                  <a:lnTo>
                    <a:pt x="160" y="929"/>
                  </a:lnTo>
                  <a:lnTo>
                    <a:pt x="161" y="917"/>
                  </a:lnTo>
                  <a:lnTo>
                    <a:pt x="164" y="904"/>
                  </a:lnTo>
                  <a:lnTo>
                    <a:pt x="166" y="893"/>
                  </a:lnTo>
                  <a:lnTo>
                    <a:pt x="167" y="880"/>
                  </a:lnTo>
                  <a:lnTo>
                    <a:pt x="167" y="880"/>
                  </a:lnTo>
                  <a:lnTo>
                    <a:pt x="166" y="865"/>
                  </a:lnTo>
                  <a:lnTo>
                    <a:pt x="166" y="865"/>
                  </a:lnTo>
                  <a:lnTo>
                    <a:pt x="166" y="837"/>
                  </a:lnTo>
                  <a:lnTo>
                    <a:pt x="166" y="837"/>
                  </a:lnTo>
                  <a:lnTo>
                    <a:pt x="166" y="815"/>
                  </a:lnTo>
                  <a:lnTo>
                    <a:pt x="166" y="815"/>
                  </a:lnTo>
                  <a:lnTo>
                    <a:pt x="167" y="789"/>
                  </a:lnTo>
                  <a:lnTo>
                    <a:pt x="167" y="789"/>
                  </a:lnTo>
                  <a:lnTo>
                    <a:pt x="171" y="789"/>
                  </a:lnTo>
                  <a:lnTo>
                    <a:pt x="174" y="789"/>
                  </a:lnTo>
                  <a:lnTo>
                    <a:pt x="174" y="789"/>
                  </a:lnTo>
                  <a:lnTo>
                    <a:pt x="175" y="791"/>
                  </a:lnTo>
                  <a:lnTo>
                    <a:pt x="176" y="793"/>
                  </a:lnTo>
                  <a:lnTo>
                    <a:pt x="176" y="800"/>
                  </a:lnTo>
                  <a:lnTo>
                    <a:pt x="175" y="812"/>
                  </a:lnTo>
                  <a:lnTo>
                    <a:pt x="175" y="812"/>
                  </a:lnTo>
                  <a:lnTo>
                    <a:pt x="174" y="827"/>
                  </a:lnTo>
                  <a:lnTo>
                    <a:pt x="174" y="843"/>
                  </a:lnTo>
                  <a:lnTo>
                    <a:pt x="174" y="843"/>
                  </a:lnTo>
                  <a:lnTo>
                    <a:pt x="175" y="855"/>
                  </a:lnTo>
                  <a:lnTo>
                    <a:pt x="176" y="860"/>
                  </a:lnTo>
                  <a:lnTo>
                    <a:pt x="176" y="866"/>
                  </a:lnTo>
                  <a:lnTo>
                    <a:pt x="176" y="866"/>
                  </a:lnTo>
                  <a:lnTo>
                    <a:pt x="175" y="888"/>
                  </a:lnTo>
                  <a:lnTo>
                    <a:pt x="175" y="888"/>
                  </a:lnTo>
                  <a:lnTo>
                    <a:pt x="176" y="896"/>
                  </a:lnTo>
                  <a:lnTo>
                    <a:pt x="176" y="896"/>
                  </a:lnTo>
                  <a:lnTo>
                    <a:pt x="179" y="914"/>
                  </a:lnTo>
                  <a:lnTo>
                    <a:pt x="179" y="914"/>
                  </a:lnTo>
                  <a:lnTo>
                    <a:pt x="182" y="932"/>
                  </a:lnTo>
                  <a:lnTo>
                    <a:pt x="183" y="940"/>
                  </a:lnTo>
                  <a:lnTo>
                    <a:pt x="184" y="949"/>
                  </a:lnTo>
                  <a:lnTo>
                    <a:pt x="184" y="949"/>
                  </a:lnTo>
                  <a:lnTo>
                    <a:pt x="182" y="964"/>
                  </a:lnTo>
                  <a:lnTo>
                    <a:pt x="180" y="981"/>
                  </a:lnTo>
                  <a:lnTo>
                    <a:pt x="178" y="996"/>
                  </a:lnTo>
                  <a:lnTo>
                    <a:pt x="178" y="1002"/>
                  </a:lnTo>
                  <a:lnTo>
                    <a:pt x="178" y="1011"/>
                  </a:lnTo>
                  <a:lnTo>
                    <a:pt x="178" y="1011"/>
                  </a:lnTo>
                  <a:lnTo>
                    <a:pt x="182" y="1037"/>
                  </a:lnTo>
                  <a:lnTo>
                    <a:pt x="182" y="1037"/>
                  </a:lnTo>
                  <a:lnTo>
                    <a:pt x="184" y="1052"/>
                  </a:lnTo>
                  <a:lnTo>
                    <a:pt x="184" y="1052"/>
                  </a:lnTo>
                  <a:lnTo>
                    <a:pt x="188" y="1074"/>
                  </a:lnTo>
                  <a:lnTo>
                    <a:pt x="190" y="1096"/>
                  </a:lnTo>
                  <a:lnTo>
                    <a:pt x="190" y="1096"/>
                  </a:lnTo>
                  <a:lnTo>
                    <a:pt x="191" y="1113"/>
                  </a:lnTo>
                  <a:lnTo>
                    <a:pt x="191" y="1129"/>
                  </a:lnTo>
                  <a:lnTo>
                    <a:pt x="191" y="1129"/>
                  </a:lnTo>
                  <a:lnTo>
                    <a:pt x="191" y="1142"/>
                  </a:lnTo>
                  <a:lnTo>
                    <a:pt x="191" y="1142"/>
                  </a:lnTo>
                  <a:lnTo>
                    <a:pt x="190" y="1150"/>
                  </a:lnTo>
                  <a:lnTo>
                    <a:pt x="189" y="1158"/>
                  </a:lnTo>
                  <a:lnTo>
                    <a:pt x="184" y="1173"/>
                  </a:lnTo>
                  <a:lnTo>
                    <a:pt x="184" y="1173"/>
                  </a:lnTo>
                  <a:lnTo>
                    <a:pt x="182" y="1181"/>
                  </a:lnTo>
                  <a:lnTo>
                    <a:pt x="181" y="1188"/>
                  </a:lnTo>
                  <a:lnTo>
                    <a:pt x="181" y="1188"/>
                  </a:lnTo>
                  <a:lnTo>
                    <a:pt x="180" y="1198"/>
                  </a:lnTo>
                  <a:lnTo>
                    <a:pt x="176" y="1206"/>
                  </a:lnTo>
                  <a:lnTo>
                    <a:pt x="176" y="1206"/>
                  </a:lnTo>
                  <a:lnTo>
                    <a:pt x="169" y="1233"/>
                  </a:lnTo>
                  <a:lnTo>
                    <a:pt x="169" y="1233"/>
                  </a:lnTo>
                  <a:lnTo>
                    <a:pt x="167" y="1247"/>
                  </a:lnTo>
                  <a:lnTo>
                    <a:pt x="164" y="1260"/>
                  </a:lnTo>
                  <a:lnTo>
                    <a:pt x="164" y="1260"/>
                  </a:lnTo>
                  <a:lnTo>
                    <a:pt x="163" y="1266"/>
                  </a:lnTo>
                  <a:lnTo>
                    <a:pt x="161" y="1273"/>
                  </a:lnTo>
                  <a:lnTo>
                    <a:pt x="163" y="1278"/>
                  </a:lnTo>
                  <a:lnTo>
                    <a:pt x="165" y="1285"/>
                  </a:lnTo>
                  <a:lnTo>
                    <a:pt x="165" y="1285"/>
                  </a:lnTo>
                  <a:lnTo>
                    <a:pt x="169" y="1291"/>
                  </a:lnTo>
                  <a:lnTo>
                    <a:pt x="175" y="1296"/>
                  </a:lnTo>
                  <a:lnTo>
                    <a:pt x="182" y="1298"/>
                  </a:lnTo>
                  <a:lnTo>
                    <a:pt x="189" y="1298"/>
                  </a:lnTo>
                  <a:lnTo>
                    <a:pt x="189" y="1298"/>
                  </a:lnTo>
                  <a:lnTo>
                    <a:pt x="194" y="1297"/>
                  </a:lnTo>
                  <a:lnTo>
                    <a:pt x="197" y="1296"/>
                  </a:lnTo>
                  <a:lnTo>
                    <a:pt x="205" y="1291"/>
                  </a:lnTo>
                  <a:lnTo>
                    <a:pt x="205" y="1291"/>
                  </a:lnTo>
                  <a:lnTo>
                    <a:pt x="213" y="1286"/>
                  </a:lnTo>
                  <a:lnTo>
                    <a:pt x="219" y="1280"/>
                  </a:lnTo>
                  <a:lnTo>
                    <a:pt x="223" y="1273"/>
                  </a:lnTo>
                  <a:lnTo>
                    <a:pt x="225" y="1265"/>
                  </a:lnTo>
                  <a:lnTo>
                    <a:pt x="226" y="1256"/>
                  </a:lnTo>
                  <a:lnTo>
                    <a:pt x="226" y="1247"/>
                  </a:lnTo>
                  <a:lnTo>
                    <a:pt x="226" y="1230"/>
                  </a:lnTo>
                  <a:lnTo>
                    <a:pt x="226" y="1230"/>
                  </a:lnTo>
                  <a:lnTo>
                    <a:pt x="226" y="1217"/>
                  </a:lnTo>
                  <a:lnTo>
                    <a:pt x="226" y="1217"/>
                  </a:lnTo>
                  <a:lnTo>
                    <a:pt x="225" y="1191"/>
                  </a:lnTo>
                  <a:lnTo>
                    <a:pt x="225" y="1191"/>
                  </a:lnTo>
                  <a:lnTo>
                    <a:pt x="225" y="1189"/>
                  </a:lnTo>
                  <a:lnTo>
                    <a:pt x="225" y="1189"/>
                  </a:lnTo>
                  <a:lnTo>
                    <a:pt x="225" y="1183"/>
                  </a:lnTo>
                  <a:lnTo>
                    <a:pt x="225" y="1176"/>
                  </a:lnTo>
                  <a:lnTo>
                    <a:pt x="225" y="1176"/>
                  </a:lnTo>
                  <a:lnTo>
                    <a:pt x="228" y="1151"/>
                  </a:lnTo>
                  <a:lnTo>
                    <a:pt x="232" y="1127"/>
                  </a:lnTo>
                  <a:lnTo>
                    <a:pt x="232" y="1127"/>
                  </a:lnTo>
                  <a:lnTo>
                    <a:pt x="241" y="1082"/>
                  </a:lnTo>
                  <a:lnTo>
                    <a:pt x="241" y="1082"/>
                  </a:lnTo>
                  <a:lnTo>
                    <a:pt x="247" y="1049"/>
                  </a:lnTo>
                  <a:lnTo>
                    <a:pt x="251" y="1013"/>
                  </a:lnTo>
                  <a:lnTo>
                    <a:pt x="254" y="996"/>
                  </a:lnTo>
                  <a:lnTo>
                    <a:pt x="254" y="978"/>
                  </a:lnTo>
                  <a:lnTo>
                    <a:pt x="254" y="961"/>
                  </a:lnTo>
                  <a:lnTo>
                    <a:pt x="253" y="944"/>
                  </a:lnTo>
                  <a:lnTo>
                    <a:pt x="253" y="944"/>
                  </a:lnTo>
                  <a:lnTo>
                    <a:pt x="248" y="914"/>
                  </a:lnTo>
                  <a:lnTo>
                    <a:pt x="248" y="914"/>
                  </a:lnTo>
                  <a:lnTo>
                    <a:pt x="248" y="900"/>
                  </a:lnTo>
                  <a:lnTo>
                    <a:pt x="250" y="885"/>
                  </a:lnTo>
                  <a:lnTo>
                    <a:pt x="255" y="857"/>
                  </a:lnTo>
                  <a:lnTo>
                    <a:pt x="255" y="857"/>
                  </a:lnTo>
                  <a:lnTo>
                    <a:pt x="256" y="845"/>
                  </a:lnTo>
                  <a:lnTo>
                    <a:pt x="256" y="845"/>
                  </a:lnTo>
                  <a:lnTo>
                    <a:pt x="262" y="821"/>
                  </a:lnTo>
                  <a:lnTo>
                    <a:pt x="262" y="821"/>
                  </a:lnTo>
                  <a:lnTo>
                    <a:pt x="266" y="800"/>
                  </a:lnTo>
                  <a:lnTo>
                    <a:pt x="266" y="800"/>
                  </a:lnTo>
                  <a:lnTo>
                    <a:pt x="269" y="790"/>
                  </a:lnTo>
                  <a:lnTo>
                    <a:pt x="270" y="785"/>
                  </a:lnTo>
                  <a:lnTo>
                    <a:pt x="272" y="783"/>
                  </a:lnTo>
                  <a:lnTo>
                    <a:pt x="275" y="782"/>
                  </a:lnTo>
                  <a:lnTo>
                    <a:pt x="275" y="782"/>
                  </a:lnTo>
                  <a:lnTo>
                    <a:pt x="283" y="778"/>
                  </a:lnTo>
                  <a:lnTo>
                    <a:pt x="283" y="778"/>
                  </a:lnTo>
                  <a:lnTo>
                    <a:pt x="285" y="777"/>
                  </a:lnTo>
                  <a:lnTo>
                    <a:pt x="288" y="774"/>
                  </a:lnTo>
                  <a:lnTo>
                    <a:pt x="290" y="770"/>
                  </a:lnTo>
                  <a:lnTo>
                    <a:pt x="291" y="767"/>
                  </a:lnTo>
                  <a:lnTo>
                    <a:pt x="291" y="767"/>
                  </a:lnTo>
                  <a:lnTo>
                    <a:pt x="291" y="757"/>
                  </a:lnTo>
                  <a:lnTo>
                    <a:pt x="290" y="747"/>
                  </a:lnTo>
                  <a:lnTo>
                    <a:pt x="290" y="747"/>
                  </a:lnTo>
                  <a:lnTo>
                    <a:pt x="287" y="730"/>
                  </a:lnTo>
                  <a:lnTo>
                    <a:pt x="287" y="713"/>
                  </a:lnTo>
                  <a:lnTo>
                    <a:pt x="287" y="678"/>
                  </a:lnTo>
                  <a:lnTo>
                    <a:pt x="287" y="643"/>
                  </a:lnTo>
                  <a:lnTo>
                    <a:pt x="286" y="626"/>
                  </a:lnTo>
                  <a:lnTo>
                    <a:pt x="285" y="609"/>
                  </a:lnTo>
                  <a:lnTo>
                    <a:pt x="285" y="609"/>
                  </a:lnTo>
                  <a:lnTo>
                    <a:pt x="285" y="594"/>
                  </a:lnTo>
                  <a:lnTo>
                    <a:pt x="285" y="594"/>
                  </a:lnTo>
                  <a:lnTo>
                    <a:pt x="284" y="586"/>
                  </a:lnTo>
                  <a:lnTo>
                    <a:pt x="283" y="581"/>
                  </a:lnTo>
                  <a:lnTo>
                    <a:pt x="283" y="578"/>
                  </a:lnTo>
                  <a:lnTo>
                    <a:pt x="283" y="578"/>
                  </a:lnTo>
                  <a:lnTo>
                    <a:pt x="283" y="574"/>
                  </a:lnTo>
                  <a:lnTo>
                    <a:pt x="285" y="572"/>
                  </a:lnTo>
                  <a:lnTo>
                    <a:pt x="288" y="568"/>
                  </a:lnTo>
                  <a:lnTo>
                    <a:pt x="288" y="568"/>
                  </a:lnTo>
                  <a:lnTo>
                    <a:pt x="293" y="564"/>
                  </a:lnTo>
                  <a:lnTo>
                    <a:pt x="296" y="560"/>
                  </a:lnTo>
                  <a:lnTo>
                    <a:pt x="296" y="560"/>
                  </a:lnTo>
                  <a:lnTo>
                    <a:pt x="295" y="558"/>
                  </a:lnTo>
                  <a:lnTo>
                    <a:pt x="294" y="556"/>
                  </a:lnTo>
                  <a:lnTo>
                    <a:pt x="292" y="552"/>
                  </a:lnTo>
                  <a:lnTo>
                    <a:pt x="292" y="552"/>
                  </a:lnTo>
                  <a:lnTo>
                    <a:pt x="290" y="548"/>
                  </a:lnTo>
                  <a:lnTo>
                    <a:pt x="288" y="543"/>
                  </a:lnTo>
                  <a:lnTo>
                    <a:pt x="288" y="543"/>
                  </a:lnTo>
                  <a:lnTo>
                    <a:pt x="286" y="539"/>
                  </a:lnTo>
                  <a:lnTo>
                    <a:pt x="286" y="539"/>
                  </a:lnTo>
                  <a:lnTo>
                    <a:pt x="308" y="521"/>
                  </a:lnTo>
                  <a:lnTo>
                    <a:pt x="342" y="493"/>
                  </a:lnTo>
                  <a:lnTo>
                    <a:pt x="342" y="493"/>
                  </a:lnTo>
                  <a:lnTo>
                    <a:pt x="347" y="494"/>
                  </a:lnTo>
                  <a:lnTo>
                    <a:pt x="347" y="494"/>
                  </a:lnTo>
                  <a:lnTo>
                    <a:pt x="350" y="494"/>
                  </a:lnTo>
                  <a:lnTo>
                    <a:pt x="350" y="494"/>
                  </a:lnTo>
                  <a:lnTo>
                    <a:pt x="353" y="497"/>
                  </a:lnTo>
                  <a:lnTo>
                    <a:pt x="358" y="498"/>
                  </a:lnTo>
                  <a:lnTo>
                    <a:pt x="358" y="498"/>
                  </a:lnTo>
                  <a:lnTo>
                    <a:pt x="362" y="498"/>
                  </a:lnTo>
                  <a:lnTo>
                    <a:pt x="366" y="497"/>
                  </a:lnTo>
                  <a:lnTo>
                    <a:pt x="372" y="494"/>
                  </a:lnTo>
                  <a:lnTo>
                    <a:pt x="372" y="494"/>
                  </a:lnTo>
                  <a:lnTo>
                    <a:pt x="376" y="492"/>
                  </a:lnTo>
                  <a:lnTo>
                    <a:pt x="378" y="490"/>
                  </a:lnTo>
                  <a:lnTo>
                    <a:pt x="384" y="484"/>
                  </a:lnTo>
                  <a:lnTo>
                    <a:pt x="384" y="484"/>
                  </a:lnTo>
                  <a:lnTo>
                    <a:pt x="388" y="479"/>
                  </a:lnTo>
                  <a:lnTo>
                    <a:pt x="391" y="474"/>
                  </a:lnTo>
                  <a:lnTo>
                    <a:pt x="391" y="474"/>
                  </a:lnTo>
                  <a:lnTo>
                    <a:pt x="392" y="470"/>
                  </a:lnTo>
                  <a:lnTo>
                    <a:pt x="393" y="467"/>
                  </a:lnTo>
                  <a:lnTo>
                    <a:pt x="392" y="464"/>
                  </a:lnTo>
                  <a:lnTo>
                    <a:pt x="390" y="461"/>
                  </a:lnTo>
                  <a:lnTo>
                    <a:pt x="390" y="461"/>
                  </a:lnTo>
                  <a:lnTo>
                    <a:pt x="388" y="459"/>
                  </a:lnTo>
                  <a:lnTo>
                    <a:pt x="385" y="456"/>
                  </a:lnTo>
                  <a:lnTo>
                    <a:pt x="385" y="456"/>
                  </a:lnTo>
                  <a:lnTo>
                    <a:pt x="405" y="440"/>
                  </a:lnTo>
                  <a:lnTo>
                    <a:pt x="405" y="440"/>
                  </a:lnTo>
                  <a:lnTo>
                    <a:pt x="418" y="429"/>
                  </a:lnTo>
                  <a:lnTo>
                    <a:pt x="487" y="371"/>
                  </a:lnTo>
                  <a:lnTo>
                    <a:pt x="487" y="371"/>
                  </a:lnTo>
                  <a:lnTo>
                    <a:pt x="487" y="371"/>
                  </a:lnTo>
                  <a:lnTo>
                    <a:pt x="487" y="371"/>
                  </a:lnTo>
                  <a:close/>
                  <a:moveTo>
                    <a:pt x="101" y="192"/>
                  </a:moveTo>
                  <a:lnTo>
                    <a:pt x="101" y="192"/>
                  </a:lnTo>
                  <a:lnTo>
                    <a:pt x="101" y="191"/>
                  </a:lnTo>
                  <a:lnTo>
                    <a:pt x="101" y="191"/>
                  </a:lnTo>
                  <a:lnTo>
                    <a:pt x="101" y="191"/>
                  </a:lnTo>
                  <a:lnTo>
                    <a:pt x="101" y="191"/>
                  </a:lnTo>
                  <a:lnTo>
                    <a:pt x="102" y="190"/>
                  </a:lnTo>
                  <a:lnTo>
                    <a:pt x="102" y="190"/>
                  </a:lnTo>
                  <a:lnTo>
                    <a:pt x="102" y="189"/>
                  </a:lnTo>
                  <a:lnTo>
                    <a:pt x="102" y="189"/>
                  </a:lnTo>
                  <a:lnTo>
                    <a:pt x="104" y="187"/>
                  </a:lnTo>
                  <a:lnTo>
                    <a:pt x="104" y="189"/>
                  </a:lnTo>
                  <a:lnTo>
                    <a:pt x="104" y="189"/>
                  </a:lnTo>
                  <a:lnTo>
                    <a:pt x="107" y="186"/>
                  </a:lnTo>
                  <a:lnTo>
                    <a:pt x="107" y="186"/>
                  </a:lnTo>
                  <a:lnTo>
                    <a:pt x="109" y="187"/>
                  </a:lnTo>
                  <a:lnTo>
                    <a:pt x="109" y="187"/>
                  </a:lnTo>
                  <a:lnTo>
                    <a:pt x="109" y="190"/>
                  </a:lnTo>
                  <a:lnTo>
                    <a:pt x="109" y="192"/>
                  </a:lnTo>
                  <a:lnTo>
                    <a:pt x="113" y="194"/>
                  </a:lnTo>
                  <a:lnTo>
                    <a:pt x="113" y="194"/>
                  </a:lnTo>
                  <a:lnTo>
                    <a:pt x="113" y="195"/>
                  </a:lnTo>
                  <a:lnTo>
                    <a:pt x="113" y="195"/>
                  </a:lnTo>
                  <a:lnTo>
                    <a:pt x="111" y="194"/>
                  </a:lnTo>
                  <a:lnTo>
                    <a:pt x="109" y="194"/>
                  </a:lnTo>
                  <a:lnTo>
                    <a:pt x="109" y="194"/>
                  </a:lnTo>
                  <a:lnTo>
                    <a:pt x="109" y="194"/>
                  </a:lnTo>
                  <a:lnTo>
                    <a:pt x="108" y="194"/>
                  </a:lnTo>
                  <a:lnTo>
                    <a:pt x="108" y="194"/>
                  </a:lnTo>
                  <a:lnTo>
                    <a:pt x="107" y="195"/>
                  </a:lnTo>
                  <a:lnTo>
                    <a:pt x="107" y="198"/>
                  </a:lnTo>
                  <a:lnTo>
                    <a:pt x="107" y="198"/>
                  </a:lnTo>
                  <a:lnTo>
                    <a:pt x="102" y="198"/>
                  </a:lnTo>
                  <a:lnTo>
                    <a:pt x="101" y="195"/>
                  </a:lnTo>
                  <a:lnTo>
                    <a:pt x="100" y="194"/>
                  </a:lnTo>
                  <a:lnTo>
                    <a:pt x="100" y="194"/>
                  </a:lnTo>
                  <a:lnTo>
                    <a:pt x="100" y="194"/>
                  </a:lnTo>
                  <a:lnTo>
                    <a:pt x="100" y="194"/>
                  </a:lnTo>
                  <a:lnTo>
                    <a:pt x="100" y="192"/>
                  </a:lnTo>
                  <a:lnTo>
                    <a:pt x="101" y="192"/>
                  </a:lnTo>
                  <a:lnTo>
                    <a:pt x="101" y="192"/>
                  </a:lnTo>
                  <a:close/>
                  <a:moveTo>
                    <a:pt x="243" y="276"/>
                  </a:moveTo>
                  <a:lnTo>
                    <a:pt x="243" y="276"/>
                  </a:lnTo>
                  <a:lnTo>
                    <a:pt x="241" y="277"/>
                  </a:lnTo>
                  <a:lnTo>
                    <a:pt x="239" y="280"/>
                  </a:lnTo>
                  <a:lnTo>
                    <a:pt x="236" y="286"/>
                  </a:lnTo>
                  <a:lnTo>
                    <a:pt x="235" y="292"/>
                  </a:lnTo>
                  <a:lnTo>
                    <a:pt x="235" y="298"/>
                  </a:lnTo>
                  <a:lnTo>
                    <a:pt x="235" y="298"/>
                  </a:lnTo>
                  <a:lnTo>
                    <a:pt x="234" y="316"/>
                  </a:lnTo>
                  <a:lnTo>
                    <a:pt x="235" y="325"/>
                  </a:lnTo>
                  <a:lnTo>
                    <a:pt x="236" y="333"/>
                  </a:lnTo>
                  <a:lnTo>
                    <a:pt x="236" y="333"/>
                  </a:lnTo>
                  <a:lnTo>
                    <a:pt x="239" y="343"/>
                  </a:lnTo>
                  <a:lnTo>
                    <a:pt x="241" y="354"/>
                  </a:lnTo>
                  <a:lnTo>
                    <a:pt x="242" y="376"/>
                  </a:lnTo>
                  <a:lnTo>
                    <a:pt x="242" y="376"/>
                  </a:lnTo>
                  <a:lnTo>
                    <a:pt x="241" y="387"/>
                  </a:lnTo>
                  <a:lnTo>
                    <a:pt x="240" y="400"/>
                  </a:lnTo>
                  <a:lnTo>
                    <a:pt x="239" y="411"/>
                  </a:lnTo>
                  <a:lnTo>
                    <a:pt x="239" y="423"/>
                  </a:lnTo>
                  <a:lnTo>
                    <a:pt x="239" y="423"/>
                  </a:lnTo>
                  <a:lnTo>
                    <a:pt x="241" y="473"/>
                  </a:lnTo>
                  <a:lnTo>
                    <a:pt x="240" y="498"/>
                  </a:lnTo>
                  <a:lnTo>
                    <a:pt x="240" y="511"/>
                  </a:lnTo>
                  <a:lnTo>
                    <a:pt x="238" y="522"/>
                  </a:lnTo>
                  <a:lnTo>
                    <a:pt x="238" y="522"/>
                  </a:lnTo>
                  <a:lnTo>
                    <a:pt x="197" y="521"/>
                  </a:lnTo>
                  <a:lnTo>
                    <a:pt x="154" y="519"/>
                  </a:lnTo>
                  <a:lnTo>
                    <a:pt x="154" y="519"/>
                  </a:lnTo>
                  <a:lnTo>
                    <a:pt x="154" y="497"/>
                  </a:lnTo>
                  <a:lnTo>
                    <a:pt x="156" y="475"/>
                  </a:lnTo>
                  <a:lnTo>
                    <a:pt x="159" y="430"/>
                  </a:lnTo>
                  <a:lnTo>
                    <a:pt x="159" y="430"/>
                  </a:lnTo>
                  <a:lnTo>
                    <a:pt x="160" y="397"/>
                  </a:lnTo>
                  <a:lnTo>
                    <a:pt x="159" y="365"/>
                  </a:lnTo>
                  <a:lnTo>
                    <a:pt x="159" y="365"/>
                  </a:lnTo>
                  <a:lnTo>
                    <a:pt x="159" y="348"/>
                  </a:lnTo>
                  <a:lnTo>
                    <a:pt x="158" y="340"/>
                  </a:lnTo>
                  <a:lnTo>
                    <a:pt x="156" y="333"/>
                  </a:lnTo>
                  <a:lnTo>
                    <a:pt x="156" y="333"/>
                  </a:lnTo>
                  <a:lnTo>
                    <a:pt x="145" y="312"/>
                  </a:lnTo>
                  <a:lnTo>
                    <a:pt x="145" y="312"/>
                  </a:lnTo>
                  <a:lnTo>
                    <a:pt x="141" y="306"/>
                  </a:lnTo>
                  <a:lnTo>
                    <a:pt x="136" y="301"/>
                  </a:lnTo>
                  <a:lnTo>
                    <a:pt x="127" y="290"/>
                  </a:lnTo>
                  <a:lnTo>
                    <a:pt x="127" y="290"/>
                  </a:lnTo>
                  <a:lnTo>
                    <a:pt x="122" y="286"/>
                  </a:lnTo>
                  <a:lnTo>
                    <a:pt x="119" y="281"/>
                  </a:lnTo>
                  <a:lnTo>
                    <a:pt x="115" y="277"/>
                  </a:lnTo>
                  <a:lnTo>
                    <a:pt x="109" y="274"/>
                  </a:lnTo>
                  <a:lnTo>
                    <a:pt x="109" y="274"/>
                  </a:lnTo>
                  <a:lnTo>
                    <a:pt x="97" y="269"/>
                  </a:lnTo>
                  <a:lnTo>
                    <a:pt x="86" y="265"/>
                  </a:lnTo>
                  <a:lnTo>
                    <a:pt x="86" y="265"/>
                  </a:lnTo>
                  <a:lnTo>
                    <a:pt x="105" y="244"/>
                  </a:lnTo>
                  <a:lnTo>
                    <a:pt x="105" y="244"/>
                  </a:lnTo>
                  <a:lnTo>
                    <a:pt x="111" y="236"/>
                  </a:lnTo>
                  <a:lnTo>
                    <a:pt x="116" y="228"/>
                  </a:lnTo>
                  <a:lnTo>
                    <a:pt x="116" y="228"/>
                  </a:lnTo>
                  <a:lnTo>
                    <a:pt x="117" y="220"/>
                  </a:lnTo>
                  <a:lnTo>
                    <a:pt x="119" y="210"/>
                  </a:lnTo>
                  <a:lnTo>
                    <a:pt x="117" y="201"/>
                  </a:lnTo>
                  <a:lnTo>
                    <a:pt x="116" y="198"/>
                  </a:lnTo>
                  <a:lnTo>
                    <a:pt x="114" y="195"/>
                  </a:lnTo>
                  <a:lnTo>
                    <a:pt x="114" y="195"/>
                  </a:lnTo>
                  <a:lnTo>
                    <a:pt x="120" y="199"/>
                  </a:lnTo>
                  <a:lnTo>
                    <a:pt x="127" y="202"/>
                  </a:lnTo>
                  <a:lnTo>
                    <a:pt x="127" y="202"/>
                  </a:lnTo>
                  <a:lnTo>
                    <a:pt x="128" y="205"/>
                  </a:lnTo>
                  <a:lnTo>
                    <a:pt x="129" y="208"/>
                  </a:lnTo>
                  <a:lnTo>
                    <a:pt x="130" y="210"/>
                  </a:lnTo>
                  <a:lnTo>
                    <a:pt x="132" y="212"/>
                  </a:lnTo>
                  <a:lnTo>
                    <a:pt x="132" y="212"/>
                  </a:lnTo>
                  <a:lnTo>
                    <a:pt x="135" y="214"/>
                  </a:lnTo>
                  <a:lnTo>
                    <a:pt x="136" y="216"/>
                  </a:lnTo>
                  <a:lnTo>
                    <a:pt x="138" y="223"/>
                  </a:lnTo>
                  <a:lnTo>
                    <a:pt x="138" y="238"/>
                  </a:lnTo>
                  <a:lnTo>
                    <a:pt x="138" y="238"/>
                  </a:lnTo>
                  <a:lnTo>
                    <a:pt x="141" y="247"/>
                  </a:lnTo>
                  <a:lnTo>
                    <a:pt x="142" y="255"/>
                  </a:lnTo>
                  <a:lnTo>
                    <a:pt x="148" y="272"/>
                  </a:lnTo>
                  <a:lnTo>
                    <a:pt x="148" y="272"/>
                  </a:lnTo>
                  <a:lnTo>
                    <a:pt x="156" y="290"/>
                  </a:lnTo>
                  <a:lnTo>
                    <a:pt x="159" y="299"/>
                  </a:lnTo>
                  <a:lnTo>
                    <a:pt x="165" y="309"/>
                  </a:lnTo>
                  <a:lnTo>
                    <a:pt x="165" y="309"/>
                  </a:lnTo>
                  <a:lnTo>
                    <a:pt x="181" y="328"/>
                  </a:lnTo>
                  <a:lnTo>
                    <a:pt x="181" y="328"/>
                  </a:lnTo>
                  <a:lnTo>
                    <a:pt x="184" y="326"/>
                  </a:lnTo>
                  <a:lnTo>
                    <a:pt x="190" y="319"/>
                  </a:lnTo>
                  <a:lnTo>
                    <a:pt x="198" y="309"/>
                  </a:lnTo>
                  <a:lnTo>
                    <a:pt x="198" y="309"/>
                  </a:lnTo>
                  <a:lnTo>
                    <a:pt x="203" y="298"/>
                  </a:lnTo>
                  <a:lnTo>
                    <a:pt x="205" y="287"/>
                  </a:lnTo>
                  <a:lnTo>
                    <a:pt x="208" y="276"/>
                  </a:lnTo>
                  <a:lnTo>
                    <a:pt x="208" y="265"/>
                  </a:lnTo>
                  <a:lnTo>
                    <a:pt x="208" y="265"/>
                  </a:lnTo>
                  <a:lnTo>
                    <a:pt x="209" y="244"/>
                  </a:lnTo>
                  <a:lnTo>
                    <a:pt x="209" y="232"/>
                  </a:lnTo>
                  <a:lnTo>
                    <a:pt x="208" y="222"/>
                  </a:lnTo>
                  <a:lnTo>
                    <a:pt x="208" y="222"/>
                  </a:lnTo>
                  <a:lnTo>
                    <a:pt x="199" y="192"/>
                  </a:lnTo>
                  <a:lnTo>
                    <a:pt x="199" y="192"/>
                  </a:lnTo>
                  <a:lnTo>
                    <a:pt x="206" y="193"/>
                  </a:lnTo>
                  <a:lnTo>
                    <a:pt x="212" y="198"/>
                  </a:lnTo>
                  <a:lnTo>
                    <a:pt x="217" y="204"/>
                  </a:lnTo>
                  <a:lnTo>
                    <a:pt x="221" y="210"/>
                  </a:lnTo>
                  <a:lnTo>
                    <a:pt x="229" y="225"/>
                  </a:lnTo>
                  <a:lnTo>
                    <a:pt x="235" y="238"/>
                  </a:lnTo>
                  <a:lnTo>
                    <a:pt x="235" y="238"/>
                  </a:lnTo>
                  <a:lnTo>
                    <a:pt x="241" y="249"/>
                  </a:lnTo>
                  <a:lnTo>
                    <a:pt x="248" y="260"/>
                  </a:lnTo>
                  <a:lnTo>
                    <a:pt x="264" y="280"/>
                  </a:lnTo>
                  <a:lnTo>
                    <a:pt x="264" y="280"/>
                  </a:lnTo>
                  <a:lnTo>
                    <a:pt x="254" y="276"/>
                  </a:lnTo>
                  <a:lnTo>
                    <a:pt x="248" y="276"/>
                  </a:lnTo>
                  <a:lnTo>
                    <a:pt x="243" y="276"/>
                  </a:lnTo>
                  <a:lnTo>
                    <a:pt x="243" y="276"/>
                  </a:lnTo>
                  <a:close/>
                </a:path>
              </a:pathLst>
            </a:custGeom>
            <a:solidFill>
              <a:srgbClr val="99B8D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grpSp>
      <p:sp>
        <p:nvSpPr>
          <p:cNvPr id="24" name="文字方塊 23">
            <a:extLst>
              <a:ext uri="{FF2B5EF4-FFF2-40B4-BE49-F238E27FC236}">
                <a16:creationId xmlns:a16="http://schemas.microsoft.com/office/drawing/2014/main" id="{2216B344-4992-40B4-82A3-ABC20C518108}"/>
              </a:ext>
            </a:extLst>
          </p:cNvPr>
          <p:cNvSpPr txBox="1"/>
          <p:nvPr/>
        </p:nvSpPr>
        <p:spPr>
          <a:xfrm>
            <a:off x="2242898" y="2313162"/>
            <a:ext cx="1826141"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5B9BD5">
                    <a:lumMod val="75000"/>
                  </a:srgbClr>
                </a:solidFill>
                <a:effectLst/>
                <a:uLnTx/>
                <a:uFillTx/>
                <a:latin typeface="Arial"/>
                <a:ea typeface="微軟正黑體" panose="020B0604030504040204" pitchFamily="34" charset="-120"/>
                <a:cs typeface="+mn-cs"/>
              </a:rPr>
              <a:t>圖資申請</a:t>
            </a:r>
            <a:endParaRPr kumimoji="0" lang="en-US" altLang="zh-TW" sz="3200" b="1" i="0" u="none" strike="noStrike" kern="1200" cap="none" spc="0" normalizeH="0" baseline="0" noProof="0" dirty="0">
              <a:ln>
                <a:noFill/>
              </a:ln>
              <a:solidFill>
                <a:srgbClr val="5B9BD5">
                  <a:lumMod val="75000"/>
                </a:srgbClr>
              </a:solidFill>
              <a:effectLst/>
              <a:uLnTx/>
              <a:uFillTx/>
              <a:latin typeface="Arial"/>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5B9BD5">
                    <a:lumMod val="75000"/>
                  </a:srgbClr>
                </a:solidFill>
                <a:effectLst/>
                <a:uLnTx/>
                <a:uFillTx/>
                <a:latin typeface="Arial"/>
                <a:ea typeface="微軟正黑體" panose="020B0604030504040204" pitchFamily="34" charset="-120"/>
                <a:cs typeface="+mn-cs"/>
              </a:rPr>
              <a:t>單位類型</a:t>
            </a:r>
          </a:p>
        </p:txBody>
      </p:sp>
      <p:sp>
        <p:nvSpPr>
          <p:cNvPr id="25" name="文字方塊 24">
            <a:extLst>
              <a:ext uri="{FF2B5EF4-FFF2-40B4-BE49-F238E27FC236}">
                <a16:creationId xmlns:a16="http://schemas.microsoft.com/office/drawing/2014/main" id="{E90AD10B-67EF-478B-850B-38C1C1DBF0DB}"/>
              </a:ext>
            </a:extLst>
          </p:cNvPr>
          <p:cNvSpPr txBox="1"/>
          <p:nvPr/>
        </p:nvSpPr>
        <p:spPr>
          <a:xfrm>
            <a:off x="4069039" y="2187502"/>
            <a:ext cx="7605451" cy="1200329"/>
          </a:xfrm>
          <a:prstGeom prst="rect">
            <a:avLst/>
          </a:prstGeom>
          <a:noFill/>
        </p:spPr>
        <p:txBody>
          <a:bodyPr wrap="square">
            <a:spAutoFit/>
          </a:bodyPr>
          <a:lstStyle/>
          <a:p>
            <a:pPr marL="285750" lvl="0" indent="-285750">
              <a:buFont typeface="Wingdings" panose="05000000000000000000" pitchFamily="2" charset="2"/>
              <a:buChar char="l"/>
              <a:defRPr/>
            </a:pPr>
            <a:r>
              <a:rPr kumimoji="0" lang="zh-TW" altLang="en-US" sz="2400" b="0"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rPr>
              <a:t>第一類</a:t>
            </a:r>
            <a:r>
              <a:rPr lang="zh-TW" altLang="en-US" sz="2400" dirty="0">
                <a:solidFill>
                  <a:prstClr val="black"/>
                </a:solidFill>
              </a:rPr>
              <a:t>：本署及其所屬單位申請</a:t>
            </a:r>
            <a:endParaRPr kumimoji="0" lang="zh-TW" altLang="en-US" sz="2400" b="0"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endParaRPr>
          </a:p>
          <a:p>
            <a:pPr marL="285750" lvl="0" indent="-285750">
              <a:buFont typeface="Wingdings" panose="05000000000000000000" pitchFamily="2" charset="2"/>
              <a:buChar char="l"/>
              <a:defRPr/>
            </a:pPr>
            <a:r>
              <a:rPr kumimoji="0" lang="zh-TW" altLang="en-US" sz="2400" b="0"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rPr>
              <a:t>第二類：</a:t>
            </a:r>
            <a:r>
              <a:rPr lang="zh-TW" altLang="zh-TW" sz="2400" dirty="0">
                <a:solidFill>
                  <a:prstClr val="black"/>
                </a:solidFill>
              </a:rPr>
              <a:t>本署及其所屬單位之業務委託單位申請</a:t>
            </a:r>
            <a:endParaRPr lang="en-US" altLang="zh-TW" sz="2400" dirty="0">
              <a:solidFill>
                <a:prstClr val="black"/>
              </a:solidFill>
            </a:endParaRPr>
          </a:p>
          <a:p>
            <a:pPr marL="285750" lvl="0" indent="-285750">
              <a:buFont typeface="Wingdings" panose="05000000000000000000" pitchFamily="2" charset="2"/>
              <a:buChar char="l"/>
              <a:defRPr/>
            </a:pPr>
            <a:r>
              <a:rPr kumimoji="0" lang="zh-TW" altLang="en-US" sz="2400" b="0"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rPr>
              <a:t>第三類</a:t>
            </a:r>
            <a:r>
              <a:rPr lang="zh-TW" altLang="en-US" sz="2400" dirty="0">
                <a:solidFill>
                  <a:prstClr val="black"/>
                </a:solidFill>
              </a:rPr>
              <a:t>：本國政府機關、各大專院校或研究機關申請</a:t>
            </a:r>
            <a:endParaRPr kumimoji="0" lang="zh-TW" altLang="en-US" sz="2400" b="0" i="0" u="none" strike="noStrike" kern="1200" cap="none" spc="0" normalizeH="0" baseline="0" noProof="0" dirty="0">
              <a:ln>
                <a:noFill/>
              </a:ln>
              <a:solidFill>
                <a:prstClr val="black"/>
              </a:solidFill>
              <a:effectLst/>
              <a:uLnTx/>
              <a:uFillTx/>
              <a:latin typeface="Arial"/>
              <a:ea typeface="微軟正黑體" panose="020B0604030504040204" pitchFamily="34" charset="-120"/>
              <a:cs typeface="+mn-cs"/>
            </a:endParaRPr>
          </a:p>
        </p:txBody>
      </p:sp>
      <p:cxnSp>
        <p:nvCxnSpPr>
          <p:cNvPr id="26" name="直線接點 25">
            <a:extLst>
              <a:ext uri="{FF2B5EF4-FFF2-40B4-BE49-F238E27FC236}">
                <a16:creationId xmlns:a16="http://schemas.microsoft.com/office/drawing/2014/main" id="{270669B5-50C5-4285-93DE-2F2090EFC861}"/>
              </a:ext>
            </a:extLst>
          </p:cNvPr>
          <p:cNvCxnSpPr/>
          <p:nvPr/>
        </p:nvCxnSpPr>
        <p:spPr>
          <a:xfrm>
            <a:off x="4205430" y="3493606"/>
            <a:ext cx="7605449" cy="0"/>
          </a:xfrm>
          <a:prstGeom prst="line">
            <a:avLst/>
          </a:prstGeom>
          <a:ln w="76200"/>
        </p:spPr>
        <p:style>
          <a:lnRef idx="3">
            <a:schemeClr val="accent1"/>
          </a:lnRef>
          <a:fillRef idx="0">
            <a:schemeClr val="accent1"/>
          </a:fillRef>
          <a:effectRef idx="2">
            <a:schemeClr val="accent1"/>
          </a:effectRef>
          <a:fontRef idx="minor">
            <a:schemeClr val="tx1"/>
          </a:fontRef>
        </p:style>
      </p:cxnSp>
      <p:pic>
        <p:nvPicPr>
          <p:cNvPr id="27" name="圖片 26">
            <a:extLst>
              <a:ext uri="{FF2B5EF4-FFF2-40B4-BE49-F238E27FC236}">
                <a16:creationId xmlns:a16="http://schemas.microsoft.com/office/drawing/2014/main" id="{66A0DC2F-F02E-4A70-9981-69A5A74530A8}"/>
              </a:ext>
            </a:extLst>
          </p:cNvPr>
          <p:cNvPicPr>
            <a:picLocks noChangeAspect="1"/>
          </p:cNvPicPr>
          <p:nvPr/>
        </p:nvPicPr>
        <p:blipFill>
          <a:blip r:embed="rId2"/>
          <a:stretch>
            <a:fillRect/>
          </a:stretch>
        </p:blipFill>
        <p:spPr>
          <a:xfrm>
            <a:off x="1069613" y="4751564"/>
            <a:ext cx="1897219" cy="1413514"/>
          </a:xfrm>
          <a:prstGeom prst="rect">
            <a:avLst/>
          </a:prstGeom>
        </p:spPr>
      </p:pic>
      <p:sp>
        <p:nvSpPr>
          <p:cNvPr id="28" name="文字方塊 27">
            <a:extLst>
              <a:ext uri="{FF2B5EF4-FFF2-40B4-BE49-F238E27FC236}">
                <a16:creationId xmlns:a16="http://schemas.microsoft.com/office/drawing/2014/main" id="{00F464B3-D865-4CEE-9092-D2ABC79A051D}"/>
              </a:ext>
            </a:extLst>
          </p:cNvPr>
          <p:cNvSpPr txBox="1"/>
          <p:nvPr/>
        </p:nvSpPr>
        <p:spPr>
          <a:xfrm>
            <a:off x="1515520" y="4166789"/>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5B9BD5">
                    <a:lumMod val="75000"/>
                  </a:srgbClr>
                </a:solidFill>
                <a:effectLst/>
                <a:uLnTx/>
                <a:uFillTx/>
                <a:latin typeface="Arial"/>
                <a:ea typeface="微軟正黑體" panose="020B0604030504040204" pitchFamily="34" charset="-120"/>
                <a:cs typeface="+mn-cs"/>
              </a:rPr>
              <a:t>圖資</a:t>
            </a:r>
          </a:p>
        </p:txBody>
      </p:sp>
      <p:graphicFrame>
        <p:nvGraphicFramePr>
          <p:cNvPr id="29" name="表格 459">
            <a:extLst>
              <a:ext uri="{FF2B5EF4-FFF2-40B4-BE49-F238E27FC236}">
                <a16:creationId xmlns:a16="http://schemas.microsoft.com/office/drawing/2014/main" id="{3DC42118-7466-43A2-9726-8AAD9A8E532F}"/>
              </a:ext>
            </a:extLst>
          </p:cNvPr>
          <p:cNvGraphicFramePr>
            <a:graphicFrameLocks noGrp="1"/>
          </p:cNvGraphicFramePr>
          <p:nvPr>
            <p:extLst>
              <p:ext uri="{D42A27DB-BD31-4B8C-83A1-F6EECF244321}">
                <p14:modId xmlns:p14="http://schemas.microsoft.com/office/powerpoint/2010/main" val="1884206110"/>
              </p:ext>
            </p:extLst>
          </p:nvPr>
        </p:nvGraphicFramePr>
        <p:xfrm>
          <a:off x="3646532" y="4063787"/>
          <a:ext cx="8027958" cy="2318591"/>
        </p:xfrm>
        <a:graphic>
          <a:graphicData uri="http://schemas.openxmlformats.org/drawingml/2006/table">
            <a:tbl>
              <a:tblPr firstRow="1" bandRow="1">
                <a:tableStyleId>{5C22544A-7EE6-4342-B048-85BDC9FD1C3A}</a:tableStyleId>
              </a:tblPr>
              <a:tblGrid>
                <a:gridCol w="999067">
                  <a:extLst>
                    <a:ext uri="{9D8B030D-6E8A-4147-A177-3AD203B41FA5}">
                      <a16:colId xmlns:a16="http://schemas.microsoft.com/office/drawing/2014/main" val="4272430671"/>
                    </a:ext>
                  </a:extLst>
                </a:gridCol>
                <a:gridCol w="1228184">
                  <a:extLst>
                    <a:ext uri="{9D8B030D-6E8A-4147-A177-3AD203B41FA5}">
                      <a16:colId xmlns:a16="http://schemas.microsoft.com/office/drawing/2014/main" val="2276984757"/>
                    </a:ext>
                  </a:extLst>
                </a:gridCol>
                <a:gridCol w="984738">
                  <a:extLst>
                    <a:ext uri="{9D8B030D-6E8A-4147-A177-3AD203B41FA5}">
                      <a16:colId xmlns:a16="http://schemas.microsoft.com/office/drawing/2014/main" val="846410998"/>
                    </a:ext>
                  </a:extLst>
                </a:gridCol>
                <a:gridCol w="844062">
                  <a:extLst>
                    <a:ext uri="{9D8B030D-6E8A-4147-A177-3AD203B41FA5}">
                      <a16:colId xmlns:a16="http://schemas.microsoft.com/office/drawing/2014/main" val="2731301099"/>
                    </a:ext>
                  </a:extLst>
                </a:gridCol>
                <a:gridCol w="1198880">
                  <a:extLst>
                    <a:ext uri="{9D8B030D-6E8A-4147-A177-3AD203B41FA5}">
                      <a16:colId xmlns:a16="http://schemas.microsoft.com/office/drawing/2014/main" val="2044019812"/>
                    </a:ext>
                  </a:extLst>
                </a:gridCol>
                <a:gridCol w="997567">
                  <a:extLst>
                    <a:ext uri="{9D8B030D-6E8A-4147-A177-3AD203B41FA5}">
                      <a16:colId xmlns:a16="http://schemas.microsoft.com/office/drawing/2014/main" val="2877394418"/>
                    </a:ext>
                  </a:extLst>
                </a:gridCol>
                <a:gridCol w="760730">
                  <a:extLst>
                    <a:ext uri="{9D8B030D-6E8A-4147-A177-3AD203B41FA5}">
                      <a16:colId xmlns:a16="http://schemas.microsoft.com/office/drawing/2014/main" val="4211824070"/>
                    </a:ext>
                  </a:extLst>
                </a:gridCol>
                <a:gridCol w="1014730">
                  <a:extLst>
                    <a:ext uri="{9D8B030D-6E8A-4147-A177-3AD203B41FA5}">
                      <a16:colId xmlns:a16="http://schemas.microsoft.com/office/drawing/2014/main" val="3878165423"/>
                    </a:ext>
                  </a:extLst>
                </a:gridCol>
              </a:tblGrid>
              <a:tr h="515045">
                <a:tc>
                  <a:txBody>
                    <a:bodyPr/>
                    <a:lstStyle/>
                    <a:p>
                      <a:r>
                        <a:rPr lang="zh-TW" altLang="en-US" sz="2400" dirty="0"/>
                        <a:t> </a:t>
                      </a:r>
                    </a:p>
                  </a:txBody>
                  <a:tcPr anchor="ctr"/>
                </a:tc>
                <a:tc>
                  <a:txBody>
                    <a:bodyPr/>
                    <a:lstStyle/>
                    <a:p>
                      <a:pPr algn="ctr"/>
                      <a:r>
                        <a:rPr lang="zh-TW" altLang="en-US" sz="2000" dirty="0"/>
                        <a:t>事業區域</a:t>
                      </a:r>
                    </a:p>
                  </a:txBody>
                  <a:tcPr anchor="ctr"/>
                </a:tc>
                <a:tc>
                  <a:txBody>
                    <a:bodyPr/>
                    <a:lstStyle/>
                    <a:p>
                      <a:pPr algn="ctr"/>
                      <a:r>
                        <a:rPr lang="zh-TW" altLang="en-US" sz="2000" dirty="0"/>
                        <a:t>工作站</a:t>
                      </a:r>
                    </a:p>
                  </a:txBody>
                  <a:tcPr anchor="ctr"/>
                </a:tc>
                <a:tc>
                  <a:txBody>
                    <a:bodyPr/>
                    <a:lstStyle/>
                    <a:p>
                      <a:pPr algn="ctr"/>
                      <a:r>
                        <a:rPr lang="zh-TW" altLang="en-US" sz="2000" dirty="0"/>
                        <a:t>水利</a:t>
                      </a:r>
                      <a:endParaRPr lang="en-US" altLang="zh-TW" sz="2000" dirty="0"/>
                    </a:p>
                    <a:p>
                      <a:pPr algn="ctr"/>
                      <a:r>
                        <a:rPr lang="zh-TW" altLang="en-US" sz="2000" dirty="0"/>
                        <a:t>小組</a:t>
                      </a:r>
                      <a:endParaRPr lang="en-US" altLang="zh-TW" sz="2000" dirty="0"/>
                    </a:p>
                  </a:txBody>
                  <a:tcPr anchor="ctr"/>
                </a:tc>
                <a:tc>
                  <a:txBody>
                    <a:bodyPr/>
                    <a:lstStyle/>
                    <a:p>
                      <a:pPr algn="ctr"/>
                      <a:r>
                        <a:rPr lang="zh-TW" altLang="en-US" sz="2000" dirty="0"/>
                        <a:t>渠道圖</a:t>
                      </a:r>
                    </a:p>
                  </a:txBody>
                  <a:tcPr anchor="ctr"/>
                </a:tc>
                <a:tc>
                  <a:txBody>
                    <a:bodyPr/>
                    <a:lstStyle/>
                    <a:p>
                      <a:pPr algn="ctr"/>
                      <a:r>
                        <a:rPr lang="zh-TW" altLang="en-US" sz="2000" dirty="0"/>
                        <a:t>水工</a:t>
                      </a:r>
                      <a:endParaRPr lang="en-US" altLang="zh-TW" sz="2000" dirty="0"/>
                    </a:p>
                    <a:p>
                      <a:pPr algn="ctr"/>
                      <a:r>
                        <a:rPr lang="zh-TW" altLang="en-US" sz="2000" dirty="0"/>
                        <a:t>構造物</a:t>
                      </a:r>
                    </a:p>
                  </a:txBody>
                  <a:tcPr anchor="ctr"/>
                </a:tc>
                <a:tc>
                  <a:txBody>
                    <a:bodyPr/>
                    <a:lstStyle/>
                    <a:p>
                      <a:pPr algn="ctr"/>
                      <a:r>
                        <a:rPr lang="zh-TW" altLang="en-US" sz="2000" dirty="0"/>
                        <a:t>埤塘</a:t>
                      </a:r>
                    </a:p>
                  </a:txBody>
                  <a:tcPr anchor="ctr"/>
                </a:tc>
                <a:tc>
                  <a:txBody>
                    <a:bodyPr/>
                    <a:lstStyle/>
                    <a:p>
                      <a:pPr algn="ctr"/>
                      <a:r>
                        <a:rPr lang="zh-TW" altLang="en-US" sz="2000" dirty="0"/>
                        <a:t>期作別</a:t>
                      </a:r>
                    </a:p>
                  </a:txBody>
                  <a:tcPr anchor="ctr"/>
                </a:tc>
                <a:extLst>
                  <a:ext uri="{0D108BD9-81ED-4DB2-BD59-A6C34878D82A}">
                    <a16:rowId xmlns:a16="http://schemas.microsoft.com/office/drawing/2014/main" val="1497672760"/>
                  </a:ext>
                </a:extLst>
              </a:tr>
              <a:tr h="5507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t>第一類</a:t>
                      </a:r>
                    </a:p>
                  </a:txBody>
                  <a:tcPr anchor="ctr"/>
                </a:tc>
                <a:tc>
                  <a:txBody>
                    <a:bodyPr/>
                    <a:lstStyle/>
                    <a:p>
                      <a:pPr marL="0" indent="0" algn="ctr">
                        <a:buFont typeface="Wingdings" panose="05000000000000000000" pitchFamily="2" charset="2"/>
                        <a:buNone/>
                      </a:pPr>
                      <a:r>
                        <a:rPr lang="zh-TW" altLang="en-US"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zh-TW" altLang="en-US" sz="1800" b="0" i="0" u="none" strike="noStrike" kern="120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zh-TW" altLang="en-US" sz="1800" b="0" i="0" u="none" strike="noStrike" kern="120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zh-TW" altLang="en-US" sz="1800" b="0" i="0" u="none" strike="noStrike" kern="120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zh-TW" altLang="en-US" sz="1800" b="0" i="0" u="none" strike="noStrike" kern="120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zh-TW" altLang="en-US" sz="1800" b="0" i="0" u="none" strike="noStrike" kern="120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zh-TW" altLang="en-US" sz="1800" b="0" i="0" u="none" strike="noStrike" kern="120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t>
                      </a:r>
                    </a:p>
                  </a:txBody>
                  <a:tcPr anchor="ctr"/>
                </a:tc>
                <a:extLst>
                  <a:ext uri="{0D108BD9-81ED-4DB2-BD59-A6C34878D82A}">
                    <a16:rowId xmlns:a16="http://schemas.microsoft.com/office/drawing/2014/main" val="48015285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t>第二類</a:t>
                      </a:r>
                    </a:p>
                  </a:txBody>
                  <a:tcPr anchor="ctr"/>
                </a:tc>
                <a:tc>
                  <a:txBody>
                    <a:bodyPr/>
                    <a:lstStyle/>
                    <a:p>
                      <a:pPr marL="0" indent="0" algn="ctr">
                        <a:buFont typeface="Wingdings" panose="05000000000000000000" pitchFamily="2" charset="2"/>
                        <a:buNone/>
                      </a:pPr>
                      <a:r>
                        <a:rPr lang="zh-TW" altLang="en-US" dirty="0"/>
                        <a:t>●</a:t>
                      </a:r>
                    </a:p>
                  </a:txBody>
                  <a:tcPr anchor="ctr"/>
                </a:tc>
                <a:tc>
                  <a:txBody>
                    <a:bodyPr/>
                    <a:lstStyle/>
                    <a:p>
                      <a:pPr marL="0" indent="0" algn="ctr">
                        <a:buFont typeface="Wingdings" panose="05000000000000000000" pitchFamily="2" charset="2"/>
                        <a:buNone/>
                      </a:pPr>
                      <a:r>
                        <a:rPr lang="zh-TW" altLang="en-US"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zh-TW" altLang="en-US" sz="1800" b="0" i="0" u="none" strike="noStrike" kern="120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t>
                      </a:r>
                    </a:p>
                  </a:txBody>
                  <a:tcPr anchor="ctr"/>
                </a:tc>
                <a:tc>
                  <a:txBody>
                    <a:bodyPr/>
                    <a:lstStyle/>
                    <a:p>
                      <a:pPr marL="0" indent="0" algn="ctr">
                        <a:buFont typeface="Wingdings" panose="05000000000000000000" pitchFamily="2" charset="2"/>
                        <a:buNone/>
                      </a:pPr>
                      <a:r>
                        <a:rPr lang="zh-TW" altLang="en-US" dirty="0"/>
                        <a:t>●</a:t>
                      </a:r>
                      <a:endParaRPr lang="en-US" altLang="zh-TW" dirty="0"/>
                    </a:p>
                    <a:p>
                      <a:pPr marL="0" indent="0" algn="ctr">
                        <a:buFont typeface="Wingdings" panose="05000000000000000000" pitchFamily="2" charset="2"/>
                        <a:buNone/>
                      </a:pPr>
                      <a:r>
                        <a:rPr lang="zh-TW" altLang="en-US" sz="1100" b="1" kern="1200" dirty="0">
                          <a:solidFill>
                            <a:srgbClr val="C00000"/>
                          </a:solidFill>
                          <a:latin typeface="+mn-lt"/>
                          <a:ea typeface="+mn-ea"/>
                          <a:cs typeface="+mn-cs"/>
                        </a:rPr>
                        <a:t>公告資料為準</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zh-TW" altLang="en-US" sz="1800" b="0" i="0" u="none" strike="noStrike" kern="120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t>
                      </a:r>
                    </a:p>
                  </a:txBody>
                  <a:tcPr anchor="ctr"/>
                </a:tc>
                <a:tc>
                  <a:txBody>
                    <a:bodyPr/>
                    <a:lstStyle/>
                    <a:p>
                      <a:endParaRPr lang="zh-TW" altLang="en-US" dirty="0"/>
                    </a:p>
                  </a:txBody>
                  <a:tcPr anchor="ctr"/>
                </a:tc>
                <a:tc>
                  <a:txBody>
                    <a:bodyPr/>
                    <a:lstStyle/>
                    <a:p>
                      <a:endParaRPr lang="zh-TW" altLang="en-US" dirty="0"/>
                    </a:p>
                  </a:txBody>
                  <a:tcPr anchor="ctr"/>
                </a:tc>
                <a:extLst>
                  <a:ext uri="{0D108BD9-81ED-4DB2-BD59-A6C34878D82A}">
                    <a16:rowId xmlns:a16="http://schemas.microsoft.com/office/drawing/2014/main" val="24452036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t>第三類</a:t>
                      </a:r>
                    </a:p>
                  </a:txBody>
                  <a:tcPr anchor="ctr"/>
                </a:tc>
                <a:tc>
                  <a:txBody>
                    <a:bodyPr/>
                    <a:lstStyle/>
                    <a:p>
                      <a:pPr marL="0" indent="0" algn="ctr">
                        <a:buFont typeface="Wingdings" panose="05000000000000000000" pitchFamily="2" charset="2"/>
                        <a:buNone/>
                      </a:pPr>
                      <a:r>
                        <a:rPr lang="zh-TW" altLang="en-US" dirty="0"/>
                        <a:t>●</a:t>
                      </a:r>
                    </a:p>
                  </a:txBody>
                  <a:tcPr anchor="ctr"/>
                </a:tc>
                <a:tc>
                  <a:txBody>
                    <a:bodyPr/>
                    <a:lstStyle/>
                    <a:p>
                      <a:endParaRPr lang="zh-TW" altLang="en-US" dirty="0"/>
                    </a:p>
                  </a:txBody>
                  <a:tcPr anchor="ctr"/>
                </a:tc>
                <a:tc>
                  <a:txBody>
                    <a:bodyPr/>
                    <a:lstStyle/>
                    <a:p>
                      <a:endParaRPr lang="zh-TW"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t>●</a:t>
                      </a:r>
                      <a:endParaRPr lang="en-US" altLang="zh-TW" dirty="0"/>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C00000"/>
                          </a:solidFill>
                        </a:rPr>
                        <a:t>公告資料為準</a:t>
                      </a:r>
                    </a:p>
                  </a:txBody>
                  <a:tcPr anchor="ctr"/>
                </a:tc>
                <a:tc>
                  <a:txBody>
                    <a:bodyPr/>
                    <a:lstStyle/>
                    <a:p>
                      <a:endParaRPr lang="zh-TW" altLang="en-US" dirty="0"/>
                    </a:p>
                  </a:txBody>
                  <a:tcPr anchor="ctr"/>
                </a:tc>
                <a:tc>
                  <a:txBody>
                    <a:bodyPr/>
                    <a:lstStyle/>
                    <a:p>
                      <a:endParaRPr lang="zh-TW" altLang="en-US" dirty="0"/>
                    </a:p>
                  </a:txBody>
                  <a:tcPr anchor="ctr"/>
                </a:tc>
                <a:tc>
                  <a:txBody>
                    <a:bodyPr/>
                    <a:lstStyle/>
                    <a:p>
                      <a:endParaRPr lang="zh-TW" altLang="en-US" dirty="0"/>
                    </a:p>
                  </a:txBody>
                  <a:tcPr anchor="ctr"/>
                </a:tc>
                <a:extLst>
                  <a:ext uri="{0D108BD9-81ED-4DB2-BD59-A6C34878D82A}">
                    <a16:rowId xmlns:a16="http://schemas.microsoft.com/office/drawing/2014/main" val="3741721310"/>
                  </a:ext>
                </a:extLst>
              </a:tr>
            </a:tbl>
          </a:graphicData>
        </a:graphic>
      </p:graphicFrame>
      <p:sp>
        <p:nvSpPr>
          <p:cNvPr id="30" name="文字方塊 29">
            <a:extLst>
              <a:ext uri="{FF2B5EF4-FFF2-40B4-BE49-F238E27FC236}">
                <a16:creationId xmlns:a16="http://schemas.microsoft.com/office/drawing/2014/main" id="{A45CC8AB-3E2E-4064-9379-015B07E646CD}"/>
              </a:ext>
            </a:extLst>
          </p:cNvPr>
          <p:cNvSpPr txBox="1"/>
          <p:nvPr/>
        </p:nvSpPr>
        <p:spPr>
          <a:xfrm>
            <a:off x="1462622" y="1224555"/>
            <a:ext cx="8857455"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prstClr val="white"/>
                </a:solidFill>
                <a:effectLst>
                  <a:outerShdw blurRad="38100" dist="38100" dir="2700000" algn="tl">
                    <a:srgbClr val="000000">
                      <a:alpha val="43137"/>
                    </a:srgbClr>
                  </a:outerShdw>
                </a:effectLst>
                <a:latin typeface="Arial"/>
                <a:ea typeface="微軟正黑體" panose="020B0604030504040204" pitchFamily="34" charset="-120"/>
              </a:rPr>
              <a:t>本</a:t>
            </a: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軟正黑體" panose="020B0604030504040204" pitchFamily="34" charset="-120"/>
                <a:cs typeface="+mn-cs"/>
              </a:rPr>
              <a:t>署所提供申請之圖資，現行以提供</a:t>
            </a:r>
            <a:r>
              <a:rPr lang="en-US" altLang="zh-TW" sz="2800" b="1" dirty="0">
                <a:solidFill>
                  <a:prstClr val="white"/>
                </a:solidFill>
                <a:effectLst>
                  <a:outerShdw blurRad="38100" dist="38100" dir="2700000" algn="tl">
                    <a:srgbClr val="000000">
                      <a:alpha val="43137"/>
                    </a:srgbClr>
                  </a:outerShdw>
                </a:effectLst>
                <a:latin typeface="Arial"/>
                <a:ea typeface="微軟正黑體" panose="020B0604030504040204" pitchFamily="34" charset="-120"/>
              </a:rPr>
              <a:t>API</a:t>
            </a: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軟正黑體" panose="020B0604030504040204" pitchFamily="34" charset="-120"/>
                <a:cs typeface="+mn-cs"/>
              </a:rPr>
              <a:t>介接為主</a:t>
            </a:r>
            <a:r>
              <a:rPr kumimoji="0" lang="zh-TW"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軟正黑體" panose="020B0604030504040204" pitchFamily="34" charset="-120"/>
                <a:cs typeface="+mn-cs"/>
              </a:rPr>
              <a:t>。</a:t>
            </a:r>
          </a:p>
        </p:txBody>
      </p:sp>
      <p:pic>
        <p:nvPicPr>
          <p:cNvPr id="32" name="圖片 31">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15" y="197534"/>
            <a:ext cx="582090" cy="69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投影片編號版面配置區 3"/>
          <p:cNvSpPr>
            <a:spLocks noGrp="1"/>
          </p:cNvSpPr>
          <p:nvPr>
            <p:ph type="sldNum" sz="quarter" idx="12"/>
          </p:nvPr>
        </p:nvSpPr>
        <p:spPr>
          <a:xfrm>
            <a:off x="9426756" y="6356350"/>
            <a:ext cx="2743200" cy="365125"/>
          </a:xfrm>
        </p:spPr>
        <p:txBody>
          <a:bodyPr/>
          <a:lstStyle/>
          <a:p>
            <a:fld id="{46493D02-3590-4494-9ABB-93D650CAA22C}" type="slidenum">
              <a:rPr lang="zh-CN" altLang="en-US" smtClean="0">
                <a:solidFill>
                  <a:prstClr val="black">
                    <a:tint val="75000"/>
                  </a:prstClr>
                </a:solidFill>
              </a:rPr>
              <a:pPr/>
              <a:t>25</a:t>
            </a:fld>
            <a:endParaRPr lang="zh-CN" altLang="en-US">
              <a:solidFill>
                <a:prstClr val="black">
                  <a:tint val="75000"/>
                </a:prstClr>
              </a:solidFill>
            </a:endParaRPr>
          </a:p>
        </p:txBody>
      </p:sp>
    </p:spTree>
    <p:extLst>
      <p:ext uri="{BB962C8B-B14F-4D97-AF65-F5344CB8AC3E}">
        <p14:creationId xmlns:p14="http://schemas.microsoft.com/office/powerpoint/2010/main" val="425636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4E0E2">
            <a:alpha val="70000"/>
          </a:srgbClr>
        </a:solidFill>
        <a:effectLst/>
      </p:bgPr>
    </p:bg>
    <p:spTree>
      <p:nvGrpSpPr>
        <p:cNvPr id="1" name=""/>
        <p:cNvGrpSpPr/>
        <p:nvPr/>
      </p:nvGrpSpPr>
      <p:grpSpPr>
        <a:xfrm>
          <a:off x="0" y="0"/>
          <a:ext cx="0" cy="0"/>
          <a:chOff x="0" y="0"/>
          <a:chExt cx="0" cy="0"/>
        </a:xfrm>
      </p:grpSpPr>
      <p:grpSp>
        <p:nvGrpSpPr>
          <p:cNvPr id="7" name="组合 11">
            <a:extLst>
              <a:ext uri="{FF2B5EF4-FFF2-40B4-BE49-F238E27FC236}">
                <a16:creationId xmlns:a16="http://schemas.microsoft.com/office/drawing/2014/main" id="{310B5575-B206-4042-A677-FE72D3D72E44}"/>
              </a:ext>
            </a:extLst>
          </p:cNvPr>
          <p:cNvGrpSpPr/>
          <p:nvPr/>
        </p:nvGrpSpPr>
        <p:grpSpPr>
          <a:xfrm>
            <a:off x="895507" y="1776383"/>
            <a:ext cx="3136392" cy="3108960"/>
            <a:chOff x="1874520" y="1901952"/>
            <a:chExt cx="3136392" cy="3108960"/>
          </a:xfrm>
        </p:grpSpPr>
        <p:sp>
          <p:nvSpPr>
            <p:cNvPr id="50" name="椭圆 3">
              <a:extLst>
                <a:ext uri="{FF2B5EF4-FFF2-40B4-BE49-F238E27FC236}">
                  <a16:creationId xmlns:a16="http://schemas.microsoft.com/office/drawing/2014/main" id="{90EBE1CC-05EC-4FF6-A1AD-122E088EAA1B}"/>
                </a:ext>
              </a:extLst>
            </p:cNvPr>
            <p:cNvSpPr/>
            <p:nvPr/>
          </p:nvSpPr>
          <p:spPr>
            <a:xfrm>
              <a:off x="2057400" y="2066544"/>
              <a:ext cx="2770632" cy="2770632"/>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51" name="直接连接符 5">
              <a:extLst>
                <a:ext uri="{FF2B5EF4-FFF2-40B4-BE49-F238E27FC236}">
                  <a16:creationId xmlns:a16="http://schemas.microsoft.com/office/drawing/2014/main" id="{38DB638D-D75C-494F-97ED-781F2DB6C875}"/>
                </a:ext>
              </a:extLst>
            </p:cNvPr>
            <p:cNvCxnSpPr/>
            <p:nvPr/>
          </p:nvCxnSpPr>
          <p:spPr>
            <a:xfrm>
              <a:off x="3429000" y="1901952"/>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8">
              <a:extLst>
                <a:ext uri="{FF2B5EF4-FFF2-40B4-BE49-F238E27FC236}">
                  <a16:creationId xmlns:a16="http://schemas.microsoft.com/office/drawing/2014/main" id="{05E47DAF-F418-4B80-A260-407EC70A7B26}"/>
                </a:ext>
              </a:extLst>
            </p:cNvPr>
            <p:cNvCxnSpPr/>
            <p:nvPr/>
          </p:nvCxnSpPr>
          <p:spPr>
            <a:xfrm>
              <a:off x="4672584" y="3456432"/>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9">
              <a:extLst>
                <a:ext uri="{FF2B5EF4-FFF2-40B4-BE49-F238E27FC236}">
                  <a16:creationId xmlns:a16="http://schemas.microsoft.com/office/drawing/2014/main" id="{F406A23A-683F-4505-B90F-D7F49ABC2251}"/>
                </a:ext>
              </a:extLst>
            </p:cNvPr>
            <p:cNvCxnSpPr/>
            <p:nvPr/>
          </p:nvCxnSpPr>
          <p:spPr>
            <a:xfrm>
              <a:off x="3425952" y="4654296"/>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10">
              <a:extLst>
                <a:ext uri="{FF2B5EF4-FFF2-40B4-BE49-F238E27FC236}">
                  <a16:creationId xmlns:a16="http://schemas.microsoft.com/office/drawing/2014/main" id="{9206A0EC-308C-47BE-80A2-432C700A0600}"/>
                </a:ext>
              </a:extLst>
            </p:cNvPr>
            <p:cNvCxnSpPr/>
            <p:nvPr/>
          </p:nvCxnSpPr>
          <p:spPr>
            <a:xfrm>
              <a:off x="1874520" y="3451860"/>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120">
            <a:extLst>
              <a:ext uri="{FF2B5EF4-FFF2-40B4-BE49-F238E27FC236}">
                <a16:creationId xmlns:a16="http://schemas.microsoft.com/office/drawing/2014/main" id="{D482250E-4D96-4E30-9C14-7258F674690C}"/>
              </a:ext>
            </a:extLst>
          </p:cNvPr>
          <p:cNvGrpSpPr/>
          <p:nvPr/>
        </p:nvGrpSpPr>
        <p:grpSpPr>
          <a:xfrm>
            <a:off x="4388707" y="2234038"/>
            <a:ext cx="7074208" cy="1938204"/>
            <a:chOff x="4619530" y="2424035"/>
            <a:chExt cx="6544864" cy="1548167"/>
          </a:xfrm>
        </p:grpSpPr>
        <p:grpSp>
          <p:nvGrpSpPr>
            <p:cNvPr id="56" name="组合 55">
              <a:extLst>
                <a:ext uri="{FF2B5EF4-FFF2-40B4-BE49-F238E27FC236}">
                  <a16:creationId xmlns:a16="http://schemas.microsoft.com/office/drawing/2014/main" id="{D74208A4-5344-492B-A9DB-FC15C7659F14}"/>
                </a:ext>
              </a:extLst>
            </p:cNvPr>
            <p:cNvGrpSpPr/>
            <p:nvPr/>
          </p:nvGrpSpPr>
          <p:grpSpPr>
            <a:xfrm>
              <a:off x="4619530" y="2424035"/>
              <a:ext cx="6544864" cy="1548167"/>
              <a:chOff x="681080" y="2753256"/>
              <a:chExt cx="6962996" cy="1647075"/>
            </a:xfrm>
          </p:grpSpPr>
          <p:sp>
            <p:nvSpPr>
              <p:cNvPr id="61" name="矩形 3">
                <a:extLst>
                  <a:ext uri="{FF2B5EF4-FFF2-40B4-BE49-F238E27FC236}">
                    <a16:creationId xmlns:a16="http://schemas.microsoft.com/office/drawing/2014/main" id="{5AE2D1FC-21A3-4A7C-AE77-14AFAF3DD96D}"/>
                  </a:ext>
                </a:extLst>
              </p:cNvPr>
              <p:cNvSpPr/>
              <p:nvPr/>
            </p:nvSpPr>
            <p:spPr>
              <a:xfrm>
                <a:off x="681080" y="2753256"/>
                <a:ext cx="6657271" cy="124786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7271" h="1247861">
                    <a:moveTo>
                      <a:pt x="0" y="0"/>
                    </a:moveTo>
                    <a:lnTo>
                      <a:pt x="6393111" y="386080"/>
                    </a:lnTo>
                    <a:lnTo>
                      <a:pt x="6657271" y="1247861"/>
                    </a:lnTo>
                    <a:lnTo>
                      <a:pt x="213360" y="1247861"/>
                    </a:lnTo>
                    <a:lnTo>
                      <a:pt x="0" y="0"/>
                    </a:lnTo>
                    <a:close/>
                  </a:path>
                </a:pathLst>
              </a:custGeom>
              <a:solidFill>
                <a:srgbClr val="334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矩形 3">
                <a:extLst>
                  <a:ext uri="{FF2B5EF4-FFF2-40B4-BE49-F238E27FC236}">
                    <a16:creationId xmlns:a16="http://schemas.microsoft.com/office/drawing/2014/main" id="{1C738AFD-284E-477E-A593-987880422554}"/>
                  </a:ext>
                </a:extLst>
              </p:cNvPr>
              <p:cNvSpPr/>
              <p:nvPr/>
            </p:nvSpPr>
            <p:spPr>
              <a:xfrm>
                <a:off x="1220485" y="3721430"/>
                <a:ext cx="6423591" cy="67890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50800 w 6657271"/>
                  <a:gd name="connsiteY3" fmla="*/ 546821 h 1247861"/>
                  <a:gd name="connsiteX4" fmla="*/ 0 w 6657271"/>
                  <a:gd name="connsiteY4" fmla="*/ 0 h 1247861"/>
                  <a:gd name="connsiteX0" fmla="*/ 0 w 6657271"/>
                  <a:gd name="connsiteY0" fmla="*/ 71120 h 1318981"/>
                  <a:gd name="connsiteX1" fmla="*/ 6321991 w 6657271"/>
                  <a:gd name="connsiteY1" fmla="*/ 0 h 1318981"/>
                  <a:gd name="connsiteX2" fmla="*/ 6657271 w 6657271"/>
                  <a:gd name="connsiteY2" fmla="*/ 1318981 h 1318981"/>
                  <a:gd name="connsiteX3" fmla="*/ 50800 w 6657271"/>
                  <a:gd name="connsiteY3" fmla="*/ 617941 h 1318981"/>
                  <a:gd name="connsiteX4" fmla="*/ 0 w 6657271"/>
                  <a:gd name="connsiteY4" fmla="*/ 71120 h 1318981"/>
                  <a:gd name="connsiteX0" fmla="*/ 0 w 6443911"/>
                  <a:gd name="connsiteY0" fmla="*/ 71120 h 678901"/>
                  <a:gd name="connsiteX1" fmla="*/ 6321991 w 6443911"/>
                  <a:gd name="connsiteY1" fmla="*/ 0 h 678901"/>
                  <a:gd name="connsiteX2" fmla="*/ 6443911 w 6443911"/>
                  <a:gd name="connsiteY2" fmla="*/ 678901 h 678901"/>
                  <a:gd name="connsiteX3" fmla="*/ 50800 w 6443911"/>
                  <a:gd name="connsiteY3" fmla="*/ 617941 h 678901"/>
                  <a:gd name="connsiteX4" fmla="*/ 0 w 6443911"/>
                  <a:gd name="connsiteY4" fmla="*/ 71120 h 678901"/>
                  <a:gd name="connsiteX0" fmla="*/ 0 w 6423591"/>
                  <a:gd name="connsiteY0" fmla="*/ 121920 h 678901"/>
                  <a:gd name="connsiteX1" fmla="*/ 6301671 w 6423591"/>
                  <a:gd name="connsiteY1" fmla="*/ 0 h 678901"/>
                  <a:gd name="connsiteX2" fmla="*/ 6423591 w 6423591"/>
                  <a:gd name="connsiteY2" fmla="*/ 678901 h 678901"/>
                  <a:gd name="connsiteX3" fmla="*/ 30480 w 6423591"/>
                  <a:gd name="connsiteY3" fmla="*/ 617941 h 678901"/>
                  <a:gd name="connsiteX4" fmla="*/ 0 w 6423591"/>
                  <a:gd name="connsiteY4" fmla="*/ 121920 h 67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591" h="678901">
                    <a:moveTo>
                      <a:pt x="0" y="121920"/>
                    </a:moveTo>
                    <a:lnTo>
                      <a:pt x="6301671" y="0"/>
                    </a:lnTo>
                    <a:lnTo>
                      <a:pt x="6423591" y="678901"/>
                    </a:lnTo>
                    <a:lnTo>
                      <a:pt x="30480" y="617941"/>
                    </a:lnTo>
                    <a:lnTo>
                      <a:pt x="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sp>
          <p:nvSpPr>
            <p:cNvPr id="58" name="文本框 119">
              <a:extLst>
                <a:ext uri="{FF2B5EF4-FFF2-40B4-BE49-F238E27FC236}">
                  <a16:creationId xmlns:a16="http://schemas.microsoft.com/office/drawing/2014/main" id="{324C33AE-CCE5-4260-9607-C1159EC5A27C}"/>
                </a:ext>
              </a:extLst>
            </p:cNvPr>
            <p:cNvSpPr txBox="1"/>
            <p:nvPr/>
          </p:nvSpPr>
          <p:spPr>
            <a:xfrm>
              <a:off x="6953579" y="3426055"/>
              <a:ext cx="35179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ADD YOUR TITLE</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65" name="组合 66">
            <a:extLst>
              <a:ext uri="{FF2B5EF4-FFF2-40B4-BE49-F238E27FC236}">
                <a16:creationId xmlns:a16="http://schemas.microsoft.com/office/drawing/2014/main" id="{0800E0F9-B1C5-4D9B-B015-1C6765F468AA}"/>
              </a:ext>
            </a:extLst>
          </p:cNvPr>
          <p:cNvGrpSpPr/>
          <p:nvPr/>
        </p:nvGrpSpPr>
        <p:grpSpPr>
          <a:xfrm>
            <a:off x="8559443" y="1346959"/>
            <a:ext cx="2910464" cy="914884"/>
            <a:chOff x="1019176" y="1452562"/>
            <a:chExt cx="2290763" cy="809626"/>
          </a:xfrm>
          <a:effectLst>
            <a:outerShdw blurRad="50800" dist="38100" dir="2700000" algn="tl" rotWithShape="0">
              <a:prstClr val="black">
                <a:alpha val="40000"/>
              </a:prstClr>
            </a:outerShdw>
          </a:effectLst>
        </p:grpSpPr>
        <p:sp>
          <p:nvSpPr>
            <p:cNvPr id="66" name="Freeform 74">
              <a:extLst>
                <a:ext uri="{FF2B5EF4-FFF2-40B4-BE49-F238E27FC236}">
                  <a16:creationId xmlns:a16="http://schemas.microsoft.com/office/drawing/2014/main" id="{84EF7B1B-8A9C-42CB-92EE-A43BA8CC4C36}"/>
                </a:ext>
              </a:extLst>
            </p:cNvPr>
            <p:cNvSpPr>
              <a:spLocks/>
            </p:cNvSpPr>
            <p:nvPr/>
          </p:nvSpPr>
          <p:spPr bwMode="auto">
            <a:xfrm>
              <a:off x="1655763" y="1890713"/>
              <a:ext cx="411163" cy="158750"/>
            </a:xfrm>
            <a:custGeom>
              <a:avLst/>
              <a:gdLst>
                <a:gd name="T0" fmla="*/ 102 w 109"/>
                <a:gd name="T1" fmla="*/ 10 h 42"/>
                <a:gd name="T2" fmla="*/ 58 w 109"/>
                <a:gd name="T3" fmla="*/ 25 h 42"/>
                <a:gd name="T4" fmla="*/ 3 w 109"/>
                <a:gd name="T5" fmla="*/ 17 h 42"/>
                <a:gd name="T6" fmla="*/ 15 w 109"/>
                <a:gd name="T7" fmla="*/ 17 h 42"/>
                <a:gd name="T8" fmla="*/ 49 w 109"/>
                <a:gd name="T9" fmla="*/ 37 h 42"/>
                <a:gd name="T10" fmla="*/ 62 w 109"/>
                <a:gd name="T11" fmla="*/ 35 h 42"/>
                <a:gd name="T12" fmla="*/ 93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8" y="3"/>
                    <a:pt x="46" y="27"/>
                    <a:pt x="49" y="37"/>
                  </a:cubicBezTo>
                  <a:cubicBezTo>
                    <a:pt x="51" y="42"/>
                    <a:pt x="61" y="38"/>
                    <a:pt x="62" y="35"/>
                  </a:cubicBezTo>
                  <a:cubicBezTo>
                    <a:pt x="68" y="23"/>
                    <a:pt x="77" y="13"/>
                    <a:pt x="93"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cs typeface="+mn-cs"/>
              </a:endParaRPr>
            </a:p>
          </p:txBody>
        </p:sp>
        <p:sp>
          <p:nvSpPr>
            <p:cNvPr id="67" name="Freeform 75">
              <a:extLst>
                <a:ext uri="{FF2B5EF4-FFF2-40B4-BE49-F238E27FC236}">
                  <a16:creationId xmlns:a16="http://schemas.microsoft.com/office/drawing/2014/main" id="{892EE8F7-3DEC-4A57-B792-5341C2DD206F}"/>
                </a:ext>
              </a:extLst>
            </p:cNvPr>
            <p:cNvSpPr>
              <a:spLocks/>
            </p:cNvSpPr>
            <p:nvPr/>
          </p:nvSpPr>
          <p:spPr bwMode="auto">
            <a:xfrm>
              <a:off x="1019176" y="1619250"/>
              <a:ext cx="411163" cy="160338"/>
            </a:xfrm>
            <a:custGeom>
              <a:avLst/>
              <a:gdLst>
                <a:gd name="T0" fmla="*/ 102 w 109"/>
                <a:gd name="T1" fmla="*/ 10 h 42"/>
                <a:gd name="T2" fmla="*/ 58 w 109"/>
                <a:gd name="T3" fmla="*/ 25 h 42"/>
                <a:gd name="T4" fmla="*/ 3 w 109"/>
                <a:gd name="T5" fmla="*/ 17 h 42"/>
                <a:gd name="T6" fmla="*/ 15 w 109"/>
                <a:gd name="T7" fmla="*/ 17 h 42"/>
                <a:gd name="T8" fmla="*/ 50 w 109"/>
                <a:gd name="T9" fmla="*/ 37 h 42"/>
                <a:gd name="T10" fmla="*/ 63 w 109"/>
                <a:gd name="T11" fmla="*/ 35 h 42"/>
                <a:gd name="T12" fmla="*/ 94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9" y="3"/>
                    <a:pt x="46" y="27"/>
                    <a:pt x="50" y="37"/>
                  </a:cubicBezTo>
                  <a:cubicBezTo>
                    <a:pt x="51" y="42"/>
                    <a:pt x="61" y="38"/>
                    <a:pt x="63" y="35"/>
                  </a:cubicBezTo>
                  <a:cubicBezTo>
                    <a:pt x="69" y="23"/>
                    <a:pt x="77" y="13"/>
                    <a:pt x="94"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8" name="Freeform 76">
              <a:extLst>
                <a:ext uri="{FF2B5EF4-FFF2-40B4-BE49-F238E27FC236}">
                  <a16:creationId xmlns:a16="http://schemas.microsoft.com/office/drawing/2014/main" id="{4327CFBC-6295-48AE-8E65-3875E01D96F4}"/>
                </a:ext>
              </a:extLst>
            </p:cNvPr>
            <p:cNvSpPr>
              <a:spLocks/>
            </p:cNvSpPr>
            <p:nvPr/>
          </p:nvSpPr>
          <p:spPr bwMode="auto">
            <a:xfrm>
              <a:off x="1628776" y="1509713"/>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8"/>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9" name="Freeform 77">
              <a:extLst>
                <a:ext uri="{FF2B5EF4-FFF2-40B4-BE49-F238E27FC236}">
                  <a16:creationId xmlns:a16="http://schemas.microsoft.com/office/drawing/2014/main" id="{C0C0C9C3-652E-414F-8C71-DAAEB7F6EB1D}"/>
                </a:ext>
              </a:extLst>
            </p:cNvPr>
            <p:cNvSpPr>
              <a:spLocks/>
            </p:cNvSpPr>
            <p:nvPr/>
          </p:nvSpPr>
          <p:spPr bwMode="auto">
            <a:xfrm>
              <a:off x="2281238" y="1711325"/>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0" name="Freeform 78">
              <a:extLst>
                <a:ext uri="{FF2B5EF4-FFF2-40B4-BE49-F238E27FC236}">
                  <a16:creationId xmlns:a16="http://schemas.microsoft.com/office/drawing/2014/main" id="{593CDE95-6F15-4265-9199-DE8FD94356D1}"/>
                </a:ext>
              </a:extLst>
            </p:cNvPr>
            <p:cNvSpPr>
              <a:spLocks/>
            </p:cNvSpPr>
            <p:nvPr/>
          </p:nvSpPr>
          <p:spPr bwMode="auto">
            <a:xfrm>
              <a:off x="2138363" y="2103438"/>
              <a:ext cx="414338" cy="158750"/>
            </a:xfrm>
            <a:custGeom>
              <a:avLst/>
              <a:gdLst>
                <a:gd name="T0" fmla="*/ 103 w 110"/>
                <a:gd name="T1" fmla="*/ 11 h 42"/>
                <a:gd name="T2" fmla="*/ 59 w 110"/>
                <a:gd name="T3" fmla="*/ 25 h 42"/>
                <a:gd name="T4" fmla="*/ 4 w 110"/>
                <a:gd name="T5" fmla="*/ 17 h 42"/>
                <a:gd name="T6" fmla="*/ 16 w 110"/>
                <a:gd name="T7" fmla="*/ 17 h 42"/>
                <a:gd name="T8" fmla="*/ 50 w 110"/>
                <a:gd name="T9" fmla="*/ 38 h 42"/>
                <a:gd name="T10" fmla="*/ 63 w 110"/>
                <a:gd name="T11" fmla="*/ 35 h 42"/>
                <a:gd name="T12" fmla="*/ 94 w 110"/>
                <a:gd name="T13" fmla="*/ 17 h 42"/>
                <a:gd name="T14" fmla="*/ 103 w 110"/>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2">
                  <a:moveTo>
                    <a:pt x="103" y="11"/>
                  </a:moveTo>
                  <a:cubicBezTo>
                    <a:pt x="86" y="8"/>
                    <a:pt x="70" y="13"/>
                    <a:pt x="59" y="25"/>
                  </a:cubicBezTo>
                  <a:cubicBezTo>
                    <a:pt x="47" y="7"/>
                    <a:pt x="20" y="0"/>
                    <a:pt x="4" y="17"/>
                  </a:cubicBezTo>
                  <a:cubicBezTo>
                    <a:pt x="0" y="20"/>
                    <a:pt x="13" y="20"/>
                    <a:pt x="16" y="17"/>
                  </a:cubicBezTo>
                  <a:cubicBezTo>
                    <a:pt x="29" y="3"/>
                    <a:pt x="47" y="27"/>
                    <a:pt x="50" y="38"/>
                  </a:cubicBezTo>
                  <a:cubicBezTo>
                    <a:pt x="51" y="42"/>
                    <a:pt x="62" y="38"/>
                    <a:pt x="63" y="35"/>
                  </a:cubicBezTo>
                  <a:cubicBezTo>
                    <a:pt x="69" y="24"/>
                    <a:pt x="77" y="14"/>
                    <a:pt x="94" y="17"/>
                  </a:cubicBezTo>
                  <a:cubicBezTo>
                    <a:pt x="97" y="17"/>
                    <a:pt x="110" y="12"/>
                    <a:pt x="103"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1" name="Freeform 79">
              <a:extLst>
                <a:ext uri="{FF2B5EF4-FFF2-40B4-BE49-F238E27FC236}">
                  <a16:creationId xmlns:a16="http://schemas.microsoft.com/office/drawing/2014/main" id="{0E9BF36C-2774-412A-AAF0-6C82807767E9}"/>
                </a:ext>
              </a:extLst>
            </p:cNvPr>
            <p:cNvSpPr>
              <a:spLocks/>
            </p:cNvSpPr>
            <p:nvPr/>
          </p:nvSpPr>
          <p:spPr bwMode="auto">
            <a:xfrm>
              <a:off x="2898776" y="1452562"/>
              <a:ext cx="411163" cy="160338"/>
            </a:xfrm>
            <a:custGeom>
              <a:avLst/>
              <a:gdLst>
                <a:gd name="T0" fmla="*/ 102 w 109"/>
                <a:gd name="T1" fmla="*/ 11 h 42"/>
                <a:gd name="T2" fmla="*/ 58 w 109"/>
                <a:gd name="T3" fmla="*/ 25 h 42"/>
                <a:gd name="T4" fmla="*/ 3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3" y="17"/>
                  </a:cubicBezTo>
                  <a:cubicBezTo>
                    <a:pt x="0" y="21"/>
                    <a:pt x="13" y="20"/>
                    <a:pt x="16" y="17"/>
                  </a:cubicBezTo>
                  <a:cubicBezTo>
                    <a:pt x="29" y="3"/>
                    <a:pt x="46" y="27"/>
                    <a:pt x="50" y="38"/>
                  </a:cubicBezTo>
                  <a:cubicBezTo>
                    <a:pt x="51" y="42"/>
                    <a:pt x="61" y="38"/>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grpSp>
      <p:pic>
        <p:nvPicPr>
          <p:cNvPr id="73" name="圖片 72">
            <a:extLst>
              <a:ext uri="{FF2B5EF4-FFF2-40B4-BE49-F238E27FC236}">
                <a16:creationId xmlns:a16="http://schemas.microsoft.com/office/drawing/2014/main" id="{55F3E18D-93C3-40B9-8142-DCE0A441F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044" y="2489484"/>
            <a:ext cx="1403102" cy="1682758"/>
          </a:xfrm>
          <a:prstGeom prst="rect">
            <a:avLst/>
          </a:prstGeom>
        </p:spPr>
      </p:pic>
      <p:pic>
        <p:nvPicPr>
          <p:cNvPr id="28" name="圖片 27">
            <a:extLst>
              <a:ext uri="{FF2B5EF4-FFF2-40B4-BE49-F238E27FC236}">
                <a16:creationId xmlns:a16="http://schemas.microsoft.com/office/drawing/2014/main" id="{94B1537B-BA69-43F8-897F-4313AEEB86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3042274"/>
            <a:ext cx="12192000" cy="3835400"/>
          </a:xfrm>
          <a:prstGeom prst="rect">
            <a:avLst/>
          </a:prstGeom>
        </p:spPr>
      </p:pic>
      <p:sp>
        <p:nvSpPr>
          <p:cNvPr id="30" name="文字方塊 29">
            <a:extLst>
              <a:ext uri="{FF2B5EF4-FFF2-40B4-BE49-F238E27FC236}">
                <a16:creationId xmlns:a16="http://schemas.microsoft.com/office/drawing/2014/main" id="{B62817B3-2271-4993-9006-6E2B20387050}"/>
              </a:ext>
            </a:extLst>
          </p:cNvPr>
          <p:cNvSpPr txBox="1"/>
          <p:nvPr/>
        </p:nvSpPr>
        <p:spPr>
          <a:xfrm>
            <a:off x="4468105" y="2751794"/>
            <a:ext cx="7001802" cy="630942"/>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white"/>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zh-TW" altLang="en-US" sz="4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整合雲系統及基礎圖資數化</a:t>
            </a:r>
            <a:endParaRPr kumimoji="0" lang="zh-TW" altLang="en-US" sz="4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 name="矩形 22"/>
          <p:cNvSpPr/>
          <p:nvPr/>
        </p:nvSpPr>
        <p:spPr>
          <a:xfrm>
            <a:off x="6922801" y="3488502"/>
            <a:ext cx="4497543" cy="630942"/>
          </a:xfrm>
          <a:prstGeom prst="rect">
            <a:avLst/>
          </a:prstGeom>
        </p:spPr>
        <p:txBody>
          <a:bodyPr wrap="square">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zh-TW" altLang="en-US" sz="4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教育訓練辦理規畫</a:t>
            </a: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493D02-3590-4494-9ABB-93D650CAA22C}"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13518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27</a:t>
            </a:fld>
            <a:endParaRPr lang="zh-CN" altLang="en-US">
              <a:solidFill>
                <a:prstClr val="black">
                  <a:tint val="75000"/>
                </a:prstClr>
              </a:solidFill>
            </a:endParaRPr>
          </a:p>
        </p:txBody>
      </p:sp>
      <p:grpSp>
        <p:nvGrpSpPr>
          <p:cNvPr id="5" name="组合 45"/>
          <p:cNvGrpSpPr/>
          <p:nvPr/>
        </p:nvGrpSpPr>
        <p:grpSpPr>
          <a:xfrm>
            <a:off x="1064553" y="162838"/>
            <a:ext cx="12190831" cy="789140"/>
            <a:chOff x="-3" y="162838"/>
            <a:chExt cx="12190831" cy="678410"/>
          </a:xfrm>
        </p:grpSpPr>
        <p:sp>
          <p:nvSpPr>
            <p:cNvPr id="6" name="矩形 42"/>
            <p:cNvSpPr/>
            <p:nvPr/>
          </p:nvSpPr>
          <p:spPr>
            <a:xfrm>
              <a:off x="-3" y="162838"/>
              <a:ext cx="893842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7"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文本框 47"/>
          <p:cNvSpPr txBox="1"/>
          <p:nvPr/>
        </p:nvSpPr>
        <p:spPr>
          <a:xfrm>
            <a:off x="1236723" y="256471"/>
            <a:ext cx="8489168" cy="584775"/>
          </a:xfrm>
          <a:prstGeom prst="rect">
            <a:avLst/>
          </a:prstGeom>
          <a:noFill/>
        </p:spPr>
        <p:txBody>
          <a:bodyPr wrap="square" rtlCol="0">
            <a:spAutoFit/>
          </a:bodyPr>
          <a:lstStyle/>
          <a:p>
            <a:pPr lvl="0">
              <a:defRPr/>
            </a:pPr>
            <a:r>
              <a:rPr lang="zh-TW" altLang="en-US" sz="3200" b="1" dirty="0">
                <a:solidFill>
                  <a:prstClr val="white"/>
                </a:solidFill>
                <a:latin typeface="微软雅黑" panose="020B0503020204020204" pitchFamily="34" charset="-122"/>
                <a:ea typeface="微软雅黑" panose="020B0503020204020204" pitchFamily="34" charset="-122"/>
              </a:rPr>
              <a:t>整合雲系統及基礎圖資數化 教育訓練規劃</a:t>
            </a:r>
          </a:p>
        </p:txBody>
      </p:sp>
      <p:pic>
        <p:nvPicPr>
          <p:cNvPr id="9" name="圖片 8">
            <a:extLst>
              <a:ext uri="{FF2B5EF4-FFF2-40B4-BE49-F238E27FC236}">
                <a16:creationId xmlns:a16="http://schemas.microsoft.com/office/drawing/2014/main" id="{55F3E18D-93C3-40B9-8142-DCE0A441FF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515" y="197534"/>
            <a:ext cx="582090" cy="69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矩形 9"/>
          <p:cNvSpPr/>
          <p:nvPr/>
        </p:nvSpPr>
        <p:spPr>
          <a:xfrm>
            <a:off x="140515" y="1086120"/>
            <a:ext cx="11822885" cy="571242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11" name="矩形: 圆角 109">
            <a:extLst>
              <a:ext uri="{FF2B5EF4-FFF2-40B4-BE49-F238E27FC236}">
                <a16:creationId xmlns:a16="http://schemas.microsoft.com/office/drawing/2014/main" id="{BAB82005-AF26-48E0-B2A9-F19CE93378B9}"/>
              </a:ext>
            </a:extLst>
          </p:cNvPr>
          <p:cNvSpPr/>
          <p:nvPr/>
        </p:nvSpPr>
        <p:spPr>
          <a:xfrm>
            <a:off x="293347" y="1849249"/>
            <a:ext cx="5603380" cy="4872488"/>
          </a:xfrm>
          <a:prstGeom prst="roundRect">
            <a:avLst>
              <a:gd name="adj" fmla="val 2624"/>
            </a:avLst>
          </a:prstGeom>
          <a:solidFill>
            <a:srgbClr val="F2F2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黑体 CN Light"/>
              <a:ea typeface="思源黑体 CN Light"/>
              <a:cs typeface="+mn-cs"/>
            </a:endParaRPr>
          </a:p>
        </p:txBody>
      </p:sp>
      <p:sp>
        <p:nvSpPr>
          <p:cNvPr id="12" name="投影片編號版面配置區 2"/>
          <p:cNvSpPr txBox="1">
            <a:spLocks/>
          </p:cNvSpPr>
          <p:nvPr/>
        </p:nvSpPr>
        <p:spPr>
          <a:xfrm>
            <a:off x="92202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557E60D-E23C-4C4E-8347-473B5D4FBCCC}"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cs typeface="+mn-cs"/>
            </a:endParaRPr>
          </a:p>
        </p:txBody>
      </p:sp>
      <p:sp>
        <p:nvSpPr>
          <p:cNvPr id="14" name="矩形 13"/>
          <p:cNvSpPr/>
          <p:nvPr/>
        </p:nvSpPr>
        <p:spPr>
          <a:xfrm>
            <a:off x="695241" y="1983331"/>
            <a:ext cx="5163000"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chemeClr val="accent6">
                    <a:lumMod val="50000"/>
                  </a:schemeClr>
                </a:solidFill>
                <a:effectLst/>
                <a:uLnTx/>
                <a:uFillTx/>
              </a:rPr>
              <a:t>「農田水利灌溉管理整合雲系統」教育訓練</a:t>
            </a:r>
          </a:p>
        </p:txBody>
      </p:sp>
      <p:grpSp>
        <p:nvGrpSpPr>
          <p:cNvPr id="15" name="组合 54">
            <a:extLst>
              <a:ext uri="{FF2B5EF4-FFF2-40B4-BE49-F238E27FC236}">
                <a16:creationId xmlns:a16="http://schemas.microsoft.com/office/drawing/2014/main" id="{9CA1C1E1-72F6-4D8F-A0FB-CA7CDA76643E}"/>
              </a:ext>
            </a:extLst>
          </p:cNvPr>
          <p:cNvGrpSpPr/>
          <p:nvPr/>
        </p:nvGrpSpPr>
        <p:grpSpPr>
          <a:xfrm>
            <a:off x="220041" y="2362722"/>
            <a:ext cx="2809875" cy="837831"/>
            <a:chOff x="967245" y="2068168"/>
            <a:chExt cx="2989469" cy="1305232"/>
          </a:xfrm>
          <a:solidFill>
            <a:schemeClr val="accent6">
              <a:lumMod val="75000"/>
            </a:schemeClr>
          </a:solidFill>
          <a:effectLst>
            <a:outerShdw blurRad="190500" dist="38100" dir="2700000" algn="tl" rotWithShape="0">
              <a:prstClr val="black">
                <a:alpha val="20000"/>
              </a:prstClr>
            </a:outerShdw>
          </a:effectLst>
        </p:grpSpPr>
        <p:sp>
          <p:nvSpPr>
            <p:cNvPr id="16" name="矩形 15">
              <a:extLst>
                <a:ext uri="{FF2B5EF4-FFF2-40B4-BE49-F238E27FC236}">
                  <a16:creationId xmlns:a16="http://schemas.microsoft.com/office/drawing/2014/main" id="{41033FFD-1830-440D-B9F9-0177491FE7CB}"/>
                </a:ext>
              </a:extLst>
            </p:cNvPr>
            <p:cNvSpPr/>
            <p:nvPr/>
          </p:nvSpPr>
          <p:spPr>
            <a:xfrm>
              <a:off x="1107231" y="2068168"/>
              <a:ext cx="2766493" cy="1216882"/>
            </a:xfrm>
            <a:prstGeom prst="rect">
              <a:avLst/>
            </a:prstGeom>
            <a:grpFill/>
            <a:ln w="19050">
              <a:solidFill>
                <a:sysClr val="window" lastClr="FFFFFF"/>
              </a:solid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cs typeface="+mn-ea"/>
                <a:sym typeface="+mn-lt"/>
              </a:endParaRPr>
            </a:p>
          </p:txBody>
        </p:sp>
        <p:sp>
          <p:nvSpPr>
            <p:cNvPr id="17" name="菱形 16">
              <a:extLst>
                <a:ext uri="{FF2B5EF4-FFF2-40B4-BE49-F238E27FC236}">
                  <a16:creationId xmlns:a16="http://schemas.microsoft.com/office/drawing/2014/main" id="{3857D751-C2F8-4D17-BEAC-35FF376F69B4}"/>
                </a:ext>
              </a:extLst>
            </p:cNvPr>
            <p:cNvSpPr/>
            <p:nvPr/>
          </p:nvSpPr>
          <p:spPr>
            <a:xfrm>
              <a:off x="967245" y="2102985"/>
              <a:ext cx="514736" cy="548461"/>
            </a:xfrm>
            <a:prstGeom prst="diamond">
              <a:avLst/>
            </a:prstGeom>
            <a:grp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ea"/>
                  <a:sym typeface="+mn-lt"/>
                </a:rPr>
                <a:t>1</a:t>
              </a: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ea"/>
                <a:sym typeface="+mn-lt"/>
              </a:endParaRPr>
            </a:p>
          </p:txBody>
        </p:sp>
        <p:sp>
          <p:nvSpPr>
            <p:cNvPr id="18" name="TextBox 76">
              <a:extLst>
                <a:ext uri="{FF2B5EF4-FFF2-40B4-BE49-F238E27FC236}">
                  <a16:creationId xmlns:a16="http://schemas.microsoft.com/office/drawing/2014/main" id="{A9BB72D2-6E2D-4BFA-8D86-B1693F457615}"/>
                </a:ext>
              </a:extLst>
            </p:cNvPr>
            <p:cNvSpPr txBox="1"/>
            <p:nvPr/>
          </p:nvSpPr>
          <p:spPr>
            <a:xfrm>
              <a:off x="1581771" y="2144460"/>
              <a:ext cx="1804109" cy="575371"/>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rPr>
                <a:t>辦理</a:t>
              </a:r>
              <a:r>
                <a:rPr kumimoji="0" lang="zh-TW" altLang="en-US" sz="1800" b="1" i="0" u="none" strike="noStrike" kern="0" cap="none" spc="0" normalizeH="0" baseline="0" noProof="0" dirty="0">
                  <a:ln>
                    <a:noFill/>
                  </a:ln>
                  <a:solidFill>
                    <a:prstClr val="white"/>
                  </a:solidFill>
                  <a:effectLst/>
                  <a:uLnTx/>
                  <a:uFillTx/>
                  <a:latin typeface="微軟正黑體" panose="020B0604030504040204" pitchFamily="34" charset="-120"/>
                  <a:cs typeface="+mn-ea"/>
                  <a:sym typeface="+mn-lt"/>
                </a:rPr>
                <a:t>目的</a:t>
              </a:r>
              <a:endPar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19" name="文本框 58">
              <a:extLst>
                <a:ext uri="{FF2B5EF4-FFF2-40B4-BE49-F238E27FC236}">
                  <a16:creationId xmlns:a16="http://schemas.microsoft.com/office/drawing/2014/main" id="{B10C2BEC-E40E-4A13-9712-C47A9FF41313}"/>
                </a:ext>
              </a:extLst>
            </p:cNvPr>
            <p:cNvSpPr txBox="1"/>
            <p:nvPr/>
          </p:nvSpPr>
          <p:spPr>
            <a:xfrm>
              <a:off x="1545803" y="2558291"/>
              <a:ext cx="2410911" cy="815109"/>
            </a:xfrm>
            <a:prstGeom prst="rect">
              <a:avLst/>
            </a:prstGeom>
            <a:noFill/>
            <a:ln>
              <a:noFill/>
            </a:ln>
            <a:effectLst/>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cs typeface="+mn-ea"/>
                  <a:sym typeface="+mn-lt"/>
                </a:rPr>
                <a:t>輔導承辦人員熟悉操作整合雲系統</a:t>
              </a:r>
              <a:endParaRPr kumimoji="0" lang="en-US" altLang="zh-CN" sz="1400" b="1" i="0" u="none" strike="noStrike" kern="0" cap="none" spc="0" normalizeH="0" baseline="0" noProof="0" dirty="0">
                <a:ln>
                  <a:noFill/>
                </a:ln>
                <a:solidFill>
                  <a:prstClr val="white"/>
                </a:solidFill>
                <a:effectLst/>
                <a:uLnTx/>
                <a:uFillTx/>
                <a:cs typeface="+mn-ea"/>
                <a:sym typeface="+mn-lt"/>
              </a:endParaRPr>
            </a:p>
          </p:txBody>
        </p:sp>
      </p:grpSp>
      <p:grpSp>
        <p:nvGrpSpPr>
          <p:cNvPr id="20" name="组合 54">
            <a:extLst>
              <a:ext uri="{FF2B5EF4-FFF2-40B4-BE49-F238E27FC236}">
                <a16:creationId xmlns:a16="http://schemas.microsoft.com/office/drawing/2014/main" id="{9CA1C1E1-72F6-4D8F-A0FB-CA7CDA76643E}"/>
              </a:ext>
            </a:extLst>
          </p:cNvPr>
          <p:cNvGrpSpPr/>
          <p:nvPr/>
        </p:nvGrpSpPr>
        <p:grpSpPr>
          <a:xfrm>
            <a:off x="270775" y="4094118"/>
            <a:ext cx="2654995" cy="869670"/>
            <a:chOff x="995782" y="4498239"/>
            <a:chExt cx="2928773" cy="2637085"/>
          </a:xfrm>
          <a:solidFill>
            <a:schemeClr val="accent6">
              <a:lumMod val="75000"/>
            </a:schemeClr>
          </a:solidFill>
          <a:effectLst>
            <a:outerShdw blurRad="190500" dist="38100" dir="2700000" algn="tl" rotWithShape="0">
              <a:prstClr val="black">
                <a:alpha val="20000"/>
              </a:prstClr>
            </a:outerShdw>
          </a:effectLst>
        </p:grpSpPr>
        <p:sp>
          <p:nvSpPr>
            <p:cNvPr id="21" name="矩形 20">
              <a:extLst>
                <a:ext uri="{FF2B5EF4-FFF2-40B4-BE49-F238E27FC236}">
                  <a16:creationId xmlns:a16="http://schemas.microsoft.com/office/drawing/2014/main" id="{41033FFD-1830-440D-B9F9-0177491FE7CB}"/>
                </a:ext>
              </a:extLst>
            </p:cNvPr>
            <p:cNvSpPr/>
            <p:nvPr/>
          </p:nvSpPr>
          <p:spPr>
            <a:xfrm>
              <a:off x="1157828" y="4498239"/>
              <a:ext cx="2766727" cy="2637085"/>
            </a:xfrm>
            <a:prstGeom prst="rect">
              <a:avLst/>
            </a:prstGeom>
            <a:grpFill/>
            <a:ln w="19050">
              <a:solidFill>
                <a:sysClr val="window" lastClr="FFFFFF"/>
              </a:solid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cs typeface="+mn-ea"/>
                <a:sym typeface="+mn-lt"/>
              </a:endParaRPr>
            </a:p>
          </p:txBody>
        </p:sp>
        <p:sp>
          <p:nvSpPr>
            <p:cNvPr id="22" name="菱形 21">
              <a:extLst>
                <a:ext uri="{FF2B5EF4-FFF2-40B4-BE49-F238E27FC236}">
                  <a16:creationId xmlns:a16="http://schemas.microsoft.com/office/drawing/2014/main" id="{3857D751-C2F8-4D17-BEAC-35FF376F69B4}"/>
                </a:ext>
              </a:extLst>
            </p:cNvPr>
            <p:cNvSpPr/>
            <p:nvPr/>
          </p:nvSpPr>
          <p:spPr>
            <a:xfrm>
              <a:off x="995782" y="4527934"/>
              <a:ext cx="514736" cy="1034566"/>
            </a:xfrm>
            <a:prstGeom prst="diamond">
              <a:avLst/>
            </a:prstGeom>
            <a:grp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ea"/>
                  <a:sym typeface="+mn-lt"/>
                </a:rPr>
                <a:t>５</a:t>
              </a: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ea"/>
                <a:sym typeface="+mn-lt"/>
              </a:endParaRPr>
            </a:p>
          </p:txBody>
        </p:sp>
        <p:sp>
          <p:nvSpPr>
            <p:cNvPr id="23" name="TextBox 76">
              <a:extLst>
                <a:ext uri="{FF2B5EF4-FFF2-40B4-BE49-F238E27FC236}">
                  <a16:creationId xmlns:a16="http://schemas.microsoft.com/office/drawing/2014/main" id="{A9BB72D2-6E2D-4BFA-8D86-B1693F457615}"/>
                </a:ext>
              </a:extLst>
            </p:cNvPr>
            <p:cNvSpPr txBox="1"/>
            <p:nvPr/>
          </p:nvSpPr>
          <p:spPr>
            <a:xfrm>
              <a:off x="1442610" y="4504382"/>
              <a:ext cx="1781211" cy="575373"/>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rPr>
                <a:t>課程內容</a:t>
              </a:r>
            </a:p>
          </p:txBody>
        </p:sp>
        <p:sp>
          <p:nvSpPr>
            <p:cNvPr id="24" name="文本框 58">
              <a:extLst>
                <a:ext uri="{FF2B5EF4-FFF2-40B4-BE49-F238E27FC236}">
                  <a16:creationId xmlns:a16="http://schemas.microsoft.com/office/drawing/2014/main" id="{B10C2BEC-E40E-4A13-9712-C47A9FF41313}"/>
                </a:ext>
              </a:extLst>
            </p:cNvPr>
            <p:cNvSpPr txBox="1"/>
            <p:nvPr/>
          </p:nvSpPr>
          <p:spPr>
            <a:xfrm>
              <a:off x="1442610" y="5507440"/>
              <a:ext cx="2392484" cy="1586551"/>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sym typeface="+mn-lt"/>
                </a:rPr>
                <a:t>系統簡介、灌溉地管理功能、</a:t>
              </a:r>
              <a:r>
                <a:rPr kumimoji="0" lang="zh-TW" altLang="en-US" sz="1400" b="1" i="0" u="none" strike="noStrike" kern="0" cap="none" spc="0" normalizeH="0" baseline="0" noProof="0" dirty="0">
                  <a:ln>
                    <a:noFill/>
                  </a:ln>
                  <a:solidFill>
                    <a:prstClr val="white"/>
                  </a:solidFill>
                  <a:effectLst/>
                  <a:uLnTx/>
                  <a:uFillTx/>
                </a:rPr>
                <a:t>地理資訊圖台使用</a:t>
              </a:r>
              <a:endParaRPr kumimoji="0" lang="en-US" altLang="zh-TW" sz="1400" b="1" i="0" u="none" strike="noStrike" kern="0" cap="none" spc="0" normalizeH="0" baseline="0" noProof="0" dirty="0">
                <a:ln>
                  <a:noFill/>
                </a:ln>
                <a:solidFill>
                  <a:prstClr val="white"/>
                </a:solidFill>
                <a:effectLst/>
                <a:uLnTx/>
                <a:uFillTx/>
              </a:endParaRPr>
            </a:p>
          </p:txBody>
        </p:sp>
      </p:grpSp>
      <p:pic>
        <p:nvPicPr>
          <p:cNvPr id="25" name="圖片 24" descr="C:\Users\User\Desktop\20210409上午場_工考.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673" y="5018081"/>
            <a:ext cx="2502353" cy="1620000"/>
          </a:xfrm>
          <a:prstGeom prst="roundRect">
            <a:avLst>
              <a:gd name="adj" fmla="val 4609"/>
            </a:avLst>
          </a:prstGeom>
          <a:solidFill>
            <a:srgbClr val="FFFFFF">
              <a:shade val="85000"/>
            </a:srgbClr>
          </a:solidFill>
          <a:ln>
            <a:noFill/>
          </a:ln>
          <a:effectLst>
            <a:reflection blurRad="12700" stA="38000" endPos="28000" dist="5000" dir="5400000" sy="-100000" algn="bl" rotWithShape="0"/>
          </a:effectLst>
        </p:spPr>
      </p:pic>
      <p:grpSp>
        <p:nvGrpSpPr>
          <p:cNvPr id="26" name="群組 25"/>
          <p:cNvGrpSpPr/>
          <p:nvPr/>
        </p:nvGrpSpPr>
        <p:grpSpPr>
          <a:xfrm>
            <a:off x="3003544" y="2359160"/>
            <a:ext cx="3121100" cy="822621"/>
            <a:chOff x="2990396" y="2329666"/>
            <a:chExt cx="3186948" cy="793143"/>
          </a:xfrm>
          <a:solidFill>
            <a:schemeClr val="accent6">
              <a:lumMod val="75000"/>
            </a:schemeClr>
          </a:solidFill>
        </p:grpSpPr>
        <p:sp>
          <p:nvSpPr>
            <p:cNvPr id="27" name="矩形 26">
              <a:extLst>
                <a:ext uri="{FF2B5EF4-FFF2-40B4-BE49-F238E27FC236}">
                  <a16:creationId xmlns:a16="http://schemas.microsoft.com/office/drawing/2014/main" id="{41033FFD-1830-440D-B9F9-0177491FE7CB}"/>
                </a:ext>
              </a:extLst>
            </p:cNvPr>
            <p:cNvSpPr/>
            <p:nvPr/>
          </p:nvSpPr>
          <p:spPr>
            <a:xfrm>
              <a:off x="3079356" y="2329666"/>
              <a:ext cx="2776302" cy="781119"/>
            </a:xfrm>
            <a:prstGeom prst="rect">
              <a:avLst/>
            </a:prstGeom>
            <a:grpFill/>
            <a:ln w="19050">
              <a:solidFill>
                <a:sysClr val="window" lastClr="FFFFFF"/>
              </a:solid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cs typeface="+mn-ea"/>
                <a:sym typeface="+mn-lt"/>
              </a:endParaRPr>
            </a:p>
          </p:txBody>
        </p:sp>
        <p:sp>
          <p:nvSpPr>
            <p:cNvPr id="28" name="TextBox 76">
              <a:extLst>
                <a:ext uri="{FF2B5EF4-FFF2-40B4-BE49-F238E27FC236}">
                  <a16:creationId xmlns:a16="http://schemas.microsoft.com/office/drawing/2014/main" id="{A9BB72D2-6E2D-4BFA-8D86-B1693F457615}"/>
                </a:ext>
              </a:extLst>
            </p:cNvPr>
            <p:cNvSpPr txBox="1"/>
            <p:nvPr/>
          </p:nvSpPr>
          <p:spPr>
            <a:xfrm>
              <a:off x="3425584" y="2368477"/>
              <a:ext cx="2091301" cy="369332"/>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prstClr val="white"/>
                  </a:solidFill>
                  <a:effectLst/>
                  <a:uLnTx/>
                  <a:uFillTx/>
                  <a:latin typeface="微軟正黑體" panose="020B0604030504040204" pitchFamily="34" charset="-120"/>
                  <a:cs typeface="+mn-ea"/>
                  <a:sym typeface="+mn-lt"/>
                </a:rPr>
                <a:t>辦理期程</a:t>
              </a:r>
              <a:endPar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29" name="文本框 58">
              <a:extLst>
                <a:ext uri="{FF2B5EF4-FFF2-40B4-BE49-F238E27FC236}">
                  <a16:creationId xmlns:a16="http://schemas.microsoft.com/office/drawing/2014/main" id="{B10C2BEC-E40E-4A13-9712-C47A9FF41313}"/>
                </a:ext>
              </a:extLst>
            </p:cNvPr>
            <p:cNvSpPr txBox="1"/>
            <p:nvPr/>
          </p:nvSpPr>
          <p:spPr>
            <a:xfrm>
              <a:off x="3438606" y="2648013"/>
              <a:ext cx="2738738" cy="474796"/>
            </a:xfrm>
            <a:prstGeom prst="rect">
              <a:avLst/>
            </a:prstGeom>
            <a:noFill/>
            <a:ln>
              <a:noFill/>
            </a:ln>
            <a:effectLst/>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rPr>
                <a:t>預計</a:t>
              </a:r>
              <a:r>
                <a:rPr kumimoji="0" lang="en-US" altLang="zh-TW" sz="1400" b="1" i="0" u="none" strike="noStrike" kern="0" cap="none" spc="0" normalizeH="0" baseline="0" noProof="0" dirty="0">
                  <a:ln>
                    <a:noFill/>
                  </a:ln>
                  <a:solidFill>
                    <a:prstClr val="white"/>
                  </a:solidFill>
                  <a:effectLst/>
                  <a:uLnTx/>
                  <a:uFillTx/>
                </a:rPr>
                <a:t>111</a:t>
              </a:r>
              <a:r>
                <a:rPr kumimoji="0" lang="zh-TW" altLang="en-US" sz="1400" b="1" i="0" u="none" strike="noStrike" kern="0" cap="none" spc="0" normalizeH="0" baseline="0" noProof="0" dirty="0">
                  <a:ln>
                    <a:noFill/>
                  </a:ln>
                  <a:solidFill>
                    <a:prstClr val="white"/>
                  </a:solidFill>
                  <a:effectLst/>
                  <a:uLnTx/>
                  <a:uFillTx/>
                </a:rPr>
                <a:t>年</a:t>
              </a:r>
              <a:r>
                <a:rPr lang="en-US" altLang="zh-TW" sz="2000" b="1" kern="0" dirty="0">
                  <a:solidFill>
                    <a:srgbClr val="FFFF00"/>
                  </a:solidFill>
                </a:rPr>
                <a:t>6</a:t>
              </a:r>
              <a:r>
                <a:rPr lang="zh-TW" altLang="en-US" sz="2000" b="1" kern="0" dirty="0">
                  <a:solidFill>
                    <a:srgbClr val="FFFF00"/>
                  </a:solidFill>
                </a:rPr>
                <a:t>月</a:t>
              </a:r>
              <a:r>
                <a:rPr lang="en-US" altLang="zh-TW" sz="2000" b="1" kern="0" dirty="0">
                  <a:solidFill>
                    <a:srgbClr val="FFFF00"/>
                  </a:solidFill>
                </a:rPr>
                <a:t>~10</a:t>
              </a:r>
              <a:r>
                <a:rPr lang="zh-TW" altLang="en-US" sz="2000" b="1" kern="0" dirty="0">
                  <a:solidFill>
                    <a:srgbClr val="FFFF00"/>
                  </a:solidFill>
                </a:rPr>
                <a:t>月</a:t>
              </a:r>
              <a:endParaRPr kumimoji="0" lang="zh-TW" altLang="en-US" sz="1400" b="1" i="0" u="none" strike="noStrike" kern="0" cap="none" spc="0" normalizeH="0" baseline="0" noProof="0" dirty="0">
                <a:ln>
                  <a:noFill/>
                </a:ln>
                <a:solidFill>
                  <a:prstClr val="white"/>
                </a:solidFill>
                <a:effectLst/>
                <a:uLnTx/>
                <a:uFillTx/>
              </a:endParaRPr>
            </a:p>
          </p:txBody>
        </p:sp>
        <p:sp>
          <p:nvSpPr>
            <p:cNvPr id="30" name="菱形 29">
              <a:extLst>
                <a:ext uri="{FF2B5EF4-FFF2-40B4-BE49-F238E27FC236}">
                  <a16:creationId xmlns:a16="http://schemas.microsoft.com/office/drawing/2014/main" id="{3857D751-C2F8-4D17-BEAC-35FF376F69B4}"/>
                </a:ext>
              </a:extLst>
            </p:cNvPr>
            <p:cNvSpPr/>
            <p:nvPr/>
          </p:nvSpPr>
          <p:spPr>
            <a:xfrm>
              <a:off x="2990396" y="2354787"/>
              <a:ext cx="466619" cy="352058"/>
            </a:xfrm>
            <a:prstGeom prst="diamond">
              <a:avLst/>
            </a:prstGeom>
            <a:grp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ea"/>
                  <a:sym typeface="+mn-lt"/>
                </a:rPr>
                <a:t>2</a:t>
              </a: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ea"/>
                <a:sym typeface="+mn-lt"/>
              </a:endParaRPr>
            </a:p>
          </p:txBody>
        </p:sp>
      </p:grpSp>
      <p:grpSp>
        <p:nvGrpSpPr>
          <p:cNvPr id="31" name="群組 30"/>
          <p:cNvGrpSpPr/>
          <p:nvPr/>
        </p:nvGrpSpPr>
        <p:grpSpPr>
          <a:xfrm>
            <a:off x="2993943" y="3256321"/>
            <a:ext cx="2910928" cy="803042"/>
            <a:chOff x="3030445" y="3257195"/>
            <a:chExt cx="2910928" cy="803042"/>
          </a:xfrm>
          <a:solidFill>
            <a:schemeClr val="accent6">
              <a:lumMod val="75000"/>
            </a:schemeClr>
          </a:solidFill>
        </p:grpSpPr>
        <p:sp>
          <p:nvSpPr>
            <p:cNvPr id="32" name="矩形 31">
              <a:extLst>
                <a:ext uri="{FF2B5EF4-FFF2-40B4-BE49-F238E27FC236}">
                  <a16:creationId xmlns:a16="http://schemas.microsoft.com/office/drawing/2014/main" id="{41033FFD-1830-440D-B9F9-0177491FE7CB}"/>
                </a:ext>
              </a:extLst>
            </p:cNvPr>
            <p:cNvSpPr/>
            <p:nvPr/>
          </p:nvSpPr>
          <p:spPr>
            <a:xfrm>
              <a:off x="3174851" y="3264841"/>
              <a:ext cx="2673434" cy="781121"/>
            </a:xfrm>
            <a:prstGeom prst="rect">
              <a:avLst/>
            </a:prstGeom>
            <a:grpFill/>
            <a:ln w="19050">
              <a:solidFill>
                <a:sysClr val="window" lastClr="FFFFFF"/>
              </a:solid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cs typeface="+mn-ea"/>
                <a:sym typeface="+mn-lt"/>
              </a:endParaRPr>
            </a:p>
          </p:txBody>
        </p:sp>
        <p:sp>
          <p:nvSpPr>
            <p:cNvPr id="33" name="TextBox 76">
              <a:extLst>
                <a:ext uri="{FF2B5EF4-FFF2-40B4-BE49-F238E27FC236}">
                  <a16:creationId xmlns:a16="http://schemas.microsoft.com/office/drawing/2014/main" id="{A9BB72D2-6E2D-4BFA-8D86-B1693F457615}"/>
                </a:ext>
              </a:extLst>
            </p:cNvPr>
            <p:cNvSpPr txBox="1"/>
            <p:nvPr/>
          </p:nvSpPr>
          <p:spPr>
            <a:xfrm>
              <a:off x="3506520" y="3309093"/>
              <a:ext cx="1114675" cy="369332"/>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prstClr val="white"/>
                  </a:solidFill>
                  <a:effectLst/>
                  <a:uLnTx/>
                  <a:uFillTx/>
                  <a:latin typeface="微軟正黑體" panose="020B0604030504040204" pitchFamily="34" charset="-120"/>
                  <a:cs typeface="+mn-ea"/>
                  <a:sym typeface="+mn-lt"/>
                </a:rPr>
                <a:t>訓練場次</a:t>
              </a:r>
              <a:endPar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34" name="文本框 58">
              <a:extLst>
                <a:ext uri="{FF2B5EF4-FFF2-40B4-BE49-F238E27FC236}">
                  <a16:creationId xmlns:a16="http://schemas.microsoft.com/office/drawing/2014/main" id="{B10C2BEC-E40E-4A13-9712-C47A9FF41313}"/>
                </a:ext>
              </a:extLst>
            </p:cNvPr>
            <p:cNvSpPr txBox="1"/>
            <p:nvPr/>
          </p:nvSpPr>
          <p:spPr>
            <a:xfrm>
              <a:off x="3457371" y="3567794"/>
              <a:ext cx="2484002" cy="492443"/>
            </a:xfrm>
            <a:prstGeom prst="rect">
              <a:avLst/>
            </a:prstGeom>
            <a:noFill/>
            <a:ln>
              <a:noFill/>
            </a:ln>
            <a:effectLst/>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rPr>
                <a:t>共辦理 </a:t>
              </a:r>
              <a:r>
                <a:rPr kumimoji="0" lang="en-US" altLang="zh-TW" sz="2000" b="1" i="0" u="none" strike="noStrike" kern="0" cap="none" spc="0" normalizeH="0" baseline="0" noProof="0" dirty="0">
                  <a:ln>
                    <a:noFill/>
                  </a:ln>
                  <a:solidFill>
                    <a:srgbClr val="FFFF00"/>
                  </a:solidFill>
                  <a:effectLst/>
                  <a:uLnTx/>
                  <a:uFillTx/>
                </a:rPr>
                <a:t>9</a:t>
              </a:r>
              <a:r>
                <a:rPr kumimoji="0" lang="zh-TW" altLang="en-US" sz="2000" b="1" i="0" u="none" strike="noStrike" kern="0" cap="none" spc="0" normalizeH="0" baseline="0" noProof="0" dirty="0">
                  <a:ln>
                    <a:noFill/>
                  </a:ln>
                  <a:solidFill>
                    <a:prstClr val="white"/>
                  </a:solidFill>
                  <a:effectLst/>
                  <a:uLnTx/>
                  <a:uFillTx/>
                </a:rPr>
                <a:t> </a:t>
              </a:r>
              <a:r>
                <a:rPr kumimoji="0" lang="zh-TW" altLang="en-US" sz="1400" b="1" i="0" u="none" strike="noStrike" kern="0" cap="none" spc="0" normalizeH="0" baseline="0" noProof="0" dirty="0">
                  <a:ln>
                    <a:noFill/>
                  </a:ln>
                  <a:solidFill>
                    <a:prstClr val="white"/>
                  </a:solidFill>
                  <a:effectLst/>
                  <a:uLnTx/>
                  <a:uFillTx/>
                </a:rPr>
                <a:t>場次</a:t>
              </a:r>
              <a:r>
                <a:rPr kumimoji="0" lang="en-US" altLang="zh-TW" sz="1000" b="1" i="0" u="none" strike="noStrike" kern="0" cap="none" spc="0" normalizeH="0" baseline="0" noProof="0" dirty="0">
                  <a:ln>
                    <a:noFill/>
                  </a:ln>
                  <a:solidFill>
                    <a:prstClr val="white"/>
                  </a:solidFill>
                  <a:effectLst/>
                  <a:uLnTx/>
                  <a:uFillTx/>
                </a:rPr>
                <a:t>(</a:t>
              </a:r>
              <a:r>
                <a:rPr kumimoji="0" lang="zh-TW" altLang="en-US" sz="1000" b="1" i="0" u="none" strike="noStrike" kern="0" cap="none" spc="0" normalizeH="0" baseline="0" noProof="0" dirty="0">
                  <a:ln>
                    <a:noFill/>
                  </a:ln>
                  <a:solidFill>
                    <a:prstClr val="white"/>
                  </a:solidFill>
                  <a:effectLst/>
                  <a:uLnTx/>
                  <a:uFillTx/>
                </a:rPr>
                <a:t>北、中、南、東部</a:t>
              </a:r>
              <a:r>
                <a:rPr kumimoji="0" lang="en-US" altLang="zh-TW" sz="1000" b="1" i="0" u="none" strike="noStrike" kern="0" cap="none" spc="0" normalizeH="0" baseline="0" noProof="0" dirty="0">
                  <a:ln>
                    <a:noFill/>
                  </a:ln>
                  <a:solidFill>
                    <a:prstClr val="white"/>
                  </a:solidFill>
                  <a:effectLst/>
                  <a:uLnTx/>
                  <a:uFillTx/>
                </a:rPr>
                <a:t>)</a:t>
              </a:r>
              <a:endParaRPr kumimoji="0" lang="zh-TW" altLang="en-US" sz="1000" b="1" i="0" u="none" strike="noStrike" kern="0" cap="none" spc="0" normalizeH="0" baseline="0" noProof="0" dirty="0">
                <a:ln>
                  <a:noFill/>
                </a:ln>
                <a:solidFill>
                  <a:prstClr val="white"/>
                </a:solidFill>
                <a:effectLst/>
                <a:uLnTx/>
                <a:uFillTx/>
              </a:endParaRPr>
            </a:p>
          </p:txBody>
        </p:sp>
        <p:sp>
          <p:nvSpPr>
            <p:cNvPr id="35" name="菱形 34">
              <a:extLst>
                <a:ext uri="{FF2B5EF4-FFF2-40B4-BE49-F238E27FC236}">
                  <a16:creationId xmlns:a16="http://schemas.microsoft.com/office/drawing/2014/main" id="{3857D751-C2F8-4D17-BEAC-35FF376F69B4}"/>
                </a:ext>
              </a:extLst>
            </p:cNvPr>
            <p:cNvSpPr/>
            <p:nvPr/>
          </p:nvSpPr>
          <p:spPr>
            <a:xfrm>
              <a:off x="3030445" y="3257195"/>
              <a:ext cx="466619" cy="352059"/>
            </a:xfrm>
            <a:prstGeom prst="diamond">
              <a:avLst/>
            </a:prstGeom>
            <a:grp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ea"/>
                  <a:sym typeface="+mn-lt"/>
                </a:rPr>
                <a:t>4</a:t>
              </a: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ea"/>
                <a:sym typeface="+mn-lt"/>
              </a:endParaRPr>
            </a:p>
          </p:txBody>
        </p:sp>
      </p:grpSp>
      <p:grpSp>
        <p:nvGrpSpPr>
          <p:cNvPr id="36" name="群組 35"/>
          <p:cNvGrpSpPr/>
          <p:nvPr/>
        </p:nvGrpSpPr>
        <p:grpSpPr>
          <a:xfrm>
            <a:off x="2960871" y="4094116"/>
            <a:ext cx="2848734" cy="900936"/>
            <a:chOff x="3016606" y="4145811"/>
            <a:chExt cx="2772686" cy="809202"/>
          </a:xfrm>
        </p:grpSpPr>
        <p:sp>
          <p:nvSpPr>
            <p:cNvPr id="37" name="矩形 36">
              <a:extLst>
                <a:ext uri="{FF2B5EF4-FFF2-40B4-BE49-F238E27FC236}">
                  <a16:creationId xmlns:a16="http://schemas.microsoft.com/office/drawing/2014/main" id="{41033FFD-1830-440D-B9F9-0177491FE7CB}"/>
                </a:ext>
              </a:extLst>
            </p:cNvPr>
            <p:cNvSpPr/>
            <p:nvPr/>
          </p:nvSpPr>
          <p:spPr>
            <a:xfrm>
              <a:off x="3180615" y="4145811"/>
              <a:ext cx="2608677" cy="781119"/>
            </a:xfrm>
            <a:prstGeom prst="rect">
              <a:avLst/>
            </a:prstGeom>
            <a:solidFill>
              <a:schemeClr val="accent6">
                <a:lumMod val="75000"/>
              </a:schemeClr>
            </a:solidFill>
            <a:ln w="19050">
              <a:solidFill>
                <a:sysClr val="window" lastClr="FFFFFF"/>
              </a:solid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cs typeface="+mn-ea"/>
                <a:sym typeface="+mn-lt"/>
              </a:endParaRPr>
            </a:p>
          </p:txBody>
        </p:sp>
        <p:sp>
          <p:nvSpPr>
            <p:cNvPr id="38" name="文本框 58">
              <a:extLst>
                <a:ext uri="{FF2B5EF4-FFF2-40B4-BE49-F238E27FC236}">
                  <a16:creationId xmlns:a16="http://schemas.microsoft.com/office/drawing/2014/main" id="{B10C2BEC-E40E-4A13-9712-C47A9FF41313}"/>
                </a:ext>
              </a:extLst>
            </p:cNvPr>
            <p:cNvSpPr txBox="1"/>
            <p:nvPr/>
          </p:nvSpPr>
          <p:spPr>
            <a:xfrm>
              <a:off x="3472958" y="4485068"/>
              <a:ext cx="2035536" cy="469945"/>
            </a:xfrm>
            <a:prstGeom prst="rect">
              <a:avLst/>
            </a:prstGeom>
            <a:noFill/>
            <a:ln>
              <a:noFill/>
            </a:ln>
            <a:effectLst/>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rPr>
                <a:t>系統操作手冊、教育訓練簡報</a:t>
              </a:r>
              <a:endParaRPr kumimoji="0" lang="en-US" altLang="zh-CN" sz="1400" b="1" i="0" u="none" strike="noStrike" kern="0" cap="none" spc="0" normalizeH="0" baseline="0" noProof="0" dirty="0">
                <a:ln>
                  <a:noFill/>
                </a:ln>
                <a:solidFill>
                  <a:prstClr val="white"/>
                </a:solidFill>
                <a:effectLst/>
                <a:uLnTx/>
                <a:uFillTx/>
                <a:cs typeface="+mn-ea"/>
                <a:sym typeface="+mn-lt"/>
              </a:endParaRPr>
            </a:p>
          </p:txBody>
        </p:sp>
        <p:sp>
          <p:nvSpPr>
            <p:cNvPr id="39" name="TextBox 76">
              <a:extLst>
                <a:ext uri="{FF2B5EF4-FFF2-40B4-BE49-F238E27FC236}">
                  <a16:creationId xmlns:a16="http://schemas.microsoft.com/office/drawing/2014/main" id="{A9BB72D2-6E2D-4BFA-8D86-B1693F457615}"/>
                </a:ext>
              </a:extLst>
            </p:cNvPr>
            <p:cNvSpPr txBox="1"/>
            <p:nvPr/>
          </p:nvSpPr>
          <p:spPr>
            <a:xfrm>
              <a:off x="3505194" y="4207939"/>
              <a:ext cx="1845623" cy="369332"/>
            </a:xfrm>
            <a:prstGeom prst="rect">
              <a:avLst/>
            </a:prstGeom>
            <a:no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prstClr val="white"/>
                  </a:solidFill>
                  <a:effectLst/>
                  <a:uLnTx/>
                  <a:uFillTx/>
                  <a:latin typeface="微軟正黑體" panose="020B0604030504040204" pitchFamily="34" charset="-120"/>
                  <a:cs typeface="+mn-ea"/>
                  <a:sym typeface="+mn-lt"/>
                </a:rPr>
                <a:t>教材編制與提供</a:t>
              </a:r>
              <a:endPar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40" name="菱形 39">
              <a:extLst>
                <a:ext uri="{FF2B5EF4-FFF2-40B4-BE49-F238E27FC236}">
                  <a16:creationId xmlns:a16="http://schemas.microsoft.com/office/drawing/2014/main" id="{3857D751-C2F8-4D17-BEAC-35FF376F69B4}"/>
                </a:ext>
              </a:extLst>
            </p:cNvPr>
            <p:cNvSpPr/>
            <p:nvPr/>
          </p:nvSpPr>
          <p:spPr>
            <a:xfrm>
              <a:off x="3016606" y="4152905"/>
              <a:ext cx="466619" cy="352058"/>
            </a:xfrm>
            <a:prstGeom prst="diamond">
              <a:avLst/>
            </a:prstGeom>
            <a:solidFill>
              <a:schemeClr val="accent6">
                <a:lumMod val="75000"/>
              </a:schemeClr>
            </a:solid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ea"/>
                  <a:sym typeface="+mn-lt"/>
                </a:rPr>
                <a:t>６</a:t>
              </a: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ea"/>
                <a:sym typeface="+mn-lt"/>
              </a:endParaRPr>
            </a:p>
          </p:txBody>
        </p:sp>
      </p:grpSp>
      <p:sp>
        <p:nvSpPr>
          <p:cNvPr id="41" name="矩形: 圆角 109">
            <a:extLst>
              <a:ext uri="{FF2B5EF4-FFF2-40B4-BE49-F238E27FC236}">
                <a16:creationId xmlns:a16="http://schemas.microsoft.com/office/drawing/2014/main" id="{BAB82005-AF26-48E0-B2A9-F19CE93378B9}"/>
              </a:ext>
            </a:extLst>
          </p:cNvPr>
          <p:cNvSpPr/>
          <p:nvPr/>
        </p:nvSpPr>
        <p:spPr>
          <a:xfrm>
            <a:off x="6261537" y="1849249"/>
            <a:ext cx="5603380" cy="4878185"/>
          </a:xfrm>
          <a:prstGeom prst="roundRect">
            <a:avLst>
              <a:gd name="adj" fmla="val 2624"/>
            </a:avLst>
          </a:prstGeom>
          <a:solidFill>
            <a:srgbClr val="F2F2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黑体 CN Light"/>
              <a:ea typeface="思源黑体 CN Light"/>
              <a:cs typeface="+mn-cs"/>
            </a:endParaRPr>
          </a:p>
        </p:txBody>
      </p:sp>
      <p:sp>
        <p:nvSpPr>
          <p:cNvPr id="42" name="矩形 41"/>
          <p:cNvSpPr/>
          <p:nvPr/>
        </p:nvSpPr>
        <p:spPr>
          <a:xfrm>
            <a:off x="6742462" y="2021570"/>
            <a:ext cx="5073283"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TW" altLang="en-US" sz="2000" b="1" kern="0" dirty="0">
                <a:solidFill>
                  <a:schemeClr val="accent6">
                    <a:lumMod val="50000"/>
                  </a:schemeClr>
                </a:solidFill>
              </a:rPr>
              <a:t>基礎</a:t>
            </a:r>
            <a:r>
              <a:rPr kumimoji="0" lang="zh-TW" altLang="en-US" sz="2000" b="1" i="0" u="none" strike="noStrike" kern="0" cap="none" spc="0" normalizeH="0" baseline="0" noProof="0" dirty="0">
                <a:ln>
                  <a:noFill/>
                </a:ln>
                <a:solidFill>
                  <a:schemeClr val="accent6">
                    <a:lumMod val="50000"/>
                  </a:schemeClr>
                </a:solidFill>
                <a:effectLst/>
                <a:uLnTx/>
                <a:uFillTx/>
              </a:rPr>
              <a:t>圖資</a:t>
            </a:r>
            <a:r>
              <a:rPr lang="zh-TW" altLang="en-US" sz="2000" b="1" kern="0" dirty="0">
                <a:solidFill>
                  <a:schemeClr val="accent6">
                    <a:lumMod val="50000"/>
                  </a:schemeClr>
                </a:solidFill>
              </a:rPr>
              <a:t>編製</a:t>
            </a:r>
            <a:r>
              <a:rPr kumimoji="0" lang="zh-TW" altLang="en-US" sz="2000" b="1" i="0" u="none" strike="noStrike" kern="0" cap="none" spc="0" normalizeH="0" baseline="0" noProof="0" dirty="0">
                <a:ln>
                  <a:noFill/>
                </a:ln>
                <a:solidFill>
                  <a:schemeClr val="accent6">
                    <a:lumMod val="50000"/>
                  </a:schemeClr>
                </a:solidFill>
                <a:effectLst/>
                <a:uLnTx/>
                <a:uFillTx/>
              </a:rPr>
              <a:t>工具操作使用教育訓練</a:t>
            </a:r>
            <a:endParaRPr kumimoji="0" lang="zh-CN" altLang="en-US" sz="2000" b="1" i="0" u="none" strike="noStrike" kern="0" cap="none" spc="0" normalizeH="0" baseline="0" noProof="0" dirty="0">
              <a:ln>
                <a:noFill/>
              </a:ln>
              <a:solidFill>
                <a:schemeClr val="accent6">
                  <a:lumMod val="50000"/>
                </a:schemeClr>
              </a:solidFill>
              <a:effectLst/>
              <a:uLnTx/>
              <a:uFillTx/>
            </a:endParaRPr>
          </a:p>
        </p:txBody>
      </p:sp>
      <p:grpSp>
        <p:nvGrpSpPr>
          <p:cNvPr id="43" name="组合 54">
            <a:extLst>
              <a:ext uri="{FF2B5EF4-FFF2-40B4-BE49-F238E27FC236}">
                <a16:creationId xmlns:a16="http://schemas.microsoft.com/office/drawing/2014/main" id="{9CA1C1E1-72F6-4D8F-A0FB-CA7CDA76643E}"/>
              </a:ext>
            </a:extLst>
          </p:cNvPr>
          <p:cNvGrpSpPr/>
          <p:nvPr/>
        </p:nvGrpSpPr>
        <p:grpSpPr>
          <a:xfrm>
            <a:off x="6195087" y="2438048"/>
            <a:ext cx="2698430" cy="840579"/>
            <a:chOff x="921647" y="2068168"/>
            <a:chExt cx="2952077" cy="1309512"/>
          </a:xfrm>
          <a:solidFill>
            <a:schemeClr val="accent6">
              <a:lumMod val="75000"/>
            </a:schemeClr>
          </a:solidFill>
          <a:effectLst>
            <a:outerShdw blurRad="190500" dist="38100" dir="2700000" algn="tl" rotWithShape="0">
              <a:prstClr val="black">
                <a:alpha val="20000"/>
              </a:prstClr>
            </a:outerShdw>
          </a:effectLst>
        </p:grpSpPr>
        <p:sp>
          <p:nvSpPr>
            <p:cNvPr id="44" name="矩形 43">
              <a:extLst>
                <a:ext uri="{FF2B5EF4-FFF2-40B4-BE49-F238E27FC236}">
                  <a16:creationId xmlns:a16="http://schemas.microsoft.com/office/drawing/2014/main" id="{41033FFD-1830-440D-B9F9-0177491FE7CB}"/>
                </a:ext>
              </a:extLst>
            </p:cNvPr>
            <p:cNvSpPr/>
            <p:nvPr/>
          </p:nvSpPr>
          <p:spPr>
            <a:xfrm>
              <a:off x="1107231" y="2068168"/>
              <a:ext cx="2766493" cy="1244739"/>
            </a:xfrm>
            <a:prstGeom prst="rect">
              <a:avLst/>
            </a:prstGeom>
            <a:grpFill/>
            <a:ln w="19050">
              <a:solidFill>
                <a:sysClr val="window" lastClr="FFFFFF"/>
              </a:solid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cs typeface="+mn-ea"/>
                <a:sym typeface="+mn-lt"/>
              </a:endParaRPr>
            </a:p>
          </p:txBody>
        </p:sp>
        <p:sp>
          <p:nvSpPr>
            <p:cNvPr id="45" name="菱形 44">
              <a:extLst>
                <a:ext uri="{FF2B5EF4-FFF2-40B4-BE49-F238E27FC236}">
                  <a16:creationId xmlns:a16="http://schemas.microsoft.com/office/drawing/2014/main" id="{3857D751-C2F8-4D17-BEAC-35FF376F69B4}"/>
                </a:ext>
              </a:extLst>
            </p:cNvPr>
            <p:cNvSpPr/>
            <p:nvPr/>
          </p:nvSpPr>
          <p:spPr>
            <a:xfrm>
              <a:off x="921647" y="2123715"/>
              <a:ext cx="514736" cy="548462"/>
            </a:xfrm>
            <a:prstGeom prst="diamond">
              <a:avLst/>
            </a:prstGeom>
            <a:grp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ea"/>
                  <a:sym typeface="+mn-lt"/>
                </a:rPr>
                <a:t>1</a:t>
              </a: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ea"/>
                <a:sym typeface="+mn-lt"/>
              </a:endParaRPr>
            </a:p>
          </p:txBody>
        </p:sp>
        <p:sp>
          <p:nvSpPr>
            <p:cNvPr id="46" name="TextBox 76">
              <a:extLst>
                <a:ext uri="{FF2B5EF4-FFF2-40B4-BE49-F238E27FC236}">
                  <a16:creationId xmlns:a16="http://schemas.microsoft.com/office/drawing/2014/main" id="{A9BB72D2-6E2D-4BFA-8D86-B1693F457615}"/>
                </a:ext>
              </a:extLst>
            </p:cNvPr>
            <p:cNvSpPr txBox="1"/>
            <p:nvPr/>
          </p:nvSpPr>
          <p:spPr>
            <a:xfrm>
              <a:off x="1422914" y="2074149"/>
              <a:ext cx="1804109" cy="575371"/>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rPr>
                <a:t>辦理</a:t>
              </a:r>
              <a:r>
                <a:rPr kumimoji="0" lang="zh-TW" altLang="en-US" sz="1800" b="1" i="0" u="none" strike="noStrike" kern="0" cap="none" spc="0" normalizeH="0" baseline="0" noProof="0" dirty="0">
                  <a:ln>
                    <a:noFill/>
                  </a:ln>
                  <a:solidFill>
                    <a:prstClr val="white"/>
                  </a:solidFill>
                  <a:effectLst/>
                  <a:uLnTx/>
                  <a:uFillTx/>
                  <a:latin typeface="微軟正黑體" panose="020B0604030504040204" pitchFamily="34" charset="-120"/>
                  <a:cs typeface="+mn-ea"/>
                  <a:sym typeface="+mn-lt"/>
                </a:rPr>
                <a:t>目的</a:t>
              </a:r>
              <a:endPar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47" name="文本框 58">
              <a:extLst>
                <a:ext uri="{FF2B5EF4-FFF2-40B4-BE49-F238E27FC236}">
                  <a16:creationId xmlns:a16="http://schemas.microsoft.com/office/drawing/2014/main" id="{B10C2BEC-E40E-4A13-9712-C47A9FF41313}"/>
                </a:ext>
              </a:extLst>
            </p:cNvPr>
            <p:cNvSpPr txBox="1"/>
            <p:nvPr/>
          </p:nvSpPr>
          <p:spPr>
            <a:xfrm>
              <a:off x="1401586" y="2562572"/>
              <a:ext cx="2440627" cy="815108"/>
            </a:xfrm>
            <a:prstGeom prst="rect">
              <a:avLst/>
            </a:prstGeom>
            <a:no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cs typeface="+mn-ea"/>
                  <a:sym typeface="+mn-lt"/>
                </a:rPr>
                <a:t>輔導承辦人員熟悉圖資繪製及編修工具</a:t>
              </a:r>
              <a:endParaRPr kumimoji="0" lang="en-US" altLang="zh-CN" sz="1400" b="1" i="0" u="none" strike="noStrike" kern="0" cap="none" spc="0" normalizeH="0" baseline="0" noProof="0" dirty="0">
                <a:ln>
                  <a:noFill/>
                </a:ln>
                <a:solidFill>
                  <a:prstClr val="white"/>
                </a:solidFill>
                <a:effectLst/>
                <a:uLnTx/>
                <a:uFillTx/>
                <a:cs typeface="+mn-ea"/>
                <a:sym typeface="+mn-lt"/>
              </a:endParaRPr>
            </a:p>
          </p:txBody>
        </p:sp>
      </p:grpSp>
      <p:grpSp>
        <p:nvGrpSpPr>
          <p:cNvPr id="48" name="组合 54">
            <a:extLst>
              <a:ext uri="{FF2B5EF4-FFF2-40B4-BE49-F238E27FC236}">
                <a16:creationId xmlns:a16="http://schemas.microsoft.com/office/drawing/2014/main" id="{9CA1C1E1-72F6-4D8F-A0FB-CA7CDA76643E}"/>
              </a:ext>
            </a:extLst>
          </p:cNvPr>
          <p:cNvGrpSpPr/>
          <p:nvPr/>
        </p:nvGrpSpPr>
        <p:grpSpPr>
          <a:xfrm>
            <a:off x="6402559" y="4117900"/>
            <a:ext cx="2520684" cy="932528"/>
            <a:chOff x="1107231" y="2048143"/>
            <a:chExt cx="2780612" cy="2555845"/>
          </a:xfrm>
          <a:noFill/>
          <a:effectLst>
            <a:outerShdw blurRad="190500" dist="38100" dir="2700000" algn="tl" rotWithShape="0">
              <a:prstClr val="black">
                <a:alpha val="20000"/>
              </a:prstClr>
            </a:outerShdw>
          </a:effectLst>
        </p:grpSpPr>
        <p:sp>
          <p:nvSpPr>
            <p:cNvPr id="49" name="矩形 48">
              <a:extLst>
                <a:ext uri="{FF2B5EF4-FFF2-40B4-BE49-F238E27FC236}">
                  <a16:creationId xmlns:a16="http://schemas.microsoft.com/office/drawing/2014/main" id="{41033FFD-1830-440D-B9F9-0177491FE7CB}"/>
                </a:ext>
              </a:extLst>
            </p:cNvPr>
            <p:cNvSpPr/>
            <p:nvPr/>
          </p:nvSpPr>
          <p:spPr>
            <a:xfrm>
              <a:off x="1107231" y="2068167"/>
              <a:ext cx="2766727" cy="2535821"/>
            </a:xfrm>
            <a:prstGeom prst="rect">
              <a:avLst/>
            </a:prstGeom>
            <a:solidFill>
              <a:schemeClr val="accent6">
                <a:lumMod val="75000"/>
              </a:schemeClr>
            </a:solidFill>
            <a:ln w="19050">
              <a:solidFill>
                <a:sysClr val="window" lastClr="FFFFFF"/>
              </a:solid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cs typeface="+mn-ea"/>
                <a:sym typeface="+mn-lt"/>
              </a:endParaRPr>
            </a:p>
          </p:txBody>
        </p:sp>
        <p:sp>
          <p:nvSpPr>
            <p:cNvPr id="50" name="TextBox 76">
              <a:extLst>
                <a:ext uri="{FF2B5EF4-FFF2-40B4-BE49-F238E27FC236}">
                  <a16:creationId xmlns:a16="http://schemas.microsoft.com/office/drawing/2014/main" id="{A9BB72D2-6E2D-4BFA-8D86-B1693F457615}"/>
                </a:ext>
              </a:extLst>
            </p:cNvPr>
            <p:cNvSpPr txBox="1"/>
            <p:nvPr/>
          </p:nvSpPr>
          <p:spPr>
            <a:xfrm>
              <a:off x="1458945" y="2048143"/>
              <a:ext cx="1781211" cy="575371"/>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rPr>
                <a:t>課程內容</a:t>
              </a:r>
            </a:p>
          </p:txBody>
        </p:sp>
        <p:sp>
          <p:nvSpPr>
            <p:cNvPr id="51" name="文本框 58">
              <a:extLst>
                <a:ext uri="{FF2B5EF4-FFF2-40B4-BE49-F238E27FC236}">
                  <a16:creationId xmlns:a16="http://schemas.microsoft.com/office/drawing/2014/main" id="{B10C2BEC-E40E-4A13-9712-C47A9FF41313}"/>
                </a:ext>
              </a:extLst>
            </p:cNvPr>
            <p:cNvSpPr txBox="1"/>
            <p:nvPr/>
          </p:nvSpPr>
          <p:spPr>
            <a:xfrm>
              <a:off x="1128081" y="3018195"/>
              <a:ext cx="2759762" cy="1434026"/>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rPr>
                <a:t>地理圖資繪製編修</a:t>
              </a:r>
              <a:r>
                <a:rPr kumimoji="0" lang="zh-TW" altLang="en-US" sz="1400" b="1" i="0" u="none" strike="noStrike" kern="0" cap="none" spc="0" normalizeH="0" baseline="0" noProof="0" dirty="0">
                  <a:ln>
                    <a:noFill/>
                  </a:ln>
                  <a:solidFill>
                    <a:prstClr val="white"/>
                  </a:solidFill>
                  <a:effectLst/>
                  <a:uLnTx/>
                  <a:uFillTx/>
                  <a:sym typeface="+mn-lt"/>
                </a:rPr>
                <a:t>、</a:t>
              </a:r>
              <a:r>
                <a:rPr kumimoji="0" lang="zh-TW" altLang="en-US" sz="1400" b="1" i="0" u="none" strike="noStrike" kern="0" cap="none" spc="0" normalizeH="0" baseline="0" noProof="0" dirty="0">
                  <a:ln>
                    <a:noFill/>
                  </a:ln>
                  <a:solidFill>
                    <a:prstClr val="white"/>
                  </a:solidFill>
                  <a:effectLst/>
                  <a:uLnTx/>
                  <a:uFillTx/>
                </a:rPr>
                <a:t>基本操作及套圖、</a:t>
              </a:r>
              <a:r>
                <a:rPr kumimoji="0" lang="zh-TW" altLang="en-US" sz="1400" b="1" i="0" u="none" strike="noStrike" kern="0" cap="none" spc="0" normalizeH="0" baseline="0" noProof="0" dirty="0">
                  <a:ln>
                    <a:noFill/>
                  </a:ln>
                  <a:solidFill>
                    <a:prstClr val="white"/>
                  </a:solidFill>
                  <a:effectLst/>
                  <a:uLnTx/>
                  <a:uFillTx/>
                  <a:cs typeface="+mn-ea"/>
                  <a:sym typeface="+mn-lt"/>
                </a:rPr>
                <a:t>常用圖資分析工具</a:t>
              </a:r>
              <a:endParaRPr kumimoji="0" lang="en-US" altLang="zh-CN" sz="1400" b="1" i="0" u="none" strike="noStrike" kern="0" cap="none" spc="0" normalizeH="0" baseline="0" noProof="0" dirty="0">
                <a:ln>
                  <a:noFill/>
                </a:ln>
                <a:solidFill>
                  <a:prstClr val="white"/>
                </a:solidFill>
                <a:effectLst/>
                <a:uLnTx/>
                <a:uFillTx/>
                <a:cs typeface="+mn-ea"/>
                <a:sym typeface="+mn-lt"/>
              </a:endParaRPr>
            </a:p>
          </p:txBody>
        </p:sp>
      </p:grpSp>
      <p:grpSp>
        <p:nvGrpSpPr>
          <p:cNvPr id="52" name="群組 51"/>
          <p:cNvGrpSpPr/>
          <p:nvPr/>
        </p:nvGrpSpPr>
        <p:grpSpPr>
          <a:xfrm>
            <a:off x="8941637" y="2434487"/>
            <a:ext cx="2962569" cy="781119"/>
            <a:chOff x="2981550" y="2329666"/>
            <a:chExt cx="2962569" cy="781119"/>
          </a:xfrm>
          <a:solidFill>
            <a:schemeClr val="accent6">
              <a:lumMod val="75000"/>
            </a:schemeClr>
          </a:solidFill>
        </p:grpSpPr>
        <p:sp>
          <p:nvSpPr>
            <p:cNvPr id="53" name="矩形 52">
              <a:extLst>
                <a:ext uri="{FF2B5EF4-FFF2-40B4-BE49-F238E27FC236}">
                  <a16:creationId xmlns:a16="http://schemas.microsoft.com/office/drawing/2014/main" id="{41033FFD-1830-440D-B9F9-0177491FE7CB}"/>
                </a:ext>
              </a:extLst>
            </p:cNvPr>
            <p:cNvSpPr/>
            <p:nvPr/>
          </p:nvSpPr>
          <p:spPr>
            <a:xfrm>
              <a:off x="3079356" y="2329666"/>
              <a:ext cx="2776302" cy="781119"/>
            </a:xfrm>
            <a:prstGeom prst="rect">
              <a:avLst/>
            </a:prstGeom>
            <a:grpFill/>
            <a:ln w="19050">
              <a:solidFill>
                <a:sysClr val="window" lastClr="FFFFFF"/>
              </a:solid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cs typeface="+mn-ea"/>
                <a:sym typeface="+mn-lt"/>
              </a:endParaRPr>
            </a:p>
          </p:txBody>
        </p:sp>
        <p:sp>
          <p:nvSpPr>
            <p:cNvPr id="54" name="TextBox 76">
              <a:extLst>
                <a:ext uri="{FF2B5EF4-FFF2-40B4-BE49-F238E27FC236}">
                  <a16:creationId xmlns:a16="http://schemas.microsoft.com/office/drawing/2014/main" id="{A9BB72D2-6E2D-4BFA-8D86-B1693F457615}"/>
                </a:ext>
              </a:extLst>
            </p:cNvPr>
            <p:cNvSpPr txBox="1"/>
            <p:nvPr/>
          </p:nvSpPr>
          <p:spPr>
            <a:xfrm>
              <a:off x="3426279" y="2365934"/>
              <a:ext cx="2091301" cy="369332"/>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prstClr val="white"/>
                  </a:solidFill>
                  <a:effectLst/>
                  <a:uLnTx/>
                  <a:uFillTx/>
                  <a:latin typeface="微軟正黑體" panose="020B0604030504040204" pitchFamily="34" charset="-120"/>
                  <a:cs typeface="+mn-ea"/>
                  <a:sym typeface="+mn-lt"/>
                </a:rPr>
                <a:t>辦理期程</a:t>
              </a:r>
              <a:endPar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55" name="文本框 58">
              <a:extLst>
                <a:ext uri="{FF2B5EF4-FFF2-40B4-BE49-F238E27FC236}">
                  <a16:creationId xmlns:a16="http://schemas.microsoft.com/office/drawing/2014/main" id="{B10C2BEC-E40E-4A13-9712-C47A9FF41313}"/>
                </a:ext>
              </a:extLst>
            </p:cNvPr>
            <p:cNvSpPr txBox="1"/>
            <p:nvPr/>
          </p:nvSpPr>
          <p:spPr>
            <a:xfrm>
              <a:off x="3445397" y="2598670"/>
              <a:ext cx="2498722" cy="492443"/>
            </a:xfrm>
            <a:prstGeom prst="rect">
              <a:avLst/>
            </a:prstGeom>
            <a:noFill/>
            <a:ln>
              <a:noFill/>
            </a:ln>
            <a:effectLst/>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sym typeface="+mn-lt"/>
                </a:rPr>
                <a:t>預計</a:t>
              </a:r>
              <a:r>
                <a:rPr kumimoji="0" lang="en-US" altLang="zh-TW" sz="1400" b="1" i="0" u="none" strike="noStrike" kern="0" cap="none" spc="0" normalizeH="0" baseline="0" noProof="0" dirty="0">
                  <a:ln>
                    <a:noFill/>
                  </a:ln>
                  <a:solidFill>
                    <a:prstClr val="white"/>
                  </a:solidFill>
                  <a:effectLst/>
                  <a:uLnTx/>
                  <a:uFillTx/>
                  <a:sym typeface="+mn-lt"/>
                </a:rPr>
                <a:t>111</a:t>
              </a:r>
              <a:r>
                <a:rPr kumimoji="0" lang="zh-TW" altLang="en-US" sz="1400" b="1" i="0" u="none" strike="noStrike" kern="0" cap="none" spc="0" normalizeH="0" baseline="0" noProof="0" dirty="0">
                  <a:ln>
                    <a:noFill/>
                  </a:ln>
                  <a:solidFill>
                    <a:prstClr val="white"/>
                  </a:solidFill>
                  <a:effectLst/>
                  <a:uLnTx/>
                  <a:uFillTx/>
                  <a:sym typeface="+mn-lt"/>
                </a:rPr>
                <a:t>年</a:t>
              </a:r>
              <a:r>
                <a:rPr lang="en-US" altLang="zh-TW" sz="2000" b="1" kern="0" noProof="0" dirty="0">
                  <a:solidFill>
                    <a:srgbClr val="FFFF00"/>
                  </a:solidFill>
                  <a:sym typeface="+mn-lt"/>
                </a:rPr>
                <a:t>6</a:t>
              </a:r>
              <a:r>
                <a:rPr lang="zh-TW" altLang="en-US" sz="2000" b="1" kern="0" dirty="0">
                  <a:solidFill>
                    <a:srgbClr val="FFFF00"/>
                  </a:solidFill>
                  <a:sym typeface="+mn-lt"/>
                </a:rPr>
                <a:t>月</a:t>
              </a:r>
              <a:r>
                <a:rPr lang="en-US" altLang="zh-TW" sz="2000" b="1" kern="0" dirty="0">
                  <a:solidFill>
                    <a:srgbClr val="FFFF00"/>
                  </a:solidFill>
                  <a:sym typeface="+mn-lt"/>
                </a:rPr>
                <a:t>~10</a:t>
              </a:r>
              <a:r>
                <a:rPr lang="zh-TW" altLang="en-US" sz="2000" b="1" kern="0" dirty="0">
                  <a:solidFill>
                    <a:srgbClr val="FFFF00"/>
                  </a:solidFill>
                  <a:sym typeface="+mn-lt"/>
                </a:rPr>
                <a:t>月</a:t>
              </a:r>
              <a:endParaRPr kumimoji="0" lang="zh-TW" altLang="en-US" sz="1400" b="1" i="0" u="none" strike="noStrike" kern="0" cap="none" spc="0" normalizeH="0" baseline="0" noProof="0" dirty="0">
                <a:ln>
                  <a:noFill/>
                </a:ln>
                <a:solidFill>
                  <a:prstClr val="white"/>
                </a:solidFill>
                <a:effectLst/>
                <a:uLnTx/>
                <a:uFillTx/>
                <a:sym typeface="+mn-lt"/>
              </a:endParaRPr>
            </a:p>
          </p:txBody>
        </p:sp>
        <p:sp>
          <p:nvSpPr>
            <p:cNvPr id="56" name="菱形 55">
              <a:extLst>
                <a:ext uri="{FF2B5EF4-FFF2-40B4-BE49-F238E27FC236}">
                  <a16:creationId xmlns:a16="http://schemas.microsoft.com/office/drawing/2014/main" id="{3857D751-C2F8-4D17-BEAC-35FF376F69B4}"/>
                </a:ext>
              </a:extLst>
            </p:cNvPr>
            <p:cNvSpPr/>
            <p:nvPr/>
          </p:nvSpPr>
          <p:spPr>
            <a:xfrm>
              <a:off x="2981550" y="2348156"/>
              <a:ext cx="466619" cy="352058"/>
            </a:xfrm>
            <a:prstGeom prst="diamond">
              <a:avLst/>
            </a:prstGeom>
            <a:grp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ea"/>
                  <a:sym typeface="+mn-lt"/>
                </a:rPr>
                <a:t>2</a:t>
              </a: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ea"/>
                <a:sym typeface="+mn-lt"/>
              </a:endParaRPr>
            </a:p>
          </p:txBody>
        </p:sp>
      </p:grpSp>
      <p:grpSp>
        <p:nvGrpSpPr>
          <p:cNvPr id="57" name="群組 56"/>
          <p:cNvGrpSpPr/>
          <p:nvPr/>
        </p:nvGrpSpPr>
        <p:grpSpPr>
          <a:xfrm>
            <a:off x="8979534" y="3266426"/>
            <a:ext cx="2885384" cy="803840"/>
            <a:chOff x="3026821" y="3264841"/>
            <a:chExt cx="2885384" cy="803840"/>
          </a:xfrm>
          <a:noFill/>
        </p:grpSpPr>
        <p:sp>
          <p:nvSpPr>
            <p:cNvPr id="58" name="矩形 57">
              <a:extLst>
                <a:ext uri="{FF2B5EF4-FFF2-40B4-BE49-F238E27FC236}">
                  <a16:creationId xmlns:a16="http://schemas.microsoft.com/office/drawing/2014/main" id="{41033FFD-1830-440D-B9F9-0177491FE7CB}"/>
                </a:ext>
              </a:extLst>
            </p:cNvPr>
            <p:cNvSpPr/>
            <p:nvPr/>
          </p:nvSpPr>
          <p:spPr>
            <a:xfrm>
              <a:off x="3071983" y="3264841"/>
              <a:ext cx="2776302" cy="781121"/>
            </a:xfrm>
            <a:prstGeom prst="rect">
              <a:avLst/>
            </a:prstGeom>
            <a:solidFill>
              <a:schemeClr val="accent6">
                <a:lumMod val="75000"/>
              </a:schemeClr>
            </a:solidFill>
            <a:ln w="19050">
              <a:solidFill>
                <a:sysClr val="window" lastClr="FFFFFF"/>
              </a:solid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cs typeface="+mn-ea"/>
                <a:sym typeface="+mn-lt"/>
              </a:endParaRPr>
            </a:p>
          </p:txBody>
        </p:sp>
        <p:sp>
          <p:nvSpPr>
            <p:cNvPr id="59" name="TextBox 76">
              <a:extLst>
                <a:ext uri="{FF2B5EF4-FFF2-40B4-BE49-F238E27FC236}">
                  <a16:creationId xmlns:a16="http://schemas.microsoft.com/office/drawing/2014/main" id="{A9BB72D2-6E2D-4BFA-8D86-B1693F457615}"/>
                </a:ext>
              </a:extLst>
            </p:cNvPr>
            <p:cNvSpPr txBox="1"/>
            <p:nvPr/>
          </p:nvSpPr>
          <p:spPr>
            <a:xfrm>
              <a:off x="3489428" y="3277603"/>
              <a:ext cx="1114675" cy="369332"/>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prstClr val="white"/>
                  </a:solidFill>
                  <a:effectLst/>
                  <a:uLnTx/>
                  <a:uFillTx/>
                  <a:latin typeface="微軟正黑體" panose="020B0604030504040204" pitchFamily="34" charset="-120"/>
                  <a:cs typeface="+mn-ea"/>
                  <a:sym typeface="+mn-lt"/>
                </a:rPr>
                <a:t>訓練場次</a:t>
              </a:r>
              <a:endPar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60" name="文本框 58">
              <a:extLst>
                <a:ext uri="{FF2B5EF4-FFF2-40B4-BE49-F238E27FC236}">
                  <a16:creationId xmlns:a16="http://schemas.microsoft.com/office/drawing/2014/main" id="{B10C2BEC-E40E-4A13-9712-C47A9FF41313}"/>
                </a:ext>
              </a:extLst>
            </p:cNvPr>
            <p:cNvSpPr txBox="1"/>
            <p:nvPr/>
          </p:nvSpPr>
          <p:spPr>
            <a:xfrm>
              <a:off x="3464299" y="3576238"/>
              <a:ext cx="2447906" cy="492443"/>
            </a:xfrm>
            <a:prstGeom prst="rect">
              <a:avLst/>
            </a:prstGeom>
            <a:noFill/>
            <a:ln>
              <a:noFill/>
            </a:ln>
            <a:effectLst/>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rPr>
                <a:t>共辦理 </a:t>
              </a:r>
              <a:r>
                <a:rPr kumimoji="0" lang="en-US" altLang="zh-TW" sz="2000" b="1" i="0" u="none" strike="noStrike" kern="0" cap="none" spc="0" normalizeH="0" baseline="0" noProof="0" dirty="0">
                  <a:ln>
                    <a:noFill/>
                  </a:ln>
                  <a:solidFill>
                    <a:srgbClr val="FFFF00"/>
                  </a:solidFill>
                  <a:effectLst/>
                  <a:uLnTx/>
                  <a:uFillTx/>
                </a:rPr>
                <a:t>9</a:t>
              </a:r>
              <a:r>
                <a:rPr kumimoji="0" lang="zh-TW" altLang="en-US" sz="2000" b="1" i="0" u="none" strike="noStrike" kern="0" cap="none" spc="0" normalizeH="0" baseline="0" noProof="0" dirty="0">
                  <a:ln>
                    <a:noFill/>
                  </a:ln>
                  <a:solidFill>
                    <a:prstClr val="white"/>
                  </a:solidFill>
                  <a:effectLst/>
                  <a:uLnTx/>
                  <a:uFillTx/>
                </a:rPr>
                <a:t> </a:t>
              </a:r>
              <a:r>
                <a:rPr kumimoji="0" lang="zh-TW" altLang="en-US" sz="1400" b="1" i="0" u="none" strike="noStrike" kern="0" cap="none" spc="0" normalizeH="0" baseline="0" noProof="0" dirty="0">
                  <a:ln>
                    <a:noFill/>
                  </a:ln>
                  <a:solidFill>
                    <a:prstClr val="white"/>
                  </a:solidFill>
                  <a:effectLst/>
                  <a:uLnTx/>
                  <a:uFillTx/>
                </a:rPr>
                <a:t>場次</a:t>
              </a:r>
              <a:r>
                <a:rPr kumimoji="0" lang="en-US" altLang="zh-TW" sz="1000" b="1" i="0" u="none" strike="noStrike" kern="0" cap="none" spc="0" normalizeH="0" baseline="0" noProof="0" dirty="0">
                  <a:ln>
                    <a:noFill/>
                  </a:ln>
                  <a:solidFill>
                    <a:prstClr val="white"/>
                  </a:solidFill>
                  <a:effectLst/>
                  <a:uLnTx/>
                  <a:uFillTx/>
                </a:rPr>
                <a:t>(</a:t>
              </a:r>
              <a:r>
                <a:rPr kumimoji="0" lang="zh-TW" altLang="en-US" sz="1000" b="1" i="0" u="none" strike="noStrike" kern="0" cap="none" spc="0" normalizeH="0" baseline="0" noProof="0" dirty="0">
                  <a:ln>
                    <a:noFill/>
                  </a:ln>
                  <a:solidFill>
                    <a:prstClr val="white"/>
                  </a:solidFill>
                  <a:effectLst/>
                  <a:uLnTx/>
                  <a:uFillTx/>
                </a:rPr>
                <a:t>北、中、南、東部</a:t>
              </a:r>
              <a:r>
                <a:rPr kumimoji="0" lang="en-US" altLang="zh-TW" sz="1000" b="1" i="0" u="none" strike="noStrike" kern="0" cap="none" spc="0" normalizeH="0" baseline="0" noProof="0" dirty="0">
                  <a:ln>
                    <a:noFill/>
                  </a:ln>
                  <a:solidFill>
                    <a:prstClr val="white"/>
                  </a:solidFill>
                  <a:effectLst/>
                  <a:uLnTx/>
                  <a:uFillTx/>
                </a:rPr>
                <a:t>)</a:t>
              </a:r>
              <a:endParaRPr kumimoji="0" lang="zh-TW" altLang="en-US" sz="1000" b="1" i="0" u="none" strike="noStrike" kern="0" cap="none" spc="0" normalizeH="0" baseline="0" noProof="0" dirty="0">
                <a:ln>
                  <a:noFill/>
                </a:ln>
                <a:solidFill>
                  <a:prstClr val="white"/>
                </a:solidFill>
                <a:effectLst/>
                <a:uLnTx/>
                <a:uFillTx/>
              </a:endParaRPr>
            </a:p>
          </p:txBody>
        </p:sp>
        <p:sp>
          <p:nvSpPr>
            <p:cNvPr id="61" name="菱形 60">
              <a:extLst>
                <a:ext uri="{FF2B5EF4-FFF2-40B4-BE49-F238E27FC236}">
                  <a16:creationId xmlns:a16="http://schemas.microsoft.com/office/drawing/2014/main" id="{3857D751-C2F8-4D17-BEAC-35FF376F69B4}"/>
                </a:ext>
              </a:extLst>
            </p:cNvPr>
            <p:cNvSpPr/>
            <p:nvPr/>
          </p:nvSpPr>
          <p:spPr>
            <a:xfrm>
              <a:off x="3026821" y="3292689"/>
              <a:ext cx="466619" cy="352059"/>
            </a:xfrm>
            <a:prstGeom prst="diamond">
              <a:avLst/>
            </a:prstGeom>
            <a:grp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ea"/>
                  <a:sym typeface="+mn-lt"/>
                </a:rPr>
                <a:t>4</a:t>
              </a: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ea"/>
                <a:sym typeface="+mn-lt"/>
              </a:endParaRPr>
            </a:p>
          </p:txBody>
        </p:sp>
      </p:grpSp>
      <p:grpSp>
        <p:nvGrpSpPr>
          <p:cNvPr id="62" name="群組 61"/>
          <p:cNvGrpSpPr/>
          <p:nvPr/>
        </p:nvGrpSpPr>
        <p:grpSpPr>
          <a:xfrm>
            <a:off x="8975522" y="4117900"/>
            <a:ext cx="2825475" cy="929832"/>
            <a:chOff x="2963817" y="4145811"/>
            <a:chExt cx="2825475" cy="929832"/>
          </a:xfrm>
          <a:noFill/>
        </p:grpSpPr>
        <p:sp>
          <p:nvSpPr>
            <p:cNvPr id="63" name="矩形 62">
              <a:extLst>
                <a:ext uri="{FF2B5EF4-FFF2-40B4-BE49-F238E27FC236}">
                  <a16:creationId xmlns:a16="http://schemas.microsoft.com/office/drawing/2014/main" id="{41033FFD-1830-440D-B9F9-0177491FE7CB}"/>
                </a:ext>
              </a:extLst>
            </p:cNvPr>
            <p:cNvSpPr/>
            <p:nvPr/>
          </p:nvSpPr>
          <p:spPr>
            <a:xfrm>
              <a:off x="3027737" y="4145811"/>
              <a:ext cx="2761555" cy="924135"/>
            </a:xfrm>
            <a:prstGeom prst="rect">
              <a:avLst/>
            </a:prstGeom>
            <a:solidFill>
              <a:schemeClr val="accent6">
                <a:lumMod val="75000"/>
              </a:schemeClr>
            </a:solidFill>
            <a:ln w="19050">
              <a:solidFill>
                <a:sysClr val="window" lastClr="FFFFFF"/>
              </a:solid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cs typeface="+mn-ea"/>
                <a:sym typeface="+mn-lt"/>
              </a:endParaRPr>
            </a:p>
          </p:txBody>
        </p:sp>
        <p:sp>
          <p:nvSpPr>
            <p:cNvPr id="64" name="文本框 58">
              <a:extLst>
                <a:ext uri="{FF2B5EF4-FFF2-40B4-BE49-F238E27FC236}">
                  <a16:creationId xmlns:a16="http://schemas.microsoft.com/office/drawing/2014/main" id="{B10C2BEC-E40E-4A13-9712-C47A9FF41313}"/>
                </a:ext>
              </a:extLst>
            </p:cNvPr>
            <p:cNvSpPr txBox="1"/>
            <p:nvPr/>
          </p:nvSpPr>
          <p:spPr>
            <a:xfrm>
              <a:off x="3180459" y="4552423"/>
              <a:ext cx="2559677" cy="523220"/>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rPr>
                <a:t>圖資繪製</a:t>
              </a:r>
              <a:r>
                <a:rPr kumimoji="0" lang="en-US" altLang="zh-TW" sz="1400" b="1" i="0" u="none" strike="noStrike" kern="0" cap="none" spc="0" normalizeH="0" baseline="0" noProof="0" dirty="0">
                  <a:ln>
                    <a:noFill/>
                  </a:ln>
                  <a:solidFill>
                    <a:prstClr val="white"/>
                  </a:solidFill>
                  <a:effectLst/>
                  <a:uLnTx/>
                  <a:uFillTx/>
                </a:rPr>
                <a:t>/</a:t>
              </a:r>
              <a:r>
                <a:rPr kumimoji="0" lang="zh-TW" altLang="en-US" sz="1400" b="1" i="0" u="none" strike="noStrike" kern="0" cap="none" spc="0" normalizeH="0" baseline="0" noProof="0" dirty="0">
                  <a:ln>
                    <a:noFill/>
                  </a:ln>
                  <a:solidFill>
                    <a:prstClr val="white"/>
                  </a:solidFill>
                  <a:effectLst/>
                  <a:uLnTx/>
                  <a:uFillTx/>
                </a:rPr>
                <a:t>編修工具手冊、</a:t>
              </a:r>
              <a:endParaRPr kumimoji="0" lang="en-US" altLang="zh-TW" sz="1400" b="1"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rPr>
                <a:t>教育訓練簡報、教學影片提供</a:t>
              </a:r>
              <a:endParaRPr kumimoji="0" lang="en-US" altLang="zh-CN" sz="1400" b="1" i="0" u="none" strike="noStrike" kern="0" cap="none" spc="0" normalizeH="0" baseline="0" noProof="0" dirty="0">
                <a:ln>
                  <a:noFill/>
                </a:ln>
                <a:solidFill>
                  <a:prstClr val="white"/>
                </a:solidFill>
                <a:effectLst/>
                <a:uLnTx/>
                <a:uFillTx/>
                <a:cs typeface="+mn-ea"/>
                <a:sym typeface="+mn-lt"/>
              </a:endParaRPr>
            </a:p>
          </p:txBody>
        </p:sp>
        <p:sp>
          <p:nvSpPr>
            <p:cNvPr id="65" name="TextBox 76">
              <a:extLst>
                <a:ext uri="{FF2B5EF4-FFF2-40B4-BE49-F238E27FC236}">
                  <a16:creationId xmlns:a16="http://schemas.microsoft.com/office/drawing/2014/main" id="{A9BB72D2-6E2D-4BFA-8D86-B1693F457615}"/>
                </a:ext>
              </a:extLst>
            </p:cNvPr>
            <p:cNvSpPr txBox="1"/>
            <p:nvPr/>
          </p:nvSpPr>
          <p:spPr>
            <a:xfrm>
              <a:off x="3442323" y="4197730"/>
              <a:ext cx="1932382" cy="369332"/>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prstClr val="white"/>
                  </a:solidFill>
                  <a:effectLst/>
                  <a:uLnTx/>
                  <a:uFillTx/>
                  <a:latin typeface="微軟正黑體" panose="020B0604030504040204" pitchFamily="34" charset="-120"/>
                  <a:cs typeface="+mn-ea"/>
                  <a:sym typeface="+mn-lt"/>
                </a:rPr>
                <a:t>教材編制與提供</a:t>
              </a:r>
              <a:endPar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66" name="菱形 65">
              <a:extLst>
                <a:ext uri="{FF2B5EF4-FFF2-40B4-BE49-F238E27FC236}">
                  <a16:creationId xmlns:a16="http://schemas.microsoft.com/office/drawing/2014/main" id="{3857D751-C2F8-4D17-BEAC-35FF376F69B4}"/>
                </a:ext>
              </a:extLst>
            </p:cNvPr>
            <p:cNvSpPr/>
            <p:nvPr/>
          </p:nvSpPr>
          <p:spPr>
            <a:xfrm>
              <a:off x="2963817" y="4156491"/>
              <a:ext cx="466619" cy="352058"/>
            </a:xfrm>
            <a:prstGeom prst="diamond">
              <a:avLst/>
            </a:prstGeom>
            <a:grp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ea"/>
                  <a:sym typeface="+mn-lt"/>
                </a:rPr>
                <a:t>６</a:t>
              </a: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ea"/>
                <a:sym typeface="+mn-lt"/>
              </a:endParaRPr>
            </a:p>
          </p:txBody>
        </p:sp>
      </p:grpSp>
      <p:pic>
        <p:nvPicPr>
          <p:cNvPr id="67" name="圖片 66" descr="C:\Users\User\Desktop\LINE_ALBUM_2022120彰化SuperGis教育訓練_22040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1460" y="5093917"/>
            <a:ext cx="2501783" cy="1620000"/>
          </a:xfrm>
          <a:prstGeom prst="roundRect">
            <a:avLst>
              <a:gd name="adj" fmla="val 4609"/>
            </a:avLst>
          </a:prstGeom>
          <a:solidFill>
            <a:srgbClr val="FFFFFF">
              <a:shade val="85000"/>
            </a:srgbClr>
          </a:solidFill>
          <a:ln>
            <a:noFill/>
          </a:ln>
          <a:effectLst>
            <a:reflection blurRad="12700" stA="38000" endPos="28000" dist="5000" dir="5400000" sy="-100000" algn="bl" rotWithShape="0"/>
          </a:effectLst>
        </p:spPr>
      </p:pic>
      <p:pic>
        <p:nvPicPr>
          <p:cNvPr id="68" name="圖片 67" descr="C:\Users\User\Desktop\LINE_ALBUM_20220119彰化supergis教育訓練_22040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3227" y="5084927"/>
            <a:ext cx="2688614" cy="1620000"/>
          </a:xfrm>
          <a:prstGeom prst="roundRect">
            <a:avLst>
              <a:gd name="adj" fmla="val 4609"/>
            </a:avLst>
          </a:prstGeom>
          <a:solidFill>
            <a:srgbClr val="FFFFFF">
              <a:shade val="85000"/>
            </a:srgbClr>
          </a:solidFill>
          <a:ln>
            <a:noFill/>
          </a:ln>
          <a:effectLst>
            <a:reflection blurRad="12700" stA="38000" endPos="28000" dist="5000" dir="5400000" sy="-100000" algn="bl" rotWithShape="0"/>
          </a:effectLst>
        </p:spPr>
      </p:pic>
      <p:pic>
        <p:nvPicPr>
          <p:cNvPr id="69" name="圖片 68" descr="C:\Users\User\Desktop\LINE_ALBUM_20210409下午場_22040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8466" y="5009167"/>
            <a:ext cx="2587053" cy="1620000"/>
          </a:xfrm>
          <a:prstGeom prst="roundRect">
            <a:avLst>
              <a:gd name="adj" fmla="val 4609"/>
            </a:avLst>
          </a:prstGeom>
          <a:solidFill>
            <a:srgbClr val="FFFFFF">
              <a:shade val="85000"/>
            </a:srgbClr>
          </a:solidFill>
          <a:ln>
            <a:noFill/>
          </a:ln>
          <a:effectLst>
            <a:reflection blurRad="12700" stA="38000" endPos="28000" dist="5000" dir="5400000" sy="-100000" algn="bl" rotWithShape="0"/>
          </a:effectLst>
        </p:spPr>
      </p:pic>
      <p:sp>
        <p:nvSpPr>
          <p:cNvPr id="72" name="菱形 14"/>
          <p:cNvSpPr>
            <a:spLocks noChangeAspect="1"/>
          </p:cNvSpPr>
          <p:nvPr/>
        </p:nvSpPr>
        <p:spPr>
          <a:xfrm>
            <a:off x="374122" y="1962842"/>
            <a:ext cx="361688" cy="370720"/>
          </a:xfrm>
          <a:custGeom>
            <a:avLst/>
            <a:gdLst>
              <a:gd name="connsiteX0" fmla="*/ 52694 w 981129"/>
              <a:gd name="connsiteY0" fmla="*/ 363286 h 981129"/>
              <a:gd name="connsiteX1" fmla="*/ 363286 w 981129"/>
              <a:gd name="connsiteY1" fmla="*/ 52694 h 981129"/>
              <a:gd name="connsiteX2" fmla="*/ 617844 w 981129"/>
              <a:gd name="connsiteY2" fmla="*/ 52694 h 981129"/>
              <a:gd name="connsiteX3" fmla="*/ 928436 w 981129"/>
              <a:gd name="connsiteY3" fmla="*/ 363286 h 981129"/>
              <a:gd name="connsiteX4" fmla="*/ 928436 w 981129"/>
              <a:gd name="connsiteY4" fmla="*/ 617844 h 981129"/>
              <a:gd name="connsiteX5" fmla="*/ 617844 w 981129"/>
              <a:gd name="connsiteY5" fmla="*/ 928436 h 981129"/>
              <a:gd name="connsiteX6" fmla="*/ 363286 w 981129"/>
              <a:gd name="connsiteY6" fmla="*/ 928436 h 981129"/>
              <a:gd name="connsiteX7" fmla="*/ 52694 w 981129"/>
              <a:gd name="connsiteY7" fmla="*/ 617844 h 981129"/>
              <a:gd name="connsiteX8" fmla="*/ 52694 w 981129"/>
              <a:gd name="connsiteY8" fmla="*/ 363286 h 98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129" h="981129">
                <a:moveTo>
                  <a:pt x="52694" y="363286"/>
                </a:moveTo>
                <a:lnTo>
                  <a:pt x="363286" y="52694"/>
                </a:lnTo>
                <a:cubicBezTo>
                  <a:pt x="433544" y="-17564"/>
                  <a:pt x="547586" y="-17564"/>
                  <a:pt x="617844" y="52694"/>
                </a:cubicBezTo>
                <a:lnTo>
                  <a:pt x="928436" y="363286"/>
                </a:lnTo>
                <a:cubicBezTo>
                  <a:pt x="998694" y="433544"/>
                  <a:pt x="998694" y="547586"/>
                  <a:pt x="928436" y="617844"/>
                </a:cubicBezTo>
                <a:lnTo>
                  <a:pt x="617844" y="928436"/>
                </a:lnTo>
                <a:cubicBezTo>
                  <a:pt x="547586" y="998694"/>
                  <a:pt x="433544" y="998694"/>
                  <a:pt x="363286" y="928436"/>
                </a:cubicBezTo>
                <a:lnTo>
                  <a:pt x="52694" y="617844"/>
                </a:lnTo>
                <a:cubicBezTo>
                  <a:pt x="-17564" y="547586"/>
                  <a:pt x="-17564" y="433544"/>
                  <a:pt x="52694" y="363286"/>
                </a:cubicBezTo>
              </a:path>
            </a:pathLst>
          </a:custGeom>
          <a:solidFill>
            <a:schemeClr val="accent6">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Arial" panose="020B0604020202020204"/>
                <a:cs typeface="+mn-cs"/>
              </a:rPr>
              <a:t>1</a:t>
            </a:r>
            <a:endParaRPr kumimoji="0" lang="zh-CN" altLang="en-US" sz="1800" b="1" i="0" u="none" strike="noStrike" kern="0" cap="none" spc="0" normalizeH="0" baseline="0" noProof="0" dirty="0">
              <a:ln>
                <a:noFill/>
              </a:ln>
              <a:solidFill>
                <a:prstClr val="white"/>
              </a:solidFill>
              <a:effectLst/>
              <a:uLnTx/>
              <a:uFillTx/>
              <a:latin typeface="Arial" panose="020B0604020202020204"/>
              <a:cs typeface="+mn-cs"/>
            </a:endParaRPr>
          </a:p>
        </p:txBody>
      </p:sp>
      <p:sp>
        <p:nvSpPr>
          <p:cNvPr id="73" name="菱形 14"/>
          <p:cNvSpPr>
            <a:spLocks noChangeAspect="1"/>
          </p:cNvSpPr>
          <p:nvPr/>
        </p:nvSpPr>
        <p:spPr>
          <a:xfrm>
            <a:off x="6416989" y="1998175"/>
            <a:ext cx="361688" cy="370720"/>
          </a:xfrm>
          <a:custGeom>
            <a:avLst/>
            <a:gdLst>
              <a:gd name="connsiteX0" fmla="*/ 52694 w 981129"/>
              <a:gd name="connsiteY0" fmla="*/ 363286 h 981129"/>
              <a:gd name="connsiteX1" fmla="*/ 363286 w 981129"/>
              <a:gd name="connsiteY1" fmla="*/ 52694 h 981129"/>
              <a:gd name="connsiteX2" fmla="*/ 617844 w 981129"/>
              <a:gd name="connsiteY2" fmla="*/ 52694 h 981129"/>
              <a:gd name="connsiteX3" fmla="*/ 928436 w 981129"/>
              <a:gd name="connsiteY3" fmla="*/ 363286 h 981129"/>
              <a:gd name="connsiteX4" fmla="*/ 928436 w 981129"/>
              <a:gd name="connsiteY4" fmla="*/ 617844 h 981129"/>
              <a:gd name="connsiteX5" fmla="*/ 617844 w 981129"/>
              <a:gd name="connsiteY5" fmla="*/ 928436 h 981129"/>
              <a:gd name="connsiteX6" fmla="*/ 363286 w 981129"/>
              <a:gd name="connsiteY6" fmla="*/ 928436 h 981129"/>
              <a:gd name="connsiteX7" fmla="*/ 52694 w 981129"/>
              <a:gd name="connsiteY7" fmla="*/ 617844 h 981129"/>
              <a:gd name="connsiteX8" fmla="*/ 52694 w 981129"/>
              <a:gd name="connsiteY8" fmla="*/ 363286 h 98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129" h="981129">
                <a:moveTo>
                  <a:pt x="52694" y="363286"/>
                </a:moveTo>
                <a:lnTo>
                  <a:pt x="363286" y="52694"/>
                </a:lnTo>
                <a:cubicBezTo>
                  <a:pt x="433544" y="-17564"/>
                  <a:pt x="547586" y="-17564"/>
                  <a:pt x="617844" y="52694"/>
                </a:cubicBezTo>
                <a:lnTo>
                  <a:pt x="928436" y="363286"/>
                </a:lnTo>
                <a:cubicBezTo>
                  <a:pt x="998694" y="433544"/>
                  <a:pt x="998694" y="547586"/>
                  <a:pt x="928436" y="617844"/>
                </a:cubicBezTo>
                <a:lnTo>
                  <a:pt x="617844" y="928436"/>
                </a:lnTo>
                <a:cubicBezTo>
                  <a:pt x="547586" y="998694"/>
                  <a:pt x="433544" y="998694"/>
                  <a:pt x="363286" y="928436"/>
                </a:cubicBezTo>
                <a:lnTo>
                  <a:pt x="52694" y="617844"/>
                </a:lnTo>
                <a:cubicBezTo>
                  <a:pt x="-17564" y="547586"/>
                  <a:pt x="-17564" y="433544"/>
                  <a:pt x="52694" y="363286"/>
                </a:cubicBezTo>
              </a:path>
            </a:pathLst>
          </a:custGeom>
          <a:solidFill>
            <a:schemeClr val="accent6">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Arial" panose="020B0604020202020204"/>
                <a:cs typeface="+mn-cs"/>
              </a:rPr>
              <a:t>2</a:t>
            </a:r>
            <a:endParaRPr kumimoji="0" lang="zh-CN" altLang="en-US" sz="1800" b="1" i="0" u="none" strike="noStrike" kern="0" cap="none" spc="0" normalizeH="0" baseline="0" noProof="0" dirty="0">
              <a:ln>
                <a:noFill/>
              </a:ln>
              <a:solidFill>
                <a:prstClr val="white"/>
              </a:solidFill>
              <a:effectLst/>
              <a:uLnTx/>
              <a:uFillTx/>
              <a:latin typeface="Arial" panose="020B0604020202020204"/>
              <a:cs typeface="+mn-cs"/>
            </a:endParaRPr>
          </a:p>
        </p:txBody>
      </p:sp>
      <p:sp>
        <p:nvSpPr>
          <p:cNvPr id="74" name="矩形 73">
            <a:extLst>
              <a:ext uri="{FF2B5EF4-FFF2-40B4-BE49-F238E27FC236}">
                <a16:creationId xmlns:a16="http://schemas.microsoft.com/office/drawing/2014/main" id="{41033FFD-1830-440D-B9F9-0177491FE7CB}"/>
              </a:ext>
            </a:extLst>
          </p:cNvPr>
          <p:cNvSpPr/>
          <p:nvPr/>
        </p:nvSpPr>
        <p:spPr>
          <a:xfrm>
            <a:off x="348231" y="3200553"/>
            <a:ext cx="2594563" cy="781119"/>
          </a:xfrm>
          <a:prstGeom prst="rect">
            <a:avLst/>
          </a:prstGeom>
          <a:solidFill>
            <a:schemeClr val="accent6">
              <a:lumMod val="75000"/>
            </a:schemeClr>
          </a:solidFill>
          <a:ln w="19050">
            <a:solidFill>
              <a:sysClr val="window" lastClr="FFFFFF"/>
            </a:solid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cs typeface="+mn-ea"/>
              <a:sym typeface="+mn-lt"/>
            </a:endParaRPr>
          </a:p>
        </p:txBody>
      </p:sp>
      <p:sp>
        <p:nvSpPr>
          <p:cNvPr id="75" name="TextBox 76">
            <a:extLst>
              <a:ext uri="{FF2B5EF4-FFF2-40B4-BE49-F238E27FC236}">
                <a16:creationId xmlns:a16="http://schemas.microsoft.com/office/drawing/2014/main" id="{A9BB72D2-6E2D-4BFA-8D86-B1693F457615}"/>
              </a:ext>
            </a:extLst>
          </p:cNvPr>
          <p:cNvSpPr txBox="1"/>
          <p:nvPr/>
        </p:nvSpPr>
        <p:spPr>
          <a:xfrm>
            <a:off x="699258" y="3240859"/>
            <a:ext cx="2091301" cy="369332"/>
          </a:xfrm>
          <a:prstGeom prst="rect">
            <a:avLst/>
          </a:prstGeom>
          <a:solidFill>
            <a:schemeClr val="accent6">
              <a:lumMod val="75000"/>
            </a:schemeClr>
          </a:solidFill>
          <a:ln>
            <a:noFill/>
          </a:ln>
          <a:effectLst/>
        </p:spPr>
        <p:txBody>
          <a:bodyPr wrap="square" rtlCol="0">
            <a:spAutoFit/>
          </a:bodyPr>
          <a:lstStyle/>
          <a:p>
            <a:pPr>
              <a:defRPr/>
            </a:pPr>
            <a:r>
              <a:rPr lang="zh-TW" altLang="en-US" b="1" dirty="0">
                <a:solidFill>
                  <a:prstClr val="white"/>
                </a:solidFill>
                <a:latin typeface="微軟正黑體" panose="020B0604030504040204" pitchFamily="34" charset="-120"/>
                <a:cs typeface="+mn-ea"/>
                <a:sym typeface="+mn-lt"/>
              </a:rPr>
              <a:t>輔導與協助</a:t>
            </a:r>
            <a:r>
              <a:rPr lang="zh-CN" altLang="en-US" b="1" dirty="0">
                <a:solidFill>
                  <a:prstClr val="white"/>
                </a:solidFill>
                <a:latin typeface="微軟正黑體" panose="020B0604030504040204" pitchFamily="34" charset="-120"/>
                <a:ea typeface="微軟正黑體" panose="020B0604030504040204" pitchFamily="34" charset="-120"/>
                <a:cs typeface="+mn-ea"/>
                <a:sym typeface="+mn-lt"/>
              </a:rPr>
              <a:t>對象</a:t>
            </a:r>
          </a:p>
        </p:txBody>
      </p:sp>
      <p:sp>
        <p:nvSpPr>
          <p:cNvPr id="76" name="文本框 58">
            <a:extLst>
              <a:ext uri="{FF2B5EF4-FFF2-40B4-BE49-F238E27FC236}">
                <a16:creationId xmlns:a16="http://schemas.microsoft.com/office/drawing/2014/main" id="{B10C2BEC-E40E-4A13-9712-C47A9FF41313}"/>
              </a:ext>
            </a:extLst>
          </p:cNvPr>
          <p:cNvSpPr txBox="1"/>
          <p:nvPr/>
        </p:nvSpPr>
        <p:spPr>
          <a:xfrm>
            <a:off x="582196" y="3572005"/>
            <a:ext cx="1982762" cy="372410"/>
          </a:xfrm>
          <a:prstGeom prst="rect">
            <a:avLst/>
          </a:prstGeom>
          <a:noFill/>
          <a:ln>
            <a:noFill/>
          </a:ln>
          <a:effectLst/>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rPr>
              <a:t>各管理處相關承辦人</a:t>
            </a:r>
            <a:endParaRPr kumimoji="0" lang="en-US" altLang="zh-CN" sz="1400" b="1" i="0" u="none" strike="noStrike" kern="0" cap="none" spc="0" normalizeH="0" baseline="0" noProof="0" dirty="0">
              <a:ln>
                <a:noFill/>
              </a:ln>
              <a:solidFill>
                <a:prstClr val="white"/>
              </a:solidFill>
              <a:effectLst/>
              <a:uLnTx/>
              <a:uFillTx/>
              <a:cs typeface="+mn-ea"/>
              <a:sym typeface="+mn-lt"/>
            </a:endParaRPr>
          </a:p>
        </p:txBody>
      </p:sp>
      <p:sp>
        <p:nvSpPr>
          <p:cNvPr id="77" name="菱形 76">
            <a:extLst>
              <a:ext uri="{FF2B5EF4-FFF2-40B4-BE49-F238E27FC236}">
                <a16:creationId xmlns:a16="http://schemas.microsoft.com/office/drawing/2014/main" id="{3857D751-C2F8-4D17-BEAC-35FF376F69B4}"/>
              </a:ext>
            </a:extLst>
          </p:cNvPr>
          <p:cNvSpPr/>
          <p:nvPr/>
        </p:nvSpPr>
        <p:spPr>
          <a:xfrm>
            <a:off x="237234" y="3237049"/>
            <a:ext cx="466619" cy="352058"/>
          </a:xfrm>
          <a:prstGeom prst="diamond">
            <a:avLst/>
          </a:prstGeom>
          <a:solidFill>
            <a:schemeClr val="accent6">
              <a:lumMod val="75000"/>
            </a:schemeClr>
          </a:solid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ea"/>
                <a:sym typeface="+mn-lt"/>
              </a:rPr>
              <a:t>３</a:t>
            </a: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ea"/>
              <a:sym typeface="+mn-lt"/>
            </a:endParaRPr>
          </a:p>
        </p:txBody>
      </p:sp>
      <p:sp>
        <p:nvSpPr>
          <p:cNvPr id="78" name="菱形 77">
            <a:extLst>
              <a:ext uri="{FF2B5EF4-FFF2-40B4-BE49-F238E27FC236}">
                <a16:creationId xmlns:a16="http://schemas.microsoft.com/office/drawing/2014/main" id="{3857D751-C2F8-4D17-BEAC-35FF376F69B4}"/>
              </a:ext>
            </a:extLst>
          </p:cNvPr>
          <p:cNvSpPr/>
          <p:nvPr/>
        </p:nvSpPr>
        <p:spPr>
          <a:xfrm>
            <a:off x="6199804" y="4143703"/>
            <a:ext cx="483813" cy="352058"/>
          </a:xfrm>
          <a:prstGeom prst="diamond">
            <a:avLst/>
          </a:prstGeom>
          <a:solidFill>
            <a:schemeClr val="accent6">
              <a:lumMod val="75000"/>
            </a:schemeClr>
          </a:solid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ea"/>
                <a:sym typeface="+mn-lt"/>
              </a:rPr>
              <a:t>５</a:t>
            </a: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ea"/>
              <a:sym typeface="+mn-lt"/>
            </a:endParaRPr>
          </a:p>
        </p:txBody>
      </p:sp>
      <p:grpSp>
        <p:nvGrpSpPr>
          <p:cNvPr id="79" name="群組 78"/>
          <p:cNvGrpSpPr/>
          <p:nvPr/>
        </p:nvGrpSpPr>
        <p:grpSpPr>
          <a:xfrm>
            <a:off x="6204114" y="3274934"/>
            <a:ext cx="2719130" cy="817215"/>
            <a:chOff x="2914944" y="2329666"/>
            <a:chExt cx="2867801" cy="817215"/>
          </a:xfrm>
          <a:solidFill>
            <a:schemeClr val="accent6">
              <a:lumMod val="75000"/>
            </a:schemeClr>
          </a:solidFill>
        </p:grpSpPr>
        <p:sp>
          <p:nvSpPr>
            <p:cNvPr id="80" name="矩形 79">
              <a:extLst>
                <a:ext uri="{FF2B5EF4-FFF2-40B4-BE49-F238E27FC236}">
                  <a16:creationId xmlns:a16="http://schemas.microsoft.com/office/drawing/2014/main" id="{41033FFD-1830-440D-B9F9-0177491FE7CB}"/>
                </a:ext>
              </a:extLst>
            </p:cNvPr>
            <p:cNvSpPr/>
            <p:nvPr/>
          </p:nvSpPr>
          <p:spPr>
            <a:xfrm>
              <a:off x="3079356" y="2329666"/>
              <a:ext cx="2662711" cy="781119"/>
            </a:xfrm>
            <a:prstGeom prst="rect">
              <a:avLst/>
            </a:prstGeom>
            <a:grpFill/>
            <a:ln w="19050">
              <a:solidFill>
                <a:sysClr val="window" lastClr="FFFFFF"/>
              </a:solidFill>
              <a:round/>
              <a:headEnd type="none" w="med" len="med"/>
              <a:tailEnd type="ova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cs typeface="+mn-ea"/>
                <a:sym typeface="+mn-lt"/>
              </a:endParaRPr>
            </a:p>
          </p:txBody>
        </p:sp>
        <p:sp>
          <p:nvSpPr>
            <p:cNvPr id="81" name="TextBox 76">
              <a:extLst>
                <a:ext uri="{FF2B5EF4-FFF2-40B4-BE49-F238E27FC236}">
                  <a16:creationId xmlns:a16="http://schemas.microsoft.com/office/drawing/2014/main" id="{A9BB72D2-6E2D-4BFA-8D86-B1693F457615}"/>
                </a:ext>
              </a:extLst>
            </p:cNvPr>
            <p:cNvSpPr txBox="1"/>
            <p:nvPr/>
          </p:nvSpPr>
          <p:spPr>
            <a:xfrm>
              <a:off x="3360481" y="2358558"/>
              <a:ext cx="2091301" cy="369332"/>
            </a:xfrm>
            <a:prstGeom prst="rect">
              <a:avLst/>
            </a:prstGeom>
            <a:grp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prstClr val="white"/>
                  </a:solidFill>
                  <a:effectLst/>
                  <a:uLnTx/>
                  <a:uFillTx/>
                  <a:latin typeface="微軟正黑體" panose="020B0604030504040204" pitchFamily="34" charset="-120"/>
                  <a:cs typeface="+mn-ea"/>
                  <a:sym typeface="+mn-lt"/>
                </a:rPr>
                <a:t>輔導與協助</a:t>
              </a:r>
              <a:r>
                <a:rPr kumimoji="0" lang="zh-CN"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ea"/>
                  <a:sym typeface="+mn-lt"/>
                </a:rPr>
                <a:t>對象</a:t>
              </a:r>
            </a:p>
          </p:txBody>
        </p:sp>
        <p:sp>
          <p:nvSpPr>
            <p:cNvPr id="82" name="文本框 58">
              <a:extLst>
                <a:ext uri="{FF2B5EF4-FFF2-40B4-BE49-F238E27FC236}">
                  <a16:creationId xmlns:a16="http://schemas.microsoft.com/office/drawing/2014/main" id="{B10C2BEC-E40E-4A13-9712-C47A9FF41313}"/>
                </a:ext>
              </a:extLst>
            </p:cNvPr>
            <p:cNvSpPr txBox="1"/>
            <p:nvPr/>
          </p:nvSpPr>
          <p:spPr>
            <a:xfrm>
              <a:off x="3381563" y="2623661"/>
              <a:ext cx="2401182" cy="523220"/>
            </a:xfrm>
            <a:prstGeom prst="rect">
              <a:avLst/>
            </a:prstGeom>
            <a:no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uLnTx/>
                  <a:uFillTx/>
                </a:rPr>
                <a:t>農水署各管理處及工作站</a:t>
              </a:r>
              <a:r>
                <a:rPr kumimoji="0" lang="en-US" altLang="zh-TW" sz="1400" b="1" i="0" u="none" strike="noStrike" kern="0" cap="none" spc="0" normalizeH="0" baseline="0" noProof="0" dirty="0">
                  <a:ln>
                    <a:noFill/>
                  </a:ln>
                  <a:solidFill>
                    <a:prstClr val="white"/>
                  </a:solidFill>
                  <a:effectLst/>
                  <a:uLnTx/>
                  <a:uFillTx/>
                </a:rPr>
                <a:t>GIS</a:t>
              </a:r>
              <a:r>
                <a:rPr kumimoji="0" lang="zh-TW" altLang="en-US" sz="1400" b="1" i="0" u="none" strike="noStrike" kern="0" cap="none" spc="0" normalizeH="0" baseline="0" noProof="0" dirty="0">
                  <a:ln>
                    <a:noFill/>
                  </a:ln>
                  <a:solidFill>
                    <a:prstClr val="white"/>
                  </a:solidFill>
                  <a:effectLst/>
                  <a:uLnTx/>
                  <a:uFillTx/>
                </a:rPr>
                <a:t>承辦</a:t>
              </a:r>
              <a:endParaRPr kumimoji="0" lang="en-US" altLang="zh-CN" sz="1400" b="1" i="0" u="none" strike="noStrike" kern="0" cap="none" spc="0" normalizeH="0" baseline="0" noProof="0" dirty="0">
                <a:ln>
                  <a:noFill/>
                </a:ln>
                <a:solidFill>
                  <a:prstClr val="white"/>
                </a:solidFill>
                <a:effectLst/>
                <a:uLnTx/>
                <a:uFillTx/>
                <a:cs typeface="+mn-ea"/>
                <a:sym typeface="+mn-lt"/>
              </a:endParaRPr>
            </a:p>
          </p:txBody>
        </p:sp>
        <p:sp>
          <p:nvSpPr>
            <p:cNvPr id="83" name="菱形 82">
              <a:extLst>
                <a:ext uri="{FF2B5EF4-FFF2-40B4-BE49-F238E27FC236}">
                  <a16:creationId xmlns:a16="http://schemas.microsoft.com/office/drawing/2014/main" id="{3857D751-C2F8-4D17-BEAC-35FF376F69B4}"/>
                </a:ext>
              </a:extLst>
            </p:cNvPr>
            <p:cNvSpPr/>
            <p:nvPr/>
          </p:nvSpPr>
          <p:spPr>
            <a:xfrm>
              <a:off x="2914944" y="2362269"/>
              <a:ext cx="466619" cy="352058"/>
            </a:xfrm>
            <a:prstGeom prst="diamond">
              <a:avLst/>
            </a:prstGeom>
            <a:grp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ea"/>
                  <a:sym typeface="+mn-lt"/>
                </a:rPr>
                <a:t>2</a:t>
              </a:r>
              <a:endParaRPr kumimoji="0" lang="zh-CN" altLang="en-US" sz="2000" b="0" i="0" u="none" strike="noStrike" kern="0" cap="none" spc="0" normalizeH="0" baseline="0" noProof="0" dirty="0">
                <a:ln>
                  <a:noFill/>
                </a:ln>
                <a:solidFill>
                  <a:prstClr val="white"/>
                </a:solidFill>
                <a:effectLst/>
                <a:uLnTx/>
                <a:uFillTx/>
                <a:latin typeface="Arial" panose="020B0604020202020204"/>
                <a:cs typeface="+mn-ea"/>
                <a:sym typeface="+mn-lt"/>
              </a:endParaRPr>
            </a:p>
          </p:txBody>
        </p:sp>
      </p:grpSp>
      <p:sp>
        <p:nvSpPr>
          <p:cNvPr id="84" name="任意多边形 54"/>
          <p:cNvSpPr/>
          <p:nvPr/>
        </p:nvSpPr>
        <p:spPr>
          <a:xfrm>
            <a:off x="-974508" y="63392"/>
            <a:ext cx="14004708" cy="1594528"/>
          </a:xfrm>
          <a:custGeom>
            <a:avLst/>
            <a:gdLst>
              <a:gd name="connsiteX0" fmla="*/ 0 w 10858500"/>
              <a:gd name="connsiteY0" fmla="*/ 0 h 1524000"/>
              <a:gd name="connsiteX1" fmla="*/ 10858500 w 10858500"/>
              <a:gd name="connsiteY1" fmla="*/ 0 h 1524000"/>
              <a:gd name="connsiteX2" fmla="*/ 10858500 w 10858500"/>
              <a:gd name="connsiteY2" fmla="*/ 612683 h 1524000"/>
              <a:gd name="connsiteX3" fmla="*/ 10808875 w 10858500"/>
              <a:gd name="connsiteY3" fmla="*/ 641687 h 1524000"/>
              <a:gd name="connsiteX4" fmla="*/ 5543551 w 10858500"/>
              <a:gd name="connsiteY4" fmla="*/ 1524000 h 1524000"/>
              <a:gd name="connsiteX5" fmla="*/ 26071 w 10858500"/>
              <a:gd name="connsiteY5" fmla="*/ 494313 h 1524000"/>
              <a:gd name="connsiteX6" fmla="*/ 0 w 10858500"/>
              <a:gd name="connsiteY6" fmla="*/ 474259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0" h="1524000">
                <a:moveTo>
                  <a:pt x="0" y="0"/>
                </a:moveTo>
                <a:lnTo>
                  <a:pt x="10858500" y="0"/>
                </a:lnTo>
                <a:lnTo>
                  <a:pt x="10858500" y="612683"/>
                </a:lnTo>
                <a:lnTo>
                  <a:pt x="10808875" y="641687"/>
                </a:lnTo>
                <a:cubicBezTo>
                  <a:pt x="9794863" y="1167233"/>
                  <a:pt x="7817187" y="1524000"/>
                  <a:pt x="5543551" y="1524000"/>
                </a:cubicBezTo>
                <a:cubicBezTo>
                  <a:pt x="3063219" y="1524000"/>
                  <a:pt x="935106" y="1099417"/>
                  <a:pt x="26071" y="494313"/>
                </a:cubicBezTo>
                <a:lnTo>
                  <a:pt x="0" y="474259"/>
                </a:lnTo>
                <a:close/>
              </a:path>
            </a:pathLst>
          </a:custGeom>
          <a:no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panose="020B0604020202020204"/>
              <a:cs typeface="+mn-cs"/>
            </a:endParaRPr>
          </a:p>
        </p:txBody>
      </p:sp>
      <p:grpSp>
        <p:nvGrpSpPr>
          <p:cNvPr id="85" name="组合 12">
            <a:extLst>
              <a:ext uri="{FF2B5EF4-FFF2-40B4-BE49-F238E27FC236}">
                <a16:creationId xmlns:a16="http://schemas.microsoft.com/office/drawing/2014/main" id="{6839D812-8343-4EAD-A9E1-DD72735CFC15}"/>
              </a:ext>
            </a:extLst>
          </p:cNvPr>
          <p:cNvGrpSpPr/>
          <p:nvPr/>
        </p:nvGrpSpPr>
        <p:grpSpPr>
          <a:xfrm>
            <a:off x="2493375" y="1217076"/>
            <a:ext cx="773364" cy="764480"/>
            <a:chOff x="1504217" y="1723771"/>
            <a:chExt cx="876300" cy="876300"/>
          </a:xfrm>
          <a:solidFill>
            <a:schemeClr val="accent6">
              <a:lumMod val="50000"/>
            </a:schemeClr>
          </a:solidFill>
        </p:grpSpPr>
        <p:sp>
          <p:nvSpPr>
            <p:cNvPr id="86" name="椭圆 10">
              <a:extLst>
                <a:ext uri="{FF2B5EF4-FFF2-40B4-BE49-F238E27FC236}">
                  <a16:creationId xmlns:a16="http://schemas.microsoft.com/office/drawing/2014/main" id="{733B2815-EB69-4258-AF59-60310BB71396}"/>
                </a:ext>
              </a:extLst>
            </p:cNvPr>
            <p:cNvSpPr/>
            <p:nvPr/>
          </p:nvSpPr>
          <p:spPr>
            <a:xfrm>
              <a:off x="1504217" y="1723771"/>
              <a:ext cx="876300" cy="876300"/>
            </a:xfrm>
            <a:prstGeom prst="ellipse">
              <a:avLst/>
            </a:prstGeom>
            <a:grp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ea typeface="思源黑体 CN Light"/>
                <a:cs typeface="+mn-cs"/>
              </a:endParaRPr>
            </a:p>
          </p:txBody>
        </p:sp>
        <p:sp>
          <p:nvSpPr>
            <p:cNvPr id="87" name="椭圆 11">
              <a:extLst>
                <a:ext uri="{FF2B5EF4-FFF2-40B4-BE49-F238E27FC236}">
                  <a16:creationId xmlns:a16="http://schemas.microsoft.com/office/drawing/2014/main" id="{F081DA6B-CD08-408D-B078-A3C313466B47}"/>
                </a:ext>
              </a:extLst>
            </p:cNvPr>
            <p:cNvSpPr/>
            <p:nvPr/>
          </p:nvSpPr>
          <p:spPr>
            <a:xfrm>
              <a:off x="1558489" y="1755137"/>
              <a:ext cx="781050" cy="781050"/>
            </a:xfrm>
            <a:prstGeom prst="ellipse">
              <a:avLst/>
            </a:prstGeom>
            <a:grp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ea typeface="思源黑体 CN Light"/>
                <a:cs typeface="+mn-cs"/>
              </a:endParaRPr>
            </a:p>
          </p:txBody>
        </p:sp>
      </p:grpSp>
      <p:sp>
        <p:nvSpPr>
          <p:cNvPr id="88" name="Shape 4007"/>
          <p:cNvSpPr/>
          <p:nvPr/>
        </p:nvSpPr>
        <p:spPr>
          <a:xfrm>
            <a:off x="2634494" y="1333650"/>
            <a:ext cx="465024" cy="424286"/>
          </a:xfrm>
          <a:custGeom>
            <a:avLst/>
            <a:gdLst/>
            <a:ahLst/>
            <a:cxnLst/>
            <a:rect l="0" t="0" r="0" b="0"/>
            <a:pathLst>
              <a:path w="120000" h="120000" extrusionOk="0">
                <a:moveTo>
                  <a:pt x="119759" y="119724"/>
                </a:moveTo>
                <a:lnTo>
                  <a:pt x="119759" y="119724"/>
                </a:lnTo>
                <a:cubicBezTo>
                  <a:pt x="119759" y="119724"/>
                  <a:pt x="119759" y="92965"/>
                  <a:pt x="117349" y="90482"/>
                </a:cubicBezTo>
                <a:cubicBezTo>
                  <a:pt x="115421" y="88000"/>
                  <a:pt x="111325" y="83310"/>
                  <a:pt x="102409" y="80827"/>
                </a:cubicBezTo>
                <a:cubicBezTo>
                  <a:pt x="93975" y="75862"/>
                  <a:pt x="89638" y="70896"/>
                  <a:pt x="89638" y="63724"/>
                </a:cubicBezTo>
                <a:cubicBezTo>
                  <a:pt x="89638" y="58758"/>
                  <a:pt x="93975" y="61241"/>
                  <a:pt x="93975" y="54068"/>
                </a:cubicBezTo>
                <a:cubicBezTo>
                  <a:pt x="93975" y="49103"/>
                  <a:pt x="98313" y="54068"/>
                  <a:pt x="98313" y="43862"/>
                </a:cubicBezTo>
                <a:cubicBezTo>
                  <a:pt x="98313" y="41655"/>
                  <a:pt x="96144" y="41655"/>
                  <a:pt x="96144" y="41655"/>
                </a:cubicBezTo>
                <a:cubicBezTo>
                  <a:pt x="96144" y="41655"/>
                  <a:pt x="98313" y="36689"/>
                  <a:pt x="98313" y="31724"/>
                </a:cubicBezTo>
                <a:cubicBezTo>
                  <a:pt x="98313" y="27034"/>
                  <a:pt x="96144" y="17103"/>
                  <a:pt x="83373" y="17103"/>
                </a:cubicBezTo>
                <a:cubicBezTo>
                  <a:pt x="70602" y="17103"/>
                  <a:pt x="68433" y="27034"/>
                  <a:pt x="68433" y="31724"/>
                </a:cubicBezTo>
                <a:cubicBezTo>
                  <a:pt x="68433" y="36689"/>
                  <a:pt x="70602" y="41655"/>
                  <a:pt x="70602" y="41655"/>
                </a:cubicBezTo>
                <a:cubicBezTo>
                  <a:pt x="70602" y="41655"/>
                  <a:pt x="68433" y="41655"/>
                  <a:pt x="68433" y="43862"/>
                </a:cubicBezTo>
                <a:cubicBezTo>
                  <a:pt x="68433" y="54068"/>
                  <a:pt x="70602" y="49103"/>
                  <a:pt x="72771" y="54068"/>
                </a:cubicBezTo>
                <a:cubicBezTo>
                  <a:pt x="72771" y="61241"/>
                  <a:pt x="74939" y="58758"/>
                  <a:pt x="74939" y="63724"/>
                </a:cubicBezTo>
                <a:cubicBezTo>
                  <a:pt x="74939" y="68689"/>
                  <a:pt x="74939" y="73379"/>
                  <a:pt x="70602" y="75862"/>
                </a:cubicBezTo>
                <a:cubicBezTo>
                  <a:pt x="89638" y="88000"/>
                  <a:pt x="91807" y="88000"/>
                  <a:pt x="91807" y="100413"/>
                </a:cubicBezTo>
                <a:cubicBezTo>
                  <a:pt x="91807" y="119724"/>
                  <a:pt x="91807" y="119724"/>
                  <a:pt x="91807" y="119724"/>
                </a:cubicBezTo>
                <a:lnTo>
                  <a:pt x="119759" y="119724"/>
                </a:lnTo>
                <a:close/>
                <a:moveTo>
                  <a:pt x="62168" y="83310"/>
                </a:moveTo>
                <a:lnTo>
                  <a:pt x="62168" y="83310"/>
                </a:lnTo>
                <a:cubicBezTo>
                  <a:pt x="49156" y="78344"/>
                  <a:pt x="45060" y="73379"/>
                  <a:pt x="45060" y="63724"/>
                </a:cubicBezTo>
                <a:cubicBezTo>
                  <a:pt x="45060" y="56275"/>
                  <a:pt x="49156" y="58758"/>
                  <a:pt x="51325" y="46344"/>
                </a:cubicBezTo>
                <a:cubicBezTo>
                  <a:pt x="51325" y="43862"/>
                  <a:pt x="55662" y="46344"/>
                  <a:pt x="55662" y="36689"/>
                </a:cubicBezTo>
                <a:cubicBezTo>
                  <a:pt x="55662" y="31724"/>
                  <a:pt x="53493" y="31724"/>
                  <a:pt x="53493" y="31724"/>
                </a:cubicBezTo>
                <a:cubicBezTo>
                  <a:pt x="53493" y="31724"/>
                  <a:pt x="53493" y="24551"/>
                  <a:pt x="55662" y="19586"/>
                </a:cubicBezTo>
                <a:cubicBezTo>
                  <a:pt x="55662" y="14620"/>
                  <a:pt x="51325" y="0"/>
                  <a:pt x="36385" y="0"/>
                </a:cubicBezTo>
                <a:cubicBezTo>
                  <a:pt x="19277" y="0"/>
                  <a:pt x="17108" y="14620"/>
                  <a:pt x="17108" y="19586"/>
                </a:cubicBezTo>
                <a:cubicBezTo>
                  <a:pt x="17108" y="24551"/>
                  <a:pt x="17108" y="31724"/>
                  <a:pt x="17108" y="31724"/>
                </a:cubicBezTo>
                <a:cubicBezTo>
                  <a:pt x="17108" y="31724"/>
                  <a:pt x="17108" y="31724"/>
                  <a:pt x="17108" y="36689"/>
                </a:cubicBezTo>
                <a:cubicBezTo>
                  <a:pt x="17108" y="46344"/>
                  <a:pt x="19277" y="43862"/>
                  <a:pt x="21445" y="46344"/>
                </a:cubicBezTo>
                <a:cubicBezTo>
                  <a:pt x="21445" y="58758"/>
                  <a:pt x="25783" y="56275"/>
                  <a:pt x="25783" y="63724"/>
                </a:cubicBezTo>
                <a:cubicBezTo>
                  <a:pt x="25783" y="73379"/>
                  <a:pt x="21445" y="78344"/>
                  <a:pt x="10843" y="83310"/>
                </a:cubicBezTo>
                <a:cubicBezTo>
                  <a:pt x="6506" y="85517"/>
                  <a:pt x="0" y="88000"/>
                  <a:pt x="0" y="95448"/>
                </a:cubicBezTo>
                <a:cubicBezTo>
                  <a:pt x="0" y="119724"/>
                  <a:pt x="0" y="119724"/>
                  <a:pt x="0" y="119724"/>
                </a:cubicBezTo>
                <a:cubicBezTo>
                  <a:pt x="83373" y="119724"/>
                  <a:pt x="83373" y="119724"/>
                  <a:pt x="83373" y="119724"/>
                </a:cubicBezTo>
                <a:cubicBezTo>
                  <a:pt x="83373" y="119724"/>
                  <a:pt x="83373" y="105103"/>
                  <a:pt x="83373" y="100413"/>
                </a:cubicBezTo>
                <a:cubicBezTo>
                  <a:pt x="83373" y="95448"/>
                  <a:pt x="72771" y="90482"/>
                  <a:pt x="62168" y="83310"/>
                </a:cubicBezTo>
                <a:close/>
              </a:path>
            </a:pathLst>
          </a:custGeom>
          <a:solidFill>
            <a:sysClr val="window" lastClr="FFFFFF"/>
          </a:solidFill>
          <a:ln>
            <a:noFill/>
          </a:ln>
        </p:spPr>
        <p:txBody>
          <a:bodyPr lIns="45700" tIns="22850" rIns="45700" bIns="228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Lato"/>
              <a:ea typeface="Lato"/>
              <a:cs typeface="Lato"/>
              <a:sym typeface="Lato"/>
            </a:endParaRPr>
          </a:p>
        </p:txBody>
      </p:sp>
      <p:grpSp>
        <p:nvGrpSpPr>
          <p:cNvPr id="89" name="组合 12">
            <a:extLst>
              <a:ext uri="{FF2B5EF4-FFF2-40B4-BE49-F238E27FC236}">
                <a16:creationId xmlns:a16="http://schemas.microsoft.com/office/drawing/2014/main" id="{6839D812-8343-4EAD-A9E1-DD72735CFC15}"/>
              </a:ext>
            </a:extLst>
          </p:cNvPr>
          <p:cNvGrpSpPr/>
          <p:nvPr/>
        </p:nvGrpSpPr>
        <p:grpSpPr>
          <a:xfrm>
            <a:off x="8792466" y="1195939"/>
            <a:ext cx="770634" cy="764120"/>
            <a:chOff x="1504217" y="1723771"/>
            <a:chExt cx="876300" cy="876300"/>
          </a:xfrm>
          <a:solidFill>
            <a:schemeClr val="accent6">
              <a:lumMod val="50000"/>
            </a:schemeClr>
          </a:solidFill>
        </p:grpSpPr>
        <p:sp>
          <p:nvSpPr>
            <p:cNvPr id="90" name="椭圆 10">
              <a:extLst>
                <a:ext uri="{FF2B5EF4-FFF2-40B4-BE49-F238E27FC236}">
                  <a16:creationId xmlns:a16="http://schemas.microsoft.com/office/drawing/2014/main" id="{733B2815-EB69-4258-AF59-60310BB71396}"/>
                </a:ext>
              </a:extLst>
            </p:cNvPr>
            <p:cNvSpPr/>
            <p:nvPr/>
          </p:nvSpPr>
          <p:spPr>
            <a:xfrm>
              <a:off x="1504217" y="1723771"/>
              <a:ext cx="876300" cy="876300"/>
            </a:xfrm>
            <a:prstGeom prst="ellipse">
              <a:avLst/>
            </a:prstGeom>
            <a:grp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ea typeface="思源黑体 CN Light"/>
                <a:cs typeface="+mn-cs"/>
              </a:endParaRPr>
            </a:p>
          </p:txBody>
        </p:sp>
        <p:sp>
          <p:nvSpPr>
            <p:cNvPr id="91" name="椭圆 11">
              <a:extLst>
                <a:ext uri="{FF2B5EF4-FFF2-40B4-BE49-F238E27FC236}">
                  <a16:creationId xmlns:a16="http://schemas.microsoft.com/office/drawing/2014/main" id="{F081DA6B-CD08-408D-B078-A3C313466B47}"/>
                </a:ext>
              </a:extLst>
            </p:cNvPr>
            <p:cNvSpPr/>
            <p:nvPr/>
          </p:nvSpPr>
          <p:spPr>
            <a:xfrm>
              <a:off x="1545789" y="1780537"/>
              <a:ext cx="781050" cy="781050"/>
            </a:xfrm>
            <a:prstGeom prst="ellipse">
              <a:avLst/>
            </a:prstGeom>
            <a:grp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ea typeface="思源黑体 CN Light"/>
                <a:cs typeface="+mn-cs"/>
              </a:endParaRPr>
            </a:p>
          </p:txBody>
        </p:sp>
      </p:grpSp>
      <p:pic>
        <p:nvPicPr>
          <p:cNvPr id="92" name="圖片 91"/>
          <p:cNvPicPr>
            <a:picLocks noChangeAspect="1"/>
          </p:cNvPicPr>
          <p:nvPr/>
        </p:nvPicPr>
        <p:blipFill>
          <a:blip r:embed="rId7"/>
          <a:stretch>
            <a:fillRect/>
          </a:stretch>
        </p:blipFill>
        <p:spPr>
          <a:xfrm>
            <a:off x="8990976" y="1332937"/>
            <a:ext cx="463052" cy="439507"/>
          </a:xfrm>
          <a:prstGeom prst="rect">
            <a:avLst/>
          </a:prstGeom>
        </p:spPr>
      </p:pic>
    </p:spTree>
    <p:extLst>
      <p:ext uri="{BB962C8B-B14F-4D97-AF65-F5344CB8AC3E}">
        <p14:creationId xmlns:p14="http://schemas.microsoft.com/office/powerpoint/2010/main" val="1848753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4E0E2">
            <a:alpha val="70000"/>
          </a:srgbClr>
        </a:solidFill>
        <a:effectLst/>
      </p:bgPr>
    </p:bg>
    <p:spTree>
      <p:nvGrpSpPr>
        <p:cNvPr id="1" name=""/>
        <p:cNvGrpSpPr/>
        <p:nvPr/>
      </p:nvGrpSpPr>
      <p:grpSpPr>
        <a:xfrm>
          <a:off x="0" y="0"/>
          <a:ext cx="0" cy="0"/>
          <a:chOff x="0" y="0"/>
          <a:chExt cx="0" cy="0"/>
        </a:xfrm>
      </p:grpSpPr>
      <p:grpSp>
        <p:nvGrpSpPr>
          <p:cNvPr id="7" name="组合 11">
            <a:extLst>
              <a:ext uri="{FF2B5EF4-FFF2-40B4-BE49-F238E27FC236}">
                <a16:creationId xmlns:a16="http://schemas.microsoft.com/office/drawing/2014/main" id="{310B5575-B206-4042-A677-FE72D3D72E44}"/>
              </a:ext>
            </a:extLst>
          </p:cNvPr>
          <p:cNvGrpSpPr/>
          <p:nvPr/>
        </p:nvGrpSpPr>
        <p:grpSpPr>
          <a:xfrm>
            <a:off x="895507" y="1776383"/>
            <a:ext cx="3136392" cy="3108960"/>
            <a:chOff x="1874520" y="1901952"/>
            <a:chExt cx="3136392" cy="3108960"/>
          </a:xfrm>
        </p:grpSpPr>
        <p:sp>
          <p:nvSpPr>
            <p:cNvPr id="50" name="椭圆 3">
              <a:extLst>
                <a:ext uri="{FF2B5EF4-FFF2-40B4-BE49-F238E27FC236}">
                  <a16:creationId xmlns:a16="http://schemas.microsoft.com/office/drawing/2014/main" id="{90EBE1CC-05EC-4FF6-A1AD-122E088EAA1B}"/>
                </a:ext>
              </a:extLst>
            </p:cNvPr>
            <p:cNvSpPr/>
            <p:nvPr/>
          </p:nvSpPr>
          <p:spPr>
            <a:xfrm>
              <a:off x="2057400" y="2066544"/>
              <a:ext cx="2770632" cy="2770632"/>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51" name="直接连接符 5">
              <a:extLst>
                <a:ext uri="{FF2B5EF4-FFF2-40B4-BE49-F238E27FC236}">
                  <a16:creationId xmlns:a16="http://schemas.microsoft.com/office/drawing/2014/main" id="{38DB638D-D75C-494F-97ED-781F2DB6C875}"/>
                </a:ext>
              </a:extLst>
            </p:cNvPr>
            <p:cNvCxnSpPr/>
            <p:nvPr/>
          </p:nvCxnSpPr>
          <p:spPr>
            <a:xfrm>
              <a:off x="3429000" y="1901952"/>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8">
              <a:extLst>
                <a:ext uri="{FF2B5EF4-FFF2-40B4-BE49-F238E27FC236}">
                  <a16:creationId xmlns:a16="http://schemas.microsoft.com/office/drawing/2014/main" id="{05E47DAF-F418-4B80-A260-407EC70A7B26}"/>
                </a:ext>
              </a:extLst>
            </p:cNvPr>
            <p:cNvCxnSpPr/>
            <p:nvPr/>
          </p:nvCxnSpPr>
          <p:spPr>
            <a:xfrm>
              <a:off x="4672584" y="3456432"/>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9">
              <a:extLst>
                <a:ext uri="{FF2B5EF4-FFF2-40B4-BE49-F238E27FC236}">
                  <a16:creationId xmlns:a16="http://schemas.microsoft.com/office/drawing/2014/main" id="{F406A23A-683F-4505-B90F-D7F49ABC2251}"/>
                </a:ext>
              </a:extLst>
            </p:cNvPr>
            <p:cNvCxnSpPr/>
            <p:nvPr/>
          </p:nvCxnSpPr>
          <p:spPr>
            <a:xfrm>
              <a:off x="3425952" y="4654296"/>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10">
              <a:extLst>
                <a:ext uri="{FF2B5EF4-FFF2-40B4-BE49-F238E27FC236}">
                  <a16:creationId xmlns:a16="http://schemas.microsoft.com/office/drawing/2014/main" id="{9206A0EC-308C-47BE-80A2-432C700A0600}"/>
                </a:ext>
              </a:extLst>
            </p:cNvPr>
            <p:cNvCxnSpPr/>
            <p:nvPr/>
          </p:nvCxnSpPr>
          <p:spPr>
            <a:xfrm>
              <a:off x="1874520" y="3451860"/>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120">
            <a:extLst>
              <a:ext uri="{FF2B5EF4-FFF2-40B4-BE49-F238E27FC236}">
                <a16:creationId xmlns:a16="http://schemas.microsoft.com/office/drawing/2014/main" id="{D482250E-4D96-4E30-9C14-7258F674690C}"/>
              </a:ext>
            </a:extLst>
          </p:cNvPr>
          <p:cNvGrpSpPr/>
          <p:nvPr/>
        </p:nvGrpSpPr>
        <p:grpSpPr>
          <a:xfrm>
            <a:off x="4388707" y="2234038"/>
            <a:ext cx="7074208" cy="1938204"/>
            <a:chOff x="4619530" y="2424035"/>
            <a:chExt cx="6544864" cy="1548167"/>
          </a:xfrm>
        </p:grpSpPr>
        <p:grpSp>
          <p:nvGrpSpPr>
            <p:cNvPr id="56" name="组合 55">
              <a:extLst>
                <a:ext uri="{FF2B5EF4-FFF2-40B4-BE49-F238E27FC236}">
                  <a16:creationId xmlns:a16="http://schemas.microsoft.com/office/drawing/2014/main" id="{D74208A4-5344-492B-A9DB-FC15C7659F14}"/>
                </a:ext>
              </a:extLst>
            </p:cNvPr>
            <p:cNvGrpSpPr/>
            <p:nvPr/>
          </p:nvGrpSpPr>
          <p:grpSpPr>
            <a:xfrm>
              <a:off x="4619530" y="2424035"/>
              <a:ext cx="6544864" cy="1548167"/>
              <a:chOff x="681080" y="2753256"/>
              <a:chExt cx="6962996" cy="1647075"/>
            </a:xfrm>
          </p:grpSpPr>
          <p:sp>
            <p:nvSpPr>
              <p:cNvPr id="61" name="矩形 3">
                <a:extLst>
                  <a:ext uri="{FF2B5EF4-FFF2-40B4-BE49-F238E27FC236}">
                    <a16:creationId xmlns:a16="http://schemas.microsoft.com/office/drawing/2014/main" id="{5AE2D1FC-21A3-4A7C-AE77-14AFAF3DD96D}"/>
                  </a:ext>
                </a:extLst>
              </p:cNvPr>
              <p:cNvSpPr/>
              <p:nvPr/>
            </p:nvSpPr>
            <p:spPr>
              <a:xfrm>
                <a:off x="681080" y="2753256"/>
                <a:ext cx="6657271" cy="124786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7271" h="1247861">
                    <a:moveTo>
                      <a:pt x="0" y="0"/>
                    </a:moveTo>
                    <a:lnTo>
                      <a:pt x="6393111" y="386080"/>
                    </a:lnTo>
                    <a:lnTo>
                      <a:pt x="6657271" y="1247861"/>
                    </a:lnTo>
                    <a:lnTo>
                      <a:pt x="213360" y="1247861"/>
                    </a:lnTo>
                    <a:lnTo>
                      <a:pt x="0" y="0"/>
                    </a:lnTo>
                    <a:close/>
                  </a:path>
                </a:pathLst>
              </a:custGeom>
              <a:solidFill>
                <a:srgbClr val="334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62" name="矩形 3">
                <a:extLst>
                  <a:ext uri="{FF2B5EF4-FFF2-40B4-BE49-F238E27FC236}">
                    <a16:creationId xmlns:a16="http://schemas.microsoft.com/office/drawing/2014/main" id="{1C738AFD-284E-477E-A593-987880422554}"/>
                  </a:ext>
                </a:extLst>
              </p:cNvPr>
              <p:cNvSpPr/>
              <p:nvPr/>
            </p:nvSpPr>
            <p:spPr>
              <a:xfrm>
                <a:off x="1220485" y="3721430"/>
                <a:ext cx="6423591" cy="67890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50800 w 6657271"/>
                  <a:gd name="connsiteY3" fmla="*/ 546821 h 1247861"/>
                  <a:gd name="connsiteX4" fmla="*/ 0 w 6657271"/>
                  <a:gd name="connsiteY4" fmla="*/ 0 h 1247861"/>
                  <a:gd name="connsiteX0" fmla="*/ 0 w 6657271"/>
                  <a:gd name="connsiteY0" fmla="*/ 71120 h 1318981"/>
                  <a:gd name="connsiteX1" fmla="*/ 6321991 w 6657271"/>
                  <a:gd name="connsiteY1" fmla="*/ 0 h 1318981"/>
                  <a:gd name="connsiteX2" fmla="*/ 6657271 w 6657271"/>
                  <a:gd name="connsiteY2" fmla="*/ 1318981 h 1318981"/>
                  <a:gd name="connsiteX3" fmla="*/ 50800 w 6657271"/>
                  <a:gd name="connsiteY3" fmla="*/ 617941 h 1318981"/>
                  <a:gd name="connsiteX4" fmla="*/ 0 w 6657271"/>
                  <a:gd name="connsiteY4" fmla="*/ 71120 h 1318981"/>
                  <a:gd name="connsiteX0" fmla="*/ 0 w 6443911"/>
                  <a:gd name="connsiteY0" fmla="*/ 71120 h 678901"/>
                  <a:gd name="connsiteX1" fmla="*/ 6321991 w 6443911"/>
                  <a:gd name="connsiteY1" fmla="*/ 0 h 678901"/>
                  <a:gd name="connsiteX2" fmla="*/ 6443911 w 6443911"/>
                  <a:gd name="connsiteY2" fmla="*/ 678901 h 678901"/>
                  <a:gd name="connsiteX3" fmla="*/ 50800 w 6443911"/>
                  <a:gd name="connsiteY3" fmla="*/ 617941 h 678901"/>
                  <a:gd name="connsiteX4" fmla="*/ 0 w 6443911"/>
                  <a:gd name="connsiteY4" fmla="*/ 71120 h 678901"/>
                  <a:gd name="connsiteX0" fmla="*/ 0 w 6423591"/>
                  <a:gd name="connsiteY0" fmla="*/ 121920 h 678901"/>
                  <a:gd name="connsiteX1" fmla="*/ 6301671 w 6423591"/>
                  <a:gd name="connsiteY1" fmla="*/ 0 h 678901"/>
                  <a:gd name="connsiteX2" fmla="*/ 6423591 w 6423591"/>
                  <a:gd name="connsiteY2" fmla="*/ 678901 h 678901"/>
                  <a:gd name="connsiteX3" fmla="*/ 30480 w 6423591"/>
                  <a:gd name="connsiteY3" fmla="*/ 617941 h 678901"/>
                  <a:gd name="connsiteX4" fmla="*/ 0 w 6423591"/>
                  <a:gd name="connsiteY4" fmla="*/ 121920 h 67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591" h="678901">
                    <a:moveTo>
                      <a:pt x="0" y="121920"/>
                    </a:moveTo>
                    <a:lnTo>
                      <a:pt x="6301671" y="0"/>
                    </a:lnTo>
                    <a:lnTo>
                      <a:pt x="6423591" y="678901"/>
                    </a:lnTo>
                    <a:lnTo>
                      <a:pt x="30480" y="617941"/>
                    </a:lnTo>
                    <a:lnTo>
                      <a:pt x="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Calibri" panose="020F0502020204030204"/>
                  <a:ea typeface="宋体" panose="02010600030101010101" pitchFamily="2" charset="-122"/>
                </a:endParaRPr>
              </a:p>
            </p:txBody>
          </p:sp>
        </p:grpSp>
        <p:sp>
          <p:nvSpPr>
            <p:cNvPr id="58" name="文本框 119">
              <a:extLst>
                <a:ext uri="{FF2B5EF4-FFF2-40B4-BE49-F238E27FC236}">
                  <a16:creationId xmlns:a16="http://schemas.microsoft.com/office/drawing/2014/main" id="{324C33AE-CCE5-4260-9607-C1159EC5A27C}"/>
                </a:ext>
              </a:extLst>
            </p:cNvPr>
            <p:cNvSpPr txBox="1"/>
            <p:nvPr/>
          </p:nvSpPr>
          <p:spPr>
            <a:xfrm>
              <a:off x="6953579" y="3426055"/>
              <a:ext cx="3517949" cy="461665"/>
            </a:xfrm>
            <a:prstGeom prst="rect">
              <a:avLst/>
            </a:prstGeom>
            <a:noFill/>
          </p:spPr>
          <p:txBody>
            <a:bodyPr wrap="square" rtlCol="0">
              <a:spAutoFit/>
            </a:bodyPr>
            <a:lstStyle/>
            <a:p>
              <a:pPr>
                <a:defRPr/>
              </a:pPr>
              <a:r>
                <a:rPr lang="en-US" altLang="zh-CN" sz="2400" b="1" dirty="0">
                  <a:solidFill>
                    <a:prstClr val="white"/>
                  </a:solidFill>
                  <a:latin typeface="微软雅黑" panose="020B0503020204020204" pitchFamily="34" charset="-122"/>
                  <a:ea typeface="微软雅黑" panose="020B0503020204020204" pitchFamily="34" charset="-122"/>
                </a:rPr>
                <a:t>ADD YOUR TITLE</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nvGrpSpPr>
          <p:cNvPr id="65" name="组合 66">
            <a:extLst>
              <a:ext uri="{FF2B5EF4-FFF2-40B4-BE49-F238E27FC236}">
                <a16:creationId xmlns:a16="http://schemas.microsoft.com/office/drawing/2014/main" id="{0800E0F9-B1C5-4D9B-B015-1C6765F468AA}"/>
              </a:ext>
            </a:extLst>
          </p:cNvPr>
          <p:cNvGrpSpPr/>
          <p:nvPr/>
        </p:nvGrpSpPr>
        <p:grpSpPr>
          <a:xfrm>
            <a:off x="8559443" y="1346959"/>
            <a:ext cx="2910464" cy="914884"/>
            <a:chOff x="1019176" y="1452562"/>
            <a:chExt cx="2290763" cy="809626"/>
          </a:xfrm>
          <a:effectLst>
            <a:outerShdw blurRad="50800" dist="38100" dir="2700000" algn="tl" rotWithShape="0">
              <a:prstClr val="black">
                <a:alpha val="40000"/>
              </a:prstClr>
            </a:outerShdw>
          </a:effectLst>
        </p:grpSpPr>
        <p:sp>
          <p:nvSpPr>
            <p:cNvPr id="66" name="Freeform 74">
              <a:extLst>
                <a:ext uri="{FF2B5EF4-FFF2-40B4-BE49-F238E27FC236}">
                  <a16:creationId xmlns:a16="http://schemas.microsoft.com/office/drawing/2014/main" id="{84EF7B1B-8A9C-42CB-92EE-A43BA8CC4C36}"/>
                </a:ext>
              </a:extLst>
            </p:cNvPr>
            <p:cNvSpPr>
              <a:spLocks/>
            </p:cNvSpPr>
            <p:nvPr/>
          </p:nvSpPr>
          <p:spPr bwMode="auto">
            <a:xfrm>
              <a:off x="1655763" y="1890713"/>
              <a:ext cx="411163" cy="158750"/>
            </a:xfrm>
            <a:custGeom>
              <a:avLst/>
              <a:gdLst>
                <a:gd name="T0" fmla="*/ 102 w 109"/>
                <a:gd name="T1" fmla="*/ 10 h 42"/>
                <a:gd name="T2" fmla="*/ 58 w 109"/>
                <a:gd name="T3" fmla="*/ 25 h 42"/>
                <a:gd name="T4" fmla="*/ 3 w 109"/>
                <a:gd name="T5" fmla="*/ 17 h 42"/>
                <a:gd name="T6" fmla="*/ 15 w 109"/>
                <a:gd name="T7" fmla="*/ 17 h 42"/>
                <a:gd name="T8" fmla="*/ 49 w 109"/>
                <a:gd name="T9" fmla="*/ 37 h 42"/>
                <a:gd name="T10" fmla="*/ 62 w 109"/>
                <a:gd name="T11" fmla="*/ 35 h 42"/>
                <a:gd name="T12" fmla="*/ 93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8" y="3"/>
                    <a:pt x="46" y="27"/>
                    <a:pt x="49" y="37"/>
                  </a:cubicBezTo>
                  <a:cubicBezTo>
                    <a:pt x="51" y="42"/>
                    <a:pt x="61" y="38"/>
                    <a:pt x="62" y="35"/>
                  </a:cubicBezTo>
                  <a:cubicBezTo>
                    <a:pt x="68" y="23"/>
                    <a:pt x="77" y="13"/>
                    <a:pt x="93"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endParaRPr>
            </a:p>
          </p:txBody>
        </p:sp>
        <p:sp>
          <p:nvSpPr>
            <p:cNvPr id="67" name="Freeform 75">
              <a:extLst>
                <a:ext uri="{FF2B5EF4-FFF2-40B4-BE49-F238E27FC236}">
                  <a16:creationId xmlns:a16="http://schemas.microsoft.com/office/drawing/2014/main" id="{892EE8F7-3DEC-4A57-B792-5341C2DD206F}"/>
                </a:ext>
              </a:extLst>
            </p:cNvPr>
            <p:cNvSpPr>
              <a:spLocks/>
            </p:cNvSpPr>
            <p:nvPr/>
          </p:nvSpPr>
          <p:spPr bwMode="auto">
            <a:xfrm>
              <a:off x="1019176" y="1619250"/>
              <a:ext cx="411163" cy="160338"/>
            </a:xfrm>
            <a:custGeom>
              <a:avLst/>
              <a:gdLst>
                <a:gd name="T0" fmla="*/ 102 w 109"/>
                <a:gd name="T1" fmla="*/ 10 h 42"/>
                <a:gd name="T2" fmla="*/ 58 w 109"/>
                <a:gd name="T3" fmla="*/ 25 h 42"/>
                <a:gd name="T4" fmla="*/ 3 w 109"/>
                <a:gd name="T5" fmla="*/ 17 h 42"/>
                <a:gd name="T6" fmla="*/ 15 w 109"/>
                <a:gd name="T7" fmla="*/ 17 h 42"/>
                <a:gd name="T8" fmla="*/ 50 w 109"/>
                <a:gd name="T9" fmla="*/ 37 h 42"/>
                <a:gd name="T10" fmla="*/ 63 w 109"/>
                <a:gd name="T11" fmla="*/ 35 h 42"/>
                <a:gd name="T12" fmla="*/ 94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9" y="3"/>
                    <a:pt x="46" y="27"/>
                    <a:pt x="50" y="37"/>
                  </a:cubicBezTo>
                  <a:cubicBezTo>
                    <a:pt x="51" y="42"/>
                    <a:pt x="61" y="38"/>
                    <a:pt x="63" y="35"/>
                  </a:cubicBezTo>
                  <a:cubicBezTo>
                    <a:pt x="69" y="23"/>
                    <a:pt x="77" y="13"/>
                    <a:pt x="94"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76">
              <a:extLst>
                <a:ext uri="{FF2B5EF4-FFF2-40B4-BE49-F238E27FC236}">
                  <a16:creationId xmlns:a16="http://schemas.microsoft.com/office/drawing/2014/main" id="{4327CFBC-6295-48AE-8E65-3875E01D96F4}"/>
                </a:ext>
              </a:extLst>
            </p:cNvPr>
            <p:cNvSpPr>
              <a:spLocks/>
            </p:cNvSpPr>
            <p:nvPr/>
          </p:nvSpPr>
          <p:spPr bwMode="auto">
            <a:xfrm>
              <a:off x="1628776" y="1509713"/>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8"/>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77">
              <a:extLst>
                <a:ext uri="{FF2B5EF4-FFF2-40B4-BE49-F238E27FC236}">
                  <a16:creationId xmlns:a16="http://schemas.microsoft.com/office/drawing/2014/main" id="{C0C0C9C3-652E-414F-8C71-DAAEB7F6EB1D}"/>
                </a:ext>
              </a:extLst>
            </p:cNvPr>
            <p:cNvSpPr>
              <a:spLocks/>
            </p:cNvSpPr>
            <p:nvPr/>
          </p:nvSpPr>
          <p:spPr bwMode="auto">
            <a:xfrm>
              <a:off x="2281238" y="1711325"/>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Freeform 78">
              <a:extLst>
                <a:ext uri="{FF2B5EF4-FFF2-40B4-BE49-F238E27FC236}">
                  <a16:creationId xmlns:a16="http://schemas.microsoft.com/office/drawing/2014/main" id="{593CDE95-6F15-4265-9199-DE8FD94356D1}"/>
                </a:ext>
              </a:extLst>
            </p:cNvPr>
            <p:cNvSpPr>
              <a:spLocks/>
            </p:cNvSpPr>
            <p:nvPr/>
          </p:nvSpPr>
          <p:spPr bwMode="auto">
            <a:xfrm>
              <a:off x="2138363" y="2103438"/>
              <a:ext cx="414338" cy="158750"/>
            </a:xfrm>
            <a:custGeom>
              <a:avLst/>
              <a:gdLst>
                <a:gd name="T0" fmla="*/ 103 w 110"/>
                <a:gd name="T1" fmla="*/ 11 h 42"/>
                <a:gd name="T2" fmla="*/ 59 w 110"/>
                <a:gd name="T3" fmla="*/ 25 h 42"/>
                <a:gd name="T4" fmla="*/ 4 w 110"/>
                <a:gd name="T5" fmla="*/ 17 h 42"/>
                <a:gd name="T6" fmla="*/ 16 w 110"/>
                <a:gd name="T7" fmla="*/ 17 h 42"/>
                <a:gd name="T8" fmla="*/ 50 w 110"/>
                <a:gd name="T9" fmla="*/ 38 h 42"/>
                <a:gd name="T10" fmla="*/ 63 w 110"/>
                <a:gd name="T11" fmla="*/ 35 h 42"/>
                <a:gd name="T12" fmla="*/ 94 w 110"/>
                <a:gd name="T13" fmla="*/ 17 h 42"/>
                <a:gd name="T14" fmla="*/ 103 w 110"/>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2">
                  <a:moveTo>
                    <a:pt x="103" y="11"/>
                  </a:moveTo>
                  <a:cubicBezTo>
                    <a:pt x="86" y="8"/>
                    <a:pt x="70" y="13"/>
                    <a:pt x="59" y="25"/>
                  </a:cubicBezTo>
                  <a:cubicBezTo>
                    <a:pt x="47" y="7"/>
                    <a:pt x="20" y="0"/>
                    <a:pt x="4" y="17"/>
                  </a:cubicBezTo>
                  <a:cubicBezTo>
                    <a:pt x="0" y="20"/>
                    <a:pt x="13" y="20"/>
                    <a:pt x="16" y="17"/>
                  </a:cubicBezTo>
                  <a:cubicBezTo>
                    <a:pt x="29" y="3"/>
                    <a:pt x="47" y="27"/>
                    <a:pt x="50" y="38"/>
                  </a:cubicBezTo>
                  <a:cubicBezTo>
                    <a:pt x="51" y="42"/>
                    <a:pt x="62" y="38"/>
                    <a:pt x="63" y="35"/>
                  </a:cubicBezTo>
                  <a:cubicBezTo>
                    <a:pt x="69" y="24"/>
                    <a:pt x="77" y="14"/>
                    <a:pt x="94" y="17"/>
                  </a:cubicBezTo>
                  <a:cubicBezTo>
                    <a:pt x="97" y="17"/>
                    <a:pt x="110" y="12"/>
                    <a:pt x="103"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1" name="Freeform 79">
              <a:extLst>
                <a:ext uri="{FF2B5EF4-FFF2-40B4-BE49-F238E27FC236}">
                  <a16:creationId xmlns:a16="http://schemas.microsoft.com/office/drawing/2014/main" id="{0E9BF36C-2774-412A-AAF0-6C82807767E9}"/>
                </a:ext>
              </a:extLst>
            </p:cNvPr>
            <p:cNvSpPr>
              <a:spLocks/>
            </p:cNvSpPr>
            <p:nvPr/>
          </p:nvSpPr>
          <p:spPr bwMode="auto">
            <a:xfrm>
              <a:off x="2898776" y="1452562"/>
              <a:ext cx="411163" cy="160338"/>
            </a:xfrm>
            <a:custGeom>
              <a:avLst/>
              <a:gdLst>
                <a:gd name="T0" fmla="*/ 102 w 109"/>
                <a:gd name="T1" fmla="*/ 11 h 42"/>
                <a:gd name="T2" fmla="*/ 58 w 109"/>
                <a:gd name="T3" fmla="*/ 25 h 42"/>
                <a:gd name="T4" fmla="*/ 3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3" y="17"/>
                  </a:cubicBezTo>
                  <a:cubicBezTo>
                    <a:pt x="0" y="21"/>
                    <a:pt x="13" y="20"/>
                    <a:pt x="16" y="17"/>
                  </a:cubicBezTo>
                  <a:cubicBezTo>
                    <a:pt x="29" y="3"/>
                    <a:pt x="46" y="27"/>
                    <a:pt x="50" y="38"/>
                  </a:cubicBezTo>
                  <a:cubicBezTo>
                    <a:pt x="51" y="42"/>
                    <a:pt x="61" y="38"/>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pic>
        <p:nvPicPr>
          <p:cNvPr id="73" name="圖片 72">
            <a:extLst>
              <a:ext uri="{FF2B5EF4-FFF2-40B4-BE49-F238E27FC236}">
                <a16:creationId xmlns:a16="http://schemas.microsoft.com/office/drawing/2014/main" id="{55F3E18D-93C3-40B9-8142-DCE0A441F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044" y="2489484"/>
            <a:ext cx="1403102" cy="1682758"/>
          </a:xfrm>
          <a:prstGeom prst="rect">
            <a:avLst/>
          </a:prstGeom>
        </p:spPr>
      </p:pic>
      <p:pic>
        <p:nvPicPr>
          <p:cNvPr id="28" name="圖片 27">
            <a:extLst>
              <a:ext uri="{FF2B5EF4-FFF2-40B4-BE49-F238E27FC236}">
                <a16:creationId xmlns:a16="http://schemas.microsoft.com/office/drawing/2014/main" id="{94B1537B-BA69-43F8-897F-4313AEEB86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3022600"/>
            <a:ext cx="12192000" cy="3835400"/>
          </a:xfrm>
          <a:prstGeom prst="rect">
            <a:avLst/>
          </a:prstGeom>
        </p:spPr>
      </p:pic>
      <p:sp>
        <p:nvSpPr>
          <p:cNvPr id="30" name="文字方塊 29">
            <a:extLst>
              <a:ext uri="{FF2B5EF4-FFF2-40B4-BE49-F238E27FC236}">
                <a16:creationId xmlns:a16="http://schemas.microsoft.com/office/drawing/2014/main" id="{B62817B3-2271-4993-9006-6E2B20387050}"/>
              </a:ext>
            </a:extLst>
          </p:cNvPr>
          <p:cNvSpPr txBox="1"/>
          <p:nvPr/>
        </p:nvSpPr>
        <p:spPr>
          <a:xfrm>
            <a:off x="4690194" y="2743914"/>
            <a:ext cx="6096000" cy="115159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white"/>
                </a:solidFill>
                <a:latin typeface="微软雅黑" panose="020B0503020204020204" pitchFamily="34" charset="-122"/>
                <a:ea typeface="微软雅黑" panose="020B0503020204020204" pitchFamily="34" charset="-122"/>
              </a:defRPr>
            </a:lvl1pPr>
          </a:lstStyle>
          <a:p>
            <a:pPr>
              <a:lnSpc>
                <a:spcPts val="4200"/>
              </a:lnSpc>
            </a:pPr>
            <a:r>
              <a:rPr lang="zh-TW" altLang="en-US" sz="4200" dirty="0"/>
              <a:t>資通安全管理</a:t>
            </a:r>
            <a:endParaRPr lang="en-US" altLang="zh-TW" sz="4200" dirty="0"/>
          </a:p>
          <a:p>
            <a:pPr algn="r">
              <a:lnSpc>
                <a:spcPts val="4200"/>
              </a:lnSpc>
            </a:pPr>
            <a:endParaRPr lang="zh-TW" altLang="en-US" dirty="0">
              <a:solidFill>
                <a:prstClr val="black"/>
              </a:solidFill>
            </a:endParaRPr>
          </a:p>
        </p:txBody>
      </p:sp>
      <p:sp>
        <p:nvSpPr>
          <p:cNvPr id="23" name="矩形 22"/>
          <p:cNvSpPr/>
          <p:nvPr/>
        </p:nvSpPr>
        <p:spPr>
          <a:xfrm>
            <a:off x="5092938" y="3535807"/>
            <a:ext cx="7433927" cy="1169551"/>
          </a:xfrm>
          <a:prstGeom prst="rect">
            <a:avLst/>
          </a:prstGeom>
        </p:spPr>
        <p:txBody>
          <a:bodyPr wrap="square">
            <a:spAutoFit/>
          </a:bodyPr>
          <a:lstStyle/>
          <a:p>
            <a:pPr>
              <a:lnSpc>
                <a:spcPts val="4200"/>
              </a:lnSpc>
            </a:pPr>
            <a:r>
              <a:rPr lang="zh-TW" altLang="en-US" sz="4000" b="1" dirty="0">
                <a:solidFill>
                  <a:prstClr val="black"/>
                </a:solidFill>
                <a:latin typeface="微软雅黑" panose="020B0503020204020204" pitchFamily="34" charset="-122"/>
                <a:ea typeface="微软雅黑" panose="020B0503020204020204" pitchFamily="34" charset="-122"/>
              </a:rPr>
              <a:t>資通安全管理法及推動進程</a:t>
            </a:r>
          </a:p>
          <a:p>
            <a:pPr>
              <a:lnSpc>
                <a:spcPts val="4200"/>
              </a:lnSpc>
            </a:pPr>
            <a:endParaRPr lang="zh-TW" altLang="en-US" sz="4000" b="1" dirty="0">
              <a:solidFill>
                <a:prstClr val="black"/>
              </a:solidFill>
              <a:latin typeface="微软雅黑" panose="020B0503020204020204" pitchFamily="34" charset="-122"/>
              <a:ea typeface="微软雅黑" panose="020B0503020204020204" pitchFamily="34" charset="-122"/>
            </a:endParaRPr>
          </a:p>
        </p:txBody>
      </p:sp>
      <p:sp>
        <p:nvSpPr>
          <p:cNvPr id="4" name="投影片編號版面配置區 3"/>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28</a:t>
            </a:fld>
            <a:endParaRPr lang="zh-CN" altLang="en-US">
              <a:solidFill>
                <a:prstClr val="black">
                  <a:tint val="75000"/>
                </a:prstClr>
              </a:solidFill>
            </a:endParaRPr>
          </a:p>
        </p:txBody>
      </p:sp>
    </p:spTree>
    <p:extLst>
      <p:ext uri="{BB962C8B-B14F-4D97-AF65-F5344CB8AC3E}">
        <p14:creationId xmlns:p14="http://schemas.microsoft.com/office/powerpoint/2010/main" val="2227565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內容版面配置區 2">
            <a:extLst>
              <a:ext uri="{FF2B5EF4-FFF2-40B4-BE49-F238E27FC236}">
                <a16:creationId xmlns:a16="http://schemas.microsoft.com/office/drawing/2014/main" id="{6C3738CB-60B2-4CF2-941F-7ECDAAAE71B0}"/>
              </a:ext>
            </a:extLst>
          </p:cNvPr>
          <p:cNvSpPr txBox="1">
            <a:spLocks/>
          </p:cNvSpPr>
          <p:nvPr/>
        </p:nvSpPr>
        <p:spPr>
          <a:xfrm>
            <a:off x="5499100" y="2853159"/>
            <a:ext cx="6494978" cy="3978580"/>
          </a:xfrm>
          <a:prstGeom prst="rect">
            <a:avLst/>
          </a:prstGeom>
          <a:solidFill>
            <a:srgbClr val="4EB3CF">
              <a:lumMod val="60000"/>
              <a:lumOff val="40000"/>
              <a:alpha val="30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endParaRPr lang="zh-TW" altLang="en-US" dirty="0">
              <a:solidFill>
                <a:prstClr val="black"/>
              </a:solidFill>
              <a:latin typeface="微軟正黑體"/>
            </a:endParaRPr>
          </a:p>
        </p:txBody>
      </p:sp>
      <p:grpSp>
        <p:nvGrpSpPr>
          <p:cNvPr id="46" name="组合 45"/>
          <p:cNvGrpSpPr/>
          <p:nvPr/>
        </p:nvGrpSpPr>
        <p:grpSpPr>
          <a:xfrm>
            <a:off x="1064555" y="162838"/>
            <a:ext cx="13451545" cy="789140"/>
            <a:chOff x="-1" y="162838"/>
            <a:chExt cx="12190829" cy="678410"/>
          </a:xfrm>
        </p:grpSpPr>
        <p:sp>
          <p:nvSpPr>
            <p:cNvPr id="43" name="矩形 42"/>
            <p:cNvSpPr/>
            <p:nvPr/>
          </p:nvSpPr>
          <p:spPr>
            <a:xfrm>
              <a:off x="-1" y="162838"/>
              <a:ext cx="5975072"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106860" y="284558"/>
            <a:ext cx="5766027" cy="584775"/>
          </a:xfrm>
          <a:prstGeom prst="rect">
            <a:avLst/>
          </a:prstGeom>
          <a:noFill/>
        </p:spPr>
        <p:txBody>
          <a:bodyPr wrap="square" rtlCol="0">
            <a:spAutoFit/>
          </a:bodyPr>
          <a:lstStyle/>
          <a:p>
            <a:pPr>
              <a:defRPr/>
            </a:pPr>
            <a:r>
              <a:rPr lang="zh-TW" altLang="en-US" sz="3200" b="1" dirty="0">
                <a:solidFill>
                  <a:prstClr val="white"/>
                </a:solidFill>
                <a:latin typeface="微软雅黑" panose="020B0503020204020204" pitchFamily="34" charset="-122"/>
                <a:ea typeface="微软雅黑" panose="020B0503020204020204" pitchFamily="34" charset="-122"/>
              </a:rPr>
              <a:t>資通安全管理法</a:t>
            </a:r>
            <a:r>
              <a:rPr lang="en-US" altLang="zh-TW" sz="3200" b="1" dirty="0">
                <a:solidFill>
                  <a:prstClr val="white"/>
                </a:solidFill>
                <a:latin typeface="微软雅黑" panose="020B0503020204020204" pitchFamily="34" charset="-122"/>
                <a:ea typeface="微软雅黑" panose="020B0503020204020204" pitchFamily="34" charset="-122"/>
              </a:rPr>
              <a:t>-</a:t>
            </a:r>
            <a:r>
              <a:rPr lang="zh-TW" altLang="en-US" sz="2800" b="1" dirty="0">
                <a:solidFill>
                  <a:prstClr val="white"/>
                </a:solidFill>
                <a:latin typeface="微软雅黑" panose="020B0503020204020204" pitchFamily="34" charset="-122"/>
                <a:ea typeface="微软雅黑" panose="020B0503020204020204" pitchFamily="34" charset="-122"/>
              </a:rPr>
              <a:t>何謂資訊安全</a:t>
            </a:r>
            <a:endParaRPr lang="zh-TW" altLang="en-US" sz="3200" b="1" dirty="0">
              <a:solidFill>
                <a:prstClr val="white"/>
              </a:solidFill>
              <a:latin typeface="微软雅黑" panose="020B0503020204020204" pitchFamily="34" charset="-122"/>
              <a:ea typeface="微软雅黑" panose="020B0503020204020204" pitchFamily="34" charset="-122"/>
            </a:endParaRPr>
          </a:p>
        </p:txBody>
      </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4" name="內容版面配置區 2">
            <a:extLst>
              <a:ext uri="{FF2B5EF4-FFF2-40B4-BE49-F238E27FC236}">
                <a16:creationId xmlns:a16="http://schemas.microsoft.com/office/drawing/2014/main" id="{3CC1B5F5-128E-43A6-B7F6-65CE44215DDC}"/>
              </a:ext>
            </a:extLst>
          </p:cNvPr>
          <p:cNvSpPr txBox="1">
            <a:spLocks/>
          </p:cNvSpPr>
          <p:nvPr/>
        </p:nvSpPr>
        <p:spPr>
          <a:xfrm>
            <a:off x="592528" y="1033563"/>
            <a:ext cx="10900971" cy="2160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TW" altLang="en-US" b="1" dirty="0"/>
              <a:t>資安就是國安</a:t>
            </a:r>
            <a:endParaRPr lang="en-US" altLang="zh-TW" b="1" dirty="0"/>
          </a:p>
          <a:p>
            <a:pPr marL="0" indent="0">
              <a:buNone/>
            </a:pPr>
            <a:r>
              <a:rPr lang="zh-TW" altLang="en-US" sz="3000" dirty="0"/>
              <a:t>資安防護已經成為臺灣發展自我經濟，甚至是推動整體經濟轉型必要的基礎。因此，「</a:t>
            </a:r>
            <a:r>
              <a:rPr lang="zh-TW" altLang="en-US" sz="3000" b="1" dirty="0">
                <a:solidFill>
                  <a:srgbClr val="C00000"/>
                </a:solidFill>
              </a:rPr>
              <a:t>資安就是國安</a:t>
            </a:r>
            <a:r>
              <a:rPr lang="zh-TW" altLang="en-US" sz="3000" dirty="0"/>
              <a:t>」是政府積極推動的施政重點之一</a:t>
            </a:r>
            <a:endParaRPr lang="en-US" altLang="zh-TW" sz="3000" dirty="0"/>
          </a:p>
        </p:txBody>
      </p:sp>
      <p:sp>
        <p:nvSpPr>
          <p:cNvPr id="35" name="內容版面配置區 2">
            <a:extLst>
              <a:ext uri="{FF2B5EF4-FFF2-40B4-BE49-F238E27FC236}">
                <a16:creationId xmlns:a16="http://schemas.microsoft.com/office/drawing/2014/main" id="{5FBF8DC2-6095-4A7C-AA35-4845750D8740}"/>
              </a:ext>
            </a:extLst>
          </p:cNvPr>
          <p:cNvSpPr txBox="1">
            <a:spLocks/>
          </p:cNvSpPr>
          <p:nvPr/>
        </p:nvSpPr>
        <p:spPr>
          <a:xfrm>
            <a:off x="626447" y="3424819"/>
            <a:ext cx="4821446" cy="31486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TW" altLang="en-US" b="1" dirty="0"/>
              <a:t>何謂資訊安全？</a:t>
            </a:r>
            <a:endParaRPr lang="en-US" altLang="zh-TW" b="1" dirty="0"/>
          </a:p>
          <a:p>
            <a:pPr marL="0" indent="0">
              <a:buNone/>
            </a:pPr>
            <a:r>
              <a:rPr lang="zh-TW" altLang="en-US" sz="3000" dirty="0"/>
              <a:t>保護資訊的</a:t>
            </a:r>
            <a:r>
              <a:rPr lang="zh-TW" altLang="en-US" sz="3000" b="1" dirty="0">
                <a:solidFill>
                  <a:srgbClr val="C00000"/>
                </a:solidFill>
              </a:rPr>
              <a:t>機密性</a:t>
            </a:r>
            <a:r>
              <a:rPr lang="zh-TW" altLang="en-US" sz="3000" dirty="0"/>
              <a:t>、</a:t>
            </a:r>
            <a:r>
              <a:rPr lang="zh-TW" altLang="en-US" sz="3000" b="1" dirty="0">
                <a:solidFill>
                  <a:srgbClr val="C00000"/>
                </a:solidFill>
              </a:rPr>
              <a:t>完整性</a:t>
            </a:r>
            <a:r>
              <a:rPr lang="zh-TW" altLang="en-US" sz="3000" dirty="0"/>
              <a:t>與</a:t>
            </a:r>
            <a:r>
              <a:rPr lang="zh-TW" altLang="en-US" sz="3000" b="1" dirty="0">
                <a:solidFill>
                  <a:srgbClr val="C00000"/>
                </a:solidFill>
              </a:rPr>
              <a:t>可用性</a:t>
            </a:r>
            <a:endParaRPr lang="en-US" altLang="zh-TW" sz="3000" b="1" dirty="0">
              <a:solidFill>
                <a:srgbClr val="C00000"/>
              </a:solidFill>
            </a:endParaRPr>
          </a:p>
          <a:p>
            <a:pPr marL="0" indent="0">
              <a:buNone/>
            </a:pPr>
            <a:r>
              <a:rPr lang="zh-TW" altLang="en-US" sz="2400" dirty="0"/>
              <a:t>另也涉及如：不可否認性、驗證性</a:t>
            </a:r>
            <a:endParaRPr lang="en-US" altLang="zh-TW" sz="2400" dirty="0"/>
          </a:p>
          <a:p>
            <a:pPr marL="0" indent="0">
              <a:buNone/>
            </a:pPr>
            <a:r>
              <a:rPr lang="zh-TW" altLang="en-US" sz="2400" dirty="0"/>
              <a:t>、可歸責性、及可靠性等特性</a:t>
            </a:r>
            <a:endParaRPr lang="en-US" altLang="zh-TW" sz="2400" dirty="0"/>
          </a:p>
        </p:txBody>
      </p:sp>
      <p:grpSp>
        <p:nvGrpSpPr>
          <p:cNvPr id="36" name="群組 35">
            <a:extLst>
              <a:ext uri="{FF2B5EF4-FFF2-40B4-BE49-F238E27FC236}">
                <a16:creationId xmlns:a16="http://schemas.microsoft.com/office/drawing/2014/main" id="{83CE4916-B907-4767-A18E-A1ABAA343A23}"/>
              </a:ext>
            </a:extLst>
          </p:cNvPr>
          <p:cNvGrpSpPr/>
          <p:nvPr/>
        </p:nvGrpSpPr>
        <p:grpSpPr>
          <a:xfrm>
            <a:off x="5124245" y="3369189"/>
            <a:ext cx="7118561" cy="3462551"/>
            <a:chOff x="-1177327" y="2243914"/>
            <a:chExt cx="6735510" cy="3257361"/>
          </a:xfrm>
        </p:grpSpPr>
        <p:sp>
          <p:nvSpPr>
            <p:cNvPr id="37" name="等腰三角形 36">
              <a:extLst>
                <a:ext uri="{FF2B5EF4-FFF2-40B4-BE49-F238E27FC236}">
                  <a16:creationId xmlns:a16="http://schemas.microsoft.com/office/drawing/2014/main" id="{7BA1CE1E-1307-4913-A2A2-93CA6B07FB1A}"/>
                </a:ext>
              </a:extLst>
            </p:cNvPr>
            <p:cNvSpPr/>
            <p:nvPr/>
          </p:nvSpPr>
          <p:spPr>
            <a:xfrm>
              <a:off x="971600" y="2708919"/>
              <a:ext cx="2517077" cy="2243773"/>
            </a:xfrm>
            <a:prstGeom prst="triangle">
              <a:avLst/>
            </a:prstGeom>
            <a:solidFill>
              <a:schemeClr val="accent4">
                <a:lumMod val="40000"/>
                <a:lumOff val="6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D284CC58-4B09-4A5B-ABBE-6F1CF6277F77}"/>
                </a:ext>
              </a:extLst>
            </p:cNvPr>
            <p:cNvSpPr/>
            <p:nvPr/>
          </p:nvSpPr>
          <p:spPr>
            <a:xfrm>
              <a:off x="-279555" y="2243914"/>
              <a:ext cx="3482478" cy="405353"/>
            </a:xfrm>
            <a:prstGeom prst="rect">
              <a:avLst/>
            </a:prstGeom>
          </p:spPr>
          <p:txBody>
            <a:bodyPr wrap="square">
              <a:spAutoFit/>
            </a:bodyPr>
            <a:lstStyle/>
            <a:p>
              <a:pPr lvl="1"/>
              <a:r>
                <a:rPr lang="en-US" altLang="zh-TW" sz="2200" b="1" dirty="0">
                  <a:highlight>
                    <a:srgbClr val="FFFF00"/>
                  </a:highlight>
                  <a:latin typeface="+mj-ea"/>
                  <a:ea typeface="+mj-ea"/>
                </a:rPr>
                <a:t>Confidentiality </a:t>
              </a:r>
              <a:r>
                <a:rPr lang="zh-TW" altLang="en-US" sz="2200" b="1" dirty="0">
                  <a:highlight>
                    <a:srgbClr val="FFFF00"/>
                  </a:highlight>
                  <a:latin typeface="+mj-ea"/>
                  <a:ea typeface="+mj-ea"/>
                </a:rPr>
                <a:t>機密性</a:t>
              </a:r>
              <a:endParaRPr lang="en-US" altLang="zh-TW" sz="2200" b="1" dirty="0">
                <a:highlight>
                  <a:srgbClr val="FFFF00"/>
                </a:highlight>
                <a:latin typeface="+mj-ea"/>
                <a:ea typeface="+mj-ea"/>
              </a:endParaRPr>
            </a:p>
          </p:txBody>
        </p:sp>
        <p:sp>
          <p:nvSpPr>
            <p:cNvPr id="40" name="矩形 39">
              <a:extLst>
                <a:ext uri="{FF2B5EF4-FFF2-40B4-BE49-F238E27FC236}">
                  <a16:creationId xmlns:a16="http://schemas.microsoft.com/office/drawing/2014/main" id="{5050FB97-E068-4E97-971D-61CDC6FD74BE}"/>
                </a:ext>
              </a:extLst>
            </p:cNvPr>
            <p:cNvSpPr/>
            <p:nvPr/>
          </p:nvSpPr>
          <p:spPr>
            <a:xfrm>
              <a:off x="2764898" y="5076772"/>
              <a:ext cx="2793285" cy="405353"/>
            </a:xfrm>
            <a:prstGeom prst="rect">
              <a:avLst/>
            </a:prstGeom>
          </p:spPr>
          <p:txBody>
            <a:bodyPr wrap="square">
              <a:spAutoFit/>
            </a:bodyPr>
            <a:lstStyle/>
            <a:p>
              <a:pPr lvl="1"/>
              <a:r>
                <a:rPr lang="en-US" altLang="zh-TW" sz="2200" b="1" dirty="0">
                  <a:highlight>
                    <a:srgbClr val="FFFF00"/>
                  </a:highlight>
                  <a:latin typeface="+mj-ea"/>
                  <a:ea typeface="+mj-ea"/>
                </a:rPr>
                <a:t>Integrity </a:t>
              </a:r>
              <a:r>
                <a:rPr lang="zh-TW" altLang="en-US" sz="2200" b="1" dirty="0">
                  <a:highlight>
                    <a:srgbClr val="FFFF00"/>
                  </a:highlight>
                  <a:latin typeface="+mj-ea"/>
                  <a:ea typeface="+mj-ea"/>
                </a:rPr>
                <a:t>完整性</a:t>
              </a:r>
              <a:endParaRPr lang="en-US" altLang="zh-TW" sz="2200" b="1" dirty="0">
                <a:highlight>
                  <a:srgbClr val="FFFF00"/>
                </a:highlight>
                <a:latin typeface="+mj-ea"/>
                <a:ea typeface="+mj-ea"/>
              </a:endParaRPr>
            </a:p>
          </p:txBody>
        </p:sp>
        <p:sp>
          <p:nvSpPr>
            <p:cNvPr id="41" name="矩形 40">
              <a:extLst>
                <a:ext uri="{FF2B5EF4-FFF2-40B4-BE49-F238E27FC236}">
                  <a16:creationId xmlns:a16="http://schemas.microsoft.com/office/drawing/2014/main" id="{947EED3B-EA6C-4635-9583-3C29687FCE5B}"/>
                </a:ext>
              </a:extLst>
            </p:cNvPr>
            <p:cNvSpPr/>
            <p:nvPr/>
          </p:nvSpPr>
          <p:spPr>
            <a:xfrm>
              <a:off x="-1177327" y="5095922"/>
              <a:ext cx="3132703" cy="405353"/>
            </a:xfrm>
            <a:prstGeom prst="rect">
              <a:avLst/>
            </a:prstGeom>
          </p:spPr>
          <p:txBody>
            <a:bodyPr wrap="square">
              <a:spAutoFit/>
            </a:bodyPr>
            <a:lstStyle/>
            <a:p>
              <a:pPr lvl="1"/>
              <a:r>
                <a:rPr lang="en-US" altLang="zh-TW" sz="2200" b="1" dirty="0">
                  <a:highlight>
                    <a:srgbClr val="FFFF00"/>
                  </a:highlight>
                  <a:latin typeface="+mj-ea"/>
                  <a:ea typeface="+mj-ea"/>
                </a:rPr>
                <a:t>Availability </a:t>
              </a:r>
              <a:r>
                <a:rPr lang="zh-TW" altLang="en-US" sz="2200" b="1" dirty="0">
                  <a:highlight>
                    <a:srgbClr val="FFFF00"/>
                  </a:highlight>
                  <a:latin typeface="+mj-ea"/>
                  <a:ea typeface="+mj-ea"/>
                </a:rPr>
                <a:t>可用性</a:t>
              </a:r>
            </a:p>
          </p:txBody>
        </p:sp>
        <p:sp>
          <p:nvSpPr>
            <p:cNvPr id="42" name="橢圓 41">
              <a:extLst>
                <a:ext uri="{FF2B5EF4-FFF2-40B4-BE49-F238E27FC236}">
                  <a16:creationId xmlns:a16="http://schemas.microsoft.com/office/drawing/2014/main" id="{10A2FBE6-0C6C-41AF-B1D1-D6B5DA376EEF}"/>
                </a:ext>
              </a:extLst>
            </p:cNvPr>
            <p:cNvSpPr/>
            <p:nvPr/>
          </p:nvSpPr>
          <p:spPr>
            <a:xfrm>
              <a:off x="1781185" y="3755701"/>
              <a:ext cx="862998" cy="723797"/>
            </a:xfrm>
            <a:prstGeom prst="ellipse">
              <a:avLst/>
            </a:prstGeom>
            <a:solidFill>
              <a:schemeClr val="accent4"/>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5F6AD224-3F22-444F-A063-B7F70CCD17E1}"/>
                </a:ext>
              </a:extLst>
            </p:cNvPr>
            <p:cNvSpPr/>
            <p:nvPr/>
          </p:nvSpPr>
          <p:spPr>
            <a:xfrm>
              <a:off x="1595232" y="3649627"/>
              <a:ext cx="1269812" cy="1013382"/>
            </a:xfrm>
            <a:prstGeom prst="rect">
              <a:avLst/>
            </a:prstGeom>
          </p:spPr>
          <p:txBody>
            <a:bodyPr wrap="square">
              <a:spAutoFit/>
            </a:bodyPr>
            <a:lstStyle/>
            <a:p>
              <a:pPr algn="ctr"/>
              <a:r>
                <a:rPr lang="zh-TW" altLang="en-US" sz="3200" b="1" dirty="0"/>
                <a:t>資訊安全</a:t>
              </a:r>
            </a:p>
          </p:txBody>
        </p:sp>
      </p:grpSp>
      <p:grpSp>
        <p:nvGrpSpPr>
          <p:cNvPr id="47" name="群組 46">
            <a:extLst>
              <a:ext uri="{FF2B5EF4-FFF2-40B4-BE49-F238E27FC236}">
                <a16:creationId xmlns:a16="http://schemas.microsoft.com/office/drawing/2014/main" id="{8184F1B5-6241-4412-9DD1-77B5FCC103DF}"/>
              </a:ext>
            </a:extLst>
          </p:cNvPr>
          <p:cNvGrpSpPr/>
          <p:nvPr/>
        </p:nvGrpSpPr>
        <p:grpSpPr>
          <a:xfrm>
            <a:off x="9435983" y="2771365"/>
            <a:ext cx="1807650" cy="1438769"/>
            <a:chOff x="2267587" y="1127314"/>
            <a:chExt cx="6669141" cy="4615131"/>
          </a:xfrm>
        </p:grpSpPr>
        <p:sp>
          <p:nvSpPr>
            <p:cNvPr id="49" name="文字方塊 48">
              <a:extLst>
                <a:ext uri="{FF2B5EF4-FFF2-40B4-BE49-F238E27FC236}">
                  <a16:creationId xmlns:a16="http://schemas.microsoft.com/office/drawing/2014/main" id="{B649094B-5441-4FAF-BC68-852FF98C51E6}"/>
                </a:ext>
              </a:extLst>
            </p:cNvPr>
            <p:cNvSpPr txBox="1"/>
            <p:nvPr/>
          </p:nvSpPr>
          <p:spPr>
            <a:xfrm>
              <a:off x="2569701" y="4656467"/>
              <a:ext cx="6367027" cy="1085978"/>
            </a:xfrm>
            <a:prstGeom prst="rect">
              <a:avLst/>
            </a:prstGeom>
            <a:noFill/>
          </p:spPr>
          <p:txBody>
            <a:bodyPr wrap="square" rtlCol="0">
              <a:spAutoFit/>
            </a:bodyPr>
            <a:lstStyle/>
            <a:p>
              <a:r>
                <a:rPr lang="zh-TW" altLang="en-US" sz="1600" b="1" dirty="0"/>
                <a:t>上鎖了嗎</a:t>
              </a:r>
              <a:r>
                <a:rPr lang="en-US" altLang="zh-TW" sz="1600" b="1" dirty="0"/>
                <a:t>?</a:t>
              </a:r>
              <a:endParaRPr lang="zh-TW" altLang="en-US" sz="1600" b="1" dirty="0"/>
            </a:p>
          </p:txBody>
        </p:sp>
        <p:pic>
          <p:nvPicPr>
            <p:cNvPr id="50" name="圖形 10" descr="螢幕">
              <a:extLst>
                <a:ext uri="{FF2B5EF4-FFF2-40B4-BE49-F238E27FC236}">
                  <a16:creationId xmlns:a16="http://schemas.microsoft.com/office/drawing/2014/main" id="{5B1628E9-123D-4613-8C11-F0104FB2ABC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67587" y="1902371"/>
              <a:ext cx="2041376" cy="2041376"/>
            </a:xfrm>
            <a:prstGeom prst="rect">
              <a:avLst/>
            </a:prstGeom>
          </p:spPr>
        </p:pic>
        <p:pic>
          <p:nvPicPr>
            <p:cNvPr id="51" name="圖形 12" descr="公事包">
              <a:extLst>
                <a:ext uri="{FF2B5EF4-FFF2-40B4-BE49-F238E27FC236}">
                  <a16:creationId xmlns:a16="http://schemas.microsoft.com/office/drawing/2014/main" id="{D43CCA6C-FF5C-4CC4-8A13-B4F2FA9C59B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02208" y="1849142"/>
              <a:ext cx="1879858" cy="1879858"/>
            </a:xfrm>
            <a:prstGeom prst="rect">
              <a:avLst/>
            </a:prstGeom>
          </p:spPr>
        </p:pic>
        <p:pic>
          <p:nvPicPr>
            <p:cNvPr id="52" name="圖形 14" descr="鎖">
              <a:extLst>
                <a:ext uri="{FF2B5EF4-FFF2-40B4-BE49-F238E27FC236}">
                  <a16:creationId xmlns:a16="http://schemas.microsoft.com/office/drawing/2014/main" id="{C434CE4E-0457-464D-9374-ACF527983025}"/>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627213" y="1127314"/>
              <a:ext cx="3788379" cy="3788379"/>
            </a:xfrm>
            <a:prstGeom prst="rect">
              <a:avLst/>
            </a:prstGeom>
          </p:spPr>
        </p:pic>
      </p:grpSp>
      <p:grpSp>
        <p:nvGrpSpPr>
          <p:cNvPr id="53" name="群組 52">
            <a:extLst>
              <a:ext uri="{FF2B5EF4-FFF2-40B4-BE49-F238E27FC236}">
                <a16:creationId xmlns:a16="http://schemas.microsoft.com/office/drawing/2014/main" id="{57EA825B-7EEC-4378-905F-BAD3570C2CE0}"/>
              </a:ext>
            </a:extLst>
          </p:cNvPr>
          <p:cNvGrpSpPr/>
          <p:nvPr/>
        </p:nvGrpSpPr>
        <p:grpSpPr>
          <a:xfrm>
            <a:off x="10158020" y="5253141"/>
            <a:ext cx="1175367" cy="998428"/>
            <a:chOff x="9837509" y="1032361"/>
            <a:chExt cx="5845870" cy="5190553"/>
          </a:xfrm>
        </p:grpSpPr>
        <p:sp>
          <p:nvSpPr>
            <p:cNvPr id="54" name="文字方塊 53">
              <a:extLst>
                <a:ext uri="{FF2B5EF4-FFF2-40B4-BE49-F238E27FC236}">
                  <a16:creationId xmlns:a16="http://schemas.microsoft.com/office/drawing/2014/main" id="{567B9CAF-DA7A-4A21-A9FB-5F4EE8DE6B79}"/>
                </a:ext>
              </a:extLst>
            </p:cNvPr>
            <p:cNvSpPr txBox="1"/>
            <p:nvPr/>
          </p:nvSpPr>
          <p:spPr>
            <a:xfrm>
              <a:off x="9837509" y="5297759"/>
              <a:ext cx="3405577" cy="925155"/>
            </a:xfrm>
            <a:prstGeom prst="rect">
              <a:avLst/>
            </a:prstGeom>
            <a:noFill/>
          </p:spPr>
          <p:txBody>
            <a:bodyPr wrap="none" rtlCol="0">
              <a:spAutoFit/>
            </a:bodyPr>
            <a:lstStyle/>
            <a:p>
              <a:r>
                <a:rPr lang="zh-TW" altLang="en-US" sz="1600" b="1" dirty="0"/>
                <a:t>有被竄改嗎</a:t>
              </a:r>
              <a:r>
                <a:rPr lang="en-US" altLang="zh-TW" sz="1600" b="1" dirty="0"/>
                <a:t>?</a:t>
              </a:r>
              <a:endParaRPr lang="zh-TW" altLang="en-US" sz="1600" b="1" dirty="0"/>
            </a:p>
          </p:txBody>
        </p:sp>
        <p:pic>
          <p:nvPicPr>
            <p:cNvPr id="55" name="圖片 54">
              <a:extLst>
                <a:ext uri="{FF2B5EF4-FFF2-40B4-BE49-F238E27FC236}">
                  <a16:creationId xmlns:a16="http://schemas.microsoft.com/office/drawing/2014/main" id="{7C7191BD-F38B-45C9-BC60-EDE989B6ABC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35262" y="1032361"/>
              <a:ext cx="5348117" cy="4968552"/>
            </a:xfrm>
            <a:prstGeom prst="rect">
              <a:avLst/>
            </a:prstGeom>
          </p:spPr>
        </p:pic>
      </p:grpSp>
      <p:pic>
        <p:nvPicPr>
          <p:cNvPr id="56" name="圖片 55">
            <a:extLst>
              <a:ext uri="{FF2B5EF4-FFF2-40B4-BE49-F238E27FC236}">
                <a16:creationId xmlns:a16="http://schemas.microsoft.com/office/drawing/2014/main" id="{3549DAF5-6D9F-4750-88F0-803FC292B1D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28378" y="5226190"/>
            <a:ext cx="1133579" cy="924629"/>
          </a:xfrm>
          <a:prstGeom prst="rect">
            <a:avLst/>
          </a:prstGeom>
        </p:spPr>
      </p:pic>
      <p:sp>
        <p:nvSpPr>
          <p:cNvPr id="57" name="文字方塊 56">
            <a:extLst>
              <a:ext uri="{FF2B5EF4-FFF2-40B4-BE49-F238E27FC236}">
                <a16:creationId xmlns:a16="http://schemas.microsoft.com/office/drawing/2014/main" id="{93A255FE-D6E5-48CC-9E36-A759DDC8AA73}"/>
              </a:ext>
            </a:extLst>
          </p:cNvPr>
          <p:cNvSpPr txBox="1"/>
          <p:nvPr/>
        </p:nvSpPr>
        <p:spPr>
          <a:xfrm>
            <a:off x="5798342" y="6096888"/>
            <a:ext cx="1540806" cy="338554"/>
          </a:xfrm>
          <a:prstGeom prst="rect">
            <a:avLst/>
          </a:prstGeom>
          <a:noFill/>
        </p:spPr>
        <p:txBody>
          <a:bodyPr wrap="none" rtlCol="0">
            <a:spAutoFit/>
          </a:bodyPr>
          <a:lstStyle/>
          <a:p>
            <a:r>
              <a:rPr lang="zh-TW" altLang="en-US" sz="1600" b="1" dirty="0"/>
              <a:t>能正常使用嗎</a:t>
            </a:r>
            <a:r>
              <a:rPr lang="en-US" altLang="zh-TW" sz="1600" b="1" dirty="0"/>
              <a:t>?</a:t>
            </a:r>
            <a:endParaRPr lang="zh-TW" altLang="en-US" sz="1600" b="1" dirty="0"/>
          </a:p>
        </p:txBody>
      </p:sp>
    </p:spTree>
    <p:extLst>
      <p:ext uri="{BB962C8B-B14F-4D97-AF65-F5344CB8AC3E}">
        <p14:creationId xmlns:p14="http://schemas.microsoft.com/office/powerpoint/2010/main" val="2908407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94B1537B-BA69-43F8-897F-4313AEEB8657}"/>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1000"/>
                    </a14:imgEffect>
                  </a14:imgLayer>
                </a14:imgProps>
              </a:ext>
            </a:extLst>
          </a:blip>
          <a:stretch>
            <a:fillRect/>
          </a:stretch>
        </p:blipFill>
        <p:spPr>
          <a:xfrm>
            <a:off x="0" y="4089400"/>
            <a:ext cx="12192000" cy="3835400"/>
          </a:xfrm>
          <a:prstGeom prst="rect">
            <a:avLst/>
          </a:prstGeom>
        </p:spPr>
      </p:pic>
      <p:grpSp>
        <p:nvGrpSpPr>
          <p:cNvPr id="46" name="组合 45"/>
          <p:cNvGrpSpPr/>
          <p:nvPr/>
        </p:nvGrpSpPr>
        <p:grpSpPr>
          <a:xfrm>
            <a:off x="1006168" y="204390"/>
            <a:ext cx="11185832" cy="747588"/>
            <a:chOff x="0" y="162838"/>
            <a:chExt cx="12190828" cy="678410"/>
          </a:xfrm>
        </p:grpSpPr>
        <p:sp>
          <p:nvSpPr>
            <p:cNvPr id="43" name="矩形 42"/>
            <p:cNvSpPr/>
            <p:nvPr/>
          </p:nvSpPr>
          <p:spPr>
            <a:xfrm>
              <a:off x="0" y="162838"/>
              <a:ext cx="626726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389810" y="257967"/>
            <a:ext cx="6276784" cy="584775"/>
          </a:xfrm>
          <a:prstGeom prst="rect">
            <a:avLst/>
          </a:prstGeom>
          <a:noFill/>
        </p:spPr>
        <p:txBody>
          <a:bodyPr wrap="square" rtlCol="0">
            <a:spAutoFit/>
          </a:bodyPr>
          <a:lstStyle/>
          <a:p>
            <a:pPr>
              <a:defRPr/>
            </a:pPr>
            <a:r>
              <a:rPr lang="zh-TW" altLang="en-US" sz="3200" b="1" dirty="0">
                <a:solidFill>
                  <a:prstClr val="white"/>
                </a:solidFill>
                <a:latin typeface="微软雅黑" panose="020B0503020204020204" pitchFamily="34" charset="-122"/>
                <a:ea typeface="微软雅黑" panose="020B0503020204020204" pitchFamily="34" charset="-122"/>
              </a:rPr>
              <a:t>前言</a:t>
            </a:r>
          </a:p>
        </p:txBody>
      </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內容版面配置區 2">
            <a:extLst>
              <a:ext uri="{FF2B5EF4-FFF2-40B4-BE49-F238E27FC236}">
                <a16:creationId xmlns:a16="http://schemas.microsoft.com/office/drawing/2014/main" id="{1D085B60-7DE0-0B41-9652-61038686513D}"/>
              </a:ext>
            </a:extLst>
          </p:cNvPr>
          <p:cNvSpPr>
            <a:spLocks noGrp="1"/>
          </p:cNvSpPr>
          <p:nvPr>
            <p:ph idx="1"/>
          </p:nvPr>
        </p:nvSpPr>
        <p:spPr>
          <a:xfrm>
            <a:off x="435217" y="2327042"/>
            <a:ext cx="11436485" cy="4091738"/>
          </a:xfrm>
        </p:spPr>
        <p:txBody>
          <a:bodyPr>
            <a:noAutofit/>
          </a:bodyPr>
          <a:lstStyle/>
          <a:p>
            <a:pPr lvl="0">
              <a:lnSpc>
                <a:spcPct val="130000"/>
              </a:lnSpc>
              <a:spcBef>
                <a:spcPts val="600"/>
              </a:spcBef>
              <a:buFont typeface="Wingdings" charset="2"/>
              <a:buChar char="Ø"/>
            </a:pPr>
            <a:r>
              <a:rPr lang="zh-TW" altLang="en-US" b="1" dirty="0">
                <a:solidFill>
                  <a:srgbClr val="ED7D31"/>
                </a:solidFill>
                <a:latin typeface="Microsoft JhengHei" panose="020B0604030504040204" pitchFamily="34" charset="-120"/>
                <a:ea typeface="Microsoft JhengHei" panose="020B0604030504040204" pitchFamily="34" charset="-120"/>
              </a:rPr>
              <a:t>農田水利灌溉管理資訊化</a:t>
            </a:r>
            <a:endParaRPr lang="en-US" altLang="zh-TW" b="1" dirty="0">
              <a:solidFill>
                <a:srgbClr val="ED7D31"/>
              </a:solidFill>
              <a:latin typeface="Microsoft JhengHei" panose="020B0604030504040204" pitchFamily="34" charset="-120"/>
              <a:ea typeface="Microsoft JhengHei" panose="020B0604030504040204" pitchFamily="34" charset="-120"/>
            </a:endParaRPr>
          </a:p>
          <a:p>
            <a:pPr marL="0" lvl="0" indent="0">
              <a:lnSpc>
                <a:spcPct val="100000"/>
              </a:lnSpc>
              <a:spcBef>
                <a:spcPts val="600"/>
              </a:spcBef>
              <a:buNone/>
            </a:pPr>
            <a:r>
              <a:rPr lang="zh-TW" altLang="en-US" sz="2600" dirty="0">
                <a:latin typeface="Microsoft JhengHei" panose="020B0604030504040204" pitchFamily="34" charset="-120"/>
                <a:ea typeface="Microsoft JhengHei" panose="020B0604030504040204" pitchFamily="34" charset="-120"/>
              </a:rPr>
              <a:t>氣候變遷下水資源豐枯日漸懸殊，而在兼顧糧食安全、其他用水標的競用及水資源失衡造成之重大問題影響下，灌溉用水管理工作日漸困難且複雜。如何透過</a:t>
            </a:r>
            <a:r>
              <a:rPr lang="zh-TW" altLang="en-US" sz="2600" dirty="0">
                <a:solidFill>
                  <a:srgbClr val="C00000"/>
                </a:solidFill>
                <a:latin typeface="Microsoft JhengHei" panose="020B0604030504040204" pitchFamily="34" charset="-120"/>
                <a:ea typeface="Microsoft JhengHei" panose="020B0604030504040204" pitchFamily="34" charset="-120"/>
              </a:rPr>
              <a:t>智慧化管理工具</a:t>
            </a:r>
            <a:r>
              <a:rPr lang="zh-TW" altLang="en-US" sz="2600" dirty="0">
                <a:latin typeface="Microsoft JhengHei" panose="020B0604030504040204" pitchFamily="34" charset="-120"/>
                <a:ea typeface="Microsoft JhengHei" panose="020B0604030504040204" pitchFamily="34" charset="-120"/>
              </a:rPr>
              <a:t>強化灌溉用水調配效率，已成農業永續發展之關鍵課題</a:t>
            </a:r>
            <a:endParaRPr lang="en-US" altLang="zh-TW" sz="2600" b="1" dirty="0">
              <a:solidFill>
                <a:schemeClr val="accent2"/>
              </a:solidFill>
              <a:latin typeface="Microsoft JhengHei" panose="020B0604030504040204" pitchFamily="34" charset="-120"/>
              <a:ea typeface="Microsoft JhengHei" panose="020B0604030504040204" pitchFamily="34" charset="-120"/>
            </a:endParaRPr>
          </a:p>
          <a:p>
            <a:pPr>
              <a:lnSpc>
                <a:spcPct val="130000"/>
              </a:lnSpc>
              <a:spcBef>
                <a:spcPts val="600"/>
              </a:spcBef>
              <a:buFont typeface="Wingdings" charset="2"/>
              <a:buChar char="Ø"/>
            </a:pPr>
            <a:r>
              <a:rPr lang="zh-TW" altLang="en-US" b="1" dirty="0">
                <a:solidFill>
                  <a:schemeClr val="accent2"/>
                </a:solidFill>
                <a:latin typeface="Microsoft JhengHei" panose="020B0604030504040204" pitchFamily="34" charset="-120"/>
                <a:ea typeface="Microsoft JhengHei" panose="020B0604030504040204" pitchFamily="34" charset="-120"/>
              </a:rPr>
              <a:t>資通安全</a:t>
            </a:r>
            <a:endParaRPr lang="en-US" altLang="zh-TW" b="1" dirty="0">
              <a:solidFill>
                <a:schemeClr val="accent2"/>
              </a:solidFill>
              <a:latin typeface="Microsoft JhengHei" panose="020B0604030504040204" pitchFamily="34" charset="-120"/>
              <a:ea typeface="Microsoft JhengHei" panose="020B0604030504040204" pitchFamily="34" charset="-120"/>
            </a:endParaRPr>
          </a:p>
          <a:p>
            <a:pPr marL="0" indent="0">
              <a:lnSpc>
                <a:spcPct val="100000"/>
              </a:lnSpc>
              <a:spcBef>
                <a:spcPts val="600"/>
              </a:spcBef>
              <a:buNone/>
            </a:pPr>
            <a:r>
              <a:rPr lang="zh-TW" altLang="en-US" sz="2600" dirty="0">
                <a:latin typeface="Microsoft JhengHei" panose="020B0604030504040204" pitchFamily="34" charset="-120"/>
                <a:ea typeface="Microsoft JhengHei" panose="020B0604030504040204" pitchFamily="34" charset="-120"/>
              </a:rPr>
              <a:t>政府資訊公開為國家政策，本署逐步推動</a:t>
            </a:r>
            <a:r>
              <a:rPr lang="zh-TW" altLang="en-US" sz="2600" dirty="0">
                <a:solidFill>
                  <a:srgbClr val="C00000"/>
                </a:solidFill>
                <a:latin typeface="Microsoft JhengHei" panose="020B0604030504040204" pitchFamily="34" charset="-120"/>
                <a:ea typeface="Microsoft JhengHei" panose="020B0604030504040204" pitchFamily="34" charset="-120"/>
              </a:rPr>
              <a:t>農田水利資訊對外公開</a:t>
            </a:r>
            <a:r>
              <a:rPr lang="zh-TW" altLang="en-US" sz="2600" dirty="0">
                <a:latin typeface="Microsoft JhengHei" panose="020B0604030504040204" pitchFamily="34" charset="-120"/>
                <a:ea typeface="Microsoft JhengHei" panose="020B0604030504040204" pitchFamily="34" charset="-120"/>
              </a:rPr>
              <a:t>，並確認各項業務推動符合資通安全相關規範</a:t>
            </a:r>
          </a:p>
        </p:txBody>
      </p:sp>
      <p:sp>
        <p:nvSpPr>
          <p:cNvPr id="2" name="矩形 1"/>
          <p:cNvSpPr/>
          <p:nvPr/>
        </p:nvSpPr>
        <p:spPr>
          <a:xfrm>
            <a:off x="572216" y="1171982"/>
            <a:ext cx="11047568" cy="1155060"/>
          </a:xfrm>
          <a:prstGeom prst="rect">
            <a:avLst/>
          </a:prstGeom>
        </p:spPr>
        <p:txBody>
          <a:bodyPr wrap="square">
            <a:spAutoFit/>
          </a:bodyPr>
          <a:lstStyle/>
          <a:p>
            <a:pPr>
              <a:lnSpc>
                <a:spcPct val="130000"/>
              </a:lnSpc>
              <a:spcBef>
                <a:spcPts val="600"/>
              </a:spcBef>
            </a:pPr>
            <a:r>
              <a:rPr lang="zh-TW" altLang="en-US" sz="2800" b="1" dirty="0">
                <a:latin typeface="Microsoft JhengHei" panose="020B0604030504040204" pitchFamily="34" charset="-120"/>
                <a:ea typeface="Microsoft JhengHei" panose="020B0604030504040204" pitchFamily="34" charset="-120"/>
              </a:rPr>
              <a:t>隨著網際網路及其他資通科技之快速發展與普及，政府部門透過網際網路、資訊系統以及資料庫的應用，大幅提升行政業務推動之效率</a:t>
            </a:r>
            <a:endParaRPr lang="en-US" altLang="zh-TW" sz="2800" b="1" dirty="0">
              <a:latin typeface="Microsoft JhengHei" panose="020B0604030504040204" pitchFamily="34" charset="-120"/>
              <a:ea typeface="Microsoft JhengHei" panose="020B0604030504040204" pitchFamily="34" charset="-120"/>
            </a:endParaRPr>
          </a:p>
        </p:txBody>
      </p:sp>
      <p:sp>
        <p:nvSpPr>
          <p:cNvPr id="5" name="投影片編號版面配置區 4"/>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3</a:t>
            </a:fld>
            <a:endParaRPr lang="zh-CN" altLang="en-US">
              <a:solidFill>
                <a:prstClr val="black">
                  <a:tint val="75000"/>
                </a:prstClr>
              </a:solidFill>
            </a:endParaRPr>
          </a:p>
        </p:txBody>
      </p:sp>
    </p:spTree>
    <p:extLst>
      <p:ext uri="{BB962C8B-B14F-4D97-AF65-F5344CB8AC3E}">
        <p14:creationId xmlns:p14="http://schemas.microsoft.com/office/powerpoint/2010/main" val="4046482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內容版面配置區 2">
            <a:extLst>
              <a:ext uri="{FF2B5EF4-FFF2-40B4-BE49-F238E27FC236}">
                <a16:creationId xmlns:a16="http://schemas.microsoft.com/office/drawing/2014/main" id="{1D085B60-7DE0-0B41-9652-61038686513D}"/>
              </a:ext>
            </a:extLst>
          </p:cNvPr>
          <p:cNvSpPr>
            <a:spLocks noGrp="1"/>
          </p:cNvSpPr>
          <p:nvPr>
            <p:ph idx="1"/>
          </p:nvPr>
        </p:nvSpPr>
        <p:spPr>
          <a:xfrm>
            <a:off x="311368" y="1196397"/>
            <a:ext cx="11569263" cy="2962789"/>
          </a:xfrm>
        </p:spPr>
        <p:txBody>
          <a:bodyPr>
            <a:noAutofit/>
          </a:bodyPr>
          <a:lstStyle/>
          <a:p>
            <a:pPr>
              <a:lnSpc>
                <a:spcPct val="130000"/>
              </a:lnSpc>
              <a:spcBef>
                <a:spcPts val="600"/>
              </a:spcBef>
              <a:buClr>
                <a:schemeClr val="accent6">
                  <a:lumMod val="75000"/>
                </a:schemeClr>
              </a:buClr>
              <a:buFont typeface="Wingdings" panose="05000000000000000000" pitchFamily="2" charset="2"/>
              <a:buChar char="n"/>
            </a:pPr>
            <a:r>
              <a:rPr lang="zh-TW" altLang="en-US" sz="2400" dirty="0">
                <a:latin typeface="Microsoft JhengHei" panose="020B0604030504040204" pitchFamily="34" charset="-120"/>
                <a:ea typeface="Microsoft JhengHei" panose="020B0604030504040204" pitchFamily="34" charset="-120"/>
              </a:rPr>
              <a:t>近年對於公務機關進行</a:t>
            </a:r>
            <a:r>
              <a:rPr lang="zh-TW" altLang="en-US" sz="2400" b="1" dirty="0">
                <a:latin typeface="Microsoft JhengHei" panose="020B0604030504040204" pitchFamily="34" charset="-120"/>
                <a:ea typeface="Microsoft JhengHei" panose="020B0604030504040204" pitchFamily="34" charset="-120"/>
              </a:rPr>
              <a:t>網路攻擊</a:t>
            </a:r>
            <a:r>
              <a:rPr lang="zh-TW" altLang="en-US" sz="2400" dirty="0">
                <a:latin typeface="Microsoft JhengHei" panose="020B0604030504040204" pitchFamily="34" charset="-120"/>
                <a:ea typeface="Microsoft JhengHei" panose="020B0604030504040204" pitchFamily="34" charset="-120"/>
              </a:rPr>
              <a:t>之情形時有所聞，由於公務機關所承擔之公共任務，所維運或提供之服務，均對</a:t>
            </a:r>
            <a:r>
              <a:rPr lang="zh-TW" altLang="en-US" sz="2400" b="1" dirty="0">
                <a:latin typeface="Microsoft JhengHei" panose="020B0604030504040204" pitchFamily="34" charset="-120"/>
                <a:ea typeface="Microsoft JhengHei" panose="020B0604030504040204" pitchFamily="34" charset="-120"/>
              </a:rPr>
              <a:t>國家安全</a:t>
            </a:r>
            <a:r>
              <a:rPr lang="zh-TW" altLang="en-US" sz="2400" dirty="0">
                <a:latin typeface="Microsoft JhengHei" panose="020B0604030504040204" pitchFamily="34" charset="-120"/>
                <a:ea typeface="Microsoft JhengHei" panose="020B0604030504040204" pitchFamily="34" charset="-120"/>
              </a:rPr>
              <a:t>、</a:t>
            </a:r>
            <a:r>
              <a:rPr lang="zh-TW" altLang="en-US" sz="2400" b="1" dirty="0">
                <a:latin typeface="Microsoft JhengHei" panose="020B0604030504040204" pitchFamily="34" charset="-120"/>
                <a:ea typeface="Microsoft JhengHei" panose="020B0604030504040204" pitchFamily="34" charset="-120"/>
              </a:rPr>
              <a:t>民眾生活</a:t>
            </a:r>
            <a:r>
              <a:rPr lang="zh-TW" altLang="en-US" sz="2400" dirty="0">
                <a:latin typeface="Microsoft JhengHei" panose="020B0604030504040204" pitchFamily="34" charset="-120"/>
                <a:ea typeface="Microsoft JhengHei" panose="020B0604030504040204" pitchFamily="34" charset="-120"/>
              </a:rPr>
              <a:t>、</a:t>
            </a:r>
            <a:r>
              <a:rPr lang="zh-TW" altLang="en-US" sz="2400" b="1" dirty="0">
                <a:latin typeface="Microsoft JhengHei" panose="020B0604030504040204" pitchFamily="34" charset="-120"/>
                <a:ea typeface="Microsoft JhengHei" panose="020B0604030504040204" pitchFamily="34" charset="-120"/>
              </a:rPr>
              <a:t>經濟活動</a:t>
            </a:r>
            <a:r>
              <a:rPr lang="zh-TW" altLang="en-US" sz="2400" dirty="0">
                <a:latin typeface="Microsoft JhengHei" panose="020B0604030504040204" pitchFamily="34" charset="-120"/>
                <a:ea typeface="Microsoft JhengHei" panose="020B0604030504040204" pitchFamily="34" charset="-120"/>
              </a:rPr>
              <a:t>等有</a:t>
            </a:r>
            <a:r>
              <a:rPr lang="zh-TW" altLang="en-US" sz="2400" b="1" dirty="0">
                <a:latin typeface="Microsoft JhengHei" panose="020B0604030504040204" pitchFamily="34" charset="-120"/>
                <a:ea typeface="Microsoft JhengHei" panose="020B0604030504040204" pitchFamily="34" charset="-120"/>
              </a:rPr>
              <a:t>重大影響</a:t>
            </a:r>
            <a:endParaRPr lang="en-US" altLang="zh-TW" sz="2400" b="1" dirty="0">
              <a:latin typeface="Microsoft JhengHei" panose="020B0604030504040204" pitchFamily="34" charset="-120"/>
              <a:ea typeface="Microsoft JhengHei" panose="020B0604030504040204" pitchFamily="34" charset="-120"/>
            </a:endParaRPr>
          </a:p>
          <a:p>
            <a:pPr>
              <a:lnSpc>
                <a:spcPct val="130000"/>
              </a:lnSpc>
              <a:spcBef>
                <a:spcPts val="600"/>
              </a:spcBef>
              <a:buClr>
                <a:schemeClr val="accent6">
                  <a:lumMod val="75000"/>
                </a:schemeClr>
              </a:buClr>
              <a:buFont typeface="Wingdings" panose="05000000000000000000" pitchFamily="2" charset="2"/>
              <a:buChar char="n"/>
            </a:pPr>
            <a:r>
              <a:rPr lang="zh-TW" altLang="en-US" sz="2400" dirty="0">
                <a:latin typeface="Microsoft JhengHei" panose="020B0604030504040204" pitchFamily="34" charset="-120"/>
                <a:ea typeface="Microsoft JhengHei" panose="020B0604030504040204" pitchFamily="34" charset="-120"/>
              </a:rPr>
              <a:t>機關如未能考量自身資通安全風險、落實資通安全管理應有作為、且逐步提升自身資通安全能量，一旦其遭受</a:t>
            </a:r>
            <a:r>
              <a:rPr lang="zh-TW" altLang="en-US" sz="2400" b="1" dirty="0">
                <a:solidFill>
                  <a:srgbClr val="C00000"/>
                </a:solidFill>
                <a:latin typeface="Microsoft JhengHei" panose="020B0604030504040204" pitchFamily="34" charset="-120"/>
                <a:ea typeface="Microsoft JhengHei" panose="020B0604030504040204" pitchFamily="34" charset="-120"/>
              </a:rPr>
              <a:t>惡意攻擊</a:t>
            </a:r>
            <a:r>
              <a:rPr lang="zh-TW" altLang="en-US" sz="2400" dirty="0">
                <a:latin typeface="Microsoft JhengHei" panose="020B0604030504040204" pitchFamily="34" charset="-120"/>
                <a:ea typeface="Microsoft JhengHei" panose="020B0604030504040204" pitchFamily="34" charset="-120"/>
              </a:rPr>
              <a:t>，恐造成</a:t>
            </a:r>
            <a:r>
              <a:rPr lang="zh-TW" altLang="en-US" sz="2400" b="1" dirty="0">
                <a:solidFill>
                  <a:srgbClr val="C00000"/>
                </a:solidFill>
                <a:latin typeface="Microsoft JhengHei" panose="020B0604030504040204" pitchFamily="34" charset="-120"/>
                <a:ea typeface="Microsoft JhengHei" panose="020B0604030504040204" pitchFamily="34" charset="-120"/>
              </a:rPr>
              <a:t>難以回復之損害</a:t>
            </a:r>
            <a:endParaRPr lang="en-US" altLang="zh-TW" sz="2400" b="1" dirty="0">
              <a:solidFill>
                <a:srgbClr val="C00000"/>
              </a:solidFill>
              <a:latin typeface="Microsoft JhengHei" panose="020B0604030504040204" pitchFamily="34" charset="-120"/>
              <a:ea typeface="Microsoft JhengHei" panose="020B0604030504040204" pitchFamily="34" charset="-120"/>
            </a:endParaRPr>
          </a:p>
          <a:p>
            <a:pPr>
              <a:lnSpc>
                <a:spcPct val="130000"/>
              </a:lnSpc>
              <a:spcBef>
                <a:spcPts val="600"/>
              </a:spcBef>
              <a:buClr>
                <a:schemeClr val="accent6">
                  <a:lumMod val="75000"/>
                </a:schemeClr>
              </a:buClr>
              <a:buFont typeface="Wingdings" panose="05000000000000000000" pitchFamily="2" charset="2"/>
              <a:buChar char="n"/>
            </a:pPr>
            <a:r>
              <a:rPr lang="zh-TW" altLang="en-US" sz="2400" dirty="0">
                <a:latin typeface="Microsoft JhengHei" panose="020B0604030504040204" pitchFamily="34" charset="-120"/>
                <a:ea typeface="Microsoft JhengHei" panose="020B0604030504040204" pitchFamily="34" charset="-120"/>
              </a:rPr>
              <a:t>因應</a:t>
            </a:r>
            <a:r>
              <a:rPr lang="zh-TW" altLang="en-US" sz="2400" b="1" dirty="0">
                <a:latin typeface="Microsoft JhengHei" panose="020B0604030504040204" pitchFamily="34" charset="-120"/>
                <a:ea typeface="Microsoft JhengHei" panose="020B0604030504040204" pitchFamily="34" charset="-120"/>
              </a:rPr>
              <a:t>資通安全管理法</a:t>
            </a:r>
            <a:r>
              <a:rPr lang="zh-TW" altLang="en-US" sz="2400" dirty="0">
                <a:latin typeface="Microsoft JhengHei" panose="020B0604030504040204" pitchFamily="34" charset="-120"/>
                <a:ea typeface="Microsoft JhengHei" panose="020B0604030504040204" pitchFamily="34" charset="-120"/>
              </a:rPr>
              <a:t>於</a:t>
            </a:r>
            <a:r>
              <a:rPr lang="en-US" altLang="zh-TW" sz="2400" b="1" dirty="0">
                <a:solidFill>
                  <a:srgbClr val="C00000"/>
                </a:solidFill>
                <a:latin typeface="Microsoft JhengHei" panose="020B0604030504040204" pitchFamily="34" charset="-120"/>
                <a:ea typeface="Microsoft JhengHei" panose="020B0604030504040204" pitchFamily="34" charset="-120"/>
              </a:rPr>
              <a:t>108</a:t>
            </a:r>
            <a:r>
              <a:rPr lang="zh-TW" altLang="en-US" sz="2400" b="1" dirty="0">
                <a:solidFill>
                  <a:srgbClr val="C00000"/>
                </a:solidFill>
                <a:latin typeface="Microsoft JhengHei" panose="020B0604030504040204" pitchFamily="34" charset="-120"/>
                <a:ea typeface="Microsoft JhengHei" panose="020B0604030504040204" pitchFamily="34" charset="-120"/>
              </a:rPr>
              <a:t>年</a:t>
            </a:r>
            <a:r>
              <a:rPr lang="en-US" altLang="zh-TW" sz="2400" b="1" dirty="0">
                <a:solidFill>
                  <a:srgbClr val="C00000"/>
                </a:solidFill>
                <a:latin typeface="Microsoft JhengHei" panose="020B0604030504040204" pitchFamily="34" charset="-120"/>
                <a:ea typeface="Microsoft JhengHei" panose="020B0604030504040204" pitchFamily="34" charset="-120"/>
              </a:rPr>
              <a:t>1</a:t>
            </a:r>
            <a:r>
              <a:rPr lang="zh-TW" altLang="en-US" sz="2400" b="1" dirty="0">
                <a:solidFill>
                  <a:srgbClr val="C00000"/>
                </a:solidFill>
                <a:latin typeface="Microsoft JhengHei" panose="020B0604030504040204" pitchFamily="34" charset="-120"/>
                <a:ea typeface="Microsoft JhengHei" panose="020B0604030504040204" pitchFamily="34" charset="-120"/>
              </a:rPr>
              <a:t>月</a:t>
            </a:r>
            <a:r>
              <a:rPr lang="en-US" altLang="zh-TW" sz="2400" b="1" dirty="0">
                <a:solidFill>
                  <a:srgbClr val="C00000"/>
                </a:solidFill>
                <a:latin typeface="Microsoft JhengHei" panose="020B0604030504040204" pitchFamily="34" charset="-120"/>
                <a:ea typeface="Microsoft JhengHei" panose="020B0604030504040204" pitchFamily="34" charset="-120"/>
              </a:rPr>
              <a:t>1</a:t>
            </a:r>
            <a:r>
              <a:rPr lang="zh-TW" altLang="en-US" sz="2400" b="1" dirty="0">
                <a:solidFill>
                  <a:srgbClr val="C00000"/>
                </a:solidFill>
                <a:latin typeface="Microsoft JhengHei" panose="020B0604030504040204" pitchFamily="34" charset="-120"/>
                <a:ea typeface="Microsoft JhengHei" panose="020B0604030504040204" pitchFamily="34" charset="-120"/>
              </a:rPr>
              <a:t>日施行</a:t>
            </a:r>
            <a:r>
              <a:rPr lang="zh-TW" altLang="en-US" sz="2400" dirty="0">
                <a:latin typeface="Microsoft JhengHei" panose="020B0604030504040204" pitchFamily="34" charset="-120"/>
                <a:ea typeface="Microsoft JhengHei" panose="020B0604030504040204" pitchFamily="34" charset="-120"/>
              </a:rPr>
              <a:t>，本署經行政院於核定為</a:t>
            </a:r>
            <a:r>
              <a:rPr lang="zh-TW" altLang="en-US" sz="2400" b="1" dirty="0">
                <a:solidFill>
                  <a:srgbClr val="C00000"/>
                </a:solidFill>
                <a:latin typeface="Microsoft JhengHei" panose="020B0604030504040204" pitchFamily="34" charset="-120"/>
                <a:ea typeface="Microsoft JhengHei" panose="020B0604030504040204" pitchFamily="34" charset="-120"/>
              </a:rPr>
              <a:t>資通安全責任等級</a:t>
            </a:r>
            <a:r>
              <a:rPr lang="en-US" altLang="zh-TW" sz="2400" b="1" dirty="0">
                <a:solidFill>
                  <a:srgbClr val="C00000"/>
                </a:solidFill>
                <a:latin typeface="Microsoft JhengHei" panose="020B0604030504040204" pitchFamily="34" charset="-120"/>
                <a:ea typeface="Microsoft JhengHei" panose="020B0604030504040204" pitchFamily="34" charset="-120"/>
              </a:rPr>
              <a:t>B</a:t>
            </a:r>
            <a:r>
              <a:rPr lang="zh-TW" altLang="en-US" sz="2400" b="1" dirty="0">
                <a:solidFill>
                  <a:srgbClr val="C00000"/>
                </a:solidFill>
                <a:latin typeface="Microsoft JhengHei" panose="020B0604030504040204" pitchFamily="34" charset="-120"/>
                <a:ea typeface="Microsoft JhengHei" panose="020B0604030504040204" pitchFamily="34" charset="-120"/>
              </a:rPr>
              <a:t>級</a:t>
            </a:r>
            <a:r>
              <a:rPr lang="zh-TW" altLang="en-US" sz="2400" dirty="0">
                <a:latin typeface="Microsoft JhengHei" panose="020B0604030504040204" pitchFamily="34" charset="-120"/>
                <a:ea typeface="Microsoft JhengHei" panose="020B0604030504040204" pitchFamily="34" charset="-120"/>
              </a:rPr>
              <a:t>機關，爰本署暨各管理處需依據資通安全管理法辦理各應辦事項</a:t>
            </a:r>
          </a:p>
          <a:p>
            <a:pPr>
              <a:lnSpc>
                <a:spcPct val="130000"/>
              </a:lnSpc>
              <a:spcBef>
                <a:spcPts val="600"/>
              </a:spcBef>
              <a:buClr>
                <a:schemeClr val="accent6">
                  <a:lumMod val="75000"/>
                </a:schemeClr>
              </a:buClr>
              <a:buFont typeface="Wingdings" panose="05000000000000000000" pitchFamily="2" charset="2"/>
              <a:buChar char="n"/>
            </a:pPr>
            <a:endParaRPr lang="en-US" altLang="zh-TW" sz="2400" b="1" dirty="0">
              <a:latin typeface="Microsoft JhengHei" panose="020B0604030504040204" pitchFamily="34" charset="-120"/>
              <a:ea typeface="Microsoft JhengHei" panose="020B0604030504040204" pitchFamily="34" charset="-120"/>
            </a:endParaRPr>
          </a:p>
        </p:txBody>
      </p:sp>
      <p:grpSp>
        <p:nvGrpSpPr>
          <p:cNvPr id="46" name="组合 45"/>
          <p:cNvGrpSpPr/>
          <p:nvPr/>
        </p:nvGrpSpPr>
        <p:grpSpPr>
          <a:xfrm>
            <a:off x="1064555" y="162838"/>
            <a:ext cx="13451545" cy="789140"/>
            <a:chOff x="-1" y="162838"/>
            <a:chExt cx="12190829" cy="678410"/>
          </a:xfrm>
        </p:grpSpPr>
        <p:sp>
          <p:nvSpPr>
            <p:cNvPr id="43" name="矩形 42"/>
            <p:cNvSpPr/>
            <p:nvPr/>
          </p:nvSpPr>
          <p:spPr>
            <a:xfrm>
              <a:off x="-1" y="162838"/>
              <a:ext cx="5975072"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106860" y="284558"/>
            <a:ext cx="6170240" cy="584775"/>
          </a:xfrm>
          <a:prstGeom prst="rect">
            <a:avLst/>
          </a:prstGeom>
          <a:noFill/>
        </p:spPr>
        <p:txBody>
          <a:bodyPr wrap="square" rtlCol="0">
            <a:spAutoFit/>
          </a:bodyPr>
          <a:lstStyle/>
          <a:p>
            <a:pPr>
              <a:defRPr/>
            </a:pPr>
            <a:r>
              <a:rPr lang="zh-TW" altLang="en-US" sz="3200" b="1" dirty="0">
                <a:solidFill>
                  <a:prstClr val="white"/>
                </a:solidFill>
                <a:latin typeface="微软雅黑" panose="020B0503020204020204" pitchFamily="34" charset="-122"/>
                <a:ea typeface="微软雅黑" panose="020B0503020204020204" pitchFamily="34" charset="-122"/>
              </a:rPr>
              <a:t>資通安全管理法</a:t>
            </a:r>
            <a:r>
              <a:rPr lang="en-US" altLang="zh-TW" sz="3200" b="1" dirty="0">
                <a:solidFill>
                  <a:prstClr val="white"/>
                </a:solidFill>
                <a:latin typeface="微软雅黑" panose="020B0503020204020204" pitchFamily="34" charset="-122"/>
                <a:ea typeface="微软雅黑" panose="020B0503020204020204" pitchFamily="34" charset="-122"/>
              </a:rPr>
              <a:t>-</a:t>
            </a:r>
            <a:r>
              <a:rPr lang="zh-TW" altLang="en-US" sz="2400" b="1" dirty="0">
                <a:solidFill>
                  <a:prstClr val="white"/>
                </a:solidFill>
                <a:latin typeface="微软雅黑" panose="020B0503020204020204" pitchFamily="34" charset="-122"/>
                <a:ea typeface="微软雅黑" panose="020B0503020204020204" pitchFamily="34" charset="-122"/>
              </a:rPr>
              <a:t>責任等級與推動期程</a:t>
            </a:r>
            <a:endParaRPr lang="zh-TW" altLang="en-US" sz="2200" b="1" dirty="0">
              <a:solidFill>
                <a:prstClr val="white"/>
              </a:solidFill>
              <a:latin typeface="微软雅黑" panose="020B0503020204020204" pitchFamily="34" charset="-122"/>
              <a:ea typeface="微软雅黑" panose="020B0503020204020204" pitchFamily="34" charset="-122"/>
            </a:endParaRPr>
          </a:p>
        </p:txBody>
      </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4" name="矩形 33">
            <a:extLst>
              <a:ext uri="{FF2B5EF4-FFF2-40B4-BE49-F238E27FC236}">
                <a16:creationId xmlns:a16="http://schemas.microsoft.com/office/drawing/2014/main" id="{FACC6EB2-477E-40B0-A129-78A7FAEA2F5E}"/>
              </a:ext>
            </a:extLst>
          </p:cNvPr>
          <p:cNvSpPr/>
          <p:nvPr/>
        </p:nvSpPr>
        <p:spPr>
          <a:xfrm>
            <a:off x="182012" y="4415426"/>
            <a:ext cx="976874" cy="1846883"/>
          </a:xfrm>
          <a:prstGeom prst="rect">
            <a:avLst/>
          </a:prstGeom>
          <a:solidFill>
            <a:srgbClr val="99CB38">
              <a:alpha val="25000"/>
            </a:srgbClr>
          </a:solidFill>
          <a:ln w="12700" cap="flat" cmpd="sng" algn="ctr">
            <a:noFill/>
            <a:prstDash val="solid"/>
            <a:miter lim="800000"/>
          </a:ln>
          <a:effectLst/>
        </p:spPr>
        <p:txBody>
          <a:bodyPr rtlCol="0" anchor="ctr"/>
          <a:lstStyle/>
          <a:p>
            <a:pPr algn="ctr" defTabSz="457200">
              <a:defRPr/>
            </a:pPr>
            <a:endParaRPr lang="zh-TW" altLang="en-US" kern="0">
              <a:solidFill>
                <a:prstClr val="white"/>
              </a:solidFill>
              <a:latin typeface="Calibri" panose="020F0502020204030204"/>
              <a:ea typeface="新細明體"/>
            </a:endParaRPr>
          </a:p>
        </p:txBody>
      </p:sp>
      <p:sp>
        <p:nvSpPr>
          <p:cNvPr id="35" name="直線圖說文字 1 29">
            <a:extLst>
              <a:ext uri="{FF2B5EF4-FFF2-40B4-BE49-F238E27FC236}">
                <a16:creationId xmlns:a16="http://schemas.microsoft.com/office/drawing/2014/main" id="{9CF6B90D-8130-4C1D-B3B1-F65FBB8AC0AE}"/>
              </a:ext>
            </a:extLst>
          </p:cNvPr>
          <p:cNvSpPr/>
          <p:nvPr/>
        </p:nvSpPr>
        <p:spPr>
          <a:xfrm rot="16200000">
            <a:off x="10110906" y="4154638"/>
            <a:ext cx="992429" cy="1500967"/>
          </a:xfrm>
          <a:prstGeom prst="borderCallout1">
            <a:avLst>
              <a:gd name="adj1" fmla="val 49067"/>
              <a:gd name="adj2" fmla="val 6"/>
              <a:gd name="adj3" fmla="val 49091"/>
              <a:gd name="adj4" fmla="val -42263"/>
            </a:avLst>
          </a:prstGeom>
          <a:gradFill>
            <a:gsLst>
              <a:gs pos="0">
                <a:srgbClr val="99CB38">
                  <a:lumMod val="5000"/>
                  <a:lumOff val="95000"/>
                </a:srgbClr>
              </a:gs>
              <a:gs pos="74000">
                <a:srgbClr val="99CB38">
                  <a:lumMod val="45000"/>
                  <a:lumOff val="55000"/>
                </a:srgbClr>
              </a:gs>
              <a:gs pos="83000">
                <a:srgbClr val="99CB38">
                  <a:lumMod val="45000"/>
                  <a:lumOff val="55000"/>
                </a:srgbClr>
              </a:gs>
              <a:gs pos="100000">
                <a:srgbClr val="99CB38">
                  <a:lumMod val="30000"/>
                  <a:lumOff val="70000"/>
                </a:srgbClr>
              </a:gs>
            </a:gsLst>
            <a:lin ang="5400000" scaled="1"/>
          </a:gradFill>
          <a:ln w="12700" cap="flat" cmpd="sng" algn="ctr">
            <a:solidFill>
              <a:srgbClr val="99CB38">
                <a:shade val="50000"/>
              </a:srgbClr>
            </a:solidFill>
            <a:prstDash val="solid"/>
            <a:miter lim="800000"/>
          </a:ln>
          <a:effectLst/>
        </p:spPr>
        <p:txBody>
          <a:bodyPr vert="eaVert" lIns="36000" rtlCol="0" anchor="ctr" anchorCtr="0"/>
          <a:lstStyle/>
          <a:p>
            <a:pPr defTabSz="457200">
              <a:defRPr/>
            </a:pPr>
            <a:r>
              <a:rPr kumimoji="1" lang="zh-TW" altLang="en-US" b="1" kern="0" dirty="0">
                <a:solidFill>
                  <a:prstClr val="black"/>
                </a:solidFill>
                <a:latin typeface="微軟正黑體"/>
              </a:rPr>
              <a:t>完成</a:t>
            </a:r>
            <a:r>
              <a:rPr lang="zh-TW" altLang="en-US" b="1" kern="0" dirty="0">
                <a:solidFill>
                  <a:prstClr val="black"/>
                </a:solidFill>
                <a:latin typeface="微軟正黑體"/>
              </a:rPr>
              <a:t>資訊安全管理系統之第三方驗證</a:t>
            </a:r>
          </a:p>
        </p:txBody>
      </p:sp>
      <p:sp>
        <p:nvSpPr>
          <p:cNvPr id="36" name="直線圖說文字 1 21">
            <a:extLst>
              <a:ext uri="{FF2B5EF4-FFF2-40B4-BE49-F238E27FC236}">
                <a16:creationId xmlns:a16="http://schemas.microsoft.com/office/drawing/2014/main" id="{3DDBFDEA-50F0-4770-A593-AE5354B15087}"/>
              </a:ext>
            </a:extLst>
          </p:cNvPr>
          <p:cNvSpPr/>
          <p:nvPr/>
        </p:nvSpPr>
        <p:spPr>
          <a:xfrm rot="16200000">
            <a:off x="1218598" y="4452059"/>
            <a:ext cx="985914" cy="912647"/>
          </a:xfrm>
          <a:prstGeom prst="borderCallout1">
            <a:avLst>
              <a:gd name="adj1" fmla="val 49067"/>
              <a:gd name="adj2" fmla="val 6"/>
              <a:gd name="adj3" fmla="val 49246"/>
              <a:gd name="adj4" fmla="val -47224"/>
            </a:avLst>
          </a:prstGeom>
          <a:gradFill>
            <a:gsLst>
              <a:gs pos="0">
                <a:srgbClr val="99CB38">
                  <a:lumMod val="5000"/>
                  <a:lumOff val="95000"/>
                </a:srgbClr>
              </a:gs>
              <a:gs pos="74000">
                <a:srgbClr val="99CB38">
                  <a:lumMod val="45000"/>
                  <a:lumOff val="55000"/>
                </a:srgbClr>
              </a:gs>
              <a:gs pos="83000">
                <a:srgbClr val="99CB38">
                  <a:lumMod val="45000"/>
                  <a:lumOff val="55000"/>
                </a:srgbClr>
              </a:gs>
              <a:gs pos="100000">
                <a:srgbClr val="99CB38">
                  <a:lumMod val="30000"/>
                  <a:lumOff val="70000"/>
                </a:srgbClr>
              </a:gs>
            </a:gsLst>
            <a:lin ang="5400000" scaled="1"/>
          </a:gradFill>
          <a:ln w="12700" cap="flat" cmpd="sng" algn="ctr">
            <a:solidFill>
              <a:srgbClr val="99CB38">
                <a:shade val="50000"/>
              </a:srgbClr>
            </a:solidFill>
            <a:prstDash val="solid"/>
            <a:miter lim="800000"/>
          </a:ln>
          <a:effectLst/>
        </p:spPr>
        <p:txBody>
          <a:bodyPr vert="eaVert" rtlCol="0" anchor="ctr" anchorCtr="0"/>
          <a:lstStyle/>
          <a:p>
            <a:pPr algn="ctr" defTabSz="457200">
              <a:defRPr/>
            </a:pPr>
            <a:r>
              <a:rPr kumimoji="1" lang="zh-TW" altLang="en-US" b="1" kern="0" dirty="0">
                <a:solidFill>
                  <a:prstClr val="black"/>
                </a:solidFill>
                <a:latin typeface="微軟正黑體"/>
              </a:rPr>
              <a:t>核定</a:t>
            </a:r>
            <a:r>
              <a:rPr kumimoji="1" lang="en-US" altLang="zh-TW" b="1" kern="0" dirty="0">
                <a:solidFill>
                  <a:prstClr val="black"/>
                </a:solidFill>
                <a:latin typeface="微軟正黑體"/>
              </a:rPr>
              <a:t>B</a:t>
            </a:r>
            <a:r>
              <a:rPr kumimoji="1" lang="zh-TW" altLang="en-US" b="1" kern="0" dirty="0">
                <a:solidFill>
                  <a:prstClr val="black"/>
                </a:solidFill>
                <a:latin typeface="微軟正黑體"/>
              </a:rPr>
              <a:t>級機關</a:t>
            </a:r>
          </a:p>
        </p:txBody>
      </p:sp>
      <p:sp>
        <p:nvSpPr>
          <p:cNvPr id="37" name="直線圖說文字 1 23">
            <a:extLst>
              <a:ext uri="{FF2B5EF4-FFF2-40B4-BE49-F238E27FC236}">
                <a16:creationId xmlns:a16="http://schemas.microsoft.com/office/drawing/2014/main" id="{E611276D-2BE8-479E-8E0F-2F91464F2613}"/>
              </a:ext>
            </a:extLst>
          </p:cNvPr>
          <p:cNvSpPr/>
          <p:nvPr/>
        </p:nvSpPr>
        <p:spPr>
          <a:xfrm rot="16200000">
            <a:off x="3377354" y="3220589"/>
            <a:ext cx="992428" cy="3369074"/>
          </a:xfrm>
          <a:prstGeom prst="borderCallout1">
            <a:avLst>
              <a:gd name="adj1" fmla="val 49068"/>
              <a:gd name="adj2" fmla="val 5"/>
              <a:gd name="adj3" fmla="val 49144"/>
              <a:gd name="adj4" fmla="val -35710"/>
            </a:avLst>
          </a:prstGeom>
          <a:gradFill>
            <a:gsLst>
              <a:gs pos="0">
                <a:srgbClr val="99CB38">
                  <a:lumMod val="5000"/>
                  <a:lumOff val="95000"/>
                </a:srgbClr>
              </a:gs>
              <a:gs pos="74000">
                <a:srgbClr val="99CB38">
                  <a:lumMod val="45000"/>
                  <a:lumOff val="55000"/>
                </a:srgbClr>
              </a:gs>
              <a:gs pos="83000">
                <a:srgbClr val="99CB38">
                  <a:lumMod val="45000"/>
                  <a:lumOff val="55000"/>
                </a:srgbClr>
              </a:gs>
              <a:gs pos="100000">
                <a:srgbClr val="99CB38">
                  <a:lumMod val="30000"/>
                  <a:lumOff val="70000"/>
                </a:srgbClr>
              </a:gs>
            </a:gsLst>
            <a:lin ang="5400000" scaled="1"/>
          </a:gradFill>
          <a:ln w="12700" cap="flat" cmpd="sng" algn="ctr">
            <a:solidFill>
              <a:srgbClr val="99CB38">
                <a:shade val="50000"/>
              </a:srgbClr>
            </a:solidFill>
            <a:prstDash val="solid"/>
            <a:miter lim="800000"/>
          </a:ln>
          <a:effectLst/>
        </p:spPr>
        <p:txBody>
          <a:bodyPr vert="eaVert" lIns="36000" rtlCol="0" anchor="ctr" anchorCtr="0"/>
          <a:lstStyle/>
          <a:p>
            <a:pPr defTabSz="457200">
              <a:defRPr/>
            </a:pPr>
            <a:r>
              <a:rPr lang="zh-TW" altLang="en-US" b="1" kern="0" dirty="0">
                <a:latin typeface="微軟正黑體"/>
              </a:rPr>
              <a:t>●資通系統分級及防護基準 </a:t>
            </a:r>
            <a:endParaRPr kumimoji="1" lang="en-US" altLang="zh-TW" b="1" kern="0" dirty="0">
              <a:latin typeface="微軟正黑體"/>
            </a:endParaRPr>
          </a:p>
          <a:p>
            <a:pPr defTabSz="457200">
              <a:defRPr/>
            </a:pPr>
            <a:r>
              <a:rPr lang="zh-TW" altLang="en-US" b="1" kern="0" dirty="0">
                <a:latin typeface="微軟正黑體"/>
              </a:rPr>
              <a:t>●資通安全威脅偵測管理機制</a:t>
            </a:r>
          </a:p>
          <a:p>
            <a:pPr defTabSz="457200">
              <a:defRPr/>
            </a:pPr>
            <a:r>
              <a:rPr kumimoji="1" lang="zh-TW" altLang="en-US" b="1" kern="0" dirty="0">
                <a:latin typeface="微軟正黑體"/>
              </a:rPr>
              <a:t>●政府組態基準●資安安全防護</a:t>
            </a:r>
            <a:endParaRPr kumimoji="1" lang="en-US" altLang="zh-TW" b="1" kern="0" dirty="0">
              <a:latin typeface="微軟正黑體"/>
            </a:endParaRPr>
          </a:p>
        </p:txBody>
      </p:sp>
      <p:sp>
        <p:nvSpPr>
          <p:cNvPr id="38" name="直線圖說文字 1 24">
            <a:extLst>
              <a:ext uri="{FF2B5EF4-FFF2-40B4-BE49-F238E27FC236}">
                <a16:creationId xmlns:a16="http://schemas.microsoft.com/office/drawing/2014/main" id="{E7967E33-F142-471A-9AE9-3742C602DB04}"/>
              </a:ext>
            </a:extLst>
          </p:cNvPr>
          <p:cNvSpPr/>
          <p:nvPr/>
        </p:nvSpPr>
        <p:spPr>
          <a:xfrm rot="16200000">
            <a:off x="5747575" y="4285691"/>
            <a:ext cx="992433" cy="1238866"/>
          </a:xfrm>
          <a:prstGeom prst="borderCallout1">
            <a:avLst>
              <a:gd name="adj1" fmla="val 49067"/>
              <a:gd name="adj2" fmla="val 6"/>
              <a:gd name="adj3" fmla="val 49685"/>
              <a:gd name="adj4" fmla="val -44848"/>
            </a:avLst>
          </a:prstGeom>
          <a:gradFill>
            <a:gsLst>
              <a:gs pos="0">
                <a:srgbClr val="99CB38">
                  <a:lumMod val="5000"/>
                  <a:lumOff val="95000"/>
                </a:srgbClr>
              </a:gs>
              <a:gs pos="74000">
                <a:srgbClr val="99CB38">
                  <a:lumMod val="45000"/>
                  <a:lumOff val="55000"/>
                </a:srgbClr>
              </a:gs>
              <a:gs pos="83000">
                <a:srgbClr val="99CB38">
                  <a:lumMod val="45000"/>
                  <a:lumOff val="55000"/>
                </a:srgbClr>
              </a:gs>
              <a:gs pos="100000">
                <a:srgbClr val="99CB38">
                  <a:lumMod val="30000"/>
                  <a:lumOff val="70000"/>
                </a:srgbClr>
              </a:gs>
            </a:gsLst>
            <a:lin ang="5400000" scaled="1"/>
          </a:gradFill>
          <a:ln w="12700" cap="flat" cmpd="sng" algn="ctr">
            <a:solidFill>
              <a:srgbClr val="99CB38">
                <a:shade val="50000"/>
              </a:srgbClr>
            </a:solidFill>
            <a:prstDash val="solid"/>
            <a:miter lim="800000"/>
          </a:ln>
          <a:effectLst/>
        </p:spPr>
        <p:txBody>
          <a:bodyPr vert="eaVert" lIns="36000" rtlCol="0" anchor="ctr" anchorCtr="0"/>
          <a:lstStyle/>
          <a:p>
            <a:pPr defTabSz="457200">
              <a:defRPr/>
            </a:pPr>
            <a:r>
              <a:rPr lang="zh-TW" altLang="en-US" b="1" kern="0" dirty="0">
                <a:latin typeface="微軟正黑體"/>
              </a:rPr>
              <a:t>資通安全弱點通報系統</a:t>
            </a:r>
            <a:endParaRPr lang="en-US" altLang="zh-TW" b="1" kern="0" dirty="0">
              <a:latin typeface="微軟正黑體"/>
            </a:endParaRPr>
          </a:p>
        </p:txBody>
      </p:sp>
      <p:sp>
        <p:nvSpPr>
          <p:cNvPr id="40" name="直線圖說文字 1 26">
            <a:extLst>
              <a:ext uri="{FF2B5EF4-FFF2-40B4-BE49-F238E27FC236}">
                <a16:creationId xmlns:a16="http://schemas.microsoft.com/office/drawing/2014/main" id="{7D618A7E-1AA3-468A-B68D-181076D5E674}"/>
              </a:ext>
            </a:extLst>
          </p:cNvPr>
          <p:cNvSpPr/>
          <p:nvPr/>
        </p:nvSpPr>
        <p:spPr>
          <a:xfrm rot="16200000">
            <a:off x="7196250" y="4164144"/>
            <a:ext cx="992427" cy="1481964"/>
          </a:xfrm>
          <a:prstGeom prst="borderCallout1">
            <a:avLst>
              <a:gd name="adj1" fmla="val 49067"/>
              <a:gd name="adj2" fmla="val 6"/>
              <a:gd name="adj3" fmla="val 49388"/>
              <a:gd name="adj4" fmla="val -45899"/>
            </a:avLst>
          </a:prstGeom>
          <a:gradFill>
            <a:gsLst>
              <a:gs pos="0">
                <a:srgbClr val="99CB38">
                  <a:lumMod val="5000"/>
                  <a:lumOff val="95000"/>
                </a:srgbClr>
              </a:gs>
              <a:gs pos="74000">
                <a:srgbClr val="99CB38">
                  <a:lumMod val="45000"/>
                  <a:lumOff val="55000"/>
                </a:srgbClr>
              </a:gs>
              <a:gs pos="83000">
                <a:srgbClr val="99CB38">
                  <a:lumMod val="45000"/>
                  <a:lumOff val="55000"/>
                </a:srgbClr>
              </a:gs>
              <a:gs pos="100000">
                <a:srgbClr val="99CB38">
                  <a:lumMod val="30000"/>
                  <a:lumOff val="70000"/>
                </a:srgbClr>
              </a:gs>
            </a:gsLst>
            <a:lin ang="5400000" scaled="1"/>
          </a:gradFill>
          <a:ln w="12700" cap="flat" cmpd="sng" algn="ctr">
            <a:solidFill>
              <a:srgbClr val="99CB38">
                <a:shade val="50000"/>
              </a:srgbClr>
            </a:solidFill>
            <a:prstDash val="solid"/>
            <a:miter lim="800000"/>
          </a:ln>
          <a:effectLst/>
        </p:spPr>
        <p:txBody>
          <a:bodyPr vert="eaVert" lIns="36000" rtlCol="0" anchor="ctr" anchorCtr="0"/>
          <a:lstStyle/>
          <a:p>
            <a:pPr defTabSz="457200">
              <a:defRPr/>
            </a:pPr>
            <a:r>
              <a:rPr kumimoji="1" lang="zh-TW" altLang="en-US" b="1" kern="0" dirty="0">
                <a:solidFill>
                  <a:prstClr val="black"/>
                </a:solidFill>
                <a:latin typeface="微軟正黑體"/>
              </a:rPr>
              <a:t>資訊安全管理系統之導入</a:t>
            </a:r>
          </a:p>
        </p:txBody>
      </p:sp>
      <p:sp>
        <p:nvSpPr>
          <p:cNvPr id="41" name="直線圖說文字 1 27">
            <a:extLst>
              <a:ext uri="{FF2B5EF4-FFF2-40B4-BE49-F238E27FC236}">
                <a16:creationId xmlns:a16="http://schemas.microsoft.com/office/drawing/2014/main" id="{C22E2352-7B42-4C94-99C9-123DA43AB670}"/>
              </a:ext>
            </a:extLst>
          </p:cNvPr>
          <p:cNvSpPr/>
          <p:nvPr/>
        </p:nvSpPr>
        <p:spPr>
          <a:xfrm rot="16200000">
            <a:off x="8627474" y="4285690"/>
            <a:ext cx="992430" cy="1238867"/>
          </a:xfrm>
          <a:prstGeom prst="borderCallout1">
            <a:avLst>
              <a:gd name="adj1" fmla="val 49067"/>
              <a:gd name="adj2" fmla="val 6"/>
              <a:gd name="adj3" fmla="val 49324"/>
              <a:gd name="adj4" fmla="val -47523"/>
            </a:avLst>
          </a:prstGeom>
          <a:gradFill>
            <a:gsLst>
              <a:gs pos="0">
                <a:srgbClr val="99CB38">
                  <a:lumMod val="5000"/>
                  <a:lumOff val="95000"/>
                </a:srgbClr>
              </a:gs>
              <a:gs pos="74000">
                <a:srgbClr val="99CB38">
                  <a:lumMod val="45000"/>
                  <a:lumOff val="55000"/>
                </a:srgbClr>
              </a:gs>
              <a:gs pos="83000">
                <a:srgbClr val="99CB38">
                  <a:lumMod val="45000"/>
                  <a:lumOff val="55000"/>
                </a:srgbClr>
              </a:gs>
              <a:gs pos="100000">
                <a:srgbClr val="99CB38">
                  <a:lumMod val="30000"/>
                  <a:lumOff val="70000"/>
                </a:srgbClr>
              </a:gs>
            </a:gsLst>
            <a:lin ang="5400000" scaled="1"/>
          </a:gradFill>
          <a:ln w="12700" cap="flat" cmpd="sng" algn="ctr">
            <a:solidFill>
              <a:srgbClr val="99CB38">
                <a:shade val="50000"/>
              </a:srgbClr>
            </a:solidFill>
            <a:prstDash val="solid"/>
            <a:miter lim="800000"/>
          </a:ln>
          <a:effectLst/>
        </p:spPr>
        <p:txBody>
          <a:bodyPr vert="eaVert" lIns="36000" rtlCol="0" anchor="ctr" anchorCtr="0"/>
          <a:lstStyle/>
          <a:p>
            <a:pPr defTabSz="457200">
              <a:defRPr/>
            </a:pPr>
            <a:r>
              <a:rPr lang="zh-TW" altLang="en-US" b="1" kern="0" dirty="0">
                <a:latin typeface="微軟正黑體"/>
              </a:rPr>
              <a:t>端點偵測及應變機制</a:t>
            </a:r>
          </a:p>
        </p:txBody>
      </p:sp>
      <p:cxnSp>
        <p:nvCxnSpPr>
          <p:cNvPr id="42" name="直線箭頭接點 5">
            <a:extLst>
              <a:ext uri="{FF2B5EF4-FFF2-40B4-BE49-F238E27FC236}">
                <a16:creationId xmlns:a16="http://schemas.microsoft.com/office/drawing/2014/main" id="{E7D23937-6490-4CBE-B14F-88769B331D5B}"/>
              </a:ext>
            </a:extLst>
          </p:cNvPr>
          <p:cNvCxnSpPr>
            <a:cxnSpLocks/>
          </p:cNvCxnSpPr>
          <p:nvPr/>
        </p:nvCxnSpPr>
        <p:spPr>
          <a:xfrm>
            <a:off x="1751618" y="6065964"/>
            <a:ext cx="10281826" cy="0"/>
          </a:xfrm>
          <a:prstGeom prst="straightConnector1">
            <a:avLst/>
          </a:prstGeom>
          <a:noFill/>
          <a:ln w="193675" cap="flat" cmpd="sng" algn="ctr">
            <a:solidFill>
              <a:schemeClr val="accent6">
                <a:lumMod val="75000"/>
              </a:schemeClr>
            </a:solidFill>
            <a:prstDash val="solid"/>
            <a:round/>
            <a:headEnd type="none" w="med" len="med"/>
            <a:tailEnd type="arrow" w="med" len="med"/>
          </a:ln>
          <a:effectLst/>
        </p:spPr>
      </p:cxnSp>
      <p:sp>
        <p:nvSpPr>
          <p:cNvPr id="44" name="橢圓 43">
            <a:extLst>
              <a:ext uri="{FF2B5EF4-FFF2-40B4-BE49-F238E27FC236}">
                <a16:creationId xmlns:a16="http://schemas.microsoft.com/office/drawing/2014/main" id="{91129EDB-B64D-4FFC-A343-01EED8AEC87A}"/>
              </a:ext>
            </a:extLst>
          </p:cNvPr>
          <p:cNvSpPr/>
          <p:nvPr/>
        </p:nvSpPr>
        <p:spPr>
          <a:xfrm>
            <a:off x="1176823" y="5635802"/>
            <a:ext cx="1064777" cy="818851"/>
          </a:xfrm>
          <a:prstGeom prst="ellipse">
            <a:avLst/>
          </a:prstGeom>
          <a:solidFill>
            <a:sysClr val="window" lastClr="FFFFFF"/>
          </a:solidFill>
          <a:ln w="12700" cap="flat" cmpd="sng" algn="ctr">
            <a:solidFill>
              <a:srgbClr val="99CB38">
                <a:shade val="50000"/>
              </a:srgbClr>
            </a:solidFill>
            <a:prstDash val="solid"/>
            <a:miter lim="800000"/>
          </a:ln>
          <a:effectLst/>
        </p:spPr>
        <p:txBody>
          <a:bodyPr rtlCol="0" anchor="ctr"/>
          <a:lstStyle/>
          <a:p>
            <a:pPr algn="dist" defTabSz="457200">
              <a:defRPr/>
            </a:pPr>
            <a:endParaRPr kumimoji="1" lang="en-US" altLang="zh-TW" sz="1100" b="1" kern="0" dirty="0">
              <a:solidFill>
                <a:srgbClr val="002060"/>
              </a:solidFill>
              <a:latin typeface="微軟正黑體"/>
            </a:endParaRPr>
          </a:p>
        </p:txBody>
      </p:sp>
      <p:sp>
        <p:nvSpPr>
          <p:cNvPr id="47" name="橢圓 46">
            <a:extLst>
              <a:ext uri="{FF2B5EF4-FFF2-40B4-BE49-F238E27FC236}">
                <a16:creationId xmlns:a16="http://schemas.microsoft.com/office/drawing/2014/main" id="{2488EE74-C4CE-4ED5-8E26-B8EDDFF04478}"/>
              </a:ext>
            </a:extLst>
          </p:cNvPr>
          <p:cNvSpPr/>
          <p:nvPr/>
        </p:nvSpPr>
        <p:spPr>
          <a:xfrm>
            <a:off x="3340506" y="5670178"/>
            <a:ext cx="1064777" cy="818851"/>
          </a:xfrm>
          <a:prstGeom prst="ellipse">
            <a:avLst/>
          </a:prstGeom>
          <a:solidFill>
            <a:sysClr val="window" lastClr="FFFFFF"/>
          </a:solidFill>
          <a:ln w="12700" cap="flat" cmpd="sng" algn="ctr">
            <a:solidFill>
              <a:srgbClr val="99CB38">
                <a:shade val="50000"/>
              </a:srgbClr>
            </a:solidFill>
            <a:prstDash val="solid"/>
            <a:miter lim="800000"/>
          </a:ln>
          <a:effectLst/>
        </p:spPr>
        <p:txBody>
          <a:bodyPr rtlCol="0" anchor="ctr"/>
          <a:lstStyle/>
          <a:p>
            <a:pPr algn="dist" defTabSz="457200">
              <a:defRPr/>
            </a:pPr>
            <a:endParaRPr kumimoji="1" lang="zh-TW" altLang="en-US" sz="1100" b="1" kern="0" dirty="0">
              <a:solidFill>
                <a:srgbClr val="002060"/>
              </a:solidFill>
              <a:latin typeface="微軟正黑體"/>
            </a:endParaRPr>
          </a:p>
        </p:txBody>
      </p:sp>
      <p:sp>
        <p:nvSpPr>
          <p:cNvPr id="49" name="橢圓 48">
            <a:extLst>
              <a:ext uri="{FF2B5EF4-FFF2-40B4-BE49-F238E27FC236}">
                <a16:creationId xmlns:a16="http://schemas.microsoft.com/office/drawing/2014/main" id="{6442A5B3-CD14-48AC-BF6A-61C898EDDF78}"/>
              </a:ext>
            </a:extLst>
          </p:cNvPr>
          <p:cNvSpPr/>
          <p:nvPr/>
        </p:nvSpPr>
        <p:spPr>
          <a:xfrm>
            <a:off x="5624357" y="5641489"/>
            <a:ext cx="1206831" cy="818851"/>
          </a:xfrm>
          <a:prstGeom prst="ellipse">
            <a:avLst/>
          </a:prstGeom>
          <a:solidFill>
            <a:sysClr val="window" lastClr="FFFFFF"/>
          </a:solidFill>
          <a:ln w="12700" cap="flat" cmpd="sng" algn="ctr">
            <a:solidFill>
              <a:srgbClr val="99CB38">
                <a:shade val="50000"/>
              </a:srgbClr>
            </a:solidFill>
            <a:prstDash val="solid"/>
            <a:miter lim="800000"/>
          </a:ln>
          <a:effectLst/>
        </p:spPr>
        <p:txBody>
          <a:bodyPr rtlCol="0" anchor="ctr"/>
          <a:lstStyle/>
          <a:p>
            <a:pPr algn="dist" defTabSz="457200">
              <a:defRPr/>
            </a:pPr>
            <a:endParaRPr kumimoji="1" lang="zh-TW" altLang="en-US" sz="1100" b="1" kern="0" dirty="0">
              <a:solidFill>
                <a:srgbClr val="C00000"/>
              </a:solidFill>
              <a:latin typeface="微軟正黑體"/>
            </a:endParaRPr>
          </a:p>
        </p:txBody>
      </p:sp>
      <p:sp>
        <p:nvSpPr>
          <p:cNvPr id="50" name="橢圓 49">
            <a:extLst>
              <a:ext uri="{FF2B5EF4-FFF2-40B4-BE49-F238E27FC236}">
                <a16:creationId xmlns:a16="http://schemas.microsoft.com/office/drawing/2014/main" id="{FE6C21C7-3B3E-4D9F-918B-DEFB173C97C9}"/>
              </a:ext>
            </a:extLst>
          </p:cNvPr>
          <p:cNvSpPr/>
          <p:nvPr/>
        </p:nvSpPr>
        <p:spPr>
          <a:xfrm>
            <a:off x="7154079" y="5635802"/>
            <a:ext cx="1064778" cy="842215"/>
          </a:xfrm>
          <a:prstGeom prst="ellipse">
            <a:avLst/>
          </a:prstGeom>
          <a:solidFill>
            <a:sysClr val="window" lastClr="FFFFFF"/>
          </a:solidFill>
          <a:ln w="12700" cap="flat" cmpd="sng" algn="ctr">
            <a:solidFill>
              <a:srgbClr val="99CB38">
                <a:shade val="50000"/>
              </a:srgbClr>
            </a:solidFill>
            <a:prstDash val="solid"/>
            <a:miter lim="800000"/>
          </a:ln>
          <a:effectLst/>
        </p:spPr>
        <p:txBody>
          <a:bodyPr rtlCol="0" anchor="ctr"/>
          <a:lstStyle/>
          <a:p>
            <a:pPr algn="dist" defTabSz="457200">
              <a:defRPr/>
            </a:pPr>
            <a:endParaRPr kumimoji="1" lang="zh-TW" altLang="en-US" sz="1100" b="1" kern="0" dirty="0">
              <a:solidFill>
                <a:prstClr val="black"/>
              </a:solidFill>
              <a:latin typeface="微軟正黑體"/>
            </a:endParaRPr>
          </a:p>
        </p:txBody>
      </p:sp>
      <p:sp>
        <p:nvSpPr>
          <p:cNvPr id="51" name="橢圓 50">
            <a:extLst>
              <a:ext uri="{FF2B5EF4-FFF2-40B4-BE49-F238E27FC236}">
                <a16:creationId xmlns:a16="http://schemas.microsoft.com/office/drawing/2014/main" id="{7EB87C12-F6D6-454A-B4EB-BD44176873EC}"/>
              </a:ext>
            </a:extLst>
          </p:cNvPr>
          <p:cNvSpPr/>
          <p:nvPr/>
        </p:nvSpPr>
        <p:spPr>
          <a:xfrm>
            <a:off x="8491022" y="5656536"/>
            <a:ext cx="1206831" cy="842215"/>
          </a:xfrm>
          <a:prstGeom prst="ellipse">
            <a:avLst/>
          </a:prstGeom>
          <a:solidFill>
            <a:sysClr val="window" lastClr="FFFFFF"/>
          </a:solidFill>
          <a:ln w="12700" cap="flat" cmpd="sng" algn="ctr">
            <a:solidFill>
              <a:srgbClr val="99CB38">
                <a:shade val="50000"/>
              </a:srgbClr>
            </a:solidFill>
            <a:prstDash val="solid"/>
            <a:miter lim="800000"/>
          </a:ln>
          <a:effectLst/>
        </p:spPr>
        <p:txBody>
          <a:bodyPr rtlCol="0" anchor="ctr"/>
          <a:lstStyle/>
          <a:p>
            <a:pPr algn="dist" defTabSz="457200">
              <a:defRPr/>
            </a:pPr>
            <a:endParaRPr kumimoji="1" lang="zh-TW" altLang="en-US" sz="1100" b="1" kern="0" dirty="0">
              <a:solidFill>
                <a:srgbClr val="C00000"/>
              </a:solidFill>
              <a:latin typeface="微軟正黑體"/>
            </a:endParaRPr>
          </a:p>
        </p:txBody>
      </p:sp>
      <p:sp>
        <p:nvSpPr>
          <p:cNvPr id="52" name="橢圓 51">
            <a:extLst>
              <a:ext uri="{FF2B5EF4-FFF2-40B4-BE49-F238E27FC236}">
                <a16:creationId xmlns:a16="http://schemas.microsoft.com/office/drawing/2014/main" id="{217483FC-AC14-41F8-8E4E-194C0F1BDEA0}"/>
              </a:ext>
            </a:extLst>
          </p:cNvPr>
          <p:cNvSpPr/>
          <p:nvPr/>
        </p:nvSpPr>
        <p:spPr>
          <a:xfrm>
            <a:off x="10038026" y="5635802"/>
            <a:ext cx="1069235" cy="842215"/>
          </a:xfrm>
          <a:prstGeom prst="ellipse">
            <a:avLst/>
          </a:prstGeom>
          <a:solidFill>
            <a:sysClr val="window" lastClr="FFFFFF"/>
          </a:solidFill>
          <a:ln w="12700" cap="flat" cmpd="sng" algn="ctr">
            <a:solidFill>
              <a:srgbClr val="99CB38">
                <a:shade val="50000"/>
              </a:srgbClr>
            </a:solidFill>
            <a:prstDash val="solid"/>
            <a:miter lim="800000"/>
          </a:ln>
          <a:effectLst/>
        </p:spPr>
        <p:txBody>
          <a:bodyPr rtlCol="0" anchor="ctr"/>
          <a:lstStyle/>
          <a:p>
            <a:pPr algn="dist" defTabSz="457200">
              <a:defRPr/>
            </a:pPr>
            <a:endParaRPr kumimoji="1" lang="zh-TW" altLang="en-US" sz="1100" b="1" kern="0" dirty="0">
              <a:solidFill>
                <a:srgbClr val="002060"/>
              </a:solidFill>
              <a:latin typeface="微軟正黑體"/>
            </a:endParaRPr>
          </a:p>
        </p:txBody>
      </p:sp>
      <p:sp>
        <p:nvSpPr>
          <p:cNvPr id="53" name="文字方塊 52">
            <a:extLst>
              <a:ext uri="{FF2B5EF4-FFF2-40B4-BE49-F238E27FC236}">
                <a16:creationId xmlns:a16="http://schemas.microsoft.com/office/drawing/2014/main" id="{3804AE0F-753B-4972-86E1-E9BF34B53D9C}"/>
              </a:ext>
            </a:extLst>
          </p:cNvPr>
          <p:cNvSpPr txBox="1"/>
          <p:nvPr/>
        </p:nvSpPr>
        <p:spPr>
          <a:xfrm>
            <a:off x="3340506" y="5879548"/>
            <a:ext cx="1206831" cy="369332"/>
          </a:xfrm>
          <a:prstGeom prst="rect">
            <a:avLst/>
          </a:prstGeom>
          <a:noFill/>
        </p:spPr>
        <p:txBody>
          <a:bodyPr wrap="square" rtlCol="0">
            <a:spAutoFit/>
          </a:bodyPr>
          <a:lstStyle/>
          <a:p>
            <a:pPr defTabSz="457200"/>
            <a:r>
              <a:rPr lang="en-US" altLang="zh-TW" b="1" dirty="0">
                <a:solidFill>
                  <a:prstClr val="black"/>
                </a:solidFill>
                <a:latin typeface="Microsoft JhengHei" panose="020B0604030504040204" pitchFamily="34" charset="-120"/>
              </a:rPr>
              <a:t>111/1/4</a:t>
            </a:r>
            <a:endParaRPr lang="zh-TW" altLang="en-US" sz="1400" dirty="0">
              <a:solidFill>
                <a:prstClr val="black"/>
              </a:solidFill>
              <a:latin typeface="Calibri" panose="020F0502020204030204"/>
              <a:ea typeface="新細明體"/>
            </a:endParaRPr>
          </a:p>
        </p:txBody>
      </p:sp>
      <p:sp>
        <p:nvSpPr>
          <p:cNvPr id="54" name="文字方塊 53">
            <a:extLst>
              <a:ext uri="{FF2B5EF4-FFF2-40B4-BE49-F238E27FC236}">
                <a16:creationId xmlns:a16="http://schemas.microsoft.com/office/drawing/2014/main" id="{0A834C82-5334-455B-B5CF-64362C83DCA5}"/>
              </a:ext>
            </a:extLst>
          </p:cNvPr>
          <p:cNvSpPr txBox="1"/>
          <p:nvPr/>
        </p:nvSpPr>
        <p:spPr>
          <a:xfrm>
            <a:off x="5682260" y="5860561"/>
            <a:ext cx="1206831" cy="369332"/>
          </a:xfrm>
          <a:prstGeom prst="rect">
            <a:avLst/>
          </a:prstGeom>
          <a:noFill/>
        </p:spPr>
        <p:txBody>
          <a:bodyPr wrap="square" rtlCol="0">
            <a:spAutoFit/>
          </a:bodyPr>
          <a:lstStyle/>
          <a:p>
            <a:pPr defTabSz="457200"/>
            <a:r>
              <a:rPr lang="en-US" altLang="zh-TW" b="1" dirty="0">
                <a:solidFill>
                  <a:srgbClr val="C00000"/>
                </a:solidFill>
                <a:latin typeface="Microsoft JhengHei" panose="020B0604030504040204" pitchFamily="34" charset="-120"/>
              </a:rPr>
              <a:t>111/8/22</a:t>
            </a:r>
            <a:endParaRPr lang="zh-TW" altLang="en-US" sz="1400" dirty="0">
              <a:solidFill>
                <a:srgbClr val="C00000"/>
              </a:solidFill>
              <a:latin typeface="Calibri" panose="020F0502020204030204"/>
              <a:ea typeface="新細明體"/>
            </a:endParaRPr>
          </a:p>
        </p:txBody>
      </p:sp>
      <p:sp>
        <p:nvSpPr>
          <p:cNvPr id="55" name="文字方塊 54">
            <a:extLst>
              <a:ext uri="{FF2B5EF4-FFF2-40B4-BE49-F238E27FC236}">
                <a16:creationId xmlns:a16="http://schemas.microsoft.com/office/drawing/2014/main" id="{99F1F368-8159-4A7E-9648-A226F0003E3E}"/>
              </a:ext>
            </a:extLst>
          </p:cNvPr>
          <p:cNvSpPr txBox="1"/>
          <p:nvPr/>
        </p:nvSpPr>
        <p:spPr>
          <a:xfrm>
            <a:off x="7154044" y="5860561"/>
            <a:ext cx="1206831" cy="369332"/>
          </a:xfrm>
          <a:prstGeom prst="rect">
            <a:avLst/>
          </a:prstGeom>
          <a:noFill/>
        </p:spPr>
        <p:txBody>
          <a:bodyPr wrap="square" rtlCol="0">
            <a:spAutoFit/>
          </a:bodyPr>
          <a:lstStyle/>
          <a:p>
            <a:pPr defTabSz="457200"/>
            <a:r>
              <a:rPr lang="en-US" altLang="zh-TW" b="1" dirty="0">
                <a:solidFill>
                  <a:prstClr val="black"/>
                </a:solidFill>
                <a:latin typeface="Microsoft JhengHei" panose="020B0604030504040204" pitchFamily="34" charset="-120"/>
              </a:rPr>
              <a:t>112/1/4</a:t>
            </a:r>
            <a:endParaRPr lang="zh-TW" altLang="en-US" sz="1400" dirty="0">
              <a:solidFill>
                <a:prstClr val="black"/>
              </a:solidFill>
              <a:latin typeface="Calibri" panose="020F0502020204030204"/>
              <a:ea typeface="新細明體"/>
            </a:endParaRPr>
          </a:p>
        </p:txBody>
      </p:sp>
      <p:sp>
        <p:nvSpPr>
          <p:cNvPr id="56" name="文字方塊 55">
            <a:extLst>
              <a:ext uri="{FF2B5EF4-FFF2-40B4-BE49-F238E27FC236}">
                <a16:creationId xmlns:a16="http://schemas.microsoft.com/office/drawing/2014/main" id="{D653FC81-BA0D-4600-8ED4-0426397F1F70}"/>
              </a:ext>
            </a:extLst>
          </p:cNvPr>
          <p:cNvSpPr txBox="1"/>
          <p:nvPr/>
        </p:nvSpPr>
        <p:spPr>
          <a:xfrm>
            <a:off x="8516822" y="5892977"/>
            <a:ext cx="1206831" cy="369332"/>
          </a:xfrm>
          <a:prstGeom prst="rect">
            <a:avLst/>
          </a:prstGeom>
          <a:noFill/>
        </p:spPr>
        <p:txBody>
          <a:bodyPr wrap="square" rtlCol="0">
            <a:spAutoFit/>
          </a:bodyPr>
          <a:lstStyle/>
          <a:p>
            <a:pPr defTabSz="457200"/>
            <a:r>
              <a:rPr lang="en-US" altLang="zh-TW" b="1" dirty="0">
                <a:solidFill>
                  <a:srgbClr val="C00000"/>
                </a:solidFill>
                <a:latin typeface="Microsoft JhengHei" panose="020B0604030504040204" pitchFamily="34" charset="-120"/>
              </a:rPr>
              <a:t>112/8/22</a:t>
            </a:r>
            <a:endParaRPr lang="zh-TW" altLang="en-US" sz="1400" dirty="0">
              <a:solidFill>
                <a:srgbClr val="C00000"/>
              </a:solidFill>
              <a:latin typeface="Calibri" panose="020F0502020204030204"/>
              <a:ea typeface="新細明體"/>
            </a:endParaRPr>
          </a:p>
        </p:txBody>
      </p:sp>
      <p:sp>
        <p:nvSpPr>
          <p:cNvPr id="57" name="文字方塊 56">
            <a:extLst>
              <a:ext uri="{FF2B5EF4-FFF2-40B4-BE49-F238E27FC236}">
                <a16:creationId xmlns:a16="http://schemas.microsoft.com/office/drawing/2014/main" id="{9764FE40-396A-4171-B424-E88B1B78E372}"/>
              </a:ext>
            </a:extLst>
          </p:cNvPr>
          <p:cNvSpPr txBox="1"/>
          <p:nvPr/>
        </p:nvSpPr>
        <p:spPr>
          <a:xfrm>
            <a:off x="10001861" y="5892977"/>
            <a:ext cx="1206831" cy="369332"/>
          </a:xfrm>
          <a:prstGeom prst="rect">
            <a:avLst/>
          </a:prstGeom>
          <a:noFill/>
        </p:spPr>
        <p:txBody>
          <a:bodyPr wrap="square" rtlCol="0">
            <a:spAutoFit/>
          </a:bodyPr>
          <a:lstStyle/>
          <a:p>
            <a:pPr defTabSz="457200"/>
            <a:r>
              <a:rPr lang="en-US" altLang="zh-TW" b="1" dirty="0">
                <a:solidFill>
                  <a:prstClr val="black"/>
                </a:solidFill>
                <a:latin typeface="Microsoft JhengHei" panose="020B0604030504040204" pitchFamily="34" charset="-120"/>
              </a:rPr>
              <a:t>113/1/4</a:t>
            </a:r>
            <a:endParaRPr lang="zh-TW" altLang="en-US" sz="1400" dirty="0">
              <a:solidFill>
                <a:prstClr val="black"/>
              </a:solidFill>
              <a:latin typeface="Calibri" panose="020F0502020204030204"/>
              <a:ea typeface="新細明體"/>
            </a:endParaRPr>
          </a:p>
        </p:txBody>
      </p:sp>
      <p:sp>
        <p:nvSpPr>
          <p:cNvPr id="61" name="文字方塊 60">
            <a:extLst>
              <a:ext uri="{FF2B5EF4-FFF2-40B4-BE49-F238E27FC236}">
                <a16:creationId xmlns:a16="http://schemas.microsoft.com/office/drawing/2014/main" id="{B61A0421-BEFA-43A0-A0A5-6B065F90F21E}"/>
              </a:ext>
            </a:extLst>
          </p:cNvPr>
          <p:cNvSpPr txBox="1"/>
          <p:nvPr/>
        </p:nvSpPr>
        <p:spPr>
          <a:xfrm>
            <a:off x="139005" y="4670102"/>
            <a:ext cx="1065879" cy="461665"/>
          </a:xfrm>
          <a:prstGeom prst="rect">
            <a:avLst/>
          </a:prstGeom>
          <a:noFill/>
        </p:spPr>
        <p:txBody>
          <a:bodyPr wrap="square">
            <a:spAutoFit/>
          </a:bodyPr>
          <a:lstStyle/>
          <a:p>
            <a:pPr algn="ctr"/>
            <a:r>
              <a:rPr lang="zh-TW" altLang="en-US" sz="2400" b="1" dirty="0">
                <a:effectLst>
                  <a:outerShdw blurRad="38100" dist="38100" dir="2700000" algn="tl">
                    <a:srgbClr val="000000">
                      <a:alpha val="43137"/>
                    </a:srgbClr>
                  </a:outerShdw>
                </a:effectLst>
              </a:rPr>
              <a:t>項目</a:t>
            </a:r>
          </a:p>
        </p:txBody>
      </p:sp>
      <p:sp>
        <p:nvSpPr>
          <p:cNvPr id="62" name="文字方塊 61">
            <a:extLst>
              <a:ext uri="{FF2B5EF4-FFF2-40B4-BE49-F238E27FC236}">
                <a16:creationId xmlns:a16="http://schemas.microsoft.com/office/drawing/2014/main" id="{8D5751A4-F54E-4ECB-9491-A1B9981B0FF3}"/>
              </a:ext>
            </a:extLst>
          </p:cNvPr>
          <p:cNvSpPr txBox="1"/>
          <p:nvPr/>
        </p:nvSpPr>
        <p:spPr>
          <a:xfrm>
            <a:off x="139005" y="5734477"/>
            <a:ext cx="1065879" cy="461665"/>
          </a:xfrm>
          <a:prstGeom prst="rect">
            <a:avLst/>
          </a:prstGeom>
          <a:noFill/>
        </p:spPr>
        <p:txBody>
          <a:bodyPr wrap="square">
            <a:spAutoFit/>
          </a:bodyPr>
          <a:lstStyle/>
          <a:p>
            <a:pPr algn="ctr"/>
            <a:r>
              <a:rPr lang="zh-TW" altLang="en-US" sz="2400" b="1" dirty="0">
                <a:effectLst>
                  <a:outerShdw blurRad="38100" dist="38100" dir="2700000" algn="tl">
                    <a:srgbClr val="000000">
                      <a:alpha val="43137"/>
                    </a:srgbClr>
                  </a:outerShdw>
                </a:effectLst>
              </a:rPr>
              <a:t>期限</a:t>
            </a:r>
          </a:p>
        </p:txBody>
      </p:sp>
      <p:sp>
        <p:nvSpPr>
          <p:cNvPr id="63" name="文字方塊 62">
            <a:extLst>
              <a:ext uri="{FF2B5EF4-FFF2-40B4-BE49-F238E27FC236}">
                <a16:creationId xmlns:a16="http://schemas.microsoft.com/office/drawing/2014/main" id="{5B8BD335-1517-4E01-A5B6-8CE6730B003F}"/>
              </a:ext>
            </a:extLst>
          </p:cNvPr>
          <p:cNvSpPr txBox="1"/>
          <p:nvPr/>
        </p:nvSpPr>
        <p:spPr>
          <a:xfrm>
            <a:off x="1172700" y="5870572"/>
            <a:ext cx="1206831" cy="369332"/>
          </a:xfrm>
          <a:prstGeom prst="rect">
            <a:avLst/>
          </a:prstGeom>
          <a:noFill/>
        </p:spPr>
        <p:txBody>
          <a:bodyPr wrap="square" rtlCol="0">
            <a:spAutoFit/>
          </a:bodyPr>
          <a:lstStyle/>
          <a:p>
            <a:pPr defTabSz="457200"/>
            <a:r>
              <a:rPr lang="en-US" altLang="zh-TW" b="1">
                <a:solidFill>
                  <a:prstClr val="black"/>
                </a:solidFill>
                <a:latin typeface="Microsoft JhengHei" panose="020B0604030504040204" pitchFamily="34" charset="-120"/>
              </a:rPr>
              <a:t>110/1/5</a:t>
            </a:r>
            <a:endParaRPr lang="zh-TW" altLang="en-US" sz="1400" dirty="0">
              <a:solidFill>
                <a:prstClr val="black"/>
              </a:solidFill>
              <a:latin typeface="Calibri" panose="020F0502020204030204"/>
              <a:ea typeface="新細明體"/>
            </a:endParaRPr>
          </a:p>
        </p:txBody>
      </p:sp>
      <p:sp>
        <p:nvSpPr>
          <p:cNvPr id="64" name="文字方塊 63">
            <a:extLst>
              <a:ext uri="{FF2B5EF4-FFF2-40B4-BE49-F238E27FC236}">
                <a16:creationId xmlns:a16="http://schemas.microsoft.com/office/drawing/2014/main" id="{A9F9B008-2B7C-482C-853A-E1FFDF405805}"/>
              </a:ext>
            </a:extLst>
          </p:cNvPr>
          <p:cNvSpPr txBox="1"/>
          <p:nvPr/>
        </p:nvSpPr>
        <p:spPr>
          <a:xfrm>
            <a:off x="5732983" y="4395663"/>
            <a:ext cx="1197474" cy="276999"/>
          </a:xfrm>
          <a:prstGeom prst="rect">
            <a:avLst/>
          </a:prstGeom>
          <a:noFill/>
        </p:spPr>
        <p:txBody>
          <a:bodyPr wrap="square" rtlCol="0">
            <a:spAutoFit/>
          </a:bodyPr>
          <a:lstStyle/>
          <a:p>
            <a:pPr defTabSz="457200"/>
            <a:r>
              <a:rPr lang="en-US" altLang="zh-TW" sz="1200" b="1" dirty="0">
                <a:solidFill>
                  <a:srgbClr val="C00000"/>
                </a:solidFill>
                <a:latin typeface="Microsoft JhengHei" panose="020B0604030504040204" pitchFamily="34" charset="-120"/>
              </a:rPr>
              <a:t>110/8/23</a:t>
            </a:r>
            <a:r>
              <a:rPr lang="zh-TW" altLang="en-US" sz="1200" b="1" dirty="0">
                <a:solidFill>
                  <a:srgbClr val="C00000"/>
                </a:solidFill>
                <a:latin typeface="Microsoft JhengHei" panose="020B0604030504040204" pitchFamily="34" charset="-120"/>
              </a:rPr>
              <a:t>修</a:t>
            </a:r>
            <a:endParaRPr lang="zh-TW" altLang="en-US" sz="1050" dirty="0">
              <a:solidFill>
                <a:srgbClr val="C00000"/>
              </a:solidFill>
              <a:latin typeface="Calibri" panose="020F0502020204030204"/>
              <a:ea typeface="新細明體"/>
            </a:endParaRPr>
          </a:p>
        </p:txBody>
      </p:sp>
      <p:sp>
        <p:nvSpPr>
          <p:cNvPr id="65" name="文字方塊 64">
            <a:extLst>
              <a:ext uri="{FF2B5EF4-FFF2-40B4-BE49-F238E27FC236}">
                <a16:creationId xmlns:a16="http://schemas.microsoft.com/office/drawing/2014/main" id="{320E0B6F-A084-40E5-BA62-BA498C84EF79}"/>
              </a:ext>
            </a:extLst>
          </p:cNvPr>
          <p:cNvSpPr txBox="1"/>
          <p:nvPr/>
        </p:nvSpPr>
        <p:spPr>
          <a:xfrm>
            <a:off x="8546304" y="4393103"/>
            <a:ext cx="1197474" cy="276999"/>
          </a:xfrm>
          <a:prstGeom prst="rect">
            <a:avLst/>
          </a:prstGeom>
          <a:noFill/>
        </p:spPr>
        <p:txBody>
          <a:bodyPr wrap="square" rtlCol="0">
            <a:spAutoFit/>
          </a:bodyPr>
          <a:lstStyle/>
          <a:p>
            <a:pPr defTabSz="457200"/>
            <a:r>
              <a:rPr lang="en-US" altLang="zh-TW" sz="1200" b="1" dirty="0">
                <a:solidFill>
                  <a:srgbClr val="C00000"/>
                </a:solidFill>
                <a:latin typeface="Microsoft JhengHei" panose="020B0604030504040204" pitchFamily="34" charset="-120"/>
              </a:rPr>
              <a:t>110/8/23</a:t>
            </a:r>
            <a:r>
              <a:rPr lang="zh-TW" altLang="en-US" sz="1200" b="1" dirty="0">
                <a:solidFill>
                  <a:srgbClr val="C00000"/>
                </a:solidFill>
                <a:latin typeface="Microsoft JhengHei" panose="020B0604030504040204" pitchFamily="34" charset="-120"/>
              </a:rPr>
              <a:t>修</a:t>
            </a:r>
            <a:endParaRPr lang="zh-TW" altLang="en-US" sz="1050" dirty="0">
              <a:solidFill>
                <a:srgbClr val="C00000"/>
              </a:solidFill>
              <a:latin typeface="Calibri" panose="020F0502020204030204"/>
              <a:ea typeface="新細明體"/>
            </a:endParaRPr>
          </a:p>
        </p:txBody>
      </p:sp>
    </p:spTree>
    <p:extLst>
      <p:ext uri="{BB962C8B-B14F-4D97-AF65-F5344CB8AC3E}">
        <p14:creationId xmlns:p14="http://schemas.microsoft.com/office/powerpoint/2010/main" val="859978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4E0E2">
            <a:alpha val="70000"/>
          </a:srgbClr>
        </a:solidFill>
        <a:effectLst/>
      </p:bgPr>
    </p:bg>
    <p:spTree>
      <p:nvGrpSpPr>
        <p:cNvPr id="1" name=""/>
        <p:cNvGrpSpPr/>
        <p:nvPr/>
      </p:nvGrpSpPr>
      <p:grpSpPr>
        <a:xfrm>
          <a:off x="0" y="0"/>
          <a:ext cx="0" cy="0"/>
          <a:chOff x="0" y="0"/>
          <a:chExt cx="0" cy="0"/>
        </a:xfrm>
      </p:grpSpPr>
      <p:grpSp>
        <p:nvGrpSpPr>
          <p:cNvPr id="7" name="组合 11">
            <a:extLst>
              <a:ext uri="{FF2B5EF4-FFF2-40B4-BE49-F238E27FC236}">
                <a16:creationId xmlns:a16="http://schemas.microsoft.com/office/drawing/2014/main" id="{310B5575-B206-4042-A677-FE72D3D72E44}"/>
              </a:ext>
            </a:extLst>
          </p:cNvPr>
          <p:cNvGrpSpPr/>
          <p:nvPr/>
        </p:nvGrpSpPr>
        <p:grpSpPr>
          <a:xfrm>
            <a:off x="895507" y="1776383"/>
            <a:ext cx="3136392" cy="3108960"/>
            <a:chOff x="1874520" y="1901952"/>
            <a:chExt cx="3136392" cy="3108960"/>
          </a:xfrm>
        </p:grpSpPr>
        <p:sp>
          <p:nvSpPr>
            <p:cNvPr id="50" name="椭圆 3">
              <a:extLst>
                <a:ext uri="{FF2B5EF4-FFF2-40B4-BE49-F238E27FC236}">
                  <a16:creationId xmlns:a16="http://schemas.microsoft.com/office/drawing/2014/main" id="{90EBE1CC-05EC-4FF6-A1AD-122E088EAA1B}"/>
                </a:ext>
              </a:extLst>
            </p:cNvPr>
            <p:cNvSpPr/>
            <p:nvPr/>
          </p:nvSpPr>
          <p:spPr>
            <a:xfrm>
              <a:off x="2057400" y="2066544"/>
              <a:ext cx="2770632" cy="2770632"/>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51" name="直接连接符 5">
              <a:extLst>
                <a:ext uri="{FF2B5EF4-FFF2-40B4-BE49-F238E27FC236}">
                  <a16:creationId xmlns:a16="http://schemas.microsoft.com/office/drawing/2014/main" id="{38DB638D-D75C-494F-97ED-781F2DB6C875}"/>
                </a:ext>
              </a:extLst>
            </p:cNvPr>
            <p:cNvCxnSpPr/>
            <p:nvPr/>
          </p:nvCxnSpPr>
          <p:spPr>
            <a:xfrm>
              <a:off x="3429000" y="1901952"/>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8">
              <a:extLst>
                <a:ext uri="{FF2B5EF4-FFF2-40B4-BE49-F238E27FC236}">
                  <a16:creationId xmlns:a16="http://schemas.microsoft.com/office/drawing/2014/main" id="{05E47DAF-F418-4B80-A260-407EC70A7B26}"/>
                </a:ext>
              </a:extLst>
            </p:cNvPr>
            <p:cNvCxnSpPr/>
            <p:nvPr/>
          </p:nvCxnSpPr>
          <p:spPr>
            <a:xfrm>
              <a:off x="4672584" y="3456432"/>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9">
              <a:extLst>
                <a:ext uri="{FF2B5EF4-FFF2-40B4-BE49-F238E27FC236}">
                  <a16:creationId xmlns:a16="http://schemas.microsoft.com/office/drawing/2014/main" id="{F406A23A-683F-4505-B90F-D7F49ABC2251}"/>
                </a:ext>
              </a:extLst>
            </p:cNvPr>
            <p:cNvCxnSpPr/>
            <p:nvPr/>
          </p:nvCxnSpPr>
          <p:spPr>
            <a:xfrm>
              <a:off x="3425952" y="4654296"/>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10">
              <a:extLst>
                <a:ext uri="{FF2B5EF4-FFF2-40B4-BE49-F238E27FC236}">
                  <a16:creationId xmlns:a16="http://schemas.microsoft.com/office/drawing/2014/main" id="{9206A0EC-308C-47BE-80A2-432C700A0600}"/>
                </a:ext>
              </a:extLst>
            </p:cNvPr>
            <p:cNvCxnSpPr/>
            <p:nvPr/>
          </p:nvCxnSpPr>
          <p:spPr>
            <a:xfrm>
              <a:off x="1874520" y="3451860"/>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120">
            <a:extLst>
              <a:ext uri="{FF2B5EF4-FFF2-40B4-BE49-F238E27FC236}">
                <a16:creationId xmlns:a16="http://schemas.microsoft.com/office/drawing/2014/main" id="{D482250E-4D96-4E30-9C14-7258F674690C}"/>
              </a:ext>
            </a:extLst>
          </p:cNvPr>
          <p:cNvGrpSpPr/>
          <p:nvPr/>
        </p:nvGrpSpPr>
        <p:grpSpPr>
          <a:xfrm>
            <a:off x="4388707" y="2234038"/>
            <a:ext cx="7074208" cy="1938204"/>
            <a:chOff x="4619530" y="2424035"/>
            <a:chExt cx="6544864" cy="1548167"/>
          </a:xfrm>
        </p:grpSpPr>
        <p:grpSp>
          <p:nvGrpSpPr>
            <p:cNvPr id="56" name="组合 55">
              <a:extLst>
                <a:ext uri="{FF2B5EF4-FFF2-40B4-BE49-F238E27FC236}">
                  <a16:creationId xmlns:a16="http://schemas.microsoft.com/office/drawing/2014/main" id="{D74208A4-5344-492B-A9DB-FC15C7659F14}"/>
                </a:ext>
              </a:extLst>
            </p:cNvPr>
            <p:cNvGrpSpPr/>
            <p:nvPr/>
          </p:nvGrpSpPr>
          <p:grpSpPr>
            <a:xfrm>
              <a:off x="4619530" y="2424035"/>
              <a:ext cx="6544864" cy="1548167"/>
              <a:chOff x="681080" y="2753256"/>
              <a:chExt cx="6962996" cy="1647075"/>
            </a:xfrm>
          </p:grpSpPr>
          <p:sp>
            <p:nvSpPr>
              <p:cNvPr id="61" name="矩形 3">
                <a:extLst>
                  <a:ext uri="{FF2B5EF4-FFF2-40B4-BE49-F238E27FC236}">
                    <a16:creationId xmlns:a16="http://schemas.microsoft.com/office/drawing/2014/main" id="{5AE2D1FC-21A3-4A7C-AE77-14AFAF3DD96D}"/>
                  </a:ext>
                </a:extLst>
              </p:cNvPr>
              <p:cNvSpPr/>
              <p:nvPr/>
            </p:nvSpPr>
            <p:spPr>
              <a:xfrm>
                <a:off x="681080" y="2753256"/>
                <a:ext cx="6657271" cy="124786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7271" h="1247861">
                    <a:moveTo>
                      <a:pt x="0" y="0"/>
                    </a:moveTo>
                    <a:lnTo>
                      <a:pt x="6393111" y="386080"/>
                    </a:lnTo>
                    <a:lnTo>
                      <a:pt x="6657271" y="1247861"/>
                    </a:lnTo>
                    <a:lnTo>
                      <a:pt x="213360" y="1247861"/>
                    </a:lnTo>
                    <a:lnTo>
                      <a:pt x="0" y="0"/>
                    </a:lnTo>
                    <a:close/>
                  </a:path>
                </a:pathLst>
              </a:custGeom>
              <a:solidFill>
                <a:srgbClr val="334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62" name="矩形 3">
                <a:extLst>
                  <a:ext uri="{FF2B5EF4-FFF2-40B4-BE49-F238E27FC236}">
                    <a16:creationId xmlns:a16="http://schemas.microsoft.com/office/drawing/2014/main" id="{1C738AFD-284E-477E-A593-987880422554}"/>
                  </a:ext>
                </a:extLst>
              </p:cNvPr>
              <p:cNvSpPr/>
              <p:nvPr/>
            </p:nvSpPr>
            <p:spPr>
              <a:xfrm>
                <a:off x="1220485" y="3721430"/>
                <a:ext cx="6423591" cy="67890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50800 w 6657271"/>
                  <a:gd name="connsiteY3" fmla="*/ 546821 h 1247861"/>
                  <a:gd name="connsiteX4" fmla="*/ 0 w 6657271"/>
                  <a:gd name="connsiteY4" fmla="*/ 0 h 1247861"/>
                  <a:gd name="connsiteX0" fmla="*/ 0 w 6657271"/>
                  <a:gd name="connsiteY0" fmla="*/ 71120 h 1318981"/>
                  <a:gd name="connsiteX1" fmla="*/ 6321991 w 6657271"/>
                  <a:gd name="connsiteY1" fmla="*/ 0 h 1318981"/>
                  <a:gd name="connsiteX2" fmla="*/ 6657271 w 6657271"/>
                  <a:gd name="connsiteY2" fmla="*/ 1318981 h 1318981"/>
                  <a:gd name="connsiteX3" fmla="*/ 50800 w 6657271"/>
                  <a:gd name="connsiteY3" fmla="*/ 617941 h 1318981"/>
                  <a:gd name="connsiteX4" fmla="*/ 0 w 6657271"/>
                  <a:gd name="connsiteY4" fmla="*/ 71120 h 1318981"/>
                  <a:gd name="connsiteX0" fmla="*/ 0 w 6443911"/>
                  <a:gd name="connsiteY0" fmla="*/ 71120 h 678901"/>
                  <a:gd name="connsiteX1" fmla="*/ 6321991 w 6443911"/>
                  <a:gd name="connsiteY1" fmla="*/ 0 h 678901"/>
                  <a:gd name="connsiteX2" fmla="*/ 6443911 w 6443911"/>
                  <a:gd name="connsiteY2" fmla="*/ 678901 h 678901"/>
                  <a:gd name="connsiteX3" fmla="*/ 50800 w 6443911"/>
                  <a:gd name="connsiteY3" fmla="*/ 617941 h 678901"/>
                  <a:gd name="connsiteX4" fmla="*/ 0 w 6443911"/>
                  <a:gd name="connsiteY4" fmla="*/ 71120 h 678901"/>
                  <a:gd name="connsiteX0" fmla="*/ 0 w 6423591"/>
                  <a:gd name="connsiteY0" fmla="*/ 121920 h 678901"/>
                  <a:gd name="connsiteX1" fmla="*/ 6301671 w 6423591"/>
                  <a:gd name="connsiteY1" fmla="*/ 0 h 678901"/>
                  <a:gd name="connsiteX2" fmla="*/ 6423591 w 6423591"/>
                  <a:gd name="connsiteY2" fmla="*/ 678901 h 678901"/>
                  <a:gd name="connsiteX3" fmla="*/ 30480 w 6423591"/>
                  <a:gd name="connsiteY3" fmla="*/ 617941 h 678901"/>
                  <a:gd name="connsiteX4" fmla="*/ 0 w 6423591"/>
                  <a:gd name="connsiteY4" fmla="*/ 121920 h 67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591" h="678901">
                    <a:moveTo>
                      <a:pt x="0" y="121920"/>
                    </a:moveTo>
                    <a:lnTo>
                      <a:pt x="6301671" y="0"/>
                    </a:lnTo>
                    <a:lnTo>
                      <a:pt x="6423591" y="678901"/>
                    </a:lnTo>
                    <a:lnTo>
                      <a:pt x="30480" y="617941"/>
                    </a:lnTo>
                    <a:lnTo>
                      <a:pt x="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Calibri" panose="020F0502020204030204"/>
                  <a:ea typeface="宋体" panose="02010600030101010101" pitchFamily="2" charset="-122"/>
                </a:endParaRPr>
              </a:p>
            </p:txBody>
          </p:sp>
        </p:grpSp>
        <p:sp>
          <p:nvSpPr>
            <p:cNvPr id="58" name="文本框 119">
              <a:extLst>
                <a:ext uri="{FF2B5EF4-FFF2-40B4-BE49-F238E27FC236}">
                  <a16:creationId xmlns:a16="http://schemas.microsoft.com/office/drawing/2014/main" id="{324C33AE-CCE5-4260-9607-C1159EC5A27C}"/>
                </a:ext>
              </a:extLst>
            </p:cNvPr>
            <p:cNvSpPr txBox="1"/>
            <p:nvPr/>
          </p:nvSpPr>
          <p:spPr>
            <a:xfrm>
              <a:off x="6953579" y="3426055"/>
              <a:ext cx="3517949" cy="461665"/>
            </a:xfrm>
            <a:prstGeom prst="rect">
              <a:avLst/>
            </a:prstGeom>
            <a:noFill/>
          </p:spPr>
          <p:txBody>
            <a:bodyPr wrap="square" rtlCol="0">
              <a:spAutoFit/>
            </a:bodyPr>
            <a:lstStyle/>
            <a:p>
              <a:pPr>
                <a:defRPr/>
              </a:pPr>
              <a:r>
                <a:rPr lang="en-US" altLang="zh-CN" sz="2400" b="1" dirty="0">
                  <a:solidFill>
                    <a:prstClr val="white"/>
                  </a:solidFill>
                  <a:latin typeface="微软雅黑" panose="020B0503020204020204" pitchFamily="34" charset="-122"/>
                  <a:ea typeface="微软雅黑" panose="020B0503020204020204" pitchFamily="34" charset="-122"/>
                </a:rPr>
                <a:t>ADD YOUR TITLE</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nvGrpSpPr>
          <p:cNvPr id="65" name="组合 66">
            <a:extLst>
              <a:ext uri="{FF2B5EF4-FFF2-40B4-BE49-F238E27FC236}">
                <a16:creationId xmlns:a16="http://schemas.microsoft.com/office/drawing/2014/main" id="{0800E0F9-B1C5-4D9B-B015-1C6765F468AA}"/>
              </a:ext>
            </a:extLst>
          </p:cNvPr>
          <p:cNvGrpSpPr/>
          <p:nvPr/>
        </p:nvGrpSpPr>
        <p:grpSpPr>
          <a:xfrm>
            <a:off x="8559443" y="1346959"/>
            <a:ext cx="2910464" cy="914884"/>
            <a:chOff x="1019176" y="1452562"/>
            <a:chExt cx="2290763" cy="809626"/>
          </a:xfrm>
          <a:effectLst>
            <a:outerShdw blurRad="50800" dist="38100" dir="2700000" algn="tl" rotWithShape="0">
              <a:prstClr val="black">
                <a:alpha val="40000"/>
              </a:prstClr>
            </a:outerShdw>
          </a:effectLst>
        </p:grpSpPr>
        <p:sp>
          <p:nvSpPr>
            <p:cNvPr id="66" name="Freeform 74">
              <a:extLst>
                <a:ext uri="{FF2B5EF4-FFF2-40B4-BE49-F238E27FC236}">
                  <a16:creationId xmlns:a16="http://schemas.microsoft.com/office/drawing/2014/main" id="{84EF7B1B-8A9C-42CB-92EE-A43BA8CC4C36}"/>
                </a:ext>
              </a:extLst>
            </p:cNvPr>
            <p:cNvSpPr>
              <a:spLocks/>
            </p:cNvSpPr>
            <p:nvPr/>
          </p:nvSpPr>
          <p:spPr bwMode="auto">
            <a:xfrm>
              <a:off x="1655763" y="1890713"/>
              <a:ext cx="411163" cy="158750"/>
            </a:xfrm>
            <a:custGeom>
              <a:avLst/>
              <a:gdLst>
                <a:gd name="T0" fmla="*/ 102 w 109"/>
                <a:gd name="T1" fmla="*/ 10 h 42"/>
                <a:gd name="T2" fmla="*/ 58 w 109"/>
                <a:gd name="T3" fmla="*/ 25 h 42"/>
                <a:gd name="T4" fmla="*/ 3 w 109"/>
                <a:gd name="T5" fmla="*/ 17 h 42"/>
                <a:gd name="T6" fmla="*/ 15 w 109"/>
                <a:gd name="T7" fmla="*/ 17 h 42"/>
                <a:gd name="T8" fmla="*/ 49 w 109"/>
                <a:gd name="T9" fmla="*/ 37 h 42"/>
                <a:gd name="T10" fmla="*/ 62 w 109"/>
                <a:gd name="T11" fmla="*/ 35 h 42"/>
                <a:gd name="T12" fmla="*/ 93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8" y="3"/>
                    <a:pt x="46" y="27"/>
                    <a:pt x="49" y="37"/>
                  </a:cubicBezTo>
                  <a:cubicBezTo>
                    <a:pt x="51" y="42"/>
                    <a:pt x="61" y="38"/>
                    <a:pt x="62" y="35"/>
                  </a:cubicBezTo>
                  <a:cubicBezTo>
                    <a:pt x="68" y="23"/>
                    <a:pt x="77" y="13"/>
                    <a:pt x="93"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endParaRPr>
            </a:p>
          </p:txBody>
        </p:sp>
        <p:sp>
          <p:nvSpPr>
            <p:cNvPr id="67" name="Freeform 75">
              <a:extLst>
                <a:ext uri="{FF2B5EF4-FFF2-40B4-BE49-F238E27FC236}">
                  <a16:creationId xmlns:a16="http://schemas.microsoft.com/office/drawing/2014/main" id="{892EE8F7-3DEC-4A57-B792-5341C2DD206F}"/>
                </a:ext>
              </a:extLst>
            </p:cNvPr>
            <p:cNvSpPr>
              <a:spLocks/>
            </p:cNvSpPr>
            <p:nvPr/>
          </p:nvSpPr>
          <p:spPr bwMode="auto">
            <a:xfrm>
              <a:off x="1019176" y="1619250"/>
              <a:ext cx="411163" cy="160338"/>
            </a:xfrm>
            <a:custGeom>
              <a:avLst/>
              <a:gdLst>
                <a:gd name="T0" fmla="*/ 102 w 109"/>
                <a:gd name="T1" fmla="*/ 10 h 42"/>
                <a:gd name="T2" fmla="*/ 58 w 109"/>
                <a:gd name="T3" fmla="*/ 25 h 42"/>
                <a:gd name="T4" fmla="*/ 3 w 109"/>
                <a:gd name="T5" fmla="*/ 17 h 42"/>
                <a:gd name="T6" fmla="*/ 15 w 109"/>
                <a:gd name="T7" fmla="*/ 17 h 42"/>
                <a:gd name="T8" fmla="*/ 50 w 109"/>
                <a:gd name="T9" fmla="*/ 37 h 42"/>
                <a:gd name="T10" fmla="*/ 63 w 109"/>
                <a:gd name="T11" fmla="*/ 35 h 42"/>
                <a:gd name="T12" fmla="*/ 94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9" y="3"/>
                    <a:pt x="46" y="27"/>
                    <a:pt x="50" y="37"/>
                  </a:cubicBezTo>
                  <a:cubicBezTo>
                    <a:pt x="51" y="42"/>
                    <a:pt x="61" y="38"/>
                    <a:pt x="63" y="35"/>
                  </a:cubicBezTo>
                  <a:cubicBezTo>
                    <a:pt x="69" y="23"/>
                    <a:pt x="77" y="13"/>
                    <a:pt x="94"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76">
              <a:extLst>
                <a:ext uri="{FF2B5EF4-FFF2-40B4-BE49-F238E27FC236}">
                  <a16:creationId xmlns:a16="http://schemas.microsoft.com/office/drawing/2014/main" id="{4327CFBC-6295-48AE-8E65-3875E01D96F4}"/>
                </a:ext>
              </a:extLst>
            </p:cNvPr>
            <p:cNvSpPr>
              <a:spLocks/>
            </p:cNvSpPr>
            <p:nvPr/>
          </p:nvSpPr>
          <p:spPr bwMode="auto">
            <a:xfrm>
              <a:off x="1628776" y="1509713"/>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8"/>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77">
              <a:extLst>
                <a:ext uri="{FF2B5EF4-FFF2-40B4-BE49-F238E27FC236}">
                  <a16:creationId xmlns:a16="http://schemas.microsoft.com/office/drawing/2014/main" id="{C0C0C9C3-652E-414F-8C71-DAAEB7F6EB1D}"/>
                </a:ext>
              </a:extLst>
            </p:cNvPr>
            <p:cNvSpPr>
              <a:spLocks/>
            </p:cNvSpPr>
            <p:nvPr/>
          </p:nvSpPr>
          <p:spPr bwMode="auto">
            <a:xfrm>
              <a:off x="2281238" y="1711325"/>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Freeform 78">
              <a:extLst>
                <a:ext uri="{FF2B5EF4-FFF2-40B4-BE49-F238E27FC236}">
                  <a16:creationId xmlns:a16="http://schemas.microsoft.com/office/drawing/2014/main" id="{593CDE95-6F15-4265-9199-DE8FD94356D1}"/>
                </a:ext>
              </a:extLst>
            </p:cNvPr>
            <p:cNvSpPr>
              <a:spLocks/>
            </p:cNvSpPr>
            <p:nvPr/>
          </p:nvSpPr>
          <p:spPr bwMode="auto">
            <a:xfrm>
              <a:off x="2138363" y="2103438"/>
              <a:ext cx="414338" cy="158750"/>
            </a:xfrm>
            <a:custGeom>
              <a:avLst/>
              <a:gdLst>
                <a:gd name="T0" fmla="*/ 103 w 110"/>
                <a:gd name="T1" fmla="*/ 11 h 42"/>
                <a:gd name="T2" fmla="*/ 59 w 110"/>
                <a:gd name="T3" fmla="*/ 25 h 42"/>
                <a:gd name="T4" fmla="*/ 4 w 110"/>
                <a:gd name="T5" fmla="*/ 17 h 42"/>
                <a:gd name="T6" fmla="*/ 16 w 110"/>
                <a:gd name="T7" fmla="*/ 17 h 42"/>
                <a:gd name="T8" fmla="*/ 50 w 110"/>
                <a:gd name="T9" fmla="*/ 38 h 42"/>
                <a:gd name="T10" fmla="*/ 63 w 110"/>
                <a:gd name="T11" fmla="*/ 35 h 42"/>
                <a:gd name="T12" fmla="*/ 94 w 110"/>
                <a:gd name="T13" fmla="*/ 17 h 42"/>
                <a:gd name="T14" fmla="*/ 103 w 110"/>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2">
                  <a:moveTo>
                    <a:pt x="103" y="11"/>
                  </a:moveTo>
                  <a:cubicBezTo>
                    <a:pt x="86" y="8"/>
                    <a:pt x="70" y="13"/>
                    <a:pt x="59" y="25"/>
                  </a:cubicBezTo>
                  <a:cubicBezTo>
                    <a:pt x="47" y="7"/>
                    <a:pt x="20" y="0"/>
                    <a:pt x="4" y="17"/>
                  </a:cubicBezTo>
                  <a:cubicBezTo>
                    <a:pt x="0" y="20"/>
                    <a:pt x="13" y="20"/>
                    <a:pt x="16" y="17"/>
                  </a:cubicBezTo>
                  <a:cubicBezTo>
                    <a:pt x="29" y="3"/>
                    <a:pt x="47" y="27"/>
                    <a:pt x="50" y="38"/>
                  </a:cubicBezTo>
                  <a:cubicBezTo>
                    <a:pt x="51" y="42"/>
                    <a:pt x="62" y="38"/>
                    <a:pt x="63" y="35"/>
                  </a:cubicBezTo>
                  <a:cubicBezTo>
                    <a:pt x="69" y="24"/>
                    <a:pt x="77" y="14"/>
                    <a:pt x="94" y="17"/>
                  </a:cubicBezTo>
                  <a:cubicBezTo>
                    <a:pt x="97" y="17"/>
                    <a:pt x="110" y="12"/>
                    <a:pt x="103"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1" name="Freeform 79">
              <a:extLst>
                <a:ext uri="{FF2B5EF4-FFF2-40B4-BE49-F238E27FC236}">
                  <a16:creationId xmlns:a16="http://schemas.microsoft.com/office/drawing/2014/main" id="{0E9BF36C-2774-412A-AAF0-6C82807767E9}"/>
                </a:ext>
              </a:extLst>
            </p:cNvPr>
            <p:cNvSpPr>
              <a:spLocks/>
            </p:cNvSpPr>
            <p:nvPr/>
          </p:nvSpPr>
          <p:spPr bwMode="auto">
            <a:xfrm>
              <a:off x="2898776" y="1452562"/>
              <a:ext cx="411163" cy="160338"/>
            </a:xfrm>
            <a:custGeom>
              <a:avLst/>
              <a:gdLst>
                <a:gd name="T0" fmla="*/ 102 w 109"/>
                <a:gd name="T1" fmla="*/ 11 h 42"/>
                <a:gd name="T2" fmla="*/ 58 w 109"/>
                <a:gd name="T3" fmla="*/ 25 h 42"/>
                <a:gd name="T4" fmla="*/ 3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3" y="17"/>
                  </a:cubicBezTo>
                  <a:cubicBezTo>
                    <a:pt x="0" y="21"/>
                    <a:pt x="13" y="20"/>
                    <a:pt x="16" y="17"/>
                  </a:cubicBezTo>
                  <a:cubicBezTo>
                    <a:pt x="29" y="3"/>
                    <a:pt x="46" y="27"/>
                    <a:pt x="50" y="38"/>
                  </a:cubicBezTo>
                  <a:cubicBezTo>
                    <a:pt x="51" y="42"/>
                    <a:pt x="61" y="38"/>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pic>
        <p:nvPicPr>
          <p:cNvPr id="73" name="圖片 72">
            <a:extLst>
              <a:ext uri="{FF2B5EF4-FFF2-40B4-BE49-F238E27FC236}">
                <a16:creationId xmlns:a16="http://schemas.microsoft.com/office/drawing/2014/main" id="{55F3E18D-93C3-40B9-8142-DCE0A441F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044" y="2489484"/>
            <a:ext cx="1403102" cy="1682758"/>
          </a:xfrm>
          <a:prstGeom prst="rect">
            <a:avLst/>
          </a:prstGeom>
        </p:spPr>
      </p:pic>
      <p:pic>
        <p:nvPicPr>
          <p:cNvPr id="28" name="圖片 27">
            <a:extLst>
              <a:ext uri="{FF2B5EF4-FFF2-40B4-BE49-F238E27FC236}">
                <a16:creationId xmlns:a16="http://schemas.microsoft.com/office/drawing/2014/main" id="{94B1537B-BA69-43F8-897F-4313AEEB86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0757" y="2967643"/>
            <a:ext cx="12192000" cy="3835400"/>
          </a:xfrm>
          <a:prstGeom prst="rect">
            <a:avLst/>
          </a:prstGeom>
        </p:spPr>
      </p:pic>
      <p:sp>
        <p:nvSpPr>
          <p:cNvPr id="30" name="文字方塊 29">
            <a:extLst>
              <a:ext uri="{FF2B5EF4-FFF2-40B4-BE49-F238E27FC236}">
                <a16:creationId xmlns:a16="http://schemas.microsoft.com/office/drawing/2014/main" id="{B62817B3-2271-4993-9006-6E2B20387050}"/>
              </a:ext>
            </a:extLst>
          </p:cNvPr>
          <p:cNvSpPr txBox="1"/>
          <p:nvPr/>
        </p:nvSpPr>
        <p:spPr>
          <a:xfrm>
            <a:off x="4690194" y="2743914"/>
            <a:ext cx="6096000" cy="630942"/>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white"/>
                </a:solidFill>
                <a:latin typeface="微软雅黑" panose="020B0503020204020204" pitchFamily="34" charset="-122"/>
                <a:ea typeface="微软雅黑" panose="020B0503020204020204" pitchFamily="34" charset="-122"/>
              </a:defRPr>
            </a:lvl1pPr>
          </a:lstStyle>
          <a:p>
            <a:pPr>
              <a:lnSpc>
                <a:spcPts val="4200"/>
              </a:lnSpc>
            </a:pPr>
            <a:r>
              <a:rPr lang="zh-TW" altLang="en-US" sz="4200" dirty="0"/>
              <a:t>資通安全管理</a:t>
            </a:r>
          </a:p>
        </p:txBody>
      </p:sp>
      <p:sp>
        <p:nvSpPr>
          <p:cNvPr id="3" name="矩形 2"/>
          <p:cNvSpPr/>
          <p:nvPr/>
        </p:nvSpPr>
        <p:spPr>
          <a:xfrm>
            <a:off x="5177643" y="3514036"/>
            <a:ext cx="6763600" cy="630942"/>
          </a:xfrm>
          <a:prstGeom prst="rect">
            <a:avLst/>
          </a:prstGeom>
        </p:spPr>
        <p:txBody>
          <a:bodyPr wrap="square">
            <a:spAutoFit/>
          </a:bodyPr>
          <a:lstStyle/>
          <a:p>
            <a:pPr>
              <a:lnSpc>
                <a:spcPts val="4200"/>
              </a:lnSpc>
            </a:pPr>
            <a:r>
              <a:rPr lang="zh-TW" altLang="en-US" sz="4000" b="1" dirty="0">
                <a:solidFill>
                  <a:prstClr val="black"/>
                </a:solidFill>
                <a:latin typeface="微软雅黑" panose="020B0503020204020204" pitchFamily="34" charset="-122"/>
                <a:ea typeface="微软雅黑" panose="020B0503020204020204" pitchFamily="34" charset="-122"/>
              </a:rPr>
              <a:t>各管理處需配合及辦理事項</a:t>
            </a:r>
          </a:p>
        </p:txBody>
      </p:sp>
      <p:sp>
        <p:nvSpPr>
          <p:cNvPr id="5" name="投影片編號版面配置區 4"/>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31</a:t>
            </a:fld>
            <a:endParaRPr lang="zh-CN" altLang="en-US">
              <a:solidFill>
                <a:prstClr val="black">
                  <a:tint val="75000"/>
                </a:prstClr>
              </a:solidFill>
            </a:endParaRPr>
          </a:p>
        </p:txBody>
      </p:sp>
    </p:spTree>
    <p:extLst>
      <p:ext uri="{BB962C8B-B14F-4D97-AF65-F5344CB8AC3E}">
        <p14:creationId xmlns:p14="http://schemas.microsoft.com/office/powerpoint/2010/main" val="4142408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內容版面配置區 2">
            <a:extLst>
              <a:ext uri="{FF2B5EF4-FFF2-40B4-BE49-F238E27FC236}">
                <a16:creationId xmlns:a16="http://schemas.microsoft.com/office/drawing/2014/main" id="{4F841EDE-C5B7-4D3A-8D86-0EE3B382C5BF}"/>
              </a:ext>
            </a:extLst>
          </p:cNvPr>
          <p:cNvSpPr txBox="1">
            <a:spLocks/>
          </p:cNvSpPr>
          <p:nvPr/>
        </p:nvSpPr>
        <p:spPr>
          <a:xfrm>
            <a:off x="263049" y="1254371"/>
            <a:ext cx="6658452" cy="1495919"/>
          </a:xfrm>
          <a:prstGeom prst="rect">
            <a:avLst/>
          </a:prstGeom>
          <a:solidFill>
            <a:srgbClr val="99CB38">
              <a:lumMod val="20000"/>
              <a:lumOff val="80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endParaRPr lang="en-US" altLang="zh-TW" b="1" dirty="0">
              <a:solidFill>
                <a:sysClr val="windowText" lastClr="000000"/>
              </a:solidFill>
              <a:latin typeface="微軟正黑體"/>
            </a:endParaRPr>
          </a:p>
        </p:txBody>
      </p:sp>
      <p:grpSp>
        <p:nvGrpSpPr>
          <p:cNvPr id="46" name="组合 45"/>
          <p:cNvGrpSpPr/>
          <p:nvPr/>
        </p:nvGrpSpPr>
        <p:grpSpPr>
          <a:xfrm>
            <a:off x="1064553" y="162838"/>
            <a:ext cx="12190831" cy="789140"/>
            <a:chOff x="-3" y="162838"/>
            <a:chExt cx="12190831" cy="678410"/>
          </a:xfrm>
        </p:grpSpPr>
        <p:sp>
          <p:nvSpPr>
            <p:cNvPr id="43" name="矩形 42"/>
            <p:cNvSpPr/>
            <p:nvPr/>
          </p:nvSpPr>
          <p:spPr>
            <a:xfrm>
              <a:off x="-3" y="162838"/>
              <a:ext cx="708191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209500" y="234242"/>
            <a:ext cx="7477728" cy="646331"/>
          </a:xfrm>
          <a:prstGeom prst="rect">
            <a:avLst/>
          </a:prstGeom>
          <a:noFill/>
        </p:spPr>
        <p:txBody>
          <a:bodyPr wrap="square" rtlCol="0">
            <a:spAutoFit/>
          </a:bodyPr>
          <a:lstStyle/>
          <a:p>
            <a:pPr>
              <a:defRPr/>
            </a:pPr>
            <a:r>
              <a:rPr lang="zh-TW" altLang="en-US" sz="3600" b="1" dirty="0">
                <a:solidFill>
                  <a:prstClr val="white"/>
                </a:solidFill>
                <a:latin typeface="微软雅黑" panose="020B0503020204020204" pitchFamily="34" charset="-122"/>
                <a:ea typeface="微软雅黑" panose="020B0503020204020204" pitchFamily="34" charset="-122"/>
              </a:rPr>
              <a:t>應配合事項</a:t>
            </a:r>
            <a:r>
              <a:rPr lang="en-US" altLang="zh-TW" sz="3600" b="1" dirty="0">
                <a:solidFill>
                  <a:prstClr val="white"/>
                </a:solidFill>
                <a:latin typeface="微软雅黑" panose="020B0503020204020204" pitchFamily="34" charset="-122"/>
                <a:ea typeface="微软雅黑" panose="020B0503020204020204" pitchFamily="34" charset="-122"/>
              </a:rPr>
              <a:t>-</a:t>
            </a:r>
            <a:r>
              <a:rPr lang="zh-TW" altLang="en-US" sz="2800" b="1" dirty="0">
                <a:solidFill>
                  <a:prstClr val="white"/>
                </a:solidFill>
                <a:latin typeface="微软雅黑" panose="020B0503020204020204" pitchFamily="34" charset="-122"/>
                <a:ea typeface="微软雅黑" panose="020B0503020204020204" pitchFamily="34" charset="-122"/>
              </a:rPr>
              <a:t>農委會資安稽核及建議</a:t>
            </a:r>
            <a:endParaRPr lang="zh-TW" altLang="en-US" sz="2800" b="1" dirty="0">
              <a:solidFill>
                <a:srgbClr val="FFFF00"/>
              </a:solidFill>
              <a:latin typeface="微软雅黑" panose="020B0503020204020204" pitchFamily="34" charset="-122"/>
              <a:ea typeface="微软雅黑" panose="020B0503020204020204" pitchFamily="34" charset="-122"/>
            </a:endParaRPr>
          </a:p>
        </p:txBody>
      </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9" name="矩形 58">
            <a:extLst>
              <a:ext uri="{FF2B5EF4-FFF2-40B4-BE49-F238E27FC236}">
                <a16:creationId xmlns:a16="http://schemas.microsoft.com/office/drawing/2014/main" id="{84B7C6B0-0F55-4E42-A663-263DE6B3922A}"/>
              </a:ext>
            </a:extLst>
          </p:cNvPr>
          <p:cNvSpPr/>
          <p:nvPr/>
        </p:nvSpPr>
        <p:spPr>
          <a:xfrm>
            <a:off x="415796" y="1365296"/>
            <a:ext cx="6385999" cy="1384995"/>
          </a:xfrm>
          <a:prstGeom prst="rect">
            <a:avLst/>
          </a:prstGeom>
        </p:spPr>
        <p:txBody>
          <a:bodyPr wrap="square">
            <a:spAutoFit/>
          </a:bodyPr>
          <a:lstStyle/>
          <a:p>
            <a:pPr marL="457200" indent="-457200">
              <a:spcBef>
                <a:spcPts val="600"/>
              </a:spcBef>
              <a:spcAft>
                <a:spcPts val="900"/>
              </a:spcAft>
              <a:buClr>
                <a:srgbClr val="70AD47">
                  <a:lumMod val="75000"/>
                </a:srgbClr>
              </a:buClr>
              <a:buFont typeface="Wingdings" panose="05000000000000000000" pitchFamily="2" charset="2"/>
              <a:buChar char="n"/>
            </a:pPr>
            <a:r>
              <a:rPr lang="zh-TW" altLang="en-US" sz="2800" dirty="0">
                <a:solidFill>
                  <a:prstClr val="black"/>
                </a:solidFill>
                <a:latin typeface="微軟正黑體" panose="020B0604030504040204" pitchFamily="34" charset="-120"/>
              </a:rPr>
              <a:t>農委會於</a:t>
            </a:r>
            <a:r>
              <a:rPr lang="en-US" altLang="zh-TW" sz="2800" dirty="0">
                <a:solidFill>
                  <a:prstClr val="black"/>
                </a:solidFill>
                <a:latin typeface="微軟正黑體" panose="020B0604030504040204" pitchFamily="34" charset="-120"/>
              </a:rPr>
              <a:t>110.10.27</a:t>
            </a:r>
            <a:r>
              <a:rPr lang="zh-TW" altLang="en-US" sz="2800" dirty="0">
                <a:solidFill>
                  <a:prstClr val="black"/>
                </a:solidFill>
                <a:latin typeface="微軟正黑體" panose="020B0604030504040204" pitchFamily="34" charset="-120"/>
              </a:rPr>
              <a:t>辦理本署資通安全維護計畫實施情形稽核，稽核建議如下：</a:t>
            </a:r>
            <a:endParaRPr lang="en-US" altLang="zh-TW" sz="2800" dirty="0">
              <a:solidFill>
                <a:prstClr val="black"/>
              </a:solidFill>
              <a:latin typeface="微軟正黑體" panose="020B0604030504040204" pitchFamily="34" charset="-120"/>
            </a:endParaRPr>
          </a:p>
        </p:txBody>
      </p:sp>
      <p:pic>
        <p:nvPicPr>
          <p:cNvPr id="6" name="圖片 5">
            <a:extLst>
              <a:ext uri="{FF2B5EF4-FFF2-40B4-BE49-F238E27FC236}">
                <a16:creationId xmlns:a16="http://schemas.microsoft.com/office/drawing/2014/main" id="{6A57813A-A69D-49F4-B693-62E55668D4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31" t="22757" b="3949"/>
          <a:stretch/>
        </p:blipFill>
        <p:spPr>
          <a:xfrm>
            <a:off x="7324168" y="1076246"/>
            <a:ext cx="3921682" cy="2654377"/>
          </a:xfrm>
          <a:prstGeom prst="rect">
            <a:avLst/>
          </a:prstGeom>
        </p:spPr>
      </p:pic>
      <p:pic>
        <p:nvPicPr>
          <p:cNvPr id="9" name="圖片 8">
            <a:extLst>
              <a:ext uri="{FF2B5EF4-FFF2-40B4-BE49-F238E27FC236}">
                <a16:creationId xmlns:a16="http://schemas.microsoft.com/office/drawing/2014/main" id="{2B276DCA-6764-4D55-825B-3D9ECC065C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316"/>
          <a:stretch/>
        </p:blipFill>
        <p:spPr>
          <a:xfrm>
            <a:off x="7298768" y="3911510"/>
            <a:ext cx="3921682" cy="2783652"/>
          </a:xfrm>
          <a:prstGeom prst="rect">
            <a:avLst/>
          </a:prstGeom>
        </p:spPr>
      </p:pic>
      <p:sp>
        <p:nvSpPr>
          <p:cNvPr id="60" name="內容版面配置區 2">
            <a:extLst>
              <a:ext uri="{FF2B5EF4-FFF2-40B4-BE49-F238E27FC236}">
                <a16:creationId xmlns:a16="http://schemas.microsoft.com/office/drawing/2014/main" id="{94661C76-9770-47E3-86D5-DDF2CC1A4677}"/>
              </a:ext>
            </a:extLst>
          </p:cNvPr>
          <p:cNvSpPr txBox="1">
            <a:spLocks/>
          </p:cNvSpPr>
          <p:nvPr/>
        </p:nvSpPr>
        <p:spPr>
          <a:xfrm>
            <a:off x="8019709" y="3297895"/>
            <a:ext cx="2775291" cy="400939"/>
          </a:xfrm>
          <a:prstGeom prst="rect">
            <a:avLst/>
          </a:prstGeom>
          <a:solidFill>
            <a:schemeClr val="tx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zh-TW" altLang="en-US" sz="1600" b="1" dirty="0">
                <a:solidFill>
                  <a:schemeClr val="bg1"/>
                </a:solidFill>
                <a:latin typeface="微軟正黑體"/>
              </a:rPr>
              <a:t>本署資安委員會執行秘書說明</a:t>
            </a:r>
            <a:endParaRPr lang="en-US" altLang="zh-TW" sz="1600" b="1" dirty="0">
              <a:solidFill>
                <a:schemeClr val="bg1"/>
              </a:solidFill>
              <a:latin typeface="微軟正黑體"/>
            </a:endParaRPr>
          </a:p>
        </p:txBody>
      </p:sp>
      <p:sp>
        <p:nvSpPr>
          <p:cNvPr id="61" name="內容版面配置區 2">
            <a:extLst>
              <a:ext uri="{FF2B5EF4-FFF2-40B4-BE49-F238E27FC236}">
                <a16:creationId xmlns:a16="http://schemas.microsoft.com/office/drawing/2014/main" id="{31C6F111-346B-478C-9317-DB3FCBCB8F95}"/>
              </a:ext>
            </a:extLst>
          </p:cNvPr>
          <p:cNvSpPr txBox="1">
            <a:spLocks/>
          </p:cNvSpPr>
          <p:nvPr/>
        </p:nvSpPr>
        <p:spPr>
          <a:xfrm>
            <a:off x="8245154" y="6328832"/>
            <a:ext cx="2333946" cy="330346"/>
          </a:xfrm>
          <a:prstGeom prst="rect">
            <a:avLst/>
          </a:prstGeom>
          <a:solidFill>
            <a:schemeClr val="tx1"/>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zh-TW" altLang="en-US" sz="1800" b="1" dirty="0">
                <a:solidFill>
                  <a:schemeClr val="bg1"/>
                </a:solidFill>
                <a:latin typeface="微軟正黑體"/>
              </a:rPr>
              <a:t>農委會資安資核領隊指導</a:t>
            </a:r>
            <a:endParaRPr lang="en-US" altLang="zh-TW" sz="1800" b="1" dirty="0">
              <a:solidFill>
                <a:schemeClr val="bg1"/>
              </a:solidFill>
              <a:latin typeface="微軟正黑體"/>
            </a:endParaRPr>
          </a:p>
        </p:txBody>
      </p:sp>
      <p:sp>
        <p:nvSpPr>
          <p:cNvPr id="62" name="矩形 61">
            <a:extLst>
              <a:ext uri="{FF2B5EF4-FFF2-40B4-BE49-F238E27FC236}">
                <a16:creationId xmlns:a16="http://schemas.microsoft.com/office/drawing/2014/main" id="{7089F2CB-6A30-4156-BFE8-4E3F77FEAF81}"/>
              </a:ext>
            </a:extLst>
          </p:cNvPr>
          <p:cNvSpPr/>
          <p:nvPr/>
        </p:nvSpPr>
        <p:spPr>
          <a:xfrm>
            <a:off x="391266" y="2974067"/>
            <a:ext cx="6385999" cy="3354765"/>
          </a:xfrm>
          <a:prstGeom prst="rect">
            <a:avLst/>
          </a:prstGeom>
        </p:spPr>
        <p:txBody>
          <a:bodyPr wrap="square">
            <a:spAutoFit/>
          </a:bodyPr>
          <a:lstStyle/>
          <a:p>
            <a:pPr marL="342900" indent="-342900">
              <a:spcAft>
                <a:spcPts val="1200"/>
              </a:spcAft>
              <a:buFont typeface="Wingdings" panose="05000000000000000000" pitchFamily="2" charset="2"/>
              <a:buChar char="Ø"/>
            </a:pPr>
            <a:r>
              <a:rPr lang="zh-TW" altLang="en-US" sz="2400" dirty="0">
                <a:latin typeface="Microsoft JhengHei" panose="020B0604030504040204" pitchFamily="34" charset="-120"/>
                <a:ea typeface="Microsoft JhengHei" panose="020B0604030504040204" pitchFamily="34" charset="-120"/>
              </a:rPr>
              <a:t>應將</a:t>
            </a:r>
            <a:r>
              <a:rPr lang="zh-TW" altLang="en-US" sz="2400" b="1" u="sng" dirty="0">
                <a:solidFill>
                  <a:srgbClr val="C00000"/>
                </a:solidFill>
                <a:latin typeface="Microsoft JhengHei" panose="020B0604030504040204" pitchFamily="34" charset="-120"/>
                <a:ea typeface="Microsoft JhengHei" panose="020B0604030504040204" pitchFamily="34" charset="-120"/>
              </a:rPr>
              <a:t>資安經費</a:t>
            </a:r>
            <a:r>
              <a:rPr lang="zh-TW" altLang="en-US" sz="2400" dirty="0">
                <a:latin typeface="Microsoft JhengHei" panose="020B0604030504040204" pitchFamily="34" charset="-120"/>
                <a:ea typeface="Microsoft JhengHei" panose="020B0604030504040204" pitchFamily="34" charset="-120"/>
              </a:rPr>
              <a:t>佔資訊設備或資訊相關費用之</a:t>
            </a:r>
            <a:r>
              <a:rPr lang="zh-TW" altLang="en-US" sz="2400" b="1" u="sng" dirty="0">
                <a:solidFill>
                  <a:srgbClr val="C00000"/>
                </a:solidFill>
                <a:latin typeface="Microsoft JhengHei" panose="020B0604030504040204" pitchFamily="34" charset="-120"/>
                <a:ea typeface="Microsoft JhengHei" panose="020B0604030504040204" pitchFamily="34" charset="-120"/>
              </a:rPr>
              <a:t>比例</a:t>
            </a:r>
            <a:r>
              <a:rPr lang="zh-TW" altLang="en-US" sz="2400" dirty="0">
                <a:latin typeface="Microsoft JhengHei" panose="020B0604030504040204" pitchFamily="34" charset="-120"/>
                <a:ea typeface="Microsoft JhengHei" panose="020B0604030504040204" pitchFamily="34" charset="-120"/>
              </a:rPr>
              <a:t>，</a:t>
            </a:r>
            <a:r>
              <a:rPr lang="zh-TW" altLang="en-US" sz="2400" b="1" u="sng" dirty="0">
                <a:solidFill>
                  <a:srgbClr val="C00000"/>
                </a:solidFill>
                <a:latin typeface="Microsoft JhengHei" panose="020B0604030504040204" pitchFamily="34" charset="-120"/>
                <a:ea typeface="Microsoft JhengHei" panose="020B0604030504040204" pitchFamily="34" charset="-120"/>
              </a:rPr>
              <a:t>納入維護計畫</a:t>
            </a:r>
            <a:r>
              <a:rPr lang="zh-TW" altLang="en-US" sz="2400" dirty="0">
                <a:latin typeface="Microsoft JhengHei" panose="020B0604030504040204" pitchFamily="34" charset="-120"/>
                <a:ea typeface="Microsoft JhengHei" panose="020B0604030504040204" pitchFamily="34" charset="-120"/>
              </a:rPr>
              <a:t>內 </a:t>
            </a:r>
            <a:endParaRPr lang="en-US" altLang="zh-TW" sz="2400" dirty="0">
              <a:latin typeface="Microsoft JhengHei" panose="020B0604030504040204" pitchFamily="34" charset="-120"/>
              <a:ea typeface="Microsoft JhengHei" panose="020B0604030504040204" pitchFamily="34" charset="-120"/>
            </a:endParaRPr>
          </a:p>
          <a:p>
            <a:pPr marL="342900" indent="-342900">
              <a:spcAft>
                <a:spcPts val="1200"/>
              </a:spcAft>
              <a:buFont typeface="Wingdings" panose="05000000000000000000" pitchFamily="2" charset="2"/>
              <a:buChar char="Ø"/>
            </a:pPr>
            <a:r>
              <a:rPr lang="zh-TW" altLang="en-US" sz="2400" dirty="0">
                <a:latin typeface="Microsoft JhengHei" panose="020B0604030504040204" pitchFamily="34" charset="-120"/>
                <a:ea typeface="Microsoft JhengHei" panose="020B0604030504040204" pitchFamily="34" charset="-120"/>
              </a:rPr>
              <a:t>資訊人員，每人每二年至少接受三小時以上之</a:t>
            </a:r>
            <a:r>
              <a:rPr lang="zh-TW" altLang="en-US" sz="2400" b="1" dirty="0">
                <a:latin typeface="Microsoft JhengHei" panose="020B0604030504040204" pitchFamily="34" charset="-120"/>
                <a:ea typeface="Microsoft JhengHei" panose="020B0604030504040204" pitchFamily="34" charset="-120"/>
              </a:rPr>
              <a:t>資通安全專業課程訓練</a:t>
            </a:r>
            <a:r>
              <a:rPr lang="zh-TW" altLang="en-US" sz="2400" dirty="0">
                <a:latin typeface="Microsoft JhengHei" panose="020B0604030504040204" pitchFamily="34" charset="-120"/>
                <a:ea typeface="Microsoft JhengHei" panose="020B0604030504040204" pitchFamily="34" charset="-120"/>
              </a:rPr>
              <a:t>或</a:t>
            </a:r>
            <a:r>
              <a:rPr lang="zh-TW" altLang="en-US" sz="2400" b="1" dirty="0">
                <a:latin typeface="Microsoft JhengHei" panose="020B0604030504040204" pitchFamily="34" charset="-120"/>
                <a:ea typeface="Microsoft JhengHei" panose="020B0604030504040204" pitchFamily="34" charset="-120"/>
              </a:rPr>
              <a:t>資通安全職能訓練</a:t>
            </a:r>
            <a:r>
              <a:rPr lang="zh-TW" altLang="en-US" sz="2400" dirty="0">
                <a:latin typeface="Microsoft JhengHei" panose="020B0604030504040204" pitchFamily="34" charset="-120"/>
                <a:ea typeface="Microsoft JhengHei" panose="020B0604030504040204" pitchFamily="34" charset="-120"/>
              </a:rPr>
              <a:t>，應將</a:t>
            </a:r>
            <a:r>
              <a:rPr lang="zh-TW" altLang="en-US" sz="2400" b="1" u="sng" dirty="0">
                <a:solidFill>
                  <a:srgbClr val="C00000"/>
                </a:solidFill>
                <a:latin typeface="Microsoft JhengHei" panose="020B0604030504040204" pitchFamily="34" charset="-120"/>
                <a:ea typeface="Microsoft JhengHei" panose="020B0604030504040204" pitchFamily="34" charset="-120"/>
              </a:rPr>
              <a:t>駐點或外聘資訊人員</a:t>
            </a:r>
            <a:r>
              <a:rPr lang="zh-TW" altLang="en-US" sz="2400" dirty="0">
                <a:latin typeface="Microsoft JhengHei" panose="020B0604030504040204" pitchFamily="34" charset="-120"/>
                <a:ea typeface="Microsoft JhengHei" panose="020B0604030504040204" pitchFamily="34" charset="-120"/>
              </a:rPr>
              <a:t>納入要求 。</a:t>
            </a:r>
            <a:endParaRPr lang="en-US" altLang="zh-TW" sz="2400" dirty="0">
              <a:latin typeface="Microsoft JhengHei" panose="020B0604030504040204" pitchFamily="34" charset="-120"/>
              <a:ea typeface="Microsoft JhengHei" panose="020B0604030504040204" pitchFamily="34" charset="-120"/>
            </a:endParaRPr>
          </a:p>
          <a:p>
            <a:pPr marL="342900" indent="-342900">
              <a:spcAft>
                <a:spcPts val="1200"/>
              </a:spcAft>
              <a:buFont typeface="Wingdings" panose="05000000000000000000" pitchFamily="2" charset="2"/>
              <a:buChar char="Ø"/>
            </a:pPr>
            <a:r>
              <a:rPr lang="zh-TW" altLang="en-US" sz="2400" b="1" dirty="0">
                <a:latin typeface="Microsoft JhengHei" panose="020B0604030504040204" pitchFamily="34" charset="-120"/>
                <a:ea typeface="Microsoft JhengHei" panose="020B0604030504040204" pitchFamily="34" charset="-120"/>
              </a:rPr>
              <a:t>資通系統</a:t>
            </a:r>
            <a:r>
              <a:rPr lang="zh-TW" altLang="en-US" sz="2400" dirty="0">
                <a:latin typeface="Microsoft JhengHei" panose="020B0604030504040204" pitchFamily="34" charset="-120"/>
                <a:ea typeface="Microsoft JhengHei" panose="020B0604030504040204" pitchFamily="34" charset="-120"/>
              </a:rPr>
              <a:t>開發如</a:t>
            </a:r>
            <a:r>
              <a:rPr lang="zh-TW" altLang="en-US" sz="2400" b="1" dirty="0">
                <a:latin typeface="Microsoft JhengHei" panose="020B0604030504040204" pitchFamily="34" charset="-120"/>
                <a:ea typeface="Microsoft JhengHei" panose="020B0604030504040204" pitchFamily="34" charset="-120"/>
              </a:rPr>
              <a:t>委外</a:t>
            </a:r>
            <a:r>
              <a:rPr lang="zh-TW" altLang="en-US" sz="2400" dirty="0">
                <a:latin typeface="Microsoft JhengHei" panose="020B0604030504040204" pitchFamily="34" charset="-120"/>
                <a:ea typeface="Microsoft JhengHei" panose="020B0604030504040204" pitchFamily="34" charset="-120"/>
              </a:rPr>
              <a:t>辦理，應將系統發展生命週期各階段依等級將</a:t>
            </a:r>
            <a:r>
              <a:rPr lang="zh-TW" altLang="en-US" sz="2400" b="1" dirty="0">
                <a:latin typeface="Microsoft JhengHei" panose="020B0604030504040204" pitchFamily="34" charset="-120"/>
                <a:ea typeface="Microsoft JhengHei" panose="020B0604030504040204" pitchFamily="34" charset="-120"/>
              </a:rPr>
              <a:t>安全需求</a:t>
            </a:r>
            <a:r>
              <a:rPr lang="en-US" altLang="zh-TW" sz="2400" dirty="0">
                <a:latin typeface="Microsoft JhengHei" panose="020B0604030504040204" pitchFamily="34" charset="-120"/>
                <a:ea typeface="Microsoft JhengHei" panose="020B0604030504040204" pitchFamily="34" charset="-120"/>
              </a:rPr>
              <a:t>(</a:t>
            </a:r>
            <a:r>
              <a:rPr lang="zh-TW" altLang="en-US" sz="2400" dirty="0">
                <a:latin typeface="Microsoft JhengHei" panose="020B0604030504040204" pitchFamily="34" charset="-120"/>
                <a:ea typeface="Microsoft JhengHei" panose="020B0604030504040204" pitchFamily="34" charset="-120"/>
              </a:rPr>
              <a:t>含機密性、可用性與完整性</a:t>
            </a:r>
            <a:r>
              <a:rPr lang="en-US" altLang="zh-TW" sz="2400" dirty="0">
                <a:latin typeface="Microsoft JhengHei" panose="020B0604030504040204" pitchFamily="34" charset="-120"/>
                <a:ea typeface="Microsoft JhengHei" panose="020B0604030504040204" pitchFamily="34" charset="-120"/>
              </a:rPr>
              <a:t>)</a:t>
            </a:r>
            <a:r>
              <a:rPr lang="zh-TW" altLang="en-US" sz="2400" b="1" u="sng" dirty="0">
                <a:solidFill>
                  <a:srgbClr val="C00000"/>
                </a:solidFill>
                <a:latin typeface="Microsoft JhengHei" panose="020B0604030504040204" pitchFamily="34" charset="-120"/>
                <a:ea typeface="Microsoft JhengHei" panose="020B0604030504040204" pitchFamily="34" charset="-120"/>
              </a:rPr>
              <a:t>納入委外契約</a:t>
            </a:r>
            <a:r>
              <a:rPr lang="zh-TW" altLang="en-US" sz="2400" u="sng" dirty="0">
                <a:latin typeface="Microsoft JhengHei" panose="020B0604030504040204" pitchFamily="34" charset="-120"/>
                <a:ea typeface="Microsoft JhengHei" panose="020B0604030504040204" pitchFamily="34" charset="-120"/>
              </a:rPr>
              <a:t> </a:t>
            </a:r>
            <a:r>
              <a:rPr lang="zh-TW" altLang="en-US" sz="2400" dirty="0">
                <a:latin typeface="Microsoft JhengHei" panose="020B0604030504040204" pitchFamily="34" charset="-120"/>
                <a:ea typeface="Microsoft JhengHei" panose="020B0604030504040204" pitchFamily="34" charset="-120"/>
              </a:rPr>
              <a:t>。</a:t>
            </a:r>
            <a:endParaRPr lang="zh-TW" altLang="en-US" sz="2400" u="sng"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123475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64555" y="162838"/>
            <a:ext cx="12190829" cy="789140"/>
            <a:chOff x="-1" y="162838"/>
            <a:chExt cx="12190829" cy="678410"/>
          </a:xfrm>
        </p:grpSpPr>
        <p:sp>
          <p:nvSpPr>
            <p:cNvPr id="43" name="矩形 42"/>
            <p:cNvSpPr/>
            <p:nvPr/>
          </p:nvSpPr>
          <p:spPr>
            <a:xfrm>
              <a:off x="-1" y="162838"/>
              <a:ext cx="533470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236723" y="256471"/>
            <a:ext cx="10325082" cy="646331"/>
          </a:xfrm>
          <a:prstGeom prst="rect">
            <a:avLst/>
          </a:prstGeom>
          <a:noFill/>
        </p:spPr>
        <p:txBody>
          <a:bodyPr wrap="square" rtlCol="0">
            <a:spAutoFit/>
          </a:bodyPr>
          <a:lstStyle/>
          <a:p>
            <a:pPr>
              <a:defRPr/>
            </a:pPr>
            <a:r>
              <a:rPr lang="zh-TW" altLang="en-US" sz="3600" b="1" dirty="0">
                <a:solidFill>
                  <a:prstClr val="white"/>
                </a:solidFill>
                <a:latin typeface="微软雅黑" panose="020B0503020204020204" pitchFamily="34" charset="-122"/>
                <a:ea typeface="微软雅黑" panose="020B0503020204020204" pitchFamily="34" charset="-122"/>
              </a:rPr>
              <a:t>應辦理事項</a:t>
            </a:r>
            <a:r>
              <a:rPr lang="en-US" altLang="zh-TW" sz="3600" b="1" dirty="0">
                <a:solidFill>
                  <a:prstClr val="white"/>
                </a:solidFill>
                <a:latin typeface="微软雅黑" panose="020B0503020204020204" pitchFamily="34" charset="-122"/>
                <a:ea typeface="微软雅黑" panose="020B0503020204020204" pitchFamily="34" charset="-122"/>
              </a:rPr>
              <a:t>(Ⅰ)-</a:t>
            </a:r>
            <a:r>
              <a:rPr lang="zh-TW" altLang="en-US" sz="2800" b="1" dirty="0">
                <a:solidFill>
                  <a:prstClr val="white"/>
                </a:solidFill>
                <a:latin typeface="微软雅黑" panose="020B0503020204020204" pitchFamily="34" charset="-122"/>
                <a:ea typeface="微软雅黑" panose="020B0503020204020204" pitchFamily="34" charset="-122"/>
              </a:rPr>
              <a:t>管理面</a:t>
            </a:r>
            <a:endParaRPr lang="zh-TW" altLang="en-US" sz="3200" b="1" dirty="0">
              <a:solidFill>
                <a:srgbClr val="FFC000">
                  <a:lumMod val="60000"/>
                  <a:lumOff val="40000"/>
                </a:srgbClr>
              </a:solidFill>
              <a:effectLst>
                <a:outerShdw blurRad="38100" dist="38100" dir="2700000" algn="tl">
                  <a:srgbClr val="000000">
                    <a:alpha val="43137"/>
                  </a:srgbClr>
                </a:outerShdw>
              </a:effectLst>
              <a:latin typeface="Microsoft JhengHei" panose="020B0604030504040204" pitchFamily="34" charset="-120"/>
            </a:endParaRPr>
          </a:p>
        </p:txBody>
      </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內容版面配置區 2">
            <a:extLst>
              <a:ext uri="{FF2B5EF4-FFF2-40B4-BE49-F238E27FC236}">
                <a16:creationId xmlns:a16="http://schemas.microsoft.com/office/drawing/2014/main" id="{0E15D49D-B72A-4D0B-9A11-929BBC0C4C53}"/>
              </a:ext>
            </a:extLst>
          </p:cNvPr>
          <p:cNvSpPr txBox="1">
            <a:spLocks/>
          </p:cNvSpPr>
          <p:nvPr/>
        </p:nvSpPr>
        <p:spPr>
          <a:xfrm>
            <a:off x="6493396" y="3594102"/>
            <a:ext cx="5470003" cy="3007425"/>
          </a:xfrm>
          <a:prstGeom prst="rect">
            <a:avLst/>
          </a:prstGeom>
          <a:solidFill>
            <a:schemeClr val="accent6">
              <a:lumMod val="20000"/>
              <a:lumOff val="80000"/>
              <a:alpha val="41000"/>
            </a:schemeClr>
          </a:solidFill>
          <a:ln w="6350">
            <a:solidFill>
              <a:schemeClr val="tx1">
                <a:alpha val="50000"/>
              </a:schemeClr>
            </a:solidFill>
            <a:prstDash val="dashDot"/>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5500" b="1" dirty="0">
                <a:solidFill>
                  <a:srgbClr val="C00000"/>
                </a:solidFill>
                <a:latin typeface="微軟正黑體"/>
              </a:rPr>
              <a:t>資通安全專責人員</a:t>
            </a:r>
            <a:endParaRPr lang="en-US" altLang="zh-TW" sz="5500" b="1" dirty="0">
              <a:solidFill>
                <a:srgbClr val="C00000"/>
              </a:solidFill>
              <a:latin typeface="微軟正黑體"/>
            </a:endParaRPr>
          </a:p>
          <a:p>
            <a:pPr marL="0" indent="0">
              <a:lnSpc>
                <a:spcPct val="120000"/>
              </a:lnSpc>
              <a:buNone/>
              <a:defRPr/>
            </a:pPr>
            <a:r>
              <a:rPr lang="zh-TW" altLang="en-US" sz="5100" dirty="0">
                <a:solidFill>
                  <a:prstClr val="black"/>
                </a:solidFill>
                <a:latin typeface="微軟正黑體"/>
              </a:rPr>
              <a:t>依</a:t>
            </a:r>
            <a:r>
              <a:rPr lang="zh-TW" altLang="en-US" sz="5100" b="1" dirty="0">
                <a:solidFill>
                  <a:prstClr val="black"/>
                </a:solidFill>
                <a:latin typeface="微軟正黑體"/>
              </a:rPr>
              <a:t>規模</a:t>
            </a:r>
            <a:r>
              <a:rPr lang="zh-TW" altLang="en-US" sz="5100" dirty="0">
                <a:solidFill>
                  <a:prstClr val="black"/>
                </a:solidFill>
                <a:latin typeface="微軟正黑體"/>
              </a:rPr>
              <a:t>及</a:t>
            </a:r>
            <a:r>
              <a:rPr lang="zh-TW" altLang="en-US" sz="5100" b="1" dirty="0">
                <a:solidFill>
                  <a:prstClr val="black"/>
                </a:solidFill>
                <a:latin typeface="微軟正黑體"/>
              </a:rPr>
              <a:t>實務需要</a:t>
            </a:r>
            <a:r>
              <a:rPr lang="zh-TW" altLang="en-US" sz="5100" dirty="0">
                <a:solidFill>
                  <a:prstClr val="black"/>
                </a:solidFill>
                <a:latin typeface="微軟正黑體"/>
              </a:rPr>
              <a:t>規範應配置之專責人員數量</a:t>
            </a:r>
            <a:endParaRPr lang="en-US" altLang="zh-TW" sz="5100" dirty="0">
              <a:solidFill>
                <a:prstClr val="black"/>
              </a:solidFill>
              <a:latin typeface="微軟正黑體"/>
            </a:endParaRPr>
          </a:p>
          <a:p>
            <a:pPr>
              <a:lnSpc>
                <a:spcPct val="120000"/>
              </a:lnSpc>
              <a:buFont typeface="Wingdings" panose="05000000000000000000" pitchFamily="2" charset="2"/>
              <a:buChar char="Ø"/>
              <a:defRPr/>
            </a:pPr>
            <a:r>
              <a:rPr lang="zh-TW" altLang="en-US" sz="5100" dirty="0">
                <a:solidFill>
                  <a:prstClr val="black"/>
                </a:solidFill>
                <a:latin typeface="微軟正黑體"/>
              </a:rPr>
              <a:t>北基、七星及瑠公：</a:t>
            </a:r>
            <a:r>
              <a:rPr lang="en-US" altLang="zh-TW" sz="5100" dirty="0">
                <a:solidFill>
                  <a:prstClr val="black"/>
                </a:solidFill>
                <a:latin typeface="微軟正黑體"/>
              </a:rPr>
              <a:t>1</a:t>
            </a:r>
            <a:r>
              <a:rPr lang="zh-TW" altLang="en-US" sz="5100" dirty="0">
                <a:solidFill>
                  <a:prstClr val="black"/>
                </a:solidFill>
                <a:latin typeface="微軟正黑體"/>
              </a:rPr>
              <a:t>人</a:t>
            </a:r>
            <a:endParaRPr lang="en-US" altLang="zh-TW" sz="5100" dirty="0">
              <a:solidFill>
                <a:prstClr val="black"/>
              </a:solidFill>
              <a:latin typeface="微軟正黑體"/>
            </a:endParaRPr>
          </a:p>
          <a:p>
            <a:pPr>
              <a:lnSpc>
                <a:spcPct val="120000"/>
              </a:lnSpc>
              <a:buFont typeface="Wingdings" panose="05000000000000000000" pitchFamily="2" charset="2"/>
              <a:buChar char="Ø"/>
              <a:defRPr/>
            </a:pPr>
            <a:r>
              <a:rPr lang="zh-TW" altLang="en-US" sz="5100" dirty="0">
                <a:solidFill>
                  <a:prstClr val="black"/>
                </a:solidFill>
                <a:latin typeface="微軟正黑體"/>
              </a:rPr>
              <a:t>苗栗、南投、嘉南、屏東：</a:t>
            </a:r>
            <a:r>
              <a:rPr lang="en-US" altLang="zh-TW" sz="5100" dirty="0">
                <a:solidFill>
                  <a:prstClr val="black"/>
                </a:solidFill>
                <a:latin typeface="微軟正黑體"/>
              </a:rPr>
              <a:t>2~3</a:t>
            </a:r>
            <a:r>
              <a:rPr lang="zh-TW" altLang="en-US" sz="5100" dirty="0">
                <a:solidFill>
                  <a:prstClr val="black"/>
                </a:solidFill>
                <a:latin typeface="微軟正黑體"/>
              </a:rPr>
              <a:t>人</a:t>
            </a:r>
            <a:endParaRPr lang="en-US" altLang="zh-TW" sz="5100" dirty="0">
              <a:solidFill>
                <a:prstClr val="black"/>
              </a:solidFill>
              <a:latin typeface="微軟正黑體"/>
            </a:endParaRPr>
          </a:p>
          <a:p>
            <a:pPr marL="0" indent="0">
              <a:lnSpc>
                <a:spcPct val="120000"/>
              </a:lnSpc>
              <a:spcBef>
                <a:spcPts val="0"/>
              </a:spcBef>
              <a:buNone/>
              <a:defRPr/>
            </a:pPr>
            <a:r>
              <a:rPr lang="zh-TW" altLang="en-US" sz="1900" dirty="0">
                <a:solidFill>
                  <a:prstClr val="black"/>
                </a:solidFill>
                <a:latin typeface="微軟正黑體"/>
              </a:rPr>
              <a:t>                                                                </a:t>
            </a:r>
            <a:r>
              <a:rPr lang="en-US" altLang="zh-TW" sz="2300" dirty="0">
                <a:solidFill>
                  <a:prstClr val="black"/>
                </a:solidFill>
                <a:latin typeface="微軟正黑體"/>
              </a:rPr>
              <a:t>(</a:t>
            </a:r>
            <a:r>
              <a:rPr lang="zh-TW" altLang="en-US" sz="2300" dirty="0">
                <a:solidFill>
                  <a:prstClr val="black"/>
                </a:solidFill>
                <a:latin typeface="微軟正黑體"/>
              </a:rPr>
              <a:t>視轄管水庫規模</a:t>
            </a:r>
            <a:r>
              <a:rPr lang="en-US" altLang="zh-TW" sz="2300" dirty="0">
                <a:solidFill>
                  <a:prstClr val="black"/>
                </a:solidFill>
                <a:latin typeface="微軟正黑體"/>
              </a:rPr>
              <a:t>)</a:t>
            </a:r>
          </a:p>
          <a:p>
            <a:pPr>
              <a:lnSpc>
                <a:spcPct val="120000"/>
              </a:lnSpc>
              <a:spcBef>
                <a:spcPts val="600"/>
              </a:spcBef>
              <a:buFont typeface="Wingdings" panose="05000000000000000000" pitchFamily="2" charset="2"/>
              <a:buChar char="Ø"/>
              <a:defRPr/>
            </a:pPr>
            <a:r>
              <a:rPr lang="zh-TW" altLang="en-US" sz="5100" dirty="0">
                <a:solidFill>
                  <a:prstClr val="black"/>
                </a:solidFill>
                <a:latin typeface="微軟正黑體"/>
              </a:rPr>
              <a:t>其餘管理處：</a:t>
            </a:r>
            <a:r>
              <a:rPr lang="en-US" altLang="zh-TW" sz="5100" dirty="0">
                <a:solidFill>
                  <a:prstClr val="black"/>
                </a:solidFill>
                <a:latin typeface="微軟正黑體"/>
              </a:rPr>
              <a:t>2</a:t>
            </a:r>
            <a:r>
              <a:rPr lang="zh-TW" altLang="en-US" sz="5100" dirty="0">
                <a:solidFill>
                  <a:prstClr val="black"/>
                </a:solidFill>
                <a:latin typeface="微軟正黑體"/>
              </a:rPr>
              <a:t>人</a:t>
            </a:r>
          </a:p>
        </p:txBody>
      </p:sp>
      <p:sp>
        <p:nvSpPr>
          <p:cNvPr id="9" name="內容版面配置區 2">
            <a:extLst>
              <a:ext uri="{FF2B5EF4-FFF2-40B4-BE49-F238E27FC236}">
                <a16:creationId xmlns:a16="http://schemas.microsoft.com/office/drawing/2014/main" id="{71C07F9D-8C3D-4EFD-A57F-228E9BE55C96}"/>
              </a:ext>
            </a:extLst>
          </p:cNvPr>
          <p:cNvSpPr txBox="1">
            <a:spLocks/>
          </p:cNvSpPr>
          <p:nvPr/>
        </p:nvSpPr>
        <p:spPr>
          <a:xfrm>
            <a:off x="6493396" y="1549108"/>
            <a:ext cx="5470003" cy="1950410"/>
          </a:xfrm>
          <a:prstGeom prst="rect">
            <a:avLst/>
          </a:prstGeom>
          <a:solidFill>
            <a:schemeClr val="accent6">
              <a:lumMod val="20000"/>
              <a:lumOff val="80000"/>
              <a:alpha val="41000"/>
            </a:schemeClr>
          </a:solidFill>
          <a:ln w="6350">
            <a:solidFill>
              <a:schemeClr val="tx1">
                <a:alpha val="50000"/>
              </a:schemeClr>
            </a:solidFill>
            <a:prstDash val="dashDot"/>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2600" b="1" dirty="0">
                <a:solidFill>
                  <a:srgbClr val="7030A0"/>
                </a:solidFill>
                <a:latin typeface="微軟正黑體"/>
              </a:rPr>
              <a:t>資訊安全管理系統</a:t>
            </a:r>
            <a:endParaRPr lang="en-US" altLang="zh-TW" sz="2600" b="1" dirty="0">
              <a:solidFill>
                <a:srgbClr val="7030A0"/>
              </a:solidFill>
              <a:latin typeface="微軟正黑體"/>
            </a:endParaRPr>
          </a:p>
          <a:p>
            <a:pPr marL="0" indent="0">
              <a:lnSpc>
                <a:spcPct val="120000"/>
              </a:lnSpc>
              <a:buNone/>
              <a:defRPr/>
            </a:pPr>
            <a:r>
              <a:rPr lang="zh-TW" altLang="en-US" sz="2400" dirty="0">
                <a:solidFill>
                  <a:prstClr val="black"/>
                </a:solidFill>
                <a:latin typeface="微軟正黑體"/>
              </a:rPr>
              <a:t>四階文件均已編輯完妥，請各管理處</a:t>
            </a:r>
            <a:r>
              <a:rPr lang="zh-TW" altLang="en-US" sz="2400" b="1" dirty="0">
                <a:solidFill>
                  <a:prstClr val="black"/>
                </a:solidFill>
                <a:latin typeface="微軟正黑體"/>
              </a:rPr>
              <a:t>依循</a:t>
            </a:r>
            <a:r>
              <a:rPr lang="zh-TW" altLang="en-US" sz="2400" dirty="0">
                <a:solidFill>
                  <a:prstClr val="black"/>
                </a:solidFill>
                <a:latin typeface="微軟正黑體"/>
              </a:rPr>
              <a:t>並</a:t>
            </a:r>
            <a:r>
              <a:rPr lang="zh-TW" altLang="en-US" sz="2400" b="1" dirty="0">
                <a:solidFill>
                  <a:prstClr val="black"/>
                </a:solidFill>
                <a:latin typeface="微軟正黑體"/>
              </a:rPr>
              <a:t>據以調整</a:t>
            </a:r>
            <a:r>
              <a:rPr lang="zh-TW" altLang="en-US" sz="2400" dirty="0">
                <a:solidFill>
                  <a:prstClr val="black"/>
                </a:solidFill>
                <a:latin typeface="微軟正黑體"/>
              </a:rPr>
              <a:t>內部相關文件內容，本署將</a:t>
            </a:r>
            <a:r>
              <a:rPr lang="zh-TW" altLang="en-US" sz="2400" b="1" dirty="0">
                <a:solidFill>
                  <a:prstClr val="black"/>
                </a:solidFill>
                <a:latin typeface="微軟正黑體"/>
              </a:rPr>
              <a:t>專案輔導導入</a:t>
            </a:r>
          </a:p>
        </p:txBody>
      </p:sp>
      <p:sp>
        <p:nvSpPr>
          <p:cNvPr id="10" name="內容版面配置區 2">
            <a:extLst>
              <a:ext uri="{FF2B5EF4-FFF2-40B4-BE49-F238E27FC236}">
                <a16:creationId xmlns:a16="http://schemas.microsoft.com/office/drawing/2014/main" id="{8BD581A3-A738-FA43-B6BA-1E5FEC806C23}"/>
              </a:ext>
            </a:extLst>
          </p:cNvPr>
          <p:cNvSpPr txBox="1">
            <a:spLocks/>
          </p:cNvSpPr>
          <p:nvPr/>
        </p:nvSpPr>
        <p:spPr>
          <a:xfrm>
            <a:off x="683849" y="1549108"/>
            <a:ext cx="4917622" cy="5052421"/>
          </a:xfrm>
          <a:prstGeom prst="rect">
            <a:avLst/>
          </a:prstGeom>
          <a:solidFill>
            <a:srgbClr val="99CB38">
              <a:lumMod val="20000"/>
              <a:lumOff val="80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lvl="1" indent="-342900">
              <a:lnSpc>
                <a:spcPct val="120000"/>
              </a:lnSpc>
              <a:spcAft>
                <a:spcPts val="600"/>
              </a:spcAft>
              <a:buFont typeface="+mj-lt"/>
              <a:buAutoNum type="arabicPeriod"/>
              <a:defRPr/>
            </a:pPr>
            <a:r>
              <a:rPr lang="zh-TW" altLang="en-US" sz="2600" dirty="0">
                <a:solidFill>
                  <a:sysClr val="windowText" lastClr="000000"/>
                </a:solidFill>
                <a:latin typeface="微軟正黑體"/>
              </a:rPr>
              <a:t>資通</a:t>
            </a:r>
            <a:r>
              <a:rPr lang="zh-TW" altLang="en-US" sz="2600" b="1" dirty="0">
                <a:solidFill>
                  <a:sysClr val="windowText" lastClr="000000"/>
                </a:solidFill>
                <a:latin typeface="微軟正黑體"/>
              </a:rPr>
              <a:t>系統分級</a:t>
            </a:r>
            <a:r>
              <a:rPr lang="zh-TW" altLang="en-US" sz="2600" dirty="0">
                <a:solidFill>
                  <a:sysClr val="windowText" lastClr="000000"/>
                </a:solidFill>
                <a:latin typeface="微軟正黑體"/>
              </a:rPr>
              <a:t>及</a:t>
            </a:r>
            <a:r>
              <a:rPr lang="zh-TW" altLang="en-US" sz="2600" b="1" dirty="0">
                <a:solidFill>
                  <a:sysClr val="windowText" lastClr="000000"/>
                </a:solidFill>
                <a:latin typeface="微軟正黑體"/>
              </a:rPr>
              <a:t>防護基準</a:t>
            </a:r>
            <a:endParaRPr lang="en-US" altLang="zh-TW" sz="2600" b="1" dirty="0">
              <a:solidFill>
                <a:sysClr val="windowText" lastClr="000000"/>
              </a:solidFill>
              <a:latin typeface="微軟正黑體"/>
            </a:endParaRPr>
          </a:p>
          <a:p>
            <a:pPr marL="360000" lvl="1" indent="-342900">
              <a:lnSpc>
                <a:spcPct val="120000"/>
              </a:lnSpc>
              <a:spcAft>
                <a:spcPts val="600"/>
              </a:spcAft>
              <a:buFont typeface="+mj-lt"/>
              <a:buAutoNum type="arabicPeriod"/>
              <a:defRPr/>
            </a:pPr>
            <a:r>
              <a:rPr lang="zh-TW" altLang="en-US" sz="2600" b="1" dirty="0">
                <a:solidFill>
                  <a:srgbClr val="7030A0"/>
                </a:solidFill>
                <a:latin typeface="微軟正黑體"/>
              </a:rPr>
              <a:t>資訊安全管理系統</a:t>
            </a:r>
            <a:r>
              <a:rPr lang="zh-TW" altLang="en-US" sz="2600" dirty="0">
                <a:solidFill>
                  <a:sysClr val="windowText" lastClr="000000"/>
                </a:solidFill>
                <a:latin typeface="微軟正黑體"/>
              </a:rPr>
              <a:t>之</a:t>
            </a:r>
            <a:r>
              <a:rPr lang="zh-TW" altLang="en-US" sz="2600" b="1" dirty="0">
                <a:solidFill>
                  <a:sysClr val="windowText" lastClr="000000"/>
                </a:solidFill>
                <a:latin typeface="微軟正黑體"/>
              </a:rPr>
              <a:t>導入</a:t>
            </a:r>
            <a:r>
              <a:rPr lang="zh-TW" altLang="en-US" sz="2600" dirty="0">
                <a:solidFill>
                  <a:sysClr val="windowText" lastClr="000000"/>
                </a:solidFill>
                <a:latin typeface="微軟正黑體"/>
              </a:rPr>
              <a:t>及通過公正第三方之</a:t>
            </a:r>
            <a:r>
              <a:rPr lang="zh-TW" altLang="en-US" sz="2600" b="1" dirty="0">
                <a:solidFill>
                  <a:sysClr val="windowText" lastClr="000000"/>
                </a:solidFill>
                <a:latin typeface="微軟正黑體"/>
              </a:rPr>
              <a:t>驗證</a:t>
            </a:r>
            <a:r>
              <a:rPr lang="zh-TW" altLang="en-US" sz="2600" dirty="0">
                <a:solidFill>
                  <a:sysClr val="windowText" lastClr="000000"/>
                </a:solidFill>
                <a:latin typeface="微軟正黑體"/>
              </a:rPr>
              <a:t> </a:t>
            </a:r>
            <a:endParaRPr lang="en-US" altLang="zh-TW" sz="2600" dirty="0">
              <a:solidFill>
                <a:sysClr val="windowText" lastClr="000000"/>
              </a:solidFill>
              <a:latin typeface="微軟正黑體"/>
            </a:endParaRPr>
          </a:p>
          <a:p>
            <a:pPr marL="360000" lvl="1" indent="-342900">
              <a:lnSpc>
                <a:spcPct val="120000"/>
              </a:lnSpc>
              <a:spcAft>
                <a:spcPts val="600"/>
              </a:spcAft>
              <a:buFont typeface="+mj-lt"/>
              <a:buAutoNum type="arabicPeriod"/>
              <a:defRPr/>
            </a:pPr>
            <a:r>
              <a:rPr lang="zh-TW" altLang="en-US" sz="2600" dirty="0">
                <a:solidFill>
                  <a:sysClr val="windowText" lastClr="000000"/>
                </a:solidFill>
                <a:latin typeface="微軟正黑體"/>
              </a:rPr>
              <a:t>配置</a:t>
            </a:r>
            <a:r>
              <a:rPr lang="zh-TW" altLang="en-US" sz="2600" b="1" dirty="0">
                <a:solidFill>
                  <a:srgbClr val="C00000"/>
                </a:solidFill>
                <a:latin typeface="微軟正黑體"/>
              </a:rPr>
              <a:t>資通安全專責人員</a:t>
            </a:r>
            <a:endParaRPr lang="en-US" altLang="zh-TW" sz="2600" dirty="0">
              <a:solidFill>
                <a:srgbClr val="C00000"/>
              </a:solidFill>
              <a:latin typeface="微軟正黑體"/>
            </a:endParaRPr>
          </a:p>
          <a:p>
            <a:pPr marL="360000" lvl="1" indent="-342900">
              <a:lnSpc>
                <a:spcPct val="120000"/>
              </a:lnSpc>
              <a:spcAft>
                <a:spcPts val="600"/>
              </a:spcAft>
              <a:buFont typeface="+mj-lt"/>
              <a:buAutoNum type="arabicPeriod"/>
              <a:defRPr/>
            </a:pPr>
            <a:r>
              <a:rPr lang="zh-TW" altLang="en-US" sz="2600" dirty="0">
                <a:solidFill>
                  <a:sysClr val="windowText" lastClr="000000"/>
                </a:solidFill>
                <a:latin typeface="微軟正黑體"/>
              </a:rPr>
              <a:t>每年辦理</a:t>
            </a:r>
            <a:r>
              <a:rPr lang="zh-TW" altLang="en-US" sz="2600" b="1" dirty="0">
                <a:solidFill>
                  <a:sysClr val="windowText" lastClr="000000"/>
                </a:solidFill>
                <a:latin typeface="微軟正黑體"/>
              </a:rPr>
              <a:t>內部資通安全稽核</a:t>
            </a:r>
            <a:endParaRPr lang="en-US" altLang="zh-TW" sz="2600" b="1" dirty="0">
              <a:solidFill>
                <a:sysClr val="windowText" lastClr="000000"/>
              </a:solidFill>
              <a:latin typeface="微軟正黑體"/>
            </a:endParaRPr>
          </a:p>
          <a:p>
            <a:pPr marL="360000" lvl="1" indent="-342900">
              <a:lnSpc>
                <a:spcPct val="120000"/>
              </a:lnSpc>
              <a:spcAft>
                <a:spcPts val="600"/>
              </a:spcAft>
              <a:buFont typeface="+mj-lt"/>
              <a:buAutoNum type="arabicPeriod"/>
              <a:defRPr/>
            </a:pPr>
            <a:r>
              <a:rPr lang="zh-TW" altLang="en-US" sz="2600" dirty="0">
                <a:solidFill>
                  <a:sysClr val="windowText" lastClr="000000"/>
                </a:solidFill>
                <a:latin typeface="微軟正黑體"/>
              </a:rPr>
              <a:t>每二年辦理一次全部核心資通系統</a:t>
            </a:r>
            <a:r>
              <a:rPr lang="zh-TW" altLang="en-US" sz="2600" b="1" dirty="0">
                <a:solidFill>
                  <a:sysClr val="windowText" lastClr="000000"/>
                </a:solidFill>
                <a:latin typeface="微軟正黑體"/>
              </a:rPr>
              <a:t>業務持續運作演練</a:t>
            </a:r>
            <a:endParaRPr lang="en-US" altLang="zh-TW" sz="2600" b="1" dirty="0">
              <a:solidFill>
                <a:sysClr val="windowText" lastClr="000000"/>
              </a:solidFill>
              <a:latin typeface="微軟正黑體"/>
            </a:endParaRPr>
          </a:p>
          <a:p>
            <a:pPr marL="360000" lvl="1" indent="-342900">
              <a:lnSpc>
                <a:spcPct val="120000"/>
              </a:lnSpc>
              <a:spcAft>
                <a:spcPts val="600"/>
              </a:spcAft>
              <a:buFont typeface="+mj-lt"/>
              <a:buAutoNum type="arabicPeriod"/>
              <a:defRPr/>
            </a:pPr>
            <a:r>
              <a:rPr lang="zh-TW" altLang="en-US" sz="2600" dirty="0">
                <a:solidFill>
                  <a:sysClr val="windowText" lastClr="000000"/>
                </a:solidFill>
                <a:latin typeface="微軟正黑體"/>
              </a:rPr>
              <a:t>每年辦理</a:t>
            </a:r>
            <a:r>
              <a:rPr lang="zh-TW" altLang="en-US" sz="2600" b="1" dirty="0">
                <a:solidFill>
                  <a:sysClr val="windowText" lastClr="000000"/>
                </a:solidFill>
                <a:latin typeface="微軟正黑體"/>
              </a:rPr>
              <a:t>資安治理成熟度評估</a:t>
            </a:r>
            <a:endParaRPr lang="en-US" altLang="zh-TW" sz="2600" b="1" dirty="0">
              <a:solidFill>
                <a:sysClr val="windowText" lastClr="000000"/>
              </a:solidFill>
              <a:latin typeface="微軟正黑體"/>
            </a:endParaRPr>
          </a:p>
        </p:txBody>
      </p:sp>
      <p:sp>
        <p:nvSpPr>
          <p:cNvPr id="16" name="矩形 15">
            <a:extLst>
              <a:ext uri="{FF2B5EF4-FFF2-40B4-BE49-F238E27FC236}">
                <a16:creationId xmlns:a16="http://schemas.microsoft.com/office/drawing/2014/main" id="{9AD9FEB0-7479-4DBB-828F-B63A9AEA97C8}"/>
              </a:ext>
            </a:extLst>
          </p:cNvPr>
          <p:cNvSpPr/>
          <p:nvPr/>
        </p:nvSpPr>
        <p:spPr>
          <a:xfrm>
            <a:off x="683849" y="1025888"/>
            <a:ext cx="6367449" cy="523220"/>
          </a:xfrm>
          <a:prstGeom prst="rect">
            <a:avLst/>
          </a:prstGeom>
        </p:spPr>
        <p:txBody>
          <a:bodyPr wrap="none">
            <a:spAutoFit/>
          </a:bodyPr>
          <a:lstStyle/>
          <a:p>
            <a:r>
              <a:rPr lang="zh-TW" altLang="en-US" sz="2800" b="1" dirty="0">
                <a:solidFill>
                  <a:prstClr val="black"/>
                </a:solidFill>
                <a:sym typeface="Wingdings"/>
              </a:rPr>
              <a:t></a:t>
            </a:r>
            <a:r>
              <a:rPr lang="zh-TW" altLang="en-US" sz="2800" b="1" dirty="0">
                <a:solidFill>
                  <a:prstClr val="black"/>
                </a:solidFill>
              </a:rPr>
              <a:t>資通安全責任等級 </a:t>
            </a:r>
            <a:r>
              <a:rPr lang="en-US" altLang="zh-TW" sz="2800" b="1" dirty="0">
                <a:solidFill>
                  <a:prstClr val="black"/>
                </a:solidFill>
              </a:rPr>
              <a:t>B </a:t>
            </a:r>
            <a:r>
              <a:rPr lang="zh-TW" altLang="en-US" sz="2800" b="1" dirty="0">
                <a:solidFill>
                  <a:prstClr val="black"/>
                </a:solidFill>
              </a:rPr>
              <a:t>級機關應辦事項</a:t>
            </a:r>
            <a:endParaRPr lang="zh-TW" altLang="en-US" sz="2200" b="1" dirty="0">
              <a:solidFill>
                <a:prstClr val="black"/>
              </a:solidFill>
            </a:endParaRPr>
          </a:p>
        </p:txBody>
      </p:sp>
      <p:sp>
        <p:nvSpPr>
          <p:cNvPr id="14" name="右中括弧 13">
            <a:extLst>
              <a:ext uri="{FF2B5EF4-FFF2-40B4-BE49-F238E27FC236}">
                <a16:creationId xmlns:a16="http://schemas.microsoft.com/office/drawing/2014/main" id="{41ECE1CA-54E5-44CF-92C3-26304A37111C}"/>
              </a:ext>
            </a:extLst>
          </p:cNvPr>
          <p:cNvSpPr/>
          <p:nvPr/>
        </p:nvSpPr>
        <p:spPr>
          <a:xfrm rot="10800000">
            <a:off x="6169518" y="2735040"/>
            <a:ext cx="323878" cy="2357659"/>
          </a:xfrm>
          <a:prstGeom prst="rightBracket">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5" name="直線接點 14">
            <a:extLst>
              <a:ext uri="{FF2B5EF4-FFF2-40B4-BE49-F238E27FC236}">
                <a16:creationId xmlns:a16="http://schemas.microsoft.com/office/drawing/2014/main" id="{1B2DD34E-FED3-41E4-88A1-3E72C5F778A4}"/>
              </a:ext>
            </a:extLst>
          </p:cNvPr>
          <p:cNvCxnSpPr>
            <a:cxnSpLocks/>
          </p:cNvCxnSpPr>
          <p:nvPr/>
        </p:nvCxnSpPr>
        <p:spPr>
          <a:xfrm flipH="1">
            <a:off x="5601471" y="3912608"/>
            <a:ext cx="568046" cy="12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9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64555" y="162838"/>
            <a:ext cx="16193298" cy="789140"/>
            <a:chOff x="-1" y="162838"/>
            <a:chExt cx="12190829" cy="678410"/>
          </a:xfrm>
        </p:grpSpPr>
        <p:sp>
          <p:nvSpPr>
            <p:cNvPr id="43" name="矩形 42"/>
            <p:cNvSpPr/>
            <p:nvPr/>
          </p:nvSpPr>
          <p:spPr>
            <a:xfrm>
              <a:off x="-1" y="162838"/>
              <a:ext cx="533470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071623" y="269171"/>
            <a:ext cx="10325082" cy="646331"/>
          </a:xfrm>
          <a:prstGeom prst="rect">
            <a:avLst/>
          </a:prstGeom>
          <a:noFill/>
        </p:spPr>
        <p:txBody>
          <a:bodyPr wrap="square" rtlCol="0">
            <a:spAutoFit/>
          </a:bodyPr>
          <a:lstStyle/>
          <a:p>
            <a:pPr>
              <a:defRPr/>
            </a:pPr>
            <a:r>
              <a:rPr lang="zh-TW" altLang="en-US" sz="3600" b="1" dirty="0">
                <a:solidFill>
                  <a:prstClr val="white"/>
                </a:solidFill>
                <a:latin typeface="微软雅黑" panose="020B0503020204020204" pitchFamily="34" charset="-122"/>
                <a:ea typeface="微软雅黑" panose="020B0503020204020204" pitchFamily="34" charset="-122"/>
              </a:rPr>
              <a:t>應辦理事項</a:t>
            </a:r>
            <a:r>
              <a:rPr lang="en-US" altLang="zh-TW" sz="3600" b="1" dirty="0">
                <a:solidFill>
                  <a:prstClr val="white"/>
                </a:solidFill>
                <a:latin typeface="微软雅黑" panose="020B0503020204020204" pitchFamily="34" charset="-122"/>
                <a:ea typeface="微软雅黑" panose="020B0503020204020204" pitchFamily="34" charset="-122"/>
              </a:rPr>
              <a:t>(Ⅱ)-</a:t>
            </a:r>
            <a:r>
              <a:rPr lang="zh-TW" altLang="en-US" sz="2600" b="1" dirty="0">
                <a:solidFill>
                  <a:prstClr val="white"/>
                </a:solidFill>
                <a:latin typeface="微软雅黑" panose="020B0503020204020204" pitchFamily="34" charset="-122"/>
                <a:ea typeface="微软雅黑" panose="020B0503020204020204" pitchFamily="34" charset="-122"/>
              </a:rPr>
              <a:t>技術面、認知與訓練</a:t>
            </a:r>
            <a:endParaRPr lang="zh-TW" altLang="en-US" sz="2600" b="1" dirty="0">
              <a:solidFill>
                <a:srgbClr val="FFC000">
                  <a:lumMod val="60000"/>
                  <a:lumOff val="40000"/>
                </a:srgbClr>
              </a:solidFill>
              <a:effectLst>
                <a:outerShdw blurRad="38100" dist="38100" dir="2700000" algn="tl">
                  <a:srgbClr val="000000">
                    <a:alpha val="43137"/>
                  </a:srgbClr>
                </a:outerShdw>
              </a:effectLst>
              <a:latin typeface="Microsoft JhengHei" panose="020B0604030504040204" pitchFamily="34" charset="-120"/>
            </a:endParaRPr>
          </a:p>
        </p:txBody>
      </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內容版面配置區 2">
            <a:extLst>
              <a:ext uri="{FF2B5EF4-FFF2-40B4-BE49-F238E27FC236}">
                <a16:creationId xmlns:a16="http://schemas.microsoft.com/office/drawing/2014/main" id="{0E15D49D-B72A-4D0B-9A11-929BBC0C4C53}"/>
              </a:ext>
            </a:extLst>
          </p:cNvPr>
          <p:cNvSpPr txBox="1">
            <a:spLocks/>
          </p:cNvSpPr>
          <p:nvPr/>
        </p:nvSpPr>
        <p:spPr>
          <a:xfrm>
            <a:off x="883631" y="5178998"/>
            <a:ext cx="5183341" cy="1495302"/>
          </a:xfrm>
          <a:prstGeom prst="rect">
            <a:avLst/>
          </a:prstGeom>
          <a:solidFill>
            <a:sysClr val="window" lastClr="FFFFFF">
              <a:lumMod val="75000"/>
              <a:alpha val="56000"/>
            </a:sys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zh-TW" altLang="en-US" b="1" dirty="0">
                <a:solidFill>
                  <a:prstClr val="black"/>
                </a:solidFill>
                <a:latin typeface="微軟正黑體"/>
              </a:rPr>
              <a:t>認知與訓練</a:t>
            </a:r>
          </a:p>
          <a:p>
            <a:pPr marL="800100" lvl="1" indent="-342900">
              <a:lnSpc>
                <a:spcPct val="120000"/>
              </a:lnSpc>
              <a:buFont typeface="+mj-lt"/>
              <a:buAutoNum type="arabicPeriod"/>
              <a:defRPr/>
            </a:pPr>
            <a:r>
              <a:rPr lang="zh-TW" altLang="en-US" dirty="0">
                <a:solidFill>
                  <a:prstClr val="black"/>
                </a:solidFill>
                <a:latin typeface="微軟正黑體"/>
              </a:rPr>
              <a:t>資通安全教育訓練</a:t>
            </a:r>
          </a:p>
          <a:p>
            <a:pPr marL="800100" lvl="1" indent="-342900">
              <a:lnSpc>
                <a:spcPct val="120000"/>
              </a:lnSpc>
              <a:buFont typeface="+mj-lt"/>
              <a:buAutoNum type="arabicPeriod"/>
              <a:defRPr/>
            </a:pPr>
            <a:r>
              <a:rPr lang="zh-TW" altLang="en-US" dirty="0">
                <a:solidFill>
                  <a:prstClr val="black"/>
                </a:solidFill>
                <a:latin typeface="微軟正黑體"/>
              </a:rPr>
              <a:t>資通安全專業證照及職能訓練證書</a:t>
            </a:r>
          </a:p>
        </p:txBody>
      </p:sp>
      <p:sp>
        <p:nvSpPr>
          <p:cNvPr id="9" name="內容版面配置區 2">
            <a:extLst>
              <a:ext uri="{FF2B5EF4-FFF2-40B4-BE49-F238E27FC236}">
                <a16:creationId xmlns:a16="http://schemas.microsoft.com/office/drawing/2014/main" id="{71C07F9D-8C3D-4EFD-A57F-228E9BE55C96}"/>
              </a:ext>
            </a:extLst>
          </p:cNvPr>
          <p:cNvSpPr txBox="1">
            <a:spLocks/>
          </p:cNvSpPr>
          <p:nvPr/>
        </p:nvSpPr>
        <p:spPr>
          <a:xfrm>
            <a:off x="880825" y="1549108"/>
            <a:ext cx="5185949" cy="3643746"/>
          </a:xfrm>
          <a:prstGeom prst="rect">
            <a:avLst/>
          </a:prstGeom>
          <a:solidFill>
            <a:srgbClr val="4EB3CF">
              <a:lumMod val="60000"/>
              <a:lumOff val="40000"/>
              <a:alpha val="56000"/>
            </a:srgb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zh-TW" altLang="en-US" b="1" dirty="0">
                <a:solidFill>
                  <a:prstClr val="black"/>
                </a:solidFill>
                <a:latin typeface="微軟正黑體"/>
              </a:rPr>
              <a:t>技術面 </a:t>
            </a:r>
            <a:endParaRPr lang="en-US" altLang="zh-TW" b="1" dirty="0">
              <a:solidFill>
                <a:prstClr val="black"/>
              </a:solidFill>
              <a:latin typeface="微軟正黑體"/>
            </a:endParaRPr>
          </a:p>
          <a:p>
            <a:pPr marL="800100" lvl="1" indent="-342900">
              <a:lnSpc>
                <a:spcPct val="120000"/>
              </a:lnSpc>
              <a:buFont typeface="+mj-lt"/>
              <a:buAutoNum type="arabicPeriod"/>
              <a:defRPr/>
            </a:pPr>
            <a:r>
              <a:rPr lang="zh-TW" altLang="en-US" dirty="0">
                <a:solidFill>
                  <a:prstClr val="black"/>
                </a:solidFill>
                <a:latin typeface="微軟正黑體"/>
              </a:rPr>
              <a:t>安全性檢測 </a:t>
            </a:r>
          </a:p>
          <a:p>
            <a:pPr marL="800100" lvl="1" indent="-342900">
              <a:lnSpc>
                <a:spcPct val="120000"/>
              </a:lnSpc>
              <a:buFont typeface="+mj-lt"/>
              <a:buAutoNum type="arabicPeriod"/>
              <a:defRPr/>
            </a:pPr>
            <a:r>
              <a:rPr lang="zh-TW" altLang="en-US" dirty="0">
                <a:solidFill>
                  <a:prstClr val="black"/>
                </a:solidFill>
                <a:latin typeface="微軟正黑體"/>
              </a:rPr>
              <a:t>資通安全健診</a:t>
            </a:r>
          </a:p>
          <a:p>
            <a:pPr marL="800100" lvl="1" indent="-342900">
              <a:lnSpc>
                <a:spcPct val="120000"/>
              </a:lnSpc>
              <a:buFont typeface="+mj-lt"/>
              <a:buAutoNum type="arabicPeriod"/>
              <a:defRPr/>
            </a:pPr>
            <a:r>
              <a:rPr lang="zh-TW" altLang="en-US" dirty="0">
                <a:solidFill>
                  <a:prstClr val="black"/>
                </a:solidFill>
                <a:latin typeface="微軟正黑體"/>
              </a:rPr>
              <a:t>資通安全威脅偵測管理機制</a:t>
            </a:r>
          </a:p>
          <a:p>
            <a:pPr marL="800100" lvl="1" indent="-342900">
              <a:lnSpc>
                <a:spcPct val="120000"/>
              </a:lnSpc>
              <a:buFont typeface="+mj-lt"/>
              <a:buAutoNum type="arabicPeriod"/>
              <a:defRPr/>
            </a:pPr>
            <a:r>
              <a:rPr lang="zh-TW" altLang="en-US" dirty="0">
                <a:solidFill>
                  <a:prstClr val="black"/>
                </a:solidFill>
                <a:latin typeface="微軟正黑體"/>
              </a:rPr>
              <a:t>政府組態基準</a:t>
            </a:r>
            <a:endParaRPr lang="en-US" altLang="zh-TW" dirty="0">
              <a:solidFill>
                <a:prstClr val="black"/>
              </a:solidFill>
              <a:latin typeface="微軟正黑體"/>
            </a:endParaRPr>
          </a:p>
          <a:p>
            <a:pPr marL="800100" lvl="1" indent="-342900">
              <a:lnSpc>
                <a:spcPct val="120000"/>
              </a:lnSpc>
              <a:buFont typeface="+mj-lt"/>
              <a:buAutoNum type="arabicPeriod"/>
              <a:defRPr/>
            </a:pPr>
            <a:r>
              <a:rPr lang="zh-TW" altLang="en-US" dirty="0">
                <a:solidFill>
                  <a:prstClr val="black"/>
                </a:solidFill>
                <a:latin typeface="微軟正黑體"/>
              </a:rPr>
              <a:t>資通安全弱點通報機制 </a:t>
            </a:r>
            <a:endParaRPr lang="en-US" altLang="zh-TW" dirty="0">
              <a:solidFill>
                <a:prstClr val="black"/>
              </a:solidFill>
              <a:latin typeface="微軟正黑體"/>
            </a:endParaRPr>
          </a:p>
          <a:p>
            <a:pPr marL="800100" lvl="1" indent="-342900">
              <a:lnSpc>
                <a:spcPct val="120000"/>
              </a:lnSpc>
              <a:buFont typeface="+mj-lt"/>
              <a:buAutoNum type="arabicPeriod"/>
              <a:defRPr/>
            </a:pPr>
            <a:r>
              <a:rPr lang="zh-TW" altLang="en-US" dirty="0">
                <a:solidFill>
                  <a:prstClr val="black"/>
                </a:solidFill>
                <a:latin typeface="微軟正黑體"/>
              </a:rPr>
              <a:t>端點偵測及應變機制 </a:t>
            </a:r>
          </a:p>
          <a:p>
            <a:pPr marL="800100" lvl="1" indent="-342900">
              <a:lnSpc>
                <a:spcPct val="120000"/>
              </a:lnSpc>
              <a:buFont typeface="+mj-lt"/>
              <a:buAutoNum type="arabicPeriod"/>
              <a:defRPr/>
            </a:pPr>
            <a:r>
              <a:rPr lang="zh-TW" altLang="en-US" dirty="0">
                <a:solidFill>
                  <a:prstClr val="black"/>
                </a:solidFill>
                <a:latin typeface="微軟正黑體"/>
              </a:rPr>
              <a:t>資通安全防護</a:t>
            </a:r>
          </a:p>
        </p:txBody>
      </p:sp>
      <p:sp>
        <p:nvSpPr>
          <p:cNvPr id="12" name="矩形 11">
            <a:extLst>
              <a:ext uri="{FF2B5EF4-FFF2-40B4-BE49-F238E27FC236}">
                <a16:creationId xmlns:a16="http://schemas.microsoft.com/office/drawing/2014/main" id="{0F9E1421-B2A1-4016-AC9E-71DB73BBE16F}"/>
              </a:ext>
            </a:extLst>
          </p:cNvPr>
          <p:cNvSpPr/>
          <p:nvPr/>
        </p:nvSpPr>
        <p:spPr>
          <a:xfrm>
            <a:off x="1307045" y="2940281"/>
            <a:ext cx="4297757" cy="1675262"/>
          </a:xfrm>
          <a:prstGeom prst="rect">
            <a:avLst/>
          </a:prstGeom>
          <a:noFill/>
          <a:ln w="44450" cap="flat" cmpd="sng" algn="ctr">
            <a:solidFill>
              <a:srgbClr val="7030A0"/>
            </a:solidFill>
            <a:prstDash val="dash"/>
            <a:miter lim="800000"/>
          </a:ln>
          <a:effectLst/>
        </p:spPr>
        <p:txBody>
          <a:bodyPr rtlCol="0" anchor="ctr"/>
          <a:lstStyle/>
          <a:p>
            <a:pPr algn="ctr" defTabSz="457200">
              <a:defRPr/>
            </a:pPr>
            <a:endParaRPr lang="zh-TW" altLang="en-US" kern="0">
              <a:solidFill>
                <a:prstClr val="white"/>
              </a:solidFill>
              <a:latin typeface="Calibri" panose="020F0502020204030204"/>
              <a:ea typeface="新細明體"/>
            </a:endParaRPr>
          </a:p>
        </p:txBody>
      </p:sp>
      <p:sp>
        <p:nvSpPr>
          <p:cNvPr id="16" name="矩形 15">
            <a:extLst>
              <a:ext uri="{FF2B5EF4-FFF2-40B4-BE49-F238E27FC236}">
                <a16:creationId xmlns:a16="http://schemas.microsoft.com/office/drawing/2014/main" id="{9AD9FEB0-7479-4DBB-828F-B63A9AEA97C8}"/>
              </a:ext>
            </a:extLst>
          </p:cNvPr>
          <p:cNvSpPr/>
          <p:nvPr/>
        </p:nvSpPr>
        <p:spPr>
          <a:xfrm>
            <a:off x="683849" y="1025888"/>
            <a:ext cx="6367449" cy="523220"/>
          </a:xfrm>
          <a:prstGeom prst="rect">
            <a:avLst/>
          </a:prstGeom>
        </p:spPr>
        <p:txBody>
          <a:bodyPr wrap="none">
            <a:spAutoFit/>
          </a:bodyPr>
          <a:lstStyle/>
          <a:p>
            <a:r>
              <a:rPr lang="zh-TW" altLang="en-US" sz="2800" b="1" dirty="0">
                <a:solidFill>
                  <a:prstClr val="black"/>
                </a:solidFill>
                <a:sym typeface="Wingdings"/>
              </a:rPr>
              <a:t></a:t>
            </a:r>
            <a:r>
              <a:rPr lang="zh-TW" altLang="en-US" sz="2800" b="1" dirty="0">
                <a:solidFill>
                  <a:prstClr val="black"/>
                </a:solidFill>
              </a:rPr>
              <a:t>資通安全責任等級 </a:t>
            </a:r>
            <a:r>
              <a:rPr lang="en-US" altLang="zh-TW" sz="2800" b="1" dirty="0">
                <a:solidFill>
                  <a:prstClr val="black"/>
                </a:solidFill>
              </a:rPr>
              <a:t>B </a:t>
            </a:r>
            <a:r>
              <a:rPr lang="zh-TW" altLang="en-US" sz="2800" b="1" dirty="0">
                <a:solidFill>
                  <a:prstClr val="black"/>
                </a:solidFill>
              </a:rPr>
              <a:t>級機關應辦事項</a:t>
            </a:r>
            <a:endParaRPr lang="zh-TW" altLang="en-US" sz="2200" b="1" dirty="0">
              <a:solidFill>
                <a:prstClr val="black"/>
              </a:solidFill>
            </a:endParaRPr>
          </a:p>
        </p:txBody>
      </p:sp>
      <p:sp>
        <p:nvSpPr>
          <p:cNvPr id="19" name="內容版面配置區 2">
            <a:extLst>
              <a:ext uri="{FF2B5EF4-FFF2-40B4-BE49-F238E27FC236}">
                <a16:creationId xmlns:a16="http://schemas.microsoft.com/office/drawing/2014/main" id="{8F1E0EFD-F39A-4790-8374-B7C62D47FAA2}"/>
              </a:ext>
            </a:extLst>
          </p:cNvPr>
          <p:cNvSpPr txBox="1">
            <a:spLocks/>
          </p:cNvSpPr>
          <p:nvPr/>
        </p:nvSpPr>
        <p:spPr>
          <a:xfrm>
            <a:off x="6368144" y="2353881"/>
            <a:ext cx="5537200" cy="2838973"/>
          </a:xfrm>
          <a:prstGeom prst="rect">
            <a:avLst/>
          </a:prstGeom>
          <a:solidFill>
            <a:srgbClr val="7CC8EC">
              <a:alpha val="30000"/>
            </a:srgbClr>
          </a:solidFill>
          <a:ln w="6350">
            <a:solidFill>
              <a:schemeClr val="tx1">
                <a:alpha val="50000"/>
              </a:schemeClr>
            </a:solidFill>
            <a:prstDash val="dashDot"/>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3200" b="1" dirty="0">
                <a:solidFill>
                  <a:srgbClr val="7030A0"/>
                </a:solidFill>
                <a:latin typeface="微軟正黑體"/>
              </a:rPr>
              <a:t>技術面</a:t>
            </a:r>
            <a:r>
              <a:rPr lang="en-US" altLang="zh-TW" sz="3200" b="1" dirty="0">
                <a:solidFill>
                  <a:srgbClr val="7030A0"/>
                </a:solidFill>
                <a:latin typeface="微軟正黑體"/>
              </a:rPr>
              <a:t>-</a:t>
            </a:r>
            <a:r>
              <a:rPr lang="zh-TW" altLang="en-US" sz="3200" b="1" dirty="0">
                <a:solidFill>
                  <a:srgbClr val="7030A0"/>
                </a:solidFill>
                <a:latin typeface="微軟正黑體"/>
              </a:rPr>
              <a:t>涉資安事件通報</a:t>
            </a:r>
            <a:endParaRPr lang="en-US" altLang="zh-TW" sz="3200" b="1" dirty="0">
              <a:solidFill>
                <a:srgbClr val="7030A0"/>
              </a:solidFill>
              <a:latin typeface="微軟正黑體"/>
            </a:endParaRPr>
          </a:p>
          <a:p>
            <a:pPr marL="0" indent="0">
              <a:lnSpc>
                <a:spcPct val="120000"/>
              </a:lnSpc>
              <a:buNone/>
              <a:defRPr/>
            </a:pPr>
            <a:r>
              <a:rPr lang="zh-TW" altLang="en-US" dirty="0">
                <a:solidFill>
                  <a:prstClr val="black"/>
                </a:solidFill>
                <a:latin typeface="微軟正黑體"/>
              </a:rPr>
              <a:t>業於「農田水利灌溉管理業務共識營」向各管處資訊業務主辦同仁說明並達成共識，請各管理處</a:t>
            </a:r>
            <a:r>
              <a:rPr lang="zh-TW" altLang="en-US" b="1" dirty="0">
                <a:solidFill>
                  <a:prstClr val="black"/>
                </a:solidFill>
                <a:latin typeface="微軟正黑體"/>
              </a:rPr>
              <a:t>完成</a:t>
            </a:r>
            <a:r>
              <a:rPr lang="zh-TW" altLang="en-US" dirty="0">
                <a:solidFill>
                  <a:prstClr val="black"/>
                </a:solidFill>
                <a:latin typeface="微軟正黑體"/>
              </a:rPr>
              <a:t>導入所需之</a:t>
            </a:r>
            <a:r>
              <a:rPr lang="zh-TW" altLang="en-US" b="1" dirty="0">
                <a:solidFill>
                  <a:prstClr val="black"/>
                </a:solidFill>
                <a:latin typeface="微軟正黑體"/>
              </a:rPr>
              <a:t>基礎環境</a:t>
            </a:r>
            <a:r>
              <a:rPr lang="zh-TW" altLang="en-US" dirty="0">
                <a:solidFill>
                  <a:prstClr val="black"/>
                </a:solidFill>
                <a:latin typeface="微軟正黑體"/>
              </a:rPr>
              <a:t>，</a:t>
            </a:r>
            <a:r>
              <a:rPr lang="zh-TW" altLang="en-US" b="1" dirty="0">
                <a:solidFill>
                  <a:prstClr val="black"/>
                </a:solidFill>
                <a:latin typeface="微軟正黑體"/>
              </a:rPr>
              <a:t>本署</a:t>
            </a:r>
            <a:r>
              <a:rPr lang="zh-TW" altLang="en-US" dirty="0">
                <a:solidFill>
                  <a:prstClr val="black"/>
                </a:solidFill>
                <a:latin typeface="微軟正黑體"/>
              </a:rPr>
              <a:t>將</a:t>
            </a:r>
            <a:r>
              <a:rPr lang="zh-TW" altLang="en-US" b="1" dirty="0">
                <a:solidFill>
                  <a:prstClr val="black"/>
                </a:solidFill>
                <a:latin typeface="微軟正黑體"/>
              </a:rPr>
              <a:t>專案輔導導入</a:t>
            </a:r>
          </a:p>
        </p:txBody>
      </p:sp>
      <p:sp>
        <p:nvSpPr>
          <p:cNvPr id="22" name="內容版面配置區 2">
            <a:extLst>
              <a:ext uri="{FF2B5EF4-FFF2-40B4-BE49-F238E27FC236}">
                <a16:creationId xmlns:a16="http://schemas.microsoft.com/office/drawing/2014/main" id="{27880708-0E97-4F54-852D-8106424EBAC2}"/>
              </a:ext>
            </a:extLst>
          </p:cNvPr>
          <p:cNvSpPr txBox="1">
            <a:spLocks/>
          </p:cNvSpPr>
          <p:nvPr/>
        </p:nvSpPr>
        <p:spPr>
          <a:xfrm>
            <a:off x="6368144" y="5380523"/>
            <a:ext cx="5537200" cy="1192177"/>
          </a:xfrm>
          <a:prstGeom prst="rect">
            <a:avLst/>
          </a:prstGeom>
          <a:solidFill>
            <a:schemeClr val="accent4">
              <a:lumMod val="40000"/>
              <a:lumOff val="60000"/>
              <a:alpha val="20000"/>
            </a:schemeClr>
          </a:solidFill>
          <a:ln w="6350">
            <a:solidFill>
              <a:schemeClr val="tx1">
                <a:alpha val="50000"/>
              </a:schemeClr>
            </a:solidFill>
            <a:prstDash val="dash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2600" b="1" dirty="0">
                <a:latin typeface="微軟正黑體"/>
              </a:rPr>
              <a:t>其餘技術面</a:t>
            </a:r>
            <a:r>
              <a:rPr lang="zh-TW" altLang="en-US" sz="2600" dirty="0">
                <a:latin typeface="微軟正黑體"/>
              </a:rPr>
              <a:t>及</a:t>
            </a:r>
            <a:r>
              <a:rPr lang="zh-TW" altLang="en-US" sz="2600" b="1" dirty="0">
                <a:latin typeface="微軟正黑體"/>
              </a:rPr>
              <a:t>認知與訓練</a:t>
            </a:r>
            <a:r>
              <a:rPr lang="zh-TW" altLang="en-US" sz="2600" dirty="0">
                <a:latin typeface="微軟正黑體"/>
              </a:rPr>
              <a:t>相關內容項目，請</a:t>
            </a:r>
            <a:r>
              <a:rPr lang="zh-TW" altLang="en-US" sz="2600" b="1" dirty="0">
                <a:latin typeface="微軟正黑體"/>
              </a:rPr>
              <a:t>各管理處</a:t>
            </a:r>
            <a:r>
              <a:rPr lang="zh-TW" altLang="en-US" sz="2600" dirty="0">
                <a:latin typeface="微軟正黑體"/>
              </a:rPr>
              <a:t>依資安法</a:t>
            </a:r>
            <a:r>
              <a:rPr lang="zh-TW" altLang="en-US" sz="2600" b="1" dirty="0">
                <a:latin typeface="微軟正黑體"/>
              </a:rPr>
              <a:t>持續辦理</a:t>
            </a:r>
            <a:endParaRPr lang="en-US" altLang="zh-TW" sz="2600" b="1" dirty="0">
              <a:latin typeface="微軟正黑體"/>
            </a:endParaRPr>
          </a:p>
        </p:txBody>
      </p:sp>
      <p:cxnSp>
        <p:nvCxnSpPr>
          <p:cNvPr id="3" name="直線單箭頭接點 2">
            <a:extLst>
              <a:ext uri="{FF2B5EF4-FFF2-40B4-BE49-F238E27FC236}">
                <a16:creationId xmlns:a16="http://schemas.microsoft.com/office/drawing/2014/main" id="{1F65959E-32AC-448F-8833-8C680762129C}"/>
              </a:ext>
            </a:extLst>
          </p:cNvPr>
          <p:cNvCxnSpPr>
            <a:cxnSpLocks/>
            <a:stCxn id="12" idx="3"/>
            <a:endCxn id="19" idx="1"/>
          </p:cNvCxnSpPr>
          <p:nvPr/>
        </p:nvCxnSpPr>
        <p:spPr>
          <a:xfrm flipV="1">
            <a:off x="5604802" y="3773368"/>
            <a:ext cx="763342" cy="4544"/>
          </a:xfrm>
          <a:prstGeom prst="straightConnector1">
            <a:avLst/>
          </a:prstGeom>
          <a:ln w="41275">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3" name="圖片 22">
            <a:extLst>
              <a:ext uri="{FF2B5EF4-FFF2-40B4-BE49-F238E27FC236}">
                <a16:creationId xmlns:a16="http://schemas.microsoft.com/office/drawing/2014/main" id="{75579D03-8F75-4A5B-8DB5-C5FF31C5D51B}"/>
              </a:ext>
            </a:extLst>
          </p:cNvPr>
          <p:cNvPicPr>
            <a:picLocks noChangeAspect="1"/>
          </p:cNvPicPr>
          <p:nvPr/>
        </p:nvPicPr>
        <p:blipFill rotWithShape="1">
          <a:blip r:embed="rId4"/>
          <a:srcRect l="7372" r="7730" b="10580"/>
          <a:stretch/>
        </p:blipFill>
        <p:spPr>
          <a:xfrm>
            <a:off x="9702800" y="1008515"/>
            <a:ext cx="1805352" cy="1269002"/>
          </a:xfrm>
          <a:prstGeom prst="rect">
            <a:avLst/>
          </a:prstGeom>
        </p:spPr>
      </p:pic>
      <p:pic>
        <p:nvPicPr>
          <p:cNvPr id="25" name="圖片 24">
            <a:extLst>
              <a:ext uri="{FF2B5EF4-FFF2-40B4-BE49-F238E27FC236}">
                <a16:creationId xmlns:a16="http://schemas.microsoft.com/office/drawing/2014/main" id="{A067BEE9-7B1E-4E3C-8F97-55BB29F2820F}"/>
              </a:ext>
            </a:extLst>
          </p:cNvPr>
          <p:cNvPicPr>
            <a:picLocks noChangeAspect="1"/>
          </p:cNvPicPr>
          <p:nvPr/>
        </p:nvPicPr>
        <p:blipFill>
          <a:blip r:embed="rId5"/>
          <a:stretch>
            <a:fillRect/>
          </a:stretch>
        </p:blipFill>
        <p:spPr>
          <a:xfrm>
            <a:off x="7175702" y="997079"/>
            <a:ext cx="1945220" cy="1299533"/>
          </a:xfrm>
          <a:prstGeom prst="rect">
            <a:avLst/>
          </a:prstGeom>
          <a:solidFill>
            <a:schemeClr val="bg1"/>
          </a:solidFill>
        </p:spPr>
      </p:pic>
      <p:sp>
        <p:nvSpPr>
          <p:cNvPr id="15" name="箭號: 向右 14">
            <a:extLst>
              <a:ext uri="{FF2B5EF4-FFF2-40B4-BE49-F238E27FC236}">
                <a16:creationId xmlns:a16="http://schemas.microsoft.com/office/drawing/2014/main" id="{515B3308-553D-45E7-8B0E-BDE44485E7B0}"/>
              </a:ext>
            </a:extLst>
          </p:cNvPr>
          <p:cNvSpPr/>
          <p:nvPr/>
        </p:nvSpPr>
        <p:spPr>
          <a:xfrm>
            <a:off x="9120922" y="1409700"/>
            <a:ext cx="581878" cy="523219"/>
          </a:xfrm>
          <a:prstGeom prst="rightArrow">
            <a:avLst/>
          </a:prstGeom>
          <a:solidFill>
            <a:schemeClr val="tx1">
              <a:alpha val="40000"/>
            </a:schemeClr>
          </a:solidFill>
          <a:ln>
            <a:noFill/>
          </a:ln>
          <a:effectLst>
            <a:glow rad="63500">
              <a:schemeClr val="accent3">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37910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內容版面配置區 2">
            <a:extLst>
              <a:ext uri="{FF2B5EF4-FFF2-40B4-BE49-F238E27FC236}">
                <a16:creationId xmlns:a16="http://schemas.microsoft.com/office/drawing/2014/main" id="{A74FCE68-7690-4C9E-A764-2390CF2C367B}"/>
              </a:ext>
            </a:extLst>
          </p:cNvPr>
          <p:cNvSpPr txBox="1">
            <a:spLocks/>
          </p:cNvSpPr>
          <p:nvPr/>
        </p:nvSpPr>
        <p:spPr>
          <a:xfrm>
            <a:off x="699585" y="1504898"/>
            <a:ext cx="5235592" cy="742287"/>
          </a:xfrm>
          <a:prstGeom prst="rect">
            <a:avLst/>
          </a:prstGeom>
          <a:solidFill>
            <a:srgbClr val="99CB38">
              <a:lumMod val="20000"/>
              <a:lumOff val="80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endParaRPr lang="en-US" altLang="zh-TW" b="1" dirty="0">
              <a:solidFill>
                <a:sysClr val="windowText" lastClr="000000"/>
              </a:solidFill>
              <a:latin typeface="微軟正黑體"/>
            </a:endParaRPr>
          </a:p>
        </p:txBody>
      </p:sp>
      <p:grpSp>
        <p:nvGrpSpPr>
          <p:cNvPr id="46" name="组合 45"/>
          <p:cNvGrpSpPr/>
          <p:nvPr/>
        </p:nvGrpSpPr>
        <p:grpSpPr>
          <a:xfrm>
            <a:off x="1064553" y="162838"/>
            <a:ext cx="12190831" cy="789140"/>
            <a:chOff x="-3" y="162838"/>
            <a:chExt cx="12190831" cy="678410"/>
          </a:xfrm>
        </p:grpSpPr>
        <p:sp>
          <p:nvSpPr>
            <p:cNvPr id="43" name="矩形 42"/>
            <p:cNvSpPr/>
            <p:nvPr/>
          </p:nvSpPr>
          <p:spPr>
            <a:xfrm>
              <a:off x="-3" y="162838"/>
              <a:ext cx="708191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矩形 11">
            <a:extLst>
              <a:ext uri="{FF2B5EF4-FFF2-40B4-BE49-F238E27FC236}">
                <a16:creationId xmlns:a16="http://schemas.microsoft.com/office/drawing/2014/main" id="{84B7C6B0-0F55-4E42-A663-263DE6B3922A}"/>
              </a:ext>
            </a:extLst>
          </p:cNvPr>
          <p:cNvSpPr/>
          <p:nvPr/>
        </p:nvSpPr>
        <p:spPr>
          <a:xfrm>
            <a:off x="749374" y="1598168"/>
            <a:ext cx="6013974" cy="553998"/>
          </a:xfrm>
          <a:prstGeom prst="rect">
            <a:avLst/>
          </a:prstGeom>
        </p:spPr>
        <p:txBody>
          <a:bodyPr wrap="square">
            <a:spAutoFit/>
          </a:bodyPr>
          <a:lstStyle/>
          <a:p>
            <a:pPr marL="457200" indent="-457200">
              <a:spcBef>
                <a:spcPts val="600"/>
              </a:spcBef>
              <a:spcAft>
                <a:spcPts val="900"/>
              </a:spcAft>
              <a:buClr>
                <a:srgbClr val="70AD47">
                  <a:lumMod val="75000"/>
                </a:srgbClr>
              </a:buClr>
              <a:buFont typeface="Wingdings" panose="05000000000000000000" pitchFamily="2" charset="2"/>
              <a:buChar char="n"/>
            </a:pPr>
            <a:r>
              <a:rPr lang="zh-TW" altLang="en-US" sz="3000" b="1" dirty="0">
                <a:solidFill>
                  <a:prstClr val="black"/>
                </a:solidFill>
                <a:latin typeface="微軟正黑體" panose="020B0604030504040204" pitchFamily="34" charset="-120"/>
              </a:rPr>
              <a:t>應完成以下</a:t>
            </a:r>
            <a:r>
              <a:rPr lang="zh-TW" altLang="en-US" sz="3000" b="1" dirty="0">
                <a:solidFill>
                  <a:srgbClr val="C00000"/>
                </a:solidFill>
                <a:latin typeface="微軟正黑體" panose="020B0604030504040204" pitchFamily="34" charset="-120"/>
              </a:rPr>
              <a:t>基礎環境</a:t>
            </a:r>
            <a:r>
              <a:rPr lang="zh-TW" altLang="en-US" sz="3000" b="1" dirty="0">
                <a:solidFill>
                  <a:prstClr val="black"/>
                </a:solidFill>
                <a:latin typeface="微軟正黑體" panose="020B0604030504040204" pitchFamily="34" charset="-120"/>
              </a:rPr>
              <a:t>建置</a:t>
            </a:r>
          </a:p>
        </p:txBody>
      </p:sp>
      <p:sp>
        <p:nvSpPr>
          <p:cNvPr id="10" name="椭圆 88">
            <a:extLst>
              <a:ext uri="{FF2B5EF4-FFF2-40B4-BE49-F238E27FC236}">
                <a16:creationId xmlns:a16="http://schemas.microsoft.com/office/drawing/2014/main" id="{A31B9E22-B67C-40FB-ADD0-13858FB4CC6E}"/>
              </a:ext>
            </a:extLst>
          </p:cNvPr>
          <p:cNvSpPr/>
          <p:nvPr/>
        </p:nvSpPr>
        <p:spPr>
          <a:xfrm>
            <a:off x="6260070" y="982286"/>
            <a:ext cx="5642682" cy="559658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1" name="圖片 10">
            <a:extLst>
              <a:ext uri="{FF2B5EF4-FFF2-40B4-BE49-F238E27FC236}">
                <a16:creationId xmlns:a16="http://schemas.microsoft.com/office/drawing/2014/main" id="{D4A43B66-EEC1-4E50-830B-DC498163A88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250999" y="876298"/>
            <a:ext cx="1462587" cy="1209003"/>
          </a:xfrm>
          <a:prstGeom prst="rect">
            <a:avLst/>
          </a:prstGeom>
        </p:spPr>
      </p:pic>
      <p:sp>
        <p:nvSpPr>
          <p:cNvPr id="13" name="文字方塊 12">
            <a:extLst>
              <a:ext uri="{FF2B5EF4-FFF2-40B4-BE49-F238E27FC236}">
                <a16:creationId xmlns:a16="http://schemas.microsoft.com/office/drawing/2014/main" id="{3446D50B-8E6D-43A9-940D-6445903AFCF9}"/>
              </a:ext>
            </a:extLst>
          </p:cNvPr>
          <p:cNvSpPr txBox="1"/>
          <p:nvPr/>
        </p:nvSpPr>
        <p:spPr>
          <a:xfrm>
            <a:off x="8082045" y="2011359"/>
            <a:ext cx="1800493" cy="307777"/>
          </a:xfrm>
          <a:prstGeom prst="rect">
            <a:avLst/>
          </a:prstGeom>
          <a:noFill/>
          <a:ln>
            <a:noFill/>
          </a:ln>
        </p:spPr>
        <p:txBody>
          <a:bodyPr wrap="square" rtlCol="0">
            <a:spAutoFit/>
          </a:bodyPr>
          <a:lstStyle/>
          <a:p>
            <a:pPr algn="ctr"/>
            <a:r>
              <a:rPr kumimoji="1" lang="zh-TW" altLang="en-US" sz="1400" b="1" dirty="0">
                <a:solidFill>
                  <a:prstClr val="black"/>
                </a:solidFill>
                <a:latin typeface="Microsoft JhengHei" panose="020B0604030504040204" pitchFamily="34" charset="-120"/>
              </a:rPr>
              <a:t>署本部資訊收容平台</a:t>
            </a:r>
          </a:p>
        </p:txBody>
      </p:sp>
      <p:pic>
        <p:nvPicPr>
          <p:cNvPr id="15" name="圖片 14">
            <a:extLst>
              <a:ext uri="{FF2B5EF4-FFF2-40B4-BE49-F238E27FC236}">
                <a16:creationId xmlns:a16="http://schemas.microsoft.com/office/drawing/2014/main" id="{4C2D50F1-0244-4BC1-B2E6-E71CDB1EFFD3}"/>
              </a:ext>
            </a:extLst>
          </p:cNvPr>
          <p:cNvPicPr>
            <a:picLocks noChangeAspect="1"/>
          </p:cNvPicPr>
          <p:nvPr/>
        </p:nvPicPr>
        <p:blipFill rotWithShape="1">
          <a:blip r:embed="rId4">
            <a:clrChange>
              <a:clrFrom>
                <a:srgbClr val="FFFFFF"/>
              </a:clrFrom>
              <a:clrTo>
                <a:srgbClr val="FFFFFF">
                  <a:alpha val="0"/>
                </a:srgbClr>
              </a:clrTo>
            </a:clrChange>
          </a:blip>
          <a:srcRect t="59625"/>
          <a:stretch/>
        </p:blipFill>
        <p:spPr>
          <a:xfrm>
            <a:off x="8277035" y="2756337"/>
            <a:ext cx="1462587" cy="488137"/>
          </a:xfrm>
          <a:prstGeom prst="rect">
            <a:avLst/>
          </a:prstGeom>
        </p:spPr>
      </p:pic>
      <p:sp>
        <p:nvSpPr>
          <p:cNvPr id="16" name="文字方塊 15">
            <a:extLst>
              <a:ext uri="{FF2B5EF4-FFF2-40B4-BE49-F238E27FC236}">
                <a16:creationId xmlns:a16="http://schemas.microsoft.com/office/drawing/2014/main" id="{F005E854-2D01-4B2C-86BA-8BA56282C009}"/>
              </a:ext>
            </a:extLst>
          </p:cNvPr>
          <p:cNvSpPr txBox="1"/>
          <p:nvPr/>
        </p:nvSpPr>
        <p:spPr>
          <a:xfrm>
            <a:off x="8261582" y="3146420"/>
            <a:ext cx="1441420" cy="307777"/>
          </a:xfrm>
          <a:prstGeom prst="rect">
            <a:avLst/>
          </a:prstGeom>
          <a:noFill/>
          <a:ln>
            <a:noFill/>
          </a:ln>
        </p:spPr>
        <p:txBody>
          <a:bodyPr wrap="square" rtlCol="0">
            <a:spAutoFit/>
          </a:bodyPr>
          <a:lstStyle/>
          <a:p>
            <a:pPr algn="ctr"/>
            <a:r>
              <a:rPr kumimoji="1" lang="zh-TW" altLang="en-US" sz="1400" b="1" dirty="0">
                <a:solidFill>
                  <a:prstClr val="black"/>
                </a:solidFill>
                <a:latin typeface="Microsoft JhengHei" panose="020B0604030504040204" pitchFamily="34" charset="-120"/>
              </a:rPr>
              <a:t>署本部管理平台</a:t>
            </a:r>
          </a:p>
        </p:txBody>
      </p:sp>
      <p:pic>
        <p:nvPicPr>
          <p:cNvPr id="17" name="圖片 16">
            <a:extLst>
              <a:ext uri="{FF2B5EF4-FFF2-40B4-BE49-F238E27FC236}">
                <a16:creationId xmlns:a16="http://schemas.microsoft.com/office/drawing/2014/main" id="{5A9D4005-10FF-4A60-910B-1F5762E0B708}"/>
              </a:ext>
            </a:extLst>
          </p:cNvPr>
          <p:cNvPicPr>
            <a:picLocks noChangeAspect="1"/>
          </p:cNvPicPr>
          <p:nvPr/>
        </p:nvPicPr>
        <p:blipFill>
          <a:blip r:embed="rId5"/>
          <a:stretch>
            <a:fillRect/>
          </a:stretch>
        </p:blipFill>
        <p:spPr>
          <a:xfrm>
            <a:off x="7075236" y="3868390"/>
            <a:ext cx="943814" cy="903247"/>
          </a:xfrm>
          <a:prstGeom prst="rect">
            <a:avLst/>
          </a:prstGeom>
        </p:spPr>
      </p:pic>
      <p:pic>
        <p:nvPicPr>
          <p:cNvPr id="18" name="圖片 17">
            <a:extLst>
              <a:ext uri="{FF2B5EF4-FFF2-40B4-BE49-F238E27FC236}">
                <a16:creationId xmlns:a16="http://schemas.microsoft.com/office/drawing/2014/main" id="{E627D703-997C-4FC4-841B-49ED40B7A455}"/>
              </a:ext>
            </a:extLst>
          </p:cNvPr>
          <p:cNvPicPr>
            <a:picLocks noChangeAspect="1"/>
          </p:cNvPicPr>
          <p:nvPr/>
        </p:nvPicPr>
        <p:blipFill>
          <a:blip r:embed="rId5"/>
          <a:stretch>
            <a:fillRect/>
          </a:stretch>
        </p:blipFill>
        <p:spPr>
          <a:xfrm>
            <a:off x="8510385" y="3868391"/>
            <a:ext cx="943814" cy="903247"/>
          </a:xfrm>
          <a:prstGeom prst="rect">
            <a:avLst/>
          </a:prstGeom>
        </p:spPr>
      </p:pic>
      <p:pic>
        <p:nvPicPr>
          <p:cNvPr id="19" name="圖片 18">
            <a:extLst>
              <a:ext uri="{FF2B5EF4-FFF2-40B4-BE49-F238E27FC236}">
                <a16:creationId xmlns:a16="http://schemas.microsoft.com/office/drawing/2014/main" id="{F50C1115-B706-4BA7-9CC3-39AFA2007E67}"/>
              </a:ext>
            </a:extLst>
          </p:cNvPr>
          <p:cNvPicPr>
            <a:picLocks noChangeAspect="1"/>
          </p:cNvPicPr>
          <p:nvPr/>
        </p:nvPicPr>
        <p:blipFill>
          <a:blip r:embed="rId5"/>
          <a:stretch>
            <a:fillRect/>
          </a:stretch>
        </p:blipFill>
        <p:spPr>
          <a:xfrm>
            <a:off x="10071947" y="3868390"/>
            <a:ext cx="943814" cy="903247"/>
          </a:xfrm>
          <a:prstGeom prst="rect">
            <a:avLst/>
          </a:prstGeom>
        </p:spPr>
      </p:pic>
      <p:pic>
        <p:nvPicPr>
          <p:cNvPr id="20" name="圖片 19">
            <a:extLst>
              <a:ext uri="{FF2B5EF4-FFF2-40B4-BE49-F238E27FC236}">
                <a16:creationId xmlns:a16="http://schemas.microsoft.com/office/drawing/2014/main" id="{7DF7FA68-AC1C-484E-B5E6-A002B90FD51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128" b="96277" l="2778" r="97778">
                        <a14:foregroundMark x1="21667" y1="59574" x2="21667" y2="59574"/>
                        <a14:foregroundMark x1="40000" y1="56383" x2="40000" y2="56383"/>
                        <a14:foregroundMark x1="58333" y1="56383" x2="58333" y2="56383"/>
                        <a14:foregroundMark x1="72778" y1="56383" x2="72778" y2="56383"/>
                        <a14:foregroundMark x1="65556" y1="81915" x2="65556" y2="81915"/>
                        <a14:foregroundMark x1="72778" y1="87234" x2="72778" y2="87234"/>
                        <a14:foregroundMark x1="43889" y1="34043" x2="43889" y2="34043"/>
                      </a14:backgroundRemoval>
                    </a14:imgEffect>
                  </a14:imgLayer>
                </a14:imgProps>
              </a:ext>
            </a:extLst>
          </a:blip>
          <a:stretch>
            <a:fillRect/>
          </a:stretch>
        </p:blipFill>
        <p:spPr>
          <a:xfrm>
            <a:off x="6878765" y="5266194"/>
            <a:ext cx="657105" cy="528934"/>
          </a:xfrm>
          <a:prstGeom prst="rect">
            <a:avLst/>
          </a:prstGeom>
        </p:spPr>
      </p:pic>
      <p:pic>
        <p:nvPicPr>
          <p:cNvPr id="21" name="圖片 20">
            <a:extLst>
              <a:ext uri="{FF2B5EF4-FFF2-40B4-BE49-F238E27FC236}">
                <a16:creationId xmlns:a16="http://schemas.microsoft.com/office/drawing/2014/main" id="{B97BB389-1439-4DEE-903A-88B3F1E2C8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128" b="96277" l="2778" r="97778">
                        <a14:foregroundMark x1="21667" y1="59574" x2="21667" y2="59574"/>
                        <a14:foregroundMark x1="40000" y1="56383" x2="40000" y2="56383"/>
                        <a14:foregroundMark x1="58333" y1="56383" x2="58333" y2="56383"/>
                        <a14:foregroundMark x1="72778" y1="56383" x2="72778" y2="56383"/>
                        <a14:foregroundMark x1="65556" y1="81915" x2="65556" y2="81915"/>
                        <a14:foregroundMark x1="72778" y1="87234" x2="72778" y2="87234"/>
                        <a14:foregroundMark x1="43889" y1="34043" x2="43889" y2="34043"/>
                      </a14:backgroundRemoval>
                    </a14:imgEffect>
                  </a14:imgLayer>
                </a14:imgProps>
              </a:ext>
            </a:extLst>
          </a:blip>
          <a:stretch>
            <a:fillRect/>
          </a:stretch>
        </p:blipFill>
        <p:spPr>
          <a:xfrm>
            <a:off x="7619930" y="5266194"/>
            <a:ext cx="657105" cy="528934"/>
          </a:xfrm>
          <a:prstGeom prst="rect">
            <a:avLst/>
          </a:prstGeom>
        </p:spPr>
      </p:pic>
      <p:pic>
        <p:nvPicPr>
          <p:cNvPr id="22" name="圖片 21">
            <a:extLst>
              <a:ext uri="{FF2B5EF4-FFF2-40B4-BE49-F238E27FC236}">
                <a16:creationId xmlns:a16="http://schemas.microsoft.com/office/drawing/2014/main" id="{6504E825-C841-49E8-B013-07BA10F469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128" b="96277" l="2778" r="97778">
                        <a14:foregroundMark x1="21667" y1="59574" x2="21667" y2="59574"/>
                        <a14:foregroundMark x1="40000" y1="56383" x2="40000" y2="56383"/>
                        <a14:foregroundMark x1="58333" y1="56383" x2="58333" y2="56383"/>
                        <a14:foregroundMark x1="72778" y1="56383" x2="72778" y2="56383"/>
                        <a14:foregroundMark x1="65556" y1="81915" x2="65556" y2="81915"/>
                        <a14:foregroundMark x1="72778" y1="87234" x2="72778" y2="87234"/>
                        <a14:foregroundMark x1="43889" y1="34043" x2="43889" y2="34043"/>
                      </a14:backgroundRemoval>
                    </a14:imgEffect>
                  </a14:imgLayer>
                </a14:imgProps>
              </a:ext>
            </a:extLst>
          </a:blip>
          <a:stretch>
            <a:fillRect/>
          </a:stretch>
        </p:blipFill>
        <p:spPr>
          <a:xfrm>
            <a:off x="8361095" y="5266194"/>
            <a:ext cx="657105" cy="528934"/>
          </a:xfrm>
          <a:prstGeom prst="rect">
            <a:avLst/>
          </a:prstGeom>
        </p:spPr>
      </p:pic>
      <p:pic>
        <p:nvPicPr>
          <p:cNvPr id="23" name="圖片 22">
            <a:extLst>
              <a:ext uri="{FF2B5EF4-FFF2-40B4-BE49-F238E27FC236}">
                <a16:creationId xmlns:a16="http://schemas.microsoft.com/office/drawing/2014/main" id="{6B4192F2-9683-4F97-B3D8-4A5140651AC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128" b="96277" l="2778" r="97778">
                        <a14:foregroundMark x1="21667" y1="59574" x2="21667" y2="59574"/>
                        <a14:foregroundMark x1="40000" y1="56383" x2="40000" y2="56383"/>
                        <a14:foregroundMark x1="58333" y1="56383" x2="58333" y2="56383"/>
                        <a14:foregroundMark x1="72778" y1="56383" x2="72778" y2="56383"/>
                        <a14:foregroundMark x1="65556" y1="81915" x2="65556" y2="81915"/>
                        <a14:foregroundMark x1="72778" y1="87234" x2="72778" y2="87234"/>
                        <a14:foregroundMark x1="43889" y1="34043" x2="43889" y2="34043"/>
                      </a14:backgroundRemoval>
                    </a14:imgEffect>
                  </a14:imgLayer>
                </a14:imgProps>
              </a:ext>
            </a:extLst>
          </a:blip>
          <a:stretch>
            <a:fillRect/>
          </a:stretch>
        </p:blipFill>
        <p:spPr>
          <a:xfrm>
            <a:off x="9102260" y="5266194"/>
            <a:ext cx="657105" cy="528934"/>
          </a:xfrm>
          <a:prstGeom prst="rect">
            <a:avLst/>
          </a:prstGeom>
        </p:spPr>
      </p:pic>
      <p:pic>
        <p:nvPicPr>
          <p:cNvPr id="24" name="圖片 23">
            <a:extLst>
              <a:ext uri="{FF2B5EF4-FFF2-40B4-BE49-F238E27FC236}">
                <a16:creationId xmlns:a16="http://schemas.microsoft.com/office/drawing/2014/main" id="{70234AE8-7BFE-4E97-B240-3BF07F2D4DA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128" b="96277" l="2778" r="97778">
                        <a14:foregroundMark x1="21667" y1="59574" x2="21667" y2="59574"/>
                        <a14:foregroundMark x1="40000" y1="56383" x2="40000" y2="56383"/>
                        <a14:foregroundMark x1="58333" y1="56383" x2="58333" y2="56383"/>
                        <a14:foregroundMark x1="72778" y1="56383" x2="72778" y2="56383"/>
                        <a14:foregroundMark x1="65556" y1="81915" x2="65556" y2="81915"/>
                        <a14:foregroundMark x1="72778" y1="87234" x2="72778" y2="87234"/>
                        <a14:foregroundMark x1="43889" y1="34043" x2="43889" y2="34043"/>
                      </a14:backgroundRemoval>
                    </a14:imgEffect>
                  </a14:imgLayer>
                </a14:imgProps>
              </a:ext>
            </a:extLst>
          </a:blip>
          <a:stretch>
            <a:fillRect/>
          </a:stretch>
        </p:blipFill>
        <p:spPr>
          <a:xfrm>
            <a:off x="9843425" y="5266194"/>
            <a:ext cx="657105" cy="528934"/>
          </a:xfrm>
          <a:prstGeom prst="rect">
            <a:avLst/>
          </a:prstGeom>
        </p:spPr>
      </p:pic>
      <p:pic>
        <p:nvPicPr>
          <p:cNvPr id="25" name="圖片 24">
            <a:extLst>
              <a:ext uri="{FF2B5EF4-FFF2-40B4-BE49-F238E27FC236}">
                <a16:creationId xmlns:a16="http://schemas.microsoft.com/office/drawing/2014/main" id="{E22F565C-3762-400D-A89C-91BF6715B5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128" b="96277" l="2778" r="97778">
                        <a14:foregroundMark x1="21667" y1="59574" x2="21667" y2="59574"/>
                        <a14:foregroundMark x1="40000" y1="56383" x2="40000" y2="56383"/>
                        <a14:foregroundMark x1="58333" y1="56383" x2="58333" y2="56383"/>
                        <a14:foregroundMark x1="72778" y1="56383" x2="72778" y2="56383"/>
                        <a14:foregroundMark x1="65556" y1="81915" x2="65556" y2="81915"/>
                        <a14:foregroundMark x1="72778" y1="87234" x2="72778" y2="87234"/>
                        <a14:foregroundMark x1="43889" y1="34043" x2="43889" y2="34043"/>
                      </a14:backgroundRemoval>
                    </a14:imgEffect>
                  </a14:imgLayer>
                </a14:imgProps>
              </a:ext>
            </a:extLst>
          </a:blip>
          <a:stretch>
            <a:fillRect/>
          </a:stretch>
        </p:blipFill>
        <p:spPr>
          <a:xfrm>
            <a:off x="10584588" y="5266194"/>
            <a:ext cx="657105" cy="528934"/>
          </a:xfrm>
          <a:prstGeom prst="rect">
            <a:avLst/>
          </a:prstGeom>
        </p:spPr>
      </p:pic>
      <p:cxnSp>
        <p:nvCxnSpPr>
          <p:cNvPr id="26" name="接點: 肘形 2">
            <a:extLst>
              <a:ext uri="{FF2B5EF4-FFF2-40B4-BE49-F238E27FC236}">
                <a16:creationId xmlns:a16="http://schemas.microsoft.com/office/drawing/2014/main" id="{031D0917-4CE6-45B3-A8F9-33D213692645}"/>
              </a:ext>
            </a:extLst>
          </p:cNvPr>
          <p:cNvCxnSpPr>
            <a:stCxn id="17" idx="0"/>
            <a:endCxn id="19" idx="0"/>
          </p:cNvCxnSpPr>
          <p:nvPr/>
        </p:nvCxnSpPr>
        <p:spPr>
          <a:xfrm rot="5400000" flipH="1" flipV="1">
            <a:off x="9045498" y="2370035"/>
            <a:ext cx="12700" cy="2996711"/>
          </a:xfrm>
          <a:prstGeom prst="bentConnector3">
            <a:avLst>
              <a:gd name="adj1" fmla="val 1800000"/>
            </a:avLst>
          </a:prstGeom>
        </p:spPr>
        <p:style>
          <a:lnRef idx="3">
            <a:schemeClr val="accent4"/>
          </a:lnRef>
          <a:fillRef idx="0">
            <a:schemeClr val="accent4"/>
          </a:fillRef>
          <a:effectRef idx="2">
            <a:schemeClr val="accent4"/>
          </a:effectRef>
          <a:fontRef idx="minor">
            <a:schemeClr val="tx1"/>
          </a:fontRef>
        </p:style>
      </p:cxnSp>
      <p:cxnSp>
        <p:nvCxnSpPr>
          <p:cNvPr id="27" name="直線接點 26">
            <a:extLst>
              <a:ext uri="{FF2B5EF4-FFF2-40B4-BE49-F238E27FC236}">
                <a16:creationId xmlns:a16="http://schemas.microsoft.com/office/drawing/2014/main" id="{464C37B1-DB58-4B7A-AFE6-00E82FDA7120}"/>
              </a:ext>
            </a:extLst>
          </p:cNvPr>
          <p:cNvCxnSpPr>
            <a:stCxn id="16" idx="2"/>
            <a:endCxn id="18" idx="0"/>
          </p:cNvCxnSpPr>
          <p:nvPr/>
        </p:nvCxnSpPr>
        <p:spPr>
          <a:xfrm flipH="1">
            <a:off x="8982292" y="3679449"/>
            <a:ext cx="17222" cy="188942"/>
          </a:xfrm>
          <a:prstGeom prst="line">
            <a:avLst/>
          </a:prstGeom>
        </p:spPr>
        <p:style>
          <a:lnRef idx="3">
            <a:schemeClr val="accent4"/>
          </a:lnRef>
          <a:fillRef idx="0">
            <a:schemeClr val="accent4"/>
          </a:fillRef>
          <a:effectRef idx="2">
            <a:schemeClr val="accent4"/>
          </a:effectRef>
          <a:fontRef idx="minor">
            <a:schemeClr val="tx1"/>
          </a:fontRef>
        </p:style>
      </p:cxnSp>
      <p:sp>
        <p:nvSpPr>
          <p:cNvPr id="28" name="文字方塊 27">
            <a:extLst>
              <a:ext uri="{FF2B5EF4-FFF2-40B4-BE49-F238E27FC236}">
                <a16:creationId xmlns:a16="http://schemas.microsoft.com/office/drawing/2014/main" id="{CC76391D-C179-4AEC-AFF4-5979594593EC}"/>
              </a:ext>
            </a:extLst>
          </p:cNvPr>
          <p:cNvSpPr txBox="1"/>
          <p:nvPr/>
        </p:nvSpPr>
        <p:spPr>
          <a:xfrm>
            <a:off x="6904928" y="4696557"/>
            <a:ext cx="1261884" cy="276999"/>
          </a:xfrm>
          <a:prstGeom prst="rect">
            <a:avLst/>
          </a:prstGeom>
          <a:noFill/>
          <a:ln>
            <a:noFill/>
          </a:ln>
        </p:spPr>
        <p:txBody>
          <a:bodyPr wrap="square" rtlCol="0">
            <a:spAutoFit/>
          </a:bodyPr>
          <a:lstStyle/>
          <a:p>
            <a:pPr algn="ctr"/>
            <a:r>
              <a:rPr kumimoji="1" lang="zh-TW" altLang="en-US" sz="1200" dirty="0">
                <a:solidFill>
                  <a:prstClr val="black"/>
                </a:solidFill>
                <a:latin typeface="Microsoft JhengHei" panose="020B0604030504040204" pitchFamily="34" charset="-120"/>
              </a:rPr>
              <a:t>管理處管理平台</a:t>
            </a:r>
          </a:p>
        </p:txBody>
      </p:sp>
      <p:cxnSp>
        <p:nvCxnSpPr>
          <p:cNvPr id="29" name="接點: 肘形 9">
            <a:extLst>
              <a:ext uri="{FF2B5EF4-FFF2-40B4-BE49-F238E27FC236}">
                <a16:creationId xmlns:a16="http://schemas.microsoft.com/office/drawing/2014/main" id="{DACD348D-45D6-4A2A-85CA-E79969B4BC25}"/>
              </a:ext>
            </a:extLst>
          </p:cNvPr>
          <p:cNvCxnSpPr>
            <a:stCxn id="20" idx="0"/>
            <a:endCxn id="21" idx="0"/>
          </p:cNvCxnSpPr>
          <p:nvPr/>
        </p:nvCxnSpPr>
        <p:spPr>
          <a:xfrm rot="5400000" flipH="1" flipV="1">
            <a:off x="7577900" y="4895612"/>
            <a:ext cx="12700" cy="741165"/>
          </a:xfrm>
          <a:prstGeom prst="bentConnector3">
            <a:avLst>
              <a:gd name="adj1" fmla="val 1800000"/>
            </a:avLst>
          </a:prstGeom>
        </p:spPr>
        <p:style>
          <a:lnRef idx="3">
            <a:schemeClr val="accent6"/>
          </a:lnRef>
          <a:fillRef idx="0">
            <a:schemeClr val="accent6"/>
          </a:fillRef>
          <a:effectRef idx="2">
            <a:schemeClr val="accent6"/>
          </a:effectRef>
          <a:fontRef idx="minor">
            <a:schemeClr val="tx1"/>
          </a:fontRef>
        </p:style>
      </p:cxnSp>
      <p:cxnSp>
        <p:nvCxnSpPr>
          <p:cNvPr id="30" name="接點: 肘形 11">
            <a:extLst>
              <a:ext uri="{FF2B5EF4-FFF2-40B4-BE49-F238E27FC236}">
                <a16:creationId xmlns:a16="http://schemas.microsoft.com/office/drawing/2014/main" id="{244A4864-44F7-409F-804A-494E155F6B03}"/>
              </a:ext>
            </a:extLst>
          </p:cNvPr>
          <p:cNvCxnSpPr>
            <a:cxnSpLocks/>
            <a:stCxn id="22" idx="0"/>
            <a:endCxn id="23" idx="0"/>
          </p:cNvCxnSpPr>
          <p:nvPr/>
        </p:nvCxnSpPr>
        <p:spPr>
          <a:xfrm rot="5400000" flipH="1" flipV="1">
            <a:off x="9060230" y="4895612"/>
            <a:ext cx="12700" cy="741165"/>
          </a:xfrm>
          <a:prstGeom prst="bentConnector3">
            <a:avLst>
              <a:gd name="adj1" fmla="val 1800000"/>
            </a:avLst>
          </a:prstGeom>
        </p:spPr>
        <p:style>
          <a:lnRef idx="3">
            <a:schemeClr val="accent6"/>
          </a:lnRef>
          <a:fillRef idx="0">
            <a:schemeClr val="accent6"/>
          </a:fillRef>
          <a:effectRef idx="2">
            <a:schemeClr val="accent6"/>
          </a:effectRef>
          <a:fontRef idx="minor">
            <a:schemeClr val="tx1"/>
          </a:fontRef>
        </p:style>
      </p:cxnSp>
      <p:cxnSp>
        <p:nvCxnSpPr>
          <p:cNvPr id="31" name="接點: 肘形 14">
            <a:extLst>
              <a:ext uri="{FF2B5EF4-FFF2-40B4-BE49-F238E27FC236}">
                <a16:creationId xmlns:a16="http://schemas.microsoft.com/office/drawing/2014/main" id="{C78E0484-A65B-4FCA-AAD1-4D7669C06287}"/>
              </a:ext>
            </a:extLst>
          </p:cNvPr>
          <p:cNvCxnSpPr>
            <a:stCxn id="24" idx="0"/>
            <a:endCxn id="25" idx="0"/>
          </p:cNvCxnSpPr>
          <p:nvPr/>
        </p:nvCxnSpPr>
        <p:spPr>
          <a:xfrm rot="5400000" flipH="1" flipV="1">
            <a:off x="10542559" y="4895613"/>
            <a:ext cx="12700" cy="741163"/>
          </a:xfrm>
          <a:prstGeom prst="bentConnector3">
            <a:avLst>
              <a:gd name="adj1" fmla="val 1800000"/>
            </a:avLst>
          </a:prstGeom>
        </p:spPr>
        <p:style>
          <a:lnRef idx="3">
            <a:schemeClr val="accent6"/>
          </a:lnRef>
          <a:fillRef idx="0">
            <a:schemeClr val="accent6"/>
          </a:fillRef>
          <a:effectRef idx="2">
            <a:schemeClr val="accent6"/>
          </a:effectRef>
          <a:fontRef idx="minor">
            <a:schemeClr val="tx1"/>
          </a:fontRef>
        </p:style>
      </p:cxnSp>
      <p:sp>
        <p:nvSpPr>
          <p:cNvPr id="32" name="文字方塊 31">
            <a:extLst>
              <a:ext uri="{FF2B5EF4-FFF2-40B4-BE49-F238E27FC236}">
                <a16:creationId xmlns:a16="http://schemas.microsoft.com/office/drawing/2014/main" id="{ED5FA7E0-FFBE-47E3-AB3A-27F1BE0AF28A}"/>
              </a:ext>
            </a:extLst>
          </p:cNvPr>
          <p:cNvSpPr txBox="1"/>
          <p:nvPr/>
        </p:nvSpPr>
        <p:spPr>
          <a:xfrm>
            <a:off x="8387258" y="4684597"/>
            <a:ext cx="1261884" cy="276999"/>
          </a:xfrm>
          <a:prstGeom prst="rect">
            <a:avLst/>
          </a:prstGeom>
          <a:noFill/>
          <a:ln>
            <a:noFill/>
          </a:ln>
        </p:spPr>
        <p:txBody>
          <a:bodyPr wrap="square" rtlCol="0">
            <a:spAutoFit/>
          </a:bodyPr>
          <a:lstStyle/>
          <a:p>
            <a:pPr algn="ctr"/>
            <a:r>
              <a:rPr kumimoji="1" lang="zh-TW" altLang="en-US" sz="1200" dirty="0">
                <a:solidFill>
                  <a:prstClr val="black"/>
                </a:solidFill>
                <a:latin typeface="Microsoft JhengHei" panose="020B0604030504040204" pitchFamily="34" charset="-120"/>
              </a:rPr>
              <a:t>管理處管理平台</a:t>
            </a:r>
          </a:p>
        </p:txBody>
      </p:sp>
      <p:sp>
        <p:nvSpPr>
          <p:cNvPr id="33" name="文字方塊 32">
            <a:extLst>
              <a:ext uri="{FF2B5EF4-FFF2-40B4-BE49-F238E27FC236}">
                <a16:creationId xmlns:a16="http://schemas.microsoft.com/office/drawing/2014/main" id="{306CE35B-7732-4932-86F3-D30F17E68CAA}"/>
              </a:ext>
            </a:extLst>
          </p:cNvPr>
          <p:cNvSpPr txBox="1"/>
          <p:nvPr/>
        </p:nvSpPr>
        <p:spPr>
          <a:xfrm>
            <a:off x="9912912" y="4684596"/>
            <a:ext cx="1261884" cy="276999"/>
          </a:xfrm>
          <a:prstGeom prst="rect">
            <a:avLst/>
          </a:prstGeom>
          <a:noFill/>
          <a:ln>
            <a:noFill/>
          </a:ln>
        </p:spPr>
        <p:txBody>
          <a:bodyPr wrap="square" rtlCol="0">
            <a:spAutoFit/>
          </a:bodyPr>
          <a:lstStyle/>
          <a:p>
            <a:pPr algn="ctr"/>
            <a:r>
              <a:rPr kumimoji="1" lang="zh-TW" altLang="en-US" sz="1200" dirty="0">
                <a:solidFill>
                  <a:prstClr val="black"/>
                </a:solidFill>
                <a:latin typeface="Microsoft JhengHei" panose="020B0604030504040204" pitchFamily="34" charset="-120"/>
              </a:rPr>
              <a:t>管理處管理平台</a:t>
            </a:r>
          </a:p>
        </p:txBody>
      </p:sp>
      <p:sp>
        <p:nvSpPr>
          <p:cNvPr id="34" name="文字方塊 33">
            <a:extLst>
              <a:ext uri="{FF2B5EF4-FFF2-40B4-BE49-F238E27FC236}">
                <a16:creationId xmlns:a16="http://schemas.microsoft.com/office/drawing/2014/main" id="{669C6A75-1648-4F6A-BEED-66A2A84F6C65}"/>
              </a:ext>
            </a:extLst>
          </p:cNvPr>
          <p:cNvSpPr txBox="1"/>
          <p:nvPr/>
        </p:nvSpPr>
        <p:spPr>
          <a:xfrm>
            <a:off x="6800733" y="5710453"/>
            <a:ext cx="825867" cy="246221"/>
          </a:xfrm>
          <a:prstGeom prst="rect">
            <a:avLst/>
          </a:prstGeom>
          <a:noFill/>
          <a:ln>
            <a:noFill/>
          </a:ln>
        </p:spPr>
        <p:txBody>
          <a:bodyPr wrap="square" rtlCol="0" anchor="ctr">
            <a:spAutoFit/>
          </a:bodyPr>
          <a:lstStyle/>
          <a:p>
            <a:pPr algn="ctr"/>
            <a:r>
              <a:rPr kumimoji="1" lang="zh-TW" altLang="en-US" sz="1000" dirty="0">
                <a:solidFill>
                  <a:prstClr val="black"/>
                </a:solidFill>
                <a:latin typeface="Microsoft JhengHei" panose="020B0604030504040204" pitchFamily="34" charset="-120"/>
              </a:rPr>
              <a:t>轄下工作站</a:t>
            </a:r>
          </a:p>
        </p:txBody>
      </p:sp>
      <p:sp>
        <p:nvSpPr>
          <p:cNvPr id="35" name="文字方塊 34">
            <a:extLst>
              <a:ext uri="{FF2B5EF4-FFF2-40B4-BE49-F238E27FC236}">
                <a16:creationId xmlns:a16="http://schemas.microsoft.com/office/drawing/2014/main" id="{FF77491D-41B0-45DD-988D-86971DEB6C43}"/>
              </a:ext>
            </a:extLst>
          </p:cNvPr>
          <p:cNvSpPr txBox="1"/>
          <p:nvPr/>
        </p:nvSpPr>
        <p:spPr>
          <a:xfrm>
            <a:off x="7535548" y="5710453"/>
            <a:ext cx="825867" cy="246221"/>
          </a:xfrm>
          <a:prstGeom prst="rect">
            <a:avLst/>
          </a:prstGeom>
          <a:noFill/>
          <a:ln>
            <a:noFill/>
          </a:ln>
        </p:spPr>
        <p:txBody>
          <a:bodyPr wrap="square" rtlCol="0" anchor="ctr">
            <a:spAutoFit/>
          </a:bodyPr>
          <a:lstStyle/>
          <a:p>
            <a:pPr algn="ctr"/>
            <a:r>
              <a:rPr kumimoji="1" lang="zh-TW" altLang="en-US" sz="1000" dirty="0">
                <a:solidFill>
                  <a:prstClr val="black"/>
                </a:solidFill>
                <a:latin typeface="Microsoft JhengHei" panose="020B0604030504040204" pitchFamily="34" charset="-120"/>
              </a:rPr>
              <a:t>轄下工作站</a:t>
            </a:r>
          </a:p>
        </p:txBody>
      </p:sp>
      <p:sp>
        <p:nvSpPr>
          <p:cNvPr id="36" name="文字方塊 35">
            <a:extLst>
              <a:ext uri="{FF2B5EF4-FFF2-40B4-BE49-F238E27FC236}">
                <a16:creationId xmlns:a16="http://schemas.microsoft.com/office/drawing/2014/main" id="{C44C282B-1B5E-4CE0-ABF9-44C53E2002AB}"/>
              </a:ext>
            </a:extLst>
          </p:cNvPr>
          <p:cNvSpPr txBox="1"/>
          <p:nvPr/>
        </p:nvSpPr>
        <p:spPr>
          <a:xfrm>
            <a:off x="8289414" y="5721743"/>
            <a:ext cx="825867" cy="246221"/>
          </a:xfrm>
          <a:prstGeom prst="rect">
            <a:avLst/>
          </a:prstGeom>
          <a:noFill/>
          <a:ln>
            <a:noFill/>
          </a:ln>
        </p:spPr>
        <p:txBody>
          <a:bodyPr wrap="square" rtlCol="0" anchor="ctr">
            <a:spAutoFit/>
          </a:bodyPr>
          <a:lstStyle/>
          <a:p>
            <a:pPr algn="ctr"/>
            <a:r>
              <a:rPr kumimoji="1" lang="zh-TW" altLang="en-US" sz="1000" dirty="0">
                <a:solidFill>
                  <a:prstClr val="black"/>
                </a:solidFill>
                <a:latin typeface="Microsoft JhengHei" panose="020B0604030504040204" pitchFamily="34" charset="-120"/>
              </a:rPr>
              <a:t>轄下工作站</a:t>
            </a:r>
          </a:p>
        </p:txBody>
      </p:sp>
      <p:sp>
        <p:nvSpPr>
          <p:cNvPr id="37" name="文字方塊 36">
            <a:extLst>
              <a:ext uri="{FF2B5EF4-FFF2-40B4-BE49-F238E27FC236}">
                <a16:creationId xmlns:a16="http://schemas.microsoft.com/office/drawing/2014/main" id="{10F375E5-A2B7-4AD0-9472-518073C0DD1F}"/>
              </a:ext>
            </a:extLst>
          </p:cNvPr>
          <p:cNvSpPr txBox="1"/>
          <p:nvPr/>
        </p:nvSpPr>
        <p:spPr>
          <a:xfrm>
            <a:off x="9024229" y="5721743"/>
            <a:ext cx="825867" cy="246221"/>
          </a:xfrm>
          <a:prstGeom prst="rect">
            <a:avLst/>
          </a:prstGeom>
          <a:noFill/>
          <a:ln>
            <a:noFill/>
          </a:ln>
        </p:spPr>
        <p:txBody>
          <a:bodyPr wrap="square" rtlCol="0" anchor="ctr">
            <a:spAutoFit/>
          </a:bodyPr>
          <a:lstStyle/>
          <a:p>
            <a:pPr algn="ctr"/>
            <a:r>
              <a:rPr kumimoji="1" lang="zh-TW" altLang="en-US" sz="1000" dirty="0">
                <a:solidFill>
                  <a:prstClr val="black"/>
                </a:solidFill>
                <a:latin typeface="Microsoft JhengHei" panose="020B0604030504040204" pitchFamily="34" charset="-120"/>
              </a:rPr>
              <a:t>轄下工作站</a:t>
            </a:r>
          </a:p>
        </p:txBody>
      </p:sp>
      <p:sp>
        <p:nvSpPr>
          <p:cNvPr id="38" name="文字方塊 37">
            <a:extLst>
              <a:ext uri="{FF2B5EF4-FFF2-40B4-BE49-F238E27FC236}">
                <a16:creationId xmlns:a16="http://schemas.microsoft.com/office/drawing/2014/main" id="{56F76507-291E-429A-B1DA-3BF4209B95DE}"/>
              </a:ext>
            </a:extLst>
          </p:cNvPr>
          <p:cNvSpPr txBox="1"/>
          <p:nvPr/>
        </p:nvSpPr>
        <p:spPr>
          <a:xfrm>
            <a:off x="9765715" y="5721743"/>
            <a:ext cx="825867" cy="246221"/>
          </a:xfrm>
          <a:prstGeom prst="rect">
            <a:avLst/>
          </a:prstGeom>
          <a:noFill/>
          <a:ln>
            <a:noFill/>
          </a:ln>
        </p:spPr>
        <p:txBody>
          <a:bodyPr wrap="square" rtlCol="0" anchor="ctr">
            <a:spAutoFit/>
          </a:bodyPr>
          <a:lstStyle/>
          <a:p>
            <a:pPr algn="ctr"/>
            <a:r>
              <a:rPr kumimoji="1" lang="zh-TW" altLang="en-US" sz="1000" dirty="0">
                <a:solidFill>
                  <a:prstClr val="black"/>
                </a:solidFill>
                <a:latin typeface="Microsoft JhengHei" panose="020B0604030504040204" pitchFamily="34" charset="-120"/>
              </a:rPr>
              <a:t>轄下工作站</a:t>
            </a:r>
          </a:p>
        </p:txBody>
      </p:sp>
      <p:sp>
        <p:nvSpPr>
          <p:cNvPr id="39" name="文字方塊 38">
            <a:extLst>
              <a:ext uri="{FF2B5EF4-FFF2-40B4-BE49-F238E27FC236}">
                <a16:creationId xmlns:a16="http://schemas.microsoft.com/office/drawing/2014/main" id="{53FF3213-ECDB-41D4-B515-1D8E500E9F8A}"/>
              </a:ext>
            </a:extLst>
          </p:cNvPr>
          <p:cNvSpPr txBox="1"/>
          <p:nvPr/>
        </p:nvSpPr>
        <p:spPr>
          <a:xfrm>
            <a:off x="10500530" y="5721743"/>
            <a:ext cx="825867" cy="246221"/>
          </a:xfrm>
          <a:prstGeom prst="rect">
            <a:avLst/>
          </a:prstGeom>
          <a:noFill/>
          <a:ln>
            <a:noFill/>
          </a:ln>
        </p:spPr>
        <p:txBody>
          <a:bodyPr wrap="square" rtlCol="0" anchor="ctr">
            <a:spAutoFit/>
          </a:bodyPr>
          <a:lstStyle/>
          <a:p>
            <a:pPr algn="ctr"/>
            <a:r>
              <a:rPr kumimoji="1" lang="zh-TW" altLang="en-US" sz="1000" dirty="0">
                <a:solidFill>
                  <a:prstClr val="black"/>
                </a:solidFill>
                <a:latin typeface="Microsoft JhengHei" panose="020B0604030504040204" pitchFamily="34" charset="-120"/>
              </a:rPr>
              <a:t>轄下工作站</a:t>
            </a:r>
          </a:p>
        </p:txBody>
      </p:sp>
      <p:cxnSp>
        <p:nvCxnSpPr>
          <p:cNvPr id="40" name="直線接點 39">
            <a:extLst>
              <a:ext uri="{FF2B5EF4-FFF2-40B4-BE49-F238E27FC236}">
                <a16:creationId xmlns:a16="http://schemas.microsoft.com/office/drawing/2014/main" id="{9840B835-AA47-4BD0-8A5F-073C554445A3}"/>
              </a:ext>
            </a:extLst>
          </p:cNvPr>
          <p:cNvCxnSpPr>
            <a:stCxn id="28" idx="2"/>
          </p:cNvCxnSpPr>
          <p:nvPr/>
        </p:nvCxnSpPr>
        <p:spPr>
          <a:xfrm flipH="1" flipV="1">
            <a:off x="7535548" y="5042270"/>
            <a:ext cx="15399" cy="124780"/>
          </a:xfrm>
          <a:prstGeom prst="line">
            <a:avLst/>
          </a:prstGeom>
        </p:spPr>
        <p:style>
          <a:lnRef idx="3">
            <a:schemeClr val="accent6"/>
          </a:lnRef>
          <a:fillRef idx="0">
            <a:schemeClr val="accent6"/>
          </a:fillRef>
          <a:effectRef idx="2">
            <a:schemeClr val="accent6"/>
          </a:effectRef>
          <a:fontRef idx="minor">
            <a:schemeClr val="tx1"/>
          </a:fontRef>
        </p:style>
      </p:cxnSp>
      <p:cxnSp>
        <p:nvCxnSpPr>
          <p:cNvPr id="41" name="直線接點 40">
            <a:extLst>
              <a:ext uri="{FF2B5EF4-FFF2-40B4-BE49-F238E27FC236}">
                <a16:creationId xmlns:a16="http://schemas.microsoft.com/office/drawing/2014/main" id="{913C6B12-746F-4AB2-9C91-058BF0D5D77D}"/>
              </a:ext>
            </a:extLst>
          </p:cNvPr>
          <p:cNvCxnSpPr>
            <a:cxnSpLocks/>
          </p:cNvCxnSpPr>
          <p:nvPr/>
        </p:nvCxnSpPr>
        <p:spPr>
          <a:xfrm flipH="1">
            <a:off x="9042880" y="4973556"/>
            <a:ext cx="322" cy="68714"/>
          </a:xfrm>
          <a:prstGeom prst="line">
            <a:avLst/>
          </a:prstGeom>
        </p:spPr>
        <p:style>
          <a:lnRef idx="3">
            <a:schemeClr val="accent6"/>
          </a:lnRef>
          <a:fillRef idx="0">
            <a:schemeClr val="accent6"/>
          </a:fillRef>
          <a:effectRef idx="2">
            <a:schemeClr val="accent6"/>
          </a:effectRef>
          <a:fontRef idx="minor">
            <a:schemeClr val="tx1"/>
          </a:fontRef>
        </p:style>
      </p:cxnSp>
      <p:cxnSp>
        <p:nvCxnSpPr>
          <p:cNvPr id="42" name="直線接點 41">
            <a:extLst>
              <a:ext uri="{FF2B5EF4-FFF2-40B4-BE49-F238E27FC236}">
                <a16:creationId xmlns:a16="http://schemas.microsoft.com/office/drawing/2014/main" id="{5E41A927-724D-4805-97EB-190C5DE66F6A}"/>
              </a:ext>
            </a:extLst>
          </p:cNvPr>
          <p:cNvCxnSpPr>
            <a:cxnSpLocks/>
          </p:cNvCxnSpPr>
          <p:nvPr/>
        </p:nvCxnSpPr>
        <p:spPr>
          <a:xfrm flipH="1">
            <a:off x="10591260" y="4973556"/>
            <a:ext cx="322" cy="68714"/>
          </a:xfrm>
          <a:prstGeom prst="line">
            <a:avLst/>
          </a:prstGeom>
        </p:spPr>
        <p:style>
          <a:lnRef idx="3">
            <a:schemeClr val="accent6"/>
          </a:lnRef>
          <a:fillRef idx="0">
            <a:schemeClr val="accent6"/>
          </a:fillRef>
          <a:effectRef idx="2">
            <a:schemeClr val="accent6"/>
          </a:effectRef>
          <a:fontRef idx="minor">
            <a:schemeClr val="tx1"/>
          </a:fontRef>
        </p:style>
      </p:cxnSp>
      <p:cxnSp>
        <p:nvCxnSpPr>
          <p:cNvPr id="44" name="直線接點 43">
            <a:extLst>
              <a:ext uri="{FF2B5EF4-FFF2-40B4-BE49-F238E27FC236}">
                <a16:creationId xmlns:a16="http://schemas.microsoft.com/office/drawing/2014/main" id="{2F9F8A67-89B4-4DEF-9841-29AD01DDA5C3}"/>
              </a:ext>
            </a:extLst>
          </p:cNvPr>
          <p:cNvCxnSpPr>
            <a:stCxn id="13" idx="2"/>
            <a:endCxn id="15" idx="0"/>
          </p:cNvCxnSpPr>
          <p:nvPr/>
        </p:nvCxnSpPr>
        <p:spPr>
          <a:xfrm>
            <a:off x="9003804" y="2544388"/>
            <a:ext cx="4525" cy="211949"/>
          </a:xfrm>
          <a:prstGeom prst="line">
            <a:avLst/>
          </a:prstGeom>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010E1DE9-3DA8-4737-9405-D2A232BC036C}"/>
              </a:ext>
            </a:extLst>
          </p:cNvPr>
          <p:cNvSpPr txBox="1"/>
          <p:nvPr/>
        </p:nvSpPr>
        <p:spPr>
          <a:xfrm>
            <a:off x="7535548" y="4865476"/>
            <a:ext cx="554960" cy="307777"/>
          </a:xfrm>
          <a:prstGeom prst="rect">
            <a:avLst/>
          </a:prstGeom>
          <a:noFill/>
        </p:spPr>
        <p:txBody>
          <a:bodyPr wrap="square" rtlCol="0">
            <a:spAutoFit/>
          </a:bodyPr>
          <a:lstStyle/>
          <a:p>
            <a:r>
              <a:rPr lang="en-US" altLang="zh-TW" sz="1400" b="1" dirty="0">
                <a:solidFill>
                  <a:srgbClr val="70AD47">
                    <a:lumMod val="75000"/>
                  </a:srgbClr>
                </a:solidFill>
              </a:rPr>
              <a:t>VPN</a:t>
            </a:r>
            <a:endParaRPr lang="zh-TW" altLang="en-US" sz="1400" b="1" dirty="0">
              <a:solidFill>
                <a:srgbClr val="70AD47">
                  <a:lumMod val="75000"/>
                </a:srgbClr>
              </a:solidFill>
            </a:endParaRPr>
          </a:p>
        </p:txBody>
      </p:sp>
      <p:sp>
        <p:nvSpPr>
          <p:cNvPr id="49" name="文字方塊 48">
            <a:extLst>
              <a:ext uri="{FF2B5EF4-FFF2-40B4-BE49-F238E27FC236}">
                <a16:creationId xmlns:a16="http://schemas.microsoft.com/office/drawing/2014/main" id="{839711F4-4383-4721-82E5-7F2A84C9E517}"/>
              </a:ext>
            </a:extLst>
          </p:cNvPr>
          <p:cNvSpPr txBox="1"/>
          <p:nvPr/>
        </p:nvSpPr>
        <p:spPr>
          <a:xfrm>
            <a:off x="9018200" y="4876130"/>
            <a:ext cx="554960" cy="307777"/>
          </a:xfrm>
          <a:prstGeom prst="rect">
            <a:avLst/>
          </a:prstGeom>
          <a:noFill/>
        </p:spPr>
        <p:txBody>
          <a:bodyPr wrap="square" rtlCol="0">
            <a:spAutoFit/>
          </a:bodyPr>
          <a:lstStyle/>
          <a:p>
            <a:r>
              <a:rPr lang="en-US" altLang="zh-TW" sz="1400" b="1" dirty="0">
                <a:solidFill>
                  <a:srgbClr val="70AD47">
                    <a:lumMod val="75000"/>
                  </a:srgbClr>
                </a:solidFill>
              </a:rPr>
              <a:t>VPN</a:t>
            </a:r>
            <a:endParaRPr lang="zh-TW" altLang="en-US" sz="1400" b="1" dirty="0">
              <a:solidFill>
                <a:srgbClr val="70AD47">
                  <a:lumMod val="75000"/>
                </a:srgbClr>
              </a:solidFill>
            </a:endParaRPr>
          </a:p>
        </p:txBody>
      </p:sp>
      <p:sp>
        <p:nvSpPr>
          <p:cNvPr id="50" name="文字方塊 49">
            <a:extLst>
              <a:ext uri="{FF2B5EF4-FFF2-40B4-BE49-F238E27FC236}">
                <a16:creationId xmlns:a16="http://schemas.microsoft.com/office/drawing/2014/main" id="{5CFF484F-BCA8-411E-AF2D-63B2CC15E9A5}"/>
              </a:ext>
            </a:extLst>
          </p:cNvPr>
          <p:cNvSpPr txBox="1"/>
          <p:nvPr/>
        </p:nvSpPr>
        <p:spPr>
          <a:xfrm>
            <a:off x="10543854" y="4876130"/>
            <a:ext cx="554960" cy="307777"/>
          </a:xfrm>
          <a:prstGeom prst="rect">
            <a:avLst/>
          </a:prstGeom>
          <a:noFill/>
        </p:spPr>
        <p:txBody>
          <a:bodyPr wrap="square" rtlCol="0">
            <a:spAutoFit/>
          </a:bodyPr>
          <a:lstStyle/>
          <a:p>
            <a:r>
              <a:rPr lang="en-US" altLang="zh-TW" sz="1400" b="1" dirty="0">
                <a:solidFill>
                  <a:srgbClr val="70AD47">
                    <a:lumMod val="75000"/>
                  </a:srgbClr>
                </a:solidFill>
              </a:rPr>
              <a:t>VPN</a:t>
            </a:r>
            <a:endParaRPr lang="zh-TW" altLang="en-US" sz="1400" b="1" dirty="0">
              <a:solidFill>
                <a:srgbClr val="70AD47">
                  <a:lumMod val="75000"/>
                </a:srgbClr>
              </a:solidFill>
            </a:endParaRPr>
          </a:p>
        </p:txBody>
      </p:sp>
      <p:sp>
        <p:nvSpPr>
          <p:cNvPr id="51" name="文字方塊 50">
            <a:extLst>
              <a:ext uri="{FF2B5EF4-FFF2-40B4-BE49-F238E27FC236}">
                <a16:creationId xmlns:a16="http://schemas.microsoft.com/office/drawing/2014/main" id="{3531C44B-DA66-48F7-9202-84276B1F5747}"/>
              </a:ext>
            </a:extLst>
          </p:cNvPr>
          <p:cNvSpPr txBox="1"/>
          <p:nvPr/>
        </p:nvSpPr>
        <p:spPr>
          <a:xfrm>
            <a:off x="8037515" y="4113346"/>
            <a:ext cx="415498" cy="369332"/>
          </a:xfrm>
          <a:prstGeom prst="rect">
            <a:avLst/>
          </a:prstGeom>
          <a:noFill/>
        </p:spPr>
        <p:txBody>
          <a:bodyPr wrap="square" rtlCol="0">
            <a:spAutoFit/>
          </a:bodyPr>
          <a:lstStyle/>
          <a:p>
            <a:r>
              <a:rPr lang="en-US" altLang="zh-TW" dirty="0">
                <a:solidFill>
                  <a:prstClr val="black"/>
                </a:solidFill>
              </a:rPr>
              <a:t>…</a:t>
            </a:r>
            <a:endParaRPr lang="zh-TW" altLang="en-US" dirty="0">
              <a:solidFill>
                <a:prstClr val="black"/>
              </a:solidFill>
            </a:endParaRPr>
          </a:p>
        </p:txBody>
      </p:sp>
      <p:sp>
        <p:nvSpPr>
          <p:cNvPr id="52" name="文字方塊 51">
            <a:extLst>
              <a:ext uri="{FF2B5EF4-FFF2-40B4-BE49-F238E27FC236}">
                <a16:creationId xmlns:a16="http://schemas.microsoft.com/office/drawing/2014/main" id="{0A27285B-40C2-4845-97E5-0B4BDC3D3725}"/>
              </a:ext>
            </a:extLst>
          </p:cNvPr>
          <p:cNvSpPr txBox="1"/>
          <p:nvPr/>
        </p:nvSpPr>
        <p:spPr>
          <a:xfrm>
            <a:off x="9576932" y="4115345"/>
            <a:ext cx="415498" cy="369332"/>
          </a:xfrm>
          <a:prstGeom prst="rect">
            <a:avLst/>
          </a:prstGeom>
          <a:noFill/>
        </p:spPr>
        <p:txBody>
          <a:bodyPr wrap="square" rtlCol="0">
            <a:spAutoFit/>
          </a:bodyPr>
          <a:lstStyle/>
          <a:p>
            <a:r>
              <a:rPr lang="en-US" altLang="zh-TW" dirty="0">
                <a:solidFill>
                  <a:prstClr val="black"/>
                </a:solidFill>
              </a:rPr>
              <a:t>…</a:t>
            </a:r>
            <a:endParaRPr lang="zh-TW" altLang="en-US" dirty="0">
              <a:solidFill>
                <a:prstClr val="black"/>
              </a:solidFill>
            </a:endParaRPr>
          </a:p>
        </p:txBody>
      </p:sp>
      <p:sp>
        <p:nvSpPr>
          <p:cNvPr id="53" name="文字方塊 52">
            <a:extLst>
              <a:ext uri="{FF2B5EF4-FFF2-40B4-BE49-F238E27FC236}">
                <a16:creationId xmlns:a16="http://schemas.microsoft.com/office/drawing/2014/main" id="{8BB50D8A-485B-4696-AA76-4C061BC011A8}"/>
              </a:ext>
            </a:extLst>
          </p:cNvPr>
          <p:cNvSpPr txBox="1"/>
          <p:nvPr/>
        </p:nvSpPr>
        <p:spPr>
          <a:xfrm>
            <a:off x="7370150" y="5302031"/>
            <a:ext cx="415498" cy="369332"/>
          </a:xfrm>
          <a:prstGeom prst="rect">
            <a:avLst/>
          </a:prstGeom>
          <a:noFill/>
        </p:spPr>
        <p:txBody>
          <a:bodyPr wrap="square" rtlCol="0">
            <a:spAutoFit/>
          </a:bodyPr>
          <a:lstStyle/>
          <a:p>
            <a:r>
              <a:rPr lang="en-US" altLang="zh-TW" dirty="0">
                <a:solidFill>
                  <a:prstClr val="black"/>
                </a:solidFill>
              </a:rPr>
              <a:t>…</a:t>
            </a:r>
            <a:endParaRPr lang="zh-TW" altLang="en-US" dirty="0">
              <a:solidFill>
                <a:prstClr val="black"/>
              </a:solidFill>
            </a:endParaRPr>
          </a:p>
        </p:txBody>
      </p:sp>
      <p:sp>
        <p:nvSpPr>
          <p:cNvPr id="54" name="文字方塊 53">
            <a:extLst>
              <a:ext uri="{FF2B5EF4-FFF2-40B4-BE49-F238E27FC236}">
                <a16:creationId xmlns:a16="http://schemas.microsoft.com/office/drawing/2014/main" id="{56E344A8-4067-42F2-B99B-4E26DB488C9A}"/>
              </a:ext>
            </a:extLst>
          </p:cNvPr>
          <p:cNvSpPr txBox="1"/>
          <p:nvPr/>
        </p:nvSpPr>
        <p:spPr>
          <a:xfrm>
            <a:off x="8870203" y="5272614"/>
            <a:ext cx="415498" cy="369332"/>
          </a:xfrm>
          <a:prstGeom prst="rect">
            <a:avLst/>
          </a:prstGeom>
          <a:noFill/>
        </p:spPr>
        <p:txBody>
          <a:bodyPr wrap="square" rtlCol="0">
            <a:spAutoFit/>
          </a:bodyPr>
          <a:lstStyle/>
          <a:p>
            <a:r>
              <a:rPr lang="en-US" altLang="zh-TW" dirty="0">
                <a:solidFill>
                  <a:prstClr val="black"/>
                </a:solidFill>
              </a:rPr>
              <a:t>…</a:t>
            </a:r>
            <a:endParaRPr lang="zh-TW" altLang="en-US" dirty="0">
              <a:solidFill>
                <a:prstClr val="black"/>
              </a:solidFill>
            </a:endParaRPr>
          </a:p>
        </p:txBody>
      </p:sp>
      <p:sp>
        <p:nvSpPr>
          <p:cNvPr id="55" name="文字方塊 54">
            <a:extLst>
              <a:ext uri="{FF2B5EF4-FFF2-40B4-BE49-F238E27FC236}">
                <a16:creationId xmlns:a16="http://schemas.microsoft.com/office/drawing/2014/main" id="{48FB902F-C185-47DC-AFBE-6430D84500E0}"/>
              </a:ext>
            </a:extLst>
          </p:cNvPr>
          <p:cNvSpPr txBox="1"/>
          <p:nvPr/>
        </p:nvSpPr>
        <p:spPr>
          <a:xfrm>
            <a:off x="10352533" y="5311268"/>
            <a:ext cx="415498" cy="369332"/>
          </a:xfrm>
          <a:prstGeom prst="rect">
            <a:avLst/>
          </a:prstGeom>
          <a:noFill/>
        </p:spPr>
        <p:txBody>
          <a:bodyPr wrap="square" rtlCol="0">
            <a:spAutoFit/>
          </a:bodyPr>
          <a:lstStyle/>
          <a:p>
            <a:r>
              <a:rPr lang="en-US" altLang="zh-TW" dirty="0">
                <a:solidFill>
                  <a:prstClr val="black"/>
                </a:solidFill>
              </a:rPr>
              <a:t>…</a:t>
            </a:r>
            <a:endParaRPr lang="zh-TW" altLang="en-US" dirty="0">
              <a:solidFill>
                <a:prstClr val="black"/>
              </a:solidFill>
            </a:endParaRPr>
          </a:p>
        </p:txBody>
      </p:sp>
      <p:sp>
        <p:nvSpPr>
          <p:cNvPr id="56" name="文字方塊 55">
            <a:extLst>
              <a:ext uri="{FF2B5EF4-FFF2-40B4-BE49-F238E27FC236}">
                <a16:creationId xmlns:a16="http://schemas.microsoft.com/office/drawing/2014/main" id="{6F2DC5EF-576B-429E-8B17-A3540DFDCD85}"/>
              </a:ext>
            </a:extLst>
          </p:cNvPr>
          <p:cNvSpPr txBox="1"/>
          <p:nvPr/>
        </p:nvSpPr>
        <p:spPr>
          <a:xfrm>
            <a:off x="7853616" y="3431642"/>
            <a:ext cx="748923" cy="276999"/>
          </a:xfrm>
          <a:prstGeom prst="rect">
            <a:avLst/>
          </a:prstGeom>
          <a:noFill/>
        </p:spPr>
        <p:txBody>
          <a:bodyPr wrap="square" rtlCol="0">
            <a:spAutoFit/>
          </a:bodyPr>
          <a:lstStyle/>
          <a:p>
            <a:r>
              <a:rPr lang="en-US" altLang="zh-TW" sz="1200" b="1" dirty="0">
                <a:solidFill>
                  <a:srgbClr val="FFC000">
                    <a:lumMod val="75000"/>
                  </a:srgbClr>
                </a:solidFill>
              </a:rPr>
              <a:t>Internet</a:t>
            </a:r>
            <a:endParaRPr lang="zh-TW" altLang="en-US" sz="1200" b="1" dirty="0">
              <a:solidFill>
                <a:srgbClr val="FFC000">
                  <a:lumMod val="75000"/>
                </a:srgbClr>
              </a:solidFill>
            </a:endParaRPr>
          </a:p>
        </p:txBody>
      </p:sp>
      <p:sp>
        <p:nvSpPr>
          <p:cNvPr id="57" name="文字方塊 56">
            <a:extLst>
              <a:ext uri="{FF2B5EF4-FFF2-40B4-BE49-F238E27FC236}">
                <a16:creationId xmlns:a16="http://schemas.microsoft.com/office/drawing/2014/main" id="{789EFD20-91B9-47FF-A238-394A9E7702F6}"/>
              </a:ext>
            </a:extLst>
          </p:cNvPr>
          <p:cNvSpPr txBox="1"/>
          <p:nvPr/>
        </p:nvSpPr>
        <p:spPr>
          <a:xfrm>
            <a:off x="9475634" y="3442920"/>
            <a:ext cx="748923" cy="276999"/>
          </a:xfrm>
          <a:prstGeom prst="rect">
            <a:avLst/>
          </a:prstGeom>
          <a:noFill/>
        </p:spPr>
        <p:txBody>
          <a:bodyPr wrap="square" rtlCol="0">
            <a:spAutoFit/>
          </a:bodyPr>
          <a:lstStyle/>
          <a:p>
            <a:r>
              <a:rPr lang="en-US" altLang="zh-TW" sz="1200" b="1" dirty="0">
                <a:solidFill>
                  <a:srgbClr val="FFC000">
                    <a:lumMod val="75000"/>
                  </a:srgbClr>
                </a:solidFill>
              </a:rPr>
              <a:t>Internet</a:t>
            </a:r>
            <a:endParaRPr lang="zh-TW" altLang="en-US" sz="1200" b="1" dirty="0">
              <a:solidFill>
                <a:srgbClr val="FFC000">
                  <a:lumMod val="75000"/>
                </a:srgbClr>
              </a:solidFill>
            </a:endParaRPr>
          </a:p>
        </p:txBody>
      </p:sp>
      <p:pic>
        <p:nvPicPr>
          <p:cNvPr id="58" name="圖片 57">
            <a:extLst>
              <a:ext uri="{FF2B5EF4-FFF2-40B4-BE49-F238E27FC236}">
                <a16:creationId xmlns:a16="http://schemas.microsoft.com/office/drawing/2014/main" id="{DCC50D7A-E210-4927-82C5-335B2ACE123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46841" y="1541749"/>
            <a:ext cx="2060443" cy="1669354"/>
          </a:xfrm>
          <a:prstGeom prst="rect">
            <a:avLst/>
          </a:prstGeom>
        </p:spPr>
      </p:pic>
      <p:sp>
        <p:nvSpPr>
          <p:cNvPr id="61" name="內容版面配置區 2">
            <a:extLst>
              <a:ext uri="{FF2B5EF4-FFF2-40B4-BE49-F238E27FC236}">
                <a16:creationId xmlns:a16="http://schemas.microsoft.com/office/drawing/2014/main" id="{E1D562A1-73FE-4E55-A0F9-A15E1DDD83FE}"/>
              </a:ext>
            </a:extLst>
          </p:cNvPr>
          <p:cNvSpPr txBox="1">
            <a:spLocks/>
          </p:cNvSpPr>
          <p:nvPr/>
        </p:nvSpPr>
        <p:spPr>
          <a:xfrm>
            <a:off x="107473" y="2437844"/>
            <a:ext cx="5916294" cy="318177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spcAft>
                <a:spcPts val="600"/>
              </a:spcAft>
              <a:buFont typeface="Wingdings" panose="05000000000000000000" pitchFamily="2" charset="2"/>
              <a:buChar char="ü"/>
              <a:defRPr/>
            </a:pPr>
            <a:r>
              <a:rPr lang="zh-TW" altLang="en-US" sz="2600" dirty="0">
                <a:solidFill>
                  <a:sysClr val="windowText" lastClr="000000"/>
                </a:solidFill>
                <a:latin typeface="微軟正黑體"/>
              </a:rPr>
              <a:t>與轄內各工作站須以</a:t>
            </a:r>
            <a:r>
              <a:rPr lang="zh-TW" altLang="en-US" sz="2600" b="1" dirty="0">
                <a:solidFill>
                  <a:srgbClr val="C00000"/>
                </a:solidFill>
                <a:latin typeface="微軟正黑體"/>
              </a:rPr>
              <a:t>虛擬私人網路</a:t>
            </a:r>
            <a:r>
              <a:rPr lang="zh-TW" altLang="en-US" sz="2600" dirty="0">
                <a:solidFill>
                  <a:sysClr val="windowText" lastClr="000000"/>
                </a:solidFill>
                <a:latin typeface="微軟正黑體"/>
              </a:rPr>
              <a:t>模式進行</a:t>
            </a:r>
            <a:r>
              <a:rPr lang="zh-TW" altLang="en-US" sz="2600" b="1" dirty="0">
                <a:solidFill>
                  <a:srgbClr val="C00000"/>
                </a:solidFill>
                <a:latin typeface="微軟正黑體"/>
              </a:rPr>
              <a:t>連線</a:t>
            </a:r>
            <a:r>
              <a:rPr lang="en-US" altLang="zh-TW" sz="2600" dirty="0">
                <a:solidFill>
                  <a:sysClr val="windowText" lastClr="000000"/>
                </a:solidFill>
                <a:latin typeface="微軟正黑體"/>
              </a:rPr>
              <a:t>(</a:t>
            </a:r>
            <a:r>
              <a:rPr lang="zh-TW" altLang="en-US" sz="2600" dirty="0">
                <a:solidFill>
                  <a:sysClr val="windowText" lastClr="000000"/>
                </a:solidFill>
                <a:latin typeface="微軟正黑體"/>
              </a:rPr>
              <a:t>點對點或線路皆可</a:t>
            </a:r>
            <a:r>
              <a:rPr lang="en-US" altLang="zh-TW" sz="2600" dirty="0">
                <a:solidFill>
                  <a:sysClr val="windowText" lastClr="000000"/>
                </a:solidFill>
                <a:latin typeface="微軟正黑體"/>
              </a:rPr>
              <a:t>)</a:t>
            </a:r>
          </a:p>
          <a:p>
            <a:pPr lvl="1">
              <a:lnSpc>
                <a:spcPct val="120000"/>
              </a:lnSpc>
              <a:spcAft>
                <a:spcPts val="600"/>
              </a:spcAft>
              <a:buFont typeface="Wingdings" panose="05000000000000000000" pitchFamily="2" charset="2"/>
              <a:buChar char="ü"/>
              <a:defRPr/>
            </a:pPr>
            <a:r>
              <a:rPr lang="zh-TW" altLang="en-US" sz="2600" dirty="0">
                <a:solidFill>
                  <a:sysClr val="windowText" lastClr="000000"/>
                </a:solidFill>
                <a:latin typeface="微軟正黑體"/>
              </a:rPr>
              <a:t>各工作站須有</a:t>
            </a:r>
            <a:r>
              <a:rPr lang="zh-TW" altLang="en-US" sz="2600" b="1" dirty="0">
                <a:solidFill>
                  <a:srgbClr val="C00000"/>
                </a:solidFill>
                <a:latin typeface="微軟正黑體"/>
              </a:rPr>
              <a:t>網管型交換器</a:t>
            </a:r>
            <a:endParaRPr lang="en-US" altLang="zh-TW" sz="2600" b="1" dirty="0">
              <a:solidFill>
                <a:srgbClr val="C00000"/>
              </a:solidFill>
              <a:latin typeface="微軟正黑體"/>
            </a:endParaRPr>
          </a:p>
          <a:p>
            <a:pPr lvl="1">
              <a:lnSpc>
                <a:spcPct val="120000"/>
              </a:lnSpc>
              <a:spcAft>
                <a:spcPts val="600"/>
              </a:spcAft>
              <a:buFont typeface="Wingdings" panose="05000000000000000000" pitchFamily="2" charset="2"/>
              <a:buChar char="ü"/>
              <a:defRPr/>
            </a:pPr>
            <a:r>
              <a:rPr lang="zh-TW" altLang="en-US" sz="2600" dirty="0">
                <a:solidFill>
                  <a:sysClr val="windowText" lastClr="000000"/>
                </a:solidFill>
                <a:latin typeface="微軟正黑體"/>
              </a:rPr>
              <a:t>須建立使用者</a:t>
            </a:r>
            <a:r>
              <a:rPr lang="zh-TW" altLang="en-US" sz="2600" b="1" dirty="0">
                <a:solidFill>
                  <a:srgbClr val="C00000"/>
                </a:solidFill>
                <a:latin typeface="微軟正黑體"/>
              </a:rPr>
              <a:t>網域目錄</a:t>
            </a:r>
            <a:r>
              <a:rPr lang="zh-TW" altLang="en-US" sz="2600" dirty="0">
                <a:solidFill>
                  <a:sysClr val="windowText" lastClr="000000"/>
                </a:solidFill>
                <a:latin typeface="微軟正黑體"/>
              </a:rPr>
              <a:t>服務機制</a:t>
            </a:r>
          </a:p>
          <a:p>
            <a:pPr marL="800100" lvl="1" indent="-342900">
              <a:lnSpc>
                <a:spcPct val="120000"/>
              </a:lnSpc>
              <a:spcAft>
                <a:spcPts val="600"/>
              </a:spcAft>
              <a:buFont typeface="+mj-lt"/>
              <a:buAutoNum type="arabicPeriod"/>
              <a:defRPr/>
            </a:pPr>
            <a:endParaRPr lang="en-US" altLang="zh-TW" dirty="0">
              <a:solidFill>
                <a:sysClr val="windowText" lastClr="000000"/>
              </a:solidFill>
              <a:latin typeface="微軟正黑體"/>
            </a:endParaRPr>
          </a:p>
        </p:txBody>
      </p:sp>
      <p:sp>
        <p:nvSpPr>
          <p:cNvPr id="59" name="矩形 58">
            <a:extLst>
              <a:ext uri="{FF2B5EF4-FFF2-40B4-BE49-F238E27FC236}">
                <a16:creationId xmlns:a16="http://schemas.microsoft.com/office/drawing/2014/main" id="{455EEA33-E019-4D6B-8DEA-B1C8ADA20467}"/>
              </a:ext>
            </a:extLst>
          </p:cNvPr>
          <p:cNvSpPr/>
          <p:nvPr/>
        </p:nvSpPr>
        <p:spPr>
          <a:xfrm>
            <a:off x="600395" y="5108939"/>
            <a:ext cx="4829918" cy="646331"/>
          </a:xfrm>
          <a:prstGeom prst="rect">
            <a:avLst/>
          </a:prstGeom>
        </p:spPr>
        <p:txBody>
          <a:bodyPr wrap="square">
            <a:spAutoFit/>
          </a:bodyPr>
          <a:lstStyle/>
          <a:p>
            <a:pPr marL="468000" indent="-457200">
              <a:spcBef>
                <a:spcPts val="600"/>
              </a:spcBef>
              <a:spcAft>
                <a:spcPts val="900"/>
              </a:spcAft>
              <a:buClr>
                <a:srgbClr val="70AD47">
                  <a:lumMod val="75000"/>
                </a:srgbClr>
              </a:buClr>
            </a:pPr>
            <a:r>
              <a:rPr lang="zh-TW" altLang="en-US" b="1" dirty="0">
                <a:solidFill>
                  <a:prstClr val="black"/>
                </a:solidFill>
                <a:latin typeface="微軟正黑體" panose="020B0604030504040204" pitchFamily="34" charset="-120"/>
              </a:rPr>
              <a:t>註：</a:t>
            </a:r>
            <a:r>
              <a:rPr lang="zh-TW" altLang="en-US" dirty="0">
                <a:solidFill>
                  <a:prstClr val="black"/>
                </a:solidFill>
                <a:latin typeface="微軟正黑體" panose="020B0604030504040204" pitchFamily="34" charset="-120"/>
              </a:rPr>
              <a:t>業於「農田水利灌溉管理業務共識營」向各管處資訊業務主辦同仁說明應配合事項</a:t>
            </a:r>
            <a:endParaRPr lang="en-US" altLang="zh-TW" dirty="0">
              <a:solidFill>
                <a:prstClr val="black"/>
              </a:solidFill>
              <a:latin typeface="微軟正黑體" panose="020B0604030504040204" pitchFamily="34" charset="-120"/>
            </a:endParaRPr>
          </a:p>
        </p:txBody>
      </p:sp>
      <p:sp>
        <p:nvSpPr>
          <p:cNvPr id="62" name="文本框 47">
            <a:extLst>
              <a:ext uri="{FF2B5EF4-FFF2-40B4-BE49-F238E27FC236}">
                <a16:creationId xmlns:a16="http://schemas.microsoft.com/office/drawing/2014/main" id="{1EA6300F-69AE-4AD1-BDE3-C53CAA84EA9E}"/>
              </a:ext>
            </a:extLst>
          </p:cNvPr>
          <p:cNvSpPr txBox="1"/>
          <p:nvPr/>
        </p:nvSpPr>
        <p:spPr>
          <a:xfrm>
            <a:off x="1209500" y="234242"/>
            <a:ext cx="7477728" cy="646331"/>
          </a:xfrm>
          <a:prstGeom prst="rect">
            <a:avLst/>
          </a:prstGeom>
          <a:noFill/>
        </p:spPr>
        <p:txBody>
          <a:bodyPr wrap="square" rtlCol="0">
            <a:spAutoFit/>
          </a:bodyPr>
          <a:lstStyle/>
          <a:p>
            <a:pPr>
              <a:defRPr/>
            </a:pPr>
            <a:r>
              <a:rPr lang="zh-TW" altLang="en-US" sz="3600" b="1" dirty="0">
                <a:solidFill>
                  <a:prstClr val="white"/>
                </a:solidFill>
                <a:latin typeface="微软雅黑" panose="020B0503020204020204" pitchFamily="34" charset="-122"/>
                <a:ea typeface="微软雅黑" panose="020B0503020204020204" pitchFamily="34" charset="-122"/>
              </a:rPr>
              <a:t>應辦理事項</a:t>
            </a:r>
            <a:r>
              <a:rPr lang="en-US" altLang="zh-TW" sz="3600" b="1" dirty="0">
                <a:solidFill>
                  <a:prstClr val="white"/>
                </a:solidFill>
                <a:latin typeface="微软雅黑" panose="020B0503020204020204" pitchFamily="34" charset="-122"/>
                <a:ea typeface="微软雅黑" panose="020B0503020204020204" pitchFamily="34" charset="-122"/>
              </a:rPr>
              <a:t>(Ⅲ)-</a:t>
            </a:r>
            <a:r>
              <a:rPr lang="zh-TW" altLang="en-US" sz="2800" b="1" dirty="0">
                <a:solidFill>
                  <a:prstClr val="white"/>
                </a:solidFill>
                <a:latin typeface="微软雅黑" panose="020B0503020204020204" pitchFamily="34" charset="-122"/>
                <a:ea typeface="微软雅黑" panose="020B0503020204020204" pitchFamily="34" charset="-122"/>
              </a:rPr>
              <a:t>基礎環境建置</a:t>
            </a:r>
            <a:endParaRPr lang="zh-TW" altLang="en-US" sz="28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42361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矩形 67">
            <a:extLst>
              <a:ext uri="{FF2B5EF4-FFF2-40B4-BE49-F238E27FC236}">
                <a16:creationId xmlns:a16="http://schemas.microsoft.com/office/drawing/2014/main" id="{DEA886D1-C273-438B-AC25-FC14E98AB2F5}"/>
              </a:ext>
            </a:extLst>
          </p:cNvPr>
          <p:cNvSpPr/>
          <p:nvPr/>
        </p:nvSpPr>
        <p:spPr>
          <a:xfrm>
            <a:off x="9007985" y="1665741"/>
            <a:ext cx="2224640" cy="523220"/>
          </a:xfrm>
          <a:prstGeom prst="rect">
            <a:avLst/>
          </a:prstGeom>
          <a:solidFill>
            <a:schemeClr val="bg1">
              <a:lumMod val="75000"/>
              <a:alpha val="70000"/>
            </a:schemeClr>
          </a:solidFill>
          <a:ln w="12700" cap="flat" cmpd="sng" algn="ctr">
            <a:noFill/>
            <a:prstDash val="solid"/>
            <a:miter lim="800000"/>
          </a:ln>
          <a:effectLst/>
        </p:spPr>
        <p:txBody>
          <a:bodyPr rtlCol="0" anchor="ctr"/>
          <a:lstStyle/>
          <a:p>
            <a:pPr algn="ctr" defTabSz="457200">
              <a:defRPr/>
            </a:pPr>
            <a:endParaRPr lang="zh-TW" altLang="en-US" kern="0">
              <a:solidFill>
                <a:prstClr val="white"/>
              </a:solidFill>
              <a:latin typeface="Calibri" panose="020F0502020204030204"/>
              <a:ea typeface="新細明體"/>
            </a:endParaRPr>
          </a:p>
        </p:txBody>
      </p:sp>
      <p:sp>
        <p:nvSpPr>
          <p:cNvPr id="52" name="矩形 51">
            <a:extLst>
              <a:ext uri="{FF2B5EF4-FFF2-40B4-BE49-F238E27FC236}">
                <a16:creationId xmlns:a16="http://schemas.microsoft.com/office/drawing/2014/main" id="{58C5EDAB-A8EE-4300-A0DC-EBA66435BF58}"/>
              </a:ext>
            </a:extLst>
          </p:cNvPr>
          <p:cNvSpPr/>
          <p:nvPr/>
        </p:nvSpPr>
        <p:spPr>
          <a:xfrm>
            <a:off x="8947297" y="5487090"/>
            <a:ext cx="2224639" cy="463003"/>
          </a:xfrm>
          <a:prstGeom prst="rect">
            <a:avLst/>
          </a:prstGeom>
          <a:solidFill>
            <a:schemeClr val="bg1">
              <a:lumMod val="85000"/>
              <a:alpha val="50000"/>
            </a:schemeClr>
          </a:solidFill>
          <a:ln w="12700" cap="flat" cmpd="sng" algn="ctr">
            <a:noFill/>
            <a:prstDash val="solid"/>
            <a:miter lim="800000"/>
          </a:ln>
          <a:effectLst/>
        </p:spPr>
        <p:txBody>
          <a:bodyPr rtlCol="0" anchor="ctr"/>
          <a:lstStyle/>
          <a:p>
            <a:pPr algn="ctr" defTabSz="457200">
              <a:defRPr/>
            </a:pPr>
            <a:endParaRPr lang="zh-TW" altLang="en-US" kern="0">
              <a:solidFill>
                <a:prstClr val="white"/>
              </a:solidFill>
              <a:latin typeface="Calibri" panose="020F0502020204030204"/>
              <a:ea typeface="新細明體"/>
            </a:endParaRPr>
          </a:p>
        </p:txBody>
      </p:sp>
      <p:sp>
        <p:nvSpPr>
          <p:cNvPr id="51" name="矩形 50">
            <a:extLst>
              <a:ext uri="{FF2B5EF4-FFF2-40B4-BE49-F238E27FC236}">
                <a16:creationId xmlns:a16="http://schemas.microsoft.com/office/drawing/2014/main" id="{1F44ED14-79C7-4F40-8A3C-0EAAF7C10CDE}"/>
              </a:ext>
            </a:extLst>
          </p:cNvPr>
          <p:cNvSpPr/>
          <p:nvPr/>
        </p:nvSpPr>
        <p:spPr>
          <a:xfrm>
            <a:off x="8680120" y="4430803"/>
            <a:ext cx="2224639" cy="463003"/>
          </a:xfrm>
          <a:prstGeom prst="rect">
            <a:avLst/>
          </a:prstGeom>
          <a:solidFill>
            <a:schemeClr val="bg1">
              <a:lumMod val="85000"/>
              <a:alpha val="50000"/>
            </a:schemeClr>
          </a:solidFill>
          <a:ln w="12700" cap="flat" cmpd="sng" algn="ctr">
            <a:noFill/>
            <a:prstDash val="solid"/>
            <a:miter lim="800000"/>
          </a:ln>
          <a:effectLst/>
        </p:spPr>
        <p:txBody>
          <a:bodyPr rtlCol="0" anchor="ctr"/>
          <a:lstStyle/>
          <a:p>
            <a:pPr algn="ctr" defTabSz="457200">
              <a:defRPr/>
            </a:pPr>
            <a:endParaRPr lang="zh-TW" altLang="en-US" kern="0">
              <a:solidFill>
                <a:prstClr val="white"/>
              </a:solidFill>
              <a:latin typeface="Calibri" panose="020F0502020204030204"/>
              <a:ea typeface="新細明體"/>
            </a:endParaRPr>
          </a:p>
        </p:txBody>
      </p:sp>
      <p:sp>
        <p:nvSpPr>
          <p:cNvPr id="50" name="矩形 49">
            <a:extLst>
              <a:ext uri="{FF2B5EF4-FFF2-40B4-BE49-F238E27FC236}">
                <a16:creationId xmlns:a16="http://schemas.microsoft.com/office/drawing/2014/main" id="{2AB1FDFF-AFD4-4213-8501-0138E219FD3E}"/>
              </a:ext>
            </a:extLst>
          </p:cNvPr>
          <p:cNvSpPr/>
          <p:nvPr/>
        </p:nvSpPr>
        <p:spPr>
          <a:xfrm>
            <a:off x="8154008" y="3411621"/>
            <a:ext cx="2224639" cy="463003"/>
          </a:xfrm>
          <a:prstGeom prst="rect">
            <a:avLst/>
          </a:prstGeom>
          <a:solidFill>
            <a:schemeClr val="bg1">
              <a:lumMod val="85000"/>
              <a:alpha val="50000"/>
            </a:schemeClr>
          </a:solidFill>
          <a:ln w="12700" cap="flat" cmpd="sng" algn="ctr">
            <a:noFill/>
            <a:prstDash val="solid"/>
            <a:miter lim="800000"/>
          </a:ln>
          <a:effectLst/>
        </p:spPr>
        <p:txBody>
          <a:bodyPr rtlCol="0" anchor="ctr"/>
          <a:lstStyle/>
          <a:p>
            <a:pPr algn="ctr" defTabSz="457200">
              <a:defRPr/>
            </a:pPr>
            <a:endParaRPr lang="zh-TW" altLang="en-US" kern="0">
              <a:solidFill>
                <a:prstClr val="white"/>
              </a:solidFill>
              <a:latin typeface="Calibri" panose="020F0502020204030204"/>
              <a:ea typeface="新細明體"/>
            </a:endParaRPr>
          </a:p>
        </p:txBody>
      </p:sp>
      <p:sp>
        <p:nvSpPr>
          <p:cNvPr id="49" name="矩形 48">
            <a:extLst>
              <a:ext uri="{FF2B5EF4-FFF2-40B4-BE49-F238E27FC236}">
                <a16:creationId xmlns:a16="http://schemas.microsoft.com/office/drawing/2014/main" id="{4868842A-73D8-49CC-A7F1-2A25573520C1}"/>
              </a:ext>
            </a:extLst>
          </p:cNvPr>
          <p:cNvSpPr/>
          <p:nvPr/>
        </p:nvSpPr>
        <p:spPr>
          <a:xfrm>
            <a:off x="7662696" y="2376509"/>
            <a:ext cx="2224639" cy="463003"/>
          </a:xfrm>
          <a:prstGeom prst="rect">
            <a:avLst/>
          </a:prstGeom>
          <a:solidFill>
            <a:schemeClr val="bg1">
              <a:lumMod val="85000"/>
              <a:alpha val="50000"/>
            </a:schemeClr>
          </a:solidFill>
          <a:ln w="12700" cap="flat" cmpd="sng" algn="ctr">
            <a:noFill/>
            <a:prstDash val="solid"/>
            <a:miter lim="800000"/>
          </a:ln>
          <a:effectLst/>
        </p:spPr>
        <p:txBody>
          <a:bodyPr rtlCol="0" anchor="ctr"/>
          <a:lstStyle/>
          <a:p>
            <a:pPr algn="ctr" defTabSz="457200">
              <a:defRPr/>
            </a:pPr>
            <a:endParaRPr lang="zh-TW" altLang="en-US" kern="0">
              <a:solidFill>
                <a:prstClr val="white"/>
              </a:solidFill>
              <a:latin typeface="Calibri" panose="020F0502020204030204"/>
              <a:ea typeface="新細明體"/>
            </a:endParaRPr>
          </a:p>
        </p:txBody>
      </p:sp>
      <p:sp>
        <p:nvSpPr>
          <p:cNvPr id="47" name="矩形 46">
            <a:extLst>
              <a:ext uri="{FF2B5EF4-FFF2-40B4-BE49-F238E27FC236}">
                <a16:creationId xmlns:a16="http://schemas.microsoft.com/office/drawing/2014/main" id="{1520CF3D-AB6E-4768-82A2-D3DC6904ACC4}"/>
              </a:ext>
            </a:extLst>
          </p:cNvPr>
          <p:cNvSpPr/>
          <p:nvPr/>
        </p:nvSpPr>
        <p:spPr>
          <a:xfrm>
            <a:off x="6739648" y="2392439"/>
            <a:ext cx="6965043" cy="4939814"/>
          </a:xfrm>
          <a:prstGeom prst="rect">
            <a:avLst/>
          </a:prstGeom>
          <a:ln>
            <a:noFill/>
          </a:ln>
        </p:spPr>
        <p:txBody>
          <a:bodyPr wrap="square">
            <a:spAutoFit/>
          </a:bodyPr>
          <a:lstStyle/>
          <a:p>
            <a:pPr marL="1485900" lvl="2" indent="-571500">
              <a:spcAft>
                <a:spcPts val="600"/>
              </a:spcAft>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一階 </a:t>
            </a:r>
            <a:r>
              <a:rPr lang="zh-TW" altLang="en-US" sz="2400" b="1" dirty="0">
                <a:solidFill>
                  <a:srgbClr val="C00000"/>
                </a:solidFill>
                <a:latin typeface="Microsoft JhengHei" panose="020B0604030504040204" pitchFamily="34" charset="-120"/>
              </a:rPr>
              <a:t>政策 </a:t>
            </a:r>
            <a:endParaRPr lang="en-US" altLang="zh-TW" sz="2400" b="1" dirty="0">
              <a:solidFill>
                <a:srgbClr val="C00000"/>
              </a:solidFill>
              <a:latin typeface="Microsoft JhengHei" panose="020B0604030504040204" pitchFamily="34" charset="-120"/>
            </a:endParaRPr>
          </a:p>
          <a:p>
            <a:pPr marL="1485900" lvl="2">
              <a:spcAft>
                <a:spcPts val="1800"/>
              </a:spcAft>
              <a:buClr>
                <a:srgbClr val="ED7D31"/>
              </a:buClr>
              <a:buSzPct val="90000"/>
            </a:pPr>
            <a:r>
              <a:rPr lang="en-US" altLang="zh-TW" sz="2400" dirty="0">
                <a:solidFill>
                  <a:prstClr val="black"/>
                </a:solidFill>
                <a:latin typeface="Microsoft JhengHei" panose="020B0604030504040204" pitchFamily="34" charset="-120"/>
              </a:rPr>
              <a:t>IS-01-001 ~</a:t>
            </a:r>
            <a:r>
              <a:rPr lang="zh-TW" altLang="en-US" sz="2400" dirty="0">
                <a:solidFill>
                  <a:prstClr val="black"/>
                </a:solidFill>
                <a:latin typeface="Microsoft JhengHei" panose="020B0604030504040204" pitchFamily="34" charset="-120"/>
              </a:rPr>
              <a:t> </a:t>
            </a:r>
            <a:r>
              <a:rPr lang="en-US" altLang="zh-TW" sz="2400" dirty="0">
                <a:solidFill>
                  <a:prstClr val="black"/>
                </a:solidFill>
                <a:latin typeface="Microsoft JhengHei" panose="020B0604030504040204" pitchFamily="34" charset="-120"/>
              </a:rPr>
              <a:t>003</a:t>
            </a:r>
            <a:r>
              <a:rPr lang="zh-TW" altLang="en-US" sz="2400" dirty="0">
                <a:solidFill>
                  <a:prstClr val="black"/>
                </a:solidFill>
                <a:latin typeface="Microsoft JhengHei" panose="020B0604030504040204" pitchFamily="34" charset="-120"/>
              </a:rPr>
              <a:t> ，共</a:t>
            </a:r>
            <a:r>
              <a:rPr lang="en-US" altLang="zh-TW" sz="2400" dirty="0">
                <a:solidFill>
                  <a:prstClr val="black"/>
                </a:solidFill>
                <a:latin typeface="Microsoft JhengHei" panose="020B0604030504040204" pitchFamily="34" charset="-120"/>
              </a:rPr>
              <a:t>3</a:t>
            </a:r>
            <a:r>
              <a:rPr lang="zh-TW" altLang="en-US" sz="2400" dirty="0">
                <a:solidFill>
                  <a:prstClr val="black"/>
                </a:solidFill>
                <a:latin typeface="Microsoft JhengHei" panose="020B0604030504040204" pitchFamily="34" charset="-120"/>
              </a:rPr>
              <a:t>本</a:t>
            </a:r>
            <a:endParaRPr lang="en-US" altLang="zh-TW" sz="2400" dirty="0">
              <a:solidFill>
                <a:prstClr val="black"/>
              </a:solidFill>
              <a:latin typeface="Microsoft JhengHei" panose="020B0604030504040204" pitchFamily="34" charset="-120"/>
            </a:endParaRPr>
          </a:p>
          <a:p>
            <a:pPr marL="1943100" lvl="3" indent="-571500">
              <a:spcAft>
                <a:spcPts val="600"/>
              </a:spcAft>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二階 </a:t>
            </a:r>
            <a:r>
              <a:rPr lang="zh-TW" altLang="en-US" sz="2400" b="1" dirty="0">
                <a:solidFill>
                  <a:srgbClr val="C00000"/>
                </a:solidFill>
                <a:latin typeface="Microsoft JhengHei" panose="020B0604030504040204" pitchFamily="34" charset="-120"/>
              </a:rPr>
              <a:t>程序書</a:t>
            </a:r>
            <a:r>
              <a:rPr lang="zh-TW" altLang="en-US" sz="2400" dirty="0">
                <a:solidFill>
                  <a:prstClr val="black"/>
                </a:solidFill>
                <a:latin typeface="Microsoft JhengHei" panose="020B0604030504040204" pitchFamily="34" charset="-120"/>
              </a:rPr>
              <a:t>  </a:t>
            </a:r>
            <a:endParaRPr lang="en-US" altLang="zh-TW" sz="2400" dirty="0">
              <a:solidFill>
                <a:prstClr val="black"/>
              </a:solidFill>
              <a:latin typeface="Microsoft JhengHei" panose="020B0604030504040204" pitchFamily="34" charset="-120"/>
            </a:endParaRPr>
          </a:p>
          <a:p>
            <a:pPr marL="1493838" lvl="2">
              <a:spcAft>
                <a:spcPts val="1800"/>
              </a:spcAft>
              <a:buClr>
                <a:srgbClr val="ED7D31"/>
              </a:buClr>
              <a:buSzPct val="90000"/>
            </a:pPr>
            <a:r>
              <a:rPr lang="en-US" altLang="zh-TW" sz="2400" dirty="0">
                <a:solidFill>
                  <a:prstClr val="black"/>
                </a:solidFill>
                <a:latin typeface="Microsoft JhengHei" panose="020B0604030504040204" pitchFamily="34" charset="-120"/>
              </a:rPr>
              <a:t>IS-02-001</a:t>
            </a:r>
            <a:r>
              <a:rPr lang="zh-TW" altLang="en-US" sz="2400" dirty="0">
                <a:solidFill>
                  <a:prstClr val="black"/>
                </a:solidFill>
                <a:latin typeface="Microsoft JhengHei" panose="020B0604030504040204" pitchFamily="34" charset="-120"/>
              </a:rPr>
              <a:t> </a:t>
            </a:r>
            <a:r>
              <a:rPr lang="en-US" altLang="zh-TW" sz="2400" dirty="0">
                <a:solidFill>
                  <a:prstClr val="black"/>
                </a:solidFill>
                <a:latin typeface="Microsoft JhengHei" panose="020B0604030504040204" pitchFamily="34" charset="-120"/>
              </a:rPr>
              <a:t>~</a:t>
            </a:r>
            <a:r>
              <a:rPr lang="zh-TW" altLang="en-US" sz="2400" dirty="0">
                <a:solidFill>
                  <a:prstClr val="black"/>
                </a:solidFill>
                <a:latin typeface="Microsoft JhengHei" panose="020B0604030504040204" pitchFamily="34" charset="-120"/>
              </a:rPr>
              <a:t> </a:t>
            </a:r>
            <a:r>
              <a:rPr lang="en-US" altLang="zh-TW" sz="2400" dirty="0">
                <a:solidFill>
                  <a:prstClr val="black"/>
                </a:solidFill>
                <a:latin typeface="Microsoft JhengHei" panose="020B0604030504040204" pitchFamily="34" charset="-120"/>
              </a:rPr>
              <a:t>015 </a:t>
            </a:r>
            <a:r>
              <a:rPr lang="zh-TW" altLang="en-US" sz="2400" dirty="0">
                <a:solidFill>
                  <a:prstClr val="black"/>
                </a:solidFill>
                <a:latin typeface="Microsoft JhengHei" panose="020B0604030504040204" pitchFamily="34" charset="-120"/>
              </a:rPr>
              <a:t>，共</a:t>
            </a:r>
            <a:r>
              <a:rPr lang="en-US" altLang="zh-TW" sz="2400" dirty="0">
                <a:solidFill>
                  <a:prstClr val="black"/>
                </a:solidFill>
                <a:latin typeface="Microsoft JhengHei" panose="020B0604030504040204" pitchFamily="34" charset="-120"/>
              </a:rPr>
              <a:t>15</a:t>
            </a:r>
            <a:r>
              <a:rPr lang="zh-TW" altLang="en-US" sz="2400" dirty="0">
                <a:solidFill>
                  <a:prstClr val="black"/>
                </a:solidFill>
                <a:latin typeface="Microsoft JhengHei" panose="020B0604030504040204" pitchFamily="34" charset="-120"/>
              </a:rPr>
              <a:t>本</a:t>
            </a:r>
            <a:endParaRPr lang="en-US" altLang="zh-TW" sz="2400" dirty="0">
              <a:solidFill>
                <a:prstClr val="black"/>
              </a:solidFill>
              <a:latin typeface="Microsoft JhengHei" panose="020B0604030504040204" pitchFamily="34" charset="-120"/>
            </a:endParaRPr>
          </a:p>
          <a:p>
            <a:pPr marL="2400300" lvl="4" indent="-571500">
              <a:spcAft>
                <a:spcPts val="600"/>
              </a:spcAft>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三階 </a:t>
            </a:r>
            <a:r>
              <a:rPr lang="zh-TW" altLang="en-US" sz="2400" b="1" dirty="0">
                <a:solidFill>
                  <a:srgbClr val="C00000"/>
                </a:solidFill>
                <a:latin typeface="Microsoft JhengHei" panose="020B0604030504040204" pitchFamily="34" charset="-120"/>
              </a:rPr>
              <a:t>說明書</a:t>
            </a:r>
            <a:r>
              <a:rPr lang="zh-TW" altLang="en-US" sz="2400" dirty="0">
                <a:solidFill>
                  <a:prstClr val="black"/>
                </a:solidFill>
                <a:latin typeface="Microsoft JhengHei" panose="020B0604030504040204" pitchFamily="34" charset="-120"/>
              </a:rPr>
              <a:t> </a:t>
            </a:r>
            <a:endParaRPr lang="en-US" altLang="zh-TW" sz="2400" dirty="0">
              <a:solidFill>
                <a:prstClr val="black"/>
              </a:solidFill>
              <a:latin typeface="Microsoft JhengHei" panose="020B0604030504040204" pitchFamily="34" charset="-120"/>
            </a:endParaRPr>
          </a:p>
          <a:p>
            <a:pPr marL="1509713" lvl="2">
              <a:spcAft>
                <a:spcPts val="1800"/>
              </a:spcAft>
              <a:buClr>
                <a:srgbClr val="ED7D31"/>
              </a:buClr>
              <a:buSzPct val="90000"/>
            </a:pPr>
            <a:r>
              <a:rPr lang="en-US" altLang="zh-TW" sz="2400" dirty="0">
                <a:solidFill>
                  <a:prstClr val="black"/>
                </a:solidFill>
                <a:latin typeface="Microsoft JhengHei" panose="020B0604030504040204" pitchFamily="34" charset="-120"/>
              </a:rPr>
              <a:t>IS-03-001 ~</a:t>
            </a:r>
            <a:r>
              <a:rPr lang="zh-TW" altLang="en-US" sz="2400" dirty="0">
                <a:solidFill>
                  <a:prstClr val="black"/>
                </a:solidFill>
                <a:latin typeface="Microsoft JhengHei" panose="020B0604030504040204" pitchFamily="34" charset="-120"/>
              </a:rPr>
              <a:t> </a:t>
            </a:r>
            <a:r>
              <a:rPr lang="en-US" altLang="zh-TW" sz="2400" dirty="0">
                <a:solidFill>
                  <a:prstClr val="black"/>
                </a:solidFill>
                <a:latin typeface="Microsoft JhengHei" panose="020B0604030504040204" pitchFamily="34" charset="-120"/>
              </a:rPr>
              <a:t>007 </a:t>
            </a:r>
            <a:r>
              <a:rPr lang="zh-TW" altLang="en-US" sz="2400" dirty="0">
                <a:solidFill>
                  <a:prstClr val="black"/>
                </a:solidFill>
                <a:latin typeface="Microsoft JhengHei" panose="020B0604030504040204" pitchFamily="34" charset="-120"/>
              </a:rPr>
              <a:t>，共</a:t>
            </a:r>
            <a:r>
              <a:rPr lang="en-US" altLang="zh-TW" sz="2400" dirty="0">
                <a:solidFill>
                  <a:prstClr val="black"/>
                </a:solidFill>
                <a:latin typeface="Microsoft JhengHei" panose="020B0604030504040204" pitchFamily="34" charset="-120"/>
              </a:rPr>
              <a:t>7</a:t>
            </a:r>
            <a:r>
              <a:rPr lang="zh-TW" altLang="en-US" sz="2400" dirty="0">
                <a:solidFill>
                  <a:prstClr val="black"/>
                </a:solidFill>
                <a:latin typeface="Microsoft JhengHei" panose="020B0604030504040204" pitchFamily="34" charset="-120"/>
              </a:rPr>
              <a:t>本</a:t>
            </a:r>
            <a:endParaRPr lang="en-US" altLang="zh-TW" sz="2400" dirty="0">
              <a:solidFill>
                <a:prstClr val="black"/>
              </a:solidFill>
              <a:latin typeface="Microsoft JhengHei" panose="020B0604030504040204" pitchFamily="34" charset="-120"/>
            </a:endParaRPr>
          </a:p>
          <a:p>
            <a:pPr marL="2857500" lvl="5" indent="-571500">
              <a:spcAft>
                <a:spcPts val="600"/>
              </a:spcAft>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四階 </a:t>
            </a:r>
            <a:r>
              <a:rPr lang="zh-TW" altLang="en-US" sz="2400" b="1" dirty="0">
                <a:solidFill>
                  <a:srgbClr val="C00000"/>
                </a:solidFill>
                <a:latin typeface="Microsoft JhengHei" panose="020B0604030504040204" pitchFamily="34" charset="-120"/>
              </a:rPr>
              <a:t>表單</a:t>
            </a:r>
            <a:r>
              <a:rPr lang="zh-TW" altLang="en-US" sz="2400" dirty="0">
                <a:solidFill>
                  <a:prstClr val="black"/>
                </a:solidFill>
                <a:latin typeface="Microsoft JhengHei" panose="020B0604030504040204" pitchFamily="34" charset="-120"/>
              </a:rPr>
              <a:t>  </a:t>
            </a:r>
            <a:endParaRPr lang="en-US" altLang="zh-TW" sz="2400" dirty="0">
              <a:solidFill>
                <a:prstClr val="black"/>
              </a:solidFill>
              <a:latin typeface="Microsoft JhengHei" panose="020B0604030504040204" pitchFamily="34" charset="-120"/>
            </a:endParaRPr>
          </a:p>
          <a:p>
            <a:pPr marL="1519238" lvl="2">
              <a:spcAft>
                <a:spcPts val="600"/>
              </a:spcAft>
              <a:buClr>
                <a:srgbClr val="ED7D31"/>
              </a:buClr>
              <a:buSzPct val="90000"/>
            </a:pPr>
            <a:r>
              <a:rPr lang="en-US" altLang="zh-TW" sz="2400" dirty="0">
                <a:solidFill>
                  <a:prstClr val="black"/>
                </a:solidFill>
                <a:latin typeface="Microsoft JhengHei" panose="020B0604030504040204" pitchFamily="34" charset="-120"/>
              </a:rPr>
              <a:t>IS-04-001 ~</a:t>
            </a:r>
            <a:r>
              <a:rPr lang="zh-TW" altLang="en-US" sz="2400" dirty="0">
                <a:solidFill>
                  <a:prstClr val="black"/>
                </a:solidFill>
                <a:latin typeface="Microsoft JhengHei" panose="020B0604030504040204" pitchFamily="34" charset="-120"/>
              </a:rPr>
              <a:t> </a:t>
            </a:r>
            <a:r>
              <a:rPr lang="en-US" altLang="zh-TW" sz="2400" dirty="0">
                <a:solidFill>
                  <a:prstClr val="black"/>
                </a:solidFill>
                <a:latin typeface="Microsoft JhengHei" panose="020B0604030504040204" pitchFamily="34" charset="-120"/>
              </a:rPr>
              <a:t>044 </a:t>
            </a:r>
            <a:r>
              <a:rPr lang="zh-TW" altLang="en-US" sz="2400" dirty="0">
                <a:solidFill>
                  <a:prstClr val="black"/>
                </a:solidFill>
                <a:latin typeface="Microsoft JhengHei" panose="020B0604030504040204" pitchFamily="34" charset="-120"/>
              </a:rPr>
              <a:t>，共</a:t>
            </a:r>
            <a:r>
              <a:rPr lang="en-US" altLang="zh-TW" sz="2400" dirty="0">
                <a:solidFill>
                  <a:prstClr val="black"/>
                </a:solidFill>
                <a:latin typeface="Microsoft JhengHei" panose="020B0604030504040204" pitchFamily="34" charset="-120"/>
              </a:rPr>
              <a:t>44</a:t>
            </a:r>
            <a:r>
              <a:rPr lang="zh-TW" altLang="en-US" sz="2400" dirty="0">
                <a:solidFill>
                  <a:prstClr val="black"/>
                </a:solidFill>
                <a:latin typeface="Microsoft JhengHei" panose="020B0604030504040204" pitchFamily="34" charset="-120"/>
              </a:rPr>
              <a:t>本</a:t>
            </a:r>
            <a:endParaRPr lang="en-US" altLang="zh-TW" sz="2400" dirty="0">
              <a:solidFill>
                <a:prstClr val="black"/>
              </a:solidFill>
              <a:latin typeface="Microsoft JhengHei" panose="020B0604030504040204" pitchFamily="34" charset="-120"/>
            </a:endParaRPr>
          </a:p>
          <a:p>
            <a:pPr marL="1485900" lvl="2" indent="-571500">
              <a:spcAft>
                <a:spcPts val="600"/>
              </a:spcAft>
              <a:buClr>
                <a:srgbClr val="ED7D31"/>
              </a:buClr>
              <a:buSzPct val="90000"/>
              <a:buFont typeface="Wingdings" charset="2"/>
              <a:buChar char="Ø"/>
            </a:pPr>
            <a:endParaRPr lang="en-US" altLang="zh-TW" sz="2400" dirty="0">
              <a:solidFill>
                <a:prstClr val="black"/>
              </a:solidFill>
              <a:latin typeface="Microsoft JhengHei" panose="020B0604030504040204" pitchFamily="34" charset="-120"/>
            </a:endParaRPr>
          </a:p>
          <a:p>
            <a:pPr marL="1485900" lvl="2" indent="-571500">
              <a:spcAft>
                <a:spcPts val="600"/>
              </a:spcAft>
              <a:buClr>
                <a:srgbClr val="ED7D31"/>
              </a:buClr>
              <a:buSzPct val="90000"/>
              <a:buFont typeface="Wingdings" charset="2"/>
              <a:buChar char="Ø"/>
            </a:pPr>
            <a:endParaRPr lang="en-US" altLang="zh-TW" sz="2400" dirty="0">
              <a:solidFill>
                <a:prstClr val="black"/>
              </a:solidFill>
              <a:latin typeface="Microsoft JhengHei" panose="020B0604030504040204" pitchFamily="34" charset="-120"/>
            </a:endParaRPr>
          </a:p>
        </p:txBody>
      </p:sp>
      <p:sp>
        <p:nvSpPr>
          <p:cNvPr id="2" name="等腰三角形 1">
            <a:extLst>
              <a:ext uri="{FF2B5EF4-FFF2-40B4-BE49-F238E27FC236}">
                <a16:creationId xmlns:a16="http://schemas.microsoft.com/office/drawing/2014/main" id="{CA49B7F2-D4B6-4111-9EEF-6AA049914413}"/>
              </a:ext>
            </a:extLst>
          </p:cNvPr>
          <p:cNvSpPr/>
          <p:nvPr/>
        </p:nvSpPr>
        <p:spPr>
          <a:xfrm>
            <a:off x="91845" y="1553531"/>
            <a:ext cx="5251800" cy="4686381"/>
          </a:xfrm>
          <a:prstGeom prst="triangle">
            <a:avLst>
              <a:gd name="adj" fmla="val 50437"/>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等腰三角形 54">
            <a:extLst>
              <a:ext uri="{FF2B5EF4-FFF2-40B4-BE49-F238E27FC236}">
                <a16:creationId xmlns:a16="http://schemas.microsoft.com/office/drawing/2014/main" id="{E9F4AAB1-A270-4D5E-9C62-EE136C5EB3C2}"/>
              </a:ext>
            </a:extLst>
          </p:cNvPr>
          <p:cNvSpPr/>
          <p:nvPr/>
        </p:nvSpPr>
        <p:spPr>
          <a:xfrm>
            <a:off x="584340" y="1603776"/>
            <a:ext cx="4279760" cy="3763490"/>
          </a:xfrm>
          <a:prstGeom prst="triangle">
            <a:avLst>
              <a:gd name="adj" fmla="val 5043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6" name="组合 45"/>
          <p:cNvGrpSpPr/>
          <p:nvPr/>
        </p:nvGrpSpPr>
        <p:grpSpPr>
          <a:xfrm>
            <a:off x="1095317" y="153709"/>
            <a:ext cx="12809369" cy="789140"/>
            <a:chOff x="-3" y="162838"/>
            <a:chExt cx="12190831" cy="678410"/>
          </a:xfrm>
        </p:grpSpPr>
        <p:sp>
          <p:nvSpPr>
            <p:cNvPr id="43" name="矩形 42"/>
            <p:cNvSpPr/>
            <p:nvPr/>
          </p:nvSpPr>
          <p:spPr>
            <a:xfrm>
              <a:off x="-3" y="162838"/>
              <a:ext cx="708191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2" name="矩形 41">
            <a:extLst>
              <a:ext uri="{FF2B5EF4-FFF2-40B4-BE49-F238E27FC236}">
                <a16:creationId xmlns:a16="http://schemas.microsoft.com/office/drawing/2014/main" id="{2A828E7D-79E9-4018-90ED-7F43266759A7}"/>
              </a:ext>
            </a:extLst>
          </p:cNvPr>
          <p:cNvSpPr/>
          <p:nvPr/>
        </p:nvSpPr>
        <p:spPr>
          <a:xfrm>
            <a:off x="3650462" y="993028"/>
            <a:ext cx="5392366" cy="591130"/>
          </a:xfrm>
          <a:prstGeom prst="rect">
            <a:avLst/>
          </a:prstGeom>
          <a:solidFill>
            <a:srgbClr val="99CB38">
              <a:alpha val="50000"/>
            </a:srgbClr>
          </a:solidFill>
          <a:ln w="12700" cap="flat" cmpd="sng" algn="ctr">
            <a:noFill/>
            <a:prstDash val="solid"/>
            <a:miter lim="800000"/>
          </a:ln>
          <a:effectLst/>
        </p:spPr>
        <p:txBody>
          <a:bodyPr rtlCol="0" anchor="ctr"/>
          <a:lstStyle/>
          <a:p>
            <a:pPr algn="ctr" defTabSz="457200">
              <a:defRPr/>
            </a:pPr>
            <a:endParaRPr lang="zh-TW" altLang="en-US" kern="0">
              <a:solidFill>
                <a:prstClr val="white"/>
              </a:solidFill>
              <a:latin typeface="Calibri" panose="020F0502020204030204"/>
              <a:ea typeface="新細明體"/>
            </a:endParaRPr>
          </a:p>
        </p:txBody>
      </p:sp>
      <p:sp>
        <p:nvSpPr>
          <p:cNvPr id="44" name="矩形 43">
            <a:extLst>
              <a:ext uri="{FF2B5EF4-FFF2-40B4-BE49-F238E27FC236}">
                <a16:creationId xmlns:a16="http://schemas.microsoft.com/office/drawing/2014/main" id="{5C0B7E36-6F9A-4650-80E7-EDD783855B97}"/>
              </a:ext>
            </a:extLst>
          </p:cNvPr>
          <p:cNvSpPr/>
          <p:nvPr/>
        </p:nvSpPr>
        <p:spPr>
          <a:xfrm>
            <a:off x="9133354" y="1682298"/>
            <a:ext cx="2690579" cy="523220"/>
          </a:xfrm>
          <a:prstGeom prst="rect">
            <a:avLst/>
          </a:prstGeom>
        </p:spPr>
        <p:txBody>
          <a:bodyPr wrap="square">
            <a:spAutoFit/>
          </a:bodyPr>
          <a:lstStyle/>
          <a:p>
            <a:pPr marL="457200" indent="-457200">
              <a:spcBef>
                <a:spcPts val="600"/>
              </a:spcBef>
              <a:spcAft>
                <a:spcPts val="900"/>
              </a:spcAft>
              <a:buClr>
                <a:srgbClr val="70AD47">
                  <a:lumMod val="75000"/>
                </a:srgbClr>
              </a:buClr>
              <a:buFont typeface="Wingdings" panose="05000000000000000000" pitchFamily="2" charset="2"/>
              <a:buChar char="n"/>
            </a:pPr>
            <a:r>
              <a:rPr lang="zh-TW" altLang="en-US" sz="2800" b="1" dirty="0">
                <a:solidFill>
                  <a:prstClr val="black"/>
                </a:solidFill>
                <a:latin typeface="Microsoft JhengHei" panose="020B0604030504040204" pitchFamily="34" charset="-120"/>
              </a:rPr>
              <a:t>四階文件</a:t>
            </a:r>
            <a:endParaRPr lang="en-US" altLang="zh-TW" sz="2800" b="1" dirty="0">
              <a:solidFill>
                <a:prstClr val="black"/>
              </a:solidFill>
              <a:latin typeface="微軟正黑體" panose="020B0604030504040204" pitchFamily="34" charset="-120"/>
            </a:endParaRPr>
          </a:p>
        </p:txBody>
      </p:sp>
      <p:sp>
        <p:nvSpPr>
          <p:cNvPr id="41" name="矩形 40">
            <a:extLst>
              <a:ext uri="{FF2B5EF4-FFF2-40B4-BE49-F238E27FC236}">
                <a16:creationId xmlns:a16="http://schemas.microsoft.com/office/drawing/2014/main" id="{33787972-E6B9-4300-87F5-CD4633D0D690}"/>
              </a:ext>
            </a:extLst>
          </p:cNvPr>
          <p:cNvSpPr/>
          <p:nvPr/>
        </p:nvSpPr>
        <p:spPr>
          <a:xfrm>
            <a:off x="104690" y="6435594"/>
            <a:ext cx="6157662" cy="338554"/>
          </a:xfrm>
          <a:prstGeom prst="rect">
            <a:avLst/>
          </a:prstGeom>
        </p:spPr>
        <p:txBody>
          <a:bodyPr wrap="square">
            <a:spAutoFit/>
          </a:bodyPr>
          <a:lstStyle/>
          <a:p>
            <a:pPr marL="468000" indent="-457200">
              <a:spcBef>
                <a:spcPts val="600"/>
              </a:spcBef>
              <a:spcAft>
                <a:spcPts val="900"/>
              </a:spcAft>
              <a:buClr>
                <a:srgbClr val="70AD47">
                  <a:lumMod val="75000"/>
                </a:srgbClr>
              </a:buClr>
            </a:pPr>
            <a:r>
              <a:rPr lang="zh-TW" altLang="en-US" sz="1600" b="1" dirty="0">
                <a:solidFill>
                  <a:prstClr val="black"/>
                </a:solidFill>
                <a:latin typeface="微軟正黑體" panose="020B0604030504040204" pitchFamily="34" charset="-120"/>
              </a:rPr>
              <a:t>註：各管理處應依循本署頒定之四階文件成立</a:t>
            </a:r>
            <a:r>
              <a:rPr lang="en-US" altLang="zh-TW" sz="1600" b="1" dirty="0">
                <a:solidFill>
                  <a:prstClr val="black"/>
                </a:solidFill>
                <a:latin typeface="微軟正黑體" panose="020B0604030504040204" pitchFamily="34" charset="-120"/>
              </a:rPr>
              <a:t>(</a:t>
            </a:r>
            <a:r>
              <a:rPr lang="zh-TW" altLang="en-US" sz="1600" b="1" dirty="0">
                <a:solidFill>
                  <a:prstClr val="black"/>
                </a:solidFill>
                <a:latin typeface="微軟正黑體" panose="020B0604030504040204" pitchFamily="34" charset="-120"/>
              </a:rPr>
              <a:t>或調整</a:t>
            </a:r>
            <a:r>
              <a:rPr lang="en-US" altLang="zh-TW" sz="1600" b="1" dirty="0">
                <a:solidFill>
                  <a:prstClr val="black"/>
                </a:solidFill>
                <a:latin typeface="微軟正黑體" panose="020B0604030504040204" pitchFamily="34" charset="-120"/>
              </a:rPr>
              <a:t>)</a:t>
            </a:r>
            <a:r>
              <a:rPr lang="zh-TW" altLang="en-US" sz="1600" b="1" dirty="0">
                <a:solidFill>
                  <a:prstClr val="black"/>
                </a:solidFill>
                <a:latin typeface="微軟正黑體" panose="020B0604030504040204" pitchFamily="34" charset="-120"/>
              </a:rPr>
              <a:t>資安委員會</a:t>
            </a:r>
            <a:endParaRPr lang="en-US" altLang="zh-TW" sz="1600" dirty="0">
              <a:solidFill>
                <a:prstClr val="black"/>
              </a:solidFill>
              <a:latin typeface="微軟正黑體" panose="020B0604030504040204" pitchFamily="34" charset="-120"/>
            </a:endParaRPr>
          </a:p>
        </p:txBody>
      </p:sp>
      <p:sp>
        <p:nvSpPr>
          <p:cNvPr id="54" name="等腰三角形 53">
            <a:extLst>
              <a:ext uri="{FF2B5EF4-FFF2-40B4-BE49-F238E27FC236}">
                <a16:creationId xmlns:a16="http://schemas.microsoft.com/office/drawing/2014/main" id="{E3C411A9-DCFC-4D66-959A-1C179BD10614}"/>
              </a:ext>
            </a:extLst>
          </p:cNvPr>
          <p:cNvSpPr/>
          <p:nvPr/>
        </p:nvSpPr>
        <p:spPr>
          <a:xfrm>
            <a:off x="1174924" y="1541735"/>
            <a:ext cx="3111326" cy="2791940"/>
          </a:xfrm>
          <a:prstGeom prst="triangle">
            <a:avLst>
              <a:gd name="adj" fmla="val 50437"/>
            </a:avLst>
          </a:prstGeom>
          <a:solidFill>
            <a:srgbClr val="7030A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等腰三角形 47">
            <a:extLst>
              <a:ext uri="{FF2B5EF4-FFF2-40B4-BE49-F238E27FC236}">
                <a16:creationId xmlns:a16="http://schemas.microsoft.com/office/drawing/2014/main" id="{142859C1-0EF3-4655-AE8E-CA1D96FEC9DB}"/>
              </a:ext>
            </a:extLst>
          </p:cNvPr>
          <p:cNvSpPr/>
          <p:nvPr/>
        </p:nvSpPr>
        <p:spPr>
          <a:xfrm>
            <a:off x="1813534" y="1542845"/>
            <a:ext cx="1844066" cy="1643912"/>
          </a:xfrm>
          <a:prstGeom prst="triangle">
            <a:avLst>
              <a:gd name="adj" fmla="val 5043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7029E899-A0E9-4F00-B610-57396A77B23A}"/>
              </a:ext>
            </a:extLst>
          </p:cNvPr>
          <p:cNvSpPr/>
          <p:nvPr/>
        </p:nvSpPr>
        <p:spPr>
          <a:xfrm>
            <a:off x="2257463" y="2403538"/>
            <a:ext cx="913908" cy="523220"/>
          </a:xfrm>
          <a:prstGeom prst="rect">
            <a:avLst/>
          </a:prstGeom>
        </p:spPr>
        <p:txBody>
          <a:bodyPr wrap="square">
            <a:spAutoFit/>
          </a:bodyPr>
          <a:lstStyle/>
          <a:p>
            <a:pPr>
              <a:spcBef>
                <a:spcPts val="600"/>
              </a:spcBef>
              <a:spcAft>
                <a:spcPts val="900"/>
              </a:spcAft>
              <a:buClr>
                <a:srgbClr val="70AD47">
                  <a:lumMod val="75000"/>
                </a:srgbClr>
              </a:buClr>
            </a:pPr>
            <a:r>
              <a:rPr lang="zh-TW" altLang="en-US" sz="2800" b="1" dirty="0">
                <a:solidFill>
                  <a:prstClr val="black"/>
                </a:solidFill>
                <a:latin typeface="Microsoft JhengHei" panose="020B0604030504040204" pitchFamily="34" charset="-120"/>
              </a:rPr>
              <a:t>手冊</a:t>
            </a:r>
            <a:endParaRPr lang="en-US" altLang="zh-TW" sz="2800" b="1" dirty="0">
              <a:solidFill>
                <a:prstClr val="black"/>
              </a:solidFill>
              <a:latin typeface="微軟正黑體" panose="020B0604030504040204" pitchFamily="34" charset="-120"/>
            </a:endParaRPr>
          </a:p>
        </p:txBody>
      </p:sp>
      <p:sp>
        <p:nvSpPr>
          <p:cNvPr id="57" name="矩形 56">
            <a:extLst>
              <a:ext uri="{FF2B5EF4-FFF2-40B4-BE49-F238E27FC236}">
                <a16:creationId xmlns:a16="http://schemas.microsoft.com/office/drawing/2014/main" id="{7E0598E8-D753-4858-B6AC-5E7B23C93903}"/>
              </a:ext>
            </a:extLst>
          </p:cNvPr>
          <p:cNvSpPr/>
          <p:nvPr/>
        </p:nvSpPr>
        <p:spPr>
          <a:xfrm>
            <a:off x="1892575" y="3493365"/>
            <a:ext cx="2224639" cy="523220"/>
          </a:xfrm>
          <a:prstGeom prst="rect">
            <a:avLst/>
          </a:prstGeom>
        </p:spPr>
        <p:txBody>
          <a:bodyPr wrap="square">
            <a:spAutoFit/>
          </a:bodyPr>
          <a:lstStyle/>
          <a:p>
            <a:pPr>
              <a:spcBef>
                <a:spcPts val="600"/>
              </a:spcBef>
              <a:spcAft>
                <a:spcPts val="900"/>
              </a:spcAft>
              <a:buClr>
                <a:srgbClr val="70AD47">
                  <a:lumMod val="75000"/>
                </a:srgbClr>
              </a:buClr>
            </a:pPr>
            <a:r>
              <a:rPr lang="zh-TW" altLang="en-US" sz="2800" b="1" dirty="0">
                <a:solidFill>
                  <a:prstClr val="black"/>
                </a:solidFill>
                <a:latin typeface="Microsoft JhengHei" panose="020B0604030504040204" pitchFamily="34" charset="-120"/>
              </a:rPr>
              <a:t>作業程序</a:t>
            </a:r>
            <a:endParaRPr lang="en-US" altLang="zh-TW" sz="2800" b="1" dirty="0">
              <a:solidFill>
                <a:prstClr val="black"/>
              </a:solidFill>
              <a:latin typeface="微軟正黑體" panose="020B0604030504040204" pitchFamily="34" charset="-120"/>
            </a:endParaRPr>
          </a:p>
        </p:txBody>
      </p:sp>
      <p:sp>
        <p:nvSpPr>
          <p:cNvPr id="58" name="矩形 57">
            <a:extLst>
              <a:ext uri="{FF2B5EF4-FFF2-40B4-BE49-F238E27FC236}">
                <a16:creationId xmlns:a16="http://schemas.microsoft.com/office/drawing/2014/main" id="{CB257E30-6333-4A06-B49A-DDD0635B6EA1}"/>
              </a:ext>
            </a:extLst>
          </p:cNvPr>
          <p:cNvSpPr/>
          <p:nvPr/>
        </p:nvSpPr>
        <p:spPr>
          <a:xfrm>
            <a:off x="1907326" y="4372429"/>
            <a:ext cx="2224639" cy="954107"/>
          </a:xfrm>
          <a:prstGeom prst="rect">
            <a:avLst/>
          </a:prstGeom>
        </p:spPr>
        <p:txBody>
          <a:bodyPr wrap="square">
            <a:spAutoFit/>
          </a:bodyPr>
          <a:lstStyle/>
          <a:p>
            <a:pPr>
              <a:spcBef>
                <a:spcPts val="600"/>
              </a:spcBef>
              <a:spcAft>
                <a:spcPts val="900"/>
              </a:spcAft>
              <a:buClr>
                <a:srgbClr val="70AD47">
                  <a:lumMod val="75000"/>
                </a:srgbClr>
              </a:buClr>
            </a:pPr>
            <a:r>
              <a:rPr lang="zh-TW" altLang="en-US" sz="2800" b="1" dirty="0">
                <a:solidFill>
                  <a:prstClr val="black"/>
                </a:solidFill>
                <a:latin typeface="微軟正黑體" panose="020B0604030504040204" pitchFamily="34" charset="-120"/>
              </a:rPr>
              <a:t>工作指引</a:t>
            </a:r>
            <a:br>
              <a:rPr lang="en-US" altLang="zh-TW" sz="2800" b="1" dirty="0">
                <a:solidFill>
                  <a:prstClr val="black"/>
                </a:solidFill>
                <a:latin typeface="微軟正黑體" panose="020B0604030504040204" pitchFamily="34" charset="-120"/>
              </a:rPr>
            </a:br>
            <a:r>
              <a:rPr lang="zh-TW" altLang="en-US" sz="2800" b="1" dirty="0">
                <a:solidFill>
                  <a:prstClr val="black"/>
                </a:solidFill>
                <a:latin typeface="微軟正黑體" panose="020B0604030504040204" pitchFamily="34" charset="-120"/>
              </a:rPr>
              <a:t>管理辦法</a:t>
            </a:r>
            <a:endParaRPr lang="en-US" altLang="zh-TW" sz="2800" b="1" dirty="0">
              <a:solidFill>
                <a:prstClr val="black"/>
              </a:solidFill>
              <a:latin typeface="微軟正黑體" panose="020B0604030504040204" pitchFamily="34" charset="-120"/>
            </a:endParaRPr>
          </a:p>
        </p:txBody>
      </p:sp>
      <p:sp>
        <p:nvSpPr>
          <p:cNvPr id="59" name="矩形 58">
            <a:extLst>
              <a:ext uri="{FF2B5EF4-FFF2-40B4-BE49-F238E27FC236}">
                <a16:creationId xmlns:a16="http://schemas.microsoft.com/office/drawing/2014/main" id="{D6EAF660-5D36-48F8-A70C-45F249D0A3D6}"/>
              </a:ext>
            </a:extLst>
          </p:cNvPr>
          <p:cNvSpPr/>
          <p:nvPr/>
        </p:nvSpPr>
        <p:spPr>
          <a:xfrm>
            <a:off x="1817727" y="5524855"/>
            <a:ext cx="2224639" cy="523220"/>
          </a:xfrm>
          <a:prstGeom prst="rect">
            <a:avLst/>
          </a:prstGeom>
        </p:spPr>
        <p:txBody>
          <a:bodyPr wrap="square">
            <a:spAutoFit/>
          </a:bodyPr>
          <a:lstStyle/>
          <a:p>
            <a:pPr>
              <a:spcBef>
                <a:spcPts val="600"/>
              </a:spcBef>
              <a:spcAft>
                <a:spcPts val="900"/>
              </a:spcAft>
              <a:buClr>
                <a:srgbClr val="70AD47">
                  <a:lumMod val="75000"/>
                </a:srgbClr>
              </a:buClr>
            </a:pPr>
            <a:r>
              <a:rPr lang="zh-TW" altLang="en-US" sz="2800" b="1" dirty="0">
                <a:solidFill>
                  <a:prstClr val="black"/>
                </a:solidFill>
                <a:latin typeface="微軟正黑體" panose="020B0604030504040204" pitchFamily="34" charset="-120"/>
              </a:rPr>
              <a:t>表單</a:t>
            </a:r>
            <a:r>
              <a:rPr lang="en-US" altLang="zh-TW" sz="2800" b="1" dirty="0">
                <a:solidFill>
                  <a:prstClr val="black"/>
                </a:solidFill>
                <a:latin typeface="微軟正黑體" panose="020B0604030504040204" pitchFamily="34" charset="-120"/>
              </a:rPr>
              <a:t>/</a:t>
            </a:r>
            <a:r>
              <a:rPr lang="zh-TW" altLang="en-US" sz="2800" b="1" dirty="0">
                <a:solidFill>
                  <a:prstClr val="black"/>
                </a:solidFill>
                <a:latin typeface="微軟正黑體" panose="020B0604030504040204" pitchFamily="34" charset="-120"/>
              </a:rPr>
              <a:t>紀錄</a:t>
            </a:r>
            <a:endParaRPr lang="en-US" altLang="zh-TW" sz="2800" b="1" dirty="0">
              <a:solidFill>
                <a:prstClr val="black"/>
              </a:solidFill>
              <a:latin typeface="微軟正黑體" panose="020B0604030504040204" pitchFamily="34" charset="-120"/>
            </a:endParaRPr>
          </a:p>
        </p:txBody>
      </p:sp>
      <p:cxnSp>
        <p:nvCxnSpPr>
          <p:cNvPr id="4" name="直線單箭頭接點 3">
            <a:extLst>
              <a:ext uri="{FF2B5EF4-FFF2-40B4-BE49-F238E27FC236}">
                <a16:creationId xmlns:a16="http://schemas.microsoft.com/office/drawing/2014/main" id="{764A3B95-3647-4DEE-A93D-DAF64D129AC5}"/>
              </a:ext>
            </a:extLst>
          </p:cNvPr>
          <p:cNvCxnSpPr>
            <a:cxnSpLocks/>
          </p:cNvCxnSpPr>
          <p:nvPr/>
        </p:nvCxnSpPr>
        <p:spPr>
          <a:xfrm>
            <a:off x="3693120" y="2477315"/>
            <a:ext cx="3388387" cy="1063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7B009A3A-0D1B-47C3-8C7F-C253D7B6B6B2}"/>
              </a:ext>
            </a:extLst>
          </p:cNvPr>
          <p:cNvCxnSpPr>
            <a:cxnSpLocks/>
          </p:cNvCxnSpPr>
          <p:nvPr/>
        </p:nvCxnSpPr>
        <p:spPr>
          <a:xfrm>
            <a:off x="4159418" y="3496519"/>
            <a:ext cx="3388387" cy="1063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5E8DDB0C-9ED7-4E6A-A0C1-AEFDB1C79F29}"/>
              </a:ext>
            </a:extLst>
          </p:cNvPr>
          <p:cNvCxnSpPr>
            <a:cxnSpLocks/>
          </p:cNvCxnSpPr>
          <p:nvPr/>
        </p:nvCxnSpPr>
        <p:spPr>
          <a:xfrm>
            <a:off x="4713854" y="4593354"/>
            <a:ext cx="3388387" cy="1063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B8C2D1C9-8CA2-459E-AF06-66186FAA913B}"/>
              </a:ext>
            </a:extLst>
          </p:cNvPr>
          <p:cNvCxnSpPr>
            <a:cxnSpLocks/>
          </p:cNvCxnSpPr>
          <p:nvPr/>
        </p:nvCxnSpPr>
        <p:spPr>
          <a:xfrm>
            <a:off x="5109894" y="5603947"/>
            <a:ext cx="3388387" cy="1063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76C72FA5-BB91-4457-9F5D-6ED0B6C24907}"/>
              </a:ext>
            </a:extLst>
          </p:cNvPr>
          <p:cNvSpPr/>
          <p:nvPr/>
        </p:nvSpPr>
        <p:spPr>
          <a:xfrm>
            <a:off x="3630574" y="2549501"/>
            <a:ext cx="3634015" cy="461665"/>
          </a:xfrm>
          <a:prstGeom prst="rect">
            <a:avLst/>
          </a:prstGeom>
        </p:spPr>
        <p:txBody>
          <a:bodyPr wrap="square">
            <a:spAutoFit/>
          </a:bodyPr>
          <a:lstStyle/>
          <a:p>
            <a:pPr>
              <a:spcBef>
                <a:spcPts val="600"/>
              </a:spcBef>
              <a:spcAft>
                <a:spcPts val="900"/>
              </a:spcAft>
              <a:buClr>
                <a:srgbClr val="70AD47">
                  <a:lumMod val="75000"/>
                </a:srgbClr>
              </a:buClr>
            </a:pPr>
            <a:r>
              <a:rPr lang="zh-TW" altLang="en-US" sz="2400" b="1" dirty="0">
                <a:solidFill>
                  <a:schemeClr val="tx1">
                    <a:lumMod val="65000"/>
                    <a:lumOff val="35000"/>
                  </a:schemeClr>
                </a:solidFill>
                <a:latin typeface="Microsoft JhengHei" panose="020B0604030504040204" pitchFamily="34" charset="-120"/>
              </a:rPr>
              <a:t>政策、範圍、適用聲明書</a:t>
            </a:r>
            <a:endParaRPr lang="en-US" altLang="zh-TW" sz="2400" b="1" dirty="0">
              <a:solidFill>
                <a:schemeClr val="tx1">
                  <a:lumMod val="65000"/>
                  <a:lumOff val="35000"/>
                </a:schemeClr>
              </a:solidFill>
              <a:latin typeface="微軟正黑體" panose="020B0604030504040204" pitchFamily="34" charset="-120"/>
            </a:endParaRPr>
          </a:p>
        </p:txBody>
      </p:sp>
      <p:sp>
        <p:nvSpPr>
          <p:cNvPr id="64" name="矩形 63">
            <a:extLst>
              <a:ext uri="{FF2B5EF4-FFF2-40B4-BE49-F238E27FC236}">
                <a16:creationId xmlns:a16="http://schemas.microsoft.com/office/drawing/2014/main" id="{99B2B631-72AB-4174-8D7A-110011CF0CEF}"/>
              </a:ext>
            </a:extLst>
          </p:cNvPr>
          <p:cNvSpPr/>
          <p:nvPr/>
        </p:nvSpPr>
        <p:spPr>
          <a:xfrm>
            <a:off x="4399437" y="3523080"/>
            <a:ext cx="3408125" cy="830997"/>
          </a:xfrm>
          <a:prstGeom prst="rect">
            <a:avLst/>
          </a:prstGeom>
        </p:spPr>
        <p:txBody>
          <a:bodyPr wrap="square">
            <a:spAutoFit/>
          </a:bodyPr>
          <a:lstStyle/>
          <a:p>
            <a:pPr>
              <a:spcBef>
                <a:spcPts val="600"/>
              </a:spcBef>
              <a:spcAft>
                <a:spcPts val="900"/>
              </a:spcAft>
              <a:buClr>
                <a:srgbClr val="70AD47">
                  <a:lumMod val="75000"/>
                </a:srgbClr>
              </a:buClr>
            </a:pPr>
            <a:r>
              <a:rPr lang="zh-TW" altLang="en-US" sz="2400" b="1" dirty="0">
                <a:solidFill>
                  <a:schemeClr val="tx1">
                    <a:lumMod val="65000"/>
                    <a:lumOff val="35000"/>
                  </a:schemeClr>
                </a:solidFill>
                <a:latin typeface="Microsoft JhengHei" panose="020B0604030504040204" pitchFamily="34" charset="-120"/>
              </a:rPr>
              <a:t>描述作業之人員權責、時機、地點、程序等</a:t>
            </a:r>
            <a:endParaRPr lang="en-US" altLang="zh-TW" sz="2400" b="1" dirty="0">
              <a:solidFill>
                <a:schemeClr val="tx1">
                  <a:lumMod val="65000"/>
                  <a:lumOff val="35000"/>
                </a:schemeClr>
              </a:solidFill>
              <a:latin typeface="微軟正黑體" panose="020B0604030504040204" pitchFamily="34" charset="-120"/>
            </a:endParaRPr>
          </a:p>
        </p:txBody>
      </p:sp>
      <p:sp>
        <p:nvSpPr>
          <p:cNvPr id="65" name="矩形 64">
            <a:extLst>
              <a:ext uri="{FF2B5EF4-FFF2-40B4-BE49-F238E27FC236}">
                <a16:creationId xmlns:a16="http://schemas.microsoft.com/office/drawing/2014/main" id="{8CEC127E-7B93-4066-B6AA-6E979D4E1B69}"/>
              </a:ext>
            </a:extLst>
          </p:cNvPr>
          <p:cNvSpPr/>
          <p:nvPr/>
        </p:nvSpPr>
        <p:spPr>
          <a:xfrm>
            <a:off x="4757165" y="4662304"/>
            <a:ext cx="3634015" cy="461665"/>
          </a:xfrm>
          <a:prstGeom prst="rect">
            <a:avLst/>
          </a:prstGeom>
        </p:spPr>
        <p:txBody>
          <a:bodyPr wrap="square">
            <a:spAutoFit/>
          </a:bodyPr>
          <a:lstStyle/>
          <a:p>
            <a:pPr>
              <a:spcBef>
                <a:spcPts val="600"/>
              </a:spcBef>
              <a:spcAft>
                <a:spcPts val="900"/>
              </a:spcAft>
              <a:buClr>
                <a:srgbClr val="70AD47">
                  <a:lumMod val="75000"/>
                </a:srgbClr>
              </a:buClr>
            </a:pPr>
            <a:r>
              <a:rPr lang="zh-TW" altLang="en-US" sz="2400" b="1" dirty="0">
                <a:solidFill>
                  <a:schemeClr val="tx1">
                    <a:lumMod val="65000"/>
                    <a:lumOff val="35000"/>
                  </a:schemeClr>
                </a:solidFill>
                <a:latin typeface="Microsoft JhengHei" panose="020B0604030504040204" pitchFamily="34" charset="-120"/>
              </a:rPr>
              <a:t>描述如何完成工作</a:t>
            </a:r>
            <a:r>
              <a:rPr lang="en-US" altLang="zh-TW" sz="2400" b="1" dirty="0">
                <a:solidFill>
                  <a:schemeClr val="tx1">
                    <a:lumMod val="65000"/>
                    <a:lumOff val="35000"/>
                  </a:schemeClr>
                </a:solidFill>
                <a:latin typeface="Microsoft JhengHei" panose="020B0604030504040204" pitchFamily="34" charset="-120"/>
              </a:rPr>
              <a:t>/</a:t>
            </a:r>
            <a:r>
              <a:rPr lang="zh-TW" altLang="en-US" sz="2400" b="1" dirty="0">
                <a:solidFill>
                  <a:schemeClr val="tx1">
                    <a:lumMod val="65000"/>
                    <a:lumOff val="35000"/>
                  </a:schemeClr>
                </a:solidFill>
                <a:latin typeface="Microsoft JhengHei" panose="020B0604030504040204" pitchFamily="34" charset="-120"/>
              </a:rPr>
              <a:t>活動</a:t>
            </a:r>
            <a:endParaRPr lang="en-US" altLang="zh-TW" sz="2400" b="1" dirty="0">
              <a:solidFill>
                <a:schemeClr val="tx1">
                  <a:lumMod val="65000"/>
                  <a:lumOff val="35000"/>
                </a:schemeClr>
              </a:solidFill>
              <a:latin typeface="微軟正黑體" panose="020B0604030504040204" pitchFamily="34" charset="-120"/>
            </a:endParaRPr>
          </a:p>
        </p:txBody>
      </p:sp>
      <p:sp>
        <p:nvSpPr>
          <p:cNvPr id="66" name="矩形 65">
            <a:extLst>
              <a:ext uri="{FF2B5EF4-FFF2-40B4-BE49-F238E27FC236}">
                <a16:creationId xmlns:a16="http://schemas.microsoft.com/office/drawing/2014/main" id="{CAF6BB75-DCDC-4F70-8E23-F5B16ED804E8}"/>
              </a:ext>
            </a:extLst>
          </p:cNvPr>
          <p:cNvSpPr/>
          <p:nvPr/>
        </p:nvSpPr>
        <p:spPr>
          <a:xfrm>
            <a:off x="5373970" y="5658201"/>
            <a:ext cx="3634015" cy="461665"/>
          </a:xfrm>
          <a:prstGeom prst="rect">
            <a:avLst/>
          </a:prstGeom>
        </p:spPr>
        <p:txBody>
          <a:bodyPr wrap="square">
            <a:spAutoFit/>
          </a:bodyPr>
          <a:lstStyle/>
          <a:p>
            <a:pPr>
              <a:spcBef>
                <a:spcPts val="600"/>
              </a:spcBef>
              <a:spcAft>
                <a:spcPts val="900"/>
              </a:spcAft>
              <a:buClr>
                <a:srgbClr val="70AD47">
                  <a:lumMod val="75000"/>
                </a:srgbClr>
              </a:buClr>
            </a:pPr>
            <a:r>
              <a:rPr lang="zh-TW" altLang="en-US" sz="2400" b="1" dirty="0">
                <a:solidFill>
                  <a:schemeClr val="tx1">
                    <a:lumMod val="65000"/>
                    <a:lumOff val="35000"/>
                  </a:schemeClr>
                </a:solidFill>
                <a:latin typeface="Microsoft JhengHei" panose="020B0604030504040204" pitchFamily="34" charset="-120"/>
              </a:rPr>
              <a:t>工作執行之客觀證據</a:t>
            </a:r>
            <a:endParaRPr lang="en-US" altLang="zh-TW" sz="2400" b="1" dirty="0">
              <a:solidFill>
                <a:schemeClr val="tx1">
                  <a:lumMod val="65000"/>
                  <a:lumOff val="35000"/>
                </a:schemeClr>
              </a:solidFill>
              <a:latin typeface="微軟正黑體" panose="020B0604030504040204" pitchFamily="34" charset="-120"/>
            </a:endParaRPr>
          </a:p>
        </p:txBody>
      </p:sp>
      <p:sp>
        <p:nvSpPr>
          <p:cNvPr id="67" name="文本框 47">
            <a:extLst>
              <a:ext uri="{FF2B5EF4-FFF2-40B4-BE49-F238E27FC236}">
                <a16:creationId xmlns:a16="http://schemas.microsoft.com/office/drawing/2014/main" id="{FAE64F5B-F53D-4CE2-9A10-E0A7C0220F5C}"/>
              </a:ext>
            </a:extLst>
          </p:cNvPr>
          <p:cNvSpPr txBox="1"/>
          <p:nvPr/>
        </p:nvSpPr>
        <p:spPr>
          <a:xfrm>
            <a:off x="1209500" y="234242"/>
            <a:ext cx="7477728" cy="646331"/>
          </a:xfrm>
          <a:prstGeom prst="rect">
            <a:avLst/>
          </a:prstGeom>
          <a:noFill/>
        </p:spPr>
        <p:txBody>
          <a:bodyPr wrap="square" rtlCol="0">
            <a:spAutoFit/>
          </a:bodyPr>
          <a:lstStyle/>
          <a:p>
            <a:pPr>
              <a:defRPr/>
            </a:pPr>
            <a:r>
              <a:rPr lang="zh-TW" altLang="en-US" sz="3600" b="1" dirty="0">
                <a:solidFill>
                  <a:prstClr val="white"/>
                </a:solidFill>
                <a:latin typeface="微软雅黑" panose="020B0503020204020204" pitchFamily="34" charset="-122"/>
                <a:ea typeface="微软雅黑" panose="020B0503020204020204" pitchFamily="34" charset="-122"/>
              </a:rPr>
              <a:t>應辦理事項</a:t>
            </a:r>
            <a:r>
              <a:rPr lang="en-US" altLang="zh-TW" sz="3600" b="1" dirty="0">
                <a:solidFill>
                  <a:prstClr val="white"/>
                </a:solidFill>
                <a:latin typeface="微软雅黑" panose="020B0503020204020204" pitchFamily="34" charset="-122"/>
                <a:ea typeface="微软雅黑" panose="020B0503020204020204" pitchFamily="34" charset="-122"/>
              </a:rPr>
              <a:t>(Ⅳ)-</a:t>
            </a:r>
            <a:r>
              <a:rPr lang="zh-TW" altLang="en-US" sz="2600" b="1" dirty="0">
                <a:solidFill>
                  <a:prstClr val="white"/>
                </a:solidFill>
                <a:latin typeface="微软雅黑" panose="020B0503020204020204" pitchFamily="34" charset="-122"/>
                <a:ea typeface="微软雅黑" panose="020B0503020204020204" pitchFamily="34" charset="-122"/>
              </a:rPr>
              <a:t>資訊安全管理系統導入</a:t>
            </a:r>
            <a:endParaRPr lang="zh-TW" altLang="en-US" sz="2600" b="1" dirty="0">
              <a:solidFill>
                <a:srgbClr val="FFFF00"/>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D055C4DE-EA6C-422C-BC19-B1F7873FAB4F}"/>
              </a:ext>
            </a:extLst>
          </p:cNvPr>
          <p:cNvSpPr/>
          <p:nvPr/>
        </p:nvSpPr>
        <p:spPr>
          <a:xfrm>
            <a:off x="3625062" y="1030288"/>
            <a:ext cx="5782642" cy="584775"/>
          </a:xfrm>
          <a:prstGeom prst="rect">
            <a:avLst/>
          </a:prstGeom>
        </p:spPr>
        <p:txBody>
          <a:bodyPr wrap="square">
            <a:spAutoFit/>
          </a:bodyPr>
          <a:lstStyle/>
          <a:p>
            <a:r>
              <a:rPr lang="zh-TW" altLang="en-US" sz="3200" b="1" dirty="0">
                <a:latin typeface="Microsoft JhengHei" panose="020B0604030504040204" pitchFamily="34" charset="-120"/>
              </a:rPr>
              <a:t>資訊安全管理系統與文件體系</a:t>
            </a:r>
            <a:endParaRPr lang="zh-TW" altLang="en-US" sz="3200" dirty="0"/>
          </a:p>
        </p:txBody>
      </p:sp>
    </p:spTree>
    <p:extLst>
      <p:ext uri="{BB962C8B-B14F-4D97-AF65-F5344CB8AC3E}">
        <p14:creationId xmlns:p14="http://schemas.microsoft.com/office/powerpoint/2010/main" val="2662630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95317" y="153709"/>
            <a:ext cx="11096683" cy="789140"/>
            <a:chOff x="-3" y="162838"/>
            <a:chExt cx="12190831" cy="678410"/>
          </a:xfrm>
        </p:grpSpPr>
        <p:sp>
          <p:nvSpPr>
            <p:cNvPr id="43" name="矩形 42"/>
            <p:cNvSpPr/>
            <p:nvPr/>
          </p:nvSpPr>
          <p:spPr>
            <a:xfrm>
              <a:off x="-3" y="162838"/>
              <a:ext cx="708191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內容版面配置區 2">
            <a:extLst>
              <a:ext uri="{FF2B5EF4-FFF2-40B4-BE49-F238E27FC236}">
                <a16:creationId xmlns:a16="http://schemas.microsoft.com/office/drawing/2014/main" id="{0EBB26B2-AA27-4863-AB6D-3EE4348B41BB}"/>
              </a:ext>
            </a:extLst>
          </p:cNvPr>
          <p:cNvSpPr txBox="1">
            <a:spLocks/>
          </p:cNvSpPr>
          <p:nvPr/>
        </p:nvSpPr>
        <p:spPr>
          <a:xfrm>
            <a:off x="148748" y="1608133"/>
            <a:ext cx="1613378"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a:solidFill>
                  <a:schemeClr val="bg1"/>
                </a:solidFill>
                <a:latin typeface="微軟正黑體"/>
              </a:rPr>
              <a:t>資訊安全政策</a:t>
            </a:r>
            <a:endParaRPr lang="en-US" altLang="zh-TW" sz="1800" b="1" dirty="0">
              <a:solidFill>
                <a:schemeClr val="bg1"/>
              </a:solidFill>
              <a:latin typeface="微軟正黑體"/>
            </a:endParaRPr>
          </a:p>
        </p:txBody>
      </p:sp>
      <p:pic>
        <p:nvPicPr>
          <p:cNvPr id="10" name="圖片 9">
            <a:extLst>
              <a:ext uri="{FF2B5EF4-FFF2-40B4-BE49-F238E27FC236}">
                <a16:creationId xmlns:a16="http://schemas.microsoft.com/office/drawing/2014/main" id="{85905EC0-37D7-47F5-9776-B6F8D265F1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299"/>
          <a:stretch/>
        </p:blipFill>
        <p:spPr>
          <a:xfrm>
            <a:off x="163807" y="2041045"/>
            <a:ext cx="3902075" cy="1930880"/>
          </a:xfrm>
          <a:prstGeom prst="rect">
            <a:avLst/>
          </a:prstGeom>
          <a:effectLst>
            <a:glow rad="228600">
              <a:schemeClr val="accent3">
                <a:satMod val="175000"/>
                <a:alpha val="40000"/>
              </a:schemeClr>
            </a:glow>
            <a:innerShdw blurRad="114300">
              <a:prstClr val="black"/>
            </a:innerShdw>
          </a:effectLst>
        </p:spPr>
      </p:pic>
      <p:pic>
        <p:nvPicPr>
          <p:cNvPr id="24" name="圖片 23">
            <a:extLst>
              <a:ext uri="{FF2B5EF4-FFF2-40B4-BE49-F238E27FC236}">
                <a16:creationId xmlns:a16="http://schemas.microsoft.com/office/drawing/2014/main" id="{55F28CE6-72D6-471F-89A1-5DE33246AB2A}"/>
              </a:ext>
            </a:extLst>
          </p:cNvPr>
          <p:cNvPicPr>
            <a:picLocks noChangeAspect="1"/>
          </p:cNvPicPr>
          <p:nvPr/>
        </p:nvPicPr>
        <p:blipFill rotWithShape="1">
          <a:blip r:embed="rId5">
            <a:extLst>
              <a:ext uri="{28A0092B-C50C-407E-A947-70E740481C1C}">
                <a14:useLocalDpi xmlns:a14="http://schemas.microsoft.com/office/drawing/2010/main" val="0"/>
              </a:ext>
            </a:extLst>
          </a:blip>
          <a:srcRect b="49772"/>
          <a:stretch/>
        </p:blipFill>
        <p:spPr>
          <a:xfrm>
            <a:off x="163807" y="4049972"/>
            <a:ext cx="3902075" cy="2808028"/>
          </a:xfrm>
          <a:prstGeom prst="rect">
            <a:avLst/>
          </a:prstGeom>
          <a:effectLst>
            <a:glow rad="228600">
              <a:schemeClr val="accent3">
                <a:satMod val="175000"/>
                <a:alpha val="40000"/>
              </a:schemeClr>
            </a:glow>
            <a:innerShdw blurRad="114300">
              <a:prstClr val="black"/>
            </a:innerShdw>
          </a:effectLst>
        </p:spPr>
      </p:pic>
      <p:sp>
        <p:nvSpPr>
          <p:cNvPr id="29" name="矩形 28">
            <a:extLst>
              <a:ext uri="{FF2B5EF4-FFF2-40B4-BE49-F238E27FC236}">
                <a16:creationId xmlns:a16="http://schemas.microsoft.com/office/drawing/2014/main" id="{56A8DE03-A349-4050-923C-D0F5B1033649}"/>
              </a:ext>
            </a:extLst>
          </p:cNvPr>
          <p:cNvSpPr/>
          <p:nvPr/>
        </p:nvSpPr>
        <p:spPr>
          <a:xfrm>
            <a:off x="922009" y="997242"/>
            <a:ext cx="4216047" cy="507548"/>
          </a:xfrm>
          <a:prstGeom prst="rect">
            <a:avLst/>
          </a:prstGeom>
          <a:solidFill>
            <a:srgbClr val="99CB38">
              <a:alpha val="50000"/>
            </a:srgbClr>
          </a:solidFill>
          <a:ln w="12700" cap="flat" cmpd="sng" algn="ctr">
            <a:noFill/>
            <a:prstDash val="solid"/>
            <a:miter lim="800000"/>
          </a:ln>
          <a:effectLst/>
        </p:spPr>
        <p:txBody>
          <a:bodyPr rtlCol="0" anchor="ctr"/>
          <a:lstStyle/>
          <a:p>
            <a:pPr algn="ctr" defTabSz="457200">
              <a:defRPr/>
            </a:pPr>
            <a:endParaRPr lang="zh-TW" altLang="en-US" kern="0">
              <a:solidFill>
                <a:prstClr val="white"/>
              </a:solidFill>
              <a:latin typeface="Calibri" panose="020F0502020204030204"/>
              <a:ea typeface="新細明體"/>
            </a:endParaRPr>
          </a:p>
        </p:txBody>
      </p:sp>
      <p:sp>
        <p:nvSpPr>
          <p:cNvPr id="30" name="矩形 29">
            <a:extLst>
              <a:ext uri="{FF2B5EF4-FFF2-40B4-BE49-F238E27FC236}">
                <a16:creationId xmlns:a16="http://schemas.microsoft.com/office/drawing/2014/main" id="{AE3E1918-F9D0-428C-A046-E3818FA873DA}"/>
              </a:ext>
            </a:extLst>
          </p:cNvPr>
          <p:cNvSpPr/>
          <p:nvPr/>
        </p:nvSpPr>
        <p:spPr>
          <a:xfrm>
            <a:off x="994584" y="971632"/>
            <a:ext cx="3647645" cy="523220"/>
          </a:xfrm>
          <a:prstGeom prst="rect">
            <a:avLst/>
          </a:prstGeom>
        </p:spPr>
        <p:txBody>
          <a:bodyPr wrap="square">
            <a:spAutoFit/>
          </a:bodyPr>
          <a:lstStyle/>
          <a:p>
            <a:pPr marL="457200" indent="-457200">
              <a:spcBef>
                <a:spcPts val="600"/>
              </a:spcBef>
              <a:spcAft>
                <a:spcPts val="900"/>
              </a:spcAft>
              <a:buClr>
                <a:srgbClr val="70AD47">
                  <a:lumMod val="75000"/>
                </a:srgbClr>
              </a:buClr>
              <a:buFont typeface="Wingdings" panose="05000000000000000000" pitchFamily="2" charset="2"/>
              <a:buChar char="Ø"/>
            </a:pPr>
            <a:r>
              <a:rPr lang="zh-TW" altLang="en-US" sz="2800" b="1" dirty="0">
                <a:solidFill>
                  <a:prstClr val="black"/>
                </a:solidFill>
                <a:latin typeface="微軟正黑體" panose="020B0604030504040204" pitchFamily="34" charset="-120"/>
              </a:rPr>
              <a:t>一階</a:t>
            </a:r>
            <a:r>
              <a:rPr lang="en-US" altLang="zh-TW" sz="2800" b="1" dirty="0">
                <a:solidFill>
                  <a:prstClr val="black"/>
                </a:solidFill>
                <a:latin typeface="微軟正黑體" panose="020B0604030504040204" pitchFamily="34" charset="-120"/>
              </a:rPr>
              <a:t>-</a:t>
            </a:r>
            <a:r>
              <a:rPr lang="zh-TW" altLang="en-US" sz="2800" b="1" dirty="0">
                <a:solidFill>
                  <a:prstClr val="black"/>
                </a:solidFill>
                <a:latin typeface="微軟正黑體" panose="020B0604030504040204" pitchFamily="34" charset="-120"/>
              </a:rPr>
              <a:t>相關</a:t>
            </a:r>
            <a:r>
              <a:rPr lang="zh-TW" altLang="en-US" sz="2800" b="1" dirty="0">
                <a:solidFill>
                  <a:srgbClr val="C00000"/>
                </a:solidFill>
                <a:latin typeface="微軟正黑體" panose="020B0604030504040204" pitchFamily="34" charset="-120"/>
              </a:rPr>
              <a:t>政策</a:t>
            </a:r>
            <a:r>
              <a:rPr lang="zh-TW" altLang="en-US" sz="2800" b="1" dirty="0">
                <a:solidFill>
                  <a:prstClr val="black"/>
                </a:solidFill>
                <a:latin typeface="微軟正黑體" panose="020B0604030504040204" pitchFamily="34" charset="-120"/>
              </a:rPr>
              <a:t>文件</a:t>
            </a:r>
            <a:endParaRPr lang="en-US" altLang="zh-TW" sz="2800" b="1" dirty="0">
              <a:solidFill>
                <a:prstClr val="black"/>
              </a:solidFill>
              <a:latin typeface="微軟正黑體" panose="020B0604030504040204" pitchFamily="34" charset="-120"/>
            </a:endParaRPr>
          </a:p>
        </p:txBody>
      </p:sp>
      <p:sp>
        <p:nvSpPr>
          <p:cNvPr id="31" name="內容版面配置區 2">
            <a:extLst>
              <a:ext uri="{FF2B5EF4-FFF2-40B4-BE49-F238E27FC236}">
                <a16:creationId xmlns:a16="http://schemas.microsoft.com/office/drawing/2014/main" id="{865DB45B-2B32-4307-840C-B24CDAE543F3}"/>
              </a:ext>
            </a:extLst>
          </p:cNvPr>
          <p:cNvSpPr txBox="1">
            <a:spLocks/>
          </p:cNvSpPr>
          <p:nvPr/>
        </p:nvSpPr>
        <p:spPr>
          <a:xfrm>
            <a:off x="4200674" y="1613347"/>
            <a:ext cx="1352401"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適用性聲明</a:t>
            </a:r>
            <a:endParaRPr lang="en-US" altLang="zh-TW" sz="1800" b="1" dirty="0">
              <a:solidFill>
                <a:schemeClr val="bg1"/>
              </a:solidFill>
              <a:latin typeface="微軟正黑體"/>
            </a:endParaRPr>
          </a:p>
          <a:p>
            <a:pPr marL="0" indent="0">
              <a:lnSpc>
                <a:spcPct val="120000"/>
              </a:lnSpc>
              <a:buNone/>
              <a:defRPr/>
            </a:pPr>
            <a:endParaRPr lang="en-US" altLang="zh-TW" sz="1800" b="1" dirty="0">
              <a:solidFill>
                <a:schemeClr val="bg1"/>
              </a:solidFill>
              <a:latin typeface="微軟正黑體"/>
            </a:endParaRPr>
          </a:p>
        </p:txBody>
      </p:sp>
      <p:sp>
        <p:nvSpPr>
          <p:cNvPr id="32" name="內容版面配置區 2">
            <a:extLst>
              <a:ext uri="{FF2B5EF4-FFF2-40B4-BE49-F238E27FC236}">
                <a16:creationId xmlns:a16="http://schemas.microsoft.com/office/drawing/2014/main" id="{56A524FB-52B2-4D14-8275-F6B51F28CC07}"/>
              </a:ext>
            </a:extLst>
          </p:cNvPr>
          <p:cNvSpPr txBox="1">
            <a:spLocks/>
          </p:cNvSpPr>
          <p:nvPr/>
        </p:nvSpPr>
        <p:spPr>
          <a:xfrm>
            <a:off x="8060820" y="1588040"/>
            <a:ext cx="2113120" cy="401109"/>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組織全景分析手冊</a:t>
            </a:r>
            <a:endParaRPr lang="en-US" altLang="zh-TW" sz="1800" b="1" dirty="0">
              <a:solidFill>
                <a:schemeClr val="bg1"/>
              </a:solidFill>
              <a:latin typeface="微軟正黑體"/>
            </a:endParaRPr>
          </a:p>
        </p:txBody>
      </p:sp>
      <p:pic>
        <p:nvPicPr>
          <p:cNvPr id="26" name="圖片 25">
            <a:extLst>
              <a:ext uri="{FF2B5EF4-FFF2-40B4-BE49-F238E27FC236}">
                <a16:creationId xmlns:a16="http://schemas.microsoft.com/office/drawing/2014/main" id="{FEC43240-144D-48E2-87FD-A23CBFAAD82D}"/>
              </a:ext>
            </a:extLst>
          </p:cNvPr>
          <p:cNvPicPr>
            <a:picLocks noChangeAspect="1"/>
          </p:cNvPicPr>
          <p:nvPr/>
        </p:nvPicPr>
        <p:blipFill rotWithShape="1">
          <a:blip r:embed="rId6">
            <a:extLst>
              <a:ext uri="{28A0092B-C50C-407E-A947-70E740481C1C}">
                <a14:useLocalDpi xmlns:a14="http://schemas.microsoft.com/office/drawing/2010/main" val="0"/>
              </a:ext>
            </a:extLst>
          </a:blip>
          <a:srcRect b="7068"/>
          <a:stretch/>
        </p:blipFill>
        <p:spPr>
          <a:xfrm>
            <a:off x="4200674" y="2036221"/>
            <a:ext cx="3604220" cy="1935703"/>
          </a:xfrm>
          <a:prstGeom prst="rect">
            <a:avLst/>
          </a:prstGeom>
          <a:effectLst>
            <a:glow rad="228600">
              <a:schemeClr val="accent3">
                <a:satMod val="175000"/>
                <a:alpha val="40000"/>
              </a:schemeClr>
            </a:glow>
            <a:innerShdw blurRad="114300">
              <a:prstClr val="black"/>
            </a:innerShdw>
          </a:effectLst>
        </p:spPr>
      </p:pic>
      <p:pic>
        <p:nvPicPr>
          <p:cNvPr id="28" name="圖片 27">
            <a:extLst>
              <a:ext uri="{FF2B5EF4-FFF2-40B4-BE49-F238E27FC236}">
                <a16:creationId xmlns:a16="http://schemas.microsoft.com/office/drawing/2014/main" id="{4F8E7BDB-3031-41D8-97D4-39373AC327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9864"/>
          <a:stretch/>
        </p:blipFill>
        <p:spPr>
          <a:xfrm>
            <a:off x="8060820" y="2036221"/>
            <a:ext cx="3845732" cy="1935701"/>
          </a:xfrm>
          <a:prstGeom prst="rect">
            <a:avLst/>
          </a:prstGeom>
          <a:effectLst>
            <a:glow rad="228600">
              <a:schemeClr val="accent3">
                <a:satMod val="175000"/>
                <a:alpha val="40000"/>
              </a:schemeClr>
            </a:glow>
            <a:innerShdw blurRad="114300">
              <a:prstClr val="black"/>
            </a:innerShdw>
          </a:effectLst>
        </p:spPr>
      </p:pic>
      <p:pic>
        <p:nvPicPr>
          <p:cNvPr id="34" name="圖片 33">
            <a:extLst>
              <a:ext uri="{FF2B5EF4-FFF2-40B4-BE49-F238E27FC236}">
                <a16:creationId xmlns:a16="http://schemas.microsoft.com/office/drawing/2014/main" id="{7D45F8F3-4DE8-4F6C-A8E7-CCB72D484B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6624" y="4049972"/>
            <a:ext cx="3618270" cy="2508258"/>
          </a:xfrm>
          <a:prstGeom prst="rect">
            <a:avLst/>
          </a:prstGeom>
          <a:effectLst>
            <a:glow rad="228600">
              <a:schemeClr val="accent3">
                <a:satMod val="175000"/>
                <a:alpha val="40000"/>
              </a:schemeClr>
            </a:glow>
            <a:innerShdw blurRad="114300">
              <a:prstClr val="black"/>
            </a:innerShdw>
          </a:effectLst>
        </p:spPr>
      </p:pic>
      <p:pic>
        <p:nvPicPr>
          <p:cNvPr id="36" name="圖片 35">
            <a:extLst>
              <a:ext uri="{FF2B5EF4-FFF2-40B4-BE49-F238E27FC236}">
                <a16:creationId xmlns:a16="http://schemas.microsoft.com/office/drawing/2014/main" id="{F69D5941-F8B7-4249-B92D-B1CAB5AC7890}"/>
              </a:ext>
            </a:extLst>
          </p:cNvPr>
          <p:cNvPicPr>
            <a:picLocks noChangeAspect="1"/>
          </p:cNvPicPr>
          <p:nvPr/>
        </p:nvPicPr>
        <p:blipFill rotWithShape="1">
          <a:blip r:embed="rId9">
            <a:extLst>
              <a:ext uri="{28A0092B-C50C-407E-A947-70E740481C1C}">
                <a14:useLocalDpi xmlns:a14="http://schemas.microsoft.com/office/drawing/2010/main" val="0"/>
              </a:ext>
            </a:extLst>
          </a:blip>
          <a:srcRect b="47340"/>
          <a:stretch/>
        </p:blipFill>
        <p:spPr>
          <a:xfrm>
            <a:off x="8078363" y="4049972"/>
            <a:ext cx="3810645" cy="2808028"/>
          </a:xfrm>
          <a:prstGeom prst="rect">
            <a:avLst/>
          </a:prstGeom>
          <a:effectLst>
            <a:glow rad="228600">
              <a:schemeClr val="accent3">
                <a:satMod val="175000"/>
                <a:alpha val="40000"/>
              </a:schemeClr>
            </a:glow>
            <a:innerShdw blurRad="114300">
              <a:prstClr val="black"/>
            </a:innerShdw>
          </a:effectLst>
        </p:spPr>
      </p:pic>
      <p:sp>
        <p:nvSpPr>
          <p:cNvPr id="18" name="文本框 47">
            <a:extLst>
              <a:ext uri="{FF2B5EF4-FFF2-40B4-BE49-F238E27FC236}">
                <a16:creationId xmlns:a16="http://schemas.microsoft.com/office/drawing/2014/main" id="{74A1C23D-B9BE-4164-B1F1-44A0B0AEC354}"/>
              </a:ext>
            </a:extLst>
          </p:cNvPr>
          <p:cNvSpPr txBox="1"/>
          <p:nvPr/>
        </p:nvSpPr>
        <p:spPr>
          <a:xfrm>
            <a:off x="1209500" y="234242"/>
            <a:ext cx="7477728" cy="646331"/>
          </a:xfrm>
          <a:prstGeom prst="rect">
            <a:avLst/>
          </a:prstGeom>
          <a:noFill/>
        </p:spPr>
        <p:txBody>
          <a:bodyPr wrap="square" rtlCol="0">
            <a:spAutoFit/>
          </a:bodyPr>
          <a:lstStyle/>
          <a:p>
            <a:pPr>
              <a:defRPr/>
            </a:pPr>
            <a:r>
              <a:rPr lang="zh-TW" altLang="en-US" sz="3600" b="1" dirty="0">
                <a:solidFill>
                  <a:prstClr val="white"/>
                </a:solidFill>
                <a:latin typeface="微软雅黑" panose="020B0503020204020204" pitchFamily="34" charset="-122"/>
                <a:ea typeface="微软雅黑" panose="020B0503020204020204" pitchFamily="34" charset="-122"/>
              </a:rPr>
              <a:t>應辦理事項</a:t>
            </a:r>
            <a:r>
              <a:rPr lang="en-US" altLang="zh-TW" sz="3600" b="1" dirty="0">
                <a:solidFill>
                  <a:prstClr val="white"/>
                </a:solidFill>
                <a:latin typeface="微软雅黑" panose="020B0503020204020204" pitchFamily="34" charset="-122"/>
                <a:ea typeface="微软雅黑" panose="020B0503020204020204" pitchFamily="34" charset="-122"/>
              </a:rPr>
              <a:t>(Ⅳ)-</a:t>
            </a:r>
            <a:r>
              <a:rPr lang="zh-TW" altLang="en-US" sz="2400" b="1" dirty="0">
                <a:solidFill>
                  <a:prstClr val="white"/>
                </a:solidFill>
                <a:latin typeface="微软雅黑" panose="020B0503020204020204" pitchFamily="34" charset="-122"/>
                <a:ea typeface="微软雅黑" panose="020B0503020204020204" pitchFamily="34" charset="-122"/>
              </a:rPr>
              <a:t>四階文件</a:t>
            </a:r>
            <a:r>
              <a:rPr lang="en-US" altLang="zh-TW" sz="2400" b="1" dirty="0">
                <a:solidFill>
                  <a:prstClr val="white"/>
                </a:solidFill>
                <a:latin typeface="微软雅黑" panose="020B0503020204020204" pitchFamily="34" charset="-122"/>
                <a:ea typeface="微软雅黑" panose="020B0503020204020204" pitchFamily="34" charset="-122"/>
              </a:rPr>
              <a:t>(1/4)</a:t>
            </a:r>
            <a:endParaRPr lang="zh-TW" altLang="en-US" sz="28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57584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95317" y="153709"/>
            <a:ext cx="11096682" cy="789140"/>
            <a:chOff x="-3" y="162838"/>
            <a:chExt cx="12190831" cy="678410"/>
          </a:xfrm>
        </p:grpSpPr>
        <p:sp>
          <p:nvSpPr>
            <p:cNvPr id="43" name="矩形 42"/>
            <p:cNvSpPr/>
            <p:nvPr/>
          </p:nvSpPr>
          <p:spPr>
            <a:xfrm>
              <a:off x="-3" y="162838"/>
              <a:ext cx="708191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內容版面配置區 2">
            <a:extLst>
              <a:ext uri="{FF2B5EF4-FFF2-40B4-BE49-F238E27FC236}">
                <a16:creationId xmlns:a16="http://schemas.microsoft.com/office/drawing/2014/main" id="{0EBB26B2-AA27-4863-AB6D-3EE4348B41BB}"/>
              </a:ext>
            </a:extLst>
          </p:cNvPr>
          <p:cNvSpPr txBox="1">
            <a:spLocks/>
          </p:cNvSpPr>
          <p:nvPr/>
        </p:nvSpPr>
        <p:spPr>
          <a:xfrm>
            <a:off x="120172" y="1751008"/>
            <a:ext cx="2289653"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資訊安全</a:t>
            </a:r>
            <a:r>
              <a:rPr lang="zh-TW" altLang="en-US" sz="1800" b="1" u="sng" dirty="0">
                <a:solidFill>
                  <a:schemeClr val="bg1"/>
                </a:solidFill>
                <a:latin typeface="微軟正黑體"/>
              </a:rPr>
              <a:t>組織</a:t>
            </a:r>
            <a:r>
              <a:rPr lang="zh-TW" altLang="en-US" sz="1800" b="1" dirty="0">
                <a:solidFill>
                  <a:schemeClr val="bg1"/>
                </a:solidFill>
                <a:latin typeface="微軟正黑體"/>
              </a:rPr>
              <a:t>程序書</a:t>
            </a:r>
            <a:endParaRPr lang="en-US" altLang="zh-TW" sz="1800" b="1" dirty="0">
              <a:solidFill>
                <a:schemeClr val="bg1"/>
              </a:solidFill>
              <a:latin typeface="微軟正黑體"/>
            </a:endParaRPr>
          </a:p>
        </p:txBody>
      </p:sp>
      <p:sp>
        <p:nvSpPr>
          <p:cNvPr id="29" name="矩形 28">
            <a:extLst>
              <a:ext uri="{FF2B5EF4-FFF2-40B4-BE49-F238E27FC236}">
                <a16:creationId xmlns:a16="http://schemas.microsoft.com/office/drawing/2014/main" id="{56A8DE03-A349-4050-923C-D0F5B1033649}"/>
              </a:ext>
            </a:extLst>
          </p:cNvPr>
          <p:cNvSpPr/>
          <p:nvPr/>
        </p:nvSpPr>
        <p:spPr>
          <a:xfrm>
            <a:off x="922009" y="1069812"/>
            <a:ext cx="4216047" cy="507548"/>
          </a:xfrm>
          <a:prstGeom prst="rect">
            <a:avLst/>
          </a:prstGeom>
          <a:solidFill>
            <a:srgbClr val="99CB38">
              <a:alpha val="50000"/>
            </a:srgbClr>
          </a:solidFill>
          <a:ln w="12700" cap="flat" cmpd="sng" algn="ctr">
            <a:noFill/>
            <a:prstDash val="solid"/>
            <a:miter lim="800000"/>
          </a:ln>
          <a:effectLst/>
        </p:spPr>
        <p:txBody>
          <a:bodyPr rtlCol="0" anchor="ctr"/>
          <a:lstStyle/>
          <a:p>
            <a:pPr algn="ctr" defTabSz="457200">
              <a:defRPr/>
            </a:pPr>
            <a:endParaRPr lang="zh-TW" altLang="en-US" kern="0">
              <a:solidFill>
                <a:prstClr val="white"/>
              </a:solidFill>
              <a:latin typeface="Calibri" panose="020F0502020204030204"/>
              <a:ea typeface="新細明體"/>
            </a:endParaRPr>
          </a:p>
        </p:txBody>
      </p:sp>
      <p:sp>
        <p:nvSpPr>
          <p:cNvPr id="30" name="矩形 29">
            <a:extLst>
              <a:ext uri="{FF2B5EF4-FFF2-40B4-BE49-F238E27FC236}">
                <a16:creationId xmlns:a16="http://schemas.microsoft.com/office/drawing/2014/main" id="{AE3E1918-F9D0-428C-A046-E3818FA873DA}"/>
              </a:ext>
            </a:extLst>
          </p:cNvPr>
          <p:cNvSpPr/>
          <p:nvPr/>
        </p:nvSpPr>
        <p:spPr>
          <a:xfrm>
            <a:off x="994584" y="1044202"/>
            <a:ext cx="3647645" cy="523220"/>
          </a:xfrm>
          <a:prstGeom prst="rect">
            <a:avLst/>
          </a:prstGeom>
        </p:spPr>
        <p:txBody>
          <a:bodyPr wrap="square">
            <a:spAutoFit/>
          </a:bodyPr>
          <a:lstStyle/>
          <a:p>
            <a:pPr marL="457200" indent="-457200">
              <a:spcBef>
                <a:spcPts val="600"/>
              </a:spcBef>
              <a:spcAft>
                <a:spcPts val="900"/>
              </a:spcAft>
              <a:buClr>
                <a:srgbClr val="70AD47">
                  <a:lumMod val="75000"/>
                </a:srgbClr>
              </a:buClr>
              <a:buFont typeface="Wingdings" panose="05000000000000000000" pitchFamily="2" charset="2"/>
              <a:buChar char="Ø"/>
            </a:pPr>
            <a:r>
              <a:rPr lang="zh-TW" altLang="en-US" sz="2800" b="1" dirty="0">
                <a:solidFill>
                  <a:prstClr val="black"/>
                </a:solidFill>
                <a:latin typeface="微軟正黑體" panose="020B0604030504040204" pitchFamily="34" charset="-120"/>
              </a:rPr>
              <a:t>二階</a:t>
            </a:r>
            <a:r>
              <a:rPr lang="en-US" altLang="zh-TW" sz="2800" b="1" dirty="0">
                <a:solidFill>
                  <a:prstClr val="black"/>
                </a:solidFill>
                <a:latin typeface="微軟正黑體" panose="020B0604030504040204" pitchFamily="34" charset="-120"/>
              </a:rPr>
              <a:t>-</a:t>
            </a:r>
            <a:r>
              <a:rPr lang="zh-TW" altLang="en-US" sz="2800" b="1" dirty="0">
                <a:solidFill>
                  <a:prstClr val="black"/>
                </a:solidFill>
                <a:latin typeface="微軟正黑體" panose="020B0604030504040204" pitchFamily="34" charset="-120"/>
              </a:rPr>
              <a:t>相關</a:t>
            </a:r>
            <a:r>
              <a:rPr lang="zh-TW" altLang="en-US" sz="2800" b="1" dirty="0">
                <a:solidFill>
                  <a:srgbClr val="C00000"/>
                </a:solidFill>
                <a:latin typeface="微軟正黑體" panose="020B0604030504040204" pitchFamily="34" charset="-120"/>
              </a:rPr>
              <a:t>程序書</a:t>
            </a:r>
            <a:endParaRPr lang="en-US" altLang="zh-TW" sz="2800" b="1" dirty="0">
              <a:solidFill>
                <a:srgbClr val="C00000"/>
              </a:solidFill>
              <a:latin typeface="微軟正黑體" panose="020B0604030504040204" pitchFamily="34" charset="-120"/>
            </a:endParaRPr>
          </a:p>
        </p:txBody>
      </p:sp>
      <p:pic>
        <p:nvPicPr>
          <p:cNvPr id="5" name="圖片 4">
            <a:extLst>
              <a:ext uri="{FF2B5EF4-FFF2-40B4-BE49-F238E27FC236}">
                <a16:creationId xmlns:a16="http://schemas.microsoft.com/office/drawing/2014/main" id="{AC779EE2-D3D7-4DE6-8400-A54C0459B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72" y="2176094"/>
            <a:ext cx="2940763" cy="4272332"/>
          </a:xfrm>
          <a:prstGeom prst="rect">
            <a:avLst/>
          </a:prstGeom>
          <a:effectLst>
            <a:glow rad="101600">
              <a:schemeClr val="accent3">
                <a:satMod val="175000"/>
                <a:alpha val="40000"/>
              </a:schemeClr>
            </a:glow>
            <a:innerShdw blurRad="114300">
              <a:prstClr val="black"/>
            </a:innerShdw>
          </a:effectLst>
        </p:spPr>
      </p:pic>
      <p:sp>
        <p:nvSpPr>
          <p:cNvPr id="22" name="內容版面配置區 2">
            <a:extLst>
              <a:ext uri="{FF2B5EF4-FFF2-40B4-BE49-F238E27FC236}">
                <a16:creationId xmlns:a16="http://schemas.microsoft.com/office/drawing/2014/main" id="{682FAE1C-C390-498E-836D-2D873FF34CFA}"/>
              </a:ext>
            </a:extLst>
          </p:cNvPr>
          <p:cNvSpPr txBox="1">
            <a:spLocks/>
          </p:cNvSpPr>
          <p:nvPr/>
        </p:nvSpPr>
        <p:spPr>
          <a:xfrm>
            <a:off x="3187222" y="1751008"/>
            <a:ext cx="2289653"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資訊</a:t>
            </a:r>
            <a:r>
              <a:rPr lang="zh-TW" altLang="en-US" sz="1800" b="1" u="sng" dirty="0">
                <a:solidFill>
                  <a:schemeClr val="bg1"/>
                </a:solidFill>
                <a:latin typeface="微軟正黑體"/>
              </a:rPr>
              <a:t>資產管理</a:t>
            </a:r>
            <a:r>
              <a:rPr lang="zh-TW" altLang="en-US" sz="1800" b="1" dirty="0">
                <a:solidFill>
                  <a:schemeClr val="bg1"/>
                </a:solidFill>
                <a:latin typeface="微軟正黑體"/>
              </a:rPr>
              <a:t>程序書</a:t>
            </a:r>
            <a:endParaRPr lang="en-US" altLang="zh-TW" sz="1800" b="1" dirty="0">
              <a:solidFill>
                <a:schemeClr val="bg1"/>
              </a:solidFill>
              <a:latin typeface="微軟正黑體"/>
            </a:endParaRPr>
          </a:p>
        </p:txBody>
      </p:sp>
      <p:pic>
        <p:nvPicPr>
          <p:cNvPr id="7" name="圖片 6">
            <a:extLst>
              <a:ext uri="{FF2B5EF4-FFF2-40B4-BE49-F238E27FC236}">
                <a16:creationId xmlns:a16="http://schemas.microsoft.com/office/drawing/2014/main" id="{B9B5044B-FD79-46E1-B551-BB612CFCA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073" y="2176094"/>
            <a:ext cx="2842202" cy="4314606"/>
          </a:xfrm>
          <a:prstGeom prst="rect">
            <a:avLst/>
          </a:prstGeom>
          <a:effectLst>
            <a:glow rad="101600">
              <a:schemeClr val="accent3">
                <a:satMod val="175000"/>
                <a:alpha val="40000"/>
              </a:schemeClr>
            </a:glow>
            <a:innerShdw blurRad="114300">
              <a:prstClr val="black"/>
            </a:innerShdw>
          </a:effectLst>
        </p:spPr>
      </p:pic>
      <p:sp>
        <p:nvSpPr>
          <p:cNvPr id="25" name="內容版面配置區 2">
            <a:extLst>
              <a:ext uri="{FF2B5EF4-FFF2-40B4-BE49-F238E27FC236}">
                <a16:creationId xmlns:a16="http://schemas.microsoft.com/office/drawing/2014/main" id="{80F31C64-F72C-4E50-9C12-A772F8EE6181}"/>
              </a:ext>
            </a:extLst>
          </p:cNvPr>
          <p:cNvSpPr txBox="1">
            <a:spLocks/>
          </p:cNvSpPr>
          <p:nvPr/>
        </p:nvSpPr>
        <p:spPr>
          <a:xfrm>
            <a:off x="6096000" y="1751008"/>
            <a:ext cx="2289653"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u="sng" dirty="0">
                <a:solidFill>
                  <a:schemeClr val="bg1"/>
                </a:solidFill>
                <a:latin typeface="微軟正黑體"/>
              </a:rPr>
              <a:t>文件管理</a:t>
            </a:r>
            <a:r>
              <a:rPr lang="zh-TW" altLang="en-US" sz="1800" b="1" dirty="0">
                <a:solidFill>
                  <a:schemeClr val="bg1"/>
                </a:solidFill>
                <a:latin typeface="微軟正黑體"/>
              </a:rPr>
              <a:t>程序書</a:t>
            </a:r>
            <a:endParaRPr lang="en-US" altLang="zh-TW" sz="1800" b="1" dirty="0">
              <a:solidFill>
                <a:schemeClr val="bg1"/>
              </a:solidFill>
              <a:latin typeface="微軟正黑體"/>
            </a:endParaRPr>
          </a:p>
        </p:txBody>
      </p:sp>
      <p:pic>
        <p:nvPicPr>
          <p:cNvPr id="11" name="圖片 10">
            <a:extLst>
              <a:ext uri="{FF2B5EF4-FFF2-40B4-BE49-F238E27FC236}">
                <a16:creationId xmlns:a16="http://schemas.microsoft.com/office/drawing/2014/main" id="{6822EEB9-F622-4A1C-BC97-25A3CD5C5C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1544" y="2176094"/>
            <a:ext cx="2912618" cy="4314606"/>
          </a:xfrm>
          <a:prstGeom prst="rect">
            <a:avLst/>
          </a:prstGeom>
          <a:effectLst>
            <a:glow rad="101600">
              <a:schemeClr val="accent3">
                <a:satMod val="175000"/>
                <a:alpha val="40000"/>
              </a:schemeClr>
            </a:glow>
            <a:innerShdw blurRad="114300">
              <a:prstClr val="black"/>
            </a:innerShdw>
          </a:effectLst>
        </p:spPr>
      </p:pic>
      <p:sp>
        <p:nvSpPr>
          <p:cNvPr id="33" name="內容版面配置區 2">
            <a:extLst>
              <a:ext uri="{FF2B5EF4-FFF2-40B4-BE49-F238E27FC236}">
                <a16:creationId xmlns:a16="http://schemas.microsoft.com/office/drawing/2014/main" id="{07C2B553-F3DB-4E94-B5AF-45B6346F4EEA}"/>
              </a:ext>
            </a:extLst>
          </p:cNvPr>
          <p:cNvSpPr txBox="1">
            <a:spLocks/>
          </p:cNvSpPr>
          <p:nvPr/>
        </p:nvSpPr>
        <p:spPr>
          <a:xfrm>
            <a:off x="9194800" y="1751008"/>
            <a:ext cx="2997200"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人員</a:t>
            </a:r>
            <a:r>
              <a:rPr lang="zh-TW" altLang="en-US" sz="1800" b="1" u="sng" dirty="0">
                <a:solidFill>
                  <a:schemeClr val="bg1"/>
                </a:solidFill>
                <a:latin typeface="微軟正黑體"/>
              </a:rPr>
              <a:t>安全</a:t>
            </a:r>
            <a:r>
              <a:rPr lang="zh-TW" altLang="en-US" sz="1800" b="1" dirty="0">
                <a:solidFill>
                  <a:schemeClr val="bg1"/>
                </a:solidFill>
                <a:latin typeface="微軟正黑體"/>
              </a:rPr>
              <a:t>與教育</a:t>
            </a:r>
            <a:r>
              <a:rPr lang="zh-TW" altLang="en-US" sz="1800" b="1" u="sng" dirty="0">
                <a:solidFill>
                  <a:schemeClr val="bg1"/>
                </a:solidFill>
                <a:latin typeface="微軟正黑體"/>
              </a:rPr>
              <a:t>訓練</a:t>
            </a:r>
            <a:r>
              <a:rPr lang="zh-TW" altLang="en-US" sz="1800" b="1" dirty="0">
                <a:solidFill>
                  <a:schemeClr val="bg1"/>
                </a:solidFill>
                <a:latin typeface="微軟正黑體"/>
              </a:rPr>
              <a:t>程序書</a:t>
            </a:r>
            <a:endParaRPr lang="en-US" altLang="zh-TW" sz="1800" b="1" dirty="0">
              <a:solidFill>
                <a:schemeClr val="bg1"/>
              </a:solidFill>
              <a:latin typeface="微軟正黑體"/>
            </a:endParaRPr>
          </a:p>
        </p:txBody>
      </p:sp>
      <p:pic>
        <p:nvPicPr>
          <p:cNvPr id="13" name="圖片 12">
            <a:extLst>
              <a:ext uri="{FF2B5EF4-FFF2-40B4-BE49-F238E27FC236}">
                <a16:creationId xmlns:a16="http://schemas.microsoft.com/office/drawing/2014/main" id="{C3E0810E-692B-4C5C-A7B7-EB32CA8D6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4799" y="2176094"/>
            <a:ext cx="2997200" cy="4314606"/>
          </a:xfrm>
          <a:prstGeom prst="rect">
            <a:avLst/>
          </a:prstGeom>
          <a:effectLst>
            <a:glow rad="101600">
              <a:schemeClr val="accent3">
                <a:satMod val="175000"/>
                <a:alpha val="40000"/>
              </a:schemeClr>
            </a:glow>
            <a:innerShdw blurRad="114300">
              <a:prstClr val="black"/>
            </a:innerShdw>
          </a:effectLst>
        </p:spPr>
      </p:pic>
      <p:sp>
        <p:nvSpPr>
          <p:cNvPr id="18" name="文本框 47">
            <a:extLst>
              <a:ext uri="{FF2B5EF4-FFF2-40B4-BE49-F238E27FC236}">
                <a16:creationId xmlns:a16="http://schemas.microsoft.com/office/drawing/2014/main" id="{734378F2-B47F-418F-BFB1-F56D09B2B2C2}"/>
              </a:ext>
            </a:extLst>
          </p:cNvPr>
          <p:cNvSpPr txBox="1"/>
          <p:nvPr/>
        </p:nvSpPr>
        <p:spPr>
          <a:xfrm>
            <a:off x="1209500" y="234242"/>
            <a:ext cx="7477728" cy="646331"/>
          </a:xfrm>
          <a:prstGeom prst="rect">
            <a:avLst/>
          </a:prstGeom>
          <a:noFill/>
        </p:spPr>
        <p:txBody>
          <a:bodyPr wrap="square" rtlCol="0">
            <a:spAutoFit/>
          </a:bodyPr>
          <a:lstStyle/>
          <a:p>
            <a:pPr>
              <a:defRPr/>
            </a:pPr>
            <a:r>
              <a:rPr lang="zh-TW" altLang="en-US" sz="3600" b="1" dirty="0">
                <a:solidFill>
                  <a:prstClr val="white"/>
                </a:solidFill>
                <a:latin typeface="微软雅黑" panose="020B0503020204020204" pitchFamily="34" charset="-122"/>
                <a:ea typeface="微软雅黑" panose="020B0503020204020204" pitchFamily="34" charset="-122"/>
              </a:rPr>
              <a:t>應辦理事項</a:t>
            </a:r>
            <a:r>
              <a:rPr lang="en-US" altLang="zh-TW" sz="3600" b="1" dirty="0">
                <a:solidFill>
                  <a:prstClr val="white"/>
                </a:solidFill>
                <a:latin typeface="微软雅黑" panose="020B0503020204020204" pitchFamily="34" charset="-122"/>
                <a:ea typeface="微软雅黑" panose="020B0503020204020204" pitchFamily="34" charset="-122"/>
              </a:rPr>
              <a:t>(Ⅳ)-</a:t>
            </a:r>
            <a:r>
              <a:rPr lang="zh-TW" altLang="en-US" sz="2400" b="1" dirty="0">
                <a:solidFill>
                  <a:prstClr val="white"/>
                </a:solidFill>
                <a:latin typeface="微软雅黑" panose="020B0503020204020204" pitchFamily="34" charset="-122"/>
                <a:ea typeface="微软雅黑" panose="020B0503020204020204" pitchFamily="34" charset="-122"/>
              </a:rPr>
              <a:t>四階文件</a:t>
            </a:r>
            <a:r>
              <a:rPr lang="en-US" altLang="zh-TW" sz="2400" b="1" dirty="0">
                <a:solidFill>
                  <a:prstClr val="white"/>
                </a:solidFill>
                <a:latin typeface="微软雅黑" panose="020B0503020204020204" pitchFamily="34" charset="-122"/>
                <a:ea typeface="微软雅黑" panose="020B0503020204020204" pitchFamily="34" charset="-122"/>
              </a:rPr>
              <a:t>(2/4)</a:t>
            </a:r>
            <a:endParaRPr lang="zh-TW" altLang="en-US" sz="28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86346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95317" y="153709"/>
            <a:ext cx="11096683" cy="789140"/>
            <a:chOff x="-3" y="162838"/>
            <a:chExt cx="12190831" cy="678410"/>
          </a:xfrm>
        </p:grpSpPr>
        <p:sp>
          <p:nvSpPr>
            <p:cNvPr id="43" name="矩形 42"/>
            <p:cNvSpPr/>
            <p:nvPr/>
          </p:nvSpPr>
          <p:spPr>
            <a:xfrm>
              <a:off x="-3" y="162838"/>
              <a:ext cx="708191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內容版面配置區 2">
            <a:extLst>
              <a:ext uri="{FF2B5EF4-FFF2-40B4-BE49-F238E27FC236}">
                <a16:creationId xmlns:a16="http://schemas.microsoft.com/office/drawing/2014/main" id="{0EBB26B2-AA27-4863-AB6D-3EE4348B41BB}"/>
              </a:ext>
            </a:extLst>
          </p:cNvPr>
          <p:cNvSpPr txBox="1">
            <a:spLocks/>
          </p:cNvSpPr>
          <p:nvPr/>
        </p:nvSpPr>
        <p:spPr>
          <a:xfrm>
            <a:off x="120172" y="1751008"/>
            <a:ext cx="2940528"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網路及系統安全管理說明書</a:t>
            </a:r>
            <a:endParaRPr lang="en-US" altLang="zh-TW" sz="1800" b="1" dirty="0">
              <a:solidFill>
                <a:schemeClr val="bg1"/>
              </a:solidFill>
              <a:latin typeface="微軟正黑體"/>
            </a:endParaRPr>
          </a:p>
        </p:txBody>
      </p:sp>
      <p:sp>
        <p:nvSpPr>
          <p:cNvPr id="29" name="矩形 28">
            <a:extLst>
              <a:ext uri="{FF2B5EF4-FFF2-40B4-BE49-F238E27FC236}">
                <a16:creationId xmlns:a16="http://schemas.microsoft.com/office/drawing/2014/main" id="{56A8DE03-A349-4050-923C-D0F5B1033649}"/>
              </a:ext>
            </a:extLst>
          </p:cNvPr>
          <p:cNvSpPr/>
          <p:nvPr/>
        </p:nvSpPr>
        <p:spPr>
          <a:xfrm>
            <a:off x="952676" y="1085667"/>
            <a:ext cx="4216047" cy="507548"/>
          </a:xfrm>
          <a:prstGeom prst="rect">
            <a:avLst/>
          </a:prstGeom>
          <a:solidFill>
            <a:srgbClr val="99CB38">
              <a:alpha val="50000"/>
            </a:srgbClr>
          </a:solidFill>
          <a:ln w="12700" cap="flat" cmpd="sng" algn="ctr">
            <a:noFill/>
            <a:prstDash val="solid"/>
            <a:miter lim="800000"/>
          </a:ln>
          <a:effectLst/>
        </p:spPr>
        <p:txBody>
          <a:bodyPr rtlCol="0" anchor="ctr"/>
          <a:lstStyle/>
          <a:p>
            <a:pPr algn="ctr" defTabSz="457200">
              <a:defRPr/>
            </a:pPr>
            <a:endParaRPr lang="zh-TW" altLang="en-US" kern="0">
              <a:solidFill>
                <a:prstClr val="white"/>
              </a:solidFill>
              <a:latin typeface="Calibri" panose="020F0502020204030204"/>
              <a:ea typeface="新細明體"/>
            </a:endParaRPr>
          </a:p>
        </p:txBody>
      </p:sp>
      <p:sp>
        <p:nvSpPr>
          <p:cNvPr id="30" name="矩形 29">
            <a:extLst>
              <a:ext uri="{FF2B5EF4-FFF2-40B4-BE49-F238E27FC236}">
                <a16:creationId xmlns:a16="http://schemas.microsoft.com/office/drawing/2014/main" id="{AE3E1918-F9D0-428C-A046-E3818FA873DA}"/>
              </a:ext>
            </a:extLst>
          </p:cNvPr>
          <p:cNvSpPr/>
          <p:nvPr/>
        </p:nvSpPr>
        <p:spPr>
          <a:xfrm>
            <a:off x="1025251" y="1060057"/>
            <a:ext cx="3647645" cy="523220"/>
          </a:xfrm>
          <a:prstGeom prst="rect">
            <a:avLst/>
          </a:prstGeom>
        </p:spPr>
        <p:txBody>
          <a:bodyPr wrap="square">
            <a:spAutoFit/>
          </a:bodyPr>
          <a:lstStyle/>
          <a:p>
            <a:pPr marL="457200" indent="-457200">
              <a:spcBef>
                <a:spcPts val="600"/>
              </a:spcBef>
              <a:spcAft>
                <a:spcPts val="900"/>
              </a:spcAft>
              <a:buClr>
                <a:srgbClr val="70AD47">
                  <a:lumMod val="75000"/>
                </a:srgbClr>
              </a:buClr>
              <a:buFont typeface="Wingdings" panose="05000000000000000000" pitchFamily="2" charset="2"/>
              <a:buChar char="Ø"/>
            </a:pPr>
            <a:r>
              <a:rPr lang="zh-TW" altLang="en-US" sz="2800" b="1" dirty="0">
                <a:solidFill>
                  <a:prstClr val="black"/>
                </a:solidFill>
                <a:latin typeface="微軟正黑體" panose="020B0604030504040204" pitchFamily="34" charset="-120"/>
              </a:rPr>
              <a:t>三階</a:t>
            </a:r>
            <a:r>
              <a:rPr lang="en-US" altLang="zh-TW" sz="2800" b="1" dirty="0">
                <a:solidFill>
                  <a:prstClr val="black"/>
                </a:solidFill>
                <a:latin typeface="微軟正黑體" panose="020B0604030504040204" pitchFamily="34" charset="-120"/>
              </a:rPr>
              <a:t>-</a:t>
            </a:r>
            <a:r>
              <a:rPr lang="zh-TW" altLang="en-US" sz="2800" b="1" dirty="0">
                <a:solidFill>
                  <a:prstClr val="black"/>
                </a:solidFill>
                <a:latin typeface="微軟正黑體" panose="020B0604030504040204" pitchFamily="34" charset="-120"/>
              </a:rPr>
              <a:t>相關</a:t>
            </a:r>
            <a:r>
              <a:rPr lang="zh-TW" altLang="en-US" sz="2800" b="1" dirty="0">
                <a:solidFill>
                  <a:srgbClr val="C00000"/>
                </a:solidFill>
                <a:latin typeface="微軟正黑體" panose="020B0604030504040204" pitchFamily="34" charset="-120"/>
              </a:rPr>
              <a:t>說明書</a:t>
            </a:r>
            <a:endParaRPr lang="en-US" altLang="zh-TW" sz="2800" b="1" dirty="0">
              <a:solidFill>
                <a:srgbClr val="C00000"/>
              </a:solidFill>
              <a:latin typeface="微軟正黑體" panose="020B0604030504040204" pitchFamily="34" charset="-120"/>
            </a:endParaRPr>
          </a:p>
        </p:txBody>
      </p:sp>
      <p:sp>
        <p:nvSpPr>
          <p:cNvPr id="22" name="內容版面配置區 2">
            <a:extLst>
              <a:ext uri="{FF2B5EF4-FFF2-40B4-BE49-F238E27FC236}">
                <a16:creationId xmlns:a16="http://schemas.microsoft.com/office/drawing/2014/main" id="{682FAE1C-C390-498E-836D-2D873FF34CFA}"/>
              </a:ext>
            </a:extLst>
          </p:cNvPr>
          <p:cNvSpPr txBox="1">
            <a:spLocks/>
          </p:cNvSpPr>
          <p:nvPr/>
        </p:nvSpPr>
        <p:spPr>
          <a:xfrm>
            <a:off x="9430228" y="1751008"/>
            <a:ext cx="2266472"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資訊資產管理說明書</a:t>
            </a:r>
            <a:endParaRPr lang="en-US" altLang="zh-TW" sz="1800" b="1" dirty="0">
              <a:solidFill>
                <a:schemeClr val="bg1"/>
              </a:solidFill>
              <a:latin typeface="微軟正黑體"/>
            </a:endParaRPr>
          </a:p>
        </p:txBody>
      </p:sp>
      <p:sp>
        <p:nvSpPr>
          <p:cNvPr id="25" name="內容版面配置區 2">
            <a:extLst>
              <a:ext uri="{FF2B5EF4-FFF2-40B4-BE49-F238E27FC236}">
                <a16:creationId xmlns:a16="http://schemas.microsoft.com/office/drawing/2014/main" id="{80F31C64-F72C-4E50-9C12-A772F8EE6181}"/>
              </a:ext>
            </a:extLst>
          </p:cNvPr>
          <p:cNvSpPr txBox="1">
            <a:spLocks/>
          </p:cNvSpPr>
          <p:nvPr/>
        </p:nvSpPr>
        <p:spPr>
          <a:xfrm>
            <a:off x="3238500" y="1751008"/>
            <a:ext cx="2699658"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惡意軟體防護管理說明書</a:t>
            </a:r>
            <a:endParaRPr lang="en-US" altLang="zh-TW" sz="1800" b="1" dirty="0">
              <a:solidFill>
                <a:schemeClr val="bg1"/>
              </a:solidFill>
              <a:latin typeface="微軟正黑體"/>
            </a:endParaRPr>
          </a:p>
        </p:txBody>
      </p:sp>
      <p:sp>
        <p:nvSpPr>
          <p:cNvPr id="33" name="內容版面配置區 2">
            <a:extLst>
              <a:ext uri="{FF2B5EF4-FFF2-40B4-BE49-F238E27FC236}">
                <a16:creationId xmlns:a16="http://schemas.microsoft.com/office/drawing/2014/main" id="{07C2B553-F3DB-4E94-B5AF-45B6346F4EEA}"/>
              </a:ext>
            </a:extLst>
          </p:cNvPr>
          <p:cNvSpPr txBox="1">
            <a:spLocks/>
          </p:cNvSpPr>
          <p:nvPr/>
        </p:nvSpPr>
        <p:spPr>
          <a:xfrm>
            <a:off x="6337300" y="1751008"/>
            <a:ext cx="2565400"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帳號及密碼管理說明書</a:t>
            </a:r>
            <a:endParaRPr lang="en-US" altLang="zh-TW" sz="1800" b="1" dirty="0">
              <a:solidFill>
                <a:schemeClr val="bg1"/>
              </a:solidFill>
              <a:latin typeface="微軟正黑體"/>
            </a:endParaRPr>
          </a:p>
        </p:txBody>
      </p:sp>
      <p:pic>
        <p:nvPicPr>
          <p:cNvPr id="3" name="圖片 2">
            <a:extLst>
              <a:ext uri="{FF2B5EF4-FFF2-40B4-BE49-F238E27FC236}">
                <a16:creationId xmlns:a16="http://schemas.microsoft.com/office/drawing/2014/main" id="{5AE68CE0-5698-4BC2-94ED-5491A7DD5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71" y="2176094"/>
            <a:ext cx="2932355" cy="4314606"/>
          </a:xfrm>
          <a:prstGeom prst="rect">
            <a:avLst/>
          </a:prstGeom>
          <a:effectLst>
            <a:glow rad="228600">
              <a:schemeClr val="accent3">
                <a:satMod val="175000"/>
                <a:alpha val="40000"/>
              </a:schemeClr>
            </a:glow>
            <a:innerShdw blurRad="114300">
              <a:prstClr val="black"/>
            </a:innerShdw>
          </a:effectLst>
        </p:spPr>
      </p:pic>
      <p:pic>
        <p:nvPicPr>
          <p:cNvPr id="6" name="圖片 5">
            <a:extLst>
              <a:ext uri="{FF2B5EF4-FFF2-40B4-BE49-F238E27FC236}">
                <a16:creationId xmlns:a16="http://schemas.microsoft.com/office/drawing/2014/main" id="{50803C7F-3E0B-46A5-B5B0-E26549289D73}"/>
              </a:ext>
            </a:extLst>
          </p:cNvPr>
          <p:cNvPicPr>
            <a:picLocks noChangeAspect="1"/>
          </p:cNvPicPr>
          <p:nvPr/>
        </p:nvPicPr>
        <p:blipFill rotWithShape="1">
          <a:blip r:embed="rId5">
            <a:extLst>
              <a:ext uri="{28A0092B-C50C-407E-A947-70E740481C1C}">
                <a14:useLocalDpi xmlns:a14="http://schemas.microsoft.com/office/drawing/2010/main" val="0"/>
              </a:ext>
            </a:extLst>
          </a:blip>
          <a:srcRect r="5125"/>
          <a:stretch/>
        </p:blipFill>
        <p:spPr>
          <a:xfrm>
            <a:off x="9430230" y="2176094"/>
            <a:ext cx="2641600" cy="4315152"/>
          </a:xfrm>
          <a:prstGeom prst="rect">
            <a:avLst/>
          </a:prstGeom>
          <a:effectLst>
            <a:glow rad="228600">
              <a:schemeClr val="accent3">
                <a:satMod val="175000"/>
                <a:alpha val="40000"/>
              </a:schemeClr>
            </a:glow>
            <a:innerShdw blurRad="114300">
              <a:prstClr val="black"/>
            </a:innerShdw>
          </a:effectLst>
        </p:spPr>
      </p:pic>
      <p:pic>
        <p:nvPicPr>
          <p:cNvPr id="10" name="圖片 9">
            <a:extLst>
              <a:ext uri="{FF2B5EF4-FFF2-40B4-BE49-F238E27FC236}">
                <a16:creationId xmlns:a16="http://schemas.microsoft.com/office/drawing/2014/main" id="{075C0F1D-7028-4554-B327-6474F799F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6419" y="2186728"/>
            <a:ext cx="2914981" cy="4303971"/>
          </a:xfrm>
          <a:prstGeom prst="rect">
            <a:avLst/>
          </a:prstGeom>
          <a:effectLst>
            <a:glow rad="228600">
              <a:schemeClr val="accent3">
                <a:satMod val="175000"/>
                <a:alpha val="40000"/>
              </a:schemeClr>
            </a:glow>
            <a:innerShdw blurRad="114300">
              <a:prstClr val="black"/>
            </a:innerShdw>
          </a:effectLst>
        </p:spPr>
      </p:pic>
      <p:pic>
        <p:nvPicPr>
          <p:cNvPr id="14" name="圖片 13">
            <a:extLst>
              <a:ext uri="{FF2B5EF4-FFF2-40B4-BE49-F238E27FC236}">
                <a16:creationId xmlns:a16="http://schemas.microsoft.com/office/drawing/2014/main" id="{A52697E7-B55A-4C29-834D-4CE528F2AE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7300" y="2186728"/>
            <a:ext cx="2877029" cy="4302723"/>
          </a:xfrm>
          <a:prstGeom prst="rect">
            <a:avLst/>
          </a:prstGeom>
          <a:effectLst>
            <a:glow rad="228600">
              <a:schemeClr val="accent3">
                <a:satMod val="175000"/>
                <a:alpha val="40000"/>
              </a:schemeClr>
            </a:glow>
            <a:innerShdw blurRad="114300">
              <a:prstClr val="black"/>
            </a:innerShdw>
          </a:effectLst>
        </p:spPr>
      </p:pic>
      <p:sp>
        <p:nvSpPr>
          <p:cNvPr id="18" name="文本框 47">
            <a:extLst>
              <a:ext uri="{FF2B5EF4-FFF2-40B4-BE49-F238E27FC236}">
                <a16:creationId xmlns:a16="http://schemas.microsoft.com/office/drawing/2014/main" id="{01DF0694-A1A0-487E-BCB2-EAE4FA089826}"/>
              </a:ext>
            </a:extLst>
          </p:cNvPr>
          <p:cNvSpPr txBox="1"/>
          <p:nvPr/>
        </p:nvSpPr>
        <p:spPr>
          <a:xfrm>
            <a:off x="1209500" y="234242"/>
            <a:ext cx="7477728" cy="646331"/>
          </a:xfrm>
          <a:prstGeom prst="rect">
            <a:avLst/>
          </a:prstGeom>
          <a:noFill/>
        </p:spPr>
        <p:txBody>
          <a:bodyPr wrap="square" rtlCol="0">
            <a:spAutoFit/>
          </a:bodyPr>
          <a:lstStyle/>
          <a:p>
            <a:pPr>
              <a:defRPr/>
            </a:pPr>
            <a:r>
              <a:rPr lang="zh-TW" altLang="en-US" sz="3600" b="1" dirty="0">
                <a:solidFill>
                  <a:prstClr val="white"/>
                </a:solidFill>
                <a:latin typeface="微软雅黑" panose="020B0503020204020204" pitchFamily="34" charset="-122"/>
                <a:ea typeface="微软雅黑" panose="020B0503020204020204" pitchFamily="34" charset="-122"/>
              </a:rPr>
              <a:t>應辦理事項</a:t>
            </a:r>
            <a:r>
              <a:rPr lang="en-US" altLang="zh-TW" sz="3600" b="1" dirty="0">
                <a:solidFill>
                  <a:prstClr val="white"/>
                </a:solidFill>
                <a:latin typeface="微软雅黑" panose="020B0503020204020204" pitchFamily="34" charset="-122"/>
                <a:ea typeface="微软雅黑" panose="020B0503020204020204" pitchFamily="34" charset="-122"/>
              </a:rPr>
              <a:t>(Ⅳ)-</a:t>
            </a:r>
            <a:r>
              <a:rPr lang="zh-TW" altLang="en-US" sz="2400" b="1" dirty="0">
                <a:solidFill>
                  <a:prstClr val="white"/>
                </a:solidFill>
                <a:latin typeface="微软雅黑" panose="020B0503020204020204" pitchFamily="34" charset="-122"/>
                <a:ea typeface="微软雅黑" panose="020B0503020204020204" pitchFamily="34" charset="-122"/>
              </a:rPr>
              <a:t>四階文件</a:t>
            </a:r>
            <a:r>
              <a:rPr lang="en-US" altLang="zh-TW" sz="2400" b="1" dirty="0">
                <a:solidFill>
                  <a:prstClr val="white"/>
                </a:solidFill>
                <a:latin typeface="微软雅黑" panose="020B0503020204020204" pitchFamily="34" charset="-122"/>
                <a:ea typeface="微软雅黑" panose="020B0503020204020204" pitchFamily="34" charset="-122"/>
              </a:rPr>
              <a:t>(3/4)</a:t>
            </a:r>
            <a:endParaRPr lang="zh-TW" altLang="en-US" sz="28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61455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0E2">
            <a:alpha val="70000"/>
          </a:srgbClr>
        </a:solidFill>
        <a:effectLst/>
      </p:bgPr>
    </p:bg>
    <p:spTree>
      <p:nvGrpSpPr>
        <p:cNvPr id="1" name=""/>
        <p:cNvGrpSpPr/>
        <p:nvPr/>
      </p:nvGrpSpPr>
      <p:grpSpPr>
        <a:xfrm>
          <a:off x="0" y="0"/>
          <a:ext cx="0" cy="0"/>
          <a:chOff x="0" y="0"/>
          <a:chExt cx="0" cy="0"/>
        </a:xfrm>
      </p:grpSpPr>
      <p:grpSp>
        <p:nvGrpSpPr>
          <p:cNvPr id="7" name="组合 11">
            <a:extLst>
              <a:ext uri="{FF2B5EF4-FFF2-40B4-BE49-F238E27FC236}">
                <a16:creationId xmlns:a16="http://schemas.microsoft.com/office/drawing/2014/main" id="{310B5575-B206-4042-A677-FE72D3D72E44}"/>
              </a:ext>
            </a:extLst>
          </p:cNvPr>
          <p:cNvGrpSpPr/>
          <p:nvPr/>
        </p:nvGrpSpPr>
        <p:grpSpPr>
          <a:xfrm>
            <a:off x="895507" y="1776383"/>
            <a:ext cx="3136392" cy="3108960"/>
            <a:chOff x="1874520" y="1901952"/>
            <a:chExt cx="3136392" cy="3108960"/>
          </a:xfrm>
        </p:grpSpPr>
        <p:sp>
          <p:nvSpPr>
            <p:cNvPr id="50" name="椭圆 3">
              <a:extLst>
                <a:ext uri="{FF2B5EF4-FFF2-40B4-BE49-F238E27FC236}">
                  <a16:creationId xmlns:a16="http://schemas.microsoft.com/office/drawing/2014/main" id="{90EBE1CC-05EC-4FF6-A1AD-122E088EAA1B}"/>
                </a:ext>
              </a:extLst>
            </p:cNvPr>
            <p:cNvSpPr/>
            <p:nvPr/>
          </p:nvSpPr>
          <p:spPr>
            <a:xfrm>
              <a:off x="2057400" y="2066544"/>
              <a:ext cx="2770632" cy="2770632"/>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51" name="直接连接符 5">
              <a:extLst>
                <a:ext uri="{FF2B5EF4-FFF2-40B4-BE49-F238E27FC236}">
                  <a16:creationId xmlns:a16="http://schemas.microsoft.com/office/drawing/2014/main" id="{38DB638D-D75C-494F-97ED-781F2DB6C875}"/>
                </a:ext>
              </a:extLst>
            </p:cNvPr>
            <p:cNvCxnSpPr/>
            <p:nvPr/>
          </p:nvCxnSpPr>
          <p:spPr>
            <a:xfrm>
              <a:off x="3429000" y="1901952"/>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8">
              <a:extLst>
                <a:ext uri="{FF2B5EF4-FFF2-40B4-BE49-F238E27FC236}">
                  <a16:creationId xmlns:a16="http://schemas.microsoft.com/office/drawing/2014/main" id="{05E47DAF-F418-4B80-A260-407EC70A7B26}"/>
                </a:ext>
              </a:extLst>
            </p:cNvPr>
            <p:cNvCxnSpPr/>
            <p:nvPr/>
          </p:nvCxnSpPr>
          <p:spPr>
            <a:xfrm>
              <a:off x="4672584" y="3456432"/>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9">
              <a:extLst>
                <a:ext uri="{FF2B5EF4-FFF2-40B4-BE49-F238E27FC236}">
                  <a16:creationId xmlns:a16="http://schemas.microsoft.com/office/drawing/2014/main" id="{F406A23A-683F-4505-B90F-D7F49ABC2251}"/>
                </a:ext>
              </a:extLst>
            </p:cNvPr>
            <p:cNvCxnSpPr/>
            <p:nvPr/>
          </p:nvCxnSpPr>
          <p:spPr>
            <a:xfrm>
              <a:off x="3425952" y="4654296"/>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10">
              <a:extLst>
                <a:ext uri="{FF2B5EF4-FFF2-40B4-BE49-F238E27FC236}">
                  <a16:creationId xmlns:a16="http://schemas.microsoft.com/office/drawing/2014/main" id="{9206A0EC-308C-47BE-80A2-432C700A0600}"/>
                </a:ext>
              </a:extLst>
            </p:cNvPr>
            <p:cNvCxnSpPr/>
            <p:nvPr/>
          </p:nvCxnSpPr>
          <p:spPr>
            <a:xfrm>
              <a:off x="1874520" y="3451860"/>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120">
            <a:extLst>
              <a:ext uri="{FF2B5EF4-FFF2-40B4-BE49-F238E27FC236}">
                <a16:creationId xmlns:a16="http://schemas.microsoft.com/office/drawing/2014/main" id="{D482250E-4D96-4E30-9C14-7258F674690C}"/>
              </a:ext>
            </a:extLst>
          </p:cNvPr>
          <p:cNvGrpSpPr/>
          <p:nvPr/>
        </p:nvGrpSpPr>
        <p:grpSpPr>
          <a:xfrm>
            <a:off x="4388707" y="2234038"/>
            <a:ext cx="7074208" cy="1938204"/>
            <a:chOff x="4619530" y="2424035"/>
            <a:chExt cx="6544864" cy="1548167"/>
          </a:xfrm>
        </p:grpSpPr>
        <p:grpSp>
          <p:nvGrpSpPr>
            <p:cNvPr id="56" name="组合 55">
              <a:extLst>
                <a:ext uri="{FF2B5EF4-FFF2-40B4-BE49-F238E27FC236}">
                  <a16:creationId xmlns:a16="http://schemas.microsoft.com/office/drawing/2014/main" id="{D74208A4-5344-492B-A9DB-FC15C7659F14}"/>
                </a:ext>
              </a:extLst>
            </p:cNvPr>
            <p:cNvGrpSpPr/>
            <p:nvPr/>
          </p:nvGrpSpPr>
          <p:grpSpPr>
            <a:xfrm>
              <a:off x="4619530" y="2424035"/>
              <a:ext cx="6544864" cy="1548167"/>
              <a:chOff x="681080" y="2753256"/>
              <a:chExt cx="6962996" cy="1647075"/>
            </a:xfrm>
          </p:grpSpPr>
          <p:sp>
            <p:nvSpPr>
              <p:cNvPr id="61" name="矩形 3">
                <a:extLst>
                  <a:ext uri="{FF2B5EF4-FFF2-40B4-BE49-F238E27FC236}">
                    <a16:creationId xmlns:a16="http://schemas.microsoft.com/office/drawing/2014/main" id="{5AE2D1FC-21A3-4A7C-AE77-14AFAF3DD96D}"/>
                  </a:ext>
                </a:extLst>
              </p:cNvPr>
              <p:cNvSpPr/>
              <p:nvPr/>
            </p:nvSpPr>
            <p:spPr>
              <a:xfrm>
                <a:off x="681080" y="2753256"/>
                <a:ext cx="6657271" cy="124786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7271" h="1247861">
                    <a:moveTo>
                      <a:pt x="0" y="0"/>
                    </a:moveTo>
                    <a:lnTo>
                      <a:pt x="6393111" y="386080"/>
                    </a:lnTo>
                    <a:lnTo>
                      <a:pt x="6657271" y="1247861"/>
                    </a:lnTo>
                    <a:lnTo>
                      <a:pt x="213360" y="1247861"/>
                    </a:lnTo>
                    <a:lnTo>
                      <a:pt x="0" y="0"/>
                    </a:lnTo>
                    <a:close/>
                  </a:path>
                </a:pathLst>
              </a:custGeom>
              <a:solidFill>
                <a:srgbClr val="334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62" name="矩形 3">
                <a:extLst>
                  <a:ext uri="{FF2B5EF4-FFF2-40B4-BE49-F238E27FC236}">
                    <a16:creationId xmlns:a16="http://schemas.microsoft.com/office/drawing/2014/main" id="{1C738AFD-284E-477E-A593-987880422554}"/>
                  </a:ext>
                </a:extLst>
              </p:cNvPr>
              <p:cNvSpPr/>
              <p:nvPr/>
            </p:nvSpPr>
            <p:spPr>
              <a:xfrm>
                <a:off x="1220485" y="3721430"/>
                <a:ext cx="6423591" cy="67890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50800 w 6657271"/>
                  <a:gd name="connsiteY3" fmla="*/ 546821 h 1247861"/>
                  <a:gd name="connsiteX4" fmla="*/ 0 w 6657271"/>
                  <a:gd name="connsiteY4" fmla="*/ 0 h 1247861"/>
                  <a:gd name="connsiteX0" fmla="*/ 0 w 6657271"/>
                  <a:gd name="connsiteY0" fmla="*/ 71120 h 1318981"/>
                  <a:gd name="connsiteX1" fmla="*/ 6321991 w 6657271"/>
                  <a:gd name="connsiteY1" fmla="*/ 0 h 1318981"/>
                  <a:gd name="connsiteX2" fmla="*/ 6657271 w 6657271"/>
                  <a:gd name="connsiteY2" fmla="*/ 1318981 h 1318981"/>
                  <a:gd name="connsiteX3" fmla="*/ 50800 w 6657271"/>
                  <a:gd name="connsiteY3" fmla="*/ 617941 h 1318981"/>
                  <a:gd name="connsiteX4" fmla="*/ 0 w 6657271"/>
                  <a:gd name="connsiteY4" fmla="*/ 71120 h 1318981"/>
                  <a:gd name="connsiteX0" fmla="*/ 0 w 6443911"/>
                  <a:gd name="connsiteY0" fmla="*/ 71120 h 678901"/>
                  <a:gd name="connsiteX1" fmla="*/ 6321991 w 6443911"/>
                  <a:gd name="connsiteY1" fmla="*/ 0 h 678901"/>
                  <a:gd name="connsiteX2" fmla="*/ 6443911 w 6443911"/>
                  <a:gd name="connsiteY2" fmla="*/ 678901 h 678901"/>
                  <a:gd name="connsiteX3" fmla="*/ 50800 w 6443911"/>
                  <a:gd name="connsiteY3" fmla="*/ 617941 h 678901"/>
                  <a:gd name="connsiteX4" fmla="*/ 0 w 6443911"/>
                  <a:gd name="connsiteY4" fmla="*/ 71120 h 678901"/>
                  <a:gd name="connsiteX0" fmla="*/ 0 w 6423591"/>
                  <a:gd name="connsiteY0" fmla="*/ 121920 h 678901"/>
                  <a:gd name="connsiteX1" fmla="*/ 6301671 w 6423591"/>
                  <a:gd name="connsiteY1" fmla="*/ 0 h 678901"/>
                  <a:gd name="connsiteX2" fmla="*/ 6423591 w 6423591"/>
                  <a:gd name="connsiteY2" fmla="*/ 678901 h 678901"/>
                  <a:gd name="connsiteX3" fmla="*/ 30480 w 6423591"/>
                  <a:gd name="connsiteY3" fmla="*/ 617941 h 678901"/>
                  <a:gd name="connsiteX4" fmla="*/ 0 w 6423591"/>
                  <a:gd name="connsiteY4" fmla="*/ 121920 h 67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591" h="678901">
                    <a:moveTo>
                      <a:pt x="0" y="121920"/>
                    </a:moveTo>
                    <a:lnTo>
                      <a:pt x="6301671" y="0"/>
                    </a:lnTo>
                    <a:lnTo>
                      <a:pt x="6423591" y="678901"/>
                    </a:lnTo>
                    <a:lnTo>
                      <a:pt x="30480" y="617941"/>
                    </a:lnTo>
                    <a:lnTo>
                      <a:pt x="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Calibri" panose="020F0502020204030204"/>
                  <a:ea typeface="宋体" panose="02010600030101010101" pitchFamily="2" charset="-122"/>
                </a:endParaRPr>
              </a:p>
            </p:txBody>
          </p:sp>
        </p:grpSp>
        <p:sp>
          <p:nvSpPr>
            <p:cNvPr id="58" name="文本框 119">
              <a:extLst>
                <a:ext uri="{FF2B5EF4-FFF2-40B4-BE49-F238E27FC236}">
                  <a16:creationId xmlns:a16="http://schemas.microsoft.com/office/drawing/2014/main" id="{324C33AE-CCE5-4260-9607-C1159EC5A27C}"/>
                </a:ext>
              </a:extLst>
            </p:cNvPr>
            <p:cNvSpPr txBox="1"/>
            <p:nvPr/>
          </p:nvSpPr>
          <p:spPr>
            <a:xfrm>
              <a:off x="6953579" y="3426055"/>
              <a:ext cx="3517949" cy="461665"/>
            </a:xfrm>
            <a:prstGeom prst="rect">
              <a:avLst/>
            </a:prstGeom>
            <a:noFill/>
          </p:spPr>
          <p:txBody>
            <a:bodyPr wrap="square" rtlCol="0">
              <a:spAutoFit/>
            </a:bodyPr>
            <a:lstStyle/>
            <a:p>
              <a:pPr>
                <a:defRPr/>
              </a:pPr>
              <a:r>
                <a:rPr lang="en-US" altLang="zh-CN" sz="2400" b="1" dirty="0">
                  <a:solidFill>
                    <a:prstClr val="white"/>
                  </a:solidFill>
                  <a:latin typeface="微软雅黑" panose="020B0503020204020204" pitchFamily="34" charset="-122"/>
                  <a:ea typeface="微软雅黑" panose="020B0503020204020204" pitchFamily="34" charset="-122"/>
                </a:rPr>
                <a:t>ADD YOUR TITLE</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nvGrpSpPr>
          <p:cNvPr id="65" name="组合 66">
            <a:extLst>
              <a:ext uri="{FF2B5EF4-FFF2-40B4-BE49-F238E27FC236}">
                <a16:creationId xmlns:a16="http://schemas.microsoft.com/office/drawing/2014/main" id="{0800E0F9-B1C5-4D9B-B015-1C6765F468AA}"/>
              </a:ext>
            </a:extLst>
          </p:cNvPr>
          <p:cNvGrpSpPr/>
          <p:nvPr/>
        </p:nvGrpSpPr>
        <p:grpSpPr>
          <a:xfrm>
            <a:off x="8559443" y="1346959"/>
            <a:ext cx="2910464" cy="914884"/>
            <a:chOff x="1019176" y="1452562"/>
            <a:chExt cx="2290763" cy="809626"/>
          </a:xfrm>
          <a:effectLst>
            <a:outerShdw blurRad="50800" dist="38100" dir="2700000" algn="tl" rotWithShape="0">
              <a:prstClr val="black">
                <a:alpha val="40000"/>
              </a:prstClr>
            </a:outerShdw>
          </a:effectLst>
        </p:grpSpPr>
        <p:sp>
          <p:nvSpPr>
            <p:cNvPr id="66" name="Freeform 74">
              <a:extLst>
                <a:ext uri="{FF2B5EF4-FFF2-40B4-BE49-F238E27FC236}">
                  <a16:creationId xmlns:a16="http://schemas.microsoft.com/office/drawing/2014/main" id="{84EF7B1B-8A9C-42CB-92EE-A43BA8CC4C36}"/>
                </a:ext>
              </a:extLst>
            </p:cNvPr>
            <p:cNvSpPr>
              <a:spLocks/>
            </p:cNvSpPr>
            <p:nvPr/>
          </p:nvSpPr>
          <p:spPr bwMode="auto">
            <a:xfrm>
              <a:off x="1655763" y="1890713"/>
              <a:ext cx="411163" cy="158750"/>
            </a:xfrm>
            <a:custGeom>
              <a:avLst/>
              <a:gdLst>
                <a:gd name="T0" fmla="*/ 102 w 109"/>
                <a:gd name="T1" fmla="*/ 10 h 42"/>
                <a:gd name="T2" fmla="*/ 58 w 109"/>
                <a:gd name="T3" fmla="*/ 25 h 42"/>
                <a:gd name="T4" fmla="*/ 3 w 109"/>
                <a:gd name="T5" fmla="*/ 17 h 42"/>
                <a:gd name="T6" fmla="*/ 15 w 109"/>
                <a:gd name="T7" fmla="*/ 17 h 42"/>
                <a:gd name="T8" fmla="*/ 49 w 109"/>
                <a:gd name="T9" fmla="*/ 37 h 42"/>
                <a:gd name="T10" fmla="*/ 62 w 109"/>
                <a:gd name="T11" fmla="*/ 35 h 42"/>
                <a:gd name="T12" fmla="*/ 93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8" y="3"/>
                    <a:pt x="46" y="27"/>
                    <a:pt x="49" y="37"/>
                  </a:cubicBezTo>
                  <a:cubicBezTo>
                    <a:pt x="51" y="42"/>
                    <a:pt x="61" y="38"/>
                    <a:pt x="62" y="35"/>
                  </a:cubicBezTo>
                  <a:cubicBezTo>
                    <a:pt x="68" y="23"/>
                    <a:pt x="77" y="13"/>
                    <a:pt x="93"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endParaRPr>
            </a:p>
          </p:txBody>
        </p:sp>
        <p:sp>
          <p:nvSpPr>
            <p:cNvPr id="67" name="Freeform 75">
              <a:extLst>
                <a:ext uri="{FF2B5EF4-FFF2-40B4-BE49-F238E27FC236}">
                  <a16:creationId xmlns:a16="http://schemas.microsoft.com/office/drawing/2014/main" id="{892EE8F7-3DEC-4A57-B792-5341C2DD206F}"/>
                </a:ext>
              </a:extLst>
            </p:cNvPr>
            <p:cNvSpPr>
              <a:spLocks/>
            </p:cNvSpPr>
            <p:nvPr/>
          </p:nvSpPr>
          <p:spPr bwMode="auto">
            <a:xfrm>
              <a:off x="1019176" y="1619250"/>
              <a:ext cx="411163" cy="160338"/>
            </a:xfrm>
            <a:custGeom>
              <a:avLst/>
              <a:gdLst>
                <a:gd name="T0" fmla="*/ 102 w 109"/>
                <a:gd name="T1" fmla="*/ 10 h 42"/>
                <a:gd name="T2" fmla="*/ 58 w 109"/>
                <a:gd name="T3" fmla="*/ 25 h 42"/>
                <a:gd name="T4" fmla="*/ 3 w 109"/>
                <a:gd name="T5" fmla="*/ 17 h 42"/>
                <a:gd name="T6" fmla="*/ 15 w 109"/>
                <a:gd name="T7" fmla="*/ 17 h 42"/>
                <a:gd name="T8" fmla="*/ 50 w 109"/>
                <a:gd name="T9" fmla="*/ 37 h 42"/>
                <a:gd name="T10" fmla="*/ 63 w 109"/>
                <a:gd name="T11" fmla="*/ 35 h 42"/>
                <a:gd name="T12" fmla="*/ 94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9" y="3"/>
                    <a:pt x="46" y="27"/>
                    <a:pt x="50" y="37"/>
                  </a:cubicBezTo>
                  <a:cubicBezTo>
                    <a:pt x="51" y="42"/>
                    <a:pt x="61" y="38"/>
                    <a:pt x="63" y="35"/>
                  </a:cubicBezTo>
                  <a:cubicBezTo>
                    <a:pt x="69" y="23"/>
                    <a:pt x="77" y="13"/>
                    <a:pt x="94"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76">
              <a:extLst>
                <a:ext uri="{FF2B5EF4-FFF2-40B4-BE49-F238E27FC236}">
                  <a16:creationId xmlns:a16="http://schemas.microsoft.com/office/drawing/2014/main" id="{4327CFBC-6295-48AE-8E65-3875E01D96F4}"/>
                </a:ext>
              </a:extLst>
            </p:cNvPr>
            <p:cNvSpPr>
              <a:spLocks/>
            </p:cNvSpPr>
            <p:nvPr/>
          </p:nvSpPr>
          <p:spPr bwMode="auto">
            <a:xfrm>
              <a:off x="1628776" y="1509713"/>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8"/>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77">
              <a:extLst>
                <a:ext uri="{FF2B5EF4-FFF2-40B4-BE49-F238E27FC236}">
                  <a16:creationId xmlns:a16="http://schemas.microsoft.com/office/drawing/2014/main" id="{C0C0C9C3-652E-414F-8C71-DAAEB7F6EB1D}"/>
                </a:ext>
              </a:extLst>
            </p:cNvPr>
            <p:cNvSpPr>
              <a:spLocks/>
            </p:cNvSpPr>
            <p:nvPr/>
          </p:nvSpPr>
          <p:spPr bwMode="auto">
            <a:xfrm>
              <a:off x="2281238" y="1711325"/>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Freeform 78">
              <a:extLst>
                <a:ext uri="{FF2B5EF4-FFF2-40B4-BE49-F238E27FC236}">
                  <a16:creationId xmlns:a16="http://schemas.microsoft.com/office/drawing/2014/main" id="{593CDE95-6F15-4265-9199-DE8FD94356D1}"/>
                </a:ext>
              </a:extLst>
            </p:cNvPr>
            <p:cNvSpPr>
              <a:spLocks/>
            </p:cNvSpPr>
            <p:nvPr/>
          </p:nvSpPr>
          <p:spPr bwMode="auto">
            <a:xfrm>
              <a:off x="2138363" y="2103438"/>
              <a:ext cx="414338" cy="158750"/>
            </a:xfrm>
            <a:custGeom>
              <a:avLst/>
              <a:gdLst>
                <a:gd name="T0" fmla="*/ 103 w 110"/>
                <a:gd name="T1" fmla="*/ 11 h 42"/>
                <a:gd name="T2" fmla="*/ 59 w 110"/>
                <a:gd name="T3" fmla="*/ 25 h 42"/>
                <a:gd name="T4" fmla="*/ 4 w 110"/>
                <a:gd name="T5" fmla="*/ 17 h 42"/>
                <a:gd name="T6" fmla="*/ 16 w 110"/>
                <a:gd name="T7" fmla="*/ 17 h 42"/>
                <a:gd name="T8" fmla="*/ 50 w 110"/>
                <a:gd name="T9" fmla="*/ 38 h 42"/>
                <a:gd name="T10" fmla="*/ 63 w 110"/>
                <a:gd name="T11" fmla="*/ 35 h 42"/>
                <a:gd name="T12" fmla="*/ 94 w 110"/>
                <a:gd name="T13" fmla="*/ 17 h 42"/>
                <a:gd name="T14" fmla="*/ 103 w 110"/>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2">
                  <a:moveTo>
                    <a:pt x="103" y="11"/>
                  </a:moveTo>
                  <a:cubicBezTo>
                    <a:pt x="86" y="8"/>
                    <a:pt x="70" y="13"/>
                    <a:pt x="59" y="25"/>
                  </a:cubicBezTo>
                  <a:cubicBezTo>
                    <a:pt x="47" y="7"/>
                    <a:pt x="20" y="0"/>
                    <a:pt x="4" y="17"/>
                  </a:cubicBezTo>
                  <a:cubicBezTo>
                    <a:pt x="0" y="20"/>
                    <a:pt x="13" y="20"/>
                    <a:pt x="16" y="17"/>
                  </a:cubicBezTo>
                  <a:cubicBezTo>
                    <a:pt x="29" y="3"/>
                    <a:pt x="47" y="27"/>
                    <a:pt x="50" y="38"/>
                  </a:cubicBezTo>
                  <a:cubicBezTo>
                    <a:pt x="51" y="42"/>
                    <a:pt x="62" y="38"/>
                    <a:pt x="63" y="35"/>
                  </a:cubicBezTo>
                  <a:cubicBezTo>
                    <a:pt x="69" y="24"/>
                    <a:pt x="77" y="14"/>
                    <a:pt x="94" y="17"/>
                  </a:cubicBezTo>
                  <a:cubicBezTo>
                    <a:pt x="97" y="17"/>
                    <a:pt x="110" y="12"/>
                    <a:pt x="103"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1" name="Freeform 79">
              <a:extLst>
                <a:ext uri="{FF2B5EF4-FFF2-40B4-BE49-F238E27FC236}">
                  <a16:creationId xmlns:a16="http://schemas.microsoft.com/office/drawing/2014/main" id="{0E9BF36C-2774-412A-AAF0-6C82807767E9}"/>
                </a:ext>
              </a:extLst>
            </p:cNvPr>
            <p:cNvSpPr>
              <a:spLocks/>
            </p:cNvSpPr>
            <p:nvPr/>
          </p:nvSpPr>
          <p:spPr bwMode="auto">
            <a:xfrm>
              <a:off x="2898776" y="1452562"/>
              <a:ext cx="411163" cy="160338"/>
            </a:xfrm>
            <a:custGeom>
              <a:avLst/>
              <a:gdLst>
                <a:gd name="T0" fmla="*/ 102 w 109"/>
                <a:gd name="T1" fmla="*/ 11 h 42"/>
                <a:gd name="T2" fmla="*/ 58 w 109"/>
                <a:gd name="T3" fmla="*/ 25 h 42"/>
                <a:gd name="T4" fmla="*/ 3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3" y="17"/>
                  </a:cubicBezTo>
                  <a:cubicBezTo>
                    <a:pt x="0" y="21"/>
                    <a:pt x="13" y="20"/>
                    <a:pt x="16" y="17"/>
                  </a:cubicBezTo>
                  <a:cubicBezTo>
                    <a:pt x="29" y="3"/>
                    <a:pt x="46" y="27"/>
                    <a:pt x="50" y="38"/>
                  </a:cubicBezTo>
                  <a:cubicBezTo>
                    <a:pt x="51" y="42"/>
                    <a:pt x="61" y="38"/>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pic>
        <p:nvPicPr>
          <p:cNvPr id="73" name="圖片 72">
            <a:extLst>
              <a:ext uri="{FF2B5EF4-FFF2-40B4-BE49-F238E27FC236}">
                <a16:creationId xmlns:a16="http://schemas.microsoft.com/office/drawing/2014/main" id="{55F3E18D-93C3-40B9-8142-DCE0A441F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044" y="2489484"/>
            <a:ext cx="1403102" cy="1682758"/>
          </a:xfrm>
          <a:prstGeom prst="rect">
            <a:avLst/>
          </a:prstGeom>
        </p:spPr>
      </p:pic>
      <p:pic>
        <p:nvPicPr>
          <p:cNvPr id="28" name="圖片 27">
            <a:extLst>
              <a:ext uri="{FF2B5EF4-FFF2-40B4-BE49-F238E27FC236}">
                <a16:creationId xmlns:a16="http://schemas.microsoft.com/office/drawing/2014/main" id="{94B1537B-BA69-43F8-897F-4313AEEB86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3022600"/>
            <a:ext cx="12192000" cy="3835400"/>
          </a:xfrm>
          <a:prstGeom prst="rect">
            <a:avLst/>
          </a:prstGeom>
        </p:spPr>
      </p:pic>
      <p:sp>
        <p:nvSpPr>
          <p:cNvPr id="30" name="文字方塊 29">
            <a:extLst>
              <a:ext uri="{FF2B5EF4-FFF2-40B4-BE49-F238E27FC236}">
                <a16:creationId xmlns:a16="http://schemas.microsoft.com/office/drawing/2014/main" id="{B62817B3-2271-4993-9006-6E2B20387050}"/>
              </a:ext>
            </a:extLst>
          </p:cNvPr>
          <p:cNvSpPr txBox="1"/>
          <p:nvPr/>
        </p:nvSpPr>
        <p:spPr>
          <a:xfrm>
            <a:off x="4690193" y="2743914"/>
            <a:ext cx="6462113" cy="630942"/>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white"/>
                </a:solidFill>
                <a:latin typeface="微软雅黑" panose="020B0503020204020204" pitchFamily="34" charset="-122"/>
                <a:ea typeface="微软雅黑" panose="020B0503020204020204" pitchFamily="34" charset="-122"/>
              </a:defRPr>
            </a:lvl1pPr>
          </a:lstStyle>
          <a:p>
            <a:pPr>
              <a:lnSpc>
                <a:spcPts val="4200"/>
              </a:lnSpc>
            </a:pPr>
            <a:r>
              <a:rPr lang="zh-TW" altLang="en-US" sz="4200" dirty="0"/>
              <a:t>灌溉管理與空間資訊</a:t>
            </a:r>
            <a:endParaRPr lang="zh-TW" altLang="en-US" dirty="0">
              <a:solidFill>
                <a:prstClr val="black"/>
              </a:solidFill>
            </a:endParaRPr>
          </a:p>
        </p:txBody>
      </p:sp>
      <p:sp>
        <p:nvSpPr>
          <p:cNvPr id="3" name="矩形 2"/>
          <p:cNvSpPr/>
          <p:nvPr/>
        </p:nvSpPr>
        <p:spPr>
          <a:xfrm>
            <a:off x="5946094" y="3507688"/>
            <a:ext cx="5570756" cy="648896"/>
          </a:xfrm>
          <a:prstGeom prst="rect">
            <a:avLst/>
          </a:prstGeom>
        </p:spPr>
        <p:txBody>
          <a:bodyPr wrap="none">
            <a:spAutoFit/>
          </a:bodyPr>
          <a:lstStyle/>
          <a:p>
            <a:pPr lvl="0">
              <a:lnSpc>
                <a:spcPts val="4200"/>
              </a:lnSpc>
            </a:pPr>
            <a:r>
              <a:rPr lang="zh-TW" altLang="en-US" sz="4200" b="1" dirty="0">
                <a:latin typeface="微软雅黑" panose="020B0503020204020204" pitchFamily="34" charset="-122"/>
                <a:ea typeface="微软雅黑" panose="020B0503020204020204" pitchFamily="34" charset="-122"/>
              </a:rPr>
              <a:t>農田水利基礎基料發展</a:t>
            </a:r>
          </a:p>
        </p:txBody>
      </p:sp>
      <p:sp>
        <p:nvSpPr>
          <p:cNvPr id="5" name="投影片編號版面配置區 4"/>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4</a:t>
            </a:fld>
            <a:endParaRPr lang="zh-CN" altLang="en-US">
              <a:solidFill>
                <a:prstClr val="black">
                  <a:tint val="75000"/>
                </a:prstClr>
              </a:solidFill>
            </a:endParaRPr>
          </a:p>
        </p:txBody>
      </p:sp>
    </p:spTree>
    <p:extLst>
      <p:ext uri="{BB962C8B-B14F-4D97-AF65-F5344CB8AC3E}">
        <p14:creationId xmlns:p14="http://schemas.microsoft.com/office/powerpoint/2010/main" val="4239608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6FFC7938-5C4A-4641-BFE9-805D10B92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4961" y="3952370"/>
            <a:ext cx="4244533" cy="2905630"/>
          </a:xfrm>
          <a:prstGeom prst="rect">
            <a:avLst/>
          </a:prstGeom>
          <a:effectLst>
            <a:glow rad="228600">
              <a:schemeClr val="accent3">
                <a:satMod val="175000"/>
                <a:alpha val="40000"/>
              </a:schemeClr>
            </a:glow>
            <a:innerShdw blurRad="114300">
              <a:prstClr val="black"/>
            </a:innerShdw>
          </a:effectLst>
        </p:spPr>
      </p:pic>
      <p:pic>
        <p:nvPicPr>
          <p:cNvPr id="11" name="圖片 10">
            <a:extLst>
              <a:ext uri="{FF2B5EF4-FFF2-40B4-BE49-F238E27FC236}">
                <a16:creationId xmlns:a16="http://schemas.microsoft.com/office/drawing/2014/main" id="{9E171DF6-9C62-4D62-964B-D7607EBA9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4961" y="1232076"/>
            <a:ext cx="4287473" cy="2431067"/>
          </a:xfrm>
          <a:prstGeom prst="rect">
            <a:avLst/>
          </a:prstGeom>
          <a:effectLst>
            <a:glow rad="228600">
              <a:schemeClr val="accent3">
                <a:satMod val="175000"/>
                <a:alpha val="40000"/>
              </a:schemeClr>
            </a:glow>
            <a:innerShdw blurRad="114300">
              <a:prstClr val="black"/>
            </a:innerShdw>
          </a:effectLst>
        </p:spPr>
      </p:pic>
      <p:grpSp>
        <p:nvGrpSpPr>
          <p:cNvPr id="46" name="组合 45"/>
          <p:cNvGrpSpPr/>
          <p:nvPr/>
        </p:nvGrpSpPr>
        <p:grpSpPr>
          <a:xfrm>
            <a:off x="1095317" y="153709"/>
            <a:ext cx="11096683" cy="789140"/>
            <a:chOff x="-3" y="162838"/>
            <a:chExt cx="12190831" cy="678410"/>
          </a:xfrm>
        </p:grpSpPr>
        <p:sp>
          <p:nvSpPr>
            <p:cNvPr id="43" name="矩形 42"/>
            <p:cNvSpPr/>
            <p:nvPr/>
          </p:nvSpPr>
          <p:spPr>
            <a:xfrm>
              <a:off x="-3" y="162838"/>
              <a:ext cx="708191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內容版面配置區 2">
            <a:extLst>
              <a:ext uri="{FF2B5EF4-FFF2-40B4-BE49-F238E27FC236}">
                <a16:creationId xmlns:a16="http://schemas.microsoft.com/office/drawing/2014/main" id="{0EBB26B2-AA27-4863-AB6D-3EE4348B41BB}"/>
              </a:ext>
            </a:extLst>
          </p:cNvPr>
          <p:cNvSpPr txBox="1">
            <a:spLocks/>
          </p:cNvSpPr>
          <p:nvPr/>
        </p:nvSpPr>
        <p:spPr>
          <a:xfrm>
            <a:off x="215422" y="1751008"/>
            <a:ext cx="2590800"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設備進出及異動紀錄表</a:t>
            </a:r>
            <a:endParaRPr lang="en-US" altLang="zh-TW" sz="1800" b="1" dirty="0">
              <a:solidFill>
                <a:schemeClr val="bg1"/>
              </a:solidFill>
              <a:latin typeface="微軟正黑體"/>
            </a:endParaRPr>
          </a:p>
        </p:txBody>
      </p:sp>
      <p:sp>
        <p:nvSpPr>
          <p:cNvPr id="29" name="矩形 28">
            <a:extLst>
              <a:ext uri="{FF2B5EF4-FFF2-40B4-BE49-F238E27FC236}">
                <a16:creationId xmlns:a16="http://schemas.microsoft.com/office/drawing/2014/main" id="{56A8DE03-A349-4050-923C-D0F5B1033649}"/>
              </a:ext>
            </a:extLst>
          </p:cNvPr>
          <p:cNvSpPr/>
          <p:nvPr/>
        </p:nvSpPr>
        <p:spPr>
          <a:xfrm>
            <a:off x="952676" y="1085667"/>
            <a:ext cx="4216047" cy="507548"/>
          </a:xfrm>
          <a:prstGeom prst="rect">
            <a:avLst/>
          </a:prstGeom>
          <a:solidFill>
            <a:srgbClr val="99CB38">
              <a:alpha val="50000"/>
            </a:srgbClr>
          </a:solidFill>
          <a:ln w="12700" cap="flat" cmpd="sng" algn="ctr">
            <a:noFill/>
            <a:prstDash val="solid"/>
            <a:miter lim="800000"/>
          </a:ln>
          <a:effectLst/>
        </p:spPr>
        <p:txBody>
          <a:bodyPr rtlCol="0" anchor="ctr"/>
          <a:lstStyle/>
          <a:p>
            <a:pPr algn="ctr" defTabSz="457200">
              <a:defRPr/>
            </a:pPr>
            <a:endParaRPr lang="zh-TW" altLang="en-US" kern="0">
              <a:solidFill>
                <a:prstClr val="white"/>
              </a:solidFill>
              <a:latin typeface="Calibri" panose="020F0502020204030204"/>
              <a:ea typeface="新細明體"/>
            </a:endParaRPr>
          </a:p>
        </p:txBody>
      </p:sp>
      <p:sp>
        <p:nvSpPr>
          <p:cNvPr id="30" name="矩形 29">
            <a:extLst>
              <a:ext uri="{FF2B5EF4-FFF2-40B4-BE49-F238E27FC236}">
                <a16:creationId xmlns:a16="http://schemas.microsoft.com/office/drawing/2014/main" id="{AE3E1918-F9D0-428C-A046-E3818FA873DA}"/>
              </a:ext>
            </a:extLst>
          </p:cNvPr>
          <p:cNvSpPr/>
          <p:nvPr/>
        </p:nvSpPr>
        <p:spPr>
          <a:xfrm>
            <a:off x="1025251" y="1060057"/>
            <a:ext cx="3647645" cy="523220"/>
          </a:xfrm>
          <a:prstGeom prst="rect">
            <a:avLst/>
          </a:prstGeom>
        </p:spPr>
        <p:txBody>
          <a:bodyPr wrap="square">
            <a:spAutoFit/>
          </a:bodyPr>
          <a:lstStyle/>
          <a:p>
            <a:pPr marL="457200" indent="-457200">
              <a:spcBef>
                <a:spcPts val="600"/>
              </a:spcBef>
              <a:spcAft>
                <a:spcPts val="900"/>
              </a:spcAft>
              <a:buClr>
                <a:srgbClr val="70AD47">
                  <a:lumMod val="75000"/>
                </a:srgbClr>
              </a:buClr>
              <a:buFont typeface="Wingdings" panose="05000000000000000000" pitchFamily="2" charset="2"/>
              <a:buChar char="Ø"/>
            </a:pPr>
            <a:r>
              <a:rPr lang="zh-TW" altLang="en-US" sz="2800" b="1" dirty="0">
                <a:solidFill>
                  <a:prstClr val="black"/>
                </a:solidFill>
                <a:latin typeface="微軟正黑體" panose="020B0604030504040204" pitchFamily="34" charset="-120"/>
              </a:rPr>
              <a:t>四階</a:t>
            </a:r>
            <a:r>
              <a:rPr lang="en-US" altLang="zh-TW" sz="2800" b="1" dirty="0">
                <a:solidFill>
                  <a:prstClr val="black"/>
                </a:solidFill>
                <a:latin typeface="微軟正黑體" panose="020B0604030504040204" pitchFamily="34" charset="-120"/>
              </a:rPr>
              <a:t>-</a:t>
            </a:r>
            <a:r>
              <a:rPr lang="zh-TW" altLang="en-US" sz="2800" b="1" dirty="0">
                <a:solidFill>
                  <a:prstClr val="black"/>
                </a:solidFill>
                <a:latin typeface="微軟正黑體" panose="020B0604030504040204" pitchFamily="34" charset="-120"/>
              </a:rPr>
              <a:t>相關</a:t>
            </a:r>
            <a:r>
              <a:rPr lang="zh-TW" altLang="en-US" sz="2800" b="1" dirty="0">
                <a:solidFill>
                  <a:srgbClr val="C00000"/>
                </a:solidFill>
                <a:latin typeface="微軟正黑體" panose="020B0604030504040204" pitchFamily="34" charset="-120"/>
              </a:rPr>
              <a:t>表單</a:t>
            </a:r>
            <a:endParaRPr lang="en-US" altLang="zh-TW" sz="2800" b="1" dirty="0">
              <a:solidFill>
                <a:srgbClr val="C00000"/>
              </a:solidFill>
              <a:latin typeface="微軟正黑體" panose="020B0604030504040204" pitchFamily="34" charset="-120"/>
            </a:endParaRPr>
          </a:p>
        </p:txBody>
      </p:sp>
      <p:sp>
        <p:nvSpPr>
          <p:cNvPr id="22" name="內容版面配置區 2">
            <a:extLst>
              <a:ext uri="{FF2B5EF4-FFF2-40B4-BE49-F238E27FC236}">
                <a16:creationId xmlns:a16="http://schemas.microsoft.com/office/drawing/2014/main" id="{682FAE1C-C390-498E-836D-2D873FF34CFA}"/>
              </a:ext>
            </a:extLst>
          </p:cNvPr>
          <p:cNvSpPr txBox="1">
            <a:spLocks/>
          </p:cNvSpPr>
          <p:nvPr/>
        </p:nvSpPr>
        <p:spPr>
          <a:xfrm>
            <a:off x="7494961" y="3924172"/>
            <a:ext cx="2266472"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有效性量測表</a:t>
            </a:r>
            <a:endParaRPr lang="en-US" altLang="zh-TW" sz="1800" b="1" dirty="0">
              <a:solidFill>
                <a:schemeClr val="bg1"/>
              </a:solidFill>
              <a:latin typeface="微軟正黑體"/>
            </a:endParaRPr>
          </a:p>
        </p:txBody>
      </p:sp>
      <p:sp>
        <p:nvSpPr>
          <p:cNvPr id="25" name="內容版面配置區 2">
            <a:extLst>
              <a:ext uri="{FF2B5EF4-FFF2-40B4-BE49-F238E27FC236}">
                <a16:creationId xmlns:a16="http://schemas.microsoft.com/office/drawing/2014/main" id="{80F31C64-F72C-4E50-9C12-A772F8EE6181}"/>
              </a:ext>
            </a:extLst>
          </p:cNvPr>
          <p:cNvSpPr txBox="1">
            <a:spLocks/>
          </p:cNvSpPr>
          <p:nvPr/>
        </p:nvSpPr>
        <p:spPr>
          <a:xfrm>
            <a:off x="3495183" y="1751008"/>
            <a:ext cx="3610467" cy="466753"/>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離職、調職人員帳號停用檢查表</a:t>
            </a:r>
            <a:endParaRPr lang="en-US" altLang="zh-TW" sz="1800" b="1" dirty="0">
              <a:solidFill>
                <a:schemeClr val="bg1"/>
              </a:solidFill>
              <a:latin typeface="微軟正黑體"/>
            </a:endParaRPr>
          </a:p>
        </p:txBody>
      </p:sp>
      <p:sp>
        <p:nvSpPr>
          <p:cNvPr id="33" name="內容版面配置區 2">
            <a:extLst>
              <a:ext uri="{FF2B5EF4-FFF2-40B4-BE49-F238E27FC236}">
                <a16:creationId xmlns:a16="http://schemas.microsoft.com/office/drawing/2014/main" id="{07C2B553-F3DB-4E94-B5AF-45B6346F4EEA}"/>
              </a:ext>
            </a:extLst>
          </p:cNvPr>
          <p:cNvSpPr txBox="1">
            <a:spLocks/>
          </p:cNvSpPr>
          <p:nvPr/>
        </p:nvSpPr>
        <p:spPr>
          <a:xfrm>
            <a:off x="7494961" y="1097692"/>
            <a:ext cx="2266472"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資訊安全管理文件表</a:t>
            </a:r>
            <a:endParaRPr lang="en-US" altLang="zh-TW" sz="1800" b="1" dirty="0">
              <a:solidFill>
                <a:schemeClr val="bg1"/>
              </a:solidFill>
              <a:latin typeface="微軟正黑體"/>
            </a:endParaRPr>
          </a:p>
        </p:txBody>
      </p:sp>
      <p:pic>
        <p:nvPicPr>
          <p:cNvPr id="4" name="圖片 3">
            <a:extLst>
              <a:ext uri="{FF2B5EF4-FFF2-40B4-BE49-F238E27FC236}">
                <a16:creationId xmlns:a16="http://schemas.microsoft.com/office/drawing/2014/main" id="{EFE639A8-AF80-4CCA-887E-FDE0598F88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420" y="2176094"/>
            <a:ext cx="3065995" cy="4313357"/>
          </a:xfrm>
          <a:prstGeom prst="rect">
            <a:avLst/>
          </a:prstGeom>
          <a:effectLst>
            <a:glow rad="228600">
              <a:schemeClr val="accent3">
                <a:satMod val="175000"/>
                <a:alpha val="40000"/>
              </a:schemeClr>
            </a:glow>
            <a:innerShdw blurRad="114300">
              <a:prstClr val="black"/>
            </a:innerShdw>
          </a:effectLst>
        </p:spPr>
      </p:pic>
      <p:pic>
        <p:nvPicPr>
          <p:cNvPr id="7" name="圖片 6">
            <a:extLst>
              <a:ext uri="{FF2B5EF4-FFF2-40B4-BE49-F238E27FC236}">
                <a16:creationId xmlns:a16="http://schemas.microsoft.com/office/drawing/2014/main" id="{4C5E1DC2-72ED-4453-A4B9-FEED378B86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4658" y="2317487"/>
            <a:ext cx="3740230" cy="4030570"/>
          </a:xfrm>
          <a:prstGeom prst="rect">
            <a:avLst/>
          </a:prstGeom>
          <a:effectLst>
            <a:glow rad="228600">
              <a:schemeClr val="accent3">
                <a:satMod val="175000"/>
                <a:alpha val="40000"/>
              </a:schemeClr>
            </a:glow>
            <a:innerShdw blurRad="114300">
              <a:prstClr val="black"/>
            </a:innerShdw>
          </a:effectLst>
        </p:spPr>
      </p:pic>
      <p:sp>
        <p:nvSpPr>
          <p:cNvPr id="18" name="文本框 47">
            <a:extLst>
              <a:ext uri="{FF2B5EF4-FFF2-40B4-BE49-F238E27FC236}">
                <a16:creationId xmlns:a16="http://schemas.microsoft.com/office/drawing/2014/main" id="{D31FD1EF-8571-4977-BC53-26118DAC2D8B}"/>
              </a:ext>
            </a:extLst>
          </p:cNvPr>
          <p:cNvSpPr txBox="1"/>
          <p:nvPr/>
        </p:nvSpPr>
        <p:spPr>
          <a:xfrm>
            <a:off x="1209500" y="234242"/>
            <a:ext cx="7477728" cy="646331"/>
          </a:xfrm>
          <a:prstGeom prst="rect">
            <a:avLst/>
          </a:prstGeom>
          <a:noFill/>
        </p:spPr>
        <p:txBody>
          <a:bodyPr wrap="square" rtlCol="0">
            <a:spAutoFit/>
          </a:bodyPr>
          <a:lstStyle/>
          <a:p>
            <a:pPr>
              <a:defRPr/>
            </a:pPr>
            <a:r>
              <a:rPr lang="zh-TW" altLang="en-US" sz="3600" b="1" dirty="0">
                <a:solidFill>
                  <a:prstClr val="white"/>
                </a:solidFill>
                <a:latin typeface="微软雅黑" panose="020B0503020204020204" pitchFamily="34" charset="-122"/>
                <a:ea typeface="微软雅黑" panose="020B0503020204020204" pitchFamily="34" charset="-122"/>
              </a:rPr>
              <a:t>應辦理事項</a:t>
            </a:r>
            <a:r>
              <a:rPr lang="en-US" altLang="zh-TW" sz="3600" b="1" dirty="0">
                <a:solidFill>
                  <a:prstClr val="white"/>
                </a:solidFill>
                <a:latin typeface="微软雅黑" panose="020B0503020204020204" pitchFamily="34" charset="-122"/>
                <a:ea typeface="微软雅黑" panose="020B0503020204020204" pitchFamily="34" charset="-122"/>
              </a:rPr>
              <a:t>(Ⅳ)-</a:t>
            </a:r>
            <a:r>
              <a:rPr lang="zh-TW" altLang="en-US" sz="2400" b="1" dirty="0">
                <a:solidFill>
                  <a:prstClr val="white"/>
                </a:solidFill>
                <a:latin typeface="微软雅黑" panose="020B0503020204020204" pitchFamily="34" charset="-122"/>
                <a:ea typeface="微软雅黑" panose="020B0503020204020204" pitchFamily="34" charset="-122"/>
              </a:rPr>
              <a:t>四階文件</a:t>
            </a:r>
            <a:r>
              <a:rPr lang="en-US" altLang="zh-TW" sz="2400" b="1" dirty="0">
                <a:solidFill>
                  <a:prstClr val="white"/>
                </a:solidFill>
                <a:latin typeface="微软雅黑" panose="020B0503020204020204" pitchFamily="34" charset="-122"/>
                <a:ea typeface="微软雅黑" panose="020B0503020204020204" pitchFamily="34" charset="-122"/>
              </a:rPr>
              <a:t>(4/4)</a:t>
            </a:r>
            <a:endParaRPr lang="zh-TW" altLang="en-US" sz="28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15285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4E0E2">
            <a:alpha val="70000"/>
          </a:srgbClr>
        </a:solidFill>
        <a:effectLst/>
      </p:bgPr>
    </p:bg>
    <p:spTree>
      <p:nvGrpSpPr>
        <p:cNvPr id="1" name=""/>
        <p:cNvGrpSpPr/>
        <p:nvPr/>
      </p:nvGrpSpPr>
      <p:grpSpPr>
        <a:xfrm>
          <a:off x="0" y="0"/>
          <a:ext cx="0" cy="0"/>
          <a:chOff x="0" y="0"/>
          <a:chExt cx="0" cy="0"/>
        </a:xfrm>
      </p:grpSpPr>
      <p:grpSp>
        <p:nvGrpSpPr>
          <p:cNvPr id="7" name="组合 11">
            <a:extLst>
              <a:ext uri="{FF2B5EF4-FFF2-40B4-BE49-F238E27FC236}">
                <a16:creationId xmlns:a16="http://schemas.microsoft.com/office/drawing/2014/main" id="{310B5575-B206-4042-A677-FE72D3D72E44}"/>
              </a:ext>
            </a:extLst>
          </p:cNvPr>
          <p:cNvGrpSpPr/>
          <p:nvPr/>
        </p:nvGrpSpPr>
        <p:grpSpPr>
          <a:xfrm>
            <a:off x="895507" y="1776383"/>
            <a:ext cx="3136392" cy="3108960"/>
            <a:chOff x="1874520" y="1901952"/>
            <a:chExt cx="3136392" cy="3108960"/>
          </a:xfrm>
        </p:grpSpPr>
        <p:sp>
          <p:nvSpPr>
            <p:cNvPr id="50" name="椭圆 3">
              <a:extLst>
                <a:ext uri="{FF2B5EF4-FFF2-40B4-BE49-F238E27FC236}">
                  <a16:creationId xmlns:a16="http://schemas.microsoft.com/office/drawing/2014/main" id="{90EBE1CC-05EC-4FF6-A1AD-122E088EAA1B}"/>
                </a:ext>
              </a:extLst>
            </p:cNvPr>
            <p:cNvSpPr/>
            <p:nvPr/>
          </p:nvSpPr>
          <p:spPr>
            <a:xfrm>
              <a:off x="2057400" y="2066544"/>
              <a:ext cx="2770632" cy="2770632"/>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51" name="直接连接符 5">
              <a:extLst>
                <a:ext uri="{FF2B5EF4-FFF2-40B4-BE49-F238E27FC236}">
                  <a16:creationId xmlns:a16="http://schemas.microsoft.com/office/drawing/2014/main" id="{38DB638D-D75C-494F-97ED-781F2DB6C875}"/>
                </a:ext>
              </a:extLst>
            </p:cNvPr>
            <p:cNvCxnSpPr/>
            <p:nvPr/>
          </p:nvCxnSpPr>
          <p:spPr>
            <a:xfrm>
              <a:off x="3429000" y="1901952"/>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8">
              <a:extLst>
                <a:ext uri="{FF2B5EF4-FFF2-40B4-BE49-F238E27FC236}">
                  <a16:creationId xmlns:a16="http://schemas.microsoft.com/office/drawing/2014/main" id="{05E47DAF-F418-4B80-A260-407EC70A7B26}"/>
                </a:ext>
              </a:extLst>
            </p:cNvPr>
            <p:cNvCxnSpPr/>
            <p:nvPr/>
          </p:nvCxnSpPr>
          <p:spPr>
            <a:xfrm>
              <a:off x="4672584" y="3456432"/>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9">
              <a:extLst>
                <a:ext uri="{FF2B5EF4-FFF2-40B4-BE49-F238E27FC236}">
                  <a16:creationId xmlns:a16="http://schemas.microsoft.com/office/drawing/2014/main" id="{F406A23A-683F-4505-B90F-D7F49ABC2251}"/>
                </a:ext>
              </a:extLst>
            </p:cNvPr>
            <p:cNvCxnSpPr/>
            <p:nvPr/>
          </p:nvCxnSpPr>
          <p:spPr>
            <a:xfrm>
              <a:off x="3425952" y="4654296"/>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10">
              <a:extLst>
                <a:ext uri="{FF2B5EF4-FFF2-40B4-BE49-F238E27FC236}">
                  <a16:creationId xmlns:a16="http://schemas.microsoft.com/office/drawing/2014/main" id="{9206A0EC-308C-47BE-80A2-432C700A0600}"/>
                </a:ext>
              </a:extLst>
            </p:cNvPr>
            <p:cNvCxnSpPr/>
            <p:nvPr/>
          </p:nvCxnSpPr>
          <p:spPr>
            <a:xfrm>
              <a:off x="1874520" y="3451860"/>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120">
            <a:extLst>
              <a:ext uri="{FF2B5EF4-FFF2-40B4-BE49-F238E27FC236}">
                <a16:creationId xmlns:a16="http://schemas.microsoft.com/office/drawing/2014/main" id="{D482250E-4D96-4E30-9C14-7258F674690C}"/>
              </a:ext>
            </a:extLst>
          </p:cNvPr>
          <p:cNvGrpSpPr/>
          <p:nvPr/>
        </p:nvGrpSpPr>
        <p:grpSpPr>
          <a:xfrm>
            <a:off x="4388707" y="2234038"/>
            <a:ext cx="7074208" cy="1938204"/>
            <a:chOff x="4619530" y="2424035"/>
            <a:chExt cx="6544864" cy="1548167"/>
          </a:xfrm>
        </p:grpSpPr>
        <p:grpSp>
          <p:nvGrpSpPr>
            <p:cNvPr id="56" name="组合 55">
              <a:extLst>
                <a:ext uri="{FF2B5EF4-FFF2-40B4-BE49-F238E27FC236}">
                  <a16:creationId xmlns:a16="http://schemas.microsoft.com/office/drawing/2014/main" id="{D74208A4-5344-492B-A9DB-FC15C7659F14}"/>
                </a:ext>
              </a:extLst>
            </p:cNvPr>
            <p:cNvGrpSpPr/>
            <p:nvPr/>
          </p:nvGrpSpPr>
          <p:grpSpPr>
            <a:xfrm>
              <a:off x="4619530" y="2424035"/>
              <a:ext cx="6544864" cy="1548167"/>
              <a:chOff x="681080" y="2753256"/>
              <a:chExt cx="6962996" cy="1647075"/>
            </a:xfrm>
          </p:grpSpPr>
          <p:sp>
            <p:nvSpPr>
              <p:cNvPr id="61" name="矩形 3">
                <a:extLst>
                  <a:ext uri="{FF2B5EF4-FFF2-40B4-BE49-F238E27FC236}">
                    <a16:creationId xmlns:a16="http://schemas.microsoft.com/office/drawing/2014/main" id="{5AE2D1FC-21A3-4A7C-AE77-14AFAF3DD96D}"/>
                  </a:ext>
                </a:extLst>
              </p:cNvPr>
              <p:cNvSpPr/>
              <p:nvPr/>
            </p:nvSpPr>
            <p:spPr>
              <a:xfrm>
                <a:off x="681080" y="2753256"/>
                <a:ext cx="6657271" cy="124786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7271" h="1247861">
                    <a:moveTo>
                      <a:pt x="0" y="0"/>
                    </a:moveTo>
                    <a:lnTo>
                      <a:pt x="6393111" y="386080"/>
                    </a:lnTo>
                    <a:lnTo>
                      <a:pt x="6657271" y="1247861"/>
                    </a:lnTo>
                    <a:lnTo>
                      <a:pt x="213360" y="1247861"/>
                    </a:lnTo>
                    <a:lnTo>
                      <a:pt x="0" y="0"/>
                    </a:lnTo>
                    <a:close/>
                  </a:path>
                </a:pathLst>
              </a:custGeom>
              <a:solidFill>
                <a:srgbClr val="334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62" name="矩形 3">
                <a:extLst>
                  <a:ext uri="{FF2B5EF4-FFF2-40B4-BE49-F238E27FC236}">
                    <a16:creationId xmlns:a16="http://schemas.microsoft.com/office/drawing/2014/main" id="{1C738AFD-284E-477E-A593-987880422554}"/>
                  </a:ext>
                </a:extLst>
              </p:cNvPr>
              <p:cNvSpPr/>
              <p:nvPr/>
            </p:nvSpPr>
            <p:spPr>
              <a:xfrm>
                <a:off x="1220485" y="3721430"/>
                <a:ext cx="6423591" cy="67890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50800 w 6657271"/>
                  <a:gd name="connsiteY3" fmla="*/ 546821 h 1247861"/>
                  <a:gd name="connsiteX4" fmla="*/ 0 w 6657271"/>
                  <a:gd name="connsiteY4" fmla="*/ 0 h 1247861"/>
                  <a:gd name="connsiteX0" fmla="*/ 0 w 6657271"/>
                  <a:gd name="connsiteY0" fmla="*/ 71120 h 1318981"/>
                  <a:gd name="connsiteX1" fmla="*/ 6321991 w 6657271"/>
                  <a:gd name="connsiteY1" fmla="*/ 0 h 1318981"/>
                  <a:gd name="connsiteX2" fmla="*/ 6657271 w 6657271"/>
                  <a:gd name="connsiteY2" fmla="*/ 1318981 h 1318981"/>
                  <a:gd name="connsiteX3" fmla="*/ 50800 w 6657271"/>
                  <a:gd name="connsiteY3" fmla="*/ 617941 h 1318981"/>
                  <a:gd name="connsiteX4" fmla="*/ 0 w 6657271"/>
                  <a:gd name="connsiteY4" fmla="*/ 71120 h 1318981"/>
                  <a:gd name="connsiteX0" fmla="*/ 0 w 6443911"/>
                  <a:gd name="connsiteY0" fmla="*/ 71120 h 678901"/>
                  <a:gd name="connsiteX1" fmla="*/ 6321991 w 6443911"/>
                  <a:gd name="connsiteY1" fmla="*/ 0 h 678901"/>
                  <a:gd name="connsiteX2" fmla="*/ 6443911 w 6443911"/>
                  <a:gd name="connsiteY2" fmla="*/ 678901 h 678901"/>
                  <a:gd name="connsiteX3" fmla="*/ 50800 w 6443911"/>
                  <a:gd name="connsiteY3" fmla="*/ 617941 h 678901"/>
                  <a:gd name="connsiteX4" fmla="*/ 0 w 6443911"/>
                  <a:gd name="connsiteY4" fmla="*/ 71120 h 678901"/>
                  <a:gd name="connsiteX0" fmla="*/ 0 w 6423591"/>
                  <a:gd name="connsiteY0" fmla="*/ 121920 h 678901"/>
                  <a:gd name="connsiteX1" fmla="*/ 6301671 w 6423591"/>
                  <a:gd name="connsiteY1" fmla="*/ 0 h 678901"/>
                  <a:gd name="connsiteX2" fmla="*/ 6423591 w 6423591"/>
                  <a:gd name="connsiteY2" fmla="*/ 678901 h 678901"/>
                  <a:gd name="connsiteX3" fmla="*/ 30480 w 6423591"/>
                  <a:gd name="connsiteY3" fmla="*/ 617941 h 678901"/>
                  <a:gd name="connsiteX4" fmla="*/ 0 w 6423591"/>
                  <a:gd name="connsiteY4" fmla="*/ 121920 h 67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591" h="678901">
                    <a:moveTo>
                      <a:pt x="0" y="121920"/>
                    </a:moveTo>
                    <a:lnTo>
                      <a:pt x="6301671" y="0"/>
                    </a:lnTo>
                    <a:lnTo>
                      <a:pt x="6423591" y="678901"/>
                    </a:lnTo>
                    <a:lnTo>
                      <a:pt x="30480" y="617941"/>
                    </a:lnTo>
                    <a:lnTo>
                      <a:pt x="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Calibri" panose="020F0502020204030204"/>
                  <a:ea typeface="宋体" panose="02010600030101010101" pitchFamily="2" charset="-122"/>
                </a:endParaRPr>
              </a:p>
            </p:txBody>
          </p:sp>
        </p:grpSp>
        <p:sp>
          <p:nvSpPr>
            <p:cNvPr id="58" name="文本框 119">
              <a:extLst>
                <a:ext uri="{FF2B5EF4-FFF2-40B4-BE49-F238E27FC236}">
                  <a16:creationId xmlns:a16="http://schemas.microsoft.com/office/drawing/2014/main" id="{324C33AE-CCE5-4260-9607-C1159EC5A27C}"/>
                </a:ext>
              </a:extLst>
            </p:cNvPr>
            <p:cNvSpPr txBox="1"/>
            <p:nvPr/>
          </p:nvSpPr>
          <p:spPr>
            <a:xfrm>
              <a:off x="6953579" y="3426055"/>
              <a:ext cx="3517949" cy="461665"/>
            </a:xfrm>
            <a:prstGeom prst="rect">
              <a:avLst/>
            </a:prstGeom>
            <a:noFill/>
          </p:spPr>
          <p:txBody>
            <a:bodyPr wrap="square" rtlCol="0">
              <a:spAutoFit/>
            </a:bodyPr>
            <a:lstStyle/>
            <a:p>
              <a:pPr>
                <a:defRPr/>
              </a:pPr>
              <a:r>
                <a:rPr lang="en-US" altLang="zh-CN" sz="2400" b="1" dirty="0">
                  <a:solidFill>
                    <a:prstClr val="white"/>
                  </a:solidFill>
                  <a:latin typeface="微软雅黑" panose="020B0503020204020204" pitchFamily="34" charset="-122"/>
                  <a:ea typeface="微软雅黑" panose="020B0503020204020204" pitchFamily="34" charset="-122"/>
                </a:rPr>
                <a:t>ADD YOUR TITLE</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nvGrpSpPr>
          <p:cNvPr id="65" name="组合 66">
            <a:extLst>
              <a:ext uri="{FF2B5EF4-FFF2-40B4-BE49-F238E27FC236}">
                <a16:creationId xmlns:a16="http://schemas.microsoft.com/office/drawing/2014/main" id="{0800E0F9-B1C5-4D9B-B015-1C6765F468AA}"/>
              </a:ext>
            </a:extLst>
          </p:cNvPr>
          <p:cNvGrpSpPr/>
          <p:nvPr/>
        </p:nvGrpSpPr>
        <p:grpSpPr>
          <a:xfrm>
            <a:off x="8559443" y="1346959"/>
            <a:ext cx="2910464" cy="914884"/>
            <a:chOff x="1019176" y="1452562"/>
            <a:chExt cx="2290763" cy="809626"/>
          </a:xfrm>
          <a:effectLst>
            <a:outerShdw blurRad="50800" dist="38100" dir="2700000" algn="tl" rotWithShape="0">
              <a:prstClr val="black">
                <a:alpha val="40000"/>
              </a:prstClr>
            </a:outerShdw>
          </a:effectLst>
        </p:grpSpPr>
        <p:sp>
          <p:nvSpPr>
            <p:cNvPr id="66" name="Freeform 74">
              <a:extLst>
                <a:ext uri="{FF2B5EF4-FFF2-40B4-BE49-F238E27FC236}">
                  <a16:creationId xmlns:a16="http://schemas.microsoft.com/office/drawing/2014/main" id="{84EF7B1B-8A9C-42CB-92EE-A43BA8CC4C36}"/>
                </a:ext>
              </a:extLst>
            </p:cNvPr>
            <p:cNvSpPr>
              <a:spLocks/>
            </p:cNvSpPr>
            <p:nvPr/>
          </p:nvSpPr>
          <p:spPr bwMode="auto">
            <a:xfrm>
              <a:off x="1655763" y="1890713"/>
              <a:ext cx="411163" cy="158750"/>
            </a:xfrm>
            <a:custGeom>
              <a:avLst/>
              <a:gdLst>
                <a:gd name="T0" fmla="*/ 102 w 109"/>
                <a:gd name="T1" fmla="*/ 10 h 42"/>
                <a:gd name="T2" fmla="*/ 58 w 109"/>
                <a:gd name="T3" fmla="*/ 25 h 42"/>
                <a:gd name="T4" fmla="*/ 3 w 109"/>
                <a:gd name="T5" fmla="*/ 17 h 42"/>
                <a:gd name="T6" fmla="*/ 15 w 109"/>
                <a:gd name="T7" fmla="*/ 17 h 42"/>
                <a:gd name="T8" fmla="*/ 49 w 109"/>
                <a:gd name="T9" fmla="*/ 37 h 42"/>
                <a:gd name="T10" fmla="*/ 62 w 109"/>
                <a:gd name="T11" fmla="*/ 35 h 42"/>
                <a:gd name="T12" fmla="*/ 93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8" y="3"/>
                    <a:pt x="46" y="27"/>
                    <a:pt x="49" y="37"/>
                  </a:cubicBezTo>
                  <a:cubicBezTo>
                    <a:pt x="51" y="42"/>
                    <a:pt x="61" y="38"/>
                    <a:pt x="62" y="35"/>
                  </a:cubicBezTo>
                  <a:cubicBezTo>
                    <a:pt x="68" y="23"/>
                    <a:pt x="77" y="13"/>
                    <a:pt x="93"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endParaRPr>
            </a:p>
          </p:txBody>
        </p:sp>
        <p:sp>
          <p:nvSpPr>
            <p:cNvPr id="67" name="Freeform 75">
              <a:extLst>
                <a:ext uri="{FF2B5EF4-FFF2-40B4-BE49-F238E27FC236}">
                  <a16:creationId xmlns:a16="http://schemas.microsoft.com/office/drawing/2014/main" id="{892EE8F7-3DEC-4A57-B792-5341C2DD206F}"/>
                </a:ext>
              </a:extLst>
            </p:cNvPr>
            <p:cNvSpPr>
              <a:spLocks/>
            </p:cNvSpPr>
            <p:nvPr/>
          </p:nvSpPr>
          <p:spPr bwMode="auto">
            <a:xfrm>
              <a:off x="1019176" y="1619250"/>
              <a:ext cx="411163" cy="160338"/>
            </a:xfrm>
            <a:custGeom>
              <a:avLst/>
              <a:gdLst>
                <a:gd name="T0" fmla="*/ 102 w 109"/>
                <a:gd name="T1" fmla="*/ 10 h 42"/>
                <a:gd name="T2" fmla="*/ 58 w 109"/>
                <a:gd name="T3" fmla="*/ 25 h 42"/>
                <a:gd name="T4" fmla="*/ 3 w 109"/>
                <a:gd name="T5" fmla="*/ 17 h 42"/>
                <a:gd name="T6" fmla="*/ 15 w 109"/>
                <a:gd name="T7" fmla="*/ 17 h 42"/>
                <a:gd name="T8" fmla="*/ 50 w 109"/>
                <a:gd name="T9" fmla="*/ 37 h 42"/>
                <a:gd name="T10" fmla="*/ 63 w 109"/>
                <a:gd name="T11" fmla="*/ 35 h 42"/>
                <a:gd name="T12" fmla="*/ 94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9" y="3"/>
                    <a:pt x="46" y="27"/>
                    <a:pt x="50" y="37"/>
                  </a:cubicBezTo>
                  <a:cubicBezTo>
                    <a:pt x="51" y="42"/>
                    <a:pt x="61" y="38"/>
                    <a:pt x="63" y="35"/>
                  </a:cubicBezTo>
                  <a:cubicBezTo>
                    <a:pt x="69" y="23"/>
                    <a:pt x="77" y="13"/>
                    <a:pt x="94"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76">
              <a:extLst>
                <a:ext uri="{FF2B5EF4-FFF2-40B4-BE49-F238E27FC236}">
                  <a16:creationId xmlns:a16="http://schemas.microsoft.com/office/drawing/2014/main" id="{4327CFBC-6295-48AE-8E65-3875E01D96F4}"/>
                </a:ext>
              </a:extLst>
            </p:cNvPr>
            <p:cNvSpPr>
              <a:spLocks/>
            </p:cNvSpPr>
            <p:nvPr/>
          </p:nvSpPr>
          <p:spPr bwMode="auto">
            <a:xfrm>
              <a:off x="1628776" y="1509713"/>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8"/>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77">
              <a:extLst>
                <a:ext uri="{FF2B5EF4-FFF2-40B4-BE49-F238E27FC236}">
                  <a16:creationId xmlns:a16="http://schemas.microsoft.com/office/drawing/2014/main" id="{C0C0C9C3-652E-414F-8C71-DAAEB7F6EB1D}"/>
                </a:ext>
              </a:extLst>
            </p:cNvPr>
            <p:cNvSpPr>
              <a:spLocks/>
            </p:cNvSpPr>
            <p:nvPr/>
          </p:nvSpPr>
          <p:spPr bwMode="auto">
            <a:xfrm>
              <a:off x="2281238" y="1711325"/>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Freeform 78">
              <a:extLst>
                <a:ext uri="{FF2B5EF4-FFF2-40B4-BE49-F238E27FC236}">
                  <a16:creationId xmlns:a16="http://schemas.microsoft.com/office/drawing/2014/main" id="{593CDE95-6F15-4265-9199-DE8FD94356D1}"/>
                </a:ext>
              </a:extLst>
            </p:cNvPr>
            <p:cNvSpPr>
              <a:spLocks/>
            </p:cNvSpPr>
            <p:nvPr/>
          </p:nvSpPr>
          <p:spPr bwMode="auto">
            <a:xfrm>
              <a:off x="2138363" y="2103438"/>
              <a:ext cx="414338" cy="158750"/>
            </a:xfrm>
            <a:custGeom>
              <a:avLst/>
              <a:gdLst>
                <a:gd name="T0" fmla="*/ 103 w 110"/>
                <a:gd name="T1" fmla="*/ 11 h 42"/>
                <a:gd name="T2" fmla="*/ 59 w 110"/>
                <a:gd name="T3" fmla="*/ 25 h 42"/>
                <a:gd name="T4" fmla="*/ 4 w 110"/>
                <a:gd name="T5" fmla="*/ 17 h 42"/>
                <a:gd name="T6" fmla="*/ 16 w 110"/>
                <a:gd name="T7" fmla="*/ 17 h 42"/>
                <a:gd name="T8" fmla="*/ 50 w 110"/>
                <a:gd name="T9" fmla="*/ 38 h 42"/>
                <a:gd name="T10" fmla="*/ 63 w 110"/>
                <a:gd name="T11" fmla="*/ 35 h 42"/>
                <a:gd name="T12" fmla="*/ 94 w 110"/>
                <a:gd name="T13" fmla="*/ 17 h 42"/>
                <a:gd name="T14" fmla="*/ 103 w 110"/>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2">
                  <a:moveTo>
                    <a:pt x="103" y="11"/>
                  </a:moveTo>
                  <a:cubicBezTo>
                    <a:pt x="86" y="8"/>
                    <a:pt x="70" y="13"/>
                    <a:pt x="59" y="25"/>
                  </a:cubicBezTo>
                  <a:cubicBezTo>
                    <a:pt x="47" y="7"/>
                    <a:pt x="20" y="0"/>
                    <a:pt x="4" y="17"/>
                  </a:cubicBezTo>
                  <a:cubicBezTo>
                    <a:pt x="0" y="20"/>
                    <a:pt x="13" y="20"/>
                    <a:pt x="16" y="17"/>
                  </a:cubicBezTo>
                  <a:cubicBezTo>
                    <a:pt x="29" y="3"/>
                    <a:pt x="47" y="27"/>
                    <a:pt x="50" y="38"/>
                  </a:cubicBezTo>
                  <a:cubicBezTo>
                    <a:pt x="51" y="42"/>
                    <a:pt x="62" y="38"/>
                    <a:pt x="63" y="35"/>
                  </a:cubicBezTo>
                  <a:cubicBezTo>
                    <a:pt x="69" y="24"/>
                    <a:pt x="77" y="14"/>
                    <a:pt x="94" y="17"/>
                  </a:cubicBezTo>
                  <a:cubicBezTo>
                    <a:pt x="97" y="17"/>
                    <a:pt x="110" y="12"/>
                    <a:pt x="103"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1" name="Freeform 79">
              <a:extLst>
                <a:ext uri="{FF2B5EF4-FFF2-40B4-BE49-F238E27FC236}">
                  <a16:creationId xmlns:a16="http://schemas.microsoft.com/office/drawing/2014/main" id="{0E9BF36C-2774-412A-AAF0-6C82807767E9}"/>
                </a:ext>
              </a:extLst>
            </p:cNvPr>
            <p:cNvSpPr>
              <a:spLocks/>
            </p:cNvSpPr>
            <p:nvPr/>
          </p:nvSpPr>
          <p:spPr bwMode="auto">
            <a:xfrm>
              <a:off x="2898776" y="1452562"/>
              <a:ext cx="411163" cy="160338"/>
            </a:xfrm>
            <a:custGeom>
              <a:avLst/>
              <a:gdLst>
                <a:gd name="T0" fmla="*/ 102 w 109"/>
                <a:gd name="T1" fmla="*/ 11 h 42"/>
                <a:gd name="T2" fmla="*/ 58 w 109"/>
                <a:gd name="T3" fmla="*/ 25 h 42"/>
                <a:gd name="T4" fmla="*/ 3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3" y="17"/>
                  </a:cubicBezTo>
                  <a:cubicBezTo>
                    <a:pt x="0" y="21"/>
                    <a:pt x="13" y="20"/>
                    <a:pt x="16" y="17"/>
                  </a:cubicBezTo>
                  <a:cubicBezTo>
                    <a:pt x="29" y="3"/>
                    <a:pt x="46" y="27"/>
                    <a:pt x="50" y="38"/>
                  </a:cubicBezTo>
                  <a:cubicBezTo>
                    <a:pt x="51" y="42"/>
                    <a:pt x="61" y="38"/>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pic>
        <p:nvPicPr>
          <p:cNvPr id="73" name="圖片 72">
            <a:extLst>
              <a:ext uri="{FF2B5EF4-FFF2-40B4-BE49-F238E27FC236}">
                <a16:creationId xmlns:a16="http://schemas.microsoft.com/office/drawing/2014/main" id="{55F3E18D-93C3-40B9-8142-DCE0A441F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044" y="2489484"/>
            <a:ext cx="1403102" cy="1682758"/>
          </a:xfrm>
          <a:prstGeom prst="rect">
            <a:avLst/>
          </a:prstGeom>
        </p:spPr>
      </p:pic>
      <p:pic>
        <p:nvPicPr>
          <p:cNvPr id="28" name="圖片 27">
            <a:extLst>
              <a:ext uri="{FF2B5EF4-FFF2-40B4-BE49-F238E27FC236}">
                <a16:creationId xmlns:a16="http://schemas.microsoft.com/office/drawing/2014/main" id="{94B1537B-BA69-43F8-897F-4313AEEB86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3022600"/>
            <a:ext cx="12192000" cy="3835400"/>
          </a:xfrm>
          <a:prstGeom prst="rect">
            <a:avLst/>
          </a:prstGeom>
        </p:spPr>
      </p:pic>
      <p:sp>
        <p:nvSpPr>
          <p:cNvPr id="30" name="文字方塊 29">
            <a:extLst>
              <a:ext uri="{FF2B5EF4-FFF2-40B4-BE49-F238E27FC236}">
                <a16:creationId xmlns:a16="http://schemas.microsoft.com/office/drawing/2014/main" id="{B62817B3-2271-4993-9006-6E2B20387050}"/>
              </a:ext>
            </a:extLst>
          </p:cNvPr>
          <p:cNvSpPr txBox="1"/>
          <p:nvPr/>
        </p:nvSpPr>
        <p:spPr>
          <a:xfrm>
            <a:off x="4690193" y="2743914"/>
            <a:ext cx="6462113" cy="1120371"/>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white"/>
                </a:solidFill>
                <a:latin typeface="微软雅黑" panose="020B0503020204020204" pitchFamily="34" charset="-122"/>
                <a:ea typeface="微软雅黑" panose="020B0503020204020204" pitchFamily="34" charset="-122"/>
              </a:defRPr>
            </a:lvl1pPr>
          </a:lstStyle>
          <a:p>
            <a:pPr>
              <a:lnSpc>
                <a:spcPts val="4200"/>
              </a:lnSpc>
            </a:pPr>
            <a:r>
              <a:rPr lang="zh-TW" altLang="en-US" sz="4200" dirty="0"/>
              <a:t>資通安全管理</a:t>
            </a:r>
          </a:p>
          <a:p>
            <a:pPr algn="r">
              <a:lnSpc>
                <a:spcPts val="4200"/>
              </a:lnSpc>
            </a:pPr>
            <a:endParaRPr lang="zh-TW" altLang="en-US" dirty="0">
              <a:solidFill>
                <a:prstClr val="black"/>
              </a:solidFill>
            </a:endParaRPr>
          </a:p>
        </p:txBody>
      </p:sp>
      <p:sp>
        <p:nvSpPr>
          <p:cNvPr id="2" name="矩形 1"/>
          <p:cNvSpPr/>
          <p:nvPr/>
        </p:nvSpPr>
        <p:spPr>
          <a:xfrm>
            <a:off x="6083302" y="3500118"/>
            <a:ext cx="5053082" cy="630942"/>
          </a:xfrm>
          <a:prstGeom prst="rect">
            <a:avLst/>
          </a:prstGeom>
        </p:spPr>
        <p:txBody>
          <a:bodyPr wrap="square">
            <a:spAutoFit/>
          </a:bodyPr>
          <a:lstStyle/>
          <a:p>
            <a:pPr>
              <a:lnSpc>
                <a:spcPts val="4200"/>
              </a:lnSpc>
            </a:pPr>
            <a:r>
              <a:rPr lang="zh-TW" altLang="en-US" sz="4200" b="1" dirty="0">
                <a:solidFill>
                  <a:prstClr val="black"/>
                </a:solidFill>
                <a:latin typeface="微软雅黑" panose="020B0503020204020204" pitchFamily="34" charset="-122"/>
                <a:ea typeface="微软雅黑" panose="020B0503020204020204" pitchFamily="34" charset="-122"/>
              </a:rPr>
              <a:t>後續推動規劃及結語</a:t>
            </a:r>
          </a:p>
        </p:txBody>
      </p:sp>
      <p:sp>
        <p:nvSpPr>
          <p:cNvPr id="5" name="投影片編號版面配置區 4"/>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41</a:t>
            </a:fld>
            <a:endParaRPr lang="zh-CN" altLang="en-US">
              <a:solidFill>
                <a:prstClr val="black">
                  <a:tint val="75000"/>
                </a:prstClr>
              </a:solidFill>
            </a:endParaRPr>
          </a:p>
        </p:txBody>
      </p:sp>
    </p:spTree>
    <p:extLst>
      <p:ext uri="{BB962C8B-B14F-4D97-AF65-F5344CB8AC3E}">
        <p14:creationId xmlns:p14="http://schemas.microsoft.com/office/powerpoint/2010/main" val="1462417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64553" y="162838"/>
            <a:ext cx="12190831" cy="789140"/>
            <a:chOff x="-3" y="162838"/>
            <a:chExt cx="12190831" cy="678410"/>
          </a:xfrm>
        </p:grpSpPr>
        <p:sp>
          <p:nvSpPr>
            <p:cNvPr id="43" name="矩形 42"/>
            <p:cNvSpPr/>
            <p:nvPr/>
          </p:nvSpPr>
          <p:spPr>
            <a:xfrm>
              <a:off x="-3" y="162838"/>
              <a:ext cx="708191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236723" y="256471"/>
            <a:ext cx="7477728" cy="646331"/>
          </a:xfrm>
          <a:prstGeom prst="rect">
            <a:avLst/>
          </a:prstGeom>
          <a:noFill/>
        </p:spPr>
        <p:txBody>
          <a:bodyPr wrap="square" rtlCol="0">
            <a:spAutoFit/>
          </a:bodyPr>
          <a:lstStyle/>
          <a:p>
            <a:pPr>
              <a:defRPr/>
            </a:pPr>
            <a:r>
              <a:rPr lang="zh-TW" altLang="en-US" sz="3600" b="1" dirty="0">
                <a:solidFill>
                  <a:prstClr val="white"/>
                </a:solidFill>
                <a:latin typeface="微软雅黑" panose="020B0503020204020204" pitchFamily="34" charset="-122"/>
                <a:ea typeface="微软雅黑" panose="020B0503020204020204" pitchFamily="34" charset="-122"/>
              </a:rPr>
              <a:t>資通安全管理推動規劃</a:t>
            </a:r>
            <a:r>
              <a:rPr lang="zh-TW" altLang="en-US" sz="3200" b="1" dirty="0">
                <a:solidFill>
                  <a:prstClr val="white"/>
                </a:solidFill>
                <a:latin typeface="微软雅黑" panose="020B0503020204020204" pitchFamily="34" charset="-122"/>
                <a:ea typeface="微软雅黑" panose="020B0503020204020204" pitchFamily="34" charset="-122"/>
              </a:rPr>
              <a:t>（</a:t>
            </a:r>
            <a:r>
              <a:rPr lang="en-US" altLang="zh-TW" sz="3200" b="1" dirty="0">
                <a:solidFill>
                  <a:prstClr val="white"/>
                </a:solidFill>
                <a:latin typeface="微软雅黑" panose="020B0503020204020204" pitchFamily="34" charset="-122"/>
                <a:ea typeface="微软雅黑" panose="020B0503020204020204" pitchFamily="34" charset="-122"/>
              </a:rPr>
              <a:t>1/2)</a:t>
            </a:r>
            <a:endParaRPr lang="zh-TW" altLang="en-US" sz="2800" b="1" dirty="0">
              <a:solidFill>
                <a:srgbClr val="FFFF00"/>
              </a:solidFill>
              <a:latin typeface="微软雅黑" panose="020B0503020204020204" pitchFamily="34" charset="-122"/>
              <a:ea typeface="微软雅黑" panose="020B0503020204020204" pitchFamily="34" charset="-122"/>
            </a:endParaRPr>
          </a:p>
        </p:txBody>
      </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矩形 11">
            <a:extLst>
              <a:ext uri="{FF2B5EF4-FFF2-40B4-BE49-F238E27FC236}">
                <a16:creationId xmlns:a16="http://schemas.microsoft.com/office/drawing/2014/main" id="{84B7C6B0-0F55-4E42-A663-263DE6B3922A}"/>
              </a:ext>
            </a:extLst>
          </p:cNvPr>
          <p:cNvSpPr/>
          <p:nvPr/>
        </p:nvSpPr>
        <p:spPr>
          <a:xfrm>
            <a:off x="587336" y="1323516"/>
            <a:ext cx="6748119" cy="1815882"/>
          </a:xfrm>
          <a:prstGeom prst="rect">
            <a:avLst/>
          </a:prstGeom>
        </p:spPr>
        <p:txBody>
          <a:bodyPr wrap="square">
            <a:spAutoFit/>
          </a:bodyPr>
          <a:lstStyle/>
          <a:p>
            <a:pPr marL="457200" indent="-457200">
              <a:spcBef>
                <a:spcPts val="600"/>
              </a:spcBef>
              <a:spcAft>
                <a:spcPts val="900"/>
              </a:spcAft>
              <a:buClr>
                <a:srgbClr val="70AD47">
                  <a:lumMod val="75000"/>
                </a:srgbClr>
              </a:buClr>
              <a:buFont typeface="Wingdings" panose="05000000000000000000" pitchFamily="2" charset="2"/>
              <a:buChar char="n"/>
            </a:pPr>
            <a:r>
              <a:rPr lang="zh-TW" altLang="en-US" sz="2800" dirty="0">
                <a:solidFill>
                  <a:prstClr val="black"/>
                </a:solidFill>
                <a:latin typeface="微軟正黑體" panose="020B0604030504040204" pitchFamily="34" charset="-120"/>
              </a:rPr>
              <a:t>本署業於</a:t>
            </a:r>
            <a:r>
              <a:rPr lang="en-US" altLang="zh-TW" sz="2800" dirty="0">
                <a:solidFill>
                  <a:prstClr val="black"/>
                </a:solidFill>
                <a:latin typeface="微軟正黑體" panose="020B0604030504040204" pitchFamily="34" charset="-120"/>
              </a:rPr>
              <a:t>111</a:t>
            </a:r>
            <a:r>
              <a:rPr lang="zh-TW" altLang="en-US" sz="2800" dirty="0">
                <a:solidFill>
                  <a:prstClr val="black"/>
                </a:solidFill>
                <a:latin typeface="微軟正黑體" panose="020B0604030504040204" pitchFamily="34" charset="-120"/>
              </a:rPr>
              <a:t>年</a:t>
            </a:r>
            <a:r>
              <a:rPr lang="en-US" altLang="zh-TW" sz="2800" dirty="0">
                <a:solidFill>
                  <a:prstClr val="black"/>
                </a:solidFill>
                <a:latin typeface="微軟正黑體" panose="020B0604030504040204" pitchFamily="34" charset="-120"/>
              </a:rPr>
              <a:t>4</a:t>
            </a:r>
            <a:r>
              <a:rPr lang="zh-TW" altLang="en-US" sz="2800" dirty="0">
                <a:solidFill>
                  <a:prstClr val="black"/>
                </a:solidFill>
                <a:latin typeface="微軟正黑體" panose="020B0604030504040204" pitchFamily="34" charset="-120"/>
              </a:rPr>
              <a:t>月</a:t>
            </a:r>
            <a:r>
              <a:rPr lang="en-US" altLang="zh-TW" sz="2800" dirty="0">
                <a:solidFill>
                  <a:prstClr val="black"/>
                </a:solidFill>
                <a:latin typeface="微軟正黑體" panose="020B0604030504040204" pitchFamily="34" charset="-120"/>
              </a:rPr>
              <a:t>11</a:t>
            </a:r>
            <a:r>
              <a:rPr lang="zh-TW" altLang="en-US" sz="2800" dirty="0">
                <a:solidFill>
                  <a:prstClr val="black"/>
                </a:solidFill>
                <a:latin typeface="微軟正黑體" panose="020B0604030504040204" pitchFamily="34" charset="-120"/>
              </a:rPr>
              <a:t>日農水管字第</a:t>
            </a:r>
            <a:r>
              <a:rPr lang="en-US" altLang="zh-TW" sz="2800" dirty="0">
                <a:solidFill>
                  <a:prstClr val="black"/>
                </a:solidFill>
                <a:latin typeface="微軟正黑體" panose="020B0604030504040204" pitchFamily="34" charset="-120"/>
              </a:rPr>
              <a:t>1116041281</a:t>
            </a:r>
            <a:r>
              <a:rPr lang="zh-TW" altLang="en-US" sz="2800" dirty="0">
                <a:solidFill>
                  <a:prstClr val="black"/>
                </a:solidFill>
                <a:latin typeface="微軟正黑體" panose="020B0604030504040204" pitchFamily="34" charset="-120"/>
              </a:rPr>
              <a:t>號函檢送資訊安全管理系統</a:t>
            </a:r>
            <a:r>
              <a:rPr lang="en-US" altLang="zh-TW" sz="2800" dirty="0">
                <a:solidFill>
                  <a:prstClr val="black"/>
                </a:solidFill>
                <a:latin typeface="微軟正黑體" panose="020B0604030504040204" pitchFamily="34" charset="-120"/>
              </a:rPr>
              <a:t>(ISMS)</a:t>
            </a:r>
            <a:r>
              <a:rPr lang="zh-TW" altLang="en-US" sz="2800" dirty="0">
                <a:solidFill>
                  <a:prstClr val="black"/>
                </a:solidFill>
                <a:latin typeface="微軟正黑體" panose="020B0604030504040204" pitchFamily="34" charset="-120"/>
              </a:rPr>
              <a:t>四階文件，請各管理處協助公告於內部網站</a:t>
            </a:r>
            <a:endParaRPr lang="en-US" altLang="zh-TW" sz="2800" dirty="0">
              <a:solidFill>
                <a:prstClr val="black"/>
              </a:solidFill>
              <a:latin typeface="微軟正黑體" panose="020B0604030504040204" pitchFamily="34" charset="-120"/>
            </a:endParaRPr>
          </a:p>
        </p:txBody>
      </p:sp>
      <p:sp>
        <p:nvSpPr>
          <p:cNvPr id="2" name="矩形 1"/>
          <p:cNvSpPr/>
          <p:nvPr/>
        </p:nvSpPr>
        <p:spPr>
          <a:xfrm>
            <a:off x="-139402" y="3688714"/>
            <a:ext cx="7474857" cy="3277820"/>
          </a:xfrm>
          <a:prstGeom prst="rect">
            <a:avLst/>
          </a:prstGeom>
          <a:ln>
            <a:noFill/>
          </a:ln>
        </p:spPr>
        <p:txBody>
          <a:bodyPr wrap="square">
            <a:spAutoFit/>
          </a:bodyPr>
          <a:lstStyle/>
          <a:p>
            <a:pPr marL="1485900" lvl="2" indent="-571500">
              <a:spcAft>
                <a:spcPts val="600"/>
              </a:spcAft>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盤點各管理處資訊設備數量後，依設備</a:t>
            </a:r>
            <a:r>
              <a:rPr lang="zh-TW" altLang="en-US" sz="2400" b="1" dirty="0">
                <a:solidFill>
                  <a:srgbClr val="FF0000"/>
                </a:solidFill>
                <a:latin typeface="Microsoft JhengHei" panose="020B0604030504040204" pitchFamily="34" charset="-120"/>
              </a:rPr>
              <a:t>數量級距</a:t>
            </a:r>
            <a:r>
              <a:rPr lang="zh-TW" altLang="en-US" sz="2400" dirty="0">
                <a:solidFill>
                  <a:prstClr val="black"/>
                </a:solidFill>
                <a:latin typeface="Microsoft JhengHei" panose="020B0604030504040204" pitchFamily="34" charset="-120"/>
              </a:rPr>
              <a:t>製作資安</a:t>
            </a:r>
            <a:r>
              <a:rPr lang="zh-TW" altLang="en-US" sz="2400" b="1" dirty="0">
                <a:solidFill>
                  <a:srgbClr val="FF0000"/>
                </a:solidFill>
                <a:latin typeface="Microsoft JhengHei" panose="020B0604030504040204" pitchFamily="34" charset="-120"/>
              </a:rPr>
              <a:t>經費分攤</a:t>
            </a:r>
            <a:r>
              <a:rPr lang="zh-TW" altLang="en-US" sz="2400" dirty="0">
                <a:solidFill>
                  <a:prstClr val="black"/>
                </a:solidFill>
                <a:latin typeface="Microsoft JhengHei" panose="020B0604030504040204" pitchFamily="34" charset="-120"/>
              </a:rPr>
              <a:t>表</a:t>
            </a:r>
            <a:endParaRPr lang="en-US" altLang="zh-TW" sz="2400" dirty="0">
              <a:solidFill>
                <a:prstClr val="black"/>
              </a:solidFill>
              <a:latin typeface="Microsoft JhengHei" panose="020B0604030504040204" pitchFamily="34" charset="-120"/>
            </a:endParaRPr>
          </a:p>
          <a:p>
            <a:pPr marL="1485900" lvl="2" indent="-571500">
              <a:spcAft>
                <a:spcPts val="600"/>
              </a:spcAft>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請各管理處確認</a:t>
            </a:r>
            <a:r>
              <a:rPr lang="en-US" altLang="zh-TW" sz="2400" dirty="0">
                <a:solidFill>
                  <a:prstClr val="black"/>
                </a:solidFill>
                <a:latin typeface="Microsoft JhengHei" panose="020B0604030504040204" pitchFamily="34" charset="-120"/>
              </a:rPr>
              <a:t>112</a:t>
            </a:r>
            <a:r>
              <a:rPr lang="zh-TW" altLang="en-US" sz="2400" dirty="0">
                <a:solidFill>
                  <a:prstClr val="black"/>
                </a:solidFill>
                <a:latin typeface="Microsoft JhengHei" panose="020B0604030504040204" pitchFamily="34" charset="-120"/>
              </a:rPr>
              <a:t>年編列之資安預算，如有</a:t>
            </a:r>
            <a:r>
              <a:rPr lang="zh-TW" altLang="en-US" sz="2400" b="1" dirty="0">
                <a:solidFill>
                  <a:srgbClr val="FF0000"/>
                </a:solidFill>
                <a:latin typeface="Microsoft JhengHei" panose="020B0604030504040204" pitchFamily="34" charset="-120"/>
              </a:rPr>
              <a:t>缺口</a:t>
            </a:r>
            <a:r>
              <a:rPr lang="zh-TW" altLang="en-US" sz="2400" dirty="0">
                <a:solidFill>
                  <a:prstClr val="black"/>
                </a:solidFill>
                <a:latin typeface="Microsoft JhengHei" panose="020B0604030504040204" pitchFamily="34" charset="-120"/>
              </a:rPr>
              <a:t>請依會議共識</a:t>
            </a:r>
            <a:r>
              <a:rPr lang="zh-TW" altLang="en-US" sz="2400" b="1" dirty="0">
                <a:solidFill>
                  <a:srgbClr val="FF0000"/>
                </a:solidFill>
                <a:latin typeface="Microsoft JhengHei" panose="020B0604030504040204" pitchFamily="34" charset="-120"/>
              </a:rPr>
              <a:t>妥為因應</a:t>
            </a:r>
            <a:endParaRPr lang="en-US" altLang="zh-TW" sz="2400" b="1" dirty="0">
              <a:solidFill>
                <a:srgbClr val="FF0000"/>
              </a:solidFill>
              <a:latin typeface="Microsoft JhengHei" panose="020B0604030504040204" pitchFamily="34" charset="-120"/>
            </a:endParaRPr>
          </a:p>
          <a:p>
            <a:pPr marL="1485900" lvl="2" indent="-571500">
              <a:spcAft>
                <a:spcPts val="600"/>
              </a:spcAft>
              <a:buClr>
                <a:srgbClr val="ED7D31"/>
              </a:buClr>
              <a:buSzPct val="90000"/>
              <a:buFont typeface="Wingdings" charset="2"/>
              <a:buChar char="Ø"/>
            </a:pPr>
            <a:r>
              <a:rPr lang="zh-TW" altLang="en-US" sz="2400" dirty="0">
                <a:solidFill>
                  <a:prstClr val="black"/>
                </a:solidFill>
                <a:latin typeface="Microsoft JhengHei" panose="020B0604030504040204" pitchFamily="34" charset="-120"/>
              </a:rPr>
              <a:t>每年召開</a:t>
            </a:r>
            <a:r>
              <a:rPr lang="en-US" altLang="zh-TW" sz="2400" dirty="0">
                <a:solidFill>
                  <a:prstClr val="black"/>
                </a:solidFill>
                <a:latin typeface="Microsoft JhengHei" panose="020B0604030504040204" pitchFamily="34" charset="-120"/>
              </a:rPr>
              <a:t>4</a:t>
            </a:r>
            <a:r>
              <a:rPr lang="zh-TW" altLang="en-US" sz="2400" dirty="0">
                <a:solidFill>
                  <a:prstClr val="black"/>
                </a:solidFill>
                <a:latin typeface="Microsoft JhengHei" panose="020B0604030504040204" pitchFamily="34" charset="-120"/>
              </a:rPr>
              <a:t>次工檢會，</a:t>
            </a:r>
            <a:r>
              <a:rPr lang="zh-TW" altLang="en-US" sz="2400" b="1" dirty="0">
                <a:latin typeface="Microsoft JhengHei" panose="020B0604030504040204" pitchFamily="34" charset="-120"/>
              </a:rPr>
              <a:t>第</a:t>
            </a:r>
            <a:r>
              <a:rPr lang="en-US" altLang="zh-TW" sz="2400" b="1" dirty="0">
                <a:latin typeface="Microsoft JhengHei" panose="020B0604030504040204" pitchFamily="34" charset="-120"/>
              </a:rPr>
              <a:t>1</a:t>
            </a:r>
            <a:r>
              <a:rPr lang="zh-TW" altLang="en-US" sz="2400" b="1" dirty="0">
                <a:latin typeface="Microsoft JhengHei" panose="020B0604030504040204" pitchFamily="34" charset="-120"/>
              </a:rPr>
              <a:t>季</a:t>
            </a:r>
            <a:r>
              <a:rPr lang="zh-TW" altLang="en-US" sz="2400" dirty="0">
                <a:solidFill>
                  <a:prstClr val="black"/>
                </a:solidFill>
                <a:latin typeface="Microsoft JhengHei" panose="020B0604030504040204" pitchFamily="34" charset="-120"/>
              </a:rPr>
              <a:t>工檢會確認各管理處</a:t>
            </a:r>
            <a:r>
              <a:rPr lang="zh-TW" altLang="en-US" sz="2400" b="1" dirty="0">
                <a:solidFill>
                  <a:srgbClr val="FF0000"/>
                </a:solidFill>
                <a:latin typeface="Microsoft JhengHei" panose="020B0604030504040204" pitchFamily="34" charset="-120"/>
              </a:rPr>
              <a:t>翌年所需分攤經費</a:t>
            </a:r>
            <a:r>
              <a:rPr lang="zh-TW" altLang="en-US" sz="2400" dirty="0">
                <a:solidFill>
                  <a:prstClr val="black"/>
                </a:solidFill>
                <a:latin typeface="Microsoft JhengHei" panose="020B0604030504040204" pitchFamily="34" charset="-120"/>
              </a:rPr>
              <a:t>，</a:t>
            </a:r>
            <a:r>
              <a:rPr lang="zh-TW" altLang="en-US" sz="2400" b="1" dirty="0">
                <a:solidFill>
                  <a:prstClr val="black"/>
                </a:solidFill>
                <a:latin typeface="Microsoft JhengHei" panose="020B0604030504040204" pitchFamily="34" charset="-120"/>
              </a:rPr>
              <a:t>第</a:t>
            </a:r>
            <a:r>
              <a:rPr lang="en-US" altLang="zh-TW" sz="2400" b="1" dirty="0">
                <a:solidFill>
                  <a:prstClr val="black"/>
                </a:solidFill>
                <a:latin typeface="Microsoft JhengHei" panose="020B0604030504040204" pitchFamily="34" charset="-120"/>
              </a:rPr>
              <a:t>4</a:t>
            </a:r>
            <a:r>
              <a:rPr lang="zh-TW" altLang="en-US" sz="2400" b="1" dirty="0">
                <a:solidFill>
                  <a:prstClr val="black"/>
                </a:solidFill>
                <a:latin typeface="Microsoft JhengHei" panose="020B0604030504040204" pitchFamily="34" charset="-120"/>
              </a:rPr>
              <a:t>季</a:t>
            </a:r>
            <a:r>
              <a:rPr lang="zh-TW" altLang="en-US" sz="2400" dirty="0">
                <a:solidFill>
                  <a:prstClr val="black"/>
                </a:solidFill>
                <a:latin typeface="Microsoft JhengHei" panose="020B0604030504040204" pitchFamily="34" charset="-120"/>
              </a:rPr>
              <a:t>工檢會確認</a:t>
            </a:r>
            <a:r>
              <a:rPr lang="zh-TW" altLang="en-US" sz="2400" b="1" dirty="0">
                <a:solidFill>
                  <a:srgbClr val="FF0000"/>
                </a:solidFill>
                <a:latin typeface="Microsoft JhengHei" panose="020B0604030504040204" pitchFamily="34" charset="-120"/>
              </a:rPr>
              <a:t>翌年採購</a:t>
            </a:r>
            <a:r>
              <a:rPr lang="zh-TW" altLang="en-US" sz="2400" dirty="0">
                <a:solidFill>
                  <a:prstClr val="black"/>
                </a:solidFill>
                <a:latin typeface="Microsoft JhengHei" panose="020B0604030504040204" pitchFamily="34" charset="-120"/>
              </a:rPr>
              <a:t>及各管理處需配合相關作業期程</a:t>
            </a:r>
            <a:endParaRPr lang="en-US" altLang="zh-TW" sz="2400" dirty="0">
              <a:solidFill>
                <a:prstClr val="black"/>
              </a:solidFill>
              <a:latin typeface="Microsoft JhengHei" panose="020B0604030504040204" pitchFamily="34" charset="-120"/>
            </a:endParaRPr>
          </a:p>
          <a:p>
            <a:pPr marL="1485900" lvl="2" indent="-571500">
              <a:spcAft>
                <a:spcPts val="600"/>
              </a:spcAft>
              <a:buClr>
                <a:srgbClr val="ED7D31"/>
              </a:buClr>
              <a:buSzPct val="90000"/>
              <a:buFont typeface="Wingdings" charset="2"/>
              <a:buChar char="Ø"/>
            </a:pPr>
            <a:endParaRPr lang="zh-TW" altLang="en-US" sz="2400" dirty="0">
              <a:solidFill>
                <a:srgbClr val="C00000"/>
              </a:solidFill>
              <a:latin typeface="Microsoft JhengHei" panose="020B0604030504040204" pitchFamily="34" charset="-120"/>
            </a:endParaRPr>
          </a:p>
        </p:txBody>
      </p:sp>
      <p:sp>
        <p:nvSpPr>
          <p:cNvPr id="5" name="投影片編號版面配置區 4"/>
          <p:cNvSpPr>
            <a:spLocks noGrp="1"/>
          </p:cNvSpPr>
          <p:nvPr>
            <p:ph type="sldNum" sz="quarter" idx="12"/>
          </p:nvPr>
        </p:nvSpPr>
        <p:spPr>
          <a:xfrm>
            <a:off x="9441870" y="6356350"/>
            <a:ext cx="2743200" cy="365125"/>
          </a:xfrm>
        </p:spPr>
        <p:txBody>
          <a:bodyPr/>
          <a:lstStyle/>
          <a:p>
            <a:fld id="{46493D02-3590-4494-9ABB-93D650CAA22C}" type="slidenum">
              <a:rPr lang="zh-CN" altLang="en-US" smtClean="0">
                <a:solidFill>
                  <a:prstClr val="black">
                    <a:tint val="75000"/>
                  </a:prstClr>
                </a:solidFill>
              </a:rPr>
              <a:pPr/>
              <a:t>42</a:t>
            </a:fld>
            <a:endParaRPr lang="zh-CN" altLang="en-US" dirty="0">
              <a:solidFill>
                <a:prstClr val="black">
                  <a:tint val="75000"/>
                </a:prstClr>
              </a:solidFill>
            </a:endParaRPr>
          </a:p>
        </p:txBody>
      </p:sp>
      <p:sp>
        <p:nvSpPr>
          <p:cNvPr id="61" name="矩形 60">
            <a:extLst>
              <a:ext uri="{FF2B5EF4-FFF2-40B4-BE49-F238E27FC236}">
                <a16:creationId xmlns:a16="http://schemas.microsoft.com/office/drawing/2014/main" id="{6455DCE6-7F19-4B98-B5A6-BE39FD85757A}"/>
              </a:ext>
            </a:extLst>
          </p:cNvPr>
          <p:cNvSpPr/>
          <p:nvPr/>
        </p:nvSpPr>
        <p:spPr>
          <a:xfrm>
            <a:off x="587336" y="3187259"/>
            <a:ext cx="5417971" cy="523220"/>
          </a:xfrm>
          <a:prstGeom prst="rect">
            <a:avLst/>
          </a:prstGeom>
        </p:spPr>
        <p:txBody>
          <a:bodyPr wrap="square">
            <a:spAutoFit/>
          </a:bodyPr>
          <a:lstStyle/>
          <a:p>
            <a:pPr marL="457200" indent="-457200">
              <a:spcBef>
                <a:spcPts val="600"/>
              </a:spcBef>
              <a:spcAft>
                <a:spcPts val="900"/>
              </a:spcAft>
              <a:buClr>
                <a:srgbClr val="70AD47">
                  <a:lumMod val="75000"/>
                </a:srgbClr>
              </a:buClr>
              <a:buFont typeface="Wingdings" panose="05000000000000000000" pitchFamily="2" charset="2"/>
              <a:buChar char="n"/>
            </a:pPr>
            <a:r>
              <a:rPr lang="en-US" altLang="zh-TW" sz="2800" dirty="0">
                <a:solidFill>
                  <a:prstClr val="black"/>
                </a:solidFill>
                <a:latin typeface="微軟正黑體" panose="020B0604030504040204" pitchFamily="34" charset="-120"/>
              </a:rPr>
              <a:t>111</a:t>
            </a:r>
            <a:r>
              <a:rPr lang="zh-TW" altLang="en-US" sz="2800" dirty="0">
                <a:solidFill>
                  <a:prstClr val="black"/>
                </a:solidFill>
                <a:latin typeface="微軟正黑體" panose="020B0604030504040204" pitchFamily="34" charset="-120"/>
              </a:rPr>
              <a:t>年</a:t>
            </a:r>
            <a:r>
              <a:rPr lang="en-US" altLang="zh-TW" sz="2800" dirty="0">
                <a:solidFill>
                  <a:prstClr val="black"/>
                </a:solidFill>
                <a:latin typeface="微軟正黑體" panose="020B0604030504040204" pitchFamily="34" charset="-120"/>
              </a:rPr>
              <a:t>6</a:t>
            </a:r>
            <a:r>
              <a:rPr lang="zh-TW" altLang="en-US" sz="2800" dirty="0">
                <a:solidFill>
                  <a:prstClr val="black"/>
                </a:solidFill>
                <a:latin typeface="微軟正黑體" panose="020B0604030504040204" pitchFamily="34" charset="-120"/>
              </a:rPr>
              <a:t>月</a:t>
            </a:r>
            <a:r>
              <a:rPr lang="en-US" altLang="zh-TW" sz="2800" dirty="0">
                <a:solidFill>
                  <a:prstClr val="black"/>
                </a:solidFill>
                <a:latin typeface="微軟正黑體" panose="020B0604030504040204" pitchFamily="34" charset="-120"/>
              </a:rPr>
              <a:t>7</a:t>
            </a:r>
            <a:r>
              <a:rPr lang="zh-TW" altLang="en-US" sz="2800" dirty="0">
                <a:solidFill>
                  <a:prstClr val="black"/>
                </a:solidFill>
                <a:latin typeface="微軟正黑體" panose="020B0604030504040204" pitchFamily="34" charset="-120"/>
              </a:rPr>
              <a:t>日研商會議</a:t>
            </a:r>
            <a:endParaRPr lang="en-US" altLang="zh-TW" sz="2800" dirty="0">
              <a:solidFill>
                <a:prstClr val="black"/>
              </a:solidFill>
              <a:latin typeface="微軟正黑體" panose="020B0604030504040204" pitchFamily="34" charset="-120"/>
            </a:endParaRPr>
          </a:p>
        </p:txBody>
      </p:sp>
      <p:pic>
        <p:nvPicPr>
          <p:cNvPr id="4" name="圖片 3">
            <a:extLst>
              <a:ext uri="{FF2B5EF4-FFF2-40B4-BE49-F238E27FC236}">
                <a16:creationId xmlns:a16="http://schemas.microsoft.com/office/drawing/2014/main" id="{5F005137-F215-45FC-B0C7-3EAB6A937A29}"/>
              </a:ext>
            </a:extLst>
          </p:cNvPr>
          <p:cNvPicPr>
            <a:picLocks noChangeAspect="1"/>
          </p:cNvPicPr>
          <p:nvPr/>
        </p:nvPicPr>
        <p:blipFill rotWithShape="1">
          <a:blip r:embed="rId4">
            <a:extLst>
              <a:ext uri="{28A0092B-C50C-407E-A947-70E740481C1C}">
                <a14:useLocalDpi xmlns:a14="http://schemas.microsoft.com/office/drawing/2010/main" val="0"/>
              </a:ext>
            </a:extLst>
          </a:blip>
          <a:srcRect b="25832"/>
          <a:stretch/>
        </p:blipFill>
        <p:spPr>
          <a:xfrm>
            <a:off x="7647833" y="1686952"/>
            <a:ext cx="4245767" cy="4786416"/>
          </a:xfrm>
          <a:prstGeom prst="rect">
            <a:avLst/>
          </a:prstGeom>
          <a:effectLst>
            <a:glow rad="101600">
              <a:schemeClr val="accent3">
                <a:satMod val="175000"/>
                <a:alpha val="40000"/>
              </a:schemeClr>
            </a:glow>
            <a:innerShdw blurRad="114300">
              <a:prstClr val="black"/>
            </a:innerShdw>
          </a:effectLst>
        </p:spPr>
      </p:pic>
      <p:sp>
        <p:nvSpPr>
          <p:cNvPr id="59" name="內容版面配置區 2">
            <a:extLst>
              <a:ext uri="{FF2B5EF4-FFF2-40B4-BE49-F238E27FC236}">
                <a16:creationId xmlns:a16="http://schemas.microsoft.com/office/drawing/2014/main" id="{17796173-D53F-4EAC-9FFF-725084396121}"/>
              </a:ext>
            </a:extLst>
          </p:cNvPr>
          <p:cNvSpPr txBox="1">
            <a:spLocks/>
          </p:cNvSpPr>
          <p:nvPr/>
        </p:nvSpPr>
        <p:spPr>
          <a:xfrm>
            <a:off x="8459112" y="1169287"/>
            <a:ext cx="2623208" cy="360924"/>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en-US" sz="1800" b="1" dirty="0">
                <a:solidFill>
                  <a:schemeClr val="bg1"/>
                </a:solidFill>
                <a:latin typeface="微軟正黑體"/>
              </a:rPr>
              <a:t>檢送本署</a:t>
            </a:r>
            <a:r>
              <a:rPr lang="en-US" altLang="zh-TW" sz="1800" b="1" dirty="0">
                <a:solidFill>
                  <a:schemeClr val="bg1"/>
                </a:solidFill>
                <a:latin typeface="微軟正黑體"/>
              </a:rPr>
              <a:t>ISMS</a:t>
            </a:r>
            <a:r>
              <a:rPr lang="zh-TW" altLang="en-US" sz="1800" b="1" dirty="0">
                <a:solidFill>
                  <a:schemeClr val="bg1"/>
                </a:solidFill>
                <a:latin typeface="微軟正黑體"/>
              </a:rPr>
              <a:t>四階文件</a:t>
            </a:r>
            <a:endParaRPr lang="en-US" altLang="zh-TW" sz="1800" b="1" dirty="0">
              <a:solidFill>
                <a:schemeClr val="bg1"/>
              </a:solidFill>
              <a:latin typeface="微軟正黑體"/>
            </a:endParaRPr>
          </a:p>
        </p:txBody>
      </p:sp>
    </p:spTree>
    <p:extLst>
      <p:ext uri="{BB962C8B-B14F-4D97-AF65-F5344CB8AC3E}">
        <p14:creationId xmlns:p14="http://schemas.microsoft.com/office/powerpoint/2010/main" val="2224094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64553" y="162838"/>
            <a:ext cx="12190831" cy="789140"/>
            <a:chOff x="-3" y="162838"/>
            <a:chExt cx="12190831" cy="678410"/>
          </a:xfrm>
        </p:grpSpPr>
        <p:sp>
          <p:nvSpPr>
            <p:cNvPr id="43" name="矩形 42"/>
            <p:cNvSpPr/>
            <p:nvPr/>
          </p:nvSpPr>
          <p:spPr>
            <a:xfrm>
              <a:off x="-3" y="162838"/>
              <a:ext cx="708191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8">
            <a:extLst>
              <a:ext uri="{FF2B5EF4-FFF2-40B4-BE49-F238E27FC236}">
                <a16:creationId xmlns:a16="http://schemas.microsoft.com/office/drawing/2014/main" id="{C05A1838-6935-4DD5-A7D1-9529BB93319B}"/>
              </a:ext>
            </a:extLst>
          </p:cNvPr>
          <p:cNvSpPr/>
          <p:nvPr/>
        </p:nvSpPr>
        <p:spPr>
          <a:xfrm>
            <a:off x="550197" y="1037643"/>
            <a:ext cx="2320004" cy="678195"/>
          </a:xfrm>
          <a:prstGeom prst="rect">
            <a:avLst/>
          </a:prstGeom>
          <a:solidFill>
            <a:srgbClr val="84C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a:solidFill>
                  <a:prstClr val="white"/>
                </a:solidFill>
                <a:effectLst>
                  <a:outerShdw blurRad="38100" dist="38100" dir="2700000" algn="tl">
                    <a:srgbClr val="000000">
                      <a:alpha val="43137"/>
                    </a:srgbClr>
                  </a:outerShdw>
                </a:effectLst>
              </a:rPr>
              <a:t>社交工程演練</a:t>
            </a:r>
          </a:p>
        </p:txBody>
      </p:sp>
      <p:sp>
        <p:nvSpPr>
          <p:cNvPr id="10" name="文字方塊 9">
            <a:extLst>
              <a:ext uri="{FF2B5EF4-FFF2-40B4-BE49-F238E27FC236}">
                <a16:creationId xmlns:a16="http://schemas.microsoft.com/office/drawing/2014/main" id="{2BCA10F7-F229-4C69-A0AC-B412C88F0BB1}"/>
              </a:ext>
            </a:extLst>
          </p:cNvPr>
          <p:cNvSpPr txBox="1"/>
          <p:nvPr/>
        </p:nvSpPr>
        <p:spPr>
          <a:xfrm>
            <a:off x="72548" y="1809471"/>
            <a:ext cx="7081919" cy="3108543"/>
          </a:xfrm>
          <a:prstGeom prst="rect">
            <a:avLst/>
          </a:prstGeom>
          <a:noFill/>
        </p:spPr>
        <p:txBody>
          <a:bodyPr wrap="square">
            <a:spAutoFit/>
          </a:bodyPr>
          <a:lstStyle/>
          <a:p>
            <a:pPr marL="800100" lvl="2" indent="-342900" algn="just" hangingPunct="0">
              <a:buSzPct val="100000"/>
              <a:buFont typeface="Wingdings" panose="05000000000000000000" pitchFamily="2" charset="2"/>
              <a:buChar char="Ø"/>
            </a:pPr>
            <a:r>
              <a:rPr lang="zh-TW" altLang="en-US" sz="2800" b="1" dirty="0">
                <a:solidFill>
                  <a:srgbClr val="70AD47">
                    <a:lumMod val="75000"/>
                  </a:srgbClr>
                </a:solidFill>
                <a:latin typeface="Microsoft JhengHei" panose="020B0604030504040204" pitchFamily="34" charset="-120"/>
              </a:rPr>
              <a:t>時間 </a:t>
            </a:r>
            <a:r>
              <a:rPr lang="en-US" altLang="zh-TW" sz="2800" b="1" dirty="0">
                <a:solidFill>
                  <a:srgbClr val="70AD47">
                    <a:lumMod val="75000"/>
                  </a:srgbClr>
                </a:solidFill>
                <a:latin typeface="Microsoft JhengHei" panose="020B0604030504040204" pitchFamily="34" charset="-120"/>
              </a:rPr>
              <a:t>: </a:t>
            </a:r>
            <a:r>
              <a:rPr lang="zh-TW" altLang="en-US" sz="2800" b="1" dirty="0">
                <a:solidFill>
                  <a:srgbClr val="70AD47">
                    <a:lumMod val="75000"/>
                  </a:srgbClr>
                </a:solidFill>
                <a:latin typeface="Microsoft JhengHei" panose="020B0604030504040204" pitchFamily="34" charset="-120"/>
              </a:rPr>
              <a:t> </a:t>
            </a:r>
            <a:r>
              <a:rPr lang="en-US" altLang="zh-TW" sz="2800" b="1" dirty="0">
                <a:solidFill>
                  <a:prstClr val="black"/>
                </a:solidFill>
                <a:latin typeface="Microsoft JhengHei" panose="020B0604030504040204" pitchFamily="34" charset="-120"/>
              </a:rPr>
              <a:t>111/4/1</a:t>
            </a:r>
            <a:r>
              <a:rPr lang="zh-TW" altLang="en-US" sz="2800" b="1" dirty="0">
                <a:solidFill>
                  <a:prstClr val="black"/>
                </a:solidFill>
                <a:latin typeface="Microsoft JhengHei" panose="020B0604030504040204" pitchFamily="34" charset="-120"/>
              </a:rPr>
              <a:t> </a:t>
            </a:r>
            <a:r>
              <a:rPr lang="en-US" altLang="zh-TW" sz="2800" b="1" dirty="0">
                <a:solidFill>
                  <a:prstClr val="black"/>
                </a:solidFill>
                <a:latin typeface="Microsoft JhengHei" panose="020B0604030504040204" pitchFamily="34" charset="-120"/>
              </a:rPr>
              <a:t>-</a:t>
            </a:r>
            <a:r>
              <a:rPr lang="zh-TW" altLang="en-US" sz="2800" b="1" dirty="0">
                <a:solidFill>
                  <a:prstClr val="black"/>
                </a:solidFill>
                <a:latin typeface="Microsoft JhengHei" panose="020B0604030504040204" pitchFamily="34" charset="-120"/>
              </a:rPr>
              <a:t> </a:t>
            </a:r>
            <a:r>
              <a:rPr lang="en-US" altLang="zh-TW" sz="2800" b="1" dirty="0">
                <a:solidFill>
                  <a:prstClr val="black"/>
                </a:solidFill>
                <a:latin typeface="Microsoft JhengHei" panose="020B0604030504040204" pitchFamily="34" charset="-120"/>
              </a:rPr>
              <a:t>114/4/30</a:t>
            </a:r>
          </a:p>
          <a:p>
            <a:pPr marL="800100" lvl="2" indent="-342900" algn="just" hangingPunct="0">
              <a:buSzPct val="100000"/>
              <a:buFont typeface="Wingdings" panose="05000000000000000000" pitchFamily="2" charset="2"/>
              <a:buChar char="Ø"/>
            </a:pPr>
            <a:r>
              <a:rPr lang="zh-TW" altLang="en-US" sz="2800" b="1" dirty="0">
                <a:solidFill>
                  <a:srgbClr val="70AD47">
                    <a:lumMod val="75000"/>
                  </a:srgbClr>
                </a:solidFill>
                <a:latin typeface="Microsoft JhengHei" panose="020B0604030504040204" pitchFamily="34" charset="-120"/>
              </a:rPr>
              <a:t>目標 </a:t>
            </a:r>
            <a:r>
              <a:rPr lang="en-US" altLang="zh-TW" sz="2800" b="1" dirty="0">
                <a:solidFill>
                  <a:srgbClr val="70AD47">
                    <a:lumMod val="75000"/>
                  </a:srgbClr>
                </a:solidFill>
                <a:latin typeface="Microsoft JhengHei" panose="020B0604030504040204" pitchFamily="34" charset="-120"/>
              </a:rPr>
              <a:t>:</a:t>
            </a:r>
            <a:r>
              <a:rPr lang="zh-TW" altLang="en-US" sz="2800" b="1" dirty="0">
                <a:solidFill>
                  <a:srgbClr val="70AD47">
                    <a:lumMod val="75000"/>
                  </a:srgbClr>
                </a:solidFill>
                <a:latin typeface="Microsoft JhengHei" panose="020B0604030504040204" pitchFamily="34" charset="-120"/>
              </a:rPr>
              <a:t> </a:t>
            </a:r>
            <a:r>
              <a:rPr lang="zh-TW" altLang="en-US" sz="2800" b="1" dirty="0">
                <a:solidFill>
                  <a:prstClr val="black"/>
                </a:solidFill>
                <a:latin typeface="Microsoft JhengHei" panose="020B0604030504040204" pitchFamily="34" charset="-120"/>
              </a:rPr>
              <a:t>各機關應低於  </a:t>
            </a:r>
            <a:endParaRPr lang="en-US" altLang="zh-TW" sz="2800" b="1" dirty="0">
              <a:solidFill>
                <a:prstClr val="black"/>
              </a:solidFill>
              <a:latin typeface="Microsoft JhengHei" panose="020B0604030504040204" pitchFamily="34" charset="-120"/>
            </a:endParaRPr>
          </a:p>
          <a:p>
            <a:pPr marL="457200" lvl="2" algn="just" hangingPunct="0">
              <a:buSzPct val="100000"/>
            </a:pPr>
            <a:r>
              <a:rPr lang="zh-TW" altLang="en-US" sz="2800" b="1" dirty="0">
                <a:solidFill>
                  <a:prstClr val="black"/>
                </a:solidFill>
                <a:latin typeface="Microsoft JhengHei" panose="020B0604030504040204" pitchFamily="34" charset="-120"/>
              </a:rPr>
              <a:t>                     ■</a:t>
            </a:r>
            <a:r>
              <a:rPr lang="en-US" altLang="zh-TW" sz="2800" b="1" dirty="0">
                <a:solidFill>
                  <a:srgbClr val="C00000"/>
                </a:solidFill>
                <a:latin typeface="Microsoft JhengHei" panose="020B0604030504040204" pitchFamily="34" charset="-120"/>
              </a:rPr>
              <a:t>10%</a:t>
            </a:r>
            <a:r>
              <a:rPr lang="zh-TW" altLang="en-US" sz="2800" b="1" dirty="0">
                <a:solidFill>
                  <a:prstClr val="black"/>
                </a:solidFill>
                <a:latin typeface="Microsoft JhengHei" panose="020B0604030504040204" pitchFamily="34" charset="-120"/>
              </a:rPr>
              <a:t>惡意</a:t>
            </a:r>
            <a:r>
              <a:rPr lang="zh-TW" altLang="en-US" sz="2800" b="1" dirty="0">
                <a:solidFill>
                  <a:srgbClr val="C00000"/>
                </a:solidFill>
                <a:latin typeface="Microsoft JhengHei" panose="020B0604030504040204" pitchFamily="34" charset="-120"/>
              </a:rPr>
              <a:t>郵件</a:t>
            </a:r>
            <a:r>
              <a:rPr lang="zh-TW" altLang="en-US" sz="2800" b="1" dirty="0">
                <a:solidFill>
                  <a:prstClr val="black"/>
                </a:solidFill>
                <a:latin typeface="Microsoft JhengHei" panose="020B0604030504040204" pitchFamily="34" charset="-120"/>
              </a:rPr>
              <a:t>開啟率</a:t>
            </a:r>
            <a:endParaRPr lang="en-US" altLang="zh-TW" sz="2800" b="1" dirty="0">
              <a:solidFill>
                <a:prstClr val="black"/>
              </a:solidFill>
              <a:latin typeface="Microsoft JhengHei" panose="020B0604030504040204" pitchFamily="34" charset="-120"/>
            </a:endParaRPr>
          </a:p>
          <a:p>
            <a:pPr marL="457200" lvl="2" algn="just" hangingPunct="0">
              <a:buSzPct val="100000"/>
            </a:pPr>
            <a:r>
              <a:rPr lang="zh-TW" altLang="en-US" sz="2800" b="1" dirty="0">
                <a:solidFill>
                  <a:prstClr val="black"/>
                </a:solidFill>
                <a:latin typeface="Microsoft JhengHei" panose="020B0604030504040204" pitchFamily="34" charset="-120"/>
              </a:rPr>
              <a:t>                     ■ </a:t>
            </a:r>
            <a:r>
              <a:rPr lang="en-US" altLang="zh-TW" sz="2800" b="1" dirty="0">
                <a:solidFill>
                  <a:srgbClr val="C00000"/>
                </a:solidFill>
                <a:latin typeface="Microsoft JhengHei" panose="020B0604030504040204" pitchFamily="34" charset="-120"/>
              </a:rPr>
              <a:t>6%</a:t>
            </a:r>
            <a:r>
              <a:rPr lang="zh-TW" altLang="en-US" sz="2800" b="1" dirty="0">
                <a:solidFill>
                  <a:prstClr val="black"/>
                </a:solidFill>
                <a:latin typeface="Microsoft JhengHei" panose="020B0604030504040204" pitchFamily="34" charset="-120"/>
              </a:rPr>
              <a:t>惡意</a:t>
            </a:r>
            <a:r>
              <a:rPr lang="zh-TW" altLang="en-US" sz="2800" b="1" dirty="0">
                <a:solidFill>
                  <a:srgbClr val="C00000"/>
                </a:solidFill>
                <a:latin typeface="Microsoft JhengHei" panose="020B0604030504040204" pitchFamily="34" charset="-120"/>
              </a:rPr>
              <a:t>連結</a:t>
            </a:r>
            <a:r>
              <a:rPr lang="zh-TW" altLang="en-US" sz="2800" b="1" dirty="0">
                <a:solidFill>
                  <a:prstClr val="black"/>
                </a:solidFill>
                <a:latin typeface="Microsoft JhengHei" panose="020B0604030504040204" pitchFamily="34" charset="-120"/>
              </a:rPr>
              <a:t>點閱率</a:t>
            </a:r>
            <a:endParaRPr lang="en-US" altLang="zh-TW" sz="2800" b="1" dirty="0">
              <a:solidFill>
                <a:prstClr val="black"/>
              </a:solidFill>
              <a:latin typeface="Microsoft JhengHei" panose="020B0604030504040204" pitchFamily="34" charset="-120"/>
            </a:endParaRPr>
          </a:p>
          <a:p>
            <a:pPr marL="800100" lvl="2" indent="-342900" algn="just" hangingPunct="0">
              <a:buSzPct val="100000"/>
              <a:buFont typeface="Wingdings" panose="05000000000000000000" pitchFamily="2" charset="2"/>
              <a:buChar char="Ø"/>
            </a:pPr>
            <a:r>
              <a:rPr lang="zh-TW" altLang="en-US" sz="2800" b="1" dirty="0">
                <a:solidFill>
                  <a:srgbClr val="70AD47">
                    <a:lumMod val="75000"/>
                  </a:srgbClr>
                </a:solidFill>
                <a:latin typeface="Microsoft JhengHei" panose="020B0604030504040204" pitchFamily="34" charset="-120"/>
              </a:rPr>
              <a:t>受測結果：</a:t>
            </a:r>
            <a:endParaRPr lang="en-US" altLang="zh-TW" sz="2800" b="1" dirty="0">
              <a:solidFill>
                <a:srgbClr val="70AD47">
                  <a:lumMod val="75000"/>
                </a:srgbClr>
              </a:solidFill>
              <a:latin typeface="Microsoft JhengHei" panose="020B0604030504040204" pitchFamily="34" charset="-120"/>
            </a:endParaRPr>
          </a:p>
          <a:p>
            <a:pPr marL="457200" lvl="2" algn="just" hangingPunct="0">
              <a:buSzPct val="100000"/>
            </a:pPr>
            <a:endParaRPr lang="en-US" altLang="zh-TW" sz="2800" b="1" dirty="0">
              <a:solidFill>
                <a:prstClr val="black"/>
              </a:solidFill>
              <a:latin typeface="Microsoft JhengHei" panose="020B0604030504040204" pitchFamily="34" charset="-120"/>
            </a:endParaRPr>
          </a:p>
          <a:p>
            <a:pPr marL="800100" lvl="2" indent="-342900" algn="just" hangingPunct="0">
              <a:buSzPct val="100000"/>
              <a:buFont typeface="Wingdings" panose="05000000000000000000" pitchFamily="2" charset="2"/>
              <a:buChar char="Ø"/>
            </a:pPr>
            <a:endParaRPr lang="en-US" altLang="zh-TW" sz="2800" b="1" dirty="0">
              <a:solidFill>
                <a:prstClr val="black"/>
              </a:solidFill>
              <a:latin typeface="Microsoft JhengHei" panose="020B0604030504040204" pitchFamily="34" charset="-120"/>
            </a:endParaRPr>
          </a:p>
        </p:txBody>
      </p:sp>
      <p:graphicFrame>
        <p:nvGraphicFramePr>
          <p:cNvPr id="13" name="表格 2">
            <a:extLst>
              <a:ext uri="{FF2B5EF4-FFF2-40B4-BE49-F238E27FC236}">
                <a16:creationId xmlns:a16="http://schemas.microsoft.com/office/drawing/2014/main" id="{094B0D4B-FD0E-4A0E-A561-241F1C1B7DAF}"/>
              </a:ext>
            </a:extLst>
          </p:cNvPr>
          <p:cNvGraphicFramePr>
            <a:graphicFrameLocks noGrp="1"/>
          </p:cNvGraphicFramePr>
          <p:nvPr>
            <p:extLst>
              <p:ext uri="{D42A27DB-BD31-4B8C-83A1-F6EECF244321}">
                <p14:modId xmlns:p14="http://schemas.microsoft.com/office/powerpoint/2010/main" val="2236081189"/>
              </p:ext>
            </p:extLst>
          </p:nvPr>
        </p:nvGraphicFramePr>
        <p:xfrm>
          <a:off x="1956708" y="4020848"/>
          <a:ext cx="4463142" cy="1356207"/>
        </p:xfrm>
        <a:graphic>
          <a:graphicData uri="http://schemas.openxmlformats.org/drawingml/2006/table">
            <a:tbl>
              <a:tblPr firstRow="1" bandRow="1">
                <a:tableStyleId>{5C22544A-7EE6-4342-B048-85BDC9FD1C3A}</a:tableStyleId>
              </a:tblPr>
              <a:tblGrid>
                <a:gridCol w="1487714">
                  <a:extLst>
                    <a:ext uri="{9D8B030D-6E8A-4147-A177-3AD203B41FA5}">
                      <a16:colId xmlns:a16="http://schemas.microsoft.com/office/drawing/2014/main" val="2489661419"/>
                    </a:ext>
                  </a:extLst>
                </a:gridCol>
                <a:gridCol w="1487714">
                  <a:extLst>
                    <a:ext uri="{9D8B030D-6E8A-4147-A177-3AD203B41FA5}">
                      <a16:colId xmlns:a16="http://schemas.microsoft.com/office/drawing/2014/main" val="2582486340"/>
                    </a:ext>
                  </a:extLst>
                </a:gridCol>
                <a:gridCol w="1487714">
                  <a:extLst>
                    <a:ext uri="{9D8B030D-6E8A-4147-A177-3AD203B41FA5}">
                      <a16:colId xmlns:a16="http://schemas.microsoft.com/office/drawing/2014/main" val="3590910584"/>
                    </a:ext>
                  </a:extLst>
                </a:gridCol>
              </a:tblGrid>
              <a:tr h="822393">
                <a:tc>
                  <a:txBody>
                    <a:bodyPr/>
                    <a:lstStyle/>
                    <a:p>
                      <a:pPr algn="ctr"/>
                      <a:r>
                        <a:rPr lang="zh-TW" altLang="en-US" sz="2400" dirty="0">
                          <a:solidFill>
                            <a:srgbClr val="C00000"/>
                          </a:solidFill>
                        </a:rPr>
                        <a:t>信件</a:t>
                      </a:r>
                      <a:r>
                        <a:rPr lang="zh-TW" altLang="en-US" sz="2400" dirty="0">
                          <a:solidFill>
                            <a:schemeClr val="bg1"/>
                          </a:solidFill>
                        </a:rPr>
                        <a:t>測試</a:t>
                      </a:r>
                      <a:r>
                        <a:rPr lang="zh-TW" altLang="en-US" sz="2400" dirty="0"/>
                        <a:t>總人數</a:t>
                      </a:r>
                    </a:p>
                  </a:txBody>
                  <a:tcPr anchor="ctr"/>
                </a:tc>
                <a:tc>
                  <a:txBody>
                    <a:bodyPr/>
                    <a:lstStyle/>
                    <a:p>
                      <a:pPr algn="ctr"/>
                      <a:r>
                        <a:rPr lang="zh-TW" altLang="en-US" sz="2400" dirty="0"/>
                        <a:t>誘騙成功開啟人數</a:t>
                      </a:r>
                    </a:p>
                  </a:txBody>
                  <a:tcPr anchor="ctr"/>
                </a:tc>
                <a:tc>
                  <a:txBody>
                    <a:bodyPr/>
                    <a:lstStyle/>
                    <a:p>
                      <a:pPr algn="ctr"/>
                      <a:r>
                        <a:rPr lang="zh-TW" altLang="en-US" sz="2400" dirty="0"/>
                        <a:t>成功率</a:t>
                      </a:r>
                    </a:p>
                  </a:txBody>
                  <a:tcPr anchor="ctr"/>
                </a:tc>
                <a:extLst>
                  <a:ext uri="{0D108BD9-81ED-4DB2-BD59-A6C34878D82A}">
                    <a16:rowId xmlns:a16="http://schemas.microsoft.com/office/drawing/2014/main" val="3536793546"/>
                  </a:ext>
                </a:extLst>
              </a:tr>
              <a:tr h="533247">
                <a:tc>
                  <a:txBody>
                    <a:bodyPr/>
                    <a:lstStyle/>
                    <a:p>
                      <a:pPr algn="ctr"/>
                      <a:r>
                        <a:rPr lang="en-US" altLang="zh-TW" sz="2400" dirty="0"/>
                        <a:t>2793</a:t>
                      </a:r>
                      <a:endParaRPr lang="zh-TW" altLang="en-US" sz="2400" dirty="0"/>
                    </a:p>
                  </a:txBody>
                  <a:tcPr anchor="ctr"/>
                </a:tc>
                <a:tc>
                  <a:txBody>
                    <a:bodyPr/>
                    <a:lstStyle/>
                    <a:p>
                      <a:pPr algn="ctr"/>
                      <a:r>
                        <a:rPr lang="en-US" altLang="zh-TW" sz="2400" dirty="0"/>
                        <a:t>82</a:t>
                      </a:r>
                      <a:endParaRPr lang="zh-TW" altLang="en-US" sz="2400" dirty="0"/>
                    </a:p>
                  </a:txBody>
                  <a:tcPr anchor="ctr"/>
                </a:tc>
                <a:tc>
                  <a:txBody>
                    <a:bodyPr/>
                    <a:lstStyle/>
                    <a:p>
                      <a:pPr algn="ctr"/>
                      <a:r>
                        <a:rPr lang="en-US" altLang="zh-TW" sz="2400" dirty="0"/>
                        <a:t>2.94%</a:t>
                      </a:r>
                      <a:endParaRPr lang="zh-TW" altLang="en-US" sz="2400" dirty="0"/>
                    </a:p>
                  </a:txBody>
                  <a:tcPr anchor="ctr"/>
                </a:tc>
                <a:extLst>
                  <a:ext uri="{0D108BD9-81ED-4DB2-BD59-A6C34878D82A}">
                    <a16:rowId xmlns:a16="http://schemas.microsoft.com/office/drawing/2014/main" val="2747776446"/>
                  </a:ext>
                </a:extLst>
              </a:tr>
            </a:tbl>
          </a:graphicData>
        </a:graphic>
      </p:graphicFrame>
      <p:graphicFrame>
        <p:nvGraphicFramePr>
          <p:cNvPr id="17" name="表格 2">
            <a:extLst>
              <a:ext uri="{FF2B5EF4-FFF2-40B4-BE49-F238E27FC236}">
                <a16:creationId xmlns:a16="http://schemas.microsoft.com/office/drawing/2014/main" id="{480E01DB-3119-4479-9848-77560C96F9FC}"/>
              </a:ext>
            </a:extLst>
          </p:cNvPr>
          <p:cNvGraphicFramePr>
            <a:graphicFrameLocks noGrp="1"/>
          </p:cNvGraphicFramePr>
          <p:nvPr>
            <p:extLst>
              <p:ext uri="{D42A27DB-BD31-4B8C-83A1-F6EECF244321}">
                <p14:modId xmlns:p14="http://schemas.microsoft.com/office/powerpoint/2010/main" val="4001075137"/>
              </p:ext>
            </p:extLst>
          </p:nvPr>
        </p:nvGraphicFramePr>
        <p:xfrm>
          <a:off x="1956708" y="5377055"/>
          <a:ext cx="4463142" cy="1356207"/>
        </p:xfrm>
        <a:graphic>
          <a:graphicData uri="http://schemas.openxmlformats.org/drawingml/2006/table">
            <a:tbl>
              <a:tblPr firstRow="1" bandRow="1">
                <a:tableStyleId>{5C22544A-7EE6-4342-B048-85BDC9FD1C3A}</a:tableStyleId>
              </a:tblPr>
              <a:tblGrid>
                <a:gridCol w="1487714">
                  <a:extLst>
                    <a:ext uri="{9D8B030D-6E8A-4147-A177-3AD203B41FA5}">
                      <a16:colId xmlns:a16="http://schemas.microsoft.com/office/drawing/2014/main" val="2489661419"/>
                    </a:ext>
                  </a:extLst>
                </a:gridCol>
                <a:gridCol w="1487714">
                  <a:extLst>
                    <a:ext uri="{9D8B030D-6E8A-4147-A177-3AD203B41FA5}">
                      <a16:colId xmlns:a16="http://schemas.microsoft.com/office/drawing/2014/main" val="2582486340"/>
                    </a:ext>
                  </a:extLst>
                </a:gridCol>
                <a:gridCol w="1487714">
                  <a:extLst>
                    <a:ext uri="{9D8B030D-6E8A-4147-A177-3AD203B41FA5}">
                      <a16:colId xmlns:a16="http://schemas.microsoft.com/office/drawing/2014/main" val="3590910584"/>
                    </a:ext>
                  </a:extLst>
                </a:gridCol>
              </a:tblGrid>
              <a:tr h="861320">
                <a:tc>
                  <a:txBody>
                    <a:bodyPr/>
                    <a:lstStyle/>
                    <a:p>
                      <a:pPr algn="ctr"/>
                      <a:r>
                        <a:rPr lang="zh-TW" altLang="en-US" sz="2400" dirty="0">
                          <a:solidFill>
                            <a:srgbClr val="C00000"/>
                          </a:solidFill>
                        </a:rPr>
                        <a:t>連結</a:t>
                      </a:r>
                      <a:r>
                        <a:rPr lang="zh-TW" altLang="en-US" sz="2400" dirty="0">
                          <a:solidFill>
                            <a:schemeClr val="bg1"/>
                          </a:solidFill>
                        </a:rPr>
                        <a:t>測試</a:t>
                      </a:r>
                      <a:r>
                        <a:rPr lang="zh-TW" altLang="en-US" sz="2400" dirty="0"/>
                        <a:t>總人數</a:t>
                      </a:r>
                    </a:p>
                  </a:txBody>
                  <a:tcPr anchor="ctr"/>
                </a:tc>
                <a:tc>
                  <a:txBody>
                    <a:bodyPr/>
                    <a:lstStyle/>
                    <a:p>
                      <a:pPr algn="ctr"/>
                      <a:r>
                        <a:rPr lang="zh-TW" altLang="en-US" sz="2400" dirty="0"/>
                        <a:t>誘騙成功點選人數</a:t>
                      </a:r>
                    </a:p>
                  </a:txBody>
                  <a:tcPr anchor="ctr"/>
                </a:tc>
                <a:tc>
                  <a:txBody>
                    <a:bodyPr/>
                    <a:lstStyle/>
                    <a:p>
                      <a:pPr algn="ctr"/>
                      <a:r>
                        <a:rPr lang="zh-TW" altLang="en-US" sz="2400" dirty="0"/>
                        <a:t>成功率</a:t>
                      </a:r>
                    </a:p>
                  </a:txBody>
                  <a:tcPr anchor="ctr"/>
                </a:tc>
                <a:extLst>
                  <a:ext uri="{0D108BD9-81ED-4DB2-BD59-A6C34878D82A}">
                    <a16:rowId xmlns:a16="http://schemas.microsoft.com/office/drawing/2014/main" val="3536793546"/>
                  </a:ext>
                </a:extLst>
              </a:tr>
              <a:tr h="494887">
                <a:tc>
                  <a:txBody>
                    <a:bodyPr/>
                    <a:lstStyle/>
                    <a:p>
                      <a:pPr algn="ctr"/>
                      <a:r>
                        <a:rPr lang="en-US" altLang="zh-TW" sz="2400" dirty="0"/>
                        <a:t>2793</a:t>
                      </a:r>
                      <a:endParaRPr lang="zh-TW" altLang="en-US" sz="2400" dirty="0"/>
                    </a:p>
                  </a:txBody>
                  <a:tcPr anchor="ctr"/>
                </a:tc>
                <a:tc>
                  <a:txBody>
                    <a:bodyPr/>
                    <a:lstStyle/>
                    <a:p>
                      <a:pPr algn="ctr"/>
                      <a:r>
                        <a:rPr lang="en-US" altLang="zh-TW" sz="2400" dirty="0"/>
                        <a:t>119</a:t>
                      </a:r>
                      <a:endParaRPr lang="zh-TW" altLang="en-US" sz="2400" dirty="0"/>
                    </a:p>
                  </a:txBody>
                  <a:tcPr anchor="ctr"/>
                </a:tc>
                <a:tc>
                  <a:txBody>
                    <a:bodyPr/>
                    <a:lstStyle/>
                    <a:p>
                      <a:pPr algn="ctr"/>
                      <a:r>
                        <a:rPr lang="en-US" altLang="zh-TW" sz="2400" dirty="0"/>
                        <a:t>4.26%</a:t>
                      </a:r>
                      <a:endParaRPr lang="zh-TW" altLang="en-US" sz="2400" dirty="0"/>
                    </a:p>
                  </a:txBody>
                  <a:tcPr anchor="ctr"/>
                </a:tc>
                <a:extLst>
                  <a:ext uri="{0D108BD9-81ED-4DB2-BD59-A6C34878D82A}">
                    <a16:rowId xmlns:a16="http://schemas.microsoft.com/office/drawing/2014/main" val="2747776446"/>
                  </a:ext>
                </a:extLst>
              </a:tr>
            </a:tbl>
          </a:graphicData>
        </a:graphic>
      </p:graphicFrame>
      <p:sp>
        <p:nvSpPr>
          <p:cNvPr id="4" name="投影片編號版面配置區 3"/>
          <p:cNvSpPr>
            <a:spLocks noGrp="1"/>
          </p:cNvSpPr>
          <p:nvPr>
            <p:ph type="sldNum" sz="quarter" idx="12"/>
          </p:nvPr>
        </p:nvSpPr>
        <p:spPr>
          <a:xfrm>
            <a:off x="9449427" y="6356350"/>
            <a:ext cx="2743200" cy="365125"/>
          </a:xfrm>
        </p:spPr>
        <p:txBody>
          <a:bodyPr/>
          <a:lstStyle/>
          <a:p>
            <a:fld id="{46493D02-3590-4494-9ABB-93D650CAA22C}" type="slidenum">
              <a:rPr lang="zh-CN" altLang="en-US" smtClean="0">
                <a:solidFill>
                  <a:prstClr val="black">
                    <a:tint val="75000"/>
                  </a:prstClr>
                </a:solidFill>
              </a:rPr>
              <a:pPr/>
              <a:t>43</a:t>
            </a:fld>
            <a:endParaRPr lang="zh-CN" altLang="en-US" dirty="0">
              <a:solidFill>
                <a:prstClr val="black">
                  <a:tint val="75000"/>
                </a:prstClr>
              </a:solidFill>
            </a:endParaRPr>
          </a:p>
        </p:txBody>
      </p:sp>
      <p:sp>
        <p:nvSpPr>
          <p:cNvPr id="14" name="文本框 47">
            <a:extLst>
              <a:ext uri="{FF2B5EF4-FFF2-40B4-BE49-F238E27FC236}">
                <a16:creationId xmlns:a16="http://schemas.microsoft.com/office/drawing/2014/main" id="{A2AC38BF-16C0-482B-B498-7F8713473AB6}"/>
              </a:ext>
            </a:extLst>
          </p:cNvPr>
          <p:cNvSpPr txBox="1"/>
          <p:nvPr/>
        </p:nvSpPr>
        <p:spPr>
          <a:xfrm>
            <a:off x="1236723" y="256471"/>
            <a:ext cx="7477728" cy="646331"/>
          </a:xfrm>
          <a:prstGeom prst="rect">
            <a:avLst/>
          </a:prstGeom>
          <a:noFill/>
        </p:spPr>
        <p:txBody>
          <a:bodyPr wrap="square" rtlCol="0">
            <a:spAutoFit/>
          </a:bodyPr>
          <a:lstStyle/>
          <a:p>
            <a:pPr>
              <a:defRPr/>
            </a:pPr>
            <a:r>
              <a:rPr lang="zh-TW" altLang="en-US" sz="3600" b="1" dirty="0">
                <a:solidFill>
                  <a:prstClr val="white"/>
                </a:solidFill>
                <a:latin typeface="微软雅黑" panose="020B0503020204020204" pitchFamily="34" charset="-122"/>
                <a:ea typeface="微软雅黑" panose="020B0503020204020204" pitchFamily="34" charset="-122"/>
              </a:rPr>
              <a:t>資通安全管理推動規劃</a:t>
            </a:r>
            <a:r>
              <a:rPr lang="zh-TW" altLang="en-US" sz="3200" b="1" dirty="0">
                <a:solidFill>
                  <a:prstClr val="white"/>
                </a:solidFill>
                <a:latin typeface="微软雅黑" panose="020B0503020204020204" pitchFamily="34" charset="-122"/>
                <a:ea typeface="微软雅黑" panose="020B0503020204020204" pitchFamily="34" charset="-122"/>
              </a:rPr>
              <a:t>（</a:t>
            </a:r>
            <a:r>
              <a:rPr lang="en-US" altLang="zh-TW" sz="3200" b="1" dirty="0">
                <a:solidFill>
                  <a:prstClr val="white"/>
                </a:solidFill>
                <a:latin typeface="微软雅黑" panose="020B0503020204020204" pitchFamily="34" charset="-122"/>
                <a:ea typeface="微软雅黑" panose="020B0503020204020204" pitchFamily="34" charset="-122"/>
              </a:rPr>
              <a:t>2/2)</a:t>
            </a:r>
            <a:endParaRPr lang="zh-TW" altLang="en-US" sz="2800" b="1" dirty="0">
              <a:solidFill>
                <a:srgbClr val="FFFF00"/>
              </a:solidFill>
              <a:latin typeface="微软雅黑" panose="020B0503020204020204" pitchFamily="34" charset="-122"/>
              <a:ea typeface="微软雅黑" panose="020B0503020204020204" pitchFamily="34" charset="-122"/>
            </a:endParaRPr>
          </a:p>
        </p:txBody>
      </p:sp>
      <p:pic>
        <p:nvPicPr>
          <p:cNvPr id="3" name="圖片 2">
            <a:extLst>
              <a:ext uri="{FF2B5EF4-FFF2-40B4-BE49-F238E27FC236}">
                <a16:creationId xmlns:a16="http://schemas.microsoft.com/office/drawing/2014/main" id="{AEA55764-AA42-48BA-98DB-68177E930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262" y="1045611"/>
            <a:ext cx="5410837" cy="5649551"/>
          </a:xfrm>
          <a:prstGeom prst="rect">
            <a:avLst/>
          </a:prstGeom>
        </p:spPr>
      </p:pic>
    </p:spTree>
    <p:extLst>
      <p:ext uri="{BB962C8B-B14F-4D97-AF65-F5344CB8AC3E}">
        <p14:creationId xmlns:p14="http://schemas.microsoft.com/office/powerpoint/2010/main" val="1214450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64553" y="162838"/>
            <a:ext cx="12190831" cy="789140"/>
            <a:chOff x="-3" y="162838"/>
            <a:chExt cx="12190831" cy="678410"/>
          </a:xfrm>
        </p:grpSpPr>
        <p:sp>
          <p:nvSpPr>
            <p:cNvPr id="43" name="矩形 42"/>
            <p:cNvSpPr/>
            <p:nvPr/>
          </p:nvSpPr>
          <p:spPr>
            <a:xfrm>
              <a:off x="-3" y="162838"/>
              <a:ext cx="708191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554357" y="234242"/>
            <a:ext cx="7477728" cy="646331"/>
          </a:xfrm>
          <a:prstGeom prst="rect">
            <a:avLst/>
          </a:prstGeom>
          <a:noFill/>
        </p:spPr>
        <p:txBody>
          <a:bodyPr wrap="square" rtlCol="0">
            <a:spAutoFit/>
          </a:bodyPr>
          <a:lstStyle/>
          <a:p>
            <a:pPr>
              <a:defRPr/>
            </a:pPr>
            <a:r>
              <a:rPr lang="zh-TW" altLang="en-US" sz="3600" b="1" dirty="0">
                <a:solidFill>
                  <a:prstClr val="white"/>
                </a:solidFill>
                <a:latin typeface="微软雅黑" panose="020B0503020204020204" pitchFamily="34" charset="-122"/>
                <a:ea typeface="微软雅黑" panose="020B0503020204020204" pitchFamily="34" charset="-122"/>
              </a:rPr>
              <a:t>結語</a:t>
            </a:r>
          </a:p>
        </p:txBody>
      </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矩形 11">
            <a:extLst>
              <a:ext uri="{FF2B5EF4-FFF2-40B4-BE49-F238E27FC236}">
                <a16:creationId xmlns:a16="http://schemas.microsoft.com/office/drawing/2014/main" id="{84B7C6B0-0F55-4E42-A663-263DE6B3922A}"/>
              </a:ext>
            </a:extLst>
          </p:cNvPr>
          <p:cNvSpPr/>
          <p:nvPr/>
        </p:nvSpPr>
        <p:spPr>
          <a:xfrm>
            <a:off x="962375" y="1250447"/>
            <a:ext cx="10463212" cy="3924151"/>
          </a:xfrm>
          <a:prstGeom prst="rect">
            <a:avLst/>
          </a:prstGeom>
        </p:spPr>
        <p:txBody>
          <a:bodyPr wrap="square">
            <a:spAutoFit/>
          </a:bodyPr>
          <a:lstStyle/>
          <a:p>
            <a:pPr marL="457200" indent="-457200">
              <a:spcBef>
                <a:spcPts val="600"/>
              </a:spcBef>
              <a:spcAft>
                <a:spcPts val="900"/>
              </a:spcAft>
              <a:buClr>
                <a:srgbClr val="70AD47">
                  <a:lumMod val="75000"/>
                </a:srgbClr>
              </a:buClr>
              <a:buFont typeface="Wingdings" panose="05000000000000000000" pitchFamily="2" charset="2"/>
              <a:buChar char="n"/>
            </a:pPr>
            <a:r>
              <a:rPr lang="zh-TW" altLang="en-US" sz="2800" dirty="0">
                <a:solidFill>
                  <a:prstClr val="black"/>
                </a:solidFill>
                <a:latin typeface="微軟正黑體" panose="020B0604030504040204" pitchFamily="34" charset="-120"/>
              </a:rPr>
              <a:t>本署業於</a:t>
            </a:r>
            <a:r>
              <a:rPr lang="en-US" altLang="zh-TW" sz="2800" dirty="0">
                <a:solidFill>
                  <a:prstClr val="black"/>
                </a:solidFill>
                <a:latin typeface="微軟正黑體" panose="020B0604030504040204" pitchFamily="34" charset="-120"/>
              </a:rPr>
              <a:t>110</a:t>
            </a:r>
            <a:r>
              <a:rPr lang="zh-TW" altLang="en-US" sz="2800" dirty="0">
                <a:solidFill>
                  <a:prstClr val="black"/>
                </a:solidFill>
                <a:latin typeface="微軟正黑體" panose="020B0604030504040204" pitchFamily="34" charset="-120"/>
              </a:rPr>
              <a:t>年</a:t>
            </a:r>
            <a:r>
              <a:rPr lang="en-US" altLang="zh-TW" sz="2800" dirty="0">
                <a:solidFill>
                  <a:prstClr val="black"/>
                </a:solidFill>
                <a:latin typeface="微軟正黑體" panose="020B0604030504040204" pitchFamily="34" charset="-120"/>
              </a:rPr>
              <a:t>11</a:t>
            </a:r>
            <a:r>
              <a:rPr lang="zh-TW" altLang="en-US" sz="2800" dirty="0">
                <a:solidFill>
                  <a:prstClr val="black"/>
                </a:solidFill>
                <a:latin typeface="微軟正黑體" panose="020B0604030504040204" pitchFamily="34" charset="-120"/>
              </a:rPr>
              <a:t>月</a:t>
            </a:r>
            <a:r>
              <a:rPr lang="en-US" altLang="zh-TW" sz="2800" dirty="0">
                <a:solidFill>
                  <a:prstClr val="black"/>
                </a:solidFill>
                <a:latin typeface="微軟正黑體" panose="020B0604030504040204" pitchFamily="34" charset="-120"/>
              </a:rPr>
              <a:t>25</a:t>
            </a:r>
            <a:r>
              <a:rPr lang="zh-TW" altLang="en-US" sz="2800" dirty="0">
                <a:solidFill>
                  <a:prstClr val="black"/>
                </a:solidFill>
                <a:latin typeface="微軟正黑體" panose="020B0604030504040204" pitchFamily="34" charset="-120"/>
              </a:rPr>
              <a:t>日「農田水利灌溉管理業務共識營」向各管處資訊業務同仁說明</a:t>
            </a:r>
            <a:r>
              <a:rPr lang="zh-TW" altLang="en-US" sz="2800" dirty="0">
                <a:solidFill>
                  <a:srgbClr val="C00000"/>
                </a:solidFill>
                <a:latin typeface="微軟正黑體" panose="020B0604030504040204" pitchFamily="34" charset="-120"/>
              </a:rPr>
              <a:t>應辦事項</a:t>
            </a:r>
            <a:r>
              <a:rPr lang="zh-TW" altLang="en-US" sz="2800" dirty="0">
                <a:solidFill>
                  <a:prstClr val="black"/>
                </a:solidFill>
                <a:latin typeface="微軟正黑體" panose="020B0604030504040204" pitchFamily="34" charset="-120"/>
              </a:rPr>
              <a:t>及未來推動需具備</a:t>
            </a:r>
            <a:r>
              <a:rPr lang="zh-TW" altLang="en-US" sz="2800" dirty="0">
                <a:solidFill>
                  <a:srgbClr val="C00000"/>
                </a:solidFill>
                <a:latin typeface="微軟正黑體" panose="020B0604030504040204" pitchFamily="34" charset="-120"/>
              </a:rPr>
              <a:t>基礎環境</a:t>
            </a:r>
            <a:r>
              <a:rPr lang="zh-TW" altLang="en-US" sz="2800" dirty="0">
                <a:latin typeface="微軟正黑體" panose="020B0604030504040204" pitchFamily="34" charset="-120"/>
              </a:rPr>
              <a:t>，並請本署各單位暨各管理處</a:t>
            </a:r>
            <a:r>
              <a:rPr lang="zh-TW" altLang="en-US" sz="2800" dirty="0">
                <a:solidFill>
                  <a:srgbClr val="C00000"/>
                </a:solidFill>
                <a:latin typeface="微軟正黑體" panose="020B0604030504040204" pitchFamily="34" charset="-120"/>
              </a:rPr>
              <a:t>依循相關文件規範</a:t>
            </a:r>
            <a:r>
              <a:rPr lang="zh-TW" altLang="en-US" sz="2800" dirty="0">
                <a:latin typeface="微軟正黑體" panose="020B0604030504040204" pitchFamily="34" charset="-120"/>
              </a:rPr>
              <a:t>辦理</a:t>
            </a:r>
            <a:endParaRPr lang="en-US" altLang="zh-TW" sz="2800" dirty="0">
              <a:latin typeface="微軟正黑體" panose="020B0604030504040204" pitchFamily="34" charset="-120"/>
            </a:endParaRPr>
          </a:p>
          <a:p>
            <a:pPr marL="457200" indent="-457200">
              <a:spcBef>
                <a:spcPts val="600"/>
              </a:spcBef>
              <a:spcAft>
                <a:spcPts val="900"/>
              </a:spcAft>
              <a:buClr>
                <a:srgbClr val="70AD47">
                  <a:lumMod val="75000"/>
                </a:srgbClr>
              </a:buClr>
              <a:buFont typeface="Wingdings" panose="05000000000000000000" pitchFamily="2" charset="2"/>
              <a:buChar char="n"/>
            </a:pPr>
            <a:r>
              <a:rPr lang="zh-TW" altLang="en-US" sz="2800" dirty="0">
                <a:latin typeface="微軟正黑體" panose="020B0604030504040204" pitchFamily="34" charset="-120"/>
              </a:rPr>
              <a:t>涉本署統籌部分，本署調查各管理處目前導入情形及基礎資訊環境狀況後，於</a:t>
            </a:r>
            <a:r>
              <a:rPr lang="en-US" altLang="zh-TW" sz="2800" dirty="0">
                <a:latin typeface="微軟正黑體" panose="020B0604030504040204" pitchFamily="34" charset="-120"/>
              </a:rPr>
              <a:t>111</a:t>
            </a:r>
            <a:r>
              <a:rPr lang="zh-TW" altLang="en-US" sz="2800" dirty="0">
                <a:latin typeface="微軟正黑體" panose="020B0604030504040204" pitchFamily="34" charset="-120"/>
              </a:rPr>
              <a:t>年</a:t>
            </a:r>
            <a:r>
              <a:rPr lang="en-US" altLang="zh-TW" sz="2800" dirty="0">
                <a:latin typeface="微軟正黑體" panose="020B0604030504040204" pitchFamily="34" charset="-120"/>
              </a:rPr>
              <a:t>6</a:t>
            </a:r>
            <a:r>
              <a:rPr lang="zh-TW" altLang="en-US" sz="2800" dirty="0">
                <a:latin typeface="微軟正黑體" panose="020B0604030504040204" pitchFamily="34" charset="-120"/>
              </a:rPr>
              <a:t>月</a:t>
            </a:r>
            <a:r>
              <a:rPr lang="en-US" altLang="zh-TW" sz="2800" dirty="0">
                <a:latin typeface="微軟正黑體" panose="020B0604030504040204" pitchFamily="34" charset="-120"/>
              </a:rPr>
              <a:t>7</a:t>
            </a:r>
            <a:r>
              <a:rPr lang="zh-TW" altLang="en-US" sz="2800" dirty="0">
                <a:latin typeface="微軟正黑體" panose="020B0604030504040204" pitchFamily="34" charset="-120"/>
              </a:rPr>
              <a:t>日召開研商會議</a:t>
            </a:r>
            <a:r>
              <a:rPr lang="zh-TW" altLang="en-US" sz="2800" dirty="0">
                <a:solidFill>
                  <a:srgbClr val="C00000"/>
                </a:solidFill>
                <a:latin typeface="微軟正黑體" panose="020B0604030504040204" pitchFamily="34" charset="-120"/>
              </a:rPr>
              <a:t>確認推動方向</a:t>
            </a:r>
            <a:r>
              <a:rPr lang="zh-TW" altLang="en-US" sz="2800" dirty="0">
                <a:solidFill>
                  <a:prstClr val="black"/>
                </a:solidFill>
                <a:latin typeface="微軟正黑體" panose="020B0604030504040204" pitchFamily="34" charset="-120"/>
              </a:rPr>
              <a:t>。</a:t>
            </a:r>
            <a:endParaRPr lang="en-US" altLang="zh-TW" sz="2800" dirty="0">
              <a:solidFill>
                <a:prstClr val="black"/>
              </a:solidFill>
              <a:latin typeface="微軟正黑體" panose="020B0604030504040204" pitchFamily="34" charset="-120"/>
            </a:endParaRPr>
          </a:p>
          <a:p>
            <a:pPr marL="457200" indent="-457200">
              <a:spcBef>
                <a:spcPts val="600"/>
              </a:spcBef>
              <a:spcAft>
                <a:spcPts val="900"/>
              </a:spcAft>
              <a:buClr>
                <a:srgbClr val="70AD47">
                  <a:lumMod val="75000"/>
                </a:srgbClr>
              </a:buClr>
              <a:buFont typeface="Wingdings" panose="05000000000000000000" pitchFamily="2" charset="2"/>
              <a:buChar char="n"/>
            </a:pPr>
            <a:r>
              <a:rPr lang="zh-TW" altLang="en-US" sz="2800" dirty="0">
                <a:solidFill>
                  <a:prstClr val="black"/>
                </a:solidFill>
                <a:latin typeface="微軟正黑體" panose="020B0604030504040204" pitchFamily="34" charset="-120"/>
              </a:rPr>
              <a:t>本署暨各管理處應依據資通安全法相關規定持續推動各資安應辦事項，各管理處如有相關</a:t>
            </a:r>
            <a:r>
              <a:rPr lang="zh-TW" altLang="en-US" sz="2800" dirty="0">
                <a:solidFill>
                  <a:srgbClr val="C00000"/>
                </a:solidFill>
                <a:latin typeface="微軟正黑體" panose="020B0604030504040204" pitchFamily="34" charset="-120"/>
              </a:rPr>
              <a:t>疑問</a:t>
            </a:r>
            <a:r>
              <a:rPr lang="zh-TW" altLang="en-US" sz="2800" dirty="0">
                <a:solidFill>
                  <a:prstClr val="black"/>
                </a:solidFill>
                <a:latin typeface="微軟正黑體" panose="020B0604030504040204" pitchFamily="34" charset="-120"/>
              </a:rPr>
              <a:t>或</a:t>
            </a:r>
            <a:r>
              <a:rPr lang="zh-TW" altLang="en-US" sz="2800" dirty="0">
                <a:solidFill>
                  <a:srgbClr val="C00000"/>
                </a:solidFill>
                <a:latin typeface="微軟正黑體" panose="020B0604030504040204" pitchFamily="34" charset="-120"/>
              </a:rPr>
              <a:t>需協助</a:t>
            </a:r>
            <a:r>
              <a:rPr lang="zh-TW" altLang="en-US" sz="2800" dirty="0">
                <a:solidFill>
                  <a:prstClr val="black"/>
                </a:solidFill>
                <a:latin typeface="微軟正黑體" panose="020B0604030504040204" pitchFamily="34" charset="-120"/>
              </a:rPr>
              <a:t>事項，可</a:t>
            </a:r>
            <a:r>
              <a:rPr lang="zh-TW" altLang="en-US" sz="2800" dirty="0">
                <a:solidFill>
                  <a:srgbClr val="C00000"/>
                </a:solidFill>
                <a:latin typeface="微軟正黑體" panose="020B0604030504040204" pitchFamily="34" charset="-120"/>
              </a:rPr>
              <a:t>逕洽</a:t>
            </a:r>
            <a:r>
              <a:rPr lang="zh-TW" altLang="en-US" sz="2800" dirty="0">
                <a:solidFill>
                  <a:prstClr val="black"/>
                </a:solidFill>
                <a:latin typeface="微軟正黑體" panose="020B0604030504040204" pitchFamily="34" charset="-120"/>
              </a:rPr>
              <a:t>本署資訊聯繫</a:t>
            </a:r>
            <a:r>
              <a:rPr lang="zh-TW" altLang="en-US" sz="2800" dirty="0">
                <a:solidFill>
                  <a:srgbClr val="C00000"/>
                </a:solidFill>
                <a:latin typeface="微軟正黑體" panose="020B0604030504040204" pitchFamily="34" charset="-120"/>
              </a:rPr>
              <a:t>窗口</a:t>
            </a:r>
            <a:r>
              <a:rPr lang="zh-TW" altLang="en-US" sz="2800" dirty="0">
                <a:solidFill>
                  <a:prstClr val="black"/>
                </a:solidFill>
                <a:latin typeface="微軟正黑體" panose="020B0604030504040204" pitchFamily="34" charset="-120"/>
              </a:rPr>
              <a:t>：</a:t>
            </a:r>
            <a:endParaRPr lang="en-US" altLang="zh-TW" sz="2800" dirty="0">
              <a:solidFill>
                <a:prstClr val="black"/>
              </a:solidFill>
              <a:latin typeface="微軟正黑體" panose="020B0604030504040204" pitchFamily="34" charset="-120"/>
            </a:endParaRPr>
          </a:p>
        </p:txBody>
      </p:sp>
      <p:pic>
        <p:nvPicPr>
          <p:cNvPr id="14" name="圖片 13">
            <a:extLst>
              <a:ext uri="{FF2B5EF4-FFF2-40B4-BE49-F238E27FC236}">
                <a16:creationId xmlns:a16="http://schemas.microsoft.com/office/drawing/2014/main" id="{27C4D5B7-F8F1-4377-9427-12AECBDDB3C8}"/>
              </a:ext>
            </a:extLst>
          </p:cNvPr>
          <p:cNvPicPr>
            <a:picLocks noChangeAspect="1"/>
          </p:cNvPicPr>
          <p:nvPr/>
        </p:nvPicPr>
        <p:blipFill>
          <a:blip r:embed="rId4"/>
          <a:stretch>
            <a:fillRect/>
          </a:stretch>
        </p:blipFill>
        <p:spPr>
          <a:xfrm>
            <a:off x="10427989" y="5679526"/>
            <a:ext cx="1764011" cy="1178473"/>
          </a:xfrm>
          <a:prstGeom prst="rect">
            <a:avLst/>
          </a:prstGeom>
          <a:solidFill>
            <a:sysClr val="window" lastClr="FFFFFF"/>
          </a:solidFill>
        </p:spPr>
      </p:pic>
      <p:sp>
        <p:nvSpPr>
          <p:cNvPr id="2" name="矩形 1"/>
          <p:cNvSpPr/>
          <p:nvPr/>
        </p:nvSpPr>
        <p:spPr>
          <a:xfrm>
            <a:off x="1845828" y="5406988"/>
            <a:ext cx="9151886" cy="861774"/>
          </a:xfrm>
          <a:prstGeom prst="rect">
            <a:avLst/>
          </a:prstGeom>
        </p:spPr>
        <p:txBody>
          <a:bodyPr wrap="square">
            <a:spAutoFit/>
          </a:bodyPr>
          <a:lstStyle/>
          <a:p>
            <a:pPr marL="1485900" lvl="2" indent="-571500">
              <a:buSzPct val="90000"/>
              <a:buFont typeface="Wingdings" charset="2"/>
              <a:buChar char="ü"/>
            </a:pPr>
            <a:r>
              <a:rPr lang="zh-TW" altLang="en-US" sz="2400" dirty="0">
                <a:solidFill>
                  <a:prstClr val="black"/>
                </a:solidFill>
                <a:latin typeface="Microsoft JhengHei" panose="020B0604030504040204" pitchFamily="34" charset="-120"/>
              </a:rPr>
              <a:t>吳俊毅     工程員：</a:t>
            </a:r>
            <a:r>
              <a:rPr lang="en-US" altLang="zh-TW" sz="2400" dirty="0">
                <a:solidFill>
                  <a:prstClr val="black"/>
                </a:solidFill>
                <a:latin typeface="Microsoft JhengHei" panose="020B0604030504040204" pitchFamily="34" charset="-120"/>
              </a:rPr>
              <a:t>(02)-8195-3144</a:t>
            </a:r>
          </a:p>
          <a:p>
            <a:pPr marL="1485900" lvl="2" indent="-571500">
              <a:buSzPct val="90000"/>
              <a:buFont typeface="Wingdings" charset="2"/>
              <a:buChar char="ü"/>
            </a:pPr>
            <a:r>
              <a:rPr lang="zh-TW" altLang="en-US" sz="2400" dirty="0">
                <a:solidFill>
                  <a:prstClr val="black"/>
                </a:solidFill>
                <a:latin typeface="Microsoft JhengHei" panose="020B0604030504040204" pitchFamily="34" charset="-120"/>
              </a:rPr>
              <a:t>李元喻 正工程司：</a:t>
            </a:r>
            <a:r>
              <a:rPr lang="en-US" altLang="zh-TW" sz="2400" dirty="0">
                <a:solidFill>
                  <a:prstClr val="black"/>
                </a:solidFill>
                <a:latin typeface="Microsoft JhengHei" panose="020B0604030504040204" pitchFamily="34" charset="-120"/>
              </a:rPr>
              <a:t>(02)-8195-3151</a:t>
            </a:r>
            <a:r>
              <a:rPr lang="zh-TW" altLang="en-US" sz="2400" dirty="0">
                <a:solidFill>
                  <a:prstClr val="black"/>
                </a:solidFill>
                <a:latin typeface="Microsoft JhengHei" panose="020B0604030504040204" pitchFamily="34" charset="-120"/>
              </a:rPr>
              <a:t>、</a:t>
            </a:r>
            <a:r>
              <a:rPr lang="en-US" altLang="zh-TW" sz="2400" dirty="0">
                <a:solidFill>
                  <a:prstClr val="black"/>
                </a:solidFill>
                <a:latin typeface="Microsoft JhengHei" panose="020B0604030504040204" pitchFamily="34" charset="-120"/>
              </a:rPr>
              <a:t>0912-576807</a:t>
            </a:r>
          </a:p>
        </p:txBody>
      </p:sp>
      <p:sp>
        <p:nvSpPr>
          <p:cNvPr id="10" name="文字方塊 9">
            <a:extLst>
              <a:ext uri="{FF2B5EF4-FFF2-40B4-BE49-F238E27FC236}">
                <a16:creationId xmlns:a16="http://schemas.microsoft.com/office/drawing/2014/main" id="{50EC4CCB-43CD-4997-BCAC-6D317B2E507E}"/>
              </a:ext>
            </a:extLst>
          </p:cNvPr>
          <p:cNvSpPr txBox="1"/>
          <p:nvPr/>
        </p:nvSpPr>
        <p:spPr>
          <a:xfrm>
            <a:off x="922010" y="5303758"/>
            <a:ext cx="2229630" cy="954107"/>
          </a:xfrm>
          <a:prstGeom prst="rect">
            <a:avLst/>
          </a:prstGeom>
          <a:noFill/>
        </p:spPr>
        <p:txBody>
          <a:bodyPr wrap="square">
            <a:spAutoFit/>
          </a:bodyPr>
          <a:lstStyle/>
          <a:p>
            <a:pPr algn="ctr"/>
            <a:r>
              <a:rPr lang="zh-TW" altLang="en-US" sz="2800" b="1" dirty="0">
                <a:solidFill>
                  <a:srgbClr val="ED7D31"/>
                </a:solidFill>
                <a:effectLst>
                  <a:outerShdw blurRad="38100" dist="38100" dir="2700000" algn="tl">
                    <a:srgbClr val="000000">
                      <a:alpha val="43137"/>
                    </a:srgbClr>
                  </a:outerShdw>
                </a:effectLst>
              </a:rPr>
              <a:t>農田水利</a:t>
            </a:r>
            <a:endParaRPr lang="en-US" altLang="zh-TW" sz="2800" b="1" dirty="0">
              <a:solidFill>
                <a:srgbClr val="ED7D31"/>
              </a:solidFill>
              <a:effectLst>
                <a:outerShdw blurRad="38100" dist="38100" dir="2700000" algn="tl">
                  <a:srgbClr val="000000">
                    <a:alpha val="43137"/>
                  </a:srgbClr>
                </a:outerShdw>
              </a:effectLst>
            </a:endParaRPr>
          </a:p>
          <a:p>
            <a:pPr algn="ctr"/>
            <a:r>
              <a:rPr lang="zh-TW" altLang="en-US" sz="2800" b="1" dirty="0">
                <a:solidFill>
                  <a:srgbClr val="ED7D31"/>
                </a:solidFill>
                <a:effectLst>
                  <a:outerShdw blurRad="38100" dist="38100" dir="2700000" algn="tl">
                    <a:srgbClr val="000000">
                      <a:alpha val="43137"/>
                    </a:srgbClr>
                  </a:outerShdw>
                </a:effectLst>
              </a:rPr>
              <a:t>管理組</a:t>
            </a:r>
          </a:p>
        </p:txBody>
      </p:sp>
    </p:spTree>
    <p:extLst>
      <p:ext uri="{BB962C8B-B14F-4D97-AF65-F5344CB8AC3E}">
        <p14:creationId xmlns:p14="http://schemas.microsoft.com/office/powerpoint/2010/main" val="1530487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6F0E62B9-09CD-4B82-9166-8B9A4A6D2C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5982" y="825170"/>
            <a:ext cx="4092050" cy="4931488"/>
          </a:xfrm>
          <a:prstGeom prst="rect">
            <a:avLst/>
          </a:prstGeom>
          <a:effectLst>
            <a:outerShdw blurRad="50800" dist="63500" dir="2700000" sx="99000" sy="99000" algn="tl" rotWithShape="0">
              <a:prstClr val="black">
                <a:alpha val="30000"/>
              </a:prstClr>
            </a:outerShdw>
          </a:effectLst>
        </p:spPr>
      </p:pic>
      <p:sp>
        <p:nvSpPr>
          <p:cNvPr id="15" name="任意多边形 14"/>
          <p:cNvSpPr>
            <a:spLocks noChangeAspect="1"/>
          </p:cNvSpPr>
          <p:nvPr/>
        </p:nvSpPr>
        <p:spPr>
          <a:xfrm>
            <a:off x="5245122" y="2"/>
            <a:ext cx="6946879" cy="6857998"/>
          </a:xfrm>
          <a:custGeom>
            <a:avLst/>
            <a:gdLst>
              <a:gd name="connsiteX0" fmla="*/ 2308500 w 6946879"/>
              <a:gd name="connsiteY0" fmla="*/ 0 h 6857998"/>
              <a:gd name="connsiteX1" fmla="*/ 6946879 w 6946879"/>
              <a:gd name="connsiteY1" fmla="*/ 0 h 6857998"/>
              <a:gd name="connsiteX2" fmla="*/ 6946879 w 6946879"/>
              <a:gd name="connsiteY2" fmla="*/ 6857998 h 6857998"/>
              <a:gd name="connsiteX3" fmla="*/ 0 w 6946879"/>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6946879" h="6857998">
                <a:moveTo>
                  <a:pt x="2308500" y="0"/>
                </a:moveTo>
                <a:lnTo>
                  <a:pt x="6946879" y="0"/>
                </a:lnTo>
                <a:lnTo>
                  <a:pt x="6946879" y="6857998"/>
                </a:lnTo>
                <a:lnTo>
                  <a:pt x="0" y="6857998"/>
                </a:lnTo>
                <a:close/>
              </a:path>
            </a:pathLst>
          </a:custGeom>
          <a:blipFill dpi="0" rotWithShape="1">
            <a:blip r:embed="rId4"/>
            <a:srcRect/>
            <a:tile tx="0" ty="0" sx="100000" sy="100000" flip="none" algn="tr"/>
          </a:blip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b="1"/>
          </a:p>
        </p:txBody>
      </p:sp>
      <p:sp>
        <p:nvSpPr>
          <p:cNvPr id="21" name="文本框 20"/>
          <p:cNvSpPr txBox="1"/>
          <p:nvPr/>
        </p:nvSpPr>
        <p:spPr>
          <a:xfrm>
            <a:off x="678892" y="2746218"/>
            <a:ext cx="4566230" cy="830997"/>
          </a:xfrm>
          <a:prstGeom prst="rect">
            <a:avLst/>
          </a:prstGeom>
          <a:solidFill>
            <a:schemeClr val="bg1"/>
          </a:solidFill>
        </p:spPr>
        <p:txBody>
          <a:bodyPr wrap="square" rtlCol="0">
            <a:spAutoFit/>
          </a:bodyPr>
          <a:lstStyle/>
          <a:p>
            <a:pPr algn="ctr"/>
            <a:r>
              <a:rPr lang="zh-TW" altLang="en-US" sz="4800" b="1" dirty="0"/>
              <a:t>問題與討論</a:t>
            </a:r>
            <a:endParaRPr lang="en-US" altLang="zh-CN" sz="4800" b="1" dirty="0"/>
          </a:p>
        </p:txBody>
      </p:sp>
      <p:sp>
        <p:nvSpPr>
          <p:cNvPr id="2" name="投影片編號版面配置區 1"/>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45</a:t>
            </a:fld>
            <a:endParaRPr lang="zh-CN" altLang="en-US">
              <a:solidFill>
                <a:prstClr val="black">
                  <a:tint val="75000"/>
                </a:prstClr>
              </a:solidFill>
            </a:endParaRPr>
          </a:p>
        </p:txBody>
      </p:sp>
    </p:spTree>
    <p:extLst>
      <p:ext uri="{BB962C8B-B14F-4D97-AF65-F5344CB8AC3E}">
        <p14:creationId xmlns:p14="http://schemas.microsoft.com/office/powerpoint/2010/main" val="3626596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手繪多邊形: 圖案 21">
            <a:extLst>
              <a:ext uri="{FF2B5EF4-FFF2-40B4-BE49-F238E27FC236}">
                <a16:creationId xmlns:a16="http://schemas.microsoft.com/office/drawing/2014/main" id="{D47AA1A0-9445-4D1F-80D0-1CD5CE5C86AD}"/>
              </a:ext>
            </a:extLst>
          </p:cNvPr>
          <p:cNvSpPr/>
          <p:nvPr/>
        </p:nvSpPr>
        <p:spPr>
          <a:xfrm>
            <a:off x="5245121" y="0"/>
            <a:ext cx="6946879" cy="6858000"/>
          </a:xfrm>
          <a:custGeom>
            <a:avLst/>
            <a:gdLst>
              <a:gd name="connsiteX0" fmla="*/ 2285979 w 6946879"/>
              <a:gd name="connsiteY0" fmla="*/ 0 h 6858000"/>
              <a:gd name="connsiteX1" fmla="*/ 6946879 w 6946879"/>
              <a:gd name="connsiteY1" fmla="*/ 0 h 6858000"/>
              <a:gd name="connsiteX2" fmla="*/ 6946879 w 6946879"/>
              <a:gd name="connsiteY2" fmla="*/ 6858000 h 6858000"/>
              <a:gd name="connsiteX3" fmla="*/ 0 w 6946879"/>
              <a:gd name="connsiteY3" fmla="*/ 6858000 h 6858000"/>
              <a:gd name="connsiteX4" fmla="*/ 0 w 6946879"/>
              <a:gd name="connsiteY4" fmla="*/ 68579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879" h="6858000">
                <a:moveTo>
                  <a:pt x="2285979" y="0"/>
                </a:moveTo>
                <a:lnTo>
                  <a:pt x="6946879" y="0"/>
                </a:lnTo>
                <a:lnTo>
                  <a:pt x="6946879" y="6858000"/>
                </a:lnTo>
                <a:lnTo>
                  <a:pt x="0" y="6858000"/>
                </a:lnTo>
                <a:lnTo>
                  <a:pt x="0" y="6857998"/>
                </a:lnTo>
                <a:close/>
              </a:path>
            </a:pathLst>
          </a:custGeom>
          <a:blipFill dpi="0" rotWithShape="0">
            <a:blip r:embed="rId3">
              <a:alphaModFix amt="83000"/>
            </a:blip>
            <a:srcRect/>
            <a:stretch>
              <a:fillRect l="-17000" r="-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sp>
        <p:nvSpPr>
          <p:cNvPr id="12" name="文本框 11"/>
          <p:cNvSpPr txBox="1"/>
          <p:nvPr/>
        </p:nvSpPr>
        <p:spPr>
          <a:xfrm>
            <a:off x="1307515" y="2327275"/>
            <a:ext cx="2954655" cy="1754326"/>
          </a:xfrm>
          <a:prstGeom prst="rect">
            <a:avLst/>
          </a:prstGeom>
          <a:noFill/>
        </p:spPr>
        <p:txBody>
          <a:bodyPr wrap="none" rtlCol="0">
            <a:spAutoFit/>
          </a:bodyPr>
          <a:lstStyle/>
          <a:p>
            <a:r>
              <a:rPr lang="zh-TW" altLang="en-US" sz="5400" b="1" dirty="0">
                <a:cs typeface="+mn-ea"/>
                <a:sym typeface="+mn-lt"/>
              </a:rPr>
              <a:t>簡報結束</a:t>
            </a:r>
            <a:endParaRPr lang="en-US" altLang="zh-CN" sz="5400" b="1" dirty="0">
              <a:cs typeface="+mn-ea"/>
              <a:sym typeface="+mn-lt"/>
            </a:endParaRPr>
          </a:p>
          <a:p>
            <a:r>
              <a:rPr lang="zh-TW" altLang="en-US" sz="5400" b="1" dirty="0">
                <a:cs typeface="+mn-ea"/>
                <a:sym typeface="+mn-lt"/>
              </a:rPr>
              <a:t>感謝指教</a:t>
            </a:r>
            <a:endParaRPr lang="zh-CN" altLang="en-US" sz="5400" b="1" dirty="0">
              <a:cs typeface="+mn-ea"/>
              <a:sym typeface="+mn-lt"/>
            </a:endParaRPr>
          </a:p>
        </p:txBody>
      </p:sp>
      <p:cxnSp>
        <p:nvCxnSpPr>
          <p:cNvPr id="16" name="直接连接符 15"/>
          <p:cNvCxnSpPr/>
          <p:nvPr/>
        </p:nvCxnSpPr>
        <p:spPr>
          <a:xfrm>
            <a:off x="1523415" y="4181477"/>
            <a:ext cx="114110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921EE931-16C2-48E4-B4EE-D0678C6782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281" y="346398"/>
            <a:ext cx="2820938" cy="705234"/>
          </a:xfrm>
          <a:prstGeom prst="rect">
            <a:avLst/>
          </a:prstGeom>
        </p:spPr>
      </p:pic>
      <p:pic>
        <p:nvPicPr>
          <p:cNvPr id="23" name="圖片 22">
            <a:extLst>
              <a:ext uri="{FF2B5EF4-FFF2-40B4-BE49-F238E27FC236}">
                <a16:creationId xmlns:a16="http://schemas.microsoft.com/office/drawing/2014/main" id="{6E79E014-533A-438C-95DB-EC00A26D71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8059" y="2959675"/>
            <a:ext cx="408172" cy="489526"/>
          </a:xfrm>
          <a:prstGeom prst="rect">
            <a:avLst/>
          </a:prstGeom>
          <a:effectLst>
            <a:outerShdw blurRad="50800" dist="38100" dir="2700000" algn="tl" rotWithShape="0">
              <a:prstClr val="black">
                <a:alpha val="40000"/>
              </a:prstClr>
            </a:outerShdw>
          </a:effectLst>
        </p:spPr>
      </p:pic>
      <p:sp>
        <p:nvSpPr>
          <p:cNvPr id="6" name="文字方塊 5">
            <a:extLst>
              <a:ext uri="{FF2B5EF4-FFF2-40B4-BE49-F238E27FC236}">
                <a16:creationId xmlns:a16="http://schemas.microsoft.com/office/drawing/2014/main" id="{1BF2A917-9998-4529-BDC1-88E80C94CE39}"/>
              </a:ext>
            </a:extLst>
          </p:cNvPr>
          <p:cNvSpPr txBox="1"/>
          <p:nvPr/>
        </p:nvSpPr>
        <p:spPr>
          <a:xfrm>
            <a:off x="9100971" y="2651898"/>
            <a:ext cx="1082348" cy="307777"/>
          </a:xfrm>
          <a:prstGeom prst="rect">
            <a:avLst/>
          </a:prstGeom>
          <a:noFill/>
        </p:spPr>
        <p:txBody>
          <a:bodyPr wrap="none" rtlCol="0">
            <a:spAutoFit/>
          </a:bodyPr>
          <a:lstStyle/>
          <a:p>
            <a:r>
              <a:rPr lang="zh-TW" altLang="en-US" sz="1400" dirty="0">
                <a:effectLst>
                  <a:glow rad="228600">
                    <a:schemeClr val="accent4">
                      <a:satMod val="175000"/>
                      <a:alpha val="40000"/>
                    </a:schemeClr>
                  </a:glow>
                </a:effectLst>
              </a:rPr>
              <a:t>農田水利署</a:t>
            </a:r>
          </a:p>
        </p:txBody>
      </p:sp>
      <p:sp>
        <p:nvSpPr>
          <p:cNvPr id="2" name="投影片編號版面配置區 1"/>
          <p:cNvSpPr>
            <a:spLocks noGrp="1"/>
          </p:cNvSpPr>
          <p:nvPr>
            <p:ph type="sldNum" sz="quarter" idx="12"/>
          </p:nvPr>
        </p:nvSpPr>
        <p:spPr>
          <a:xfrm>
            <a:off x="9240330" y="6356350"/>
            <a:ext cx="2743200" cy="365125"/>
          </a:xfrm>
        </p:spPr>
        <p:txBody>
          <a:bodyPr/>
          <a:lstStyle/>
          <a:p>
            <a:fld id="{46493D02-3590-4494-9ABB-93D650CAA22C}" type="slidenum">
              <a:rPr lang="zh-CN" altLang="en-US" smtClean="0">
                <a:solidFill>
                  <a:prstClr val="black">
                    <a:tint val="75000"/>
                  </a:prstClr>
                </a:solidFill>
              </a:rPr>
              <a:pPr/>
              <a:t>46</a:t>
            </a:fld>
            <a:endParaRPr lang="zh-CN" altLang="en-US" dirty="0">
              <a:solidFill>
                <a:prstClr val="black">
                  <a:tint val="75000"/>
                </a:prstClr>
              </a:solidFill>
            </a:endParaRPr>
          </a:p>
        </p:txBody>
      </p:sp>
    </p:spTree>
    <p:extLst>
      <p:ext uri="{BB962C8B-B14F-4D97-AF65-F5344CB8AC3E}">
        <p14:creationId xmlns:p14="http://schemas.microsoft.com/office/powerpoint/2010/main" val="358083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64553" y="162838"/>
            <a:ext cx="12190831" cy="789140"/>
            <a:chOff x="-3" y="162838"/>
            <a:chExt cx="12190831" cy="678410"/>
          </a:xfrm>
        </p:grpSpPr>
        <p:sp>
          <p:nvSpPr>
            <p:cNvPr id="43" name="矩形 42"/>
            <p:cNvSpPr/>
            <p:nvPr/>
          </p:nvSpPr>
          <p:spPr>
            <a:xfrm>
              <a:off x="-3" y="162838"/>
              <a:ext cx="7081919"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236723" y="256471"/>
            <a:ext cx="7477728" cy="646331"/>
          </a:xfrm>
          <a:prstGeom prst="rect">
            <a:avLst/>
          </a:prstGeom>
          <a:noFill/>
        </p:spPr>
        <p:txBody>
          <a:bodyPr wrap="square" rtlCol="0">
            <a:spAutoFit/>
          </a:bodyPr>
          <a:lstStyle/>
          <a:p>
            <a:pPr>
              <a:defRPr/>
            </a:pPr>
            <a:r>
              <a:rPr lang="zh-TW" altLang="en-US" sz="3600" b="1" dirty="0">
                <a:solidFill>
                  <a:schemeClr val="bg1"/>
                </a:solidFill>
                <a:latin typeface="微软雅黑" panose="020B0503020204020204" pitchFamily="34" charset="-122"/>
                <a:ea typeface="微软雅黑" panose="020B0503020204020204" pitchFamily="34" charset="-122"/>
              </a:rPr>
              <a:t>農田水利基礎資料推動進程</a:t>
            </a:r>
          </a:p>
        </p:txBody>
      </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矩形 11">
            <a:extLst>
              <a:ext uri="{FF2B5EF4-FFF2-40B4-BE49-F238E27FC236}">
                <a16:creationId xmlns:a16="http://schemas.microsoft.com/office/drawing/2014/main" id="{84B7C6B0-0F55-4E42-A663-263DE6B3922A}"/>
              </a:ext>
            </a:extLst>
          </p:cNvPr>
          <p:cNvSpPr/>
          <p:nvPr/>
        </p:nvSpPr>
        <p:spPr>
          <a:xfrm>
            <a:off x="646543" y="1124785"/>
            <a:ext cx="4937832" cy="492443"/>
          </a:xfrm>
          <a:prstGeom prst="rect">
            <a:avLst/>
          </a:prstGeom>
        </p:spPr>
        <p:txBody>
          <a:bodyPr wrap="square">
            <a:spAutoFit/>
          </a:bodyPr>
          <a:lstStyle/>
          <a:p>
            <a:pPr marL="457200" indent="-457200">
              <a:spcAft>
                <a:spcPts val="600"/>
              </a:spcAft>
              <a:buClr>
                <a:srgbClr val="70AD47">
                  <a:lumMod val="75000"/>
                </a:srgbClr>
              </a:buClr>
              <a:buFont typeface="Wingdings" panose="05000000000000000000" pitchFamily="2" charset="2"/>
              <a:buChar char="n"/>
            </a:pPr>
            <a:r>
              <a:rPr lang="zh-TW" altLang="en-US" sz="2600" b="1" dirty="0">
                <a:solidFill>
                  <a:prstClr val="black"/>
                </a:solidFill>
                <a:latin typeface="微軟正黑體" panose="020B0604030504040204" pitchFamily="34" charset="-120"/>
              </a:rPr>
              <a:t>業務推動進程</a:t>
            </a:r>
            <a:endParaRPr lang="en-US" altLang="zh-TW" sz="2600" b="1" dirty="0">
              <a:solidFill>
                <a:prstClr val="black"/>
              </a:solidFill>
              <a:latin typeface="微軟正黑體" panose="020B0604030504040204" pitchFamily="34" charset="-120"/>
            </a:endParaRPr>
          </a:p>
        </p:txBody>
      </p:sp>
      <p:sp>
        <p:nvSpPr>
          <p:cNvPr id="9" name="矩形 8"/>
          <p:cNvSpPr/>
          <p:nvPr/>
        </p:nvSpPr>
        <p:spPr>
          <a:xfrm>
            <a:off x="6098960" y="3219180"/>
            <a:ext cx="2880784" cy="606425"/>
          </a:xfrm>
          <a:prstGeom prst="rect">
            <a:avLst/>
          </a:prstGeom>
          <a:solidFill>
            <a:srgbClr val="80CB35"/>
          </a:solidFill>
          <a:ln w="0" cap="flat" cmpd="sng" algn="ctr">
            <a:solidFill>
              <a:srgbClr val="92D050"/>
            </a:solidFill>
            <a:prstDash val="solid"/>
          </a:ln>
          <a:effec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a:ln>
                <a:noFill/>
              </a:ln>
              <a:solidFill>
                <a:srgbClr val="DDE89A"/>
              </a:solidFill>
              <a:effectLst/>
              <a:uLnTx/>
              <a:uFillTx/>
              <a:latin typeface="Arial" pitchFamily="34" charset="0"/>
              <a:ea typeface="新細明體" pitchFamily="18" charset="-120"/>
              <a:cs typeface="+mn-cs"/>
            </a:endParaRPr>
          </a:p>
        </p:txBody>
      </p:sp>
      <p:sp>
        <p:nvSpPr>
          <p:cNvPr id="10" name="Rectangle 3"/>
          <p:cNvSpPr>
            <a:spLocks noChangeArrowheads="1"/>
          </p:cNvSpPr>
          <p:nvPr/>
        </p:nvSpPr>
        <p:spPr bwMode="ltGray">
          <a:xfrm>
            <a:off x="779776" y="3206480"/>
            <a:ext cx="5319184" cy="619125"/>
          </a:xfrm>
          <a:prstGeom prst="rect">
            <a:avLst/>
          </a:prstGeom>
          <a:solidFill>
            <a:srgbClr val="518CD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DDE89A"/>
              </a:solidFill>
              <a:effectLst/>
              <a:uLnTx/>
              <a:uFillTx/>
              <a:latin typeface="Arial" pitchFamily="34" charset="0"/>
              <a:ea typeface="宋体" pitchFamily="2" charset="-122"/>
            </a:endParaRPr>
          </a:p>
        </p:txBody>
      </p:sp>
      <p:grpSp>
        <p:nvGrpSpPr>
          <p:cNvPr id="11" name="Group 4"/>
          <p:cNvGrpSpPr>
            <a:grpSpLocks/>
          </p:cNvGrpSpPr>
          <p:nvPr/>
        </p:nvGrpSpPr>
        <p:grpSpPr bwMode="auto">
          <a:xfrm>
            <a:off x="761137" y="3202801"/>
            <a:ext cx="2627946" cy="619125"/>
            <a:chOff x="404" y="1980"/>
            <a:chExt cx="1294" cy="298"/>
          </a:xfrm>
        </p:grpSpPr>
        <p:sp>
          <p:nvSpPr>
            <p:cNvPr id="13" name="Rectangle 5"/>
            <p:cNvSpPr>
              <a:spLocks noChangeArrowheads="1"/>
            </p:cNvSpPr>
            <p:nvPr/>
          </p:nvSpPr>
          <p:spPr bwMode="invGray">
            <a:xfrm>
              <a:off x="404" y="1980"/>
              <a:ext cx="1205" cy="298"/>
            </a:xfrm>
            <a:prstGeom prst="rect">
              <a:avLst/>
            </a:prstGeom>
            <a:solidFill>
              <a:srgbClr val="E15D7C"/>
            </a:solidFill>
            <a:ln>
              <a:noFill/>
            </a:ln>
            <a:effectLst>
              <a:outerShdw dist="63500" algn="ctr" rotWithShape="0">
                <a:srgbClr val="000000">
                  <a:alpha val="50000"/>
                </a:srgb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lvl1pPr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DDE89A"/>
                </a:solidFill>
                <a:effectLst/>
                <a:uLnTx/>
                <a:uFillTx/>
                <a:latin typeface="微軟正黑體" panose="020B0604030504040204" pitchFamily="34" charset="-120"/>
                <a:ea typeface="微軟正黑體" panose="020B0604030504040204" pitchFamily="34" charset="-120"/>
              </a:endParaRPr>
            </a:p>
          </p:txBody>
        </p:sp>
        <p:sp>
          <p:nvSpPr>
            <p:cNvPr id="14" name="AutoShape 6"/>
            <p:cNvSpPr>
              <a:spLocks noChangeArrowheads="1"/>
            </p:cNvSpPr>
            <p:nvPr/>
          </p:nvSpPr>
          <p:spPr bwMode="invGray">
            <a:xfrm rot="5400000">
              <a:off x="1568" y="2072"/>
              <a:ext cx="139" cy="120"/>
            </a:xfrm>
            <a:prstGeom prst="triangle">
              <a:avLst>
                <a:gd name="adj" fmla="val 50000"/>
              </a:avLst>
            </a:prstGeom>
            <a:solidFill>
              <a:srgbClr val="E15D7C"/>
            </a:solidFill>
            <a:ln>
              <a:noFill/>
            </a:ln>
            <a:effectLst>
              <a:outerShdw dist="63500" algn="ctr" rotWithShape="0">
                <a:srgbClr val="000000">
                  <a:alpha val="50000"/>
                </a:srgb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lvl1pPr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DDE89A"/>
                </a:solidFill>
                <a:effectLst/>
                <a:uLnTx/>
                <a:uFillTx/>
                <a:latin typeface="微軟正黑體" panose="020B0604030504040204" pitchFamily="34" charset="-120"/>
                <a:ea typeface="微軟正黑體" panose="020B0604030504040204" pitchFamily="34" charset="-120"/>
              </a:endParaRPr>
            </a:p>
          </p:txBody>
        </p:sp>
      </p:grpSp>
      <p:sp>
        <p:nvSpPr>
          <p:cNvPr id="15" name="Rectangle 8"/>
          <p:cNvSpPr>
            <a:spLocks noChangeArrowheads="1"/>
          </p:cNvSpPr>
          <p:nvPr/>
        </p:nvSpPr>
        <p:spPr bwMode="gray">
          <a:xfrm>
            <a:off x="570799" y="3283736"/>
            <a:ext cx="2681246" cy="461665"/>
          </a:xfrm>
          <a:prstGeom prst="rect">
            <a:avLst/>
          </a:prstGeom>
          <a:noFill/>
          <a:ln>
            <a:noFill/>
          </a:ln>
          <a:effectLst>
            <a:outerShdw dist="17961" dir="2700000" algn="ctr" rotWithShape="0">
              <a:srgbClr val="003300"/>
            </a:outerShdw>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eaLnBrk="0" fontAlgn="base" hangingPunct="0">
              <a:spcBef>
                <a:spcPct val="0"/>
              </a:spcBef>
              <a:spcAft>
                <a:spcPct val="0"/>
              </a:spcAft>
              <a:defRPr/>
            </a:pPr>
            <a:r>
              <a:rPr lang="zh-TW" altLang="en-US" sz="2400" b="1" dirty="0">
                <a:solidFill>
                  <a:srgbClr val="FFFFFF"/>
                </a:solidFill>
                <a:latin typeface="微軟正黑體" panose="020B0604030504040204" pitchFamily="34" charset="-120"/>
                <a:ea typeface="微軟正黑體" panose="020B0604030504040204" pitchFamily="34" charset="-120"/>
                <a:cs typeface="Arial" charset="0"/>
              </a:rPr>
              <a:t>資料數化導入期</a:t>
            </a:r>
            <a:endParaRPr lang="en-US" altLang="zh-CN" sz="2400" b="1" dirty="0">
              <a:solidFill>
                <a:srgbClr val="FFFFFF"/>
              </a:solidFill>
              <a:latin typeface="微軟正黑體" panose="020B0604030504040204" pitchFamily="34" charset="-120"/>
              <a:ea typeface="微軟正黑體" panose="020B0604030504040204" pitchFamily="34" charset="-120"/>
              <a:cs typeface="Arial" charset="0"/>
            </a:endParaRPr>
          </a:p>
        </p:txBody>
      </p:sp>
      <p:sp>
        <p:nvSpPr>
          <p:cNvPr id="16" name="AutoShape 9"/>
          <p:cNvSpPr>
            <a:spLocks noChangeArrowheads="1"/>
          </p:cNvSpPr>
          <p:nvPr/>
        </p:nvSpPr>
        <p:spPr bwMode="gray">
          <a:xfrm>
            <a:off x="5406810" y="3382690"/>
            <a:ext cx="491067" cy="273050"/>
          </a:xfrm>
          <a:prstGeom prst="rightArrow">
            <a:avLst>
              <a:gd name="adj1" fmla="val 50000"/>
              <a:gd name="adj2" fmla="val 60467"/>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1593903" algn="ctr" rotWithShape="0">
                    <a:srgbClr val="333333">
                      <a:alpha val="50000"/>
                    </a:srgbClr>
                  </a:outerShdw>
                </a:effectLst>
              </a14:hiddenEffects>
            </a:ext>
          </a:extLst>
        </p:spPr>
        <p:txBody>
          <a:bodyPr wrap="none" anchor="ctr"/>
          <a:lstStyle>
            <a:lvl1pPr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eaLnBrk="1" fontAlgn="base" hangingPunct="1">
              <a:spcBef>
                <a:spcPct val="0"/>
              </a:spcBef>
              <a:spcAft>
                <a:spcPct val="0"/>
              </a:spcAft>
              <a:buFontTx/>
              <a:buNone/>
            </a:pPr>
            <a:endParaRPr lang="zh-CN" altLang="en-US" sz="1800">
              <a:solidFill>
                <a:srgbClr val="DDE89A"/>
              </a:solidFill>
              <a:ea typeface="宋体" pitchFamily="2" charset="-122"/>
            </a:endParaRPr>
          </a:p>
        </p:txBody>
      </p:sp>
      <p:sp>
        <p:nvSpPr>
          <p:cNvPr id="17" name="Text Box 10"/>
          <p:cNvSpPr txBox="1">
            <a:spLocks noChangeArrowheads="1"/>
          </p:cNvSpPr>
          <p:nvPr/>
        </p:nvSpPr>
        <p:spPr bwMode="black">
          <a:xfrm>
            <a:off x="6024554" y="3298024"/>
            <a:ext cx="2447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zh-TW" altLang="en-US" sz="2400" b="1" dirty="0">
                <a:solidFill>
                  <a:srgbClr val="FFFFFF"/>
                </a:solidFill>
                <a:latin typeface="微軟正黑體" panose="020B0604030504040204" pitchFamily="34" charset="-120"/>
                <a:ea typeface="微軟正黑體" panose="020B0604030504040204" pitchFamily="34" charset="-120"/>
                <a:cs typeface="Arial" charset="0"/>
              </a:rPr>
              <a:t>雲端系統發展期</a:t>
            </a:r>
            <a:endParaRPr lang="en-US" altLang="zh-CN" sz="2400" b="1" dirty="0">
              <a:solidFill>
                <a:srgbClr val="FFFFFF"/>
              </a:solidFill>
              <a:latin typeface="微軟正黑體" panose="020B0604030504040204" pitchFamily="34" charset="-120"/>
              <a:ea typeface="微軟正黑體" panose="020B0604030504040204" pitchFamily="34" charset="-120"/>
              <a:cs typeface="Arial" charset="0"/>
            </a:endParaRPr>
          </a:p>
        </p:txBody>
      </p:sp>
      <p:sp>
        <p:nvSpPr>
          <p:cNvPr id="18" name="AutoShape 13"/>
          <p:cNvSpPr>
            <a:spLocks noChangeArrowheads="1"/>
          </p:cNvSpPr>
          <p:nvPr/>
        </p:nvSpPr>
        <p:spPr bwMode="gray">
          <a:xfrm>
            <a:off x="1109561" y="3885047"/>
            <a:ext cx="1485900" cy="1114425"/>
          </a:xfrm>
          <a:prstGeom prst="diamond">
            <a:avLst/>
          </a:prstGeom>
          <a:solidFill>
            <a:srgbClr val="E15D7C"/>
          </a:solidFill>
          <a:ln w="9525">
            <a:miter lim="800000"/>
            <a:headEnd/>
            <a:tailEnd/>
          </a:ln>
          <a:effectLst/>
          <a:scene3d>
            <a:camera prst="legacyPerspectiveBottom">
              <a:rot lat="20999986" lon="0" rev="0"/>
            </a:camera>
            <a:lightRig rig="legacyFlat4" dir="b"/>
          </a:scene3d>
          <a:sp3d extrusionH="163500" prstMaterial="legacyMatte">
            <a:bevelT w="13500" h="13500" prst="angle"/>
            <a:bevelB w="13500" h="13500" prst="angle"/>
            <a:extrusionClr>
              <a:srgbClr val="E15D7C"/>
            </a:extrusionClr>
          </a:sp3d>
          <a:extLst>
            <a:ext uri="{AF507438-7753-43E0-B8FC-AC1667EBCBE1}">
              <a14:hiddenEffects xmlns:a14="http://schemas.microsoft.com/office/drawing/2010/main">
                <a:effectLst>
                  <a:outerShdw dist="35921" dir="2700000" algn="ctr" rotWithShape="0">
                    <a:srgbClr val="003300"/>
                  </a:outerShdw>
                </a:effectLst>
              </a14:hiddenEffects>
            </a:ext>
          </a:extLst>
        </p:spPr>
        <p:txBody>
          <a:bodyPr wrap="none" anchor="ctr">
            <a:flatTx/>
          </a:bodyPr>
          <a:lstStyle>
            <a:lvl1pPr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DDE89A"/>
              </a:solidFill>
              <a:effectLst/>
              <a:uLnTx/>
              <a:uFillTx/>
              <a:latin typeface="Arial" pitchFamily="34" charset="0"/>
              <a:ea typeface="宋体" pitchFamily="2" charset="-122"/>
            </a:endParaRPr>
          </a:p>
        </p:txBody>
      </p:sp>
      <p:sp>
        <p:nvSpPr>
          <p:cNvPr id="19" name="AutoShape 14"/>
          <p:cNvSpPr>
            <a:spLocks noChangeArrowheads="1"/>
          </p:cNvSpPr>
          <p:nvPr/>
        </p:nvSpPr>
        <p:spPr bwMode="gray">
          <a:xfrm>
            <a:off x="3751161" y="3885047"/>
            <a:ext cx="1485900" cy="1114425"/>
          </a:xfrm>
          <a:prstGeom prst="diamond">
            <a:avLst/>
          </a:prstGeom>
          <a:solidFill>
            <a:srgbClr val="518CD3"/>
          </a:solidFill>
          <a:ln w="9525">
            <a:miter lim="800000"/>
            <a:headEnd/>
            <a:tailEnd/>
          </a:ln>
          <a:effectLst/>
          <a:scene3d>
            <a:camera prst="legacyPerspectiveBottom">
              <a:rot lat="20999986" lon="0" rev="0"/>
            </a:camera>
            <a:lightRig rig="legacyFlat4" dir="b"/>
          </a:scene3d>
          <a:sp3d extrusionH="163500" prstMaterial="legacyMatte">
            <a:bevelT w="13500" h="13500" prst="angle"/>
            <a:bevelB w="13500" h="13500" prst="angle"/>
            <a:extrusionClr>
              <a:srgbClr val="518CD3"/>
            </a:extrusionClr>
          </a:sp3d>
          <a:extLst>
            <a:ext uri="{AF507438-7753-43E0-B8FC-AC1667EBCBE1}">
              <a14:hiddenEffects xmlns:a14="http://schemas.microsoft.com/office/drawing/2010/main">
                <a:effectLst>
                  <a:outerShdw dist="35921" dir="2700000" algn="ctr" rotWithShape="0">
                    <a:srgbClr val="003300"/>
                  </a:outerShdw>
                </a:effectLst>
              </a14:hiddenEffects>
            </a:ext>
          </a:extLst>
        </p:spPr>
        <p:txBody>
          <a:bodyPr wrap="none" anchor="ctr">
            <a:flatTx/>
          </a:bodyPr>
          <a:lstStyle>
            <a:lvl1pPr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DDE89A"/>
              </a:solidFill>
              <a:effectLst/>
              <a:uLnTx/>
              <a:uFillTx/>
              <a:latin typeface="Arial" pitchFamily="34" charset="0"/>
              <a:ea typeface="宋体" pitchFamily="2" charset="-122"/>
            </a:endParaRPr>
          </a:p>
        </p:txBody>
      </p:sp>
      <p:sp>
        <p:nvSpPr>
          <p:cNvPr id="20" name="AutoShape 15"/>
          <p:cNvSpPr>
            <a:spLocks noChangeArrowheads="1"/>
          </p:cNvSpPr>
          <p:nvPr/>
        </p:nvSpPr>
        <p:spPr bwMode="gray">
          <a:xfrm>
            <a:off x="6405461" y="3885047"/>
            <a:ext cx="1485900" cy="1114425"/>
          </a:xfrm>
          <a:prstGeom prst="diamond">
            <a:avLst/>
          </a:prstGeom>
          <a:gradFill rotWithShape="1">
            <a:gsLst>
              <a:gs pos="0">
                <a:srgbClr val="80CB35">
                  <a:shade val="51000"/>
                  <a:satMod val="130000"/>
                </a:srgbClr>
              </a:gs>
              <a:gs pos="80000">
                <a:srgbClr val="80CB35">
                  <a:shade val="93000"/>
                  <a:satMod val="130000"/>
                </a:srgbClr>
              </a:gs>
              <a:gs pos="100000">
                <a:srgbClr val="80CB35">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flatTx/>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latin typeface="Arial"/>
              <a:ea typeface="宋体" charset="-122"/>
              <a:cs typeface="+mn-cs"/>
            </a:endParaRPr>
          </a:p>
        </p:txBody>
      </p:sp>
      <p:sp>
        <p:nvSpPr>
          <p:cNvPr id="21" name="AutoShape 16"/>
          <p:cNvSpPr>
            <a:spLocks noChangeArrowheads="1"/>
          </p:cNvSpPr>
          <p:nvPr/>
        </p:nvSpPr>
        <p:spPr bwMode="gray">
          <a:xfrm>
            <a:off x="9348526" y="3885047"/>
            <a:ext cx="1485900" cy="1114425"/>
          </a:xfrm>
          <a:prstGeom prst="diamond">
            <a:avLst/>
          </a:prstGeom>
          <a:solidFill>
            <a:srgbClr val="FFCC00"/>
          </a:solidFill>
          <a:ln w="9525" cap="flat" cmpd="sng" algn="ctr">
            <a:solidFill>
              <a:srgbClr val="80CB35">
                <a:shade val="95000"/>
                <a:satMod val="105000"/>
              </a:srgbClr>
            </a:solidFill>
            <a:prstDash val="solid"/>
            <a:headEnd/>
            <a:tailEnd/>
          </a:ln>
          <a:effectLst>
            <a:outerShdw blurRad="40000" dist="23000" dir="5400000" rotWithShape="0">
              <a:srgbClr val="000000">
                <a:alpha val="35000"/>
              </a:srgbClr>
            </a:outerShdw>
          </a:effectLst>
          <a:scene3d>
            <a:camera prst="orthographicFront"/>
            <a:lightRig rig="threePt" dir="t"/>
          </a:scene3d>
          <a:sp3d extrusionH="76200" contourW="12700">
            <a:extrusionClr>
              <a:srgbClr val="FFFF00"/>
            </a:extrusionClr>
            <a:contourClr>
              <a:srgbClr val="FFC000"/>
            </a:contourClr>
          </a:sp3d>
        </p:spPr>
        <p:txBody>
          <a:bodyPr wrap="none" anchor="ctr">
            <a:flatTx/>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DDE89A"/>
              </a:solidFill>
              <a:effectLst/>
              <a:uLnTx/>
              <a:uFillTx/>
              <a:latin typeface="Arial"/>
              <a:ea typeface="宋体" charset="-122"/>
              <a:cs typeface="+mn-cs"/>
            </a:endParaRPr>
          </a:p>
        </p:txBody>
      </p:sp>
      <p:cxnSp>
        <p:nvCxnSpPr>
          <p:cNvPr id="22" name="AutoShape 17"/>
          <p:cNvCxnSpPr>
            <a:cxnSpLocks noChangeShapeType="1"/>
          </p:cNvCxnSpPr>
          <p:nvPr/>
        </p:nvCxnSpPr>
        <p:spPr bwMode="gray">
          <a:xfrm>
            <a:off x="2595461" y="4457247"/>
            <a:ext cx="1155700" cy="0"/>
          </a:xfrm>
          <a:prstGeom prst="straightConnector1">
            <a:avLst/>
          </a:prstGeom>
          <a:noFill/>
          <a:ln w="12700">
            <a:solidFill>
              <a:srgbClr val="333333"/>
            </a:solidFill>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18"/>
          <p:cNvCxnSpPr>
            <a:cxnSpLocks noChangeShapeType="1"/>
            <a:stCxn id="19" idx="3"/>
          </p:cNvCxnSpPr>
          <p:nvPr/>
        </p:nvCxnSpPr>
        <p:spPr bwMode="gray">
          <a:xfrm>
            <a:off x="5237059" y="4442257"/>
            <a:ext cx="1168400" cy="0"/>
          </a:xfrm>
          <a:prstGeom prst="straightConnector1">
            <a:avLst/>
          </a:prstGeom>
          <a:noFill/>
          <a:ln w="12700">
            <a:solidFill>
              <a:srgbClr val="333333"/>
            </a:solidFill>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19"/>
          <p:cNvCxnSpPr>
            <a:cxnSpLocks noChangeShapeType="1"/>
          </p:cNvCxnSpPr>
          <p:nvPr/>
        </p:nvCxnSpPr>
        <p:spPr bwMode="gray">
          <a:xfrm>
            <a:off x="7891361" y="4442257"/>
            <a:ext cx="1440000" cy="0"/>
          </a:xfrm>
          <a:prstGeom prst="straightConnector1">
            <a:avLst/>
          </a:prstGeom>
          <a:noFill/>
          <a:ln w="12700">
            <a:solidFill>
              <a:srgbClr val="333333"/>
            </a:solidFill>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 Box 20"/>
          <p:cNvSpPr txBox="1">
            <a:spLocks noChangeArrowheads="1"/>
          </p:cNvSpPr>
          <p:nvPr/>
        </p:nvSpPr>
        <p:spPr bwMode="gray">
          <a:xfrm>
            <a:off x="1247145" y="4210482"/>
            <a:ext cx="11557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algn="ctr" eaLnBrk="1" fontAlgn="base" hangingPunct="1">
              <a:spcBef>
                <a:spcPct val="50000"/>
              </a:spcBef>
              <a:spcAft>
                <a:spcPct val="0"/>
              </a:spcAft>
              <a:buFontTx/>
              <a:buNone/>
            </a:pPr>
            <a:r>
              <a:rPr lang="en-US" altLang="zh-TW" sz="2400" b="1" dirty="0">
                <a:solidFill>
                  <a:srgbClr val="FFFFFF"/>
                </a:solidFill>
                <a:latin typeface="微軟正黑體" panose="020B0604030504040204" pitchFamily="34" charset="-120"/>
                <a:ea typeface="微軟正黑體" panose="020B0604030504040204" pitchFamily="34" charset="-120"/>
                <a:cs typeface="Arial" pitchFamily="34" charset="0"/>
              </a:rPr>
              <a:t>2005</a:t>
            </a:r>
            <a:endParaRPr lang="en-US" altLang="zh-CN" sz="2400" b="1" dirty="0">
              <a:solidFill>
                <a:srgbClr val="FFFFFF"/>
              </a:solidFill>
              <a:latin typeface="微軟正黑體" panose="020B0604030504040204" pitchFamily="34" charset="-120"/>
              <a:ea typeface="微軟正黑體" panose="020B0604030504040204" pitchFamily="34" charset="-120"/>
              <a:cs typeface="Arial" pitchFamily="34" charset="0"/>
            </a:endParaRPr>
          </a:p>
        </p:txBody>
      </p:sp>
      <p:sp>
        <p:nvSpPr>
          <p:cNvPr id="26" name="Text Box 21"/>
          <p:cNvSpPr txBox="1">
            <a:spLocks noChangeArrowheads="1"/>
          </p:cNvSpPr>
          <p:nvPr/>
        </p:nvSpPr>
        <p:spPr bwMode="gray">
          <a:xfrm>
            <a:off x="3899328" y="4210482"/>
            <a:ext cx="11557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algn="ctr" eaLnBrk="1" fontAlgn="base" hangingPunct="1">
              <a:spcBef>
                <a:spcPct val="50000"/>
              </a:spcBef>
              <a:spcAft>
                <a:spcPct val="0"/>
              </a:spcAft>
              <a:buNone/>
            </a:pPr>
            <a:r>
              <a:rPr lang="en-US" altLang="zh-TW" sz="2400" b="1" dirty="0">
                <a:solidFill>
                  <a:srgbClr val="FFFFFF"/>
                </a:solidFill>
                <a:latin typeface="微軟正黑體" panose="020B0604030504040204" pitchFamily="34" charset="-120"/>
                <a:ea typeface="微軟正黑體" panose="020B0604030504040204" pitchFamily="34" charset="-120"/>
                <a:cs typeface="Arial" pitchFamily="34" charset="0"/>
              </a:rPr>
              <a:t>2007</a:t>
            </a:r>
            <a:endParaRPr lang="en-US" altLang="zh-CN" sz="2400" b="1" dirty="0">
              <a:solidFill>
                <a:srgbClr val="FFFFFF"/>
              </a:solidFill>
              <a:latin typeface="微軟正黑體" panose="020B0604030504040204" pitchFamily="34" charset="-120"/>
              <a:ea typeface="微軟正黑體" panose="020B0604030504040204" pitchFamily="34" charset="-120"/>
              <a:cs typeface="Arial" pitchFamily="34" charset="0"/>
            </a:endParaRPr>
          </a:p>
        </p:txBody>
      </p:sp>
      <p:sp>
        <p:nvSpPr>
          <p:cNvPr id="27" name="Text Box 22"/>
          <p:cNvSpPr txBox="1">
            <a:spLocks noChangeArrowheads="1"/>
          </p:cNvSpPr>
          <p:nvPr/>
        </p:nvSpPr>
        <p:spPr bwMode="gray">
          <a:xfrm>
            <a:off x="6579028" y="4210482"/>
            <a:ext cx="1155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algn="ctr" eaLnBrk="1" fontAlgn="base" hangingPunct="1">
              <a:spcBef>
                <a:spcPct val="50000"/>
              </a:spcBef>
              <a:spcAft>
                <a:spcPct val="0"/>
              </a:spcAft>
              <a:buNone/>
            </a:pPr>
            <a:r>
              <a:rPr lang="en-US" altLang="zh-TW" sz="2400" b="1" dirty="0">
                <a:solidFill>
                  <a:srgbClr val="FFFFFF"/>
                </a:solidFill>
                <a:latin typeface="微軟正黑體" panose="020B0604030504040204" pitchFamily="34" charset="-120"/>
                <a:ea typeface="微軟正黑體" panose="020B0604030504040204" pitchFamily="34" charset="-120"/>
                <a:cs typeface="Arial" pitchFamily="34" charset="0"/>
              </a:rPr>
              <a:t>2010</a:t>
            </a:r>
            <a:endParaRPr lang="en-US" altLang="zh-CN" sz="2400" b="1" dirty="0">
              <a:solidFill>
                <a:srgbClr val="FFFFFF"/>
              </a:solidFill>
              <a:latin typeface="微軟正黑體" panose="020B0604030504040204" pitchFamily="34" charset="-120"/>
              <a:ea typeface="微軟正黑體" panose="020B0604030504040204" pitchFamily="34" charset="-120"/>
              <a:cs typeface="Arial" pitchFamily="34" charset="0"/>
            </a:endParaRPr>
          </a:p>
        </p:txBody>
      </p:sp>
      <p:sp>
        <p:nvSpPr>
          <p:cNvPr id="28" name="Text Box 23"/>
          <p:cNvSpPr txBox="1">
            <a:spLocks noChangeArrowheads="1"/>
          </p:cNvSpPr>
          <p:nvPr/>
        </p:nvSpPr>
        <p:spPr bwMode="gray">
          <a:xfrm>
            <a:off x="9364072" y="4205722"/>
            <a:ext cx="158326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algn="ctr" eaLnBrk="1" fontAlgn="base" hangingPunct="1">
              <a:spcBef>
                <a:spcPct val="50000"/>
              </a:spcBef>
              <a:spcAft>
                <a:spcPct val="0"/>
              </a:spcAft>
              <a:buNone/>
            </a:pPr>
            <a:r>
              <a:rPr lang="en-US" altLang="zh-TW" sz="2400" b="1" dirty="0">
                <a:solidFill>
                  <a:srgbClr val="FFFFFF"/>
                </a:solidFill>
                <a:latin typeface="微軟正黑體" panose="020B0604030504040204" pitchFamily="34" charset="-120"/>
                <a:ea typeface="微軟正黑體" panose="020B0604030504040204" pitchFamily="34" charset="-120"/>
                <a:cs typeface="Arial" pitchFamily="34" charset="0"/>
              </a:rPr>
              <a:t>2022.....</a:t>
            </a:r>
            <a:endParaRPr lang="en-US" altLang="zh-CN" sz="2400" b="1" dirty="0">
              <a:solidFill>
                <a:srgbClr val="FFFFFF"/>
              </a:solidFill>
              <a:latin typeface="微軟正黑體" panose="020B0604030504040204" pitchFamily="34" charset="-120"/>
              <a:ea typeface="微軟正黑體" panose="020B0604030504040204" pitchFamily="34" charset="-120"/>
              <a:cs typeface="Arial" pitchFamily="34" charset="0"/>
            </a:endParaRPr>
          </a:p>
        </p:txBody>
      </p:sp>
      <p:sp>
        <p:nvSpPr>
          <p:cNvPr id="29" name="Text Box 24"/>
          <p:cNvSpPr txBox="1">
            <a:spLocks noChangeArrowheads="1"/>
          </p:cNvSpPr>
          <p:nvPr/>
        </p:nvSpPr>
        <p:spPr bwMode="gray">
          <a:xfrm>
            <a:off x="129222" y="5213939"/>
            <a:ext cx="3039857" cy="1446550"/>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7FAADF"/>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50000"/>
              </a:spcBef>
              <a:spcAft>
                <a:spcPct val="0"/>
              </a:spcAft>
              <a:buFontTx/>
              <a:buChar char="•"/>
              <a:defRPr/>
            </a:pPr>
            <a:r>
              <a:rPr lang="zh-TW" altLang="en-US" sz="1600" b="1" dirty="0">
                <a:solidFill>
                  <a:srgbClr val="000000"/>
                </a:solidFill>
                <a:latin typeface="微軟正黑體" pitchFamily="34" charset="-120"/>
                <a:cs typeface="Arial" charset="0"/>
              </a:rPr>
              <a:t>紙本記錄及圖資轉為數值資訊</a:t>
            </a:r>
            <a:endParaRPr lang="en-US" altLang="zh-TW" sz="1600" b="1" dirty="0">
              <a:solidFill>
                <a:srgbClr val="000000"/>
              </a:solidFill>
              <a:latin typeface="微軟正黑體" pitchFamily="34" charset="-120"/>
              <a:cs typeface="Arial" charset="0"/>
            </a:endParaRPr>
          </a:p>
          <a:p>
            <a:pPr algn="just" eaLnBrk="1" fontAlgn="base" hangingPunct="1">
              <a:spcBef>
                <a:spcPct val="50000"/>
              </a:spcBef>
              <a:spcAft>
                <a:spcPct val="0"/>
              </a:spcAft>
              <a:buFontTx/>
              <a:buChar char="•"/>
              <a:defRPr/>
            </a:pPr>
            <a:r>
              <a:rPr lang="zh-TW" altLang="en-US" sz="1600" b="1" dirty="0">
                <a:solidFill>
                  <a:srgbClr val="000000"/>
                </a:solidFill>
                <a:latin typeface="微軟正黑體" pitchFamily="34" charset="-120"/>
                <a:cs typeface="Arial" charset="0"/>
              </a:rPr>
              <a:t>農田水利基礎資料數化建置</a:t>
            </a:r>
            <a:endParaRPr lang="en-US" altLang="zh-TW" sz="1600" b="1" dirty="0">
              <a:solidFill>
                <a:srgbClr val="000000"/>
              </a:solidFill>
              <a:latin typeface="微軟正黑體" pitchFamily="34" charset="-120"/>
              <a:cs typeface="Arial" charset="0"/>
            </a:endParaRPr>
          </a:p>
          <a:p>
            <a:pPr algn="just" eaLnBrk="1" fontAlgn="base" hangingPunct="1">
              <a:spcBef>
                <a:spcPct val="50000"/>
              </a:spcBef>
              <a:spcAft>
                <a:spcPct val="0"/>
              </a:spcAft>
              <a:buFontTx/>
              <a:buChar char="•"/>
              <a:defRPr/>
            </a:pPr>
            <a:r>
              <a:rPr lang="zh-TW" altLang="en-US" sz="1600" b="1" dirty="0">
                <a:solidFill>
                  <a:srgbClr val="000000"/>
                </a:solidFill>
                <a:latin typeface="微軟正黑體" pitchFamily="34" charset="-120"/>
                <a:cs typeface="Arial" charset="0"/>
              </a:rPr>
              <a:t>農田水利基礎資料空間間化</a:t>
            </a:r>
            <a:endParaRPr lang="en-US" altLang="zh-TW" sz="1600" b="1" dirty="0">
              <a:solidFill>
                <a:srgbClr val="000000"/>
              </a:solidFill>
              <a:latin typeface="微軟正黑體" pitchFamily="34" charset="-120"/>
              <a:cs typeface="Arial" charset="0"/>
            </a:endParaRPr>
          </a:p>
          <a:p>
            <a:pPr algn="just" eaLnBrk="1" fontAlgn="base" hangingPunct="1">
              <a:spcBef>
                <a:spcPct val="50000"/>
              </a:spcBef>
              <a:spcAft>
                <a:spcPct val="0"/>
              </a:spcAft>
              <a:defRPr/>
            </a:pPr>
            <a:r>
              <a:rPr lang="zh-TW" altLang="en-US" sz="1600" b="1" dirty="0">
                <a:solidFill>
                  <a:srgbClr val="000000"/>
                </a:solidFill>
                <a:latin typeface="微軟正黑體" pitchFamily="34" charset="-120"/>
                <a:cs typeface="Arial" charset="0"/>
              </a:rPr>
              <a:t>  </a:t>
            </a:r>
            <a:endParaRPr lang="en-US" altLang="zh-TW" sz="1600" b="1" dirty="0">
              <a:solidFill>
                <a:srgbClr val="000000"/>
              </a:solidFill>
              <a:latin typeface="微軟正黑體" pitchFamily="34" charset="-120"/>
              <a:cs typeface="Arial" charset="0"/>
            </a:endParaRPr>
          </a:p>
        </p:txBody>
      </p:sp>
      <p:sp>
        <p:nvSpPr>
          <p:cNvPr id="30" name="Text Box 25"/>
          <p:cNvSpPr txBox="1">
            <a:spLocks noChangeArrowheads="1"/>
          </p:cNvSpPr>
          <p:nvPr/>
        </p:nvSpPr>
        <p:spPr bwMode="gray">
          <a:xfrm>
            <a:off x="3076270" y="5217308"/>
            <a:ext cx="2929790" cy="1077218"/>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7FAADF"/>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9388" indent="-179388"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algn="just" eaLnBrk="1" fontAlgn="base" hangingPunct="1">
              <a:spcBef>
                <a:spcPct val="50000"/>
              </a:spcBef>
              <a:spcAft>
                <a:spcPct val="0"/>
              </a:spcAft>
            </a:pPr>
            <a:r>
              <a:rPr lang="zh-TW" altLang="en-US" sz="1600" b="1" dirty="0">
                <a:latin typeface="微軟正黑體" pitchFamily="34" charset="-120"/>
                <a:cs typeface="Arial" pitchFamily="34" charset="0"/>
              </a:rPr>
              <a:t>持續建置農田水利基礎資料</a:t>
            </a:r>
            <a:endParaRPr lang="en-US" altLang="zh-TW" sz="1600" b="1" dirty="0">
              <a:latin typeface="微軟正黑體" pitchFamily="34" charset="-120"/>
              <a:cs typeface="Arial" pitchFamily="34" charset="0"/>
            </a:endParaRPr>
          </a:p>
          <a:p>
            <a:pPr algn="just" eaLnBrk="1" fontAlgn="base" hangingPunct="1">
              <a:spcBef>
                <a:spcPct val="50000"/>
              </a:spcBef>
              <a:spcAft>
                <a:spcPct val="0"/>
              </a:spcAft>
            </a:pPr>
            <a:r>
              <a:rPr lang="zh-TW" altLang="en-US" sz="1600" b="1" dirty="0">
                <a:latin typeface="微軟正黑體" pitchFamily="34" charset="-120"/>
                <a:cs typeface="Arial" pitchFamily="34" charset="0"/>
              </a:rPr>
              <a:t>資料查詢應用於業務執行</a:t>
            </a:r>
            <a:endParaRPr lang="en-US" altLang="zh-TW" sz="1600" b="1" dirty="0">
              <a:latin typeface="微軟正黑體" pitchFamily="34" charset="-120"/>
              <a:cs typeface="Arial" pitchFamily="34" charset="0"/>
            </a:endParaRPr>
          </a:p>
          <a:p>
            <a:pPr algn="just" eaLnBrk="1" fontAlgn="base" hangingPunct="1">
              <a:spcBef>
                <a:spcPct val="50000"/>
              </a:spcBef>
              <a:spcAft>
                <a:spcPct val="0"/>
              </a:spcAft>
            </a:pPr>
            <a:r>
              <a:rPr lang="zh-TW" altLang="en-US" sz="1600" b="1" dirty="0">
                <a:latin typeface="微軟正黑體" pitchFamily="34" charset="-120"/>
                <a:cs typeface="Arial" pitchFamily="34" charset="0"/>
              </a:rPr>
              <a:t>套疊分析</a:t>
            </a:r>
            <a:endParaRPr lang="en-US" altLang="zh-TW" sz="1600" b="1" dirty="0">
              <a:latin typeface="微軟正黑體" pitchFamily="34" charset="-120"/>
              <a:cs typeface="Arial" pitchFamily="34" charset="0"/>
            </a:endParaRPr>
          </a:p>
        </p:txBody>
      </p:sp>
      <p:sp>
        <p:nvSpPr>
          <p:cNvPr id="31" name="Text Box 26"/>
          <p:cNvSpPr txBox="1">
            <a:spLocks noChangeArrowheads="1"/>
          </p:cNvSpPr>
          <p:nvPr/>
        </p:nvSpPr>
        <p:spPr bwMode="gray">
          <a:xfrm>
            <a:off x="5816321" y="5195245"/>
            <a:ext cx="3103464" cy="1231106"/>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7FAADF"/>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9388" indent="-179388"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algn="just" eaLnBrk="1" fontAlgn="base" hangingPunct="1">
              <a:spcBef>
                <a:spcPts val="400"/>
              </a:spcBef>
              <a:spcAft>
                <a:spcPct val="0"/>
              </a:spcAft>
            </a:pPr>
            <a:r>
              <a:rPr lang="en-US" altLang="zh-TW" sz="1600" b="1" dirty="0" err="1">
                <a:latin typeface="微軟正黑體" pitchFamily="34" charset="-120"/>
                <a:cs typeface="Arial" pitchFamily="34" charset="0"/>
              </a:rPr>
              <a:t>WebGIS</a:t>
            </a:r>
            <a:r>
              <a:rPr lang="zh-TW" altLang="en-US" sz="1600" b="1" dirty="0">
                <a:latin typeface="微軟正黑體" pitchFamily="34" charset="-120"/>
                <a:cs typeface="Arial" pitchFamily="34" charset="0"/>
              </a:rPr>
              <a:t>發展</a:t>
            </a:r>
            <a:endParaRPr lang="en-US" altLang="zh-TW" sz="1600" b="1" dirty="0">
              <a:latin typeface="微軟正黑體" pitchFamily="34" charset="-120"/>
              <a:cs typeface="Arial" pitchFamily="34" charset="0"/>
            </a:endParaRPr>
          </a:p>
          <a:p>
            <a:pPr algn="just" eaLnBrk="1" fontAlgn="base" hangingPunct="1">
              <a:spcBef>
                <a:spcPts val="400"/>
              </a:spcBef>
              <a:spcAft>
                <a:spcPct val="0"/>
              </a:spcAft>
            </a:pPr>
            <a:r>
              <a:rPr lang="zh-TW" altLang="en-US" sz="1600" b="1" dirty="0">
                <a:latin typeface="微軟正黑體" pitchFamily="34" charset="-120"/>
                <a:cs typeface="Arial" pitchFamily="34" charset="0"/>
              </a:rPr>
              <a:t>圖資發布服務、</a:t>
            </a:r>
            <a:r>
              <a:rPr lang="en-US" altLang="zh-TW" sz="1600" b="1" dirty="0">
                <a:latin typeface="微軟正黑體" pitchFamily="34" charset="-120"/>
                <a:cs typeface="Arial" pitchFamily="34" charset="0"/>
              </a:rPr>
              <a:t>API</a:t>
            </a:r>
            <a:r>
              <a:rPr lang="zh-TW" altLang="en-US" sz="1600" b="1" dirty="0">
                <a:latin typeface="微軟正黑體" pitchFamily="34" charset="-120"/>
                <a:cs typeface="Arial" pitchFamily="34" charset="0"/>
              </a:rPr>
              <a:t>介接服務</a:t>
            </a:r>
            <a:endParaRPr lang="en-US" altLang="zh-TW" sz="1600" b="1" dirty="0">
              <a:latin typeface="微軟正黑體" pitchFamily="34" charset="-120"/>
              <a:cs typeface="Arial" pitchFamily="34" charset="0"/>
            </a:endParaRPr>
          </a:p>
          <a:p>
            <a:pPr algn="just" eaLnBrk="1" fontAlgn="base" hangingPunct="1">
              <a:spcBef>
                <a:spcPts val="400"/>
              </a:spcBef>
              <a:spcAft>
                <a:spcPct val="0"/>
              </a:spcAft>
            </a:pPr>
            <a:r>
              <a:rPr lang="zh-TW" altLang="en-US" sz="1600" b="1" dirty="0">
                <a:latin typeface="微軟正黑體" pitchFamily="34" charset="-120"/>
                <a:cs typeface="Arial" pitchFamily="34" charset="0"/>
              </a:rPr>
              <a:t>農田水利資訊雲端查詢</a:t>
            </a:r>
            <a:endParaRPr lang="en-US" altLang="zh-TW" sz="1600" b="1" dirty="0">
              <a:latin typeface="微軟正黑體" pitchFamily="34" charset="-120"/>
              <a:cs typeface="Arial" pitchFamily="34" charset="0"/>
            </a:endParaRPr>
          </a:p>
          <a:p>
            <a:pPr algn="just" eaLnBrk="1" fontAlgn="base" hangingPunct="1">
              <a:spcBef>
                <a:spcPts val="400"/>
              </a:spcBef>
              <a:spcAft>
                <a:spcPct val="0"/>
              </a:spcAft>
            </a:pPr>
            <a:r>
              <a:rPr lang="en-US" altLang="zh-TW" sz="1600" b="1" dirty="0">
                <a:latin typeface="微軟正黑體" pitchFamily="34" charset="-120"/>
                <a:cs typeface="Arial" pitchFamily="34" charset="0"/>
              </a:rPr>
              <a:t>iGIS1.0</a:t>
            </a:r>
            <a:r>
              <a:rPr lang="zh-TW" altLang="en-US" sz="1600" b="1" dirty="0">
                <a:latin typeface="微軟正黑體" pitchFamily="34" charset="-120"/>
                <a:cs typeface="Arial" charset="0"/>
              </a:rPr>
              <a:t>、</a:t>
            </a:r>
            <a:r>
              <a:rPr lang="en-US" altLang="zh-TW" sz="1600" b="1" dirty="0">
                <a:latin typeface="微軟正黑體" pitchFamily="34" charset="-120"/>
                <a:cs typeface="Arial" charset="0"/>
              </a:rPr>
              <a:t>2.0(2015)</a:t>
            </a:r>
            <a:r>
              <a:rPr lang="zh-TW" altLang="en-US" sz="1600" b="1" dirty="0">
                <a:latin typeface="微軟正黑體" pitchFamily="34" charset="-120"/>
                <a:cs typeface="Arial" charset="0"/>
              </a:rPr>
              <a:t> 、</a:t>
            </a:r>
            <a:r>
              <a:rPr lang="zh-TW" altLang="en-US" sz="1600" b="1" dirty="0">
                <a:latin typeface="微軟正黑體" pitchFamily="34" charset="-120"/>
                <a:cs typeface="Arial" pitchFamily="34" charset="0"/>
              </a:rPr>
              <a:t>行動版</a:t>
            </a:r>
            <a:endParaRPr lang="en-US" altLang="zh-TW" sz="1600" b="1" dirty="0">
              <a:latin typeface="微軟正黑體" pitchFamily="34" charset="-120"/>
              <a:cs typeface="Arial" pitchFamily="34" charset="0"/>
            </a:endParaRPr>
          </a:p>
        </p:txBody>
      </p:sp>
      <p:sp>
        <p:nvSpPr>
          <p:cNvPr id="32" name="Text Box 27"/>
          <p:cNvSpPr txBox="1">
            <a:spLocks noChangeArrowheads="1"/>
          </p:cNvSpPr>
          <p:nvPr/>
        </p:nvSpPr>
        <p:spPr bwMode="gray">
          <a:xfrm>
            <a:off x="8773221" y="5184610"/>
            <a:ext cx="3418779" cy="1179810"/>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7FAADF"/>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9388" indent="-179388"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eaLnBrk="1" fontAlgn="base" hangingPunct="1">
              <a:spcBef>
                <a:spcPts val="400"/>
              </a:spcBef>
              <a:spcAft>
                <a:spcPct val="0"/>
              </a:spcAft>
            </a:pPr>
            <a:r>
              <a:rPr lang="zh-TW" altLang="en-US" sz="1600" dirty="0">
                <a:latin typeface="微軟正黑體" pitchFamily="34" charset="-120"/>
                <a:cs typeface="Arial" charset="0"/>
              </a:rPr>
              <a:t>規劃</a:t>
            </a:r>
            <a:r>
              <a:rPr lang="zh-TW" altLang="en-US" sz="1600" dirty="0">
                <a:latin typeface="微軟正黑體" pitchFamily="34" charset="-120"/>
                <a:cs typeface="Arial" pitchFamily="34" charset="0"/>
              </a:rPr>
              <a:t>農田水利灌溉管理整合雲系統</a:t>
            </a:r>
            <a:endParaRPr lang="en-US" altLang="zh-TW" sz="1600" b="1" dirty="0">
              <a:solidFill>
                <a:srgbClr val="C00000"/>
              </a:solidFill>
              <a:latin typeface="微軟正黑體" pitchFamily="34" charset="-120"/>
              <a:cs typeface="Arial" pitchFamily="34" charset="0"/>
            </a:endParaRPr>
          </a:p>
          <a:p>
            <a:pPr eaLnBrk="1" fontAlgn="base" hangingPunct="1">
              <a:spcBef>
                <a:spcPts val="400"/>
              </a:spcBef>
              <a:spcAft>
                <a:spcPct val="0"/>
              </a:spcAft>
            </a:pPr>
            <a:r>
              <a:rPr lang="zh-TW" altLang="en-US" sz="1600" b="1" dirty="0">
                <a:latin typeface="微軟正黑體" pitchFamily="34" charset="-120"/>
                <a:cs typeface="Arial" pitchFamily="34" charset="0"/>
              </a:rPr>
              <a:t>配合政府資訊公開進行</a:t>
            </a:r>
            <a:r>
              <a:rPr lang="zh-TW" altLang="en-US" sz="1600" b="1" dirty="0">
                <a:solidFill>
                  <a:srgbClr val="C00000"/>
                </a:solidFill>
                <a:latin typeface="微軟正黑體" pitchFamily="34" charset="-120"/>
                <a:cs typeface="Arial" pitchFamily="34" charset="0"/>
              </a:rPr>
              <a:t>資料開放</a:t>
            </a:r>
            <a:r>
              <a:rPr lang="zh-TW" altLang="en-US" sz="1600" b="1" dirty="0">
                <a:latin typeface="微軟正黑體" pitchFamily="34" charset="-120"/>
                <a:cs typeface="Arial" pitchFamily="34" charset="0"/>
              </a:rPr>
              <a:t>政策</a:t>
            </a:r>
            <a:r>
              <a:rPr lang="en-US" altLang="zh-TW" sz="1600" b="1" dirty="0">
                <a:latin typeface="微軟正黑體" pitchFamily="34" charset="-120"/>
                <a:cs typeface="Arial" pitchFamily="34" charset="0"/>
              </a:rPr>
              <a:t>-</a:t>
            </a:r>
            <a:r>
              <a:rPr lang="zh-TW" altLang="en-US" sz="1600" b="1" dirty="0">
                <a:latin typeface="微軟正黑體" pitchFamily="34" charset="-120"/>
                <a:cs typeface="Arial" pitchFamily="34" charset="0"/>
              </a:rPr>
              <a:t>規劃</a:t>
            </a:r>
            <a:r>
              <a:rPr lang="zh-TW" altLang="en-US" sz="1600" dirty="0">
                <a:latin typeface="微軟正黑體" pitchFamily="34" charset="-120"/>
                <a:cs typeface="Arial" pitchFamily="34" charset="0"/>
              </a:rPr>
              <a:t>資料開放平台</a:t>
            </a:r>
            <a:endParaRPr lang="en-US" altLang="zh-TW" sz="1600" dirty="0">
              <a:latin typeface="微軟正黑體" pitchFamily="34" charset="-120"/>
              <a:cs typeface="Arial" pitchFamily="34" charset="0"/>
            </a:endParaRPr>
          </a:p>
          <a:p>
            <a:pPr eaLnBrk="1" fontAlgn="base" hangingPunct="1">
              <a:spcBef>
                <a:spcPts val="400"/>
              </a:spcBef>
              <a:spcAft>
                <a:spcPct val="0"/>
              </a:spcAft>
            </a:pPr>
            <a:r>
              <a:rPr lang="zh-TW" altLang="en-US" sz="1600" b="1" dirty="0">
                <a:latin typeface="微軟正黑體" pitchFamily="34" charset="-120"/>
                <a:cs typeface="Arial" pitchFamily="34" charset="0"/>
              </a:rPr>
              <a:t>單一平台雙向資訊整合</a:t>
            </a:r>
            <a:r>
              <a:rPr lang="en-US" altLang="zh-TW" sz="1600" b="1" dirty="0">
                <a:latin typeface="微軟正黑體" pitchFamily="34" charset="-120"/>
                <a:cs typeface="Arial" pitchFamily="34" charset="0"/>
              </a:rPr>
              <a:t>(GIS+MIS)</a:t>
            </a:r>
            <a:r>
              <a:rPr lang="en-US" altLang="zh-CN" sz="1600" b="1" dirty="0">
                <a:latin typeface="微軟正黑體" pitchFamily="34" charset="-120"/>
                <a:ea typeface="微軟正黑體" pitchFamily="34" charset="-120"/>
                <a:cs typeface="Arial" pitchFamily="34" charset="0"/>
              </a:rPr>
              <a:t> </a:t>
            </a:r>
          </a:p>
        </p:txBody>
      </p:sp>
      <p:sp>
        <p:nvSpPr>
          <p:cNvPr id="33" name="矩形 32"/>
          <p:cNvSpPr/>
          <p:nvPr/>
        </p:nvSpPr>
        <p:spPr>
          <a:xfrm>
            <a:off x="8810194" y="3216005"/>
            <a:ext cx="2739182" cy="619125"/>
          </a:xfrm>
          <a:prstGeom prst="rect">
            <a:avLst/>
          </a:prstGeom>
          <a:solidFill>
            <a:srgbClr val="FFCC00"/>
          </a:solidFill>
          <a:ln w="0" cap="flat" cmpd="sng" algn="ctr">
            <a:noFill/>
            <a:prstDash val="solid"/>
          </a:ln>
          <a:effec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TW" altLang="en-US" sz="2400" b="0" i="0" u="none" strike="noStrike" kern="0" cap="none" spc="0" normalizeH="0" baseline="0" noProof="0" dirty="0">
              <a:ln>
                <a:noFill/>
              </a:ln>
              <a:solidFill>
                <a:srgbClr val="DDE89A"/>
              </a:solidFill>
              <a:effectLst/>
              <a:uLnTx/>
              <a:uFillTx/>
              <a:latin typeface="Arial" pitchFamily="34" charset="0"/>
              <a:ea typeface="新細明體" pitchFamily="18" charset="-120"/>
              <a:cs typeface="+mn-cs"/>
            </a:endParaRPr>
          </a:p>
        </p:txBody>
      </p:sp>
      <p:sp>
        <p:nvSpPr>
          <p:cNvPr id="34" name="AutoShape 9"/>
          <p:cNvSpPr>
            <a:spLocks noChangeArrowheads="1"/>
          </p:cNvSpPr>
          <p:nvPr/>
        </p:nvSpPr>
        <p:spPr bwMode="gray">
          <a:xfrm>
            <a:off x="8404010" y="3385865"/>
            <a:ext cx="491067" cy="273050"/>
          </a:xfrm>
          <a:prstGeom prst="rightArrow">
            <a:avLst>
              <a:gd name="adj1" fmla="val 50000"/>
              <a:gd name="adj2" fmla="val 60467"/>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28398" dir="1593903" algn="ctr" rotWithShape="0">
                    <a:srgbClr val="333333">
                      <a:alpha val="50000"/>
                    </a:srgbClr>
                  </a:outerShdw>
                </a:effectLst>
              </a14:hiddenEffects>
            </a:ext>
          </a:extLst>
        </p:spPr>
        <p:txBody>
          <a:bodyPr wrap="none" anchor="ctr"/>
          <a:lstStyle>
            <a:lvl1pPr eaLnBrk="0" hangingPunct="0">
              <a:spcBef>
                <a:spcPct val="20000"/>
              </a:spcBef>
              <a:buChar char="•"/>
              <a:defRPr sz="3200">
                <a:solidFill>
                  <a:srgbClr val="000000"/>
                </a:solidFill>
                <a:latin typeface="Arial" pitchFamily="34" charset="0"/>
              </a:defRPr>
            </a:lvl1pPr>
            <a:lvl2pPr marL="742950" indent="-285750" eaLnBrk="0" hangingPunct="0">
              <a:spcBef>
                <a:spcPct val="20000"/>
              </a:spcBef>
              <a:buChar char="–"/>
              <a:defRPr sz="2800">
                <a:solidFill>
                  <a:srgbClr val="000000"/>
                </a:solidFill>
                <a:latin typeface="Arial" pitchFamily="34" charset="0"/>
              </a:defRPr>
            </a:lvl2pPr>
            <a:lvl3pPr marL="1143000" indent="-228600" eaLnBrk="0" hangingPunct="0">
              <a:spcBef>
                <a:spcPct val="20000"/>
              </a:spcBef>
              <a:buChar char="•"/>
              <a:defRPr sz="2400">
                <a:solidFill>
                  <a:srgbClr val="000000"/>
                </a:solidFill>
                <a:latin typeface="Arial" pitchFamily="34" charset="0"/>
              </a:defRPr>
            </a:lvl3pPr>
            <a:lvl4pPr marL="1600200" indent="-228600" eaLnBrk="0" hangingPunct="0">
              <a:spcBef>
                <a:spcPct val="20000"/>
              </a:spcBef>
              <a:buChar char="–"/>
              <a:defRPr sz="2000">
                <a:solidFill>
                  <a:srgbClr val="000000"/>
                </a:solidFill>
                <a:latin typeface="Arial" pitchFamily="34" charset="0"/>
              </a:defRPr>
            </a:lvl4pPr>
            <a:lvl5pPr marL="2057400" indent="-228600" eaLnBrk="0" hangingPunct="0">
              <a:spcBef>
                <a:spcPct val="20000"/>
              </a:spcBef>
              <a:buChar char="»"/>
              <a:defRPr sz="2000">
                <a:solidFill>
                  <a:srgbClr val="000000"/>
                </a:solidFill>
                <a:latin typeface="Arial" pitchFamily="34" charset="0"/>
              </a:defRPr>
            </a:lvl5pPr>
            <a:lvl6pPr marL="2514600" indent="-228600" eaLnBrk="0" fontAlgn="base" hangingPunct="0">
              <a:spcBef>
                <a:spcPct val="20000"/>
              </a:spcBef>
              <a:spcAft>
                <a:spcPct val="0"/>
              </a:spcAft>
              <a:buChar char="»"/>
              <a:defRPr sz="2000">
                <a:solidFill>
                  <a:srgbClr val="000000"/>
                </a:solidFill>
                <a:latin typeface="Arial" pitchFamily="34" charset="0"/>
              </a:defRPr>
            </a:lvl6pPr>
            <a:lvl7pPr marL="2971800" indent="-228600" eaLnBrk="0" fontAlgn="base" hangingPunct="0">
              <a:spcBef>
                <a:spcPct val="20000"/>
              </a:spcBef>
              <a:spcAft>
                <a:spcPct val="0"/>
              </a:spcAft>
              <a:buChar char="»"/>
              <a:defRPr sz="2000">
                <a:solidFill>
                  <a:srgbClr val="000000"/>
                </a:solidFill>
                <a:latin typeface="Arial" pitchFamily="34" charset="0"/>
              </a:defRPr>
            </a:lvl7pPr>
            <a:lvl8pPr marL="3429000" indent="-228600" eaLnBrk="0" fontAlgn="base" hangingPunct="0">
              <a:spcBef>
                <a:spcPct val="20000"/>
              </a:spcBef>
              <a:spcAft>
                <a:spcPct val="0"/>
              </a:spcAft>
              <a:buChar char="»"/>
              <a:defRPr sz="2000">
                <a:solidFill>
                  <a:srgbClr val="000000"/>
                </a:solidFill>
                <a:latin typeface="Arial" pitchFamily="34" charset="0"/>
              </a:defRPr>
            </a:lvl8pPr>
            <a:lvl9pPr marL="3886200" indent="-228600" eaLnBrk="0" fontAlgn="base" hangingPunct="0">
              <a:spcBef>
                <a:spcPct val="20000"/>
              </a:spcBef>
              <a:spcAft>
                <a:spcPct val="0"/>
              </a:spcAft>
              <a:buChar char="»"/>
              <a:defRPr sz="2000">
                <a:solidFill>
                  <a:srgbClr val="000000"/>
                </a:solidFill>
                <a:latin typeface="Arial" pitchFamily="34" charset="0"/>
              </a:defRPr>
            </a:lvl9pPr>
          </a:lstStyle>
          <a:p>
            <a:pPr eaLnBrk="1" fontAlgn="base" hangingPunct="1">
              <a:spcBef>
                <a:spcPct val="0"/>
              </a:spcBef>
              <a:spcAft>
                <a:spcPct val="0"/>
              </a:spcAft>
              <a:buFontTx/>
              <a:buNone/>
            </a:pPr>
            <a:endParaRPr lang="zh-CN" altLang="en-US" sz="1800">
              <a:solidFill>
                <a:srgbClr val="DDE89A"/>
              </a:solidFill>
              <a:ea typeface="宋体" pitchFamily="2" charset="-122"/>
            </a:endParaRPr>
          </a:p>
        </p:txBody>
      </p:sp>
      <p:sp>
        <p:nvSpPr>
          <p:cNvPr id="35" name="Text Box 12"/>
          <p:cNvSpPr txBox="1">
            <a:spLocks noChangeArrowheads="1"/>
          </p:cNvSpPr>
          <p:nvPr/>
        </p:nvSpPr>
        <p:spPr bwMode="black">
          <a:xfrm>
            <a:off x="8912012" y="3266802"/>
            <a:ext cx="26497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zh-TW" altLang="en-US" sz="2400" b="1" dirty="0">
                <a:solidFill>
                  <a:srgbClr val="FFFFFF"/>
                </a:solidFill>
                <a:latin typeface="微軟正黑體" panose="020B0604030504040204" pitchFamily="34" charset="-120"/>
                <a:ea typeface="微軟正黑體" panose="020B0604030504040204" pitchFamily="34" charset="-120"/>
                <a:cs typeface="Arial" charset="0"/>
              </a:rPr>
              <a:t>未來規劃與展望</a:t>
            </a:r>
            <a:endParaRPr lang="en-US" altLang="zh-CN" sz="2400" b="1" dirty="0">
              <a:solidFill>
                <a:srgbClr val="FFFFFF"/>
              </a:solidFill>
              <a:latin typeface="微軟正黑體" panose="020B0604030504040204" pitchFamily="34" charset="-120"/>
              <a:ea typeface="微軟正黑體" panose="020B0604030504040204" pitchFamily="34" charset="-120"/>
              <a:cs typeface="Arial" charset="0"/>
            </a:endParaRPr>
          </a:p>
        </p:txBody>
      </p:sp>
      <p:sp>
        <p:nvSpPr>
          <p:cNvPr id="36" name="Rectangle 8"/>
          <p:cNvSpPr>
            <a:spLocks noChangeArrowheads="1"/>
          </p:cNvSpPr>
          <p:nvPr/>
        </p:nvSpPr>
        <p:spPr bwMode="gray">
          <a:xfrm>
            <a:off x="3278829" y="3298817"/>
            <a:ext cx="2256444" cy="461665"/>
          </a:xfrm>
          <a:prstGeom prst="rect">
            <a:avLst/>
          </a:prstGeom>
          <a:noFill/>
          <a:ln>
            <a:noFill/>
          </a:ln>
          <a:effectLst>
            <a:outerShdw dist="17961" dir="2700000" algn="ctr" rotWithShape="0">
              <a:srgbClr val="003300"/>
            </a:outerShdw>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eaLnBrk="0" fontAlgn="base" hangingPunct="0">
              <a:spcBef>
                <a:spcPct val="0"/>
              </a:spcBef>
              <a:spcAft>
                <a:spcPct val="0"/>
              </a:spcAft>
              <a:defRPr/>
            </a:pPr>
            <a:r>
              <a:rPr lang="zh-TW" altLang="en-US" sz="2400" b="1" dirty="0">
                <a:solidFill>
                  <a:srgbClr val="FFFFFF"/>
                </a:solidFill>
                <a:latin typeface="微軟正黑體" panose="020B0604030504040204" pitchFamily="34" charset="-120"/>
                <a:ea typeface="微軟正黑體" panose="020B0604030504040204" pitchFamily="34" charset="-120"/>
                <a:cs typeface="Arial" charset="0"/>
              </a:rPr>
              <a:t>單機版應用期</a:t>
            </a:r>
            <a:endParaRPr lang="en-US" altLang="zh-CN" sz="2400" b="1" dirty="0">
              <a:solidFill>
                <a:srgbClr val="FFFFFF"/>
              </a:solidFill>
              <a:latin typeface="微軟正黑體" panose="020B0604030504040204" pitchFamily="34" charset="-120"/>
              <a:ea typeface="微軟正黑體" panose="020B0604030504040204" pitchFamily="34" charset="-120"/>
              <a:cs typeface="Arial" charset="0"/>
            </a:endParaRPr>
          </a:p>
        </p:txBody>
      </p:sp>
      <p:sp>
        <p:nvSpPr>
          <p:cNvPr id="3" name="矩形 2"/>
          <p:cNvSpPr/>
          <p:nvPr/>
        </p:nvSpPr>
        <p:spPr>
          <a:xfrm>
            <a:off x="6883257" y="1259424"/>
            <a:ext cx="4381969" cy="1461939"/>
          </a:xfrm>
          <a:prstGeom prst="rect">
            <a:avLst/>
          </a:prstGeom>
        </p:spPr>
        <p:txBody>
          <a:bodyPr wrap="none">
            <a:spAutoFit/>
          </a:bodyPr>
          <a:lstStyle/>
          <a:p>
            <a:pPr marL="457200" indent="-457200">
              <a:spcBef>
                <a:spcPts val="600"/>
              </a:spcBef>
              <a:spcAft>
                <a:spcPts val="600"/>
              </a:spcAft>
              <a:buClr>
                <a:srgbClr val="70AD47">
                  <a:lumMod val="75000"/>
                </a:srgbClr>
              </a:buClr>
              <a:buFont typeface="Wingdings" panose="05000000000000000000" pitchFamily="2" charset="2"/>
              <a:buChar char="n"/>
            </a:pPr>
            <a:r>
              <a:rPr lang="zh-TW" altLang="en-US" sz="2600" b="1" dirty="0">
                <a:solidFill>
                  <a:prstClr val="black"/>
                </a:solidFill>
                <a:latin typeface="+mj-ea"/>
                <a:ea typeface="+mj-ea"/>
              </a:rPr>
              <a:t>未來推動方向</a:t>
            </a:r>
            <a:endParaRPr lang="en-US" altLang="zh-TW" sz="2600" b="1" dirty="0">
              <a:solidFill>
                <a:prstClr val="black"/>
              </a:solidFill>
              <a:latin typeface="+mj-ea"/>
              <a:ea typeface="+mj-ea"/>
            </a:endParaRPr>
          </a:p>
          <a:p>
            <a:pPr marL="622300" lvl="1" indent="-354013" algn="just">
              <a:spcBef>
                <a:spcPts val="600"/>
              </a:spcBef>
              <a:buClr>
                <a:schemeClr val="accent2"/>
              </a:buClr>
              <a:buSzPct val="90000"/>
              <a:buFont typeface="Wingdings" panose="05000000000000000000" pitchFamily="2" charset="2"/>
              <a:buChar char="p"/>
            </a:pPr>
            <a:r>
              <a:rPr lang="zh-TW" altLang="en-US" sz="2400" spc="130" dirty="0">
                <a:cs typeface="+mn-ea"/>
              </a:rPr>
              <a:t>資訊共享、公開</a:t>
            </a:r>
            <a:r>
              <a:rPr lang="zh-TW" altLang="en-US" sz="2400" b="1" spc="130" dirty="0">
                <a:cs typeface="+mn-ea"/>
              </a:rPr>
              <a:t>資料開放</a:t>
            </a:r>
            <a:endParaRPr lang="en-US" altLang="zh-TW" sz="2400" b="1" spc="130" dirty="0">
              <a:cs typeface="+mn-ea"/>
            </a:endParaRPr>
          </a:p>
          <a:p>
            <a:pPr marL="622300" lvl="1" indent="-354013" algn="just">
              <a:spcBef>
                <a:spcPts val="600"/>
              </a:spcBef>
              <a:buClr>
                <a:schemeClr val="accent2"/>
              </a:buClr>
              <a:buSzPct val="90000"/>
              <a:buFont typeface="Wingdings" panose="05000000000000000000" pitchFamily="2" charset="2"/>
              <a:buChar char="p"/>
            </a:pPr>
            <a:r>
              <a:rPr lang="zh-TW" altLang="en-US" sz="2400" spc="130" dirty="0">
                <a:cs typeface="+mn-ea"/>
              </a:rPr>
              <a:t>規劃農田水利</a:t>
            </a:r>
            <a:r>
              <a:rPr lang="zh-TW" altLang="en-US" sz="2400" b="1" spc="130" dirty="0">
                <a:cs typeface="+mn-ea"/>
              </a:rPr>
              <a:t>基礎資料雲</a:t>
            </a:r>
            <a:endParaRPr lang="en-US" altLang="zh-TW" sz="2400" b="1" spc="130" dirty="0">
              <a:cs typeface="+mn-ea"/>
            </a:endParaRPr>
          </a:p>
        </p:txBody>
      </p:sp>
      <p:sp>
        <p:nvSpPr>
          <p:cNvPr id="5" name="文字方塊 4"/>
          <p:cNvSpPr txBox="1"/>
          <p:nvPr/>
        </p:nvSpPr>
        <p:spPr>
          <a:xfrm>
            <a:off x="755113" y="1572525"/>
            <a:ext cx="5789692" cy="1569660"/>
          </a:xfrm>
          <a:prstGeom prst="rect">
            <a:avLst/>
          </a:prstGeom>
          <a:noFill/>
        </p:spPr>
        <p:txBody>
          <a:bodyPr wrap="square" rtlCol="0">
            <a:spAutoFit/>
          </a:bodyPr>
          <a:lstStyle/>
          <a:p>
            <a:pPr algn="just"/>
            <a:r>
              <a:rPr lang="zh-TW" altLang="en-US" sz="2400" dirty="0">
                <a:solidFill>
                  <a:srgbClr val="000000"/>
                </a:solidFill>
                <a:latin typeface="+mn-ea"/>
                <a:cs typeface="Arial" charset="0"/>
              </a:rPr>
              <a:t>自民國</a:t>
            </a:r>
            <a:r>
              <a:rPr lang="en-US" altLang="zh-TW" sz="2400" dirty="0">
                <a:solidFill>
                  <a:srgbClr val="000000"/>
                </a:solidFill>
                <a:latin typeface="+mn-ea"/>
                <a:cs typeface="Arial" charset="0"/>
              </a:rPr>
              <a:t>94</a:t>
            </a:r>
            <a:r>
              <a:rPr lang="zh-TW" altLang="en-US" sz="2400" dirty="0">
                <a:solidFill>
                  <a:srgbClr val="000000"/>
                </a:solidFill>
                <a:latin typeface="+mn-ea"/>
                <a:cs typeface="Arial" charset="0"/>
              </a:rPr>
              <a:t>年起推動農田水利基礎資料</a:t>
            </a:r>
            <a:r>
              <a:rPr lang="en-US" altLang="zh-TW" sz="2400" dirty="0">
                <a:solidFill>
                  <a:srgbClr val="000000"/>
                </a:solidFill>
                <a:latin typeface="+mn-ea"/>
                <a:cs typeface="Arial" charset="0"/>
              </a:rPr>
              <a:t>E</a:t>
            </a:r>
            <a:r>
              <a:rPr lang="zh-TW" altLang="en-US" sz="2400" dirty="0">
                <a:solidFill>
                  <a:srgbClr val="000000"/>
                </a:solidFill>
                <a:latin typeface="+mn-ea"/>
                <a:cs typeface="Arial" charset="0"/>
              </a:rPr>
              <a:t>化工作，發展農田水利地理資訊，從基礎</a:t>
            </a:r>
            <a:r>
              <a:rPr lang="zh-TW" altLang="en-US" sz="2400" b="1" dirty="0">
                <a:solidFill>
                  <a:srgbClr val="000000"/>
                </a:solidFill>
                <a:latin typeface="+mn-ea"/>
                <a:cs typeface="Arial" charset="0"/>
              </a:rPr>
              <a:t>資料數化建置</a:t>
            </a:r>
            <a:r>
              <a:rPr lang="zh-TW" altLang="en-US" sz="2400" dirty="0">
                <a:solidFill>
                  <a:srgbClr val="000000"/>
                </a:solidFill>
                <a:latin typeface="+mn-ea"/>
                <a:cs typeface="Arial" charset="0"/>
              </a:rPr>
              <a:t>，到</a:t>
            </a:r>
            <a:r>
              <a:rPr lang="en-US" altLang="zh-TW" sz="2400" dirty="0" err="1">
                <a:solidFill>
                  <a:srgbClr val="000000"/>
                </a:solidFill>
                <a:latin typeface="+mn-ea"/>
                <a:cs typeface="Arial" charset="0"/>
              </a:rPr>
              <a:t>WebGIS</a:t>
            </a:r>
            <a:r>
              <a:rPr lang="zh-TW" altLang="en-US" sz="2400" dirty="0">
                <a:solidFill>
                  <a:srgbClr val="000000"/>
                </a:solidFill>
                <a:latin typeface="+mn-ea"/>
                <a:cs typeface="Arial" charset="0"/>
              </a:rPr>
              <a:t>雲端技術發展，</a:t>
            </a:r>
            <a:r>
              <a:rPr lang="en-US" altLang="zh-TW" sz="2400" dirty="0">
                <a:solidFill>
                  <a:srgbClr val="000000"/>
                </a:solidFill>
                <a:latin typeface="+mn-ea"/>
                <a:cs typeface="Arial" charset="0"/>
              </a:rPr>
              <a:t>15</a:t>
            </a:r>
            <a:r>
              <a:rPr lang="zh-TW" altLang="en-US" sz="2400" dirty="0">
                <a:solidFill>
                  <a:srgbClr val="000000"/>
                </a:solidFill>
                <a:latin typeface="+mn-ea"/>
                <a:cs typeface="Arial" charset="0"/>
              </a:rPr>
              <a:t>年來輔助農田水利灌溉管理工作的辦理</a:t>
            </a:r>
            <a:endParaRPr lang="zh-TW" altLang="en-US" sz="2400" dirty="0">
              <a:latin typeface="+mn-ea"/>
            </a:endParaRPr>
          </a:p>
        </p:txBody>
      </p:sp>
      <p:sp>
        <p:nvSpPr>
          <p:cNvPr id="6" name="投影片編號版面配置區 5"/>
          <p:cNvSpPr>
            <a:spLocks noGrp="1"/>
          </p:cNvSpPr>
          <p:nvPr>
            <p:ph type="sldNum" sz="quarter" idx="12"/>
          </p:nvPr>
        </p:nvSpPr>
        <p:spPr>
          <a:xfrm>
            <a:off x="9449427" y="6508750"/>
            <a:ext cx="2743200" cy="365125"/>
          </a:xfrm>
        </p:spPr>
        <p:txBody>
          <a:bodyPr/>
          <a:lstStyle/>
          <a:p>
            <a:fld id="{46493D02-3590-4494-9ABB-93D650CAA22C}" type="slidenum">
              <a:rPr lang="zh-CN" altLang="en-US" smtClean="0">
                <a:solidFill>
                  <a:prstClr val="black">
                    <a:tint val="75000"/>
                  </a:prstClr>
                </a:solidFill>
              </a:rPr>
              <a:pPr/>
              <a:t>5</a:t>
            </a:fld>
            <a:endParaRPr lang="zh-CN" altLang="en-US" dirty="0">
              <a:solidFill>
                <a:prstClr val="black">
                  <a:tint val="75000"/>
                </a:prstClr>
              </a:solidFill>
            </a:endParaRPr>
          </a:p>
        </p:txBody>
      </p:sp>
    </p:spTree>
    <p:extLst>
      <p:ext uri="{BB962C8B-B14F-4D97-AF65-F5344CB8AC3E}">
        <p14:creationId xmlns:p14="http://schemas.microsoft.com/office/powerpoint/2010/main" val="192657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E0E2">
            <a:alpha val="70000"/>
          </a:srgbClr>
        </a:solidFill>
        <a:effectLst/>
      </p:bgPr>
    </p:bg>
    <p:spTree>
      <p:nvGrpSpPr>
        <p:cNvPr id="1" name=""/>
        <p:cNvGrpSpPr/>
        <p:nvPr/>
      </p:nvGrpSpPr>
      <p:grpSpPr>
        <a:xfrm>
          <a:off x="0" y="0"/>
          <a:ext cx="0" cy="0"/>
          <a:chOff x="0" y="0"/>
          <a:chExt cx="0" cy="0"/>
        </a:xfrm>
      </p:grpSpPr>
      <p:grpSp>
        <p:nvGrpSpPr>
          <p:cNvPr id="7" name="组合 11">
            <a:extLst>
              <a:ext uri="{FF2B5EF4-FFF2-40B4-BE49-F238E27FC236}">
                <a16:creationId xmlns:a16="http://schemas.microsoft.com/office/drawing/2014/main" id="{310B5575-B206-4042-A677-FE72D3D72E44}"/>
              </a:ext>
            </a:extLst>
          </p:cNvPr>
          <p:cNvGrpSpPr/>
          <p:nvPr/>
        </p:nvGrpSpPr>
        <p:grpSpPr>
          <a:xfrm>
            <a:off x="895507" y="1776383"/>
            <a:ext cx="3136392" cy="3108960"/>
            <a:chOff x="1874520" y="1901952"/>
            <a:chExt cx="3136392" cy="3108960"/>
          </a:xfrm>
        </p:grpSpPr>
        <p:sp>
          <p:nvSpPr>
            <p:cNvPr id="50" name="椭圆 3">
              <a:extLst>
                <a:ext uri="{FF2B5EF4-FFF2-40B4-BE49-F238E27FC236}">
                  <a16:creationId xmlns:a16="http://schemas.microsoft.com/office/drawing/2014/main" id="{90EBE1CC-05EC-4FF6-A1AD-122E088EAA1B}"/>
                </a:ext>
              </a:extLst>
            </p:cNvPr>
            <p:cNvSpPr/>
            <p:nvPr/>
          </p:nvSpPr>
          <p:spPr>
            <a:xfrm>
              <a:off x="2057400" y="2066544"/>
              <a:ext cx="2770632" cy="2770632"/>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51" name="直接连接符 5">
              <a:extLst>
                <a:ext uri="{FF2B5EF4-FFF2-40B4-BE49-F238E27FC236}">
                  <a16:creationId xmlns:a16="http://schemas.microsoft.com/office/drawing/2014/main" id="{38DB638D-D75C-494F-97ED-781F2DB6C875}"/>
                </a:ext>
              </a:extLst>
            </p:cNvPr>
            <p:cNvCxnSpPr/>
            <p:nvPr/>
          </p:nvCxnSpPr>
          <p:spPr>
            <a:xfrm>
              <a:off x="3429000" y="1901952"/>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8">
              <a:extLst>
                <a:ext uri="{FF2B5EF4-FFF2-40B4-BE49-F238E27FC236}">
                  <a16:creationId xmlns:a16="http://schemas.microsoft.com/office/drawing/2014/main" id="{05E47DAF-F418-4B80-A260-407EC70A7B26}"/>
                </a:ext>
              </a:extLst>
            </p:cNvPr>
            <p:cNvCxnSpPr/>
            <p:nvPr/>
          </p:nvCxnSpPr>
          <p:spPr>
            <a:xfrm>
              <a:off x="4672584" y="3456432"/>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9">
              <a:extLst>
                <a:ext uri="{FF2B5EF4-FFF2-40B4-BE49-F238E27FC236}">
                  <a16:creationId xmlns:a16="http://schemas.microsoft.com/office/drawing/2014/main" id="{F406A23A-683F-4505-B90F-D7F49ABC2251}"/>
                </a:ext>
              </a:extLst>
            </p:cNvPr>
            <p:cNvCxnSpPr/>
            <p:nvPr/>
          </p:nvCxnSpPr>
          <p:spPr>
            <a:xfrm>
              <a:off x="3425952" y="4654296"/>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10">
              <a:extLst>
                <a:ext uri="{FF2B5EF4-FFF2-40B4-BE49-F238E27FC236}">
                  <a16:creationId xmlns:a16="http://schemas.microsoft.com/office/drawing/2014/main" id="{9206A0EC-308C-47BE-80A2-432C700A0600}"/>
                </a:ext>
              </a:extLst>
            </p:cNvPr>
            <p:cNvCxnSpPr/>
            <p:nvPr/>
          </p:nvCxnSpPr>
          <p:spPr>
            <a:xfrm>
              <a:off x="1874520" y="3451860"/>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120">
            <a:extLst>
              <a:ext uri="{FF2B5EF4-FFF2-40B4-BE49-F238E27FC236}">
                <a16:creationId xmlns:a16="http://schemas.microsoft.com/office/drawing/2014/main" id="{D482250E-4D96-4E30-9C14-7258F674690C}"/>
              </a:ext>
            </a:extLst>
          </p:cNvPr>
          <p:cNvGrpSpPr/>
          <p:nvPr/>
        </p:nvGrpSpPr>
        <p:grpSpPr>
          <a:xfrm>
            <a:off x="4388707" y="2234038"/>
            <a:ext cx="7074208" cy="1938204"/>
            <a:chOff x="4619530" y="2424035"/>
            <a:chExt cx="6544864" cy="1548167"/>
          </a:xfrm>
        </p:grpSpPr>
        <p:grpSp>
          <p:nvGrpSpPr>
            <p:cNvPr id="56" name="组合 55">
              <a:extLst>
                <a:ext uri="{FF2B5EF4-FFF2-40B4-BE49-F238E27FC236}">
                  <a16:creationId xmlns:a16="http://schemas.microsoft.com/office/drawing/2014/main" id="{D74208A4-5344-492B-A9DB-FC15C7659F14}"/>
                </a:ext>
              </a:extLst>
            </p:cNvPr>
            <p:cNvGrpSpPr/>
            <p:nvPr/>
          </p:nvGrpSpPr>
          <p:grpSpPr>
            <a:xfrm>
              <a:off x="4619530" y="2424035"/>
              <a:ext cx="6544864" cy="1548167"/>
              <a:chOff x="681080" y="2753256"/>
              <a:chExt cx="6962996" cy="1647075"/>
            </a:xfrm>
          </p:grpSpPr>
          <p:sp>
            <p:nvSpPr>
              <p:cNvPr id="61" name="矩形 3">
                <a:extLst>
                  <a:ext uri="{FF2B5EF4-FFF2-40B4-BE49-F238E27FC236}">
                    <a16:creationId xmlns:a16="http://schemas.microsoft.com/office/drawing/2014/main" id="{5AE2D1FC-21A3-4A7C-AE77-14AFAF3DD96D}"/>
                  </a:ext>
                </a:extLst>
              </p:cNvPr>
              <p:cNvSpPr/>
              <p:nvPr/>
            </p:nvSpPr>
            <p:spPr>
              <a:xfrm>
                <a:off x="681080" y="2753256"/>
                <a:ext cx="6657271" cy="124786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7271" h="1247861">
                    <a:moveTo>
                      <a:pt x="0" y="0"/>
                    </a:moveTo>
                    <a:lnTo>
                      <a:pt x="6393111" y="386080"/>
                    </a:lnTo>
                    <a:lnTo>
                      <a:pt x="6657271" y="1247861"/>
                    </a:lnTo>
                    <a:lnTo>
                      <a:pt x="213360" y="1247861"/>
                    </a:lnTo>
                    <a:lnTo>
                      <a:pt x="0" y="0"/>
                    </a:lnTo>
                    <a:close/>
                  </a:path>
                </a:pathLst>
              </a:custGeom>
              <a:solidFill>
                <a:srgbClr val="334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62" name="矩形 3">
                <a:extLst>
                  <a:ext uri="{FF2B5EF4-FFF2-40B4-BE49-F238E27FC236}">
                    <a16:creationId xmlns:a16="http://schemas.microsoft.com/office/drawing/2014/main" id="{1C738AFD-284E-477E-A593-987880422554}"/>
                  </a:ext>
                </a:extLst>
              </p:cNvPr>
              <p:cNvSpPr/>
              <p:nvPr/>
            </p:nvSpPr>
            <p:spPr>
              <a:xfrm>
                <a:off x="1220485" y="3721430"/>
                <a:ext cx="6423591" cy="67890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50800 w 6657271"/>
                  <a:gd name="connsiteY3" fmla="*/ 546821 h 1247861"/>
                  <a:gd name="connsiteX4" fmla="*/ 0 w 6657271"/>
                  <a:gd name="connsiteY4" fmla="*/ 0 h 1247861"/>
                  <a:gd name="connsiteX0" fmla="*/ 0 w 6657271"/>
                  <a:gd name="connsiteY0" fmla="*/ 71120 h 1318981"/>
                  <a:gd name="connsiteX1" fmla="*/ 6321991 w 6657271"/>
                  <a:gd name="connsiteY1" fmla="*/ 0 h 1318981"/>
                  <a:gd name="connsiteX2" fmla="*/ 6657271 w 6657271"/>
                  <a:gd name="connsiteY2" fmla="*/ 1318981 h 1318981"/>
                  <a:gd name="connsiteX3" fmla="*/ 50800 w 6657271"/>
                  <a:gd name="connsiteY3" fmla="*/ 617941 h 1318981"/>
                  <a:gd name="connsiteX4" fmla="*/ 0 w 6657271"/>
                  <a:gd name="connsiteY4" fmla="*/ 71120 h 1318981"/>
                  <a:gd name="connsiteX0" fmla="*/ 0 w 6443911"/>
                  <a:gd name="connsiteY0" fmla="*/ 71120 h 678901"/>
                  <a:gd name="connsiteX1" fmla="*/ 6321991 w 6443911"/>
                  <a:gd name="connsiteY1" fmla="*/ 0 h 678901"/>
                  <a:gd name="connsiteX2" fmla="*/ 6443911 w 6443911"/>
                  <a:gd name="connsiteY2" fmla="*/ 678901 h 678901"/>
                  <a:gd name="connsiteX3" fmla="*/ 50800 w 6443911"/>
                  <a:gd name="connsiteY3" fmla="*/ 617941 h 678901"/>
                  <a:gd name="connsiteX4" fmla="*/ 0 w 6443911"/>
                  <a:gd name="connsiteY4" fmla="*/ 71120 h 678901"/>
                  <a:gd name="connsiteX0" fmla="*/ 0 w 6423591"/>
                  <a:gd name="connsiteY0" fmla="*/ 121920 h 678901"/>
                  <a:gd name="connsiteX1" fmla="*/ 6301671 w 6423591"/>
                  <a:gd name="connsiteY1" fmla="*/ 0 h 678901"/>
                  <a:gd name="connsiteX2" fmla="*/ 6423591 w 6423591"/>
                  <a:gd name="connsiteY2" fmla="*/ 678901 h 678901"/>
                  <a:gd name="connsiteX3" fmla="*/ 30480 w 6423591"/>
                  <a:gd name="connsiteY3" fmla="*/ 617941 h 678901"/>
                  <a:gd name="connsiteX4" fmla="*/ 0 w 6423591"/>
                  <a:gd name="connsiteY4" fmla="*/ 121920 h 67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591" h="678901">
                    <a:moveTo>
                      <a:pt x="0" y="121920"/>
                    </a:moveTo>
                    <a:lnTo>
                      <a:pt x="6301671" y="0"/>
                    </a:lnTo>
                    <a:lnTo>
                      <a:pt x="6423591" y="678901"/>
                    </a:lnTo>
                    <a:lnTo>
                      <a:pt x="30480" y="617941"/>
                    </a:lnTo>
                    <a:lnTo>
                      <a:pt x="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Calibri" panose="020F0502020204030204"/>
                  <a:ea typeface="宋体" panose="02010600030101010101" pitchFamily="2" charset="-122"/>
                </a:endParaRPr>
              </a:p>
            </p:txBody>
          </p:sp>
        </p:grpSp>
        <p:sp>
          <p:nvSpPr>
            <p:cNvPr id="58" name="文本框 119">
              <a:extLst>
                <a:ext uri="{FF2B5EF4-FFF2-40B4-BE49-F238E27FC236}">
                  <a16:creationId xmlns:a16="http://schemas.microsoft.com/office/drawing/2014/main" id="{324C33AE-CCE5-4260-9607-C1159EC5A27C}"/>
                </a:ext>
              </a:extLst>
            </p:cNvPr>
            <p:cNvSpPr txBox="1"/>
            <p:nvPr/>
          </p:nvSpPr>
          <p:spPr>
            <a:xfrm>
              <a:off x="6953579" y="3426055"/>
              <a:ext cx="3517949" cy="461665"/>
            </a:xfrm>
            <a:prstGeom prst="rect">
              <a:avLst/>
            </a:prstGeom>
            <a:noFill/>
          </p:spPr>
          <p:txBody>
            <a:bodyPr wrap="square" rtlCol="0">
              <a:spAutoFit/>
            </a:bodyPr>
            <a:lstStyle/>
            <a:p>
              <a:pPr>
                <a:defRPr/>
              </a:pPr>
              <a:r>
                <a:rPr lang="en-US" altLang="zh-CN" sz="2400" b="1" dirty="0">
                  <a:solidFill>
                    <a:prstClr val="white"/>
                  </a:solidFill>
                  <a:latin typeface="微软雅黑" panose="020B0503020204020204" pitchFamily="34" charset="-122"/>
                  <a:ea typeface="微软雅黑" panose="020B0503020204020204" pitchFamily="34" charset="-122"/>
                </a:rPr>
                <a:t>ADD YOUR TITLE</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nvGrpSpPr>
          <p:cNvPr id="65" name="组合 66">
            <a:extLst>
              <a:ext uri="{FF2B5EF4-FFF2-40B4-BE49-F238E27FC236}">
                <a16:creationId xmlns:a16="http://schemas.microsoft.com/office/drawing/2014/main" id="{0800E0F9-B1C5-4D9B-B015-1C6765F468AA}"/>
              </a:ext>
            </a:extLst>
          </p:cNvPr>
          <p:cNvGrpSpPr/>
          <p:nvPr/>
        </p:nvGrpSpPr>
        <p:grpSpPr>
          <a:xfrm>
            <a:off x="8559443" y="1346959"/>
            <a:ext cx="2910464" cy="914884"/>
            <a:chOff x="1019176" y="1452562"/>
            <a:chExt cx="2290763" cy="809626"/>
          </a:xfrm>
          <a:effectLst>
            <a:outerShdw blurRad="50800" dist="38100" dir="2700000" algn="tl" rotWithShape="0">
              <a:prstClr val="black">
                <a:alpha val="40000"/>
              </a:prstClr>
            </a:outerShdw>
          </a:effectLst>
        </p:grpSpPr>
        <p:sp>
          <p:nvSpPr>
            <p:cNvPr id="66" name="Freeform 74">
              <a:extLst>
                <a:ext uri="{FF2B5EF4-FFF2-40B4-BE49-F238E27FC236}">
                  <a16:creationId xmlns:a16="http://schemas.microsoft.com/office/drawing/2014/main" id="{84EF7B1B-8A9C-42CB-92EE-A43BA8CC4C36}"/>
                </a:ext>
              </a:extLst>
            </p:cNvPr>
            <p:cNvSpPr>
              <a:spLocks/>
            </p:cNvSpPr>
            <p:nvPr/>
          </p:nvSpPr>
          <p:spPr bwMode="auto">
            <a:xfrm>
              <a:off x="1655763" y="1890713"/>
              <a:ext cx="411163" cy="158750"/>
            </a:xfrm>
            <a:custGeom>
              <a:avLst/>
              <a:gdLst>
                <a:gd name="T0" fmla="*/ 102 w 109"/>
                <a:gd name="T1" fmla="*/ 10 h 42"/>
                <a:gd name="T2" fmla="*/ 58 w 109"/>
                <a:gd name="T3" fmla="*/ 25 h 42"/>
                <a:gd name="T4" fmla="*/ 3 w 109"/>
                <a:gd name="T5" fmla="*/ 17 h 42"/>
                <a:gd name="T6" fmla="*/ 15 w 109"/>
                <a:gd name="T7" fmla="*/ 17 h 42"/>
                <a:gd name="T8" fmla="*/ 49 w 109"/>
                <a:gd name="T9" fmla="*/ 37 h 42"/>
                <a:gd name="T10" fmla="*/ 62 w 109"/>
                <a:gd name="T11" fmla="*/ 35 h 42"/>
                <a:gd name="T12" fmla="*/ 93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8" y="3"/>
                    <a:pt x="46" y="27"/>
                    <a:pt x="49" y="37"/>
                  </a:cubicBezTo>
                  <a:cubicBezTo>
                    <a:pt x="51" y="42"/>
                    <a:pt x="61" y="38"/>
                    <a:pt x="62" y="35"/>
                  </a:cubicBezTo>
                  <a:cubicBezTo>
                    <a:pt x="68" y="23"/>
                    <a:pt x="77" y="13"/>
                    <a:pt x="93"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endParaRPr>
            </a:p>
          </p:txBody>
        </p:sp>
        <p:sp>
          <p:nvSpPr>
            <p:cNvPr id="67" name="Freeform 75">
              <a:extLst>
                <a:ext uri="{FF2B5EF4-FFF2-40B4-BE49-F238E27FC236}">
                  <a16:creationId xmlns:a16="http://schemas.microsoft.com/office/drawing/2014/main" id="{892EE8F7-3DEC-4A57-B792-5341C2DD206F}"/>
                </a:ext>
              </a:extLst>
            </p:cNvPr>
            <p:cNvSpPr>
              <a:spLocks/>
            </p:cNvSpPr>
            <p:nvPr/>
          </p:nvSpPr>
          <p:spPr bwMode="auto">
            <a:xfrm>
              <a:off x="1019176" y="1619250"/>
              <a:ext cx="411163" cy="160338"/>
            </a:xfrm>
            <a:custGeom>
              <a:avLst/>
              <a:gdLst>
                <a:gd name="T0" fmla="*/ 102 w 109"/>
                <a:gd name="T1" fmla="*/ 10 h 42"/>
                <a:gd name="T2" fmla="*/ 58 w 109"/>
                <a:gd name="T3" fmla="*/ 25 h 42"/>
                <a:gd name="T4" fmla="*/ 3 w 109"/>
                <a:gd name="T5" fmla="*/ 17 h 42"/>
                <a:gd name="T6" fmla="*/ 15 w 109"/>
                <a:gd name="T7" fmla="*/ 17 h 42"/>
                <a:gd name="T8" fmla="*/ 50 w 109"/>
                <a:gd name="T9" fmla="*/ 37 h 42"/>
                <a:gd name="T10" fmla="*/ 63 w 109"/>
                <a:gd name="T11" fmla="*/ 35 h 42"/>
                <a:gd name="T12" fmla="*/ 94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9" y="3"/>
                    <a:pt x="46" y="27"/>
                    <a:pt x="50" y="37"/>
                  </a:cubicBezTo>
                  <a:cubicBezTo>
                    <a:pt x="51" y="42"/>
                    <a:pt x="61" y="38"/>
                    <a:pt x="63" y="35"/>
                  </a:cubicBezTo>
                  <a:cubicBezTo>
                    <a:pt x="69" y="23"/>
                    <a:pt x="77" y="13"/>
                    <a:pt x="94"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76">
              <a:extLst>
                <a:ext uri="{FF2B5EF4-FFF2-40B4-BE49-F238E27FC236}">
                  <a16:creationId xmlns:a16="http://schemas.microsoft.com/office/drawing/2014/main" id="{4327CFBC-6295-48AE-8E65-3875E01D96F4}"/>
                </a:ext>
              </a:extLst>
            </p:cNvPr>
            <p:cNvSpPr>
              <a:spLocks/>
            </p:cNvSpPr>
            <p:nvPr/>
          </p:nvSpPr>
          <p:spPr bwMode="auto">
            <a:xfrm>
              <a:off x="1628776" y="1509713"/>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8"/>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77">
              <a:extLst>
                <a:ext uri="{FF2B5EF4-FFF2-40B4-BE49-F238E27FC236}">
                  <a16:creationId xmlns:a16="http://schemas.microsoft.com/office/drawing/2014/main" id="{C0C0C9C3-652E-414F-8C71-DAAEB7F6EB1D}"/>
                </a:ext>
              </a:extLst>
            </p:cNvPr>
            <p:cNvSpPr>
              <a:spLocks/>
            </p:cNvSpPr>
            <p:nvPr/>
          </p:nvSpPr>
          <p:spPr bwMode="auto">
            <a:xfrm>
              <a:off x="2281238" y="1711325"/>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Freeform 78">
              <a:extLst>
                <a:ext uri="{FF2B5EF4-FFF2-40B4-BE49-F238E27FC236}">
                  <a16:creationId xmlns:a16="http://schemas.microsoft.com/office/drawing/2014/main" id="{593CDE95-6F15-4265-9199-DE8FD94356D1}"/>
                </a:ext>
              </a:extLst>
            </p:cNvPr>
            <p:cNvSpPr>
              <a:spLocks/>
            </p:cNvSpPr>
            <p:nvPr/>
          </p:nvSpPr>
          <p:spPr bwMode="auto">
            <a:xfrm>
              <a:off x="2138363" y="2103438"/>
              <a:ext cx="414338" cy="158750"/>
            </a:xfrm>
            <a:custGeom>
              <a:avLst/>
              <a:gdLst>
                <a:gd name="T0" fmla="*/ 103 w 110"/>
                <a:gd name="T1" fmla="*/ 11 h 42"/>
                <a:gd name="T2" fmla="*/ 59 w 110"/>
                <a:gd name="T3" fmla="*/ 25 h 42"/>
                <a:gd name="T4" fmla="*/ 4 w 110"/>
                <a:gd name="T5" fmla="*/ 17 h 42"/>
                <a:gd name="T6" fmla="*/ 16 w 110"/>
                <a:gd name="T7" fmla="*/ 17 h 42"/>
                <a:gd name="T8" fmla="*/ 50 w 110"/>
                <a:gd name="T9" fmla="*/ 38 h 42"/>
                <a:gd name="T10" fmla="*/ 63 w 110"/>
                <a:gd name="T11" fmla="*/ 35 h 42"/>
                <a:gd name="T12" fmla="*/ 94 w 110"/>
                <a:gd name="T13" fmla="*/ 17 h 42"/>
                <a:gd name="T14" fmla="*/ 103 w 110"/>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2">
                  <a:moveTo>
                    <a:pt x="103" y="11"/>
                  </a:moveTo>
                  <a:cubicBezTo>
                    <a:pt x="86" y="8"/>
                    <a:pt x="70" y="13"/>
                    <a:pt x="59" y="25"/>
                  </a:cubicBezTo>
                  <a:cubicBezTo>
                    <a:pt x="47" y="7"/>
                    <a:pt x="20" y="0"/>
                    <a:pt x="4" y="17"/>
                  </a:cubicBezTo>
                  <a:cubicBezTo>
                    <a:pt x="0" y="20"/>
                    <a:pt x="13" y="20"/>
                    <a:pt x="16" y="17"/>
                  </a:cubicBezTo>
                  <a:cubicBezTo>
                    <a:pt x="29" y="3"/>
                    <a:pt x="47" y="27"/>
                    <a:pt x="50" y="38"/>
                  </a:cubicBezTo>
                  <a:cubicBezTo>
                    <a:pt x="51" y="42"/>
                    <a:pt x="62" y="38"/>
                    <a:pt x="63" y="35"/>
                  </a:cubicBezTo>
                  <a:cubicBezTo>
                    <a:pt x="69" y="24"/>
                    <a:pt x="77" y="14"/>
                    <a:pt x="94" y="17"/>
                  </a:cubicBezTo>
                  <a:cubicBezTo>
                    <a:pt x="97" y="17"/>
                    <a:pt x="110" y="12"/>
                    <a:pt x="103"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1" name="Freeform 79">
              <a:extLst>
                <a:ext uri="{FF2B5EF4-FFF2-40B4-BE49-F238E27FC236}">
                  <a16:creationId xmlns:a16="http://schemas.microsoft.com/office/drawing/2014/main" id="{0E9BF36C-2774-412A-AAF0-6C82807767E9}"/>
                </a:ext>
              </a:extLst>
            </p:cNvPr>
            <p:cNvSpPr>
              <a:spLocks/>
            </p:cNvSpPr>
            <p:nvPr/>
          </p:nvSpPr>
          <p:spPr bwMode="auto">
            <a:xfrm>
              <a:off x="2898776" y="1452562"/>
              <a:ext cx="411163" cy="160338"/>
            </a:xfrm>
            <a:custGeom>
              <a:avLst/>
              <a:gdLst>
                <a:gd name="T0" fmla="*/ 102 w 109"/>
                <a:gd name="T1" fmla="*/ 11 h 42"/>
                <a:gd name="T2" fmla="*/ 58 w 109"/>
                <a:gd name="T3" fmla="*/ 25 h 42"/>
                <a:gd name="T4" fmla="*/ 3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3" y="17"/>
                  </a:cubicBezTo>
                  <a:cubicBezTo>
                    <a:pt x="0" y="21"/>
                    <a:pt x="13" y="20"/>
                    <a:pt x="16" y="17"/>
                  </a:cubicBezTo>
                  <a:cubicBezTo>
                    <a:pt x="29" y="3"/>
                    <a:pt x="46" y="27"/>
                    <a:pt x="50" y="38"/>
                  </a:cubicBezTo>
                  <a:cubicBezTo>
                    <a:pt x="51" y="42"/>
                    <a:pt x="61" y="38"/>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pic>
        <p:nvPicPr>
          <p:cNvPr id="73" name="圖片 72">
            <a:extLst>
              <a:ext uri="{FF2B5EF4-FFF2-40B4-BE49-F238E27FC236}">
                <a16:creationId xmlns:a16="http://schemas.microsoft.com/office/drawing/2014/main" id="{55F3E18D-93C3-40B9-8142-DCE0A441F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044" y="2489484"/>
            <a:ext cx="1403102" cy="1682758"/>
          </a:xfrm>
          <a:prstGeom prst="rect">
            <a:avLst/>
          </a:prstGeom>
        </p:spPr>
      </p:pic>
      <p:pic>
        <p:nvPicPr>
          <p:cNvPr id="28" name="圖片 27">
            <a:extLst>
              <a:ext uri="{FF2B5EF4-FFF2-40B4-BE49-F238E27FC236}">
                <a16:creationId xmlns:a16="http://schemas.microsoft.com/office/drawing/2014/main" id="{94B1537B-BA69-43F8-897F-4313AEEB86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3022600"/>
            <a:ext cx="12192000" cy="3835400"/>
          </a:xfrm>
          <a:prstGeom prst="rect">
            <a:avLst/>
          </a:prstGeom>
        </p:spPr>
      </p:pic>
      <p:sp>
        <p:nvSpPr>
          <p:cNvPr id="30" name="文字方塊 29">
            <a:extLst>
              <a:ext uri="{FF2B5EF4-FFF2-40B4-BE49-F238E27FC236}">
                <a16:creationId xmlns:a16="http://schemas.microsoft.com/office/drawing/2014/main" id="{B62817B3-2271-4993-9006-6E2B20387050}"/>
              </a:ext>
            </a:extLst>
          </p:cNvPr>
          <p:cNvSpPr txBox="1"/>
          <p:nvPr/>
        </p:nvSpPr>
        <p:spPr>
          <a:xfrm>
            <a:off x="4927259" y="2676181"/>
            <a:ext cx="6462113" cy="648896"/>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white"/>
                </a:solidFill>
                <a:latin typeface="微软雅黑" panose="020B0503020204020204" pitchFamily="34" charset="-122"/>
                <a:ea typeface="微软雅黑" panose="020B0503020204020204" pitchFamily="34" charset="-122"/>
              </a:defRPr>
            </a:lvl1pPr>
          </a:lstStyle>
          <a:p>
            <a:pPr>
              <a:lnSpc>
                <a:spcPts val="4200"/>
              </a:lnSpc>
            </a:pPr>
            <a:r>
              <a:rPr lang="zh-TW" altLang="en-US" sz="4200" dirty="0"/>
              <a:t>農田水利灌溉管理業務</a:t>
            </a:r>
            <a:endParaRPr lang="zh-TW" altLang="en-US" dirty="0">
              <a:solidFill>
                <a:prstClr val="black"/>
              </a:solidFill>
            </a:endParaRPr>
          </a:p>
        </p:txBody>
      </p:sp>
      <p:sp>
        <p:nvSpPr>
          <p:cNvPr id="3" name="矩形 2"/>
          <p:cNvSpPr/>
          <p:nvPr/>
        </p:nvSpPr>
        <p:spPr>
          <a:xfrm>
            <a:off x="7681731" y="3479436"/>
            <a:ext cx="3416320" cy="648896"/>
          </a:xfrm>
          <a:prstGeom prst="rect">
            <a:avLst/>
          </a:prstGeom>
        </p:spPr>
        <p:txBody>
          <a:bodyPr wrap="none">
            <a:spAutoFit/>
          </a:bodyPr>
          <a:lstStyle/>
          <a:p>
            <a:pPr>
              <a:lnSpc>
                <a:spcPts val="4200"/>
              </a:lnSpc>
            </a:pPr>
            <a:r>
              <a:rPr lang="zh-TW" altLang="en-US" sz="4200" b="1" dirty="0">
                <a:solidFill>
                  <a:prstClr val="black"/>
                </a:solidFill>
                <a:latin typeface="微软雅黑" panose="020B0503020204020204" pitchFamily="34" charset="-122"/>
                <a:ea typeface="微软雅黑" panose="020B0503020204020204" pitchFamily="34" charset="-122"/>
              </a:rPr>
              <a:t>基礎圖資應用</a:t>
            </a:r>
          </a:p>
        </p:txBody>
      </p:sp>
      <p:sp>
        <p:nvSpPr>
          <p:cNvPr id="5" name="投影片編號版面配置區 4"/>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6</a:t>
            </a:fld>
            <a:endParaRPr lang="zh-CN" altLang="en-US">
              <a:solidFill>
                <a:prstClr val="black">
                  <a:tint val="75000"/>
                </a:prstClr>
              </a:solidFill>
            </a:endParaRPr>
          </a:p>
        </p:txBody>
      </p:sp>
    </p:spTree>
    <p:extLst>
      <p:ext uri="{BB962C8B-B14F-4D97-AF65-F5344CB8AC3E}">
        <p14:creationId xmlns:p14="http://schemas.microsoft.com/office/powerpoint/2010/main" val="3936372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64553" y="122014"/>
            <a:ext cx="12190831" cy="789140"/>
            <a:chOff x="-3" y="162838"/>
            <a:chExt cx="12190831" cy="678410"/>
          </a:xfrm>
        </p:grpSpPr>
        <p:sp>
          <p:nvSpPr>
            <p:cNvPr id="43" name="矩形 42"/>
            <p:cNvSpPr/>
            <p:nvPr/>
          </p:nvSpPr>
          <p:spPr>
            <a:xfrm>
              <a:off x="-3" y="162838"/>
              <a:ext cx="8592065"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236723" y="256471"/>
            <a:ext cx="7477728" cy="646331"/>
          </a:xfrm>
          <a:prstGeom prst="rect">
            <a:avLst/>
          </a:prstGeom>
          <a:noFill/>
        </p:spPr>
        <p:txBody>
          <a:bodyPr wrap="square" rtlCol="0">
            <a:spAutoFit/>
          </a:bodyPr>
          <a:lstStyle/>
          <a:p>
            <a:pPr>
              <a:defRPr/>
            </a:pPr>
            <a:r>
              <a:rPr lang="zh-TW" altLang="en-US" sz="3600" b="1" dirty="0">
                <a:solidFill>
                  <a:schemeClr val="bg1"/>
                </a:solidFill>
                <a:latin typeface="微软雅黑" panose="020B0503020204020204" pitchFamily="34" charset="-122"/>
                <a:ea typeface="微软雅黑" panose="020B0503020204020204" pitchFamily="34" charset="-122"/>
              </a:rPr>
              <a:t>灌溉管理業務與基礎圖資輔助應用</a:t>
            </a:r>
          </a:p>
        </p:txBody>
      </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矩形 11">
            <a:extLst>
              <a:ext uri="{FF2B5EF4-FFF2-40B4-BE49-F238E27FC236}">
                <a16:creationId xmlns:a16="http://schemas.microsoft.com/office/drawing/2014/main" id="{84B7C6B0-0F55-4E42-A663-263DE6B3922A}"/>
              </a:ext>
            </a:extLst>
          </p:cNvPr>
          <p:cNvSpPr/>
          <p:nvPr/>
        </p:nvSpPr>
        <p:spPr>
          <a:xfrm>
            <a:off x="146040" y="1078467"/>
            <a:ext cx="5267595" cy="5704126"/>
          </a:xfrm>
          <a:prstGeom prst="rect">
            <a:avLst/>
          </a:prstGeom>
        </p:spPr>
        <p:txBody>
          <a:bodyPr wrap="square">
            <a:spAutoFit/>
          </a:bodyPr>
          <a:lstStyle/>
          <a:p>
            <a:pPr marL="457200" indent="-457200">
              <a:spcBef>
                <a:spcPts val="600"/>
              </a:spcBef>
              <a:spcAft>
                <a:spcPts val="900"/>
              </a:spcAft>
              <a:buClr>
                <a:srgbClr val="70AD47">
                  <a:lumMod val="75000"/>
                </a:srgbClr>
              </a:buClr>
              <a:buFont typeface="Wingdings" panose="05000000000000000000" pitchFamily="2" charset="2"/>
              <a:buChar char="n"/>
            </a:pPr>
            <a:r>
              <a:rPr lang="zh-TW" altLang="en-US" sz="2600" b="1" dirty="0">
                <a:solidFill>
                  <a:prstClr val="black"/>
                </a:solidFill>
                <a:latin typeface="微軟正黑體" panose="020B0604030504040204" pitchFamily="34" charset="-120"/>
              </a:rPr>
              <a:t>業務應用</a:t>
            </a:r>
            <a:endParaRPr lang="en-US" altLang="zh-TW" sz="2600" b="1" dirty="0">
              <a:solidFill>
                <a:prstClr val="black"/>
              </a:solidFill>
              <a:latin typeface="微軟正黑體" panose="020B0604030504040204" pitchFamily="34" charset="-120"/>
            </a:endParaRPr>
          </a:p>
          <a:p>
            <a:pPr marL="914400" lvl="1" indent="-457200" algn="just">
              <a:buClr>
                <a:schemeClr val="accent2"/>
              </a:buClr>
              <a:buSzPct val="90000"/>
              <a:buFont typeface="Wingdings" panose="05000000000000000000" pitchFamily="2" charset="2"/>
              <a:buChar char="p"/>
            </a:pPr>
            <a:r>
              <a:rPr lang="zh-TW" altLang="en-US" sz="2200" spc="130" dirty="0">
                <a:solidFill>
                  <a:prstClr val="black">
                    <a:lumMod val="65000"/>
                    <a:lumOff val="35000"/>
                  </a:prstClr>
                </a:solidFill>
                <a:cs typeface="+mn-ea"/>
              </a:rPr>
              <a:t>灌溉</a:t>
            </a:r>
            <a:r>
              <a:rPr lang="zh-TW" altLang="en-US" sz="2200" spc="130" dirty="0">
                <a:solidFill>
                  <a:srgbClr val="C00000"/>
                </a:solidFill>
                <a:cs typeface="+mn-ea"/>
              </a:rPr>
              <a:t>用水調配</a:t>
            </a:r>
            <a:r>
              <a:rPr lang="zh-TW" altLang="en-US" sz="2200" spc="130" dirty="0">
                <a:solidFill>
                  <a:prstClr val="black">
                    <a:lumMod val="65000"/>
                    <a:lumOff val="35000"/>
                  </a:prstClr>
                </a:solidFill>
                <a:cs typeface="+mn-ea"/>
              </a:rPr>
              <a:t>區位規劃</a:t>
            </a:r>
            <a:endParaRPr lang="en-US" altLang="zh-TW" sz="2200" spc="130" dirty="0">
              <a:solidFill>
                <a:prstClr val="black">
                  <a:lumMod val="65000"/>
                  <a:lumOff val="35000"/>
                </a:prstClr>
              </a:solidFill>
              <a:cs typeface="+mn-ea"/>
            </a:endParaRPr>
          </a:p>
          <a:p>
            <a:pPr marL="914400" lvl="1" indent="-457200" algn="just">
              <a:buClr>
                <a:schemeClr val="accent2"/>
              </a:buClr>
              <a:buSzPct val="90000"/>
              <a:buFont typeface="Wingdings" panose="05000000000000000000" pitchFamily="2" charset="2"/>
              <a:buChar char="p"/>
            </a:pPr>
            <a:r>
              <a:rPr lang="zh-TW" altLang="en-US" sz="2200" spc="130" dirty="0">
                <a:solidFill>
                  <a:srgbClr val="C00000"/>
                </a:solidFill>
                <a:cs typeface="+mn-ea"/>
              </a:rPr>
              <a:t>水質</a:t>
            </a:r>
            <a:r>
              <a:rPr lang="zh-TW" altLang="en-US" sz="2200" spc="130" dirty="0">
                <a:solidFill>
                  <a:prstClr val="black">
                    <a:lumMod val="65000"/>
                    <a:lumOff val="35000"/>
                  </a:prstClr>
                </a:solidFill>
                <a:cs typeface="+mn-ea"/>
              </a:rPr>
              <a:t>搭排戶</a:t>
            </a:r>
            <a:r>
              <a:rPr lang="zh-TW" altLang="en-US" sz="2200" spc="130" dirty="0">
                <a:solidFill>
                  <a:srgbClr val="C00000"/>
                </a:solidFill>
                <a:cs typeface="+mn-ea"/>
              </a:rPr>
              <a:t>區位管理</a:t>
            </a:r>
            <a:r>
              <a:rPr lang="zh-TW" altLang="en-US" sz="2200" spc="130" dirty="0">
                <a:solidFill>
                  <a:prstClr val="black">
                    <a:lumMod val="65000"/>
                    <a:lumOff val="35000"/>
                  </a:prstClr>
                </a:solidFill>
                <a:cs typeface="+mn-ea"/>
              </a:rPr>
              <a:t>與採樣、污染事件區位掌握、監測採樣規劃</a:t>
            </a:r>
            <a:endParaRPr lang="en-US" altLang="zh-TW" sz="2200" spc="130" dirty="0">
              <a:solidFill>
                <a:prstClr val="black">
                  <a:lumMod val="65000"/>
                  <a:lumOff val="35000"/>
                </a:prstClr>
              </a:solidFill>
              <a:cs typeface="+mn-ea"/>
            </a:endParaRPr>
          </a:p>
          <a:p>
            <a:pPr marL="914400" lvl="1" indent="-457200" algn="just">
              <a:buClr>
                <a:schemeClr val="accent2"/>
              </a:buClr>
              <a:buSzPct val="90000"/>
              <a:buFont typeface="Wingdings" panose="05000000000000000000" pitchFamily="2" charset="2"/>
              <a:buChar char="p"/>
            </a:pPr>
            <a:r>
              <a:rPr lang="zh-TW" altLang="en-US" sz="2200" spc="130" dirty="0">
                <a:solidFill>
                  <a:prstClr val="black">
                    <a:lumMod val="65000"/>
                    <a:lumOff val="35000"/>
                  </a:prstClr>
                </a:solidFill>
                <a:cs typeface="+mn-ea"/>
              </a:rPr>
              <a:t>設施</a:t>
            </a:r>
            <a:r>
              <a:rPr lang="zh-TW" altLang="en-US" sz="2200" spc="130" dirty="0">
                <a:solidFill>
                  <a:srgbClr val="C00000"/>
                </a:solidFill>
                <a:cs typeface="+mn-ea"/>
              </a:rPr>
              <a:t>更新改善</a:t>
            </a:r>
            <a:r>
              <a:rPr lang="zh-TW" altLang="en-US" sz="2200" spc="130" dirty="0">
                <a:solidFill>
                  <a:prstClr val="black">
                    <a:lumMod val="65000"/>
                    <a:lumOff val="35000"/>
                  </a:prstClr>
                </a:solidFill>
                <a:cs typeface="+mn-ea"/>
              </a:rPr>
              <a:t>區位管理</a:t>
            </a:r>
            <a:endParaRPr lang="en-US" altLang="zh-TW" sz="2200" spc="130" dirty="0">
              <a:solidFill>
                <a:prstClr val="black">
                  <a:lumMod val="65000"/>
                  <a:lumOff val="35000"/>
                </a:prstClr>
              </a:solidFill>
              <a:cs typeface="+mn-ea"/>
            </a:endParaRPr>
          </a:p>
          <a:p>
            <a:pPr marL="914400" lvl="1" indent="-457200" algn="just">
              <a:buClr>
                <a:schemeClr val="accent2"/>
              </a:buClr>
              <a:buSzPct val="90000"/>
              <a:buFont typeface="Wingdings" panose="05000000000000000000" pitchFamily="2" charset="2"/>
              <a:buChar char="p"/>
            </a:pPr>
            <a:r>
              <a:rPr lang="zh-TW" altLang="en-US" sz="2200" spc="130" dirty="0">
                <a:solidFill>
                  <a:prstClr val="black">
                    <a:lumMod val="65000"/>
                    <a:lumOff val="35000"/>
                  </a:prstClr>
                </a:solidFill>
                <a:cs typeface="+mn-ea"/>
              </a:rPr>
              <a:t>各項業務現地勘查相關位置確認</a:t>
            </a:r>
            <a:endParaRPr lang="en-US" altLang="zh-TW" sz="2200" spc="130" dirty="0">
              <a:solidFill>
                <a:prstClr val="black">
                  <a:lumMod val="65000"/>
                  <a:lumOff val="35000"/>
                </a:prstClr>
              </a:solidFill>
              <a:cs typeface="+mn-ea"/>
            </a:endParaRPr>
          </a:p>
          <a:p>
            <a:pPr lvl="1" indent="-457200">
              <a:spcBef>
                <a:spcPts val="600"/>
              </a:spcBef>
              <a:spcAft>
                <a:spcPts val="900"/>
              </a:spcAft>
              <a:buClr>
                <a:srgbClr val="70AD47">
                  <a:lumMod val="75000"/>
                </a:srgbClr>
              </a:buClr>
              <a:buSzPct val="90000"/>
              <a:buFont typeface="Wingdings" panose="05000000000000000000" pitchFamily="2" charset="2"/>
              <a:buChar char="n"/>
            </a:pPr>
            <a:r>
              <a:rPr lang="zh-TW" altLang="en-US" sz="2600" b="1" dirty="0">
                <a:solidFill>
                  <a:prstClr val="black"/>
                </a:solidFill>
                <a:latin typeface="微軟正黑體" panose="020B0604030504040204" pitchFamily="34" charset="-120"/>
              </a:rPr>
              <a:t>年度目標</a:t>
            </a:r>
            <a:endParaRPr lang="en-US" altLang="zh-TW" sz="2600" b="1" dirty="0">
              <a:solidFill>
                <a:prstClr val="black"/>
              </a:solidFill>
              <a:latin typeface="微軟正黑體" panose="020B0604030504040204" pitchFamily="34" charset="-120"/>
            </a:endParaRPr>
          </a:p>
          <a:p>
            <a:pPr marL="539750" indent="-539750">
              <a:lnSpc>
                <a:spcPts val="2500"/>
              </a:lnSpc>
              <a:buClr>
                <a:srgbClr val="70AD47">
                  <a:lumMod val="75000"/>
                </a:srgbClr>
              </a:buClr>
            </a:pPr>
            <a:r>
              <a:rPr lang="zh-TW" altLang="en-US" sz="2600" b="1" dirty="0">
                <a:solidFill>
                  <a:prstClr val="black"/>
                </a:solidFill>
                <a:latin typeface="微軟正黑體" panose="020B0604030504040204" pitchFamily="34" charset="-120"/>
              </a:rPr>
              <a:t>      </a:t>
            </a:r>
            <a:r>
              <a:rPr lang="zh-TW" altLang="en-US" sz="2200" spc="130" dirty="0">
                <a:solidFill>
                  <a:prstClr val="black">
                    <a:lumMod val="65000"/>
                    <a:lumOff val="35000"/>
                  </a:prstClr>
                </a:solidFill>
                <a:cs typeface="+mn-ea"/>
              </a:rPr>
              <a:t>農田水利</a:t>
            </a:r>
            <a:r>
              <a:rPr lang="zh-TW" altLang="en-US" sz="2200" spc="130" dirty="0">
                <a:solidFill>
                  <a:srgbClr val="C00000"/>
                </a:solidFill>
                <a:cs typeface="+mn-ea"/>
              </a:rPr>
              <a:t>設施範圍公告</a:t>
            </a:r>
            <a:r>
              <a:rPr lang="zh-TW" altLang="en-US" sz="2200" spc="130" dirty="0">
                <a:cs typeface="+mn-ea"/>
              </a:rPr>
              <a:t>作業與各項</a:t>
            </a:r>
            <a:r>
              <a:rPr lang="zh-TW" altLang="en-US" sz="2200" spc="130" dirty="0">
                <a:solidFill>
                  <a:prstClr val="black">
                    <a:lumMod val="65000"/>
                    <a:lumOff val="35000"/>
                  </a:prstClr>
                </a:solidFill>
                <a:cs typeface="+mn-ea"/>
              </a:rPr>
              <a:t>圖資之</a:t>
            </a:r>
            <a:r>
              <a:rPr lang="zh-TW" altLang="en-US" sz="2200" u="sng" spc="130" dirty="0">
                <a:solidFill>
                  <a:prstClr val="black">
                    <a:lumMod val="65000"/>
                    <a:lumOff val="35000"/>
                  </a:prstClr>
                </a:solidFill>
                <a:cs typeface="+mn-ea"/>
              </a:rPr>
              <a:t>標準化</a:t>
            </a:r>
            <a:r>
              <a:rPr lang="zh-TW" altLang="en-US" sz="2200" spc="130" dirty="0">
                <a:solidFill>
                  <a:prstClr val="black">
                    <a:lumMod val="65000"/>
                    <a:lumOff val="35000"/>
                  </a:prstClr>
                </a:solidFill>
                <a:cs typeface="+mn-ea"/>
              </a:rPr>
              <a:t>及</a:t>
            </a:r>
            <a:r>
              <a:rPr lang="zh-TW" altLang="en-US" sz="2200" u="sng" spc="130" dirty="0">
                <a:solidFill>
                  <a:prstClr val="black">
                    <a:lumMod val="65000"/>
                    <a:lumOff val="35000"/>
                  </a:prstClr>
                </a:solidFill>
                <a:cs typeface="+mn-ea"/>
              </a:rPr>
              <a:t>完整度</a:t>
            </a:r>
            <a:r>
              <a:rPr lang="zh-TW" altLang="en-US" sz="2200" spc="130" dirty="0">
                <a:solidFill>
                  <a:prstClr val="black">
                    <a:lumMod val="65000"/>
                    <a:lumOff val="35000"/>
                  </a:prstClr>
                </a:solidFill>
                <a:cs typeface="+mn-ea"/>
              </a:rPr>
              <a:t>提升</a:t>
            </a:r>
            <a:endParaRPr lang="en-US" altLang="zh-TW" sz="2200" spc="130" dirty="0">
              <a:solidFill>
                <a:prstClr val="black">
                  <a:lumMod val="65000"/>
                  <a:lumOff val="35000"/>
                </a:prstClr>
              </a:solidFill>
              <a:cs typeface="+mn-ea"/>
            </a:endParaRPr>
          </a:p>
          <a:p>
            <a:pPr marL="457200" lvl="0" indent="-457200">
              <a:spcBef>
                <a:spcPts val="600"/>
              </a:spcBef>
              <a:spcAft>
                <a:spcPts val="900"/>
              </a:spcAft>
              <a:buClr>
                <a:srgbClr val="70AD47">
                  <a:lumMod val="75000"/>
                </a:srgbClr>
              </a:buClr>
              <a:buFont typeface="Wingdings" panose="05000000000000000000" pitchFamily="2" charset="2"/>
              <a:buChar char="n"/>
            </a:pPr>
            <a:r>
              <a:rPr lang="zh-TW" altLang="en-US" sz="2400" b="1" dirty="0">
                <a:latin typeface="微軟正黑體" panose="020B0604030504040204" pitchFamily="34" charset="-120"/>
                <a:sym typeface="+mn-lt"/>
              </a:rPr>
              <a:t>新增與更新頻率原則</a:t>
            </a:r>
          </a:p>
          <a:p>
            <a:pPr marL="914400" lvl="1" indent="-457200" algn="just">
              <a:buClr>
                <a:schemeClr val="accent2"/>
              </a:buClr>
              <a:buSzPct val="90000"/>
              <a:buFont typeface="Wingdings" panose="05000000000000000000" pitchFamily="2" charset="2"/>
              <a:buChar char="p"/>
            </a:pPr>
            <a:r>
              <a:rPr lang="zh-TW" altLang="en-US" sz="2200" b="1" u="sng" spc="130" dirty="0">
                <a:solidFill>
                  <a:prstClr val="black">
                    <a:lumMod val="65000"/>
                    <a:lumOff val="35000"/>
                  </a:prstClr>
                </a:solidFill>
                <a:cs typeface="+mn-ea"/>
                <a:sym typeface="+mn-lt"/>
              </a:rPr>
              <a:t>五大圖資</a:t>
            </a:r>
            <a:r>
              <a:rPr lang="zh-TW" altLang="en-US" sz="2200" spc="130" dirty="0">
                <a:solidFill>
                  <a:prstClr val="black">
                    <a:lumMod val="65000"/>
                    <a:lumOff val="35000"/>
                  </a:prstClr>
                </a:solidFill>
                <a:cs typeface="+mn-ea"/>
                <a:sym typeface="+mn-lt"/>
              </a:rPr>
              <a:t>每年</a:t>
            </a:r>
            <a:r>
              <a:rPr lang="zh-TW" altLang="en-US" sz="2200" spc="130" dirty="0">
                <a:solidFill>
                  <a:srgbClr val="C00000"/>
                </a:solidFill>
                <a:cs typeface="+mn-ea"/>
                <a:sym typeface="+mn-lt"/>
              </a:rPr>
              <a:t>至少</a:t>
            </a:r>
            <a:r>
              <a:rPr lang="en-US" altLang="zh-TW" sz="2200" spc="130" dirty="0">
                <a:solidFill>
                  <a:srgbClr val="C00000"/>
                </a:solidFill>
                <a:cs typeface="+mn-ea"/>
                <a:sym typeface="+mn-lt"/>
              </a:rPr>
              <a:t>2</a:t>
            </a:r>
            <a:r>
              <a:rPr lang="zh-TW" altLang="en-US" sz="2200" spc="130" dirty="0">
                <a:solidFill>
                  <a:srgbClr val="C00000"/>
                </a:solidFill>
                <a:cs typeface="+mn-ea"/>
                <a:sym typeface="+mn-lt"/>
              </a:rPr>
              <a:t>次</a:t>
            </a:r>
            <a:endParaRPr lang="en-US" altLang="zh-TW" sz="2200" spc="130" dirty="0">
              <a:solidFill>
                <a:srgbClr val="C00000"/>
              </a:solidFill>
              <a:cs typeface="+mn-ea"/>
              <a:sym typeface="+mn-lt"/>
            </a:endParaRPr>
          </a:p>
          <a:p>
            <a:pPr marL="914400" lvl="1" indent="-457200" algn="just">
              <a:buClr>
                <a:schemeClr val="accent2"/>
              </a:buClr>
              <a:buSzPct val="90000"/>
              <a:buFont typeface="Wingdings" panose="05000000000000000000" pitchFamily="2" charset="2"/>
              <a:buChar char="p"/>
            </a:pPr>
            <a:r>
              <a:rPr lang="zh-TW" altLang="en-US" sz="2200" spc="130" dirty="0">
                <a:solidFill>
                  <a:prstClr val="black">
                    <a:lumMod val="65000"/>
                    <a:lumOff val="35000"/>
                  </a:prstClr>
                </a:solidFill>
                <a:cs typeface="+mn-ea"/>
                <a:sym typeface="+mn-lt"/>
              </a:rPr>
              <a:t>其他圖資每年至少</a:t>
            </a:r>
            <a:r>
              <a:rPr lang="en-US" altLang="zh-TW" sz="2200" spc="130" dirty="0">
                <a:solidFill>
                  <a:prstClr val="black">
                    <a:lumMod val="65000"/>
                    <a:lumOff val="35000"/>
                  </a:prstClr>
                </a:solidFill>
                <a:cs typeface="+mn-ea"/>
                <a:sym typeface="+mn-lt"/>
              </a:rPr>
              <a:t>1</a:t>
            </a:r>
            <a:r>
              <a:rPr lang="zh-TW" altLang="en-US" sz="2200" spc="130" dirty="0">
                <a:solidFill>
                  <a:prstClr val="black">
                    <a:lumMod val="65000"/>
                    <a:lumOff val="35000"/>
                  </a:prstClr>
                </a:solidFill>
                <a:cs typeface="+mn-ea"/>
                <a:sym typeface="+mn-lt"/>
              </a:rPr>
              <a:t>次</a:t>
            </a:r>
            <a:endParaRPr lang="zh-CN" altLang="en-US" sz="2200" spc="130" dirty="0">
              <a:solidFill>
                <a:prstClr val="black">
                  <a:lumMod val="65000"/>
                  <a:lumOff val="35000"/>
                </a:prstClr>
              </a:solidFill>
              <a:cs typeface="+mn-ea"/>
              <a:sym typeface="+mn-lt"/>
            </a:endParaRPr>
          </a:p>
          <a:p>
            <a:pPr marL="457200" lvl="0" indent="-457200">
              <a:spcBef>
                <a:spcPts val="600"/>
              </a:spcBef>
              <a:spcAft>
                <a:spcPts val="900"/>
              </a:spcAft>
              <a:buClr>
                <a:srgbClr val="70AD47">
                  <a:lumMod val="75000"/>
                </a:srgbClr>
              </a:buClr>
              <a:buFont typeface="Wingdings" panose="05000000000000000000" pitchFamily="2" charset="2"/>
              <a:buChar char="n"/>
            </a:pPr>
            <a:r>
              <a:rPr lang="zh-TW" altLang="en-US" sz="2600" b="1" dirty="0">
                <a:solidFill>
                  <a:prstClr val="black"/>
                </a:solidFill>
                <a:latin typeface="微軟正黑體" panose="020B0604030504040204" pitchFamily="34" charset="-120"/>
                <a:sym typeface="+mn-lt"/>
              </a:rPr>
              <a:t>資料格式規範標準化</a:t>
            </a:r>
            <a:endParaRPr lang="en-US" altLang="zh-TW" sz="2600" b="1" dirty="0">
              <a:solidFill>
                <a:prstClr val="black"/>
              </a:solidFill>
              <a:latin typeface="微軟正黑體" panose="020B0604030504040204" pitchFamily="34" charset="-120"/>
              <a:sym typeface="+mn-lt"/>
            </a:endParaRPr>
          </a:p>
          <a:p>
            <a:pPr lvl="1" algn="just">
              <a:spcAft>
                <a:spcPts val="600"/>
              </a:spcAft>
              <a:buClr>
                <a:schemeClr val="accent2"/>
              </a:buClr>
              <a:buSzPct val="90000"/>
            </a:pPr>
            <a:r>
              <a:rPr lang="zh-TW" altLang="en-US" sz="2200" spc="130" dirty="0">
                <a:solidFill>
                  <a:prstClr val="black">
                    <a:lumMod val="65000"/>
                    <a:lumOff val="35000"/>
                  </a:prstClr>
                </a:solidFill>
                <a:cs typeface="+mn-ea"/>
                <a:sym typeface="+mn-lt"/>
              </a:rPr>
              <a:t>依據各項圖資特性律定統一格式</a:t>
            </a:r>
            <a:endParaRPr lang="zh-CN" altLang="en-US" sz="2200" spc="130" dirty="0">
              <a:solidFill>
                <a:prstClr val="black">
                  <a:lumMod val="65000"/>
                  <a:lumOff val="35000"/>
                </a:prstClr>
              </a:solidFill>
              <a:cs typeface="+mn-ea"/>
              <a:sym typeface="+mn-lt"/>
            </a:endParaRPr>
          </a:p>
        </p:txBody>
      </p:sp>
      <p:sp>
        <p:nvSpPr>
          <p:cNvPr id="9" name="矩形 8"/>
          <p:cNvSpPr/>
          <p:nvPr/>
        </p:nvSpPr>
        <p:spPr>
          <a:xfrm>
            <a:off x="6554306" y="2111791"/>
            <a:ext cx="5121284" cy="522964"/>
          </a:xfrm>
          <a:prstGeom prst="rect">
            <a:avLst/>
          </a:prstGeom>
        </p:spPr>
        <p:txBody>
          <a:bodyPr wrap="square">
            <a:spAutoFit/>
          </a:bodyPr>
          <a:lstStyle/>
          <a:p>
            <a:pPr>
              <a:lnSpc>
                <a:spcPct val="130000"/>
              </a:lnSpc>
              <a:defRPr/>
            </a:pPr>
            <a:r>
              <a:rPr lang="en-US" altLang="zh-TW" sz="2400" b="1" dirty="0">
                <a:solidFill>
                  <a:srgbClr val="C00000"/>
                </a:solidFill>
                <a:effectLst>
                  <a:glow rad="228600">
                    <a:schemeClr val="accent6">
                      <a:lumMod val="75000"/>
                      <a:alpha val="60000"/>
                    </a:schemeClr>
                  </a:glow>
                </a:effectLst>
                <a:sym typeface="Wingdings" panose="05000000000000000000" pitchFamily="2" charset="2"/>
              </a:rPr>
              <a:t></a:t>
            </a:r>
            <a:r>
              <a:rPr lang="zh-TW" altLang="en-US" sz="2400" b="1" dirty="0">
                <a:solidFill>
                  <a:srgbClr val="FFFF00"/>
                </a:solidFill>
                <a:effectLst>
                  <a:glow rad="228600">
                    <a:schemeClr val="accent6">
                      <a:lumMod val="75000"/>
                      <a:alpha val="60000"/>
                    </a:schemeClr>
                  </a:glow>
                </a:effectLst>
                <a:sym typeface="+mn-lt"/>
              </a:rPr>
              <a:t>透過每季工檢會凝聚辦理共識</a:t>
            </a:r>
          </a:p>
        </p:txBody>
      </p:sp>
      <p:grpSp>
        <p:nvGrpSpPr>
          <p:cNvPr id="11" name="群組 10">
            <a:extLst>
              <a:ext uri="{FF2B5EF4-FFF2-40B4-BE49-F238E27FC236}">
                <a16:creationId xmlns:a16="http://schemas.microsoft.com/office/drawing/2014/main" id="{6E157247-3268-40B8-B17C-58AEA94BAAAD}"/>
              </a:ext>
            </a:extLst>
          </p:cNvPr>
          <p:cNvGrpSpPr/>
          <p:nvPr/>
        </p:nvGrpSpPr>
        <p:grpSpPr>
          <a:xfrm>
            <a:off x="11162190" y="284193"/>
            <a:ext cx="752006" cy="654152"/>
            <a:chOff x="8692363" y="2544254"/>
            <a:chExt cx="511364" cy="567298"/>
          </a:xfrm>
        </p:grpSpPr>
        <p:sp>
          <p:nvSpPr>
            <p:cNvPr id="13" name="矩形: 圆角 9">
              <a:extLst>
                <a:ext uri="{FF2B5EF4-FFF2-40B4-BE49-F238E27FC236}">
                  <a16:creationId xmlns:a16="http://schemas.microsoft.com/office/drawing/2014/main" id="{5848C994-EC0A-4860-9C8A-299E91356637}"/>
                </a:ext>
              </a:extLst>
            </p:cNvPr>
            <p:cNvSpPr/>
            <p:nvPr/>
          </p:nvSpPr>
          <p:spPr>
            <a:xfrm>
              <a:off x="8692363" y="2544254"/>
              <a:ext cx="511364" cy="567298"/>
            </a:xfrm>
            <a:prstGeom prst="roundRect">
              <a:avLst/>
            </a:prstGeom>
            <a:ln>
              <a:gradFill>
                <a:gsLst>
                  <a:gs pos="1000">
                    <a:srgbClr val="22BA9D"/>
                  </a:gs>
                  <a:gs pos="100000">
                    <a:srgbClr val="5CC368"/>
                  </a:gs>
                </a:gsLst>
                <a:lin ang="2700000" scaled="0"/>
              </a:gradFill>
            </a:ln>
          </p:spPr>
          <p:txBody>
            <a:bodyPr wrap="square" lIns="0" tIns="0" rIns="0" bIns="0" rtlCol="0" anchor="ctr">
              <a:spAutoFit/>
            </a:bodyPr>
            <a:lstStyle/>
            <a:p>
              <a:pPr marL="0" marR="0" lvl="0" indent="0" algn="just" defTabSz="914400" eaLnBrk="1" fontAlgn="auto" latinLnBrk="0" hangingPunct="1">
                <a:lnSpc>
                  <a:spcPct val="11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prstClr val="white"/>
                </a:solidFill>
                <a:effectLst/>
                <a:uLnTx/>
                <a:uFillTx/>
                <a:cs typeface="+mn-ea"/>
                <a:sym typeface="+mn-lt"/>
              </a:endParaRPr>
            </a:p>
          </p:txBody>
        </p:sp>
        <p:sp>
          <p:nvSpPr>
            <p:cNvPr id="15" name="箭號: 向右 6">
              <a:extLst>
                <a:ext uri="{FF2B5EF4-FFF2-40B4-BE49-F238E27FC236}">
                  <a16:creationId xmlns:a16="http://schemas.microsoft.com/office/drawing/2014/main" id="{549394F4-187A-462A-AA5A-5E959EF1A44A}"/>
                </a:ext>
              </a:extLst>
            </p:cNvPr>
            <p:cNvSpPr/>
            <p:nvPr/>
          </p:nvSpPr>
          <p:spPr>
            <a:xfrm rot="18302025">
              <a:off x="8726661" y="2695807"/>
              <a:ext cx="452725" cy="255242"/>
            </a:xfrm>
            <a:custGeom>
              <a:avLst/>
              <a:gdLst>
                <a:gd name="connsiteX0" fmla="*/ 0 w 372200"/>
                <a:gd name="connsiteY0" fmla="*/ 93248 h 372992"/>
                <a:gd name="connsiteX1" fmla="*/ 186100 w 372200"/>
                <a:gd name="connsiteY1" fmla="*/ 93248 h 372992"/>
                <a:gd name="connsiteX2" fmla="*/ 186100 w 372200"/>
                <a:gd name="connsiteY2" fmla="*/ 0 h 372992"/>
                <a:gd name="connsiteX3" fmla="*/ 372200 w 372200"/>
                <a:gd name="connsiteY3" fmla="*/ 186496 h 372992"/>
                <a:gd name="connsiteX4" fmla="*/ 186100 w 372200"/>
                <a:gd name="connsiteY4" fmla="*/ 372992 h 372992"/>
                <a:gd name="connsiteX5" fmla="*/ 186100 w 372200"/>
                <a:gd name="connsiteY5" fmla="*/ 279744 h 372992"/>
                <a:gd name="connsiteX6" fmla="*/ 0 w 372200"/>
                <a:gd name="connsiteY6" fmla="*/ 279744 h 372992"/>
                <a:gd name="connsiteX7" fmla="*/ 0 w 372200"/>
                <a:gd name="connsiteY7" fmla="*/ 93248 h 372992"/>
                <a:gd name="connsiteX0" fmla="*/ 0 w 372200"/>
                <a:gd name="connsiteY0" fmla="*/ 279744 h 372992"/>
                <a:gd name="connsiteX1" fmla="*/ 186100 w 372200"/>
                <a:gd name="connsiteY1" fmla="*/ 93248 h 372992"/>
                <a:gd name="connsiteX2" fmla="*/ 186100 w 372200"/>
                <a:gd name="connsiteY2" fmla="*/ 0 h 372992"/>
                <a:gd name="connsiteX3" fmla="*/ 372200 w 372200"/>
                <a:gd name="connsiteY3" fmla="*/ 186496 h 372992"/>
                <a:gd name="connsiteX4" fmla="*/ 186100 w 372200"/>
                <a:gd name="connsiteY4" fmla="*/ 372992 h 372992"/>
                <a:gd name="connsiteX5" fmla="*/ 186100 w 372200"/>
                <a:gd name="connsiteY5" fmla="*/ 279744 h 372992"/>
                <a:gd name="connsiteX6" fmla="*/ 0 w 372200"/>
                <a:gd name="connsiteY6" fmla="*/ 279744 h 372992"/>
                <a:gd name="connsiteX0" fmla="*/ 0 w 463457"/>
                <a:gd name="connsiteY0" fmla="*/ 238541 h 372992"/>
                <a:gd name="connsiteX1" fmla="*/ 277357 w 463457"/>
                <a:gd name="connsiteY1" fmla="*/ 93248 h 372992"/>
                <a:gd name="connsiteX2" fmla="*/ 277357 w 463457"/>
                <a:gd name="connsiteY2" fmla="*/ 0 h 372992"/>
                <a:gd name="connsiteX3" fmla="*/ 463457 w 463457"/>
                <a:gd name="connsiteY3" fmla="*/ 186496 h 372992"/>
                <a:gd name="connsiteX4" fmla="*/ 277357 w 463457"/>
                <a:gd name="connsiteY4" fmla="*/ 372992 h 372992"/>
                <a:gd name="connsiteX5" fmla="*/ 277357 w 463457"/>
                <a:gd name="connsiteY5" fmla="*/ 279744 h 372992"/>
                <a:gd name="connsiteX6" fmla="*/ 0 w 463457"/>
                <a:gd name="connsiteY6" fmla="*/ 238541 h 372992"/>
                <a:gd name="connsiteX0" fmla="*/ 0 w 463457"/>
                <a:gd name="connsiteY0" fmla="*/ 238541 h 372992"/>
                <a:gd name="connsiteX1" fmla="*/ 277357 w 463457"/>
                <a:gd name="connsiteY1" fmla="*/ 93248 h 372992"/>
                <a:gd name="connsiteX2" fmla="*/ 277357 w 463457"/>
                <a:gd name="connsiteY2" fmla="*/ 0 h 372992"/>
                <a:gd name="connsiteX3" fmla="*/ 463457 w 463457"/>
                <a:gd name="connsiteY3" fmla="*/ 186496 h 372992"/>
                <a:gd name="connsiteX4" fmla="*/ 277357 w 463457"/>
                <a:gd name="connsiteY4" fmla="*/ 372992 h 372992"/>
                <a:gd name="connsiteX5" fmla="*/ 277357 w 463457"/>
                <a:gd name="connsiteY5" fmla="*/ 279744 h 372992"/>
                <a:gd name="connsiteX6" fmla="*/ 0 w 463457"/>
                <a:gd name="connsiteY6" fmla="*/ 238541 h 372992"/>
                <a:gd name="connsiteX0" fmla="*/ 0 w 463457"/>
                <a:gd name="connsiteY0" fmla="*/ 238541 h 372992"/>
                <a:gd name="connsiteX1" fmla="*/ 277357 w 463457"/>
                <a:gd name="connsiteY1" fmla="*/ 93248 h 372992"/>
                <a:gd name="connsiteX2" fmla="*/ 277357 w 463457"/>
                <a:gd name="connsiteY2" fmla="*/ 0 h 372992"/>
                <a:gd name="connsiteX3" fmla="*/ 463457 w 463457"/>
                <a:gd name="connsiteY3" fmla="*/ 186496 h 372992"/>
                <a:gd name="connsiteX4" fmla="*/ 277357 w 463457"/>
                <a:gd name="connsiteY4" fmla="*/ 372992 h 372992"/>
                <a:gd name="connsiteX5" fmla="*/ 277357 w 463457"/>
                <a:gd name="connsiteY5" fmla="*/ 279744 h 372992"/>
                <a:gd name="connsiteX6" fmla="*/ 0 w 463457"/>
                <a:gd name="connsiteY6" fmla="*/ 238541 h 372992"/>
                <a:gd name="connsiteX0" fmla="*/ 0 w 612574"/>
                <a:gd name="connsiteY0" fmla="*/ 133695 h 372992"/>
                <a:gd name="connsiteX1" fmla="*/ 426474 w 612574"/>
                <a:gd name="connsiteY1" fmla="*/ 93248 h 372992"/>
                <a:gd name="connsiteX2" fmla="*/ 426474 w 612574"/>
                <a:gd name="connsiteY2" fmla="*/ 0 h 372992"/>
                <a:gd name="connsiteX3" fmla="*/ 612574 w 612574"/>
                <a:gd name="connsiteY3" fmla="*/ 186496 h 372992"/>
                <a:gd name="connsiteX4" fmla="*/ 426474 w 612574"/>
                <a:gd name="connsiteY4" fmla="*/ 372992 h 372992"/>
                <a:gd name="connsiteX5" fmla="*/ 426474 w 612574"/>
                <a:gd name="connsiteY5" fmla="*/ 279744 h 372992"/>
                <a:gd name="connsiteX6" fmla="*/ 0 w 612574"/>
                <a:gd name="connsiteY6" fmla="*/ 133695 h 372992"/>
                <a:gd name="connsiteX0" fmla="*/ 0 w 612574"/>
                <a:gd name="connsiteY0" fmla="*/ 133695 h 372992"/>
                <a:gd name="connsiteX1" fmla="*/ 426474 w 612574"/>
                <a:gd name="connsiteY1" fmla="*/ 93248 h 372992"/>
                <a:gd name="connsiteX2" fmla="*/ 426474 w 612574"/>
                <a:gd name="connsiteY2" fmla="*/ 0 h 372992"/>
                <a:gd name="connsiteX3" fmla="*/ 612574 w 612574"/>
                <a:gd name="connsiteY3" fmla="*/ 186496 h 372992"/>
                <a:gd name="connsiteX4" fmla="*/ 426474 w 612574"/>
                <a:gd name="connsiteY4" fmla="*/ 372992 h 372992"/>
                <a:gd name="connsiteX5" fmla="*/ 426474 w 612574"/>
                <a:gd name="connsiteY5" fmla="*/ 279744 h 372992"/>
                <a:gd name="connsiteX6" fmla="*/ 0 w 612574"/>
                <a:gd name="connsiteY6" fmla="*/ 133695 h 372992"/>
                <a:gd name="connsiteX0" fmla="*/ 0 w 612574"/>
                <a:gd name="connsiteY0" fmla="*/ 133695 h 372992"/>
                <a:gd name="connsiteX1" fmla="*/ 426474 w 612574"/>
                <a:gd name="connsiteY1" fmla="*/ 93248 h 372992"/>
                <a:gd name="connsiteX2" fmla="*/ 426474 w 612574"/>
                <a:gd name="connsiteY2" fmla="*/ 0 h 372992"/>
                <a:gd name="connsiteX3" fmla="*/ 612574 w 612574"/>
                <a:gd name="connsiteY3" fmla="*/ 186496 h 372992"/>
                <a:gd name="connsiteX4" fmla="*/ 426474 w 612574"/>
                <a:gd name="connsiteY4" fmla="*/ 372992 h 372992"/>
                <a:gd name="connsiteX5" fmla="*/ 426474 w 612574"/>
                <a:gd name="connsiteY5" fmla="*/ 279744 h 372992"/>
                <a:gd name="connsiteX6" fmla="*/ 0 w 612574"/>
                <a:gd name="connsiteY6" fmla="*/ 133695 h 372992"/>
                <a:gd name="connsiteX0" fmla="*/ 0 w 612574"/>
                <a:gd name="connsiteY0" fmla="*/ 133695 h 372992"/>
                <a:gd name="connsiteX1" fmla="*/ 426474 w 612574"/>
                <a:gd name="connsiteY1" fmla="*/ 93248 h 372992"/>
                <a:gd name="connsiteX2" fmla="*/ 426474 w 612574"/>
                <a:gd name="connsiteY2" fmla="*/ 0 h 372992"/>
                <a:gd name="connsiteX3" fmla="*/ 612574 w 612574"/>
                <a:gd name="connsiteY3" fmla="*/ 186496 h 372992"/>
                <a:gd name="connsiteX4" fmla="*/ 426474 w 612574"/>
                <a:gd name="connsiteY4" fmla="*/ 372992 h 372992"/>
                <a:gd name="connsiteX5" fmla="*/ 426474 w 612574"/>
                <a:gd name="connsiteY5" fmla="*/ 279744 h 372992"/>
                <a:gd name="connsiteX6" fmla="*/ 0 w 612574"/>
                <a:gd name="connsiteY6" fmla="*/ 133695 h 372992"/>
                <a:gd name="connsiteX0" fmla="*/ 0 w 612574"/>
                <a:gd name="connsiteY0" fmla="*/ 133695 h 372992"/>
                <a:gd name="connsiteX1" fmla="*/ 426474 w 612574"/>
                <a:gd name="connsiteY1" fmla="*/ 93248 h 372992"/>
                <a:gd name="connsiteX2" fmla="*/ 426474 w 612574"/>
                <a:gd name="connsiteY2" fmla="*/ 0 h 372992"/>
                <a:gd name="connsiteX3" fmla="*/ 612574 w 612574"/>
                <a:gd name="connsiteY3" fmla="*/ 186496 h 372992"/>
                <a:gd name="connsiteX4" fmla="*/ 426474 w 612574"/>
                <a:gd name="connsiteY4" fmla="*/ 372992 h 372992"/>
                <a:gd name="connsiteX5" fmla="*/ 426474 w 612574"/>
                <a:gd name="connsiteY5" fmla="*/ 279744 h 372992"/>
                <a:gd name="connsiteX6" fmla="*/ 0 w 612574"/>
                <a:gd name="connsiteY6" fmla="*/ 133695 h 372992"/>
                <a:gd name="connsiteX0" fmla="*/ 0 w 612574"/>
                <a:gd name="connsiteY0" fmla="*/ 133695 h 372992"/>
                <a:gd name="connsiteX1" fmla="*/ 426474 w 612574"/>
                <a:gd name="connsiteY1" fmla="*/ 93248 h 372992"/>
                <a:gd name="connsiteX2" fmla="*/ 426474 w 612574"/>
                <a:gd name="connsiteY2" fmla="*/ 0 h 372992"/>
                <a:gd name="connsiteX3" fmla="*/ 612574 w 612574"/>
                <a:gd name="connsiteY3" fmla="*/ 186496 h 372992"/>
                <a:gd name="connsiteX4" fmla="*/ 426474 w 612574"/>
                <a:gd name="connsiteY4" fmla="*/ 372992 h 372992"/>
                <a:gd name="connsiteX5" fmla="*/ 426474 w 612574"/>
                <a:gd name="connsiteY5" fmla="*/ 279744 h 372992"/>
                <a:gd name="connsiteX6" fmla="*/ 0 w 612574"/>
                <a:gd name="connsiteY6" fmla="*/ 133695 h 372992"/>
                <a:gd name="connsiteX0" fmla="*/ 0 w 612574"/>
                <a:gd name="connsiteY0" fmla="*/ 133695 h 372992"/>
                <a:gd name="connsiteX1" fmla="*/ 426474 w 612574"/>
                <a:gd name="connsiteY1" fmla="*/ 93248 h 372992"/>
                <a:gd name="connsiteX2" fmla="*/ 426474 w 612574"/>
                <a:gd name="connsiteY2" fmla="*/ 0 h 372992"/>
                <a:gd name="connsiteX3" fmla="*/ 612574 w 612574"/>
                <a:gd name="connsiteY3" fmla="*/ 186496 h 372992"/>
                <a:gd name="connsiteX4" fmla="*/ 426474 w 612574"/>
                <a:gd name="connsiteY4" fmla="*/ 372992 h 372992"/>
                <a:gd name="connsiteX5" fmla="*/ 426474 w 612574"/>
                <a:gd name="connsiteY5" fmla="*/ 279744 h 372992"/>
                <a:gd name="connsiteX6" fmla="*/ 0 w 612574"/>
                <a:gd name="connsiteY6" fmla="*/ 133695 h 372992"/>
                <a:gd name="connsiteX0" fmla="*/ 0 w 574745"/>
                <a:gd name="connsiteY0" fmla="*/ 112988 h 372992"/>
                <a:gd name="connsiteX1" fmla="*/ 388645 w 574745"/>
                <a:gd name="connsiteY1" fmla="*/ 93248 h 372992"/>
                <a:gd name="connsiteX2" fmla="*/ 388645 w 574745"/>
                <a:gd name="connsiteY2" fmla="*/ 0 h 372992"/>
                <a:gd name="connsiteX3" fmla="*/ 574745 w 574745"/>
                <a:gd name="connsiteY3" fmla="*/ 186496 h 372992"/>
                <a:gd name="connsiteX4" fmla="*/ 388645 w 574745"/>
                <a:gd name="connsiteY4" fmla="*/ 372992 h 372992"/>
                <a:gd name="connsiteX5" fmla="*/ 388645 w 574745"/>
                <a:gd name="connsiteY5" fmla="*/ 279744 h 372992"/>
                <a:gd name="connsiteX6" fmla="*/ 0 w 574745"/>
                <a:gd name="connsiteY6" fmla="*/ 112988 h 372992"/>
                <a:gd name="connsiteX0" fmla="*/ 0 w 574745"/>
                <a:gd name="connsiteY0" fmla="*/ 112988 h 372992"/>
                <a:gd name="connsiteX1" fmla="*/ 388645 w 574745"/>
                <a:gd name="connsiteY1" fmla="*/ 93248 h 372992"/>
                <a:gd name="connsiteX2" fmla="*/ 388645 w 574745"/>
                <a:gd name="connsiteY2" fmla="*/ 0 h 372992"/>
                <a:gd name="connsiteX3" fmla="*/ 574745 w 574745"/>
                <a:gd name="connsiteY3" fmla="*/ 186496 h 372992"/>
                <a:gd name="connsiteX4" fmla="*/ 388645 w 574745"/>
                <a:gd name="connsiteY4" fmla="*/ 372992 h 372992"/>
                <a:gd name="connsiteX5" fmla="*/ 388645 w 574745"/>
                <a:gd name="connsiteY5" fmla="*/ 279744 h 372992"/>
                <a:gd name="connsiteX6" fmla="*/ 0 w 574745"/>
                <a:gd name="connsiteY6" fmla="*/ 112988 h 372992"/>
                <a:gd name="connsiteX0" fmla="*/ 0 w 574745"/>
                <a:gd name="connsiteY0" fmla="*/ 112988 h 372992"/>
                <a:gd name="connsiteX1" fmla="*/ 388645 w 574745"/>
                <a:gd name="connsiteY1" fmla="*/ 93248 h 372992"/>
                <a:gd name="connsiteX2" fmla="*/ 388645 w 574745"/>
                <a:gd name="connsiteY2" fmla="*/ 0 h 372992"/>
                <a:gd name="connsiteX3" fmla="*/ 574745 w 574745"/>
                <a:gd name="connsiteY3" fmla="*/ 186496 h 372992"/>
                <a:gd name="connsiteX4" fmla="*/ 388645 w 574745"/>
                <a:gd name="connsiteY4" fmla="*/ 372992 h 372992"/>
                <a:gd name="connsiteX5" fmla="*/ 388645 w 574745"/>
                <a:gd name="connsiteY5" fmla="*/ 279744 h 372992"/>
                <a:gd name="connsiteX6" fmla="*/ 0 w 574745"/>
                <a:gd name="connsiteY6" fmla="*/ 112988 h 372992"/>
                <a:gd name="connsiteX0" fmla="*/ 0 w 574745"/>
                <a:gd name="connsiteY0" fmla="*/ 112988 h 372992"/>
                <a:gd name="connsiteX1" fmla="*/ 388645 w 574745"/>
                <a:gd name="connsiteY1" fmla="*/ 93248 h 372992"/>
                <a:gd name="connsiteX2" fmla="*/ 388645 w 574745"/>
                <a:gd name="connsiteY2" fmla="*/ 0 h 372992"/>
                <a:gd name="connsiteX3" fmla="*/ 574745 w 574745"/>
                <a:gd name="connsiteY3" fmla="*/ 186496 h 372992"/>
                <a:gd name="connsiteX4" fmla="*/ 388645 w 574745"/>
                <a:gd name="connsiteY4" fmla="*/ 372992 h 372992"/>
                <a:gd name="connsiteX5" fmla="*/ 388645 w 574745"/>
                <a:gd name="connsiteY5" fmla="*/ 279744 h 372992"/>
                <a:gd name="connsiteX6" fmla="*/ 0 w 574745"/>
                <a:gd name="connsiteY6" fmla="*/ 112988 h 372992"/>
                <a:gd name="connsiteX0" fmla="*/ 0 w 574745"/>
                <a:gd name="connsiteY0" fmla="*/ 112988 h 372992"/>
                <a:gd name="connsiteX1" fmla="*/ 388645 w 574745"/>
                <a:gd name="connsiteY1" fmla="*/ 93248 h 372992"/>
                <a:gd name="connsiteX2" fmla="*/ 388645 w 574745"/>
                <a:gd name="connsiteY2" fmla="*/ 0 h 372992"/>
                <a:gd name="connsiteX3" fmla="*/ 574745 w 574745"/>
                <a:gd name="connsiteY3" fmla="*/ 186496 h 372992"/>
                <a:gd name="connsiteX4" fmla="*/ 388645 w 574745"/>
                <a:gd name="connsiteY4" fmla="*/ 372992 h 372992"/>
                <a:gd name="connsiteX5" fmla="*/ 388645 w 574745"/>
                <a:gd name="connsiteY5" fmla="*/ 279744 h 372992"/>
                <a:gd name="connsiteX6" fmla="*/ 0 w 574745"/>
                <a:gd name="connsiteY6" fmla="*/ 112988 h 372992"/>
                <a:gd name="connsiteX0" fmla="*/ 0 w 574745"/>
                <a:gd name="connsiteY0" fmla="*/ 112988 h 372992"/>
                <a:gd name="connsiteX1" fmla="*/ 388645 w 574745"/>
                <a:gd name="connsiteY1" fmla="*/ 93248 h 372992"/>
                <a:gd name="connsiteX2" fmla="*/ 388645 w 574745"/>
                <a:gd name="connsiteY2" fmla="*/ 0 h 372992"/>
                <a:gd name="connsiteX3" fmla="*/ 574745 w 574745"/>
                <a:gd name="connsiteY3" fmla="*/ 186496 h 372992"/>
                <a:gd name="connsiteX4" fmla="*/ 388645 w 574745"/>
                <a:gd name="connsiteY4" fmla="*/ 372992 h 372992"/>
                <a:gd name="connsiteX5" fmla="*/ 388645 w 574745"/>
                <a:gd name="connsiteY5" fmla="*/ 279744 h 372992"/>
                <a:gd name="connsiteX6" fmla="*/ 0 w 574745"/>
                <a:gd name="connsiteY6" fmla="*/ 112988 h 372992"/>
                <a:gd name="connsiteX0" fmla="*/ 0 w 574745"/>
                <a:gd name="connsiteY0" fmla="*/ 112988 h 372992"/>
                <a:gd name="connsiteX1" fmla="*/ 388645 w 574745"/>
                <a:gd name="connsiteY1" fmla="*/ 93248 h 372992"/>
                <a:gd name="connsiteX2" fmla="*/ 388645 w 574745"/>
                <a:gd name="connsiteY2" fmla="*/ 0 h 372992"/>
                <a:gd name="connsiteX3" fmla="*/ 574745 w 574745"/>
                <a:gd name="connsiteY3" fmla="*/ 186496 h 372992"/>
                <a:gd name="connsiteX4" fmla="*/ 388645 w 574745"/>
                <a:gd name="connsiteY4" fmla="*/ 372992 h 372992"/>
                <a:gd name="connsiteX5" fmla="*/ 388645 w 574745"/>
                <a:gd name="connsiteY5" fmla="*/ 279744 h 372992"/>
                <a:gd name="connsiteX6" fmla="*/ 0 w 574745"/>
                <a:gd name="connsiteY6" fmla="*/ 112988 h 372992"/>
                <a:gd name="connsiteX0" fmla="*/ 0 w 574745"/>
                <a:gd name="connsiteY0" fmla="*/ 112988 h 372992"/>
                <a:gd name="connsiteX1" fmla="*/ 388645 w 574745"/>
                <a:gd name="connsiteY1" fmla="*/ 93248 h 372992"/>
                <a:gd name="connsiteX2" fmla="*/ 388645 w 574745"/>
                <a:gd name="connsiteY2" fmla="*/ 0 h 372992"/>
                <a:gd name="connsiteX3" fmla="*/ 574745 w 574745"/>
                <a:gd name="connsiteY3" fmla="*/ 186496 h 372992"/>
                <a:gd name="connsiteX4" fmla="*/ 388645 w 574745"/>
                <a:gd name="connsiteY4" fmla="*/ 372992 h 372992"/>
                <a:gd name="connsiteX5" fmla="*/ 388645 w 574745"/>
                <a:gd name="connsiteY5" fmla="*/ 279744 h 372992"/>
                <a:gd name="connsiteX6" fmla="*/ 0 w 574745"/>
                <a:gd name="connsiteY6" fmla="*/ 112988 h 372992"/>
                <a:gd name="connsiteX0" fmla="*/ 0 w 574745"/>
                <a:gd name="connsiteY0" fmla="*/ 112988 h 372992"/>
                <a:gd name="connsiteX1" fmla="*/ 388645 w 574745"/>
                <a:gd name="connsiteY1" fmla="*/ 93248 h 372992"/>
                <a:gd name="connsiteX2" fmla="*/ 388645 w 574745"/>
                <a:gd name="connsiteY2" fmla="*/ 0 h 372992"/>
                <a:gd name="connsiteX3" fmla="*/ 574745 w 574745"/>
                <a:gd name="connsiteY3" fmla="*/ 186496 h 372992"/>
                <a:gd name="connsiteX4" fmla="*/ 388645 w 574745"/>
                <a:gd name="connsiteY4" fmla="*/ 372992 h 372992"/>
                <a:gd name="connsiteX5" fmla="*/ 388645 w 574745"/>
                <a:gd name="connsiteY5" fmla="*/ 279744 h 372992"/>
                <a:gd name="connsiteX6" fmla="*/ 0 w 574745"/>
                <a:gd name="connsiteY6" fmla="*/ 112988 h 372992"/>
                <a:gd name="connsiteX0" fmla="*/ 0 w 574745"/>
                <a:gd name="connsiteY0" fmla="*/ 112988 h 372992"/>
                <a:gd name="connsiteX1" fmla="*/ 388645 w 574745"/>
                <a:gd name="connsiteY1" fmla="*/ 93248 h 372992"/>
                <a:gd name="connsiteX2" fmla="*/ 388645 w 574745"/>
                <a:gd name="connsiteY2" fmla="*/ 0 h 372992"/>
                <a:gd name="connsiteX3" fmla="*/ 574745 w 574745"/>
                <a:gd name="connsiteY3" fmla="*/ 186496 h 372992"/>
                <a:gd name="connsiteX4" fmla="*/ 388645 w 574745"/>
                <a:gd name="connsiteY4" fmla="*/ 372992 h 372992"/>
                <a:gd name="connsiteX5" fmla="*/ 388645 w 574745"/>
                <a:gd name="connsiteY5" fmla="*/ 279744 h 372992"/>
                <a:gd name="connsiteX6" fmla="*/ 0 w 574745"/>
                <a:gd name="connsiteY6" fmla="*/ 112988 h 372992"/>
                <a:gd name="connsiteX0" fmla="*/ 0 w 574745"/>
                <a:gd name="connsiteY0" fmla="*/ 112988 h 372992"/>
                <a:gd name="connsiteX1" fmla="*/ 388645 w 574745"/>
                <a:gd name="connsiteY1" fmla="*/ 93248 h 372992"/>
                <a:gd name="connsiteX2" fmla="*/ 388645 w 574745"/>
                <a:gd name="connsiteY2" fmla="*/ 0 h 372992"/>
                <a:gd name="connsiteX3" fmla="*/ 574745 w 574745"/>
                <a:gd name="connsiteY3" fmla="*/ 186496 h 372992"/>
                <a:gd name="connsiteX4" fmla="*/ 388645 w 574745"/>
                <a:gd name="connsiteY4" fmla="*/ 372992 h 372992"/>
                <a:gd name="connsiteX5" fmla="*/ 388645 w 574745"/>
                <a:gd name="connsiteY5" fmla="*/ 279744 h 372992"/>
                <a:gd name="connsiteX6" fmla="*/ 0 w 574745"/>
                <a:gd name="connsiteY6" fmla="*/ 112988 h 372992"/>
                <a:gd name="connsiteX0" fmla="*/ 0 w 574745"/>
                <a:gd name="connsiteY0" fmla="*/ 112988 h 372992"/>
                <a:gd name="connsiteX1" fmla="*/ 388645 w 574745"/>
                <a:gd name="connsiteY1" fmla="*/ 93248 h 372992"/>
                <a:gd name="connsiteX2" fmla="*/ 388645 w 574745"/>
                <a:gd name="connsiteY2" fmla="*/ 0 h 372992"/>
                <a:gd name="connsiteX3" fmla="*/ 574745 w 574745"/>
                <a:gd name="connsiteY3" fmla="*/ 186496 h 372992"/>
                <a:gd name="connsiteX4" fmla="*/ 388645 w 574745"/>
                <a:gd name="connsiteY4" fmla="*/ 372992 h 372992"/>
                <a:gd name="connsiteX5" fmla="*/ 388645 w 574745"/>
                <a:gd name="connsiteY5" fmla="*/ 279744 h 372992"/>
                <a:gd name="connsiteX6" fmla="*/ 0 w 574745"/>
                <a:gd name="connsiteY6" fmla="*/ 112988 h 37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745" h="372992">
                  <a:moveTo>
                    <a:pt x="0" y="112988"/>
                  </a:moveTo>
                  <a:cubicBezTo>
                    <a:pt x="111759" y="181688"/>
                    <a:pt x="268683" y="232228"/>
                    <a:pt x="388645" y="93248"/>
                  </a:cubicBezTo>
                  <a:lnTo>
                    <a:pt x="388645" y="0"/>
                  </a:lnTo>
                  <a:lnTo>
                    <a:pt x="574745" y="186496"/>
                  </a:lnTo>
                  <a:lnTo>
                    <a:pt x="388645" y="372992"/>
                  </a:lnTo>
                  <a:lnTo>
                    <a:pt x="388645" y="279744"/>
                  </a:lnTo>
                  <a:cubicBezTo>
                    <a:pt x="196074" y="376782"/>
                    <a:pt x="30716" y="184254"/>
                    <a:pt x="0" y="112988"/>
                  </a:cubicBezTo>
                  <a:close/>
                </a:path>
              </a:pathLst>
            </a:custGeom>
            <a:gradFill>
              <a:gsLst>
                <a:gs pos="0">
                  <a:srgbClr val="22BA9D"/>
                </a:gs>
                <a:gs pos="100000">
                  <a:srgbClr val="5CC368"/>
                </a:gs>
              </a:gsLst>
              <a:lin ang="2700000" scaled="0"/>
            </a:gradFill>
            <a:ln w="496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endParaRPr>
            </a:p>
          </p:txBody>
        </p:sp>
      </p:grpSp>
      <p:grpSp>
        <p:nvGrpSpPr>
          <p:cNvPr id="16" name="组合 119">
            <a:extLst>
              <a:ext uri="{FF2B5EF4-FFF2-40B4-BE49-F238E27FC236}">
                <a16:creationId xmlns:a16="http://schemas.microsoft.com/office/drawing/2014/main" id="{82F60AD3-9AD7-4473-9DBC-A27BF9470AAD}"/>
              </a:ext>
            </a:extLst>
          </p:cNvPr>
          <p:cNvGrpSpPr/>
          <p:nvPr/>
        </p:nvGrpSpPr>
        <p:grpSpPr>
          <a:xfrm>
            <a:off x="10377116" y="212700"/>
            <a:ext cx="705264" cy="667853"/>
            <a:chOff x="875151" y="3740594"/>
            <a:chExt cx="511364" cy="567298"/>
          </a:xfrm>
        </p:grpSpPr>
        <p:sp>
          <p:nvSpPr>
            <p:cNvPr id="17" name="矩形: 圆角 24">
              <a:extLst>
                <a:ext uri="{FF2B5EF4-FFF2-40B4-BE49-F238E27FC236}">
                  <a16:creationId xmlns:a16="http://schemas.microsoft.com/office/drawing/2014/main" id="{2581B7BF-2BFB-4246-A2A9-10B9404FBF0F}"/>
                </a:ext>
              </a:extLst>
            </p:cNvPr>
            <p:cNvSpPr/>
            <p:nvPr/>
          </p:nvSpPr>
          <p:spPr>
            <a:xfrm>
              <a:off x="875151" y="3740594"/>
              <a:ext cx="511364" cy="567298"/>
            </a:xfrm>
            <a:prstGeom prst="roundRect">
              <a:avLst/>
            </a:prstGeom>
            <a:ln>
              <a:gradFill>
                <a:gsLst>
                  <a:gs pos="1000">
                    <a:srgbClr val="22BA9D"/>
                  </a:gs>
                  <a:gs pos="100000">
                    <a:srgbClr val="5CC368"/>
                  </a:gs>
                </a:gsLst>
                <a:lin ang="2700000" scaled="0"/>
              </a:gradFill>
            </a:ln>
          </p:spPr>
          <p:txBody>
            <a:bodyPr wrap="square" lIns="0" tIns="0" rIns="0" bIns="0" rtlCol="0" anchor="ctr">
              <a:spAutoFit/>
            </a:bodyPr>
            <a:lstStyle/>
            <a:p>
              <a:pPr marL="0" marR="0" lvl="0" indent="0" algn="just" defTabSz="914400" eaLnBrk="1" fontAlgn="auto" latinLnBrk="0" hangingPunct="1">
                <a:lnSpc>
                  <a:spcPct val="11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prstClr val="white"/>
                </a:solidFill>
                <a:effectLst/>
                <a:uLnTx/>
                <a:uFillTx/>
                <a:cs typeface="+mn-ea"/>
                <a:sym typeface="+mn-lt"/>
              </a:endParaRPr>
            </a:p>
          </p:txBody>
        </p:sp>
        <p:sp>
          <p:nvSpPr>
            <p:cNvPr id="18" name="任意多边形: 形状 110" descr="用路劲指引两个插针 纯色填充">
              <a:extLst>
                <a:ext uri="{FF2B5EF4-FFF2-40B4-BE49-F238E27FC236}">
                  <a16:creationId xmlns:a16="http://schemas.microsoft.com/office/drawing/2014/main" id="{B7CD943F-0EA6-4667-9946-ADF812012461}"/>
                </a:ext>
              </a:extLst>
            </p:cNvPr>
            <p:cNvSpPr/>
            <p:nvPr/>
          </p:nvSpPr>
          <p:spPr>
            <a:xfrm>
              <a:off x="947148" y="3830644"/>
              <a:ext cx="367371" cy="387199"/>
            </a:xfrm>
            <a:custGeom>
              <a:avLst/>
              <a:gdLst>
                <a:gd name="connsiteX0" fmla="*/ 103380 w 367371"/>
                <a:gd name="connsiteY0" fmla="*/ 357414 h 387199"/>
                <a:gd name="connsiteX1" fmla="*/ 120258 w 367371"/>
                <a:gd name="connsiteY1" fmla="*/ 357414 h 387199"/>
                <a:gd name="connsiteX2" fmla="*/ 133165 w 367371"/>
                <a:gd name="connsiteY2" fmla="*/ 357414 h 387199"/>
                <a:gd name="connsiteX3" fmla="*/ 133165 w 367371"/>
                <a:gd name="connsiteY3" fmla="*/ 387199 h 387199"/>
                <a:gd name="connsiteX4" fmla="*/ 120258 w 367371"/>
                <a:gd name="connsiteY4" fmla="*/ 387199 h 387199"/>
                <a:gd name="connsiteX5" fmla="*/ 103380 w 367371"/>
                <a:gd name="connsiteY5" fmla="*/ 387199 h 387199"/>
                <a:gd name="connsiteX6" fmla="*/ 182806 w 367371"/>
                <a:gd name="connsiteY6" fmla="*/ 356918 h 387199"/>
                <a:gd name="connsiteX7" fmla="*/ 183799 w 367371"/>
                <a:gd name="connsiteY7" fmla="*/ 386703 h 387199"/>
                <a:gd name="connsiteX8" fmla="*/ 153518 w 367371"/>
                <a:gd name="connsiteY8" fmla="*/ 387199 h 387199"/>
                <a:gd name="connsiteX9" fmla="*/ 153518 w 367371"/>
                <a:gd name="connsiteY9" fmla="*/ 357414 h 387199"/>
                <a:gd name="connsiteX10" fmla="*/ 182806 w 367371"/>
                <a:gd name="connsiteY10" fmla="*/ 356918 h 387199"/>
                <a:gd name="connsiteX11" fmla="*/ 230958 w 367371"/>
                <a:gd name="connsiteY11" fmla="*/ 353939 h 387199"/>
                <a:gd name="connsiteX12" fmla="*/ 233936 w 367371"/>
                <a:gd name="connsiteY12" fmla="*/ 383724 h 387199"/>
                <a:gd name="connsiteX13" fmla="*/ 203655 w 367371"/>
                <a:gd name="connsiteY13" fmla="*/ 385709 h 387199"/>
                <a:gd name="connsiteX14" fmla="*/ 202166 w 367371"/>
                <a:gd name="connsiteY14" fmla="*/ 355925 h 387199"/>
                <a:gd name="connsiteX15" fmla="*/ 230958 w 367371"/>
                <a:gd name="connsiteY15" fmla="*/ 353939 h 387199"/>
                <a:gd name="connsiteX16" fmla="*/ 277619 w 367371"/>
                <a:gd name="connsiteY16" fmla="*/ 346493 h 387199"/>
                <a:gd name="connsiteX17" fmla="*/ 285562 w 367371"/>
                <a:gd name="connsiteY17" fmla="*/ 375285 h 387199"/>
                <a:gd name="connsiteX18" fmla="*/ 254785 w 367371"/>
                <a:gd name="connsiteY18" fmla="*/ 381242 h 387199"/>
                <a:gd name="connsiteX19" fmla="*/ 250317 w 367371"/>
                <a:gd name="connsiteY19" fmla="*/ 351953 h 387199"/>
                <a:gd name="connsiteX20" fmla="*/ 277619 w 367371"/>
                <a:gd name="connsiteY20" fmla="*/ 346493 h 387199"/>
                <a:gd name="connsiteX21" fmla="*/ 310383 w 367371"/>
                <a:gd name="connsiteY21" fmla="*/ 328622 h 387199"/>
                <a:gd name="connsiteX22" fmla="*/ 336693 w 367371"/>
                <a:gd name="connsiteY22" fmla="*/ 343018 h 387199"/>
                <a:gd name="connsiteX23" fmla="*/ 306412 w 367371"/>
                <a:gd name="connsiteY23" fmla="*/ 367838 h 387199"/>
                <a:gd name="connsiteX24" fmla="*/ 294498 w 367371"/>
                <a:gd name="connsiteY24" fmla="*/ 340536 h 387199"/>
                <a:gd name="connsiteX25" fmla="*/ 310383 w 367371"/>
                <a:gd name="connsiteY25" fmla="*/ 328622 h 387199"/>
                <a:gd name="connsiteX26" fmla="*/ 323289 w 367371"/>
                <a:gd name="connsiteY26" fmla="*/ 280471 h 387199"/>
                <a:gd name="connsiteX27" fmla="*/ 340167 w 367371"/>
                <a:gd name="connsiteY27" fmla="*/ 315220 h 387199"/>
                <a:gd name="connsiteX28" fmla="*/ 310879 w 367371"/>
                <a:gd name="connsiteY28" fmla="*/ 318694 h 387199"/>
                <a:gd name="connsiteX29" fmla="*/ 302440 w 367371"/>
                <a:gd name="connsiteY29" fmla="*/ 301320 h 387199"/>
                <a:gd name="connsiteX30" fmla="*/ 273648 w 367371"/>
                <a:gd name="connsiteY30" fmla="*/ 254161 h 387199"/>
                <a:gd name="connsiteX31" fmla="*/ 303929 w 367371"/>
                <a:gd name="connsiteY31" fmla="*/ 266075 h 387199"/>
                <a:gd name="connsiteX32" fmla="*/ 290029 w 367371"/>
                <a:gd name="connsiteY32" fmla="*/ 292384 h 387199"/>
                <a:gd name="connsiteX33" fmla="*/ 265209 w 367371"/>
                <a:gd name="connsiteY33" fmla="*/ 282456 h 387199"/>
                <a:gd name="connsiteX34" fmla="*/ 225001 w 367371"/>
                <a:gd name="connsiteY34" fmla="*/ 241255 h 387199"/>
                <a:gd name="connsiteX35" fmla="*/ 245353 w 367371"/>
                <a:gd name="connsiteY35" fmla="*/ 246716 h 387199"/>
                <a:gd name="connsiteX36" fmla="*/ 253296 w 367371"/>
                <a:gd name="connsiteY36" fmla="*/ 248701 h 387199"/>
                <a:gd name="connsiteX37" fmla="*/ 246346 w 367371"/>
                <a:gd name="connsiteY37" fmla="*/ 277493 h 387199"/>
                <a:gd name="connsiteX38" fmla="*/ 238404 w 367371"/>
                <a:gd name="connsiteY38" fmla="*/ 275507 h 387199"/>
                <a:gd name="connsiteX39" fmla="*/ 217058 w 367371"/>
                <a:gd name="connsiteY39" fmla="*/ 270047 h 387199"/>
                <a:gd name="connsiteX40" fmla="*/ 190252 w 367371"/>
                <a:gd name="connsiteY40" fmla="*/ 224377 h 387199"/>
                <a:gd name="connsiteX41" fmla="*/ 207626 w 367371"/>
                <a:gd name="connsiteY41" fmla="*/ 235794 h 387199"/>
                <a:gd name="connsiteX42" fmla="*/ 196705 w 367371"/>
                <a:gd name="connsiteY42" fmla="*/ 263097 h 387199"/>
                <a:gd name="connsiteX43" fmla="*/ 165928 w 367371"/>
                <a:gd name="connsiteY43" fmla="*/ 241255 h 387199"/>
                <a:gd name="connsiteX44" fmla="*/ 63668 w 367371"/>
                <a:gd name="connsiteY44" fmla="*/ 217427 h 387199"/>
                <a:gd name="connsiteX45" fmla="*/ 36365 w 367371"/>
                <a:gd name="connsiteY45" fmla="*/ 244729 h 387199"/>
                <a:gd name="connsiteX46" fmla="*/ 63668 w 367371"/>
                <a:gd name="connsiteY46" fmla="*/ 272032 h 387199"/>
                <a:gd name="connsiteX47" fmla="*/ 90970 w 367371"/>
                <a:gd name="connsiteY47" fmla="*/ 244729 h 387199"/>
                <a:gd name="connsiteX48" fmla="*/ 63668 w 367371"/>
                <a:gd name="connsiteY48" fmla="*/ 217427 h 387199"/>
                <a:gd name="connsiteX49" fmla="*/ 63668 w 367371"/>
                <a:gd name="connsiteY49" fmla="*/ 181189 h 387199"/>
                <a:gd name="connsiteX50" fmla="*/ 116287 w 367371"/>
                <a:gd name="connsiteY50" fmla="*/ 208988 h 387199"/>
                <a:gd name="connsiteX51" fmla="*/ 122740 w 367371"/>
                <a:gd name="connsiteY51" fmla="*/ 268060 h 387199"/>
                <a:gd name="connsiteX52" fmla="*/ 93949 w 367371"/>
                <a:gd name="connsiteY52" fmla="*/ 331601 h 387199"/>
                <a:gd name="connsiteX53" fmla="*/ 69128 w 367371"/>
                <a:gd name="connsiteY53" fmla="*/ 383724 h 387199"/>
                <a:gd name="connsiteX54" fmla="*/ 66646 w 367371"/>
                <a:gd name="connsiteY54" fmla="*/ 386206 h 387199"/>
                <a:gd name="connsiteX55" fmla="*/ 58207 w 367371"/>
                <a:gd name="connsiteY55" fmla="*/ 383724 h 387199"/>
                <a:gd name="connsiteX56" fmla="*/ 33387 w 367371"/>
                <a:gd name="connsiteY56" fmla="*/ 331601 h 387199"/>
                <a:gd name="connsiteX57" fmla="*/ 4595 w 367371"/>
                <a:gd name="connsiteY57" fmla="*/ 268060 h 387199"/>
                <a:gd name="connsiteX58" fmla="*/ 11048 w 367371"/>
                <a:gd name="connsiteY58" fmla="*/ 208988 h 387199"/>
                <a:gd name="connsiteX59" fmla="*/ 63668 w 367371"/>
                <a:gd name="connsiteY59" fmla="*/ 181189 h 387199"/>
                <a:gd name="connsiteX60" fmla="*/ 178835 w 367371"/>
                <a:gd name="connsiteY60" fmla="*/ 176721 h 387199"/>
                <a:gd name="connsiteX61" fmla="*/ 197202 w 367371"/>
                <a:gd name="connsiteY61" fmla="*/ 200052 h 387199"/>
                <a:gd name="connsiteX62" fmla="*/ 188267 w 367371"/>
                <a:gd name="connsiteY62" fmla="*/ 214448 h 387199"/>
                <a:gd name="connsiteX63" fmla="*/ 158482 w 367371"/>
                <a:gd name="connsiteY63" fmla="*/ 212462 h 387199"/>
                <a:gd name="connsiteX64" fmla="*/ 178835 w 367371"/>
                <a:gd name="connsiteY64" fmla="*/ 176721 h 387199"/>
                <a:gd name="connsiteX65" fmla="*/ 229964 w 367371"/>
                <a:gd name="connsiteY65" fmla="*/ 154879 h 387199"/>
                <a:gd name="connsiteX66" fmla="*/ 236914 w 367371"/>
                <a:gd name="connsiteY66" fmla="*/ 183671 h 387199"/>
                <a:gd name="connsiteX67" fmla="*/ 211101 w 367371"/>
                <a:gd name="connsiteY67" fmla="*/ 192606 h 387199"/>
                <a:gd name="connsiteX68" fmla="*/ 199187 w 367371"/>
                <a:gd name="connsiteY68" fmla="*/ 165304 h 387199"/>
                <a:gd name="connsiteX69" fmla="*/ 229964 w 367371"/>
                <a:gd name="connsiteY69" fmla="*/ 154879 h 387199"/>
                <a:gd name="connsiteX70" fmla="*/ 281094 w 367371"/>
                <a:gd name="connsiteY70" fmla="*/ 146937 h 387199"/>
                <a:gd name="connsiteX71" fmla="*/ 283576 w 367371"/>
                <a:gd name="connsiteY71" fmla="*/ 176722 h 387199"/>
                <a:gd name="connsiteX72" fmla="*/ 255281 w 367371"/>
                <a:gd name="connsiteY72" fmla="*/ 180196 h 387199"/>
                <a:gd name="connsiteX73" fmla="*/ 250317 w 367371"/>
                <a:gd name="connsiteY73" fmla="*/ 150908 h 387199"/>
                <a:gd name="connsiteX74" fmla="*/ 281094 w 367371"/>
                <a:gd name="connsiteY74" fmla="*/ 146937 h 387199"/>
                <a:gd name="connsiteX75" fmla="*/ 316836 w 367371"/>
                <a:gd name="connsiteY75" fmla="*/ 29785 h 387199"/>
                <a:gd name="connsiteX76" fmla="*/ 294994 w 367371"/>
                <a:gd name="connsiteY76" fmla="*/ 51626 h 387199"/>
                <a:gd name="connsiteX77" fmla="*/ 316836 w 367371"/>
                <a:gd name="connsiteY77" fmla="*/ 73468 h 387199"/>
                <a:gd name="connsiteX78" fmla="*/ 338678 w 367371"/>
                <a:gd name="connsiteY78" fmla="*/ 51626 h 387199"/>
                <a:gd name="connsiteX79" fmla="*/ 316836 w 367371"/>
                <a:gd name="connsiteY79" fmla="*/ 29785 h 387199"/>
                <a:gd name="connsiteX80" fmla="*/ 316836 w 367371"/>
                <a:gd name="connsiteY80" fmla="*/ 0 h 387199"/>
                <a:gd name="connsiteX81" fmla="*/ 358534 w 367371"/>
                <a:gd name="connsiteY81" fmla="*/ 22338 h 387199"/>
                <a:gd name="connsiteX82" fmla="*/ 363994 w 367371"/>
                <a:gd name="connsiteY82" fmla="*/ 69994 h 387199"/>
                <a:gd name="connsiteX83" fmla="*/ 340663 w 367371"/>
                <a:gd name="connsiteY83" fmla="*/ 121124 h 387199"/>
                <a:gd name="connsiteX84" fmla="*/ 320807 w 367371"/>
                <a:gd name="connsiteY84" fmla="*/ 163318 h 387199"/>
                <a:gd name="connsiteX85" fmla="*/ 318821 w 367371"/>
                <a:gd name="connsiteY85" fmla="*/ 165304 h 387199"/>
                <a:gd name="connsiteX86" fmla="*/ 312368 w 367371"/>
                <a:gd name="connsiteY86" fmla="*/ 163318 h 387199"/>
                <a:gd name="connsiteX87" fmla="*/ 292512 w 367371"/>
                <a:gd name="connsiteY87" fmla="*/ 121124 h 387199"/>
                <a:gd name="connsiteX88" fmla="*/ 269180 w 367371"/>
                <a:gd name="connsiteY88" fmla="*/ 69994 h 387199"/>
                <a:gd name="connsiteX89" fmla="*/ 274641 w 367371"/>
                <a:gd name="connsiteY89" fmla="*/ 22338 h 387199"/>
                <a:gd name="connsiteX90" fmla="*/ 316836 w 367371"/>
                <a:gd name="connsiteY90" fmla="*/ 0 h 38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67371" h="387199">
                  <a:moveTo>
                    <a:pt x="103380" y="357414"/>
                  </a:moveTo>
                  <a:cubicBezTo>
                    <a:pt x="108344" y="357414"/>
                    <a:pt x="114301" y="357414"/>
                    <a:pt x="120258" y="357414"/>
                  </a:cubicBezTo>
                  <a:lnTo>
                    <a:pt x="133165" y="357414"/>
                  </a:lnTo>
                  <a:lnTo>
                    <a:pt x="133165" y="387199"/>
                  </a:lnTo>
                  <a:lnTo>
                    <a:pt x="120258" y="387199"/>
                  </a:lnTo>
                  <a:cubicBezTo>
                    <a:pt x="114301" y="387199"/>
                    <a:pt x="108841" y="387199"/>
                    <a:pt x="103380" y="387199"/>
                  </a:cubicBezTo>
                  <a:close/>
                  <a:moveTo>
                    <a:pt x="182806" y="356918"/>
                  </a:moveTo>
                  <a:lnTo>
                    <a:pt x="183799" y="386703"/>
                  </a:lnTo>
                  <a:cubicBezTo>
                    <a:pt x="174367" y="387199"/>
                    <a:pt x="164439" y="387199"/>
                    <a:pt x="153518" y="387199"/>
                  </a:cubicBezTo>
                  <a:lnTo>
                    <a:pt x="153518" y="357414"/>
                  </a:lnTo>
                  <a:cubicBezTo>
                    <a:pt x="164439" y="357414"/>
                    <a:pt x="173871" y="357414"/>
                    <a:pt x="182806" y="356918"/>
                  </a:cubicBezTo>
                  <a:close/>
                  <a:moveTo>
                    <a:pt x="230958" y="353939"/>
                  </a:moveTo>
                  <a:lnTo>
                    <a:pt x="233936" y="383724"/>
                  </a:lnTo>
                  <a:cubicBezTo>
                    <a:pt x="225001" y="384716"/>
                    <a:pt x="214576" y="385213"/>
                    <a:pt x="203655" y="385709"/>
                  </a:cubicBezTo>
                  <a:lnTo>
                    <a:pt x="202166" y="355925"/>
                  </a:lnTo>
                  <a:cubicBezTo>
                    <a:pt x="212591" y="355428"/>
                    <a:pt x="222519" y="354932"/>
                    <a:pt x="230958" y="353939"/>
                  </a:cubicBezTo>
                  <a:close/>
                  <a:moveTo>
                    <a:pt x="277619" y="346493"/>
                  </a:moveTo>
                  <a:lnTo>
                    <a:pt x="285562" y="375285"/>
                  </a:lnTo>
                  <a:cubicBezTo>
                    <a:pt x="275137" y="377767"/>
                    <a:pt x="265209" y="379752"/>
                    <a:pt x="254785" y="381242"/>
                  </a:cubicBezTo>
                  <a:lnTo>
                    <a:pt x="250317" y="351953"/>
                  </a:lnTo>
                  <a:cubicBezTo>
                    <a:pt x="259749" y="350464"/>
                    <a:pt x="268684" y="348975"/>
                    <a:pt x="277619" y="346493"/>
                  </a:cubicBezTo>
                  <a:close/>
                  <a:moveTo>
                    <a:pt x="310383" y="328622"/>
                  </a:moveTo>
                  <a:lnTo>
                    <a:pt x="336693" y="343018"/>
                  </a:lnTo>
                  <a:cubicBezTo>
                    <a:pt x="329247" y="354435"/>
                    <a:pt x="318822" y="362874"/>
                    <a:pt x="306412" y="367838"/>
                  </a:cubicBezTo>
                  <a:lnTo>
                    <a:pt x="294498" y="340536"/>
                  </a:lnTo>
                  <a:cubicBezTo>
                    <a:pt x="300951" y="338550"/>
                    <a:pt x="306412" y="334083"/>
                    <a:pt x="310383" y="328622"/>
                  </a:cubicBezTo>
                  <a:close/>
                  <a:moveTo>
                    <a:pt x="323289" y="280471"/>
                  </a:moveTo>
                  <a:cubicBezTo>
                    <a:pt x="332721" y="289903"/>
                    <a:pt x="338678" y="301817"/>
                    <a:pt x="340167" y="315220"/>
                  </a:cubicBezTo>
                  <a:lnTo>
                    <a:pt x="310879" y="318694"/>
                  </a:lnTo>
                  <a:cubicBezTo>
                    <a:pt x="309886" y="312241"/>
                    <a:pt x="306908" y="305788"/>
                    <a:pt x="302440" y="301320"/>
                  </a:cubicBezTo>
                  <a:close/>
                  <a:moveTo>
                    <a:pt x="273648" y="254161"/>
                  </a:moveTo>
                  <a:cubicBezTo>
                    <a:pt x="284072" y="257139"/>
                    <a:pt x="294497" y="261111"/>
                    <a:pt x="303929" y="266075"/>
                  </a:cubicBezTo>
                  <a:lnTo>
                    <a:pt x="290029" y="292384"/>
                  </a:lnTo>
                  <a:cubicBezTo>
                    <a:pt x="282087" y="288413"/>
                    <a:pt x="273648" y="284938"/>
                    <a:pt x="265209" y="282456"/>
                  </a:cubicBezTo>
                  <a:close/>
                  <a:moveTo>
                    <a:pt x="225001" y="241255"/>
                  </a:moveTo>
                  <a:cubicBezTo>
                    <a:pt x="231454" y="243241"/>
                    <a:pt x="238404" y="244730"/>
                    <a:pt x="245353" y="246716"/>
                  </a:cubicBezTo>
                  <a:lnTo>
                    <a:pt x="253296" y="248701"/>
                  </a:lnTo>
                  <a:lnTo>
                    <a:pt x="246346" y="277493"/>
                  </a:lnTo>
                  <a:lnTo>
                    <a:pt x="238404" y="275507"/>
                  </a:lnTo>
                  <a:cubicBezTo>
                    <a:pt x="231454" y="273522"/>
                    <a:pt x="224008" y="272032"/>
                    <a:pt x="217058" y="270047"/>
                  </a:cubicBezTo>
                  <a:close/>
                  <a:moveTo>
                    <a:pt x="190252" y="224377"/>
                  </a:moveTo>
                  <a:cubicBezTo>
                    <a:pt x="194720" y="229837"/>
                    <a:pt x="201173" y="233809"/>
                    <a:pt x="207626" y="235794"/>
                  </a:cubicBezTo>
                  <a:lnTo>
                    <a:pt x="196705" y="263097"/>
                  </a:lnTo>
                  <a:cubicBezTo>
                    <a:pt x="184792" y="258629"/>
                    <a:pt x="173871" y="251183"/>
                    <a:pt x="165928" y="241255"/>
                  </a:cubicBezTo>
                  <a:close/>
                  <a:moveTo>
                    <a:pt x="63668" y="217427"/>
                  </a:moveTo>
                  <a:cubicBezTo>
                    <a:pt x="48775" y="217427"/>
                    <a:pt x="36365" y="229837"/>
                    <a:pt x="36365" y="244729"/>
                  </a:cubicBezTo>
                  <a:cubicBezTo>
                    <a:pt x="36365" y="259622"/>
                    <a:pt x="48775" y="272032"/>
                    <a:pt x="63668" y="272032"/>
                  </a:cubicBezTo>
                  <a:cubicBezTo>
                    <a:pt x="78560" y="272032"/>
                    <a:pt x="90970" y="259622"/>
                    <a:pt x="90970" y="244729"/>
                  </a:cubicBezTo>
                  <a:cubicBezTo>
                    <a:pt x="90970" y="229837"/>
                    <a:pt x="78560" y="217427"/>
                    <a:pt x="63668" y="217427"/>
                  </a:cubicBezTo>
                  <a:close/>
                  <a:moveTo>
                    <a:pt x="63668" y="181189"/>
                  </a:moveTo>
                  <a:cubicBezTo>
                    <a:pt x="84517" y="181189"/>
                    <a:pt x="104373" y="191614"/>
                    <a:pt x="116287" y="208988"/>
                  </a:cubicBezTo>
                  <a:cubicBezTo>
                    <a:pt x="127704" y="226362"/>
                    <a:pt x="130186" y="248701"/>
                    <a:pt x="122740" y="268060"/>
                  </a:cubicBezTo>
                  <a:lnTo>
                    <a:pt x="93949" y="331601"/>
                  </a:lnTo>
                  <a:lnTo>
                    <a:pt x="69128" y="383724"/>
                  </a:lnTo>
                  <a:cubicBezTo>
                    <a:pt x="68632" y="384716"/>
                    <a:pt x="67639" y="385709"/>
                    <a:pt x="66646" y="386206"/>
                  </a:cubicBezTo>
                  <a:cubicBezTo>
                    <a:pt x="63668" y="387695"/>
                    <a:pt x="59696" y="386702"/>
                    <a:pt x="58207" y="383724"/>
                  </a:cubicBezTo>
                  <a:lnTo>
                    <a:pt x="33387" y="331601"/>
                  </a:lnTo>
                  <a:lnTo>
                    <a:pt x="4595" y="268060"/>
                  </a:lnTo>
                  <a:cubicBezTo>
                    <a:pt x="-3348" y="248701"/>
                    <a:pt x="-865" y="226362"/>
                    <a:pt x="11048" y="208988"/>
                  </a:cubicBezTo>
                  <a:cubicBezTo>
                    <a:pt x="22962" y="191614"/>
                    <a:pt x="42818" y="181189"/>
                    <a:pt x="63668" y="181189"/>
                  </a:cubicBezTo>
                  <a:close/>
                  <a:moveTo>
                    <a:pt x="178835" y="176721"/>
                  </a:moveTo>
                  <a:lnTo>
                    <a:pt x="197202" y="200052"/>
                  </a:lnTo>
                  <a:cubicBezTo>
                    <a:pt x="188267" y="207498"/>
                    <a:pt x="188267" y="212959"/>
                    <a:pt x="188267" y="214448"/>
                  </a:cubicBezTo>
                  <a:lnTo>
                    <a:pt x="158482" y="212462"/>
                  </a:lnTo>
                  <a:cubicBezTo>
                    <a:pt x="159475" y="198067"/>
                    <a:pt x="167417" y="185160"/>
                    <a:pt x="178835" y="176721"/>
                  </a:cubicBezTo>
                  <a:close/>
                  <a:moveTo>
                    <a:pt x="229964" y="154879"/>
                  </a:moveTo>
                  <a:lnTo>
                    <a:pt x="236914" y="183671"/>
                  </a:lnTo>
                  <a:cubicBezTo>
                    <a:pt x="227979" y="186153"/>
                    <a:pt x="219540" y="189131"/>
                    <a:pt x="211101" y="192606"/>
                  </a:cubicBezTo>
                  <a:lnTo>
                    <a:pt x="199187" y="165304"/>
                  </a:lnTo>
                  <a:cubicBezTo>
                    <a:pt x="209115" y="160836"/>
                    <a:pt x="219540" y="157361"/>
                    <a:pt x="229964" y="154879"/>
                  </a:cubicBezTo>
                  <a:close/>
                  <a:moveTo>
                    <a:pt x="281094" y="146937"/>
                  </a:moveTo>
                  <a:lnTo>
                    <a:pt x="283576" y="176722"/>
                  </a:lnTo>
                  <a:cubicBezTo>
                    <a:pt x="278612" y="177218"/>
                    <a:pt x="267691" y="178211"/>
                    <a:pt x="255281" y="180196"/>
                  </a:cubicBezTo>
                  <a:lnTo>
                    <a:pt x="250317" y="150908"/>
                  </a:lnTo>
                  <a:cubicBezTo>
                    <a:pt x="263224" y="148923"/>
                    <a:pt x="274145" y="147433"/>
                    <a:pt x="281094" y="146937"/>
                  </a:cubicBezTo>
                  <a:close/>
                  <a:moveTo>
                    <a:pt x="316836" y="29785"/>
                  </a:moveTo>
                  <a:cubicBezTo>
                    <a:pt x="304922" y="29785"/>
                    <a:pt x="294994" y="39713"/>
                    <a:pt x="294994" y="51626"/>
                  </a:cubicBezTo>
                  <a:cubicBezTo>
                    <a:pt x="294994" y="63540"/>
                    <a:pt x="304922" y="73468"/>
                    <a:pt x="316836" y="73468"/>
                  </a:cubicBezTo>
                  <a:cubicBezTo>
                    <a:pt x="328749" y="73468"/>
                    <a:pt x="338678" y="63540"/>
                    <a:pt x="338678" y="51626"/>
                  </a:cubicBezTo>
                  <a:cubicBezTo>
                    <a:pt x="338678" y="39713"/>
                    <a:pt x="328749" y="29785"/>
                    <a:pt x="316836" y="29785"/>
                  </a:cubicBezTo>
                  <a:close/>
                  <a:moveTo>
                    <a:pt x="316836" y="0"/>
                  </a:moveTo>
                  <a:cubicBezTo>
                    <a:pt x="333713" y="0"/>
                    <a:pt x="349599" y="8439"/>
                    <a:pt x="358534" y="22338"/>
                  </a:cubicBezTo>
                  <a:cubicBezTo>
                    <a:pt x="367966" y="36238"/>
                    <a:pt x="369951" y="54109"/>
                    <a:pt x="363994" y="69994"/>
                  </a:cubicBezTo>
                  <a:lnTo>
                    <a:pt x="340663" y="121124"/>
                  </a:lnTo>
                  <a:lnTo>
                    <a:pt x="320807" y="163318"/>
                  </a:lnTo>
                  <a:cubicBezTo>
                    <a:pt x="320310" y="164311"/>
                    <a:pt x="319814" y="164808"/>
                    <a:pt x="318821" y="165304"/>
                  </a:cubicBezTo>
                  <a:cubicBezTo>
                    <a:pt x="316836" y="166793"/>
                    <a:pt x="313857" y="165800"/>
                    <a:pt x="312368" y="163318"/>
                  </a:cubicBezTo>
                  <a:lnTo>
                    <a:pt x="292512" y="121124"/>
                  </a:lnTo>
                  <a:lnTo>
                    <a:pt x="269180" y="69994"/>
                  </a:lnTo>
                  <a:cubicBezTo>
                    <a:pt x="263224" y="54109"/>
                    <a:pt x="265209" y="36238"/>
                    <a:pt x="274641" y="22338"/>
                  </a:cubicBezTo>
                  <a:cubicBezTo>
                    <a:pt x="284073" y="8439"/>
                    <a:pt x="299958" y="0"/>
                    <a:pt x="316836" y="0"/>
                  </a:cubicBezTo>
                  <a:close/>
                </a:path>
              </a:pathLst>
            </a:custGeom>
            <a:gradFill>
              <a:gsLst>
                <a:gs pos="0">
                  <a:srgbClr val="22BA9D"/>
                </a:gs>
                <a:gs pos="100000">
                  <a:srgbClr val="5CC368"/>
                </a:gs>
              </a:gsLst>
              <a:lin ang="2700000" scaled="0"/>
            </a:gradFill>
            <a:ln w="496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ndParaRPr>
            </a:p>
          </p:txBody>
        </p:sp>
      </p:grpSp>
      <p:sp>
        <p:nvSpPr>
          <p:cNvPr id="19" name="verified-database-symbol-for-interface_30412">
            <a:extLst>
              <a:ext uri="{FF2B5EF4-FFF2-40B4-BE49-F238E27FC236}">
                <a16:creationId xmlns:a16="http://schemas.microsoft.com/office/drawing/2014/main" id="{41F64ED6-FDF4-4D47-A85A-FEA7CBBD8FBC}"/>
              </a:ext>
            </a:extLst>
          </p:cNvPr>
          <p:cNvSpPr>
            <a:spLocks noChangeAspect="1"/>
          </p:cNvSpPr>
          <p:nvPr/>
        </p:nvSpPr>
        <p:spPr bwMode="auto">
          <a:xfrm>
            <a:off x="9542641" y="132362"/>
            <a:ext cx="785761" cy="770440"/>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gradFill>
            <a:gsLst>
              <a:gs pos="0">
                <a:srgbClr val="22BA9D"/>
              </a:gs>
              <a:gs pos="100000">
                <a:srgbClr val="5CC368"/>
              </a:gs>
            </a:gsLst>
            <a:lin ang="2700000" scaled="0"/>
          </a:gradFill>
          <a:ln w="4961" cap="flat">
            <a:noFill/>
            <a:prstDash val="solid"/>
            <a:miter/>
          </a:ln>
        </p:spPr>
      </p:sp>
      <p:sp>
        <p:nvSpPr>
          <p:cNvPr id="3" name="矩形 2"/>
          <p:cNvSpPr/>
          <p:nvPr/>
        </p:nvSpPr>
        <p:spPr>
          <a:xfrm>
            <a:off x="5791048" y="1542699"/>
            <a:ext cx="6340197" cy="461665"/>
          </a:xfrm>
          <a:prstGeom prst="rect">
            <a:avLst/>
          </a:prstGeom>
        </p:spPr>
        <p:txBody>
          <a:bodyPr wrap="none">
            <a:spAutoFit/>
          </a:bodyPr>
          <a:lstStyle/>
          <a:p>
            <a:r>
              <a:rPr lang="zh-TW" altLang="en-US" sz="2400" b="1" dirty="0">
                <a:solidFill>
                  <a:srgbClr val="FFFF00"/>
                </a:solidFill>
                <a:effectLst>
                  <a:glow rad="228600">
                    <a:schemeClr val="accent6">
                      <a:lumMod val="75000"/>
                      <a:alpha val="60000"/>
                    </a:schemeClr>
                  </a:glow>
                </a:effectLst>
                <a:sym typeface="+mn-lt"/>
              </a:rPr>
              <a:t>圖資與現況之同步，對管理業務推動十分重要</a:t>
            </a:r>
            <a:endParaRPr lang="zh-TW" altLang="en-US" sz="2400" dirty="0"/>
          </a:p>
        </p:txBody>
      </p:sp>
      <p:sp>
        <p:nvSpPr>
          <p:cNvPr id="6" name="投影片編號版面配置區 5"/>
          <p:cNvSpPr>
            <a:spLocks noGrp="1"/>
          </p:cNvSpPr>
          <p:nvPr>
            <p:ph type="sldNum" sz="quarter" idx="12"/>
          </p:nvPr>
        </p:nvSpPr>
        <p:spPr>
          <a:xfrm>
            <a:off x="9426756" y="6356350"/>
            <a:ext cx="2743200" cy="365125"/>
          </a:xfrm>
        </p:spPr>
        <p:txBody>
          <a:bodyPr/>
          <a:lstStyle/>
          <a:p>
            <a:fld id="{46493D02-3590-4494-9ABB-93D650CAA22C}" type="slidenum">
              <a:rPr lang="zh-CN" altLang="en-US" smtClean="0">
                <a:solidFill>
                  <a:prstClr val="black">
                    <a:tint val="75000"/>
                  </a:prstClr>
                </a:solidFill>
              </a:rPr>
              <a:pPr/>
              <a:t>7</a:t>
            </a:fld>
            <a:endParaRPr lang="zh-CN" altLang="en-US" dirty="0">
              <a:solidFill>
                <a:prstClr val="black">
                  <a:tint val="75000"/>
                </a:prstClr>
              </a:solidFill>
            </a:endParaRPr>
          </a:p>
        </p:txBody>
      </p:sp>
      <p:pic>
        <p:nvPicPr>
          <p:cNvPr id="20" name="圖片 19" descr="C:\Users\User\Desktop\圖片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3635" y="3064404"/>
            <a:ext cx="6717610" cy="3115419"/>
          </a:xfrm>
          <a:prstGeom prst="rect">
            <a:avLst/>
          </a:prstGeom>
          <a:noFill/>
          <a:ln>
            <a:noFill/>
          </a:ln>
        </p:spPr>
      </p:pic>
    </p:spTree>
    <p:extLst>
      <p:ext uri="{BB962C8B-B14F-4D97-AF65-F5344CB8AC3E}">
        <p14:creationId xmlns:p14="http://schemas.microsoft.com/office/powerpoint/2010/main" val="4288362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0E2">
            <a:alpha val="70000"/>
          </a:srgbClr>
        </a:solidFill>
        <a:effectLst/>
      </p:bgPr>
    </p:bg>
    <p:spTree>
      <p:nvGrpSpPr>
        <p:cNvPr id="1" name=""/>
        <p:cNvGrpSpPr/>
        <p:nvPr/>
      </p:nvGrpSpPr>
      <p:grpSpPr>
        <a:xfrm>
          <a:off x="0" y="0"/>
          <a:ext cx="0" cy="0"/>
          <a:chOff x="0" y="0"/>
          <a:chExt cx="0" cy="0"/>
        </a:xfrm>
      </p:grpSpPr>
      <p:grpSp>
        <p:nvGrpSpPr>
          <p:cNvPr id="7" name="组合 11">
            <a:extLst>
              <a:ext uri="{FF2B5EF4-FFF2-40B4-BE49-F238E27FC236}">
                <a16:creationId xmlns:a16="http://schemas.microsoft.com/office/drawing/2014/main" id="{310B5575-B206-4042-A677-FE72D3D72E44}"/>
              </a:ext>
            </a:extLst>
          </p:cNvPr>
          <p:cNvGrpSpPr/>
          <p:nvPr/>
        </p:nvGrpSpPr>
        <p:grpSpPr>
          <a:xfrm>
            <a:off x="895507" y="1776383"/>
            <a:ext cx="3136392" cy="3108960"/>
            <a:chOff x="1874520" y="1901952"/>
            <a:chExt cx="3136392" cy="3108960"/>
          </a:xfrm>
        </p:grpSpPr>
        <p:sp>
          <p:nvSpPr>
            <p:cNvPr id="50" name="椭圆 3">
              <a:extLst>
                <a:ext uri="{FF2B5EF4-FFF2-40B4-BE49-F238E27FC236}">
                  <a16:creationId xmlns:a16="http://schemas.microsoft.com/office/drawing/2014/main" id="{90EBE1CC-05EC-4FF6-A1AD-122E088EAA1B}"/>
                </a:ext>
              </a:extLst>
            </p:cNvPr>
            <p:cNvSpPr/>
            <p:nvPr/>
          </p:nvSpPr>
          <p:spPr>
            <a:xfrm>
              <a:off x="2057400" y="2066544"/>
              <a:ext cx="2770632" cy="2770632"/>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51" name="直接连接符 5">
              <a:extLst>
                <a:ext uri="{FF2B5EF4-FFF2-40B4-BE49-F238E27FC236}">
                  <a16:creationId xmlns:a16="http://schemas.microsoft.com/office/drawing/2014/main" id="{38DB638D-D75C-494F-97ED-781F2DB6C875}"/>
                </a:ext>
              </a:extLst>
            </p:cNvPr>
            <p:cNvCxnSpPr/>
            <p:nvPr/>
          </p:nvCxnSpPr>
          <p:spPr>
            <a:xfrm>
              <a:off x="3429000" y="1901952"/>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8">
              <a:extLst>
                <a:ext uri="{FF2B5EF4-FFF2-40B4-BE49-F238E27FC236}">
                  <a16:creationId xmlns:a16="http://schemas.microsoft.com/office/drawing/2014/main" id="{05E47DAF-F418-4B80-A260-407EC70A7B26}"/>
                </a:ext>
              </a:extLst>
            </p:cNvPr>
            <p:cNvCxnSpPr/>
            <p:nvPr/>
          </p:nvCxnSpPr>
          <p:spPr>
            <a:xfrm>
              <a:off x="4672584" y="3456432"/>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9">
              <a:extLst>
                <a:ext uri="{FF2B5EF4-FFF2-40B4-BE49-F238E27FC236}">
                  <a16:creationId xmlns:a16="http://schemas.microsoft.com/office/drawing/2014/main" id="{F406A23A-683F-4505-B90F-D7F49ABC2251}"/>
                </a:ext>
              </a:extLst>
            </p:cNvPr>
            <p:cNvCxnSpPr/>
            <p:nvPr/>
          </p:nvCxnSpPr>
          <p:spPr>
            <a:xfrm>
              <a:off x="3425952" y="4654296"/>
              <a:ext cx="0" cy="3566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10">
              <a:extLst>
                <a:ext uri="{FF2B5EF4-FFF2-40B4-BE49-F238E27FC236}">
                  <a16:creationId xmlns:a16="http://schemas.microsoft.com/office/drawing/2014/main" id="{9206A0EC-308C-47BE-80A2-432C700A0600}"/>
                </a:ext>
              </a:extLst>
            </p:cNvPr>
            <p:cNvCxnSpPr/>
            <p:nvPr/>
          </p:nvCxnSpPr>
          <p:spPr>
            <a:xfrm>
              <a:off x="1874520" y="3451860"/>
              <a:ext cx="33832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120">
            <a:extLst>
              <a:ext uri="{FF2B5EF4-FFF2-40B4-BE49-F238E27FC236}">
                <a16:creationId xmlns:a16="http://schemas.microsoft.com/office/drawing/2014/main" id="{D482250E-4D96-4E30-9C14-7258F674690C}"/>
              </a:ext>
            </a:extLst>
          </p:cNvPr>
          <p:cNvGrpSpPr/>
          <p:nvPr/>
        </p:nvGrpSpPr>
        <p:grpSpPr>
          <a:xfrm>
            <a:off x="4388707" y="2234038"/>
            <a:ext cx="7074208" cy="1938204"/>
            <a:chOff x="4619530" y="2424035"/>
            <a:chExt cx="6544864" cy="1548167"/>
          </a:xfrm>
        </p:grpSpPr>
        <p:grpSp>
          <p:nvGrpSpPr>
            <p:cNvPr id="56" name="组合 55">
              <a:extLst>
                <a:ext uri="{FF2B5EF4-FFF2-40B4-BE49-F238E27FC236}">
                  <a16:creationId xmlns:a16="http://schemas.microsoft.com/office/drawing/2014/main" id="{D74208A4-5344-492B-A9DB-FC15C7659F14}"/>
                </a:ext>
              </a:extLst>
            </p:cNvPr>
            <p:cNvGrpSpPr/>
            <p:nvPr/>
          </p:nvGrpSpPr>
          <p:grpSpPr>
            <a:xfrm>
              <a:off x="4619530" y="2424035"/>
              <a:ext cx="6544864" cy="1548167"/>
              <a:chOff x="681080" y="2753256"/>
              <a:chExt cx="6962996" cy="1647075"/>
            </a:xfrm>
          </p:grpSpPr>
          <p:sp>
            <p:nvSpPr>
              <p:cNvPr id="61" name="矩形 3">
                <a:extLst>
                  <a:ext uri="{FF2B5EF4-FFF2-40B4-BE49-F238E27FC236}">
                    <a16:creationId xmlns:a16="http://schemas.microsoft.com/office/drawing/2014/main" id="{5AE2D1FC-21A3-4A7C-AE77-14AFAF3DD96D}"/>
                  </a:ext>
                </a:extLst>
              </p:cNvPr>
              <p:cNvSpPr/>
              <p:nvPr/>
            </p:nvSpPr>
            <p:spPr>
              <a:xfrm>
                <a:off x="681080" y="2753256"/>
                <a:ext cx="6657271" cy="124786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7271" h="1247861">
                    <a:moveTo>
                      <a:pt x="0" y="0"/>
                    </a:moveTo>
                    <a:lnTo>
                      <a:pt x="6393111" y="386080"/>
                    </a:lnTo>
                    <a:lnTo>
                      <a:pt x="6657271" y="1247861"/>
                    </a:lnTo>
                    <a:lnTo>
                      <a:pt x="213360" y="1247861"/>
                    </a:lnTo>
                    <a:lnTo>
                      <a:pt x="0" y="0"/>
                    </a:lnTo>
                    <a:close/>
                  </a:path>
                </a:pathLst>
              </a:custGeom>
              <a:solidFill>
                <a:srgbClr val="334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62" name="矩形 3">
                <a:extLst>
                  <a:ext uri="{FF2B5EF4-FFF2-40B4-BE49-F238E27FC236}">
                    <a16:creationId xmlns:a16="http://schemas.microsoft.com/office/drawing/2014/main" id="{1C738AFD-284E-477E-A593-987880422554}"/>
                  </a:ext>
                </a:extLst>
              </p:cNvPr>
              <p:cNvSpPr/>
              <p:nvPr/>
            </p:nvSpPr>
            <p:spPr>
              <a:xfrm>
                <a:off x="1220485" y="3721430"/>
                <a:ext cx="6423591" cy="678901"/>
              </a:xfrm>
              <a:custGeom>
                <a:avLst/>
                <a:gdLst>
                  <a:gd name="connsiteX0" fmla="*/ 0 w 6657271"/>
                  <a:gd name="connsiteY0" fmla="*/ 0 h 1247861"/>
                  <a:gd name="connsiteX1" fmla="*/ 6657271 w 6657271"/>
                  <a:gd name="connsiteY1" fmla="*/ 0 h 1247861"/>
                  <a:gd name="connsiteX2" fmla="*/ 6657271 w 6657271"/>
                  <a:gd name="connsiteY2" fmla="*/ 1247861 h 1247861"/>
                  <a:gd name="connsiteX3" fmla="*/ 0 w 6657271"/>
                  <a:gd name="connsiteY3" fmla="*/ 1247861 h 1247861"/>
                  <a:gd name="connsiteX4" fmla="*/ 0 w 6657271"/>
                  <a:gd name="connsiteY4" fmla="*/ 0 h 1247861"/>
                  <a:gd name="connsiteX0" fmla="*/ 0 w 6657271"/>
                  <a:gd name="connsiteY0" fmla="*/ 0 h 1247861"/>
                  <a:gd name="connsiteX1" fmla="*/ 6657271 w 6657271"/>
                  <a:gd name="connsiteY1" fmla="*/ 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213360 w 6657271"/>
                  <a:gd name="connsiteY3" fmla="*/ 1247861 h 1247861"/>
                  <a:gd name="connsiteX4" fmla="*/ 0 w 6657271"/>
                  <a:gd name="connsiteY4" fmla="*/ 0 h 1247861"/>
                  <a:gd name="connsiteX0" fmla="*/ 0 w 6657271"/>
                  <a:gd name="connsiteY0" fmla="*/ 0 h 1247861"/>
                  <a:gd name="connsiteX1" fmla="*/ 6393111 w 6657271"/>
                  <a:gd name="connsiteY1" fmla="*/ 386080 h 1247861"/>
                  <a:gd name="connsiteX2" fmla="*/ 6657271 w 6657271"/>
                  <a:gd name="connsiteY2" fmla="*/ 1247861 h 1247861"/>
                  <a:gd name="connsiteX3" fmla="*/ 50800 w 6657271"/>
                  <a:gd name="connsiteY3" fmla="*/ 546821 h 1247861"/>
                  <a:gd name="connsiteX4" fmla="*/ 0 w 6657271"/>
                  <a:gd name="connsiteY4" fmla="*/ 0 h 1247861"/>
                  <a:gd name="connsiteX0" fmla="*/ 0 w 6657271"/>
                  <a:gd name="connsiteY0" fmla="*/ 71120 h 1318981"/>
                  <a:gd name="connsiteX1" fmla="*/ 6321991 w 6657271"/>
                  <a:gd name="connsiteY1" fmla="*/ 0 h 1318981"/>
                  <a:gd name="connsiteX2" fmla="*/ 6657271 w 6657271"/>
                  <a:gd name="connsiteY2" fmla="*/ 1318981 h 1318981"/>
                  <a:gd name="connsiteX3" fmla="*/ 50800 w 6657271"/>
                  <a:gd name="connsiteY3" fmla="*/ 617941 h 1318981"/>
                  <a:gd name="connsiteX4" fmla="*/ 0 w 6657271"/>
                  <a:gd name="connsiteY4" fmla="*/ 71120 h 1318981"/>
                  <a:gd name="connsiteX0" fmla="*/ 0 w 6443911"/>
                  <a:gd name="connsiteY0" fmla="*/ 71120 h 678901"/>
                  <a:gd name="connsiteX1" fmla="*/ 6321991 w 6443911"/>
                  <a:gd name="connsiteY1" fmla="*/ 0 h 678901"/>
                  <a:gd name="connsiteX2" fmla="*/ 6443911 w 6443911"/>
                  <a:gd name="connsiteY2" fmla="*/ 678901 h 678901"/>
                  <a:gd name="connsiteX3" fmla="*/ 50800 w 6443911"/>
                  <a:gd name="connsiteY3" fmla="*/ 617941 h 678901"/>
                  <a:gd name="connsiteX4" fmla="*/ 0 w 6443911"/>
                  <a:gd name="connsiteY4" fmla="*/ 71120 h 678901"/>
                  <a:gd name="connsiteX0" fmla="*/ 0 w 6423591"/>
                  <a:gd name="connsiteY0" fmla="*/ 121920 h 678901"/>
                  <a:gd name="connsiteX1" fmla="*/ 6301671 w 6423591"/>
                  <a:gd name="connsiteY1" fmla="*/ 0 h 678901"/>
                  <a:gd name="connsiteX2" fmla="*/ 6423591 w 6423591"/>
                  <a:gd name="connsiteY2" fmla="*/ 678901 h 678901"/>
                  <a:gd name="connsiteX3" fmla="*/ 30480 w 6423591"/>
                  <a:gd name="connsiteY3" fmla="*/ 617941 h 678901"/>
                  <a:gd name="connsiteX4" fmla="*/ 0 w 6423591"/>
                  <a:gd name="connsiteY4" fmla="*/ 121920 h 67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591" h="678901">
                    <a:moveTo>
                      <a:pt x="0" y="121920"/>
                    </a:moveTo>
                    <a:lnTo>
                      <a:pt x="6301671" y="0"/>
                    </a:lnTo>
                    <a:lnTo>
                      <a:pt x="6423591" y="678901"/>
                    </a:lnTo>
                    <a:lnTo>
                      <a:pt x="30480" y="617941"/>
                    </a:lnTo>
                    <a:lnTo>
                      <a:pt x="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Calibri" panose="020F0502020204030204"/>
                  <a:ea typeface="宋体" panose="02010600030101010101" pitchFamily="2" charset="-122"/>
                </a:endParaRPr>
              </a:p>
            </p:txBody>
          </p:sp>
        </p:grpSp>
        <p:sp>
          <p:nvSpPr>
            <p:cNvPr id="58" name="文本框 119">
              <a:extLst>
                <a:ext uri="{FF2B5EF4-FFF2-40B4-BE49-F238E27FC236}">
                  <a16:creationId xmlns:a16="http://schemas.microsoft.com/office/drawing/2014/main" id="{324C33AE-CCE5-4260-9607-C1159EC5A27C}"/>
                </a:ext>
              </a:extLst>
            </p:cNvPr>
            <p:cNvSpPr txBox="1"/>
            <p:nvPr/>
          </p:nvSpPr>
          <p:spPr>
            <a:xfrm>
              <a:off x="6953579" y="3426055"/>
              <a:ext cx="3517949" cy="461665"/>
            </a:xfrm>
            <a:prstGeom prst="rect">
              <a:avLst/>
            </a:prstGeom>
            <a:noFill/>
          </p:spPr>
          <p:txBody>
            <a:bodyPr wrap="square" rtlCol="0">
              <a:spAutoFit/>
            </a:bodyPr>
            <a:lstStyle/>
            <a:p>
              <a:pPr>
                <a:defRPr/>
              </a:pPr>
              <a:r>
                <a:rPr lang="en-US" altLang="zh-CN" sz="2400" b="1" dirty="0">
                  <a:solidFill>
                    <a:prstClr val="white"/>
                  </a:solidFill>
                  <a:latin typeface="微软雅黑" panose="020B0503020204020204" pitchFamily="34" charset="-122"/>
                  <a:ea typeface="微软雅黑" panose="020B0503020204020204" pitchFamily="34" charset="-122"/>
                </a:rPr>
                <a:t>ADD YOUR TITLE</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nvGrpSpPr>
          <p:cNvPr id="65" name="组合 66">
            <a:extLst>
              <a:ext uri="{FF2B5EF4-FFF2-40B4-BE49-F238E27FC236}">
                <a16:creationId xmlns:a16="http://schemas.microsoft.com/office/drawing/2014/main" id="{0800E0F9-B1C5-4D9B-B015-1C6765F468AA}"/>
              </a:ext>
            </a:extLst>
          </p:cNvPr>
          <p:cNvGrpSpPr/>
          <p:nvPr/>
        </p:nvGrpSpPr>
        <p:grpSpPr>
          <a:xfrm>
            <a:off x="8559443" y="1346959"/>
            <a:ext cx="2910464" cy="914884"/>
            <a:chOff x="1019176" y="1452562"/>
            <a:chExt cx="2290763" cy="809626"/>
          </a:xfrm>
          <a:effectLst>
            <a:outerShdw blurRad="50800" dist="38100" dir="2700000" algn="tl" rotWithShape="0">
              <a:prstClr val="black">
                <a:alpha val="40000"/>
              </a:prstClr>
            </a:outerShdw>
          </a:effectLst>
        </p:grpSpPr>
        <p:sp>
          <p:nvSpPr>
            <p:cNvPr id="66" name="Freeform 74">
              <a:extLst>
                <a:ext uri="{FF2B5EF4-FFF2-40B4-BE49-F238E27FC236}">
                  <a16:creationId xmlns:a16="http://schemas.microsoft.com/office/drawing/2014/main" id="{84EF7B1B-8A9C-42CB-92EE-A43BA8CC4C36}"/>
                </a:ext>
              </a:extLst>
            </p:cNvPr>
            <p:cNvSpPr>
              <a:spLocks/>
            </p:cNvSpPr>
            <p:nvPr/>
          </p:nvSpPr>
          <p:spPr bwMode="auto">
            <a:xfrm>
              <a:off x="1655763" y="1890713"/>
              <a:ext cx="411163" cy="158750"/>
            </a:xfrm>
            <a:custGeom>
              <a:avLst/>
              <a:gdLst>
                <a:gd name="T0" fmla="*/ 102 w 109"/>
                <a:gd name="T1" fmla="*/ 10 h 42"/>
                <a:gd name="T2" fmla="*/ 58 w 109"/>
                <a:gd name="T3" fmla="*/ 25 h 42"/>
                <a:gd name="T4" fmla="*/ 3 w 109"/>
                <a:gd name="T5" fmla="*/ 17 h 42"/>
                <a:gd name="T6" fmla="*/ 15 w 109"/>
                <a:gd name="T7" fmla="*/ 17 h 42"/>
                <a:gd name="T8" fmla="*/ 49 w 109"/>
                <a:gd name="T9" fmla="*/ 37 h 42"/>
                <a:gd name="T10" fmla="*/ 62 w 109"/>
                <a:gd name="T11" fmla="*/ 35 h 42"/>
                <a:gd name="T12" fmla="*/ 93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8" y="3"/>
                    <a:pt x="46" y="27"/>
                    <a:pt x="49" y="37"/>
                  </a:cubicBezTo>
                  <a:cubicBezTo>
                    <a:pt x="51" y="42"/>
                    <a:pt x="61" y="38"/>
                    <a:pt x="62" y="35"/>
                  </a:cubicBezTo>
                  <a:cubicBezTo>
                    <a:pt x="68" y="23"/>
                    <a:pt x="77" y="13"/>
                    <a:pt x="93"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prstClr val="black"/>
                </a:solidFill>
              </a:endParaRPr>
            </a:p>
          </p:txBody>
        </p:sp>
        <p:sp>
          <p:nvSpPr>
            <p:cNvPr id="67" name="Freeform 75">
              <a:extLst>
                <a:ext uri="{FF2B5EF4-FFF2-40B4-BE49-F238E27FC236}">
                  <a16:creationId xmlns:a16="http://schemas.microsoft.com/office/drawing/2014/main" id="{892EE8F7-3DEC-4A57-B792-5341C2DD206F}"/>
                </a:ext>
              </a:extLst>
            </p:cNvPr>
            <p:cNvSpPr>
              <a:spLocks/>
            </p:cNvSpPr>
            <p:nvPr/>
          </p:nvSpPr>
          <p:spPr bwMode="auto">
            <a:xfrm>
              <a:off x="1019176" y="1619250"/>
              <a:ext cx="411163" cy="160338"/>
            </a:xfrm>
            <a:custGeom>
              <a:avLst/>
              <a:gdLst>
                <a:gd name="T0" fmla="*/ 102 w 109"/>
                <a:gd name="T1" fmla="*/ 10 h 42"/>
                <a:gd name="T2" fmla="*/ 58 w 109"/>
                <a:gd name="T3" fmla="*/ 25 h 42"/>
                <a:gd name="T4" fmla="*/ 3 w 109"/>
                <a:gd name="T5" fmla="*/ 17 h 42"/>
                <a:gd name="T6" fmla="*/ 15 w 109"/>
                <a:gd name="T7" fmla="*/ 17 h 42"/>
                <a:gd name="T8" fmla="*/ 50 w 109"/>
                <a:gd name="T9" fmla="*/ 37 h 42"/>
                <a:gd name="T10" fmla="*/ 63 w 109"/>
                <a:gd name="T11" fmla="*/ 35 h 42"/>
                <a:gd name="T12" fmla="*/ 94 w 109"/>
                <a:gd name="T13" fmla="*/ 16 h 42"/>
                <a:gd name="T14" fmla="*/ 102 w 109"/>
                <a:gd name="T15" fmla="*/ 1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0"/>
                  </a:moveTo>
                  <a:cubicBezTo>
                    <a:pt x="85" y="7"/>
                    <a:pt x="69" y="13"/>
                    <a:pt x="58" y="25"/>
                  </a:cubicBezTo>
                  <a:cubicBezTo>
                    <a:pt x="46" y="7"/>
                    <a:pt x="20" y="0"/>
                    <a:pt x="3" y="17"/>
                  </a:cubicBezTo>
                  <a:cubicBezTo>
                    <a:pt x="0" y="20"/>
                    <a:pt x="13" y="19"/>
                    <a:pt x="15" y="17"/>
                  </a:cubicBezTo>
                  <a:cubicBezTo>
                    <a:pt x="29" y="3"/>
                    <a:pt x="46" y="27"/>
                    <a:pt x="50" y="37"/>
                  </a:cubicBezTo>
                  <a:cubicBezTo>
                    <a:pt x="51" y="42"/>
                    <a:pt x="61" y="38"/>
                    <a:pt x="63" y="35"/>
                  </a:cubicBezTo>
                  <a:cubicBezTo>
                    <a:pt x="69" y="23"/>
                    <a:pt x="77" y="13"/>
                    <a:pt x="94" y="16"/>
                  </a:cubicBezTo>
                  <a:cubicBezTo>
                    <a:pt x="97" y="17"/>
                    <a:pt x="109" y="11"/>
                    <a:pt x="102"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76">
              <a:extLst>
                <a:ext uri="{FF2B5EF4-FFF2-40B4-BE49-F238E27FC236}">
                  <a16:creationId xmlns:a16="http://schemas.microsoft.com/office/drawing/2014/main" id="{4327CFBC-6295-48AE-8E65-3875E01D96F4}"/>
                </a:ext>
              </a:extLst>
            </p:cNvPr>
            <p:cNvSpPr>
              <a:spLocks/>
            </p:cNvSpPr>
            <p:nvPr/>
          </p:nvSpPr>
          <p:spPr bwMode="auto">
            <a:xfrm>
              <a:off x="1628776" y="1509713"/>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8"/>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77">
              <a:extLst>
                <a:ext uri="{FF2B5EF4-FFF2-40B4-BE49-F238E27FC236}">
                  <a16:creationId xmlns:a16="http://schemas.microsoft.com/office/drawing/2014/main" id="{C0C0C9C3-652E-414F-8C71-DAAEB7F6EB1D}"/>
                </a:ext>
              </a:extLst>
            </p:cNvPr>
            <p:cNvSpPr>
              <a:spLocks/>
            </p:cNvSpPr>
            <p:nvPr/>
          </p:nvSpPr>
          <p:spPr bwMode="auto">
            <a:xfrm>
              <a:off x="2281238" y="1711325"/>
              <a:ext cx="411163" cy="160338"/>
            </a:xfrm>
            <a:custGeom>
              <a:avLst/>
              <a:gdLst>
                <a:gd name="T0" fmla="*/ 102 w 109"/>
                <a:gd name="T1" fmla="*/ 11 h 42"/>
                <a:gd name="T2" fmla="*/ 58 w 109"/>
                <a:gd name="T3" fmla="*/ 25 h 42"/>
                <a:gd name="T4" fmla="*/ 4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4" y="17"/>
                  </a:cubicBezTo>
                  <a:cubicBezTo>
                    <a:pt x="0" y="21"/>
                    <a:pt x="13" y="20"/>
                    <a:pt x="16" y="17"/>
                  </a:cubicBezTo>
                  <a:cubicBezTo>
                    <a:pt x="29" y="4"/>
                    <a:pt x="47" y="28"/>
                    <a:pt x="50" y="38"/>
                  </a:cubicBezTo>
                  <a:cubicBezTo>
                    <a:pt x="51" y="42"/>
                    <a:pt x="62" y="39"/>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Freeform 78">
              <a:extLst>
                <a:ext uri="{FF2B5EF4-FFF2-40B4-BE49-F238E27FC236}">
                  <a16:creationId xmlns:a16="http://schemas.microsoft.com/office/drawing/2014/main" id="{593CDE95-6F15-4265-9199-DE8FD94356D1}"/>
                </a:ext>
              </a:extLst>
            </p:cNvPr>
            <p:cNvSpPr>
              <a:spLocks/>
            </p:cNvSpPr>
            <p:nvPr/>
          </p:nvSpPr>
          <p:spPr bwMode="auto">
            <a:xfrm>
              <a:off x="2138363" y="2103438"/>
              <a:ext cx="414338" cy="158750"/>
            </a:xfrm>
            <a:custGeom>
              <a:avLst/>
              <a:gdLst>
                <a:gd name="T0" fmla="*/ 103 w 110"/>
                <a:gd name="T1" fmla="*/ 11 h 42"/>
                <a:gd name="T2" fmla="*/ 59 w 110"/>
                <a:gd name="T3" fmla="*/ 25 h 42"/>
                <a:gd name="T4" fmla="*/ 4 w 110"/>
                <a:gd name="T5" fmla="*/ 17 h 42"/>
                <a:gd name="T6" fmla="*/ 16 w 110"/>
                <a:gd name="T7" fmla="*/ 17 h 42"/>
                <a:gd name="T8" fmla="*/ 50 w 110"/>
                <a:gd name="T9" fmla="*/ 38 h 42"/>
                <a:gd name="T10" fmla="*/ 63 w 110"/>
                <a:gd name="T11" fmla="*/ 35 h 42"/>
                <a:gd name="T12" fmla="*/ 94 w 110"/>
                <a:gd name="T13" fmla="*/ 17 h 42"/>
                <a:gd name="T14" fmla="*/ 103 w 110"/>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2">
                  <a:moveTo>
                    <a:pt x="103" y="11"/>
                  </a:moveTo>
                  <a:cubicBezTo>
                    <a:pt x="86" y="8"/>
                    <a:pt x="70" y="13"/>
                    <a:pt x="59" y="25"/>
                  </a:cubicBezTo>
                  <a:cubicBezTo>
                    <a:pt x="47" y="7"/>
                    <a:pt x="20" y="0"/>
                    <a:pt x="4" y="17"/>
                  </a:cubicBezTo>
                  <a:cubicBezTo>
                    <a:pt x="0" y="20"/>
                    <a:pt x="13" y="20"/>
                    <a:pt x="16" y="17"/>
                  </a:cubicBezTo>
                  <a:cubicBezTo>
                    <a:pt x="29" y="3"/>
                    <a:pt x="47" y="27"/>
                    <a:pt x="50" y="38"/>
                  </a:cubicBezTo>
                  <a:cubicBezTo>
                    <a:pt x="51" y="42"/>
                    <a:pt x="62" y="38"/>
                    <a:pt x="63" y="35"/>
                  </a:cubicBezTo>
                  <a:cubicBezTo>
                    <a:pt x="69" y="24"/>
                    <a:pt x="77" y="14"/>
                    <a:pt x="94" y="17"/>
                  </a:cubicBezTo>
                  <a:cubicBezTo>
                    <a:pt x="97" y="17"/>
                    <a:pt x="110" y="12"/>
                    <a:pt x="103"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1" name="Freeform 79">
              <a:extLst>
                <a:ext uri="{FF2B5EF4-FFF2-40B4-BE49-F238E27FC236}">
                  <a16:creationId xmlns:a16="http://schemas.microsoft.com/office/drawing/2014/main" id="{0E9BF36C-2774-412A-AAF0-6C82807767E9}"/>
                </a:ext>
              </a:extLst>
            </p:cNvPr>
            <p:cNvSpPr>
              <a:spLocks/>
            </p:cNvSpPr>
            <p:nvPr/>
          </p:nvSpPr>
          <p:spPr bwMode="auto">
            <a:xfrm>
              <a:off x="2898776" y="1452562"/>
              <a:ext cx="411163" cy="160338"/>
            </a:xfrm>
            <a:custGeom>
              <a:avLst/>
              <a:gdLst>
                <a:gd name="T0" fmla="*/ 102 w 109"/>
                <a:gd name="T1" fmla="*/ 11 h 42"/>
                <a:gd name="T2" fmla="*/ 58 w 109"/>
                <a:gd name="T3" fmla="*/ 25 h 42"/>
                <a:gd name="T4" fmla="*/ 3 w 109"/>
                <a:gd name="T5" fmla="*/ 17 h 42"/>
                <a:gd name="T6" fmla="*/ 16 w 109"/>
                <a:gd name="T7" fmla="*/ 17 h 42"/>
                <a:gd name="T8" fmla="*/ 50 w 109"/>
                <a:gd name="T9" fmla="*/ 38 h 42"/>
                <a:gd name="T10" fmla="*/ 63 w 109"/>
                <a:gd name="T11" fmla="*/ 36 h 42"/>
                <a:gd name="T12" fmla="*/ 94 w 109"/>
                <a:gd name="T13" fmla="*/ 17 h 42"/>
                <a:gd name="T14" fmla="*/ 102 w 109"/>
                <a:gd name="T15" fmla="*/ 1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2">
                  <a:moveTo>
                    <a:pt x="102" y="11"/>
                  </a:moveTo>
                  <a:cubicBezTo>
                    <a:pt x="85" y="8"/>
                    <a:pt x="69" y="13"/>
                    <a:pt x="58" y="25"/>
                  </a:cubicBezTo>
                  <a:cubicBezTo>
                    <a:pt x="46" y="7"/>
                    <a:pt x="20" y="0"/>
                    <a:pt x="3" y="17"/>
                  </a:cubicBezTo>
                  <a:cubicBezTo>
                    <a:pt x="0" y="21"/>
                    <a:pt x="13" y="20"/>
                    <a:pt x="16" y="17"/>
                  </a:cubicBezTo>
                  <a:cubicBezTo>
                    <a:pt x="29" y="3"/>
                    <a:pt x="46" y="27"/>
                    <a:pt x="50" y="38"/>
                  </a:cubicBezTo>
                  <a:cubicBezTo>
                    <a:pt x="51" y="42"/>
                    <a:pt x="61" y="38"/>
                    <a:pt x="63" y="36"/>
                  </a:cubicBezTo>
                  <a:cubicBezTo>
                    <a:pt x="69" y="24"/>
                    <a:pt x="77" y="14"/>
                    <a:pt x="94" y="17"/>
                  </a:cubicBezTo>
                  <a:cubicBezTo>
                    <a:pt x="97" y="17"/>
                    <a:pt x="109" y="12"/>
                    <a:pt x="10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pic>
        <p:nvPicPr>
          <p:cNvPr id="73" name="圖片 72">
            <a:extLst>
              <a:ext uri="{FF2B5EF4-FFF2-40B4-BE49-F238E27FC236}">
                <a16:creationId xmlns:a16="http://schemas.microsoft.com/office/drawing/2014/main" id="{55F3E18D-93C3-40B9-8142-DCE0A441F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044" y="2489484"/>
            <a:ext cx="1403102" cy="1682758"/>
          </a:xfrm>
          <a:prstGeom prst="rect">
            <a:avLst/>
          </a:prstGeom>
        </p:spPr>
      </p:pic>
      <p:pic>
        <p:nvPicPr>
          <p:cNvPr id="28" name="圖片 27">
            <a:extLst>
              <a:ext uri="{FF2B5EF4-FFF2-40B4-BE49-F238E27FC236}">
                <a16:creationId xmlns:a16="http://schemas.microsoft.com/office/drawing/2014/main" id="{94B1537B-BA69-43F8-897F-4313AEEB86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3022600"/>
            <a:ext cx="12192000" cy="3835400"/>
          </a:xfrm>
          <a:prstGeom prst="rect">
            <a:avLst/>
          </a:prstGeom>
        </p:spPr>
      </p:pic>
      <p:sp>
        <p:nvSpPr>
          <p:cNvPr id="30" name="文字方塊 29">
            <a:extLst>
              <a:ext uri="{FF2B5EF4-FFF2-40B4-BE49-F238E27FC236}">
                <a16:creationId xmlns:a16="http://schemas.microsoft.com/office/drawing/2014/main" id="{B62817B3-2271-4993-9006-6E2B20387050}"/>
              </a:ext>
            </a:extLst>
          </p:cNvPr>
          <p:cNvSpPr txBox="1"/>
          <p:nvPr/>
        </p:nvSpPr>
        <p:spPr>
          <a:xfrm>
            <a:off x="4690193" y="2743914"/>
            <a:ext cx="6462113" cy="630942"/>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white"/>
                </a:solidFill>
                <a:latin typeface="微软雅黑" panose="020B0503020204020204" pitchFamily="34" charset="-122"/>
                <a:ea typeface="微软雅黑" panose="020B0503020204020204" pitchFamily="34" charset="-122"/>
              </a:defRPr>
            </a:lvl1pPr>
          </a:lstStyle>
          <a:p>
            <a:pPr>
              <a:lnSpc>
                <a:spcPts val="4200"/>
              </a:lnSpc>
            </a:pPr>
            <a:r>
              <a:rPr lang="zh-TW" altLang="en-US" sz="4200" dirty="0"/>
              <a:t>農田水利灌溉管理整合雲</a:t>
            </a:r>
          </a:p>
        </p:txBody>
      </p:sp>
      <p:sp>
        <p:nvSpPr>
          <p:cNvPr id="3" name="矩形 2"/>
          <p:cNvSpPr/>
          <p:nvPr/>
        </p:nvSpPr>
        <p:spPr>
          <a:xfrm>
            <a:off x="8820638" y="3500640"/>
            <a:ext cx="2388073" cy="630942"/>
          </a:xfrm>
          <a:prstGeom prst="rect">
            <a:avLst/>
          </a:prstGeom>
        </p:spPr>
        <p:txBody>
          <a:bodyPr wrap="square">
            <a:spAutoFit/>
          </a:bodyPr>
          <a:lstStyle/>
          <a:p>
            <a:pPr>
              <a:lnSpc>
                <a:spcPts val="4200"/>
              </a:lnSpc>
            </a:pPr>
            <a:r>
              <a:rPr lang="zh-TW" altLang="en-US" sz="4200" b="1" dirty="0">
                <a:solidFill>
                  <a:prstClr val="black"/>
                </a:solidFill>
                <a:latin typeface="微软雅黑" panose="020B0503020204020204" pitchFamily="34" charset="-122"/>
                <a:ea typeface="微软雅黑" panose="020B0503020204020204" pitchFamily="34" charset="-122"/>
              </a:rPr>
              <a:t>系統簡介</a:t>
            </a:r>
          </a:p>
        </p:txBody>
      </p:sp>
      <p:sp>
        <p:nvSpPr>
          <p:cNvPr id="5" name="投影片編號版面配置區 4"/>
          <p:cNvSpPr>
            <a:spLocks noGrp="1"/>
          </p:cNvSpPr>
          <p:nvPr>
            <p:ph type="sldNum" sz="quarter" idx="12"/>
          </p:nvPr>
        </p:nvSpPr>
        <p:spPr/>
        <p:txBody>
          <a:bodyPr/>
          <a:lstStyle/>
          <a:p>
            <a:fld id="{46493D02-3590-4494-9ABB-93D650CAA22C}" type="slidenum">
              <a:rPr lang="zh-CN" altLang="en-US" smtClean="0">
                <a:solidFill>
                  <a:prstClr val="black">
                    <a:tint val="75000"/>
                  </a:prstClr>
                </a:solidFill>
              </a:rPr>
              <a:pPr/>
              <a:t>8</a:t>
            </a:fld>
            <a:endParaRPr lang="zh-CN" altLang="en-US">
              <a:solidFill>
                <a:prstClr val="black">
                  <a:tint val="75000"/>
                </a:prstClr>
              </a:solidFill>
            </a:endParaRPr>
          </a:p>
        </p:txBody>
      </p:sp>
    </p:spTree>
    <p:extLst>
      <p:ext uri="{BB962C8B-B14F-4D97-AF65-F5344CB8AC3E}">
        <p14:creationId xmlns:p14="http://schemas.microsoft.com/office/powerpoint/2010/main" val="1926598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064553" y="162838"/>
            <a:ext cx="10968563" cy="789140"/>
            <a:chOff x="-4" y="162838"/>
            <a:chExt cx="12190832" cy="678410"/>
          </a:xfrm>
        </p:grpSpPr>
        <p:sp>
          <p:nvSpPr>
            <p:cNvPr id="43" name="矩形 42"/>
            <p:cNvSpPr/>
            <p:nvPr/>
          </p:nvSpPr>
          <p:spPr>
            <a:xfrm>
              <a:off x="-4" y="162838"/>
              <a:ext cx="11465784" cy="678410"/>
            </a:xfrm>
            <a:custGeom>
              <a:avLst/>
              <a:gdLst>
                <a:gd name="connsiteX0" fmla="*/ 0 w 3118104"/>
                <a:gd name="connsiteY0" fmla="*/ 0 h 539496"/>
                <a:gd name="connsiteX1" fmla="*/ 3118104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0 h 539496"/>
                <a:gd name="connsiteX1" fmla="*/ 2871216 w 3118104"/>
                <a:gd name="connsiteY1" fmla="*/ 0 h 539496"/>
                <a:gd name="connsiteX2" fmla="*/ 3118104 w 3118104"/>
                <a:gd name="connsiteY2" fmla="*/ 539496 h 539496"/>
                <a:gd name="connsiteX3" fmla="*/ 0 w 3118104"/>
                <a:gd name="connsiteY3" fmla="*/ 539496 h 539496"/>
                <a:gd name="connsiteX4" fmla="*/ 0 w 3118104"/>
                <a:gd name="connsiteY4" fmla="*/ 0 h 539496"/>
                <a:gd name="connsiteX0" fmla="*/ 0 w 3118104"/>
                <a:gd name="connsiteY0" fmla="*/ 9144 h 548640"/>
                <a:gd name="connsiteX1" fmla="*/ 2679192 w 3118104"/>
                <a:gd name="connsiteY1" fmla="*/ 0 h 548640"/>
                <a:gd name="connsiteX2" fmla="*/ 3118104 w 3118104"/>
                <a:gd name="connsiteY2" fmla="*/ 548640 h 548640"/>
                <a:gd name="connsiteX3" fmla="*/ 0 w 3118104"/>
                <a:gd name="connsiteY3" fmla="*/ 548640 h 548640"/>
                <a:gd name="connsiteX4" fmla="*/ 0 w 3118104"/>
                <a:gd name="connsiteY4" fmla="*/ 9144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04" h="548640">
                  <a:moveTo>
                    <a:pt x="0" y="9144"/>
                  </a:moveTo>
                  <a:lnTo>
                    <a:pt x="2679192" y="0"/>
                  </a:lnTo>
                  <a:lnTo>
                    <a:pt x="3118104" y="548640"/>
                  </a:lnTo>
                  <a:lnTo>
                    <a:pt x="0" y="548640"/>
                  </a:lnTo>
                  <a:lnTo>
                    <a:pt x="0" y="9144"/>
                  </a:lnTo>
                  <a:close/>
                </a:path>
              </a:pathLst>
            </a:custGeom>
            <a:solidFill>
              <a:srgbClr val="5DA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45" name="直接连接符 44"/>
            <p:cNvCxnSpPr/>
            <p:nvPr/>
          </p:nvCxnSpPr>
          <p:spPr>
            <a:xfrm>
              <a:off x="3108960" y="832104"/>
              <a:ext cx="908186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文本框 47"/>
          <p:cNvSpPr txBox="1"/>
          <p:nvPr/>
        </p:nvSpPr>
        <p:spPr>
          <a:xfrm>
            <a:off x="1236723" y="256471"/>
            <a:ext cx="8315840" cy="646331"/>
          </a:xfrm>
          <a:prstGeom prst="rect">
            <a:avLst/>
          </a:prstGeom>
          <a:noFill/>
        </p:spPr>
        <p:txBody>
          <a:bodyPr wrap="square" rtlCol="0">
            <a:spAutoFit/>
          </a:bodyPr>
          <a:lstStyle/>
          <a:p>
            <a:pPr lvl="0">
              <a:defRPr/>
            </a:pPr>
            <a:r>
              <a:rPr lang="zh-TW" altLang="en-US" sz="3600" b="1" dirty="0">
                <a:solidFill>
                  <a:prstClr val="white"/>
                </a:solidFill>
                <a:latin typeface="微软雅黑" panose="020B0503020204020204" pitchFamily="34" charset="-122"/>
                <a:ea typeface="微软雅黑" panose="020B0503020204020204" pitchFamily="34" charset="-122"/>
              </a:rPr>
              <a:t>農田水利灌溉管理整合雲系統簡介</a:t>
            </a:r>
            <a:r>
              <a:rPr lang="en-US" altLang="zh-TW" sz="2400" b="1" dirty="0">
                <a:solidFill>
                  <a:prstClr val="white"/>
                </a:solidFill>
                <a:latin typeface="微软雅黑" panose="020B0503020204020204" pitchFamily="34" charset="-122"/>
                <a:ea typeface="微软雅黑" panose="020B0503020204020204" pitchFamily="34" charset="-122"/>
              </a:rPr>
              <a:t>(1/10)</a:t>
            </a:r>
            <a:endParaRPr lang="zh-TW" altLang="en-US" sz="3600" b="1" dirty="0">
              <a:solidFill>
                <a:prstClr val="white"/>
              </a:solidFill>
              <a:latin typeface="微软雅黑" panose="020B0503020204020204" pitchFamily="34" charset="-122"/>
              <a:ea typeface="微软雅黑" panose="020B0503020204020204" pitchFamily="34" charset="-122"/>
            </a:endParaRPr>
          </a:p>
        </p:txBody>
      </p:sp>
      <p:pic>
        <p:nvPicPr>
          <p:cNvPr id="8" name="圖片 7">
            <a:extLst>
              <a:ext uri="{FF2B5EF4-FFF2-40B4-BE49-F238E27FC236}">
                <a16:creationId xmlns:a16="http://schemas.microsoft.com/office/drawing/2014/main" id="{55F3E18D-93C3-40B9-8142-DCE0A441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48" y="153709"/>
            <a:ext cx="658962" cy="790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矩形 17">
            <a:extLst>
              <a:ext uri="{FF2B5EF4-FFF2-40B4-BE49-F238E27FC236}">
                <a16:creationId xmlns:a16="http://schemas.microsoft.com/office/drawing/2014/main" id="{84B7C6B0-0F55-4E42-A663-263DE6B3922A}"/>
              </a:ext>
            </a:extLst>
          </p:cNvPr>
          <p:cNvSpPr/>
          <p:nvPr/>
        </p:nvSpPr>
        <p:spPr>
          <a:xfrm>
            <a:off x="1064554" y="1188725"/>
            <a:ext cx="10654898" cy="523220"/>
          </a:xfrm>
          <a:prstGeom prst="rect">
            <a:avLst/>
          </a:prstGeom>
          <a:solidFill>
            <a:schemeClr val="accent4"/>
          </a:solidFill>
        </p:spPr>
        <p:txBody>
          <a:bodyPr wrap="square">
            <a:spAutoFit/>
          </a:bodyPr>
          <a:lstStyle/>
          <a:p>
            <a:pPr lvl="0">
              <a:spcBef>
                <a:spcPts val="600"/>
              </a:spcBef>
              <a:spcAft>
                <a:spcPts val="900"/>
              </a:spcAft>
              <a:buClr>
                <a:srgbClr val="70AD47">
                  <a:lumMod val="75000"/>
                </a:srgbClr>
              </a:buClr>
            </a:pPr>
            <a:r>
              <a:rPr lang="zh-TW" altLang="en-US" sz="2800" b="1" dirty="0">
                <a:solidFill>
                  <a:prstClr val="black"/>
                </a:solidFill>
                <a:latin typeface="微軟正黑體" panose="020B0604030504040204" pitchFamily="34" charset="-120"/>
              </a:rPr>
              <a:t>系統改版升級之目的</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矩形 9">
            <a:extLst>
              <a:ext uri="{FF2B5EF4-FFF2-40B4-BE49-F238E27FC236}">
                <a16:creationId xmlns:a16="http://schemas.microsoft.com/office/drawing/2014/main" id="{E00C9CA9-4CBE-4994-9CE0-A177484447A7}"/>
              </a:ext>
            </a:extLst>
          </p:cNvPr>
          <p:cNvSpPr/>
          <p:nvPr/>
        </p:nvSpPr>
        <p:spPr>
          <a:xfrm>
            <a:off x="3509075" y="2142715"/>
            <a:ext cx="648182" cy="648182"/>
          </a:xfrm>
          <a:prstGeom prst="rect">
            <a:avLst/>
          </a:prstGeom>
          <a:solidFill>
            <a:srgbClr val="F47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文本框 52">
            <a:extLst>
              <a:ext uri="{FF2B5EF4-FFF2-40B4-BE49-F238E27FC236}">
                <a16:creationId xmlns:a16="http://schemas.microsoft.com/office/drawing/2014/main" id="{BBEDC168-9920-4318-83FC-ABB6108D9EAC}"/>
              </a:ext>
            </a:extLst>
          </p:cNvPr>
          <p:cNvSpPr txBox="1"/>
          <p:nvPr/>
        </p:nvSpPr>
        <p:spPr>
          <a:xfrm>
            <a:off x="3451202" y="2185993"/>
            <a:ext cx="7060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32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Content Placeholder 2">
            <a:extLst>
              <a:ext uri="{FF2B5EF4-FFF2-40B4-BE49-F238E27FC236}">
                <a16:creationId xmlns:a16="http://schemas.microsoft.com/office/drawing/2014/main" id="{25BE38BC-B3AD-4D14-9BC9-EB1BE81AAF5B}"/>
              </a:ext>
            </a:extLst>
          </p:cNvPr>
          <p:cNvSpPr txBox="1">
            <a:spLocks/>
          </p:cNvSpPr>
          <p:nvPr/>
        </p:nvSpPr>
        <p:spPr>
          <a:xfrm>
            <a:off x="4151470" y="2061152"/>
            <a:ext cx="7103431" cy="653546"/>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400" b="1" i="0" u="none" strike="noStrike" kern="1200" cap="none" spc="0" normalizeH="0" baseline="0" noProof="0" dirty="0">
                <a:ln>
                  <a:noFill/>
                </a:ln>
                <a:solidFill>
                  <a:srgbClr val="C00000"/>
                </a:solidFill>
                <a:effectLst/>
                <a:uLnTx/>
                <a:uFillTx/>
                <a:latin typeface="+mn-ea"/>
                <a:cs typeface="+mn-cs"/>
              </a:rPr>
              <a:t>整合</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mn-ea"/>
                <a:cs typeface="+mn-cs"/>
              </a:rPr>
              <a:t>17</a:t>
            </a:r>
            <a:r>
              <a:rPr kumimoji="0" lang="zh-TW" altLang="en-US" sz="2400" b="0" i="0" u="none" strike="noStrike" kern="1200" cap="none" spc="0" normalizeH="0" baseline="0" noProof="0" dirty="0">
                <a:ln>
                  <a:noFill/>
                </a:ln>
                <a:solidFill>
                  <a:prstClr val="black">
                    <a:lumMod val="75000"/>
                    <a:lumOff val="25000"/>
                  </a:prstClr>
                </a:solidFill>
                <a:effectLst/>
                <a:uLnTx/>
                <a:uFillTx/>
                <a:latin typeface="+mn-ea"/>
                <a:cs typeface="+mn-cs"/>
              </a:rPr>
              <a:t>個管理處的基礎資料</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mn-ea"/>
                <a:cs typeface="+mn-cs"/>
              </a:rPr>
              <a:t>(</a:t>
            </a:r>
            <a:r>
              <a:rPr kumimoji="0" lang="zh-TW" altLang="en-US" sz="2400" b="0" i="0" u="none" strike="noStrike" kern="1200" cap="none" spc="0" normalizeH="0" baseline="0" noProof="0" dirty="0">
                <a:ln>
                  <a:noFill/>
                </a:ln>
                <a:solidFill>
                  <a:schemeClr val="tx1"/>
                </a:solidFill>
                <a:effectLst/>
                <a:uLnTx/>
                <a:uFillTx/>
                <a:latin typeface="+mn-ea"/>
                <a:cs typeface="+mn-cs"/>
              </a:rPr>
              <a:t>包含</a:t>
            </a:r>
            <a:r>
              <a:rPr kumimoji="0" lang="zh-TW" altLang="en-US" sz="2400" b="1" i="0" u="none" strike="noStrike" kern="1200" cap="none" spc="0" normalizeH="0" baseline="0" noProof="0" dirty="0">
                <a:ln>
                  <a:noFill/>
                </a:ln>
                <a:solidFill>
                  <a:schemeClr val="tx1"/>
                </a:solidFill>
                <a:effectLst/>
                <a:uLnTx/>
                <a:uFillTx/>
                <a:latin typeface="+mn-ea"/>
                <a:cs typeface="+mn-cs"/>
              </a:rPr>
              <a:t>數據</a:t>
            </a:r>
            <a:r>
              <a:rPr kumimoji="0" lang="zh-TW" altLang="en-US" sz="2400" b="0" i="0" u="none" strike="noStrike" kern="1200" cap="none" spc="0" normalizeH="0" baseline="0" noProof="0" dirty="0">
                <a:ln>
                  <a:noFill/>
                </a:ln>
                <a:solidFill>
                  <a:schemeClr val="tx1"/>
                </a:solidFill>
                <a:effectLst/>
                <a:uLnTx/>
                <a:uFillTx/>
                <a:latin typeface="+mn-ea"/>
                <a:cs typeface="+mn-cs"/>
              </a:rPr>
              <a:t>與</a:t>
            </a:r>
            <a:r>
              <a:rPr kumimoji="0" lang="zh-TW" altLang="en-US" sz="2400" b="1" i="0" u="none" strike="noStrike" kern="1200" cap="none" spc="0" normalizeH="0" baseline="0" noProof="0" dirty="0">
                <a:ln>
                  <a:noFill/>
                </a:ln>
                <a:solidFill>
                  <a:schemeClr val="tx1"/>
                </a:solidFill>
                <a:effectLst/>
                <a:uLnTx/>
                <a:uFillTx/>
                <a:latin typeface="+mn-ea"/>
                <a:cs typeface="+mn-cs"/>
              </a:rPr>
              <a:t>地理資訊</a:t>
            </a:r>
            <a:r>
              <a:rPr kumimoji="0" lang="zh-TW" altLang="en-US" sz="2400" b="0" i="0" u="none" strike="noStrike" kern="1200" cap="none" spc="0" normalizeH="0" baseline="0" noProof="0" dirty="0">
                <a:ln>
                  <a:noFill/>
                </a:ln>
                <a:solidFill>
                  <a:prstClr val="black">
                    <a:lumMod val="75000"/>
                    <a:lumOff val="25000"/>
                  </a:prstClr>
                </a:solidFill>
                <a:effectLst/>
                <a:uLnTx/>
                <a:uFillTx/>
                <a:latin typeface="+mn-ea"/>
                <a:cs typeface="+mn-cs"/>
              </a:rPr>
              <a:t>資料</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mn-ea"/>
                <a:cs typeface="+mn-cs"/>
              </a:rPr>
              <a:t>)</a:t>
            </a:r>
            <a:r>
              <a:rPr kumimoji="0" lang="zh-TW" altLang="en-US" sz="2400" b="0" i="0" u="none" strike="noStrike" kern="1200" cap="none" spc="0" normalizeH="0" baseline="0" noProof="0" dirty="0">
                <a:ln>
                  <a:noFill/>
                </a:ln>
                <a:solidFill>
                  <a:prstClr val="black">
                    <a:lumMod val="75000"/>
                    <a:lumOff val="25000"/>
                  </a:prstClr>
                </a:solidFill>
                <a:effectLst/>
                <a:uLnTx/>
                <a:uFillTx/>
                <a:latin typeface="+mn-ea"/>
                <a:cs typeface="+mn-cs"/>
              </a:rPr>
              <a:t>，使各管理處和署本部有</a:t>
            </a:r>
            <a:r>
              <a:rPr kumimoji="0" lang="zh-TW" altLang="en-US" sz="2400" b="1" i="0" u="none" strike="noStrike" kern="1200" cap="none" spc="0" normalizeH="0" baseline="0" noProof="0" dirty="0">
                <a:ln>
                  <a:noFill/>
                </a:ln>
                <a:solidFill>
                  <a:srgbClr val="C00000"/>
                </a:solidFill>
                <a:effectLst/>
                <a:uLnTx/>
                <a:uFillTx/>
                <a:latin typeface="+mn-ea"/>
                <a:cs typeface="+mn-cs"/>
              </a:rPr>
              <a:t>共通</a:t>
            </a:r>
            <a:r>
              <a:rPr kumimoji="0" lang="zh-TW" altLang="en-US" sz="2400" i="0" u="none" strike="noStrike" kern="1200" cap="none" spc="0" normalizeH="0" baseline="0" noProof="0" dirty="0">
                <a:ln>
                  <a:noFill/>
                </a:ln>
                <a:solidFill>
                  <a:prstClr val="black">
                    <a:lumMod val="75000"/>
                    <a:lumOff val="25000"/>
                  </a:prstClr>
                </a:solidFill>
                <a:effectLst/>
                <a:uLnTx/>
                <a:uFillTx/>
                <a:latin typeface="+mn-ea"/>
                <a:cs typeface="+mn-cs"/>
              </a:rPr>
              <a:t>的</a:t>
            </a:r>
            <a:r>
              <a:rPr kumimoji="0" lang="zh-TW" altLang="en-US" sz="2400" b="0" i="0" u="none" strike="noStrike" kern="1200" cap="none" spc="0" normalizeH="0" baseline="0" noProof="0" dirty="0">
                <a:ln>
                  <a:noFill/>
                </a:ln>
                <a:solidFill>
                  <a:prstClr val="black">
                    <a:lumMod val="75000"/>
                    <a:lumOff val="25000"/>
                  </a:prstClr>
                </a:solidFill>
                <a:effectLst/>
                <a:uLnTx/>
                <a:uFillTx/>
                <a:latin typeface="+mn-ea"/>
                <a:cs typeface="+mn-cs"/>
              </a:rPr>
              <a:t>資料使用平台</a:t>
            </a:r>
            <a:endParaRPr kumimoji="0" lang="zh-CN" altLang="en-US" sz="2000" b="0" i="0" u="none" strike="noStrike" kern="1200" cap="none" spc="0" normalizeH="0" baseline="0" noProof="0" dirty="0">
              <a:ln>
                <a:noFill/>
              </a:ln>
              <a:solidFill>
                <a:prstClr val="black">
                  <a:lumMod val="75000"/>
                  <a:lumOff val="25000"/>
                </a:prstClr>
              </a:solidFill>
              <a:effectLst/>
              <a:uLnTx/>
              <a:uFillTx/>
              <a:latin typeface="+mn-ea"/>
              <a:cs typeface="+mn-cs"/>
            </a:endParaRPr>
          </a:p>
        </p:txBody>
      </p:sp>
      <p:sp>
        <p:nvSpPr>
          <p:cNvPr id="13" name="矩形 12">
            <a:extLst>
              <a:ext uri="{FF2B5EF4-FFF2-40B4-BE49-F238E27FC236}">
                <a16:creationId xmlns:a16="http://schemas.microsoft.com/office/drawing/2014/main" id="{F9FC4997-8F4B-4F05-8686-50CB3AF97BF0}"/>
              </a:ext>
            </a:extLst>
          </p:cNvPr>
          <p:cNvSpPr/>
          <p:nvPr/>
        </p:nvSpPr>
        <p:spPr>
          <a:xfrm>
            <a:off x="3503461" y="3289275"/>
            <a:ext cx="648182" cy="648182"/>
          </a:xfrm>
          <a:prstGeom prst="rect">
            <a:avLst/>
          </a:prstGeom>
          <a:solidFill>
            <a:srgbClr val="F8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文本框 55">
            <a:extLst>
              <a:ext uri="{FF2B5EF4-FFF2-40B4-BE49-F238E27FC236}">
                <a16:creationId xmlns:a16="http://schemas.microsoft.com/office/drawing/2014/main" id="{9C85E35B-939D-48F4-B556-0C84491095A6}"/>
              </a:ext>
            </a:extLst>
          </p:cNvPr>
          <p:cNvSpPr txBox="1"/>
          <p:nvPr/>
        </p:nvSpPr>
        <p:spPr>
          <a:xfrm>
            <a:off x="3474525" y="3301769"/>
            <a:ext cx="7060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32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Content Placeholder 2">
            <a:extLst>
              <a:ext uri="{FF2B5EF4-FFF2-40B4-BE49-F238E27FC236}">
                <a16:creationId xmlns:a16="http://schemas.microsoft.com/office/drawing/2014/main" id="{6E756787-0081-45A6-BA88-93EA680274DE}"/>
              </a:ext>
            </a:extLst>
          </p:cNvPr>
          <p:cNvSpPr txBox="1">
            <a:spLocks/>
          </p:cNvSpPr>
          <p:nvPr/>
        </p:nvSpPr>
        <p:spPr>
          <a:xfrm>
            <a:off x="4151469" y="3211256"/>
            <a:ext cx="7229293" cy="1980010"/>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1800"/>
              </a:spcAft>
              <a:buNone/>
              <a:defRPr/>
            </a:pPr>
            <a:r>
              <a:rPr lang="zh-TW" altLang="en-US" sz="2400" b="1" dirty="0">
                <a:solidFill>
                  <a:srgbClr val="C00000"/>
                </a:solidFill>
                <a:latin typeface="+mn-ea"/>
              </a:rPr>
              <a:t>專屬</a:t>
            </a:r>
            <a:r>
              <a:rPr lang="zh-TW" altLang="en-US" sz="2400" dirty="0">
                <a:solidFill>
                  <a:prstClr val="black">
                    <a:lumMod val="75000"/>
                    <a:lumOff val="25000"/>
                  </a:prstClr>
                </a:solidFill>
                <a:latin typeface="+mn-ea"/>
              </a:rPr>
              <a:t>於農田水利業務管理的</a:t>
            </a:r>
            <a:r>
              <a:rPr lang="zh-TW" altLang="en-US" sz="2400" b="1" dirty="0">
                <a:solidFill>
                  <a:srgbClr val="C00000"/>
                </a:solidFill>
                <a:latin typeface="+mn-ea"/>
              </a:rPr>
              <a:t>資料倉儲</a:t>
            </a:r>
            <a:r>
              <a:rPr lang="zh-TW" altLang="en-US" sz="2400" dirty="0">
                <a:solidFill>
                  <a:prstClr val="black">
                    <a:lumMod val="75000"/>
                    <a:lumOff val="25000"/>
                  </a:prstClr>
                </a:solidFill>
                <a:latin typeface="+mn-ea"/>
              </a:rPr>
              <a:t>與</a:t>
            </a:r>
            <a:r>
              <a:rPr lang="zh-TW" altLang="en-US" sz="2400" b="1" dirty="0">
                <a:solidFill>
                  <a:srgbClr val="C00000"/>
                </a:solidFill>
                <a:latin typeface="+mn-ea"/>
              </a:rPr>
              <a:t>資料中樞</a:t>
            </a:r>
            <a:r>
              <a:rPr lang="zh-TW" altLang="en-US" sz="2400" dirty="0">
                <a:solidFill>
                  <a:prstClr val="black">
                    <a:lumMod val="75000"/>
                    <a:lumOff val="25000"/>
                  </a:prstClr>
                </a:solidFill>
                <a:latin typeface="+mn-ea"/>
              </a:rPr>
              <a:t>，提供關聯式資料庫的快速分析查詢，以輔助決策</a:t>
            </a:r>
            <a:endParaRPr lang="zh-CN" altLang="en-US" dirty="0">
              <a:solidFill>
                <a:prstClr val="black">
                  <a:lumMod val="75000"/>
                  <a:lumOff val="25000"/>
                </a:prstClr>
              </a:solidFill>
              <a:latin typeface="+mn-ea"/>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zh-TW" altLang="en-US" sz="2400" dirty="0">
                <a:solidFill>
                  <a:prstClr val="black">
                    <a:lumMod val="75000"/>
                    <a:lumOff val="25000"/>
                  </a:prstClr>
                </a:solidFill>
                <a:latin typeface="+mn-ea"/>
              </a:rPr>
              <a:t>農田水利基礎資料</a:t>
            </a:r>
            <a:r>
              <a:rPr lang="zh-TW" altLang="en-US" sz="2400" b="1" dirty="0">
                <a:solidFill>
                  <a:srgbClr val="C00000"/>
                </a:solidFill>
                <a:latin typeface="+mn-ea"/>
              </a:rPr>
              <a:t>標準統一</a:t>
            </a:r>
            <a:r>
              <a:rPr lang="zh-TW" altLang="en-US" sz="2400" dirty="0">
                <a:solidFill>
                  <a:prstClr val="black">
                    <a:lumMod val="75000"/>
                    <a:lumOff val="25000"/>
                  </a:prstClr>
                </a:solidFill>
                <a:latin typeface="+mn-ea"/>
              </a:rPr>
              <a:t>，降低管理處與署本部間資料往來確認工作</a:t>
            </a:r>
            <a:endParaRPr lang="zh-CN" altLang="en-US" sz="2400" dirty="0">
              <a:solidFill>
                <a:prstClr val="black">
                  <a:lumMod val="75000"/>
                  <a:lumOff val="25000"/>
                </a:prstClr>
              </a:solidFill>
              <a:latin typeface="+mn-ea"/>
            </a:endParaRPr>
          </a:p>
        </p:txBody>
      </p:sp>
      <p:sp>
        <p:nvSpPr>
          <p:cNvPr id="16" name="矩形 15">
            <a:extLst>
              <a:ext uri="{FF2B5EF4-FFF2-40B4-BE49-F238E27FC236}">
                <a16:creationId xmlns:a16="http://schemas.microsoft.com/office/drawing/2014/main" id="{D0950608-FB1E-4DDD-937D-13E4728784F4}"/>
              </a:ext>
            </a:extLst>
          </p:cNvPr>
          <p:cNvSpPr/>
          <p:nvPr/>
        </p:nvSpPr>
        <p:spPr>
          <a:xfrm>
            <a:off x="3532398" y="4329807"/>
            <a:ext cx="648182" cy="648182"/>
          </a:xfrm>
          <a:prstGeom prst="rect">
            <a:avLst/>
          </a:prstGeom>
          <a:solidFill>
            <a:srgbClr val="7CC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文本框 58">
            <a:extLst>
              <a:ext uri="{FF2B5EF4-FFF2-40B4-BE49-F238E27FC236}">
                <a16:creationId xmlns:a16="http://schemas.microsoft.com/office/drawing/2014/main" id="{16F86A75-D843-4ACA-B870-274BBBAE2F9B}"/>
              </a:ext>
            </a:extLst>
          </p:cNvPr>
          <p:cNvSpPr txBox="1"/>
          <p:nvPr/>
        </p:nvSpPr>
        <p:spPr>
          <a:xfrm>
            <a:off x="3509247" y="4329807"/>
            <a:ext cx="7060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32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 name="Content Placeholder 2">
            <a:extLst>
              <a:ext uri="{FF2B5EF4-FFF2-40B4-BE49-F238E27FC236}">
                <a16:creationId xmlns:a16="http://schemas.microsoft.com/office/drawing/2014/main" id="{21CE63B9-03A5-4DA3-A7F6-11CF372D24F2}"/>
              </a:ext>
            </a:extLst>
          </p:cNvPr>
          <p:cNvSpPr txBox="1">
            <a:spLocks/>
          </p:cNvSpPr>
          <p:nvPr/>
        </p:nvSpPr>
        <p:spPr>
          <a:xfrm>
            <a:off x="4209516" y="3935584"/>
            <a:ext cx="6850586" cy="653546"/>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defRPr/>
            </a:pPr>
            <a:endParaRPr lang="zh-CN" altLang="en-US" sz="2400" dirty="0">
              <a:solidFill>
                <a:prstClr val="black">
                  <a:lumMod val="75000"/>
                  <a:lumOff val="25000"/>
                </a:prstClr>
              </a:solidFill>
              <a:latin typeface="+mn-ea"/>
            </a:endParaRPr>
          </a:p>
        </p:txBody>
      </p:sp>
      <p:sp>
        <p:nvSpPr>
          <p:cNvPr id="26" name="矩形 25">
            <a:extLst>
              <a:ext uri="{FF2B5EF4-FFF2-40B4-BE49-F238E27FC236}">
                <a16:creationId xmlns:a16="http://schemas.microsoft.com/office/drawing/2014/main" id="{D0950608-FB1E-4DDD-937D-13E4728784F4}"/>
              </a:ext>
            </a:extLst>
          </p:cNvPr>
          <p:cNvSpPr/>
          <p:nvPr/>
        </p:nvSpPr>
        <p:spPr>
          <a:xfrm>
            <a:off x="3567120" y="5177445"/>
            <a:ext cx="648182" cy="64818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文本框 58">
            <a:extLst>
              <a:ext uri="{FF2B5EF4-FFF2-40B4-BE49-F238E27FC236}">
                <a16:creationId xmlns:a16="http://schemas.microsoft.com/office/drawing/2014/main" id="{16F86A75-D843-4ACA-B870-274BBBAE2F9B}"/>
              </a:ext>
            </a:extLst>
          </p:cNvPr>
          <p:cNvSpPr txBox="1"/>
          <p:nvPr/>
        </p:nvSpPr>
        <p:spPr>
          <a:xfrm>
            <a:off x="3509247" y="5220723"/>
            <a:ext cx="7060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a:t>
            </a:r>
            <a:r>
              <a:rPr kumimoji="0" lang="en-US" altLang="zh-TW" sz="32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a:t>
            </a:r>
            <a:endParaRPr kumimoji="0" lang="zh-CN" altLang="en-US" sz="32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Content Placeholder 2">
            <a:extLst>
              <a:ext uri="{FF2B5EF4-FFF2-40B4-BE49-F238E27FC236}">
                <a16:creationId xmlns:a16="http://schemas.microsoft.com/office/drawing/2014/main" id="{21CE63B9-03A5-4DA3-A7F6-11CF372D24F2}"/>
              </a:ext>
            </a:extLst>
          </p:cNvPr>
          <p:cNvSpPr txBox="1">
            <a:spLocks/>
          </p:cNvSpPr>
          <p:nvPr/>
        </p:nvSpPr>
        <p:spPr>
          <a:xfrm>
            <a:off x="4209516" y="5263522"/>
            <a:ext cx="6850586" cy="653546"/>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defRPr/>
            </a:pPr>
            <a:r>
              <a:rPr lang="zh-TW" altLang="en-US" sz="2400" dirty="0">
                <a:solidFill>
                  <a:prstClr val="black">
                    <a:lumMod val="75000"/>
                    <a:lumOff val="25000"/>
                  </a:prstClr>
                </a:solidFill>
                <a:latin typeface="+mn-ea"/>
              </a:rPr>
              <a:t>降低各處夕陽系統的維運及</a:t>
            </a:r>
            <a:r>
              <a:rPr lang="zh-TW" altLang="en-US" sz="2400" b="1" dirty="0">
                <a:solidFill>
                  <a:srgbClr val="C00000"/>
                </a:solidFill>
                <a:latin typeface="+mn-ea"/>
              </a:rPr>
              <a:t>避免重複開發</a:t>
            </a:r>
            <a:r>
              <a:rPr lang="zh-TW" altLang="en-US" sz="2400" dirty="0">
                <a:solidFill>
                  <a:prstClr val="black">
                    <a:lumMod val="75000"/>
                    <a:lumOff val="25000"/>
                  </a:prstClr>
                </a:solidFill>
                <a:latin typeface="+mn-ea"/>
              </a:rPr>
              <a:t>的成本</a:t>
            </a:r>
            <a:endParaRPr lang="zh-CN" altLang="en-US" sz="2400" dirty="0">
              <a:solidFill>
                <a:prstClr val="black">
                  <a:lumMod val="75000"/>
                  <a:lumOff val="25000"/>
                </a:prstClr>
              </a:solidFill>
              <a:latin typeface="+mn-ea"/>
            </a:endParaRPr>
          </a:p>
        </p:txBody>
      </p:sp>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795" y="3372845"/>
            <a:ext cx="2829327" cy="288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a:xfrm>
            <a:off x="9434313" y="6356350"/>
            <a:ext cx="2743200" cy="365125"/>
          </a:xfrm>
        </p:spPr>
        <p:txBody>
          <a:bodyPr/>
          <a:lstStyle/>
          <a:p>
            <a:fld id="{46493D02-3590-4494-9ABB-93D650CAA22C}" type="slidenum">
              <a:rPr lang="zh-CN" altLang="en-US" smtClean="0">
                <a:solidFill>
                  <a:prstClr val="black">
                    <a:tint val="75000"/>
                  </a:prstClr>
                </a:solidFill>
              </a:rPr>
              <a:pPr/>
              <a:t>9</a:t>
            </a:fld>
            <a:endParaRPr lang="zh-CN" altLang="en-US">
              <a:solidFill>
                <a:prstClr val="black">
                  <a:tint val="75000"/>
                </a:prstClr>
              </a:solidFill>
            </a:endParaRPr>
          </a:p>
        </p:txBody>
      </p:sp>
    </p:spTree>
    <p:extLst>
      <p:ext uri="{BB962C8B-B14F-4D97-AF65-F5344CB8AC3E}">
        <p14:creationId xmlns:p14="http://schemas.microsoft.com/office/powerpoint/2010/main" val="2566221273"/>
      </p:ext>
    </p:extLst>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5619</TotalTime>
  <Words>6284</Words>
  <Application>Microsoft Office PowerPoint</Application>
  <PresentationFormat>寬螢幕</PresentationFormat>
  <Paragraphs>709</Paragraphs>
  <Slides>46</Slides>
  <Notes>30</Notes>
  <HiddenSlides>0</HiddenSlides>
  <MMClips>0</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46</vt:i4>
      </vt:variant>
    </vt:vector>
  </HeadingPairs>
  <TitlesOfParts>
    <vt:vector size="65" baseType="lpstr">
      <vt:lpstr>等线</vt:lpstr>
      <vt:lpstr>굴림</vt:lpstr>
      <vt:lpstr>Lato</vt:lpstr>
      <vt:lpstr>微软雅黑</vt:lpstr>
      <vt:lpstr>黑体</vt:lpstr>
      <vt:lpstr>宋体</vt:lpstr>
      <vt:lpstr>阿里巴巴普惠体 B</vt:lpstr>
      <vt:lpstr>阿里巴巴普惠体 M</vt:lpstr>
      <vt:lpstr>思源黑体 CN Light</vt:lpstr>
      <vt:lpstr>Microsoft JhengHei</vt:lpstr>
      <vt:lpstr>Microsoft JhengHei</vt:lpstr>
      <vt:lpstr>新細明體</vt:lpstr>
      <vt:lpstr>標楷體</vt:lpstr>
      <vt:lpstr>Arial</vt:lpstr>
      <vt:lpstr>Arial Black</vt:lpstr>
      <vt:lpstr>Calibri</vt:lpstr>
      <vt:lpstr>Impact</vt:lpstr>
      <vt:lpstr>Wingdings</vt:lpstr>
      <vt:lpstr>1_Office 主题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topppt.cn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keywords>www.51pptmoban.com</cp:keywords>
  <cp:lastModifiedBy>李元喻</cp:lastModifiedBy>
  <cp:revision>498</cp:revision>
  <dcterms:created xsi:type="dcterms:W3CDTF">2015-09-07T23:01:01Z</dcterms:created>
  <dcterms:modified xsi:type="dcterms:W3CDTF">2022-06-20T01:24:51Z</dcterms:modified>
</cp:coreProperties>
</file>