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4"/>
    <p:sldMasterId id="2147483656" r:id="rId5"/>
  </p:sldMasterIdLst>
  <p:notesMasterIdLst>
    <p:notesMasterId r:id="rId40"/>
  </p:notesMasterIdLst>
  <p:handoutMasterIdLst>
    <p:handoutMasterId r:id="rId41"/>
  </p:handoutMasterIdLst>
  <p:sldIdLst>
    <p:sldId id="424" r:id="rId6"/>
    <p:sldId id="301" r:id="rId7"/>
    <p:sldId id="971" r:id="rId8"/>
    <p:sldId id="981" r:id="rId9"/>
    <p:sldId id="982" r:id="rId10"/>
    <p:sldId id="977" r:id="rId11"/>
    <p:sldId id="972" r:id="rId12"/>
    <p:sldId id="973" r:id="rId13"/>
    <p:sldId id="983" r:id="rId14"/>
    <p:sldId id="974" r:id="rId15"/>
    <p:sldId id="985" r:id="rId16"/>
    <p:sldId id="986" r:id="rId17"/>
    <p:sldId id="984" r:id="rId18"/>
    <p:sldId id="988" r:id="rId19"/>
    <p:sldId id="368" r:id="rId20"/>
    <p:sldId id="369" r:id="rId21"/>
    <p:sldId id="425" r:id="rId22"/>
    <p:sldId id="370" r:id="rId23"/>
    <p:sldId id="372" r:id="rId24"/>
    <p:sldId id="374" r:id="rId25"/>
    <p:sldId id="376" r:id="rId26"/>
    <p:sldId id="379" r:id="rId27"/>
    <p:sldId id="392" r:id="rId28"/>
    <p:sldId id="989" r:id="rId29"/>
    <p:sldId id="820" r:id="rId30"/>
    <p:sldId id="804" r:id="rId31"/>
    <p:sldId id="822" r:id="rId32"/>
    <p:sldId id="807" r:id="rId33"/>
    <p:sldId id="978" r:id="rId34"/>
    <p:sldId id="381" r:id="rId35"/>
    <p:sldId id="979" r:id="rId36"/>
    <p:sldId id="331" r:id="rId37"/>
    <p:sldId id="448" r:id="rId38"/>
    <p:sldId id="274" r:id="rId39"/>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2B345A1A-E771-4AC2-8AC6-63B383743C1D}">
          <p14:sldIdLst>
            <p14:sldId id="424"/>
            <p14:sldId id="301"/>
          </p14:sldIdLst>
        </p14:section>
        <p14:section name="壹" id="{19FC5B7A-1ACF-4DD6-B363-CB72A7688469}">
          <p14:sldIdLst>
            <p14:sldId id="971"/>
            <p14:sldId id="981"/>
            <p14:sldId id="982"/>
            <p14:sldId id="977"/>
            <p14:sldId id="972"/>
            <p14:sldId id="973"/>
            <p14:sldId id="983"/>
            <p14:sldId id="974"/>
            <p14:sldId id="985"/>
            <p14:sldId id="986"/>
            <p14:sldId id="984"/>
            <p14:sldId id="988"/>
          </p14:sldIdLst>
        </p14:section>
        <p14:section name="貳" id="{87084131-88B9-4709-8DF0-CAA1BDA1D6B6}">
          <p14:sldIdLst>
            <p14:sldId id="368"/>
            <p14:sldId id="369"/>
          </p14:sldIdLst>
        </p14:section>
        <p14:section name="參之一 事業區域及範圍劃設之公告、 廢止" id="{7C95DDEA-105A-41B5-A99A-80719DD61311}">
          <p14:sldIdLst>
            <p14:sldId id="425"/>
            <p14:sldId id="370"/>
            <p14:sldId id="372"/>
          </p14:sldIdLst>
        </p14:section>
        <p14:section name="參之二 改道" id="{131085C5-375C-43C7-8279-84E96903A0E7}">
          <p14:sldIdLst>
            <p14:sldId id="374"/>
          </p14:sldIdLst>
        </p14:section>
        <p14:section name="參之三 兼作" id="{1C854E7F-4678-42C8-B136-EFD58E759B00}">
          <p14:sldIdLst>
            <p14:sldId id="376"/>
          </p14:sldIdLst>
        </p14:section>
        <p14:section name="參之四 銜接" id="{686FFDF6-258E-4165-A3E3-2751F5A14A67}">
          <p14:sldIdLst>
            <p14:sldId id="379"/>
          </p14:sldIdLst>
        </p14:section>
        <p14:section name="參之五 展延" id="{AD307DE6-2811-4D59-A831-D1A424073758}">
          <p14:sldIdLst>
            <p14:sldId id="392"/>
          </p14:sldIdLst>
        </p14:section>
        <p14:section name="參之六 變更" id="{BB68F24A-1B3C-478D-A5E5-6EA007247682}">
          <p14:sldIdLst>
            <p14:sldId id="989"/>
            <p14:sldId id="820"/>
            <p14:sldId id="804"/>
            <p14:sldId id="822"/>
            <p14:sldId id="807"/>
          </p14:sldIdLst>
        </p14:section>
        <p14:section name="參之七 許可裁罰中現行研議中之推動項目" id="{C2ABCE3E-BAB1-419F-BE9C-D2BD6CC4A2FE}">
          <p14:sldIdLst>
            <p14:sldId id="978"/>
            <p14:sldId id="381"/>
            <p14:sldId id="979"/>
          </p14:sldIdLst>
        </p14:section>
        <p14:section name="未來展望" id="{7E67925A-6EB1-483D-AA59-C54F47682B31}">
          <p14:sldIdLst>
            <p14:sldId id="331"/>
            <p14:sldId id="448"/>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4" roundtripDataSignature="AMtx7mh1Zmu7XzV1XbSFmhZw22RCc8UE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B8537"/>
    <a:srgbClr val="E63808"/>
    <a:srgbClr val="FFE6B3"/>
    <a:srgbClr val="FFE0A3"/>
    <a:srgbClr val="A1A1A1"/>
    <a:srgbClr val="4F6228"/>
    <a:srgbClr val="465723"/>
    <a:srgbClr val="7A8345"/>
    <a:srgbClr val="889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7C68F-EB68-412A-9E2E-E09BD2EB614D}" v="50" dt="2022-06-15T11:05:39.595"/>
  </p1510:revLst>
</p1510:revInfo>
</file>

<file path=ppt/tableStyles.xml><?xml version="1.0" encoding="utf-8"?>
<a:tblStyleLst xmlns:a="http://schemas.openxmlformats.org/drawingml/2006/main" def="{6F920313-88BC-4D06-9A28-C819C197AFE9}">
  <a:tblStyle styleId="{6F920313-88BC-4D06-9A28-C819C197AF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notesViewPr>
    <p:cSldViewPr snapToGrid="0">
      <p:cViewPr>
        <p:scale>
          <a:sx n="1" d="2"/>
          <a:sy n="1" d="2"/>
        </p:scale>
        <p:origin x="4560" y="9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64" Type="http://customschemas.google.com/relationships/presentationmetadata" Target="metadata"/><Relationship Id="rId69"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183DC3EF-0930-479F-8A07-52420DF1524C}"/>
              </a:ext>
            </a:extLst>
          </p:cNvPr>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BBD7A606-15B4-473E-B1E3-4547EBDAD82F}"/>
              </a:ext>
            </a:extLst>
          </p:cNvPr>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A464B8E3-1F7E-428B-AAE1-9A8B6C58B1A9}" type="datetimeFigureOut">
              <a:rPr lang="zh-TW" altLang="en-US" smtClean="0"/>
              <a:t>2022/6/29</a:t>
            </a:fld>
            <a:endParaRPr lang="zh-TW" altLang="en-US"/>
          </a:p>
        </p:txBody>
      </p:sp>
      <p:sp>
        <p:nvSpPr>
          <p:cNvPr id="4" name="頁尾版面配置區 3">
            <a:extLst>
              <a:ext uri="{FF2B5EF4-FFF2-40B4-BE49-F238E27FC236}">
                <a16:creationId xmlns:a16="http://schemas.microsoft.com/office/drawing/2014/main" id="{1BC98A95-5E04-4869-B221-D6AF755ECA4A}"/>
              </a:ext>
            </a:extLst>
          </p:cNvPr>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5E091263-2795-48E9-A4D0-897637A4CA96}"/>
              </a:ext>
            </a:extLst>
          </p:cNvPr>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64696EC6-BE04-43B2-B75C-FE0F04ABE5C8}" type="slidenum">
              <a:rPr lang="zh-TW" altLang="en-US" smtClean="0"/>
              <a:t>‹#›</a:t>
            </a:fld>
            <a:endParaRPr lang="zh-TW" altLang="en-US"/>
          </a:p>
        </p:txBody>
      </p:sp>
    </p:spTree>
    <p:extLst>
      <p:ext uri="{BB962C8B-B14F-4D97-AF65-F5344CB8AC3E}">
        <p14:creationId xmlns:p14="http://schemas.microsoft.com/office/powerpoint/2010/main" val="1963551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50529" cy="499033"/>
          </a:xfrm>
          <a:prstGeom prst="rect">
            <a:avLst/>
          </a:prstGeom>
          <a:noFill/>
          <a:ln>
            <a:noFill/>
          </a:ln>
        </p:spPr>
        <p:txBody>
          <a:bodyPr spcFirstLastPara="1" wrap="square" lIns="91544" tIns="45759" rIns="91544" bIns="45759"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082" y="1"/>
            <a:ext cx="2950529" cy="499033"/>
          </a:xfrm>
          <a:prstGeom prst="rect">
            <a:avLst/>
          </a:prstGeom>
          <a:noFill/>
          <a:ln>
            <a:noFill/>
          </a:ln>
        </p:spPr>
        <p:txBody>
          <a:bodyPr spcFirstLastPara="1" wrap="square" lIns="91544" tIns="45759" rIns="91544" bIns="45759"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0306"/>
            <a:ext cx="2950529" cy="499033"/>
          </a:xfrm>
          <a:prstGeom prst="rect">
            <a:avLst/>
          </a:prstGeom>
          <a:noFill/>
          <a:ln>
            <a:noFill/>
          </a:ln>
        </p:spPr>
        <p:txBody>
          <a:bodyPr spcFirstLastPara="1" wrap="square" lIns="91544" tIns="45759" rIns="91544" bIns="45759"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082" y="9440306"/>
            <a:ext cx="2950529" cy="499033"/>
          </a:xfrm>
          <a:prstGeom prst="rect">
            <a:avLst/>
          </a:prstGeom>
          <a:noFill/>
          <a:ln>
            <a:noFill/>
          </a:ln>
        </p:spPr>
        <p:txBody>
          <a:bodyPr spcFirstLastPara="1" wrap="square" lIns="91544" tIns="45759" rIns="91544" bIns="45759" anchor="b" anchorCtr="0">
            <a:noAutofit/>
          </a:bodyPr>
          <a:lstStyle/>
          <a:p>
            <a:pPr algn="r">
              <a:buSzPts val="1200"/>
            </a:pPr>
            <a:fld id="{00000000-1234-1234-1234-123412341234}" type="slidenum">
              <a:rPr lang="en-US" altLang="zh-TW"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93663" y="747713"/>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 name="Google Shape;33;p1: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sz="2000"/>
          </a:p>
        </p:txBody>
      </p:sp>
      <p:sp>
        <p:nvSpPr>
          <p:cNvPr id="34" name="Google Shape;34;p1:notes"/>
          <p:cNvSpPr txBox="1">
            <a:spLocks noGrp="1"/>
          </p:cNvSpPr>
          <p:nvPr>
            <p:ph type="sldNum" idx="12"/>
          </p:nvPr>
        </p:nvSpPr>
        <p:spPr>
          <a:xfrm>
            <a:off x="3855082" y="9440306"/>
            <a:ext cx="2950529" cy="499033"/>
          </a:xfrm>
          <a:prstGeom prst="rect">
            <a:avLst/>
          </a:prstGeom>
          <a:noFill/>
          <a:ln>
            <a:noFill/>
          </a:ln>
        </p:spPr>
        <p:txBody>
          <a:bodyPr spcFirstLastPara="1" wrap="square" lIns="91544" tIns="45759" rIns="91544" bIns="45759" anchor="b" anchorCtr="0">
            <a:noAutofit/>
          </a:bodyPr>
          <a:lstStyle/>
          <a:p>
            <a:pPr algn="r">
              <a:buSzPts val="1200"/>
            </a:pPr>
            <a:fld id="{00000000-1234-1234-1234-123412341234}" type="slidenum">
              <a:rPr lang="en-US" altLang="zh-TW" sz="1200">
                <a:latin typeface="Calibri"/>
                <a:ea typeface="Calibri"/>
                <a:cs typeface="Calibri"/>
                <a:sym typeface="Calibri"/>
              </a:rPr>
              <a:pPr algn="r">
                <a:buSzPts val="1200"/>
              </a:pPr>
              <a:t>0</a:t>
            </a:fld>
            <a:endParaRPr sz="1200">
              <a:latin typeface="Calibri"/>
              <a:ea typeface="Calibri"/>
              <a:cs typeface="Calibri"/>
              <a:sym typeface="Calibri"/>
            </a:endParaRPr>
          </a:p>
        </p:txBody>
      </p:sp>
    </p:spTree>
    <p:extLst>
      <p:ext uri="{BB962C8B-B14F-4D97-AF65-F5344CB8AC3E}">
        <p14:creationId xmlns:p14="http://schemas.microsoft.com/office/powerpoint/2010/main" val="411444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2"/>
          </p:nvPr>
        </p:nvSpPr>
        <p:spPr/>
        <p:txBody>
          <a:bodyPr/>
          <a:lstStyle/>
          <a:p>
            <a:pPr algn="r">
              <a:buSzPts val="1200"/>
            </a:pPr>
            <a:fld id="{00000000-1234-1234-1234-123412341234}" type="slidenum">
              <a:rPr lang="en-US" altLang="zh-TW" sz="1200">
                <a:solidFill>
                  <a:schemeClr val="dk1"/>
                </a:solidFill>
                <a:latin typeface="Calibri"/>
                <a:ea typeface="Calibri"/>
                <a:cs typeface="Calibri"/>
                <a:sym typeface="Calibri"/>
              </a:rPr>
              <a:pPr algn="r">
                <a:buSzPts val="12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160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40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0"/>
          </p:nvPr>
        </p:nvSpPr>
        <p:spPr/>
        <p:txBody>
          <a:bodyPr/>
          <a:lstStyle/>
          <a:p>
            <a:pPr algn="r">
              <a:buSzPts val="1200"/>
            </a:pPr>
            <a:fld id="{00000000-1234-1234-1234-123412341234}" type="slidenum">
              <a:rPr lang="en-US" altLang="zh-TW" sz="1200">
                <a:solidFill>
                  <a:schemeClr val="dk1"/>
                </a:solidFill>
                <a:latin typeface="Calibri"/>
                <a:ea typeface="Calibri"/>
                <a:cs typeface="Calibri"/>
                <a:sym typeface="Calibri"/>
              </a:rPr>
              <a:pPr algn="r">
                <a:buSzPts val="12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79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0"/>
          </p:nvPr>
        </p:nvSpPr>
        <p:spPr/>
        <p:txBody>
          <a:bodyPr/>
          <a:lstStyle/>
          <a:p>
            <a:pPr algn="r">
              <a:buSzPts val="1200"/>
            </a:pPr>
            <a:fld id="{00000000-1234-1234-1234-123412341234}" type="slidenum">
              <a:rPr lang="en-US" altLang="zh-TW" sz="1200">
                <a:solidFill>
                  <a:schemeClr val="dk1"/>
                </a:solidFill>
                <a:latin typeface="Calibri"/>
                <a:ea typeface="Calibri"/>
                <a:cs typeface="Calibri"/>
                <a:sym typeface="Calibri"/>
              </a:rPr>
              <a:pPr algn="r">
                <a:buSzPts val="12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23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idx="10"/>
          </p:nvPr>
        </p:nvSpPr>
        <p:spPr/>
        <p:txBody>
          <a:bodyPr/>
          <a:lstStyle/>
          <a:p>
            <a:pPr algn="r">
              <a:buSzPts val="1200"/>
            </a:pPr>
            <a:fld id="{00000000-1234-1234-1234-123412341234}" type="slidenum">
              <a:rPr lang="en-US" altLang="zh-TW" sz="1200">
                <a:solidFill>
                  <a:schemeClr val="dk1"/>
                </a:solidFill>
                <a:latin typeface="Calibri"/>
                <a:ea typeface="Calibri"/>
                <a:cs typeface="Calibri"/>
                <a:sym typeface="Calibri"/>
              </a:rPr>
              <a:pPr algn="r">
                <a:buSzPts val="12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93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515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r>
              <a:rPr lang="zh-TW" altLang="en-US"/>
              <a:t>換個樣子</a:t>
            </a:r>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573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r>
              <a:rPr lang="zh-TW" altLang="en-US"/>
              <a:t>計畫書</a:t>
            </a:r>
            <a:endParaRPr lang="en-US" altLang="zh-TW"/>
          </a:p>
          <a:p>
            <a:pPr marL="0" indent="0"/>
            <a:endParaRPr lang="en-US" altLang="zh-TW"/>
          </a:p>
          <a:p>
            <a:pPr marL="0" indent="0"/>
            <a:r>
              <a:rPr lang="zh-TW" altLang="en-US"/>
              <a:t>哪些已經發出，先在這裡列出</a:t>
            </a:r>
            <a:endParaRPr lang="en-US" altLang="zh-TW"/>
          </a:p>
          <a:p>
            <a:pPr marL="0" indent="0"/>
            <a:r>
              <a:rPr lang="zh-TW" altLang="en-US"/>
              <a:t>把變更跟展延換顏色</a:t>
            </a:r>
            <a:endParaRPr lang="en-US" altLang="zh-TW"/>
          </a:p>
          <a:p>
            <a:pPr marL="0" indent="0"/>
            <a:endParaRPr lang="en-US"/>
          </a:p>
          <a:p>
            <a:pPr marL="0" indent="0"/>
            <a:r>
              <a:rPr lang="zh-TW" altLang="en-US"/>
              <a:t>還沒好的：研議中</a:t>
            </a:r>
            <a:r>
              <a:rPr lang="en-US" altLang="zh-TW"/>
              <a:t>(</a:t>
            </a:r>
            <a:r>
              <a:rPr lang="zh-TW" altLang="en-US"/>
              <a:t>顏色區分</a:t>
            </a:r>
            <a:r>
              <a:rPr lang="en-US" altLang="zh-TW"/>
              <a:t>)</a:t>
            </a:r>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13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lang="zh-TW" altLang="en-US"/>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922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lang="zh-TW" altLang="en-US"/>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712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784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350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894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0403" y="4783724"/>
            <a:ext cx="5446396" cy="3912800"/>
          </a:xfrm>
          <a:prstGeom prst="rect">
            <a:avLst/>
          </a:prstGeom>
          <a:noFill/>
          <a:ln>
            <a:noFill/>
          </a:ln>
        </p:spPr>
        <p:txBody>
          <a:bodyPr spcFirstLastPara="1" wrap="square" lIns="91544" tIns="45759" rIns="91544" bIns="45759" anchor="t" anchorCtr="0">
            <a:noAutofit/>
          </a:bodyPr>
          <a:lstStyle/>
          <a:p>
            <a:pPr marL="0" indent="0"/>
            <a:endParaRPr/>
          </a:p>
        </p:txBody>
      </p:sp>
      <p:sp>
        <p:nvSpPr>
          <p:cNvPr id="40" name="Google Shape;4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965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18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標題投影片" type="title">
  <p:cSld name="1_標題投影片">
    <p:spTree>
      <p:nvGrpSpPr>
        <p:cNvPr id="1" name="Shape 16"/>
        <p:cNvGrpSpPr/>
        <p:nvPr/>
      </p:nvGrpSpPr>
      <p:grpSpPr>
        <a:xfrm>
          <a:off x="0" y="0"/>
          <a:ext cx="0" cy="0"/>
          <a:chOff x="0" y="0"/>
          <a:chExt cx="0" cy="0"/>
        </a:xfrm>
      </p:grpSpPr>
      <p:sp>
        <p:nvSpPr>
          <p:cNvPr id="17" name="Google Shape;17;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Times New Roman"/>
                <a:ea typeface="Times New Roman"/>
                <a:cs typeface="Times New Roman"/>
                <a:sym typeface="Times New Roman"/>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imes New Roman"/>
                <a:ea typeface="Times New Roman"/>
                <a:cs typeface="Times New Roman"/>
                <a:sym typeface="Times New Roman"/>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imes New Roman"/>
                <a:ea typeface="Times New Roman"/>
                <a:cs typeface="Times New Roman"/>
                <a:sym typeface="Times New Roman"/>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19" name="Google Shape;19;p8"/>
          <p:cNvPicPr preferRelativeResize="0"/>
          <p:nvPr/>
        </p:nvPicPr>
        <p:blipFill rotWithShape="1">
          <a:blip r:embed="rId2">
            <a:alphaModFix/>
          </a:blip>
          <a:srcRect/>
          <a:stretch/>
        </p:blipFill>
        <p:spPr>
          <a:xfrm>
            <a:off x="47327" y="66241"/>
            <a:ext cx="3420149" cy="558448"/>
          </a:xfrm>
          <a:prstGeom prst="rect">
            <a:avLst/>
          </a:prstGeom>
          <a:noFill/>
          <a:ln>
            <a:noFill/>
          </a:ln>
        </p:spPr>
      </p:pic>
      <p:pic>
        <p:nvPicPr>
          <p:cNvPr id="7" name="Google Shape;12;p2"/>
          <p:cNvPicPr preferRelativeResize="0"/>
          <p:nvPr userDrawn="1"/>
        </p:nvPicPr>
        <p:blipFill rotWithShape="1">
          <a:blip r:embed="rId3">
            <a:alphaModFix/>
            <a:duotone>
              <a:schemeClr val="accent3">
                <a:shade val="45000"/>
                <a:satMod val="135000"/>
              </a:schemeClr>
              <a:prstClr val="white"/>
            </a:duotone>
          </a:blip>
          <a:srcRect/>
          <a:stretch/>
        </p:blipFill>
        <p:spPr>
          <a:xfrm rot="5400000">
            <a:off x="9937692" y="-312484"/>
            <a:ext cx="4339950" cy="4148867"/>
          </a:xfrm>
          <a:prstGeom prst="rect">
            <a:avLst/>
          </a:prstGeom>
          <a:noFill/>
          <a:ln>
            <a:noFill/>
          </a:ln>
        </p:spPr>
      </p:pic>
      <p:pic>
        <p:nvPicPr>
          <p:cNvPr id="8" name="Google Shape;10;p2">
            <a:extLst>
              <a:ext uri="{FF2B5EF4-FFF2-40B4-BE49-F238E27FC236}">
                <a16:creationId xmlns:a16="http://schemas.microsoft.com/office/drawing/2014/main" id="{2374D974-9D4B-4FDB-879C-1DC080BDE1BC}"/>
              </a:ext>
            </a:extLst>
          </p:cNvPr>
          <p:cNvPicPr preferRelativeResize="0"/>
          <p:nvPr userDrawn="1"/>
        </p:nvPicPr>
        <p:blipFill rotWithShape="1">
          <a:blip r:embed="rId4">
            <a:alphaModFix amt="69000"/>
            <a:extLst>
              <a:ext uri="{BEBA8EAE-BF5A-486C-A8C5-ECC9F3942E4B}">
                <a14:imgProps xmlns:a14="http://schemas.microsoft.com/office/drawing/2010/main">
                  <a14:imgLayer r:embed="rId5">
                    <a14:imgEffect>
                      <a14:artisticGlowDiffused/>
                    </a14:imgEffect>
                  </a14:imgLayer>
                </a14:imgProps>
              </a:ext>
            </a:extLst>
          </a:blip>
          <a:srcRect l="-82" t="-151" r="82" b="151"/>
          <a:stretch/>
        </p:blipFill>
        <p:spPr>
          <a:xfrm rot="12258144">
            <a:off x="-1679293" y="3425026"/>
            <a:ext cx="4581141" cy="4132231"/>
          </a:xfrm>
          <a:prstGeom prst="rect">
            <a:avLst/>
          </a:prstGeom>
          <a:noFill/>
          <a:ln>
            <a:noFill/>
          </a:ln>
        </p:spPr>
      </p:pic>
    </p:spTree>
    <p:extLst>
      <p:ext uri="{BB962C8B-B14F-4D97-AF65-F5344CB8AC3E}">
        <p14:creationId xmlns:p14="http://schemas.microsoft.com/office/powerpoint/2010/main" val="12075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26A03C0-2AD0-47E6-BB4C-2A9C2965214C}" type="slidenum">
              <a:rPr lang="en-US" altLang="zh-TW"/>
              <a:pPr>
                <a:defRPr/>
              </a:pPr>
              <a:t>‹#›</a:t>
            </a:fld>
            <a:endParaRPr lang="en-US" altLang="zh-TW"/>
          </a:p>
        </p:txBody>
      </p:sp>
    </p:spTree>
    <p:extLst>
      <p:ext uri="{BB962C8B-B14F-4D97-AF65-F5344CB8AC3E}">
        <p14:creationId xmlns:p14="http://schemas.microsoft.com/office/powerpoint/2010/main" val="94621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302031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3084346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141443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5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825625"/>
            <a:ext cx="515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3368685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40317" y="365126"/>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276642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2404095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179201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188820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自訂版面配置">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C75F2F0-A284-41E8-BC8A-1F3457C42C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344" t="-342" r="58850" b="342"/>
          <a:stretch>
            <a:fillRect/>
          </a:stretch>
        </p:blipFill>
        <p:spPr bwMode="auto">
          <a:xfrm>
            <a:off x="0" y="2057400"/>
            <a:ext cx="149066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A1CAA84E-FFF9-4389-AA13-46FD2C7871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8760" t="310" r="21248" b="-310"/>
          <a:stretch>
            <a:fillRect/>
          </a:stretch>
        </p:blipFill>
        <p:spPr bwMode="auto">
          <a:xfrm>
            <a:off x="6738938" y="2070100"/>
            <a:ext cx="206057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A2A04419-4365-4AA5-B95A-475EFBAB058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326" t="-284" r="33493" b="284"/>
          <a:stretch>
            <a:fillRect/>
          </a:stretch>
        </p:blipFill>
        <p:spPr bwMode="auto">
          <a:xfrm>
            <a:off x="8909050" y="2070100"/>
            <a:ext cx="32829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857B5768-29BE-40D1-92B4-088B28A77C8C}"/>
              </a:ext>
            </a:extLst>
          </p:cNvPr>
          <p:cNvSpPr>
            <a:spLocks noChangeArrowheads="1"/>
          </p:cNvSpPr>
          <p:nvPr userDrawn="1"/>
        </p:nvSpPr>
        <p:spPr bwMode="auto">
          <a:xfrm>
            <a:off x="1600200" y="0"/>
            <a:ext cx="5029200" cy="5943600"/>
          </a:xfrm>
          <a:prstGeom prst="rect">
            <a:avLst/>
          </a:prstGeom>
          <a:solidFill>
            <a:srgbClr val="4F6228"/>
          </a:solidFill>
          <a:ln>
            <a:noFill/>
          </a:ln>
        </p:spPr>
        <p:txBody>
          <a:bodyPr anchor="ctr"/>
          <a:lstStyle>
            <a:lvl1pPr eaLnBrk="0" hangingPunct="0">
              <a:defRPr sz="3300">
                <a:solidFill>
                  <a:schemeClr val="tx1"/>
                </a:solidFill>
                <a:latin typeface="Arial" pitchFamily="34" charset="0"/>
                <a:ea typeface="標楷體" pitchFamily="65" charset="-120"/>
              </a:defRPr>
            </a:lvl1pPr>
            <a:lvl2pPr marL="742950" indent="-285750" eaLnBrk="0" hangingPunct="0">
              <a:defRPr sz="3300">
                <a:solidFill>
                  <a:schemeClr val="tx1"/>
                </a:solidFill>
                <a:latin typeface="Arial" pitchFamily="34" charset="0"/>
                <a:ea typeface="標楷體" pitchFamily="65" charset="-120"/>
              </a:defRPr>
            </a:lvl2pPr>
            <a:lvl3pPr marL="1143000" indent="-228600" eaLnBrk="0" hangingPunct="0">
              <a:defRPr sz="3300">
                <a:solidFill>
                  <a:schemeClr val="tx1"/>
                </a:solidFill>
                <a:latin typeface="Arial" pitchFamily="34" charset="0"/>
                <a:ea typeface="標楷體" pitchFamily="65" charset="-120"/>
              </a:defRPr>
            </a:lvl3pPr>
            <a:lvl4pPr marL="1600200" indent="-228600" eaLnBrk="0" hangingPunct="0">
              <a:defRPr sz="3300">
                <a:solidFill>
                  <a:schemeClr val="tx1"/>
                </a:solidFill>
                <a:latin typeface="Arial" pitchFamily="34" charset="0"/>
                <a:ea typeface="標楷體" pitchFamily="65" charset="-120"/>
              </a:defRPr>
            </a:lvl4pPr>
            <a:lvl5pPr marL="2057400" indent="-228600" eaLnBrk="0" hangingPunct="0">
              <a:defRPr sz="33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sz="33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sz="33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sz="33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sz="3300">
                <a:solidFill>
                  <a:schemeClr val="tx1"/>
                </a:solidFill>
                <a:latin typeface="Arial" pitchFamily="34" charset="0"/>
                <a:ea typeface="標楷體" pitchFamily="65" charset="-120"/>
              </a:defRPr>
            </a:lvl9pPr>
          </a:lstStyle>
          <a:p>
            <a:pPr algn="ctr" eaLnBrk="1" hangingPunct="1">
              <a:defRPr/>
            </a:pPr>
            <a:endParaRPr lang="zh-TW" altLang="en-US" sz="1800">
              <a:solidFill>
                <a:srgbClr val="FFFFFF"/>
              </a:solidFill>
              <a:latin typeface="Corbel" pitchFamily="34" charset="0"/>
              <a:ea typeface="新細明體" pitchFamily="18" charset="-120"/>
            </a:endParaRPr>
          </a:p>
        </p:txBody>
      </p:sp>
      <p:sp>
        <p:nvSpPr>
          <p:cNvPr id="6" name="標題 1">
            <a:extLst>
              <a:ext uri="{FF2B5EF4-FFF2-40B4-BE49-F238E27FC236}">
                <a16:creationId xmlns:a16="http://schemas.microsoft.com/office/drawing/2014/main" id="{2B9ED251-E42A-4EAD-8E8F-EC59AB4E8BA0}"/>
              </a:ext>
            </a:extLst>
          </p:cNvPr>
          <p:cNvSpPr txBox="1">
            <a:spLocks/>
          </p:cNvSpPr>
          <p:nvPr userDrawn="1"/>
        </p:nvSpPr>
        <p:spPr>
          <a:xfrm>
            <a:off x="1524000" y="1122363"/>
            <a:ext cx="5214938" cy="2387600"/>
          </a:xfrm>
          <a:prstGeom prst="rect">
            <a:avLst/>
          </a:prstGeom>
        </p:spPr>
        <p:txBody>
          <a:bodyPr anchor="b"/>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TW" altLang="en-US"/>
              <a:t>　</a:t>
            </a:r>
          </a:p>
        </p:txBody>
      </p:sp>
      <p:sp>
        <p:nvSpPr>
          <p:cNvPr id="7" name="副標題 2">
            <a:extLst>
              <a:ext uri="{FF2B5EF4-FFF2-40B4-BE49-F238E27FC236}">
                <a16:creationId xmlns:a16="http://schemas.microsoft.com/office/drawing/2014/main" id="{EDEE3564-582A-414F-B901-5EDCF049CE78}"/>
              </a:ext>
            </a:extLst>
          </p:cNvPr>
          <p:cNvSpPr>
            <a:spLocks noGrp="1"/>
          </p:cNvSpPr>
          <p:nvPr>
            <p:ph type="subTitle" idx="1"/>
          </p:nvPr>
        </p:nvSpPr>
        <p:spPr>
          <a:xfrm>
            <a:off x="1524000" y="3602038"/>
            <a:ext cx="5214938"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pic>
        <p:nvPicPr>
          <p:cNvPr id="8" name="Google Shape;19;p8"/>
          <p:cNvPicPr preferRelativeResize="0"/>
          <p:nvPr userDrawn="1"/>
        </p:nvPicPr>
        <p:blipFill rotWithShape="1">
          <a:blip r:embed="rId5">
            <a:alphaModFix/>
          </a:blip>
          <a:srcRect/>
          <a:stretch/>
        </p:blipFill>
        <p:spPr>
          <a:xfrm>
            <a:off x="8626061" y="132743"/>
            <a:ext cx="3420149" cy="558448"/>
          </a:xfrm>
          <a:prstGeom prst="rect">
            <a:avLst/>
          </a:prstGeom>
          <a:noFill/>
          <a:ln>
            <a:noFill/>
          </a:ln>
        </p:spPr>
      </p:pic>
    </p:spTree>
    <p:extLst>
      <p:ext uri="{BB962C8B-B14F-4D97-AF65-F5344CB8AC3E}">
        <p14:creationId xmlns:p14="http://schemas.microsoft.com/office/powerpoint/2010/main" val="36711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202654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237679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1"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1" y="365125"/>
            <a:ext cx="76835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71426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userDrawn="1">
  <p:cSld name="標題及物件">
    <p:spTree>
      <p:nvGrpSpPr>
        <p:cNvPr id="1" name="Shape 20"/>
        <p:cNvGrpSpPr/>
        <p:nvPr/>
      </p:nvGrpSpPr>
      <p:grpSpPr>
        <a:xfrm>
          <a:off x="0" y="0"/>
          <a:ext cx="0" cy="0"/>
          <a:chOff x="0" y="0"/>
          <a:chExt cx="0" cy="0"/>
        </a:xfrm>
      </p:grpSpPr>
      <p:sp>
        <p:nvSpPr>
          <p:cNvPr id="3" name="Google Shape;11;p7"/>
          <p:cNvSpPr/>
          <p:nvPr userDrawn="1"/>
        </p:nvSpPr>
        <p:spPr>
          <a:xfrm flipV="1">
            <a:off x="2192784" y="6618959"/>
            <a:ext cx="9324000" cy="25200"/>
          </a:xfrm>
          <a:prstGeom prst="rect">
            <a:avLst/>
          </a:prstGeom>
          <a:gradFill>
            <a:gsLst>
              <a:gs pos="0">
                <a:srgbClr val="C9B160"/>
              </a:gs>
              <a:gs pos="77000">
                <a:srgbClr val="EDE6CB"/>
              </a:gs>
              <a:gs pos="100000">
                <a:srgbClr val="D9C98F"/>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 name="Google Shape;12;p7"/>
          <p:cNvSpPr txBox="1"/>
          <p:nvPr userDrawn="1"/>
        </p:nvSpPr>
        <p:spPr>
          <a:xfrm>
            <a:off x="11373526" y="6436672"/>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8CE587FA-19F1-413A-ADBC-8F1F3D267DD3}"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t>‹#›</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5" name="Google Shape;14;p7"/>
          <p:cNvSpPr/>
          <p:nvPr userDrawn="1"/>
        </p:nvSpPr>
        <p:spPr>
          <a:xfrm>
            <a:off x="11503500" y="6467930"/>
            <a:ext cx="591519" cy="288759"/>
          </a:xfrm>
          <a:prstGeom prst="roundRect">
            <a:avLst>
              <a:gd name="adj" fmla="val 16667"/>
            </a:avLst>
          </a:prstGeom>
          <a:noFill/>
          <a:ln w="12700" cap="flat" cmpd="sng">
            <a:solidFill>
              <a:srgbClr val="CEB8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6" name="Google Shape;15;p7"/>
          <p:cNvPicPr preferRelativeResize="0"/>
          <p:nvPr userDrawn="1"/>
        </p:nvPicPr>
        <p:blipFill rotWithShape="1">
          <a:blip r:embed="rId2">
            <a:alphaModFix amt="80000"/>
          </a:blip>
          <a:srcRect l="29286" t="25772" r="19041" b="60436"/>
          <a:stretch/>
        </p:blipFill>
        <p:spPr>
          <a:xfrm>
            <a:off x="196561" y="6467930"/>
            <a:ext cx="1996223" cy="2887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物件" preserve="1">
  <p:cSld name="2_標題及物件">
    <p:spTree>
      <p:nvGrpSpPr>
        <p:cNvPr id="1" name="Shape 20"/>
        <p:cNvGrpSpPr/>
        <p:nvPr/>
      </p:nvGrpSpPr>
      <p:grpSpPr>
        <a:xfrm>
          <a:off x="0" y="0"/>
          <a:ext cx="0" cy="0"/>
          <a:chOff x="0" y="0"/>
          <a:chExt cx="0" cy="0"/>
        </a:xfrm>
      </p:grpSpPr>
      <p:sp>
        <p:nvSpPr>
          <p:cNvPr id="3" name="Google Shape;11;p7"/>
          <p:cNvSpPr/>
          <p:nvPr userDrawn="1"/>
        </p:nvSpPr>
        <p:spPr>
          <a:xfrm flipV="1">
            <a:off x="2192784" y="6618959"/>
            <a:ext cx="1980000" cy="25200"/>
          </a:xfrm>
          <a:prstGeom prst="rect">
            <a:avLst/>
          </a:prstGeom>
          <a:gradFill>
            <a:gsLst>
              <a:gs pos="0">
                <a:srgbClr val="C9B160"/>
              </a:gs>
              <a:gs pos="77000">
                <a:srgbClr val="EDE6CB"/>
              </a:gs>
              <a:gs pos="100000">
                <a:srgbClr val="D9C98F"/>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 name="Google Shape;12;p7"/>
          <p:cNvSpPr txBox="1"/>
          <p:nvPr userDrawn="1"/>
        </p:nvSpPr>
        <p:spPr>
          <a:xfrm>
            <a:off x="4037552" y="6436672"/>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a:ea typeface="Times New Roman"/>
                <a:cs typeface="Times New Roman"/>
                <a:sym typeface="Times New Roman"/>
              </a:rPr>
              <a:pPr marL="0" marR="0" lvl="0" indent="0" algn="ctr" rtl="0">
                <a:lnSpc>
                  <a:spcPct val="100000"/>
                </a:lnSpc>
                <a:spcBef>
                  <a:spcPts val="0"/>
                </a:spcBef>
                <a:spcAft>
                  <a:spcPts val="0"/>
                </a:spcAft>
                <a:buClr>
                  <a:srgbClr val="000000"/>
                </a:buClr>
                <a:buSzPts val="1200"/>
                <a:buFont typeface="Arial"/>
                <a:buNone/>
              </a:pPr>
              <a:t>‹#›</a:t>
            </a:fld>
            <a:r>
              <a:rPr lang="en-US" altLang="zh-TW" sz="1400" b="1" i="0" u="none" strike="noStrike" cap="none" dirty="0">
                <a:solidFill>
                  <a:schemeClr val="dk1"/>
                </a:solidFill>
                <a:latin typeface="Times New Roman"/>
                <a:ea typeface="Times New Roman"/>
                <a:cs typeface="Times New Roman"/>
                <a:sym typeface="Times New Roman"/>
              </a:rPr>
              <a:t>/30</a:t>
            </a:r>
            <a:endParaRPr sz="1600" b="0" i="0" u="none" strike="noStrike" cap="none" dirty="0">
              <a:solidFill>
                <a:srgbClr val="000000"/>
              </a:solidFill>
              <a:latin typeface="Arial"/>
              <a:ea typeface="Arial"/>
              <a:cs typeface="Arial"/>
              <a:sym typeface="Arial"/>
            </a:endParaRPr>
          </a:p>
        </p:txBody>
      </p:sp>
      <p:sp>
        <p:nvSpPr>
          <p:cNvPr id="5" name="Google Shape;14;p7"/>
          <p:cNvSpPr/>
          <p:nvPr userDrawn="1"/>
        </p:nvSpPr>
        <p:spPr>
          <a:xfrm>
            <a:off x="4167526" y="6467930"/>
            <a:ext cx="591519" cy="288759"/>
          </a:xfrm>
          <a:prstGeom prst="roundRect">
            <a:avLst>
              <a:gd name="adj" fmla="val 16667"/>
            </a:avLst>
          </a:prstGeom>
          <a:noFill/>
          <a:ln w="12700" cap="flat" cmpd="sng">
            <a:solidFill>
              <a:srgbClr val="CEB8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6" name="Google Shape;15;p7"/>
          <p:cNvPicPr preferRelativeResize="0"/>
          <p:nvPr userDrawn="1"/>
        </p:nvPicPr>
        <p:blipFill rotWithShape="1">
          <a:blip r:embed="rId2">
            <a:alphaModFix amt="80000"/>
          </a:blip>
          <a:srcRect l="29286" t="25772" r="19041" b="60436"/>
          <a:stretch/>
        </p:blipFill>
        <p:spPr>
          <a:xfrm>
            <a:off x="196561" y="6467930"/>
            <a:ext cx="1996223" cy="288759"/>
          </a:xfrm>
          <a:prstGeom prst="rect">
            <a:avLst/>
          </a:prstGeom>
          <a:noFill/>
          <a:ln>
            <a:noFill/>
          </a:ln>
        </p:spPr>
      </p:pic>
    </p:spTree>
    <p:extLst>
      <p:ext uri="{BB962C8B-B14F-4D97-AF65-F5344CB8AC3E}">
        <p14:creationId xmlns:p14="http://schemas.microsoft.com/office/powerpoint/2010/main" val="200547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物件" preserve="1">
  <p:cSld name="2_標題及物件">
    <p:spTree>
      <p:nvGrpSpPr>
        <p:cNvPr id="1" name="Shape 20"/>
        <p:cNvGrpSpPr/>
        <p:nvPr/>
      </p:nvGrpSpPr>
      <p:grpSpPr>
        <a:xfrm>
          <a:off x="0" y="0"/>
          <a:ext cx="0" cy="0"/>
          <a:chOff x="0" y="0"/>
          <a:chExt cx="0" cy="0"/>
        </a:xfrm>
      </p:grpSpPr>
      <p:sp>
        <p:nvSpPr>
          <p:cNvPr id="3" name="Google Shape;11;p7"/>
          <p:cNvSpPr/>
          <p:nvPr userDrawn="1"/>
        </p:nvSpPr>
        <p:spPr>
          <a:xfrm flipV="1">
            <a:off x="2192784" y="6618959"/>
            <a:ext cx="9324000" cy="25200"/>
          </a:xfrm>
          <a:prstGeom prst="rect">
            <a:avLst/>
          </a:prstGeom>
          <a:gradFill>
            <a:gsLst>
              <a:gs pos="0">
                <a:srgbClr val="C9B160"/>
              </a:gs>
              <a:gs pos="77000">
                <a:srgbClr val="EDE6CB"/>
              </a:gs>
              <a:gs pos="100000">
                <a:srgbClr val="D9C98F"/>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 name="Google Shape;12;p7"/>
          <p:cNvSpPr txBox="1"/>
          <p:nvPr userDrawn="1"/>
        </p:nvSpPr>
        <p:spPr>
          <a:xfrm>
            <a:off x="11373526" y="6436672"/>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bg1"/>
                </a:solidFill>
                <a:latin typeface="Times New Roman"/>
                <a:ea typeface="Times New Roman"/>
                <a:cs typeface="Times New Roman"/>
                <a:sym typeface="Times New Roman"/>
              </a:rPr>
              <a:pPr marL="0" marR="0" lvl="0" indent="0" algn="ctr" rtl="0">
                <a:lnSpc>
                  <a:spcPct val="100000"/>
                </a:lnSpc>
                <a:spcBef>
                  <a:spcPts val="0"/>
                </a:spcBef>
                <a:spcAft>
                  <a:spcPts val="0"/>
                </a:spcAft>
                <a:buClr>
                  <a:srgbClr val="000000"/>
                </a:buClr>
                <a:buSzPts val="1200"/>
                <a:buFont typeface="Arial"/>
                <a:buNone/>
              </a:pPr>
              <a:t>‹#›</a:t>
            </a:fld>
            <a:r>
              <a:rPr lang="en-US" altLang="zh-TW" sz="1400" b="1" i="0" u="none" strike="noStrike" cap="none">
                <a:solidFill>
                  <a:schemeClr val="bg1"/>
                </a:solidFill>
                <a:latin typeface="Times New Roman"/>
                <a:ea typeface="Times New Roman"/>
                <a:cs typeface="Times New Roman"/>
                <a:sym typeface="Times New Roman"/>
              </a:rPr>
              <a:t>/51</a:t>
            </a:r>
            <a:endParaRPr sz="1600" b="0" i="0" u="none" strike="noStrike" cap="none">
              <a:solidFill>
                <a:schemeClr val="bg1"/>
              </a:solidFill>
              <a:latin typeface="Arial"/>
              <a:ea typeface="Arial"/>
              <a:cs typeface="Arial"/>
              <a:sym typeface="Arial"/>
            </a:endParaRPr>
          </a:p>
        </p:txBody>
      </p:sp>
      <p:sp>
        <p:nvSpPr>
          <p:cNvPr id="5" name="Google Shape;14;p7"/>
          <p:cNvSpPr/>
          <p:nvPr userDrawn="1"/>
        </p:nvSpPr>
        <p:spPr>
          <a:xfrm>
            <a:off x="11503500" y="6467930"/>
            <a:ext cx="591519" cy="288759"/>
          </a:xfrm>
          <a:prstGeom prst="roundRect">
            <a:avLst>
              <a:gd name="adj" fmla="val 16667"/>
            </a:avLst>
          </a:prstGeom>
          <a:noFill/>
          <a:ln w="12700" cap="flat" cmpd="sng">
            <a:solidFill>
              <a:srgbClr val="CEB8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6" name="Google Shape;15;p7"/>
          <p:cNvPicPr preferRelativeResize="0"/>
          <p:nvPr userDrawn="1"/>
        </p:nvPicPr>
        <p:blipFill rotWithShape="1">
          <a:blip r:embed="rId2">
            <a:alphaModFix amt="80000"/>
          </a:blip>
          <a:srcRect l="29286" t="25772" r="19041" b="60436"/>
          <a:stretch/>
        </p:blipFill>
        <p:spPr>
          <a:xfrm>
            <a:off x="196561" y="6467930"/>
            <a:ext cx="1996223" cy="288759"/>
          </a:xfrm>
          <a:prstGeom prst="rect">
            <a:avLst/>
          </a:prstGeom>
          <a:noFill/>
          <a:ln>
            <a:noFill/>
          </a:ln>
        </p:spPr>
      </p:pic>
    </p:spTree>
    <p:extLst>
      <p:ext uri="{BB962C8B-B14F-4D97-AF65-F5344CB8AC3E}">
        <p14:creationId xmlns:p14="http://schemas.microsoft.com/office/powerpoint/2010/main" val="245107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含標題的圖片">
  <p:cSld name="含標題的圖片">
    <p:spTree>
      <p:nvGrpSpPr>
        <p:cNvPr id="1"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499797" y="13022"/>
            <a:ext cx="10972800" cy="643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標題投影片" preserve="1" userDrawn="1">
  <p:cSld name="標題投影片">
    <p:spTree>
      <p:nvGrpSpPr>
        <p:cNvPr id="1" name="Shape 16"/>
        <p:cNvGrpSpPr/>
        <p:nvPr/>
      </p:nvGrpSpPr>
      <p:grpSpPr>
        <a:xfrm>
          <a:off x="0" y="0"/>
          <a:ext cx="0" cy="0"/>
          <a:chOff x="0" y="0"/>
          <a:chExt cx="0" cy="0"/>
        </a:xfrm>
      </p:grpSpPr>
      <p:pic>
        <p:nvPicPr>
          <p:cNvPr id="7" name="Google Shape;12;p2"/>
          <p:cNvPicPr preferRelativeResize="0"/>
          <p:nvPr userDrawn="1"/>
        </p:nvPicPr>
        <p:blipFill rotWithShape="1">
          <a:blip r:embed="rId2">
            <a:alphaModFix/>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p:blipFill>
        <p:spPr>
          <a:xfrm rot="5400000">
            <a:off x="8406328" y="393119"/>
            <a:ext cx="5983357" cy="4401995"/>
          </a:xfrm>
          <a:prstGeom prst="rect">
            <a:avLst/>
          </a:prstGeom>
          <a:noFill/>
          <a:ln>
            <a:noFill/>
          </a:ln>
        </p:spPr>
      </p:pic>
      <p:pic>
        <p:nvPicPr>
          <p:cNvPr id="10" name="Google Shape;11;p2"/>
          <p:cNvPicPr preferRelativeResize="0"/>
          <p:nvPr userDrawn="1"/>
        </p:nvPicPr>
        <p:blipFill rotWithShape="1">
          <a:blip r:embed="rId4">
            <a:alphaModFix/>
            <a:duotone>
              <a:prstClr val="black"/>
              <a:srgbClr val="EDE6CB">
                <a:tint val="45000"/>
                <a:satMod val="400000"/>
              </a:srgbClr>
            </a:duotone>
            <a:extLst>
              <a:ext uri="{BEBA8EAE-BF5A-486C-A8C5-ECC9F3942E4B}">
                <a14:imgProps xmlns:a14="http://schemas.microsoft.com/office/drawing/2010/main">
                  <a14:imgLayer r:embed="rId5">
                    <a14:imgEffect>
                      <a14:brightnessContrast bright="20000" contrast="40000"/>
                    </a14:imgEffect>
                  </a14:imgLayer>
                </a14:imgProps>
              </a:ext>
            </a:extLst>
          </a:blip>
          <a:srcRect/>
          <a:stretch/>
        </p:blipFill>
        <p:spPr>
          <a:xfrm>
            <a:off x="-366943" y="489944"/>
            <a:ext cx="4310699" cy="2924686"/>
          </a:xfrm>
          <a:prstGeom prst="rect">
            <a:avLst/>
          </a:prstGeom>
          <a:noFill/>
          <a:ln>
            <a:noFill/>
          </a:ln>
        </p:spPr>
      </p:pic>
      <p:sp>
        <p:nvSpPr>
          <p:cNvPr id="13" name="文字方塊 12">
            <a:extLst>
              <a:ext uri="{FF2B5EF4-FFF2-40B4-BE49-F238E27FC236}">
                <a16:creationId xmlns:a16="http://schemas.microsoft.com/office/drawing/2014/main" id="{C8191CA3-CC11-445C-A549-9602873D686A}"/>
              </a:ext>
            </a:extLst>
          </p:cNvPr>
          <p:cNvSpPr txBox="1"/>
          <p:nvPr userDrawn="1"/>
        </p:nvSpPr>
        <p:spPr>
          <a:xfrm>
            <a:off x="0" y="1877623"/>
            <a:ext cx="12192000" cy="2529923"/>
          </a:xfrm>
          <a:prstGeom prst="rect">
            <a:avLst/>
          </a:prstGeom>
          <a:solidFill>
            <a:schemeClr val="lt1">
              <a:alpha val="39000"/>
            </a:schemeClr>
          </a:solidFill>
        </p:spPr>
        <p:txBody>
          <a:bodyPr wrap="square">
            <a:spAutoFit/>
          </a:bodyPr>
          <a:lstStyle/>
          <a:p>
            <a:pPr algn="ctr" defTabSz="914400" fontAlgn="auto">
              <a:lnSpc>
                <a:spcPct val="90000"/>
              </a:lnSpc>
              <a:spcBef>
                <a:spcPct val="0"/>
              </a:spcBef>
              <a:spcAft>
                <a:spcPts val="0"/>
              </a:spcAft>
              <a:defRPr/>
            </a:pPr>
            <a:endParaRPr lang="en-US" altLang="zh-TW" sz="8800" b="1">
              <a:latin typeface="Microsoft YaHei" panose="020B0503020204020204" pitchFamily="34" charset="-122"/>
              <a:ea typeface="Microsoft YaHei" panose="020B0503020204020204" pitchFamily="34" charset="-122"/>
              <a:cs typeface="+mj-cs"/>
            </a:endParaRPr>
          </a:p>
          <a:p>
            <a:pPr algn="ctr" defTabSz="914400" fontAlgn="auto">
              <a:lnSpc>
                <a:spcPct val="90000"/>
              </a:lnSpc>
              <a:spcBef>
                <a:spcPct val="0"/>
              </a:spcBef>
              <a:spcAft>
                <a:spcPts val="0"/>
              </a:spcAft>
              <a:defRPr/>
            </a:pPr>
            <a:endParaRPr lang="zh-TW" altLang="en-US" sz="8800" b="1">
              <a:latin typeface="Microsoft YaHei" panose="020B0503020204020204" pitchFamily="34" charset="-122"/>
              <a:ea typeface="Microsoft YaHei" panose="020B0503020204020204" pitchFamily="34" charset="-122"/>
              <a:cs typeface="+mj-cs"/>
            </a:endParaRPr>
          </a:p>
        </p:txBody>
      </p:sp>
      <p:pic>
        <p:nvPicPr>
          <p:cNvPr id="8" name="Google Shape;13;p2"/>
          <p:cNvPicPr preferRelativeResize="0"/>
          <p:nvPr userDrawn="1"/>
        </p:nvPicPr>
        <p:blipFill rotWithShape="1">
          <a:blip r:embed="rId6">
            <a:alphaModFix/>
            <a:duotone>
              <a:prstClr val="black"/>
              <a:srgbClr val="F1ECC3">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5400000">
            <a:off x="1802567" y="3104374"/>
            <a:ext cx="2102461" cy="5707593"/>
          </a:xfrm>
          <a:prstGeom prst="rect">
            <a:avLst/>
          </a:prstGeom>
          <a:noFill/>
          <a:ln>
            <a:noFill/>
          </a:ln>
        </p:spPr>
      </p:pic>
      <p:sp>
        <p:nvSpPr>
          <p:cNvPr id="11" name="文字方塊 10">
            <a:extLst>
              <a:ext uri="{FF2B5EF4-FFF2-40B4-BE49-F238E27FC236}">
                <a16:creationId xmlns:a16="http://schemas.microsoft.com/office/drawing/2014/main" id="{C8191CA3-CC11-445C-A549-9602873D686A}"/>
              </a:ext>
            </a:extLst>
          </p:cNvPr>
          <p:cNvSpPr txBox="1"/>
          <p:nvPr userDrawn="1"/>
        </p:nvSpPr>
        <p:spPr>
          <a:xfrm>
            <a:off x="2853437" y="1960282"/>
            <a:ext cx="8544568" cy="2529923"/>
          </a:xfrm>
          <a:prstGeom prst="rect">
            <a:avLst/>
          </a:prstGeom>
          <a:noFill/>
        </p:spPr>
        <p:txBody>
          <a:bodyPr wrap="square">
            <a:spAutoFit/>
          </a:bodyPr>
          <a:lstStyle/>
          <a:p>
            <a:pPr algn="ctr" defTabSz="914400" fontAlgn="auto">
              <a:lnSpc>
                <a:spcPct val="90000"/>
              </a:lnSpc>
              <a:spcBef>
                <a:spcPct val="0"/>
              </a:spcBef>
              <a:spcAft>
                <a:spcPts val="0"/>
              </a:spcAft>
              <a:defRPr/>
            </a:pPr>
            <a:r>
              <a:rPr lang="zh-TW" altLang="en-US" sz="8800" b="1">
                <a:latin typeface="Microsoft YaHei" panose="020B0503020204020204" pitchFamily="34" charset="-122"/>
                <a:ea typeface="Microsoft YaHei" panose="020B0503020204020204" pitchFamily="34" charset="-122"/>
                <a:cs typeface="+mj-cs"/>
              </a:rPr>
              <a:t>簡報完畢</a:t>
            </a:r>
            <a:endParaRPr lang="en-US" altLang="zh-TW" sz="8800" b="1">
              <a:latin typeface="Microsoft YaHei" panose="020B0503020204020204" pitchFamily="34" charset="-122"/>
              <a:ea typeface="Microsoft YaHei" panose="020B0503020204020204" pitchFamily="34" charset="-122"/>
              <a:cs typeface="+mj-cs"/>
            </a:endParaRPr>
          </a:p>
          <a:p>
            <a:pPr algn="ctr" defTabSz="914400" fontAlgn="auto">
              <a:lnSpc>
                <a:spcPct val="90000"/>
              </a:lnSpc>
              <a:spcBef>
                <a:spcPct val="0"/>
              </a:spcBef>
              <a:spcAft>
                <a:spcPts val="0"/>
              </a:spcAft>
              <a:defRPr/>
            </a:pPr>
            <a:r>
              <a:rPr lang="zh-TW" altLang="en-US" sz="8800" b="1">
                <a:latin typeface="Microsoft YaHei" panose="020B0503020204020204" pitchFamily="34" charset="-122"/>
                <a:ea typeface="Microsoft YaHei" panose="020B0503020204020204" pitchFamily="34" charset="-122"/>
                <a:cs typeface="+mj-cs"/>
              </a:rPr>
              <a:t>敬請指教</a:t>
            </a:r>
          </a:p>
        </p:txBody>
      </p:sp>
      <p:pic>
        <p:nvPicPr>
          <p:cNvPr id="2" name="圖片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38283" y="1734396"/>
            <a:ext cx="2263366" cy="2547275"/>
          </a:xfrm>
          <a:prstGeom prst="rect">
            <a:avLst/>
          </a:prstGeom>
          <a:noFill/>
          <a:effectLst/>
        </p:spPr>
      </p:pic>
      <p:pic>
        <p:nvPicPr>
          <p:cNvPr id="9" name="Google Shape;19;p8"/>
          <p:cNvPicPr preferRelativeResize="0"/>
          <p:nvPr userDrawn="1"/>
        </p:nvPicPr>
        <p:blipFill rotWithShape="1">
          <a:blip r:embed="rId9">
            <a:alphaModFix/>
          </a:blip>
          <a:srcRect l="14067"/>
          <a:stretch/>
        </p:blipFill>
        <p:spPr>
          <a:xfrm>
            <a:off x="1200455" y="4293640"/>
            <a:ext cx="3009406" cy="613300"/>
          </a:xfrm>
          <a:prstGeom prst="rect">
            <a:avLst/>
          </a:prstGeom>
          <a:noFill/>
          <a:ln>
            <a:noFill/>
          </a:ln>
        </p:spPr>
      </p:pic>
      <p:pic>
        <p:nvPicPr>
          <p:cNvPr id="6" name="Google Shape;9;p2"/>
          <p:cNvPicPr preferRelativeResize="0"/>
          <p:nvPr userDrawn="1"/>
        </p:nvPicPr>
        <p:blipFill rotWithShape="1">
          <a:blip r:embed="rId10">
            <a:alphaModFix/>
            <a:duotone>
              <a:schemeClr val="accent3">
                <a:shade val="45000"/>
                <a:satMod val="135000"/>
              </a:schemeClr>
              <a:prstClr val="white"/>
            </a:duotone>
          </a:blip>
          <a:srcRect/>
          <a:stretch/>
        </p:blipFill>
        <p:spPr>
          <a:xfrm>
            <a:off x="7578269" y="4490205"/>
            <a:ext cx="5334000" cy="2295525"/>
          </a:xfrm>
          <a:prstGeom prst="rect">
            <a:avLst/>
          </a:prstGeom>
          <a:noFill/>
          <a:ln>
            <a:noFill/>
          </a:ln>
        </p:spPr>
      </p:pic>
    </p:spTree>
    <p:extLst>
      <p:ext uri="{BB962C8B-B14F-4D97-AF65-F5344CB8AC3E}">
        <p14:creationId xmlns:p14="http://schemas.microsoft.com/office/powerpoint/2010/main" val="12218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3" name="Google Shape;13;p7"/>
          <p:cNvSpPr/>
          <p:nvPr/>
        </p:nvSpPr>
        <p:spPr>
          <a:xfrm>
            <a:off x="288000" y="596396"/>
            <a:ext cx="11616000" cy="18000"/>
          </a:xfrm>
          <a:prstGeom prst="rect">
            <a:avLst/>
          </a:prstGeom>
          <a:solidFill>
            <a:srgbClr val="C9B2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8" r:id="rId1"/>
    <p:sldLayoutId id="2147483673" r:id="rId2"/>
    <p:sldLayoutId id="2147483650" r:id="rId3"/>
    <p:sldLayoutId id="2147483670" r:id="rId4"/>
    <p:sldLayoutId id="2147483671" r:id="rId5"/>
    <p:sldLayoutId id="2147483652" r:id="rId6"/>
    <p:sldLayoutId id="2147483653" r:id="rId7"/>
    <p:sldLayoutId id="2147483654" r:id="rId8"/>
    <p:sldLayoutId id="2147483655"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A4B5C-82AB-4FA3-8F62-3D610A8E43D1}" type="slidenum">
              <a:rPr lang="zh-TW" altLang="en-US" smtClean="0"/>
              <a:t>‹#›</a:t>
            </a:fld>
            <a:endParaRPr lang="zh-TW" altLang="en-US"/>
          </a:p>
        </p:txBody>
      </p:sp>
    </p:spTree>
    <p:extLst>
      <p:ext uri="{BB962C8B-B14F-4D97-AF65-F5344CB8AC3E}">
        <p14:creationId xmlns:p14="http://schemas.microsoft.com/office/powerpoint/2010/main" val="396786578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tmp"/></Relationships>
</file>

<file path=ppt/slides/_rels/slide3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3" Type="http://schemas.openxmlformats.org/officeDocument/2006/relationships/hyperlink" Target="https://law.coa.gov.tw/GLRSnewsout/index.aspx" TargetMode="External"/><Relationship Id="rId2" Type="http://schemas.openxmlformats.org/officeDocument/2006/relationships/hyperlink" Target="http://law.moj.gov.tw/Index.aspx#NEWS" TargetMode="External"/><Relationship Id="rId1" Type="http://schemas.openxmlformats.org/officeDocument/2006/relationships/slideLayout" Target="../slideLayouts/slideLayout5.xml"/><Relationship Id="rId4" Type="http://schemas.openxmlformats.org/officeDocument/2006/relationships/hyperlink" Target="https://cons.judicial.gov.tw/judcurrent.aspx?fid=219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jpeg"/><Relationship Id="rId7" Type="http://schemas.openxmlformats.org/officeDocument/2006/relationships/image" Target="../media/image22.wmf"/><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485438" y="1915400"/>
            <a:ext cx="9221117" cy="1610722"/>
          </a:xfrm>
          <a:prstGeom prst="rect">
            <a:avLst/>
          </a:prstGeom>
          <a:noFill/>
          <a:ln>
            <a:noFill/>
          </a:ln>
        </p:spPr>
        <p:txBody>
          <a:bodyPr spcFirstLastPara="1" wrap="square" lIns="91425" tIns="45700" rIns="91425" bIns="45700" anchor="t" anchorCtr="0">
            <a:noAutofit/>
          </a:bodyPr>
          <a:lstStyle/>
          <a:p>
            <a:pPr lvl="0" algn="ctr">
              <a:buClr>
                <a:srgbClr val="974806"/>
              </a:buClr>
              <a:buSzPts val="3600"/>
            </a:pPr>
            <a:r>
              <a:rPr lang="zh-TW" altLang="en-US" sz="4800" b="1" spc="-100" dirty="0">
                <a:solidFill>
                  <a:srgbClr val="974806"/>
                </a:solidFill>
                <a:latin typeface="Taipei Sans TC Beta" pitchFamily="2" charset="-120"/>
                <a:ea typeface="Taipei Sans TC Beta" pitchFamily="2" charset="-120"/>
                <a:cs typeface="Microsoft JhengHei"/>
                <a:sym typeface="Microsoft JhengHei"/>
              </a:rPr>
              <a:t>農田水利灌溉管理法規</a:t>
            </a:r>
            <a:endParaRPr lang="zh-TW" altLang="en-US" sz="4800" b="1" spc="-100" dirty="0">
              <a:solidFill>
                <a:schemeClr val="tx1"/>
              </a:solidFill>
              <a:latin typeface="Taipei Sans TC Beta" pitchFamily="2" charset="-120"/>
              <a:ea typeface="Taipei Sans TC Beta" pitchFamily="2" charset="-120"/>
              <a:cs typeface="Microsoft JhengHei"/>
              <a:sym typeface="Microsoft JhengHei"/>
            </a:endParaRPr>
          </a:p>
        </p:txBody>
      </p:sp>
      <p:pic>
        <p:nvPicPr>
          <p:cNvPr id="37" name="Google Shape;37;p1"/>
          <p:cNvPicPr preferRelativeResize="0"/>
          <p:nvPr/>
        </p:nvPicPr>
        <p:blipFill rotWithShape="1">
          <a:blip r:embed="rId3">
            <a:alphaModFix/>
          </a:blip>
          <a:srcRect b="15805"/>
          <a:stretch/>
        </p:blipFill>
        <p:spPr>
          <a:xfrm>
            <a:off x="0" y="5436614"/>
            <a:ext cx="7062281" cy="1421386"/>
          </a:xfrm>
          <a:prstGeom prst="rect">
            <a:avLst/>
          </a:prstGeom>
          <a:noFill/>
          <a:ln>
            <a:noFill/>
          </a:ln>
        </p:spPr>
      </p:pic>
      <p:pic>
        <p:nvPicPr>
          <p:cNvPr id="4" name="Google Shape;37;p1"/>
          <p:cNvPicPr preferRelativeResize="0"/>
          <p:nvPr/>
        </p:nvPicPr>
        <p:blipFill rotWithShape="1">
          <a:blip r:embed="rId3">
            <a:alphaModFix/>
          </a:blip>
          <a:srcRect r="27410" b="15805"/>
          <a:stretch/>
        </p:blipFill>
        <p:spPr>
          <a:xfrm>
            <a:off x="7062280" y="5436614"/>
            <a:ext cx="5126477" cy="1421386"/>
          </a:xfrm>
          <a:prstGeom prst="rect">
            <a:avLst/>
          </a:prstGeom>
          <a:noFill/>
          <a:ln>
            <a:noFill/>
          </a:ln>
        </p:spPr>
      </p:pic>
      <p:sp>
        <p:nvSpPr>
          <p:cNvPr id="7" name="文字方塊 6">
            <a:extLst>
              <a:ext uri="{FF2B5EF4-FFF2-40B4-BE49-F238E27FC236}">
                <a16:creationId xmlns:a16="http://schemas.microsoft.com/office/drawing/2014/main" id="{585C6E99-6B5C-4E90-A2F4-B1F64364FDC7}"/>
              </a:ext>
            </a:extLst>
          </p:cNvPr>
          <p:cNvSpPr txBox="1"/>
          <p:nvPr/>
        </p:nvSpPr>
        <p:spPr>
          <a:xfrm>
            <a:off x="3296763" y="3303783"/>
            <a:ext cx="5598466" cy="707886"/>
          </a:xfrm>
          <a:prstGeom prst="rect">
            <a:avLst/>
          </a:prstGeom>
          <a:noFill/>
        </p:spPr>
        <p:txBody>
          <a:bodyPr wrap="square">
            <a:spAutoFit/>
          </a:bodyPr>
          <a:lstStyle/>
          <a:p>
            <a:pPr algn="ctr"/>
            <a:r>
              <a:rPr lang="zh-TW" altLang="en-US" sz="4000" b="1" dirty="0">
                <a:solidFill>
                  <a:schemeClr val="tx1"/>
                </a:solidFill>
                <a:latin typeface="Microsoft JhengHei"/>
                <a:ea typeface="Microsoft JhengHei"/>
              </a:rPr>
              <a:t>報告人：朱志彬 </a:t>
            </a:r>
          </a:p>
        </p:txBody>
      </p:sp>
      <p:sp>
        <p:nvSpPr>
          <p:cNvPr id="6" name="Google Shape;43;p2">
            <a:extLst>
              <a:ext uri="{FF2B5EF4-FFF2-40B4-BE49-F238E27FC236}">
                <a16:creationId xmlns:a16="http://schemas.microsoft.com/office/drawing/2014/main" id="{BC312DB6-20F8-41AB-B10E-A9165463718C}"/>
              </a:ext>
            </a:extLst>
          </p:cNvPr>
          <p:cNvSpPr txBox="1"/>
          <p:nvPr/>
        </p:nvSpPr>
        <p:spPr>
          <a:xfrm>
            <a:off x="4640265" y="4653342"/>
            <a:ext cx="2911461" cy="595450"/>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algn="ctr">
              <a:buClr>
                <a:srgbClr val="C00000"/>
              </a:buClr>
              <a:buSzPct val="145000"/>
            </a:pPr>
            <a:r>
              <a:rPr lang="en-US" altLang="zh-TW" sz="2400" b="1"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400" b="1"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29</a:t>
            </a:r>
            <a:r>
              <a:rPr lang="zh-TW" altLang="en-US" sz="2400" b="1"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endParaRPr lang="zh-TW" altLang="en-US" sz="2400" b="1" dirty="0">
              <a:solidFill>
                <a:schemeClr val="accent5">
                  <a:lumMod val="50000"/>
                </a:schemeClr>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415551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C4E7D1-72FE-4BDA-8FF3-465BC8F22F66}"/>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0FBDDB64-C1C6-4EA2-BA5C-C06D210E64E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 name="矩形 4">
            <a:extLst>
              <a:ext uri="{FF2B5EF4-FFF2-40B4-BE49-F238E27FC236}">
                <a16:creationId xmlns:a16="http://schemas.microsoft.com/office/drawing/2014/main" id="{166D200F-FD32-4A3B-95A4-7A89C14C0EFD}"/>
              </a:ext>
            </a:extLst>
          </p:cNvPr>
          <p:cNvSpPr/>
          <p:nvPr/>
        </p:nvSpPr>
        <p:spPr>
          <a:xfrm>
            <a:off x="548820" y="849176"/>
            <a:ext cx="11094359" cy="4893647"/>
          </a:xfrm>
          <a:prstGeom prst="rect">
            <a:avLst/>
          </a:prstGeom>
        </p:spPr>
        <p:txBody>
          <a:bodyPr wrap="square">
            <a:spAutoFit/>
          </a:bodyPr>
          <a:lstStyle/>
          <a:p>
            <a:pPr>
              <a:spcBef>
                <a:spcPts val="600"/>
              </a:spcBef>
              <a:spcAft>
                <a:spcPts val="600"/>
              </a:spcAft>
            </a:pPr>
            <a:r>
              <a:rPr lang="zh-TW" altLang="en-US" sz="3200" b="1" dirty="0">
                <a:solidFill>
                  <a:srgbClr val="FF0000"/>
                </a:solidFill>
                <a:latin typeface="微軟正黑體" panose="020B0604030504040204" pitchFamily="34" charset="-120"/>
                <a:ea typeface="微軟正黑體" panose="020B0604030504040204" pitchFamily="34" charset="-120"/>
              </a:rPr>
              <a:t>水利小組設置管理辦法</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摘要</a:t>
            </a:r>
            <a:r>
              <a:rPr lang="en-US" altLang="zh-TW" sz="3200" b="1" dirty="0">
                <a:solidFill>
                  <a:srgbClr val="FF0000"/>
                </a:solidFill>
                <a:latin typeface="微軟正黑體" panose="020B0604030504040204" pitchFamily="34" charset="-120"/>
                <a:ea typeface="微軟正黑體" panose="020B0604030504040204" pitchFamily="34" charset="-120"/>
              </a:rPr>
              <a:t>)</a:t>
            </a:r>
          </a:p>
          <a:p>
            <a:pPr>
              <a:lnSpc>
                <a:spcPts val="3000"/>
              </a:lnSpc>
              <a:spcBef>
                <a:spcPts val="0"/>
              </a:spcBef>
              <a:spcAft>
                <a:spcPts val="0"/>
              </a:spcAft>
            </a:pPr>
            <a:r>
              <a:rPr lang="en-US" altLang="zh-TW" sz="2800" dirty="0">
                <a:latin typeface="Times New Roman" panose="02020603050405020304" pitchFamily="18" charset="0"/>
                <a:ea typeface="微軟正黑體" panose="020B0604030504040204" pitchFamily="34" charset="-120"/>
              </a:rPr>
              <a:t>1.</a:t>
            </a:r>
            <a:r>
              <a:rPr lang="zh-TW" altLang="en-US" sz="2800" dirty="0">
                <a:latin typeface="Times New Roman" panose="02020603050405020304" pitchFamily="18" charset="0"/>
                <a:ea typeface="微軟正黑體" panose="020B0604030504040204" pitchFamily="34" charset="-120"/>
              </a:rPr>
              <a:t>面積五十一公頃以上設一農田水利小組。</a:t>
            </a:r>
            <a:endParaRPr lang="en-US" altLang="zh-TW" sz="2800" dirty="0">
              <a:latin typeface="Times New Roman" panose="02020603050405020304" pitchFamily="18" charset="0"/>
              <a:ea typeface="微軟正黑體" panose="020B0604030504040204" pitchFamily="34" charset="-120"/>
            </a:endParaRPr>
          </a:p>
          <a:p>
            <a:pPr marL="2062163" indent="-2062163">
              <a:lnSpc>
                <a:spcPts val="3000"/>
              </a:lnSpc>
              <a:spcBef>
                <a:spcPts val="0"/>
              </a:spcBef>
              <a:spcAft>
                <a:spcPts val="0"/>
              </a:spcAft>
            </a:pPr>
            <a:r>
              <a:rPr lang="en-US" altLang="zh-TW" sz="2800" dirty="0">
                <a:latin typeface="Times New Roman" panose="02020603050405020304" pitchFamily="18" charset="0"/>
                <a:ea typeface="微軟正黑體" panose="020B0604030504040204" pitchFamily="34" charset="-120"/>
              </a:rPr>
              <a:t>2.</a:t>
            </a:r>
            <a:r>
              <a:rPr lang="zh-TW" altLang="en-US" sz="2800" dirty="0">
                <a:latin typeface="Times New Roman" panose="02020603050405020304" pitchFamily="18" charset="0"/>
                <a:ea typeface="微軟正黑體" panose="020B0604030504040204" pitchFamily="34" charset="-120"/>
              </a:rPr>
              <a:t>小組成員：屬該農田水利小組區域內具受益事實之所有權人、承租人、農育權人、永佃權人等或已參加農民健康保險之</a:t>
            </a:r>
            <a:r>
              <a:rPr lang="zh-TW" altLang="en-US" sz="2800" dirty="0">
                <a:solidFill>
                  <a:srgbClr val="FF0000"/>
                </a:solidFill>
                <a:latin typeface="Times New Roman" panose="02020603050405020304" pitchFamily="18" charset="0"/>
                <a:ea typeface="微軟正黑體" panose="020B0604030504040204" pitchFamily="34" charset="-120"/>
              </a:rPr>
              <a:t>實際耕作</a:t>
            </a:r>
            <a:r>
              <a:rPr lang="zh-TW" altLang="en-US" sz="2800" dirty="0">
                <a:latin typeface="Times New Roman" panose="02020603050405020304" pitchFamily="18" charset="0"/>
                <a:ea typeface="微軟正黑體" panose="020B0604030504040204" pitchFamily="34" charset="-120"/>
              </a:rPr>
              <a:t>者。</a:t>
            </a:r>
            <a:endParaRPr lang="en-US" altLang="zh-TW" sz="2800" dirty="0">
              <a:latin typeface="Times New Roman" panose="02020603050405020304" pitchFamily="18" charset="0"/>
              <a:ea typeface="微軟正黑體" panose="020B0604030504040204" pitchFamily="34" charset="-120"/>
            </a:endParaRPr>
          </a:p>
          <a:p>
            <a:pPr marL="2062163" indent="-2062163">
              <a:lnSpc>
                <a:spcPts val="3000"/>
              </a:lnSpc>
            </a:pPr>
            <a:r>
              <a:rPr lang="en-US" altLang="zh-TW" sz="2800" dirty="0">
                <a:latin typeface="Times New Roman" panose="02020603050405020304" pitchFamily="18" charset="0"/>
                <a:ea typeface="微軟正黑體" panose="020B0604030504040204" pitchFamily="34" charset="-120"/>
              </a:rPr>
              <a:t>3.</a:t>
            </a:r>
            <a:r>
              <a:rPr lang="zh-TW" altLang="en-US" sz="2800" dirty="0">
                <a:latin typeface="Times New Roman" panose="02020603050405020304" pitchFamily="18" charset="0"/>
                <a:ea typeface="微軟正黑體" panose="020B0604030504040204" pitchFamily="34" charset="-120"/>
              </a:rPr>
              <a:t>    小組長：主管機關遴選，四年一任。</a:t>
            </a:r>
            <a:endParaRPr lang="en-US" altLang="zh-TW" sz="2800" dirty="0">
              <a:latin typeface="Times New Roman" panose="02020603050405020304" pitchFamily="18" charset="0"/>
              <a:ea typeface="微軟正黑體" panose="020B0604030504040204" pitchFamily="34" charset="-120"/>
            </a:endParaRPr>
          </a:p>
          <a:p>
            <a:pPr marL="2062163" indent="-2062163">
              <a:lnSpc>
                <a:spcPts val="3000"/>
              </a:lnSpc>
            </a:pPr>
            <a:r>
              <a:rPr lang="en-US" altLang="zh-TW" sz="2800" dirty="0">
                <a:latin typeface="Times New Roman" panose="02020603050405020304" pitchFamily="18" charset="0"/>
                <a:ea typeface="微軟正黑體" panose="020B0604030504040204" pitchFamily="34" charset="-120"/>
              </a:rPr>
              <a:t>4.</a:t>
            </a:r>
            <a:r>
              <a:rPr lang="zh-TW" altLang="en-US" sz="2800" dirty="0">
                <a:latin typeface="Times New Roman" panose="02020603050405020304" pitchFamily="18" charset="0"/>
                <a:ea typeface="微軟正黑體" panose="020B0604030504040204" pitchFamily="34" charset="-120"/>
              </a:rPr>
              <a:t>        班長：由水利小組長招募報主管機關備查。</a:t>
            </a:r>
            <a:endParaRPr lang="en-US" altLang="zh-TW" sz="2800" dirty="0">
              <a:latin typeface="Times New Roman" panose="02020603050405020304" pitchFamily="18" charset="0"/>
              <a:ea typeface="微軟正黑體" panose="020B0604030504040204" pitchFamily="34" charset="-120"/>
            </a:endParaRPr>
          </a:p>
          <a:p>
            <a:pPr marL="2062163" indent="-2062163">
              <a:lnSpc>
                <a:spcPts val="3000"/>
              </a:lnSpc>
            </a:pPr>
            <a:r>
              <a:rPr lang="en-US" altLang="zh-TW" sz="2800" dirty="0">
                <a:latin typeface="Times New Roman" panose="02020603050405020304" pitchFamily="18" charset="0"/>
                <a:ea typeface="微軟正黑體" panose="020B0604030504040204" pitchFamily="34" charset="-120"/>
              </a:rPr>
              <a:t>5.</a:t>
            </a:r>
            <a:r>
              <a:rPr lang="zh-TW" altLang="en-US" sz="2800" dirty="0">
                <a:latin typeface="Times New Roman" panose="02020603050405020304" pitchFamily="18" charset="0"/>
                <a:ea typeface="微軟正黑體" panose="020B0604030504040204" pitchFamily="34" charset="-120"/>
              </a:rPr>
              <a:t>小組任務：協助灌溉用水分配、灌溉排水設施維護及管理等。</a:t>
            </a:r>
            <a:endParaRPr lang="en-US" altLang="zh-TW" sz="2800" dirty="0">
              <a:latin typeface="Times New Roman" panose="02020603050405020304" pitchFamily="18" charset="0"/>
              <a:ea typeface="微軟正黑體" panose="020B0604030504040204" pitchFamily="34" charset="-120"/>
            </a:endParaRPr>
          </a:p>
          <a:p>
            <a:pPr marL="2062163" indent="-2062163">
              <a:lnSpc>
                <a:spcPts val="3000"/>
              </a:lnSpc>
            </a:pPr>
            <a:r>
              <a:rPr lang="en-US" altLang="zh-TW" sz="2800" dirty="0">
                <a:latin typeface="Times New Roman" panose="02020603050405020304" pitchFamily="18" charset="0"/>
                <a:ea typeface="微軟正黑體" panose="020B0604030504040204" pitchFamily="34" charset="-120"/>
              </a:rPr>
              <a:t>6.</a:t>
            </a:r>
            <a:r>
              <a:rPr lang="zh-TW" altLang="en-US" sz="2800" dirty="0">
                <a:latin typeface="Times New Roman" panose="02020603050405020304" pitchFamily="18" charset="0"/>
                <a:ea typeface="微軟正黑體" panose="020B0604030504040204" pitchFamily="34" charset="-120"/>
              </a:rPr>
              <a:t>小組經費：由農田水利事業作業基金支應，包括小組辦公補助費、業務費、成員出勤之協勤費、事務委辦費、保險費等。</a:t>
            </a:r>
            <a:endParaRPr lang="en-US" altLang="zh-TW" sz="2800" dirty="0">
              <a:latin typeface="Times New Roman" panose="02020603050405020304" pitchFamily="18" charset="0"/>
              <a:ea typeface="微軟正黑體" panose="020B0604030504040204" pitchFamily="34" charset="-120"/>
            </a:endParaRPr>
          </a:p>
          <a:p>
            <a:pPr marL="2062163" indent="-2062163">
              <a:lnSpc>
                <a:spcPts val="3000"/>
              </a:lnSpc>
            </a:pPr>
            <a:r>
              <a:rPr lang="en-US" altLang="zh-TW" sz="2800" dirty="0">
                <a:latin typeface="Times New Roman" panose="02020603050405020304" pitchFamily="18" charset="0"/>
                <a:ea typeface="微軟正黑體" panose="020B0604030504040204" pitchFamily="34" charset="-120"/>
              </a:rPr>
              <a:t>7.</a:t>
            </a:r>
            <a:r>
              <a:rPr lang="zh-TW" altLang="en-US" sz="2800" dirty="0">
                <a:latin typeface="Times New Roman" panose="02020603050405020304" pitchFamily="18" charset="0"/>
                <a:ea typeface="微軟正黑體" panose="020B0604030504040204" pitchFamily="34" charset="-120"/>
              </a:rPr>
              <a:t>    掌水工：小組成員輪流擔任或主管機關遴選，以出勤費方式支付費用。</a:t>
            </a:r>
            <a:endParaRPr lang="en-US" altLang="zh-TW" sz="2800" dirty="0">
              <a:latin typeface="Times New Roman" panose="02020603050405020304" pitchFamily="18" charset="0"/>
              <a:ea typeface="微軟正黑體" panose="020B0604030504040204" pitchFamily="34" charset="-120"/>
            </a:endParaRPr>
          </a:p>
        </p:txBody>
      </p:sp>
      <p:sp>
        <p:nvSpPr>
          <p:cNvPr id="6" name="矩形 5">
            <a:extLst>
              <a:ext uri="{FF2B5EF4-FFF2-40B4-BE49-F238E27FC236}">
                <a16:creationId xmlns:a16="http://schemas.microsoft.com/office/drawing/2014/main" id="{7E70FB16-A43B-44A4-999F-090DF50D9F0A}"/>
              </a:ext>
            </a:extLst>
          </p:cNvPr>
          <p:cNvSpPr/>
          <p:nvPr/>
        </p:nvSpPr>
        <p:spPr>
          <a:xfrm>
            <a:off x="857767" y="5672944"/>
            <a:ext cx="10785412" cy="769441"/>
          </a:xfrm>
          <a:prstGeom prst="rect">
            <a:avLst/>
          </a:prstGeom>
        </p:spPr>
        <p:txBody>
          <a:bodyPr wrap="square">
            <a:spAutoFit/>
          </a:bodyPr>
          <a:lstStyle/>
          <a:p>
            <a:pPr marL="285750" indent="-285750">
              <a:buFont typeface="Arial" panose="020B0604020202020204" pitchFamily="34" charset="0"/>
              <a:buChar char="•"/>
            </a:pPr>
            <a:r>
              <a:rPr lang="zh-TW" altLang="en-US" sz="2200" dirty="0">
                <a:solidFill>
                  <a:srgbClr val="FF0000"/>
                </a:solidFill>
                <a:latin typeface="微軟正黑體" panose="020B0604030504040204" pitchFamily="34" charset="-120"/>
                <a:ea typeface="微軟正黑體" panose="020B0604030504040204" pitchFamily="34" charset="-120"/>
              </a:rPr>
              <a:t>原水利小組長任期延至一百零九年十二月三十一日。一百一十年一月一日起，由主管機關遴選。</a:t>
            </a:r>
          </a:p>
        </p:txBody>
      </p:sp>
    </p:spTree>
    <p:extLst>
      <p:ext uri="{BB962C8B-B14F-4D97-AF65-F5344CB8AC3E}">
        <p14:creationId xmlns:p14="http://schemas.microsoft.com/office/powerpoint/2010/main" val="89480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C4E7D1-72FE-4BDA-8FF3-465BC8F22F66}"/>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0FBDDB64-C1C6-4EA2-BA5C-C06D210E64E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 name="矩形 4">
            <a:extLst>
              <a:ext uri="{FF2B5EF4-FFF2-40B4-BE49-F238E27FC236}">
                <a16:creationId xmlns:a16="http://schemas.microsoft.com/office/drawing/2014/main" id="{166D200F-FD32-4A3B-95A4-7A89C14C0EFD}"/>
              </a:ext>
            </a:extLst>
          </p:cNvPr>
          <p:cNvSpPr/>
          <p:nvPr/>
        </p:nvSpPr>
        <p:spPr>
          <a:xfrm>
            <a:off x="548820" y="849176"/>
            <a:ext cx="11094359" cy="5754909"/>
          </a:xfrm>
          <a:prstGeom prst="rect">
            <a:avLst/>
          </a:prstGeom>
        </p:spPr>
        <p:txBody>
          <a:bodyPr wrap="square">
            <a:spAutoFit/>
          </a:bodyPr>
          <a:lstStyle/>
          <a:p>
            <a:pPr>
              <a:spcBef>
                <a:spcPts val="600"/>
              </a:spcBef>
              <a:spcAft>
                <a:spcPts val="600"/>
              </a:spcAft>
            </a:pPr>
            <a:r>
              <a:rPr lang="zh-TW" altLang="en-US" sz="3200" b="1" dirty="0">
                <a:solidFill>
                  <a:srgbClr val="FF0000"/>
                </a:solidFill>
                <a:latin typeface="微軟正黑體" panose="020B0604030504040204" pitchFamily="34" charset="-120"/>
                <a:ea typeface="微軟正黑體" panose="020B0604030504040204" pitchFamily="34" charset="-120"/>
              </a:rPr>
              <a:t>農業灌溉用水加壓供水收費標準</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摘要</a:t>
            </a:r>
            <a:r>
              <a:rPr lang="en-US" altLang="zh-TW" sz="3200" b="1" dirty="0">
                <a:solidFill>
                  <a:srgbClr val="FF0000"/>
                </a:solidFill>
                <a:latin typeface="微軟正黑體" panose="020B0604030504040204" pitchFamily="34" charset="-120"/>
                <a:ea typeface="微軟正黑體" panose="020B0604030504040204" pitchFamily="34" charset="-120"/>
              </a:rPr>
              <a:t>)</a:t>
            </a:r>
          </a:p>
          <a:p>
            <a:pPr marL="266700" indent="-266700">
              <a:lnSpc>
                <a:spcPct val="150000"/>
              </a:lnSpc>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敘明收費項目包含：</a:t>
            </a:r>
            <a:r>
              <a:rPr lang="zh-TW" altLang="zh-TW" sz="2800" dirty="0">
                <a:latin typeface="微軟正黑體" panose="020B0604030504040204" pitchFamily="34" charset="-120"/>
                <a:ea typeface="微軟正黑體" panose="020B0604030504040204" pitchFamily="34" charset="-120"/>
              </a:rPr>
              <a:t>操作費用</a:t>
            </a:r>
            <a:r>
              <a:rPr lang="zh-TW" altLang="en-US" sz="2800" dirty="0">
                <a:latin typeface="微軟正黑體" panose="020B0604030504040204" pitchFamily="34" charset="-120"/>
                <a:ea typeface="微軟正黑體" panose="020B0604030504040204" pitchFamily="34" charset="-120"/>
              </a:rPr>
              <a:t>及設施維護。</a:t>
            </a:r>
          </a:p>
          <a:p>
            <a:pPr marL="266700" indent="-266700">
              <a:lnSpc>
                <a:spcPct val="150000"/>
              </a:lnSpc>
            </a:pPr>
            <a:r>
              <a:rPr lang="en-US" altLang="zh-TW" sz="2800" dirty="0">
                <a:latin typeface="微軟正黑體" panose="020B0604030504040204" pitchFamily="34" charset="-120"/>
                <a:ea typeface="微軟正黑體" panose="020B0604030504040204" pitchFamily="34" charset="-120"/>
              </a:rPr>
              <a:t>2.</a:t>
            </a:r>
            <a:r>
              <a:rPr lang="zh-TW" altLang="zh-TW" sz="2800" dirty="0">
                <a:latin typeface="微軟正黑體" panose="020B0604030504040204" pitchFamily="34" charset="-120"/>
                <a:ea typeface="微軟正黑體" panose="020B0604030504040204" pitchFamily="34" charset="-120"/>
              </a:rPr>
              <a:t>操作費用</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供水電費，以每噸用水新臺幣</a:t>
            </a: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元起計，一次加壓者加收</a:t>
            </a:r>
            <a:r>
              <a:rPr lang="en-US" altLang="zh-TW" sz="2800" dirty="0">
                <a:latin typeface="微軟正黑體" panose="020B0604030504040204" pitchFamily="34" charset="-120"/>
                <a:ea typeface="微軟正黑體" panose="020B0604030504040204" pitchFamily="34" charset="-120"/>
              </a:rPr>
              <a:t>20%</a:t>
            </a:r>
            <a:r>
              <a:rPr lang="zh-TW" altLang="en-US" sz="2800" dirty="0">
                <a:latin typeface="微軟正黑體" panose="020B0604030504040204" pitchFamily="34" charset="-120"/>
                <a:ea typeface="微軟正黑體" panose="020B0604030504040204" pitchFamily="34" charset="-120"/>
              </a:rPr>
              <a:t>；養護及管理費用：每月新臺幣</a:t>
            </a:r>
            <a:r>
              <a:rPr lang="en-US" altLang="zh-TW" sz="2800" dirty="0">
                <a:latin typeface="微軟正黑體" panose="020B0604030504040204" pitchFamily="34" charset="-120"/>
                <a:ea typeface="微軟正黑體" panose="020B0604030504040204" pitchFamily="34" charset="-120"/>
              </a:rPr>
              <a:t>50</a:t>
            </a:r>
            <a:r>
              <a:rPr lang="zh-TW" altLang="en-US" sz="2800" dirty="0">
                <a:latin typeface="微軟正黑體" panose="020B0604030504040204" pitchFamily="34" charset="-120"/>
                <a:ea typeface="微軟正黑體" panose="020B0604030504040204" pitchFamily="34" charset="-120"/>
              </a:rPr>
              <a:t>元</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設施維護費加收</a:t>
            </a: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a:t>
            </a:r>
          </a:p>
          <a:p>
            <a:pPr marL="266700" indent="-266700">
              <a:lnSpc>
                <a:spcPct val="150000"/>
              </a:lnSpc>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因地勢或其他因素致供水成本提高時，其操作費用之供水電費由主管機關與使用者另行約定，但不得超過每噸用水新臺幣</a:t>
            </a:r>
            <a:r>
              <a:rPr lang="en-US" altLang="zh-TW" sz="2800" dirty="0">
                <a:latin typeface="微軟正黑體" panose="020B0604030504040204" pitchFamily="34" charset="-120"/>
                <a:ea typeface="微軟正黑體" panose="020B0604030504040204" pitchFamily="34" charset="-120"/>
              </a:rPr>
              <a:t>20</a:t>
            </a:r>
            <a:r>
              <a:rPr lang="zh-TW" altLang="en-US" sz="2800" dirty="0">
                <a:latin typeface="微軟正黑體" panose="020B0604030504040204" pitchFamily="34" charset="-120"/>
                <a:ea typeface="微軟正黑體" panose="020B0604030504040204" pitchFamily="34" charset="-120"/>
              </a:rPr>
              <a:t>元為限。</a:t>
            </a:r>
          </a:p>
          <a:p>
            <a:pPr marL="180975" indent="-180975">
              <a:lnSpc>
                <a:spcPct val="150000"/>
              </a:lnSpc>
            </a:pP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endParaRPr lang="en-US" altLang="zh-TW" sz="28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243118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C4E7D1-72FE-4BDA-8FF3-465BC8F22F66}"/>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0FBDDB64-C1C6-4EA2-BA5C-C06D210E64E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 name="矩形 4">
            <a:extLst>
              <a:ext uri="{FF2B5EF4-FFF2-40B4-BE49-F238E27FC236}">
                <a16:creationId xmlns:a16="http://schemas.microsoft.com/office/drawing/2014/main" id="{166D200F-FD32-4A3B-95A4-7A89C14C0EFD}"/>
              </a:ext>
            </a:extLst>
          </p:cNvPr>
          <p:cNvSpPr/>
          <p:nvPr/>
        </p:nvSpPr>
        <p:spPr>
          <a:xfrm>
            <a:off x="548820" y="849176"/>
            <a:ext cx="11094359" cy="3814249"/>
          </a:xfrm>
          <a:prstGeom prst="rect">
            <a:avLst/>
          </a:prstGeom>
        </p:spPr>
        <p:txBody>
          <a:bodyPr wrap="square">
            <a:spAutoFit/>
          </a:bodyPr>
          <a:lstStyle/>
          <a:p>
            <a:pPr>
              <a:spcBef>
                <a:spcPts val="600"/>
              </a:spcBef>
              <a:spcAft>
                <a:spcPts val="600"/>
              </a:spcAft>
            </a:pPr>
            <a:r>
              <a:rPr lang="zh-TW" altLang="en-US" sz="3200" b="1" dirty="0">
                <a:solidFill>
                  <a:srgbClr val="FF0000"/>
                </a:solidFill>
                <a:latin typeface="微軟正黑體" panose="020B0604030504040204" pitchFamily="34" charset="-120"/>
                <a:ea typeface="微軟正黑體" panose="020B0604030504040204" pitchFamily="34" charset="-120"/>
              </a:rPr>
              <a:t>農田水利法第三十一條情節輕微及減免處罰標準</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摘要</a:t>
            </a:r>
            <a:r>
              <a:rPr lang="en-US" altLang="zh-TW" sz="3200" b="1" dirty="0">
                <a:solidFill>
                  <a:srgbClr val="FF0000"/>
                </a:solidFill>
                <a:latin typeface="微軟正黑體" panose="020B0604030504040204" pitchFamily="34" charset="-120"/>
                <a:ea typeface="微軟正黑體" panose="020B0604030504040204" pitchFamily="34" charset="-120"/>
              </a:rPr>
              <a:t>)</a:t>
            </a:r>
          </a:p>
          <a:p>
            <a:pPr marL="266700" indent="-266700">
              <a:lnSpc>
                <a:spcPct val="150000"/>
              </a:lnSpc>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情節輕微之認定：首度查獲、從事農業行為、</a:t>
            </a:r>
            <a:r>
              <a:rPr lang="zh-TW" altLang="zh-TW" sz="2800" dirty="0">
                <a:latin typeface="微軟正黑體" panose="020B0604030504040204" pitchFamily="34" charset="-120"/>
                <a:ea typeface="微軟正黑體" panose="020B0604030504040204" pitchFamily="34" charset="-120"/>
              </a:rPr>
              <a:t>排放水質符合灌溉水質基準值</a:t>
            </a:r>
            <a:r>
              <a:rPr lang="zh-TW" altLang="en-US" sz="2800" dirty="0">
                <a:latin typeface="微軟正黑體" panose="020B0604030504040204" pitchFamily="34" charset="-120"/>
                <a:ea typeface="微軟正黑體" panose="020B0604030504040204" pitchFamily="34" charset="-120"/>
              </a:rPr>
              <a:t>、未影響通水功能、未影響灌溉水質。</a:t>
            </a:r>
          </a:p>
          <a:p>
            <a:pPr marL="266700" indent="-266700">
              <a:lnSpc>
                <a:spcPct val="150000"/>
              </a:lnSpc>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行為人於查獲時立即回復原狀者，得免予處罰。</a:t>
            </a:r>
            <a:endParaRPr lang="en-US" altLang="zh-TW" sz="2800" dirty="0">
              <a:latin typeface="微軟正黑體" panose="020B0604030504040204" pitchFamily="34" charset="-120"/>
              <a:ea typeface="微軟正黑體" panose="020B0604030504040204" pitchFamily="34" charset="-120"/>
            </a:endParaRPr>
          </a:p>
          <a:p>
            <a:pPr marL="266700" indent="-266700">
              <a:lnSpc>
                <a:spcPct val="150000"/>
              </a:lnSpc>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未立即回復原狀者，主管機關得令其限期改善，依限改善完成者，得減輕罰鍰至最低罰鍰額度之</a:t>
            </a:r>
            <a:r>
              <a:rPr lang="en-US" altLang="zh-TW" sz="2800" dirty="0">
                <a:latin typeface="微軟正黑體" panose="020B0604030504040204" pitchFamily="34" charset="-120"/>
                <a:ea typeface="微軟正黑體" panose="020B0604030504040204" pitchFamily="34" charset="-120"/>
              </a:rPr>
              <a:t>1/2</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568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C4E7D1-72FE-4BDA-8FF3-465BC8F22F66}"/>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0FBDDB64-C1C6-4EA2-BA5C-C06D210E64E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 name="矩形 4">
            <a:extLst>
              <a:ext uri="{FF2B5EF4-FFF2-40B4-BE49-F238E27FC236}">
                <a16:creationId xmlns:a16="http://schemas.microsoft.com/office/drawing/2014/main" id="{166D200F-FD32-4A3B-95A4-7A89C14C0EFD}"/>
              </a:ext>
            </a:extLst>
          </p:cNvPr>
          <p:cNvSpPr/>
          <p:nvPr/>
        </p:nvSpPr>
        <p:spPr>
          <a:xfrm>
            <a:off x="548820" y="849176"/>
            <a:ext cx="11094359" cy="5108578"/>
          </a:xfrm>
          <a:prstGeom prst="rect">
            <a:avLst/>
          </a:prstGeom>
        </p:spPr>
        <p:txBody>
          <a:bodyPr wrap="square">
            <a:spAutoFit/>
          </a:bodyPr>
          <a:lstStyle/>
          <a:p>
            <a:pPr>
              <a:spcBef>
                <a:spcPts val="600"/>
              </a:spcBef>
              <a:spcAft>
                <a:spcPts val="600"/>
              </a:spcAft>
            </a:pPr>
            <a:r>
              <a:rPr lang="zh-TW" altLang="en-US" sz="3200" b="1" dirty="0">
                <a:solidFill>
                  <a:srgbClr val="FF0000"/>
                </a:solidFill>
                <a:latin typeface="微軟正黑體" panose="020B0604030504040204" pitchFamily="34" charset="-120"/>
                <a:ea typeface="微軟正黑體" panose="020B0604030504040204" pitchFamily="34" charset="-120"/>
              </a:rPr>
              <a:t>農田水利法施行細則</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摘要</a:t>
            </a:r>
            <a:r>
              <a:rPr lang="en-US" altLang="zh-TW" sz="3200" b="1" dirty="0">
                <a:solidFill>
                  <a:srgbClr val="FF0000"/>
                </a:solidFill>
                <a:latin typeface="微軟正黑體" panose="020B0604030504040204" pitchFamily="34" charset="-120"/>
                <a:ea typeface="微軟正黑體" panose="020B0604030504040204" pitchFamily="34" charset="-120"/>
              </a:rPr>
              <a:t>)</a:t>
            </a:r>
          </a:p>
          <a:p>
            <a:pPr>
              <a:lnSpc>
                <a:spcPct val="150000"/>
              </a:lnSpc>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敘明農田水利法所稱照舊使用之關係。</a:t>
            </a:r>
          </a:p>
          <a:p>
            <a:pPr>
              <a:lnSpc>
                <a:spcPct val="150000"/>
              </a:lnSpc>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敘明灌溉管理組織</a:t>
            </a:r>
            <a:r>
              <a:rPr lang="en-US" altLang="zh-TW" sz="2800" dirty="0">
                <a:latin typeface="微軟正黑體" panose="020B0604030504040204" pitchFamily="34" charset="-120"/>
                <a:ea typeface="微軟正黑體" panose="020B0604030504040204" pitchFamily="34" charset="-120"/>
              </a:rPr>
              <a:t>109</a:t>
            </a:r>
            <a:r>
              <a:rPr lang="zh-TW" altLang="en-US"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月至</a:t>
            </a:r>
            <a:r>
              <a:rPr lang="en-US" altLang="zh-TW" sz="2800" dirty="0">
                <a:latin typeface="微軟正黑體" panose="020B0604030504040204" pitchFamily="34" charset="-120"/>
                <a:ea typeface="微軟正黑體" panose="020B0604030504040204" pitchFamily="34" charset="-120"/>
              </a:rPr>
              <a:t>12</a:t>
            </a:r>
            <a:r>
              <a:rPr lang="zh-TW" altLang="en-US" sz="2800" dirty="0">
                <a:latin typeface="微軟正黑體" panose="020B0604030504040204" pitchFamily="34" charset="-120"/>
                <a:ea typeface="微軟正黑體" panose="020B0604030504040204" pitchFamily="34" charset="-120"/>
              </a:rPr>
              <a:t>月預算及會計處理方式。</a:t>
            </a:r>
            <a:endParaRPr lang="en-US" altLang="zh-TW" sz="2800" dirty="0">
              <a:latin typeface="微軟正黑體" panose="020B0604030504040204" pitchFamily="34" charset="-120"/>
              <a:ea typeface="微軟正黑體" panose="020B0604030504040204" pitchFamily="34" charset="-120"/>
            </a:endParaRPr>
          </a:p>
          <a:p>
            <a:pPr marL="365125" indent="-365125">
              <a:lnSpc>
                <a:spcPct val="150000"/>
              </a:lnSpc>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灌溉管理組織專任職員之訓練及進修事項，得委農田水利財團法人辦理。</a:t>
            </a:r>
          </a:p>
          <a:p>
            <a:pPr marL="365125" indent="-365125">
              <a:lnSpc>
                <a:spcPct val="150000"/>
              </a:lnSpc>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因地籍整理併於國有財產產籍登記註明屬於作業基金財產。</a:t>
            </a:r>
          </a:p>
          <a:p>
            <a:pPr marL="180975" indent="-180975">
              <a:lnSpc>
                <a:spcPct val="150000"/>
              </a:lnSpc>
            </a:pP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endParaRPr lang="en-US" altLang="zh-TW" sz="28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390560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C4E7D1-72FE-4BDA-8FF3-465BC8F22F66}"/>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0FBDDB64-C1C6-4EA2-BA5C-C06D210E64E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 name="矩形 4">
            <a:extLst>
              <a:ext uri="{FF2B5EF4-FFF2-40B4-BE49-F238E27FC236}">
                <a16:creationId xmlns:a16="http://schemas.microsoft.com/office/drawing/2014/main" id="{166D200F-FD32-4A3B-95A4-7A89C14C0EFD}"/>
              </a:ext>
            </a:extLst>
          </p:cNvPr>
          <p:cNvSpPr/>
          <p:nvPr/>
        </p:nvSpPr>
        <p:spPr>
          <a:xfrm>
            <a:off x="532195" y="600834"/>
            <a:ext cx="11659805" cy="5856796"/>
          </a:xfrm>
          <a:prstGeom prst="rect">
            <a:avLst/>
          </a:prstGeom>
        </p:spPr>
        <p:txBody>
          <a:bodyPr wrap="square">
            <a:spAutoFit/>
          </a:bodyPr>
          <a:lstStyle/>
          <a:p>
            <a:pPr>
              <a:spcBef>
                <a:spcPts val="600"/>
              </a:spcBef>
              <a:spcAft>
                <a:spcPts val="600"/>
              </a:spcAft>
            </a:pPr>
            <a:r>
              <a:rPr lang="zh-TW" altLang="en-US" sz="3200" b="1" dirty="0">
                <a:solidFill>
                  <a:srgbClr val="FF0000"/>
                </a:solidFill>
                <a:latin typeface="微軟正黑體" panose="020B0604030504040204" pitchFamily="34" charset="-120"/>
                <a:ea typeface="微軟正黑體" panose="020B0604030504040204" pitchFamily="34" charset="-120"/>
              </a:rPr>
              <a:t>農田灌溉排水管理辦法</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摘要</a:t>
            </a:r>
            <a:r>
              <a:rPr lang="en-US" altLang="zh-TW" sz="3200" b="1" dirty="0">
                <a:solidFill>
                  <a:srgbClr val="FF0000"/>
                </a:solidFill>
                <a:latin typeface="微軟正黑體" panose="020B0604030504040204" pitchFamily="34" charset="-120"/>
                <a:ea typeface="微軟正黑體" panose="020B0604030504040204" pitchFamily="34" charset="-120"/>
              </a:rPr>
              <a:t>)</a:t>
            </a:r>
          </a:p>
          <a:p>
            <a:pPr marL="266700" indent="-266700">
              <a:lnSpc>
                <a:spcPts val="3400"/>
              </a:lnSpc>
            </a:pPr>
            <a:r>
              <a:rPr lang="en-US" altLang="zh-TW" sz="2400" dirty="0">
                <a:latin typeface="微軟正黑體" panose="020B0604030504040204" pitchFamily="34" charset="-120"/>
                <a:ea typeface="微軟正黑體" panose="020B0604030504040204" pitchFamily="34" charset="-120"/>
              </a:rPr>
              <a:t>1.§2</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劃設農田水利</a:t>
            </a:r>
            <a:r>
              <a:rPr lang="zh-TW" altLang="en-US" sz="2400" u="sng" dirty="0">
                <a:solidFill>
                  <a:srgbClr val="FF0000"/>
                </a:solidFill>
                <a:latin typeface="微軟正黑體" panose="020B0604030504040204" pitchFamily="34" charset="-120"/>
                <a:ea typeface="微軟正黑體" panose="020B0604030504040204" pitchFamily="34" charset="-120"/>
              </a:rPr>
              <a:t>事業區域</a:t>
            </a:r>
            <a:r>
              <a:rPr lang="zh-TW" altLang="en-US" sz="2400" dirty="0">
                <a:latin typeface="微軟正黑體" panose="020B0604030504040204" pitchFamily="34" charset="-120"/>
                <a:ea typeface="微軟正黑體" panose="020B0604030504040204" pitchFamily="34" charset="-120"/>
              </a:rPr>
              <a:t>、</a:t>
            </a:r>
            <a:r>
              <a:rPr lang="zh-TW" altLang="en-US" sz="2400" u="sng" dirty="0">
                <a:solidFill>
                  <a:srgbClr val="FF0000"/>
                </a:solidFill>
                <a:latin typeface="微軟正黑體" panose="020B0604030504040204" pitchFamily="34" charset="-120"/>
                <a:ea typeface="微軟正黑體" panose="020B0604030504040204" pitchFamily="34" charset="-120"/>
              </a:rPr>
              <a:t>灌溉制度</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每年辦理</a:t>
            </a:r>
            <a:r>
              <a:rPr lang="zh-TW" altLang="en-US" sz="2400" u="sng" dirty="0">
                <a:solidFill>
                  <a:srgbClr val="FF0000"/>
                </a:solidFill>
                <a:latin typeface="微軟正黑體" panose="020B0604030504040204" pitchFamily="34" charset="-120"/>
                <a:ea typeface="微軟正黑體" panose="020B0604030504040204" pitchFamily="34" charset="-120"/>
              </a:rPr>
              <a:t>灌溉或排水受益區域</a:t>
            </a:r>
            <a:r>
              <a:rPr lang="zh-TW" altLang="en-US" sz="2400" dirty="0">
                <a:latin typeface="微軟正黑體" panose="020B0604030504040204" pitchFamily="34" charset="-120"/>
                <a:ea typeface="微軟正黑體" panose="020B0604030504040204" pitchFamily="34" charset="-120"/>
              </a:rPr>
              <a:t>範圍之調查作業。</a:t>
            </a: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 公告</a:t>
            </a:r>
            <a:r>
              <a:rPr lang="zh-TW" altLang="en-US" sz="2400" u="sng" dirty="0">
                <a:solidFill>
                  <a:srgbClr val="FF0000"/>
                </a:solidFill>
                <a:latin typeface="微軟正黑體" panose="020B0604030504040204" pitchFamily="34" charset="-120"/>
                <a:ea typeface="微軟正黑體" panose="020B0604030504040204" pitchFamily="34" charset="-120"/>
              </a:rPr>
              <a:t>灌溉計畫</a:t>
            </a:r>
            <a:r>
              <a:rPr lang="zh-TW" altLang="en-US" sz="2400" dirty="0">
                <a:latin typeface="微軟正黑體" panose="020B0604030504040204" pitchFamily="34" charset="-120"/>
                <a:ea typeface="微軟正黑體" panose="020B0604030504040204" pitchFamily="34" charset="-120"/>
              </a:rPr>
              <a:t>；其有影響供水之突發情形，得隨時調整供水，並公告之。</a:t>
            </a:r>
            <a:endParaRPr lang="en-US" altLang="zh-TW" sz="2400" dirty="0">
              <a:latin typeface="微軟正黑體" panose="020B0604030504040204" pitchFamily="34" charset="-120"/>
              <a:ea typeface="微軟正黑體" panose="020B0604030504040204" pitchFamily="34" charset="-120"/>
            </a:endParaRP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農田水利</a:t>
            </a:r>
            <a:r>
              <a:rPr lang="zh-TW" altLang="en-US" sz="2400" u="sng" dirty="0">
                <a:solidFill>
                  <a:srgbClr val="FF0000"/>
                </a:solidFill>
                <a:latin typeface="微軟正黑體" panose="020B0604030504040204" pitchFamily="34" charset="-120"/>
                <a:ea typeface="微軟正黑體" panose="020B0604030504040204" pitchFamily="34" charset="-120"/>
              </a:rPr>
              <a:t>設施範圍</a:t>
            </a:r>
            <a:r>
              <a:rPr lang="zh-TW" altLang="en-US" sz="2400" dirty="0">
                <a:latin typeface="微軟正黑體" panose="020B0604030504040204" pitchFamily="34" charset="-120"/>
                <a:ea typeface="微軟正黑體" panose="020B0604030504040204" pitchFamily="34" charset="-120"/>
              </a:rPr>
              <a:t>之劃設及變更、</a:t>
            </a:r>
            <a:r>
              <a:rPr lang="en-US" altLang="zh-TW" sz="2400" dirty="0">
                <a:latin typeface="微軟正黑體" panose="020B0604030504040204" pitchFamily="34" charset="-120"/>
                <a:ea typeface="微軟正黑體" panose="020B0604030504040204" pitchFamily="34" charset="-120"/>
              </a:rPr>
              <a:t> §8</a:t>
            </a:r>
            <a:r>
              <a:rPr lang="zh-TW" altLang="en-US" sz="2400" u="sng" dirty="0">
                <a:solidFill>
                  <a:srgbClr val="FF0000"/>
                </a:solidFill>
                <a:latin typeface="微軟正黑體" panose="020B0604030504040204" pitchFamily="34" charset="-120"/>
                <a:ea typeface="微軟正黑體" panose="020B0604030504040204" pitchFamily="34" charset="-120"/>
              </a:rPr>
              <a:t>改道申請</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§9</a:t>
            </a:r>
            <a:r>
              <a:rPr lang="zh-TW" altLang="en-US" sz="2400" u="sng" dirty="0">
                <a:solidFill>
                  <a:srgbClr val="FF0000"/>
                </a:solidFill>
                <a:latin typeface="微軟正黑體" panose="020B0604030504040204" pitchFamily="34" charset="-120"/>
                <a:ea typeface="微軟正黑體" panose="020B0604030504040204" pitchFamily="34" charset="-120"/>
              </a:rPr>
              <a:t>兼作使用</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4. §10 ~§15</a:t>
            </a:r>
            <a:r>
              <a:rPr lang="zh-TW" altLang="en-US" sz="2400" dirty="0">
                <a:latin typeface="微軟正黑體" panose="020B0604030504040204" pitchFamily="34" charset="-120"/>
                <a:ea typeface="微軟正黑體" panose="020B0604030504040204" pitchFamily="34" charset="-120"/>
              </a:rPr>
              <a:t>申請</a:t>
            </a:r>
            <a:r>
              <a:rPr lang="zh-TW" altLang="en-US" sz="2400" u="sng" dirty="0">
                <a:solidFill>
                  <a:srgbClr val="FF0000"/>
                </a:solidFill>
                <a:latin typeface="微軟正黑體" panose="020B0604030504040204" pitchFamily="34" charset="-120"/>
                <a:ea typeface="微軟正黑體" panose="020B0604030504040204" pitchFamily="34" charset="-120"/>
              </a:rPr>
              <a:t>許可</a:t>
            </a:r>
            <a:r>
              <a:rPr lang="zh-TW" altLang="en-US" sz="2400" dirty="0">
                <a:latin typeface="微軟正黑體" panose="020B0604030504040204" pitchFamily="34" charset="-120"/>
                <a:ea typeface="微軟正黑體" panose="020B0604030504040204" pitchFamily="34" charset="-120"/>
              </a:rPr>
              <a:t>檢附文件、補正、不予許可、期限，展延。</a:t>
            </a:r>
            <a:endParaRPr lang="en-US" altLang="zh-TW" sz="2400" dirty="0">
              <a:latin typeface="微軟正黑體" panose="020B0604030504040204" pitchFamily="34" charset="-120"/>
              <a:ea typeface="微軟正黑體" panose="020B0604030504040204" pitchFamily="34" charset="-120"/>
            </a:endParaRP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5. §16</a:t>
            </a:r>
            <a:r>
              <a:rPr lang="zh-TW" altLang="en-US" sz="2400" dirty="0">
                <a:latin typeface="微軟正黑體" panose="020B0604030504040204" pitchFamily="34" charset="-120"/>
                <a:ea typeface="微軟正黑體" panose="020B0604030504040204" pitchFamily="34" charset="-120"/>
              </a:rPr>
              <a:t>申請改道，</a:t>
            </a:r>
            <a:r>
              <a:rPr lang="zh-TW" altLang="en-US" sz="2400" u="sng" dirty="0">
                <a:solidFill>
                  <a:srgbClr val="FF0000"/>
                </a:solidFill>
                <a:latin typeface="微軟正黑體" panose="020B0604030504040204" pitchFamily="34" charset="-120"/>
                <a:ea typeface="微軟正黑體" panose="020B0604030504040204" pitchFamily="34" charset="-120"/>
              </a:rPr>
              <a:t>設定不動產役權</a:t>
            </a:r>
            <a:r>
              <a:rPr lang="zh-TW" altLang="en-US" sz="2400" dirty="0">
                <a:latin typeface="微軟正黑體" panose="020B0604030504040204" pitchFamily="34" charset="-120"/>
                <a:ea typeface="微軟正黑體" panose="020B0604030504040204" pitchFamily="34" charset="-120"/>
              </a:rPr>
              <a:t>、符合</a:t>
            </a:r>
            <a:r>
              <a:rPr lang="zh-TW" altLang="en-US" sz="2400" u="sng" dirty="0">
                <a:solidFill>
                  <a:srgbClr val="FF0000"/>
                </a:solidFill>
                <a:latin typeface="微軟正黑體" panose="020B0604030504040204" pitchFamily="34" charset="-120"/>
                <a:ea typeface="微軟正黑體" panose="020B0604030504040204" pitchFamily="34" charset="-120"/>
              </a:rPr>
              <a:t>土地使用管制</a:t>
            </a:r>
            <a:r>
              <a:rPr lang="zh-TW" altLang="en-US" sz="2400" dirty="0">
                <a:latin typeface="微軟正黑體" panose="020B0604030504040204" pitchFamily="34" charset="-120"/>
                <a:ea typeface="微軟正黑體" panose="020B0604030504040204" pitchFamily="34" charset="-120"/>
              </a:rPr>
              <a:t>規定、由申請人繳交工程、用地及相關衍生</a:t>
            </a:r>
            <a:r>
              <a:rPr lang="zh-TW" altLang="en-US" sz="2400" u="sng" dirty="0">
                <a:solidFill>
                  <a:srgbClr val="FF0000"/>
                </a:solidFill>
                <a:latin typeface="微軟正黑體" panose="020B0604030504040204" pitchFamily="34" charset="-120"/>
                <a:ea typeface="微軟正黑體" panose="020B0604030504040204" pitchFamily="34" charset="-120"/>
              </a:rPr>
              <a:t>費用</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6. §17~§21</a:t>
            </a:r>
            <a:r>
              <a:rPr lang="zh-TW" altLang="en-US" sz="2400" dirty="0">
                <a:latin typeface="微軟正黑體" panose="020B0604030504040204" pitchFamily="34" charset="-120"/>
                <a:ea typeface="微軟正黑體" panose="020B0604030504040204" pitchFamily="34" charset="-120"/>
              </a:rPr>
              <a:t> 水質搭排申請、水質稽查、灌溉水質基準、停止搭排。</a:t>
            </a:r>
            <a:endParaRPr lang="en-US" altLang="zh-TW" sz="2400" dirty="0">
              <a:latin typeface="微軟正黑體" panose="020B0604030504040204" pitchFamily="34" charset="-120"/>
              <a:ea typeface="微軟正黑體" panose="020B0604030504040204" pitchFamily="34" charset="-120"/>
            </a:endParaRP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7. §22</a:t>
            </a:r>
            <a:r>
              <a:rPr lang="zh-TW" altLang="en-US" sz="2400" dirty="0">
                <a:latin typeface="微軟正黑體" panose="020B0604030504040204" pitchFamily="34" charset="-120"/>
                <a:ea typeface="微軟正黑體" panose="020B0604030504040204" pitchFamily="34" charset="-120"/>
              </a:rPr>
              <a:t>公共排水系統有危害人體健康、農業產業或生物安全之虞者，該管理機關應採取必要之處置措施。</a:t>
            </a:r>
            <a:endParaRPr lang="en-US" altLang="zh-TW" sz="2400" dirty="0">
              <a:latin typeface="微軟正黑體" panose="020B0604030504040204" pitchFamily="34" charset="-120"/>
              <a:ea typeface="微軟正黑體" panose="020B0604030504040204" pitchFamily="34" charset="-120"/>
            </a:endParaRPr>
          </a:p>
          <a:p>
            <a:pPr marL="365125" indent="-365125">
              <a:lnSpc>
                <a:spcPts val="3400"/>
              </a:lnSpc>
            </a:pPr>
            <a:r>
              <a:rPr lang="en-US" altLang="zh-TW" sz="2400" dirty="0">
                <a:latin typeface="微軟正黑體" panose="020B0604030504040204" pitchFamily="34" charset="-120"/>
                <a:ea typeface="微軟正黑體" panose="020B0604030504040204" pitchFamily="34" charset="-120"/>
              </a:rPr>
              <a:t>8. §23</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§24</a:t>
            </a:r>
            <a:r>
              <a:rPr lang="zh-TW" altLang="en-US" sz="2400" dirty="0">
                <a:latin typeface="微軟正黑體" panose="020B0604030504040204" pitchFamily="34" charset="-120"/>
                <a:ea typeface="微軟正黑體" panose="020B0604030504040204" pitchFamily="34" charset="-120"/>
              </a:rPr>
              <a:t>道路、既有與農田水利設施互相穿越之公共設施之管理維護責任。</a:t>
            </a:r>
          </a:p>
          <a:p>
            <a:pPr marL="180975" indent="-180975">
              <a:lnSpc>
                <a:spcPts val="3400"/>
              </a:lnSpc>
            </a:pPr>
            <a:r>
              <a:rPr lang="en-US" altLang="zh-TW" sz="2400" dirty="0">
                <a:latin typeface="微軟正黑體" panose="020B0604030504040204" pitchFamily="34" charset="-120"/>
                <a:ea typeface="微軟正黑體" panose="020B0604030504040204" pitchFamily="34" charset="-120"/>
              </a:rPr>
              <a:t>9. §25</a:t>
            </a:r>
            <a:r>
              <a:rPr lang="zh-TW" altLang="en-US" sz="2400" dirty="0">
                <a:latin typeface="微軟正黑體" panose="020B0604030504040204" pitchFamily="34" charset="-120"/>
                <a:ea typeface="微軟正黑體" panose="020B0604030504040204" pitchFamily="34" charset="-120"/>
              </a:rPr>
              <a:t>  得委任所屬機關或委託其他機關辦理事項。</a:t>
            </a:r>
            <a:endParaRPr lang="en-US" altLang="zh-TW" sz="28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381223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3" name="圖片 42">
            <a:extLst>
              <a:ext uri="{FF2B5EF4-FFF2-40B4-BE49-F238E27FC236}">
                <a16:creationId xmlns:a16="http://schemas.microsoft.com/office/drawing/2014/main" id="{EE55032C-35BF-4CC5-B3B6-D50EEBF30F44}"/>
              </a:ext>
            </a:extLst>
          </p:cNvPr>
          <p:cNvPicPr>
            <a:picLocks noChangeAspect="1"/>
          </p:cNvPicPr>
          <p:nvPr/>
        </p:nvPicPr>
        <p:blipFill rotWithShape="1">
          <a:blip r:embed="rId3"/>
          <a:srcRect b="16030"/>
          <a:stretch/>
        </p:blipFill>
        <p:spPr>
          <a:xfrm>
            <a:off x="9278047" y="4168046"/>
            <a:ext cx="2719450" cy="2283514"/>
          </a:xfrm>
          <a:prstGeom prst="rect">
            <a:avLst/>
          </a:prstGeom>
        </p:spPr>
      </p:pic>
      <p:pic>
        <p:nvPicPr>
          <p:cNvPr id="44" name="圖形 43" descr="循環流程圖 以實心填滿">
            <a:extLst>
              <a:ext uri="{FF2B5EF4-FFF2-40B4-BE49-F238E27FC236}">
                <a16:creationId xmlns:a16="http://schemas.microsoft.com/office/drawing/2014/main" id="{95714580-F9C4-4D90-9361-25249EDFE0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8903">
            <a:off x="4344710" y="1131616"/>
            <a:ext cx="3181297" cy="3181297"/>
          </a:xfrm>
          <a:prstGeom prst="rect">
            <a:avLst/>
          </a:prstGeom>
        </p:spPr>
      </p:pic>
      <p:grpSp>
        <p:nvGrpSpPr>
          <p:cNvPr id="48" name="群組 47">
            <a:extLst>
              <a:ext uri="{FF2B5EF4-FFF2-40B4-BE49-F238E27FC236}">
                <a16:creationId xmlns:a16="http://schemas.microsoft.com/office/drawing/2014/main" id="{29089985-95E0-4ADE-8F8B-E053C0EA1146}"/>
              </a:ext>
            </a:extLst>
          </p:cNvPr>
          <p:cNvGrpSpPr/>
          <p:nvPr/>
        </p:nvGrpSpPr>
        <p:grpSpPr>
          <a:xfrm>
            <a:off x="7096949" y="1031831"/>
            <a:ext cx="4474205" cy="2388290"/>
            <a:chOff x="6615368" y="1038576"/>
            <a:chExt cx="4474205" cy="2388290"/>
          </a:xfrm>
        </p:grpSpPr>
        <p:sp>
          <p:nvSpPr>
            <p:cNvPr id="50" name="矩形: 圓角 49">
              <a:extLst>
                <a:ext uri="{FF2B5EF4-FFF2-40B4-BE49-F238E27FC236}">
                  <a16:creationId xmlns:a16="http://schemas.microsoft.com/office/drawing/2014/main" id="{7C751FAF-37F2-48E3-A8BC-DFAAB836D897}"/>
                </a:ext>
              </a:extLst>
            </p:cNvPr>
            <p:cNvSpPr/>
            <p:nvPr/>
          </p:nvSpPr>
          <p:spPr>
            <a:xfrm>
              <a:off x="7284741" y="1514776"/>
              <a:ext cx="3804832" cy="1912090"/>
            </a:xfrm>
            <a:prstGeom prst="roundRect">
              <a:avLst>
                <a:gd name="adj" fmla="val 9406"/>
              </a:avLst>
            </a:prstGeom>
            <a:noFill/>
            <a:ln w="38100" cap="flat" cmpd="sng" algn="ctr">
              <a:solidFill>
                <a:schemeClr val="accent2">
                  <a:lumMod val="50000"/>
                </a:schemeClr>
              </a:solidFill>
              <a:prstDash val="solid"/>
              <a:miter lim="800000"/>
            </a:ln>
            <a:effectLst/>
          </p:spPr>
          <p:txBody>
            <a:bodyPr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sp>
          <p:nvSpPr>
            <p:cNvPr id="53" name="矩形 52">
              <a:extLst>
                <a:ext uri="{FF2B5EF4-FFF2-40B4-BE49-F238E27FC236}">
                  <a16:creationId xmlns:a16="http://schemas.microsoft.com/office/drawing/2014/main" id="{F8FB55A6-0459-48B3-9634-BF5F68F7D6EF}"/>
                </a:ext>
              </a:extLst>
            </p:cNvPr>
            <p:cNvSpPr/>
            <p:nvPr/>
          </p:nvSpPr>
          <p:spPr>
            <a:xfrm>
              <a:off x="7344537" y="1857400"/>
              <a:ext cx="3685239" cy="1374735"/>
            </a:xfrm>
            <a:prstGeom prst="rect">
              <a:avLst/>
            </a:prstGeom>
          </p:spPr>
          <p:txBody>
            <a:bodyPr wrap="square">
              <a:spAutoFit/>
            </a:bodyPr>
            <a:lstStyle/>
            <a:p>
              <a:pPr marL="285750" indent="-285750" defTabSz="457200">
                <a:lnSpc>
                  <a:spcPts val="2000"/>
                </a:lnSpc>
                <a:buClr>
                  <a:schemeClr val="accent2">
                    <a:lumMod val="50000"/>
                  </a:schemeClr>
                </a:buClr>
                <a:buFont typeface="Arial" panose="020B0604020202020204" pitchFamily="34" charset="0"/>
                <a:buChar cha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設施管理政策</a:t>
              </a:r>
              <a:endParaRPr lang="en-US" altLang="zh-TW" sz="1800" b="1" kern="1200">
                <a:solidFill>
                  <a:prstClr val="black"/>
                </a:solidFill>
                <a:latin typeface="微軟正黑體" panose="020B0604030504040204" pitchFamily="34" charset="-120"/>
                <a:ea typeface="微軟正黑體" panose="020B0604030504040204" pitchFamily="34" charset="-120"/>
                <a:cs typeface="+mn-cs"/>
              </a:endParaRPr>
            </a:p>
            <a:p>
              <a:pPr marL="285750" indent="-285750" defTabSz="457200">
                <a:lnSpc>
                  <a:spcPts val="2000"/>
                </a:lnSpc>
                <a:buClr>
                  <a:schemeClr val="accent2">
                    <a:lumMod val="50000"/>
                  </a:schemeClr>
                </a:buClr>
                <a:buFont typeface="Arial" panose="020B0604020202020204" pitchFamily="34" charset="0"/>
                <a:buChar cha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事業區域及設施範圍公告、廢止及原則律定</a:t>
              </a:r>
              <a:endParaRPr lang="en-US" altLang="zh-TW" sz="1800" b="1" kern="1200">
                <a:solidFill>
                  <a:prstClr val="black"/>
                </a:solidFill>
                <a:latin typeface="微軟正黑體" panose="020B0604030504040204" pitchFamily="34" charset="-120"/>
                <a:ea typeface="微軟正黑體" panose="020B0604030504040204" pitchFamily="34" charset="-120"/>
                <a:cs typeface="+mn-cs"/>
              </a:endParaRPr>
            </a:p>
            <a:p>
              <a:pPr marL="285750" indent="-285750" defTabSz="457200">
                <a:lnSpc>
                  <a:spcPts val="2000"/>
                </a:lnSpc>
                <a:buClr>
                  <a:schemeClr val="accent2">
                    <a:lumMod val="50000"/>
                  </a:schemeClr>
                </a:buClr>
                <a:buFont typeface="Arial" panose="020B0604020202020204" pitchFamily="34" charset="0"/>
                <a:buChar cha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設施許可作業流程</a:t>
              </a:r>
              <a:endParaRPr lang="en-US" altLang="zh-TW" sz="1800" b="1" kern="1200">
                <a:solidFill>
                  <a:prstClr val="black"/>
                </a:solidFill>
                <a:latin typeface="微軟正黑體" panose="020B0604030504040204" pitchFamily="34" charset="-120"/>
                <a:ea typeface="微軟正黑體" panose="020B0604030504040204" pitchFamily="34" charset="-120"/>
                <a:cs typeface="+mn-cs"/>
              </a:endParaRPr>
            </a:p>
            <a:p>
              <a:pPr marL="285750" indent="-285750" defTabSz="457200">
                <a:lnSpc>
                  <a:spcPts val="2000"/>
                </a:lnSpc>
                <a:buClr>
                  <a:schemeClr val="accent2">
                    <a:lumMod val="50000"/>
                  </a:schemeClr>
                </a:buClr>
                <a:buFont typeface="Arial" panose="020B0604020202020204" pitchFamily="34" charset="0"/>
                <a:buChar cha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設施裁罰基準、作業流程</a:t>
              </a:r>
              <a:endParaRPr lang="en-US" altLang="zh-TW" sz="1800" b="1" kern="1200">
                <a:solidFill>
                  <a:prstClr val="black"/>
                </a:solidFill>
                <a:latin typeface="微軟正黑體" panose="020B0604030504040204" pitchFamily="34" charset="-120"/>
                <a:ea typeface="微軟正黑體" panose="020B0604030504040204" pitchFamily="34" charset="-120"/>
                <a:cs typeface="+mn-cs"/>
              </a:endParaRPr>
            </a:p>
          </p:txBody>
        </p:sp>
        <p:sp>
          <p:nvSpPr>
            <p:cNvPr id="54" name="矩形: 圓角 53">
              <a:extLst>
                <a:ext uri="{FF2B5EF4-FFF2-40B4-BE49-F238E27FC236}">
                  <a16:creationId xmlns:a16="http://schemas.microsoft.com/office/drawing/2014/main" id="{F11878A2-F157-4F10-9C2B-BB953C004BB8}"/>
                </a:ext>
              </a:extLst>
            </p:cNvPr>
            <p:cNvSpPr/>
            <p:nvPr/>
          </p:nvSpPr>
          <p:spPr>
            <a:xfrm>
              <a:off x="6615368" y="1038576"/>
              <a:ext cx="1338747" cy="817565"/>
            </a:xfrm>
            <a:prstGeom prst="roundRect">
              <a:avLst/>
            </a:prstGeom>
            <a:solidFill>
              <a:schemeClr val="accent2">
                <a:lumMod val="50000"/>
              </a:schemeClr>
            </a:solidFill>
          </p:spPr>
          <p:txBody>
            <a:bodyPr vert="horz" wrap="none" anchor="ctr" anchorCtr="1">
              <a:noAutofit/>
            </a:bodyPr>
            <a:lstStyle/>
            <a:p>
              <a:pPr defTabSz="457200">
                <a:lnSpc>
                  <a:spcPts val="2200"/>
                </a:lnSpc>
                <a:buClr>
                  <a:srgbClr val="ED7D31">
                    <a:lumMod val="75000"/>
                  </a:srgbClr>
                </a:buClr>
                <a:buFontTx/>
                <a:buNone/>
              </a:pPr>
              <a:r>
                <a:rPr lang="zh-TW" altLang="en-US" sz="2000" b="1" kern="1200">
                  <a:solidFill>
                    <a:schemeClr val="bg1"/>
                  </a:solidFill>
                  <a:latin typeface="微軟正黑體" panose="020B0604030504040204" pitchFamily="34" charset="-120"/>
                  <a:ea typeface="微軟正黑體" panose="020B0604030504040204" pitchFamily="34" charset="-120"/>
                  <a:cs typeface="+mn-cs"/>
                </a:rPr>
                <a:t>法制制定</a:t>
              </a:r>
              <a:endParaRPr lang="en-US" altLang="zh-TW" sz="2000" b="1" kern="1200">
                <a:solidFill>
                  <a:schemeClr val="bg1"/>
                </a:solidFill>
                <a:latin typeface="微軟正黑體" panose="020B0604030504040204" pitchFamily="34" charset="-120"/>
                <a:ea typeface="微軟正黑體" panose="020B0604030504040204" pitchFamily="34" charset="-120"/>
                <a:cs typeface="+mn-cs"/>
              </a:endParaRPr>
            </a:p>
            <a:p>
              <a:pPr defTabSz="457200">
                <a:lnSpc>
                  <a:spcPts val="2200"/>
                </a:lnSpc>
                <a:buClr>
                  <a:srgbClr val="ED7D31">
                    <a:lumMod val="75000"/>
                  </a:srgbClr>
                </a:buClr>
                <a:buFontTx/>
                <a:buNone/>
              </a:pPr>
              <a:r>
                <a:rPr lang="zh-TW" altLang="en-US" sz="2000" b="1" kern="1200">
                  <a:solidFill>
                    <a:schemeClr val="bg1"/>
                  </a:solidFill>
                  <a:latin typeface="微軟正黑體" panose="020B0604030504040204" pitchFamily="34" charset="-120"/>
                  <a:ea typeface="微軟正黑體" panose="020B0604030504040204" pitchFamily="34" charset="-120"/>
                  <a:cs typeface="+mn-cs"/>
                </a:rPr>
                <a:t>政策推動</a:t>
              </a:r>
            </a:p>
          </p:txBody>
        </p:sp>
      </p:grpSp>
      <p:sp>
        <p:nvSpPr>
          <p:cNvPr id="55" name="矩形: 圓角 2">
            <a:extLst>
              <a:ext uri="{FF2B5EF4-FFF2-40B4-BE49-F238E27FC236}">
                <a16:creationId xmlns:a16="http://schemas.microsoft.com/office/drawing/2014/main" id="{E185CC9B-60A7-439D-8662-E7F5B91733DE}"/>
              </a:ext>
            </a:extLst>
          </p:cNvPr>
          <p:cNvSpPr/>
          <p:nvPr/>
        </p:nvSpPr>
        <p:spPr>
          <a:xfrm>
            <a:off x="5758202" y="1197964"/>
            <a:ext cx="1338747" cy="4852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algn="ctr">
              <a:lnSpc>
                <a:spcPts val="2500"/>
              </a:lnSpc>
            </a:pPr>
            <a:r>
              <a:rPr lang="zh-TW" altLang="en-US" sz="2800" b="1">
                <a:solidFill>
                  <a:schemeClr val="tx1"/>
                </a:solidFill>
                <a:latin typeface="微軟正黑體" panose="020B0604030504040204" pitchFamily="34" charset="-120"/>
                <a:ea typeface="微軟正黑體" panose="020B0604030504040204" pitchFamily="34" charset="-120"/>
              </a:rPr>
              <a:t>農水署</a:t>
            </a:r>
          </a:p>
        </p:txBody>
      </p:sp>
      <p:grpSp>
        <p:nvGrpSpPr>
          <p:cNvPr id="56" name="群組 55">
            <a:extLst>
              <a:ext uri="{FF2B5EF4-FFF2-40B4-BE49-F238E27FC236}">
                <a16:creationId xmlns:a16="http://schemas.microsoft.com/office/drawing/2014/main" id="{EF0A4F66-F272-4C3F-80A8-3B880446223C}"/>
              </a:ext>
            </a:extLst>
          </p:cNvPr>
          <p:cNvGrpSpPr/>
          <p:nvPr/>
        </p:nvGrpSpPr>
        <p:grpSpPr>
          <a:xfrm>
            <a:off x="4650835" y="4430818"/>
            <a:ext cx="4082587" cy="1900945"/>
            <a:chOff x="5165310" y="4288105"/>
            <a:chExt cx="4082587" cy="1900945"/>
          </a:xfrm>
        </p:grpSpPr>
        <p:grpSp>
          <p:nvGrpSpPr>
            <p:cNvPr id="57" name="群組 56">
              <a:extLst>
                <a:ext uri="{FF2B5EF4-FFF2-40B4-BE49-F238E27FC236}">
                  <a16:creationId xmlns:a16="http://schemas.microsoft.com/office/drawing/2014/main" id="{DDF0FAD1-909A-4B32-99F3-6C3BDD1D2978}"/>
                </a:ext>
              </a:extLst>
            </p:cNvPr>
            <p:cNvGrpSpPr/>
            <p:nvPr/>
          </p:nvGrpSpPr>
          <p:grpSpPr>
            <a:xfrm>
              <a:off x="5634987" y="4653402"/>
              <a:ext cx="3612910" cy="1535648"/>
              <a:chOff x="7749014" y="1840482"/>
              <a:chExt cx="3491895" cy="1773697"/>
            </a:xfrm>
          </p:grpSpPr>
          <p:sp>
            <p:nvSpPr>
              <p:cNvPr id="60" name="文本框 50">
                <a:extLst>
                  <a:ext uri="{FF2B5EF4-FFF2-40B4-BE49-F238E27FC236}">
                    <a16:creationId xmlns:a16="http://schemas.microsoft.com/office/drawing/2014/main" id="{DBCF777B-7457-425B-B169-68C122EB9A79}"/>
                  </a:ext>
                </a:extLst>
              </p:cNvPr>
              <p:cNvSpPr txBox="1"/>
              <p:nvPr/>
            </p:nvSpPr>
            <p:spPr>
              <a:xfrm>
                <a:off x="7806806" y="2138296"/>
                <a:ext cx="3434102" cy="1389805"/>
              </a:xfrm>
              <a:prstGeom prst="rect">
                <a:avLst/>
              </a:prstGeom>
              <a:noFill/>
            </p:spPr>
            <p:txBody>
              <a:bodyPr wrap="square" rtlCol="0">
                <a:spAutoFit/>
              </a:bodyPr>
              <a:lstStyle/>
              <a:p>
                <a:pPr marL="285750" marR="0" lvl="0" indent="-285750" defTabSz="457200" eaLnBrk="1" fontAlgn="auto" latinLnBrk="0" hangingPunct="1">
                  <a:lnSpc>
                    <a:spcPts val="2200"/>
                  </a:lnSpc>
                  <a:spcBef>
                    <a:spcPts val="0"/>
                  </a:spcBef>
                  <a:spcAft>
                    <a:spcPts val="0"/>
                  </a:spcAft>
                  <a:buClr>
                    <a:srgbClr val="70AD47">
                      <a:lumMod val="75000"/>
                    </a:srgbClr>
                  </a:buClr>
                  <a:buSzTx/>
                  <a:buFont typeface="Arial" panose="020B0604020202020204" pitchFamily="34" charset="0"/>
                  <a:buChar char="•"/>
                  <a:tabLst/>
                  <a:defRP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設施</a:t>
                </a:r>
                <a:r>
                  <a:rPr kumimoji="0" lang="zh-TW" altLang="en-US"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許可現狀認定及處理</a:t>
                </a:r>
                <a:endParaRPr kumimoji="0" lang="en-US" altLang="zh-TW"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0" indent="-285750" defTabSz="457200" eaLnBrk="1" fontAlgn="auto" latinLnBrk="0" hangingPunct="1">
                  <a:lnSpc>
                    <a:spcPts val="2200"/>
                  </a:lnSpc>
                  <a:spcBef>
                    <a:spcPts val="0"/>
                  </a:spcBef>
                  <a:spcAft>
                    <a:spcPts val="0"/>
                  </a:spcAft>
                  <a:buClr>
                    <a:srgbClr val="70AD47">
                      <a:lumMod val="75000"/>
                    </a:srgbClr>
                  </a:buClr>
                  <a:buSzTx/>
                  <a:buFont typeface="Arial" panose="020B0604020202020204" pitchFamily="34" charset="0"/>
                  <a:buChar char="•"/>
                  <a:tabLst/>
                  <a:defRP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設施範圍公告廢止資料提交及現場認定</a:t>
                </a:r>
                <a:endParaRPr lang="en-US" altLang="zh-TW" sz="1800" b="1" kern="1200">
                  <a:solidFill>
                    <a:prstClr val="black"/>
                  </a:solidFill>
                  <a:latin typeface="微軟正黑體" panose="020B0604030504040204" pitchFamily="34" charset="-120"/>
                  <a:ea typeface="微軟正黑體" panose="020B0604030504040204" pitchFamily="34" charset="-120"/>
                  <a:cs typeface="+mn-cs"/>
                </a:endParaRPr>
              </a:p>
              <a:p>
                <a:pPr marL="285750" marR="0" lvl="0" indent="-285750" defTabSz="457200" eaLnBrk="1" fontAlgn="auto" latinLnBrk="0" hangingPunct="1">
                  <a:lnSpc>
                    <a:spcPts val="2200"/>
                  </a:lnSpc>
                  <a:spcBef>
                    <a:spcPts val="0"/>
                  </a:spcBef>
                  <a:spcAft>
                    <a:spcPts val="0"/>
                  </a:spcAft>
                  <a:buClr>
                    <a:srgbClr val="70AD47">
                      <a:lumMod val="75000"/>
                    </a:srgbClr>
                  </a:buClr>
                  <a:buSzTx/>
                  <a:buFont typeface="Arial" panose="020B0604020202020204" pitchFamily="34" charset="0"/>
                  <a:buChar char="•"/>
                  <a:tabLst/>
                  <a:defRPr/>
                </a:pPr>
                <a:r>
                  <a:rPr kumimoji="0" lang="zh-TW" altLang="en-US"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行政調查作業及各項改善追蹤</a:t>
                </a:r>
              </a:p>
            </p:txBody>
          </p:sp>
          <p:sp>
            <p:nvSpPr>
              <p:cNvPr id="62" name="矩形: 圓角 61">
                <a:extLst>
                  <a:ext uri="{FF2B5EF4-FFF2-40B4-BE49-F238E27FC236}">
                    <a16:creationId xmlns:a16="http://schemas.microsoft.com/office/drawing/2014/main" id="{2076A6C2-3B1E-4CD4-AFD0-CC5CFC4C1A36}"/>
                  </a:ext>
                </a:extLst>
              </p:cNvPr>
              <p:cNvSpPr/>
              <p:nvPr/>
            </p:nvSpPr>
            <p:spPr>
              <a:xfrm>
                <a:off x="7749014" y="1840482"/>
                <a:ext cx="3491895" cy="1773697"/>
              </a:xfrm>
              <a:prstGeom prst="roundRect">
                <a:avLst>
                  <a:gd name="adj" fmla="val 9403"/>
                </a:avLst>
              </a:prstGeom>
              <a:noFill/>
              <a:ln w="28575" cap="flat" cmpd="sng" algn="ctr">
                <a:solidFill>
                  <a:schemeClr val="accent3">
                    <a:lumMod val="50000"/>
                  </a:schemeClr>
                </a:solidFill>
                <a:prstDash val="solid"/>
                <a:miter lim="800000"/>
              </a:ln>
              <a:effectLst/>
            </p:spPr>
            <p:txBody>
              <a:bodyPr rtlCol="0" anchor="ctr"/>
              <a:lstStyle/>
              <a:p>
                <a:pPr marL="285750" marR="0" lvl="0" indent="-285750" algn="ctr" defTabSz="45720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zh-TW" altLang="en-US" sz="2000" b="0" i="0" u="none" strike="noStrike" kern="120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grpSp>
        <p:sp>
          <p:nvSpPr>
            <p:cNvPr id="58" name="矩形: 圓角 57">
              <a:extLst>
                <a:ext uri="{FF2B5EF4-FFF2-40B4-BE49-F238E27FC236}">
                  <a16:creationId xmlns:a16="http://schemas.microsoft.com/office/drawing/2014/main" id="{7268F5A7-6CC3-45BC-BC7D-B8BC3A53A17A}"/>
                </a:ext>
              </a:extLst>
            </p:cNvPr>
            <p:cNvSpPr/>
            <p:nvPr/>
          </p:nvSpPr>
          <p:spPr>
            <a:xfrm>
              <a:off x="5165310" y="4288105"/>
              <a:ext cx="1542143" cy="540486"/>
            </a:xfrm>
            <a:prstGeom prst="roundRect">
              <a:avLst/>
            </a:prstGeom>
            <a:solidFill>
              <a:schemeClr val="accent3">
                <a:lumMod val="50000"/>
              </a:schemeClr>
            </a:solidFill>
          </p:spPr>
          <p:txBody>
            <a:bodyPr vert="horz" wrap="none" rIns="36000" anchor="ctr" anchorCtr="1">
              <a:noAutofit/>
            </a:bodyPr>
            <a:lstStyle/>
            <a:p>
              <a:pPr marL="0" marR="0" lvl="0" indent="0" defTabSz="457200" eaLnBrk="1" fontAlgn="auto" latinLnBrk="0" hangingPunct="1">
                <a:spcBef>
                  <a:spcPts val="0"/>
                </a:spcBef>
                <a:spcAft>
                  <a:spcPts val="0"/>
                </a:spcAft>
                <a:buClr>
                  <a:srgbClr val="ED7D31">
                    <a:lumMod val="75000"/>
                  </a:srgbClr>
                </a:buClr>
                <a:buSzTx/>
                <a:buFontTx/>
                <a:buNone/>
                <a:tabLst/>
                <a:defRPr/>
              </a:pPr>
              <a:r>
                <a:rPr kumimoji="0" lang="zh-TW" altLang="en-US" sz="2000" b="1" i="0" u="none" strike="noStrike" kern="1200" cap="none" spc="0" normalizeH="0" baseline="0" noProof="0">
                  <a:ln>
                    <a:noFill/>
                  </a:ln>
                  <a:solidFill>
                    <a:schemeClr val="bg1"/>
                  </a:solidFill>
                  <a:effectLst/>
                  <a:uLnTx/>
                  <a:uFillTx/>
                  <a:latin typeface="微軟正黑體" panose="020B0604030504040204" pitchFamily="34" charset="-120"/>
                  <a:ea typeface="微軟正黑體" panose="020B0604030504040204" pitchFamily="34" charset="-120"/>
                  <a:cs typeface="+mn-cs"/>
                </a:rPr>
                <a:t>實務執行</a:t>
              </a:r>
            </a:p>
          </p:txBody>
        </p:sp>
      </p:grpSp>
      <p:sp>
        <p:nvSpPr>
          <p:cNvPr id="64" name="矩形: 圓角 2">
            <a:extLst>
              <a:ext uri="{FF2B5EF4-FFF2-40B4-BE49-F238E27FC236}">
                <a16:creationId xmlns:a16="http://schemas.microsoft.com/office/drawing/2014/main" id="{FB8E7668-3815-4883-BFD2-ADE218B5345D}"/>
              </a:ext>
            </a:extLst>
          </p:cNvPr>
          <p:cNvSpPr/>
          <p:nvPr/>
        </p:nvSpPr>
        <p:spPr>
          <a:xfrm>
            <a:off x="4681126" y="3939246"/>
            <a:ext cx="1338747" cy="4852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algn="ctr">
              <a:lnSpc>
                <a:spcPts val="2500"/>
              </a:lnSpc>
            </a:pPr>
            <a:r>
              <a:rPr lang="zh-TW" altLang="en-US" sz="2800" b="1">
                <a:solidFill>
                  <a:schemeClr val="tx1"/>
                </a:solidFill>
                <a:latin typeface="微軟正黑體" panose="020B0604030504040204" pitchFamily="34" charset="-120"/>
                <a:ea typeface="微軟正黑體" panose="020B0604030504040204" pitchFamily="34" charset="-120"/>
              </a:rPr>
              <a:t>管理處</a:t>
            </a:r>
          </a:p>
        </p:txBody>
      </p:sp>
      <p:grpSp>
        <p:nvGrpSpPr>
          <p:cNvPr id="65" name="群組 64">
            <a:extLst>
              <a:ext uri="{FF2B5EF4-FFF2-40B4-BE49-F238E27FC236}">
                <a16:creationId xmlns:a16="http://schemas.microsoft.com/office/drawing/2014/main" id="{E54ABA2C-AF37-4607-8842-C681955E50C4}"/>
              </a:ext>
            </a:extLst>
          </p:cNvPr>
          <p:cNvGrpSpPr/>
          <p:nvPr/>
        </p:nvGrpSpPr>
        <p:grpSpPr>
          <a:xfrm>
            <a:off x="495940" y="2489772"/>
            <a:ext cx="3682951" cy="1620409"/>
            <a:chOff x="900000" y="4229353"/>
            <a:chExt cx="3682951" cy="1992049"/>
          </a:xfrm>
        </p:grpSpPr>
        <p:grpSp>
          <p:nvGrpSpPr>
            <p:cNvPr id="70" name="群組 69">
              <a:extLst>
                <a:ext uri="{FF2B5EF4-FFF2-40B4-BE49-F238E27FC236}">
                  <a16:creationId xmlns:a16="http://schemas.microsoft.com/office/drawing/2014/main" id="{5E6C0683-A5A3-424A-A072-97539FA49D66}"/>
                </a:ext>
              </a:extLst>
            </p:cNvPr>
            <p:cNvGrpSpPr/>
            <p:nvPr/>
          </p:nvGrpSpPr>
          <p:grpSpPr>
            <a:xfrm>
              <a:off x="900000" y="4664168"/>
              <a:ext cx="3270871" cy="1557234"/>
              <a:chOff x="5106283" y="4525766"/>
              <a:chExt cx="3707543" cy="1747497"/>
            </a:xfrm>
          </p:grpSpPr>
          <p:sp>
            <p:nvSpPr>
              <p:cNvPr id="72" name="矩形 71">
                <a:extLst>
                  <a:ext uri="{FF2B5EF4-FFF2-40B4-BE49-F238E27FC236}">
                    <a16:creationId xmlns:a16="http://schemas.microsoft.com/office/drawing/2014/main" id="{EAE9BE4B-1D28-4885-8DF4-B85800CBE1F2}"/>
                  </a:ext>
                </a:extLst>
              </p:cNvPr>
              <p:cNvSpPr>
                <a:spLocks noChangeArrowheads="1"/>
              </p:cNvSpPr>
              <p:nvPr/>
            </p:nvSpPr>
            <p:spPr bwMode="auto">
              <a:xfrm>
                <a:off x="5239038" y="4606369"/>
                <a:ext cx="3485434" cy="1350295"/>
              </a:xfrm>
              <a:prstGeom prst="rect">
                <a:avLst/>
              </a:prstGeom>
              <a:noFill/>
              <a:ln w="9525">
                <a:noFill/>
                <a:miter lim="800000"/>
                <a:headEnd/>
                <a:tailEnd/>
              </a:ln>
            </p:spPr>
            <p:txBody>
              <a:bodyPr wrap="square">
                <a:spAutoFit/>
              </a:bodyPr>
              <a:lstStyle/>
              <a:p>
                <a:pPr marL="285750" marR="0" lvl="1" indent="-285750" defTabSz="457200" eaLnBrk="1" fontAlgn="auto" latinLnBrk="0" hangingPunct="1">
                  <a:lnSpc>
                    <a:spcPts val="2200"/>
                  </a:lnSpc>
                  <a:spcBef>
                    <a:spcPts val="0"/>
                  </a:spcBef>
                  <a:spcAft>
                    <a:spcPts val="0"/>
                  </a:spcAft>
                  <a:buClr>
                    <a:srgbClr val="2E75B6"/>
                  </a:buClr>
                  <a:buSzPct val="80000"/>
                  <a:buFont typeface="Arial" panose="020B0604020202020204" pitchFamily="34" charset="0"/>
                  <a:buChar char="•"/>
                  <a:tabLst/>
                  <a:defRP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設施</a:t>
                </a:r>
                <a:r>
                  <a:rPr kumimoji="0" lang="zh-TW" altLang="en-US"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管理方案及制度設計</a:t>
                </a:r>
                <a:endParaRPr kumimoji="0" lang="en-US" altLang="zh-TW"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1" indent="-285750" defTabSz="457200" eaLnBrk="1" fontAlgn="auto" latinLnBrk="0" hangingPunct="1">
                  <a:lnSpc>
                    <a:spcPts val="2200"/>
                  </a:lnSpc>
                  <a:spcBef>
                    <a:spcPts val="0"/>
                  </a:spcBef>
                  <a:spcAft>
                    <a:spcPts val="0"/>
                  </a:spcAft>
                  <a:buClr>
                    <a:srgbClr val="2E75B6"/>
                  </a:buClr>
                  <a:buSzPct val="80000"/>
                  <a:buFont typeface="Arial" panose="020B0604020202020204" pitchFamily="34" charset="0"/>
                  <a:buChar char="•"/>
                  <a:tabLst/>
                  <a:defRPr/>
                </a:pPr>
                <a:r>
                  <a:rPr kumimoji="0" lang="zh-TW" altLang="en-US"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教育訓練</a:t>
                </a:r>
                <a:endParaRPr kumimoji="0" lang="en-US" altLang="zh-TW"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1" indent="-285750" defTabSz="457200" eaLnBrk="1" fontAlgn="auto" latinLnBrk="0" hangingPunct="1">
                  <a:lnSpc>
                    <a:spcPts val="2200"/>
                  </a:lnSpc>
                  <a:spcBef>
                    <a:spcPts val="0"/>
                  </a:spcBef>
                  <a:spcAft>
                    <a:spcPts val="0"/>
                  </a:spcAft>
                  <a:buClr>
                    <a:srgbClr val="2E75B6"/>
                  </a:buClr>
                  <a:buSzPct val="80000"/>
                  <a:buFont typeface="Arial" panose="020B0604020202020204" pitchFamily="34" charset="0"/>
                  <a:buChar char="•"/>
                  <a:tabLst/>
                  <a:defRPr/>
                </a:pPr>
                <a:r>
                  <a:rPr kumimoji="0" lang="zh-TW" altLang="en-US"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輔導</a:t>
                </a:r>
                <a:r>
                  <a:rPr kumimoji="0" lang="en-US" altLang="zh-TW"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rPr>
                  <a:t>協助管理處</a:t>
                </a:r>
                <a:endParaRPr kumimoji="0" lang="en-US" altLang="zh-TW"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285750" marR="0" lvl="1" indent="-285750" defTabSz="457200" eaLnBrk="1" fontAlgn="auto" latinLnBrk="0" hangingPunct="1">
                  <a:lnSpc>
                    <a:spcPts val="2200"/>
                  </a:lnSpc>
                  <a:spcBef>
                    <a:spcPts val="0"/>
                  </a:spcBef>
                  <a:spcAft>
                    <a:spcPts val="0"/>
                  </a:spcAft>
                  <a:buClr>
                    <a:srgbClr val="2E75B6"/>
                  </a:buClr>
                  <a:buSzPct val="80000"/>
                  <a:buFont typeface="Arial" panose="020B0604020202020204" pitchFamily="34" charset="0"/>
                  <a:buChar char="•"/>
                  <a:tabLst/>
                  <a:defRPr/>
                </a:pPr>
                <a:r>
                  <a:rPr lang="zh-TW" altLang="en-US" sz="1800" b="1" kern="1200">
                    <a:solidFill>
                      <a:prstClr val="black"/>
                    </a:solidFill>
                    <a:latin typeface="微軟正黑體" panose="020B0604030504040204" pitchFamily="34" charset="-120"/>
                    <a:ea typeface="微軟正黑體" panose="020B0604030504040204" pitchFamily="34" charset="-120"/>
                    <a:cs typeface="+mn-cs"/>
                  </a:rPr>
                  <a:t>法令研議諮詢</a:t>
                </a:r>
                <a:endParaRPr kumimoji="0" lang="en-US" altLang="zh-TW" sz="1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3" name="矩形: 圓角 72">
                <a:extLst>
                  <a:ext uri="{FF2B5EF4-FFF2-40B4-BE49-F238E27FC236}">
                    <a16:creationId xmlns:a16="http://schemas.microsoft.com/office/drawing/2014/main" id="{2C9BD362-D990-4159-8A6F-C5C754717DAA}"/>
                  </a:ext>
                </a:extLst>
              </p:cNvPr>
              <p:cNvSpPr/>
              <p:nvPr/>
            </p:nvSpPr>
            <p:spPr>
              <a:xfrm>
                <a:off x="5106283" y="4525766"/>
                <a:ext cx="3707543" cy="1747497"/>
              </a:xfrm>
              <a:prstGeom prst="roundRect">
                <a:avLst>
                  <a:gd name="adj" fmla="val 10381"/>
                </a:avLst>
              </a:prstGeom>
              <a:noFill/>
              <a:ln w="28575" cap="flat" cmpd="sng" algn="ctr">
                <a:solidFill>
                  <a:schemeClr val="accent5">
                    <a:lumMod val="50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2000" b="0" i="0" u="none" strike="noStrike" kern="1200" cap="none" spc="0" normalizeH="0" baseline="0" noProof="0">
                  <a:ln>
                    <a:noFill/>
                  </a:ln>
                  <a:solidFill>
                    <a:prstClr val="white"/>
                  </a:solidFill>
                  <a:effectLst/>
                  <a:uLnTx/>
                  <a:uFillTx/>
                  <a:latin typeface="Arial" panose="020B0604020202020204"/>
                  <a:ea typeface="微軟正黑體" panose="020B0604030504040204" pitchFamily="34" charset="-120"/>
                  <a:cs typeface="+mn-cs"/>
                </a:endParaRPr>
              </a:p>
            </p:txBody>
          </p:sp>
        </p:grpSp>
        <p:sp>
          <p:nvSpPr>
            <p:cNvPr id="71" name="矩形: 圓角 70">
              <a:extLst>
                <a:ext uri="{FF2B5EF4-FFF2-40B4-BE49-F238E27FC236}">
                  <a16:creationId xmlns:a16="http://schemas.microsoft.com/office/drawing/2014/main" id="{00AA554C-E1DE-4B18-BDFA-534383BF0E0D}"/>
                </a:ext>
              </a:extLst>
            </p:cNvPr>
            <p:cNvSpPr/>
            <p:nvPr/>
          </p:nvSpPr>
          <p:spPr>
            <a:xfrm>
              <a:off x="3095210" y="4229353"/>
              <a:ext cx="1487741" cy="540000"/>
            </a:xfrm>
            <a:prstGeom prst="roundRect">
              <a:avLst/>
            </a:prstGeom>
            <a:solidFill>
              <a:schemeClr val="accent5">
                <a:lumMod val="50000"/>
              </a:schemeClr>
            </a:solidFill>
          </p:spPr>
          <p:txBody>
            <a:bodyPr vert="horz" wrap="none" rIns="36000" anchor="ctr" anchorCtr="1">
              <a:noAutofit/>
            </a:bodyPr>
            <a:lstStyle/>
            <a:p>
              <a:pPr defTabSz="457200">
                <a:buClr>
                  <a:srgbClr val="ED7D31">
                    <a:lumMod val="75000"/>
                  </a:srgbClr>
                </a:buClr>
                <a:buFontTx/>
                <a:buNone/>
              </a:pPr>
              <a:r>
                <a:rPr lang="zh-TW" altLang="en-US" sz="2000" b="1" kern="1200" dirty="0">
                  <a:solidFill>
                    <a:schemeClr val="bg1"/>
                  </a:solidFill>
                  <a:latin typeface="微軟正黑體" panose="020B0604030504040204" pitchFamily="34" charset="-120"/>
                  <a:ea typeface="微軟正黑體" panose="020B0604030504040204" pitchFamily="34" charset="-120"/>
                  <a:cs typeface="+mn-cs"/>
                </a:rPr>
                <a:t>諮詢支援</a:t>
              </a:r>
              <a:endParaRPr lang="en-US" altLang="zh-TW" sz="2000" b="1" kern="12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84" name="矩形: 圓角 2">
            <a:extLst>
              <a:ext uri="{FF2B5EF4-FFF2-40B4-BE49-F238E27FC236}">
                <a16:creationId xmlns:a16="http://schemas.microsoft.com/office/drawing/2014/main" id="{10266D46-D085-4BF5-A297-20FA7DE27A53}"/>
              </a:ext>
            </a:extLst>
          </p:cNvPr>
          <p:cNvSpPr/>
          <p:nvPr/>
        </p:nvSpPr>
        <p:spPr>
          <a:xfrm>
            <a:off x="2494347" y="1818197"/>
            <a:ext cx="2575370" cy="7053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nchorCtr="0"/>
          <a:lstStyle/>
          <a:p>
            <a:pPr algn="ctr"/>
            <a:r>
              <a:rPr lang="zh-TW" altLang="en-US" sz="2800" b="1">
                <a:solidFill>
                  <a:schemeClr val="tx1"/>
                </a:solidFill>
                <a:latin typeface="微軟正黑體" panose="020B0604030504040204" pitchFamily="34" charset="-120"/>
                <a:ea typeface="微軟正黑體" panose="020B0604030504040204" pitchFamily="34" charset="-120"/>
              </a:rPr>
              <a:t>專家諮詢團隊</a:t>
            </a:r>
          </a:p>
        </p:txBody>
      </p:sp>
      <p:sp>
        <p:nvSpPr>
          <p:cNvPr id="86" name="文字方塊 85">
            <a:extLst>
              <a:ext uri="{FF2B5EF4-FFF2-40B4-BE49-F238E27FC236}">
                <a16:creationId xmlns:a16="http://schemas.microsoft.com/office/drawing/2014/main" id="{90AD6D77-19D6-42F2-AFB0-27E216E59124}"/>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農田水利管理業務說明及農水法規範簡介</a:t>
            </a:r>
          </a:p>
        </p:txBody>
      </p:sp>
      <p:pic>
        <p:nvPicPr>
          <p:cNvPr id="87" name="圖片 86">
            <a:extLst>
              <a:ext uri="{FF2B5EF4-FFF2-40B4-BE49-F238E27FC236}">
                <a16:creationId xmlns:a16="http://schemas.microsoft.com/office/drawing/2014/main" id="{19C80111-6354-4F1E-AA35-4DFCCC884743}"/>
              </a:ext>
            </a:extLst>
          </p:cNvPr>
          <p:cNvPicPr>
            <a:picLocks noChangeAspect="1"/>
          </p:cNvPicPr>
          <p:nvPr/>
        </p:nvPicPr>
        <p:blipFill>
          <a:blip r:embed="rId6"/>
          <a:stretch>
            <a:fillRect/>
          </a:stretch>
        </p:blipFill>
        <p:spPr>
          <a:xfrm>
            <a:off x="252025" y="-55207"/>
            <a:ext cx="902038" cy="864000"/>
          </a:xfrm>
          <a:prstGeom prst="rect">
            <a:avLst/>
          </a:prstGeom>
        </p:spPr>
      </p:pic>
      <p:sp>
        <p:nvSpPr>
          <p:cNvPr id="25" name="文字方塊 24">
            <a:extLst>
              <a:ext uri="{FF2B5EF4-FFF2-40B4-BE49-F238E27FC236}">
                <a16:creationId xmlns:a16="http://schemas.microsoft.com/office/drawing/2014/main" id="{78DC08BC-AD08-4C70-8F28-FF65AC2325F9}"/>
              </a:ext>
            </a:extLst>
          </p:cNvPr>
          <p:cNvSpPr txBox="1"/>
          <p:nvPr/>
        </p:nvSpPr>
        <p:spPr>
          <a:xfrm>
            <a:off x="-27181" y="655504"/>
            <a:ext cx="6110514" cy="502702"/>
          </a:xfrm>
          <a:prstGeom prst="rect">
            <a:avLst/>
          </a:prstGeom>
          <a:noFill/>
        </p:spPr>
        <p:txBody>
          <a:bodyPr wrap="square">
            <a:spAutoFit/>
          </a:bodyPr>
          <a:lstStyle/>
          <a:p>
            <a:pPr marL="914400" lvl="1" indent="-457200" algn="just">
              <a:lnSpc>
                <a:spcPts val="3200"/>
              </a:lnSpc>
              <a:buFont typeface="Wingdings" panose="05000000000000000000" pitchFamily="2" charset="2"/>
              <a:buChar char="Ø"/>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農田水利設施管理業務推動分工</a:t>
            </a:r>
          </a:p>
        </p:txBody>
      </p:sp>
      <p:sp>
        <p:nvSpPr>
          <p:cNvPr id="89" name="圓角矩形 5">
            <a:extLst>
              <a:ext uri="{FF2B5EF4-FFF2-40B4-BE49-F238E27FC236}">
                <a16:creationId xmlns:a16="http://schemas.microsoft.com/office/drawing/2014/main" id="{E815C630-1435-431B-8FDB-1B44C790AC3D}"/>
              </a:ext>
            </a:extLst>
          </p:cNvPr>
          <p:cNvSpPr>
            <a:spLocks noChangeAspect="1"/>
          </p:cNvSpPr>
          <p:nvPr/>
        </p:nvSpPr>
        <p:spPr>
          <a:xfrm>
            <a:off x="5214607" y="2261152"/>
            <a:ext cx="1352860" cy="124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400" b="1">
                <a:solidFill>
                  <a:schemeClr val="accent6">
                    <a:lumMod val="75000"/>
                  </a:schemeClr>
                </a:solidFill>
                <a:latin typeface="微軟正黑體" panose="020B0604030504040204" pitchFamily="34" charset="-120"/>
                <a:ea typeface="微軟正黑體" panose="020B0604030504040204" pitchFamily="34" charset="-120"/>
              </a:rPr>
              <a:t>設施管理</a:t>
            </a:r>
          </a:p>
          <a:p>
            <a:pPr algn="ctr"/>
            <a:r>
              <a:rPr lang="zh-TW" altLang="en-US" sz="2000">
                <a:solidFill>
                  <a:schemeClr val="accent6">
                    <a:lumMod val="75000"/>
                  </a:schemeClr>
                </a:solidFill>
                <a:latin typeface="微軟正黑體" panose="020B0604030504040204" pitchFamily="34" charset="-120"/>
                <a:ea typeface="微軟正黑體" panose="020B0604030504040204" pitchFamily="34" charset="-120"/>
              </a:rPr>
              <a:t>水質</a:t>
            </a:r>
            <a:endParaRPr lang="en-US" altLang="zh-TW" sz="2000">
              <a:solidFill>
                <a:schemeClr val="accent6">
                  <a:lumMod val="75000"/>
                </a:schemeClr>
              </a:solidFill>
              <a:latin typeface="微軟正黑體" panose="020B0604030504040204" pitchFamily="34" charset="-120"/>
              <a:ea typeface="微軟正黑體" panose="020B0604030504040204" pitchFamily="34" charset="-120"/>
            </a:endParaRPr>
          </a:p>
          <a:p>
            <a:pPr algn="ctr"/>
            <a:r>
              <a:rPr lang="zh-TW" altLang="en-US" sz="2000">
                <a:solidFill>
                  <a:schemeClr val="accent6">
                    <a:lumMod val="75000"/>
                  </a:schemeClr>
                </a:solidFill>
                <a:latin typeface="微軟正黑體" panose="020B0604030504040204" pitchFamily="34" charset="-120"/>
                <a:ea typeface="微軟正黑體" panose="020B0604030504040204" pitchFamily="34" charset="-120"/>
              </a:rPr>
              <a:t>水量</a:t>
            </a:r>
            <a:endParaRPr lang="en-US" altLang="zh-TW" sz="200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93" name="矩形: 圓角 2">
            <a:extLst>
              <a:ext uri="{FF2B5EF4-FFF2-40B4-BE49-F238E27FC236}">
                <a16:creationId xmlns:a16="http://schemas.microsoft.com/office/drawing/2014/main" id="{01C4797D-1BFD-4494-AC2D-59E445E7933B}"/>
              </a:ext>
            </a:extLst>
          </p:cNvPr>
          <p:cNvSpPr/>
          <p:nvPr/>
        </p:nvSpPr>
        <p:spPr>
          <a:xfrm>
            <a:off x="862421" y="1144756"/>
            <a:ext cx="4258091" cy="832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pPr>
            <a:r>
              <a:rPr lang="zh-TW" altLang="en-US" sz="1800" b="1">
                <a:solidFill>
                  <a:schemeClr val="tx1"/>
                </a:solidFill>
                <a:latin typeface="微軟正黑體" panose="020B0604030504040204" pitchFamily="34" charset="-120"/>
                <a:ea typeface="微軟正黑體" panose="020B0604030504040204" pitchFamily="34" charset="-120"/>
              </a:rPr>
              <a:t>農田水利法</a:t>
            </a:r>
            <a:endParaRPr lang="en-US" altLang="zh-TW" sz="1800" b="1">
              <a:solidFill>
                <a:schemeClr val="tx1"/>
              </a:solidFill>
              <a:latin typeface="微軟正黑體" panose="020B0604030504040204" pitchFamily="34" charset="-120"/>
              <a:ea typeface="微軟正黑體" panose="020B0604030504040204" pitchFamily="34" charset="-120"/>
            </a:endParaRPr>
          </a:p>
          <a:p>
            <a:pPr>
              <a:lnSpc>
                <a:spcPts val="1900"/>
              </a:lnSpc>
            </a:pPr>
            <a:r>
              <a:rPr lang="zh-TW" altLang="en-US" sz="1800">
                <a:solidFill>
                  <a:schemeClr val="tx1"/>
                </a:solidFill>
                <a:latin typeface="微軟正黑體" panose="020B0604030504040204" pitchFamily="34" charset="-120"/>
                <a:ea typeface="微軟正黑體" panose="020B0604030504040204" pitchFamily="34" charset="-120"/>
              </a:rPr>
              <a:t>第</a:t>
            </a:r>
            <a:r>
              <a:rPr lang="en-US" altLang="zh-TW" sz="1800">
                <a:solidFill>
                  <a:schemeClr val="tx1"/>
                </a:solidFill>
                <a:latin typeface="微軟正黑體" panose="020B0604030504040204" pitchFamily="34" charset="-120"/>
                <a:ea typeface="微軟正黑體" panose="020B0604030504040204" pitchFamily="34" charset="-120"/>
              </a:rPr>
              <a:t>4</a:t>
            </a:r>
            <a:r>
              <a:rPr lang="zh-TW" altLang="en-US" sz="1800">
                <a:solidFill>
                  <a:schemeClr val="tx1"/>
                </a:solidFill>
                <a:latin typeface="微軟正黑體" panose="020B0604030504040204" pitchFamily="34" charset="-120"/>
                <a:ea typeface="微軟正黑體" panose="020B0604030504040204" pitchFamily="34" charset="-120"/>
              </a:rPr>
              <a:t>、</a:t>
            </a:r>
            <a:r>
              <a:rPr lang="en-US" altLang="zh-TW" sz="1800">
                <a:solidFill>
                  <a:schemeClr val="tx1"/>
                </a:solidFill>
                <a:latin typeface="微軟正黑體" panose="020B0604030504040204" pitchFamily="34" charset="-120"/>
                <a:ea typeface="微軟正黑體" panose="020B0604030504040204" pitchFamily="34" charset="-120"/>
              </a:rPr>
              <a:t>5</a:t>
            </a:r>
            <a:r>
              <a:rPr lang="zh-TW" altLang="en-US" sz="1800">
                <a:solidFill>
                  <a:schemeClr val="tx1"/>
                </a:solidFill>
                <a:latin typeface="微軟正黑體" panose="020B0604030504040204" pitchFamily="34" charset="-120"/>
                <a:ea typeface="微軟正黑體" panose="020B0604030504040204" pitchFamily="34" charset="-120"/>
              </a:rPr>
              <a:t>、</a:t>
            </a:r>
            <a:r>
              <a:rPr lang="en-US" altLang="zh-TW" sz="1800">
                <a:solidFill>
                  <a:schemeClr val="tx1"/>
                </a:solidFill>
                <a:latin typeface="微軟正黑體" panose="020B0604030504040204" pitchFamily="34" charset="-120"/>
                <a:ea typeface="微軟正黑體" panose="020B0604030504040204" pitchFamily="34" charset="-120"/>
              </a:rPr>
              <a:t>8</a:t>
            </a:r>
            <a:r>
              <a:rPr lang="zh-TW" altLang="en-US" sz="1800">
                <a:solidFill>
                  <a:schemeClr val="tx1"/>
                </a:solidFill>
                <a:latin typeface="微軟正黑體" panose="020B0604030504040204" pitchFamily="34" charset="-120"/>
                <a:ea typeface="微軟正黑體" panose="020B0604030504040204" pitchFamily="34" charset="-120"/>
              </a:rPr>
              <a:t>、</a:t>
            </a:r>
            <a:r>
              <a:rPr lang="en-US" altLang="zh-TW" sz="1800">
                <a:solidFill>
                  <a:schemeClr val="tx1"/>
                </a:solidFill>
                <a:latin typeface="微軟正黑體" panose="020B0604030504040204" pitchFamily="34" charset="-120"/>
                <a:ea typeface="微軟正黑體" panose="020B0604030504040204" pitchFamily="34" charset="-120"/>
              </a:rPr>
              <a:t>12</a:t>
            </a:r>
            <a:r>
              <a:rPr lang="zh-TW" altLang="en-US" sz="1800">
                <a:solidFill>
                  <a:schemeClr val="tx1"/>
                </a:solidFill>
                <a:latin typeface="微軟正黑體" panose="020B0604030504040204" pitchFamily="34" charset="-120"/>
                <a:ea typeface="微軟正黑體" panose="020B0604030504040204" pitchFamily="34" charset="-120"/>
              </a:rPr>
              <a:t>、</a:t>
            </a:r>
            <a:r>
              <a:rPr lang="en-US" altLang="zh-TW" sz="1800">
                <a:solidFill>
                  <a:schemeClr val="tx1"/>
                </a:solidFill>
                <a:latin typeface="微軟正黑體" panose="020B0604030504040204" pitchFamily="34" charset="-120"/>
                <a:ea typeface="微軟正黑體" panose="020B0604030504040204" pitchFamily="34" charset="-120"/>
              </a:rPr>
              <a:t>13</a:t>
            </a:r>
            <a:r>
              <a:rPr lang="zh-TW" altLang="en-US" sz="1800">
                <a:solidFill>
                  <a:schemeClr val="tx1"/>
                </a:solidFill>
                <a:latin typeface="微軟正黑體" panose="020B0604030504040204" pitchFamily="34" charset="-120"/>
                <a:ea typeface="微軟正黑體" panose="020B0604030504040204" pitchFamily="34" charset="-120"/>
              </a:rPr>
              <a:t>條第</a:t>
            </a:r>
            <a:r>
              <a:rPr lang="en-US" altLang="zh-TW" sz="1800">
                <a:solidFill>
                  <a:schemeClr val="tx1"/>
                </a:solidFill>
                <a:latin typeface="微軟正黑體" panose="020B0604030504040204" pitchFamily="34" charset="-120"/>
                <a:ea typeface="微軟正黑體" panose="020B0604030504040204" pitchFamily="34" charset="-120"/>
              </a:rPr>
              <a:t>1</a:t>
            </a:r>
            <a:r>
              <a:rPr lang="zh-TW" altLang="en-US" sz="1800">
                <a:solidFill>
                  <a:schemeClr val="tx1"/>
                </a:solidFill>
                <a:latin typeface="微軟正黑體" panose="020B0604030504040204" pitchFamily="34" charset="-120"/>
                <a:ea typeface="微軟正黑體" panose="020B0604030504040204" pitchFamily="34" charset="-120"/>
              </a:rPr>
              <a:t>項、</a:t>
            </a:r>
            <a:r>
              <a:rPr lang="en-US" altLang="zh-TW" sz="1800">
                <a:solidFill>
                  <a:schemeClr val="tx1"/>
                </a:solidFill>
                <a:latin typeface="微軟正黑體" panose="020B0604030504040204" pitchFamily="34" charset="-120"/>
                <a:ea typeface="微軟正黑體" panose="020B0604030504040204" pitchFamily="34" charset="-120"/>
              </a:rPr>
              <a:t>16</a:t>
            </a:r>
            <a:r>
              <a:rPr lang="zh-TW" altLang="en-US" sz="1800">
                <a:solidFill>
                  <a:schemeClr val="tx1"/>
                </a:solidFill>
                <a:latin typeface="微軟正黑體" panose="020B0604030504040204" pitchFamily="34" charset="-120"/>
                <a:ea typeface="微軟正黑體" panose="020B0604030504040204" pitchFamily="34" charset="-120"/>
              </a:rPr>
              <a:t>條第</a:t>
            </a:r>
            <a:r>
              <a:rPr lang="en-US" altLang="zh-TW" sz="1800">
                <a:solidFill>
                  <a:schemeClr val="tx1"/>
                </a:solidFill>
                <a:latin typeface="微軟正黑體" panose="020B0604030504040204" pitchFamily="34" charset="-120"/>
                <a:ea typeface="微軟正黑體" panose="020B0604030504040204" pitchFamily="34" charset="-120"/>
              </a:rPr>
              <a:t>2</a:t>
            </a:r>
            <a:r>
              <a:rPr lang="zh-TW" altLang="en-US" sz="1800">
                <a:solidFill>
                  <a:schemeClr val="tx1"/>
                </a:solidFill>
                <a:latin typeface="微軟正黑體" panose="020B0604030504040204" pitchFamily="34" charset="-120"/>
                <a:ea typeface="微軟正黑體" panose="020B0604030504040204" pitchFamily="34" charset="-120"/>
              </a:rPr>
              <a:t>項、</a:t>
            </a:r>
            <a:r>
              <a:rPr lang="en-US" altLang="zh-TW" sz="1800">
                <a:solidFill>
                  <a:schemeClr val="tx1"/>
                </a:solidFill>
                <a:latin typeface="微軟正黑體" panose="020B0604030504040204" pitchFamily="34" charset="-120"/>
                <a:ea typeface="微軟正黑體" panose="020B0604030504040204" pitchFamily="34" charset="-120"/>
              </a:rPr>
              <a:t>30</a:t>
            </a:r>
            <a:r>
              <a:rPr lang="zh-TW" altLang="en-US" sz="1800">
                <a:solidFill>
                  <a:schemeClr val="tx1"/>
                </a:solidFill>
                <a:latin typeface="微軟正黑體" panose="020B0604030504040204" pitchFamily="34" charset="-120"/>
                <a:ea typeface="微軟正黑體" panose="020B0604030504040204" pitchFamily="34" charset="-120"/>
              </a:rPr>
              <a:t>、</a:t>
            </a:r>
            <a:r>
              <a:rPr lang="en-US" altLang="zh-TW" sz="1800">
                <a:solidFill>
                  <a:schemeClr val="tx1"/>
                </a:solidFill>
                <a:latin typeface="微軟正黑體" panose="020B0604030504040204" pitchFamily="34" charset="-120"/>
                <a:ea typeface="微軟正黑體" panose="020B0604030504040204" pitchFamily="34" charset="-120"/>
              </a:rPr>
              <a:t>31</a:t>
            </a:r>
            <a:r>
              <a:rPr lang="zh-TW" altLang="en-US" sz="1800">
                <a:solidFill>
                  <a:schemeClr val="tx1"/>
                </a:solidFill>
                <a:latin typeface="微軟正黑體" panose="020B0604030504040204" pitchFamily="34" charset="-120"/>
                <a:ea typeface="微軟正黑體" panose="020B0604030504040204" pitchFamily="34" charset="-120"/>
              </a:rPr>
              <a:t>條</a:t>
            </a:r>
          </a:p>
        </p:txBody>
      </p:sp>
    </p:spTree>
    <p:extLst>
      <p:ext uri="{BB962C8B-B14F-4D97-AF65-F5344CB8AC3E}">
        <p14:creationId xmlns:p14="http://schemas.microsoft.com/office/powerpoint/2010/main" val="144994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aphicFrame>
        <p:nvGraphicFramePr>
          <p:cNvPr id="39" name="表格 38">
            <a:extLst>
              <a:ext uri="{FF2B5EF4-FFF2-40B4-BE49-F238E27FC236}">
                <a16:creationId xmlns:a16="http://schemas.microsoft.com/office/drawing/2014/main" id="{661D5FE1-8D5E-424A-9C1B-B0500E5D5558}"/>
              </a:ext>
            </a:extLst>
          </p:cNvPr>
          <p:cNvGraphicFramePr>
            <a:graphicFrameLocks noGrp="1"/>
          </p:cNvGraphicFramePr>
          <p:nvPr>
            <p:extLst>
              <p:ext uri="{D42A27DB-BD31-4B8C-83A1-F6EECF244321}">
                <p14:modId xmlns:p14="http://schemas.microsoft.com/office/powerpoint/2010/main" val="2667015296"/>
              </p:ext>
            </p:extLst>
          </p:nvPr>
        </p:nvGraphicFramePr>
        <p:xfrm>
          <a:off x="374369" y="1089173"/>
          <a:ext cx="11417927" cy="5385000"/>
        </p:xfrm>
        <a:graphic>
          <a:graphicData uri="http://schemas.openxmlformats.org/drawingml/2006/table">
            <a:tbl>
              <a:tblPr firstRow="1" firstCol="1" bandRow="1"/>
              <a:tblGrid>
                <a:gridCol w="1168953">
                  <a:extLst>
                    <a:ext uri="{9D8B030D-6E8A-4147-A177-3AD203B41FA5}">
                      <a16:colId xmlns:a16="http://schemas.microsoft.com/office/drawing/2014/main" val="2315636959"/>
                    </a:ext>
                  </a:extLst>
                </a:gridCol>
                <a:gridCol w="1982198">
                  <a:extLst>
                    <a:ext uri="{9D8B030D-6E8A-4147-A177-3AD203B41FA5}">
                      <a16:colId xmlns:a16="http://schemas.microsoft.com/office/drawing/2014/main" val="20000"/>
                    </a:ext>
                  </a:extLst>
                </a:gridCol>
                <a:gridCol w="8266776">
                  <a:extLst>
                    <a:ext uri="{9D8B030D-6E8A-4147-A177-3AD203B41FA5}">
                      <a16:colId xmlns:a16="http://schemas.microsoft.com/office/drawing/2014/main" val="1416475327"/>
                    </a:ext>
                  </a:extLst>
                </a:gridCol>
              </a:tblGrid>
              <a:tr h="226623">
                <a:tc>
                  <a:txBody>
                    <a:bodyPr/>
                    <a:lstStyle/>
                    <a:p>
                      <a:pPr algn="ctr">
                        <a:lnSpc>
                          <a:spcPct val="100000"/>
                        </a:lnSpc>
                      </a:pPr>
                      <a:r>
                        <a:rPr lang="zh-TW" alt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endPar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pPr>
                      <a:r>
                        <a:rPr lang="zh-TW" alt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zh-TW" alt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灌排辦法／其他法規範</a:t>
                      </a:r>
                      <a:endPar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0000"/>
                  </a:ext>
                </a:extLst>
              </a:tr>
              <a:tr h="428653">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事業區域</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marR="0" indent="0" algn="just" defTabSz="914400" rtl="0" eaLnBrk="1" fontAlgn="auto" latinLnBrk="0" hangingPunct="1">
                        <a:lnSpc>
                          <a:spcPts val="2000"/>
                        </a:lnSpc>
                        <a:spcBef>
                          <a:spcPts val="0"/>
                        </a:spcBef>
                        <a:spcAft>
                          <a:spcPts val="0"/>
                        </a:spcAft>
                        <a:buClr>
                          <a:srgbClr val="000000"/>
                        </a:buClr>
                        <a:buSzTx/>
                        <a:buFont typeface="Arial"/>
                        <a:buNone/>
                        <a:tabLst/>
                        <a:defRPr/>
                      </a:pPr>
                      <a:r>
                        <a:rPr lang="zh-TW" altLang="en-US" sz="16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6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1600"/>
                        </a:lnSpc>
                        <a:spcBef>
                          <a:spcPts val="0"/>
                        </a:spcBef>
                        <a:spcAft>
                          <a:spcPts val="0"/>
                        </a:spcAft>
                      </a:pP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劃設基準（</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）、調查作業（</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extLst>
                  <a:ext uri="{0D108BD9-81ED-4DB2-BD59-A6C34878D82A}">
                    <a16:rowId xmlns:a16="http://schemas.microsoft.com/office/drawing/2014/main" val="27396975"/>
                  </a:ext>
                </a:extLst>
              </a:tr>
              <a:tr h="428653">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設施範圍</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劃設、公告及廢止</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1600"/>
                        </a:lnSpc>
                        <a:spcBef>
                          <a:spcPts val="0"/>
                        </a:spcBef>
                        <a:spcAft>
                          <a:spcPts val="0"/>
                        </a:spcAft>
                      </a:pP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劃設方式（</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）、變更（</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en-US" altLang="zh-TW" sz="16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Ⅰ</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）、廢止及其移交（</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§7Ⅱ</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Ⅲ</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extLst>
                  <a:ext uri="{0D108BD9-81ED-4DB2-BD59-A6C34878D82A}">
                    <a16:rowId xmlns:a16="http://schemas.microsoft.com/office/drawing/2014/main" val="2355480787"/>
                  </a:ext>
                </a:extLst>
              </a:tr>
              <a:tr h="796384">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設施變更或拆除</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1800"/>
                        </a:lnSpc>
                        <a:spcBef>
                          <a:spcPts val="0"/>
                        </a:spcBef>
                        <a:spcAft>
                          <a:spcPts val="0"/>
                        </a:spcAft>
                      </a:pP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申請人資格（</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）、申請應附文件（</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）、計畫書應載內容（</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）、補正（</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）、不予許可（</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）、許可（</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展延（</a:t>
                      </a:r>
                      <a:r>
                        <a:rPr lang="en-US" altLang="zh-TW"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§15</a:t>
                      </a:r>
                      <a:r>
                        <a:rPr lang="zh-TW" altLang="en-US"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、許可後申請人應辦理事項（</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變更（</a:t>
                      </a:r>
                      <a:r>
                        <a:rPr lang="en-US" altLang="zh-TW"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§17</a:t>
                      </a:r>
                      <a:r>
                        <a:rPr lang="zh-TW" altLang="en-US"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、廢止許可（</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000" marR="36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extLst>
                  <a:ext uri="{0D108BD9-81ED-4DB2-BD59-A6C34878D82A}">
                    <a16:rowId xmlns:a16="http://schemas.microsoft.com/office/drawing/2014/main" val="10001"/>
                  </a:ext>
                </a:extLst>
              </a:tr>
              <a:tr h="607531">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設施兼作其他使用</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marR="0" lvl="0" indent="0" algn="just" defTabSz="914400" rtl="0" eaLnBrk="1" fontAlgn="auto" latinLnBrk="0" hangingPunct="1">
                        <a:lnSpc>
                          <a:spcPts val="2000"/>
                        </a:lnSpc>
                        <a:spcBef>
                          <a:spcPts val="0"/>
                        </a:spcBef>
                        <a:spcAft>
                          <a:spcPts val="0"/>
                        </a:spcAft>
                        <a:buClr>
                          <a:srgbClr val="000000"/>
                        </a:buClr>
                        <a:buSzTx/>
                        <a:buFont typeface="Arial"/>
                        <a:buNone/>
                        <a:tabLst/>
                        <a:defRPr/>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1800"/>
                        </a:lnSpc>
                        <a:spcBef>
                          <a:spcPts val="0"/>
                        </a:spcBef>
                        <a:spcAft>
                          <a:spcPts val="0"/>
                        </a:spcAft>
                      </a:pP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申請項目（</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）、申請應附文件（</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）、計畫書應載內容（</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）、補正（</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）、不予許可（</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）、許可（</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展延（</a:t>
                      </a:r>
                      <a:r>
                        <a:rPr lang="en-US" altLang="zh-TW" sz="18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8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變更（</a:t>
                      </a:r>
                      <a:r>
                        <a:rPr lang="en-US" altLang="zh-TW"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§17</a:t>
                      </a:r>
                      <a:r>
                        <a:rPr lang="zh-TW" altLang="en-US" sz="1800" b="1" i="0" u="none" strike="noStrike" kern="100" cap="none">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、廢止許可（</a:t>
                      </a:r>
                      <a:r>
                        <a:rPr lang="en-US" altLang="zh-TW"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6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extLst>
                  <a:ext uri="{0D108BD9-81ED-4DB2-BD59-A6C34878D82A}">
                    <a16:rowId xmlns:a16="http://schemas.microsoft.com/office/drawing/2014/main" val="1158996379"/>
                  </a:ext>
                </a:extLst>
              </a:tr>
              <a:tr h="607531">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§13Ⅰ</a:t>
                      </a:r>
                      <a:endPar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銜接</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tc>
                  <a:txBody>
                    <a:bodyPr/>
                    <a:lstStyle/>
                    <a:p>
                      <a:pPr marL="0" marR="0" lvl="0" indent="0" algn="just" defTabSz="914400" rtl="0" eaLnBrk="1" fontAlgn="auto" latinLnBrk="0" hangingPunct="1">
                        <a:lnSpc>
                          <a:spcPts val="2000"/>
                        </a:lnSpc>
                        <a:spcBef>
                          <a:spcPts val="0"/>
                        </a:spcBef>
                        <a:spcAft>
                          <a:spcPts val="0"/>
                        </a:spcAft>
                        <a:buClr>
                          <a:srgbClr val="000000"/>
                        </a:buClr>
                        <a:buSzTx/>
                        <a:buFont typeface="Arial"/>
                        <a:buNone/>
                        <a:tabLst/>
                        <a:defRPr/>
                      </a:pPr>
                      <a:r>
                        <a:rPr lang="zh-TW" altLang="en-US"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1800"/>
                        </a:lnSpc>
                        <a:spcBef>
                          <a:spcPts val="0"/>
                        </a:spcBef>
                        <a:spcAft>
                          <a:spcPts val="0"/>
                        </a:spcAft>
                      </a:pP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申請應附文件（</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）、計畫書應載內容（</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）、補正（</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）、不予許可（</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）、許可（</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i="0" u="none" strike="noStrike" kern="100" cap="none"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展延（</a:t>
                      </a:r>
                      <a:r>
                        <a:rPr lang="en-US" altLang="zh-TW" sz="1800" b="1" i="0" u="none" strike="noStrike" kern="100" cap="none"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§15</a:t>
                      </a:r>
                      <a:r>
                        <a:rPr lang="zh-TW" altLang="en-US" sz="1800" b="1" i="0" u="none" strike="noStrike" kern="100" cap="none"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i="0" u="none" strike="noStrike" kern="100" cap="none"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變更（</a:t>
                      </a:r>
                      <a:r>
                        <a:rPr lang="en-US" altLang="zh-TW" sz="1800" b="1" i="0" u="none" strike="noStrike" kern="100" cap="none"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§17</a:t>
                      </a:r>
                      <a:r>
                        <a:rPr lang="zh-TW" altLang="en-US" sz="1800" b="1" i="0" u="none" strike="noStrike" kern="100" cap="none"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a:rPr>
                        <a:t>）</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、廢止許可（</a:t>
                      </a:r>
                      <a:r>
                        <a:rPr lang="en-US" alt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0A3"/>
                    </a:solidFill>
                  </a:tcPr>
                </a:tc>
                <a:extLst>
                  <a:ext uri="{0D108BD9-81ED-4DB2-BD59-A6C34878D82A}">
                    <a16:rowId xmlns:a16="http://schemas.microsoft.com/office/drawing/2014/main" val="2364820295"/>
                  </a:ext>
                </a:extLst>
              </a:tr>
              <a:tr h="607531">
                <a:tc>
                  <a:txBody>
                    <a:bodyPr/>
                    <a:lstStyle/>
                    <a:p>
                      <a:pPr marL="0" marR="0" lvl="0" indent="0" algn="ctr" defTabSz="914400" rtl="0" eaLnBrk="1" fontAlgn="auto" latinLnBrk="0" hangingPunct="1">
                        <a:lnSpc>
                          <a:spcPts val="1800"/>
                        </a:lnSpc>
                        <a:spcBef>
                          <a:spcPts val="0"/>
                        </a:spcBef>
                        <a:spcAft>
                          <a:spcPts val="0"/>
                        </a:spcAft>
                        <a:buClr>
                          <a:srgbClr val="000000"/>
                        </a:buClr>
                        <a:buSzTx/>
                        <a:buFont typeface="Arial"/>
                        <a:buNone/>
                        <a:tabLst/>
                        <a:defRPr/>
                      </a:pPr>
                      <a:r>
                        <a:rPr lang="zh-TW" altLang="en-US"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§16Ⅱ</a:t>
                      </a:r>
                    </a:p>
                    <a:p>
                      <a:pPr marL="0" marR="0" lvl="0" indent="0" algn="ctr" defTabSz="914400" rtl="0" eaLnBrk="1" fontAlgn="auto" latinLnBrk="0" hangingPunct="1">
                        <a:lnSpc>
                          <a:spcPts val="1800"/>
                        </a:lnSpc>
                        <a:spcBef>
                          <a:spcPts val="0"/>
                        </a:spcBef>
                        <a:spcAft>
                          <a:spcPts val="0"/>
                        </a:spcAft>
                        <a:buClr>
                          <a:srgbClr val="000000"/>
                        </a:buClr>
                        <a:buSzTx/>
                        <a:buFont typeface="Arial"/>
                        <a:buNone/>
                        <a:tabLst/>
                        <a:defRPr/>
                      </a:pP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研議中</a:t>
                      </a: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ts val="1800"/>
                        </a:lnSpc>
                        <a:spcBef>
                          <a:spcPts val="0"/>
                        </a:spcBef>
                        <a:spcAft>
                          <a:spcPts val="0"/>
                        </a:spcAft>
                      </a:pPr>
                      <a:r>
                        <a:rPr lang="zh-TW" altLang="en-US"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引取用水</a:t>
                      </a:r>
                      <a:endPar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ctr">
                        <a:lnSpc>
                          <a:spcPts val="1800"/>
                        </a:lnSpc>
                        <a:spcBef>
                          <a:spcPts val="0"/>
                        </a:spcBef>
                        <a:spcAft>
                          <a:spcPts val="0"/>
                        </a:spcAft>
                      </a:pP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研議中</a:t>
                      </a: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ts val="2000"/>
                        </a:lnSpc>
                        <a:spcBef>
                          <a:spcPts val="0"/>
                        </a:spcBef>
                        <a:spcAft>
                          <a:spcPts val="0"/>
                        </a:spcAft>
                        <a:buClr>
                          <a:srgbClr val="000000"/>
                        </a:buClr>
                        <a:buSzTx/>
                        <a:buFont typeface="Arial"/>
                        <a:buNone/>
                        <a:tabLst/>
                        <a:defRPr/>
                      </a:pPr>
                      <a:r>
                        <a:rPr lang="zh-TW" altLang="en-US"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1700"/>
                        </a:lnSpc>
                        <a:spcBef>
                          <a:spcPts val="0"/>
                        </a:spcBef>
                        <a:spcAft>
                          <a:spcPts val="0"/>
                        </a:spcAft>
                      </a:pP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申請應附文件（</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）、計畫書應載內容（</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）、補正（</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）、不予許可（</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）、許可（</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）、展延（</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）、變更（</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）、廢止許可（</a:t>
                      </a:r>
                      <a:r>
                        <a:rPr lang="en-US" altLang="zh-TW"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600" b="0"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4156388"/>
                  </a:ext>
                </a:extLst>
              </a:tr>
              <a:tr h="589220">
                <a:tc>
                  <a:txBody>
                    <a:bodyPr/>
                    <a:lstStyle/>
                    <a:p>
                      <a:pPr marL="0" marR="0" lvl="0" indent="0" algn="ctr" defTabSz="914400" rtl="0" eaLnBrk="1" fontAlgn="auto" latinLnBrk="0" hangingPunct="1">
                        <a:lnSpc>
                          <a:spcPts val="1800"/>
                        </a:lnSpc>
                        <a:spcBef>
                          <a:spcPts val="0"/>
                        </a:spcBef>
                        <a:spcAft>
                          <a:spcPts val="0"/>
                        </a:spcAft>
                        <a:buClr>
                          <a:srgbClr val="000000"/>
                        </a:buClr>
                        <a:buSzTx/>
                        <a:buFont typeface="Arial"/>
                        <a:buNone/>
                        <a:tabLst/>
                        <a:defRPr/>
                      </a:pPr>
                      <a:r>
                        <a:rPr lang="zh-TW" altLang="en-US"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endPar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1800"/>
                        </a:lnSpc>
                        <a:spcBef>
                          <a:spcPts val="0"/>
                        </a:spcBef>
                        <a:spcAft>
                          <a:spcPts val="0"/>
                        </a:spcAft>
                        <a:buClr>
                          <a:srgbClr val="000000"/>
                        </a:buClr>
                        <a:buSzTx/>
                        <a:buFont typeface="Arial"/>
                        <a:buNone/>
                        <a:tabLst/>
                        <a:defRPr/>
                      </a:pPr>
                      <a:r>
                        <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31</a:t>
                      </a:r>
                    </a:p>
                    <a:p>
                      <a:pPr marL="0" marR="0" lvl="0" indent="0" algn="ctr" defTabSz="914400" rtl="0" eaLnBrk="1" fontAlgn="auto" latinLnBrk="0" hangingPunct="1">
                        <a:lnSpc>
                          <a:spcPts val="1800"/>
                        </a:lnSpc>
                        <a:spcBef>
                          <a:spcPts val="0"/>
                        </a:spcBef>
                        <a:spcAft>
                          <a:spcPts val="0"/>
                        </a:spcAft>
                        <a:buClr>
                          <a:srgbClr val="000000"/>
                        </a:buClr>
                        <a:buSzTx/>
                        <a:buFont typeface="Arial"/>
                        <a:buNone/>
                        <a:tabLst/>
                        <a:defRPr/>
                      </a:pP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研議中</a:t>
                      </a: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ts val="2000"/>
                        </a:lnSpc>
                        <a:spcBef>
                          <a:spcPts val="0"/>
                        </a:spcBef>
                        <a:spcAft>
                          <a:spcPts val="0"/>
                        </a:spcAft>
                      </a:pPr>
                      <a:r>
                        <a:rPr lang="zh-TW" altLang="en-US"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裁罰</a:t>
                      </a:r>
                      <a:endParaRPr lang="en-US" altLang="zh-TW" sz="18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
                          <a:srgbClr val="000000"/>
                        </a:buClr>
                        <a:buSzTx/>
                        <a:buFont typeface="Arial"/>
                        <a:buNone/>
                        <a:tabLst/>
                        <a:defRPr/>
                      </a:pP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研議中</a:t>
                      </a:r>
                      <a:r>
                        <a:rPr lang="en-US" altLang="zh-TW" sz="1600" b="1" kern="10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lnSpc>
                          <a:spcPts val="2000"/>
                        </a:lnSpc>
                        <a:spcBef>
                          <a:spcPts val="0"/>
                        </a:spcBef>
                        <a:spcAft>
                          <a:spcPts val="0"/>
                        </a:spcAft>
                      </a:pPr>
                      <a:r>
                        <a:rPr lang="zh-TW" altLang="en-US" sz="1800" b="1"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農田水利法第三十一條情節輕微及減免處罰標準</a:t>
                      </a:r>
                      <a:endParaRPr lang="en-US" altLang="zh-TW" sz="1800" b="1"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ts val="2000"/>
                        </a:lnSpc>
                        <a:spcBef>
                          <a:spcPts val="0"/>
                        </a:spcBef>
                        <a:spcAft>
                          <a:spcPts val="0"/>
                        </a:spcAft>
                      </a:pPr>
                      <a:r>
                        <a:rPr lang="zh-TW" altLang="en-US"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§30④</a:t>
                      </a:r>
                      <a:r>
                        <a:rPr lang="zh-TW" altLang="en-US"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之情節輕微認定情形（</a:t>
                      </a:r>
                      <a:r>
                        <a:rPr lang="en-US" altLang="zh-TW"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⑤之情節輕微認定情形（</a:t>
                      </a:r>
                      <a:r>
                        <a:rPr lang="en-US" altLang="zh-TW"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0" kern="100" dirty="0">
                        <a:solidFill>
                          <a:schemeClr val="tx1">
                            <a:lumMod val="50000"/>
                            <a:lumOff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2582089"/>
                  </a:ext>
                </a:extLst>
              </a:tr>
            </a:tbl>
          </a:graphicData>
        </a:graphic>
      </p:graphicFrame>
      <p:pic>
        <p:nvPicPr>
          <p:cNvPr id="10" name="圖片 9">
            <a:extLst>
              <a:ext uri="{FF2B5EF4-FFF2-40B4-BE49-F238E27FC236}">
                <a16:creationId xmlns:a16="http://schemas.microsoft.com/office/drawing/2014/main" id="{D9C960CA-5A93-4B5B-9D10-8D0CF56E96B1}"/>
              </a:ext>
            </a:extLst>
          </p:cNvPr>
          <p:cNvPicPr>
            <a:picLocks noChangeAspect="1"/>
          </p:cNvPicPr>
          <p:nvPr/>
        </p:nvPicPr>
        <p:blipFill>
          <a:blip r:embed="rId3"/>
          <a:stretch>
            <a:fillRect/>
          </a:stretch>
        </p:blipFill>
        <p:spPr>
          <a:xfrm>
            <a:off x="252025" y="-55207"/>
            <a:ext cx="902038" cy="864000"/>
          </a:xfrm>
          <a:prstGeom prst="rect">
            <a:avLst/>
          </a:prstGeom>
        </p:spPr>
      </p:pic>
      <p:sp>
        <p:nvSpPr>
          <p:cNvPr id="5" name="文字方塊 4">
            <a:extLst>
              <a:ext uri="{FF2B5EF4-FFF2-40B4-BE49-F238E27FC236}">
                <a16:creationId xmlns:a16="http://schemas.microsoft.com/office/drawing/2014/main" id="{7EAA5C2F-D77C-4CB8-9085-9D0A542647D6}"/>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a:latin typeface="微軟正黑體" panose="020B0604030504040204" pitchFamily="34" charset="-120"/>
                <a:ea typeface="微軟正黑體" panose="020B0604030504040204" pitchFamily="34" charset="-120"/>
              </a:rPr>
              <a:t>農田水利管理業務說明及農水法規範簡介</a:t>
            </a:r>
          </a:p>
        </p:txBody>
      </p:sp>
      <p:sp>
        <p:nvSpPr>
          <p:cNvPr id="6" name="文字方塊 5">
            <a:extLst>
              <a:ext uri="{FF2B5EF4-FFF2-40B4-BE49-F238E27FC236}">
                <a16:creationId xmlns:a16="http://schemas.microsoft.com/office/drawing/2014/main" id="{5EC3875F-DD3B-4FEB-8130-4C07C44D01E2}"/>
              </a:ext>
            </a:extLst>
          </p:cNvPr>
          <p:cNvSpPr txBox="1"/>
          <p:nvPr/>
        </p:nvSpPr>
        <p:spPr>
          <a:xfrm>
            <a:off x="-27181" y="655504"/>
            <a:ext cx="6110514" cy="502702"/>
          </a:xfrm>
          <a:prstGeom prst="rect">
            <a:avLst/>
          </a:prstGeom>
          <a:noFill/>
        </p:spPr>
        <p:txBody>
          <a:bodyPr wrap="square">
            <a:spAutoFit/>
          </a:bodyPr>
          <a:lstStyle/>
          <a:p>
            <a:pPr marL="914400" lvl="1" indent="-457200" algn="just">
              <a:lnSpc>
                <a:spcPts val="3200"/>
              </a:lnSpc>
              <a:buFont typeface="Wingdings" panose="05000000000000000000" pitchFamily="2" charset="2"/>
              <a:buChar char="Ø"/>
            </a:pPr>
            <a:r>
              <a:rPr lang="zh-TW" altLang="en-US" sz="28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農田水利法設施管理簡介</a:t>
            </a:r>
          </a:p>
        </p:txBody>
      </p:sp>
    </p:spTree>
    <p:extLst>
      <p:ext uri="{BB962C8B-B14F-4D97-AF65-F5344CB8AC3E}">
        <p14:creationId xmlns:p14="http://schemas.microsoft.com/office/powerpoint/2010/main" val="293981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52E60C0-24BC-49B3-8D4E-CEEF31FF701D}"/>
              </a:ext>
            </a:extLst>
          </p:cNvPr>
          <p:cNvGraphicFramePr>
            <a:graphicFrameLocks noGrp="1"/>
          </p:cNvGraphicFramePr>
          <p:nvPr>
            <p:extLst>
              <p:ext uri="{D42A27DB-BD31-4B8C-83A1-F6EECF244321}">
                <p14:modId xmlns:p14="http://schemas.microsoft.com/office/powerpoint/2010/main" val="2920813157"/>
              </p:ext>
            </p:extLst>
          </p:nvPr>
        </p:nvGraphicFramePr>
        <p:xfrm>
          <a:off x="1497624" y="1170301"/>
          <a:ext cx="9637486" cy="3291840"/>
        </p:xfrm>
        <a:graphic>
          <a:graphicData uri="http://schemas.openxmlformats.org/drawingml/2006/table">
            <a:tbl>
              <a:tblPr firstRow="1" firstCol="1" bandRow="1"/>
              <a:tblGrid>
                <a:gridCol w="1400334">
                  <a:extLst>
                    <a:ext uri="{9D8B030D-6E8A-4147-A177-3AD203B41FA5}">
                      <a16:colId xmlns:a16="http://schemas.microsoft.com/office/drawing/2014/main" val="3165125373"/>
                    </a:ext>
                  </a:extLst>
                </a:gridCol>
                <a:gridCol w="8237152">
                  <a:extLst>
                    <a:ext uri="{9D8B030D-6E8A-4147-A177-3AD203B41FA5}">
                      <a16:colId xmlns:a16="http://schemas.microsoft.com/office/drawing/2014/main" val="309299715"/>
                    </a:ext>
                  </a:extLst>
                </a:gridCol>
              </a:tblGrid>
              <a:tr h="344458">
                <a:tc>
                  <a:txBody>
                    <a:bodyPr/>
                    <a:lstStyle/>
                    <a:p>
                      <a:pPr algn="ctr">
                        <a:lnSpc>
                          <a:spcPct val="100000"/>
                        </a:lnSpc>
                        <a:spcBef>
                          <a:spcPts val="0"/>
                        </a:spcBef>
                        <a:spcAft>
                          <a:spcPts val="0"/>
                        </a:spcAft>
                      </a:pPr>
                      <a:r>
                        <a:rPr lang="zh-TW" alt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622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6228"/>
                    </a:solidFill>
                  </a:tcPr>
                </a:tc>
                <a:extLst>
                  <a:ext uri="{0D108BD9-81ED-4DB2-BD59-A6C34878D82A}">
                    <a16:rowId xmlns:a16="http://schemas.microsoft.com/office/drawing/2014/main" val="2406465701"/>
                  </a:ext>
                </a:extLst>
              </a:tr>
              <a:tr h="1033373">
                <a:tc>
                  <a:txBody>
                    <a:bodyPr/>
                    <a:lstStyle/>
                    <a:p>
                      <a:pPr marL="0" indent="0" algn="ctr">
                        <a:spcBef>
                          <a:spcPts val="0"/>
                        </a:spcBef>
                        <a:spcAft>
                          <a:spcPts val="0"/>
                        </a:spcAft>
                      </a:pPr>
                      <a:r>
                        <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just">
                        <a:spcBef>
                          <a:spcPts val="0"/>
                        </a:spcBef>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主管機關應依河川水系、地理環境及經濟利益劃設農田水利事業區域，並公告之；其變更、廢止時，亦同。涉及原住民族地區者，由主管機關會商中央原住民族主管機關公告之。</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913033"/>
                  </a:ext>
                </a:extLst>
              </a:tr>
              <a:tr h="1033373">
                <a:tc>
                  <a:txBody>
                    <a:bodyPr/>
                    <a:lstStyle/>
                    <a:p>
                      <a:pPr marL="0" indent="0" algn="ctr">
                        <a:spcBef>
                          <a:spcPts val="0"/>
                        </a:spcBef>
                        <a:spcAft>
                          <a:spcPts val="0"/>
                        </a:spcAft>
                      </a:pPr>
                      <a:r>
                        <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r>
                        <a:rPr lang="en-US" altLang="zh-TW"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spcBef>
                          <a:spcPts val="0"/>
                        </a:spcBef>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主管機關應依下列基準，劃設農田水利事業區域：</a:t>
                      </a:r>
                    </a:p>
                    <a:p>
                      <a:pPr marL="0" indent="0" algn="just">
                        <a:spcBef>
                          <a:spcPts val="0"/>
                        </a:spcBef>
                        <a:spcAft>
                          <a:spcPts val="0"/>
                        </a:spcAft>
                      </a:pPr>
                      <a:r>
                        <a:rPr lang="zh-TW" altLang="en-US" sz="2400" b="1" kern="100"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一、本法施行前原農田水利會灌溉或排水之受益地。</a:t>
                      </a:r>
                    </a:p>
                    <a:p>
                      <a:pPr marL="0" indent="0" algn="just">
                        <a:spcBef>
                          <a:spcPts val="0"/>
                        </a:spcBef>
                        <a:spcAft>
                          <a:spcPts val="0"/>
                        </a:spcAft>
                      </a:pPr>
                      <a:r>
                        <a:rPr lang="zh-TW" altLang="en-US" sz="2400" b="1" kern="100"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二、考量當地水源條件、農業立地條件、農業發展與農田水利設施投資效益之相關條件，劃設灌溉或排水受益區域之範圍。</a:t>
                      </a:r>
                      <a:endParaRPr lang="zh-TW" altLang="en-US" sz="2400" b="1" u="none" kern="100" dirty="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427057"/>
                  </a:ext>
                </a:extLst>
              </a:tr>
            </a:tbl>
          </a:graphicData>
        </a:graphic>
      </p:graphicFrame>
      <p:sp>
        <p:nvSpPr>
          <p:cNvPr id="9" name="Google Shape;43;p2">
            <a:extLst>
              <a:ext uri="{FF2B5EF4-FFF2-40B4-BE49-F238E27FC236}">
                <a16:creationId xmlns:a16="http://schemas.microsoft.com/office/drawing/2014/main" id="{62E9CC30-1341-43C6-998E-95E617ED78A9}"/>
              </a:ext>
            </a:extLst>
          </p:cNvPr>
          <p:cNvSpPr txBox="1"/>
          <p:nvPr/>
        </p:nvSpPr>
        <p:spPr>
          <a:xfrm>
            <a:off x="605624" y="617279"/>
            <a:ext cx="4750654" cy="558659"/>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marL="342900" indent="-342900">
              <a:lnSpc>
                <a:spcPct val="120000"/>
              </a:lnSpc>
              <a:buClr>
                <a:schemeClr val="tx1"/>
              </a:buClr>
              <a:buSzPct val="100000"/>
              <a:buFont typeface="Wingdings" panose="05000000000000000000" pitchFamily="2" charset="2"/>
              <a:buChar char="u"/>
            </a:pPr>
            <a:r>
              <a:rPr lang="zh-TW" altLang="en-US" sz="2400"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事業區域</a:t>
            </a:r>
            <a:r>
              <a:rPr lang="zh-TW" altLang="en-US" sz="2400" b="1">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劃設規定</a:t>
            </a:r>
            <a:endParaRPr lang="zh-TW" altLang="en-US" sz="2400" b="1">
              <a:solidFill>
                <a:schemeClr val="tx1"/>
              </a:solidFill>
              <a:effectLst/>
              <a:latin typeface="Microsoft JhengHei"/>
              <a:ea typeface="Microsoft JhengHei"/>
              <a:cs typeface="Microsoft JhengHei"/>
              <a:sym typeface="Microsoft JhengHei"/>
            </a:endParaRPr>
          </a:p>
        </p:txBody>
      </p:sp>
      <p:pic>
        <p:nvPicPr>
          <p:cNvPr id="23" name="圖片 22">
            <a:extLst>
              <a:ext uri="{FF2B5EF4-FFF2-40B4-BE49-F238E27FC236}">
                <a16:creationId xmlns:a16="http://schemas.microsoft.com/office/drawing/2014/main" id="{4F576E1E-DF25-41B9-B708-E84A2EC1C245}"/>
              </a:ext>
            </a:extLst>
          </p:cNvPr>
          <p:cNvPicPr>
            <a:picLocks noChangeAspect="1"/>
          </p:cNvPicPr>
          <p:nvPr/>
        </p:nvPicPr>
        <p:blipFill>
          <a:blip r:embed="rId3"/>
          <a:stretch>
            <a:fillRect/>
          </a:stretch>
        </p:blipFill>
        <p:spPr>
          <a:xfrm>
            <a:off x="246392" y="-53884"/>
            <a:ext cx="907747" cy="864000"/>
          </a:xfrm>
          <a:prstGeom prst="rect">
            <a:avLst/>
          </a:prstGeom>
        </p:spPr>
      </p:pic>
      <p:sp>
        <p:nvSpPr>
          <p:cNvPr id="24" name="文字方塊 23">
            <a:extLst>
              <a:ext uri="{FF2B5EF4-FFF2-40B4-BE49-F238E27FC236}">
                <a16:creationId xmlns:a16="http://schemas.microsoft.com/office/drawing/2014/main" id="{80E4C68A-F311-47CF-ADB8-E56006BD659C}"/>
              </a:ext>
            </a:extLst>
          </p:cNvPr>
          <p:cNvSpPr txBox="1"/>
          <p:nvPr/>
        </p:nvSpPr>
        <p:spPr>
          <a:xfrm>
            <a:off x="1134475" y="23989"/>
            <a:ext cx="9828332"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（第四條：事業區域劃設公告）</a:t>
            </a:r>
            <a:endParaRPr lang="zh-TW" altLang="en-US" sz="3200">
              <a:latin typeface="微軟正黑體" panose="020B0604030504040204" pitchFamily="34" charset="-120"/>
              <a:ea typeface="微軟正黑體" panose="020B0604030504040204" pitchFamily="34" charset="-120"/>
            </a:endParaRPr>
          </a:p>
        </p:txBody>
      </p:sp>
      <p:grpSp>
        <p:nvGrpSpPr>
          <p:cNvPr id="26" name="群組 25">
            <a:extLst>
              <a:ext uri="{FF2B5EF4-FFF2-40B4-BE49-F238E27FC236}">
                <a16:creationId xmlns:a16="http://schemas.microsoft.com/office/drawing/2014/main" id="{A74FA3E8-0A08-44DE-9D6A-6D70B202F78D}"/>
              </a:ext>
            </a:extLst>
          </p:cNvPr>
          <p:cNvGrpSpPr/>
          <p:nvPr/>
        </p:nvGrpSpPr>
        <p:grpSpPr>
          <a:xfrm>
            <a:off x="1219876" y="4660204"/>
            <a:ext cx="10011941" cy="1382878"/>
            <a:chOff x="1265659" y="4064000"/>
            <a:chExt cx="10011941" cy="1382878"/>
          </a:xfrm>
        </p:grpSpPr>
        <p:sp>
          <p:nvSpPr>
            <p:cNvPr id="30" name="文字方塊 29">
              <a:extLst>
                <a:ext uri="{FF2B5EF4-FFF2-40B4-BE49-F238E27FC236}">
                  <a16:creationId xmlns:a16="http://schemas.microsoft.com/office/drawing/2014/main" id="{B200D044-07CD-49C1-BD2B-C12A4375F624}"/>
                </a:ext>
              </a:extLst>
            </p:cNvPr>
            <p:cNvSpPr txBox="1"/>
            <p:nvPr/>
          </p:nvSpPr>
          <p:spPr>
            <a:xfrm>
              <a:off x="3770765" y="4790288"/>
              <a:ext cx="2746495" cy="656590"/>
            </a:xfrm>
            <a:prstGeom prst="rect">
              <a:avLst/>
            </a:prstGeom>
            <a:noFill/>
          </p:spPr>
          <p:txBody>
            <a:bodyPr wrap="square" lIns="36000" rIns="36000">
              <a:spAutoFit/>
            </a:bodyPr>
            <a:lstStyle/>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rPr>
                <a:t>合計</a:t>
              </a:r>
              <a:r>
                <a:rPr lang="en-US" altLang="zh-TW" sz="2000" b="1">
                  <a:solidFill>
                    <a:srgbClr val="E46C0A"/>
                  </a:solidFill>
                  <a:latin typeface="微軟正黑體" panose="020B0604030504040204" pitchFamily="34" charset="-120"/>
                  <a:ea typeface="微軟正黑體" panose="020B0604030504040204" pitchFamily="34" charset="-120"/>
                </a:rPr>
                <a:t>17</a:t>
              </a:r>
              <a:r>
                <a:rPr lang="zh-TW" altLang="en-US" sz="2000" b="1">
                  <a:solidFill>
                    <a:srgbClr val="E46C0A"/>
                  </a:solidFill>
                  <a:latin typeface="微軟正黑體" panose="020B0604030504040204" pitchFamily="34" charset="-120"/>
                  <a:ea typeface="微軟正黑體" panose="020B0604030504040204" pitchFamily="34" charset="-120"/>
                </a:rPr>
                <a:t>處事業區域</a:t>
              </a:r>
              <a:endParaRPr lang="en-US" altLang="zh-TW" sz="2000" b="1">
                <a:solidFill>
                  <a:srgbClr val="E46C0A"/>
                </a:solidFill>
                <a:latin typeface="微軟正黑體" panose="020B0604030504040204" pitchFamily="34" charset="-120"/>
                <a:ea typeface="微軟正黑體" panose="020B0604030504040204" pitchFamily="34" charset="-120"/>
              </a:endParaRPr>
            </a:p>
            <a:p>
              <a:pPr algn="ctr">
                <a:lnSpc>
                  <a:spcPts val="2200"/>
                </a:lnSpc>
              </a:pPr>
              <a:r>
                <a:rPr lang="en-US" altLang="zh-TW" sz="2000" b="1">
                  <a:solidFill>
                    <a:srgbClr val="E46C0A"/>
                  </a:solidFill>
                  <a:latin typeface="微軟正黑體" panose="020B0604030504040204" pitchFamily="34" charset="-120"/>
                  <a:ea typeface="微軟正黑體" panose="020B0604030504040204" pitchFamily="34" charset="-120"/>
                </a:rPr>
                <a:t>(109</a:t>
              </a:r>
              <a:r>
                <a:rPr lang="zh-TW" altLang="en-US" sz="2000" b="1">
                  <a:solidFill>
                    <a:srgbClr val="E46C0A"/>
                  </a:solidFill>
                  <a:latin typeface="微軟正黑體" panose="020B0604030504040204" pitchFamily="34" charset="-120"/>
                  <a:ea typeface="微軟正黑體" panose="020B0604030504040204" pitchFamily="34" charset="-120"/>
                </a:rPr>
                <a:t>年</a:t>
              </a:r>
              <a:r>
                <a:rPr lang="en-US" altLang="zh-TW" sz="2000" b="1">
                  <a:solidFill>
                    <a:srgbClr val="E46C0A"/>
                  </a:solidFill>
                  <a:latin typeface="微軟正黑體" panose="020B0604030504040204" pitchFamily="34" charset="-120"/>
                  <a:ea typeface="微軟正黑體" panose="020B0604030504040204" pitchFamily="34" charset="-120"/>
                </a:rPr>
                <a:t>11</a:t>
              </a:r>
              <a:r>
                <a:rPr lang="zh-TW" altLang="en-US" sz="2000" b="1">
                  <a:solidFill>
                    <a:srgbClr val="E46C0A"/>
                  </a:solidFill>
                  <a:latin typeface="微軟正黑體" panose="020B0604030504040204" pitchFamily="34" charset="-120"/>
                  <a:ea typeface="微軟正黑體" panose="020B0604030504040204" pitchFamily="34" charset="-120"/>
                </a:rPr>
                <a:t>月</a:t>
              </a:r>
              <a:r>
                <a:rPr lang="en-US" altLang="zh-TW" sz="2000" b="1">
                  <a:solidFill>
                    <a:srgbClr val="E46C0A"/>
                  </a:solidFill>
                  <a:latin typeface="微軟正黑體" panose="020B0604030504040204" pitchFamily="34" charset="-120"/>
                  <a:ea typeface="微軟正黑體" panose="020B0604030504040204" pitchFamily="34" charset="-120"/>
                </a:rPr>
                <a:t>10</a:t>
              </a:r>
              <a:r>
                <a:rPr lang="zh-TW" altLang="en-US" sz="2000" b="1">
                  <a:solidFill>
                    <a:srgbClr val="E46C0A"/>
                  </a:solidFill>
                  <a:latin typeface="微軟正黑體" panose="020B0604030504040204" pitchFamily="34" charset="-120"/>
                  <a:ea typeface="微軟正黑體" panose="020B0604030504040204" pitchFamily="34" charset="-120"/>
                </a:rPr>
                <a:t>日公告</a:t>
              </a:r>
              <a:r>
                <a:rPr lang="en-US" altLang="zh-TW" sz="2000" b="1">
                  <a:solidFill>
                    <a:srgbClr val="E46C0A"/>
                  </a:solidFill>
                  <a:latin typeface="微軟正黑體" panose="020B0604030504040204" pitchFamily="34" charset="-120"/>
                  <a:ea typeface="微軟正黑體" panose="020B0604030504040204" pitchFamily="34" charset="-120"/>
                </a:rPr>
                <a:t>)</a:t>
              </a:r>
              <a:endParaRPr lang="zh-TW" altLang="en-US" sz="2000" b="1">
                <a:solidFill>
                  <a:srgbClr val="E46C0A"/>
                </a:solidFill>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80409010-BC88-4BA4-BF05-A0EBB594316F}"/>
                </a:ext>
              </a:extLst>
            </p:cNvPr>
            <p:cNvSpPr txBox="1"/>
            <p:nvPr/>
          </p:nvSpPr>
          <p:spPr>
            <a:xfrm>
              <a:off x="7240670" y="4667328"/>
              <a:ext cx="3593572" cy="698071"/>
            </a:xfrm>
            <a:prstGeom prst="rect">
              <a:avLst/>
            </a:prstGeom>
            <a:noFill/>
          </p:spPr>
          <p:txBody>
            <a:bodyPr wrap="square" lIns="0" tIns="36000" rIns="0">
              <a:spAutoFit/>
            </a:bodyPr>
            <a:lstStyle/>
            <a:p>
              <a:pPr algn="ctr">
                <a:buClr>
                  <a:srgbClr val="C00000"/>
                </a:buClr>
                <a:buSzPct val="145000"/>
              </a:pPr>
              <a:r>
                <a:rPr lang="zh-TW" altLang="en-US" sz="2000" b="1">
                  <a:solidFill>
                    <a:srgbClr val="465723"/>
                  </a:solidFill>
                  <a:effectLst/>
                  <a:latin typeface="Microsoft JhengHei"/>
                  <a:ea typeface="Microsoft JhengHei"/>
                  <a:cs typeface="Microsoft JhengHei"/>
                  <a:sym typeface="Microsoft JhengHei"/>
                </a:rPr>
                <a:t>現行正辦理南投、彰化事業區域變更，後續</a:t>
              </a:r>
              <a:r>
                <a:rPr lang="zh-TW" altLang="en-US" sz="2000" b="1">
                  <a:solidFill>
                    <a:srgbClr val="465723"/>
                  </a:solidFill>
                  <a:latin typeface="Microsoft JhengHei"/>
                  <a:ea typeface="Microsoft JhengHei"/>
                  <a:cs typeface="Microsoft JhengHei"/>
                  <a:sym typeface="Microsoft JhengHei"/>
                </a:rPr>
                <a:t>修正公告</a:t>
              </a:r>
              <a:endParaRPr lang="en-US" altLang="zh-TW" sz="2000" b="1">
                <a:solidFill>
                  <a:srgbClr val="465723"/>
                </a:solidFill>
                <a:latin typeface="Microsoft JhengHei"/>
                <a:ea typeface="Microsoft JhengHei"/>
                <a:cs typeface="Microsoft JhengHei"/>
                <a:sym typeface="Microsoft JhengHei"/>
              </a:endParaRPr>
            </a:p>
          </p:txBody>
        </p:sp>
        <p:cxnSp>
          <p:nvCxnSpPr>
            <p:cNvPr id="35" name="直線單箭頭接點 34">
              <a:extLst>
                <a:ext uri="{FF2B5EF4-FFF2-40B4-BE49-F238E27FC236}">
                  <a16:creationId xmlns:a16="http://schemas.microsoft.com/office/drawing/2014/main" id="{0AC732AD-C8A4-4923-945F-F1012E759442}"/>
                </a:ext>
              </a:extLst>
            </p:cNvPr>
            <p:cNvCxnSpPr>
              <a:cxnSpLocks/>
            </p:cNvCxnSpPr>
            <p:nvPr/>
          </p:nvCxnSpPr>
          <p:spPr>
            <a:xfrm>
              <a:off x="1265659" y="4254500"/>
              <a:ext cx="10011941" cy="0"/>
            </a:xfrm>
            <a:prstGeom prst="straightConnector1">
              <a:avLst/>
            </a:prstGeom>
            <a:ln w="127000">
              <a:solidFill>
                <a:srgbClr val="E46C0A"/>
              </a:solidFill>
              <a:tailEnd type="triangle"/>
            </a:ln>
            <a:effectLst>
              <a:outerShdw blurRad="40000" dist="23000" dir="5400000" rotWithShape="0">
                <a:srgbClr val="C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9" name="直線接點 38">
              <a:extLst>
                <a:ext uri="{FF2B5EF4-FFF2-40B4-BE49-F238E27FC236}">
                  <a16:creationId xmlns:a16="http://schemas.microsoft.com/office/drawing/2014/main" id="{26544786-87C0-49DA-999C-57689DCCC435}"/>
                </a:ext>
              </a:extLst>
            </p:cNvPr>
            <p:cNvCxnSpPr/>
            <p:nvPr/>
          </p:nvCxnSpPr>
          <p:spPr>
            <a:xfrm>
              <a:off x="5153176" y="4064000"/>
              <a:ext cx="0" cy="622300"/>
            </a:xfrm>
            <a:prstGeom prst="line">
              <a:avLst/>
            </a:prstGeom>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6242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52E60C0-24BC-49B3-8D4E-CEEF31FF701D}"/>
              </a:ext>
            </a:extLst>
          </p:cNvPr>
          <p:cNvGraphicFramePr>
            <a:graphicFrameLocks noGrp="1"/>
          </p:cNvGraphicFramePr>
          <p:nvPr>
            <p:extLst>
              <p:ext uri="{D42A27DB-BD31-4B8C-83A1-F6EECF244321}">
                <p14:modId xmlns:p14="http://schemas.microsoft.com/office/powerpoint/2010/main" val="2751037658"/>
              </p:ext>
            </p:extLst>
          </p:nvPr>
        </p:nvGraphicFramePr>
        <p:xfrm>
          <a:off x="1497624" y="1170301"/>
          <a:ext cx="9637486" cy="2560320"/>
        </p:xfrm>
        <a:graphic>
          <a:graphicData uri="http://schemas.openxmlformats.org/drawingml/2006/table">
            <a:tbl>
              <a:tblPr firstRow="1" firstCol="1" bandRow="1"/>
              <a:tblGrid>
                <a:gridCol w="1400334">
                  <a:extLst>
                    <a:ext uri="{9D8B030D-6E8A-4147-A177-3AD203B41FA5}">
                      <a16:colId xmlns:a16="http://schemas.microsoft.com/office/drawing/2014/main" val="3165125373"/>
                    </a:ext>
                  </a:extLst>
                </a:gridCol>
                <a:gridCol w="8237152">
                  <a:extLst>
                    <a:ext uri="{9D8B030D-6E8A-4147-A177-3AD203B41FA5}">
                      <a16:colId xmlns:a16="http://schemas.microsoft.com/office/drawing/2014/main" val="309299715"/>
                    </a:ext>
                  </a:extLst>
                </a:gridCol>
              </a:tblGrid>
              <a:tr h="344458">
                <a:tc>
                  <a:txBody>
                    <a:bodyPr/>
                    <a:lstStyle/>
                    <a:p>
                      <a:pPr algn="ctr">
                        <a:lnSpc>
                          <a:spcPct val="100000"/>
                        </a:lnSpc>
                        <a:spcBef>
                          <a:spcPts val="0"/>
                        </a:spcBef>
                        <a:spcAft>
                          <a:spcPts val="0"/>
                        </a:spcAft>
                      </a:pPr>
                      <a:r>
                        <a:rPr lang="zh-TW" alt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622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6228"/>
                    </a:solidFill>
                  </a:tcPr>
                </a:tc>
                <a:extLst>
                  <a:ext uri="{0D108BD9-81ED-4DB2-BD59-A6C34878D82A}">
                    <a16:rowId xmlns:a16="http://schemas.microsoft.com/office/drawing/2014/main" val="2406465701"/>
                  </a:ext>
                </a:extLst>
              </a:tr>
              <a:tr h="1033373">
                <a:tc>
                  <a:txBody>
                    <a:bodyPr/>
                    <a:lstStyle/>
                    <a:p>
                      <a:pPr marL="0" indent="0" algn="ctr">
                        <a:spcBef>
                          <a:spcPts val="0"/>
                        </a:spcBef>
                        <a:spcAft>
                          <a:spcPts val="0"/>
                        </a:spcAft>
                      </a:pPr>
                      <a:r>
                        <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just">
                        <a:spcBef>
                          <a:spcPts val="0"/>
                        </a:spcBef>
                        <a:spcAft>
                          <a:spcPts val="0"/>
                        </a:spcAft>
                      </a:pPr>
                      <a:r>
                        <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主管機關應劃設農田水利設施範圍，加以管理維護，並公告之；其變更、廢止時，亦同。涉及原住民族地區者，由主管機關會商中央原住民族主管機關公告之。</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913033"/>
                  </a:ext>
                </a:extLst>
              </a:tr>
              <a:tr h="1033373">
                <a:tc>
                  <a:txBody>
                    <a:bodyPr/>
                    <a:lstStyle/>
                    <a:p>
                      <a:pPr marL="0" indent="0" algn="ctr">
                        <a:spcBef>
                          <a:spcPts val="0"/>
                        </a:spcBef>
                        <a:spcAft>
                          <a:spcPts val="0"/>
                        </a:spcAft>
                      </a:pPr>
                      <a:r>
                        <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r>
                        <a:rPr lang="en-US" altLang="zh-TW"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spcBef>
                          <a:spcPts val="0"/>
                        </a:spcBef>
                        <a:spcAft>
                          <a:spcPts val="0"/>
                        </a:spcAft>
                      </a:pPr>
                      <a:r>
                        <a:rPr lang="en-US" altLang="zh-TW"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依下列基準，劃設農田水利設施範圍「一、農田水利設施座落土地及設施邊緣。</a:t>
                      </a:r>
                      <a:r>
                        <a:rPr lang="zh-TW" altLang="en-US" sz="2400" b="1" u="none" kern="100">
                          <a:solidFill>
                            <a:srgbClr val="E46C0A"/>
                          </a:solidFill>
                          <a:effectLst/>
                          <a:latin typeface="微軟正黑體" panose="020B0604030504040204" pitchFamily="34" charset="-120"/>
                          <a:ea typeface="微軟正黑體" panose="020B0604030504040204" pitchFamily="34" charset="-120"/>
                          <a:cs typeface="Times New Roman" panose="02020603050405020304" pitchFamily="18" charset="0"/>
                        </a:rPr>
                        <a:t>二、灌溉渠道之取水口至農田排水前。三、農田排水渠道之農田排水口至農田排水終點」</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427057"/>
                  </a:ext>
                </a:extLst>
              </a:tr>
            </a:tbl>
          </a:graphicData>
        </a:graphic>
      </p:graphicFrame>
      <p:sp>
        <p:nvSpPr>
          <p:cNvPr id="9" name="Google Shape;43;p2">
            <a:extLst>
              <a:ext uri="{FF2B5EF4-FFF2-40B4-BE49-F238E27FC236}">
                <a16:creationId xmlns:a16="http://schemas.microsoft.com/office/drawing/2014/main" id="{62E9CC30-1341-43C6-998E-95E617ED78A9}"/>
              </a:ext>
            </a:extLst>
          </p:cNvPr>
          <p:cNvSpPr txBox="1"/>
          <p:nvPr/>
        </p:nvSpPr>
        <p:spPr>
          <a:xfrm>
            <a:off x="605624" y="617279"/>
            <a:ext cx="4750654" cy="558659"/>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marL="342900" indent="-342900">
              <a:lnSpc>
                <a:spcPct val="120000"/>
              </a:lnSpc>
              <a:buClr>
                <a:schemeClr val="tx1"/>
              </a:buClr>
              <a:buSzPct val="100000"/>
              <a:buFont typeface="Wingdings" panose="05000000000000000000" pitchFamily="2" charset="2"/>
              <a:buChar char="u"/>
            </a:pPr>
            <a:r>
              <a:rPr lang="zh-TW" altLang="en-US" sz="2400" b="1">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設施範圍劃設規定</a:t>
            </a:r>
            <a:endParaRPr lang="zh-TW" altLang="en-US" sz="2400" b="1">
              <a:solidFill>
                <a:schemeClr val="tx1"/>
              </a:solidFill>
              <a:effectLst/>
              <a:latin typeface="Microsoft JhengHei"/>
              <a:ea typeface="Microsoft JhengHei"/>
              <a:cs typeface="Microsoft JhengHei"/>
              <a:sym typeface="Microsoft JhengHei"/>
            </a:endParaRPr>
          </a:p>
        </p:txBody>
      </p:sp>
      <p:sp>
        <p:nvSpPr>
          <p:cNvPr id="40" name="矩形 39">
            <a:extLst>
              <a:ext uri="{FF2B5EF4-FFF2-40B4-BE49-F238E27FC236}">
                <a16:creationId xmlns:a16="http://schemas.microsoft.com/office/drawing/2014/main" id="{B4F3DCC0-6BB2-4094-9E1D-74E13BC7A428}"/>
              </a:ext>
            </a:extLst>
          </p:cNvPr>
          <p:cNvSpPr/>
          <p:nvPr/>
        </p:nvSpPr>
        <p:spPr>
          <a:xfrm>
            <a:off x="8359" y="2635553"/>
            <a:ext cx="1265659" cy="1105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a:solidFill>
                  <a:srgbClr val="E46C0A"/>
                </a:solidFill>
                <a:latin typeface="微軟正黑體" panose="020B0604030504040204" pitchFamily="34" charset="-120"/>
                <a:ea typeface="微軟正黑體" panose="020B0604030504040204" pitchFamily="34" charset="-120"/>
              </a:rPr>
              <a:t>以渠道「起迄點」劃設</a:t>
            </a:r>
          </a:p>
        </p:txBody>
      </p:sp>
      <p:sp>
        <p:nvSpPr>
          <p:cNvPr id="41" name="左大括弧 40">
            <a:extLst>
              <a:ext uri="{FF2B5EF4-FFF2-40B4-BE49-F238E27FC236}">
                <a16:creationId xmlns:a16="http://schemas.microsoft.com/office/drawing/2014/main" id="{A6B63496-9B38-4CCC-BD52-DB829825A972}"/>
              </a:ext>
            </a:extLst>
          </p:cNvPr>
          <p:cNvSpPr/>
          <p:nvPr/>
        </p:nvSpPr>
        <p:spPr>
          <a:xfrm>
            <a:off x="1265658" y="2635553"/>
            <a:ext cx="231966" cy="1095068"/>
          </a:xfrm>
          <a:prstGeom prst="leftBrace">
            <a:avLst>
              <a:gd name="adj1" fmla="val 8333"/>
              <a:gd name="adj2" fmla="val 50891"/>
            </a:avLst>
          </a:prstGeom>
          <a:ln w="25400">
            <a:solidFill>
              <a:srgbClr val="E46C0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pic>
        <p:nvPicPr>
          <p:cNvPr id="23" name="圖片 22">
            <a:extLst>
              <a:ext uri="{FF2B5EF4-FFF2-40B4-BE49-F238E27FC236}">
                <a16:creationId xmlns:a16="http://schemas.microsoft.com/office/drawing/2014/main" id="{4F576E1E-DF25-41B9-B708-E84A2EC1C245}"/>
              </a:ext>
            </a:extLst>
          </p:cNvPr>
          <p:cNvPicPr>
            <a:picLocks noChangeAspect="1"/>
          </p:cNvPicPr>
          <p:nvPr/>
        </p:nvPicPr>
        <p:blipFill>
          <a:blip r:embed="rId3"/>
          <a:stretch>
            <a:fillRect/>
          </a:stretch>
        </p:blipFill>
        <p:spPr>
          <a:xfrm>
            <a:off x="246392" y="-53884"/>
            <a:ext cx="907747" cy="864000"/>
          </a:xfrm>
          <a:prstGeom prst="rect">
            <a:avLst/>
          </a:prstGeom>
        </p:spPr>
      </p:pic>
      <p:sp>
        <p:nvSpPr>
          <p:cNvPr id="24" name="文字方塊 23">
            <a:extLst>
              <a:ext uri="{FF2B5EF4-FFF2-40B4-BE49-F238E27FC236}">
                <a16:creationId xmlns:a16="http://schemas.microsoft.com/office/drawing/2014/main" id="{80E4C68A-F311-47CF-ADB8-E56006BD659C}"/>
              </a:ext>
            </a:extLst>
          </p:cNvPr>
          <p:cNvSpPr txBox="1"/>
          <p:nvPr/>
        </p:nvSpPr>
        <p:spPr>
          <a:xfrm>
            <a:off x="1134475" y="23989"/>
            <a:ext cx="9828332"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（第五條：設施範圍劃設公告）</a:t>
            </a:r>
            <a:endParaRPr lang="zh-TW" altLang="en-US" sz="3200">
              <a:latin typeface="微軟正黑體" panose="020B0604030504040204" pitchFamily="34" charset="-120"/>
              <a:ea typeface="微軟正黑體" panose="020B0604030504040204" pitchFamily="34" charset="-120"/>
            </a:endParaRPr>
          </a:p>
        </p:txBody>
      </p:sp>
      <p:grpSp>
        <p:nvGrpSpPr>
          <p:cNvPr id="26" name="群組 25">
            <a:extLst>
              <a:ext uri="{FF2B5EF4-FFF2-40B4-BE49-F238E27FC236}">
                <a16:creationId xmlns:a16="http://schemas.microsoft.com/office/drawing/2014/main" id="{A74FA3E8-0A08-44DE-9D6A-6D70B202F78D}"/>
              </a:ext>
            </a:extLst>
          </p:cNvPr>
          <p:cNvGrpSpPr/>
          <p:nvPr/>
        </p:nvGrpSpPr>
        <p:grpSpPr>
          <a:xfrm>
            <a:off x="986599" y="4252216"/>
            <a:ext cx="10538651" cy="2037036"/>
            <a:chOff x="1032382" y="4064000"/>
            <a:chExt cx="10538651" cy="2037036"/>
          </a:xfrm>
        </p:grpSpPr>
        <p:sp>
          <p:nvSpPr>
            <p:cNvPr id="29" name="矩形: 圓角 8">
              <a:extLst>
                <a:ext uri="{FF2B5EF4-FFF2-40B4-BE49-F238E27FC236}">
                  <a16:creationId xmlns:a16="http://schemas.microsoft.com/office/drawing/2014/main" id="{88774F4C-B438-44BD-AB7C-14E630BCD7F0}"/>
                </a:ext>
              </a:extLst>
            </p:cNvPr>
            <p:cNvSpPr/>
            <p:nvPr/>
          </p:nvSpPr>
          <p:spPr>
            <a:xfrm>
              <a:off x="6672614" y="4790288"/>
              <a:ext cx="3092521" cy="131074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rPr>
                <a:t>宜、北、投、彰、雲、高、屏、七、瑠</a:t>
              </a:r>
              <a:endParaRPr lang="en-US" altLang="zh-TW" sz="2000" b="1">
                <a:solidFill>
                  <a:srgbClr val="E46C0A"/>
                </a:solidFill>
                <a:latin typeface="微軟正黑體" panose="020B0604030504040204" pitchFamily="34" charset="-120"/>
                <a:ea typeface="微軟正黑體" panose="020B0604030504040204" pitchFamily="34" charset="-120"/>
                <a:cs typeface="Arial"/>
              </a:endParaRPr>
            </a:p>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cs typeface="Arial"/>
                </a:rPr>
                <a:t>修正九處</a:t>
              </a:r>
              <a:r>
                <a:rPr lang="en-US" altLang="zh-TW" sz="2000" b="1">
                  <a:solidFill>
                    <a:srgbClr val="E46C0A"/>
                  </a:solidFill>
                  <a:latin typeface="微軟正黑體" panose="020B0604030504040204" pitchFamily="34" charset="-120"/>
                  <a:ea typeface="微軟正黑體" panose="020B0604030504040204" pitchFamily="34" charset="-120"/>
                  <a:cs typeface="Arial"/>
                </a:rPr>
                <a:t>1000</a:t>
              </a:r>
              <a:r>
                <a:rPr lang="zh-TW" altLang="en-US" sz="2000" b="1">
                  <a:solidFill>
                    <a:srgbClr val="E46C0A"/>
                  </a:solidFill>
                  <a:latin typeface="微軟正黑體" panose="020B0604030504040204" pitchFamily="34" charset="-120"/>
                  <a:ea typeface="微軟正黑體" panose="020B0604030504040204" pitchFamily="34" charset="-120"/>
                  <a:cs typeface="Arial"/>
                </a:rPr>
                <a:t>餘條圳路</a:t>
              </a:r>
              <a:br>
                <a:rPr lang="en-US" altLang="zh-TW" sz="2000" b="1">
                  <a:solidFill>
                    <a:srgbClr val="E46C0A"/>
                  </a:solidFill>
                  <a:latin typeface="微軟正黑體" panose="020B0604030504040204" pitchFamily="34" charset="-120"/>
                  <a:ea typeface="微軟正黑體" panose="020B0604030504040204" pitchFamily="34" charset="-120"/>
                  <a:cs typeface="Arial"/>
                </a:rPr>
              </a:br>
              <a:r>
                <a:rPr lang="en-US" altLang="zh-TW" sz="2000" b="1">
                  <a:solidFill>
                    <a:srgbClr val="E46C0A"/>
                  </a:solidFill>
                  <a:latin typeface="微軟正黑體" panose="020B0604030504040204" pitchFamily="34" charset="-120"/>
                  <a:ea typeface="微軟正黑體" panose="020B0604030504040204" pitchFamily="34" charset="-120"/>
                  <a:cs typeface="Arial"/>
                </a:rPr>
                <a:t>(111</a:t>
              </a:r>
              <a:r>
                <a:rPr lang="zh-TW" altLang="en-US" sz="2000" b="1">
                  <a:solidFill>
                    <a:srgbClr val="E46C0A"/>
                  </a:solidFill>
                  <a:latin typeface="微軟正黑體" panose="020B0604030504040204" pitchFamily="34" charset="-120"/>
                  <a:ea typeface="微軟正黑體" panose="020B0604030504040204" pitchFamily="34" charset="-120"/>
                  <a:cs typeface="Arial"/>
                </a:rPr>
                <a:t>年</a:t>
              </a:r>
              <a:r>
                <a:rPr lang="en-US" altLang="zh-TW" sz="2000" b="1">
                  <a:solidFill>
                    <a:srgbClr val="E46C0A"/>
                  </a:solidFill>
                  <a:latin typeface="微軟正黑體" panose="020B0604030504040204" pitchFamily="34" charset="-120"/>
                  <a:ea typeface="微軟正黑體" panose="020B0604030504040204" pitchFamily="34" charset="-120"/>
                  <a:cs typeface="Arial"/>
                </a:rPr>
                <a:t>3</a:t>
              </a:r>
              <a:r>
                <a:rPr lang="zh-TW" altLang="en-US" sz="2000" b="1">
                  <a:solidFill>
                    <a:srgbClr val="E46C0A"/>
                  </a:solidFill>
                  <a:latin typeface="微軟正黑體" panose="020B0604030504040204" pitchFamily="34" charset="-120"/>
                  <a:ea typeface="微軟正黑體" panose="020B0604030504040204" pitchFamily="34" charset="-120"/>
                  <a:cs typeface="Arial"/>
                </a:rPr>
                <a:t>月</a:t>
              </a:r>
              <a:r>
                <a:rPr lang="en-US" altLang="zh-TW" sz="2000" b="1">
                  <a:solidFill>
                    <a:srgbClr val="E46C0A"/>
                  </a:solidFill>
                  <a:latin typeface="微軟正黑體" panose="020B0604030504040204" pitchFamily="34" charset="-120"/>
                  <a:ea typeface="微軟正黑體" panose="020B0604030504040204" pitchFamily="34" charset="-120"/>
                  <a:cs typeface="Arial"/>
                </a:rPr>
                <a:t>11</a:t>
              </a:r>
              <a:r>
                <a:rPr lang="zh-TW" altLang="en-US" sz="2000" b="1">
                  <a:solidFill>
                    <a:srgbClr val="E46C0A"/>
                  </a:solidFill>
                  <a:latin typeface="微軟正黑體" panose="020B0604030504040204" pitchFamily="34" charset="-120"/>
                  <a:ea typeface="微軟正黑體" panose="020B0604030504040204" pitchFamily="34" charset="-120"/>
                  <a:cs typeface="Arial"/>
                </a:rPr>
                <a:t>日修正公告</a:t>
              </a:r>
              <a:r>
                <a:rPr lang="en-US" altLang="zh-TW" sz="2000" b="1">
                  <a:solidFill>
                    <a:srgbClr val="E46C0A"/>
                  </a:solidFill>
                  <a:latin typeface="微軟正黑體" panose="020B0604030504040204" pitchFamily="34" charset="-120"/>
                  <a:ea typeface="微軟正黑體" panose="020B0604030504040204" pitchFamily="34" charset="-120"/>
                  <a:cs typeface="Arial"/>
                </a:rPr>
                <a:t>)</a:t>
              </a:r>
            </a:p>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cs typeface="Arial"/>
                </a:rPr>
                <a:t>新增大排</a:t>
              </a:r>
              <a:endParaRPr lang="en-US" altLang="zh-TW" sz="2000" b="1">
                <a:solidFill>
                  <a:srgbClr val="E46C0A"/>
                </a:solidFill>
                <a:latin typeface="微軟正黑體" panose="020B0604030504040204" pitchFamily="34" charset="-120"/>
                <a:ea typeface="微軟正黑體" panose="020B0604030504040204" pitchFamily="34" charset="-120"/>
                <a:cs typeface="Arial"/>
              </a:endParaRPr>
            </a:p>
          </p:txBody>
        </p:sp>
        <p:sp>
          <p:nvSpPr>
            <p:cNvPr id="30" name="文字方塊 29">
              <a:extLst>
                <a:ext uri="{FF2B5EF4-FFF2-40B4-BE49-F238E27FC236}">
                  <a16:creationId xmlns:a16="http://schemas.microsoft.com/office/drawing/2014/main" id="{B200D044-07CD-49C1-BD2B-C12A4375F624}"/>
                </a:ext>
              </a:extLst>
            </p:cNvPr>
            <p:cNvSpPr txBox="1"/>
            <p:nvPr/>
          </p:nvSpPr>
          <p:spPr>
            <a:xfrm>
              <a:off x="1032382" y="4790288"/>
              <a:ext cx="2746495" cy="1220847"/>
            </a:xfrm>
            <a:prstGeom prst="rect">
              <a:avLst/>
            </a:prstGeom>
            <a:noFill/>
          </p:spPr>
          <p:txBody>
            <a:bodyPr wrap="square" lIns="36000" rIns="36000">
              <a:spAutoFit/>
            </a:bodyPr>
            <a:lstStyle/>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rPr>
                <a:t>宜、北、投、彰、雲、高、屏、七、瑠</a:t>
              </a:r>
              <a:endParaRPr lang="en-US" altLang="zh-TW" sz="2000" b="1">
                <a:solidFill>
                  <a:srgbClr val="E46C0A"/>
                </a:solidFill>
                <a:latin typeface="微軟正黑體" panose="020B0604030504040204" pitchFamily="34" charset="-120"/>
                <a:ea typeface="微軟正黑體" panose="020B0604030504040204" pitchFamily="34" charset="-120"/>
              </a:endParaRPr>
            </a:p>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rPr>
                <a:t>合計九處</a:t>
              </a:r>
              <a:r>
                <a:rPr lang="en-US" altLang="zh-TW" sz="2000" b="1">
                  <a:solidFill>
                    <a:srgbClr val="E46C0A"/>
                  </a:solidFill>
                  <a:latin typeface="微軟正黑體" panose="020B0604030504040204" pitchFamily="34" charset="-120"/>
                  <a:ea typeface="微軟正黑體" panose="020B0604030504040204" pitchFamily="34" charset="-120"/>
                </a:rPr>
                <a:t>823</a:t>
              </a:r>
              <a:r>
                <a:rPr lang="zh-TW" altLang="en-US" sz="2000" b="1">
                  <a:solidFill>
                    <a:srgbClr val="E46C0A"/>
                  </a:solidFill>
                  <a:latin typeface="微軟正黑體" panose="020B0604030504040204" pitchFamily="34" charset="-120"/>
                  <a:ea typeface="微軟正黑體" panose="020B0604030504040204" pitchFamily="34" charset="-120"/>
                </a:rPr>
                <a:t>條圳路</a:t>
              </a:r>
              <a:endParaRPr lang="en-US" altLang="zh-TW" sz="2000" b="1">
                <a:solidFill>
                  <a:srgbClr val="E46C0A"/>
                </a:solidFill>
                <a:latin typeface="微軟正黑體" panose="020B0604030504040204" pitchFamily="34" charset="-120"/>
                <a:ea typeface="微軟正黑體" panose="020B0604030504040204" pitchFamily="34" charset="-120"/>
              </a:endParaRPr>
            </a:p>
            <a:p>
              <a:pPr algn="ctr">
                <a:lnSpc>
                  <a:spcPts val="2200"/>
                </a:lnSpc>
              </a:pPr>
              <a:r>
                <a:rPr lang="en-US" altLang="zh-TW" sz="2000" b="1">
                  <a:solidFill>
                    <a:srgbClr val="E46C0A"/>
                  </a:solidFill>
                  <a:latin typeface="微軟正黑體" panose="020B0604030504040204" pitchFamily="34" charset="-120"/>
                  <a:ea typeface="微軟正黑體" panose="020B0604030504040204" pitchFamily="34" charset="-120"/>
                </a:rPr>
                <a:t>(110</a:t>
              </a:r>
              <a:r>
                <a:rPr lang="zh-TW" altLang="en-US" sz="2000" b="1">
                  <a:solidFill>
                    <a:srgbClr val="E46C0A"/>
                  </a:solidFill>
                  <a:latin typeface="微軟正黑體" panose="020B0604030504040204" pitchFamily="34" charset="-120"/>
                  <a:ea typeface="微軟正黑體" panose="020B0604030504040204" pitchFamily="34" charset="-120"/>
                </a:rPr>
                <a:t>年</a:t>
              </a:r>
              <a:r>
                <a:rPr lang="en-US" altLang="zh-TW" sz="2000" b="1">
                  <a:solidFill>
                    <a:srgbClr val="E46C0A"/>
                  </a:solidFill>
                  <a:latin typeface="微軟正黑體" panose="020B0604030504040204" pitchFamily="34" charset="-120"/>
                  <a:ea typeface="微軟正黑體" panose="020B0604030504040204" pitchFamily="34" charset="-120"/>
                </a:rPr>
                <a:t>5</a:t>
              </a:r>
              <a:r>
                <a:rPr lang="zh-TW" altLang="en-US" sz="2000" b="1">
                  <a:solidFill>
                    <a:srgbClr val="E46C0A"/>
                  </a:solidFill>
                  <a:latin typeface="微軟正黑體" panose="020B0604030504040204" pitchFamily="34" charset="-120"/>
                  <a:ea typeface="微軟正黑體" panose="020B0604030504040204" pitchFamily="34" charset="-120"/>
                </a:rPr>
                <a:t>月</a:t>
              </a:r>
              <a:r>
                <a:rPr lang="en-US" altLang="zh-TW" sz="2000" b="1">
                  <a:solidFill>
                    <a:srgbClr val="E46C0A"/>
                  </a:solidFill>
                  <a:latin typeface="微軟正黑體" panose="020B0604030504040204" pitchFamily="34" charset="-120"/>
                  <a:ea typeface="微軟正黑體" panose="020B0604030504040204" pitchFamily="34" charset="-120"/>
                </a:rPr>
                <a:t>24</a:t>
              </a:r>
              <a:r>
                <a:rPr lang="zh-TW" altLang="en-US" sz="2000" b="1">
                  <a:solidFill>
                    <a:srgbClr val="E46C0A"/>
                  </a:solidFill>
                  <a:latin typeface="微軟正黑體" panose="020B0604030504040204" pitchFamily="34" charset="-120"/>
                  <a:ea typeface="微軟正黑體" panose="020B0604030504040204" pitchFamily="34" charset="-120"/>
                </a:rPr>
                <a:t>日公告</a:t>
              </a:r>
              <a:r>
                <a:rPr lang="en-US" altLang="zh-TW" sz="2000" b="1">
                  <a:solidFill>
                    <a:srgbClr val="E46C0A"/>
                  </a:solidFill>
                  <a:latin typeface="微軟正黑體" panose="020B0604030504040204" pitchFamily="34" charset="-120"/>
                  <a:ea typeface="微軟正黑體" panose="020B0604030504040204" pitchFamily="34" charset="-120"/>
                </a:rPr>
                <a:t>)</a:t>
              </a:r>
              <a:endParaRPr lang="zh-TW" altLang="en-US" sz="2000" b="1">
                <a:solidFill>
                  <a:srgbClr val="E46C0A"/>
                </a:solidFill>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80409010-BC88-4BA4-BF05-A0EBB594316F}"/>
                </a:ext>
              </a:extLst>
            </p:cNvPr>
            <p:cNvSpPr txBox="1"/>
            <p:nvPr/>
          </p:nvSpPr>
          <p:spPr>
            <a:xfrm>
              <a:off x="9870638" y="4697286"/>
              <a:ext cx="1380546" cy="1313624"/>
            </a:xfrm>
            <a:prstGeom prst="rect">
              <a:avLst/>
            </a:prstGeom>
            <a:noFill/>
          </p:spPr>
          <p:txBody>
            <a:bodyPr wrap="square" lIns="0" tIns="36000" rIns="0">
              <a:spAutoFit/>
            </a:bodyPr>
            <a:lstStyle/>
            <a:p>
              <a:pPr algn="ctr">
                <a:buClr>
                  <a:srgbClr val="C00000"/>
                </a:buClr>
                <a:buSzPct val="145000"/>
              </a:pPr>
              <a:r>
                <a:rPr lang="zh-TW" altLang="en-US" sz="2000" b="1">
                  <a:solidFill>
                    <a:srgbClr val="465723"/>
                  </a:solidFill>
                  <a:effectLst/>
                  <a:latin typeface="Microsoft JhengHei"/>
                  <a:ea typeface="Microsoft JhengHei"/>
                  <a:cs typeface="Microsoft JhengHei"/>
                  <a:sym typeface="Microsoft JhengHei"/>
                </a:rPr>
                <a:t>盤點支線、修正起訖點</a:t>
              </a:r>
              <a:endParaRPr lang="en-US" altLang="zh-TW" sz="2000" b="1">
                <a:solidFill>
                  <a:srgbClr val="465723"/>
                </a:solidFill>
                <a:effectLst/>
                <a:latin typeface="Microsoft JhengHei"/>
                <a:ea typeface="Microsoft JhengHei"/>
                <a:cs typeface="Microsoft JhengHei"/>
                <a:sym typeface="Microsoft JhengHei"/>
              </a:endParaRPr>
            </a:p>
            <a:p>
              <a:pPr algn="ctr">
                <a:buClr>
                  <a:srgbClr val="C00000"/>
                </a:buClr>
                <a:buSzPct val="145000"/>
              </a:pPr>
              <a:r>
                <a:rPr lang="zh-TW" altLang="en-US" sz="2000" b="1">
                  <a:solidFill>
                    <a:srgbClr val="465723"/>
                  </a:solidFill>
                  <a:effectLst/>
                  <a:latin typeface="Microsoft JhengHei"/>
                  <a:ea typeface="Microsoft JhengHei"/>
                  <a:cs typeface="Microsoft JhengHei"/>
                  <a:sym typeface="Microsoft JhengHei"/>
                </a:rPr>
                <a:t>持續清查及公告</a:t>
              </a:r>
            </a:p>
          </p:txBody>
        </p:sp>
        <p:cxnSp>
          <p:nvCxnSpPr>
            <p:cNvPr id="35" name="直線單箭頭接點 34">
              <a:extLst>
                <a:ext uri="{FF2B5EF4-FFF2-40B4-BE49-F238E27FC236}">
                  <a16:creationId xmlns:a16="http://schemas.microsoft.com/office/drawing/2014/main" id="{0AC732AD-C8A4-4923-945F-F1012E759442}"/>
                </a:ext>
              </a:extLst>
            </p:cNvPr>
            <p:cNvCxnSpPr>
              <a:cxnSpLocks/>
            </p:cNvCxnSpPr>
            <p:nvPr/>
          </p:nvCxnSpPr>
          <p:spPr>
            <a:xfrm>
              <a:off x="1265659" y="4254500"/>
              <a:ext cx="10305374" cy="0"/>
            </a:xfrm>
            <a:prstGeom prst="straightConnector1">
              <a:avLst/>
            </a:prstGeom>
            <a:ln w="127000">
              <a:solidFill>
                <a:srgbClr val="E46C0A"/>
              </a:solidFill>
              <a:tailEnd type="triangle"/>
            </a:ln>
            <a:effectLst>
              <a:outerShdw blurRad="40000" dist="23000" dir="5400000" rotWithShape="0">
                <a:srgbClr val="C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9" name="直線接點 48">
              <a:extLst>
                <a:ext uri="{FF2B5EF4-FFF2-40B4-BE49-F238E27FC236}">
                  <a16:creationId xmlns:a16="http://schemas.microsoft.com/office/drawing/2014/main" id="{3192219D-6782-43AB-BF60-30546CF81056}"/>
                </a:ext>
              </a:extLst>
            </p:cNvPr>
            <p:cNvCxnSpPr/>
            <p:nvPr/>
          </p:nvCxnSpPr>
          <p:spPr>
            <a:xfrm>
              <a:off x="4998950" y="4064000"/>
              <a:ext cx="0" cy="622300"/>
            </a:xfrm>
            <a:prstGeom prst="line">
              <a:avLst/>
            </a:prstGeom>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直線接點 38">
              <a:extLst>
                <a:ext uri="{FF2B5EF4-FFF2-40B4-BE49-F238E27FC236}">
                  <a16:creationId xmlns:a16="http://schemas.microsoft.com/office/drawing/2014/main" id="{26544786-87C0-49DA-999C-57689DCCC435}"/>
                </a:ext>
              </a:extLst>
            </p:cNvPr>
            <p:cNvCxnSpPr/>
            <p:nvPr/>
          </p:nvCxnSpPr>
          <p:spPr>
            <a:xfrm>
              <a:off x="2298414" y="4064000"/>
              <a:ext cx="0" cy="622300"/>
            </a:xfrm>
            <a:prstGeom prst="line">
              <a:avLst/>
            </a:prstGeom>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矩形: 圓角 8">
              <a:extLst>
                <a:ext uri="{FF2B5EF4-FFF2-40B4-BE49-F238E27FC236}">
                  <a16:creationId xmlns:a16="http://schemas.microsoft.com/office/drawing/2014/main" id="{88774F4C-B438-44BD-AB7C-14E630BCD7F0}"/>
                </a:ext>
              </a:extLst>
            </p:cNvPr>
            <p:cNvSpPr/>
            <p:nvPr/>
          </p:nvSpPr>
          <p:spPr>
            <a:xfrm>
              <a:off x="3778877" y="4744345"/>
              <a:ext cx="2934830" cy="122084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lIns="36000" rIns="36000" rtlCol="0" anchor="ctr"/>
            <a:lstStyle/>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cs typeface="Arial"/>
                </a:rPr>
                <a:t>桃、石、竹、苗、中、嘉</a:t>
              </a:r>
              <a:endParaRPr lang="en-US" altLang="zh-TW" sz="2000" b="1">
                <a:solidFill>
                  <a:srgbClr val="E46C0A"/>
                </a:solidFill>
                <a:latin typeface="微軟正黑體" panose="020B0604030504040204" pitchFamily="34" charset="-120"/>
                <a:ea typeface="微軟正黑體" panose="020B0604030504040204" pitchFamily="34" charset="-120"/>
                <a:cs typeface="Arial"/>
              </a:endParaRPr>
            </a:p>
            <a:p>
              <a:pPr algn="ctr">
                <a:lnSpc>
                  <a:spcPts val="2200"/>
                </a:lnSpc>
              </a:pPr>
              <a:r>
                <a:rPr lang="zh-TW" altLang="en-US" sz="2000" b="1">
                  <a:solidFill>
                    <a:srgbClr val="E46C0A"/>
                  </a:solidFill>
                  <a:latin typeface="微軟正黑體" panose="020B0604030504040204" pitchFamily="34" charset="-120"/>
                  <a:ea typeface="微軟正黑體" panose="020B0604030504040204" pitchFamily="34" charset="-120"/>
                  <a:cs typeface="Arial"/>
                </a:rPr>
                <a:t>合計六處</a:t>
              </a:r>
              <a:r>
                <a:rPr lang="en-US" altLang="zh-TW" sz="2000" b="1">
                  <a:solidFill>
                    <a:srgbClr val="E46C0A"/>
                  </a:solidFill>
                  <a:latin typeface="微軟正黑體" panose="020B0604030504040204" pitchFamily="34" charset="-120"/>
                  <a:ea typeface="微軟正黑體" panose="020B0604030504040204" pitchFamily="34" charset="-120"/>
                  <a:cs typeface="Arial"/>
                </a:rPr>
                <a:t>460</a:t>
              </a:r>
              <a:r>
                <a:rPr lang="zh-TW" altLang="en-US" sz="2000" b="1">
                  <a:solidFill>
                    <a:srgbClr val="E46C0A"/>
                  </a:solidFill>
                  <a:latin typeface="微軟正黑體" panose="020B0604030504040204" pitchFamily="34" charset="-120"/>
                  <a:ea typeface="微軟正黑體" panose="020B0604030504040204" pitchFamily="34" charset="-120"/>
                  <a:cs typeface="Arial"/>
                </a:rPr>
                <a:t>條圳路</a:t>
              </a:r>
              <a:endParaRPr lang="en-US" altLang="zh-TW" sz="2000" b="1">
                <a:solidFill>
                  <a:srgbClr val="E46C0A"/>
                </a:solidFill>
                <a:latin typeface="微軟正黑體" panose="020B0604030504040204" pitchFamily="34" charset="-120"/>
                <a:ea typeface="微軟正黑體" panose="020B0604030504040204" pitchFamily="34" charset="-120"/>
                <a:cs typeface="Arial"/>
              </a:endParaRPr>
            </a:p>
            <a:p>
              <a:pPr algn="ctr">
                <a:lnSpc>
                  <a:spcPts val="2200"/>
                </a:lnSpc>
              </a:pPr>
              <a:r>
                <a:rPr lang="en-US" altLang="zh-TW" sz="2000" b="1">
                  <a:solidFill>
                    <a:srgbClr val="E46C0A"/>
                  </a:solidFill>
                  <a:latin typeface="微軟正黑體" panose="020B0604030504040204" pitchFamily="34" charset="-120"/>
                  <a:ea typeface="微軟正黑體" panose="020B0604030504040204" pitchFamily="34" charset="-120"/>
                  <a:cs typeface="Arial"/>
                </a:rPr>
                <a:t>(111</a:t>
              </a:r>
              <a:r>
                <a:rPr lang="zh-TW" altLang="en-US" sz="2000" b="1">
                  <a:solidFill>
                    <a:srgbClr val="E46C0A"/>
                  </a:solidFill>
                  <a:latin typeface="微軟正黑體" panose="020B0604030504040204" pitchFamily="34" charset="-120"/>
                  <a:ea typeface="微軟正黑體" panose="020B0604030504040204" pitchFamily="34" charset="-120"/>
                  <a:cs typeface="Arial"/>
                </a:rPr>
                <a:t>年</a:t>
              </a:r>
              <a:r>
                <a:rPr lang="en-US" altLang="zh-TW" sz="2000" b="1">
                  <a:solidFill>
                    <a:srgbClr val="E46C0A"/>
                  </a:solidFill>
                  <a:latin typeface="微軟正黑體" panose="020B0604030504040204" pitchFamily="34" charset="-120"/>
                  <a:ea typeface="微軟正黑體" panose="020B0604030504040204" pitchFamily="34" charset="-120"/>
                  <a:cs typeface="Arial"/>
                </a:rPr>
                <a:t>1</a:t>
              </a:r>
              <a:r>
                <a:rPr lang="zh-TW" altLang="en-US" sz="2000" b="1">
                  <a:solidFill>
                    <a:srgbClr val="E46C0A"/>
                  </a:solidFill>
                  <a:latin typeface="微軟正黑體" panose="020B0604030504040204" pitchFamily="34" charset="-120"/>
                  <a:ea typeface="微軟正黑體" panose="020B0604030504040204" pitchFamily="34" charset="-120"/>
                  <a:cs typeface="Arial"/>
                </a:rPr>
                <a:t>月</a:t>
              </a:r>
              <a:r>
                <a:rPr lang="en-US" altLang="zh-TW" sz="2000" b="1">
                  <a:solidFill>
                    <a:srgbClr val="E46C0A"/>
                  </a:solidFill>
                  <a:latin typeface="微軟正黑體" panose="020B0604030504040204" pitchFamily="34" charset="-120"/>
                  <a:ea typeface="微軟正黑體" panose="020B0604030504040204" pitchFamily="34" charset="-120"/>
                  <a:cs typeface="Arial"/>
                </a:rPr>
                <a:t>11</a:t>
              </a:r>
              <a:r>
                <a:rPr lang="zh-TW" altLang="en-US" sz="2000" b="1">
                  <a:solidFill>
                    <a:srgbClr val="E46C0A"/>
                  </a:solidFill>
                  <a:latin typeface="微軟正黑體" panose="020B0604030504040204" pitchFamily="34" charset="-120"/>
                  <a:ea typeface="微軟正黑體" panose="020B0604030504040204" pitchFamily="34" charset="-120"/>
                  <a:cs typeface="Arial"/>
                </a:rPr>
                <a:t>日公告</a:t>
              </a:r>
              <a:r>
                <a:rPr lang="en-US" altLang="zh-TW" sz="2000" b="1">
                  <a:solidFill>
                    <a:srgbClr val="E46C0A"/>
                  </a:solidFill>
                  <a:latin typeface="微軟正黑體" panose="020B0604030504040204" pitchFamily="34" charset="-120"/>
                  <a:ea typeface="微軟正黑體" panose="020B0604030504040204" pitchFamily="34" charset="-120"/>
                  <a:cs typeface="Arial"/>
                </a:rPr>
                <a:t>)</a:t>
              </a:r>
            </a:p>
          </p:txBody>
        </p:sp>
      </p:grpSp>
      <p:cxnSp>
        <p:nvCxnSpPr>
          <p:cNvPr id="18" name="直線接點 17">
            <a:extLst>
              <a:ext uri="{FF2B5EF4-FFF2-40B4-BE49-F238E27FC236}">
                <a16:creationId xmlns:a16="http://schemas.microsoft.com/office/drawing/2014/main" id="{3192219D-6782-43AB-BF60-30546CF81056}"/>
              </a:ext>
            </a:extLst>
          </p:cNvPr>
          <p:cNvCxnSpPr/>
          <p:nvPr/>
        </p:nvCxnSpPr>
        <p:spPr>
          <a:xfrm>
            <a:off x="8023426" y="4252216"/>
            <a:ext cx="0" cy="622300"/>
          </a:xfrm>
          <a:prstGeom prst="line">
            <a:avLst/>
          </a:prstGeom>
          <a:ln w="3810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6115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60" name="Google Shape;43;p2">
            <a:extLst>
              <a:ext uri="{FF2B5EF4-FFF2-40B4-BE49-F238E27FC236}">
                <a16:creationId xmlns:a16="http://schemas.microsoft.com/office/drawing/2014/main" id="{62E9CC30-1341-43C6-998E-95E617ED78A9}"/>
              </a:ext>
            </a:extLst>
          </p:cNvPr>
          <p:cNvSpPr txBox="1"/>
          <p:nvPr/>
        </p:nvSpPr>
        <p:spPr>
          <a:xfrm>
            <a:off x="480793" y="664520"/>
            <a:ext cx="5306943" cy="471308"/>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marL="342900" indent="-342900">
              <a:lnSpc>
                <a:spcPct val="120000"/>
              </a:lnSpc>
              <a:buClrTx/>
              <a:buSzPct val="100000"/>
              <a:buFont typeface="Wingdings" panose="05000000000000000000" pitchFamily="2" charset="2"/>
              <a:buChar char="u"/>
            </a:pPr>
            <a:r>
              <a:rPr lang="zh-TW" altLang="en-US" sz="2400" b="1">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設施範圍廢止相關規定</a:t>
            </a:r>
            <a:endParaRPr lang="zh-TW" altLang="en-US" sz="2400" b="1">
              <a:solidFill>
                <a:schemeClr val="tx1"/>
              </a:solidFill>
              <a:effectLst/>
              <a:latin typeface="Microsoft JhengHei"/>
              <a:ea typeface="Microsoft JhengHei"/>
              <a:cs typeface="Microsoft JhengHei"/>
              <a:sym typeface="Microsoft JhengHei"/>
            </a:endParaRPr>
          </a:p>
        </p:txBody>
      </p:sp>
      <p:graphicFrame>
        <p:nvGraphicFramePr>
          <p:cNvPr id="56" name="表格 55">
            <a:extLst>
              <a:ext uri="{FF2B5EF4-FFF2-40B4-BE49-F238E27FC236}">
                <a16:creationId xmlns:a16="http://schemas.microsoft.com/office/drawing/2014/main" id="{D05D2B9E-B434-4B40-9BA7-68EC3A9066A9}"/>
              </a:ext>
            </a:extLst>
          </p:cNvPr>
          <p:cNvGraphicFramePr>
            <a:graphicFrameLocks noGrp="1"/>
          </p:cNvGraphicFramePr>
          <p:nvPr/>
        </p:nvGraphicFramePr>
        <p:xfrm>
          <a:off x="976036" y="1255952"/>
          <a:ext cx="5306943" cy="4975157"/>
        </p:xfrm>
        <a:graphic>
          <a:graphicData uri="http://schemas.openxmlformats.org/drawingml/2006/table">
            <a:tbl>
              <a:tblPr firstRow="1" firstCol="1" bandRow="1"/>
              <a:tblGrid>
                <a:gridCol w="673564">
                  <a:extLst>
                    <a:ext uri="{9D8B030D-6E8A-4147-A177-3AD203B41FA5}">
                      <a16:colId xmlns:a16="http://schemas.microsoft.com/office/drawing/2014/main" val="2315636959"/>
                    </a:ext>
                  </a:extLst>
                </a:gridCol>
                <a:gridCol w="4633379">
                  <a:extLst>
                    <a:ext uri="{9D8B030D-6E8A-4147-A177-3AD203B41FA5}">
                      <a16:colId xmlns:a16="http://schemas.microsoft.com/office/drawing/2014/main" val="20000"/>
                    </a:ext>
                  </a:extLst>
                </a:gridCol>
              </a:tblGrid>
              <a:tr h="379966">
                <a:tc>
                  <a:txBody>
                    <a:bodyPr/>
                    <a:lstStyle/>
                    <a:p>
                      <a:pPr algn="ctr">
                        <a:lnSpc>
                          <a:spcPct val="100000"/>
                        </a:lnSpc>
                      </a:pPr>
                      <a:r>
                        <a:rPr lang="zh-TW" alt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pPr>
                      <a:r>
                        <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0000"/>
                  </a:ext>
                </a:extLst>
              </a:tr>
              <a:tr h="2450415">
                <a:tc>
                  <a:txBody>
                    <a:bodyPr/>
                    <a:lstStyle/>
                    <a:p>
                      <a:pPr marL="0" indent="0" algn="ctr">
                        <a:spcBef>
                          <a:spcPts val="600"/>
                        </a:spcBef>
                        <a:spcAft>
                          <a:spcPts val="600"/>
                        </a:spcAft>
                      </a:pP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509588" algn="just">
                        <a:lnSpc>
                          <a:spcPts val="2000"/>
                        </a:lnSpc>
                        <a:spcBef>
                          <a:spcPts val="600"/>
                        </a:spcBef>
                      </a:pPr>
                      <a:r>
                        <a:rPr lang="zh-TW" altLang="en-US" sz="20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主管機關應劃設農田水利設施範圍，加以管理維護，並公告之；其變更、廢止時，</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亦同。涉及原住民族地區者，由主管機關會商中央原住民族主管機關公告之。</a:t>
                      </a:r>
                    </a:p>
                    <a:p>
                      <a:pPr marL="0" indent="509588" algn="just">
                        <a:lnSpc>
                          <a:spcPts val="2000"/>
                        </a:lnSpc>
                        <a:spcBef>
                          <a:spcPts val="600"/>
                        </a:spcBef>
                      </a:pP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前項農田水利設施範圍之劃設基準、管理維護、變更或廢止及其他相關事項之辦法，由主管機關會商中央水利主管機關定之。</a:t>
                      </a: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4776">
                <a:tc>
                  <a:txBody>
                    <a:bodyPr/>
                    <a:lstStyle/>
                    <a:p>
                      <a:pPr marL="0" indent="0" algn="ctr">
                        <a:spcBef>
                          <a:spcPts val="600"/>
                        </a:spcBef>
                        <a:spcAft>
                          <a:spcPts val="600"/>
                        </a:spcAft>
                      </a:pP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灌排辦法</a:t>
                      </a: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09588" algn="just">
                        <a:lnSpc>
                          <a:spcPts val="2200"/>
                        </a:lnSpc>
                        <a:spcBef>
                          <a:spcPts val="600"/>
                        </a:spcBef>
                      </a:pP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第二項</a:t>
                      </a: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農田水利設施範圍內已無農田水利設施，或不再具備農田灌溉或排水功能者，主管機關得廢止之。</a:t>
                      </a:r>
                    </a:p>
                    <a:p>
                      <a:pPr marL="0" indent="509588" algn="just">
                        <a:lnSpc>
                          <a:spcPts val="2200"/>
                        </a:lnSpc>
                        <a:spcBef>
                          <a:spcPts val="600"/>
                        </a:spcBef>
                      </a:pP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第三項</a:t>
                      </a: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依前項規定廢止前，主管機關應會商相關目的事業主管機關。廢止後有其他使用功能者</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，由主管機關檢具清冊移由其他使用單位負責管理維護。</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96379"/>
                  </a:ext>
                </a:extLst>
              </a:tr>
            </a:tbl>
          </a:graphicData>
        </a:graphic>
      </p:graphicFrame>
      <p:sp>
        <p:nvSpPr>
          <p:cNvPr id="87" name="文字方塊 86">
            <a:extLst>
              <a:ext uri="{FF2B5EF4-FFF2-40B4-BE49-F238E27FC236}">
                <a16:creationId xmlns:a16="http://schemas.microsoft.com/office/drawing/2014/main" id="{3C5C75B1-F7C4-456A-B454-8901E3D17372}"/>
              </a:ext>
            </a:extLst>
          </p:cNvPr>
          <p:cNvSpPr txBox="1"/>
          <p:nvPr/>
        </p:nvSpPr>
        <p:spPr>
          <a:xfrm>
            <a:off x="6678157" y="715117"/>
            <a:ext cx="5005766" cy="495122"/>
          </a:xfrm>
          <a:prstGeom prst="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342900" indent="-342900">
              <a:lnSpc>
                <a:spcPct val="120000"/>
              </a:lnSpc>
              <a:buClrTx/>
              <a:buSzPct val="100000"/>
              <a:buFont typeface="Wingdings" panose="05000000000000000000" pitchFamily="2" charset="2"/>
              <a:buChar char="u"/>
              <a:defRPr sz="2400" b="1">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a:t>一般設施範圍廢止律定作業流程</a:t>
            </a:r>
          </a:p>
        </p:txBody>
      </p:sp>
      <p:grpSp>
        <p:nvGrpSpPr>
          <p:cNvPr id="13" name="群組 12">
            <a:extLst>
              <a:ext uri="{FF2B5EF4-FFF2-40B4-BE49-F238E27FC236}">
                <a16:creationId xmlns:a16="http://schemas.microsoft.com/office/drawing/2014/main" id="{0F48C399-6104-4000-866D-B81B8084A965}"/>
              </a:ext>
            </a:extLst>
          </p:cNvPr>
          <p:cNvGrpSpPr/>
          <p:nvPr/>
        </p:nvGrpSpPr>
        <p:grpSpPr>
          <a:xfrm>
            <a:off x="7374022" y="1265369"/>
            <a:ext cx="3710787" cy="5252671"/>
            <a:chOff x="464167" y="1335642"/>
            <a:chExt cx="3710787" cy="5252671"/>
          </a:xfrm>
        </p:grpSpPr>
        <p:sp>
          <p:nvSpPr>
            <p:cNvPr id="14" name="矩形 13">
              <a:extLst>
                <a:ext uri="{FF2B5EF4-FFF2-40B4-BE49-F238E27FC236}">
                  <a16:creationId xmlns:a16="http://schemas.microsoft.com/office/drawing/2014/main" id="{2F631B0F-58AA-4E21-8D50-083E838ACDBB}"/>
                </a:ext>
              </a:extLst>
            </p:cNvPr>
            <p:cNvSpPr/>
            <p:nvPr/>
          </p:nvSpPr>
          <p:spPr>
            <a:xfrm>
              <a:off x="464167" y="1335642"/>
              <a:ext cx="3710787" cy="5214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矩形: 圓角 14">
              <a:extLst>
                <a:ext uri="{FF2B5EF4-FFF2-40B4-BE49-F238E27FC236}">
                  <a16:creationId xmlns:a16="http://schemas.microsoft.com/office/drawing/2014/main" id="{1C6F9D2D-19DE-4EAB-8C2D-E35C59F6A370}"/>
                </a:ext>
              </a:extLst>
            </p:cNvPr>
            <p:cNvSpPr/>
            <p:nvPr/>
          </p:nvSpPr>
          <p:spPr>
            <a:xfrm>
              <a:off x="1361010" y="1457806"/>
              <a:ext cx="1825968" cy="677797"/>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申請人向工作站</a:t>
              </a:r>
              <a:r>
                <a:rPr lang="en-US" altLang="zh-TW"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管理處提出</a:t>
              </a:r>
              <a:endParaRPr lang="en-US" altLang="zh-TW"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矩形: 圓角 15">
              <a:extLst>
                <a:ext uri="{FF2B5EF4-FFF2-40B4-BE49-F238E27FC236}">
                  <a16:creationId xmlns:a16="http://schemas.microsoft.com/office/drawing/2014/main" id="{643E2A28-E1F1-4DFE-9530-B3B4DD036BBE}"/>
                </a:ext>
              </a:extLst>
            </p:cNvPr>
            <p:cNvSpPr/>
            <p:nvPr/>
          </p:nvSpPr>
          <p:spPr>
            <a:xfrm>
              <a:off x="834662" y="2427048"/>
              <a:ext cx="2875894" cy="89654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lvl="8" defTabSz="914400" fontAlgn="base">
                <a:lnSpc>
                  <a:spcPts val="1900"/>
                </a:lnSpc>
                <a:spcAft>
                  <a:spcPct val="0"/>
                </a:spcAft>
                <a:buClr>
                  <a:srgbClr val="008000"/>
                </a:buClr>
                <a:buSzPct val="80000"/>
                <a:defRPr/>
              </a:pP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由各管理處審查農田水利功能，</a:t>
              </a:r>
              <a:endParaRPr lang="en-US" altLang="zh-TW"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8900" lvl="8" defTabSz="914400" fontAlgn="base">
                <a:lnSpc>
                  <a:spcPts val="1900"/>
                </a:lnSpc>
                <a:spcAft>
                  <a:spcPct val="0"/>
                </a:spcAft>
                <a:buClr>
                  <a:srgbClr val="008000"/>
                </a:buClr>
                <a:buSzPct val="80000"/>
                <a:defRPr/>
              </a:pP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地方水利主管機關確認水利（或其他）功能需求</a:t>
              </a:r>
              <a:endParaRPr lang="en-US" altLang="zh-TW" sz="1600">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圓角 16">
              <a:extLst>
                <a:ext uri="{FF2B5EF4-FFF2-40B4-BE49-F238E27FC236}">
                  <a16:creationId xmlns:a16="http://schemas.microsoft.com/office/drawing/2014/main" id="{89247EFC-36C0-4098-9131-CBBD37239DA0}"/>
                </a:ext>
              </a:extLst>
            </p:cNvPr>
            <p:cNvSpPr/>
            <p:nvPr/>
          </p:nvSpPr>
          <p:spPr>
            <a:xfrm>
              <a:off x="704162" y="4292830"/>
              <a:ext cx="3134046" cy="60624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fontAlgn="base">
                <a:lnSpc>
                  <a:spcPts val="1900"/>
                </a:lnSpc>
                <a:spcAft>
                  <a:spcPct val="0"/>
                </a:spcAft>
                <a:buClr>
                  <a:srgbClr val="008000"/>
                </a:buClr>
                <a:buSzPct val="80000"/>
                <a:defRPr/>
              </a:pPr>
              <a:r>
                <a:rPr lang="zh-TW" altLang="en-US" sz="1800">
                  <a:solidFill>
                    <a:schemeClr val="tx1"/>
                  </a:solidFill>
                  <a:latin typeface="微軟正黑體" panose="020B0604030504040204" pitchFamily="34" charset="-120"/>
                  <a:ea typeface="微軟正黑體" panose="020B0604030504040204" pitchFamily="34" charset="-120"/>
                </a:rPr>
                <a:t>各處填寫廢止說明書，提報署審查確認後，賡續辦理</a:t>
              </a:r>
            </a:p>
          </p:txBody>
        </p:sp>
        <p:cxnSp>
          <p:nvCxnSpPr>
            <p:cNvPr id="19" name="直線單箭頭接點 18">
              <a:extLst>
                <a:ext uri="{FF2B5EF4-FFF2-40B4-BE49-F238E27FC236}">
                  <a16:creationId xmlns:a16="http://schemas.microsoft.com/office/drawing/2014/main" id="{592259ED-E564-499C-8037-72C3CFFAEE5E}"/>
                </a:ext>
              </a:extLst>
            </p:cNvPr>
            <p:cNvCxnSpPr>
              <a:cxnSpLocks/>
              <a:stCxn id="15" idx="2"/>
              <a:endCxn id="16" idx="0"/>
            </p:cNvCxnSpPr>
            <p:nvPr/>
          </p:nvCxnSpPr>
          <p:spPr>
            <a:xfrm flipH="1">
              <a:off x="2272609" y="2135603"/>
              <a:ext cx="1385" cy="291445"/>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1B1ABD9E-986D-4697-9227-41400700D0AE}"/>
                </a:ext>
              </a:extLst>
            </p:cNvPr>
            <p:cNvSpPr/>
            <p:nvPr/>
          </p:nvSpPr>
          <p:spPr>
            <a:xfrm>
              <a:off x="1700898" y="3627799"/>
              <a:ext cx="1143422" cy="4094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a:solidFill>
                    <a:srgbClr val="E63808"/>
                  </a:solidFill>
                  <a:latin typeface="微軟正黑體" panose="020B0604030504040204" pitchFamily="34" charset="-120"/>
                  <a:ea typeface="微軟正黑體" panose="020B0604030504040204" pitchFamily="34" charset="-120"/>
                </a:rPr>
                <a:t>辦理現勘</a:t>
              </a:r>
            </a:p>
          </p:txBody>
        </p:sp>
        <p:cxnSp>
          <p:nvCxnSpPr>
            <p:cNvPr id="21" name="直線單箭頭接點 20">
              <a:extLst>
                <a:ext uri="{FF2B5EF4-FFF2-40B4-BE49-F238E27FC236}">
                  <a16:creationId xmlns:a16="http://schemas.microsoft.com/office/drawing/2014/main" id="{13FA2432-3001-4E05-979F-41D46920341E}"/>
                </a:ext>
              </a:extLst>
            </p:cNvPr>
            <p:cNvCxnSpPr>
              <a:cxnSpLocks/>
              <a:stCxn id="16" idx="2"/>
              <a:endCxn id="20" idx="0"/>
            </p:cNvCxnSpPr>
            <p:nvPr/>
          </p:nvCxnSpPr>
          <p:spPr>
            <a:xfrm>
              <a:off x="2272609" y="3323589"/>
              <a:ext cx="0" cy="304210"/>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5FB8CA7E-B918-46CB-BD86-5E4D585F296C}"/>
                </a:ext>
              </a:extLst>
            </p:cNvPr>
            <p:cNvSpPr txBox="1"/>
            <p:nvPr/>
          </p:nvSpPr>
          <p:spPr>
            <a:xfrm>
              <a:off x="721247" y="6065093"/>
              <a:ext cx="1305348" cy="523220"/>
            </a:xfrm>
            <a:prstGeom prst="rect">
              <a:avLst/>
            </a:prstGeom>
            <a:noFill/>
          </p:spPr>
          <p:txBody>
            <a:bodyPr wrap="square">
              <a:spAutoFit/>
            </a:bodyPr>
            <a:lstStyle/>
            <a:p>
              <a:r>
                <a:rPr lang="zh-TW" altLang="en-US"/>
                <a:t>不具農水功能</a:t>
              </a:r>
              <a:endParaRPr lang="en-US" altLang="zh-TW"/>
            </a:p>
            <a:p>
              <a:r>
                <a:rPr lang="zh-TW" altLang="en-US"/>
                <a:t>具水利功能</a:t>
              </a:r>
            </a:p>
          </p:txBody>
        </p:sp>
        <p:sp>
          <p:nvSpPr>
            <p:cNvPr id="23" name="矩形: 圓角 22">
              <a:extLst>
                <a:ext uri="{FF2B5EF4-FFF2-40B4-BE49-F238E27FC236}">
                  <a16:creationId xmlns:a16="http://schemas.microsoft.com/office/drawing/2014/main" id="{B0EEB3E0-B7F8-4C78-9058-2B96DD836DFF}"/>
                </a:ext>
              </a:extLst>
            </p:cNvPr>
            <p:cNvSpPr/>
            <p:nvPr/>
          </p:nvSpPr>
          <p:spPr>
            <a:xfrm>
              <a:off x="791340" y="5395066"/>
              <a:ext cx="1401000" cy="674836"/>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移交他機關管理維護</a:t>
              </a:r>
              <a:endParaRPr lang="en-US" altLang="zh-TW" sz="1600"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25" name="直線單箭頭接點 24">
              <a:extLst>
                <a:ext uri="{FF2B5EF4-FFF2-40B4-BE49-F238E27FC236}">
                  <a16:creationId xmlns:a16="http://schemas.microsoft.com/office/drawing/2014/main" id="{AB056D0E-2E7A-473F-B998-5B14C5A8525A}"/>
                </a:ext>
              </a:extLst>
            </p:cNvPr>
            <p:cNvCxnSpPr>
              <a:cxnSpLocks/>
              <a:stCxn id="20" idx="2"/>
              <a:endCxn id="17" idx="0"/>
            </p:cNvCxnSpPr>
            <p:nvPr/>
          </p:nvCxnSpPr>
          <p:spPr>
            <a:xfrm flipH="1">
              <a:off x="2271185" y="4037201"/>
              <a:ext cx="1424" cy="255629"/>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接點: 肘形 25">
              <a:extLst>
                <a:ext uri="{FF2B5EF4-FFF2-40B4-BE49-F238E27FC236}">
                  <a16:creationId xmlns:a16="http://schemas.microsoft.com/office/drawing/2014/main" id="{D192E174-AD5B-482D-B138-D18880A523EC}"/>
                </a:ext>
              </a:extLst>
            </p:cNvPr>
            <p:cNvCxnSpPr>
              <a:cxnSpLocks/>
              <a:stCxn id="17" idx="2"/>
              <a:endCxn id="23" idx="0"/>
            </p:cNvCxnSpPr>
            <p:nvPr/>
          </p:nvCxnSpPr>
          <p:spPr>
            <a:xfrm rot="5400000">
              <a:off x="1633516" y="4757396"/>
              <a:ext cx="495995" cy="779345"/>
            </a:xfrm>
            <a:prstGeom prst="bentConnector3">
              <a:avLst/>
            </a:prstGeom>
            <a:ln w="28575">
              <a:solidFill>
                <a:schemeClr val="accent3">
                  <a:lumMod val="5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7" name="接點: 肘形 26">
              <a:extLst>
                <a:ext uri="{FF2B5EF4-FFF2-40B4-BE49-F238E27FC236}">
                  <a16:creationId xmlns:a16="http://schemas.microsoft.com/office/drawing/2014/main" id="{478F7D49-3F8B-469C-A223-B2E23EC391C9}"/>
                </a:ext>
              </a:extLst>
            </p:cNvPr>
            <p:cNvCxnSpPr>
              <a:cxnSpLocks/>
              <a:stCxn id="17" idx="2"/>
              <a:endCxn id="29" idx="0"/>
            </p:cNvCxnSpPr>
            <p:nvPr/>
          </p:nvCxnSpPr>
          <p:spPr>
            <a:xfrm rot="16200000" flipH="1">
              <a:off x="2412911" y="4757345"/>
              <a:ext cx="495995" cy="779446"/>
            </a:xfrm>
            <a:prstGeom prst="bentConnector3">
              <a:avLst/>
            </a:prstGeom>
            <a:ln w="28575">
              <a:solidFill>
                <a:schemeClr val="accent3">
                  <a:lumMod val="50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28" name="文字方塊 27">
              <a:extLst>
                <a:ext uri="{FF2B5EF4-FFF2-40B4-BE49-F238E27FC236}">
                  <a16:creationId xmlns:a16="http://schemas.microsoft.com/office/drawing/2014/main" id="{DE26E158-F973-4B68-810D-C953E96F049F}"/>
                </a:ext>
              </a:extLst>
            </p:cNvPr>
            <p:cNvSpPr txBox="1"/>
            <p:nvPr/>
          </p:nvSpPr>
          <p:spPr>
            <a:xfrm>
              <a:off x="2283675" y="6060698"/>
              <a:ext cx="1533911" cy="523220"/>
            </a:xfrm>
            <a:prstGeom prst="rect">
              <a:avLst/>
            </a:prstGeom>
            <a:noFill/>
          </p:spPr>
          <p:txBody>
            <a:bodyPr wrap="square">
              <a:spAutoFit/>
            </a:bodyPr>
            <a:lstStyle/>
            <a:p>
              <a:r>
                <a:rPr lang="zh-TW" altLang="en-US"/>
                <a:t>不具農水功能</a:t>
              </a:r>
              <a:endParaRPr lang="en-US" altLang="zh-TW"/>
            </a:p>
            <a:p>
              <a:r>
                <a:rPr lang="zh-TW" altLang="en-US"/>
                <a:t>不具水利功能</a:t>
              </a:r>
            </a:p>
          </p:txBody>
        </p:sp>
        <p:sp>
          <p:nvSpPr>
            <p:cNvPr id="29" name="矩形: 圓角 28">
              <a:extLst>
                <a:ext uri="{FF2B5EF4-FFF2-40B4-BE49-F238E27FC236}">
                  <a16:creationId xmlns:a16="http://schemas.microsoft.com/office/drawing/2014/main" id="{54EFCC55-E462-4E4A-8CD0-DF0C6707AAC9}"/>
                </a:ext>
              </a:extLst>
            </p:cNvPr>
            <p:cNvSpPr/>
            <p:nvPr/>
          </p:nvSpPr>
          <p:spPr>
            <a:xfrm>
              <a:off x="2350131" y="5395066"/>
              <a:ext cx="1401000" cy="674836"/>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辦理</a:t>
              </a:r>
              <a:endParaRPr lang="en-US" altLang="zh-TW"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8900" lvl="8" algn="ctr" defTabSz="914400" fontAlgn="base">
                <a:lnSpc>
                  <a:spcPts val="1900"/>
                </a:lnSpc>
                <a:spcAft>
                  <a:spcPct val="0"/>
                </a:spcAft>
                <a:buClr>
                  <a:srgbClr val="008000"/>
                </a:buClr>
                <a:buSzPct val="80000"/>
                <a:defRPr/>
              </a:pPr>
              <a:r>
                <a:rPr lang="zh-TW" altLang="en-US" sz="160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廢止範圍</a:t>
              </a:r>
              <a:endParaRPr lang="en-US" altLang="zh-TW" sz="1600"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1" name="文字方塊 30">
            <a:extLst>
              <a:ext uri="{FF2B5EF4-FFF2-40B4-BE49-F238E27FC236}">
                <a16:creationId xmlns:a16="http://schemas.microsoft.com/office/drawing/2014/main" id="{782E7427-F9E8-4F82-B14D-4B425D30370E}"/>
              </a:ext>
            </a:extLst>
          </p:cNvPr>
          <p:cNvSpPr txBox="1"/>
          <p:nvPr/>
        </p:nvSpPr>
        <p:spPr>
          <a:xfrm>
            <a:off x="5957972" y="6612016"/>
            <a:ext cx="5753235" cy="276999"/>
          </a:xfrm>
          <a:prstGeom prst="rect">
            <a:avLst/>
          </a:prstGeom>
          <a:noFill/>
        </p:spPr>
        <p:txBody>
          <a:bodyPr wrap="square">
            <a:spAutoFit/>
          </a:bodyPr>
          <a:lstStyle/>
          <a:p>
            <a:r>
              <a:rPr lang="zh-TW" altLang="en-US" sz="1200"/>
              <a:t>詳參</a:t>
            </a:r>
            <a:r>
              <a:rPr lang="en-US" altLang="zh-TW" sz="1200"/>
              <a:t>110</a:t>
            </a:r>
            <a:r>
              <a:rPr lang="zh-TW" altLang="en-US" sz="1200"/>
              <a:t>年</a:t>
            </a:r>
            <a:r>
              <a:rPr lang="en-US" altLang="zh-TW" sz="1200"/>
              <a:t>5</a:t>
            </a:r>
            <a:r>
              <a:rPr lang="zh-TW" altLang="en-US" sz="1200"/>
              <a:t>月</a:t>
            </a:r>
            <a:r>
              <a:rPr lang="en-US" altLang="zh-TW" sz="1200"/>
              <a:t>7</a:t>
            </a:r>
            <a:r>
              <a:rPr lang="zh-TW" altLang="en-US" sz="1200"/>
              <a:t>日農授水字第</a:t>
            </a:r>
            <a:r>
              <a:rPr lang="en-US" altLang="zh-TW" sz="1200"/>
              <a:t>1106035289</a:t>
            </a:r>
            <a:r>
              <a:rPr lang="zh-TW" altLang="en-US" sz="1200"/>
              <a:t>號及</a:t>
            </a:r>
            <a:r>
              <a:rPr lang="en-US" altLang="zh-TW" sz="1200"/>
              <a:t>5</a:t>
            </a:r>
            <a:r>
              <a:rPr lang="zh-TW" altLang="en-US" sz="1200"/>
              <a:t>月</a:t>
            </a:r>
            <a:r>
              <a:rPr lang="en-US" altLang="zh-TW" sz="1200"/>
              <a:t>25</a:t>
            </a:r>
            <a:r>
              <a:rPr lang="zh-TW" altLang="en-US" sz="1200"/>
              <a:t>日農授水字第</a:t>
            </a:r>
            <a:r>
              <a:rPr lang="en-US" altLang="zh-TW" sz="1200"/>
              <a:t>1106035361</a:t>
            </a:r>
            <a:r>
              <a:rPr lang="zh-TW" altLang="en-US" sz="1200"/>
              <a:t>號</a:t>
            </a:r>
          </a:p>
        </p:txBody>
      </p:sp>
      <p:pic>
        <p:nvPicPr>
          <p:cNvPr id="32" name="圖片 31">
            <a:extLst>
              <a:ext uri="{FF2B5EF4-FFF2-40B4-BE49-F238E27FC236}">
                <a16:creationId xmlns:a16="http://schemas.microsoft.com/office/drawing/2014/main" id="{36EB7F5B-BAFB-40D9-89E5-ECD43120480B}"/>
              </a:ext>
            </a:extLst>
          </p:cNvPr>
          <p:cNvPicPr>
            <a:picLocks noChangeAspect="1"/>
          </p:cNvPicPr>
          <p:nvPr/>
        </p:nvPicPr>
        <p:blipFill>
          <a:blip r:embed="rId3"/>
          <a:stretch>
            <a:fillRect/>
          </a:stretch>
        </p:blipFill>
        <p:spPr>
          <a:xfrm>
            <a:off x="246392" y="-53884"/>
            <a:ext cx="907747" cy="864000"/>
          </a:xfrm>
          <a:prstGeom prst="rect">
            <a:avLst/>
          </a:prstGeom>
        </p:spPr>
      </p:pic>
      <p:sp>
        <p:nvSpPr>
          <p:cNvPr id="24" name="文字方塊 23">
            <a:extLst>
              <a:ext uri="{FF2B5EF4-FFF2-40B4-BE49-F238E27FC236}">
                <a16:creationId xmlns:a16="http://schemas.microsoft.com/office/drawing/2014/main" id="{3B6F19CB-C43E-6F8A-F329-E5BCB5064B15}"/>
              </a:ext>
            </a:extLst>
          </p:cNvPr>
          <p:cNvSpPr txBox="1"/>
          <p:nvPr/>
        </p:nvSpPr>
        <p:spPr>
          <a:xfrm>
            <a:off x="1134475" y="23989"/>
            <a:ext cx="9212778"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（第五條：設施範圍廢止）</a:t>
            </a:r>
            <a:endParaRPr lang="zh-TW" altLang="en-US" sz="32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0773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圓角 65">
            <a:extLst>
              <a:ext uri="{FF2B5EF4-FFF2-40B4-BE49-F238E27FC236}">
                <a16:creationId xmlns:a16="http://schemas.microsoft.com/office/drawing/2014/main" id="{EDE368FA-67C6-4AC9-9C18-AAD55A982C9C}"/>
              </a:ext>
            </a:extLst>
          </p:cNvPr>
          <p:cNvSpPr/>
          <p:nvPr/>
        </p:nvSpPr>
        <p:spPr>
          <a:xfrm>
            <a:off x="6311840" y="1398614"/>
            <a:ext cx="2765310" cy="835077"/>
          </a:xfrm>
          <a:prstGeom prst="roundRect">
            <a:avLst/>
          </a:prstGeom>
          <a:pattFill prst="solidDmnd">
            <a:fgClr>
              <a:srgbClr val="EBF0F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手繪多邊形: 圖案 55">
            <a:extLst>
              <a:ext uri="{FF2B5EF4-FFF2-40B4-BE49-F238E27FC236}">
                <a16:creationId xmlns:a16="http://schemas.microsoft.com/office/drawing/2014/main" id="{D3F684F0-7390-4C75-8923-F2DBB0AD79F4}"/>
              </a:ext>
            </a:extLst>
          </p:cNvPr>
          <p:cNvSpPr/>
          <p:nvPr/>
        </p:nvSpPr>
        <p:spPr>
          <a:xfrm>
            <a:off x="3615020" y="704723"/>
            <a:ext cx="3083442" cy="835077"/>
          </a:xfrm>
          <a:custGeom>
            <a:avLst/>
            <a:gdLst>
              <a:gd name="connsiteX0" fmla="*/ 528403 w 3083442"/>
              <a:gd name="connsiteY0" fmla="*/ 0 h 835077"/>
              <a:gd name="connsiteX1" fmla="*/ 2944260 w 3083442"/>
              <a:gd name="connsiteY1" fmla="*/ 0 h 835077"/>
              <a:gd name="connsiteX2" fmla="*/ 3083442 w 3083442"/>
              <a:gd name="connsiteY2" fmla="*/ 139182 h 835077"/>
              <a:gd name="connsiteX3" fmla="*/ 3083442 w 3083442"/>
              <a:gd name="connsiteY3" fmla="*/ 695895 h 835077"/>
              <a:gd name="connsiteX4" fmla="*/ 2944260 w 3083442"/>
              <a:gd name="connsiteY4" fmla="*/ 835077 h 835077"/>
              <a:gd name="connsiteX5" fmla="*/ 139182 w 3083442"/>
              <a:gd name="connsiteY5" fmla="*/ 835077 h 835077"/>
              <a:gd name="connsiteX6" fmla="*/ 0 w 3083442"/>
              <a:gd name="connsiteY6" fmla="*/ 695895 h 835077"/>
              <a:gd name="connsiteX7" fmla="*/ 0 w 3083442"/>
              <a:gd name="connsiteY7" fmla="*/ 411830 h 835077"/>
              <a:gd name="connsiteX8" fmla="*/ 49988 w 3083442"/>
              <a:gd name="connsiteY8" fmla="*/ 375065 h 835077"/>
              <a:gd name="connsiteX9" fmla="*/ 354469 w 3083442"/>
              <a:gd name="connsiteY9" fmla="*/ 138424 h 835077"/>
              <a:gd name="connsiteX10" fmla="*/ 466257 w 3083442"/>
              <a:gd name="connsiteY10" fmla="*/ 49350 h 83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835077">
                <a:moveTo>
                  <a:pt x="528403" y="0"/>
                </a:moveTo>
                <a:lnTo>
                  <a:pt x="2944260" y="0"/>
                </a:lnTo>
                <a:cubicBezTo>
                  <a:pt x="3021128" y="0"/>
                  <a:pt x="3083442" y="62314"/>
                  <a:pt x="3083442" y="139182"/>
                </a:cubicBezTo>
                <a:lnTo>
                  <a:pt x="3083442" y="695895"/>
                </a:lnTo>
                <a:cubicBezTo>
                  <a:pt x="3083442" y="772763"/>
                  <a:pt x="3021128" y="835077"/>
                  <a:pt x="2944260" y="835077"/>
                </a:cubicBezTo>
                <a:lnTo>
                  <a:pt x="139182" y="835077"/>
                </a:lnTo>
                <a:cubicBezTo>
                  <a:pt x="62314" y="835077"/>
                  <a:pt x="0" y="772763"/>
                  <a:pt x="0" y="695895"/>
                </a:cubicBezTo>
                <a:lnTo>
                  <a:pt x="0" y="411830"/>
                </a:lnTo>
                <a:lnTo>
                  <a:pt x="49988" y="375065"/>
                </a:lnTo>
                <a:cubicBezTo>
                  <a:pt x="167158" y="287012"/>
                  <a:pt x="271832" y="204863"/>
                  <a:pt x="354469" y="138424"/>
                </a:cubicBezTo>
                <a:cubicBezTo>
                  <a:pt x="389431" y="110315"/>
                  <a:pt x="426961" y="80508"/>
                  <a:pt x="466257" y="49350"/>
                </a:cubicBezTo>
                <a:close/>
              </a:path>
            </a:pathLst>
          </a:custGeom>
          <a:solidFill>
            <a:srgbClr val="515E63">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10" name="手繪多邊形: 圖案 54">
            <a:extLst>
              <a:ext uri="{FF2B5EF4-FFF2-40B4-BE49-F238E27FC236}">
                <a16:creationId xmlns:a16="http://schemas.microsoft.com/office/drawing/2014/main" id="{3922C1CE-0417-4D74-9DB6-05A2E871C754}"/>
              </a:ext>
            </a:extLst>
          </p:cNvPr>
          <p:cNvSpPr/>
          <p:nvPr/>
        </p:nvSpPr>
        <p:spPr>
          <a:xfrm>
            <a:off x="-6630" y="-1261"/>
            <a:ext cx="2464080" cy="1789075"/>
          </a:xfrm>
          <a:custGeom>
            <a:avLst/>
            <a:gdLst>
              <a:gd name="connsiteX0" fmla="*/ 0 w 2464080"/>
              <a:gd name="connsiteY0" fmla="*/ 0 h 1789075"/>
              <a:gd name="connsiteX1" fmla="*/ 2464080 w 2464080"/>
              <a:gd name="connsiteY1" fmla="*/ 0 h 1789075"/>
              <a:gd name="connsiteX2" fmla="*/ 2452930 w 2464080"/>
              <a:gd name="connsiteY2" fmla="*/ 16495 h 1789075"/>
              <a:gd name="connsiteX3" fmla="*/ 1531089 w 2464080"/>
              <a:gd name="connsiteY3" fmla="*/ 839972 h 1789075"/>
              <a:gd name="connsiteX4" fmla="*/ 92254 w 2464080"/>
              <a:gd name="connsiteY4" fmla="*/ 1763785 h 1789075"/>
              <a:gd name="connsiteX5" fmla="*/ 0 w 2464080"/>
              <a:gd name="connsiteY5" fmla="*/ 1789075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4080" h="1789075">
                <a:moveTo>
                  <a:pt x="0" y="0"/>
                </a:moveTo>
                <a:lnTo>
                  <a:pt x="2464080" y="0"/>
                </a:lnTo>
                <a:lnTo>
                  <a:pt x="2452930" y="16495"/>
                </a:lnTo>
                <a:cubicBezTo>
                  <a:pt x="2254803" y="281573"/>
                  <a:pt x="1810785" y="615100"/>
                  <a:pt x="1531089" y="839972"/>
                </a:cubicBezTo>
                <a:cubicBezTo>
                  <a:pt x="1200540" y="1105729"/>
                  <a:pt x="517405" y="1622833"/>
                  <a:pt x="92254" y="1763785"/>
                </a:cubicBezTo>
                <a:lnTo>
                  <a:pt x="0" y="1789075"/>
                </a:lnTo>
                <a:close/>
              </a:path>
            </a:pathLst>
          </a:custGeom>
          <a:solidFill>
            <a:srgbClr val="F1EC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 name="矩形 1"/>
          <p:cNvSpPr/>
          <p:nvPr/>
        </p:nvSpPr>
        <p:spPr>
          <a:xfrm>
            <a:off x="6536905" y="981076"/>
            <a:ext cx="5400000" cy="117463"/>
          </a:xfrm>
          <a:prstGeom prst="rect">
            <a:avLst/>
          </a:prstGeom>
          <a:solidFill>
            <a:srgbClr val="D9C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3" name="矩形 2"/>
          <p:cNvSpPr/>
          <p:nvPr/>
        </p:nvSpPr>
        <p:spPr>
          <a:xfrm>
            <a:off x="1524001" y="981076"/>
            <a:ext cx="1872949" cy="117463"/>
          </a:xfrm>
          <a:prstGeom prst="rect">
            <a:avLst/>
          </a:prstGeom>
          <a:solidFill>
            <a:srgbClr val="D9C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4" name="Google Shape;42;p2"/>
          <p:cNvSpPr/>
          <p:nvPr/>
        </p:nvSpPr>
        <p:spPr>
          <a:xfrm>
            <a:off x="3615019" y="716968"/>
            <a:ext cx="2880783" cy="645678"/>
          </a:xfrm>
          <a:prstGeom prst="rect">
            <a:avLst/>
          </a:prstGeom>
          <a:noFill/>
          <a:ln>
            <a:noFill/>
          </a:ln>
        </p:spPr>
        <p:txBody>
          <a:bodyPr spcFirstLastPara="1" wrap="square" lIns="91425" tIns="45700" rIns="91425" bIns="45700" anchor="ctr" anchorCtr="0">
            <a:noAutofit/>
          </a:bodyPr>
          <a:lstStyle/>
          <a:p>
            <a:pPr algn="ctr">
              <a:buSzPts val="2800"/>
            </a:pPr>
            <a:r>
              <a:rPr lang="zh-TW" altLang="en-US" sz="4800" b="1">
                <a:latin typeface="Microsoft JhengHei"/>
                <a:ea typeface="Microsoft JhengHei"/>
                <a:cs typeface="Microsoft JhengHei"/>
                <a:sym typeface="Microsoft JhengHei"/>
              </a:rPr>
              <a:t>簡報大綱</a:t>
            </a:r>
            <a:endParaRPr sz="4400" b="1">
              <a:latin typeface="Microsoft JhengHei"/>
              <a:ea typeface="Microsoft JhengHei"/>
              <a:cs typeface="Microsoft JhengHei"/>
              <a:sym typeface="Microsoft JhengHei"/>
            </a:endParaRPr>
          </a:p>
        </p:txBody>
      </p:sp>
      <p:sp>
        <p:nvSpPr>
          <p:cNvPr id="11" name="手繪多邊形: 圖案 36">
            <a:extLst>
              <a:ext uri="{FF2B5EF4-FFF2-40B4-BE49-F238E27FC236}">
                <a16:creationId xmlns:a16="http://schemas.microsoft.com/office/drawing/2014/main" id="{8930A8F7-5E27-479B-909F-CB5199C299AE}"/>
              </a:ext>
            </a:extLst>
          </p:cNvPr>
          <p:cNvSpPr/>
          <p:nvPr/>
        </p:nvSpPr>
        <p:spPr>
          <a:xfrm>
            <a:off x="6311840" y="6420300"/>
            <a:ext cx="4148252" cy="437700"/>
          </a:xfrm>
          <a:custGeom>
            <a:avLst/>
            <a:gdLst>
              <a:gd name="connsiteX0" fmla="*/ 1857094 w 4148252"/>
              <a:gd name="connsiteY0" fmla="*/ 7 h 437700"/>
              <a:gd name="connsiteX1" fmla="*/ 4139849 w 4148252"/>
              <a:gd name="connsiteY1" fmla="*/ 417277 h 437700"/>
              <a:gd name="connsiteX2" fmla="*/ 4148252 w 4148252"/>
              <a:gd name="connsiteY2" fmla="*/ 437700 h 437700"/>
              <a:gd name="connsiteX3" fmla="*/ 0 w 4148252"/>
              <a:gd name="connsiteY3" fmla="*/ 437700 h 437700"/>
              <a:gd name="connsiteX4" fmla="*/ 26930 w 4148252"/>
              <a:gd name="connsiteY4" fmla="*/ 392890 h 437700"/>
              <a:gd name="connsiteX5" fmla="*/ 1857094 w 4148252"/>
              <a:gd name="connsiteY5" fmla="*/ 7 h 43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252" h="437700">
                <a:moveTo>
                  <a:pt x="1857094" y="7"/>
                </a:moveTo>
                <a:cubicBezTo>
                  <a:pt x="2508032" y="1669"/>
                  <a:pt x="3960797" y="197313"/>
                  <a:pt x="4139849" y="417277"/>
                </a:cubicBezTo>
                <a:lnTo>
                  <a:pt x="4148252" y="437700"/>
                </a:lnTo>
                <a:lnTo>
                  <a:pt x="0" y="437700"/>
                </a:lnTo>
                <a:lnTo>
                  <a:pt x="26930" y="392890"/>
                </a:lnTo>
                <a:cubicBezTo>
                  <a:pt x="232519" y="241979"/>
                  <a:pt x="1249552" y="-1544"/>
                  <a:pt x="1857094" y="7"/>
                </a:cubicBezTo>
                <a:close/>
              </a:path>
            </a:pathLst>
          </a:custGeom>
          <a:solidFill>
            <a:srgbClr val="F1ECC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12" name="圖片 11"/>
          <p:cNvPicPr>
            <a:picLocks noChangeAspect="1"/>
          </p:cNvPicPr>
          <p:nvPr/>
        </p:nvPicPr>
        <p:blipFill>
          <a:blip r:embed="rId2"/>
          <a:stretch>
            <a:fillRect/>
          </a:stretch>
        </p:blipFill>
        <p:spPr>
          <a:xfrm>
            <a:off x="2341963" y="1869917"/>
            <a:ext cx="1012024" cy="963251"/>
          </a:xfrm>
          <a:prstGeom prst="rect">
            <a:avLst/>
          </a:prstGeom>
        </p:spPr>
      </p:pic>
      <p:pic>
        <p:nvPicPr>
          <p:cNvPr id="13" name="圖片 12"/>
          <p:cNvPicPr>
            <a:picLocks noChangeAspect="1"/>
          </p:cNvPicPr>
          <p:nvPr/>
        </p:nvPicPr>
        <p:blipFill>
          <a:blip r:embed="rId3"/>
          <a:stretch>
            <a:fillRect/>
          </a:stretch>
        </p:blipFill>
        <p:spPr>
          <a:xfrm>
            <a:off x="2336213" y="2792055"/>
            <a:ext cx="1012024" cy="969348"/>
          </a:xfrm>
          <a:prstGeom prst="rect">
            <a:avLst/>
          </a:prstGeom>
        </p:spPr>
      </p:pic>
      <p:pic>
        <p:nvPicPr>
          <p:cNvPr id="14" name="圖片 13"/>
          <p:cNvPicPr>
            <a:picLocks noChangeAspect="1"/>
          </p:cNvPicPr>
          <p:nvPr/>
        </p:nvPicPr>
        <p:blipFill>
          <a:blip r:embed="rId4"/>
          <a:stretch>
            <a:fillRect/>
          </a:stretch>
        </p:blipFill>
        <p:spPr>
          <a:xfrm>
            <a:off x="2314604" y="3732322"/>
            <a:ext cx="1012024" cy="963251"/>
          </a:xfrm>
          <a:prstGeom prst="rect">
            <a:avLst/>
          </a:prstGeom>
        </p:spPr>
      </p:pic>
      <p:sp>
        <p:nvSpPr>
          <p:cNvPr id="30" name="文字方塊 29">
            <a:extLst>
              <a:ext uri="{FF2B5EF4-FFF2-40B4-BE49-F238E27FC236}">
                <a16:creationId xmlns:a16="http://schemas.microsoft.com/office/drawing/2014/main" id="{096D5FBF-97A2-F748-A40A-56DED586C769}"/>
              </a:ext>
            </a:extLst>
          </p:cNvPr>
          <p:cNvSpPr txBox="1"/>
          <p:nvPr/>
        </p:nvSpPr>
        <p:spPr>
          <a:xfrm>
            <a:off x="3314150" y="2950733"/>
            <a:ext cx="7316905" cy="523220"/>
          </a:xfrm>
          <a:prstGeom prst="roundRect">
            <a:avLst>
              <a:gd name="adj" fmla="val 0"/>
            </a:avLst>
          </a:prstGeom>
          <a:solidFill>
            <a:srgbClr val="F1ECC3">
              <a:alpha val="80000"/>
            </a:srgbClr>
          </a:solid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農田水利管理業務說明及農水法規範簡介</a:t>
            </a:r>
            <a:r>
              <a:rPr lang="en-US" altLang="zh-TW" sz="2800" dirty="0">
                <a:latin typeface="微軟正黑體" panose="020B0604030504040204" pitchFamily="34" charset="-120"/>
                <a:ea typeface="微軟正黑體" panose="020B0604030504040204" pitchFamily="34" charset="-120"/>
              </a:rPr>
              <a:t>…14</a:t>
            </a:r>
            <a:endParaRPr lang="zh-TW" altLang="en-US" sz="2800"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6A2A8A37-2A57-764C-BB31-9E9D02B5D0D0}"/>
              </a:ext>
            </a:extLst>
          </p:cNvPr>
          <p:cNvSpPr txBox="1"/>
          <p:nvPr/>
        </p:nvSpPr>
        <p:spPr>
          <a:xfrm>
            <a:off x="3314150" y="2010546"/>
            <a:ext cx="7316903" cy="523220"/>
          </a:xfrm>
          <a:prstGeom prst="roundRect">
            <a:avLst>
              <a:gd name="adj" fmla="val 0"/>
            </a:avLst>
          </a:prstGeom>
          <a:solidFill>
            <a:srgbClr val="F1ECC3">
              <a:alpha val="80000"/>
            </a:srgbClr>
          </a:solid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農田水利法及灌溉管理法規介紹</a:t>
            </a:r>
            <a:r>
              <a:rPr lang="en-US" altLang="zh-TW" sz="280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2</a:t>
            </a:r>
            <a:endParaRPr lang="zh-TW" altLang="en-US" sz="2800" dirty="0">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9DD2D2E0-D0AB-364A-AAB5-D66CF54CEBFD}"/>
              </a:ext>
            </a:extLst>
          </p:cNvPr>
          <p:cNvSpPr txBox="1"/>
          <p:nvPr/>
        </p:nvSpPr>
        <p:spPr>
          <a:xfrm>
            <a:off x="3314149" y="3902952"/>
            <a:ext cx="7316905" cy="523220"/>
          </a:xfrm>
          <a:prstGeom prst="roundRect">
            <a:avLst>
              <a:gd name="adj" fmla="val 0"/>
            </a:avLst>
          </a:prstGeom>
          <a:solidFill>
            <a:srgbClr val="F1ECC3">
              <a:alpha val="80000"/>
            </a:srgbClr>
          </a:solid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農田水利法相關條文業務執行</a:t>
            </a:r>
            <a:r>
              <a:rPr lang="en-US" altLang="zh-TW" sz="2800" dirty="0">
                <a:latin typeface="微軟正黑體" panose="020B0604030504040204" pitchFamily="34" charset="-120"/>
                <a:ea typeface="微軟正黑體" panose="020B0604030504040204" pitchFamily="34" charset="-120"/>
              </a:rPr>
              <a:t>.…………………16</a:t>
            </a:r>
            <a:endParaRPr lang="zh-TW" altLang="en-US" sz="2800" dirty="0">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0C61D9F1-590F-F1F5-5EA2-C6D1A9E0E64D}"/>
              </a:ext>
            </a:extLst>
          </p:cNvPr>
          <p:cNvSpPr txBox="1"/>
          <p:nvPr/>
        </p:nvSpPr>
        <p:spPr>
          <a:xfrm>
            <a:off x="3314148" y="4900016"/>
            <a:ext cx="7316905" cy="523220"/>
          </a:xfrm>
          <a:prstGeom prst="roundRect">
            <a:avLst>
              <a:gd name="adj" fmla="val 0"/>
            </a:avLst>
          </a:prstGeom>
          <a:solidFill>
            <a:srgbClr val="F1ECC3">
              <a:alpha val="80000"/>
            </a:srgbClr>
          </a:solid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未來展望</a:t>
            </a:r>
            <a:r>
              <a:rPr lang="en-US" altLang="zh-TW" sz="2800" dirty="0">
                <a:latin typeface="微軟正黑體" panose="020B0604030504040204" pitchFamily="34" charset="-120"/>
                <a:ea typeface="微軟正黑體" panose="020B0604030504040204" pitchFamily="34" charset="-120"/>
              </a:rPr>
              <a:t>……………………………………………....29</a:t>
            </a:r>
            <a:endParaRPr lang="zh-TW" altLang="en-US" sz="2800" dirty="0">
              <a:latin typeface="微軟正黑體" panose="020B0604030504040204" pitchFamily="34" charset="-120"/>
              <a:ea typeface="微軟正黑體" panose="020B0604030504040204" pitchFamily="34" charset="-120"/>
            </a:endParaRPr>
          </a:p>
        </p:txBody>
      </p:sp>
      <p:pic>
        <p:nvPicPr>
          <p:cNvPr id="20" name="圖片 19">
            <a:extLst>
              <a:ext uri="{FF2B5EF4-FFF2-40B4-BE49-F238E27FC236}">
                <a16:creationId xmlns:a16="http://schemas.microsoft.com/office/drawing/2014/main" id="{0898B754-15D0-DD7C-2826-364A361F7C85}"/>
              </a:ext>
            </a:extLst>
          </p:cNvPr>
          <p:cNvPicPr>
            <a:picLocks noChangeAspect="1"/>
          </p:cNvPicPr>
          <p:nvPr/>
        </p:nvPicPr>
        <p:blipFill>
          <a:blip r:embed="rId5"/>
          <a:stretch>
            <a:fillRect/>
          </a:stretch>
        </p:blipFill>
        <p:spPr>
          <a:xfrm>
            <a:off x="2302126" y="4654461"/>
            <a:ext cx="1012024" cy="963251"/>
          </a:xfrm>
          <a:prstGeom prst="rect">
            <a:avLst/>
          </a:prstGeom>
        </p:spPr>
      </p:pic>
    </p:spTree>
    <p:extLst>
      <p:ext uri="{BB962C8B-B14F-4D97-AF65-F5344CB8AC3E}">
        <p14:creationId xmlns:p14="http://schemas.microsoft.com/office/powerpoint/2010/main" val="540468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cxnSp>
        <p:nvCxnSpPr>
          <p:cNvPr id="37" name="直線接點 36">
            <a:extLst>
              <a:ext uri="{FF2B5EF4-FFF2-40B4-BE49-F238E27FC236}">
                <a16:creationId xmlns:a16="http://schemas.microsoft.com/office/drawing/2014/main" id="{9E1BDD5D-F5EE-4B65-B110-B7747681EA62}"/>
              </a:ext>
            </a:extLst>
          </p:cNvPr>
          <p:cNvCxnSpPr>
            <a:cxnSpLocks/>
          </p:cNvCxnSpPr>
          <p:nvPr/>
        </p:nvCxnSpPr>
        <p:spPr>
          <a:xfrm>
            <a:off x="7294668" y="905164"/>
            <a:ext cx="0" cy="5384800"/>
          </a:xfrm>
          <a:prstGeom prst="line">
            <a:avLst/>
          </a:prstGeom>
          <a:ln w="38100">
            <a:solidFill>
              <a:schemeClr val="accent5">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60993659-B2B2-428E-AA23-C3937B3FDDA1}"/>
              </a:ext>
            </a:extLst>
          </p:cNvPr>
          <p:cNvSpPr txBox="1"/>
          <p:nvPr/>
        </p:nvSpPr>
        <p:spPr>
          <a:xfrm>
            <a:off x="5810044" y="761198"/>
            <a:ext cx="1237476" cy="707886"/>
          </a:xfrm>
          <a:prstGeom prst="rect">
            <a:avLst/>
          </a:prstGeom>
          <a:noFill/>
          <a:ln>
            <a:noFill/>
          </a:ln>
        </p:spPr>
        <p:txBody>
          <a:bodyPr wrap="square" lIns="36000" rIns="36000" rtlCol="0">
            <a:spAutoFit/>
          </a:bodyPr>
          <a:lstStyle/>
          <a:p>
            <a:pPr algn="ctr"/>
            <a:r>
              <a:rPr lang="zh-TW" altLang="en-US" sz="2000" b="1">
                <a:solidFill>
                  <a:schemeClr val="accent2">
                    <a:lumMod val="50000"/>
                  </a:schemeClr>
                </a:solidFill>
                <a:latin typeface="微軟正黑體" panose="020B0604030504040204" pitchFamily="34" charset="-120"/>
                <a:ea typeface="微軟正黑體" panose="020B0604030504040204" pitchFamily="34" charset="-120"/>
              </a:rPr>
              <a:t>土地</a:t>
            </a:r>
            <a:endParaRPr lang="en-US" altLang="zh-TW" sz="2000" b="1">
              <a:solidFill>
                <a:schemeClr val="accent2">
                  <a:lumMod val="50000"/>
                </a:schemeClr>
              </a:solidFill>
              <a:latin typeface="微軟正黑體" panose="020B0604030504040204" pitchFamily="34" charset="-120"/>
              <a:ea typeface="微軟正黑體" panose="020B0604030504040204" pitchFamily="34" charset="-120"/>
            </a:endParaRPr>
          </a:p>
          <a:p>
            <a:pPr algn="ctr"/>
            <a:r>
              <a:rPr lang="en-US" altLang="zh-TW" sz="2000" b="1">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000" b="1">
                <a:solidFill>
                  <a:schemeClr val="accent2">
                    <a:lumMod val="50000"/>
                  </a:schemeClr>
                </a:solidFill>
                <a:latin typeface="微軟正黑體" panose="020B0604030504040204" pitchFamily="34" charset="-120"/>
                <a:ea typeface="微軟正黑體" panose="020B0604030504040204" pitchFamily="34" charset="-120"/>
              </a:rPr>
              <a:t>地政單位</a:t>
            </a:r>
          </a:p>
        </p:txBody>
      </p:sp>
      <p:sp>
        <p:nvSpPr>
          <p:cNvPr id="39" name="文字方塊 38">
            <a:extLst>
              <a:ext uri="{FF2B5EF4-FFF2-40B4-BE49-F238E27FC236}">
                <a16:creationId xmlns:a16="http://schemas.microsoft.com/office/drawing/2014/main" id="{C832DF1C-BEB0-419E-8F94-87E880E37825}"/>
              </a:ext>
            </a:extLst>
          </p:cNvPr>
          <p:cNvSpPr txBox="1"/>
          <p:nvPr/>
        </p:nvSpPr>
        <p:spPr>
          <a:xfrm>
            <a:off x="10013468" y="712445"/>
            <a:ext cx="1609843" cy="785984"/>
          </a:xfrm>
          <a:prstGeom prst="rect">
            <a:avLst/>
          </a:prstGeom>
          <a:noFill/>
        </p:spPr>
        <p:txBody>
          <a:bodyPr wrap="square" lIns="0" rIns="0" rtlCol="0">
            <a:spAutoFit/>
          </a:bodyPr>
          <a:lstStyle/>
          <a:p>
            <a:pPr algn="ctr">
              <a:lnSpc>
                <a:spcPts val="1800"/>
              </a:lnSpc>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設施</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pPr algn="ctr">
              <a:lnSpc>
                <a:spcPts val="1800"/>
              </a:lnSpc>
            </a:pP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管理處</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a:t>
            </a:r>
          </a:p>
          <a:p>
            <a:pPr algn="ctr">
              <a:lnSpc>
                <a:spcPts val="1800"/>
              </a:lnSpc>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縣市水利單位</a:t>
            </a:r>
          </a:p>
        </p:txBody>
      </p:sp>
      <p:sp>
        <p:nvSpPr>
          <p:cNvPr id="40" name="矩形 39">
            <a:extLst>
              <a:ext uri="{FF2B5EF4-FFF2-40B4-BE49-F238E27FC236}">
                <a16:creationId xmlns:a16="http://schemas.microsoft.com/office/drawing/2014/main" id="{56216E28-6395-4B89-ABE5-6FD359DFB035}"/>
              </a:ext>
            </a:extLst>
          </p:cNvPr>
          <p:cNvSpPr/>
          <p:nvPr/>
        </p:nvSpPr>
        <p:spPr>
          <a:xfrm>
            <a:off x="7944894" y="1345831"/>
            <a:ext cx="2068574" cy="619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1600">
                <a:solidFill>
                  <a:schemeClr val="tx1"/>
                </a:solidFill>
                <a:latin typeface="微軟正黑體" panose="020B0604030504040204" pitchFamily="34" charset="-120"/>
                <a:ea typeface="微軟正黑體" panose="020B0604030504040204" pitchFamily="34" charset="-120"/>
              </a:rPr>
              <a:t>依</a:t>
            </a:r>
            <a:r>
              <a:rPr lang="zh-TW" altLang="en-US" sz="1600" b="1" u="sng">
                <a:solidFill>
                  <a:srgbClr val="C00000"/>
                </a:solidFill>
                <a:latin typeface="微軟正黑體" panose="020B0604030504040204" pitchFamily="34" charset="-120"/>
                <a:ea typeface="微軟正黑體" panose="020B0604030504040204" pitchFamily="34" charset="-120"/>
              </a:rPr>
              <a:t>灌排辦法</a:t>
            </a:r>
            <a:r>
              <a:rPr lang="en-US" altLang="zh-TW" sz="1600" b="1" u="sng">
                <a:solidFill>
                  <a:srgbClr val="C00000"/>
                </a:solidFill>
                <a:latin typeface="微軟正黑體" panose="020B0604030504040204" pitchFamily="34" charset="-120"/>
                <a:ea typeface="微軟正黑體" panose="020B0604030504040204" pitchFamily="34" charset="-120"/>
              </a:rPr>
              <a:t>/</a:t>
            </a:r>
            <a:r>
              <a:rPr lang="zh-TW" altLang="en-US" sz="1600" b="1" u="sng">
                <a:solidFill>
                  <a:srgbClr val="C00000"/>
                </a:solidFill>
                <a:latin typeface="微軟正黑體" panose="020B0604030504040204" pitchFamily="34" charset="-120"/>
                <a:ea typeface="微軟正黑體" panose="020B0604030504040204" pitchFamily="34" charset="-120"/>
              </a:rPr>
              <a:t>農水法</a:t>
            </a:r>
            <a:endParaRPr lang="en-US" altLang="zh-TW" sz="1600" b="1" u="sng">
              <a:solidFill>
                <a:srgbClr val="C00000"/>
              </a:solidFill>
              <a:latin typeface="微軟正黑體" panose="020B0604030504040204" pitchFamily="34" charset="-120"/>
              <a:ea typeface="微軟正黑體" panose="020B0604030504040204" pitchFamily="34" charset="-120"/>
            </a:endParaRPr>
          </a:p>
          <a:p>
            <a:pPr algn="ctr"/>
            <a:r>
              <a:rPr lang="zh-TW" altLang="en-US" sz="1600">
                <a:solidFill>
                  <a:schemeClr val="tx1"/>
                </a:solidFill>
                <a:latin typeface="微軟正黑體" panose="020B0604030504040204" pitchFamily="34" charset="-120"/>
                <a:ea typeface="微軟正黑體" panose="020B0604030504040204" pitchFamily="34" charset="-120"/>
              </a:rPr>
              <a:t>向管理處提出申請</a:t>
            </a:r>
          </a:p>
        </p:txBody>
      </p:sp>
      <p:sp>
        <p:nvSpPr>
          <p:cNvPr id="41" name="菱形 40">
            <a:extLst>
              <a:ext uri="{FF2B5EF4-FFF2-40B4-BE49-F238E27FC236}">
                <a16:creationId xmlns:a16="http://schemas.microsoft.com/office/drawing/2014/main" id="{77C3E01A-2F2A-42FD-A9B3-6D9D1D9F1852}"/>
              </a:ext>
            </a:extLst>
          </p:cNvPr>
          <p:cNvSpPr/>
          <p:nvPr/>
        </p:nvSpPr>
        <p:spPr>
          <a:xfrm>
            <a:off x="8050298" y="2230539"/>
            <a:ext cx="1857766" cy="745867"/>
          </a:xfrm>
          <a:prstGeom prst="diamon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lnSpc>
                <a:spcPts val="1700"/>
              </a:lnSpc>
            </a:pPr>
            <a:r>
              <a:rPr lang="zh-TW" altLang="en-US" sz="1600">
                <a:solidFill>
                  <a:schemeClr val="tx1"/>
                </a:solidFill>
                <a:latin typeface="微軟正黑體" panose="020B0604030504040204" pitchFamily="34" charset="-120"/>
                <a:ea typeface="微軟正黑體" panose="020B0604030504040204" pitchFamily="34" charset="-120"/>
              </a:rPr>
              <a:t>管理處</a:t>
            </a:r>
            <a:r>
              <a:rPr lang="en-US" altLang="zh-TW" sz="1600">
                <a:solidFill>
                  <a:schemeClr val="tx1"/>
                </a:solidFill>
                <a:latin typeface="微軟正黑體" panose="020B0604030504040204" pitchFamily="34" charset="-120"/>
                <a:ea typeface="微軟正黑體" panose="020B0604030504040204" pitchFamily="34" charset="-120"/>
              </a:rPr>
              <a:t>/</a:t>
            </a:r>
            <a:r>
              <a:rPr lang="zh-TW" altLang="en-US" sz="1600">
                <a:solidFill>
                  <a:schemeClr val="tx1"/>
                </a:solidFill>
                <a:latin typeface="微軟正黑體" panose="020B0604030504040204" pitchFamily="34" charset="-120"/>
                <a:ea typeface="微軟正黑體" panose="020B0604030504040204" pitchFamily="34" charset="-120"/>
              </a:rPr>
              <a:t>工作站初審</a:t>
            </a:r>
          </a:p>
        </p:txBody>
      </p:sp>
      <p:sp>
        <p:nvSpPr>
          <p:cNvPr id="42" name="菱形 41">
            <a:extLst>
              <a:ext uri="{FF2B5EF4-FFF2-40B4-BE49-F238E27FC236}">
                <a16:creationId xmlns:a16="http://schemas.microsoft.com/office/drawing/2014/main" id="{6BE85737-D966-491F-85EB-6C5AE41CB8F0}"/>
              </a:ext>
            </a:extLst>
          </p:cNvPr>
          <p:cNvSpPr/>
          <p:nvPr/>
        </p:nvSpPr>
        <p:spPr>
          <a:xfrm>
            <a:off x="7811649" y="3273860"/>
            <a:ext cx="2335066" cy="960228"/>
          </a:xfrm>
          <a:prstGeom prst="diamond">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endParaRPr lang="zh-TW" altLang="en-US">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7E809696-9BE3-4F43-BE5A-3BB9588B21D8}"/>
              </a:ext>
            </a:extLst>
          </p:cNvPr>
          <p:cNvSpPr txBox="1"/>
          <p:nvPr/>
        </p:nvSpPr>
        <p:spPr>
          <a:xfrm>
            <a:off x="8406533" y="3460253"/>
            <a:ext cx="1285522" cy="707886"/>
          </a:xfrm>
          <a:prstGeom prst="rect">
            <a:avLst/>
          </a:prstGeom>
          <a:noFill/>
        </p:spPr>
        <p:txBody>
          <a:bodyPr wrap="square">
            <a:spAutoFit/>
          </a:bodyPr>
          <a:lstStyle/>
          <a:p>
            <a:pPr algn="ctr">
              <a:lnSpc>
                <a:spcPts val="1600"/>
              </a:lnSpc>
            </a:pPr>
            <a:r>
              <a:rPr lang="zh-TW" altLang="en-US" sz="1600" b="1">
                <a:solidFill>
                  <a:srgbClr val="C00000"/>
                </a:solidFill>
                <a:latin typeface="微軟正黑體" panose="020B0604030504040204" pitchFamily="34" charset="-120"/>
                <a:ea typeface="微軟正黑體" panose="020B0604030504040204" pitchFamily="34" charset="-120"/>
              </a:rPr>
              <a:t>管理處複審，邀水利主管機關會勘</a:t>
            </a:r>
          </a:p>
        </p:txBody>
      </p:sp>
      <p:sp>
        <p:nvSpPr>
          <p:cNvPr id="44" name="矩形 43">
            <a:extLst>
              <a:ext uri="{FF2B5EF4-FFF2-40B4-BE49-F238E27FC236}">
                <a16:creationId xmlns:a16="http://schemas.microsoft.com/office/drawing/2014/main" id="{7760F9C1-5F6B-4244-B7EF-7D8D1A96BD7F}"/>
              </a:ext>
            </a:extLst>
          </p:cNvPr>
          <p:cNvSpPr/>
          <p:nvPr/>
        </p:nvSpPr>
        <p:spPr>
          <a:xfrm>
            <a:off x="7435275" y="4498499"/>
            <a:ext cx="3087814" cy="91794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lstStyle/>
          <a:p>
            <a:pPr algn="ctr">
              <a:lnSpc>
                <a:spcPts val="2000"/>
              </a:lnSpc>
            </a:pPr>
            <a:r>
              <a:rPr lang="zh-TW" altLang="en-US" sz="1600" b="1" dirty="0">
                <a:solidFill>
                  <a:srgbClr val="E63808"/>
                </a:solidFill>
                <a:latin typeface="微軟正黑體" panose="020B0604030504040204" pitchFamily="34" charset="-120"/>
                <a:ea typeface="微軟正黑體" panose="020B0604030504040204" pitchFamily="34" charset="-120"/>
              </a:rPr>
              <a:t>許可，</a:t>
            </a:r>
            <a:r>
              <a:rPr lang="zh-TW" altLang="en-US" sz="1600" b="1" u="sng" dirty="0">
                <a:solidFill>
                  <a:srgbClr val="0000CC"/>
                </a:solidFill>
                <a:latin typeface="微軟正黑體" panose="020B0604030504040204" pitchFamily="34" charset="-120"/>
                <a:ea typeface="微軟正黑體" panose="020B0604030504040204" pitchFamily="34" charset="-120"/>
              </a:rPr>
              <a:t>設定不動產役權或地上權</a:t>
            </a:r>
            <a:r>
              <a:rPr lang="zh-TW" altLang="en-US" sz="1600" b="1" u="sng" dirty="0">
                <a:solidFill>
                  <a:schemeClr val="tx1"/>
                </a:solidFill>
                <a:latin typeface="微軟正黑體" panose="020B0604030504040204" pitchFamily="34" charset="-120"/>
                <a:ea typeface="微軟正黑體" panose="020B0604030504040204" pitchFamily="34" charset="-120"/>
              </a:rPr>
              <a:t>並辦理</a:t>
            </a:r>
            <a:r>
              <a:rPr lang="zh-TW" altLang="en-US" sz="1600" b="1" u="sng" dirty="0">
                <a:solidFill>
                  <a:srgbClr val="E63808"/>
                </a:solidFill>
                <a:latin typeface="微軟正黑體" panose="020B0604030504040204" pitchFamily="34" charset="-120"/>
                <a:ea typeface="微軟正黑體" panose="020B0604030504040204" pitchFamily="34" charset="-120"/>
              </a:rPr>
              <a:t>土地變更申請</a:t>
            </a:r>
            <a:r>
              <a:rPr lang="zh-TW" altLang="en-US" sz="1600" b="1" u="sng" dirty="0">
                <a:solidFill>
                  <a:schemeClr val="tx1"/>
                </a:solidFill>
                <a:latin typeface="微軟正黑體" panose="020B0604030504040204" pitchFamily="34" charset="-120"/>
                <a:ea typeface="微軟正黑體" panose="020B0604030504040204" pitchFamily="34" charset="-120"/>
              </a:rPr>
              <a:t>，始得動工。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gn="ctr">
              <a:lnSpc>
                <a:spcPts val="2000"/>
              </a:lnSpc>
            </a:pPr>
            <a:r>
              <a:rPr lang="zh-TW" altLang="en-US" sz="1600" b="1" u="sng" dirty="0">
                <a:solidFill>
                  <a:schemeClr val="tx1"/>
                </a:solidFill>
                <a:latin typeface="微軟正黑體" panose="020B0604030504040204" pitchFamily="34" charset="-120"/>
                <a:ea typeface="微軟正黑體" panose="020B0604030504040204" pitchFamily="34" charset="-120"/>
              </a:rPr>
              <a:t>且完工後經</a:t>
            </a:r>
            <a:r>
              <a:rPr lang="zh-TW" altLang="en-US" sz="1600" b="1" u="sng" dirty="0">
                <a:solidFill>
                  <a:srgbClr val="0000CC"/>
                </a:solidFill>
                <a:latin typeface="微軟正黑體" panose="020B0604030504040204" pitchFamily="34" charset="-120"/>
                <a:ea typeface="微軟正黑體" panose="020B0604030504040204" pitchFamily="34" charset="-120"/>
              </a:rPr>
              <a:t>驗收</a:t>
            </a:r>
            <a:endParaRPr lang="zh-TW" altLang="en-US" sz="1600" b="1" u="sng" dirty="0">
              <a:solidFill>
                <a:srgbClr val="C00000"/>
              </a:solidFill>
              <a:latin typeface="微軟正黑體" panose="020B0604030504040204" pitchFamily="34" charset="-120"/>
              <a:ea typeface="微軟正黑體" panose="020B0604030504040204" pitchFamily="34" charset="-120"/>
            </a:endParaRPr>
          </a:p>
        </p:txBody>
      </p:sp>
      <p:sp>
        <p:nvSpPr>
          <p:cNvPr id="45" name="矩形 44">
            <a:extLst>
              <a:ext uri="{FF2B5EF4-FFF2-40B4-BE49-F238E27FC236}">
                <a16:creationId xmlns:a16="http://schemas.microsoft.com/office/drawing/2014/main" id="{E39CB82C-01AE-4E61-A3D0-8D0BDF7B51E3}"/>
              </a:ext>
            </a:extLst>
          </p:cNvPr>
          <p:cNvSpPr/>
          <p:nvPr/>
        </p:nvSpPr>
        <p:spPr>
          <a:xfrm>
            <a:off x="8142605" y="5747245"/>
            <a:ext cx="1673150" cy="619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lnSpc>
                <a:spcPts val="1700"/>
              </a:lnSpc>
            </a:pPr>
            <a:r>
              <a:rPr lang="zh-TW" altLang="en-US" sz="1600">
                <a:solidFill>
                  <a:schemeClr val="tx1"/>
                </a:solidFill>
                <a:latin typeface="微軟正黑體" panose="020B0604030504040204" pitchFamily="34" charset="-120"/>
                <a:ea typeface="微軟正黑體" panose="020B0604030504040204" pitchFamily="34" charset="-120"/>
              </a:rPr>
              <a:t>管理處查驗後</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a:lnSpc>
                <a:spcPts val="1700"/>
              </a:lnSpc>
            </a:pPr>
            <a:r>
              <a:rPr lang="zh-TW" altLang="en-US" sz="1600">
                <a:solidFill>
                  <a:schemeClr val="tx1"/>
                </a:solidFill>
                <a:latin typeface="微軟正黑體" panose="020B0604030504040204" pitchFamily="34" charset="-120"/>
                <a:ea typeface="微軟正黑體" panose="020B0604030504040204" pitchFamily="34" charset="-120"/>
              </a:rPr>
              <a:t>同意新水路使用</a:t>
            </a:r>
          </a:p>
        </p:txBody>
      </p:sp>
      <p:cxnSp>
        <p:nvCxnSpPr>
          <p:cNvPr id="46" name="直線單箭頭接點 45">
            <a:extLst>
              <a:ext uri="{FF2B5EF4-FFF2-40B4-BE49-F238E27FC236}">
                <a16:creationId xmlns:a16="http://schemas.microsoft.com/office/drawing/2014/main" id="{D57F83DD-31F2-4B28-967B-70C602243F00}"/>
              </a:ext>
            </a:extLst>
          </p:cNvPr>
          <p:cNvCxnSpPr>
            <a:cxnSpLocks/>
            <a:stCxn id="41" idx="2"/>
            <a:endCxn id="42" idx="0"/>
          </p:cNvCxnSpPr>
          <p:nvPr/>
        </p:nvCxnSpPr>
        <p:spPr>
          <a:xfrm>
            <a:off x="8979181" y="2976406"/>
            <a:ext cx="1" cy="297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單箭頭接點 46">
            <a:extLst>
              <a:ext uri="{FF2B5EF4-FFF2-40B4-BE49-F238E27FC236}">
                <a16:creationId xmlns:a16="http://schemas.microsoft.com/office/drawing/2014/main" id="{DF2C15AF-ACFB-46D6-84C0-4674E24EA134}"/>
              </a:ext>
            </a:extLst>
          </p:cNvPr>
          <p:cNvCxnSpPr>
            <a:cxnSpLocks/>
            <a:stCxn id="44" idx="2"/>
            <a:endCxn id="45" idx="0"/>
          </p:cNvCxnSpPr>
          <p:nvPr/>
        </p:nvCxnSpPr>
        <p:spPr>
          <a:xfrm flipH="1">
            <a:off x="8979180" y="5416446"/>
            <a:ext cx="2" cy="330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單箭頭接點 47">
            <a:extLst>
              <a:ext uri="{FF2B5EF4-FFF2-40B4-BE49-F238E27FC236}">
                <a16:creationId xmlns:a16="http://schemas.microsoft.com/office/drawing/2014/main" id="{71CF3106-DAC6-472B-B685-963DC13505B6}"/>
              </a:ext>
            </a:extLst>
          </p:cNvPr>
          <p:cNvCxnSpPr>
            <a:cxnSpLocks/>
            <a:stCxn id="42" idx="2"/>
            <a:endCxn id="44" idx="0"/>
          </p:cNvCxnSpPr>
          <p:nvPr/>
        </p:nvCxnSpPr>
        <p:spPr>
          <a:xfrm>
            <a:off x="8979182" y="4234088"/>
            <a:ext cx="0" cy="264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矩形 48">
            <a:extLst>
              <a:ext uri="{FF2B5EF4-FFF2-40B4-BE49-F238E27FC236}">
                <a16:creationId xmlns:a16="http://schemas.microsoft.com/office/drawing/2014/main" id="{3C3C75A7-A716-4CDF-AF34-10BC471EB528}"/>
              </a:ext>
            </a:extLst>
          </p:cNvPr>
          <p:cNvSpPr/>
          <p:nvPr/>
        </p:nvSpPr>
        <p:spPr>
          <a:xfrm>
            <a:off x="10666474" y="2890981"/>
            <a:ext cx="830768" cy="52501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a:solidFill>
                  <a:schemeClr val="tx1"/>
                </a:solidFill>
                <a:latin typeface="微軟正黑體" panose="020B0604030504040204" pitchFamily="34" charset="-120"/>
                <a:ea typeface="微軟正黑體" panose="020B0604030504040204" pitchFamily="34" charset="-120"/>
              </a:rPr>
              <a:t>不同意變更</a:t>
            </a:r>
          </a:p>
        </p:txBody>
      </p:sp>
      <p:cxnSp>
        <p:nvCxnSpPr>
          <p:cNvPr id="50" name="接點: 肘形 78">
            <a:extLst>
              <a:ext uri="{FF2B5EF4-FFF2-40B4-BE49-F238E27FC236}">
                <a16:creationId xmlns:a16="http://schemas.microsoft.com/office/drawing/2014/main" id="{E3440425-C3C4-4053-A4DC-1ED3E16847C1}"/>
              </a:ext>
            </a:extLst>
          </p:cNvPr>
          <p:cNvCxnSpPr>
            <a:cxnSpLocks/>
            <a:stCxn id="41" idx="3"/>
            <a:endCxn id="49" idx="0"/>
          </p:cNvCxnSpPr>
          <p:nvPr/>
        </p:nvCxnSpPr>
        <p:spPr>
          <a:xfrm>
            <a:off x="9908064" y="2603473"/>
            <a:ext cx="1173794" cy="28750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接點: 肘形 79">
            <a:extLst>
              <a:ext uri="{FF2B5EF4-FFF2-40B4-BE49-F238E27FC236}">
                <a16:creationId xmlns:a16="http://schemas.microsoft.com/office/drawing/2014/main" id="{2F3EFC5E-FE59-47CE-B6AD-87F6FE70181B}"/>
              </a:ext>
            </a:extLst>
          </p:cNvPr>
          <p:cNvCxnSpPr>
            <a:cxnSpLocks/>
            <a:stCxn id="42" idx="3"/>
            <a:endCxn id="49" idx="2"/>
          </p:cNvCxnSpPr>
          <p:nvPr/>
        </p:nvCxnSpPr>
        <p:spPr>
          <a:xfrm flipV="1">
            <a:off x="10146715" y="3415992"/>
            <a:ext cx="935143" cy="33798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57DC35BF-1BE4-4E9D-B62A-5CE4D6D471D0}"/>
              </a:ext>
            </a:extLst>
          </p:cNvPr>
          <p:cNvSpPr txBox="1"/>
          <p:nvPr/>
        </p:nvSpPr>
        <p:spPr>
          <a:xfrm>
            <a:off x="10014665" y="2292781"/>
            <a:ext cx="723275" cy="307777"/>
          </a:xfrm>
          <a:prstGeom prst="rect">
            <a:avLst/>
          </a:prstGeom>
          <a:noFill/>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未通過</a:t>
            </a:r>
          </a:p>
        </p:txBody>
      </p:sp>
      <p:sp>
        <p:nvSpPr>
          <p:cNvPr id="53" name="文字方塊 52">
            <a:extLst>
              <a:ext uri="{FF2B5EF4-FFF2-40B4-BE49-F238E27FC236}">
                <a16:creationId xmlns:a16="http://schemas.microsoft.com/office/drawing/2014/main" id="{12C56809-9460-4739-8E39-D96E151DE5D5}"/>
              </a:ext>
            </a:extLst>
          </p:cNvPr>
          <p:cNvSpPr txBox="1"/>
          <p:nvPr/>
        </p:nvSpPr>
        <p:spPr>
          <a:xfrm>
            <a:off x="10052899" y="3716331"/>
            <a:ext cx="723275" cy="307777"/>
          </a:xfrm>
          <a:prstGeom prst="rect">
            <a:avLst/>
          </a:prstGeom>
          <a:noFill/>
        </p:spPr>
        <p:txBody>
          <a:bodyPr wrap="none" rtlCol="0">
            <a:spAutoFit/>
          </a:bodyPr>
          <a:lstStyle/>
          <a:p>
            <a:r>
              <a:rPr lang="zh-TW" altLang="en-US" sz="1400">
                <a:latin typeface="微軟正黑體" panose="020B0604030504040204" pitchFamily="34" charset="-120"/>
                <a:ea typeface="微軟正黑體" panose="020B0604030504040204" pitchFamily="34" charset="-120"/>
              </a:rPr>
              <a:t>未通過</a:t>
            </a:r>
          </a:p>
        </p:txBody>
      </p:sp>
      <p:cxnSp>
        <p:nvCxnSpPr>
          <p:cNvPr id="54" name="直線單箭頭接點 53">
            <a:extLst>
              <a:ext uri="{FF2B5EF4-FFF2-40B4-BE49-F238E27FC236}">
                <a16:creationId xmlns:a16="http://schemas.microsoft.com/office/drawing/2014/main" id="{F2C769F5-8C95-4683-8A4E-03486ACE2561}"/>
              </a:ext>
            </a:extLst>
          </p:cNvPr>
          <p:cNvCxnSpPr>
            <a:cxnSpLocks/>
            <a:stCxn id="40" idx="2"/>
            <a:endCxn id="41" idx="0"/>
          </p:cNvCxnSpPr>
          <p:nvPr/>
        </p:nvCxnSpPr>
        <p:spPr>
          <a:xfrm>
            <a:off x="8979181" y="1964956"/>
            <a:ext cx="0" cy="265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矩形 55">
            <a:extLst>
              <a:ext uri="{FF2B5EF4-FFF2-40B4-BE49-F238E27FC236}">
                <a16:creationId xmlns:a16="http://schemas.microsoft.com/office/drawing/2014/main" id="{7F162C6F-931C-42AD-8CD5-1A35E1C55AA0}"/>
              </a:ext>
            </a:extLst>
          </p:cNvPr>
          <p:cNvSpPr/>
          <p:nvPr/>
        </p:nvSpPr>
        <p:spPr>
          <a:xfrm>
            <a:off x="10455573" y="5738007"/>
            <a:ext cx="1198396" cy="619125"/>
          </a:xfrm>
          <a:prstGeom prst="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pPr algn="ctr">
              <a:lnSpc>
                <a:spcPts val="1700"/>
              </a:lnSpc>
            </a:pPr>
            <a:r>
              <a:rPr lang="zh-TW" altLang="en-US" sz="1600" b="1">
                <a:solidFill>
                  <a:srgbClr val="C00000"/>
                </a:solidFill>
                <a:latin typeface="微軟正黑體" panose="020B0604030504040204" pitchFamily="34" charset="-120"/>
                <a:ea typeface="微軟正黑體" panose="020B0604030504040204" pitchFamily="34" charset="-120"/>
              </a:rPr>
              <a:t>舊水路廢止</a:t>
            </a:r>
            <a:endParaRPr lang="en-US" altLang="zh-TW" sz="1600" b="1">
              <a:solidFill>
                <a:srgbClr val="C00000"/>
              </a:solidFill>
              <a:latin typeface="微軟正黑體" panose="020B0604030504040204" pitchFamily="34" charset="-120"/>
              <a:ea typeface="微軟正黑體" panose="020B0604030504040204" pitchFamily="34" charset="-120"/>
            </a:endParaRPr>
          </a:p>
          <a:p>
            <a:pPr algn="ctr">
              <a:lnSpc>
                <a:spcPts val="1700"/>
              </a:lnSpc>
            </a:pPr>
            <a:r>
              <a:rPr lang="en-US" altLang="zh-TW" b="1">
                <a:solidFill>
                  <a:srgbClr val="C00000"/>
                </a:solidFill>
                <a:latin typeface="微軟正黑體" panose="020B0604030504040204" pitchFamily="34" charset="-120"/>
                <a:ea typeface="微軟正黑體" panose="020B0604030504040204" pitchFamily="34" charset="-120"/>
              </a:rPr>
              <a:t>(</a:t>
            </a:r>
            <a:r>
              <a:rPr lang="zh-TW" altLang="en-US" b="1">
                <a:solidFill>
                  <a:srgbClr val="C00000"/>
                </a:solidFill>
                <a:latin typeface="微軟正黑體" panose="020B0604030504040204" pitchFamily="34" charset="-120"/>
                <a:ea typeface="微軟正黑體" panose="020B0604030504040204" pitchFamily="34" charset="-120"/>
              </a:rPr>
              <a:t>農水法</a:t>
            </a:r>
            <a:r>
              <a:rPr lang="en-US" altLang="zh-TW" b="1">
                <a:solidFill>
                  <a:srgbClr val="C00000"/>
                </a:solidFill>
                <a:latin typeface="微軟正黑體" panose="020B0604030504040204" pitchFamily="34" charset="-120"/>
                <a:ea typeface="微軟正黑體" panose="020B0604030504040204" pitchFamily="34" charset="-120"/>
              </a:rPr>
              <a:t>§5)</a:t>
            </a:r>
            <a:endParaRPr lang="zh-TW" altLang="en-US" b="1">
              <a:solidFill>
                <a:srgbClr val="C00000"/>
              </a:solidFill>
              <a:latin typeface="微軟正黑體" panose="020B0604030504040204" pitchFamily="34" charset="-120"/>
              <a:ea typeface="微軟正黑體" panose="020B0604030504040204" pitchFamily="34" charset="-120"/>
            </a:endParaRPr>
          </a:p>
        </p:txBody>
      </p:sp>
      <p:cxnSp>
        <p:nvCxnSpPr>
          <p:cNvPr id="57" name="接點: 肘形 85">
            <a:extLst>
              <a:ext uri="{FF2B5EF4-FFF2-40B4-BE49-F238E27FC236}">
                <a16:creationId xmlns:a16="http://schemas.microsoft.com/office/drawing/2014/main" id="{850C0ABA-4C2D-4BAB-94B7-ED57F45E0616}"/>
              </a:ext>
            </a:extLst>
          </p:cNvPr>
          <p:cNvCxnSpPr>
            <a:cxnSpLocks/>
            <a:stCxn id="44" idx="2"/>
            <a:endCxn id="56" idx="0"/>
          </p:cNvCxnSpPr>
          <p:nvPr/>
        </p:nvCxnSpPr>
        <p:spPr>
          <a:xfrm rot="16200000" flipH="1">
            <a:off x="9856196" y="4539431"/>
            <a:ext cx="321561" cy="2075589"/>
          </a:xfrm>
          <a:prstGeom prst="bentConnector3">
            <a:avLst>
              <a:gd name="adj1" fmla="val 50000"/>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36C897A6-2390-4FE3-BBC8-8ED3EA4CCC71}"/>
              </a:ext>
            </a:extLst>
          </p:cNvPr>
          <p:cNvSpPr/>
          <p:nvPr/>
        </p:nvSpPr>
        <p:spPr>
          <a:xfrm>
            <a:off x="5974861" y="1503495"/>
            <a:ext cx="1006019" cy="25974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a:solidFill>
                  <a:schemeClr val="tx1"/>
                </a:solidFill>
                <a:latin typeface="微軟正黑體" panose="020B0604030504040204" pitchFamily="34" charset="-120"/>
                <a:ea typeface="微軟正黑體" panose="020B0604030504040204" pitchFamily="34" charset="-120"/>
              </a:rPr>
              <a:t>涉及變更為水利地者，</a:t>
            </a:r>
            <a:r>
              <a:rPr lang="zh-TW" altLang="en-US" sz="1600" b="1" u="sng">
                <a:solidFill>
                  <a:srgbClr val="C00000"/>
                </a:solidFill>
                <a:latin typeface="微軟正黑體" panose="020B0604030504040204" pitchFamily="34" charset="-120"/>
                <a:ea typeface="微軟正黑體" panose="020B0604030504040204" pitchFamily="34" charset="-120"/>
              </a:rPr>
              <a:t>由農水署</a:t>
            </a:r>
            <a:r>
              <a:rPr lang="en-US" altLang="zh-TW" sz="1600" b="1" u="sng">
                <a:solidFill>
                  <a:srgbClr val="C00000"/>
                </a:solidFill>
                <a:latin typeface="微軟正黑體" panose="020B0604030504040204" pitchFamily="34" charset="-120"/>
                <a:ea typeface="微軟正黑體" panose="020B0604030504040204" pitchFamily="34" charset="-120"/>
              </a:rPr>
              <a:t>(</a:t>
            </a:r>
            <a:r>
              <a:rPr lang="zh-TW" altLang="en-US" sz="1600" b="1" u="sng">
                <a:solidFill>
                  <a:srgbClr val="C00000"/>
                </a:solidFill>
                <a:latin typeface="微軟正黑體" panose="020B0604030504040204" pitchFamily="34" charset="-120"/>
                <a:ea typeface="微軟正黑體" panose="020B0604030504040204" pitchFamily="34" charset="-120"/>
              </a:rPr>
              <a:t>管理處</a:t>
            </a:r>
            <a:r>
              <a:rPr lang="en-US" altLang="zh-TW" sz="1600" b="1" u="sng">
                <a:solidFill>
                  <a:srgbClr val="C00000"/>
                </a:solidFill>
                <a:latin typeface="微軟正黑體" panose="020B0604030504040204" pitchFamily="34" charset="-120"/>
                <a:ea typeface="微軟正黑體" panose="020B0604030504040204" pitchFamily="34" charset="-120"/>
              </a:rPr>
              <a:t>)</a:t>
            </a:r>
            <a:r>
              <a:rPr lang="zh-TW" altLang="en-US" sz="1600" b="1" u="sng">
                <a:solidFill>
                  <a:srgbClr val="C00000"/>
                </a:solidFill>
                <a:latin typeface="微軟正黑體" panose="020B0604030504040204" pitchFamily="34" charset="-120"/>
                <a:ea typeface="微軟正黑體" panose="020B0604030504040204" pitchFamily="34" charset="-120"/>
              </a:rPr>
              <a:t>審查興辦事業計畫</a:t>
            </a:r>
            <a:r>
              <a:rPr lang="zh-TW" altLang="en-US" sz="1600">
                <a:solidFill>
                  <a:schemeClr val="tx1"/>
                </a:solidFill>
                <a:latin typeface="微軟正黑體" panose="020B0604030504040204" pitchFamily="34" charset="-120"/>
                <a:ea typeface="微軟正黑體" panose="020B0604030504040204" pitchFamily="34" charset="-120"/>
              </a:rPr>
              <a:t>後送水利主管機關辦理</a:t>
            </a:r>
          </a:p>
        </p:txBody>
      </p:sp>
      <p:graphicFrame>
        <p:nvGraphicFramePr>
          <p:cNvPr id="59" name="表格 58">
            <a:extLst>
              <a:ext uri="{FF2B5EF4-FFF2-40B4-BE49-F238E27FC236}">
                <a16:creationId xmlns:a16="http://schemas.microsoft.com/office/drawing/2014/main" id="{8415D029-BDE2-4B6B-AE54-4614432C4060}"/>
              </a:ext>
            </a:extLst>
          </p:cNvPr>
          <p:cNvGraphicFramePr>
            <a:graphicFrameLocks noGrp="1"/>
          </p:cNvGraphicFramePr>
          <p:nvPr/>
        </p:nvGraphicFramePr>
        <p:xfrm>
          <a:off x="287365" y="834387"/>
          <a:ext cx="5272112" cy="5367317"/>
        </p:xfrm>
        <a:graphic>
          <a:graphicData uri="http://schemas.openxmlformats.org/drawingml/2006/table">
            <a:tbl>
              <a:tblPr firstRow="1" firstCol="1" bandRow="1"/>
              <a:tblGrid>
                <a:gridCol w="866969">
                  <a:extLst>
                    <a:ext uri="{9D8B030D-6E8A-4147-A177-3AD203B41FA5}">
                      <a16:colId xmlns:a16="http://schemas.microsoft.com/office/drawing/2014/main" val="2315636959"/>
                    </a:ext>
                  </a:extLst>
                </a:gridCol>
                <a:gridCol w="4405143">
                  <a:extLst>
                    <a:ext uri="{9D8B030D-6E8A-4147-A177-3AD203B41FA5}">
                      <a16:colId xmlns:a16="http://schemas.microsoft.com/office/drawing/2014/main" val="20000"/>
                    </a:ext>
                  </a:extLst>
                </a:gridCol>
              </a:tblGrid>
              <a:tr h="86976">
                <a:tc>
                  <a:txBody>
                    <a:bodyPr/>
                    <a:lstStyle/>
                    <a:p>
                      <a:pPr algn="ctr">
                        <a:lnSpc>
                          <a:spcPct val="100000"/>
                        </a:lnSpc>
                      </a:pPr>
                      <a:r>
                        <a:rPr lang="zh-TW" altLang="en-US" sz="1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1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pPr>
                      <a:r>
                        <a:rPr lang="zh-TW" sz="1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1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18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0000"/>
                  </a:ext>
                </a:extLst>
              </a:tr>
              <a:tr h="1536997">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任何人不得任意變更或拆除農田水利設施。</a:t>
                      </a:r>
                      <a:r>
                        <a:rPr lang="zh-TW" altLang="en-US" sz="18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但為提高土地運用效益，增進公共利益、供公共建設所需或周遭農田已變更為非農業使用，申請人得檢附計畫書，向主管機關申請許可後，依許可內容辦理變更或拆除</a:t>
                      </a: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，並負擔其費用。</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34852">
                <a:tc>
                  <a:txBody>
                    <a:bodyPr/>
                    <a:lstStyle/>
                    <a:p>
                      <a:pPr marL="0" indent="0" algn="ctr">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灌排辦法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依本法第八條第一項申請變更或拆除農田水利設施經許可者，其申請人應依下列規定辦理後，始得動工：</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一、涉及變更圳路者，應無償提供變更後圳路所需土地，並設定不動產役權或地上權登記予主管機關使用。</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二、前款用地</a:t>
                      </a:r>
                      <a:r>
                        <a:rPr lang="zh-TW" altLang="en-US" sz="18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屬非都市土地者，應同時申請變更編定為水利用地；屬都市土地者，應申請變更為供農田水利設施使用之特定專用區</a:t>
                      </a: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三、繳交變更後圳路所需土地、工程設施、變更水路及其他衍生之費用。</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96379"/>
                  </a:ext>
                </a:extLst>
              </a:tr>
              <a:tr h="474273">
                <a:tc gridSpan="2">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其他變更或拆除農田水利設施相關規定</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tabLst/>
                        <a:defRPr/>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另參灌排辦法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§10~§18</a:t>
                      </a: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just">
                        <a:spcBef>
                          <a:spcPts val="0"/>
                        </a:spcBef>
                        <a:spcAft>
                          <a:spcPts val="0"/>
                        </a:spcAft>
                      </a:pPr>
                      <a:endParaRPr lang="en-US" altLang="zh-TW" sz="2000" b="1" kern="100">
                        <a:solidFill>
                          <a:schemeClr val="tx1"/>
                        </a:solidFill>
                        <a:effectLst/>
                        <a:latin typeface="微軟正黑體" panose="020B0604030504040204" pitchFamily="34" charset="-120"/>
                        <a:ea typeface="+mn-ea"/>
                        <a:cs typeface="Times New Roman" panose="02020603050405020304" pitchFamily="18" charset="0"/>
                      </a:endParaRPr>
                    </a:p>
                  </a:txBody>
                  <a:tcPr marL="68590" marR="6859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144738"/>
                  </a:ext>
                </a:extLst>
              </a:tr>
            </a:tbl>
          </a:graphicData>
        </a:graphic>
      </p:graphicFrame>
      <p:pic>
        <p:nvPicPr>
          <p:cNvPr id="26" name="圖片 25">
            <a:extLst>
              <a:ext uri="{FF2B5EF4-FFF2-40B4-BE49-F238E27FC236}">
                <a16:creationId xmlns:a16="http://schemas.microsoft.com/office/drawing/2014/main" id="{9B1B93D8-D569-4559-B2E4-D4AB6AF8BF59}"/>
              </a:ext>
            </a:extLst>
          </p:cNvPr>
          <p:cNvPicPr>
            <a:picLocks noChangeAspect="1"/>
          </p:cNvPicPr>
          <p:nvPr/>
        </p:nvPicPr>
        <p:blipFill>
          <a:blip r:embed="rId3"/>
          <a:stretch>
            <a:fillRect/>
          </a:stretch>
        </p:blipFill>
        <p:spPr>
          <a:xfrm>
            <a:off x="246392" y="-53884"/>
            <a:ext cx="907747" cy="864000"/>
          </a:xfrm>
          <a:prstGeom prst="rect">
            <a:avLst/>
          </a:prstGeom>
        </p:spPr>
      </p:pic>
      <p:sp>
        <p:nvSpPr>
          <p:cNvPr id="28" name="文字方塊 27">
            <a:extLst>
              <a:ext uri="{FF2B5EF4-FFF2-40B4-BE49-F238E27FC236}">
                <a16:creationId xmlns:a16="http://schemas.microsoft.com/office/drawing/2014/main" id="{A336CEF5-2BB2-1A19-1204-6F7A439383A5}"/>
              </a:ext>
            </a:extLst>
          </p:cNvPr>
          <p:cNvSpPr txBox="1"/>
          <p:nvPr/>
        </p:nvSpPr>
        <p:spPr>
          <a:xfrm>
            <a:off x="1134475" y="23989"/>
            <a:ext cx="9520555"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（第八條：設施變更或拆除）</a:t>
            </a:r>
            <a:endParaRPr lang="zh-TW" altLang="en-US" sz="320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93D3BDC1-E181-F559-05D8-D4B6E9B140CE}"/>
              </a:ext>
            </a:extLst>
          </p:cNvPr>
          <p:cNvSpPr txBox="1"/>
          <p:nvPr/>
        </p:nvSpPr>
        <p:spPr>
          <a:xfrm>
            <a:off x="10663693" y="4498499"/>
            <a:ext cx="1456738" cy="95410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註：土地變更申請如為非都市土地者，與</a:t>
            </a:r>
            <a:r>
              <a:rPr lang="zh-TW" altLang="en-US" sz="1400" b="1" dirty="0">
                <a:solidFill>
                  <a:srgbClr val="E63808"/>
                </a:solidFill>
                <a:latin typeface="微軟正黑體" panose="020B0604030504040204" pitchFamily="34" charset="-120"/>
                <a:ea typeface="微軟正黑體" panose="020B0604030504040204" pitchFamily="34" charset="-120"/>
              </a:rPr>
              <a:t>興辦事業計畫書</a:t>
            </a:r>
            <a:r>
              <a:rPr lang="zh-TW" altLang="en-US" sz="1400" dirty="0">
                <a:latin typeface="微軟正黑體" panose="020B0604030504040204" pitchFamily="34" charset="-120"/>
                <a:ea typeface="微軟正黑體" panose="020B0604030504040204" pitchFamily="34" charset="-120"/>
              </a:rPr>
              <a:t>相關。</a:t>
            </a:r>
          </a:p>
        </p:txBody>
      </p:sp>
    </p:spTree>
    <p:extLst>
      <p:ext uri="{BB962C8B-B14F-4D97-AF65-F5344CB8AC3E}">
        <p14:creationId xmlns:p14="http://schemas.microsoft.com/office/powerpoint/2010/main" val="155362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9" name="Google Shape;43;p2">
            <a:extLst>
              <a:ext uri="{FF2B5EF4-FFF2-40B4-BE49-F238E27FC236}">
                <a16:creationId xmlns:a16="http://schemas.microsoft.com/office/drawing/2014/main" id="{62E9CC30-1341-43C6-998E-95E617ED78A9}"/>
              </a:ext>
            </a:extLst>
          </p:cNvPr>
          <p:cNvSpPr txBox="1"/>
          <p:nvPr/>
        </p:nvSpPr>
        <p:spPr>
          <a:xfrm>
            <a:off x="730415" y="739248"/>
            <a:ext cx="10970935" cy="1552341"/>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marL="342900" indent="-342900" algn="just">
              <a:lnSpc>
                <a:spcPct val="120000"/>
              </a:lnSpc>
              <a:buClrTx/>
              <a:buSzPct val="145000"/>
              <a:buFont typeface="Arial" panose="020B0604020202020204" pitchFamily="34" charset="0"/>
              <a:buChar char="•"/>
            </a:pPr>
            <a:r>
              <a:rPr lang="zh-TW" altLang="en-US" sz="2000" b="1">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Microsoft JhengHei"/>
              </a:rPr>
              <a:t>農水法</a:t>
            </a:r>
            <a:r>
              <a:rPr lang="en-US" altLang="zh-TW" sz="2000" b="1">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Microsoft JhengHei"/>
              </a:rPr>
              <a:t>§12Ⅰ</a:t>
            </a:r>
            <a:r>
              <a:rPr lang="zh-TW" altLang="en-US" sz="2000" b="1">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Microsoft JhengHei"/>
              </a:rPr>
              <a:t>：「農田水利設施不得兼作其他使用。但不妨礙原有功能運作及維護者，申請人得檢附計畫書，向主管機關申請許可，兼作其他使用。」</a:t>
            </a:r>
          </a:p>
          <a:p>
            <a:pPr marL="342900" indent="-342900" algn="just">
              <a:lnSpc>
                <a:spcPct val="120000"/>
              </a:lnSpc>
              <a:buClrTx/>
              <a:buSzPct val="145000"/>
              <a:buFont typeface="Arial" panose="020B0604020202020204" pitchFamily="34" charset="0"/>
              <a:buChar char="•"/>
            </a:pPr>
            <a:r>
              <a:rPr lang="zh-TW" altLang="en-US" sz="2000" b="1">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Microsoft JhengHei"/>
              </a:rPr>
              <a:t>前項之兼作使用項目、申請程序、計畫書應記載內容、應檢附文件、許可條件、廢止許可及其他相關事項之辦法，由主管機關定之。」</a:t>
            </a:r>
            <a:endParaRPr lang="en-US" altLang="zh-TW" sz="2000" b="1">
              <a:solidFill>
                <a:schemeClr val="tx1">
                  <a:lumMod val="85000"/>
                  <a:lumOff val="1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sym typeface="Microsoft JhengHei"/>
            </a:endParaRPr>
          </a:p>
        </p:txBody>
      </p:sp>
      <p:grpSp>
        <p:nvGrpSpPr>
          <p:cNvPr id="50" name="群組 49">
            <a:extLst>
              <a:ext uri="{FF2B5EF4-FFF2-40B4-BE49-F238E27FC236}">
                <a16:creationId xmlns:a16="http://schemas.microsoft.com/office/drawing/2014/main" id="{DB2E4AB8-0AAA-4526-B3FA-A5B5C7B0D58C}"/>
              </a:ext>
            </a:extLst>
          </p:cNvPr>
          <p:cNvGrpSpPr/>
          <p:nvPr/>
        </p:nvGrpSpPr>
        <p:grpSpPr>
          <a:xfrm>
            <a:off x="4253037" y="2738332"/>
            <a:ext cx="7530417" cy="3354656"/>
            <a:chOff x="2299833" y="2748748"/>
            <a:chExt cx="7530417" cy="3354656"/>
          </a:xfrm>
        </p:grpSpPr>
        <p:sp>
          <p:nvSpPr>
            <p:cNvPr id="11" name="文字方塊 10">
              <a:extLst>
                <a:ext uri="{FF2B5EF4-FFF2-40B4-BE49-F238E27FC236}">
                  <a16:creationId xmlns:a16="http://schemas.microsoft.com/office/drawing/2014/main" id="{68C78B90-6BA2-408B-BE4D-59DC5436C9EA}"/>
                </a:ext>
              </a:extLst>
            </p:cNvPr>
            <p:cNvSpPr txBox="1"/>
            <p:nvPr/>
          </p:nvSpPr>
          <p:spPr>
            <a:xfrm>
              <a:off x="7860921" y="3121313"/>
              <a:ext cx="1287463" cy="369332"/>
            </a:xfrm>
            <a:prstGeom prst="rect">
              <a:avLst/>
            </a:prstGeom>
            <a:noFill/>
          </p:spPr>
          <p:txBody>
            <a:bodyPr wrap="square">
              <a:spAutoFit/>
            </a:bodyPr>
            <a:lstStyle/>
            <a:p>
              <a:pPr marL="0" indent="0" algn="just">
                <a:spcBef>
                  <a:spcPts val="0"/>
                </a:spcBef>
                <a:spcAft>
                  <a:spcPts val="0"/>
                </a:spcAft>
              </a:pPr>
              <a:r>
                <a:rPr lang="zh-TW" altLang="en-US" sz="1800" b="1" kern="100">
                  <a:solidFill>
                    <a:srgbClr val="465723"/>
                  </a:solidFill>
                  <a:effectLst/>
                  <a:latin typeface="微軟正黑體" panose="020B0604030504040204" pitchFamily="34" charset="-120"/>
                  <a:ea typeface="微軟正黑體" panose="020B0604030504040204" pitchFamily="34" charset="-120"/>
                  <a:cs typeface="Times New Roman" panose="02020603050405020304" pitchFamily="18" charset="0"/>
                </a:rPr>
                <a:t>架設橋涵</a:t>
              </a:r>
            </a:p>
          </p:txBody>
        </p:sp>
        <p:sp>
          <p:nvSpPr>
            <p:cNvPr id="14" name="文字方塊 13">
              <a:extLst>
                <a:ext uri="{FF2B5EF4-FFF2-40B4-BE49-F238E27FC236}">
                  <a16:creationId xmlns:a16="http://schemas.microsoft.com/office/drawing/2014/main" id="{323E07BA-3371-47C2-A131-FE40557886F2}"/>
                </a:ext>
              </a:extLst>
            </p:cNvPr>
            <p:cNvSpPr txBox="1"/>
            <p:nvPr/>
          </p:nvSpPr>
          <p:spPr>
            <a:xfrm>
              <a:off x="7657721" y="5521830"/>
              <a:ext cx="1490663" cy="369332"/>
            </a:xfrm>
            <a:prstGeom prst="rect">
              <a:avLst/>
            </a:prstGeom>
            <a:noFill/>
          </p:spPr>
          <p:txBody>
            <a:bodyPr wrap="square">
              <a:spAutoFit/>
            </a:bodyPr>
            <a:lstStyle/>
            <a:p>
              <a:pPr algn="just"/>
              <a:r>
                <a:rPr lang="zh-TW" altLang="en-US" sz="1800" b="1" kern="100">
                  <a:solidFill>
                    <a:srgbClr val="465723"/>
                  </a:solidFill>
                  <a:latin typeface="微軟正黑體" panose="020B0604030504040204" pitchFamily="34" charset="-120"/>
                  <a:ea typeface="微軟正黑體" panose="020B0604030504040204" pitchFamily="34" charset="-120"/>
                  <a:cs typeface="Times New Roman" panose="02020603050405020304" pitchFamily="18" charset="0"/>
                </a:rPr>
                <a:t>埋設設施</a:t>
              </a:r>
            </a:p>
          </p:txBody>
        </p:sp>
        <p:sp>
          <p:nvSpPr>
            <p:cNvPr id="16" name="文字方塊 15">
              <a:extLst>
                <a:ext uri="{FF2B5EF4-FFF2-40B4-BE49-F238E27FC236}">
                  <a16:creationId xmlns:a16="http://schemas.microsoft.com/office/drawing/2014/main" id="{E4707FBF-9915-4E10-A381-E219926EAC18}"/>
                </a:ext>
              </a:extLst>
            </p:cNvPr>
            <p:cNvSpPr txBox="1"/>
            <p:nvPr/>
          </p:nvSpPr>
          <p:spPr>
            <a:xfrm>
              <a:off x="2299833" y="3090425"/>
              <a:ext cx="1857665" cy="369332"/>
            </a:xfrm>
            <a:prstGeom prst="rect">
              <a:avLst/>
            </a:prstGeom>
            <a:noFill/>
          </p:spPr>
          <p:txBody>
            <a:bodyPr wrap="square">
              <a:spAutoFit/>
            </a:bodyPr>
            <a:lstStyle/>
            <a:p>
              <a:pPr marL="0" indent="0" algn="just">
                <a:spcBef>
                  <a:spcPts val="0"/>
                </a:spcBef>
                <a:spcAft>
                  <a:spcPts val="0"/>
                </a:spcAft>
              </a:pPr>
              <a:r>
                <a:rPr lang="zh-TW" altLang="en-US" sz="1800" b="1" kern="100">
                  <a:solidFill>
                    <a:srgbClr val="465723"/>
                  </a:solidFill>
                  <a:effectLst/>
                  <a:latin typeface="微軟正黑體" panose="020B0604030504040204" pitchFamily="34" charset="-120"/>
                  <a:ea typeface="微軟正黑體" panose="020B0604030504040204" pitchFamily="34" charset="-120"/>
                  <a:cs typeface="Times New Roman" panose="02020603050405020304" pitchFamily="18" charset="0"/>
                </a:rPr>
                <a:t>架空纜（管）線</a:t>
              </a:r>
            </a:p>
          </p:txBody>
        </p:sp>
        <p:sp>
          <p:nvSpPr>
            <p:cNvPr id="18" name="文字方塊 17">
              <a:extLst>
                <a:ext uri="{FF2B5EF4-FFF2-40B4-BE49-F238E27FC236}">
                  <a16:creationId xmlns:a16="http://schemas.microsoft.com/office/drawing/2014/main" id="{E11B5742-7113-410F-99CB-BFE60AD7B69C}"/>
                </a:ext>
              </a:extLst>
            </p:cNvPr>
            <p:cNvSpPr txBox="1"/>
            <p:nvPr/>
          </p:nvSpPr>
          <p:spPr>
            <a:xfrm>
              <a:off x="2786335" y="4368029"/>
              <a:ext cx="898525" cy="369332"/>
            </a:xfrm>
            <a:prstGeom prst="rect">
              <a:avLst/>
            </a:prstGeom>
            <a:noFill/>
          </p:spPr>
          <p:txBody>
            <a:bodyPr wrap="square">
              <a:spAutoFit/>
            </a:bodyPr>
            <a:lstStyle/>
            <a:p>
              <a:r>
                <a:rPr lang="zh-TW" altLang="en-US" sz="1800" b="1" kern="100">
                  <a:solidFill>
                    <a:srgbClr val="465723"/>
                  </a:solidFill>
                  <a:effectLst/>
                  <a:latin typeface="微軟正黑體" panose="020B0604030504040204" pitchFamily="34" charset="-120"/>
                  <a:ea typeface="微軟正黑體" panose="020B0604030504040204" pitchFamily="34" charset="-120"/>
                  <a:cs typeface="Times New Roman" panose="02020603050405020304" pitchFamily="18" charset="0"/>
                </a:rPr>
                <a:t>搭配水</a:t>
              </a:r>
              <a:endParaRPr lang="zh-TW" altLang="en-US" sz="1800">
                <a:solidFill>
                  <a:srgbClr val="465723"/>
                </a:solidFill>
              </a:endParaRPr>
            </a:p>
          </p:txBody>
        </p:sp>
        <p:sp>
          <p:nvSpPr>
            <p:cNvPr id="23" name="流程圖: 接點 22">
              <a:extLst>
                <a:ext uri="{FF2B5EF4-FFF2-40B4-BE49-F238E27FC236}">
                  <a16:creationId xmlns:a16="http://schemas.microsoft.com/office/drawing/2014/main" id="{8CEE778A-35F2-481C-A84D-991B3FB91E19}"/>
                </a:ext>
              </a:extLst>
            </p:cNvPr>
            <p:cNvSpPr/>
            <p:nvPr/>
          </p:nvSpPr>
          <p:spPr>
            <a:xfrm>
              <a:off x="4226466" y="2748748"/>
              <a:ext cx="3517522" cy="3354656"/>
            </a:xfrm>
            <a:prstGeom prst="flowChartConnector">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a16="http://schemas.microsoft.com/office/drawing/2014/main" id="{82A4A924-E8C0-4E8B-B431-A53D1B17B5B1}"/>
                </a:ext>
              </a:extLst>
            </p:cNvPr>
            <p:cNvGrpSpPr/>
            <p:nvPr/>
          </p:nvGrpSpPr>
          <p:grpSpPr>
            <a:xfrm>
              <a:off x="4948122" y="3364517"/>
              <a:ext cx="2153588" cy="2092556"/>
              <a:chOff x="1424779" y="3886367"/>
              <a:chExt cx="2153588" cy="2092556"/>
            </a:xfrm>
          </p:grpSpPr>
          <p:sp>
            <p:nvSpPr>
              <p:cNvPr id="22" name="流程圖: 接點 21">
                <a:extLst>
                  <a:ext uri="{FF2B5EF4-FFF2-40B4-BE49-F238E27FC236}">
                    <a16:creationId xmlns:a16="http://schemas.microsoft.com/office/drawing/2014/main" id="{2C3C1C40-E494-4C89-B013-386CE041C923}"/>
                  </a:ext>
                </a:extLst>
              </p:cNvPr>
              <p:cNvSpPr/>
              <p:nvPr/>
            </p:nvSpPr>
            <p:spPr>
              <a:xfrm>
                <a:off x="1424779" y="3886367"/>
                <a:ext cx="2091686" cy="2092556"/>
              </a:xfrm>
              <a:prstGeom prst="flowChartConnecto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1BEF4A03-BB04-4C41-9974-46F63EB35ACD}"/>
                  </a:ext>
                </a:extLst>
              </p:cNvPr>
              <p:cNvSpPr txBox="1"/>
              <p:nvPr/>
            </p:nvSpPr>
            <p:spPr>
              <a:xfrm>
                <a:off x="1580043" y="4251242"/>
                <a:ext cx="1998324" cy="1277273"/>
              </a:xfrm>
              <a:prstGeom prst="rect">
                <a:avLst/>
              </a:prstGeom>
              <a:noFill/>
            </p:spPr>
            <p:txBody>
              <a:bodyPr wrap="square">
                <a:spAutoFit/>
              </a:bodyPr>
              <a:lstStyle/>
              <a:p>
                <a:r>
                  <a:rPr lang="zh-TW" altLang="en-US" sz="1800" b="1">
                    <a:solidFill>
                      <a:schemeClr val="tx1"/>
                    </a:solidFill>
                    <a:latin typeface="微軟正黑體" panose="020B0604030504040204" pitchFamily="34" charset="-120"/>
                    <a:ea typeface="微軟正黑體" panose="020B0604030504040204" pitchFamily="34" charset="-120"/>
                  </a:rPr>
                  <a:t>　 律定流程</a:t>
                </a:r>
                <a:endParaRPr lang="en-US" altLang="zh-TW" sz="1800" b="1">
                  <a:solidFill>
                    <a:schemeClr val="tx1"/>
                  </a:solidFill>
                  <a:latin typeface="微軟正黑體" panose="020B0604030504040204" pitchFamily="34" charset="-120"/>
                  <a:ea typeface="微軟正黑體" panose="020B0604030504040204" pitchFamily="34" charset="-120"/>
                </a:endParaRPr>
              </a:p>
              <a:p>
                <a:pPr>
                  <a:spcBef>
                    <a:spcPts val="600"/>
                  </a:spcBef>
                </a:pPr>
                <a:r>
                  <a:rPr lang="en-US" altLang="zh-TW" sz="1800">
                    <a:solidFill>
                      <a:schemeClr val="tx1"/>
                    </a:solidFill>
                    <a:latin typeface="微軟正黑體" panose="020B0604030504040204" pitchFamily="34" charset="-120"/>
                    <a:ea typeface="微軟正黑體" panose="020B0604030504040204" pitchFamily="34" charset="-120"/>
                  </a:rPr>
                  <a:t>1.</a:t>
                </a:r>
                <a:r>
                  <a:rPr lang="zh-TW" altLang="en-US" sz="1800">
                    <a:solidFill>
                      <a:schemeClr val="tx1"/>
                    </a:solidFill>
                    <a:latin typeface="微軟正黑體" panose="020B0604030504040204" pitchFamily="34" charset="-120"/>
                    <a:ea typeface="微軟正黑體" panose="020B0604030504040204" pitchFamily="34" charset="-120"/>
                  </a:rPr>
                  <a:t>兼作其他使用</a:t>
                </a:r>
                <a:endParaRPr lang="en-US" altLang="zh-TW" sz="1800">
                  <a:solidFill>
                    <a:schemeClr val="tx1"/>
                  </a:solidFill>
                  <a:latin typeface="微軟正黑體" panose="020B0604030504040204" pitchFamily="34" charset="-120"/>
                  <a:ea typeface="微軟正黑體" panose="020B0604030504040204" pitchFamily="34" charset="-120"/>
                </a:endParaRPr>
              </a:p>
              <a:p>
                <a:r>
                  <a:rPr lang="en-US" altLang="zh-TW" sz="1800">
                    <a:solidFill>
                      <a:schemeClr val="tx1"/>
                    </a:solidFill>
                    <a:latin typeface="微軟正黑體" panose="020B0604030504040204" pitchFamily="34" charset="-120"/>
                    <a:ea typeface="微軟正黑體" panose="020B0604030504040204" pitchFamily="34" charset="-120"/>
                  </a:rPr>
                  <a:t>2.</a:t>
                </a:r>
                <a:r>
                  <a:rPr lang="zh-TW" altLang="en-US" sz="1800">
                    <a:solidFill>
                      <a:schemeClr val="tx1"/>
                    </a:solidFill>
                    <a:latin typeface="微軟正黑體" panose="020B0604030504040204" pitchFamily="34" charset="-120"/>
                    <a:ea typeface="微軟正黑體" panose="020B0604030504040204" pitchFamily="34" charset="-120"/>
                  </a:rPr>
                  <a:t>既設兼作</a:t>
                </a:r>
                <a:endParaRPr lang="en-US" altLang="zh-TW" sz="1800">
                  <a:solidFill>
                    <a:schemeClr val="tx1"/>
                  </a:solidFill>
                  <a:latin typeface="微軟正黑體" panose="020B0604030504040204" pitchFamily="34" charset="-120"/>
                  <a:ea typeface="微軟正黑體" panose="020B0604030504040204" pitchFamily="34" charset="-120"/>
                </a:endParaRPr>
              </a:p>
              <a:p>
                <a:r>
                  <a:rPr lang="en-US" altLang="zh-TW" sz="1800">
                    <a:solidFill>
                      <a:schemeClr val="tx1"/>
                    </a:solidFill>
                    <a:latin typeface="微軟正黑體" panose="020B0604030504040204" pitchFamily="34" charset="-120"/>
                    <a:ea typeface="微軟正黑體" panose="020B0604030504040204" pitchFamily="34" charset="-120"/>
                  </a:rPr>
                  <a:t>3.</a:t>
                </a:r>
                <a:r>
                  <a:rPr lang="zh-TW" altLang="en-US" sz="1800">
                    <a:solidFill>
                      <a:schemeClr val="tx1"/>
                    </a:solidFill>
                    <a:latin typeface="微軟正黑體" panose="020B0604030504040204" pitchFamily="34" charset="-120"/>
                    <a:ea typeface="微軟正黑體" panose="020B0604030504040204" pitchFamily="34" charset="-120"/>
                  </a:rPr>
                  <a:t>農機通行兼作</a:t>
                </a:r>
                <a:endParaRPr lang="en-US" altLang="zh-TW" sz="1800">
                  <a:solidFill>
                    <a:schemeClr val="tx1"/>
                  </a:solidFill>
                  <a:latin typeface="微軟正黑體" panose="020B0604030504040204" pitchFamily="34" charset="-120"/>
                  <a:ea typeface="微軟正黑體" panose="020B0604030504040204" pitchFamily="34" charset="-120"/>
                </a:endParaRPr>
              </a:p>
            </p:txBody>
          </p:sp>
        </p:grpSp>
        <p:grpSp>
          <p:nvGrpSpPr>
            <p:cNvPr id="30" name="群組 29">
              <a:extLst>
                <a:ext uri="{FF2B5EF4-FFF2-40B4-BE49-F238E27FC236}">
                  <a16:creationId xmlns:a16="http://schemas.microsoft.com/office/drawing/2014/main" id="{5901BA49-EA89-4A69-B9B8-63B8DD1A20B4}"/>
                </a:ext>
              </a:extLst>
            </p:cNvPr>
            <p:cNvGrpSpPr/>
            <p:nvPr/>
          </p:nvGrpSpPr>
          <p:grpSpPr>
            <a:xfrm>
              <a:off x="7078817" y="2974580"/>
              <a:ext cx="711342" cy="711640"/>
              <a:chOff x="3729921" y="3461147"/>
              <a:chExt cx="711342" cy="711640"/>
            </a:xfrm>
          </p:grpSpPr>
          <p:sp>
            <p:nvSpPr>
              <p:cNvPr id="27" name="流程圖: 接點 26">
                <a:extLst>
                  <a:ext uri="{FF2B5EF4-FFF2-40B4-BE49-F238E27FC236}">
                    <a16:creationId xmlns:a16="http://schemas.microsoft.com/office/drawing/2014/main" id="{D8972B01-E07D-460F-B76A-DF0A2B8CF28D}"/>
                  </a:ext>
                </a:extLst>
              </p:cNvPr>
              <p:cNvSpPr>
                <a:spLocks noChangeAspect="1"/>
              </p:cNvSpPr>
              <p:nvPr/>
            </p:nvSpPr>
            <p:spPr>
              <a:xfrm>
                <a:off x="3729921" y="3461147"/>
                <a:ext cx="711342" cy="711640"/>
              </a:xfrm>
              <a:prstGeom prst="flowChartConnector">
                <a:avLst/>
              </a:prstGeom>
              <a:solidFill>
                <a:schemeClr val="bg1"/>
              </a:solidFill>
              <a:ln w="19050">
                <a:solidFill>
                  <a:srgbClr val="46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9" name="圖片 28">
                <a:extLst>
                  <a:ext uri="{FF2B5EF4-FFF2-40B4-BE49-F238E27FC236}">
                    <a16:creationId xmlns:a16="http://schemas.microsoft.com/office/drawing/2014/main" id="{3ED1CDDE-89E9-48B8-AE54-2F6BD77BA700}"/>
                  </a:ext>
                </a:extLst>
              </p:cNvPr>
              <p:cNvPicPr>
                <a:picLocks noChangeAspect="1"/>
              </p:cNvPicPr>
              <p:nvPr/>
            </p:nvPicPr>
            <p:blipFill>
              <a:blip r:embed="rId3"/>
              <a:stretch>
                <a:fillRect/>
              </a:stretch>
            </p:blipFill>
            <p:spPr>
              <a:xfrm>
                <a:off x="3845060" y="3576435"/>
                <a:ext cx="481064" cy="481064"/>
              </a:xfrm>
              <a:prstGeom prst="rect">
                <a:avLst/>
              </a:prstGeom>
            </p:spPr>
          </p:pic>
        </p:grpSp>
        <p:sp>
          <p:nvSpPr>
            <p:cNvPr id="32" name="流程圖: 接點 31">
              <a:extLst>
                <a:ext uri="{FF2B5EF4-FFF2-40B4-BE49-F238E27FC236}">
                  <a16:creationId xmlns:a16="http://schemas.microsoft.com/office/drawing/2014/main" id="{DB367A12-9BAF-4A13-BC5C-955441059869}"/>
                </a:ext>
              </a:extLst>
            </p:cNvPr>
            <p:cNvSpPr>
              <a:spLocks noChangeAspect="1"/>
            </p:cNvSpPr>
            <p:nvPr/>
          </p:nvSpPr>
          <p:spPr>
            <a:xfrm>
              <a:off x="7445887" y="4187661"/>
              <a:ext cx="711342" cy="711640"/>
            </a:xfrm>
            <a:prstGeom prst="flowChartConnector">
              <a:avLst/>
            </a:prstGeom>
            <a:solidFill>
              <a:schemeClr val="bg1"/>
            </a:solidFill>
            <a:ln w="19050">
              <a:solidFill>
                <a:srgbClr val="46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 name="圖片 30">
              <a:extLst>
                <a:ext uri="{FF2B5EF4-FFF2-40B4-BE49-F238E27FC236}">
                  <a16:creationId xmlns:a16="http://schemas.microsoft.com/office/drawing/2014/main" id="{61D49A96-DCE3-4E50-B445-DAB32B9FC09E}"/>
                </a:ext>
              </a:extLst>
            </p:cNvPr>
            <p:cNvPicPr>
              <a:picLocks noChangeAspect="1"/>
            </p:cNvPicPr>
            <p:nvPr/>
          </p:nvPicPr>
          <p:blipFill>
            <a:blip r:embed="rId4"/>
            <a:stretch>
              <a:fillRect/>
            </a:stretch>
          </p:blipFill>
          <p:spPr>
            <a:xfrm>
              <a:off x="7491215" y="4238681"/>
              <a:ext cx="609600" cy="609600"/>
            </a:xfrm>
            <a:prstGeom prst="rect">
              <a:avLst/>
            </a:prstGeom>
          </p:spPr>
        </p:pic>
        <p:sp>
          <p:nvSpPr>
            <p:cNvPr id="35" name="流程圖: 接點 34">
              <a:extLst>
                <a:ext uri="{FF2B5EF4-FFF2-40B4-BE49-F238E27FC236}">
                  <a16:creationId xmlns:a16="http://schemas.microsoft.com/office/drawing/2014/main" id="{7501E7A6-5E12-4B2D-B59C-37C688439D5D}"/>
                </a:ext>
              </a:extLst>
            </p:cNvPr>
            <p:cNvSpPr>
              <a:spLocks noChangeAspect="1"/>
            </p:cNvSpPr>
            <p:nvPr/>
          </p:nvSpPr>
          <p:spPr>
            <a:xfrm>
              <a:off x="6854307" y="5350676"/>
              <a:ext cx="711342" cy="711640"/>
            </a:xfrm>
            <a:prstGeom prst="flowChartConnector">
              <a:avLst/>
            </a:prstGeom>
            <a:solidFill>
              <a:schemeClr val="bg1"/>
            </a:solidFill>
            <a:ln w="19050">
              <a:solidFill>
                <a:srgbClr val="46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圖片 33">
              <a:extLst>
                <a:ext uri="{FF2B5EF4-FFF2-40B4-BE49-F238E27FC236}">
                  <a16:creationId xmlns:a16="http://schemas.microsoft.com/office/drawing/2014/main" id="{E608A20E-9A33-4D86-96DE-B92C55680A67}"/>
                </a:ext>
              </a:extLst>
            </p:cNvPr>
            <p:cNvPicPr>
              <a:picLocks noChangeAspect="1"/>
            </p:cNvPicPr>
            <p:nvPr/>
          </p:nvPicPr>
          <p:blipFill>
            <a:blip r:embed="rId5"/>
            <a:stretch>
              <a:fillRect/>
            </a:stretch>
          </p:blipFill>
          <p:spPr>
            <a:xfrm>
              <a:off x="6962612" y="5431309"/>
              <a:ext cx="471876" cy="471876"/>
            </a:xfrm>
            <a:prstGeom prst="rect">
              <a:avLst/>
            </a:prstGeom>
          </p:spPr>
        </p:pic>
        <p:sp>
          <p:nvSpPr>
            <p:cNvPr id="37" name="流程圖: 接點 36">
              <a:extLst>
                <a:ext uri="{FF2B5EF4-FFF2-40B4-BE49-F238E27FC236}">
                  <a16:creationId xmlns:a16="http://schemas.microsoft.com/office/drawing/2014/main" id="{10E04EEA-3AB0-41CB-BD12-5F3E0E7D0D5F}"/>
                </a:ext>
              </a:extLst>
            </p:cNvPr>
            <p:cNvSpPr>
              <a:spLocks noChangeAspect="1"/>
            </p:cNvSpPr>
            <p:nvPr/>
          </p:nvSpPr>
          <p:spPr>
            <a:xfrm>
              <a:off x="4164564" y="5311427"/>
              <a:ext cx="711342" cy="711640"/>
            </a:xfrm>
            <a:prstGeom prst="flowChartConnector">
              <a:avLst/>
            </a:prstGeom>
            <a:solidFill>
              <a:schemeClr val="bg1"/>
            </a:solidFill>
            <a:ln w="19050">
              <a:solidFill>
                <a:srgbClr val="46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6" name="圖片 35">
              <a:extLst>
                <a:ext uri="{FF2B5EF4-FFF2-40B4-BE49-F238E27FC236}">
                  <a16:creationId xmlns:a16="http://schemas.microsoft.com/office/drawing/2014/main" id="{2E93D15C-4D76-446D-8C97-DF4B3EE2EAB2}"/>
                </a:ext>
              </a:extLst>
            </p:cNvPr>
            <p:cNvPicPr>
              <a:picLocks noChangeAspect="1"/>
            </p:cNvPicPr>
            <p:nvPr/>
          </p:nvPicPr>
          <p:blipFill>
            <a:blip r:embed="rId6"/>
            <a:stretch>
              <a:fillRect/>
            </a:stretch>
          </p:blipFill>
          <p:spPr>
            <a:xfrm>
              <a:off x="4246818" y="5398020"/>
              <a:ext cx="561974" cy="561974"/>
            </a:xfrm>
            <a:prstGeom prst="rect">
              <a:avLst/>
            </a:prstGeom>
          </p:spPr>
        </p:pic>
        <p:sp>
          <p:nvSpPr>
            <p:cNvPr id="39" name="流程圖: 接點 38">
              <a:extLst>
                <a:ext uri="{FF2B5EF4-FFF2-40B4-BE49-F238E27FC236}">
                  <a16:creationId xmlns:a16="http://schemas.microsoft.com/office/drawing/2014/main" id="{E772B0D7-CE97-4F78-AB7D-3A3D8C06F6A0}"/>
                </a:ext>
              </a:extLst>
            </p:cNvPr>
            <p:cNvSpPr>
              <a:spLocks noChangeAspect="1"/>
            </p:cNvSpPr>
            <p:nvPr/>
          </p:nvSpPr>
          <p:spPr>
            <a:xfrm>
              <a:off x="3689711" y="4126589"/>
              <a:ext cx="711342" cy="711640"/>
            </a:xfrm>
            <a:prstGeom prst="flowChartConnector">
              <a:avLst/>
            </a:prstGeom>
            <a:solidFill>
              <a:schemeClr val="bg1"/>
            </a:solidFill>
            <a:ln w="19050">
              <a:solidFill>
                <a:srgbClr val="46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drop, rain, water ">
              <a:extLst>
                <a:ext uri="{FF2B5EF4-FFF2-40B4-BE49-F238E27FC236}">
                  <a16:creationId xmlns:a16="http://schemas.microsoft.com/office/drawing/2014/main" id="{41A0E0DC-A447-459F-825D-A475BE734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627" y="4245166"/>
              <a:ext cx="501510" cy="501510"/>
            </a:xfrm>
            <a:prstGeom prst="rect">
              <a:avLst/>
            </a:prstGeom>
            <a:noFill/>
            <a:extLst>
              <a:ext uri="{909E8E84-426E-40DD-AFC4-6F175D3DCCD1}">
                <a14:hiddenFill xmlns:a14="http://schemas.microsoft.com/office/drawing/2010/main">
                  <a:solidFill>
                    <a:srgbClr val="FFFFFF"/>
                  </a:solidFill>
                </a14:hiddenFill>
              </a:ext>
            </a:extLst>
          </p:spPr>
        </p:pic>
        <p:sp>
          <p:nvSpPr>
            <p:cNvPr id="41" name="流程圖: 接點 40">
              <a:extLst>
                <a:ext uri="{FF2B5EF4-FFF2-40B4-BE49-F238E27FC236}">
                  <a16:creationId xmlns:a16="http://schemas.microsoft.com/office/drawing/2014/main" id="{736700A2-1BBE-4D55-8E9D-2CAFD8D00BFE}"/>
                </a:ext>
              </a:extLst>
            </p:cNvPr>
            <p:cNvSpPr>
              <a:spLocks noChangeAspect="1"/>
            </p:cNvSpPr>
            <p:nvPr/>
          </p:nvSpPr>
          <p:spPr>
            <a:xfrm>
              <a:off x="4210271" y="2971740"/>
              <a:ext cx="711342" cy="711640"/>
            </a:xfrm>
            <a:prstGeom prst="flowChartConnector">
              <a:avLst/>
            </a:prstGeom>
            <a:solidFill>
              <a:schemeClr val="bg1"/>
            </a:solidFill>
            <a:ln w="19050">
              <a:solidFill>
                <a:srgbClr val="46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8" name="圖片 37">
              <a:extLst>
                <a:ext uri="{FF2B5EF4-FFF2-40B4-BE49-F238E27FC236}">
                  <a16:creationId xmlns:a16="http://schemas.microsoft.com/office/drawing/2014/main" id="{BC6A2681-5CDD-445D-A341-067A6C23AA25}"/>
                </a:ext>
              </a:extLst>
            </p:cNvPr>
            <p:cNvPicPr>
              <a:picLocks noChangeAspect="1"/>
            </p:cNvPicPr>
            <p:nvPr/>
          </p:nvPicPr>
          <p:blipFill>
            <a:blip r:embed="rId8"/>
            <a:stretch>
              <a:fillRect/>
            </a:stretch>
          </p:blipFill>
          <p:spPr>
            <a:xfrm flipH="1">
              <a:off x="4327621" y="3005388"/>
              <a:ext cx="493475" cy="493475"/>
            </a:xfrm>
            <a:prstGeom prst="rect">
              <a:avLst/>
            </a:prstGeom>
          </p:spPr>
        </p:pic>
        <p:sp>
          <p:nvSpPr>
            <p:cNvPr id="43" name="文字方塊 42">
              <a:extLst>
                <a:ext uri="{FF2B5EF4-FFF2-40B4-BE49-F238E27FC236}">
                  <a16:creationId xmlns:a16="http://schemas.microsoft.com/office/drawing/2014/main" id="{83A268DA-B674-46D8-978F-EB25CE9150BB}"/>
                </a:ext>
              </a:extLst>
            </p:cNvPr>
            <p:cNvSpPr txBox="1"/>
            <p:nvPr/>
          </p:nvSpPr>
          <p:spPr>
            <a:xfrm>
              <a:off x="8219769" y="4381746"/>
              <a:ext cx="1610481" cy="369332"/>
            </a:xfrm>
            <a:prstGeom prst="rect">
              <a:avLst/>
            </a:prstGeom>
            <a:noFill/>
          </p:spPr>
          <p:txBody>
            <a:bodyPr wrap="square">
              <a:spAutoFit/>
            </a:bodyPr>
            <a:lstStyle/>
            <a:p>
              <a:pPr algn="just"/>
              <a:r>
                <a:rPr lang="zh-TW" altLang="en-US" sz="1800" b="1" kern="100">
                  <a:solidFill>
                    <a:srgbClr val="465723"/>
                  </a:solidFill>
                  <a:latin typeface="微軟正黑體" panose="020B0604030504040204" pitchFamily="34" charset="-120"/>
                  <a:ea typeface="微軟正黑體" panose="020B0604030504040204" pitchFamily="34" charset="-120"/>
                  <a:cs typeface="Times New Roman" panose="02020603050405020304" pitchFamily="18" charset="0"/>
                </a:rPr>
                <a:t>建築通路跨越</a:t>
              </a:r>
            </a:p>
          </p:txBody>
        </p:sp>
        <p:sp>
          <p:nvSpPr>
            <p:cNvPr id="46" name="文字方塊 45">
              <a:extLst>
                <a:ext uri="{FF2B5EF4-FFF2-40B4-BE49-F238E27FC236}">
                  <a16:creationId xmlns:a16="http://schemas.microsoft.com/office/drawing/2014/main" id="{A5E0ED65-E5A3-4D54-AF10-3DF20F942B8D}"/>
                </a:ext>
              </a:extLst>
            </p:cNvPr>
            <p:cNvSpPr txBox="1"/>
            <p:nvPr/>
          </p:nvSpPr>
          <p:spPr>
            <a:xfrm>
              <a:off x="2912864" y="5431309"/>
              <a:ext cx="1163136" cy="646331"/>
            </a:xfrm>
            <a:prstGeom prst="rect">
              <a:avLst/>
            </a:prstGeom>
            <a:noFill/>
          </p:spPr>
          <p:txBody>
            <a:bodyPr wrap="square">
              <a:spAutoFit/>
            </a:bodyPr>
            <a:lstStyle/>
            <a:p>
              <a:pPr algn="just"/>
              <a:r>
                <a:rPr lang="zh-TW" altLang="en-US" sz="1800" b="1" kern="100">
                  <a:solidFill>
                    <a:srgbClr val="465723"/>
                  </a:solidFill>
                  <a:latin typeface="微軟正黑體" panose="020B0604030504040204" pitchFamily="34" charset="-120"/>
                  <a:ea typeface="微軟正黑體" panose="020B0604030504040204" pitchFamily="34" charset="-120"/>
                  <a:cs typeface="Times New Roman" panose="02020603050405020304" pitchFamily="18" charset="0"/>
                </a:rPr>
                <a:t>配合政府重大政策</a:t>
              </a:r>
            </a:p>
          </p:txBody>
        </p:sp>
      </p:grpSp>
      <p:pic>
        <p:nvPicPr>
          <p:cNvPr id="52" name="圖片 51">
            <a:extLst>
              <a:ext uri="{FF2B5EF4-FFF2-40B4-BE49-F238E27FC236}">
                <a16:creationId xmlns:a16="http://schemas.microsoft.com/office/drawing/2014/main" id="{DD1F1D85-90F0-4862-8C37-8349C37AE498}"/>
              </a:ext>
            </a:extLst>
          </p:cNvPr>
          <p:cNvPicPr>
            <a:picLocks noChangeAspect="1"/>
          </p:cNvPicPr>
          <p:nvPr/>
        </p:nvPicPr>
        <p:blipFill rotWithShape="1">
          <a:blip r:embed="rId9"/>
          <a:srcRect l="8069" r="8411"/>
          <a:stretch/>
        </p:blipFill>
        <p:spPr>
          <a:xfrm>
            <a:off x="1043006" y="2451047"/>
            <a:ext cx="3207606" cy="3840566"/>
          </a:xfrm>
          <a:prstGeom prst="rect">
            <a:avLst/>
          </a:prstGeom>
        </p:spPr>
      </p:pic>
      <p:graphicFrame>
        <p:nvGraphicFramePr>
          <p:cNvPr id="48" name="表格 47">
            <a:extLst>
              <a:ext uri="{FF2B5EF4-FFF2-40B4-BE49-F238E27FC236}">
                <a16:creationId xmlns:a16="http://schemas.microsoft.com/office/drawing/2014/main" id="{5307DBDD-36EF-46EA-916C-C38B2304ACBB}"/>
              </a:ext>
            </a:extLst>
          </p:cNvPr>
          <p:cNvGraphicFramePr>
            <a:graphicFrameLocks noGrp="1"/>
          </p:cNvGraphicFramePr>
          <p:nvPr/>
        </p:nvGraphicFramePr>
        <p:xfrm>
          <a:off x="1418111" y="3116650"/>
          <a:ext cx="2468515" cy="2881665"/>
        </p:xfrm>
        <a:graphic>
          <a:graphicData uri="http://schemas.openxmlformats.org/drawingml/2006/table">
            <a:tbl>
              <a:tblPr firstRow="1" firstCol="1" bandRow="1"/>
              <a:tblGrid>
                <a:gridCol w="2468515">
                  <a:extLst>
                    <a:ext uri="{9D8B030D-6E8A-4147-A177-3AD203B41FA5}">
                      <a16:colId xmlns:a16="http://schemas.microsoft.com/office/drawing/2014/main" val="2420195670"/>
                    </a:ext>
                  </a:extLst>
                </a:gridCol>
              </a:tblGrid>
              <a:tr h="2881665">
                <a:tc>
                  <a:txBody>
                    <a:bodyPr/>
                    <a:lstStyle/>
                    <a:p>
                      <a:pPr marL="0" marR="0" lvl="0" indent="0" algn="ctr" defTabSz="914400" rtl="0" eaLnBrk="1" fontAlgn="auto" latinLnBrk="0" hangingPunct="1">
                        <a:lnSpc>
                          <a:spcPct val="100000"/>
                        </a:lnSpc>
                        <a:spcBef>
                          <a:spcPts val="0"/>
                        </a:spcBef>
                        <a:spcAft>
                          <a:spcPts val="1200"/>
                        </a:spcAft>
                        <a:buClr>
                          <a:srgbClr val="000000"/>
                        </a:buClr>
                        <a:buSzTx/>
                        <a:buFontTx/>
                        <a:buNone/>
                        <a:tabLst/>
                        <a:defRPr/>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endParaRPr lang="en-US" altLang="zh-TW"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endParaRPr>
                    </a:p>
                    <a:p>
                      <a:pPr marL="285750" indent="-285750">
                        <a:buFont typeface="Wingdings" panose="05000000000000000000" pitchFamily="2" charset="2"/>
                        <a:buChar char="p"/>
                      </a:pP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申請應附文件（</a:t>
                      </a:r>
                      <a:r>
                        <a:rPr lang="en-US" altLang="zh-TW" sz="1800" kern="1200">
                          <a:solidFill>
                            <a:schemeClr val="tx1"/>
                          </a:solidFill>
                          <a:latin typeface="微軟正黑體" panose="020B0604030504040204" pitchFamily="34" charset="-120"/>
                          <a:ea typeface="微軟正黑體" panose="020B0604030504040204" pitchFamily="34" charset="-120"/>
                          <a:cs typeface="+mn-cs"/>
                        </a:rPr>
                        <a:t>§10</a:t>
                      </a: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a:t>
                      </a:r>
                      <a:endParaRPr lang="en-US" altLang="zh-TW"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endParaRPr>
                    </a:p>
                    <a:p>
                      <a:pPr marL="285750" indent="-285750">
                        <a:buFont typeface="Wingdings" panose="05000000000000000000" pitchFamily="2" charset="2"/>
                        <a:buChar char="p"/>
                      </a:pP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計畫書應載內容（</a:t>
                      </a:r>
                      <a:r>
                        <a:rPr lang="en-US" altLang="zh-TW" sz="1800" kern="1200">
                          <a:solidFill>
                            <a:schemeClr val="tx1"/>
                          </a:solidFill>
                          <a:latin typeface="微軟正黑體" panose="020B0604030504040204" pitchFamily="34" charset="-120"/>
                          <a:ea typeface="微軟正黑體" panose="020B0604030504040204" pitchFamily="34" charset="-120"/>
                          <a:cs typeface="+mn-cs"/>
                        </a:rPr>
                        <a:t>§11</a:t>
                      </a: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a:t>
                      </a:r>
                      <a:endParaRPr lang="en-US" altLang="zh-TW"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endParaRPr>
                    </a:p>
                    <a:p>
                      <a:pPr marL="285750" indent="-285750">
                        <a:buFont typeface="Wingdings" panose="05000000000000000000" pitchFamily="2" charset="2"/>
                        <a:buChar char="p"/>
                      </a:pP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補正（</a:t>
                      </a:r>
                      <a:r>
                        <a:rPr lang="en-US" altLang="zh-TW" sz="1800" kern="1200">
                          <a:solidFill>
                            <a:schemeClr val="tx1"/>
                          </a:solidFill>
                          <a:latin typeface="微軟正黑體" panose="020B0604030504040204" pitchFamily="34" charset="-120"/>
                          <a:ea typeface="微軟正黑體" panose="020B0604030504040204" pitchFamily="34" charset="-120"/>
                          <a:cs typeface="+mn-cs"/>
                        </a:rPr>
                        <a:t>§12</a:t>
                      </a: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a:t>
                      </a:r>
                      <a:endParaRPr lang="en-US" altLang="zh-TW"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endParaRPr>
                    </a:p>
                    <a:p>
                      <a:pPr marL="285750" indent="-285750">
                        <a:buFont typeface="Wingdings" panose="05000000000000000000" pitchFamily="2" charset="2"/>
                        <a:buChar char="p"/>
                      </a:pP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不予許可（</a:t>
                      </a:r>
                      <a:r>
                        <a:rPr lang="en-US" altLang="zh-TW" sz="1800" kern="1200">
                          <a:solidFill>
                            <a:schemeClr val="tx1"/>
                          </a:solidFill>
                          <a:latin typeface="微軟正黑體" panose="020B0604030504040204" pitchFamily="34" charset="-120"/>
                          <a:ea typeface="微軟正黑體" panose="020B0604030504040204" pitchFamily="34" charset="-120"/>
                          <a:cs typeface="+mn-cs"/>
                        </a:rPr>
                        <a:t>§13</a:t>
                      </a:r>
                      <a:r>
                        <a:rPr lang="zh-TW" altLang="en-US" sz="1800" kern="1200">
                          <a:solidFill>
                            <a:schemeClr val="tx1"/>
                          </a:solidFill>
                          <a:latin typeface="微軟正黑體" panose="020B0604030504040204" pitchFamily="34" charset="-120"/>
                          <a:ea typeface="微軟正黑體" panose="020B0604030504040204" pitchFamily="34" charset="-120"/>
                          <a:cs typeface="+mn-cs"/>
                        </a:rPr>
                        <a:t>）</a:t>
                      </a:r>
                      <a:endParaRPr lang="en-US" altLang="zh-TW" sz="1800" kern="1200">
                        <a:solidFill>
                          <a:schemeClr val="tx1"/>
                        </a:solidFill>
                        <a:latin typeface="微軟正黑體" panose="020B0604030504040204" pitchFamily="34" charset="-120"/>
                        <a:ea typeface="微軟正黑體" panose="020B0604030504040204" pitchFamily="34" charset="-120"/>
                        <a:cs typeface="+mn-cs"/>
                      </a:endParaRPr>
                    </a:p>
                    <a:p>
                      <a:pPr marL="285750" indent="-285750">
                        <a:buFont typeface="Wingdings" panose="05000000000000000000" pitchFamily="2" charset="2"/>
                        <a:buChar char="p"/>
                      </a:pPr>
                      <a:r>
                        <a:rPr lang="zh-TW" altLang="en-US" sz="1800" kern="1200">
                          <a:solidFill>
                            <a:schemeClr val="tx1"/>
                          </a:solidFill>
                          <a:latin typeface="微軟正黑體" panose="020B0604030504040204" pitchFamily="34" charset="-120"/>
                          <a:ea typeface="微軟正黑體" panose="020B0604030504040204" pitchFamily="34" charset="-120"/>
                          <a:cs typeface="+mn-cs"/>
                        </a:rPr>
                        <a:t>有效</a:t>
                      </a: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期間（</a:t>
                      </a:r>
                      <a:r>
                        <a:rPr lang="en-US" altLang="zh-TW" sz="1800" kern="1200">
                          <a:solidFill>
                            <a:schemeClr val="tx1"/>
                          </a:solidFill>
                          <a:latin typeface="微軟正黑體" panose="020B0604030504040204" pitchFamily="34" charset="-120"/>
                          <a:ea typeface="微軟正黑體" panose="020B0604030504040204" pitchFamily="34" charset="-120"/>
                          <a:cs typeface="+mn-cs"/>
                        </a:rPr>
                        <a:t>§14</a:t>
                      </a: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a:t>
                      </a:r>
                      <a:endParaRPr lang="en-US" altLang="zh-TW"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endParaRPr>
                    </a:p>
                    <a:p>
                      <a:pPr marL="285750" indent="-285750">
                        <a:buFont typeface="Wingdings" panose="05000000000000000000" pitchFamily="2" charset="2"/>
                        <a:buChar char="p"/>
                      </a:pP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廢止許可（</a:t>
                      </a:r>
                      <a:r>
                        <a:rPr lang="en-US" altLang="zh-TW" sz="1800" kern="1200">
                          <a:solidFill>
                            <a:schemeClr val="tx1"/>
                          </a:solidFill>
                          <a:latin typeface="微軟正黑體" panose="020B0604030504040204" pitchFamily="34" charset="-120"/>
                          <a:ea typeface="微軟正黑體" panose="020B0604030504040204" pitchFamily="34" charset="-120"/>
                          <a:cs typeface="+mn-cs"/>
                        </a:rPr>
                        <a:t>§18</a:t>
                      </a:r>
                      <a:r>
                        <a:rPr lang="zh-TW" altLang="en-US" sz="1800" b="0" i="0" u="none" strike="noStrike" cap="none">
                          <a:solidFill>
                            <a:schemeClr val="tx1"/>
                          </a:solidFill>
                          <a:latin typeface="微軟正黑體" panose="020B0604030504040204" pitchFamily="34" charset="-120"/>
                          <a:ea typeface="微軟正黑體" panose="020B0604030504040204" pitchFamily="34" charset="-120"/>
                          <a:cs typeface="+mn-cs"/>
                          <a:sym typeface="Arial"/>
                        </a:rPr>
                        <a:t>）</a:t>
                      </a:r>
                      <a:endPar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EDF1"/>
                    </a:solidFill>
                  </a:tcPr>
                </a:tc>
                <a:extLst>
                  <a:ext uri="{0D108BD9-81ED-4DB2-BD59-A6C34878D82A}">
                    <a16:rowId xmlns:a16="http://schemas.microsoft.com/office/drawing/2014/main" val="1146239888"/>
                  </a:ext>
                </a:extLst>
              </a:tr>
            </a:tbl>
          </a:graphicData>
        </a:graphic>
      </p:graphicFrame>
      <p:pic>
        <p:nvPicPr>
          <p:cNvPr id="33" name="圖片 32">
            <a:extLst>
              <a:ext uri="{FF2B5EF4-FFF2-40B4-BE49-F238E27FC236}">
                <a16:creationId xmlns:a16="http://schemas.microsoft.com/office/drawing/2014/main" id="{92BBD0B1-583A-4E8F-8102-B12F7FF74D44}"/>
              </a:ext>
            </a:extLst>
          </p:cNvPr>
          <p:cNvPicPr>
            <a:picLocks noChangeAspect="1"/>
          </p:cNvPicPr>
          <p:nvPr/>
        </p:nvPicPr>
        <p:blipFill>
          <a:blip r:embed="rId10"/>
          <a:stretch>
            <a:fillRect/>
          </a:stretch>
        </p:blipFill>
        <p:spPr>
          <a:xfrm>
            <a:off x="246392" y="-53884"/>
            <a:ext cx="907747" cy="864000"/>
          </a:xfrm>
          <a:prstGeom prst="rect">
            <a:avLst/>
          </a:prstGeom>
        </p:spPr>
      </p:pic>
      <p:sp>
        <p:nvSpPr>
          <p:cNvPr id="42" name="文字方塊 41">
            <a:extLst>
              <a:ext uri="{FF2B5EF4-FFF2-40B4-BE49-F238E27FC236}">
                <a16:creationId xmlns:a16="http://schemas.microsoft.com/office/drawing/2014/main" id="{0BC4EDAA-715E-9675-702F-FDF1949097D5}"/>
              </a:ext>
            </a:extLst>
          </p:cNvPr>
          <p:cNvSpPr txBox="1"/>
          <p:nvPr/>
        </p:nvSpPr>
        <p:spPr>
          <a:xfrm>
            <a:off x="1134475" y="23989"/>
            <a:ext cx="10136108"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（第十二條：設施兼作其他使用）</a:t>
            </a:r>
            <a:endParaRPr lang="zh-TW" altLang="en-US" sz="32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520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152E60C0-24BC-49B3-8D4E-CEEF31FF701D}"/>
              </a:ext>
            </a:extLst>
          </p:cNvPr>
          <p:cNvGraphicFramePr>
            <a:graphicFrameLocks noGrp="1"/>
          </p:cNvGraphicFramePr>
          <p:nvPr/>
        </p:nvGraphicFramePr>
        <p:xfrm>
          <a:off x="499360" y="1440181"/>
          <a:ext cx="7284622" cy="1400942"/>
        </p:xfrm>
        <a:graphic>
          <a:graphicData uri="http://schemas.openxmlformats.org/drawingml/2006/table">
            <a:tbl>
              <a:tblPr firstRow="1" firstCol="1" bandRow="1"/>
              <a:tblGrid>
                <a:gridCol w="1576238">
                  <a:extLst>
                    <a:ext uri="{9D8B030D-6E8A-4147-A177-3AD203B41FA5}">
                      <a16:colId xmlns:a16="http://schemas.microsoft.com/office/drawing/2014/main" val="3165125373"/>
                    </a:ext>
                  </a:extLst>
                </a:gridCol>
                <a:gridCol w="5708384">
                  <a:extLst>
                    <a:ext uri="{9D8B030D-6E8A-4147-A177-3AD203B41FA5}">
                      <a16:colId xmlns:a16="http://schemas.microsoft.com/office/drawing/2014/main" val="309299715"/>
                    </a:ext>
                  </a:extLst>
                </a:gridCol>
              </a:tblGrid>
              <a:tr h="364724">
                <a:tc>
                  <a:txBody>
                    <a:bodyPr/>
                    <a:lstStyle/>
                    <a:p>
                      <a:pPr algn="ctr">
                        <a:lnSpc>
                          <a:spcPct val="100000"/>
                        </a:lnSpc>
                        <a:spcBef>
                          <a:spcPts val="0"/>
                        </a:spcBef>
                        <a:spcAft>
                          <a:spcPts val="0"/>
                        </a:spcAft>
                      </a:pPr>
                      <a:r>
                        <a:rPr lang="zh-TW" alt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0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36000" marB="36000" anchor="ctr">
                    <a:lnL w="12700" cap="flat" cmpd="sng" algn="ctr">
                      <a:solidFill>
                        <a:schemeClr val="bg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2406465701"/>
                  </a:ext>
                </a:extLst>
              </a:tr>
              <a:tr h="1024142">
                <a:tc>
                  <a:txBody>
                    <a:bodyPr/>
                    <a:lstStyle/>
                    <a:p>
                      <a:pPr marL="0" indent="0" algn="ctr">
                        <a:lnSpc>
                          <a:spcPts val="2000"/>
                        </a:lnSpc>
                        <a:spcBef>
                          <a:spcPts val="0"/>
                        </a:spcBef>
                        <a:spcAft>
                          <a:spcPts val="0"/>
                        </a:spcAft>
                      </a:pP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農水法</a:t>
                      </a: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條第</a:t>
                      </a:r>
                      <a:r>
                        <a:rPr lang="en-US" alt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項</a:t>
                      </a: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just">
                        <a:lnSpc>
                          <a:spcPts val="2000"/>
                        </a:lnSpc>
                        <a:spcBef>
                          <a:spcPts val="0"/>
                        </a:spcBef>
                        <a:spcAft>
                          <a:spcPts val="0"/>
                        </a:spcAft>
                      </a:pPr>
                      <a:r>
                        <a:rPr lang="zh-TW" altLang="en-US"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農田水利設施範圍內，非經主管機關許可，不得擅自施設銜接農田水利設施之溝渠、箱涵、排水管線或其他構造物。</a:t>
                      </a:r>
                      <a:endParaRPr lang="zh-TW" altLang="en-US" sz="2000" b="1" kern="100">
                        <a:solidFill>
                          <a:srgbClr val="DF2E2E"/>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913033"/>
                  </a:ext>
                </a:extLst>
              </a:tr>
            </a:tbl>
          </a:graphicData>
        </a:graphic>
      </p:graphicFrame>
      <p:sp>
        <p:nvSpPr>
          <p:cNvPr id="11" name="Google Shape;43;p2">
            <a:extLst>
              <a:ext uri="{FF2B5EF4-FFF2-40B4-BE49-F238E27FC236}">
                <a16:creationId xmlns:a16="http://schemas.microsoft.com/office/drawing/2014/main" id="{638B1F52-75BB-4FFB-A933-7FC61A9B9A58}"/>
              </a:ext>
            </a:extLst>
          </p:cNvPr>
          <p:cNvSpPr txBox="1"/>
          <p:nvPr/>
        </p:nvSpPr>
        <p:spPr>
          <a:xfrm>
            <a:off x="434300" y="3105446"/>
            <a:ext cx="7349682" cy="1388865"/>
          </a:xfrm>
          <a:prstGeom prst="rect">
            <a:avLst/>
          </a:prstGeom>
          <a:noFill/>
          <a:ln>
            <a:noFill/>
          </a:ln>
        </p:spPr>
        <p:txBody>
          <a:bodyPr spcFirstLastPara="1" wrap="square" lIns="91425" tIns="45700" rIns="91425" bIns="45700" anchor="t" anchorCtr="0">
            <a:noAutofit/>
          </a:bodyPr>
          <a:lstStyle/>
          <a:p>
            <a:pPr lvl="2" algn="just">
              <a:lnSpc>
                <a:spcPts val="3000"/>
              </a:lnSpc>
              <a:buClr>
                <a:srgbClr val="C00000"/>
              </a:buClr>
              <a:buSzPct val="145000"/>
            </a:pPr>
            <a:r>
              <a:rPr lang="zh-TW" altLang="en-US" sz="2800" b="1">
                <a:solidFill>
                  <a:srgbClr val="465723"/>
                </a:solidFill>
                <a:latin typeface="Microsoft JhengHei"/>
                <a:ea typeface="Microsoft JhengHei"/>
                <a:sym typeface="Microsoft JhengHei"/>
              </a:rPr>
              <a:t>內容</a:t>
            </a:r>
            <a:r>
              <a:rPr lang="zh-TW" altLang="en-US" sz="2000" b="1">
                <a:solidFill>
                  <a:schemeClr val="dk1"/>
                </a:solidFill>
                <a:latin typeface="Microsoft JhengHei"/>
                <a:ea typeface="Microsoft JhengHei"/>
                <a:sym typeface="Microsoft JhengHei"/>
              </a:rPr>
              <a:t>：</a:t>
            </a:r>
            <a:r>
              <a:rPr lang="zh-TW" altLang="en-US" sz="2000" b="1">
                <a:solidFill>
                  <a:schemeClr val="dk1"/>
                </a:solidFill>
                <a:latin typeface="Microsoft JhengHei"/>
                <a:ea typeface="Microsoft JhengHei"/>
                <a:cs typeface="Microsoft JhengHei"/>
                <a:sym typeface="Microsoft JhengHei"/>
              </a:rPr>
              <a:t>明定農水法第</a:t>
            </a:r>
            <a:r>
              <a:rPr lang="en-US" altLang="zh-TW" sz="2000" b="1">
                <a:solidFill>
                  <a:schemeClr val="dk1"/>
                </a:solidFill>
                <a:latin typeface="Microsoft JhengHei"/>
                <a:ea typeface="Microsoft JhengHei"/>
                <a:cs typeface="Microsoft JhengHei"/>
                <a:sym typeface="Microsoft JhengHei"/>
              </a:rPr>
              <a:t>13</a:t>
            </a:r>
            <a:r>
              <a:rPr lang="zh-TW" altLang="en-US" sz="2000" b="1">
                <a:solidFill>
                  <a:schemeClr val="dk1"/>
                </a:solidFill>
                <a:latin typeface="Microsoft JhengHei"/>
                <a:ea typeface="Microsoft JhengHei"/>
                <a:cs typeface="Microsoft JhengHei"/>
                <a:sym typeface="Microsoft JhengHei"/>
              </a:rPr>
              <a:t>條第</a:t>
            </a:r>
            <a:r>
              <a:rPr lang="en-US" altLang="zh-TW" sz="2000" b="1">
                <a:solidFill>
                  <a:schemeClr val="dk1"/>
                </a:solidFill>
                <a:latin typeface="Microsoft JhengHei"/>
                <a:ea typeface="Microsoft JhengHei"/>
                <a:cs typeface="Microsoft JhengHei"/>
                <a:sym typeface="Microsoft JhengHei"/>
              </a:rPr>
              <a:t>1</a:t>
            </a:r>
            <a:r>
              <a:rPr lang="zh-TW" altLang="en-US" sz="2000" b="1">
                <a:solidFill>
                  <a:schemeClr val="dk1"/>
                </a:solidFill>
                <a:latin typeface="Microsoft JhengHei"/>
                <a:ea typeface="Microsoft JhengHei"/>
                <a:cs typeface="Microsoft JhengHei"/>
                <a:sym typeface="Microsoft JhengHei"/>
              </a:rPr>
              <a:t>項銜接許可，以</a:t>
            </a:r>
            <a:r>
              <a:rPr lang="zh-TW" altLang="en-US" sz="2000" b="1" u="sng">
                <a:solidFill>
                  <a:srgbClr val="DF2E2E"/>
                </a:solidFill>
                <a:latin typeface="Microsoft JhengHei"/>
                <a:ea typeface="Microsoft JhengHei"/>
                <a:cs typeface="Microsoft JhengHei"/>
                <a:sym typeface="Microsoft JhengHei"/>
              </a:rPr>
              <a:t>收納地表逕流</a:t>
            </a:r>
            <a:r>
              <a:rPr lang="zh-TW" altLang="en-US" sz="2000" b="1">
                <a:solidFill>
                  <a:schemeClr val="dk1"/>
                </a:solidFill>
                <a:latin typeface="Microsoft JhengHei"/>
                <a:ea typeface="Microsoft JhengHei"/>
                <a:cs typeface="Microsoft JhengHei"/>
                <a:sym typeface="Microsoft JhengHei"/>
              </a:rPr>
              <a:t>並</a:t>
            </a:r>
            <a:r>
              <a:rPr lang="zh-TW" altLang="en-US" sz="2000" b="1" u="sng">
                <a:solidFill>
                  <a:srgbClr val="DF2E2E"/>
                </a:solidFill>
                <a:latin typeface="Microsoft JhengHei"/>
                <a:ea typeface="Microsoft JhengHei"/>
                <a:cs typeface="Microsoft JhengHei"/>
                <a:sym typeface="Microsoft JhengHei"/>
              </a:rPr>
              <a:t>配合政府逕流分擔</a:t>
            </a:r>
            <a:r>
              <a:rPr lang="zh-TW" altLang="en-US" sz="2000" b="1">
                <a:solidFill>
                  <a:schemeClr val="dk1"/>
                </a:solidFill>
                <a:latin typeface="Microsoft JhengHei"/>
                <a:ea typeface="Microsoft JhengHei"/>
                <a:cs typeface="Microsoft JhengHei"/>
                <a:sym typeface="Microsoft JhengHei"/>
              </a:rPr>
              <a:t>，且</a:t>
            </a:r>
            <a:r>
              <a:rPr lang="zh-TW" altLang="en-US" sz="2000" b="1" u="sng">
                <a:solidFill>
                  <a:schemeClr val="accent6">
                    <a:lumMod val="75000"/>
                  </a:schemeClr>
                </a:solidFill>
                <a:latin typeface="Microsoft JhengHei"/>
                <a:ea typeface="Microsoft JhengHei"/>
                <a:cs typeface="Microsoft JhengHei"/>
                <a:sym typeface="Microsoft JhengHei"/>
              </a:rPr>
              <a:t>非廢污水之銜接為原則</a:t>
            </a:r>
            <a:r>
              <a:rPr lang="en-US" altLang="zh-TW" sz="2000" b="1" u="sng">
                <a:solidFill>
                  <a:schemeClr val="accent6">
                    <a:lumMod val="75000"/>
                  </a:schemeClr>
                </a:solidFill>
                <a:latin typeface="Microsoft JhengHei"/>
                <a:ea typeface="Microsoft JhengHei"/>
                <a:cs typeface="Microsoft JhengHei"/>
                <a:sym typeface="Microsoft JhengHei"/>
              </a:rPr>
              <a:t>(</a:t>
            </a:r>
            <a:r>
              <a:rPr lang="zh-TW" altLang="en-US" sz="2000" b="1" u="sng">
                <a:solidFill>
                  <a:schemeClr val="accent6">
                    <a:lumMod val="75000"/>
                  </a:schemeClr>
                </a:solidFill>
                <a:latin typeface="Microsoft JhengHei"/>
                <a:ea typeface="Microsoft JhengHei"/>
                <a:cs typeface="Microsoft JhengHei"/>
                <a:sym typeface="Microsoft JhengHei"/>
              </a:rPr>
              <a:t>農水法第</a:t>
            </a:r>
            <a:r>
              <a:rPr lang="en-US" altLang="zh-TW" sz="2000" b="1" u="sng">
                <a:solidFill>
                  <a:schemeClr val="accent6">
                    <a:lumMod val="75000"/>
                  </a:schemeClr>
                </a:solidFill>
                <a:latin typeface="Microsoft JhengHei"/>
                <a:ea typeface="Microsoft JhengHei"/>
                <a:cs typeface="Microsoft JhengHei"/>
                <a:sym typeface="Microsoft JhengHei"/>
              </a:rPr>
              <a:t>14</a:t>
            </a:r>
            <a:r>
              <a:rPr lang="zh-TW" altLang="en-US" sz="2000" b="1" u="sng">
                <a:solidFill>
                  <a:schemeClr val="accent6">
                    <a:lumMod val="75000"/>
                  </a:schemeClr>
                </a:solidFill>
                <a:latin typeface="Microsoft JhengHei"/>
                <a:ea typeface="Microsoft JhengHei"/>
                <a:cs typeface="Microsoft JhengHei"/>
                <a:sym typeface="Microsoft JhengHei"/>
              </a:rPr>
              <a:t>條</a:t>
            </a:r>
            <a:r>
              <a:rPr lang="en-US" altLang="zh-TW" sz="2000" b="1" u="sng">
                <a:solidFill>
                  <a:schemeClr val="accent6">
                    <a:lumMod val="75000"/>
                  </a:schemeClr>
                </a:solidFill>
                <a:latin typeface="Microsoft JhengHei"/>
                <a:ea typeface="Microsoft JhengHei"/>
                <a:cs typeface="Microsoft JhengHei"/>
                <a:sym typeface="Microsoft JhengHei"/>
              </a:rPr>
              <a:t>)</a:t>
            </a:r>
            <a:r>
              <a:rPr lang="zh-TW" altLang="en-US" sz="2000" b="1">
                <a:solidFill>
                  <a:schemeClr val="dk1"/>
                </a:solidFill>
                <a:latin typeface="Microsoft JhengHei"/>
                <a:ea typeface="Microsoft JhengHei"/>
                <a:cs typeface="Microsoft JhengHei"/>
                <a:sym typeface="Microsoft JhengHei"/>
              </a:rPr>
              <a:t>。</a:t>
            </a:r>
          </a:p>
          <a:p>
            <a:pPr marL="457200" lvl="2" indent="-457200" algn="just">
              <a:lnSpc>
                <a:spcPts val="2880"/>
              </a:lnSpc>
              <a:buClr>
                <a:srgbClr val="C00000"/>
              </a:buClr>
              <a:buSzPct val="145000"/>
            </a:pPr>
            <a:endParaRPr lang="en-US" altLang="zh-TW" sz="2000" b="1">
              <a:solidFill>
                <a:schemeClr val="dk1"/>
              </a:solidFill>
              <a:latin typeface="Microsoft JhengHei"/>
              <a:ea typeface="Microsoft JhengHei"/>
              <a:cs typeface="Microsoft JhengHei"/>
              <a:sym typeface="Microsoft JhengHei"/>
            </a:endParaRPr>
          </a:p>
        </p:txBody>
      </p:sp>
      <p:sp>
        <p:nvSpPr>
          <p:cNvPr id="13" name="Google Shape;43;p2">
            <a:extLst>
              <a:ext uri="{FF2B5EF4-FFF2-40B4-BE49-F238E27FC236}">
                <a16:creationId xmlns:a16="http://schemas.microsoft.com/office/drawing/2014/main" id="{62E9CC30-1341-43C6-998E-95E617ED78A9}"/>
              </a:ext>
            </a:extLst>
          </p:cNvPr>
          <p:cNvSpPr txBox="1"/>
          <p:nvPr/>
        </p:nvSpPr>
        <p:spPr>
          <a:xfrm>
            <a:off x="434300" y="679129"/>
            <a:ext cx="3291590" cy="558659"/>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342900" indent="-342900">
              <a:lnSpc>
                <a:spcPct val="120000"/>
              </a:lnSpc>
              <a:buClrTx/>
              <a:buSzPct val="100000"/>
              <a:buFont typeface="Wingdings" panose="05000000000000000000" pitchFamily="2" charset="2"/>
              <a:buChar char="u"/>
              <a:defRPr sz="2400" b="1">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a:sym typeface="Microsoft JhengHei"/>
              </a:rPr>
              <a:t>規定及定義</a:t>
            </a:r>
          </a:p>
        </p:txBody>
      </p:sp>
      <p:pic>
        <p:nvPicPr>
          <p:cNvPr id="19" name="圖片 18">
            <a:extLst>
              <a:ext uri="{FF2B5EF4-FFF2-40B4-BE49-F238E27FC236}">
                <a16:creationId xmlns:a16="http://schemas.microsoft.com/office/drawing/2014/main" id="{DBB68E0D-6E60-4B71-9C9F-726E17CB4C57}"/>
              </a:ext>
            </a:extLst>
          </p:cNvPr>
          <p:cNvPicPr>
            <a:picLocks noChangeAspect="1"/>
          </p:cNvPicPr>
          <p:nvPr/>
        </p:nvPicPr>
        <p:blipFill>
          <a:blip r:embed="rId3"/>
          <a:stretch>
            <a:fillRect/>
          </a:stretch>
        </p:blipFill>
        <p:spPr>
          <a:xfrm>
            <a:off x="246392" y="-53884"/>
            <a:ext cx="907747" cy="864000"/>
          </a:xfrm>
          <a:prstGeom prst="rect">
            <a:avLst/>
          </a:prstGeom>
        </p:spPr>
      </p:pic>
      <p:sp>
        <p:nvSpPr>
          <p:cNvPr id="21" name="文字方塊 20">
            <a:extLst>
              <a:ext uri="{FF2B5EF4-FFF2-40B4-BE49-F238E27FC236}">
                <a16:creationId xmlns:a16="http://schemas.microsoft.com/office/drawing/2014/main" id="{8EAB2FB8-C062-423C-A3FA-1D4DE672328D}"/>
              </a:ext>
            </a:extLst>
          </p:cNvPr>
          <p:cNvSpPr txBox="1"/>
          <p:nvPr/>
        </p:nvSpPr>
        <p:spPr>
          <a:xfrm>
            <a:off x="8650690" y="844294"/>
            <a:ext cx="2960818" cy="584775"/>
          </a:xfrm>
          <a:prstGeom prst="rect">
            <a:avLst/>
          </a:prstGeom>
          <a:noFill/>
        </p:spPr>
        <p:txBody>
          <a:bodyPr wrap="square" lIns="0">
            <a:spAutoFit/>
          </a:bodyPr>
          <a:lstStyle/>
          <a:p>
            <a:pPr algn="ctr"/>
            <a:r>
              <a:rPr lang="en-US" altLang="zh-TW" sz="1600" b="1" i="0" u="none" strike="noStrike" baseline="0">
                <a:latin typeface="微軟正黑體" panose="020B0604030504040204" pitchFamily="34" charset="-120"/>
                <a:ea typeface="微軟正黑體" panose="020B0604030504040204" pitchFamily="34" charset="-120"/>
              </a:rPr>
              <a:t>110</a:t>
            </a:r>
            <a:r>
              <a:rPr lang="zh-TW" altLang="en-US" sz="1600" b="1" i="0" u="none" strike="noStrike" baseline="0">
                <a:latin typeface="微軟正黑體" panose="020B0604030504040204" pitchFamily="34" charset="-120"/>
                <a:ea typeface="微軟正黑體" panose="020B0604030504040204" pitchFamily="34" charset="-120"/>
              </a:rPr>
              <a:t>年</a:t>
            </a:r>
            <a:r>
              <a:rPr lang="en-US" altLang="zh-TW" sz="1600" b="1" i="0" u="none" strike="noStrike" baseline="0">
                <a:latin typeface="微軟正黑體" panose="020B0604030504040204" pitchFamily="34" charset="-120"/>
                <a:ea typeface="微軟正黑體" panose="020B0604030504040204" pitchFamily="34" charset="-120"/>
              </a:rPr>
              <a:t>10</a:t>
            </a:r>
            <a:r>
              <a:rPr lang="zh-TW" altLang="en-US" sz="1600" b="1" i="0" u="none" strike="noStrike" baseline="0">
                <a:latin typeface="微軟正黑體" panose="020B0604030504040204" pitchFamily="34" charset="-120"/>
                <a:ea typeface="微軟正黑體" panose="020B0604030504040204" pitchFamily="34" charset="-120"/>
              </a:rPr>
              <a:t>月</a:t>
            </a:r>
            <a:r>
              <a:rPr lang="en-US" altLang="zh-TW" sz="1600" b="1" i="0" u="none" strike="noStrike" baseline="0">
                <a:latin typeface="微軟正黑體" panose="020B0604030504040204" pitchFamily="34" charset="-120"/>
                <a:ea typeface="微軟正黑體" panose="020B0604030504040204" pitchFamily="34" charset="-120"/>
              </a:rPr>
              <a:t>4</a:t>
            </a:r>
            <a:r>
              <a:rPr lang="zh-TW" altLang="en-US" sz="1600" b="1" i="0" u="none" strike="noStrike" baseline="0">
                <a:latin typeface="微軟正黑體" panose="020B0604030504040204" pitchFamily="34" charset="-120"/>
                <a:ea typeface="微軟正黑體" panose="020B0604030504040204" pitchFamily="34" charset="-120"/>
              </a:rPr>
              <a:t>日農水管字第</a:t>
            </a:r>
            <a:r>
              <a:rPr lang="en-US" altLang="zh-TW" sz="1600" b="1" i="0" u="none" strike="noStrike" baseline="0">
                <a:latin typeface="微軟正黑體" panose="020B0604030504040204" pitchFamily="34" charset="-120"/>
                <a:ea typeface="微軟正黑體" panose="020B0604030504040204" pitchFamily="34" charset="-120"/>
              </a:rPr>
              <a:t>1106035704</a:t>
            </a:r>
            <a:r>
              <a:rPr lang="zh-TW" altLang="en-US" sz="1600" b="1" i="0" u="none" strike="noStrike" baseline="0">
                <a:latin typeface="微軟正黑體" panose="020B0604030504040204" pitchFamily="34" charset="-120"/>
                <a:ea typeface="微軟正黑體" panose="020B0604030504040204" pitchFamily="34" charset="-120"/>
              </a:rPr>
              <a:t>號</a:t>
            </a:r>
            <a:endParaRPr lang="zh-TW" altLang="en-US" sz="1600" b="1">
              <a:latin typeface="微軟正黑體" panose="020B0604030504040204" pitchFamily="34" charset="-120"/>
              <a:ea typeface="微軟正黑體" panose="020B0604030504040204" pitchFamily="34" charset="-120"/>
            </a:endParaRPr>
          </a:p>
        </p:txBody>
      </p:sp>
      <p:grpSp>
        <p:nvGrpSpPr>
          <p:cNvPr id="22" name="群組 21">
            <a:extLst>
              <a:ext uri="{FF2B5EF4-FFF2-40B4-BE49-F238E27FC236}">
                <a16:creationId xmlns:a16="http://schemas.microsoft.com/office/drawing/2014/main" id="{0111A611-65BF-4114-95BD-8006F4D0F905}"/>
              </a:ext>
            </a:extLst>
          </p:cNvPr>
          <p:cNvGrpSpPr/>
          <p:nvPr/>
        </p:nvGrpSpPr>
        <p:grpSpPr>
          <a:xfrm>
            <a:off x="8381455" y="1440180"/>
            <a:ext cx="3376245" cy="4883440"/>
            <a:chOff x="894857" y="1386121"/>
            <a:chExt cx="3376245" cy="4883440"/>
          </a:xfrm>
        </p:grpSpPr>
        <p:sp>
          <p:nvSpPr>
            <p:cNvPr id="23" name="矩形 22">
              <a:extLst>
                <a:ext uri="{FF2B5EF4-FFF2-40B4-BE49-F238E27FC236}">
                  <a16:creationId xmlns:a16="http://schemas.microsoft.com/office/drawing/2014/main" id="{7D85EE5B-E966-42A2-9276-57C17B52B1DF}"/>
                </a:ext>
              </a:extLst>
            </p:cNvPr>
            <p:cNvSpPr/>
            <p:nvPr/>
          </p:nvSpPr>
          <p:spPr>
            <a:xfrm>
              <a:off x="894857" y="1386121"/>
              <a:ext cx="3376245" cy="4883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4" name="矩形: 圓角 23">
              <a:extLst>
                <a:ext uri="{FF2B5EF4-FFF2-40B4-BE49-F238E27FC236}">
                  <a16:creationId xmlns:a16="http://schemas.microsoft.com/office/drawing/2014/main" id="{737ADB23-F697-41FD-921E-A6729712DC49}"/>
                </a:ext>
              </a:extLst>
            </p:cNvPr>
            <p:cNvSpPr/>
            <p:nvPr/>
          </p:nvSpPr>
          <p:spPr>
            <a:xfrm>
              <a:off x="995275" y="1460406"/>
              <a:ext cx="3135132" cy="58291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申請人檢附</a:t>
              </a:r>
              <a:r>
                <a:rPr lang="zh-TW" altLang="en-US"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申請書</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切結書</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，向工作站</a:t>
              </a:r>
              <a:r>
                <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管理處辦理申請許可。</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矩形: 圓角 24">
              <a:extLst>
                <a:ext uri="{FF2B5EF4-FFF2-40B4-BE49-F238E27FC236}">
                  <a16:creationId xmlns:a16="http://schemas.microsoft.com/office/drawing/2014/main" id="{F1B29DCC-8171-4CD4-B417-1F8449231A6B}"/>
                </a:ext>
              </a:extLst>
            </p:cNvPr>
            <p:cNvSpPr/>
            <p:nvPr/>
          </p:nvSpPr>
          <p:spPr>
            <a:xfrm>
              <a:off x="995274" y="2372298"/>
              <a:ext cx="3135132" cy="827756"/>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工作站進行</a:t>
              </a:r>
              <a:r>
                <a:rPr lang="zh-TW" altLang="en-US"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書審</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，資料不符者由管理處通知申請人限期補正，屆期未補正者，依灌排辦法</a:t>
              </a:r>
              <a:r>
                <a:rPr lang="zh-TW" altLang="en-US"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條「不予受理」</a:t>
              </a:r>
              <a:endParaRPr lang="en-US" altLang="zh-TW">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矩形: 圓角 25">
              <a:extLst>
                <a:ext uri="{FF2B5EF4-FFF2-40B4-BE49-F238E27FC236}">
                  <a16:creationId xmlns:a16="http://schemas.microsoft.com/office/drawing/2014/main" id="{EE50217D-5101-4974-8E8B-6658E6987CEE}"/>
                </a:ext>
              </a:extLst>
            </p:cNvPr>
            <p:cNvSpPr/>
            <p:nvPr/>
          </p:nvSpPr>
          <p:spPr>
            <a:xfrm>
              <a:off x="994061" y="3529031"/>
              <a:ext cx="3130850" cy="58775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工作站辦理</a:t>
              </a:r>
              <a:r>
                <a:rPr lang="zh-TW" altLang="en-US"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初審</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通過後提送管理處</a:t>
              </a:r>
              <a:r>
                <a:rPr lang="zh-TW" altLang="en-US"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複審</a:t>
              </a:r>
              <a:endParaRPr lang="en-US" altLang="zh-TW"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矩形: 圓角 26">
              <a:extLst>
                <a:ext uri="{FF2B5EF4-FFF2-40B4-BE49-F238E27FC236}">
                  <a16:creationId xmlns:a16="http://schemas.microsoft.com/office/drawing/2014/main" id="{0EB7E788-016C-4F75-A76E-CA79741B1C66}"/>
                </a:ext>
              </a:extLst>
            </p:cNvPr>
            <p:cNvSpPr/>
            <p:nvPr/>
          </p:nvSpPr>
          <p:spPr>
            <a:xfrm>
              <a:off x="994060" y="4445759"/>
              <a:ext cx="3130850" cy="60624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複審未通過者，管理處代辦署稿核發</a:t>
              </a:r>
              <a:r>
                <a:rPr lang="zh-TW" altLang="en-US"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「不予許可」</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之行政處分。</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矩形: 圓角 27">
              <a:extLst>
                <a:ext uri="{FF2B5EF4-FFF2-40B4-BE49-F238E27FC236}">
                  <a16:creationId xmlns:a16="http://schemas.microsoft.com/office/drawing/2014/main" id="{974EA1EC-E425-495D-AA20-57B35072A636}"/>
                </a:ext>
              </a:extLst>
            </p:cNvPr>
            <p:cNvSpPr/>
            <p:nvPr/>
          </p:nvSpPr>
          <p:spPr>
            <a:xfrm>
              <a:off x="994061" y="5380975"/>
              <a:ext cx="3130850" cy="766827"/>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複審通過者，管理處代辦屬稿核發許可函，如涉及工程者，應提交開工報告書</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29" name="直線單箭頭接點 28">
              <a:extLst>
                <a:ext uri="{FF2B5EF4-FFF2-40B4-BE49-F238E27FC236}">
                  <a16:creationId xmlns:a16="http://schemas.microsoft.com/office/drawing/2014/main" id="{7A0CF04E-3CFD-4D50-8C87-E34B5F53D8E9}"/>
                </a:ext>
              </a:extLst>
            </p:cNvPr>
            <p:cNvCxnSpPr>
              <a:stCxn id="24" idx="2"/>
              <a:endCxn id="25" idx="0"/>
            </p:cNvCxnSpPr>
            <p:nvPr/>
          </p:nvCxnSpPr>
          <p:spPr>
            <a:xfrm flipH="1">
              <a:off x="2562840" y="2043321"/>
              <a:ext cx="1" cy="328977"/>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CFF416D7-7762-4D62-9929-6DB8AB88FD5D}"/>
                </a:ext>
              </a:extLst>
            </p:cNvPr>
            <p:cNvCxnSpPr>
              <a:stCxn id="25" idx="2"/>
              <a:endCxn id="26" idx="0"/>
            </p:cNvCxnSpPr>
            <p:nvPr/>
          </p:nvCxnSpPr>
          <p:spPr>
            <a:xfrm flipH="1">
              <a:off x="2559486" y="3200054"/>
              <a:ext cx="3354" cy="328977"/>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AA7073C4-D4E3-4C42-ADD4-9D49F6F221C8}"/>
                </a:ext>
              </a:extLst>
            </p:cNvPr>
            <p:cNvCxnSpPr>
              <a:stCxn id="26" idx="2"/>
              <a:endCxn id="27" idx="0"/>
            </p:cNvCxnSpPr>
            <p:nvPr/>
          </p:nvCxnSpPr>
          <p:spPr>
            <a:xfrm flipH="1">
              <a:off x="2559485" y="4116782"/>
              <a:ext cx="1" cy="328977"/>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CD8A7103-0491-49B0-8618-CBC2D85CE513}"/>
                </a:ext>
              </a:extLst>
            </p:cNvPr>
            <p:cNvCxnSpPr>
              <a:stCxn id="27" idx="2"/>
              <a:endCxn id="28" idx="0"/>
            </p:cNvCxnSpPr>
            <p:nvPr/>
          </p:nvCxnSpPr>
          <p:spPr>
            <a:xfrm>
              <a:off x="2559485" y="5052000"/>
              <a:ext cx="1" cy="328975"/>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4" name="文字方塊 33">
            <a:extLst>
              <a:ext uri="{FF2B5EF4-FFF2-40B4-BE49-F238E27FC236}">
                <a16:creationId xmlns:a16="http://schemas.microsoft.com/office/drawing/2014/main" id="{2BC0402D-E97E-448F-BDA0-48B64EC9F8A3}"/>
              </a:ext>
            </a:extLst>
          </p:cNvPr>
          <p:cNvSpPr txBox="1"/>
          <p:nvPr/>
        </p:nvSpPr>
        <p:spPr>
          <a:xfrm>
            <a:off x="-295422" y="4290451"/>
            <a:ext cx="8042624" cy="1631216"/>
          </a:xfrm>
          <a:prstGeom prst="rect">
            <a:avLst/>
          </a:prstGeom>
          <a:noFill/>
        </p:spPr>
        <p:txBody>
          <a:bodyPr wrap="square">
            <a:spAutoFit/>
          </a:bodyPr>
          <a:lstStyle/>
          <a:p>
            <a:pPr marL="741045" algn="just"/>
            <a:r>
              <a:rPr lang="zh-TW" altLang="en-US" sz="2000" b="1">
                <a:latin typeface="微軟正黑體" panose="020B0604030504040204" pitchFamily="34" charset="-120"/>
                <a:ea typeface="微軟正黑體" panose="020B0604030504040204" pitchFamily="34" charset="-120"/>
                <a:cs typeface="Times New Roman" panose="02020603050405020304" pitchFamily="18" charset="0"/>
              </a:rPr>
              <a:t>審查重點</a:t>
            </a:r>
            <a:endParaRPr lang="en-US" altLang="zh-TW" sz="2000" b="1">
              <a:latin typeface="微軟正黑體" panose="020B0604030504040204" pitchFamily="34" charset="-120"/>
              <a:ea typeface="微軟正黑體" panose="020B0604030504040204" pitchFamily="34" charset="-120"/>
              <a:cs typeface="Times New Roman" panose="02020603050405020304" pitchFamily="18" charset="0"/>
            </a:endParaRPr>
          </a:p>
          <a:p>
            <a:pPr marL="1083945" indent="-342900" algn="just">
              <a:buFont typeface="Wingdings" panose="05000000000000000000" pitchFamily="2" charset="2"/>
              <a:buChar char="u"/>
            </a:pP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由工作站或管理處受理申請後，應確認個案情形屬</a:t>
            </a:r>
            <a:r>
              <a:rPr lang="zh-TW" altLang="en-US" sz="2000" b="1">
                <a:latin typeface="微軟正黑體" panose="020B0604030504040204" pitchFamily="34" charset="-120"/>
                <a:ea typeface="微軟正黑體" panose="020B0604030504040204" pitchFamily="34" charset="-120"/>
                <a:cs typeface="Times New Roman" panose="02020603050405020304" pitchFamily="18" charset="0"/>
              </a:rPr>
              <a:t>本條規定</a:t>
            </a: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辦理</a:t>
            </a:r>
            <a:r>
              <a:rPr lang="zh-TW" altLang="en-US" sz="2000" b="1">
                <a:latin typeface="微軟正黑體" panose="020B0604030504040204" pitchFamily="34" charset="-120"/>
                <a:ea typeface="微軟正黑體" panose="020B0604030504040204" pitchFamily="34" charset="-120"/>
                <a:cs typeface="Times New Roman" panose="02020603050405020304" pitchFamily="18" charset="0"/>
              </a:rPr>
              <a:t>審查</a:t>
            </a: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a:latin typeface="微軟正黑體" panose="020B0604030504040204" pitchFamily="34" charset="-120"/>
              <a:ea typeface="微軟正黑體" panose="020B0604030504040204" pitchFamily="34" charset="-120"/>
              <a:cs typeface="Times New Roman" panose="02020603050405020304" pitchFamily="18" charset="0"/>
            </a:endParaRPr>
          </a:p>
          <a:p>
            <a:pPr marL="1083945" indent="-342900" algn="just">
              <a:buFont typeface="Wingdings" panose="05000000000000000000" pitchFamily="2" charset="2"/>
              <a:buChar char="u"/>
            </a:pP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各管理處於核發銜接許可後，</a:t>
            </a:r>
            <a:r>
              <a:rPr lang="zh-TW" altLang="en-US" sz="2000" b="1">
                <a:latin typeface="微軟正黑體" panose="020B0604030504040204" pitchFamily="34" charset="-120"/>
                <a:ea typeface="微軟正黑體" panose="020B0604030504040204" pitchFamily="34" charset="-120"/>
                <a:cs typeface="Times New Roman" panose="02020603050405020304" pitchFamily="18" charset="0"/>
              </a:rPr>
              <a:t>得視現地需求</a:t>
            </a: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設置水質監視點，確保無廢污水排入</a:t>
            </a:r>
            <a:r>
              <a:rPr lang="zh-TW" altLang="zh-TW" sz="1800" b="1">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2" name="文字方塊 31">
            <a:extLst>
              <a:ext uri="{FF2B5EF4-FFF2-40B4-BE49-F238E27FC236}">
                <a16:creationId xmlns:a16="http://schemas.microsoft.com/office/drawing/2014/main" id="{5E5747AD-28A5-7275-296A-F0985B98EEA0}"/>
              </a:ext>
            </a:extLst>
          </p:cNvPr>
          <p:cNvSpPr txBox="1"/>
          <p:nvPr/>
        </p:nvSpPr>
        <p:spPr>
          <a:xfrm>
            <a:off x="1134475" y="23989"/>
            <a:ext cx="8905002"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（第十三條：設施銜接）</a:t>
            </a:r>
            <a:endParaRPr lang="zh-TW" altLang="en-US" sz="32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104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54302CC-C295-40C6-B2BA-65E7CB4CE8BD}"/>
              </a:ext>
            </a:extLst>
          </p:cNvPr>
          <p:cNvPicPr>
            <a:picLocks noChangeAspect="1"/>
          </p:cNvPicPr>
          <p:nvPr/>
        </p:nvPicPr>
        <p:blipFill>
          <a:blip r:embed="rId3"/>
          <a:stretch>
            <a:fillRect/>
          </a:stretch>
        </p:blipFill>
        <p:spPr>
          <a:xfrm>
            <a:off x="246392" y="-53884"/>
            <a:ext cx="907747" cy="864000"/>
          </a:xfrm>
          <a:prstGeom prst="rect">
            <a:avLst/>
          </a:prstGeom>
        </p:spPr>
      </p:pic>
      <p:graphicFrame>
        <p:nvGraphicFramePr>
          <p:cNvPr id="4" name="表格 3">
            <a:extLst>
              <a:ext uri="{FF2B5EF4-FFF2-40B4-BE49-F238E27FC236}">
                <a16:creationId xmlns:a16="http://schemas.microsoft.com/office/drawing/2014/main" id="{152E60C0-24BC-49B3-8D4E-CEEF31FF701D}"/>
              </a:ext>
            </a:extLst>
          </p:cNvPr>
          <p:cNvGraphicFramePr>
            <a:graphicFrameLocks noGrp="1"/>
          </p:cNvGraphicFramePr>
          <p:nvPr>
            <p:extLst>
              <p:ext uri="{D42A27DB-BD31-4B8C-83A1-F6EECF244321}">
                <p14:modId xmlns:p14="http://schemas.microsoft.com/office/powerpoint/2010/main" val="1666314514"/>
              </p:ext>
            </p:extLst>
          </p:nvPr>
        </p:nvGraphicFramePr>
        <p:xfrm>
          <a:off x="499361" y="1436022"/>
          <a:ext cx="4498665" cy="3916880"/>
        </p:xfrm>
        <a:graphic>
          <a:graphicData uri="http://schemas.openxmlformats.org/drawingml/2006/table">
            <a:tbl>
              <a:tblPr firstRow="1" firstCol="1" bandRow="1"/>
              <a:tblGrid>
                <a:gridCol w="964294">
                  <a:extLst>
                    <a:ext uri="{9D8B030D-6E8A-4147-A177-3AD203B41FA5}">
                      <a16:colId xmlns:a16="http://schemas.microsoft.com/office/drawing/2014/main" val="3165125373"/>
                    </a:ext>
                  </a:extLst>
                </a:gridCol>
                <a:gridCol w="3534371">
                  <a:extLst>
                    <a:ext uri="{9D8B030D-6E8A-4147-A177-3AD203B41FA5}">
                      <a16:colId xmlns:a16="http://schemas.microsoft.com/office/drawing/2014/main" val="309299715"/>
                    </a:ext>
                  </a:extLst>
                </a:gridCol>
              </a:tblGrid>
              <a:tr h="513311">
                <a:tc>
                  <a:txBody>
                    <a:bodyPr/>
                    <a:lstStyle/>
                    <a:p>
                      <a:pPr algn="ctr">
                        <a:lnSpc>
                          <a:spcPts val="1800"/>
                        </a:lnSpc>
                        <a:spcBef>
                          <a:spcPts val="0"/>
                        </a:spcBef>
                        <a:spcAft>
                          <a:spcPts val="0"/>
                        </a:spcAft>
                      </a:pPr>
                      <a:r>
                        <a:rPr lang="zh-TW" alt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800"/>
                        </a:lnSpc>
                        <a:spcBef>
                          <a:spcPts val="0"/>
                        </a:spcBef>
                        <a:spcAft>
                          <a:spcPts val="0"/>
                        </a:spcAft>
                      </a:pP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2406465701"/>
                  </a:ext>
                </a:extLst>
              </a:tr>
              <a:tr h="3403569">
                <a:tc>
                  <a:txBody>
                    <a:body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申請展延前條有效期間者，應於</a:t>
                      </a:r>
                      <a:r>
                        <a:rPr lang="zh-TW" altLang="en-US" sz="1800" b="1" kern="100">
                          <a:solidFill>
                            <a:srgbClr val="DF2E2E"/>
                          </a:solidFill>
                          <a:effectLst/>
                          <a:latin typeface="微軟正黑體" panose="020B0604030504040204" pitchFamily="34" charset="-120"/>
                          <a:ea typeface="微軟正黑體" panose="020B0604030504040204" pitchFamily="34" charset="-120"/>
                          <a:cs typeface="Times New Roman" panose="02020603050405020304" pitchFamily="18" charset="0"/>
                        </a:rPr>
                        <a:t>期間屆滿前二個月至六個月內，</a:t>
                      </a: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填具展延申請書，並檢附下列文件，向主管機關提出申請：</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一、現況說明書。</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二、依第十條第三款規定檢附土地使用同意證明文件。</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三、其他經主管機關指定之文件。</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前項申請，準用第十二條至前條規定。</a:t>
                      </a: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913033"/>
                  </a:ext>
                </a:extLst>
              </a:tr>
            </a:tbl>
          </a:graphicData>
        </a:graphic>
      </p:graphicFrame>
      <p:sp>
        <p:nvSpPr>
          <p:cNvPr id="5" name="Google Shape;43;p2">
            <a:extLst>
              <a:ext uri="{FF2B5EF4-FFF2-40B4-BE49-F238E27FC236}">
                <a16:creationId xmlns:a16="http://schemas.microsoft.com/office/drawing/2014/main" id="{62E9CC30-1341-43C6-998E-95E617ED78A9}"/>
              </a:ext>
            </a:extLst>
          </p:cNvPr>
          <p:cNvSpPr txBox="1"/>
          <p:nvPr/>
        </p:nvSpPr>
        <p:spPr>
          <a:xfrm>
            <a:off x="476338" y="808524"/>
            <a:ext cx="4498665" cy="558659"/>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algn="ctr">
              <a:lnSpc>
                <a:spcPct val="120000"/>
              </a:lnSpc>
              <a:buClr>
                <a:srgbClr val="C00000"/>
              </a:buClr>
              <a:buSzPct val="145000"/>
            </a:pPr>
            <a:r>
              <a:rPr lang="zh-TW" altLang="en-US" sz="2400" b="1" dirty="0">
                <a:solidFill>
                  <a:schemeClr val="accent5">
                    <a:lumMod val="50000"/>
                  </a:schemeClr>
                </a:solidFill>
                <a:latin typeface="Microsoft JhengHei"/>
                <a:ea typeface="Microsoft JhengHei"/>
                <a:cs typeface="Microsoft JhengHei"/>
                <a:sym typeface="Microsoft JhengHei"/>
              </a:rPr>
              <a:t>規定</a:t>
            </a:r>
            <a:endParaRPr lang="zh-TW" altLang="en-US" sz="2400" b="1" dirty="0">
              <a:solidFill>
                <a:schemeClr val="accent5">
                  <a:lumMod val="50000"/>
                </a:schemeClr>
              </a:solidFill>
              <a:effectLst/>
              <a:latin typeface="Microsoft JhengHei"/>
              <a:ea typeface="Microsoft JhengHei"/>
              <a:cs typeface="Microsoft JhengHei"/>
              <a:sym typeface="Microsoft JhengHei"/>
            </a:endParaRPr>
          </a:p>
        </p:txBody>
      </p:sp>
      <p:pic>
        <p:nvPicPr>
          <p:cNvPr id="6" name="圖片 5"/>
          <p:cNvPicPr>
            <a:picLocks noChangeAspect="1"/>
          </p:cNvPicPr>
          <p:nvPr/>
        </p:nvPicPr>
        <p:blipFill>
          <a:blip r:embed="rId4"/>
          <a:stretch>
            <a:fillRect/>
          </a:stretch>
        </p:blipFill>
        <p:spPr>
          <a:xfrm>
            <a:off x="5364447" y="849209"/>
            <a:ext cx="4084353" cy="4913416"/>
          </a:xfrm>
          <a:prstGeom prst="rect">
            <a:avLst/>
          </a:prstGeom>
          <a:ln>
            <a:solidFill>
              <a:schemeClr val="tx1"/>
            </a:solidFill>
          </a:ln>
        </p:spPr>
      </p:pic>
      <p:pic>
        <p:nvPicPr>
          <p:cNvPr id="7" name="圖片 6"/>
          <p:cNvPicPr>
            <a:picLocks noChangeAspect="1"/>
          </p:cNvPicPr>
          <p:nvPr/>
        </p:nvPicPr>
        <p:blipFill>
          <a:blip r:embed="rId5"/>
          <a:stretch>
            <a:fillRect/>
          </a:stretch>
        </p:blipFill>
        <p:spPr>
          <a:xfrm>
            <a:off x="6105075" y="1234499"/>
            <a:ext cx="4157535" cy="4793597"/>
          </a:xfrm>
          <a:prstGeom prst="rect">
            <a:avLst/>
          </a:prstGeom>
          <a:ln>
            <a:solidFill>
              <a:schemeClr val="tx1"/>
            </a:solidFill>
          </a:ln>
        </p:spPr>
      </p:pic>
      <p:pic>
        <p:nvPicPr>
          <p:cNvPr id="8" name="圖片 7"/>
          <p:cNvPicPr>
            <a:picLocks noChangeAspect="1"/>
          </p:cNvPicPr>
          <p:nvPr/>
        </p:nvPicPr>
        <p:blipFill>
          <a:blip r:embed="rId6"/>
          <a:stretch>
            <a:fillRect/>
          </a:stretch>
        </p:blipFill>
        <p:spPr>
          <a:xfrm>
            <a:off x="7943850" y="1444886"/>
            <a:ext cx="3771900" cy="4985571"/>
          </a:xfrm>
          <a:prstGeom prst="rect">
            <a:avLst/>
          </a:prstGeom>
          <a:ln>
            <a:solidFill>
              <a:schemeClr val="tx1"/>
            </a:solidFill>
          </a:ln>
        </p:spPr>
      </p:pic>
      <p:sp>
        <p:nvSpPr>
          <p:cNvPr id="9" name="矩形: 圓角 40">
            <a:extLst>
              <a:ext uri="{FF2B5EF4-FFF2-40B4-BE49-F238E27FC236}">
                <a16:creationId xmlns:a16="http://schemas.microsoft.com/office/drawing/2014/main" id="{3651F464-805A-4388-AE6D-51E1DABD687D}"/>
              </a:ext>
            </a:extLst>
          </p:cNvPr>
          <p:cNvSpPr/>
          <p:nvPr/>
        </p:nvSpPr>
        <p:spPr>
          <a:xfrm>
            <a:off x="9725024" y="757154"/>
            <a:ext cx="1914525" cy="372151"/>
          </a:xfrm>
          <a:prstGeom prst="roundRect">
            <a:avLst/>
          </a:prstGeom>
          <a:solidFill>
            <a:srgbClr val="465723"/>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zh-TW" altLang="en-US" sz="1600" b="1">
                <a:latin typeface="微軟正黑體" panose="020B0604030504040204" pitchFamily="34" charset="-120"/>
                <a:ea typeface="微軟正黑體" panose="020B0604030504040204" pitchFamily="34" charset="-120"/>
              </a:rPr>
              <a:t>兼作展延申請文件</a:t>
            </a:r>
          </a:p>
        </p:txBody>
      </p:sp>
      <p:sp>
        <p:nvSpPr>
          <p:cNvPr id="10" name="文字方塊 9">
            <a:extLst>
              <a:ext uri="{FF2B5EF4-FFF2-40B4-BE49-F238E27FC236}">
                <a16:creationId xmlns:a16="http://schemas.microsoft.com/office/drawing/2014/main" id="{FA616D28-C0C8-C229-CC51-F876A7DCB6A6}"/>
              </a:ext>
            </a:extLst>
          </p:cNvPr>
          <p:cNvSpPr txBox="1"/>
          <p:nvPr/>
        </p:nvSpPr>
        <p:spPr>
          <a:xfrm>
            <a:off x="1134475" y="23989"/>
            <a:ext cx="9828332"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（灌排辦法第十五條：展延）</a:t>
            </a:r>
            <a:endParaRPr lang="zh-TW" altLang="en-US" sz="32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294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152E60C0-24BC-49B3-8D4E-CEEF31FF701D}"/>
              </a:ext>
            </a:extLst>
          </p:cNvPr>
          <p:cNvGraphicFramePr>
            <a:graphicFrameLocks noGrp="1"/>
          </p:cNvGraphicFramePr>
          <p:nvPr/>
        </p:nvGraphicFramePr>
        <p:xfrm>
          <a:off x="499361" y="1436022"/>
          <a:ext cx="4498665" cy="3916880"/>
        </p:xfrm>
        <a:graphic>
          <a:graphicData uri="http://schemas.openxmlformats.org/drawingml/2006/table">
            <a:tbl>
              <a:tblPr firstRow="1" firstCol="1" bandRow="1"/>
              <a:tblGrid>
                <a:gridCol w="964294">
                  <a:extLst>
                    <a:ext uri="{9D8B030D-6E8A-4147-A177-3AD203B41FA5}">
                      <a16:colId xmlns:a16="http://schemas.microsoft.com/office/drawing/2014/main" val="3165125373"/>
                    </a:ext>
                  </a:extLst>
                </a:gridCol>
                <a:gridCol w="3534371">
                  <a:extLst>
                    <a:ext uri="{9D8B030D-6E8A-4147-A177-3AD203B41FA5}">
                      <a16:colId xmlns:a16="http://schemas.microsoft.com/office/drawing/2014/main" val="309299715"/>
                    </a:ext>
                  </a:extLst>
                </a:gridCol>
              </a:tblGrid>
              <a:tr h="513311">
                <a:tc>
                  <a:txBody>
                    <a:bodyPr/>
                    <a:lstStyle/>
                    <a:p>
                      <a:pPr algn="ctr">
                        <a:lnSpc>
                          <a:spcPts val="1800"/>
                        </a:lnSpc>
                        <a:spcBef>
                          <a:spcPts val="0"/>
                        </a:spcBef>
                        <a:spcAft>
                          <a:spcPts val="0"/>
                        </a:spcAft>
                      </a:pPr>
                      <a:r>
                        <a:rPr lang="zh-TW" alt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條序</a:t>
                      </a:r>
                      <a:endPar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800"/>
                        </a:lnSpc>
                        <a:spcBef>
                          <a:spcPts val="0"/>
                        </a:spcBef>
                        <a:spcAft>
                          <a:spcPts val="0"/>
                        </a:spcAft>
                      </a:pP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條</a:t>
                      </a:r>
                      <a:r>
                        <a:rPr lang="en-US"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sz="2400" b="1" kern="10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文</a:t>
                      </a: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2406465701"/>
                  </a:ext>
                </a:extLst>
              </a:tr>
              <a:tr h="3403569">
                <a:tc>
                  <a:txBody>
                    <a:bodyPr/>
                    <a:lstStyle/>
                    <a:p>
                      <a:pPr marL="0" indent="0" algn="ctr">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農田灌溉排水管理辦法</a:t>
                      </a:r>
                      <a:r>
                        <a:rPr lang="en-US" altLang="zh-TW"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§17</a:t>
                      </a:r>
                      <a:endPar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依第十四條規定取得許可之內容變更者，申請人</a:t>
                      </a:r>
                      <a:r>
                        <a:rPr lang="zh-TW" altLang="en-US" sz="1800" b="1" u="none"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應於事實發生之日起一個月內</a:t>
                      </a: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，填具申請書並檢附相關文件及其他經主管機關指定之文件，向主管機關申請變更。</a:t>
                      </a:r>
                      <a:r>
                        <a:rPr lang="zh-TW" altLang="en-US" sz="1800" b="1" kern="100">
                          <a:solidFill>
                            <a:srgbClr val="E63808"/>
                          </a:solidFill>
                          <a:effectLst/>
                          <a:latin typeface="微軟正黑體" panose="020B0604030504040204" pitchFamily="34" charset="-120"/>
                          <a:ea typeface="微軟正黑體" panose="020B0604030504040204" pitchFamily="34" charset="-120"/>
                          <a:cs typeface="Times New Roman" panose="02020603050405020304" pitchFamily="18" charset="0"/>
                        </a:rPr>
                        <a:t>但涉及施工、搭排或引取之時間、地點或水量、妨礙農田水利設施之灌溉或排水功能或有妨礙之虞者，應事先提出申請</a:t>
                      </a: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0" indent="0" algn="just">
                        <a:lnSpc>
                          <a:spcPts val="2000"/>
                        </a:lnSpc>
                        <a:spcBef>
                          <a:spcPts val="0"/>
                        </a:spcBef>
                        <a:spcAft>
                          <a:spcPts val="0"/>
                        </a:spcAft>
                      </a:pPr>
                      <a:r>
                        <a:rPr lang="zh-TW" altLang="en-US" sz="18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前項申請，準用第十二條至第十四條規定。</a:t>
                      </a:r>
                      <a:endParaRPr lang="zh-TW" altLang="en-US" sz="1800" b="1" kern="100">
                        <a:solidFill>
                          <a:srgbClr val="DF2E2E"/>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90" marR="6859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913033"/>
                  </a:ext>
                </a:extLst>
              </a:tr>
            </a:tbl>
          </a:graphicData>
        </a:graphic>
      </p:graphicFrame>
      <p:sp>
        <p:nvSpPr>
          <p:cNvPr id="8" name="Google Shape;43;p2">
            <a:extLst>
              <a:ext uri="{FF2B5EF4-FFF2-40B4-BE49-F238E27FC236}">
                <a16:creationId xmlns:a16="http://schemas.microsoft.com/office/drawing/2014/main" id="{62E9CC30-1341-43C6-998E-95E617ED78A9}"/>
              </a:ext>
            </a:extLst>
          </p:cNvPr>
          <p:cNvSpPr txBox="1"/>
          <p:nvPr/>
        </p:nvSpPr>
        <p:spPr>
          <a:xfrm>
            <a:off x="476338" y="808524"/>
            <a:ext cx="4498665" cy="558659"/>
          </a:xfrm>
          <a:prstGeom prst="roundRect">
            <a:avLst/>
          </a:prstGeom>
          <a:noFill/>
          <a:ln>
            <a:noFill/>
          </a:ln>
          <a:effectLst>
            <a:glow rad="88900">
              <a:schemeClr val="accent1">
                <a:satMod val="175000"/>
                <a:alpha val="40000"/>
              </a:schemeClr>
            </a:glow>
          </a:effectLst>
        </p:spPr>
        <p:txBody>
          <a:bodyPr spcFirstLastPara="1" wrap="square" lIns="91425" tIns="45700" rIns="91425" bIns="45700" anchor="t" anchorCtr="0">
            <a:noAutofit/>
          </a:bodyPr>
          <a:lstStyle/>
          <a:p>
            <a:pPr algn="ctr">
              <a:lnSpc>
                <a:spcPct val="120000"/>
              </a:lnSpc>
              <a:buClr>
                <a:srgbClr val="C00000"/>
              </a:buClr>
              <a:buSzPct val="145000"/>
            </a:pPr>
            <a:r>
              <a:rPr lang="zh-TW" altLang="en-US" sz="2400" b="1">
                <a:solidFill>
                  <a:schemeClr val="accent5">
                    <a:lumMod val="50000"/>
                  </a:schemeClr>
                </a:solidFill>
                <a:latin typeface="Microsoft JhengHei"/>
                <a:ea typeface="Microsoft JhengHei"/>
                <a:cs typeface="Microsoft JhengHei"/>
                <a:sym typeface="Microsoft JhengHei"/>
              </a:rPr>
              <a:t>規定</a:t>
            </a:r>
            <a:endParaRPr lang="zh-TW" altLang="en-US" sz="2400" b="1">
              <a:solidFill>
                <a:schemeClr val="accent5">
                  <a:lumMod val="50000"/>
                </a:schemeClr>
              </a:solidFill>
              <a:effectLst/>
              <a:latin typeface="Microsoft JhengHei"/>
              <a:ea typeface="Microsoft JhengHei"/>
              <a:cs typeface="Microsoft JhengHei"/>
              <a:sym typeface="Microsoft JhengHei"/>
            </a:endParaRPr>
          </a:p>
        </p:txBody>
      </p:sp>
      <p:sp>
        <p:nvSpPr>
          <p:cNvPr id="9" name="文字方塊 8">
            <a:extLst>
              <a:ext uri="{FF2B5EF4-FFF2-40B4-BE49-F238E27FC236}">
                <a16:creationId xmlns:a16="http://schemas.microsoft.com/office/drawing/2014/main" id="{0E6204B1-4762-4630-9B0D-807EE2DF621C}"/>
              </a:ext>
            </a:extLst>
          </p:cNvPr>
          <p:cNvSpPr txBox="1"/>
          <p:nvPr/>
        </p:nvSpPr>
        <p:spPr>
          <a:xfrm>
            <a:off x="454921" y="5397292"/>
            <a:ext cx="4587544" cy="861774"/>
          </a:xfrm>
          <a:prstGeom prst="rect">
            <a:avLst/>
          </a:prstGeom>
          <a:noFill/>
        </p:spPr>
        <p:txBody>
          <a:bodyPr wrap="square">
            <a:spAutoFit/>
          </a:bodyPr>
          <a:lstStyle/>
          <a:p>
            <a:pPr algn="just">
              <a:lnSpc>
                <a:spcPts val="2000"/>
              </a:lnSpc>
            </a:pPr>
            <a:r>
              <a:rPr lang="zh-TW" altLang="en-US" sz="1800" b="1">
                <a:latin typeface="微軟正黑體" panose="020B0604030504040204" pitchFamily="34" charset="-120"/>
                <a:ea typeface="微軟正黑體" panose="020B0604030504040204" pitchFamily="34" charset="-120"/>
                <a:cs typeface="Times New Roman" panose="02020603050405020304" pitchFamily="18" charset="0"/>
              </a:rPr>
              <a:t>如：施工期間有其他事實或需求變更，原許可之版橋擬加寬者，應按本作業辦理許可處分之內容變更，如原</a:t>
            </a:r>
            <a:r>
              <a:rPr lang="en-US" altLang="zh-TW" sz="1800" b="1">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800" b="1">
                <a:latin typeface="微軟正黑體" panose="020B0604030504040204" pitchFamily="34" charset="-120"/>
                <a:ea typeface="微軟正黑體" panose="020B0604030504040204" pitchFamily="34" charset="-120"/>
                <a:cs typeface="Times New Roman" panose="02020603050405020304" pitchFamily="18" charset="0"/>
              </a:rPr>
              <a:t>公尺變更為</a:t>
            </a:r>
            <a:r>
              <a:rPr lang="en-US" altLang="zh-TW" sz="1800" b="1">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800" b="1">
                <a:latin typeface="微軟正黑體" panose="020B0604030504040204" pitchFamily="34" charset="-120"/>
                <a:ea typeface="微軟正黑體" panose="020B0604030504040204" pitchFamily="34" charset="-120"/>
                <a:cs typeface="Times New Roman" panose="02020603050405020304" pitchFamily="18" charset="0"/>
              </a:rPr>
              <a:t>公尺。</a:t>
            </a:r>
            <a:endParaRPr lang="en-US" altLang="zh-TW" sz="1800" b="1">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矩形 12">
            <a:extLst>
              <a:ext uri="{FF2B5EF4-FFF2-40B4-BE49-F238E27FC236}">
                <a16:creationId xmlns:a16="http://schemas.microsoft.com/office/drawing/2014/main" id="{7D85EE5B-E966-42A2-9276-57C17B52B1DF}"/>
              </a:ext>
            </a:extLst>
          </p:cNvPr>
          <p:cNvSpPr/>
          <p:nvPr/>
        </p:nvSpPr>
        <p:spPr>
          <a:xfrm>
            <a:off x="5819230" y="1014153"/>
            <a:ext cx="5490921" cy="51987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矩形: 圓角 23">
            <a:extLst>
              <a:ext uri="{FF2B5EF4-FFF2-40B4-BE49-F238E27FC236}">
                <a16:creationId xmlns:a16="http://schemas.microsoft.com/office/drawing/2014/main" id="{737ADB23-F697-41FD-921E-A6729712DC49}"/>
              </a:ext>
            </a:extLst>
          </p:cNvPr>
          <p:cNvSpPr/>
          <p:nvPr/>
        </p:nvSpPr>
        <p:spPr>
          <a:xfrm>
            <a:off x="5919648" y="1187592"/>
            <a:ext cx="3135132" cy="58291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申請人檢附</a:t>
            </a:r>
            <a:r>
              <a:rPr lang="zh-TW" altLang="en-US"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申請書</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切結書</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，向工作站</a:t>
            </a:r>
            <a:r>
              <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管理處辦理申請許可。</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矩形: 圓角 24">
            <a:extLst>
              <a:ext uri="{FF2B5EF4-FFF2-40B4-BE49-F238E27FC236}">
                <a16:creationId xmlns:a16="http://schemas.microsoft.com/office/drawing/2014/main" id="{F1B29DCC-8171-4CD4-B417-1F8449231A6B}"/>
              </a:ext>
            </a:extLst>
          </p:cNvPr>
          <p:cNvSpPr/>
          <p:nvPr/>
        </p:nvSpPr>
        <p:spPr>
          <a:xfrm>
            <a:off x="5919647" y="2099484"/>
            <a:ext cx="3135132" cy="827756"/>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工作站進行</a:t>
            </a:r>
            <a:r>
              <a:rPr lang="zh-TW" altLang="en-US" b="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書審</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，資料不符者由管理處通知申請人限期補正，屆期未補正者，依灌排辦法</a:t>
            </a:r>
            <a:r>
              <a:rPr lang="zh-TW" altLang="en-US"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條「不予受理」</a:t>
            </a:r>
            <a:endParaRPr lang="en-US" altLang="zh-TW">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矩形: 圓角 25">
            <a:extLst>
              <a:ext uri="{FF2B5EF4-FFF2-40B4-BE49-F238E27FC236}">
                <a16:creationId xmlns:a16="http://schemas.microsoft.com/office/drawing/2014/main" id="{EE50217D-5101-4974-8E8B-6658E6987CEE}"/>
              </a:ext>
            </a:extLst>
          </p:cNvPr>
          <p:cNvSpPr/>
          <p:nvPr/>
        </p:nvSpPr>
        <p:spPr>
          <a:xfrm>
            <a:off x="5918434" y="3256217"/>
            <a:ext cx="3130850" cy="58775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工作站辦理</a:t>
            </a:r>
            <a:r>
              <a:rPr lang="zh-TW" altLang="en-US"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初審</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，通過後提送管理處</a:t>
            </a:r>
            <a:r>
              <a:rPr lang="zh-TW" altLang="en-US"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複審，確認是否有工程誤差</a:t>
            </a:r>
            <a:endParaRPr lang="en-US" altLang="zh-TW" b="1">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圓角 26">
            <a:extLst>
              <a:ext uri="{FF2B5EF4-FFF2-40B4-BE49-F238E27FC236}">
                <a16:creationId xmlns:a16="http://schemas.microsoft.com/office/drawing/2014/main" id="{0EB7E788-016C-4F75-A76E-CA79741B1C66}"/>
              </a:ext>
            </a:extLst>
          </p:cNvPr>
          <p:cNvSpPr/>
          <p:nvPr/>
        </p:nvSpPr>
        <p:spPr>
          <a:xfrm>
            <a:off x="8115658" y="4407568"/>
            <a:ext cx="3130850" cy="77969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複審未通過者，管理處代辦署稿核發</a:t>
            </a:r>
            <a:r>
              <a:rPr lang="zh-TW" altLang="en-US" b="1">
                <a:solidFill>
                  <a:srgbClr val="E63808"/>
                </a:solidFill>
                <a:latin typeface="微軟正黑體" panose="020B0604030504040204" pitchFamily="34" charset="-120"/>
                <a:ea typeface="微軟正黑體" panose="020B0604030504040204" pitchFamily="34" charset="-120"/>
                <a:cs typeface="Times New Roman" panose="02020603050405020304" pitchFamily="18" charset="0"/>
              </a:rPr>
              <a:t>「不予許可」</a:t>
            </a: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之行政處分。</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矩形: 圓角 27">
            <a:extLst>
              <a:ext uri="{FF2B5EF4-FFF2-40B4-BE49-F238E27FC236}">
                <a16:creationId xmlns:a16="http://schemas.microsoft.com/office/drawing/2014/main" id="{974EA1EC-E425-495D-AA20-57B35072A636}"/>
              </a:ext>
            </a:extLst>
          </p:cNvPr>
          <p:cNvSpPr/>
          <p:nvPr/>
        </p:nvSpPr>
        <p:spPr>
          <a:xfrm>
            <a:off x="5918434" y="5324296"/>
            <a:ext cx="3130850" cy="766827"/>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lvl="8" algn="ctr" defTabSz="914400" fontAlgn="base">
              <a:lnSpc>
                <a:spcPts val="1900"/>
              </a:lnSpc>
              <a:spcAft>
                <a:spcPct val="0"/>
              </a:spcAft>
              <a:buClr>
                <a:srgbClr val="008000"/>
              </a:buClr>
              <a:buSzPct val="80000"/>
              <a:defRPr/>
            </a:pPr>
            <a:r>
              <a:rPr lang="zh-TW" altLang="en-US">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複審通過者，管理處代辦屬稿核發許可函，如涉及工程者，應提交開工報告書</a:t>
            </a:r>
            <a:endParaRPr lang="en-US" altLang="zh-TW">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9" name="直線單箭頭接點 18">
            <a:extLst>
              <a:ext uri="{FF2B5EF4-FFF2-40B4-BE49-F238E27FC236}">
                <a16:creationId xmlns:a16="http://schemas.microsoft.com/office/drawing/2014/main" id="{7A0CF04E-3CFD-4D50-8C87-E34B5F53D8E9}"/>
              </a:ext>
            </a:extLst>
          </p:cNvPr>
          <p:cNvCxnSpPr>
            <a:stCxn id="14" idx="2"/>
            <a:endCxn id="15" idx="0"/>
          </p:cNvCxnSpPr>
          <p:nvPr/>
        </p:nvCxnSpPr>
        <p:spPr>
          <a:xfrm flipH="1">
            <a:off x="7487213" y="1770507"/>
            <a:ext cx="1" cy="328977"/>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CFF416D7-7762-4D62-9929-6DB8AB88FD5D}"/>
              </a:ext>
            </a:extLst>
          </p:cNvPr>
          <p:cNvCxnSpPr>
            <a:stCxn id="15" idx="2"/>
            <a:endCxn id="16" idx="0"/>
          </p:cNvCxnSpPr>
          <p:nvPr/>
        </p:nvCxnSpPr>
        <p:spPr>
          <a:xfrm flipH="1">
            <a:off x="7483859" y="2927240"/>
            <a:ext cx="3354" cy="328977"/>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AA7073C4-D4E3-4C42-ADD4-9D49F6F221C8}"/>
              </a:ext>
            </a:extLst>
          </p:cNvPr>
          <p:cNvCxnSpPr>
            <a:stCxn id="16" idx="2"/>
            <a:endCxn id="17" idx="0"/>
          </p:cNvCxnSpPr>
          <p:nvPr/>
        </p:nvCxnSpPr>
        <p:spPr>
          <a:xfrm rot="16200000" flipH="1">
            <a:off x="8300671" y="3027156"/>
            <a:ext cx="563600" cy="2197224"/>
          </a:xfrm>
          <a:prstGeom prst="bentConnector3">
            <a:avLst>
              <a:gd name="adj1" fmla="val 50000"/>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CD8A7103-0491-49B0-8618-CBC2D85CE513}"/>
              </a:ext>
            </a:extLst>
          </p:cNvPr>
          <p:cNvCxnSpPr>
            <a:endCxn id="18" idx="0"/>
          </p:cNvCxnSpPr>
          <p:nvPr/>
        </p:nvCxnSpPr>
        <p:spPr>
          <a:xfrm>
            <a:off x="7483859" y="3923069"/>
            <a:ext cx="0" cy="1401227"/>
          </a:xfrm>
          <a:prstGeom prst="straightConnector1">
            <a:avLst/>
          </a:prstGeom>
          <a:ln w="28575">
            <a:solidFill>
              <a:schemeClr val="accent3">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圖片 24">
            <a:extLst>
              <a:ext uri="{FF2B5EF4-FFF2-40B4-BE49-F238E27FC236}">
                <a16:creationId xmlns:a16="http://schemas.microsoft.com/office/drawing/2014/main" id="{B54302CC-C295-40C6-B2BA-65E7CB4CE8BD}"/>
              </a:ext>
            </a:extLst>
          </p:cNvPr>
          <p:cNvPicPr>
            <a:picLocks noChangeAspect="1"/>
          </p:cNvPicPr>
          <p:nvPr/>
        </p:nvPicPr>
        <p:blipFill>
          <a:blip r:embed="rId3"/>
          <a:stretch>
            <a:fillRect/>
          </a:stretch>
        </p:blipFill>
        <p:spPr>
          <a:xfrm>
            <a:off x="246392" y="-53884"/>
            <a:ext cx="907747" cy="864000"/>
          </a:xfrm>
          <a:prstGeom prst="rect">
            <a:avLst/>
          </a:prstGeom>
        </p:spPr>
      </p:pic>
      <p:sp>
        <p:nvSpPr>
          <p:cNvPr id="23" name="文字方塊 22">
            <a:extLst>
              <a:ext uri="{FF2B5EF4-FFF2-40B4-BE49-F238E27FC236}">
                <a16:creationId xmlns:a16="http://schemas.microsoft.com/office/drawing/2014/main" id="{B66F5EC9-9E96-1566-921A-0A7054991B04}"/>
              </a:ext>
            </a:extLst>
          </p:cNvPr>
          <p:cNvSpPr txBox="1"/>
          <p:nvPr/>
        </p:nvSpPr>
        <p:spPr>
          <a:xfrm>
            <a:off x="1134475" y="23989"/>
            <a:ext cx="11367214" cy="584775"/>
          </a:xfrm>
          <a:prstGeom prst="roundRect">
            <a:avLst>
              <a:gd name="adj" fmla="val 0"/>
            </a:avLst>
          </a:prstGeom>
          <a:noFill/>
        </p:spPr>
        <p:txBody>
          <a:bodyPr wrap="none" rtlCol="0">
            <a:spAutoFit/>
          </a:bodyPr>
          <a:lstStyle/>
          <a:p>
            <a:r>
              <a:rPr lang="zh-TW" altLang="en-US" sz="3200">
                <a:latin typeface="微軟正黑體" panose="020B0604030504040204" pitchFamily="34" charset="-120"/>
                <a:ea typeface="微軟正黑體" panose="020B0604030504040204" pitchFamily="34" charset="-120"/>
              </a:rPr>
              <a:t>農田水利法相關條文業務執行</a:t>
            </a:r>
            <a:r>
              <a:rPr lang="zh-TW" altLang="en-US" sz="2400">
                <a:latin typeface="微軟正黑體" panose="020B0604030504040204" pitchFamily="34" charset="-120"/>
                <a:ea typeface="微軟正黑體" panose="020B0604030504040204" pitchFamily="34" charset="-120"/>
              </a:rPr>
              <a:t>（灌排辦法第十七條：處分內容之變更）</a:t>
            </a:r>
            <a:endParaRPr lang="zh-TW" altLang="en-US" sz="32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128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a:extLst>
              <a:ext uri="{FF2B5EF4-FFF2-40B4-BE49-F238E27FC236}">
                <a16:creationId xmlns:a16="http://schemas.microsoft.com/office/drawing/2014/main" id="{7877883B-DB09-40C0-A56D-F67EA5F357DE}"/>
              </a:ext>
            </a:extLst>
          </p:cNvPr>
          <p:cNvSpPr txBox="1">
            <a:spLocks/>
          </p:cNvSpPr>
          <p:nvPr/>
        </p:nvSpPr>
        <p:spPr>
          <a:xfrm>
            <a:off x="700265" y="712794"/>
            <a:ext cx="8401395"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zh-TW" altLang="en-US" b="1" dirty="0"/>
              <a:t>農田水利法行政處分法令架構體系</a:t>
            </a:r>
            <a:endParaRPr lang="en-US" altLang="zh-TW" b="1" dirty="0"/>
          </a:p>
        </p:txBody>
      </p:sp>
      <p:sp>
        <p:nvSpPr>
          <p:cNvPr id="6" name="矩形 5">
            <a:extLst>
              <a:ext uri="{FF2B5EF4-FFF2-40B4-BE49-F238E27FC236}">
                <a16:creationId xmlns:a16="http://schemas.microsoft.com/office/drawing/2014/main" id="{F1D42587-A9DA-469D-BC77-FCC8D07361C2}"/>
              </a:ext>
            </a:extLst>
          </p:cNvPr>
          <p:cNvSpPr/>
          <p:nvPr/>
        </p:nvSpPr>
        <p:spPr>
          <a:xfrm>
            <a:off x="4109797" y="1934922"/>
            <a:ext cx="2808312" cy="628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latin typeface="微軟正黑體" panose="020B0604030504040204" pitchFamily="34" charset="-120"/>
                <a:ea typeface="微軟正黑體" panose="020B0604030504040204" pitchFamily="34" charset="-120"/>
              </a:rPr>
              <a:t>農田水利法</a:t>
            </a:r>
            <a:endParaRPr lang="en-US" altLang="zh-TW" b="1" dirty="0">
              <a:solidFill>
                <a:sysClr val="windowText" lastClr="000000"/>
              </a:solidFill>
              <a:latin typeface="微軟正黑體" panose="020B0604030504040204" pitchFamily="34" charset="-120"/>
              <a:ea typeface="微軟正黑體" panose="020B0604030504040204" pitchFamily="34" charset="-120"/>
            </a:endParaRPr>
          </a:p>
          <a:p>
            <a:pPr algn="ctr"/>
            <a:r>
              <a:rPr lang="en-US" altLang="zh-TW" b="1" dirty="0">
                <a:solidFill>
                  <a:sysClr val="windowText" lastClr="000000"/>
                </a:solidFill>
                <a:latin typeface="微軟正黑體" panose="020B0604030504040204" pitchFamily="34" charset="-120"/>
                <a:ea typeface="微軟正黑體" panose="020B0604030504040204" pitchFamily="34" charset="-120"/>
              </a:rPr>
              <a:t>(109.10.1</a:t>
            </a:r>
            <a:r>
              <a:rPr lang="zh-TW" altLang="en-US" b="1" dirty="0">
                <a:solidFill>
                  <a:sysClr val="windowText" lastClr="000000"/>
                </a:solidFill>
                <a:latin typeface="微軟正黑體" panose="020B0604030504040204" pitchFamily="34" charset="-120"/>
                <a:ea typeface="微軟正黑體" panose="020B0604030504040204" pitchFamily="34" charset="-120"/>
              </a:rPr>
              <a:t>公告施行</a:t>
            </a:r>
            <a:r>
              <a:rPr lang="en-US" altLang="zh-TW" b="1" dirty="0">
                <a:solidFill>
                  <a:sysClr val="windowText" lastClr="000000"/>
                </a:solidFill>
                <a:latin typeface="微軟正黑體" panose="020B0604030504040204" pitchFamily="34" charset="-120"/>
                <a:ea typeface="微軟正黑體" panose="020B0604030504040204" pitchFamily="34" charset="-120"/>
              </a:rPr>
              <a:t>)</a:t>
            </a:r>
            <a:endParaRPr lang="zh-TW" altLang="en-US"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7A5A4249-0804-4BF3-AEFB-D5C6E26E08BC}"/>
              </a:ext>
            </a:extLst>
          </p:cNvPr>
          <p:cNvSpPr/>
          <p:nvPr/>
        </p:nvSpPr>
        <p:spPr>
          <a:xfrm>
            <a:off x="3630708" y="2809781"/>
            <a:ext cx="3761436" cy="628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農田水利法第三十一條情節輕微及</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減免處罰標準</a:t>
            </a:r>
            <a:endParaRPr lang="zh-TW" altLang="en-US" sz="12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88F53E79-E3F3-4282-BA9E-D4185D6F5CDD}"/>
              </a:ext>
            </a:extLst>
          </p:cNvPr>
          <p:cNvSpPr/>
          <p:nvPr/>
        </p:nvSpPr>
        <p:spPr>
          <a:xfrm>
            <a:off x="2351584" y="4161527"/>
            <a:ext cx="2808312" cy="628692"/>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latin typeface="微軟正黑體" panose="020B0604030504040204" pitchFamily="34" charset="-120"/>
                <a:ea typeface="微軟正黑體" panose="020B0604030504040204" pitchFamily="34" charset="-120"/>
              </a:rPr>
              <a:t>農田水利機關稽查行為規範及稽查證核發管理作業</a:t>
            </a:r>
            <a:endParaRPr lang="en-US" altLang="zh-TW"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B42A1125-9203-405F-99C7-91FFCBFA0837}"/>
              </a:ext>
            </a:extLst>
          </p:cNvPr>
          <p:cNvSpPr/>
          <p:nvPr/>
        </p:nvSpPr>
        <p:spPr>
          <a:xfrm>
            <a:off x="6005027" y="4161527"/>
            <a:ext cx="2808312" cy="628692"/>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latin typeface="微軟正黑體" panose="020B0604030504040204" pitchFamily="34" charset="-120"/>
                <a:ea typeface="微軟正黑體" panose="020B0604030504040204" pitchFamily="34" charset="-120"/>
              </a:rPr>
              <a:t>違反農田水利法統一裁罰基準</a:t>
            </a:r>
            <a:endParaRPr lang="en-US" altLang="zh-TW"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D1626441-34FB-41EA-9A47-738048720B3A}"/>
              </a:ext>
            </a:extLst>
          </p:cNvPr>
          <p:cNvSpPr/>
          <p:nvPr/>
        </p:nvSpPr>
        <p:spPr>
          <a:xfrm>
            <a:off x="2351584" y="4812083"/>
            <a:ext cx="2808312" cy="628692"/>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latin typeface="微軟正黑體" panose="020B0604030504040204" pitchFamily="34" charset="-120"/>
                <a:ea typeface="微軟正黑體" panose="020B0604030504040204" pitchFamily="34" charset="-120"/>
              </a:rPr>
              <a:t>核發農田水利事業人員</a:t>
            </a:r>
            <a:r>
              <a:rPr lang="zh-TW" altLang="en-US" b="1" dirty="0">
                <a:solidFill>
                  <a:srgbClr val="0000FF"/>
                </a:solidFill>
                <a:latin typeface="微軟正黑體" panose="020B0604030504040204" pitchFamily="34" charset="-120"/>
                <a:ea typeface="微軟正黑體" panose="020B0604030504040204" pitchFamily="34" charset="-120"/>
              </a:rPr>
              <a:t>稽查證</a:t>
            </a:r>
            <a:r>
              <a:rPr lang="zh-TW" altLang="en-US" b="1" dirty="0">
                <a:solidFill>
                  <a:sysClr val="windowText" lastClr="000000"/>
                </a:solidFill>
                <a:latin typeface="微軟正黑體" panose="020B0604030504040204" pitchFamily="34" charset="-120"/>
                <a:ea typeface="微軟正黑體" panose="020B0604030504040204" pitchFamily="34" charset="-120"/>
              </a:rPr>
              <a:t>，強化稽查品質</a:t>
            </a:r>
            <a:endParaRPr lang="en-US" altLang="zh-TW"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3AD04F0-4F4F-43C2-AE9A-9262D580644E}"/>
              </a:ext>
            </a:extLst>
          </p:cNvPr>
          <p:cNvSpPr/>
          <p:nvPr/>
        </p:nvSpPr>
        <p:spPr>
          <a:xfrm>
            <a:off x="6005027" y="4788749"/>
            <a:ext cx="2808312" cy="628692"/>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latin typeface="微軟正黑體" panose="020B0604030504040204" pitchFamily="34" charset="-120"/>
                <a:ea typeface="微軟正黑體" panose="020B0604030504040204" pitchFamily="34" charset="-120"/>
              </a:rPr>
              <a:t>作業程序及統一裁罰基準</a:t>
            </a:r>
            <a:endParaRPr lang="en-US" altLang="zh-TW" b="1" dirty="0">
              <a:solidFill>
                <a:sysClr val="windowText" lastClr="000000"/>
              </a:solidFill>
              <a:latin typeface="微軟正黑體" panose="020B0604030504040204" pitchFamily="34" charset="-120"/>
              <a:ea typeface="微軟正黑體" panose="020B0604030504040204" pitchFamily="34" charset="-120"/>
            </a:endParaRPr>
          </a:p>
        </p:txBody>
      </p:sp>
      <p:cxnSp>
        <p:nvCxnSpPr>
          <p:cNvPr id="18" name="接點: 肘形 17">
            <a:extLst>
              <a:ext uri="{FF2B5EF4-FFF2-40B4-BE49-F238E27FC236}">
                <a16:creationId xmlns:a16="http://schemas.microsoft.com/office/drawing/2014/main" id="{756DB56C-5AEF-41DE-82B4-238286F63C2F}"/>
              </a:ext>
            </a:extLst>
          </p:cNvPr>
          <p:cNvCxnSpPr>
            <a:cxnSpLocks/>
            <a:stCxn id="8" idx="2"/>
            <a:endCxn id="10" idx="0"/>
          </p:cNvCxnSpPr>
          <p:nvPr/>
        </p:nvCxnSpPr>
        <p:spPr>
          <a:xfrm rot="5400000">
            <a:off x="4272056" y="2922157"/>
            <a:ext cx="723054" cy="17556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接點: 肘形 19">
            <a:extLst>
              <a:ext uri="{FF2B5EF4-FFF2-40B4-BE49-F238E27FC236}">
                <a16:creationId xmlns:a16="http://schemas.microsoft.com/office/drawing/2014/main" id="{9023A6D5-94DD-4121-B5C6-16FA285133A8}"/>
              </a:ext>
            </a:extLst>
          </p:cNvPr>
          <p:cNvCxnSpPr>
            <a:cxnSpLocks/>
            <a:stCxn id="8" idx="2"/>
            <a:endCxn id="12" idx="0"/>
          </p:cNvCxnSpPr>
          <p:nvPr/>
        </p:nvCxnSpPr>
        <p:spPr>
          <a:xfrm rot="16200000" flipH="1">
            <a:off x="6098777" y="2851122"/>
            <a:ext cx="723054" cy="18977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CF0898D7-52BE-4901-BD07-1F5C4B3543C4}"/>
              </a:ext>
            </a:extLst>
          </p:cNvPr>
          <p:cNvCxnSpPr>
            <a:cxnSpLocks/>
            <a:stCxn id="6" idx="2"/>
            <a:endCxn id="8" idx="0"/>
          </p:cNvCxnSpPr>
          <p:nvPr/>
        </p:nvCxnSpPr>
        <p:spPr>
          <a:xfrm flipH="1">
            <a:off x="5511427" y="2563615"/>
            <a:ext cx="2527" cy="24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E157B738-83BE-460B-BC60-D0E5B4E5B2D6}"/>
              </a:ext>
            </a:extLst>
          </p:cNvPr>
          <p:cNvCxnSpPr/>
          <p:nvPr/>
        </p:nvCxnSpPr>
        <p:spPr>
          <a:xfrm>
            <a:off x="9192344" y="1393396"/>
            <a:ext cx="0" cy="446449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id="{473C0D87-21CC-4088-B5DE-ABB08BDF8C5A}"/>
              </a:ext>
            </a:extLst>
          </p:cNvPr>
          <p:cNvSpPr txBox="1"/>
          <p:nvPr/>
        </p:nvSpPr>
        <p:spPr>
          <a:xfrm>
            <a:off x="9407448" y="4480972"/>
            <a:ext cx="1206091" cy="307777"/>
          </a:xfrm>
          <a:prstGeom prst="rect">
            <a:avLst/>
          </a:prstGeom>
          <a:noFill/>
        </p:spPr>
        <p:txBody>
          <a:bodyPr wrap="square" rtlCol="0">
            <a:spAutoFit/>
          </a:bodyPr>
          <a:lstStyle/>
          <a:p>
            <a:r>
              <a:rPr lang="zh-TW" altLang="en-US" b="1" dirty="0"/>
              <a:t>待研商訂定</a:t>
            </a:r>
          </a:p>
        </p:txBody>
      </p:sp>
      <p:cxnSp>
        <p:nvCxnSpPr>
          <p:cNvPr id="40" name="直線接點 39">
            <a:extLst>
              <a:ext uri="{FF2B5EF4-FFF2-40B4-BE49-F238E27FC236}">
                <a16:creationId xmlns:a16="http://schemas.microsoft.com/office/drawing/2014/main" id="{C68DD24C-8B76-44B1-8C2C-FE42C67CD05C}"/>
              </a:ext>
            </a:extLst>
          </p:cNvPr>
          <p:cNvCxnSpPr/>
          <p:nvPr/>
        </p:nvCxnSpPr>
        <p:spPr>
          <a:xfrm flipV="1">
            <a:off x="1991544" y="3573016"/>
            <a:ext cx="8496944" cy="5262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2" name="內容版面配置區 2">
            <a:extLst>
              <a:ext uri="{FF2B5EF4-FFF2-40B4-BE49-F238E27FC236}">
                <a16:creationId xmlns:a16="http://schemas.microsoft.com/office/drawing/2014/main" id="{142443EF-24F8-49C3-B799-CFFDD49AB191}"/>
              </a:ext>
            </a:extLst>
          </p:cNvPr>
          <p:cNvSpPr txBox="1">
            <a:spLocks/>
          </p:cNvSpPr>
          <p:nvPr/>
        </p:nvSpPr>
        <p:spPr>
          <a:xfrm>
            <a:off x="1154139" y="1173176"/>
            <a:ext cx="8401395"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00FF"/>
              </a:buClr>
              <a:buFont typeface="Wingdings" panose="05000000000000000000" pitchFamily="2" charset="2"/>
              <a:buChar char="l"/>
            </a:pPr>
            <a:r>
              <a:rPr lang="zh-TW" altLang="en-US" sz="2000" dirty="0"/>
              <a:t>農田水利事業人員得依本法辦理稽查事務</a:t>
            </a:r>
            <a:endParaRPr lang="en-US" altLang="zh-TW" sz="2000" dirty="0"/>
          </a:p>
        </p:txBody>
      </p:sp>
      <p:sp>
        <p:nvSpPr>
          <p:cNvPr id="2" name="文字方塊 1">
            <a:extLst>
              <a:ext uri="{FF2B5EF4-FFF2-40B4-BE49-F238E27FC236}">
                <a16:creationId xmlns:a16="http://schemas.microsoft.com/office/drawing/2014/main" id="{207A0377-C48F-49D4-806D-18A5F076F974}"/>
              </a:ext>
            </a:extLst>
          </p:cNvPr>
          <p:cNvSpPr txBox="1"/>
          <p:nvPr/>
        </p:nvSpPr>
        <p:spPr>
          <a:xfrm>
            <a:off x="1808989" y="2080889"/>
            <a:ext cx="543739" cy="307777"/>
          </a:xfrm>
          <a:prstGeom prst="rect">
            <a:avLst/>
          </a:prstGeom>
          <a:noFill/>
        </p:spPr>
        <p:txBody>
          <a:bodyPr wrap="none" rtlCol="0">
            <a:spAutoFit/>
          </a:bodyPr>
          <a:lstStyle>
            <a:defPPr>
              <a:defRPr lang="zh-TW"/>
            </a:defPPr>
            <a:lvl1pPr>
              <a:defRPr>
                <a:latin typeface="微軟正黑體" panose="020B0604030504040204" pitchFamily="34" charset="-120"/>
                <a:ea typeface="微軟正黑體" panose="020B0604030504040204" pitchFamily="34" charset="-120"/>
              </a:defRPr>
            </a:lvl1pPr>
          </a:lstStyle>
          <a:p>
            <a:r>
              <a:rPr lang="zh-TW" altLang="en-US" dirty="0"/>
              <a:t>法律</a:t>
            </a:r>
          </a:p>
        </p:txBody>
      </p:sp>
      <p:sp>
        <p:nvSpPr>
          <p:cNvPr id="3" name="文字方塊 2">
            <a:extLst>
              <a:ext uri="{FF2B5EF4-FFF2-40B4-BE49-F238E27FC236}">
                <a16:creationId xmlns:a16="http://schemas.microsoft.com/office/drawing/2014/main" id="{6F107B3D-33B6-4CF0-90A0-4DB8C1194E8E}"/>
              </a:ext>
            </a:extLst>
          </p:cNvPr>
          <p:cNvSpPr txBox="1"/>
          <p:nvPr/>
        </p:nvSpPr>
        <p:spPr>
          <a:xfrm>
            <a:off x="1847260" y="2876677"/>
            <a:ext cx="543739" cy="307777"/>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法規</a:t>
            </a:r>
          </a:p>
        </p:txBody>
      </p:sp>
      <p:sp>
        <p:nvSpPr>
          <p:cNvPr id="4" name="文字方塊 3">
            <a:extLst>
              <a:ext uri="{FF2B5EF4-FFF2-40B4-BE49-F238E27FC236}">
                <a16:creationId xmlns:a16="http://schemas.microsoft.com/office/drawing/2014/main" id="{E68D1BC6-F699-4107-B352-F7259EB1F5FF}"/>
              </a:ext>
            </a:extLst>
          </p:cNvPr>
          <p:cNvSpPr txBox="1"/>
          <p:nvPr/>
        </p:nvSpPr>
        <p:spPr>
          <a:xfrm>
            <a:off x="1944431" y="4321985"/>
            <a:ext cx="202122" cy="95410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行政</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規則</a:t>
            </a:r>
          </a:p>
        </p:txBody>
      </p:sp>
      <p:pic>
        <p:nvPicPr>
          <p:cNvPr id="21" name="圖片 20">
            <a:extLst>
              <a:ext uri="{FF2B5EF4-FFF2-40B4-BE49-F238E27FC236}">
                <a16:creationId xmlns:a16="http://schemas.microsoft.com/office/drawing/2014/main" id="{BA064AC5-DE52-4F0A-8FF6-1F7247A0E445}"/>
              </a:ext>
            </a:extLst>
          </p:cNvPr>
          <p:cNvPicPr>
            <a:picLocks noChangeAspect="1"/>
          </p:cNvPicPr>
          <p:nvPr/>
        </p:nvPicPr>
        <p:blipFill>
          <a:blip r:embed="rId2"/>
          <a:stretch>
            <a:fillRect/>
          </a:stretch>
        </p:blipFill>
        <p:spPr>
          <a:xfrm>
            <a:off x="246392" y="-53884"/>
            <a:ext cx="907747" cy="864000"/>
          </a:xfrm>
          <a:prstGeom prst="rect">
            <a:avLst/>
          </a:prstGeom>
        </p:spPr>
      </p:pic>
      <p:sp>
        <p:nvSpPr>
          <p:cNvPr id="22" name="文字方塊 21">
            <a:extLst>
              <a:ext uri="{FF2B5EF4-FFF2-40B4-BE49-F238E27FC236}">
                <a16:creationId xmlns:a16="http://schemas.microsoft.com/office/drawing/2014/main" id="{8FADF570-EF15-490B-BBD9-07E482BAF8C3}"/>
              </a:ext>
            </a:extLst>
          </p:cNvPr>
          <p:cNvSpPr txBox="1"/>
          <p:nvPr/>
        </p:nvSpPr>
        <p:spPr>
          <a:xfrm>
            <a:off x="1134475" y="23989"/>
            <a:ext cx="7366119"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（裁罰事項）</a:t>
            </a:r>
            <a:endParaRPr lang="zh-TW" altLang="en-US" sz="3200" dirty="0">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3599C2FC-C36E-4237-906C-09E3240BB501}"/>
              </a:ext>
            </a:extLst>
          </p:cNvPr>
          <p:cNvSpPr txBox="1"/>
          <p:nvPr/>
        </p:nvSpPr>
        <p:spPr>
          <a:xfrm>
            <a:off x="9372364" y="2536015"/>
            <a:ext cx="936104" cy="307777"/>
          </a:xfrm>
          <a:prstGeom prst="rect">
            <a:avLst/>
          </a:prstGeom>
          <a:noFill/>
        </p:spPr>
        <p:txBody>
          <a:bodyPr wrap="square" rtlCol="0">
            <a:spAutoFit/>
          </a:bodyPr>
          <a:lstStyle/>
          <a:p>
            <a:r>
              <a:rPr lang="zh-TW" altLang="en-US" b="1" dirty="0"/>
              <a:t>已訂定</a:t>
            </a:r>
          </a:p>
        </p:txBody>
      </p:sp>
      <p:sp>
        <p:nvSpPr>
          <p:cNvPr id="24" name="Google Shape;12;p7">
            <a:extLst>
              <a:ext uri="{FF2B5EF4-FFF2-40B4-BE49-F238E27FC236}">
                <a16:creationId xmlns:a16="http://schemas.microsoft.com/office/drawing/2014/main" id="{68979D97-DBC3-45D0-A12C-50DC569A05FD}"/>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24</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1505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內容版面配置區 2">
            <a:extLst>
              <a:ext uri="{FF2B5EF4-FFF2-40B4-BE49-F238E27FC236}">
                <a16:creationId xmlns:a16="http://schemas.microsoft.com/office/drawing/2014/main" id="{D19E491E-335A-4895-A7FE-96382713F009}"/>
              </a:ext>
            </a:extLst>
          </p:cNvPr>
          <p:cNvSpPr txBox="1">
            <a:spLocks/>
          </p:cNvSpPr>
          <p:nvPr/>
        </p:nvSpPr>
        <p:spPr>
          <a:xfrm>
            <a:off x="700265" y="809971"/>
            <a:ext cx="8401395"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zh-TW" altLang="en-US" b="1" dirty="0"/>
              <a:t>行政處分流程</a:t>
            </a:r>
            <a:r>
              <a:rPr lang="en-US" altLang="zh-TW" b="1" dirty="0"/>
              <a:t>_</a:t>
            </a:r>
            <a:r>
              <a:rPr lang="zh-TW" altLang="en-US" b="1" dirty="0"/>
              <a:t>管理處與署本部分工規劃</a:t>
            </a:r>
            <a:endParaRPr lang="en-US" altLang="zh-TW" b="1" dirty="0"/>
          </a:p>
        </p:txBody>
      </p:sp>
      <p:sp>
        <p:nvSpPr>
          <p:cNvPr id="6" name="矩形: 圓角 5">
            <a:extLst>
              <a:ext uri="{FF2B5EF4-FFF2-40B4-BE49-F238E27FC236}">
                <a16:creationId xmlns:a16="http://schemas.microsoft.com/office/drawing/2014/main" id="{154F2F92-F07B-4403-857E-3391CC0E5D96}"/>
              </a:ext>
            </a:extLst>
          </p:cNvPr>
          <p:cNvSpPr/>
          <p:nvPr/>
        </p:nvSpPr>
        <p:spPr>
          <a:xfrm>
            <a:off x="2845428" y="2370596"/>
            <a:ext cx="1234711" cy="130458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75" b="1" dirty="0">
                <a:solidFill>
                  <a:schemeClr val="tx1"/>
                </a:solidFill>
                <a:latin typeface="微軟正黑體" panose="020B0604030504040204" pitchFamily="34" charset="-120"/>
                <a:ea typeface="微軟正黑體" panose="020B0604030504040204" pitchFamily="34" charset="-120"/>
              </a:rPr>
              <a:t>事實</a:t>
            </a:r>
            <a:endParaRPr lang="en-US" altLang="zh-TW" sz="1875" b="1" dirty="0">
              <a:solidFill>
                <a:schemeClr val="tx1"/>
              </a:solidFill>
              <a:latin typeface="微軟正黑體" panose="020B0604030504040204" pitchFamily="34" charset="-120"/>
              <a:ea typeface="微軟正黑體" panose="020B0604030504040204" pitchFamily="34" charset="-120"/>
            </a:endParaRPr>
          </a:p>
          <a:p>
            <a:pPr algn="ctr"/>
            <a:r>
              <a:rPr lang="zh-TW" altLang="en-US" sz="1875" b="1" dirty="0">
                <a:solidFill>
                  <a:schemeClr val="tx1"/>
                </a:solidFill>
                <a:latin typeface="微軟正黑體" panose="020B0604030504040204" pitchFamily="34" charset="-120"/>
                <a:ea typeface="微軟正黑體" panose="020B0604030504040204" pitchFamily="34" charset="-120"/>
              </a:rPr>
              <a:t>調查</a:t>
            </a:r>
            <a:endParaRPr lang="en-US" altLang="zh-TW" sz="1875"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調查違反</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農水法事實</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行程法</a:t>
            </a:r>
            <a:r>
              <a:rPr lang="en-US" altLang="zh-TW" sz="1200" dirty="0">
                <a:solidFill>
                  <a:schemeClr val="tx1"/>
                </a:solidFill>
                <a:latin typeface="微軟正黑體" panose="020B0604030504040204" pitchFamily="34" charset="-120"/>
                <a:ea typeface="微軟正黑體" panose="020B0604030504040204" pitchFamily="34" charset="-120"/>
              </a:rPr>
              <a:t>§36</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 name="矩形: 圓角 6">
            <a:extLst>
              <a:ext uri="{FF2B5EF4-FFF2-40B4-BE49-F238E27FC236}">
                <a16:creationId xmlns:a16="http://schemas.microsoft.com/office/drawing/2014/main" id="{566E9761-D897-4445-947A-77B5403CAEC9}"/>
              </a:ext>
            </a:extLst>
          </p:cNvPr>
          <p:cNvSpPr/>
          <p:nvPr/>
        </p:nvSpPr>
        <p:spPr>
          <a:xfrm>
            <a:off x="5118431" y="2370596"/>
            <a:ext cx="1234711" cy="130458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75" b="1" dirty="0">
                <a:solidFill>
                  <a:schemeClr val="tx1"/>
                </a:solidFill>
                <a:latin typeface="微軟正黑體" panose="020B0604030504040204" pitchFamily="34" charset="-120"/>
                <a:ea typeface="微軟正黑體" panose="020B0604030504040204" pitchFamily="34" charset="-120"/>
              </a:rPr>
              <a:t>裁處</a:t>
            </a:r>
            <a:endParaRPr lang="en-US" altLang="zh-TW" sz="1875"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開立裁處書</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行程法</a:t>
            </a:r>
            <a:r>
              <a:rPr lang="en-US" altLang="zh-TW" sz="1200" dirty="0">
                <a:solidFill>
                  <a:schemeClr val="tx1"/>
                </a:solidFill>
                <a:latin typeface="微軟正黑體" panose="020B0604030504040204" pitchFamily="34" charset="-120"/>
                <a:ea typeface="微軟正黑體" panose="020B0604030504040204" pitchFamily="34" charset="-120"/>
              </a:rPr>
              <a:t>§92</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 name="矩形: 圓角 7">
            <a:extLst>
              <a:ext uri="{FF2B5EF4-FFF2-40B4-BE49-F238E27FC236}">
                <a16:creationId xmlns:a16="http://schemas.microsoft.com/office/drawing/2014/main" id="{04EAC97E-771D-496E-A0F9-EB9E2FDA4A87}"/>
              </a:ext>
            </a:extLst>
          </p:cNvPr>
          <p:cNvSpPr/>
          <p:nvPr/>
        </p:nvSpPr>
        <p:spPr>
          <a:xfrm>
            <a:off x="6836262" y="2370597"/>
            <a:ext cx="1234711" cy="130458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75" b="1" dirty="0">
                <a:solidFill>
                  <a:schemeClr val="tx1"/>
                </a:solidFill>
                <a:latin typeface="微軟正黑體" panose="020B0604030504040204" pitchFamily="34" charset="-120"/>
                <a:ea typeface="微軟正黑體" panose="020B0604030504040204" pitchFamily="34" charset="-120"/>
              </a:rPr>
              <a:t>送達</a:t>
            </a:r>
            <a:endParaRPr lang="en-US" altLang="zh-TW" sz="1875"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合法送達</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裁處書</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行程法</a:t>
            </a:r>
            <a:r>
              <a:rPr lang="en-US" altLang="zh-TW" sz="1200" dirty="0">
                <a:solidFill>
                  <a:schemeClr val="tx1"/>
                </a:solidFill>
                <a:latin typeface="微軟正黑體" panose="020B0604030504040204" pitchFamily="34" charset="-120"/>
                <a:ea typeface="微軟正黑體" panose="020B0604030504040204" pitchFamily="34" charset="-120"/>
              </a:rPr>
              <a:t>§67</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9" name="矩形: 圓角 8">
            <a:extLst>
              <a:ext uri="{FF2B5EF4-FFF2-40B4-BE49-F238E27FC236}">
                <a16:creationId xmlns:a16="http://schemas.microsoft.com/office/drawing/2014/main" id="{A94FDDBF-9868-49A5-BC8C-26F1AA183E13}"/>
              </a:ext>
            </a:extLst>
          </p:cNvPr>
          <p:cNvSpPr/>
          <p:nvPr/>
        </p:nvSpPr>
        <p:spPr>
          <a:xfrm>
            <a:off x="8554094" y="2370597"/>
            <a:ext cx="1234711" cy="130458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75" b="1" dirty="0">
                <a:solidFill>
                  <a:schemeClr val="tx1"/>
                </a:solidFill>
                <a:latin typeface="微軟正黑體" panose="020B0604030504040204" pitchFamily="34" charset="-120"/>
                <a:ea typeface="微軟正黑體" panose="020B0604030504040204" pitchFamily="34" charset="-120"/>
              </a:rPr>
              <a:t>結案</a:t>
            </a:r>
            <a:endParaRPr lang="en-US" altLang="zh-TW" sz="1875"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繳款歸檔</a:t>
            </a:r>
            <a:endParaRPr lang="en-US" altLang="zh-TW" sz="1350" b="1" dirty="0">
              <a:solidFill>
                <a:schemeClr val="tx1"/>
              </a:solidFill>
              <a:latin typeface="微軟正黑體" panose="020B0604030504040204" pitchFamily="34" charset="-120"/>
              <a:ea typeface="微軟正黑體" panose="020B0604030504040204" pitchFamily="34" charset="-120"/>
            </a:endParaRPr>
          </a:p>
        </p:txBody>
      </p:sp>
      <p:sp>
        <p:nvSpPr>
          <p:cNvPr id="10" name="箭號: 向右 9">
            <a:extLst>
              <a:ext uri="{FF2B5EF4-FFF2-40B4-BE49-F238E27FC236}">
                <a16:creationId xmlns:a16="http://schemas.microsoft.com/office/drawing/2014/main" id="{0A525CD8-E774-46F2-94EF-E03D0807A4A5}"/>
              </a:ext>
            </a:extLst>
          </p:cNvPr>
          <p:cNvSpPr/>
          <p:nvPr/>
        </p:nvSpPr>
        <p:spPr>
          <a:xfrm>
            <a:off x="4283056" y="2913572"/>
            <a:ext cx="629087" cy="2677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
        <p:nvSpPr>
          <p:cNvPr id="11" name="箭號: 向右 10">
            <a:extLst>
              <a:ext uri="{FF2B5EF4-FFF2-40B4-BE49-F238E27FC236}">
                <a16:creationId xmlns:a16="http://schemas.microsoft.com/office/drawing/2014/main" id="{5275DDB3-FF45-4347-A318-692C8E6846DF}"/>
              </a:ext>
            </a:extLst>
          </p:cNvPr>
          <p:cNvSpPr/>
          <p:nvPr/>
        </p:nvSpPr>
        <p:spPr>
          <a:xfrm>
            <a:off x="6405291" y="2921687"/>
            <a:ext cx="378823" cy="2677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
        <p:nvSpPr>
          <p:cNvPr id="12" name="箭號: 向右 11">
            <a:extLst>
              <a:ext uri="{FF2B5EF4-FFF2-40B4-BE49-F238E27FC236}">
                <a16:creationId xmlns:a16="http://schemas.microsoft.com/office/drawing/2014/main" id="{22309FA3-68E1-49FE-BC42-D8ACC17F7370}"/>
              </a:ext>
            </a:extLst>
          </p:cNvPr>
          <p:cNvSpPr/>
          <p:nvPr/>
        </p:nvSpPr>
        <p:spPr>
          <a:xfrm>
            <a:off x="8119271" y="2921687"/>
            <a:ext cx="378823" cy="2677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
        <p:nvSpPr>
          <p:cNvPr id="13" name="箭號: 向右 12">
            <a:extLst>
              <a:ext uri="{FF2B5EF4-FFF2-40B4-BE49-F238E27FC236}">
                <a16:creationId xmlns:a16="http://schemas.microsoft.com/office/drawing/2014/main" id="{C15CD580-339B-4F01-A142-A838A47ABB12}"/>
              </a:ext>
            </a:extLst>
          </p:cNvPr>
          <p:cNvSpPr/>
          <p:nvPr/>
        </p:nvSpPr>
        <p:spPr>
          <a:xfrm>
            <a:off x="2419164" y="2913572"/>
            <a:ext cx="378823" cy="2677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a:p>
        </p:txBody>
      </p:sp>
      <p:sp>
        <p:nvSpPr>
          <p:cNvPr id="14" name="矩形: 圓角 13">
            <a:extLst>
              <a:ext uri="{FF2B5EF4-FFF2-40B4-BE49-F238E27FC236}">
                <a16:creationId xmlns:a16="http://schemas.microsoft.com/office/drawing/2014/main" id="{2700CA65-2102-45CE-AD82-844B4961AE66}"/>
              </a:ext>
            </a:extLst>
          </p:cNvPr>
          <p:cNvSpPr/>
          <p:nvPr/>
        </p:nvSpPr>
        <p:spPr>
          <a:xfrm>
            <a:off x="1127596" y="2370596"/>
            <a:ext cx="1234711" cy="130458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b="1" dirty="0">
                <a:solidFill>
                  <a:schemeClr val="tx1"/>
                </a:solidFill>
                <a:latin typeface="微軟正黑體" panose="020B0604030504040204" pitchFamily="34" charset="-120"/>
                <a:ea typeface="微軟正黑體" panose="020B0604030504040204" pitchFamily="34" charset="-120"/>
              </a:rPr>
              <a:t>職權發動</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algn="ctr"/>
            <a:r>
              <a:rPr lang="zh-TW" altLang="en-US" sz="1500" b="1" dirty="0">
                <a:solidFill>
                  <a:schemeClr val="tx1"/>
                </a:solidFill>
                <a:latin typeface="微軟正黑體" panose="020B0604030504040204" pitchFamily="34" charset="-120"/>
                <a:ea typeface="微軟正黑體" panose="020B0604030504040204" pitchFamily="34" charset="-120"/>
              </a:rPr>
              <a:t>裁罰程序</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事業人員</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350" b="1" dirty="0">
                <a:solidFill>
                  <a:schemeClr val="tx1"/>
                </a:solidFill>
                <a:latin typeface="微軟正黑體" panose="020B0604030504040204" pitchFamily="34" charset="-120"/>
                <a:ea typeface="微軟正黑體" panose="020B0604030504040204" pitchFamily="34" charset="-120"/>
              </a:rPr>
              <a:t>起動</a:t>
            </a: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r>
              <a:rPr lang="zh-TW" altLang="en-US" sz="1200" dirty="0">
                <a:solidFill>
                  <a:schemeClr val="tx1"/>
                </a:solidFill>
                <a:latin typeface="微軟正黑體" panose="020B0604030504040204" pitchFamily="34" charset="-120"/>
                <a:ea typeface="微軟正黑體" panose="020B0604030504040204" pitchFamily="34" charset="-120"/>
              </a:rPr>
              <a:t>行程法</a:t>
            </a:r>
            <a:r>
              <a:rPr lang="en-US" altLang="zh-TW" sz="1200" dirty="0">
                <a:solidFill>
                  <a:schemeClr val="tx1"/>
                </a:solidFill>
                <a:latin typeface="微軟正黑體" panose="020B0604030504040204" pitchFamily="34" charset="-120"/>
                <a:ea typeface="微軟正黑體" panose="020B0604030504040204" pitchFamily="34" charset="-120"/>
              </a:rPr>
              <a:t>§34</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93907317-08E2-4DC9-A0AB-CAE081C6140D}"/>
              </a:ext>
            </a:extLst>
          </p:cNvPr>
          <p:cNvGrpSpPr/>
          <p:nvPr/>
        </p:nvGrpSpPr>
        <p:grpSpPr>
          <a:xfrm>
            <a:off x="3415122" y="3675183"/>
            <a:ext cx="2215673" cy="2104792"/>
            <a:chOff x="2759950" y="3686485"/>
            <a:chExt cx="2954231" cy="2806389"/>
          </a:xfrm>
        </p:grpSpPr>
        <p:grpSp>
          <p:nvGrpSpPr>
            <p:cNvPr id="16" name="群組 15">
              <a:extLst>
                <a:ext uri="{FF2B5EF4-FFF2-40B4-BE49-F238E27FC236}">
                  <a16:creationId xmlns:a16="http://schemas.microsoft.com/office/drawing/2014/main" id="{C8A801D3-EC17-4163-A832-D0460AC4EA93}"/>
                </a:ext>
              </a:extLst>
            </p:cNvPr>
            <p:cNvGrpSpPr/>
            <p:nvPr/>
          </p:nvGrpSpPr>
          <p:grpSpPr>
            <a:xfrm>
              <a:off x="2759950" y="3686485"/>
              <a:ext cx="2954230" cy="2715144"/>
              <a:chOff x="2836968" y="3916676"/>
              <a:chExt cx="2954230" cy="2715144"/>
            </a:xfrm>
            <a:solidFill>
              <a:schemeClr val="bg1"/>
            </a:solidFill>
          </p:grpSpPr>
          <p:grpSp>
            <p:nvGrpSpPr>
              <p:cNvPr id="19" name="群組 18">
                <a:extLst>
                  <a:ext uri="{FF2B5EF4-FFF2-40B4-BE49-F238E27FC236}">
                    <a16:creationId xmlns:a16="http://schemas.microsoft.com/office/drawing/2014/main" id="{AA745333-3A9E-46E3-9B20-672F4E30AD88}"/>
                  </a:ext>
                </a:extLst>
              </p:cNvPr>
              <p:cNvGrpSpPr/>
              <p:nvPr/>
            </p:nvGrpSpPr>
            <p:grpSpPr>
              <a:xfrm>
                <a:off x="3067608" y="4279025"/>
                <a:ext cx="2723590" cy="2352795"/>
                <a:chOff x="1664577" y="4279025"/>
                <a:chExt cx="2723590" cy="2352795"/>
              </a:xfrm>
              <a:grpFill/>
            </p:grpSpPr>
            <p:sp>
              <p:nvSpPr>
                <p:cNvPr id="23" name="矩形: 圓角 22">
                  <a:extLst>
                    <a:ext uri="{FF2B5EF4-FFF2-40B4-BE49-F238E27FC236}">
                      <a16:creationId xmlns:a16="http://schemas.microsoft.com/office/drawing/2014/main" id="{048DCFBC-5641-4725-B910-0F5E74E4823D}"/>
                    </a:ext>
                  </a:extLst>
                </p:cNvPr>
                <p:cNvSpPr/>
                <p:nvPr/>
              </p:nvSpPr>
              <p:spPr>
                <a:xfrm>
                  <a:off x="3295469" y="4929996"/>
                  <a:ext cx="1092698" cy="84992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製作書面記錄</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行程法</a:t>
                  </a:r>
                  <a:r>
                    <a:rPr lang="en-US" altLang="zh-TW" sz="1050" b="1" dirty="0">
                      <a:solidFill>
                        <a:schemeClr val="tx1"/>
                      </a:solidFill>
                      <a:latin typeface="微軟正黑體" panose="020B0604030504040204" pitchFamily="34" charset="-120"/>
                      <a:ea typeface="微軟正黑體" panose="020B0604030504040204" pitchFamily="34" charset="-120"/>
                    </a:rPr>
                    <a:t>§38</a:t>
                  </a:r>
                  <a:endParaRPr lang="zh-TW" altLang="en-US" sz="1050" b="1" dirty="0">
                    <a:solidFill>
                      <a:schemeClr val="tx1"/>
                    </a:solidFill>
                    <a:latin typeface="微軟正黑體" panose="020B0604030504040204" pitchFamily="34" charset="-120"/>
                    <a:ea typeface="微軟正黑體" panose="020B0604030504040204" pitchFamily="34" charset="-120"/>
                  </a:endParaRPr>
                </a:p>
              </p:txBody>
            </p:sp>
            <p:sp>
              <p:nvSpPr>
                <p:cNvPr id="24" name="矩形: 圓角 23">
                  <a:extLst>
                    <a:ext uri="{FF2B5EF4-FFF2-40B4-BE49-F238E27FC236}">
                      <a16:creationId xmlns:a16="http://schemas.microsoft.com/office/drawing/2014/main" id="{73498F91-B16F-474E-955D-4C5E2679B5F8}"/>
                    </a:ext>
                  </a:extLst>
                </p:cNvPr>
                <p:cNvSpPr/>
                <p:nvPr/>
              </p:nvSpPr>
              <p:spPr>
                <a:xfrm>
                  <a:off x="1664578" y="5980851"/>
                  <a:ext cx="1336909" cy="6509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通知相對人</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陳述意見</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行程法</a:t>
                  </a:r>
                  <a:r>
                    <a:rPr lang="en-US" altLang="zh-TW" sz="1050" b="1" dirty="0">
                      <a:solidFill>
                        <a:schemeClr val="tx1"/>
                      </a:solidFill>
                      <a:latin typeface="微軟正黑體" panose="020B0604030504040204" pitchFamily="34" charset="-120"/>
                      <a:ea typeface="微軟正黑體" panose="020B0604030504040204" pitchFamily="34" charset="-120"/>
                    </a:rPr>
                    <a:t>§39</a:t>
                  </a:r>
                  <a:endParaRPr lang="zh-TW" altLang="en-US" sz="1050" b="1" dirty="0">
                    <a:solidFill>
                      <a:schemeClr val="tx1"/>
                    </a:solidFill>
                    <a:latin typeface="微軟正黑體" panose="020B0604030504040204" pitchFamily="34" charset="-120"/>
                    <a:ea typeface="微軟正黑體" panose="020B0604030504040204" pitchFamily="34" charset="-120"/>
                  </a:endParaRPr>
                </a:p>
              </p:txBody>
            </p:sp>
            <p:sp>
              <p:nvSpPr>
                <p:cNvPr id="25" name="矩形: 圓角 24">
                  <a:extLst>
                    <a:ext uri="{FF2B5EF4-FFF2-40B4-BE49-F238E27FC236}">
                      <a16:creationId xmlns:a16="http://schemas.microsoft.com/office/drawing/2014/main" id="{4D756A92-436F-4FDB-9FC4-B03F3EE75022}"/>
                    </a:ext>
                  </a:extLst>
                </p:cNvPr>
                <p:cNvSpPr/>
                <p:nvPr/>
              </p:nvSpPr>
              <p:spPr>
                <a:xfrm>
                  <a:off x="1664577" y="4279025"/>
                  <a:ext cx="1336909" cy="6509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選定適當人</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辦理鑑定</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行程法</a:t>
                  </a:r>
                  <a:r>
                    <a:rPr lang="en-US" altLang="zh-TW" sz="1050" b="1" dirty="0">
                      <a:solidFill>
                        <a:schemeClr val="tx1"/>
                      </a:solidFill>
                      <a:latin typeface="微軟正黑體" panose="020B0604030504040204" pitchFamily="34" charset="-120"/>
                      <a:ea typeface="微軟正黑體" panose="020B0604030504040204" pitchFamily="34" charset="-120"/>
                    </a:rPr>
                    <a:t>§41</a:t>
                  </a:r>
                  <a:endParaRPr lang="zh-TW" altLang="en-US" sz="1050" b="1" dirty="0">
                    <a:solidFill>
                      <a:schemeClr val="tx1"/>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a16="http://schemas.microsoft.com/office/drawing/2014/main" id="{962DF4CE-2B16-4C16-8795-E1854848C078}"/>
                    </a:ext>
                  </a:extLst>
                </p:cNvPr>
                <p:cNvSpPr/>
                <p:nvPr/>
              </p:nvSpPr>
              <p:spPr>
                <a:xfrm>
                  <a:off x="1664578" y="5128953"/>
                  <a:ext cx="1336909" cy="6509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現場勘驗</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行程法</a:t>
                  </a:r>
                  <a:r>
                    <a:rPr lang="en-US" altLang="zh-TW" sz="1050" b="1" dirty="0">
                      <a:solidFill>
                        <a:schemeClr val="tx1"/>
                      </a:solidFill>
                      <a:latin typeface="微軟正黑體" panose="020B0604030504040204" pitchFamily="34" charset="-120"/>
                      <a:ea typeface="微軟正黑體" panose="020B0604030504040204" pitchFamily="34" charset="-120"/>
                    </a:rPr>
                    <a:t>§42</a:t>
                  </a:r>
                  <a:endParaRPr lang="zh-TW" altLang="en-US" sz="1050" b="1" dirty="0">
                    <a:solidFill>
                      <a:schemeClr val="tx1"/>
                    </a:solidFill>
                    <a:latin typeface="微軟正黑體" panose="020B0604030504040204" pitchFamily="34" charset="-120"/>
                    <a:ea typeface="微軟正黑體" panose="020B0604030504040204" pitchFamily="34" charset="-120"/>
                  </a:endParaRPr>
                </a:p>
              </p:txBody>
            </p:sp>
            <p:sp>
              <p:nvSpPr>
                <p:cNvPr id="27" name="箭號: 向右 26">
                  <a:extLst>
                    <a:ext uri="{FF2B5EF4-FFF2-40B4-BE49-F238E27FC236}">
                      <a16:creationId xmlns:a16="http://schemas.microsoft.com/office/drawing/2014/main" id="{5697ABC3-7CA7-4B8A-A411-D31AAD6910FF}"/>
                    </a:ext>
                  </a:extLst>
                </p:cNvPr>
                <p:cNvSpPr/>
                <p:nvPr/>
              </p:nvSpPr>
              <p:spPr>
                <a:xfrm>
                  <a:off x="3041233" y="5275911"/>
                  <a:ext cx="197402" cy="357051"/>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sz="1350" dirty="0"/>
                </a:p>
              </p:txBody>
            </p:sp>
          </p:grpSp>
          <p:cxnSp>
            <p:nvCxnSpPr>
              <p:cNvPr id="20" name="接點: 肘形 19">
                <a:extLst>
                  <a:ext uri="{FF2B5EF4-FFF2-40B4-BE49-F238E27FC236}">
                    <a16:creationId xmlns:a16="http://schemas.microsoft.com/office/drawing/2014/main" id="{33870040-BF7B-4D40-819B-F351273A5EB0}"/>
                  </a:ext>
                </a:extLst>
              </p:cNvPr>
              <p:cNvCxnSpPr>
                <a:cxnSpLocks/>
                <a:endCxn id="25" idx="1"/>
              </p:cNvCxnSpPr>
              <p:nvPr/>
            </p:nvCxnSpPr>
            <p:spPr>
              <a:xfrm rot="16200000" flipH="1">
                <a:off x="2626805" y="4163707"/>
                <a:ext cx="650966" cy="230639"/>
              </a:xfrm>
              <a:prstGeom prst="bentConnector2">
                <a:avLst/>
              </a:prstGeom>
              <a:grpFill/>
              <a:ln w="38100">
                <a:tailEnd type="triangle"/>
              </a:ln>
            </p:spPr>
            <p:style>
              <a:lnRef idx="3">
                <a:schemeClr val="dk1"/>
              </a:lnRef>
              <a:fillRef idx="0">
                <a:schemeClr val="dk1"/>
              </a:fillRef>
              <a:effectRef idx="2">
                <a:schemeClr val="dk1"/>
              </a:effectRef>
              <a:fontRef idx="minor">
                <a:schemeClr val="tx1"/>
              </a:fontRef>
            </p:style>
          </p:cxnSp>
          <p:cxnSp>
            <p:nvCxnSpPr>
              <p:cNvPr id="21" name="接點: 肘形 20">
                <a:extLst>
                  <a:ext uri="{FF2B5EF4-FFF2-40B4-BE49-F238E27FC236}">
                    <a16:creationId xmlns:a16="http://schemas.microsoft.com/office/drawing/2014/main" id="{7A79BD50-12E1-494B-849C-7F91F6839814}"/>
                  </a:ext>
                </a:extLst>
              </p:cNvPr>
              <p:cNvCxnSpPr>
                <a:cxnSpLocks/>
                <a:endCxn id="26" idx="1"/>
              </p:cNvCxnSpPr>
              <p:nvPr/>
            </p:nvCxnSpPr>
            <p:spPr>
              <a:xfrm rot="16200000" flipH="1">
                <a:off x="2201841" y="4588669"/>
                <a:ext cx="1500895" cy="230642"/>
              </a:xfrm>
              <a:prstGeom prst="bentConnector2">
                <a:avLst/>
              </a:prstGeom>
              <a:grpFill/>
              <a:ln w="38100">
                <a:tailEnd type="triangle"/>
              </a:ln>
            </p:spPr>
            <p:style>
              <a:lnRef idx="3">
                <a:schemeClr val="dk1"/>
              </a:lnRef>
              <a:fillRef idx="0">
                <a:schemeClr val="dk1"/>
              </a:fillRef>
              <a:effectRef idx="2">
                <a:schemeClr val="dk1"/>
              </a:effectRef>
              <a:fontRef idx="minor">
                <a:schemeClr val="tx1"/>
              </a:fontRef>
            </p:style>
          </p:cxnSp>
          <p:cxnSp>
            <p:nvCxnSpPr>
              <p:cNvPr id="22" name="接點: 肘形 21">
                <a:extLst>
                  <a:ext uri="{FF2B5EF4-FFF2-40B4-BE49-F238E27FC236}">
                    <a16:creationId xmlns:a16="http://schemas.microsoft.com/office/drawing/2014/main" id="{B5E35015-EB0A-421D-8C77-D2B5539663D8}"/>
                  </a:ext>
                </a:extLst>
              </p:cNvPr>
              <p:cNvCxnSpPr>
                <a:cxnSpLocks/>
                <a:endCxn id="24" idx="1"/>
              </p:cNvCxnSpPr>
              <p:nvPr/>
            </p:nvCxnSpPr>
            <p:spPr>
              <a:xfrm rot="16200000" flipH="1">
                <a:off x="1757460" y="4996187"/>
                <a:ext cx="2389660" cy="230638"/>
              </a:xfrm>
              <a:prstGeom prst="bentConnector2">
                <a:avLst/>
              </a:prstGeom>
              <a:grpFill/>
              <a:ln w="38100">
                <a:tailEnd type="triangle"/>
              </a:ln>
            </p:spPr>
            <p:style>
              <a:lnRef idx="3">
                <a:schemeClr val="dk1"/>
              </a:lnRef>
              <a:fillRef idx="0">
                <a:schemeClr val="dk1"/>
              </a:fillRef>
              <a:effectRef idx="2">
                <a:schemeClr val="dk1"/>
              </a:effectRef>
              <a:fontRef idx="minor">
                <a:schemeClr val="tx1"/>
              </a:fontRef>
            </p:style>
          </p:cxnSp>
        </p:grpSp>
        <p:sp>
          <p:nvSpPr>
            <p:cNvPr id="17" name="矩形: 圓角 16">
              <a:extLst>
                <a:ext uri="{FF2B5EF4-FFF2-40B4-BE49-F238E27FC236}">
                  <a16:creationId xmlns:a16="http://schemas.microsoft.com/office/drawing/2014/main" id="{AAF9AB23-B3A2-44C3-AAB0-DC514484FE4C}"/>
                </a:ext>
              </a:extLst>
            </p:cNvPr>
            <p:cNvSpPr/>
            <p:nvPr/>
          </p:nvSpPr>
          <p:spPr>
            <a:xfrm>
              <a:off x="4621483" y="5867947"/>
              <a:ext cx="1092698" cy="62492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稽查紀錄員要件</a:t>
              </a:r>
              <a:endParaRPr lang="en-US" altLang="zh-TW" sz="1050" b="1" dirty="0">
                <a:solidFill>
                  <a:schemeClr val="tx1"/>
                </a:solidFill>
                <a:latin typeface="微軟正黑體" panose="020B0604030504040204" pitchFamily="34" charset="-120"/>
                <a:ea typeface="微軟正黑體" panose="020B0604030504040204" pitchFamily="34" charset="-120"/>
              </a:endParaRPr>
            </a:p>
          </p:txBody>
        </p:sp>
        <p:cxnSp>
          <p:nvCxnSpPr>
            <p:cNvPr id="18" name="直線單箭頭接點 17">
              <a:extLst>
                <a:ext uri="{FF2B5EF4-FFF2-40B4-BE49-F238E27FC236}">
                  <a16:creationId xmlns:a16="http://schemas.microsoft.com/office/drawing/2014/main" id="{A4A90CB7-3134-45F2-A794-DB6C52FD091E}"/>
                </a:ext>
              </a:extLst>
            </p:cNvPr>
            <p:cNvCxnSpPr>
              <a:cxnSpLocks/>
            </p:cNvCxnSpPr>
            <p:nvPr/>
          </p:nvCxnSpPr>
          <p:spPr>
            <a:xfrm flipV="1">
              <a:off x="5167832" y="5549731"/>
              <a:ext cx="0" cy="3182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8" name="群組 27">
            <a:extLst>
              <a:ext uri="{FF2B5EF4-FFF2-40B4-BE49-F238E27FC236}">
                <a16:creationId xmlns:a16="http://schemas.microsoft.com/office/drawing/2014/main" id="{594C8E0B-8BC2-4063-B323-1A0DAFD2EA89}"/>
              </a:ext>
            </a:extLst>
          </p:cNvPr>
          <p:cNvGrpSpPr/>
          <p:nvPr/>
        </p:nvGrpSpPr>
        <p:grpSpPr>
          <a:xfrm>
            <a:off x="5735786" y="3675183"/>
            <a:ext cx="1768915" cy="1983293"/>
            <a:chOff x="5615711" y="3757242"/>
            <a:chExt cx="2358531" cy="2644387"/>
          </a:xfrm>
        </p:grpSpPr>
        <p:sp>
          <p:nvSpPr>
            <p:cNvPr id="29" name="矩形: 圓角 28">
              <a:extLst>
                <a:ext uri="{FF2B5EF4-FFF2-40B4-BE49-F238E27FC236}">
                  <a16:creationId xmlns:a16="http://schemas.microsoft.com/office/drawing/2014/main" id="{46086CD5-F123-4C7E-855A-D731CFD7079F}"/>
                </a:ext>
              </a:extLst>
            </p:cNvPr>
            <p:cNvSpPr/>
            <p:nvPr/>
          </p:nvSpPr>
          <p:spPr>
            <a:xfrm>
              <a:off x="6637332" y="5750660"/>
              <a:ext cx="1336909" cy="6509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通知相對人</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陳述意見</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行程法</a:t>
              </a:r>
              <a:r>
                <a:rPr lang="en-US" altLang="zh-TW" sz="1050" b="1" dirty="0">
                  <a:solidFill>
                    <a:schemeClr val="tx1"/>
                  </a:solidFill>
                  <a:latin typeface="微軟正黑體" panose="020B0604030504040204" pitchFamily="34" charset="-120"/>
                  <a:ea typeface="微軟正黑體" panose="020B0604030504040204" pitchFamily="34" charset="-120"/>
                </a:rPr>
                <a:t>§102</a:t>
              </a:r>
              <a:endParaRPr lang="zh-TW" altLang="en-US" sz="1050" b="1" dirty="0">
                <a:solidFill>
                  <a:schemeClr val="tx1"/>
                </a:solidFill>
                <a:latin typeface="微軟正黑體" panose="020B0604030504040204" pitchFamily="34" charset="-120"/>
                <a:ea typeface="微軟正黑體" panose="020B0604030504040204" pitchFamily="34" charset="-120"/>
              </a:endParaRPr>
            </a:p>
          </p:txBody>
        </p:sp>
        <p:sp>
          <p:nvSpPr>
            <p:cNvPr id="30" name="矩形: 圓角 29">
              <a:extLst>
                <a:ext uri="{FF2B5EF4-FFF2-40B4-BE49-F238E27FC236}">
                  <a16:creationId xmlns:a16="http://schemas.microsoft.com/office/drawing/2014/main" id="{393B3507-9FD7-4AFB-939B-DE1493FA2E90}"/>
                </a:ext>
              </a:extLst>
            </p:cNvPr>
            <p:cNvSpPr/>
            <p:nvPr/>
          </p:nvSpPr>
          <p:spPr>
            <a:xfrm>
              <a:off x="6637333" y="4902767"/>
              <a:ext cx="1336909" cy="6509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辦理聽證</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行罰法</a:t>
              </a:r>
              <a:r>
                <a:rPr lang="en-US" altLang="zh-TW" sz="1050" b="1" dirty="0">
                  <a:solidFill>
                    <a:schemeClr val="tx1"/>
                  </a:solidFill>
                  <a:latin typeface="微軟正黑體" panose="020B0604030504040204" pitchFamily="34" charset="-120"/>
                  <a:ea typeface="微軟正黑體" panose="020B0604030504040204" pitchFamily="34" charset="-120"/>
                </a:rPr>
                <a:t>§43</a:t>
              </a:r>
            </a:p>
          </p:txBody>
        </p:sp>
        <p:cxnSp>
          <p:nvCxnSpPr>
            <p:cNvPr id="31" name="接點: 肘形 30">
              <a:extLst>
                <a:ext uri="{FF2B5EF4-FFF2-40B4-BE49-F238E27FC236}">
                  <a16:creationId xmlns:a16="http://schemas.microsoft.com/office/drawing/2014/main" id="{E86E88CE-853D-4A25-BC0F-DF5F2A4D4D27}"/>
                </a:ext>
              </a:extLst>
            </p:cNvPr>
            <p:cNvCxnSpPr>
              <a:cxnSpLocks/>
              <a:stCxn id="7" idx="2"/>
              <a:endCxn id="30" idx="1"/>
            </p:cNvCxnSpPr>
            <p:nvPr/>
          </p:nvCxnSpPr>
          <p:spPr>
            <a:xfrm rot="16200000" flipH="1">
              <a:off x="5391018" y="3981936"/>
              <a:ext cx="1471008" cy="1021622"/>
            </a:xfrm>
            <a:prstGeom prst="bentConnector2">
              <a:avLst/>
            </a:prstGeom>
            <a:solidFill>
              <a:schemeClr val="bg1"/>
            </a:solidFill>
            <a:ln w="38100">
              <a:tailEnd type="triangle"/>
            </a:ln>
          </p:spPr>
          <p:style>
            <a:lnRef idx="3">
              <a:schemeClr val="dk1"/>
            </a:lnRef>
            <a:fillRef idx="0">
              <a:schemeClr val="dk1"/>
            </a:fillRef>
            <a:effectRef idx="2">
              <a:schemeClr val="dk1"/>
            </a:effectRef>
            <a:fontRef idx="minor">
              <a:schemeClr val="tx1"/>
            </a:fontRef>
          </p:style>
        </p:cxnSp>
        <p:cxnSp>
          <p:nvCxnSpPr>
            <p:cNvPr id="32" name="接點: 肘形 31">
              <a:extLst>
                <a:ext uri="{FF2B5EF4-FFF2-40B4-BE49-F238E27FC236}">
                  <a16:creationId xmlns:a16="http://schemas.microsoft.com/office/drawing/2014/main" id="{CEF1591E-D236-4F8D-A62F-5AAB7FBC43FB}"/>
                </a:ext>
              </a:extLst>
            </p:cNvPr>
            <p:cNvCxnSpPr>
              <a:cxnSpLocks/>
              <a:stCxn id="7" idx="2"/>
              <a:endCxn id="29" idx="1"/>
            </p:cNvCxnSpPr>
            <p:nvPr/>
          </p:nvCxnSpPr>
          <p:spPr>
            <a:xfrm rot="16200000" flipH="1">
              <a:off x="4967071" y="4405883"/>
              <a:ext cx="2318902" cy="1021622"/>
            </a:xfrm>
            <a:prstGeom prst="bentConnector2">
              <a:avLst/>
            </a:prstGeom>
            <a:solidFill>
              <a:schemeClr val="bg1"/>
            </a:solidFill>
            <a:ln w="38100">
              <a:tailEnd type="triangle"/>
            </a:ln>
          </p:spPr>
          <p:style>
            <a:lnRef idx="3">
              <a:schemeClr val="dk1"/>
            </a:lnRef>
            <a:fillRef idx="0">
              <a:schemeClr val="dk1"/>
            </a:fillRef>
            <a:effectRef idx="2">
              <a:schemeClr val="dk1"/>
            </a:effectRef>
            <a:fontRef idx="minor">
              <a:schemeClr val="tx1"/>
            </a:fontRef>
          </p:style>
        </p:cxnSp>
        <p:sp>
          <p:nvSpPr>
            <p:cNvPr id="33" name="矩形: 圓角 32">
              <a:extLst>
                <a:ext uri="{FF2B5EF4-FFF2-40B4-BE49-F238E27FC236}">
                  <a16:creationId xmlns:a16="http://schemas.microsoft.com/office/drawing/2014/main" id="{E45E6F74-5608-42BD-8643-8CED640BD861}"/>
                </a:ext>
              </a:extLst>
            </p:cNvPr>
            <p:cNvSpPr/>
            <p:nvPr/>
          </p:nvSpPr>
          <p:spPr>
            <a:xfrm>
              <a:off x="6637332" y="4048834"/>
              <a:ext cx="1336909" cy="6509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50" b="1" dirty="0">
                  <a:solidFill>
                    <a:schemeClr val="tx1"/>
                  </a:solidFill>
                  <a:latin typeface="微軟正黑體" panose="020B0604030504040204" pitchFamily="34" charset="-120"/>
                  <a:ea typeface="微軟正黑體" panose="020B0604030504040204" pitchFamily="34" charset="-120"/>
                </a:rPr>
                <a:t>陳述意見</a:t>
              </a: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zh-TW" altLang="en-US" sz="1050" b="1" dirty="0">
                  <a:solidFill>
                    <a:schemeClr val="tx1"/>
                  </a:solidFill>
                  <a:latin typeface="微軟正黑體" panose="020B0604030504040204" pitchFamily="34" charset="-120"/>
                  <a:ea typeface="微軟正黑體" panose="020B0604030504040204" pitchFamily="34" charset="-120"/>
                </a:rPr>
                <a:t>行罰法</a:t>
              </a:r>
              <a:r>
                <a:rPr lang="en-US" altLang="zh-TW" sz="1050" b="1" dirty="0">
                  <a:solidFill>
                    <a:schemeClr val="tx1"/>
                  </a:solidFill>
                  <a:latin typeface="微軟正黑體" panose="020B0604030504040204" pitchFamily="34" charset="-120"/>
                  <a:ea typeface="微軟正黑體" panose="020B0604030504040204" pitchFamily="34" charset="-120"/>
                </a:rPr>
                <a:t>§42</a:t>
              </a:r>
            </a:p>
          </p:txBody>
        </p:sp>
        <p:cxnSp>
          <p:nvCxnSpPr>
            <p:cNvPr id="34" name="接點: 肘形 33">
              <a:extLst>
                <a:ext uri="{FF2B5EF4-FFF2-40B4-BE49-F238E27FC236}">
                  <a16:creationId xmlns:a16="http://schemas.microsoft.com/office/drawing/2014/main" id="{7C68AC36-4E84-4BDD-A1F4-DCBAC74720E6}"/>
                </a:ext>
              </a:extLst>
            </p:cNvPr>
            <p:cNvCxnSpPr>
              <a:cxnSpLocks/>
              <a:stCxn id="7" idx="2"/>
              <a:endCxn id="33" idx="1"/>
            </p:cNvCxnSpPr>
            <p:nvPr/>
          </p:nvCxnSpPr>
          <p:spPr>
            <a:xfrm rot="16200000" flipH="1">
              <a:off x="5817983" y="3554970"/>
              <a:ext cx="617077" cy="1021622"/>
            </a:xfrm>
            <a:prstGeom prst="bentConnector2">
              <a:avLst/>
            </a:prstGeom>
            <a:solidFill>
              <a:schemeClr val="bg1"/>
            </a:solidFill>
            <a:ln w="38100">
              <a:tailEnd type="triangle"/>
            </a:ln>
          </p:spPr>
          <p:style>
            <a:lnRef idx="3">
              <a:schemeClr val="dk1"/>
            </a:lnRef>
            <a:fillRef idx="0">
              <a:schemeClr val="dk1"/>
            </a:fillRef>
            <a:effectRef idx="2">
              <a:schemeClr val="dk1"/>
            </a:effectRef>
            <a:fontRef idx="minor">
              <a:schemeClr val="tx1"/>
            </a:fontRef>
          </p:style>
        </p:cxnSp>
      </p:grpSp>
      <p:sp>
        <p:nvSpPr>
          <p:cNvPr id="35" name="矩形: 圓角 34">
            <a:extLst>
              <a:ext uri="{FF2B5EF4-FFF2-40B4-BE49-F238E27FC236}">
                <a16:creationId xmlns:a16="http://schemas.microsoft.com/office/drawing/2014/main" id="{A490DEEA-C1D7-4D34-B084-D6F5B0D6D585}"/>
              </a:ext>
            </a:extLst>
          </p:cNvPr>
          <p:cNvSpPr/>
          <p:nvPr/>
        </p:nvSpPr>
        <p:spPr>
          <a:xfrm>
            <a:off x="1027292" y="2256338"/>
            <a:ext cx="3160859" cy="15399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D5CB9B74-4ED0-4A3E-9E44-FEEA033AC9FB}"/>
              </a:ext>
            </a:extLst>
          </p:cNvPr>
          <p:cNvSpPr/>
          <p:nvPr/>
        </p:nvSpPr>
        <p:spPr>
          <a:xfrm>
            <a:off x="4789890" y="4329125"/>
            <a:ext cx="867031" cy="15399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a:extLst>
              <a:ext uri="{FF2B5EF4-FFF2-40B4-BE49-F238E27FC236}">
                <a16:creationId xmlns:a16="http://schemas.microsoft.com/office/drawing/2014/main" id="{964815C6-C3FF-46D9-AD41-360690134E52}"/>
              </a:ext>
            </a:extLst>
          </p:cNvPr>
          <p:cNvSpPr txBox="1"/>
          <p:nvPr/>
        </p:nvSpPr>
        <p:spPr>
          <a:xfrm>
            <a:off x="2678219" y="6260551"/>
            <a:ext cx="2646878" cy="461665"/>
          </a:xfrm>
          <a:prstGeom prst="rect">
            <a:avLst/>
          </a:prstGeom>
          <a:noFill/>
        </p:spPr>
        <p:txBody>
          <a:bodyPr wrap="none" rtlCol="0">
            <a:spAutoFit/>
          </a:bodyPr>
          <a:lstStyle/>
          <a:p>
            <a:pPr algn="ctr"/>
            <a:r>
              <a:rPr lang="zh-TW" altLang="en-US" sz="2400" b="1" dirty="0">
                <a:solidFill>
                  <a:srgbClr val="FF0000"/>
                </a:solidFill>
                <a:latin typeface="微軟正黑體" panose="020B0604030504040204" pitchFamily="34" charset="-120"/>
                <a:ea typeface="微軟正黑體" panose="020B0604030504040204" pitchFamily="34" charset="-120"/>
              </a:rPr>
              <a:t>由管理處人員辦理</a:t>
            </a:r>
          </a:p>
        </p:txBody>
      </p:sp>
      <p:cxnSp>
        <p:nvCxnSpPr>
          <p:cNvPr id="39" name="接點: 肘形 38">
            <a:extLst>
              <a:ext uri="{FF2B5EF4-FFF2-40B4-BE49-F238E27FC236}">
                <a16:creationId xmlns:a16="http://schemas.microsoft.com/office/drawing/2014/main" id="{9E887781-CC82-43EE-9D0A-1827DD221093}"/>
              </a:ext>
            </a:extLst>
          </p:cNvPr>
          <p:cNvCxnSpPr>
            <a:stCxn id="36" idx="2"/>
            <a:endCxn id="38" idx="0"/>
          </p:cNvCxnSpPr>
          <p:nvPr/>
        </p:nvCxnSpPr>
        <p:spPr>
          <a:xfrm rot="5400000">
            <a:off x="4416775" y="5453919"/>
            <a:ext cx="391515" cy="1221748"/>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接點: 肘形 39">
            <a:extLst>
              <a:ext uri="{FF2B5EF4-FFF2-40B4-BE49-F238E27FC236}">
                <a16:creationId xmlns:a16="http://schemas.microsoft.com/office/drawing/2014/main" id="{DDF4344C-5629-4735-A1FC-64CD7DA4C137}"/>
              </a:ext>
            </a:extLst>
          </p:cNvPr>
          <p:cNvCxnSpPr>
            <a:cxnSpLocks/>
            <a:stCxn id="35" idx="2"/>
            <a:endCxn id="38" idx="0"/>
          </p:cNvCxnSpPr>
          <p:nvPr/>
        </p:nvCxnSpPr>
        <p:spPr>
          <a:xfrm rot="16200000" flipH="1">
            <a:off x="2072539" y="4331432"/>
            <a:ext cx="2464302" cy="1393936"/>
          </a:xfrm>
          <a:prstGeom prst="bentConnector3">
            <a:avLst>
              <a:gd name="adj1" fmla="val 9197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圖片 40">
            <a:extLst>
              <a:ext uri="{FF2B5EF4-FFF2-40B4-BE49-F238E27FC236}">
                <a16:creationId xmlns:a16="http://schemas.microsoft.com/office/drawing/2014/main" id="{A31C495D-A202-4E60-9C93-8AA84E19D8AB}"/>
              </a:ext>
            </a:extLst>
          </p:cNvPr>
          <p:cNvPicPr>
            <a:picLocks noChangeAspect="1"/>
          </p:cNvPicPr>
          <p:nvPr/>
        </p:nvPicPr>
        <p:blipFill>
          <a:blip r:embed="rId2"/>
          <a:stretch>
            <a:fillRect/>
          </a:stretch>
        </p:blipFill>
        <p:spPr>
          <a:xfrm>
            <a:off x="246392" y="-53884"/>
            <a:ext cx="907747" cy="864000"/>
          </a:xfrm>
          <a:prstGeom prst="rect">
            <a:avLst/>
          </a:prstGeom>
        </p:spPr>
      </p:pic>
      <p:sp>
        <p:nvSpPr>
          <p:cNvPr id="42" name="文字方塊 41">
            <a:extLst>
              <a:ext uri="{FF2B5EF4-FFF2-40B4-BE49-F238E27FC236}">
                <a16:creationId xmlns:a16="http://schemas.microsoft.com/office/drawing/2014/main" id="{0BBA65A7-FC30-481E-9BA4-AA36E305F924}"/>
              </a:ext>
            </a:extLst>
          </p:cNvPr>
          <p:cNvSpPr txBox="1"/>
          <p:nvPr/>
        </p:nvSpPr>
        <p:spPr>
          <a:xfrm>
            <a:off x="1134475" y="23989"/>
            <a:ext cx="7366119"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（裁罰事項）</a:t>
            </a:r>
            <a:endParaRPr lang="zh-TW" altLang="en-US" sz="3200" dirty="0">
              <a:latin typeface="微軟正黑體" panose="020B0604030504040204" pitchFamily="34" charset="-120"/>
              <a:ea typeface="微軟正黑體" panose="020B0604030504040204" pitchFamily="34" charset="-120"/>
            </a:endParaRPr>
          </a:p>
        </p:txBody>
      </p:sp>
      <p:sp>
        <p:nvSpPr>
          <p:cNvPr id="48" name="內容版面配置區 2">
            <a:extLst>
              <a:ext uri="{FF2B5EF4-FFF2-40B4-BE49-F238E27FC236}">
                <a16:creationId xmlns:a16="http://schemas.microsoft.com/office/drawing/2014/main" id="{74750553-CDAA-41D3-A99D-5ABE73A56DD4}"/>
              </a:ext>
            </a:extLst>
          </p:cNvPr>
          <p:cNvSpPr txBox="1">
            <a:spLocks/>
          </p:cNvSpPr>
          <p:nvPr/>
        </p:nvSpPr>
        <p:spPr>
          <a:xfrm>
            <a:off x="962357" y="1281175"/>
            <a:ext cx="8515350" cy="1600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000FF"/>
              </a:buClr>
              <a:buSzPct val="70000"/>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署本部：對外通知、處罰裁量等涉及</a:t>
            </a:r>
            <a:r>
              <a:rPr lang="zh-TW" altLang="en-US" sz="2000" b="1" dirty="0">
                <a:solidFill>
                  <a:srgbClr val="FF0000"/>
                </a:solidFill>
                <a:latin typeface="微軟正黑體" panose="020B0604030504040204" pitchFamily="34" charset="-120"/>
                <a:ea typeface="微軟正黑體" panose="020B0604030504040204" pitchFamily="34" charset="-120"/>
              </a:rPr>
              <a:t>公權力（含強制性）</a:t>
            </a:r>
            <a:r>
              <a:rPr lang="zh-TW" altLang="en-US" sz="2000" b="1" dirty="0">
                <a:latin typeface="微軟正黑體" panose="020B0604030504040204" pitchFamily="34" charset="-120"/>
                <a:ea typeface="微軟正黑體" panose="020B0604030504040204" pitchFamily="34" charset="-120"/>
              </a:rPr>
              <a:t>相關事項。</a:t>
            </a:r>
            <a:endParaRPr lang="en-US" altLang="zh-TW" sz="2000" b="1" dirty="0">
              <a:solidFill>
                <a:schemeClr val="accent1"/>
              </a:solidFill>
              <a:latin typeface="微軟正黑體" panose="020B0604030504040204" pitchFamily="34" charset="-120"/>
              <a:ea typeface="微軟正黑體" panose="020B0604030504040204" pitchFamily="34" charset="-120"/>
            </a:endParaRPr>
          </a:p>
          <a:p>
            <a:pPr>
              <a:buClr>
                <a:srgbClr val="0000FF"/>
              </a:buClr>
              <a:buSzPct val="70000"/>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管理處：裁罰程序之</a:t>
            </a:r>
            <a:r>
              <a:rPr lang="zh-TW" altLang="en-US" sz="2000" b="1" dirty="0">
                <a:solidFill>
                  <a:srgbClr val="FF0000"/>
                </a:solidFill>
                <a:latin typeface="微軟正黑體" panose="020B0604030504040204" pitchFamily="34" charset="-120"/>
                <a:ea typeface="微軟正黑體" panose="020B0604030504040204" pitchFamily="34" charset="-120"/>
              </a:rPr>
              <a:t>事實調查</a:t>
            </a:r>
            <a:r>
              <a:rPr lang="zh-TW" altLang="en-US" sz="2000" b="1" dirty="0">
                <a:latin typeface="微軟正黑體" panose="020B0604030504040204" pitchFamily="34" charset="-120"/>
                <a:ea typeface="微軟正黑體" panose="020B0604030504040204" pitchFamily="34" charset="-120"/>
              </a:rPr>
              <a:t>事項，不涉對外關係</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sp>
        <p:nvSpPr>
          <p:cNvPr id="49" name="Google Shape;9668;p43">
            <a:extLst>
              <a:ext uri="{FF2B5EF4-FFF2-40B4-BE49-F238E27FC236}">
                <a16:creationId xmlns:a16="http://schemas.microsoft.com/office/drawing/2014/main" id="{C13892CA-C5DC-4946-9604-91C89F679861}"/>
              </a:ext>
            </a:extLst>
          </p:cNvPr>
          <p:cNvSpPr txBox="1">
            <a:spLocks/>
          </p:cNvSpPr>
          <p:nvPr/>
        </p:nvSpPr>
        <p:spPr>
          <a:xfrm flipH="1">
            <a:off x="6836262" y="5850495"/>
            <a:ext cx="5251204" cy="864001"/>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algn="l"/>
            <a:r>
              <a:rPr lang="en-US" altLang="zh-TW" sz="1600" b="1" noProof="0" dirty="0">
                <a:solidFill>
                  <a:srgbClr val="0000FF"/>
                </a:solidFill>
                <a:latin typeface="微軟正黑體" panose="020B0604030504040204" pitchFamily="34" charset="-120"/>
                <a:ea typeface="微軟正黑體" panose="020B0604030504040204" pitchFamily="34" charset="-120"/>
              </a:rPr>
              <a:t>110</a:t>
            </a:r>
            <a:r>
              <a:rPr lang="zh-TW" altLang="en-US" sz="1600" b="1" noProof="0" dirty="0">
                <a:solidFill>
                  <a:srgbClr val="0000FF"/>
                </a:solidFill>
                <a:latin typeface="微軟正黑體" panose="020B0604030504040204" pitchFamily="34" charset="-120"/>
                <a:ea typeface="微軟正黑體" panose="020B0604030504040204" pitchFamily="34" charset="-120"/>
              </a:rPr>
              <a:t>年</a:t>
            </a:r>
            <a:r>
              <a:rPr lang="en-US" altLang="zh-TW" sz="1600" b="1" noProof="0" dirty="0">
                <a:solidFill>
                  <a:srgbClr val="0000FF"/>
                </a:solidFill>
                <a:latin typeface="微軟正黑體" panose="020B0604030504040204" pitchFamily="34" charset="-120"/>
                <a:ea typeface="微軟正黑體" panose="020B0604030504040204" pitchFamily="34" charset="-120"/>
              </a:rPr>
              <a:t>1</a:t>
            </a:r>
            <a:r>
              <a:rPr lang="zh-TW" altLang="en-US" sz="1600" b="1" noProof="0" dirty="0">
                <a:solidFill>
                  <a:srgbClr val="0000FF"/>
                </a:solidFill>
                <a:latin typeface="微軟正黑體" panose="020B0604030504040204" pitchFamily="34" charset="-120"/>
                <a:ea typeface="微軟正黑體" panose="020B0604030504040204" pitchFamily="34" charset="-120"/>
              </a:rPr>
              <a:t>月</a:t>
            </a:r>
            <a:r>
              <a:rPr lang="en-US" altLang="zh-TW" sz="1600" b="1" noProof="0" dirty="0">
                <a:solidFill>
                  <a:srgbClr val="0000FF"/>
                </a:solidFill>
                <a:latin typeface="微軟正黑體" panose="020B0604030504040204" pitchFamily="34" charset="-120"/>
                <a:ea typeface="微軟正黑體" panose="020B0604030504040204" pitchFamily="34" charset="-120"/>
              </a:rPr>
              <a:t>12</a:t>
            </a:r>
            <a:r>
              <a:rPr lang="zh-TW" altLang="en-US" sz="1600" b="1" noProof="0" dirty="0">
                <a:solidFill>
                  <a:srgbClr val="0000FF"/>
                </a:solidFill>
                <a:latin typeface="微軟正黑體" panose="020B0604030504040204" pitchFamily="34" charset="-120"/>
                <a:ea typeface="微軟正黑體" panose="020B0604030504040204" pitchFamily="34" charset="-120"/>
              </a:rPr>
              <a:t>日農水管字第</a:t>
            </a:r>
            <a:r>
              <a:rPr lang="en-US" altLang="zh-TW" sz="1600" b="1" noProof="0" dirty="0">
                <a:solidFill>
                  <a:srgbClr val="0000FF"/>
                </a:solidFill>
                <a:latin typeface="微軟正黑體" panose="020B0604030504040204" pitchFamily="34" charset="-120"/>
                <a:ea typeface="微軟正黑體" panose="020B0604030504040204" pitchFamily="34" charset="-120"/>
              </a:rPr>
              <a:t>1116041002</a:t>
            </a:r>
            <a:r>
              <a:rPr lang="zh-TW" altLang="en-US" sz="1600" b="1" noProof="0" dirty="0">
                <a:solidFill>
                  <a:srgbClr val="0000FF"/>
                </a:solidFill>
                <a:latin typeface="微軟正黑體" panose="020B0604030504040204" pitchFamily="34" charset="-120"/>
                <a:ea typeface="微軟正黑體" panose="020B0604030504040204" pitchFamily="34" charset="-120"/>
              </a:rPr>
              <a:t>號函</a:t>
            </a:r>
            <a:endParaRPr lang="en-US" altLang="zh-TW" sz="1600" b="1" noProof="0" dirty="0">
              <a:solidFill>
                <a:srgbClr val="0000FF"/>
              </a:solidFill>
              <a:latin typeface="微軟正黑體" panose="020B0604030504040204" pitchFamily="34" charset="-120"/>
              <a:ea typeface="微軟正黑體" panose="020B0604030504040204" pitchFamily="34" charset="-120"/>
            </a:endParaRPr>
          </a:p>
          <a:p>
            <a:pPr algn="l"/>
            <a:r>
              <a:rPr lang="zh-TW" altLang="en-US" sz="1600" b="1" dirty="0">
                <a:solidFill>
                  <a:srgbClr val="0000FF"/>
                </a:solidFill>
                <a:latin typeface="微軟正黑體" panose="020B0604030504040204" pitchFamily="34" charset="-120"/>
                <a:ea typeface="微軟正黑體" panose="020B0604030504040204" pitchFamily="34" charset="-120"/>
              </a:rPr>
              <a:t>「違反農田水利法第</a:t>
            </a:r>
            <a:r>
              <a:rPr lang="en-US" altLang="zh-TW" sz="1600" b="1" dirty="0">
                <a:solidFill>
                  <a:srgbClr val="0000FF"/>
                </a:solidFill>
                <a:latin typeface="微軟正黑體" panose="020B0604030504040204" pitchFamily="34" charset="-120"/>
                <a:ea typeface="微軟正黑體" panose="020B0604030504040204" pitchFamily="34" charset="-120"/>
              </a:rPr>
              <a:t>8</a:t>
            </a:r>
            <a:r>
              <a:rPr lang="zh-TW" altLang="en-US" sz="1600" b="1" dirty="0">
                <a:solidFill>
                  <a:srgbClr val="0000FF"/>
                </a:solidFill>
                <a:latin typeface="微軟正黑體" panose="020B0604030504040204" pitchFamily="34" charset="-120"/>
                <a:ea typeface="微軟正黑體" panose="020B0604030504040204" pitchFamily="34" charset="-120"/>
              </a:rPr>
              <a:t>條、</a:t>
            </a:r>
            <a:r>
              <a:rPr lang="en-US" altLang="zh-TW" sz="1600" b="1" dirty="0">
                <a:solidFill>
                  <a:srgbClr val="0000FF"/>
                </a:solidFill>
                <a:latin typeface="微軟正黑體" panose="020B0604030504040204" pitchFamily="34" charset="-120"/>
                <a:ea typeface="微軟正黑體" panose="020B0604030504040204" pitchFamily="34" charset="-120"/>
              </a:rPr>
              <a:t>12</a:t>
            </a:r>
            <a:r>
              <a:rPr lang="zh-TW" altLang="en-US" sz="1600" b="1" dirty="0">
                <a:solidFill>
                  <a:srgbClr val="0000FF"/>
                </a:solidFill>
                <a:latin typeface="微軟正黑體" panose="020B0604030504040204" pitchFamily="34" charset="-120"/>
                <a:ea typeface="微軟正黑體" panose="020B0604030504040204" pitchFamily="34" charset="-120"/>
              </a:rPr>
              <a:t>條、</a:t>
            </a:r>
            <a:r>
              <a:rPr lang="en-US" altLang="zh-TW" sz="1600" b="1" dirty="0">
                <a:solidFill>
                  <a:srgbClr val="0000FF"/>
                </a:solidFill>
                <a:latin typeface="微軟正黑體" panose="020B0604030504040204" pitchFamily="34" charset="-120"/>
                <a:ea typeface="微軟正黑體" panose="020B0604030504040204" pitchFamily="34" charset="-120"/>
              </a:rPr>
              <a:t>13</a:t>
            </a:r>
            <a:r>
              <a:rPr lang="zh-TW" altLang="en-US" sz="1600" b="1" dirty="0">
                <a:solidFill>
                  <a:srgbClr val="0000FF"/>
                </a:solidFill>
                <a:latin typeface="微軟正黑體" panose="020B0604030504040204" pitchFamily="34" charset="-120"/>
                <a:ea typeface="微軟正黑體" panose="020B0604030504040204" pitchFamily="34" charset="-120"/>
              </a:rPr>
              <a:t>條、第</a:t>
            </a:r>
            <a:r>
              <a:rPr lang="en-US" altLang="zh-TW" sz="1600" b="1" dirty="0">
                <a:solidFill>
                  <a:srgbClr val="0000FF"/>
                </a:solidFill>
                <a:latin typeface="微軟正黑體" panose="020B0604030504040204" pitchFamily="34" charset="-120"/>
                <a:ea typeface="微軟正黑體" panose="020B0604030504040204" pitchFamily="34" charset="-120"/>
              </a:rPr>
              <a:t>16</a:t>
            </a:r>
            <a:r>
              <a:rPr lang="zh-TW" altLang="en-US" sz="1600" b="1" dirty="0">
                <a:solidFill>
                  <a:srgbClr val="0000FF"/>
                </a:solidFill>
                <a:latin typeface="微軟正黑體" panose="020B0604030504040204" pitchFamily="34" charset="-120"/>
                <a:ea typeface="微軟正黑體" panose="020B0604030504040204" pitchFamily="34" charset="-120"/>
              </a:rPr>
              <a:t>條之處理</a:t>
            </a:r>
          </a:p>
          <a:p>
            <a:pPr algn="l"/>
            <a:r>
              <a:rPr lang="zh-TW" altLang="en-US" sz="1600" b="1" dirty="0">
                <a:solidFill>
                  <a:srgbClr val="0000FF"/>
                </a:solidFill>
                <a:latin typeface="微軟正黑體" panose="020B0604030504040204" pitchFamily="34" charset="-120"/>
                <a:ea typeface="微軟正黑體" panose="020B0604030504040204" pitchFamily="34" charset="-120"/>
              </a:rPr>
              <a:t>流程及公文書通稿」及「違反農田水利法第</a:t>
            </a:r>
            <a:r>
              <a:rPr lang="en-US" altLang="zh-TW" sz="1600" b="1" dirty="0">
                <a:solidFill>
                  <a:srgbClr val="0000FF"/>
                </a:solidFill>
                <a:latin typeface="微軟正黑體" panose="020B0604030504040204" pitchFamily="34" charset="-120"/>
                <a:ea typeface="微軟正黑體" panose="020B0604030504040204" pitchFamily="34" charset="-120"/>
              </a:rPr>
              <a:t>8</a:t>
            </a:r>
            <a:r>
              <a:rPr lang="zh-TW" altLang="en-US" sz="1600" b="1" dirty="0">
                <a:solidFill>
                  <a:srgbClr val="0000FF"/>
                </a:solidFill>
                <a:latin typeface="微軟正黑體" panose="020B0604030504040204" pitchFamily="34" charset="-120"/>
                <a:ea typeface="微軟正黑體" panose="020B0604030504040204" pitchFamily="34" charset="-120"/>
              </a:rPr>
              <a:t>條、第</a:t>
            </a:r>
            <a:r>
              <a:rPr lang="en-US" altLang="zh-TW" sz="1600" b="1" dirty="0">
                <a:solidFill>
                  <a:srgbClr val="0000FF"/>
                </a:solidFill>
                <a:latin typeface="微軟正黑體" panose="020B0604030504040204" pitchFamily="34" charset="-120"/>
                <a:ea typeface="微軟正黑體" panose="020B0604030504040204" pitchFamily="34" charset="-120"/>
              </a:rPr>
              <a:t>12</a:t>
            </a:r>
            <a:r>
              <a:rPr lang="zh-TW" altLang="en-US" sz="1600" b="1" dirty="0">
                <a:solidFill>
                  <a:srgbClr val="0000FF"/>
                </a:solidFill>
                <a:latin typeface="微軟正黑體" panose="020B0604030504040204" pitchFamily="34" charset="-120"/>
                <a:ea typeface="微軟正黑體" panose="020B0604030504040204" pitchFamily="34" charset="-120"/>
              </a:rPr>
              <a:t>條、</a:t>
            </a:r>
          </a:p>
          <a:p>
            <a:pPr algn="l"/>
            <a:r>
              <a:rPr lang="zh-TW" altLang="en-US" sz="1600" b="1" dirty="0">
                <a:solidFill>
                  <a:srgbClr val="0000FF"/>
                </a:solidFill>
                <a:latin typeface="微軟正黑體" panose="020B0604030504040204" pitchFamily="34" charset="-120"/>
                <a:ea typeface="微軟正黑體" panose="020B0604030504040204" pitchFamily="34" charset="-120"/>
              </a:rPr>
              <a:t>第</a:t>
            </a:r>
            <a:r>
              <a:rPr lang="en-US" altLang="zh-TW" sz="1600" b="1" dirty="0">
                <a:solidFill>
                  <a:srgbClr val="0000FF"/>
                </a:solidFill>
                <a:latin typeface="微軟正黑體" panose="020B0604030504040204" pitchFamily="34" charset="-120"/>
                <a:ea typeface="微軟正黑體" panose="020B0604030504040204" pitchFamily="34" charset="-120"/>
              </a:rPr>
              <a:t>13</a:t>
            </a:r>
            <a:r>
              <a:rPr lang="zh-TW" altLang="en-US" sz="1600" b="1" dirty="0">
                <a:solidFill>
                  <a:srgbClr val="0000FF"/>
                </a:solidFill>
                <a:latin typeface="微軟正黑體" panose="020B0604030504040204" pitchFamily="34" charset="-120"/>
                <a:ea typeface="微軟正黑體" panose="020B0604030504040204" pitchFamily="34" charset="-120"/>
              </a:rPr>
              <a:t>條及第</a:t>
            </a:r>
            <a:r>
              <a:rPr lang="en-US" altLang="zh-TW" sz="1600" b="1" dirty="0">
                <a:solidFill>
                  <a:srgbClr val="0000FF"/>
                </a:solidFill>
                <a:latin typeface="微軟正黑體" panose="020B0604030504040204" pitchFamily="34" charset="-120"/>
                <a:ea typeface="微軟正黑體" panose="020B0604030504040204" pitchFamily="34" charset="-120"/>
              </a:rPr>
              <a:t>16</a:t>
            </a:r>
            <a:r>
              <a:rPr lang="zh-TW" altLang="en-US" sz="1600" b="1" dirty="0">
                <a:solidFill>
                  <a:srgbClr val="0000FF"/>
                </a:solidFill>
                <a:latin typeface="微軟正黑體" panose="020B0604030504040204" pitchFamily="34" charset="-120"/>
                <a:ea typeface="微軟正黑體" panose="020B0604030504040204" pitchFamily="34" charset="-120"/>
              </a:rPr>
              <a:t>條之處理作業指引」</a:t>
            </a:r>
            <a:r>
              <a:rPr lang="en-US" altLang="zh-TW"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0000FF"/>
                </a:solidFill>
                <a:latin typeface="微軟正黑體" panose="020B0604030504040204" pitchFamily="34" charset="-120"/>
                <a:ea typeface="微軟正黑體" panose="020B0604030504040204" pitchFamily="34" charset="-120"/>
              </a:rPr>
              <a:t>草案</a:t>
            </a:r>
            <a:r>
              <a:rPr lang="en-US" altLang="zh-TW"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0000FF"/>
                </a:solidFill>
                <a:latin typeface="微軟正黑體" panose="020B0604030504040204" pitchFamily="34" charset="-120"/>
                <a:ea typeface="微軟正黑體" panose="020B0604030504040204" pitchFamily="34" charset="-120"/>
              </a:rPr>
              <a:t>。</a:t>
            </a:r>
            <a:endParaRPr lang="en-US" sz="1600" b="1" dirty="0">
              <a:solidFill>
                <a:srgbClr val="0000FF"/>
              </a:solidFill>
              <a:latin typeface="微軟正黑體" panose="020B0604030504040204" pitchFamily="34" charset="-120"/>
              <a:ea typeface="微軟正黑體" panose="020B0604030504040204" pitchFamily="34" charset="-120"/>
            </a:endParaRPr>
          </a:p>
        </p:txBody>
      </p:sp>
      <p:sp>
        <p:nvSpPr>
          <p:cNvPr id="50" name="Google Shape;12;p7">
            <a:extLst>
              <a:ext uri="{FF2B5EF4-FFF2-40B4-BE49-F238E27FC236}">
                <a16:creationId xmlns:a16="http://schemas.microsoft.com/office/drawing/2014/main" id="{1F527A3D-B179-4E7D-9097-280DEE0CFC9E}"/>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25</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890984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1CB0F295-82D0-482A-B723-64B03A5B7975}"/>
              </a:ext>
            </a:extLst>
          </p:cNvPr>
          <p:cNvSpPr txBox="1">
            <a:spLocks/>
          </p:cNvSpPr>
          <p:nvPr/>
        </p:nvSpPr>
        <p:spPr>
          <a:xfrm>
            <a:off x="1043787" y="1226222"/>
            <a:ext cx="8401395"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00FF"/>
              </a:buClr>
              <a:buSzPct val="70000"/>
              <a:buFont typeface="Wingdings" panose="05000000000000000000" pitchFamily="2" charset="2"/>
              <a:buChar char="l"/>
            </a:pPr>
            <a:r>
              <a:rPr lang="zh-TW" altLang="en-US" dirty="0"/>
              <a:t>農田水利法第</a:t>
            </a:r>
            <a:r>
              <a:rPr lang="en-US" altLang="zh-TW" dirty="0"/>
              <a:t>27</a:t>
            </a:r>
            <a:r>
              <a:rPr lang="zh-TW" altLang="en-US" dirty="0"/>
              <a:t>條</a:t>
            </a:r>
            <a:endParaRPr lang="en-US" altLang="zh-TW" dirty="0"/>
          </a:p>
          <a:p>
            <a:pPr lvl="1" defTabSz="914400">
              <a:buClr>
                <a:srgbClr val="35A35E"/>
              </a:buClr>
              <a:buSzPct val="70000"/>
              <a:buFont typeface="Wingdings" panose="05000000000000000000" pitchFamily="2" charset="2"/>
              <a:buChar char="l"/>
            </a:pPr>
            <a:r>
              <a:rPr lang="zh-TW" altLang="en-US" sz="1700" dirty="0">
                <a:latin typeface="微軟正黑體" panose="020B0604030504040204" pitchFamily="34" charset="-120"/>
              </a:rPr>
              <a:t>違反</a:t>
            </a:r>
            <a:r>
              <a:rPr lang="zh-TW" altLang="en-US" sz="1700" dirty="0">
                <a:solidFill>
                  <a:srgbClr val="FF0000"/>
                </a:solidFill>
                <a:latin typeface="微軟正黑體" panose="020B0604030504040204" pitchFamily="34" charset="-120"/>
              </a:rPr>
              <a:t>第十六條第一項規定，致生公共危險者</a:t>
            </a:r>
            <a:r>
              <a:rPr lang="zh-TW" altLang="en-US" sz="1700" dirty="0">
                <a:latin typeface="微軟正黑體" panose="020B0604030504040204" pitchFamily="34" charset="-120"/>
              </a:rPr>
              <a:t>，處五年以下有期徒刑，得併科新臺幣十萬元以上五十萬元以下罰金。</a:t>
            </a:r>
          </a:p>
          <a:p>
            <a:pPr lvl="1" defTabSz="914400">
              <a:buClr>
                <a:srgbClr val="35A35E"/>
              </a:buClr>
              <a:buSzPct val="70000"/>
              <a:buFont typeface="Wingdings" panose="05000000000000000000" pitchFamily="2" charset="2"/>
              <a:buChar char="l"/>
            </a:pPr>
            <a:r>
              <a:rPr lang="zh-TW" altLang="en-US" sz="1700" dirty="0">
                <a:latin typeface="微軟正黑體" panose="020B0604030504040204" pitchFamily="34" charset="-120"/>
              </a:rPr>
              <a:t>前項情形因而致人於死者，處無期徒刑或七年以上有期徒刑，得併科新臺幣二十萬元以上一百萬元以下罰金。致重傷者，處三年以上十年以下有期徒刑，得併科新臺幣十五萬元以上六十萬元以下罰金。</a:t>
            </a:r>
            <a:endParaRPr lang="en-US" altLang="zh-TW" sz="1700" dirty="0">
              <a:latin typeface="微軟正黑體" panose="020B0604030504040204" pitchFamily="34" charset="-120"/>
            </a:endParaRPr>
          </a:p>
          <a:p>
            <a:pPr defTabSz="914400">
              <a:buClr>
                <a:srgbClr val="0000FF"/>
              </a:buClr>
              <a:buSzPct val="70000"/>
              <a:buFont typeface="Wingdings" panose="05000000000000000000" pitchFamily="2" charset="2"/>
              <a:buChar char="l"/>
            </a:pPr>
            <a:endParaRPr lang="en-US" altLang="zh-TW" dirty="0">
              <a:latin typeface="微軟正黑體" panose="020B0604030504040204" pitchFamily="34" charset="-120"/>
            </a:endParaRPr>
          </a:p>
          <a:p>
            <a:pPr defTabSz="914400">
              <a:buClr>
                <a:srgbClr val="0000FF"/>
              </a:buClr>
              <a:buSzPct val="70000"/>
              <a:buFont typeface="Wingdings" panose="05000000000000000000" pitchFamily="2" charset="2"/>
              <a:buChar char="l"/>
            </a:pPr>
            <a:endParaRPr lang="en-US" altLang="zh-TW" dirty="0">
              <a:latin typeface="微軟正黑體" panose="020B0604030504040204" pitchFamily="34" charset="-120"/>
            </a:endParaRPr>
          </a:p>
        </p:txBody>
      </p:sp>
      <p:sp>
        <p:nvSpPr>
          <p:cNvPr id="8" name="內容版面配置區 2">
            <a:extLst>
              <a:ext uri="{FF2B5EF4-FFF2-40B4-BE49-F238E27FC236}">
                <a16:creationId xmlns:a16="http://schemas.microsoft.com/office/drawing/2014/main" id="{87DB7AA7-9711-4F23-864C-84EEF4053B4E}"/>
              </a:ext>
            </a:extLst>
          </p:cNvPr>
          <p:cNvSpPr txBox="1">
            <a:spLocks/>
          </p:cNvSpPr>
          <p:nvPr/>
        </p:nvSpPr>
        <p:spPr>
          <a:xfrm>
            <a:off x="1043787" y="3253512"/>
            <a:ext cx="8401395"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0000FF"/>
              </a:buClr>
              <a:buSzPct val="70000"/>
              <a:buFont typeface="Wingdings" panose="05000000000000000000" pitchFamily="2" charset="2"/>
              <a:buChar char="l"/>
            </a:pPr>
            <a:r>
              <a:rPr lang="zh-TW" altLang="en-US" dirty="0"/>
              <a:t>農田水利法第</a:t>
            </a:r>
            <a:r>
              <a:rPr lang="en-US" altLang="zh-TW" dirty="0"/>
              <a:t>28</a:t>
            </a:r>
            <a:r>
              <a:rPr lang="zh-TW" altLang="en-US" dirty="0"/>
              <a:t>條</a:t>
            </a:r>
            <a:endParaRPr lang="en-US" altLang="zh-TW" dirty="0"/>
          </a:p>
          <a:p>
            <a:pPr lvl="1" defTabSz="914400">
              <a:buClr>
                <a:srgbClr val="35A35E"/>
              </a:buClr>
              <a:buSzPct val="70000"/>
              <a:buFont typeface="Wingdings" panose="05000000000000000000" pitchFamily="2" charset="2"/>
              <a:buChar char="l"/>
            </a:pPr>
            <a:r>
              <a:rPr lang="zh-TW" altLang="en-US" sz="1700" dirty="0">
                <a:latin typeface="微軟正黑體" panose="020B0604030504040204" pitchFamily="34" charset="-120"/>
              </a:rPr>
              <a:t>第二十八條　以強暴、脅迫或其他非法方法使</a:t>
            </a:r>
            <a:r>
              <a:rPr lang="zh-TW" altLang="en-US" sz="1700" dirty="0">
                <a:solidFill>
                  <a:srgbClr val="FF0000"/>
                </a:solidFill>
                <a:latin typeface="微軟正黑體" panose="020B0604030504040204" pitchFamily="34" charset="-120"/>
              </a:rPr>
              <a:t>管理人員啟閉農田水利設施範圍內水門、閘門者</a:t>
            </a:r>
            <a:r>
              <a:rPr lang="zh-TW" altLang="en-US" sz="1700" dirty="0">
                <a:latin typeface="微軟正黑體" panose="020B0604030504040204" pitchFamily="34" charset="-120"/>
              </a:rPr>
              <a:t>，處五年以下有期徒刑、拘役或科或併科新臺幣六萬元以上三十萬元以下罰金。</a:t>
            </a:r>
          </a:p>
          <a:p>
            <a:pPr lvl="1" defTabSz="914400">
              <a:buClr>
                <a:srgbClr val="35A35E"/>
              </a:buClr>
              <a:buSzPct val="70000"/>
              <a:buFont typeface="Wingdings" panose="05000000000000000000" pitchFamily="2" charset="2"/>
              <a:buChar char="l"/>
            </a:pPr>
            <a:r>
              <a:rPr lang="zh-TW" altLang="en-US" sz="1700" dirty="0">
                <a:latin typeface="微軟正黑體" panose="020B0604030504040204" pitchFamily="34" charset="-120"/>
              </a:rPr>
              <a:t>前項行為致生公共危險者，處七年以下有期徒刑，得併科新臺幣十萬元以上五十萬元以下罰金。</a:t>
            </a:r>
          </a:p>
          <a:p>
            <a:pPr lvl="1" defTabSz="914400">
              <a:buClr>
                <a:srgbClr val="35A35E"/>
              </a:buClr>
              <a:buSzPct val="70000"/>
              <a:buFont typeface="Wingdings" panose="05000000000000000000" pitchFamily="2" charset="2"/>
              <a:buChar char="l"/>
            </a:pPr>
            <a:r>
              <a:rPr lang="zh-TW" altLang="en-US" sz="1700" dirty="0">
                <a:latin typeface="微軟正黑體" panose="020B0604030504040204" pitchFamily="34" charset="-120"/>
              </a:rPr>
              <a:t>聚眾犯前二項之罪者，加重其刑至二分之一。</a:t>
            </a:r>
          </a:p>
          <a:p>
            <a:pPr lvl="1" defTabSz="914400">
              <a:buClr>
                <a:srgbClr val="35A35E"/>
              </a:buClr>
              <a:buSzPct val="70000"/>
              <a:buFont typeface="Wingdings" panose="05000000000000000000" pitchFamily="2" charset="2"/>
              <a:buChar char="l"/>
            </a:pPr>
            <a:r>
              <a:rPr lang="zh-TW" altLang="en-US" sz="1700" dirty="0">
                <a:latin typeface="微軟正黑體" panose="020B0604030504040204" pitchFamily="34" charset="-120"/>
              </a:rPr>
              <a:t>第一項之未遂犯罰之。</a:t>
            </a:r>
          </a:p>
          <a:p>
            <a:pPr defTabSz="914400">
              <a:buClr>
                <a:srgbClr val="0000FF"/>
              </a:buClr>
              <a:buSzPct val="70000"/>
              <a:buFont typeface="Wingdings" panose="05000000000000000000" pitchFamily="2" charset="2"/>
              <a:buChar char="l"/>
            </a:pPr>
            <a:endParaRPr lang="en-US" altLang="zh-TW" dirty="0">
              <a:latin typeface="微軟正黑體" panose="020B0604030504040204" pitchFamily="34" charset="-120"/>
            </a:endParaRPr>
          </a:p>
          <a:p>
            <a:pPr defTabSz="914400">
              <a:buClr>
                <a:srgbClr val="0000FF"/>
              </a:buClr>
              <a:buSzPct val="70000"/>
              <a:buFont typeface="Wingdings" panose="05000000000000000000" pitchFamily="2" charset="2"/>
              <a:buChar char="l"/>
            </a:pPr>
            <a:endParaRPr lang="en-US" altLang="zh-TW" dirty="0">
              <a:latin typeface="微軟正黑體" panose="020B0604030504040204" pitchFamily="34" charset="-120"/>
            </a:endParaRPr>
          </a:p>
        </p:txBody>
      </p:sp>
      <p:sp>
        <p:nvSpPr>
          <p:cNvPr id="9" name="文字方塊 8">
            <a:extLst>
              <a:ext uri="{FF2B5EF4-FFF2-40B4-BE49-F238E27FC236}">
                <a16:creationId xmlns:a16="http://schemas.microsoft.com/office/drawing/2014/main" id="{B498C485-E014-4BC2-8C5F-3911B101E82F}"/>
              </a:ext>
            </a:extLst>
          </p:cNvPr>
          <p:cNvSpPr txBox="1"/>
          <p:nvPr/>
        </p:nvSpPr>
        <p:spPr>
          <a:xfrm>
            <a:off x="776111" y="750456"/>
            <a:ext cx="1877437" cy="461665"/>
          </a:xfrm>
          <a:prstGeom prst="rect">
            <a:avLst/>
          </a:prstGeom>
          <a:noFill/>
        </p:spPr>
        <p:txBody>
          <a:bodyPr wrap="none" rtlCol="0">
            <a:spAutoFit/>
          </a:bodyPr>
          <a:lstStyle/>
          <a:p>
            <a:pPr marL="457200" indent="-457200">
              <a:buClr>
                <a:srgbClr val="FF0000"/>
              </a:buClr>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相關刑罰</a:t>
            </a:r>
          </a:p>
        </p:txBody>
      </p:sp>
      <p:pic>
        <p:nvPicPr>
          <p:cNvPr id="7" name="圖片 6">
            <a:extLst>
              <a:ext uri="{FF2B5EF4-FFF2-40B4-BE49-F238E27FC236}">
                <a16:creationId xmlns:a16="http://schemas.microsoft.com/office/drawing/2014/main" id="{4D14B7BB-7394-4DC1-91A3-CCE9203A1087}"/>
              </a:ext>
            </a:extLst>
          </p:cNvPr>
          <p:cNvPicPr>
            <a:picLocks noChangeAspect="1"/>
          </p:cNvPicPr>
          <p:nvPr/>
        </p:nvPicPr>
        <p:blipFill>
          <a:blip r:embed="rId2"/>
          <a:stretch>
            <a:fillRect/>
          </a:stretch>
        </p:blipFill>
        <p:spPr>
          <a:xfrm>
            <a:off x="246392" y="-53884"/>
            <a:ext cx="907747" cy="864000"/>
          </a:xfrm>
          <a:prstGeom prst="rect">
            <a:avLst/>
          </a:prstGeom>
        </p:spPr>
      </p:pic>
      <p:sp>
        <p:nvSpPr>
          <p:cNvPr id="10" name="文字方塊 9">
            <a:extLst>
              <a:ext uri="{FF2B5EF4-FFF2-40B4-BE49-F238E27FC236}">
                <a16:creationId xmlns:a16="http://schemas.microsoft.com/office/drawing/2014/main" id="{FC621CE2-1C3E-4EC1-B3C9-5241214A37D4}"/>
              </a:ext>
            </a:extLst>
          </p:cNvPr>
          <p:cNvSpPr txBox="1"/>
          <p:nvPr/>
        </p:nvSpPr>
        <p:spPr>
          <a:xfrm>
            <a:off x="1134475" y="23989"/>
            <a:ext cx="7366119"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（裁罰事項）</a:t>
            </a:r>
            <a:endParaRPr lang="zh-TW" altLang="en-US" sz="3200" dirty="0">
              <a:latin typeface="微軟正黑體" panose="020B0604030504040204" pitchFamily="34" charset="-120"/>
              <a:ea typeface="微軟正黑體" panose="020B0604030504040204" pitchFamily="34" charset="-120"/>
            </a:endParaRPr>
          </a:p>
        </p:txBody>
      </p:sp>
      <p:sp>
        <p:nvSpPr>
          <p:cNvPr id="12" name="Google Shape;12;p7">
            <a:extLst>
              <a:ext uri="{FF2B5EF4-FFF2-40B4-BE49-F238E27FC236}">
                <a16:creationId xmlns:a16="http://schemas.microsoft.com/office/drawing/2014/main" id="{03660167-FD75-4024-B7B7-543F5C1F4331}"/>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26</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41516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8A6D30E1-48C5-48F1-A3C1-EF1F39ECC5B7}"/>
              </a:ext>
            </a:extLst>
          </p:cNvPr>
          <p:cNvSpPr txBox="1">
            <a:spLocks/>
          </p:cNvSpPr>
          <p:nvPr/>
        </p:nvSpPr>
        <p:spPr>
          <a:xfrm>
            <a:off x="822292" y="954492"/>
            <a:ext cx="10769344"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zh-TW" altLang="en-US" b="1" dirty="0"/>
              <a:t>農田水利法第</a:t>
            </a:r>
            <a:r>
              <a:rPr lang="en-US" altLang="zh-TW" b="1" dirty="0"/>
              <a:t>29</a:t>
            </a:r>
            <a:r>
              <a:rPr lang="zh-TW" altLang="en-US" b="1" dirty="0"/>
              <a:t>條</a:t>
            </a:r>
            <a:endParaRPr lang="en-US" altLang="zh-TW" b="1" dirty="0"/>
          </a:p>
          <a:p>
            <a:r>
              <a:rPr lang="zh-TW" altLang="en-US" sz="1600" dirty="0"/>
              <a:t>違反第十四條第一項規定，未經主管機關許可，擅自排放非農田之排水者，處新臺幣三萬元以上六十萬元以下罰鍰。</a:t>
            </a:r>
          </a:p>
          <a:p>
            <a:r>
              <a:rPr lang="zh-TW" altLang="en-US" sz="1600" dirty="0"/>
              <a:t>依第十四條第二項許可排放非農田之排水，不符合灌溉水質基準值者，處新臺幣三千元以上三萬元以下罰鍰。</a:t>
            </a:r>
          </a:p>
          <a:p>
            <a:r>
              <a:rPr lang="zh-TW" altLang="en-US" sz="1600" dirty="0"/>
              <a:t>前項行為人屬主管機關公告之事業者，處新臺幣三千元以上六十萬元以下罰鍰。</a:t>
            </a:r>
          </a:p>
          <a:p>
            <a:r>
              <a:rPr lang="zh-TW" altLang="en-US" sz="1600" dirty="0"/>
              <a:t>有前三項所定情形之一，且有危害農業產業、生物安全或人體健康之虞者，得加重其罰鍰最高額至新臺幣二千萬元。</a:t>
            </a:r>
          </a:p>
          <a:p>
            <a:r>
              <a:rPr lang="zh-TW" altLang="en-US" sz="1600" dirty="0"/>
              <a:t>依前四項規定處罰者，主管機關並得令其限期改善；屆期未完成改善者，並得按次處罰。情節重大者，得廢止其排放許可。</a:t>
            </a:r>
          </a:p>
          <a:p>
            <a:pPr marL="0" indent="0" defTabSz="914400">
              <a:buNone/>
            </a:pPr>
            <a:endParaRPr lang="en-US" altLang="zh-TW" sz="2000" dirty="0"/>
          </a:p>
        </p:txBody>
      </p:sp>
      <p:sp>
        <p:nvSpPr>
          <p:cNvPr id="4" name="文字方塊 3">
            <a:extLst>
              <a:ext uri="{FF2B5EF4-FFF2-40B4-BE49-F238E27FC236}">
                <a16:creationId xmlns:a16="http://schemas.microsoft.com/office/drawing/2014/main" id="{881619C5-0A87-44BE-981F-34B9E985E869}"/>
              </a:ext>
            </a:extLst>
          </p:cNvPr>
          <p:cNvSpPr txBox="1"/>
          <p:nvPr/>
        </p:nvSpPr>
        <p:spPr>
          <a:xfrm>
            <a:off x="1134475" y="23989"/>
            <a:ext cx="7366119"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（裁罰事項）</a:t>
            </a:r>
            <a:endParaRPr lang="zh-TW" altLang="en-US" sz="3200"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747AEB7F-857A-4D60-B99C-BE1055DDBBAB}"/>
              </a:ext>
            </a:extLst>
          </p:cNvPr>
          <p:cNvPicPr>
            <a:picLocks noChangeAspect="1"/>
          </p:cNvPicPr>
          <p:nvPr/>
        </p:nvPicPr>
        <p:blipFill>
          <a:blip r:embed="rId2"/>
          <a:stretch>
            <a:fillRect/>
          </a:stretch>
        </p:blipFill>
        <p:spPr>
          <a:xfrm>
            <a:off x="246392" y="-53884"/>
            <a:ext cx="907747" cy="864000"/>
          </a:xfrm>
          <a:prstGeom prst="rect">
            <a:avLst/>
          </a:prstGeom>
        </p:spPr>
      </p:pic>
      <p:sp>
        <p:nvSpPr>
          <p:cNvPr id="6" name="內容版面配置區 2">
            <a:extLst>
              <a:ext uri="{FF2B5EF4-FFF2-40B4-BE49-F238E27FC236}">
                <a16:creationId xmlns:a16="http://schemas.microsoft.com/office/drawing/2014/main" id="{9BA37C99-4C1F-4725-86C6-47C3D735A49C}"/>
              </a:ext>
            </a:extLst>
          </p:cNvPr>
          <p:cNvSpPr txBox="1">
            <a:spLocks/>
          </p:cNvSpPr>
          <p:nvPr/>
        </p:nvSpPr>
        <p:spPr>
          <a:xfrm>
            <a:off x="822292" y="3308928"/>
            <a:ext cx="10638443"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zh-TW" altLang="en-US" b="1" dirty="0"/>
              <a:t>農田水利法第</a:t>
            </a:r>
            <a:r>
              <a:rPr lang="en-US" altLang="zh-TW" b="1" dirty="0"/>
              <a:t>30</a:t>
            </a:r>
            <a:r>
              <a:rPr lang="zh-TW" altLang="en-US" b="1" dirty="0"/>
              <a:t>條</a:t>
            </a:r>
            <a:endParaRPr lang="en-US" altLang="zh-TW" b="1" dirty="0"/>
          </a:p>
          <a:p>
            <a:pPr marL="0" indent="0" defTabSz="914400">
              <a:buNone/>
            </a:pPr>
            <a:r>
              <a:rPr lang="zh-TW" altLang="en-US" sz="1600" dirty="0">
                <a:latin typeface="微軟正黑體" panose="020B0604030504040204" pitchFamily="34" charset="-120"/>
              </a:rPr>
              <a:t>有</a:t>
            </a:r>
            <a:r>
              <a:rPr lang="zh-TW" altLang="en-US" sz="1600" dirty="0"/>
              <a:t>下列情形之一者，由主管機關處新臺幣</a:t>
            </a:r>
            <a:r>
              <a:rPr lang="zh-TW" altLang="en-US" sz="1600" dirty="0">
                <a:solidFill>
                  <a:srgbClr val="0000FF"/>
                </a:solidFill>
              </a:rPr>
              <a:t>六千元以上三萬元</a:t>
            </a:r>
            <a:r>
              <a:rPr lang="zh-TW" altLang="en-US" sz="1600" dirty="0"/>
              <a:t>以下罰鍰，並得令其限期改善；屆期未完成改善者，得按次處罰：</a:t>
            </a:r>
            <a:endParaRPr lang="en-US" altLang="zh-TW" sz="1600" dirty="0"/>
          </a:p>
          <a:p>
            <a:pPr marL="457200" indent="-457200" defTabSz="914400">
              <a:buFont typeface="+mj-ea"/>
              <a:buAutoNum type="ea1ChtPeriod"/>
            </a:pPr>
            <a:r>
              <a:rPr lang="zh-TW" altLang="en-US" sz="1600" dirty="0">
                <a:solidFill>
                  <a:srgbClr val="FF0000"/>
                </a:solidFill>
              </a:rPr>
              <a:t>違反第八條第一項規定，未經主管機關許可，變更或拆除農田水利設施或未依許可內容辦理變更或拆除。</a:t>
            </a:r>
            <a:endParaRPr lang="en-US" altLang="zh-TW" sz="1600" dirty="0">
              <a:solidFill>
                <a:srgbClr val="FF0000"/>
              </a:solidFill>
            </a:endParaRPr>
          </a:p>
          <a:p>
            <a:pPr marL="457200" indent="-457200" defTabSz="914400">
              <a:buFont typeface="+mj-ea"/>
              <a:buAutoNum type="ea1ChtPeriod"/>
            </a:pPr>
            <a:r>
              <a:rPr lang="zh-TW" altLang="en-US" sz="1600" dirty="0"/>
              <a:t>違反第十二條第一項規定，未經主管機關許可，兼作其他使用。</a:t>
            </a:r>
            <a:endParaRPr lang="en-US" altLang="zh-TW" sz="1600" dirty="0"/>
          </a:p>
          <a:p>
            <a:pPr marL="457200" indent="-457200" defTabSz="914400">
              <a:buFont typeface="+mj-ea"/>
              <a:buAutoNum type="ea1ChtPeriod"/>
            </a:pPr>
            <a:r>
              <a:rPr lang="zh-TW" altLang="en-US" sz="1600" dirty="0"/>
              <a:t>違反第十三條第一項規定，未經主管機關許可，於農田水利設施範圍內施設擅設物。</a:t>
            </a:r>
            <a:endParaRPr lang="en-US" altLang="zh-TW" sz="1600" dirty="0"/>
          </a:p>
          <a:p>
            <a:pPr marL="457200" indent="-457200" defTabSz="914400">
              <a:buFont typeface="+mj-ea"/>
              <a:buAutoNum type="ea1ChtPeriod"/>
            </a:pPr>
            <a:r>
              <a:rPr lang="zh-TW" altLang="en-US" sz="1600" dirty="0"/>
              <a:t>違反第十六條第一項規定，於農田水利設施範圍內為禁止之行為。</a:t>
            </a:r>
            <a:endParaRPr lang="en-US" altLang="zh-TW" sz="1600" dirty="0"/>
          </a:p>
          <a:p>
            <a:pPr marL="457200" indent="-457200" defTabSz="914400">
              <a:buFont typeface="+mj-ea"/>
              <a:buAutoNum type="ea1ChtPeriod"/>
            </a:pPr>
            <a:r>
              <a:rPr lang="zh-TW" altLang="en-US" sz="1600" dirty="0"/>
              <a:t>違反第十六條第二項規定，未經主管機關許可，擅自引取農田水利設施範圍內之灌溉用水。</a:t>
            </a:r>
            <a:endParaRPr lang="en-US" altLang="zh-TW" sz="1600" dirty="0"/>
          </a:p>
        </p:txBody>
      </p:sp>
      <p:sp>
        <p:nvSpPr>
          <p:cNvPr id="8" name="Google Shape;12;p7">
            <a:extLst>
              <a:ext uri="{FF2B5EF4-FFF2-40B4-BE49-F238E27FC236}">
                <a16:creationId xmlns:a16="http://schemas.microsoft.com/office/drawing/2014/main" id="{F7BD5C57-398D-4772-808C-381F893738D9}"/>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27</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332141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65;p43">
            <a:extLst>
              <a:ext uri="{FF2B5EF4-FFF2-40B4-BE49-F238E27FC236}">
                <a16:creationId xmlns:a16="http://schemas.microsoft.com/office/drawing/2014/main" id="{E60DD464-A0B2-4B90-A003-B8CA3F6DC435}"/>
              </a:ext>
            </a:extLst>
          </p:cNvPr>
          <p:cNvSpPr txBox="1">
            <a:spLocks/>
          </p:cNvSpPr>
          <p:nvPr/>
        </p:nvSpPr>
        <p:spPr>
          <a:xfrm>
            <a:off x="1116767" y="887936"/>
            <a:ext cx="3569451" cy="66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0624B"/>
              </a:buClr>
              <a:buSzPts val="2400"/>
              <a:buFont typeface="Montserrat Light"/>
              <a:buNone/>
              <a:tabLst/>
              <a:defRPr/>
            </a:pPr>
            <a:r>
              <a:rPr lang="zh-TW" altLang="en-US" sz="2800" b="1">
                <a:solidFill>
                  <a:schemeClr val="accent3">
                    <a:lumMod val="50000"/>
                  </a:schemeClr>
                </a:solidFill>
                <a:latin typeface="微軟正黑體" panose="020B0604030504040204" pitchFamily="34" charset="-120"/>
                <a:ea typeface="微軟正黑體" panose="020B0604030504040204" pitchFamily="34" charset="-120"/>
              </a:rPr>
              <a:t>事業區域變更</a:t>
            </a:r>
            <a:endParaRPr kumimoji="0" lang="en-US" sz="2800" b="1" i="0" u="none" strike="noStrike" kern="0" cap="none" spc="0" normalizeH="0" baseline="0" noProof="0">
              <a:ln>
                <a:noFill/>
              </a:ln>
              <a:solidFill>
                <a:schemeClr val="accent3">
                  <a:lumMod val="50000"/>
                </a:schemeClr>
              </a:solidFill>
              <a:effectLst/>
              <a:uLnTx/>
              <a:uFillTx/>
              <a:latin typeface="微軟正黑體" panose="020B0604030504040204" pitchFamily="34" charset="-120"/>
              <a:ea typeface="微軟正黑體" panose="020B0604030504040204" pitchFamily="34" charset="-120"/>
              <a:sym typeface="Montserrat Light"/>
            </a:endParaRPr>
          </a:p>
        </p:txBody>
      </p:sp>
      <p:sp>
        <p:nvSpPr>
          <p:cNvPr id="5" name="Google Shape;9667;p43">
            <a:extLst>
              <a:ext uri="{FF2B5EF4-FFF2-40B4-BE49-F238E27FC236}">
                <a16:creationId xmlns:a16="http://schemas.microsoft.com/office/drawing/2014/main" id="{0595D97D-74D1-4BE1-9D18-6B93A128FB36}"/>
              </a:ext>
            </a:extLst>
          </p:cNvPr>
          <p:cNvSpPr txBox="1">
            <a:spLocks/>
          </p:cNvSpPr>
          <p:nvPr/>
        </p:nvSpPr>
        <p:spPr>
          <a:xfrm>
            <a:off x="1116766" y="1564241"/>
            <a:ext cx="3569449" cy="9365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aleway Thin"/>
              <a:buNone/>
              <a:defRPr sz="1400" b="0" i="0" u="none" strike="noStrike" cap="none">
                <a:solidFill>
                  <a:schemeClr val="lt2"/>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9pPr>
          </a:lstStyle>
          <a:p>
            <a:pPr marL="0" lvl="0" indent="0" algn="ctr">
              <a:lnSpc>
                <a:spcPts val="1800"/>
              </a:lnSpc>
              <a:buClr>
                <a:srgbClr val="595959"/>
              </a:buClr>
            </a:pPr>
            <a:r>
              <a:rPr lang="zh-TW" altLang="en-US" sz="1800" b="1">
                <a:solidFill>
                  <a:schemeClr val="tx2">
                    <a:lumMod val="50000"/>
                  </a:schemeClr>
                </a:solidFill>
                <a:latin typeface="微軟正黑體" panose="020B0604030504040204" pitchFamily="34" charset="-120"/>
                <a:ea typeface="微軟正黑體" panose="020B0604030504040204" pitchFamily="34" charset="-120"/>
              </a:rPr>
              <a:t>確認重疊區域</a:t>
            </a:r>
          </a:p>
          <a:p>
            <a:pPr marL="0" lvl="0" indent="0" algn="ctr">
              <a:lnSpc>
                <a:spcPts val="1800"/>
              </a:lnSpc>
              <a:buClr>
                <a:srgbClr val="595959"/>
              </a:buClr>
            </a:pPr>
            <a:r>
              <a:rPr lang="zh-TW" altLang="en-US" sz="1800" b="1">
                <a:solidFill>
                  <a:schemeClr val="tx2">
                    <a:lumMod val="50000"/>
                  </a:schemeClr>
                </a:solidFill>
                <a:latin typeface="微軟正黑體" panose="020B0604030504040204" pitchFamily="34" charset="-120"/>
                <a:ea typeface="微軟正黑體" panose="020B0604030504040204" pitchFamily="34" charset="-120"/>
              </a:rPr>
              <a:t>辦理公告</a:t>
            </a:r>
            <a:endParaRPr kumimoji="0" lang="es-ES" sz="1800" b="1" i="0" u="none" strike="noStrike" kern="0" cap="none" spc="0" normalizeH="0" baseline="0" noProof="0">
              <a:ln>
                <a:noFill/>
              </a:ln>
              <a:solidFill>
                <a:schemeClr val="tx2">
                  <a:lumMod val="50000"/>
                </a:schemeClr>
              </a:solidFill>
              <a:effectLst/>
              <a:uLnTx/>
              <a:uFillTx/>
              <a:latin typeface="微軟正黑體" panose="020B0604030504040204" pitchFamily="34" charset="-120"/>
              <a:ea typeface="微軟正黑體" panose="020B0604030504040204" pitchFamily="34" charset="-120"/>
              <a:sym typeface="Raleway Thin"/>
            </a:endParaRPr>
          </a:p>
        </p:txBody>
      </p:sp>
      <p:sp>
        <p:nvSpPr>
          <p:cNvPr id="6" name="Google Shape;9668;p43">
            <a:extLst>
              <a:ext uri="{FF2B5EF4-FFF2-40B4-BE49-F238E27FC236}">
                <a16:creationId xmlns:a16="http://schemas.microsoft.com/office/drawing/2014/main" id="{7DBAFEB7-3574-4F76-B618-145E88C3D168}"/>
              </a:ext>
            </a:extLst>
          </p:cNvPr>
          <p:cNvSpPr txBox="1">
            <a:spLocks/>
          </p:cNvSpPr>
          <p:nvPr/>
        </p:nvSpPr>
        <p:spPr>
          <a:xfrm flipH="1">
            <a:off x="7414950" y="908256"/>
            <a:ext cx="3690582" cy="6627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lvl="0" algn="ctr">
              <a:buClr>
                <a:srgbClr val="50624B"/>
              </a:buClr>
              <a:defRPr/>
            </a:pPr>
            <a:r>
              <a:rPr lang="zh-TW" altLang="en-US" sz="2800" b="1">
                <a:solidFill>
                  <a:schemeClr val="accent3">
                    <a:lumMod val="50000"/>
                  </a:schemeClr>
                </a:solidFill>
                <a:latin typeface="微軟正黑體" panose="020B0604030504040204" pitchFamily="34" charset="-120"/>
                <a:ea typeface="微軟正黑體" panose="020B0604030504040204" pitchFamily="34" charset="-120"/>
              </a:rPr>
              <a:t>兼作、廢止、展延</a:t>
            </a:r>
            <a:endParaRPr lang="en-US" altLang="zh-TW" sz="2800" b="1">
              <a:solidFill>
                <a:schemeClr val="accent3">
                  <a:lumMod val="50000"/>
                </a:schemeClr>
              </a:solidFill>
              <a:latin typeface="微軟正黑體" panose="020B0604030504040204" pitchFamily="34" charset="-120"/>
              <a:ea typeface="微軟正黑體" panose="020B0604030504040204" pitchFamily="34" charset="-120"/>
            </a:endParaRPr>
          </a:p>
          <a:p>
            <a:pPr lvl="0" algn="ctr">
              <a:buClr>
                <a:srgbClr val="50624B"/>
              </a:buClr>
              <a:defRPr/>
            </a:pPr>
            <a:r>
              <a:rPr lang="zh-TW" altLang="en-US" sz="2800" b="1">
                <a:solidFill>
                  <a:schemeClr val="accent3">
                    <a:lumMod val="50000"/>
                  </a:schemeClr>
                </a:solidFill>
                <a:latin typeface="微軟正黑體" panose="020B0604030504040204" pitchFamily="34" charset="-120"/>
                <a:ea typeface="微軟正黑體" panose="020B0604030504040204" pitchFamily="34" charset="-120"/>
              </a:rPr>
              <a:t>合併精進</a:t>
            </a:r>
            <a:endParaRPr lang="en-US" altLang="zh-TW" sz="2800" b="1">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7" name="Google Shape;9669;p43">
            <a:extLst>
              <a:ext uri="{FF2B5EF4-FFF2-40B4-BE49-F238E27FC236}">
                <a16:creationId xmlns:a16="http://schemas.microsoft.com/office/drawing/2014/main" id="{AE988894-2E59-4BC3-901A-46E950A4F8A1}"/>
              </a:ext>
            </a:extLst>
          </p:cNvPr>
          <p:cNvSpPr txBox="1">
            <a:spLocks/>
          </p:cNvSpPr>
          <p:nvPr/>
        </p:nvSpPr>
        <p:spPr>
          <a:xfrm flipH="1">
            <a:off x="241721" y="3149123"/>
            <a:ext cx="1170054" cy="52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Montserrat Light"/>
              <a:buNone/>
              <a:defRPr sz="4000" b="0" i="0" u="none" strike="noStrike" cap="none">
                <a:solidFill>
                  <a:schemeClr val="accent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0624B"/>
              </a:buClr>
              <a:buSzPts val="3000"/>
              <a:buFont typeface="Montserrat Light"/>
              <a:buNone/>
              <a:tabLst/>
              <a:defRPr/>
            </a:pPr>
            <a:r>
              <a:rPr kumimoji="0" lang="en" b="1"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0</a:t>
            </a:r>
            <a:r>
              <a:rPr kumimoji="0" lang="en-US" altLang="zh-TW" b="1"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1</a:t>
            </a:r>
            <a:endParaRPr kumimoji="0" lang="en" b="1"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endParaRPr>
          </a:p>
        </p:txBody>
      </p:sp>
      <p:sp>
        <p:nvSpPr>
          <p:cNvPr id="8" name="Google Shape;9670;p43">
            <a:extLst>
              <a:ext uri="{FF2B5EF4-FFF2-40B4-BE49-F238E27FC236}">
                <a16:creationId xmlns:a16="http://schemas.microsoft.com/office/drawing/2014/main" id="{7F81C13E-9713-4C62-91DF-2A5A7481359E}"/>
              </a:ext>
            </a:extLst>
          </p:cNvPr>
          <p:cNvSpPr txBox="1">
            <a:spLocks/>
          </p:cNvSpPr>
          <p:nvPr/>
        </p:nvSpPr>
        <p:spPr>
          <a:xfrm flipH="1">
            <a:off x="7414950" y="1593987"/>
            <a:ext cx="3690582" cy="9271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Raleway Thin"/>
              <a:buNone/>
              <a:defRPr sz="1400" b="0" i="0" u="none" strike="noStrike" cap="none">
                <a:solidFill>
                  <a:schemeClr val="lt2"/>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9pPr>
          </a:lstStyle>
          <a:p>
            <a:pPr marL="0" indent="0" algn="ctr">
              <a:lnSpc>
                <a:spcPts val="1800"/>
              </a:lnSpc>
              <a:buClr>
                <a:srgbClr val="595959"/>
              </a:buClr>
            </a:pPr>
            <a:r>
              <a:rPr lang="zh-TW" altLang="en-US" sz="1800" b="1">
                <a:solidFill>
                  <a:schemeClr val="tx2">
                    <a:lumMod val="50000"/>
                  </a:schemeClr>
                </a:solidFill>
                <a:latin typeface="微軟正黑體" panose="020B0604030504040204" pitchFamily="34" charset="-120"/>
                <a:ea typeface="微軟正黑體" panose="020B0604030504040204" pitchFamily="34" charset="-120"/>
              </a:rPr>
              <a:t>簡化相關流程及文件</a:t>
            </a:r>
            <a:endParaRPr lang="en-US" altLang="zh-TW" sz="1800" b="1">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9" name="Google Shape;9671;p43">
            <a:extLst>
              <a:ext uri="{FF2B5EF4-FFF2-40B4-BE49-F238E27FC236}">
                <a16:creationId xmlns:a16="http://schemas.microsoft.com/office/drawing/2014/main" id="{5FAC14F2-C7C9-4549-B5A3-7455DB23E07B}"/>
              </a:ext>
            </a:extLst>
          </p:cNvPr>
          <p:cNvSpPr txBox="1">
            <a:spLocks/>
          </p:cNvSpPr>
          <p:nvPr/>
        </p:nvSpPr>
        <p:spPr>
          <a:xfrm>
            <a:off x="1411775" y="4970182"/>
            <a:ext cx="3274440" cy="662400"/>
          </a:xfrm>
          <a:prstGeom prst="rect">
            <a:avLst/>
          </a:prstGeom>
          <a:noFill/>
          <a:ln>
            <a:noFill/>
          </a:ln>
        </p:spPr>
        <p:txBody>
          <a:bodyPr spcFirstLastPara="1" wrap="square" lIns="36000" tIns="91425" rIns="3600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algn="ctr">
              <a:buClr>
                <a:srgbClr val="50624B"/>
              </a:buClr>
            </a:pP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農田水利法收費事宜</a:t>
            </a:r>
            <a:endParaRPr lang="en-US" altLang="zh-TW" sz="2800" b="1">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1" name="Google Shape;9673;p43">
            <a:extLst>
              <a:ext uri="{FF2B5EF4-FFF2-40B4-BE49-F238E27FC236}">
                <a16:creationId xmlns:a16="http://schemas.microsoft.com/office/drawing/2014/main" id="{3313182B-071D-4900-9F37-49C17F3CADD3}"/>
              </a:ext>
            </a:extLst>
          </p:cNvPr>
          <p:cNvSpPr txBox="1">
            <a:spLocks/>
          </p:cNvSpPr>
          <p:nvPr/>
        </p:nvSpPr>
        <p:spPr>
          <a:xfrm>
            <a:off x="1307175" y="5607342"/>
            <a:ext cx="3379040" cy="7822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aleway Thin"/>
              <a:buNone/>
              <a:defRPr sz="1400" b="0" i="0" u="none" strike="noStrike" cap="none">
                <a:solidFill>
                  <a:schemeClr val="lt2"/>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9pPr>
          </a:lstStyle>
          <a:p>
            <a:pPr marL="0" lvl="0" indent="0" algn="ctr">
              <a:lnSpc>
                <a:spcPts val="1800"/>
              </a:lnSpc>
              <a:buClr>
                <a:srgbClr val="595959"/>
              </a:buClr>
            </a:pPr>
            <a:r>
              <a:rPr lang="zh-TW" altLang="en-US" sz="1800" b="1">
                <a:solidFill>
                  <a:schemeClr val="accent5">
                    <a:lumMod val="75000"/>
                  </a:schemeClr>
                </a:solidFill>
                <a:latin typeface="微軟正黑體" panose="020B0604030504040204" pitchFamily="34" charset="-120"/>
                <a:ea typeface="微軟正黑體" panose="020B0604030504040204" pitchFamily="34" charset="-120"/>
              </a:rPr>
              <a:t>依規費法訂定農田水利設施範圍使用行為規費收費標準</a:t>
            </a:r>
          </a:p>
        </p:txBody>
      </p:sp>
      <p:sp>
        <p:nvSpPr>
          <p:cNvPr id="12" name="Google Shape;9674;p43">
            <a:extLst>
              <a:ext uri="{FF2B5EF4-FFF2-40B4-BE49-F238E27FC236}">
                <a16:creationId xmlns:a16="http://schemas.microsoft.com/office/drawing/2014/main" id="{A0F2D635-B0FD-49DF-A7BB-C637E86D2AF5}"/>
              </a:ext>
            </a:extLst>
          </p:cNvPr>
          <p:cNvSpPr txBox="1">
            <a:spLocks/>
          </p:cNvSpPr>
          <p:nvPr/>
        </p:nvSpPr>
        <p:spPr>
          <a:xfrm flipH="1">
            <a:off x="7414948" y="3121749"/>
            <a:ext cx="3690583" cy="9663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lvl="0" algn="ctr">
              <a:buClr>
                <a:srgbClr val="50624B"/>
              </a:buClr>
              <a:defRPr/>
            </a:pP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農水法第</a:t>
            </a:r>
            <a:r>
              <a:rPr lang="en-US" altLang="zh-TW" sz="2800" b="1">
                <a:solidFill>
                  <a:schemeClr val="accent5">
                    <a:lumMod val="50000"/>
                  </a:schemeClr>
                </a:solidFill>
                <a:latin typeface="微軟正黑體" panose="020B0604030504040204" pitchFamily="34" charset="-120"/>
                <a:ea typeface="微軟正黑體" panose="020B0604030504040204" pitchFamily="34" charset="-120"/>
              </a:rPr>
              <a:t>16</a:t>
            </a: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條</a:t>
            </a:r>
            <a:endParaRPr lang="en-US" altLang="zh-TW" sz="2800" b="1">
              <a:solidFill>
                <a:schemeClr val="accent5">
                  <a:lumMod val="50000"/>
                </a:schemeClr>
              </a:solidFill>
              <a:latin typeface="微軟正黑體" panose="020B0604030504040204" pitchFamily="34" charset="-120"/>
              <a:ea typeface="微軟正黑體" panose="020B0604030504040204" pitchFamily="34" charset="-120"/>
            </a:endParaRPr>
          </a:p>
          <a:p>
            <a:pPr lvl="0" algn="ctr">
              <a:buClr>
                <a:srgbClr val="50624B"/>
              </a:buClr>
              <a:defRPr/>
            </a:pP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引取許可</a:t>
            </a:r>
            <a:endParaRPr lang="en-US" altLang="zh-TW" sz="2800" b="1">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4" name="Google Shape;9676;p43">
            <a:extLst>
              <a:ext uri="{FF2B5EF4-FFF2-40B4-BE49-F238E27FC236}">
                <a16:creationId xmlns:a16="http://schemas.microsoft.com/office/drawing/2014/main" id="{7D686880-8C6F-457E-BE61-B40E2C31D98D}"/>
              </a:ext>
            </a:extLst>
          </p:cNvPr>
          <p:cNvSpPr txBox="1">
            <a:spLocks/>
          </p:cNvSpPr>
          <p:nvPr/>
        </p:nvSpPr>
        <p:spPr>
          <a:xfrm flipH="1">
            <a:off x="7486070" y="3962837"/>
            <a:ext cx="3690581" cy="79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Raleway Thin"/>
              <a:buNone/>
              <a:defRPr sz="1400" b="0" i="0" u="none" strike="noStrike" cap="none">
                <a:solidFill>
                  <a:schemeClr val="lt2"/>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9pPr>
          </a:lstStyle>
          <a:p>
            <a:pPr marL="0" indent="0" algn="ctr">
              <a:lnSpc>
                <a:spcPts val="1800"/>
              </a:lnSpc>
              <a:buClr>
                <a:srgbClr val="595959"/>
              </a:buClr>
            </a:pPr>
            <a:r>
              <a:rPr lang="zh-TW" altLang="en-US" sz="1800" b="1">
                <a:solidFill>
                  <a:schemeClr val="accent5">
                    <a:lumMod val="75000"/>
                  </a:schemeClr>
                </a:solidFill>
                <a:latin typeface="微軟正黑體" panose="020B0604030504040204" pitchFamily="34" charset="-120"/>
                <a:ea typeface="微軟正黑體" panose="020B0604030504040204" pitchFamily="34" charset="-120"/>
              </a:rPr>
              <a:t>確認農水法施行前引取事宜</a:t>
            </a:r>
            <a:endParaRPr lang="en-US" altLang="zh-TW" sz="1800" b="1">
              <a:solidFill>
                <a:schemeClr val="accent5">
                  <a:lumMod val="75000"/>
                </a:schemeClr>
              </a:solidFill>
              <a:latin typeface="微軟正黑體" panose="020B0604030504040204" pitchFamily="34" charset="-120"/>
              <a:ea typeface="微軟正黑體" panose="020B0604030504040204" pitchFamily="34" charset="-120"/>
            </a:endParaRPr>
          </a:p>
          <a:p>
            <a:pPr marL="0" indent="0" algn="ctr">
              <a:lnSpc>
                <a:spcPts val="1800"/>
              </a:lnSpc>
              <a:buClr>
                <a:srgbClr val="595959"/>
              </a:buClr>
            </a:pPr>
            <a:r>
              <a:rPr lang="zh-TW" altLang="en-US" sz="1800" b="1">
                <a:solidFill>
                  <a:schemeClr val="accent5">
                    <a:lumMod val="75000"/>
                  </a:schemeClr>
                </a:solidFill>
                <a:latin typeface="微軟正黑體" panose="020B0604030504040204" pitchFamily="34" charset="-120"/>
                <a:ea typeface="微軟正黑體" panose="020B0604030504040204" pitchFamily="34" charset="-120"/>
              </a:rPr>
              <a:t>訂定作業流程</a:t>
            </a:r>
          </a:p>
        </p:txBody>
      </p:sp>
      <p:cxnSp>
        <p:nvCxnSpPr>
          <p:cNvPr id="18" name="Google Shape;9681;p43">
            <a:extLst>
              <a:ext uri="{FF2B5EF4-FFF2-40B4-BE49-F238E27FC236}">
                <a16:creationId xmlns:a16="http://schemas.microsoft.com/office/drawing/2014/main" id="{FCED916D-F6FF-4FA4-BBFB-843939943163}"/>
              </a:ext>
            </a:extLst>
          </p:cNvPr>
          <p:cNvCxnSpPr/>
          <p:nvPr/>
        </p:nvCxnSpPr>
        <p:spPr>
          <a:xfrm>
            <a:off x="823940" y="3867073"/>
            <a:ext cx="0" cy="828000"/>
          </a:xfrm>
          <a:prstGeom prst="straightConnector1">
            <a:avLst/>
          </a:prstGeom>
          <a:noFill/>
          <a:ln w="19050" cap="flat" cmpd="sng">
            <a:solidFill>
              <a:schemeClr val="accent5">
                <a:lumMod val="60000"/>
                <a:lumOff val="40000"/>
              </a:schemeClr>
            </a:solidFill>
            <a:prstDash val="solid"/>
            <a:round/>
            <a:headEnd type="none" w="med" len="med"/>
            <a:tailEnd type="none" w="med" len="med"/>
          </a:ln>
        </p:spPr>
      </p:cxnSp>
      <p:pic>
        <p:nvPicPr>
          <p:cNvPr id="19" name="圖片 18">
            <a:extLst>
              <a:ext uri="{FF2B5EF4-FFF2-40B4-BE49-F238E27FC236}">
                <a16:creationId xmlns:a16="http://schemas.microsoft.com/office/drawing/2014/main" id="{DF063567-09D8-4282-9EE6-6DC6318D7C56}"/>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38813" y="4060189"/>
            <a:ext cx="2660166" cy="2660166"/>
          </a:xfrm>
          <a:prstGeom prst="rect">
            <a:avLst/>
          </a:prstGeom>
        </p:spPr>
      </p:pic>
      <p:sp>
        <p:nvSpPr>
          <p:cNvPr id="22" name="Google Shape;9671;p43">
            <a:extLst>
              <a:ext uri="{FF2B5EF4-FFF2-40B4-BE49-F238E27FC236}">
                <a16:creationId xmlns:a16="http://schemas.microsoft.com/office/drawing/2014/main" id="{AEADF876-E97D-4B20-99D3-5959CD19B826}"/>
              </a:ext>
            </a:extLst>
          </p:cNvPr>
          <p:cNvSpPr txBox="1">
            <a:spLocks/>
          </p:cNvSpPr>
          <p:nvPr/>
        </p:nvSpPr>
        <p:spPr>
          <a:xfrm>
            <a:off x="1085180" y="3126344"/>
            <a:ext cx="3601037" cy="662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algn="ctr">
              <a:buClr>
                <a:srgbClr val="50624B"/>
              </a:buClr>
            </a:pP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裁罰流程及基準</a:t>
            </a:r>
            <a:endParaRPr lang="en-US" altLang="zh-TW" sz="2800" b="1">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24" name="Google Shape;9673;p43">
            <a:extLst>
              <a:ext uri="{FF2B5EF4-FFF2-40B4-BE49-F238E27FC236}">
                <a16:creationId xmlns:a16="http://schemas.microsoft.com/office/drawing/2014/main" id="{FE24B21F-BED1-4732-97C8-49B10B620C61}"/>
              </a:ext>
            </a:extLst>
          </p:cNvPr>
          <p:cNvSpPr txBox="1">
            <a:spLocks/>
          </p:cNvSpPr>
          <p:nvPr/>
        </p:nvSpPr>
        <p:spPr>
          <a:xfrm>
            <a:off x="1147247" y="3905265"/>
            <a:ext cx="3538969" cy="82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aleway Thin"/>
              <a:buNone/>
              <a:defRPr sz="1400" b="0" i="0" u="none" strike="noStrike" cap="none">
                <a:solidFill>
                  <a:schemeClr val="lt2"/>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9pPr>
          </a:lstStyle>
          <a:p>
            <a:pPr marL="0" lvl="0" indent="0" algn="ctr">
              <a:lnSpc>
                <a:spcPts val="1800"/>
              </a:lnSpc>
              <a:buClr>
                <a:srgbClr val="595959"/>
              </a:buClr>
            </a:pPr>
            <a:r>
              <a:rPr lang="zh-TW" altLang="en-US" sz="1800" b="1">
                <a:solidFill>
                  <a:schemeClr val="accent5">
                    <a:lumMod val="75000"/>
                  </a:schemeClr>
                </a:solidFill>
                <a:latin typeface="微軟正黑體" panose="020B0604030504040204" pitchFamily="34" charset="-120"/>
                <a:ea typeface="微軟正黑體" panose="020B0604030504040204" pitchFamily="34" charset="-120"/>
              </a:rPr>
              <a:t>訂定作業流程、指引</a:t>
            </a:r>
            <a:endParaRPr lang="en-US" altLang="zh-TW" sz="1800" b="1">
              <a:solidFill>
                <a:schemeClr val="accent5">
                  <a:lumMod val="75000"/>
                </a:schemeClr>
              </a:solidFill>
              <a:latin typeface="微軟正黑體" panose="020B0604030504040204" pitchFamily="34" charset="-120"/>
              <a:ea typeface="微軟正黑體" panose="020B0604030504040204" pitchFamily="34" charset="-120"/>
            </a:endParaRPr>
          </a:p>
          <a:p>
            <a:pPr marL="0" indent="0" algn="ctr">
              <a:lnSpc>
                <a:spcPts val="1800"/>
              </a:lnSpc>
              <a:buClr>
                <a:srgbClr val="595959"/>
              </a:buClr>
            </a:pPr>
            <a:r>
              <a:rPr lang="zh-TW" altLang="en-US" sz="1800" b="1">
                <a:solidFill>
                  <a:schemeClr val="accent5">
                    <a:lumMod val="75000"/>
                  </a:schemeClr>
                </a:solidFill>
                <a:latin typeface="微軟正黑體" panose="020B0604030504040204" pitchFamily="34" charset="-120"/>
                <a:ea typeface="微軟正黑體" panose="020B0604030504040204" pitchFamily="34" charset="-120"/>
              </a:rPr>
              <a:t>訂定裁罰基準計算</a:t>
            </a:r>
            <a:endParaRPr lang="en-US" altLang="zh-TW" sz="1800" b="1">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26" name="Google Shape;9674;p43">
            <a:extLst>
              <a:ext uri="{FF2B5EF4-FFF2-40B4-BE49-F238E27FC236}">
                <a16:creationId xmlns:a16="http://schemas.microsoft.com/office/drawing/2014/main" id="{51698952-61E1-4C58-9B21-717F30D1A0F2}"/>
              </a:ext>
            </a:extLst>
          </p:cNvPr>
          <p:cNvSpPr txBox="1">
            <a:spLocks/>
          </p:cNvSpPr>
          <p:nvPr/>
        </p:nvSpPr>
        <p:spPr>
          <a:xfrm flipH="1">
            <a:off x="7414949" y="4904070"/>
            <a:ext cx="3690581" cy="9542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0624B"/>
              </a:buClr>
              <a:buSzPts val="2400"/>
              <a:buFont typeface="Montserrat Light"/>
              <a:buNone/>
              <a:tabLst/>
              <a:defRPr/>
            </a:pPr>
            <a:r>
              <a:rPr kumimoji="0" lang="zh-TW" altLang="en-US" sz="2800" b="1" i="0" u="none" strike="noStrike" kern="0" cap="none" spc="0" normalizeH="0" baseline="0" noProof="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sym typeface="Montserrat Light"/>
              </a:rPr>
              <a:t>農水法第</a:t>
            </a:r>
            <a:r>
              <a:rPr kumimoji="0" lang="en-US" altLang="zh-TW" sz="2800" b="1" i="0" u="none" strike="noStrike" kern="0" cap="none" spc="0" normalizeH="0" baseline="0" noProof="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sym typeface="Montserrat Light"/>
              </a:rPr>
              <a:t>8</a:t>
            </a:r>
            <a:r>
              <a:rPr kumimoji="0" lang="zh-TW" altLang="en-US" sz="2800" b="1" i="0" u="none" strike="noStrike" kern="0" cap="none" spc="0" normalizeH="0" baseline="0" noProof="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sym typeface="Montserrat Light"/>
              </a:rPr>
              <a:t>條涉及</a:t>
            </a:r>
            <a:endParaRPr kumimoji="0" lang="en-US" altLang="zh-TW" sz="2800" b="1" i="0" u="none" strike="noStrike" kern="0" cap="none" spc="0" normalizeH="0" baseline="0" noProof="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sym typeface="Montserrat Light"/>
            </a:endParaRPr>
          </a:p>
          <a:p>
            <a:pPr marL="0" marR="0" lvl="0" indent="0" algn="ctr" defTabSz="914400" rtl="0" eaLnBrk="1" fontAlgn="auto" latinLnBrk="0" hangingPunct="1">
              <a:lnSpc>
                <a:spcPct val="100000"/>
              </a:lnSpc>
              <a:spcBef>
                <a:spcPts val="0"/>
              </a:spcBef>
              <a:spcAft>
                <a:spcPts val="0"/>
              </a:spcAft>
              <a:buClr>
                <a:srgbClr val="50624B"/>
              </a:buClr>
              <a:buSzPts val="2400"/>
              <a:buFont typeface="Montserrat Light"/>
              <a:buNone/>
              <a:tabLst/>
              <a:defRPr/>
            </a:pPr>
            <a:r>
              <a:rPr kumimoji="0" lang="zh-TW" altLang="en-US" sz="2800" b="1" i="0" u="none" strike="noStrike" kern="0" cap="none" spc="0" normalizeH="0" baseline="0" noProof="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sym typeface="Montserrat Light"/>
              </a:rPr>
              <a:t>興辦事業計畫</a:t>
            </a:r>
            <a:endParaRPr kumimoji="0" lang="en-US" sz="2800" b="1" i="0" u="none" strike="noStrike" kern="0" cap="none" spc="0" normalizeH="0" baseline="0" noProof="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sym typeface="Montserrat Light"/>
            </a:endParaRPr>
          </a:p>
        </p:txBody>
      </p:sp>
      <p:sp>
        <p:nvSpPr>
          <p:cNvPr id="27" name="Google Shape;9675;p43">
            <a:extLst>
              <a:ext uri="{FF2B5EF4-FFF2-40B4-BE49-F238E27FC236}">
                <a16:creationId xmlns:a16="http://schemas.microsoft.com/office/drawing/2014/main" id="{B69F4B50-D474-4B8B-BABF-EFCD104EDC2D}"/>
              </a:ext>
            </a:extLst>
          </p:cNvPr>
          <p:cNvSpPr txBox="1">
            <a:spLocks/>
          </p:cNvSpPr>
          <p:nvPr/>
        </p:nvSpPr>
        <p:spPr>
          <a:xfrm flipH="1">
            <a:off x="10936048" y="3149123"/>
            <a:ext cx="1116714" cy="52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Montserrat Light"/>
              <a:buNone/>
              <a:defRPr sz="4000" b="0" i="0" u="none" strike="noStrike" cap="none">
                <a:solidFill>
                  <a:schemeClr val="accent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0624B"/>
              </a:buClr>
              <a:buSzPts val="3000"/>
              <a:buFont typeface="Montserrat Light"/>
              <a:buNone/>
              <a:tabLst/>
              <a:defRPr/>
            </a:pPr>
            <a:r>
              <a:rPr kumimoji="0" lang="en" b="0"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0</a:t>
            </a:r>
            <a:r>
              <a:rPr kumimoji="0" lang="en-US" altLang="zh-TW" b="0"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2</a:t>
            </a:r>
            <a:endParaRPr kumimoji="0" lang="en" b="0"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endParaRPr>
          </a:p>
        </p:txBody>
      </p:sp>
      <p:sp>
        <p:nvSpPr>
          <p:cNvPr id="28" name="Google Shape;9676;p43">
            <a:extLst>
              <a:ext uri="{FF2B5EF4-FFF2-40B4-BE49-F238E27FC236}">
                <a16:creationId xmlns:a16="http://schemas.microsoft.com/office/drawing/2014/main" id="{5C790E22-5C50-44B9-8A6D-3804B947FF08}"/>
              </a:ext>
            </a:extLst>
          </p:cNvPr>
          <p:cNvSpPr txBox="1">
            <a:spLocks/>
          </p:cNvSpPr>
          <p:nvPr/>
        </p:nvSpPr>
        <p:spPr>
          <a:xfrm flipH="1">
            <a:off x="7486070" y="5643752"/>
            <a:ext cx="3570036" cy="79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Raleway Thin"/>
              <a:buNone/>
              <a:defRPr sz="1400" b="0" i="0" u="none" strike="noStrike" cap="none">
                <a:solidFill>
                  <a:schemeClr val="lt2"/>
                </a:solidFill>
                <a:latin typeface="Raleway Thin"/>
                <a:ea typeface="Raleway Thin"/>
                <a:cs typeface="Raleway Thin"/>
                <a:sym typeface="Raleway Thin"/>
              </a:defRPr>
            </a:lvl1pPr>
            <a:lvl2pPr marL="914400" marR="0" lvl="1"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2pPr>
            <a:lvl3pPr marL="1371600" marR="0" lvl="2"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3pPr>
            <a:lvl4pPr marL="1828800" marR="0" lvl="3"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4pPr>
            <a:lvl5pPr marL="2286000" marR="0" lvl="4"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5pPr>
            <a:lvl6pPr marL="2743200" marR="0" lvl="5"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6pPr>
            <a:lvl7pPr marL="3200400" marR="0" lvl="6"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7pPr>
            <a:lvl8pPr marL="3657600" marR="0" lvl="7"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8pPr>
            <a:lvl9pPr marL="4114800" marR="0" lvl="8" indent="-317500" algn="l" rtl="0">
              <a:lnSpc>
                <a:spcPct val="100000"/>
              </a:lnSpc>
              <a:spcBef>
                <a:spcPts val="0"/>
              </a:spcBef>
              <a:spcAft>
                <a:spcPts val="0"/>
              </a:spcAft>
              <a:buClr>
                <a:schemeClr val="dk2"/>
              </a:buClr>
              <a:buSzPts val="1400"/>
              <a:buFont typeface="Raleway Thin"/>
              <a:buNone/>
              <a:defRPr sz="1400" b="0" i="0" u="none" strike="noStrike" cap="none">
                <a:solidFill>
                  <a:schemeClr val="dk2"/>
                </a:solidFill>
                <a:latin typeface="Raleway Thin"/>
                <a:ea typeface="Raleway Thin"/>
                <a:cs typeface="Raleway Thin"/>
                <a:sym typeface="Raleway Thin"/>
              </a:defRPr>
            </a:lvl9pPr>
          </a:lstStyle>
          <a:p>
            <a:pPr marL="0" marR="0" lvl="0" indent="0" algn="ctr" defTabSz="914400" rtl="0" eaLnBrk="1" fontAlgn="auto" latinLnBrk="0" hangingPunct="1">
              <a:lnSpc>
                <a:spcPts val="1800"/>
              </a:lnSpc>
              <a:spcBef>
                <a:spcPts val="0"/>
              </a:spcBef>
              <a:buClr>
                <a:srgbClr val="595959"/>
              </a:buClr>
              <a:buSzPts val="1400"/>
              <a:buFont typeface="Raleway Thin"/>
              <a:buNone/>
              <a:tabLst/>
              <a:defRPr/>
            </a:pPr>
            <a:r>
              <a:rPr lang="zh-TW" altLang="en-US" sz="1800" b="1">
                <a:solidFill>
                  <a:schemeClr val="accent5">
                    <a:lumMod val="75000"/>
                  </a:schemeClr>
                </a:solidFill>
                <a:latin typeface="微軟正黑體" panose="020B0604030504040204" pitchFamily="34" charset="-120"/>
                <a:ea typeface="微軟正黑體" panose="020B0604030504040204" pitchFamily="34" charset="-120"/>
              </a:rPr>
              <a:t>審查表、相關回復申請人函文</a:t>
            </a:r>
            <a:endParaRPr kumimoji="0" lang="en-US" altLang="zh-TW" sz="1800" b="1" i="0" u="none" strike="noStrike" kern="0" cap="none" spc="0" normalizeH="0" baseline="0" noProof="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sym typeface="Raleway Thin"/>
            </a:endParaRPr>
          </a:p>
        </p:txBody>
      </p:sp>
      <p:cxnSp>
        <p:nvCxnSpPr>
          <p:cNvPr id="29" name="Google Shape;9680;p43">
            <a:extLst>
              <a:ext uri="{FF2B5EF4-FFF2-40B4-BE49-F238E27FC236}">
                <a16:creationId xmlns:a16="http://schemas.microsoft.com/office/drawing/2014/main" id="{CD101A17-A239-488C-AC7D-561438752261}"/>
              </a:ext>
            </a:extLst>
          </p:cNvPr>
          <p:cNvCxnSpPr/>
          <p:nvPr/>
        </p:nvCxnSpPr>
        <p:spPr>
          <a:xfrm>
            <a:off x="11494405" y="3867073"/>
            <a:ext cx="0" cy="828000"/>
          </a:xfrm>
          <a:prstGeom prst="straightConnector1">
            <a:avLst/>
          </a:prstGeom>
          <a:noFill/>
          <a:ln w="19050" cap="flat" cmpd="sng">
            <a:solidFill>
              <a:schemeClr val="accent5">
                <a:lumMod val="40000"/>
                <a:lumOff val="60000"/>
              </a:schemeClr>
            </a:solidFill>
            <a:prstDash val="solid"/>
            <a:round/>
            <a:headEnd type="none" w="med" len="med"/>
            <a:tailEnd type="none" w="med" len="med"/>
          </a:ln>
        </p:spPr>
      </p:cxnSp>
      <p:pic>
        <p:nvPicPr>
          <p:cNvPr id="30" name="圖片 29">
            <a:extLst>
              <a:ext uri="{FF2B5EF4-FFF2-40B4-BE49-F238E27FC236}">
                <a16:creationId xmlns:a16="http://schemas.microsoft.com/office/drawing/2014/main" id="{160CE224-6C2E-404F-9AF2-0BA03B69F438}"/>
              </a:ext>
            </a:extLst>
          </p:cNvPr>
          <p:cNvPicPr>
            <a:picLocks noChangeAspect="1"/>
          </p:cNvPicPr>
          <p:nvPr/>
        </p:nvPicPr>
        <p:blipFill>
          <a:blip r:embed="rId4"/>
          <a:stretch>
            <a:fillRect/>
          </a:stretch>
        </p:blipFill>
        <p:spPr>
          <a:xfrm>
            <a:off x="246392" y="-53884"/>
            <a:ext cx="907747" cy="864000"/>
          </a:xfrm>
          <a:prstGeom prst="rect">
            <a:avLst/>
          </a:prstGeom>
        </p:spPr>
      </p:pic>
      <p:sp>
        <p:nvSpPr>
          <p:cNvPr id="32" name="Google Shape;9668;p43">
            <a:extLst>
              <a:ext uri="{FF2B5EF4-FFF2-40B4-BE49-F238E27FC236}">
                <a16:creationId xmlns:a16="http://schemas.microsoft.com/office/drawing/2014/main" id="{7DBAFEB7-3574-4F76-B618-145E88C3D168}"/>
              </a:ext>
            </a:extLst>
          </p:cNvPr>
          <p:cNvSpPr txBox="1">
            <a:spLocks/>
          </p:cNvSpPr>
          <p:nvPr/>
        </p:nvSpPr>
        <p:spPr>
          <a:xfrm flipH="1">
            <a:off x="5245178" y="787476"/>
            <a:ext cx="1919046" cy="1422427"/>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0" marR="0" lvl="0" indent="0" algn="dist" defTabSz="914400" rtl="0" eaLnBrk="1" fontAlgn="auto" latinLnBrk="0" hangingPunct="1">
              <a:lnSpc>
                <a:spcPts val="3100"/>
              </a:lnSpc>
              <a:spcBef>
                <a:spcPts val="0"/>
              </a:spcBef>
              <a:spcAft>
                <a:spcPts val="0"/>
              </a:spcAft>
              <a:buClr>
                <a:srgbClr val="50624B"/>
              </a:buClr>
              <a:buSzPts val="2400"/>
              <a:buFont typeface="Montserrat Light"/>
              <a:buNone/>
              <a:tabLst/>
              <a:defRPr/>
            </a:pPr>
            <a:r>
              <a:rPr lang="zh-TW" altLang="en-US" sz="2800" b="1" noProof="0">
                <a:solidFill>
                  <a:srgbClr val="E63808"/>
                </a:solidFill>
                <a:latin typeface="微軟正黑體" panose="020B0604030504040204" pitchFamily="34" charset="-120"/>
                <a:ea typeface="微軟正黑體" panose="020B0604030504040204" pitchFamily="34" charset="-120"/>
              </a:rPr>
              <a:t>已有先行律定，</a:t>
            </a:r>
            <a:r>
              <a:rPr lang="zh-TW" altLang="en-US" sz="2800" b="1">
                <a:solidFill>
                  <a:srgbClr val="E63808"/>
                </a:solidFill>
                <a:latin typeface="微軟正黑體" panose="020B0604030504040204" pitchFamily="34" charset="-120"/>
                <a:ea typeface="微軟正黑體" panose="020B0604030504040204" pitchFamily="34" charset="-120"/>
              </a:rPr>
              <a:t>現行研議</a:t>
            </a:r>
            <a:r>
              <a:rPr kumimoji="0" lang="zh-TW" altLang="en-US" sz="2800" b="1" i="0" u="none" strike="noStrike" kern="0" cap="none" spc="0" normalizeH="0" baseline="0">
                <a:ln>
                  <a:noFill/>
                </a:ln>
                <a:solidFill>
                  <a:srgbClr val="E63808"/>
                </a:solidFill>
                <a:effectLst/>
                <a:uLnTx/>
                <a:uFillTx/>
                <a:latin typeface="微軟正黑體" panose="020B0604030504040204" pitchFamily="34" charset="-120"/>
                <a:ea typeface="微軟正黑體" panose="020B0604030504040204" pitchFamily="34" charset="-120"/>
                <a:sym typeface="Montserrat Light"/>
              </a:rPr>
              <a:t>精進中</a:t>
            </a:r>
            <a:endParaRPr kumimoji="0" lang="en-US" sz="2800" b="1" i="0" u="none" strike="noStrike" kern="0" cap="none" spc="0" normalizeH="0" baseline="0" noProof="0">
              <a:ln>
                <a:noFill/>
              </a:ln>
              <a:solidFill>
                <a:srgbClr val="E63808"/>
              </a:solidFill>
              <a:effectLst/>
              <a:uLnTx/>
              <a:uFillTx/>
              <a:latin typeface="微軟正黑體" panose="020B0604030504040204" pitchFamily="34" charset="-120"/>
              <a:ea typeface="微軟正黑體" panose="020B0604030504040204" pitchFamily="34" charset="-120"/>
              <a:sym typeface="Montserrat Light"/>
            </a:endParaRPr>
          </a:p>
        </p:txBody>
      </p:sp>
      <p:cxnSp>
        <p:nvCxnSpPr>
          <p:cNvPr id="20" name="直線接點 19"/>
          <p:cNvCxnSpPr/>
          <p:nvPr/>
        </p:nvCxnSpPr>
        <p:spPr>
          <a:xfrm>
            <a:off x="367862" y="2608668"/>
            <a:ext cx="11655972" cy="0"/>
          </a:xfrm>
          <a:prstGeom prst="line">
            <a:avLst/>
          </a:prstGeom>
          <a:ln w="38100">
            <a:solidFill>
              <a:srgbClr val="E63808"/>
            </a:solidFill>
          </a:ln>
        </p:spPr>
        <p:style>
          <a:lnRef idx="1">
            <a:schemeClr val="accent1"/>
          </a:lnRef>
          <a:fillRef idx="0">
            <a:schemeClr val="accent1"/>
          </a:fillRef>
          <a:effectRef idx="0">
            <a:schemeClr val="accent1"/>
          </a:effectRef>
          <a:fontRef idx="minor">
            <a:schemeClr val="tx1"/>
          </a:fontRef>
        </p:style>
      </p:cxnSp>
      <p:sp>
        <p:nvSpPr>
          <p:cNvPr id="34" name="Google Shape;9668;p43">
            <a:extLst>
              <a:ext uri="{FF2B5EF4-FFF2-40B4-BE49-F238E27FC236}">
                <a16:creationId xmlns:a16="http://schemas.microsoft.com/office/drawing/2014/main" id="{7DBAFEB7-3574-4F76-B618-145E88C3D168}"/>
              </a:ext>
            </a:extLst>
          </p:cNvPr>
          <p:cNvSpPr txBox="1">
            <a:spLocks/>
          </p:cNvSpPr>
          <p:nvPr/>
        </p:nvSpPr>
        <p:spPr>
          <a:xfrm flipH="1">
            <a:off x="5297523" y="2542492"/>
            <a:ext cx="1919046" cy="1422427"/>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0" marR="0" lvl="0" indent="0" algn="dist" defTabSz="914400" rtl="0" eaLnBrk="1" fontAlgn="auto" latinLnBrk="0" hangingPunct="1">
              <a:lnSpc>
                <a:spcPct val="100000"/>
              </a:lnSpc>
              <a:spcBef>
                <a:spcPts val="0"/>
              </a:spcBef>
              <a:spcAft>
                <a:spcPts val="0"/>
              </a:spcAft>
              <a:buClr>
                <a:srgbClr val="50624B"/>
              </a:buClr>
              <a:buSzPts val="2400"/>
              <a:buFont typeface="Montserrat Light"/>
              <a:buNone/>
              <a:tabLst/>
              <a:defRPr/>
            </a:pPr>
            <a:r>
              <a:rPr lang="zh-TW" altLang="en-US" sz="2800" b="1" noProof="0">
                <a:solidFill>
                  <a:srgbClr val="E63808"/>
                </a:solidFill>
                <a:latin typeface="微軟正黑體" panose="020B0604030504040204" pitchFamily="34" charset="-120"/>
                <a:ea typeface="微軟正黑體" panose="020B0604030504040204" pitchFamily="34" charset="-120"/>
              </a:rPr>
              <a:t>尚待律定，</a:t>
            </a:r>
            <a:r>
              <a:rPr lang="zh-TW" altLang="en-US" sz="2800" b="1">
                <a:solidFill>
                  <a:srgbClr val="E63808"/>
                </a:solidFill>
                <a:latin typeface="微軟正黑體" panose="020B0604030504040204" pitchFamily="34" charset="-120"/>
                <a:ea typeface="微軟正黑體" panose="020B0604030504040204" pitchFamily="34" charset="-120"/>
              </a:rPr>
              <a:t>現行研議</a:t>
            </a:r>
            <a:r>
              <a:rPr kumimoji="0" lang="zh-TW" altLang="en-US" sz="2800" b="1" i="0" u="none" strike="noStrike" kern="0" cap="none" spc="0" normalizeH="0" baseline="0">
                <a:ln>
                  <a:noFill/>
                </a:ln>
                <a:solidFill>
                  <a:srgbClr val="E63808"/>
                </a:solidFill>
                <a:effectLst/>
                <a:uLnTx/>
                <a:uFillTx/>
                <a:latin typeface="微軟正黑體" panose="020B0604030504040204" pitchFamily="34" charset="-120"/>
                <a:ea typeface="微軟正黑體" panose="020B0604030504040204" pitchFamily="34" charset="-120"/>
                <a:sym typeface="Montserrat Light"/>
              </a:rPr>
              <a:t>中</a:t>
            </a:r>
            <a:endParaRPr kumimoji="0" lang="en-US" sz="2800" b="1" i="0" u="none" strike="noStrike" kern="0" cap="none" spc="0" normalizeH="0" baseline="0" noProof="0">
              <a:ln>
                <a:noFill/>
              </a:ln>
              <a:solidFill>
                <a:srgbClr val="E63808"/>
              </a:solidFill>
              <a:effectLst/>
              <a:uLnTx/>
              <a:uFillTx/>
              <a:latin typeface="微軟正黑體" panose="020B0604030504040204" pitchFamily="34" charset="-120"/>
              <a:ea typeface="微軟正黑體" panose="020B0604030504040204" pitchFamily="34" charset="-120"/>
              <a:sym typeface="Montserrat Light"/>
            </a:endParaRPr>
          </a:p>
        </p:txBody>
      </p:sp>
      <p:sp>
        <p:nvSpPr>
          <p:cNvPr id="35" name="Google Shape;9669;p43">
            <a:extLst>
              <a:ext uri="{FF2B5EF4-FFF2-40B4-BE49-F238E27FC236}">
                <a16:creationId xmlns:a16="http://schemas.microsoft.com/office/drawing/2014/main" id="{AE988894-2E59-4BC3-901A-46E950A4F8A1}"/>
              </a:ext>
            </a:extLst>
          </p:cNvPr>
          <p:cNvSpPr txBox="1">
            <a:spLocks/>
          </p:cNvSpPr>
          <p:nvPr/>
        </p:nvSpPr>
        <p:spPr>
          <a:xfrm flipH="1">
            <a:off x="241721" y="5012071"/>
            <a:ext cx="1170054" cy="52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Montserrat Light"/>
              <a:buNone/>
              <a:defRPr sz="4000" b="0" i="0" u="none" strike="noStrike" cap="none">
                <a:solidFill>
                  <a:schemeClr val="accent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0624B"/>
              </a:buClr>
              <a:buSzPts val="3000"/>
              <a:buFont typeface="Montserrat Light"/>
              <a:buNone/>
              <a:tabLst/>
              <a:defRPr/>
            </a:pPr>
            <a:r>
              <a:rPr kumimoji="0" lang="en" b="1"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0</a:t>
            </a:r>
            <a:r>
              <a:rPr kumimoji="0" lang="en-US" altLang="zh-TW" b="1"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3</a:t>
            </a:r>
            <a:endParaRPr kumimoji="0" lang="en" b="1"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endParaRPr>
          </a:p>
        </p:txBody>
      </p:sp>
      <p:cxnSp>
        <p:nvCxnSpPr>
          <p:cNvPr id="36" name="Google Shape;9681;p43">
            <a:extLst>
              <a:ext uri="{FF2B5EF4-FFF2-40B4-BE49-F238E27FC236}">
                <a16:creationId xmlns:a16="http://schemas.microsoft.com/office/drawing/2014/main" id="{FCED916D-F6FF-4FA4-BBFB-843939943163}"/>
              </a:ext>
            </a:extLst>
          </p:cNvPr>
          <p:cNvCxnSpPr/>
          <p:nvPr/>
        </p:nvCxnSpPr>
        <p:spPr>
          <a:xfrm>
            <a:off x="823940" y="5730021"/>
            <a:ext cx="0" cy="705431"/>
          </a:xfrm>
          <a:prstGeom prst="straightConnector1">
            <a:avLst/>
          </a:prstGeom>
          <a:noFill/>
          <a:ln w="19050" cap="flat" cmpd="sng">
            <a:solidFill>
              <a:schemeClr val="accent5">
                <a:lumMod val="60000"/>
                <a:lumOff val="40000"/>
              </a:schemeClr>
            </a:solidFill>
            <a:prstDash val="solid"/>
            <a:round/>
            <a:headEnd type="none" w="med" len="med"/>
            <a:tailEnd type="none" w="med" len="med"/>
          </a:ln>
        </p:spPr>
      </p:cxnSp>
      <p:sp>
        <p:nvSpPr>
          <p:cNvPr id="37" name="Google Shape;9675;p43">
            <a:extLst>
              <a:ext uri="{FF2B5EF4-FFF2-40B4-BE49-F238E27FC236}">
                <a16:creationId xmlns:a16="http://schemas.microsoft.com/office/drawing/2014/main" id="{B69F4B50-D474-4B8B-BABF-EFCD104EDC2D}"/>
              </a:ext>
            </a:extLst>
          </p:cNvPr>
          <p:cNvSpPr txBox="1">
            <a:spLocks/>
          </p:cNvSpPr>
          <p:nvPr/>
        </p:nvSpPr>
        <p:spPr>
          <a:xfrm flipH="1">
            <a:off x="10907120" y="5018311"/>
            <a:ext cx="1116714" cy="52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Montserrat Light"/>
              <a:buNone/>
              <a:defRPr sz="4000" b="0" i="0" u="none" strike="noStrike" cap="none">
                <a:solidFill>
                  <a:schemeClr val="accent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3000"/>
              <a:buFont typeface="Arial"/>
              <a:buNone/>
              <a:defRPr sz="30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0624B"/>
              </a:buClr>
              <a:buSzPts val="3000"/>
              <a:buFont typeface="Montserrat Light"/>
              <a:buNone/>
              <a:tabLst/>
              <a:defRPr/>
            </a:pPr>
            <a:r>
              <a:rPr kumimoji="0" lang="en" b="0"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0</a:t>
            </a:r>
            <a:r>
              <a:rPr kumimoji="0" lang="en-US" altLang="zh-TW" b="0"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rPr>
              <a:t>4</a:t>
            </a:r>
            <a:endParaRPr kumimoji="0" lang="en" b="0" i="0" u="none" strike="noStrike" kern="0" cap="none" spc="0" normalizeH="0" baseline="0" noProof="0">
              <a:ln>
                <a:noFill/>
              </a:ln>
              <a:solidFill>
                <a:schemeClr val="accent5">
                  <a:lumMod val="50000"/>
                </a:schemeClr>
              </a:solidFill>
              <a:effectLst/>
              <a:uLnTx/>
              <a:uFillTx/>
              <a:latin typeface="Arial Black" panose="020B0A04020102020204" pitchFamily="34" charset="0"/>
              <a:ea typeface="微軟正黑體" panose="020B0604030504040204" pitchFamily="34" charset="-120"/>
              <a:sym typeface="Montserrat Light"/>
            </a:endParaRPr>
          </a:p>
        </p:txBody>
      </p:sp>
      <p:cxnSp>
        <p:nvCxnSpPr>
          <p:cNvPr id="38" name="Google Shape;9680;p43">
            <a:extLst>
              <a:ext uri="{FF2B5EF4-FFF2-40B4-BE49-F238E27FC236}">
                <a16:creationId xmlns:a16="http://schemas.microsoft.com/office/drawing/2014/main" id="{CD101A17-A239-488C-AC7D-561438752261}"/>
              </a:ext>
            </a:extLst>
          </p:cNvPr>
          <p:cNvCxnSpPr/>
          <p:nvPr/>
        </p:nvCxnSpPr>
        <p:spPr>
          <a:xfrm>
            <a:off x="11465477" y="5725447"/>
            <a:ext cx="0" cy="828000"/>
          </a:xfrm>
          <a:prstGeom prst="straightConnector1">
            <a:avLst/>
          </a:prstGeom>
          <a:noFill/>
          <a:ln w="19050" cap="flat" cmpd="sng">
            <a:solidFill>
              <a:schemeClr val="accent5">
                <a:lumMod val="40000"/>
                <a:lumOff val="60000"/>
              </a:schemeClr>
            </a:solidFill>
            <a:prstDash val="solid"/>
            <a:round/>
            <a:headEnd type="none" w="med" len="med"/>
            <a:tailEnd type="none" w="med" len="med"/>
          </a:ln>
        </p:spPr>
      </p:cxnSp>
      <p:sp>
        <p:nvSpPr>
          <p:cNvPr id="33" name="文字方塊 32">
            <a:extLst>
              <a:ext uri="{FF2B5EF4-FFF2-40B4-BE49-F238E27FC236}">
                <a16:creationId xmlns:a16="http://schemas.microsoft.com/office/drawing/2014/main" id="{0A78CA1F-5359-8B36-2460-9B909ED51366}"/>
              </a:ext>
            </a:extLst>
          </p:cNvPr>
          <p:cNvSpPr txBox="1"/>
          <p:nvPr/>
        </p:nvSpPr>
        <p:spPr>
          <a:xfrm>
            <a:off x="1134475" y="23989"/>
            <a:ext cx="9212778"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（現行研議中推動項目）</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747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333461A8-220D-CBB4-5EBF-DE1462399CDC}"/>
              </a:ext>
            </a:extLst>
          </p:cNvPr>
          <p:cNvPicPr>
            <a:picLocks noChangeAspect="1"/>
          </p:cNvPicPr>
          <p:nvPr/>
        </p:nvPicPr>
        <p:blipFill>
          <a:blip r:embed="rId2"/>
          <a:stretch>
            <a:fillRect/>
          </a:stretch>
        </p:blipFill>
        <p:spPr>
          <a:xfrm>
            <a:off x="217889" y="-53799"/>
            <a:ext cx="917150" cy="872949"/>
          </a:xfrm>
          <a:prstGeom prst="rect">
            <a:avLst/>
          </a:prstGeom>
        </p:spPr>
      </p:pic>
      <p:sp>
        <p:nvSpPr>
          <p:cNvPr id="28" name="文字方塊 27">
            <a:extLst>
              <a:ext uri="{FF2B5EF4-FFF2-40B4-BE49-F238E27FC236}">
                <a16:creationId xmlns:a16="http://schemas.microsoft.com/office/drawing/2014/main" id="{0872C40D-D782-271C-6248-68C35D94177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38" name="文字方塊 37">
            <a:extLst>
              <a:ext uri="{FF2B5EF4-FFF2-40B4-BE49-F238E27FC236}">
                <a16:creationId xmlns:a16="http://schemas.microsoft.com/office/drawing/2014/main" id="{3956CEE9-F204-4E8C-A6D3-FB4EF5531F16}"/>
              </a:ext>
            </a:extLst>
          </p:cNvPr>
          <p:cNvSpPr txBox="1"/>
          <p:nvPr/>
        </p:nvSpPr>
        <p:spPr>
          <a:xfrm>
            <a:off x="0" y="961617"/>
            <a:ext cx="6110514" cy="502702"/>
          </a:xfrm>
          <a:prstGeom prst="rect">
            <a:avLst/>
          </a:prstGeom>
          <a:noFill/>
        </p:spPr>
        <p:txBody>
          <a:bodyPr wrap="square">
            <a:spAutoFit/>
          </a:bodyPr>
          <a:lstStyle/>
          <a:p>
            <a:pPr marL="914400" lvl="1" indent="-457200" algn="just">
              <a:lnSpc>
                <a:spcPts val="3200"/>
              </a:lnSpc>
              <a:buFont typeface="Wingdings" panose="05000000000000000000" pitchFamily="2" charset="2"/>
              <a:buChar char="Ø"/>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農田水利法制定沿革</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9" name="Google Shape;12;p7">
            <a:extLst>
              <a:ext uri="{FF2B5EF4-FFF2-40B4-BE49-F238E27FC236}">
                <a16:creationId xmlns:a16="http://schemas.microsoft.com/office/drawing/2014/main" id="{E429A51D-2A77-2A01-E12E-CA3839F18C98}"/>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2</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9" name="文字方塊 8">
            <a:extLst>
              <a:ext uri="{FF2B5EF4-FFF2-40B4-BE49-F238E27FC236}">
                <a16:creationId xmlns:a16="http://schemas.microsoft.com/office/drawing/2014/main" id="{EFF156EB-617E-4891-A4B9-4936E529F1C1}"/>
              </a:ext>
            </a:extLst>
          </p:cNvPr>
          <p:cNvSpPr txBox="1"/>
          <p:nvPr/>
        </p:nvSpPr>
        <p:spPr>
          <a:xfrm>
            <a:off x="676464" y="1825102"/>
            <a:ext cx="10608755" cy="2862322"/>
          </a:xfrm>
          <a:prstGeom prst="rect">
            <a:avLst/>
          </a:prstGeom>
          <a:noFill/>
        </p:spPr>
        <p:txBody>
          <a:bodyPr wrap="square">
            <a:spAutoFit/>
          </a:bodyPr>
          <a:lstStyle/>
          <a:p>
            <a:pPr marL="449263" lvl="1" indent="-377825">
              <a:spcBef>
                <a:spcPts val="600"/>
              </a:spcBef>
              <a:spcAft>
                <a:spcPts val="1800"/>
              </a:spcAft>
              <a:buFont typeface="Wingdings" panose="05000000000000000000" pitchFamily="2" charset="2"/>
              <a:buChar char="Ø"/>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農田水利法經立法院</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日三讀通過。</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9263" lvl="1" indent="-377825">
              <a:spcBef>
                <a:spcPts val="600"/>
              </a:spcBef>
              <a:spcAft>
                <a:spcPts val="1800"/>
              </a:spcAft>
              <a:buFont typeface="Wingdings" panose="05000000000000000000" pitchFamily="2" charset="2"/>
              <a:buChar char="Ø"/>
            </a:pP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日總統華總一經字第</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10900083031</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號令制定公布全文 </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34 </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條；施行日期，由行政院定之。</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9263" lvl="1" indent="-377825">
              <a:spcBef>
                <a:spcPts val="600"/>
              </a:spcBef>
              <a:spcAft>
                <a:spcPts val="1800"/>
              </a:spcAft>
              <a:buFont typeface="Wingdings" panose="05000000000000000000" pitchFamily="2" charset="2"/>
              <a:buChar char="Ø"/>
            </a:pP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日行政院院臺農字第 </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1090029805 </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號令發布，定自</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日施行。</a:t>
            </a:r>
          </a:p>
        </p:txBody>
      </p:sp>
    </p:spTree>
    <p:extLst>
      <p:ext uri="{BB962C8B-B14F-4D97-AF65-F5344CB8AC3E}">
        <p14:creationId xmlns:p14="http://schemas.microsoft.com/office/powerpoint/2010/main" val="3392857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a:extLst>
              <a:ext uri="{FF2B5EF4-FFF2-40B4-BE49-F238E27FC236}">
                <a16:creationId xmlns:a16="http://schemas.microsoft.com/office/drawing/2014/main" id="{160CE224-6C2E-404F-9AF2-0BA03B69F438}"/>
              </a:ext>
            </a:extLst>
          </p:cNvPr>
          <p:cNvPicPr>
            <a:picLocks noChangeAspect="1"/>
          </p:cNvPicPr>
          <p:nvPr/>
        </p:nvPicPr>
        <p:blipFill>
          <a:blip r:embed="rId3"/>
          <a:stretch>
            <a:fillRect/>
          </a:stretch>
        </p:blipFill>
        <p:spPr>
          <a:xfrm>
            <a:off x="246392" y="-53884"/>
            <a:ext cx="907747" cy="864000"/>
          </a:xfrm>
          <a:prstGeom prst="rect">
            <a:avLst/>
          </a:prstGeom>
        </p:spPr>
      </p:pic>
      <p:sp>
        <p:nvSpPr>
          <p:cNvPr id="32" name="Google Shape;9668;p43">
            <a:extLst>
              <a:ext uri="{FF2B5EF4-FFF2-40B4-BE49-F238E27FC236}">
                <a16:creationId xmlns:a16="http://schemas.microsoft.com/office/drawing/2014/main" id="{7DBAFEB7-3574-4F76-B618-145E88C3D168}"/>
              </a:ext>
            </a:extLst>
          </p:cNvPr>
          <p:cNvSpPr txBox="1">
            <a:spLocks/>
          </p:cNvSpPr>
          <p:nvPr/>
        </p:nvSpPr>
        <p:spPr>
          <a:xfrm flipH="1">
            <a:off x="397618" y="478792"/>
            <a:ext cx="7366119" cy="864001"/>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0" marR="0" lvl="0" indent="0" algn="l" defTabSz="914400" rtl="0" eaLnBrk="1" fontAlgn="auto" latinLnBrk="0" hangingPunct="1">
              <a:lnSpc>
                <a:spcPts val="3100"/>
              </a:lnSpc>
              <a:spcBef>
                <a:spcPts val="0"/>
              </a:spcBef>
              <a:spcAft>
                <a:spcPts val="0"/>
              </a:spcAft>
              <a:buClr>
                <a:srgbClr val="50624B"/>
              </a:buClr>
              <a:buSzPts val="2400"/>
              <a:buFont typeface="Montserrat Light"/>
              <a:buNone/>
              <a:tabLst/>
              <a:defRPr/>
            </a:pPr>
            <a:r>
              <a:rPr lang="en-US" altLang="zh-TW" sz="2400" b="1" noProof="0" dirty="0">
                <a:solidFill>
                  <a:srgbClr val="E63808"/>
                </a:solidFill>
                <a:latin typeface="微軟正黑體" panose="020B0604030504040204" pitchFamily="34" charset="-120"/>
                <a:ea typeface="微軟正黑體" panose="020B0604030504040204" pitchFamily="34" charset="-120"/>
              </a:rPr>
              <a:t>109</a:t>
            </a:r>
            <a:r>
              <a:rPr lang="zh-TW" altLang="en-US" sz="2400" b="1" noProof="0" dirty="0">
                <a:solidFill>
                  <a:srgbClr val="E63808"/>
                </a:solidFill>
                <a:latin typeface="微軟正黑體" panose="020B0604030504040204" pitchFamily="34" charset="-120"/>
                <a:ea typeface="微軟正黑體" panose="020B0604030504040204" pitchFamily="34" charset="-120"/>
              </a:rPr>
              <a:t>年</a:t>
            </a:r>
            <a:r>
              <a:rPr lang="en-US" altLang="zh-TW" sz="2400" b="1" noProof="0" dirty="0">
                <a:solidFill>
                  <a:srgbClr val="E63808"/>
                </a:solidFill>
                <a:latin typeface="微軟正黑體" panose="020B0604030504040204" pitchFamily="34" charset="-120"/>
                <a:ea typeface="微軟正黑體" panose="020B0604030504040204" pitchFamily="34" charset="-120"/>
              </a:rPr>
              <a:t>10</a:t>
            </a:r>
            <a:r>
              <a:rPr lang="zh-TW" altLang="en-US" sz="2400" b="1" noProof="0" dirty="0">
                <a:solidFill>
                  <a:srgbClr val="E63808"/>
                </a:solidFill>
                <a:latin typeface="微軟正黑體" panose="020B0604030504040204" pitchFamily="34" charset="-120"/>
                <a:ea typeface="微軟正黑體" panose="020B0604030504040204" pitchFamily="34" charset="-120"/>
              </a:rPr>
              <a:t>月</a:t>
            </a:r>
            <a:r>
              <a:rPr lang="en-US" altLang="zh-TW" sz="2400" b="1" noProof="0" dirty="0">
                <a:solidFill>
                  <a:srgbClr val="E63808"/>
                </a:solidFill>
                <a:latin typeface="微軟正黑體" panose="020B0604030504040204" pitchFamily="34" charset="-120"/>
                <a:ea typeface="微軟正黑體" panose="020B0604030504040204" pitchFamily="34" charset="-120"/>
              </a:rPr>
              <a:t>21</a:t>
            </a:r>
            <a:r>
              <a:rPr lang="zh-TW" altLang="en-US" sz="2400" b="1" noProof="0" dirty="0">
                <a:solidFill>
                  <a:srgbClr val="E63808"/>
                </a:solidFill>
                <a:latin typeface="微軟正黑體" panose="020B0604030504040204" pitchFamily="34" charset="-120"/>
                <a:ea typeface="微軟正黑體" panose="020B0604030504040204" pitchFamily="34" charset="-120"/>
              </a:rPr>
              <a:t>日農水管字第</a:t>
            </a:r>
            <a:r>
              <a:rPr lang="en-US" altLang="zh-TW" sz="2400" b="1" noProof="0" dirty="0">
                <a:solidFill>
                  <a:srgbClr val="E63808"/>
                </a:solidFill>
                <a:latin typeface="微軟正黑體" panose="020B0604030504040204" pitchFamily="34" charset="-120"/>
                <a:ea typeface="微軟正黑體" panose="020B0604030504040204" pitchFamily="34" charset="-120"/>
              </a:rPr>
              <a:t>1096035057</a:t>
            </a:r>
            <a:r>
              <a:rPr lang="zh-TW" altLang="en-US" sz="2400" b="1" noProof="0" dirty="0">
                <a:solidFill>
                  <a:srgbClr val="E63808"/>
                </a:solidFill>
                <a:latin typeface="微軟正黑體" panose="020B0604030504040204" pitchFamily="34" charset="-120"/>
                <a:ea typeface="微軟正黑體" panose="020B0604030504040204" pitchFamily="34" charset="-120"/>
              </a:rPr>
              <a:t>號函</a:t>
            </a:r>
            <a:endParaRPr kumimoji="0" lang="en-US" sz="2400" b="1" i="0" u="none" strike="noStrike" kern="0" cap="none" spc="0" normalizeH="0" baseline="0" noProof="0" dirty="0">
              <a:ln>
                <a:noFill/>
              </a:ln>
              <a:solidFill>
                <a:srgbClr val="E63808"/>
              </a:solidFill>
              <a:effectLst/>
              <a:uLnTx/>
              <a:uFillTx/>
              <a:latin typeface="微軟正黑體" panose="020B0604030504040204" pitchFamily="34" charset="-120"/>
              <a:ea typeface="微軟正黑體" panose="020B0604030504040204" pitchFamily="34" charset="-120"/>
              <a:sym typeface="Montserrat Light"/>
            </a:endParaRPr>
          </a:p>
        </p:txBody>
      </p:sp>
      <p:sp>
        <p:nvSpPr>
          <p:cNvPr id="33" name="文字方塊 32">
            <a:extLst>
              <a:ext uri="{FF2B5EF4-FFF2-40B4-BE49-F238E27FC236}">
                <a16:creationId xmlns:a16="http://schemas.microsoft.com/office/drawing/2014/main" id="{0A78CA1F-5359-8B36-2460-9B909ED51366}"/>
              </a:ext>
            </a:extLst>
          </p:cNvPr>
          <p:cNvSpPr txBox="1"/>
          <p:nvPr/>
        </p:nvSpPr>
        <p:spPr>
          <a:xfrm>
            <a:off x="1134475" y="23989"/>
            <a:ext cx="7366119"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（現行函釋）</a:t>
            </a:r>
            <a:endParaRPr lang="zh-TW" altLang="en-US" sz="3200" dirty="0">
              <a:latin typeface="微軟正黑體" panose="020B0604030504040204" pitchFamily="34" charset="-120"/>
              <a:ea typeface="微軟正黑體" panose="020B0604030504040204" pitchFamily="34" charset="-120"/>
            </a:endParaRPr>
          </a:p>
        </p:txBody>
      </p:sp>
      <p:sp>
        <p:nvSpPr>
          <p:cNvPr id="31" name="Google Shape;9668;p43">
            <a:extLst>
              <a:ext uri="{FF2B5EF4-FFF2-40B4-BE49-F238E27FC236}">
                <a16:creationId xmlns:a16="http://schemas.microsoft.com/office/drawing/2014/main" id="{CFA56DA1-FA0D-465E-9954-01E44B6754DB}"/>
              </a:ext>
            </a:extLst>
          </p:cNvPr>
          <p:cNvSpPr txBox="1">
            <a:spLocks/>
          </p:cNvSpPr>
          <p:nvPr/>
        </p:nvSpPr>
        <p:spPr>
          <a:xfrm flipH="1">
            <a:off x="246392" y="1141440"/>
            <a:ext cx="7366117" cy="5357266"/>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814388" indent="-814388" algn="l"/>
            <a:r>
              <a:rPr lang="zh-TW" altLang="en-US" sz="2000" dirty="0">
                <a:solidFill>
                  <a:schemeClr val="tx1">
                    <a:lumMod val="95000"/>
                    <a:lumOff val="5000"/>
                  </a:schemeClr>
                </a:solidFill>
              </a:rPr>
              <a:t>主旨</a:t>
            </a:r>
            <a:r>
              <a:rPr lang="en-US" altLang="zh-TW" sz="2000" dirty="0">
                <a:solidFill>
                  <a:schemeClr val="tx1">
                    <a:lumMod val="95000"/>
                    <a:lumOff val="5000"/>
                  </a:schemeClr>
                </a:solidFill>
                <a:latin typeface="思源黑体 CN" panose="020B0500000000000000" pitchFamily="34" charset="-128"/>
                <a:ea typeface="思源黑体 CN" panose="020B0500000000000000" pitchFamily="34" charset="-128"/>
              </a:rPr>
              <a:t>︰</a:t>
            </a:r>
            <a:r>
              <a:rPr lang="zh-TW" altLang="en-US" sz="2000" dirty="0">
                <a:solidFill>
                  <a:schemeClr val="tx1">
                    <a:lumMod val="95000"/>
                    <a:lumOff val="5000"/>
                  </a:schemeClr>
                </a:solidFill>
              </a:rPr>
              <a:t>有關農田灌溉排水管理辦法及農田水利設施範圍使用行為規費收費標準尚未發布施行前，請依說明辦理，請查照。</a:t>
            </a:r>
            <a:endParaRPr lang="en-US" altLang="zh-TW" sz="2000" dirty="0">
              <a:solidFill>
                <a:schemeClr val="tx1">
                  <a:lumMod val="95000"/>
                  <a:lumOff val="5000"/>
                </a:schemeClr>
              </a:solidFill>
            </a:endParaRPr>
          </a:p>
          <a:p>
            <a:pPr marL="814388" indent="-814388" algn="l"/>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說明：</a:t>
            </a:r>
          </a:p>
          <a:p>
            <a:pPr marL="531813" indent="-531813" algn="l"/>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一、依據中央法規標準法第</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18</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條規定：「各機關受理人民聲請許可案件適用法規時，除依其性質應適用行為時之法規外，如在處理程序終結前，據以准許之法規有變更者，適用新法規。但舊法規有利於當事人而新法規未廢除或禁止所聲請之事項者，適用舊法規。」，合先敘明。</a:t>
            </a:r>
          </a:p>
          <a:p>
            <a:pPr marL="531813" indent="-531813" algn="l"/>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二、考量民眾權益及業務不可中斷性，有關農田水利法第</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12</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條、第</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13</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條及第</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14</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條等規定許可事項，請依下列說明辦理</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p>
          <a:p>
            <a:pPr marL="531813" indent="-531813" algn="l"/>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一</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收件：由各管理處、分處或工作站受理申請。</a:t>
            </a:r>
          </a:p>
          <a:p>
            <a:pPr marL="531813" indent="-531813" algn="l"/>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二</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審核：依農田水利會灌溉排水管理要點辦理審查，並將審核結果以</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10</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件為單位提送本署。</a:t>
            </a:r>
          </a:p>
          <a:p>
            <a:pPr marL="531813" indent="-531813" algn="l"/>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三</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收費：依農田水利會費用徵收辦法收取相關費用。</a:t>
            </a:r>
          </a:p>
          <a:p>
            <a:pPr marL="531813" indent="-531813" algn="l"/>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四</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許可：依農田水利法由行政院農業委員會核發許可函（由本署代辦會稿）。</a:t>
            </a:r>
            <a:endParaRPr kumimoji="0" lang="en-US" sz="2000" i="0" u="none" strike="noStrike" kern="0" cap="none" spc="0" normalizeH="0" baseline="0" noProof="0" dirty="0">
              <a:ln>
                <a:noFill/>
              </a:ln>
              <a:solidFill>
                <a:schemeClr val="tx1">
                  <a:lumMod val="95000"/>
                  <a:lumOff val="5000"/>
                </a:schemeClr>
              </a:solidFill>
              <a:effectLst/>
              <a:uLnTx/>
              <a:uFillTx/>
              <a:latin typeface="微軟正黑體" panose="020B0604030504040204" pitchFamily="34" charset="-120"/>
              <a:ea typeface="微軟正黑體" panose="020B0604030504040204" pitchFamily="34" charset="-120"/>
              <a:sym typeface="Montserrat Light"/>
            </a:endParaRPr>
          </a:p>
        </p:txBody>
      </p:sp>
      <p:pic>
        <p:nvPicPr>
          <p:cNvPr id="4" name="圖片 3" descr="1096035057-設施收費.pdf - Adobe Acrobat Reader DC (32-bit)">
            <a:extLst>
              <a:ext uri="{FF2B5EF4-FFF2-40B4-BE49-F238E27FC236}">
                <a16:creationId xmlns:a16="http://schemas.microsoft.com/office/drawing/2014/main" id="{86A82B13-864C-4DFA-BCD3-21CD93B707CE}"/>
              </a:ext>
            </a:extLst>
          </p:cNvPr>
          <p:cNvPicPr>
            <a:picLocks noChangeAspect="1"/>
          </p:cNvPicPr>
          <p:nvPr/>
        </p:nvPicPr>
        <p:blipFill rotWithShape="1">
          <a:blip r:embed="rId4"/>
          <a:srcRect l="20653" t="17429" r="21797" b="2244"/>
          <a:stretch/>
        </p:blipFill>
        <p:spPr>
          <a:xfrm>
            <a:off x="7612509" y="686637"/>
            <a:ext cx="3958807" cy="5899818"/>
          </a:xfrm>
          <a:prstGeom prst="rect">
            <a:avLst/>
          </a:prstGeom>
        </p:spPr>
      </p:pic>
    </p:spTree>
    <p:extLst>
      <p:ext uri="{BB962C8B-B14F-4D97-AF65-F5344CB8AC3E}">
        <p14:creationId xmlns:p14="http://schemas.microsoft.com/office/powerpoint/2010/main" val="2008919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1106035005_函釋管理處事業用地及水利設施處理照原規定辦理 - 複製.pdf - Adobe Acrobat Reader DC (32-bit)">
            <a:extLst>
              <a:ext uri="{FF2B5EF4-FFF2-40B4-BE49-F238E27FC236}">
                <a16:creationId xmlns:a16="http://schemas.microsoft.com/office/drawing/2014/main" id="{0111FF82-4114-422D-A38F-B0FAC1B18528}"/>
              </a:ext>
            </a:extLst>
          </p:cNvPr>
          <p:cNvPicPr>
            <a:picLocks noChangeAspect="1"/>
          </p:cNvPicPr>
          <p:nvPr/>
        </p:nvPicPr>
        <p:blipFill rotWithShape="1">
          <a:blip r:embed="rId3"/>
          <a:srcRect l="8929" t="16786" r="29465" b="208"/>
          <a:stretch/>
        </p:blipFill>
        <p:spPr>
          <a:xfrm>
            <a:off x="7600384" y="478792"/>
            <a:ext cx="4345224" cy="6251297"/>
          </a:xfrm>
          <a:prstGeom prst="rect">
            <a:avLst/>
          </a:prstGeom>
        </p:spPr>
      </p:pic>
      <p:pic>
        <p:nvPicPr>
          <p:cNvPr id="30" name="圖片 29">
            <a:extLst>
              <a:ext uri="{FF2B5EF4-FFF2-40B4-BE49-F238E27FC236}">
                <a16:creationId xmlns:a16="http://schemas.microsoft.com/office/drawing/2014/main" id="{160CE224-6C2E-404F-9AF2-0BA03B69F438}"/>
              </a:ext>
            </a:extLst>
          </p:cNvPr>
          <p:cNvPicPr>
            <a:picLocks noChangeAspect="1"/>
          </p:cNvPicPr>
          <p:nvPr/>
        </p:nvPicPr>
        <p:blipFill>
          <a:blip r:embed="rId4"/>
          <a:stretch>
            <a:fillRect/>
          </a:stretch>
        </p:blipFill>
        <p:spPr>
          <a:xfrm>
            <a:off x="246392" y="-53884"/>
            <a:ext cx="907747" cy="864000"/>
          </a:xfrm>
          <a:prstGeom prst="rect">
            <a:avLst/>
          </a:prstGeom>
        </p:spPr>
      </p:pic>
      <p:sp>
        <p:nvSpPr>
          <p:cNvPr id="32" name="Google Shape;9668;p43">
            <a:extLst>
              <a:ext uri="{FF2B5EF4-FFF2-40B4-BE49-F238E27FC236}">
                <a16:creationId xmlns:a16="http://schemas.microsoft.com/office/drawing/2014/main" id="{7DBAFEB7-3574-4F76-B618-145E88C3D168}"/>
              </a:ext>
            </a:extLst>
          </p:cNvPr>
          <p:cNvSpPr txBox="1">
            <a:spLocks/>
          </p:cNvSpPr>
          <p:nvPr/>
        </p:nvSpPr>
        <p:spPr>
          <a:xfrm flipH="1">
            <a:off x="397618" y="478792"/>
            <a:ext cx="7366119" cy="864001"/>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0" marR="0" lvl="0" indent="0" algn="l" defTabSz="914400" rtl="0" eaLnBrk="1" fontAlgn="auto" latinLnBrk="0" hangingPunct="1">
              <a:lnSpc>
                <a:spcPts val="3100"/>
              </a:lnSpc>
              <a:spcBef>
                <a:spcPts val="0"/>
              </a:spcBef>
              <a:spcAft>
                <a:spcPts val="0"/>
              </a:spcAft>
              <a:buClr>
                <a:srgbClr val="50624B"/>
              </a:buClr>
              <a:buSzPts val="2400"/>
              <a:buFont typeface="Montserrat Light"/>
              <a:buNone/>
              <a:tabLst/>
              <a:defRPr/>
            </a:pPr>
            <a:r>
              <a:rPr lang="en-US" altLang="zh-TW" sz="2400" b="1" noProof="0" dirty="0">
                <a:solidFill>
                  <a:srgbClr val="E63808"/>
                </a:solidFill>
                <a:latin typeface="微軟正黑體" panose="020B0604030504040204" pitchFamily="34" charset="-120"/>
                <a:ea typeface="微軟正黑體" panose="020B0604030504040204" pitchFamily="34" charset="-120"/>
              </a:rPr>
              <a:t>110</a:t>
            </a:r>
            <a:r>
              <a:rPr lang="zh-TW" altLang="en-US" sz="2400" b="1" noProof="0" dirty="0">
                <a:solidFill>
                  <a:srgbClr val="E63808"/>
                </a:solidFill>
                <a:latin typeface="微軟正黑體" panose="020B0604030504040204" pitchFamily="34" charset="-120"/>
                <a:ea typeface="微軟正黑體" panose="020B0604030504040204" pitchFamily="34" charset="-120"/>
              </a:rPr>
              <a:t>年</a:t>
            </a:r>
            <a:r>
              <a:rPr lang="en-US" altLang="zh-TW" sz="2400" b="1" noProof="0" dirty="0">
                <a:solidFill>
                  <a:srgbClr val="E63808"/>
                </a:solidFill>
                <a:latin typeface="微軟正黑體" panose="020B0604030504040204" pitchFamily="34" charset="-120"/>
                <a:ea typeface="微軟正黑體" panose="020B0604030504040204" pitchFamily="34" charset="-120"/>
              </a:rPr>
              <a:t>1</a:t>
            </a:r>
            <a:r>
              <a:rPr lang="zh-TW" altLang="en-US" sz="2400" b="1" noProof="0" dirty="0">
                <a:solidFill>
                  <a:srgbClr val="E63808"/>
                </a:solidFill>
                <a:latin typeface="微軟正黑體" panose="020B0604030504040204" pitchFamily="34" charset="-120"/>
                <a:ea typeface="微軟正黑體" panose="020B0604030504040204" pitchFamily="34" charset="-120"/>
              </a:rPr>
              <a:t>月</a:t>
            </a:r>
            <a:r>
              <a:rPr lang="en-US" altLang="zh-TW" sz="2400" b="1" noProof="0" dirty="0">
                <a:solidFill>
                  <a:srgbClr val="E63808"/>
                </a:solidFill>
                <a:latin typeface="微軟正黑體" panose="020B0604030504040204" pitchFamily="34" charset="-120"/>
                <a:ea typeface="微軟正黑體" panose="020B0604030504040204" pitchFamily="34" charset="-120"/>
              </a:rPr>
              <a:t>15</a:t>
            </a:r>
            <a:r>
              <a:rPr lang="zh-TW" altLang="en-US" sz="2400" b="1" noProof="0" dirty="0">
                <a:solidFill>
                  <a:srgbClr val="E63808"/>
                </a:solidFill>
                <a:latin typeface="微軟正黑體" panose="020B0604030504040204" pitchFamily="34" charset="-120"/>
                <a:ea typeface="微軟正黑體" panose="020B0604030504040204" pitchFamily="34" charset="-120"/>
              </a:rPr>
              <a:t>日農水管字第</a:t>
            </a:r>
            <a:r>
              <a:rPr lang="en-US" altLang="zh-TW" sz="2400" b="1" noProof="0" dirty="0">
                <a:solidFill>
                  <a:srgbClr val="E63808"/>
                </a:solidFill>
                <a:latin typeface="微軟正黑體" panose="020B0604030504040204" pitchFamily="34" charset="-120"/>
                <a:ea typeface="微軟正黑體" panose="020B0604030504040204" pitchFamily="34" charset="-120"/>
              </a:rPr>
              <a:t>1106035005</a:t>
            </a:r>
            <a:r>
              <a:rPr lang="zh-TW" altLang="en-US" sz="2400" b="1" noProof="0" dirty="0">
                <a:solidFill>
                  <a:srgbClr val="E63808"/>
                </a:solidFill>
                <a:latin typeface="微軟正黑體" panose="020B0604030504040204" pitchFamily="34" charset="-120"/>
                <a:ea typeface="微軟正黑體" panose="020B0604030504040204" pitchFamily="34" charset="-120"/>
              </a:rPr>
              <a:t>號函</a:t>
            </a:r>
            <a:endParaRPr kumimoji="0" lang="en-US" sz="2400" b="1" i="0" u="none" strike="noStrike" kern="0" cap="none" spc="0" normalizeH="0" baseline="0" noProof="0" dirty="0">
              <a:ln>
                <a:noFill/>
              </a:ln>
              <a:solidFill>
                <a:srgbClr val="E63808"/>
              </a:solidFill>
              <a:effectLst/>
              <a:uLnTx/>
              <a:uFillTx/>
              <a:latin typeface="微軟正黑體" panose="020B0604030504040204" pitchFamily="34" charset="-120"/>
              <a:ea typeface="微軟正黑體" panose="020B0604030504040204" pitchFamily="34" charset="-120"/>
              <a:sym typeface="Montserrat Light"/>
            </a:endParaRPr>
          </a:p>
        </p:txBody>
      </p:sp>
      <p:sp>
        <p:nvSpPr>
          <p:cNvPr id="33" name="文字方塊 32">
            <a:extLst>
              <a:ext uri="{FF2B5EF4-FFF2-40B4-BE49-F238E27FC236}">
                <a16:creationId xmlns:a16="http://schemas.microsoft.com/office/drawing/2014/main" id="{0A78CA1F-5359-8B36-2460-9B909ED51366}"/>
              </a:ext>
            </a:extLst>
          </p:cNvPr>
          <p:cNvSpPr txBox="1"/>
          <p:nvPr/>
        </p:nvSpPr>
        <p:spPr>
          <a:xfrm>
            <a:off x="1134475" y="23989"/>
            <a:ext cx="7366119"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農田水利法相關條文業務執行</a:t>
            </a:r>
            <a:r>
              <a:rPr lang="zh-TW" altLang="en-US" sz="2400" dirty="0">
                <a:latin typeface="微軟正黑體" panose="020B0604030504040204" pitchFamily="34" charset="-120"/>
                <a:ea typeface="微軟正黑體" panose="020B0604030504040204" pitchFamily="34" charset="-120"/>
              </a:rPr>
              <a:t>（現行函釋）</a:t>
            </a:r>
            <a:endParaRPr lang="zh-TW" altLang="en-US" sz="3200" dirty="0">
              <a:latin typeface="微軟正黑體" panose="020B0604030504040204" pitchFamily="34" charset="-120"/>
              <a:ea typeface="微軟正黑體" panose="020B0604030504040204" pitchFamily="34" charset="-120"/>
            </a:endParaRPr>
          </a:p>
        </p:txBody>
      </p:sp>
      <p:sp>
        <p:nvSpPr>
          <p:cNvPr id="31" name="Google Shape;9668;p43">
            <a:extLst>
              <a:ext uri="{FF2B5EF4-FFF2-40B4-BE49-F238E27FC236}">
                <a16:creationId xmlns:a16="http://schemas.microsoft.com/office/drawing/2014/main" id="{CFA56DA1-FA0D-465E-9954-01E44B6754DB}"/>
              </a:ext>
            </a:extLst>
          </p:cNvPr>
          <p:cNvSpPr txBox="1">
            <a:spLocks/>
          </p:cNvSpPr>
          <p:nvPr/>
        </p:nvSpPr>
        <p:spPr>
          <a:xfrm flipH="1">
            <a:off x="246391" y="1258516"/>
            <a:ext cx="7366117" cy="2170484"/>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5"/>
              </a:buClr>
              <a:buSzPts val="2400"/>
              <a:buFont typeface="Montserrat Light"/>
              <a:buNone/>
              <a:defRPr sz="2200" b="0" i="0" u="none" strike="noStrike" cap="none">
                <a:solidFill>
                  <a:schemeClr val="lt2"/>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2400"/>
              <a:buFont typeface="Arial"/>
              <a:buNone/>
              <a:defRPr sz="2400" b="0" i="0" u="none" strike="noStrike" cap="none">
                <a:solidFill>
                  <a:schemeClr val="accent5"/>
                </a:solidFill>
                <a:latin typeface="Arial"/>
                <a:ea typeface="Arial"/>
                <a:cs typeface="Arial"/>
                <a:sym typeface="Arial"/>
              </a:defRPr>
            </a:lvl9pPr>
          </a:lstStyle>
          <a:p>
            <a:pPr marL="814388" indent="-814388" algn="l">
              <a:lnSpc>
                <a:spcPts val="3000"/>
              </a:lnSpc>
            </a:pPr>
            <a:r>
              <a:rPr lang="zh-TW" altLang="en-US" sz="2000" dirty="0">
                <a:solidFill>
                  <a:schemeClr val="tx1">
                    <a:lumMod val="95000"/>
                    <a:lumOff val="5000"/>
                  </a:schemeClr>
                </a:solidFill>
              </a:rPr>
              <a:t>主旨</a:t>
            </a:r>
            <a:r>
              <a:rPr lang="en-US" altLang="zh-TW" sz="2000" dirty="0">
                <a:solidFill>
                  <a:schemeClr val="tx1">
                    <a:lumMod val="95000"/>
                    <a:lumOff val="5000"/>
                  </a:schemeClr>
                </a:solidFill>
                <a:latin typeface="思源黑体 CN" panose="020B0500000000000000" pitchFamily="34" charset="-128"/>
                <a:ea typeface="思源黑体 CN" panose="020B0500000000000000" pitchFamily="34" charset="-128"/>
              </a:rPr>
              <a:t>︰</a:t>
            </a:r>
            <a:r>
              <a:rPr lang="zh-TW" altLang="en-US" sz="2000" dirty="0">
                <a:solidFill>
                  <a:schemeClr val="tx1">
                    <a:lumMod val="95000"/>
                    <a:lumOff val="5000"/>
                  </a:schemeClr>
                </a:solidFill>
              </a:rPr>
              <a:t>為因應農田水利會改制納入公務機關，原各農田水利會為辦理灌溉管理事項所定事業用地及水利設施處理相關規定，在未牴觸農田水利法、其子法規及其他上位階法規規範事項，且本署未另訂相關行政規則前，</a:t>
            </a:r>
            <a:r>
              <a:rPr lang="zh-TW" altLang="en-US" sz="2000" b="1" dirty="0">
                <a:solidFill>
                  <a:srgbClr val="FF0000"/>
                </a:solidFill>
              </a:rPr>
              <a:t>各管理處得繼續適用原農田水利會之相關規定</a:t>
            </a:r>
            <a:r>
              <a:rPr lang="zh-TW" altLang="en-US" sz="2000" dirty="0">
                <a:solidFill>
                  <a:schemeClr val="tx1">
                    <a:lumMod val="95000"/>
                    <a:lumOff val="5000"/>
                  </a:schemeClr>
                </a:solidFill>
              </a:rPr>
              <a:t>，請查照。</a:t>
            </a:r>
            <a:endPar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391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12" name="文字方塊 11">
            <a:extLst>
              <a:ext uri="{FF2B5EF4-FFF2-40B4-BE49-F238E27FC236}">
                <a16:creationId xmlns:a16="http://schemas.microsoft.com/office/drawing/2014/main" id="{202846A7-44C8-4995-B7B0-30F259827D07}"/>
              </a:ext>
            </a:extLst>
          </p:cNvPr>
          <p:cNvSpPr txBox="1"/>
          <p:nvPr/>
        </p:nvSpPr>
        <p:spPr>
          <a:xfrm>
            <a:off x="923637" y="761661"/>
            <a:ext cx="10841845" cy="541174"/>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marL="88900" lvl="8" algn="ctr" defTabSz="914400" fontAlgn="base">
              <a:lnSpc>
                <a:spcPts val="3500"/>
              </a:lnSpc>
              <a:spcBef>
                <a:spcPts val="0"/>
              </a:spcBef>
              <a:buClr>
                <a:srgbClr val="008000"/>
              </a:buClr>
              <a:buSzPct val="80000"/>
              <a:buFont typeface="Wingdings" panose="05000000000000000000" pitchFamily="2" charset="2"/>
              <a:defRPr/>
            </a:pPr>
            <a:r>
              <a:rPr lang="zh-TW" altLang="en-US" sz="3200" b="1" noProof="0">
                <a:ln>
                  <a:noFill/>
                </a:ln>
                <a:solidFill>
                  <a:schemeClr val="tx1"/>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推動農田水利法管理業務，推升農田水利灌溉排水服務</a:t>
            </a:r>
          </a:p>
        </p:txBody>
      </p:sp>
      <p:grpSp>
        <p:nvGrpSpPr>
          <p:cNvPr id="30" name="群組 29">
            <a:extLst>
              <a:ext uri="{FF2B5EF4-FFF2-40B4-BE49-F238E27FC236}">
                <a16:creationId xmlns:a16="http://schemas.microsoft.com/office/drawing/2014/main" id="{678020CD-4A39-4799-9296-CCD5563C9B1A}"/>
              </a:ext>
            </a:extLst>
          </p:cNvPr>
          <p:cNvGrpSpPr/>
          <p:nvPr/>
        </p:nvGrpSpPr>
        <p:grpSpPr>
          <a:xfrm>
            <a:off x="1283855" y="2696915"/>
            <a:ext cx="9968860" cy="1179604"/>
            <a:chOff x="1393492" y="2773344"/>
            <a:chExt cx="10026731" cy="1179604"/>
          </a:xfrm>
        </p:grpSpPr>
        <p:sp>
          <p:nvSpPr>
            <p:cNvPr id="15" name="文字方塊 14">
              <a:extLst>
                <a:ext uri="{FF2B5EF4-FFF2-40B4-BE49-F238E27FC236}">
                  <a16:creationId xmlns:a16="http://schemas.microsoft.com/office/drawing/2014/main" id="{98CCF5F7-FBAE-4C08-9183-32B012B4DDC5}"/>
                </a:ext>
              </a:extLst>
            </p:cNvPr>
            <p:cNvSpPr txBox="1"/>
            <p:nvPr/>
          </p:nvSpPr>
          <p:spPr>
            <a:xfrm>
              <a:off x="5606346" y="2872399"/>
              <a:ext cx="5813877" cy="99001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marL="88900" lvl="8" algn="l"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簡化申請作業流程及書表文件，</a:t>
              </a:r>
              <a:endParaRPr lang="en-US" altLang="zh-TW"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endParaRPr>
            </a:p>
            <a:p>
              <a:pPr marL="88900" lvl="8" algn="r"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整合各管理處作業模式</a:t>
              </a:r>
            </a:p>
          </p:txBody>
        </p:sp>
        <p:sp>
          <p:nvSpPr>
            <p:cNvPr id="14" name="箭號: 五邊形 13">
              <a:extLst>
                <a:ext uri="{FF2B5EF4-FFF2-40B4-BE49-F238E27FC236}">
                  <a16:creationId xmlns:a16="http://schemas.microsoft.com/office/drawing/2014/main" id="{0C4D422C-9515-4F45-A28B-F0BD25C268A9}"/>
                </a:ext>
              </a:extLst>
            </p:cNvPr>
            <p:cNvSpPr/>
            <p:nvPr/>
          </p:nvSpPr>
          <p:spPr>
            <a:xfrm>
              <a:off x="2614225" y="3010709"/>
              <a:ext cx="2825012" cy="713394"/>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800" b="1">
                  <a:latin typeface="微軟正黑體" panose="020B0604030504040204" pitchFamily="34" charset="-120"/>
                  <a:ea typeface="微軟正黑體" panose="020B0604030504040204" pitchFamily="34" charset="-120"/>
                </a:rPr>
                <a:t>優化許可流程</a:t>
              </a:r>
            </a:p>
          </p:txBody>
        </p:sp>
        <p:pic>
          <p:nvPicPr>
            <p:cNvPr id="24" name="圖形 23" descr="夾紙板 (混合) 以實心填滿">
              <a:extLst>
                <a:ext uri="{FF2B5EF4-FFF2-40B4-BE49-F238E27FC236}">
                  <a16:creationId xmlns:a16="http://schemas.microsoft.com/office/drawing/2014/main" id="{649F7A63-F6AE-47ED-97D9-A774C5CEB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492" y="2773344"/>
              <a:ext cx="1199869" cy="1179604"/>
            </a:xfrm>
            <a:prstGeom prst="rect">
              <a:avLst/>
            </a:prstGeom>
          </p:spPr>
        </p:pic>
      </p:grpSp>
      <p:grpSp>
        <p:nvGrpSpPr>
          <p:cNvPr id="58" name="群組 57">
            <a:extLst>
              <a:ext uri="{FF2B5EF4-FFF2-40B4-BE49-F238E27FC236}">
                <a16:creationId xmlns:a16="http://schemas.microsoft.com/office/drawing/2014/main" id="{C2AC5DCE-1A73-432F-A2F3-B200D496337A}"/>
              </a:ext>
            </a:extLst>
          </p:cNvPr>
          <p:cNvGrpSpPr/>
          <p:nvPr/>
        </p:nvGrpSpPr>
        <p:grpSpPr>
          <a:xfrm>
            <a:off x="1433486" y="1485781"/>
            <a:ext cx="9819230" cy="991286"/>
            <a:chOff x="1433486" y="1560211"/>
            <a:chExt cx="9819230" cy="991286"/>
          </a:xfrm>
        </p:grpSpPr>
        <p:grpSp>
          <p:nvGrpSpPr>
            <p:cNvPr id="32" name="群組 31">
              <a:extLst>
                <a:ext uri="{FF2B5EF4-FFF2-40B4-BE49-F238E27FC236}">
                  <a16:creationId xmlns:a16="http://schemas.microsoft.com/office/drawing/2014/main" id="{997B3DDF-D242-492F-B083-DA9970CB3B0F}"/>
                </a:ext>
              </a:extLst>
            </p:cNvPr>
            <p:cNvGrpSpPr/>
            <p:nvPr/>
          </p:nvGrpSpPr>
          <p:grpSpPr>
            <a:xfrm>
              <a:off x="2502085" y="1561482"/>
              <a:ext cx="8750631" cy="990015"/>
              <a:chOff x="2497621" y="1561482"/>
              <a:chExt cx="8750631" cy="990015"/>
            </a:xfrm>
          </p:grpSpPr>
          <p:sp>
            <p:nvSpPr>
              <p:cNvPr id="13" name="文字方塊 12">
                <a:extLst>
                  <a:ext uri="{FF2B5EF4-FFF2-40B4-BE49-F238E27FC236}">
                    <a16:creationId xmlns:a16="http://schemas.microsoft.com/office/drawing/2014/main" id="{7E27CAD9-8F13-41E3-82C6-45132B2FDD66}"/>
                  </a:ext>
                </a:extLst>
              </p:cNvPr>
              <p:cNvSpPr txBox="1"/>
              <p:nvPr/>
            </p:nvSpPr>
            <p:spPr>
              <a:xfrm>
                <a:off x="5467932" y="1561482"/>
                <a:ext cx="5780320" cy="99001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marL="88900" lvl="8" algn="l"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穩固農田水利設施管理根基，</a:t>
                </a:r>
                <a:endParaRPr lang="en-US" altLang="zh-TW"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endParaRPr>
              </a:p>
              <a:p>
                <a:pPr marL="88900" lvl="8" algn="r"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釐清各渠道管轄權</a:t>
                </a:r>
              </a:p>
            </p:txBody>
          </p:sp>
          <p:sp>
            <p:nvSpPr>
              <p:cNvPr id="3" name="箭號: 五邊形 2">
                <a:extLst>
                  <a:ext uri="{FF2B5EF4-FFF2-40B4-BE49-F238E27FC236}">
                    <a16:creationId xmlns:a16="http://schemas.microsoft.com/office/drawing/2014/main" id="{7D5BB6BA-3E05-483A-B3C2-3BB2A59A5FCE}"/>
                  </a:ext>
                </a:extLst>
              </p:cNvPr>
              <p:cNvSpPr/>
              <p:nvPr/>
            </p:nvSpPr>
            <p:spPr>
              <a:xfrm>
                <a:off x="2497621" y="1680742"/>
                <a:ext cx="2808708" cy="713394"/>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800" b="1">
                    <a:latin typeface="微軟正黑體" panose="020B0604030504040204" pitchFamily="34" charset="-120"/>
                    <a:ea typeface="微軟正黑體" panose="020B0604030504040204" pitchFamily="34" charset="-120"/>
                  </a:rPr>
                  <a:t>辦理設施公告</a:t>
                </a:r>
              </a:p>
            </p:txBody>
          </p:sp>
        </p:grpSp>
        <p:pic>
          <p:nvPicPr>
            <p:cNvPr id="46" name="圖片 45">
              <a:extLst>
                <a:ext uri="{FF2B5EF4-FFF2-40B4-BE49-F238E27FC236}">
                  <a16:creationId xmlns:a16="http://schemas.microsoft.com/office/drawing/2014/main" id="{C2EF4B0A-334C-443F-B3D3-4A9A5F283ADA}"/>
                </a:ext>
              </a:extLst>
            </p:cNvPr>
            <p:cNvPicPr>
              <a:picLocks noChangeAspect="1"/>
            </p:cNvPicPr>
            <p:nvPr/>
          </p:nvPicPr>
          <p:blipFill>
            <a:blip r:embed="rId5"/>
            <a:stretch>
              <a:fillRect/>
            </a:stretch>
          </p:blipFill>
          <p:spPr>
            <a:xfrm>
              <a:off x="1433486" y="1560211"/>
              <a:ext cx="906997" cy="906997"/>
            </a:xfrm>
            <a:prstGeom prst="rect">
              <a:avLst/>
            </a:prstGeom>
          </p:spPr>
        </p:pic>
      </p:grpSp>
      <p:grpSp>
        <p:nvGrpSpPr>
          <p:cNvPr id="59" name="群組 58">
            <a:extLst>
              <a:ext uri="{FF2B5EF4-FFF2-40B4-BE49-F238E27FC236}">
                <a16:creationId xmlns:a16="http://schemas.microsoft.com/office/drawing/2014/main" id="{44AF0F49-3E81-496A-9725-6F10A8410BEA}"/>
              </a:ext>
            </a:extLst>
          </p:cNvPr>
          <p:cNvGrpSpPr/>
          <p:nvPr/>
        </p:nvGrpSpPr>
        <p:grpSpPr>
          <a:xfrm>
            <a:off x="1391977" y="4102129"/>
            <a:ext cx="9860738" cy="990015"/>
            <a:chOff x="1391977" y="4351838"/>
            <a:chExt cx="9860738" cy="990015"/>
          </a:xfrm>
        </p:grpSpPr>
        <p:grpSp>
          <p:nvGrpSpPr>
            <p:cNvPr id="31" name="群組 30">
              <a:extLst>
                <a:ext uri="{FF2B5EF4-FFF2-40B4-BE49-F238E27FC236}">
                  <a16:creationId xmlns:a16="http://schemas.microsoft.com/office/drawing/2014/main" id="{EA7C123C-098F-4463-A315-1380F937FD91}"/>
                </a:ext>
              </a:extLst>
            </p:cNvPr>
            <p:cNvGrpSpPr/>
            <p:nvPr/>
          </p:nvGrpSpPr>
          <p:grpSpPr>
            <a:xfrm>
              <a:off x="2497541" y="4351838"/>
              <a:ext cx="8755174" cy="990015"/>
              <a:chOff x="2503399" y="4351838"/>
              <a:chExt cx="8755174" cy="990015"/>
            </a:xfrm>
          </p:grpSpPr>
          <p:sp>
            <p:nvSpPr>
              <p:cNvPr id="16" name="箭號: 五邊形 15">
                <a:extLst>
                  <a:ext uri="{FF2B5EF4-FFF2-40B4-BE49-F238E27FC236}">
                    <a16:creationId xmlns:a16="http://schemas.microsoft.com/office/drawing/2014/main" id="{3490CD15-33F3-418F-9674-1DABFA6F6953}"/>
                  </a:ext>
                </a:extLst>
              </p:cNvPr>
              <p:cNvSpPr/>
              <p:nvPr/>
            </p:nvSpPr>
            <p:spPr>
              <a:xfrm>
                <a:off x="2503399" y="4490148"/>
                <a:ext cx="2808708" cy="713394"/>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800" b="1">
                    <a:latin typeface="微軟正黑體" panose="020B0604030504040204" pitchFamily="34" charset="-120"/>
                    <a:ea typeface="微軟正黑體" panose="020B0604030504040204" pitchFamily="34" charset="-120"/>
                  </a:rPr>
                  <a:t>踐行裁罰公權力</a:t>
                </a:r>
              </a:p>
            </p:txBody>
          </p:sp>
          <p:sp>
            <p:nvSpPr>
              <p:cNvPr id="17" name="文字方塊 16">
                <a:extLst>
                  <a:ext uri="{FF2B5EF4-FFF2-40B4-BE49-F238E27FC236}">
                    <a16:creationId xmlns:a16="http://schemas.microsoft.com/office/drawing/2014/main" id="{118700B9-88B6-4200-9F17-23C7ACE30C4E}"/>
                  </a:ext>
                </a:extLst>
              </p:cNvPr>
              <p:cNvSpPr txBox="1"/>
              <p:nvPr/>
            </p:nvSpPr>
            <p:spPr>
              <a:xfrm>
                <a:off x="5467931" y="4351838"/>
                <a:ext cx="5790642" cy="99001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marL="88900" lvl="8" algn="l"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加強違規稽查取締，</a:t>
                </a:r>
                <a:endParaRPr lang="en-US" altLang="zh-TW"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endParaRPr>
              </a:p>
              <a:p>
                <a:pPr marL="88900" lvl="8" algn="r"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維護農田水利設施功能無虞</a:t>
                </a:r>
              </a:p>
            </p:txBody>
          </p:sp>
        </p:grpSp>
        <p:pic>
          <p:nvPicPr>
            <p:cNvPr id="48" name="圖片 47">
              <a:extLst>
                <a:ext uri="{FF2B5EF4-FFF2-40B4-BE49-F238E27FC236}">
                  <a16:creationId xmlns:a16="http://schemas.microsoft.com/office/drawing/2014/main" id="{1518C73B-25A7-44AC-9354-F44C5ECF46A2}"/>
                </a:ext>
              </a:extLst>
            </p:cNvPr>
            <p:cNvPicPr>
              <a:picLocks noChangeAspect="1"/>
            </p:cNvPicPr>
            <p:nvPr/>
          </p:nvPicPr>
          <p:blipFill>
            <a:blip r:embed="rId6"/>
            <a:stretch>
              <a:fillRect/>
            </a:stretch>
          </p:blipFill>
          <p:spPr>
            <a:xfrm>
              <a:off x="1391977" y="4351839"/>
              <a:ext cx="990014" cy="990014"/>
            </a:xfrm>
            <a:prstGeom prst="rect">
              <a:avLst/>
            </a:prstGeom>
          </p:spPr>
        </p:pic>
      </p:grpSp>
      <p:grpSp>
        <p:nvGrpSpPr>
          <p:cNvPr id="57" name="群組 56">
            <a:extLst>
              <a:ext uri="{FF2B5EF4-FFF2-40B4-BE49-F238E27FC236}">
                <a16:creationId xmlns:a16="http://schemas.microsoft.com/office/drawing/2014/main" id="{A98ED4F0-7C3F-4C4B-9863-BB272C422FD9}"/>
              </a:ext>
            </a:extLst>
          </p:cNvPr>
          <p:cNvGrpSpPr/>
          <p:nvPr/>
        </p:nvGrpSpPr>
        <p:grpSpPr>
          <a:xfrm>
            <a:off x="1391977" y="5390460"/>
            <a:ext cx="9860738" cy="985908"/>
            <a:chOff x="1391977" y="5464890"/>
            <a:chExt cx="9860738" cy="985908"/>
          </a:xfrm>
        </p:grpSpPr>
        <p:sp>
          <p:nvSpPr>
            <p:cNvPr id="54" name="文字方塊 53">
              <a:extLst>
                <a:ext uri="{FF2B5EF4-FFF2-40B4-BE49-F238E27FC236}">
                  <a16:creationId xmlns:a16="http://schemas.microsoft.com/office/drawing/2014/main" id="{9329FF9F-7BA6-4168-A763-3A672DA10EEE}"/>
                </a:ext>
              </a:extLst>
            </p:cNvPr>
            <p:cNvSpPr txBox="1"/>
            <p:nvPr/>
          </p:nvSpPr>
          <p:spPr>
            <a:xfrm>
              <a:off x="5472394" y="5490535"/>
              <a:ext cx="5780321" cy="96026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vertOverflow="overflow" horzOverflow="overflow" vert="horz" wrap="square" numCol="1" spcCol="0" rtlCol="0" fromWordArt="0" anchor="ctr" anchorCtr="0" forceAA="0" compatLnSpc="1">
              <a:spAutoFit/>
            </a:bodyPr>
            <a:lstStyle/>
            <a:p>
              <a:pPr marL="88900" lvl="8" algn="l"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持續與管理處同仁保持良好溝通，</a:t>
              </a:r>
              <a:endParaRPr lang="en-US" altLang="zh-TW"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endParaRPr>
            </a:p>
            <a:p>
              <a:pPr marL="88900" lvl="8" algn="r" defTabSz="914400" fontAlgn="base">
                <a:lnSpc>
                  <a:spcPts val="3500"/>
                </a:lnSpc>
                <a:spcBef>
                  <a:spcPts val="0"/>
                </a:spcBef>
                <a:buClr>
                  <a:srgbClr val="008000"/>
                </a:buClr>
                <a:buSzPct val="80000"/>
                <a:buFont typeface="Wingdings" panose="05000000000000000000" pitchFamily="2" charset="2"/>
                <a:defRPr/>
              </a:pPr>
              <a:r>
                <a:rPr lang="zh-TW" altLang="en-US" sz="2800" b="1" noProof="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mn-ea"/>
                </a:rPr>
                <a:t>提供暢通討論平台</a:t>
              </a:r>
            </a:p>
          </p:txBody>
        </p:sp>
        <p:sp>
          <p:nvSpPr>
            <p:cNvPr id="55" name="箭號: 五邊形 54">
              <a:extLst>
                <a:ext uri="{FF2B5EF4-FFF2-40B4-BE49-F238E27FC236}">
                  <a16:creationId xmlns:a16="http://schemas.microsoft.com/office/drawing/2014/main" id="{A0D0A233-82A8-4047-A984-DE3F0965997B}"/>
                </a:ext>
              </a:extLst>
            </p:cNvPr>
            <p:cNvSpPr/>
            <p:nvPr/>
          </p:nvSpPr>
          <p:spPr>
            <a:xfrm>
              <a:off x="2497541" y="5613970"/>
              <a:ext cx="2808708" cy="713394"/>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800" b="1">
                  <a:latin typeface="微軟正黑體" panose="020B0604030504040204" pitchFamily="34" charset="-120"/>
                  <a:ea typeface="微軟正黑體" panose="020B0604030504040204" pitchFamily="34" charset="-120"/>
                </a:rPr>
                <a:t>建立溝通平台</a:t>
              </a:r>
            </a:p>
          </p:txBody>
        </p:sp>
        <p:pic>
          <p:nvPicPr>
            <p:cNvPr id="56" name="圖片 55">
              <a:extLst>
                <a:ext uri="{FF2B5EF4-FFF2-40B4-BE49-F238E27FC236}">
                  <a16:creationId xmlns:a16="http://schemas.microsoft.com/office/drawing/2014/main" id="{05A021DC-2B4F-4D45-A22F-FC4A69E9BB47}"/>
                </a:ext>
              </a:extLst>
            </p:cNvPr>
            <p:cNvPicPr>
              <a:picLocks noChangeAspect="1"/>
            </p:cNvPicPr>
            <p:nvPr/>
          </p:nvPicPr>
          <p:blipFill>
            <a:blip r:embed="rId7"/>
            <a:stretch>
              <a:fillRect/>
            </a:stretch>
          </p:blipFill>
          <p:spPr>
            <a:xfrm>
              <a:off x="1391977" y="5464890"/>
              <a:ext cx="948506" cy="948506"/>
            </a:xfrm>
            <a:prstGeom prst="rect">
              <a:avLst/>
            </a:prstGeom>
          </p:spPr>
        </p:pic>
      </p:grpSp>
      <p:pic>
        <p:nvPicPr>
          <p:cNvPr id="28" name="圖片 27">
            <a:extLst>
              <a:ext uri="{FF2B5EF4-FFF2-40B4-BE49-F238E27FC236}">
                <a16:creationId xmlns:a16="http://schemas.microsoft.com/office/drawing/2014/main" id="{98227E3E-FF84-E176-FF7C-7856F82518F0}"/>
              </a:ext>
            </a:extLst>
          </p:cNvPr>
          <p:cNvPicPr>
            <a:picLocks noChangeAspect="1"/>
          </p:cNvPicPr>
          <p:nvPr/>
        </p:nvPicPr>
        <p:blipFill>
          <a:blip r:embed="rId8"/>
          <a:stretch>
            <a:fillRect/>
          </a:stretch>
        </p:blipFill>
        <p:spPr>
          <a:xfrm>
            <a:off x="194253" y="-95172"/>
            <a:ext cx="1012024" cy="934876"/>
          </a:xfrm>
          <a:prstGeom prst="rect">
            <a:avLst/>
          </a:prstGeom>
        </p:spPr>
      </p:pic>
      <p:sp>
        <p:nvSpPr>
          <p:cNvPr id="29" name="文字方塊 28">
            <a:extLst>
              <a:ext uri="{FF2B5EF4-FFF2-40B4-BE49-F238E27FC236}">
                <a16:creationId xmlns:a16="http://schemas.microsoft.com/office/drawing/2014/main" id="{0B8462B9-0EB9-F2C2-265E-887C74130CE1}"/>
              </a:ext>
            </a:extLst>
          </p:cNvPr>
          <p:cNvSpPr txBox="1"/>
          <p:nvPr/>
        </p:nvSpPr>
        <p:spPr>
          <a:xfrm>
            <a:off x="1134475" y="23989"/>
            <a:ext cx="1826141" cy="584775"/>
          </a:xfrm>
          <a:prstGeom prst="roundRect">
            <a:avLst>
              <a:gd name="adj" fmla="val 0"/>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未來展望</a:t>
            </a:r>
          </a:p>
        </p:txBody>
      </p:sp>
    </p:spTree>
    <p:extLst>
      <p:ext uri="{BB962C8B-B14F-4D97-AF65-F5344CB8AC3E}">
        <p14:creationId xmlns:p14="http://schemas.microsoft.com/office/powerpoint/2010/main" val="2019809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lstStyle/>
          <a:p>
            <a:pPr>
              <a:defRPr/>
            </a:pPr>
            <a:fld id="{926A03C0-2AD0-47E6-BB4C-2A9C2965214C}" type="slidenum">
              <a:rPr lang="en-US" altLang="zh-TW" smtClean="0"/>
              <a:pPr>
                <a:defRPr/>
              </a:pPr>
              <a:t>32</a:t>
            </a:fld>
            <a:endParaRPr lang="en-US" altLang="zh-TW"/>
          </a:p>
        </p:txBody>
      </p:sp>
      <p:sp>
        <p:nvSpPr>
          <p:cNvPr id="3" name="Rectangle 49"/>
          <p:cNvSpPr>
            <a:spLocks noChangeArrowheads="1"/>
          </p:cNvSpPr>
          <p:nvPr/>
        </p:nvSpPr>
        <p:spPr bwMode="auto">
          <a:xfrm>
            <a:off x="2527300" y="798513"/>
            <a:ext cx="6769100" cy="707886"/>
          </a:xfrm>
          <a:prstGeom prst="rect">
            <a:avLst/>
          </a:prstGeom>
          <a:noFill/>
          <a:ln w="9525">
            <a:noFill/>
            <a:miter lim="800000"/>
            <a:headEnd/>
            <a:tailEnd/>
          </a:ln>
          <a:effectLst/>
        </p:spPr>
        <p:txBody>
          <a:bodyPr>
            <a:spAutoFit/>
          </a:bodyPr>
          <a:lstStyle/>
          <a:p>
            <a:pPr>
              <a:defRPr/>
            </a:pPr>
            <a:r>
              <a:rPr lang="zh-TW" altLang="en-US" sz="4000" dirty="0">
                <a:solidFill>
                  <a:srgbClr val="993300"/>
                </a:solidFill>
                <a:effectLst>
                  <a:outerShdw blurRad="38100" dist="38100" dir="2700000" algn="tl">
                    <a:srgbClr val="C0C0C0"/>
                  </a:outerShdw>
                </a:effectLst>
                <a:latin typeface="標楷體" pitchFamily="65" charset="-120"/>
                <a:ea typeface="標楷體" pitchFamily="65" charset="-120"/>
              </a:rPr>
              <a:t>相關法規參考網站</a:t>
            </a:r>
          </a:p>
        </p:txBody>
      </p:sp>
      <p:sp>
        <p:nvSpPr>
          <p:cNvPr id="4" name="Text Box 7"/>
          <p:cNvSpPr txBox="1">
            <a:spLocks noChangeArrowheads="1"/>
          </p:cNvSpPr>
          <p:nvPr/>
        </p:nvSpPr>
        <p:spPr bwMode="auto">
          <a:xfrm>
            <a:off x="1831911" y="1597025"/>
            <a:ext cx="8557419" cy="1446550"/>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u"/>
            </a:pPr>
            <a:r>
              <a:rPr lang="zh-TW" altLang="en-US" sz="3200" dirty="0">
                <a:solidFill>
                  <a:srgbClr val="006699"/>
                </a:solidFill>
                <a:latin typeface="標楷體" pitchFamily="65" charset="-120"/>
                <a:ea typeface="標楷體" pitchFamily="65" charset="-120"/>
              </a:rPr>
              <a:t>全國法規資料庫               </a:t>
            </a:r>
            <a:r>
              <a:rPr lang="en-US" altLang="zh-TW" sz="3200" dirty="0">
                <a:solidFill>
                  <a:srgbClr val="006699"/>
                </a:solidFill>
                <a:latin typeface="+mn-ea"/>
                <a:ea typeface="+mn-ea"/>
                <a:hlinkClick r:id="rId2"/>
              </a:rPr>
              <a:t>http://law.moj.gov.tw/Index.aspx#NEWS</a:t>
            </a:r>
            <a:endParaRPr lang="en-US" altLang="zh-TW" sz="3200" dirty="0">
              <a:solidFill>
                <a:srgbClr val="006699"/>
              </a:solidFill>
              <a:latin typeface="+mn-ea"/>
              <a:ea typeface="+mn-ea"/>
            </a:endParaRPr>
          </a:p>
          <a:p>
            <a:pPr algn="l"/>
            <a:endParaRPr lang="zh-TW" altLang="en-US" sz="2400" dirty="0">
              <a:solidFill>
                <a:srgbClr val="006699"/>
              </a:solidFill>
              <a:latin typeface="+mn-ea"/>
              <a:ea typeface="+mn-ea"/>
            </a:endParaRPr>
          </a:p>
        </p:txBody>
      </p:sp>
      <p:sp>
        <p:nvSpPr>
          <p:cNvPr id="5" name="Text Box 7"/>
          <p:cNvSpPr txBox="1">
            <a:spLocks noChangeArrowheads="1"/>
          </p:cNvSpPr>
          <p:nvPr/>
        </p:nvSpPr>
        <p:spPr bwMode="auto">
          <a:xfrm>
            <a:off x="1802670" y="3001832"/>
            <a:ext cx="7993855" cy="1569660"/>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u"/>
            </a:pPr>
            <a:r>
              <a:rPr lang="zh-TW" altLang="en-US" sz="3200" dirty="0">
                <a:solidFill>
                  <a:srgbClr val="006699"/>
                </a:solidFill>
                <a:latin typeface="標楷體" pitchFamily="65" charset="-120"/>
                <a:ea typeface="標楷體" pitchFamily="65" charset="-120"/>
              </a:rPr>
              <a:t>農委會法規資料庫 </a:t>
            </a:r>
            <a:r>
              <a:rPr lang="en-US" altLang="zh-TW" sz="3200" dirty="0">
                <a:solidFill>
                  <a:srgbClr val="006699"/>
                </a:solidFill>
                <a:latin typeface="標楷體" pitchFamily="65" charset="-120"/>
                <a:ea typeface="標楷體" pitchFamily="65" charset="-120"/>
                <a:hlinkClick r:id="rId3"/>
              </a:rPr>
              <a:t>https://law.coa.gov.tw/GLRSnewsout/index.aspx</a:t>
            </a:r>
            <a:endParaRPr lang="zh-TW" altLang="en-US" sz="3200" dirty="0">
              <a:solidFill>
                <a:srgbClr val="006699"/>
              </a:solidFill>
              <a:latin typeface="+mn-ea"/>
              <a:ea typeface="+mn-ea"/>
            </a:endParaRPr>
          </a:p>
        </p:txBody>
      </p:sp>
      <p:sp>
        <p:nvSpPr>
          <p:cNvPr id="6" name="Text Box 7"/>
          <p:cNvSpPr txBox="1">
            <a:spLocks noChangeArrowheads="1"/>
          </p:cNvSpPr>
          <p:nvPr/>
        </p:nvSpPr>
        <p:spPr bwMode="auto">
          <a:xfrm>
            <a:off x="1802669" y="4786503"/>
            <a:ext cx="7993855" cy="1938992"/>
          </a:xfrm>
          <a:prstGeom prst="rect">
            <a:avLst/>
          </a:prstGeom>
          <a:noFill/>
          <a:ln w="9525">
            <a:noFill/>
            <a:miter lim="800000"/>
            <a:headEnd/>
            <a:tailEnd/>
          </a:ln>
        </p:spPr>
        <p:txBody>
          <a:bodyPr wrap="square">
            <a:spAutoFit/>
          </a:bodyPr>
          <a:lstStyle/>
          <a:p>
            <a:pPr marL="457200" indent="-457200">
              <a:buFont typeface="Wingdings" panose="05000000000000000000" pitchFamily="2" charset="2"/>
              <a:buChar char="u"/>
            </a:pPr>
            <a:r>
              <a:rPr lang="zh-TW" altLang="en-US" sz="3200" dirty="0">
                <a:solidFill>
                  <a:srgbClr val="006699"/>
                </a:solidFill>
                <a:latin typeface="標楷體" pitchFamily="65" charset="-120"/>
                <a:ea typeface="標楷體" pitchFamily="65" charset="-120"/>
              </a:rPr>
              <a:t>司法院憲法法庭大法官解釋</a:t>
            </a:r>
            <a:r>
              <a:rPr lang="en-US" altLang="zh-TW" sz="2800" dirty="0">
                <a:solidFill>
                  <a:srgbClr val="006699"/>
                </a:solidFill>
                <a:latin typeface="+mn-ea"/>
                <a:ea typeface="+mn-ea"/>
                <a:hlinkClick r:id="rId4"/>
              </a:rPr>
              <a:t>https://cons.judicial.gov.tw/judcurrent.aspx?fid=2195</a:t>
            </a:r>
            <a:endParaRPr lang="en-US" altLang="zh-TW" sz="2800" dirty="0">
              <a:solidFill>
                <a:srgbClr val="006699"/>
              </a:solidFill>
              <a:latin typeface="+mn-ea"/>
              <a:ea typeface="+mn-ea"/>
            </a:endParaRPr>
          </a:p>
          <a:p>
            <a:endParaRPr lang="en-US" altLang="zh-TW" sz="2800" dirty="0">
              <a:solidFill>
                <a:srgbClr val="006699"/>
              </a:solidFill>
              <a:latin typeface="+mn-ea"/>
              <a:ea typeface="+mn-ea"/>
            </a:endParaRPr>
          </a:p>
          <a:p>
            <a:pPr algn="l"/>
            <a:endParaRPr lang="zh-TW" altLang="en-US" sz="2800" dirty="0">
              <a:solidFill>
                <a:srgbClr val="006699"/>
              </a:solidFill>
              <a:latin typeface="+mn-ea"/>
              <a:ea typeface="+mn-ea"/>
            </a:endParaRPr>
          </a:p>
        </p:txBody>
      </p:sp>
      <p:sp>
        <p:nvSpPr>
          <p:cNvPr id="7" name="Google Shape;12;p7">
            <a:extLst>
              <a:ext uri="{FF2B5EF4-FFF2-40B4-BE49-F238E27FC236}">
                <a16:creationId xmlns:a16="http://schemas.microsoft.com/office/drawing/2014/main" id="{58D741FF-1774-4233-B58A-56E9405CE211}"/>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32</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208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12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reeform 5"/>
          <p:cNvSpPr>
            <a:spLocks/>
          </p:cNvSpPr>
          <p:nvPr/>
        </p:nvSpPr>
        <p:spPr bwMode="auto">
          <a:xfrm>
            <a:off x="2238376" y="984250"/>
            <a:ext cx="4086225" cy="5873750"/>
          </a:xfrm>
          <a:custGeom>
            <a:avLst/>
            <a:gdLst>
              <a:gd name="T0" fmla="*/ 3501432 w 2788"/>
              <a:gd name="T1" fmla="*/ 669925 h 3700"/>
              <a:gd name="T2" fmla="*/ 3258134 w 2788"/>
              <a:gd name="T3" fmla="*/ 987425 h 3700"/>
              <a:gd name="T4" fmla="*/ 3143814 w 2788"/>
              <a:gd name="T5" fmla="*/ 1163638 h 3700"/>
              <a:gd name="T6" fmla="*/ 3029494 w 2788"/>
              <a:gd name="T7" fmla="*/ 1341438 h 3700"/>
              <a:gd name="T8" fmla="*/ 2866806 w 2788"/>
              <a:gd name="T9" fmla="*/ 1798638 h 3700"/>
              <a:gd name="T10" fmla="*/ 2768608 w 2788"/>
              <a:gd name="T11" fmla="*/ 1993900 h 3700"/>
              <a:gd name="T12" fmla="*/ 2509188 w 2788"/>
              <a:gd name="T13" fmla="*/ 2574925 h 3700"/>
              <a:gd name="T14" fmla="*/ 2394868 w 2788"/>
              <a:gd name="T15" fmla="*/ 2981325 h 3700"/>
              <a:gd name="T16" fmla="*/ 2166227 w 2788"/>
              <a:gd name="T17" fmla="*/ 4003675 h 3700"/>
              <a:gd name="T18" fmla="*/ 2085616 w 2788"/>
              <a:gd name="T19" fmla="*/ 4162425 h 3700"/>
              <a:gd name="T20" fmla="*/ 1955174 w 2788"/>
              <a:gd name="T21" fmla="*/ 4497388 h 3700"/>
              <a:gd name="T22" fmla="*/ 1726533 w 2788"/>
              <a:gd name="T23" fmla="*/ 5167313 h 3700"/>
              <a:gd name="T24" fmla="*/ 1629800 w 2788"/>
              <a:gd name="T25" fmla="*/ 5432425 h 3700"/>
              <a:gd name="T26" fmla="*/ 1515480 w 2788"/>
              <a:gd name="T27" fmla="*/ 5697538 h 3700"/>
              <a:gd name="T28" fmla="*/ 1450991 w 2788"/>
              <a:gd name="T29" fmla="*/ 5784850 h 3700"/>
              <a:gd name="T30" fmla="*/ 1206228 w 2788"/>
              <a:gd name="T31" fmla="*/ 5873750 h 3700"/>
              <a:gd name="T32" fmla="*/ 17588 w 2788"/>
              <a:gd name="T33" fmla="*/ 5838825 h 3700"/>
              <a:gd name="T34" fmla="*/ 49832 w 2788"/>
              <a:gd name="T35" fmla="*/ 5697538 h 3700"/>
              <a:gd name="T36" fmla="*/ 131908 w 2788"/>
              <a:gd name="T37" fmla="*/ 5397500 h 3700"/>
              <a:gd name="T38" fmla="*/ 310717 w 2788"/>
              <a:gd name="T39" fmla="*/ 5045075 h 3700"/>
              <a:gd name="T40" fmla="*/ 457282 w 2788"/>
              <a:gd name="T41" fmla="*/ 4691063 h 3700"/>
              <a:gd name="T42" fmla="*/ 619969 w 2788"/>
              <a:gd name="T43" fmla="*/ 4075113 h 3700"/>
              <a:gd name="T44" fmla="*/ 766534 w 2788"/>
              <a:gd name="T45" fmla="*/ 3775076 h 3700"/>
              <a:gd name="T46" fmla="*/ 1238472 w 2788"/>
              <a:gd name="T47" fmla="*/ 1939925 h 3700"/>
              <a:gd name="T48" fmla="*/ 1467113 w 2788"/>
              <a:gd name="T49" fmla="*/ 1481137 h 3700"/>
              <a:gd name="T50" fmla="*/ 1726533 w 2788"/>
              <a:gd name="T51" fmla="*/ 935038 h 3700"/>
              <a:gd name="T52" fmla="*/ 1922929 w 2788"/>
              <a:gd name="T53" fmla="*/ 687388 h 3700"/>
              <a:gd name="T54" fmla="*/ 2085616 w 2788"/>
              <a:gd name="T55" fmla="*/ 423863 h 3700"/>
              <a:gd name="T56" fmla="*/ 2216059 w 2788"/>
              <a:gd name="T57" fmla="*/ 211138 h 3700"/>
              <a:gd name="T58" fmla="*/ 2427112 w 2788"/>
              <a:gd name="T59" fmla="*/ 0 h 3700"/>
              <a:gd name="T60" fmla="*/ 4071569 w 2788"/>
              <a:gd name="T61" fmla="*/ 52388 h 3700"/>
              <a:gd name="T62" fmla="*/ 3892760 w 2788"/>
              <a:gd name="T63" fmla="*/ 211138 h 3700"/>
              <a:gd name="T64" fmla="*/ 3615752 w 2788"/>
              <a:gd name="T65" fmla="*/ 547688 h 3700"/>
              <a:gd name="T66" fmla="*/ 3599630 w 2788"/>
              <a:gd name="T67" fmla="*/ 511175 h 37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88"/>
              <a:gd name="T103" fmla="*/ 0 h 3700"/>
              <a:gd name="T104" fmla="*/ 2788 w 2788"/>
              <a:gd name="T105" fmla="*/ 3700 h 37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88" h="3700">
                <a:moveTo>
                  <a:pt x="2456" y="322"/>
                </a:moveTo>
                <a:cubicBezTo>
                  <a:pt x="2441" y="400"/>
                  <a:pt x="2440" y="374"/>
                  <a:pt x="2389" y="422"/>
                </a:cubicBezTo>
                <a:cubicBezTo>
                  <a:pt x="2375" y="466"/>
                  <a:pt x="2362" y="485"/>
                  <a:pt x="2323" y="511"/>
                </a:cubicBezTo>
                <a:cubicBezTo>
                  <a:pt x="2296" y="553"/>
                  <a:pt x="2265" y="594"/>
                  <a:pt x="2223" y="622"/>
                </a:cubicBezTo>
                <a:cubicBezTo>
                  <a:pt x="2193" y="715"/>
                  <a:pt x="2235" y="604"/>
                  <a:pt x="2189" y="678"/>
                </a:cubicBezTo>
                <a:cubicBezTo>
                  <a:pt x="2152" y="738"/>
                  <a:pt x="2213" y="688"/>
                  <a:pt x="2145" y="733"/>
                </a:cubicBezTo>
                <a:cubicBezTo>
                  <a:pt x="2134" y="766"/>
                  <a:pt x="2136" y="773"/>
                  <a:pt x="2112" y="800"/>
                </a:cubicBezTo>
                <a:cubicBezTo>
                  <a:pt x="2098" y="816"/>
                  <a:pt x="2067" y="845"/>
                  <a:pt x="2067" y="845"/>
                </a:cubicBezTo>
                <a:cubicBezTo>
                  <a:pt x="2046" y="909"/>
                  <a:pt x="2027" y="1020"/>
                  <a:pt x="1978" y="1067"/>
                </a:cubicBezTo>
                <a:cubicBezTo>
                  <a:pt x="1971" y="1089"/>
                  <a:pt x="1969" y="1114"/>
                  <a:pt x="1956" y="1133"/>
                </a:cubicBezTo>
                <a:cubicBezTo>
                  <a:pt x="1949" y="1144"/>
                  <a:pt x="1939" y="1155"/>
                  <a:pt x="1934" y="1167"/>
                </a:cubicBezTo>
                <a:cubicBezTo>
                  <a:pt x="1894" y="1258"/>
                  <a:pt x="1935" y="1210"/>
                  <a:pt x="1889" y="1256"/>
                </a:cubicBezTo>
                <a:cubicBezTo>
                  <a:pt x="1865" y="1329"/>
                  <a:pt x="1821" y="1387"/>
                  <a:pt x="1790" y="1456"/>
                </a:cubicBezTo>
                <a:cubicBezTo>
                  <a:pt x="1764" y="1514"/>
                  <a:pt x="1747" y="1569"/>
                  <a:pt x="1712" y="1622"/>
                </a:cubicBezTo>
                <a:cubicBezTo>
                  <a:pt x="1687" y="1699"/>
                  <a:pt x="1707" y="1673"/>
                  <a:pt x="1667" y="1711"/>
                </a:cubicBezTo>
                <a:cubicBezTo>
                  <a:pt x="1649" y="1766"/>
                  <a:pt x="1643" y="1821"/>
                  <a:pt x="1634" y="1878"/>
                </a:cubicBezTo>
                <a:cubicBezTo>
                  <a:pt x="1611" y="2019"/>
                  <a:pt x="1584" y="2160"/>
                  <a:pt x="1556" y="2300"/>
                </a:cubicBezTo>
                <a:cubicBezTo>
                  <a:pt x="1541" y="2374"/>
                  <a:pt x="1534" y="2468"/>
                  <a:pt x="1478" y="2522"/>
                </a:cubicBezTo>
                <a:cubicBezTo>
                  <a:pt x="1474" y="2533"/>
                  <a:pt x="1473" y="2546"/>
                  <a:pt x="1467" y="2556"/>
                </a:cubicBezTo>
                <a:cubicBezTo>
                  <a:pt x="1454" y="2579"/>
                  <a:pt x="1431" y="2597"/>
                  <a:pt x="1423" y="2622"/>
                </a:cubicBezTo>
                <a:cubicBezTo>
                  <a:pt x="1408" y="2668"/>
                  <a:pt x="1418" y="2645"/>
                  <a:pt x="1390" y="2689"/>
                </a:cubicBezTo>
                <a:cubicBezTo>
                  <a:pt x="1376" y="2741"/>
                  <a:pt x="1364" y="2788"/>
                  <a:pt x="1334" y="2833"/>
                </a:cubicBezTo>
                <a:cubicBezTo>
                  <a:pt x="1305" y="2922"/>
                  <a:pt x="1275" y="3011"/>
                  <a:pt x="1245" y="3100"/>
                </a:cubicBezTo>
                <a:cubicBezTo>
                  <a:pt x="1227" y="3154"/>
                  <a:pt x="1220" y="3215"/>
                  <a:pt x="1178" y="3255"/>
                </a:cubicBezTo>
                <a:cubicBezTo>
                  <a:pt x="1152" y="3335"/>
                  <a:pt x="1169" y="3302"/>
                  <a:pt x="1134" y="3355"/>
                </a:cubicBezTo>
                <a:cubicBezTo>
                  <a:pt x="1127" y="3377"/>
                  <a:pt x="1125" y="3402"/>
                  <a:pt x="1112" y="3422"/>
                </a:cubicBezTo>
                <a:cubicBezTo>
                  <a:pt x="1105" y="3433"/>
                  <a:pt x="1095" y="3443"/>
                  <a:pt x="1090" y="3455"/>
                </a:cubicBezTo>
                <a:cubicBezTo>
                  <a:pt x="1067" y="3506"/>
                  <a:pt x="1058" y="3540"/>
                  <a:pt x="1034" y="3589"/>
                </a:cubicBezTo>
                <a:cubicBezTo>
                  <a:pt x="1029" y="3599"/>
                  <a:pt x="1030" y="3613"/>
                  <a:pt x="1023" y="3622"/>
                </a:cubicBezTo>
                <a:cubicBezTo>
                  <a:pt x="1015" y="3632"/>
                  <a:pt x="1000" y="3636"/>
                  <a:pt x="990" y="3644"/>
                </a:cubicBezTo>
                <a:cubicBezTo>
                  <a:pt x="982" y="3651"/>
                  <a:pt x="977" y="3662"/>
                  <a:pt x="967" y="3667"/>
                </a:cubicBezTo>
                <a:cubicBezTo>
                  <a:pt x="919" y="3691"/>
                  <a:pt x="875" y="3693"/>
                  <a:pt x="823" y="3700"/>
                </a:cubicBezTo>
                <a:cubicBezTo>
                  <a:pt x="616" y="3696"/>
                  <a:pt x="408" y="3695"/>
                  <a:pt x="201" y="3689"/>
                </a:cubicBezTo>
                <a:cubicBezTo>
                  <a:pt x="138" y="3687"/>
                  <a:pt x="73" y="3693"/>
                  <a:pt x="12" y="3678"/>
                </a:cubicBezTo>
                <a:cubicBezTo>
                  <a:pt x="0" y="3675"/>
                  <a:pt x="20" y="3656"/>
                  <a:pt x="23" y="3644"/>
                </a:cubicBezTo>
                <a:cubicBezTo>
                  <a:pt x="27" y="3626"/>
                  <a:pt x="30" y="3607"/>
                  <a:pt x="34" y="3589"/>
                </a:cubicBezTo>
                <a:cubicBezTo>
                  <a:pt x="37" y="3577"/>
                  <a:pt x="42" y="3566"/>
                  <a:pt x="45" y="3555"/>
                </a:cubicBezTo>
                <a:cubicBezTo>
                  <a:pt x="50" y="3538"/>
                  <a:pt x="75" y="3422"/>
                  <a:pt x="90" y="3400"/>
                </a:cubicBezTo>
                <a:cubicBezTo>
                  <a:pt x="110" y="3371"/>
                  <a:pt x="141" y="3343"/>
                  <a:pt x="156" y="3311"/>
                </a:cubicBezTo>
                <a:cubicBezTo>
                  <a:pt x="179" y="3261"/>
                  <a:pt x="182" y="3222"/>
                  <a:pt x="212" y="3178"/>
                </a:cubicBezTo>
                <a:cubicBezTo>
                  <a:pt x="238" y="3098"/>
                  <a:pt x="221" y="3131"/>
                  <a:pt x="256" y="3078"/>
                </a:cubicBezTo>
                <a:cubicBezTo>
                  <a:pt x="271" y="3032"/>
                  <a:pt x="278" y="2990"/>
                  <a:pt x="312" y="2955"/>
                </a:cubicBezTo>
                <a:cubicBezTo>
                  <a:pt x="338" y="2877"/>
                  <a:pt x="364" y="2800"/>
                  <a:pt x="390" y="2722"/>
                </a:cubicBezTo>
                <a:cubicBezTo>
                  <a:pt x="407" y="2672"/>
                  <a:pt x="407" y="2617"/>
                  <a:pt x="423" y="2567"/>
                </a:cubicBezTo>
                <a:cubicBezTo>
                  <a:pt x="445" y="2500"/>
                  <a:pt x="443" y="2491"/>
                  <a:pt x="479" y="2444"/>
                </a:cubicBezTo>
                <a:cubicBezTo>
                  <a:pt x="495" y="2423"/>
                  <a:pt x="523" y="2378"/>
                  <a:pt x="523" y="2378"/>
                </a:cubicBezTo>
                <a:cubicBezTo>
                  <a:pt x="588" y="2179"/>
                  <a:pt x="656" y="1985"/>
                  <a:pt x="690" y="1778"/>
                </a:cubicBezTo>
                <a:cubicBezTo>
                  <a:pt x="703" y="1618"/>
                  <a:pt x="725" y="1348"/>
                  <a:pt x="845" y="1222"/>
                </a:cubicBezTo>
                <a:cubicBezTo>
                  <a:pt x="870" y="1146"/>
                  <a:pt x="851" y="1172"/>
                  <a:pt x="890" y="1133"/>
                </a:cubicBezTo>
                <a:cubicBezTo>
                  <a:pt x="909" y="1056"/>
                  <a:pt x="945" y="989"/>
                  <a:pt x="1001" y="933"/>
                </a:cubicBezTo>
                <a:cubicBezTo>
                  <a:pt x="1019" y="878"/>
                  <a:pt x="1061" y="835"/>
                  <a:pt x="1078" y="789"/>
                </a:cubicBezTo>
                <a:cubicBezTo>
                  <a:pt x="1099" y="732"/>
                  <a:pt x="1135" y="630"/>
                  <a:pt x="1178" y="589"/>
                </a:cubicBezTo>
                <a:cubicBezTo>
                  <a:pt x="1210" y="559"/>
                  <a:pt x="1227" y="522"/>
                  <a:pt x="1256" y="489"/>
                </a:cubicBezTo>
                <a:cubicBezTo>
                  <a:pt x="1274" y="469"/>
                  <a:pt x="1297" y="455"/>
                  <a:pt x="1312" y="433"/>
                </a:cubicBezTo>
                <a:cubicBezTo>
                  <a:pt x="1335" y="399"/>
                  <a:pt x="1349" y="363"/>
                  <a:pt x="1378" y="333"/>
                </a:cubicBezTo>
                <a:cubicBezTo>
                  <a:pt x="1409" y="249"/>
                  <a:pt x="1364" y="357"/>
                  <a:pt x="1423" y="267"/>
                </a:cubicBezTo>
                <a:cubicBezTo>
                  <a:pt x="1430" y="257"/>
                  <a:pt x="1428" y="243"/>
                  <a:pt x="1434" y="233"/>
                </a:cubicBezTo>
                <a:cubicBezTo>
                  <a:pt x="1466" y="174"/>
                  <a:pt x="1472" y="173"/>
                  <a:pt x="1512" y="133"/>
                </a:cubicBezTo>
                <a:cubicBezTo>
                  <a:pt x="1524" y="96"/>
                  <a:pt x="1548" y="27"/>
                  <a:pt x="1590" y="11"/>
                </a:cubicBezTo>
                <a:cubicBezTo>
                  <a:pt x="1611" y="3"/>
                  <a:pt x="1634" y="4"/>
                  <a:pt x="1656" y="0"/>
                </a:cubicBezTo>
                <a:cubicBezTo>
                  <a:pt x="2005" y="6"/>
                  <a:pt x="2240" y="15"/>
                  <a:pt x="2556" y="33"/>
                </a:cubicBezTo>
                <a:cubicBezTo>
                  <a:pt x="2574" y="32"/>
                  <a:pt x="2743" y="9"/>
                  <a:pt x="2778" y="33"/>
                </a:cubicBezTo>
                <a:cubicBezTo>
                  <a:pt x="2788" y="40"/>
                  <a:pt x="2756" y="41"/>
                  <a:pt x="2745" y="45"/>
                </a:cubicBezTo>
                <a:cubicBezTo>
                  <a:pt x="2720" y="83"/>
                  <a:pt x="2694" y="108"/>
                  <a:pt x="2656" y="133"/>
                </a:cubicBezTo>
                <a:cubicBezTo>
                  <a:pt x="2613" y="199"/>
                  <a:pt x="2570" y="250"/>
                  <a:pt x="2512" y="300"/>
                </a:cubicBezTo>
                <a:cubicBezTo>
                  <a:pt x="2496" y="314"/>
                  <a:pt x="2479" y="327"/>
                  <a:pt x="2467" y="345"/>
                </a:cubicBezTo>
                <a:cubicBezTo>
                  <a:pt x="2460" y="356"/>
                  <a:pt x="2451" y="390"/>
                  <a:pt x="2445" y="378"/>
                </a:cubicBezTo>
                <a:cubicBezTo>
                  <a:pt x="2437" y="361"/>
                  <a:pt x="2452" y="341"/>
                  <a:pt x="2456" y="322"/>
                </a:cubicBezTo>
                <a:close/>
              </a:path>
            </a:pathLst>
          </a:custGeom>
          <a:solidFill>
            <a:srgbClr val="99CCFF"/>
          </a:solidFill>
          <a:ln w="19050" cap="flat" cmpd="sng">
            <a:noFill/>
            <a:prstDash val="solid"/>
            <a:round/>
            <a:headEnd type="none" w="med" len="med"/>
            <a:tailEnd type="none" w="med" len="med"/>
          </a:ln>
        </p:spPr>
        <p:txBody>
          <a:bodyPr wrap="none" anchor="ctr"/>
          <a:lstStyle/>
          <a:p>
            <a:endParaRPr lang="zh-TW" altLang="en-US"/>
          </a:p>
        </p:txBody>
      </p:sp>
      <p:sp>
        <p:nvSpPr>
          <p:cNvPr id="11268" name="Oval 6"/>
          <p:cNvSpPr>
            <a:spLocks noChangeArrowheads="1"/>
          </p:cNvSpPr>
          <p:nvPr/>
        </p:nvSpPr>
        <p:spPr bwMode="auto">
          <a:xfrm rot="1442653">
            <a:off x="4692651" y="2720975"/>
            <a:ext cx="5565775" cy="3429000"/>
          </a:xfrm>
          <a:prstGeom prst="ellipse">
            <a:avLst/>
          </a:prstGeom>
          <a:solidFill>
            <a:schemeClr val="bg1">
              <a:lumMod val="95000"/>
            </a:schemeClr>
          </a:solidFill>
          <a:ln w="19050">
            <a:solidFill>
              <a:schemeClr val="tx1"/>
            </a:solidFill>
            <a:prstDash val="dash"/>
            <a:round/>
            <a:headEnd/>
            <a:tailEnd/>
          </a:ln>
        </p:spPr>
        <p:txBody>
          <a:bodyPr wrap="none" anchor="ctr"/>
          <a:lstStyle/>
          <a:p>
            <a:endParaRPr lang="zh-TW" altLang="zh-TW" sz="2400" dirty="0"/>
          </a:p>
        </p:txBody>
      </p:sp>
      <p:sp>
        <p:nvSpPr>
          <p:cNvPr id="11269" name="Text Box 7"/>
          <p:cNvSpPr txBox="1">
            <a:spLocks noChangeArrowheads="1"/>
          </p:cNvSpPr>
          <p:nvPr/>
        </p:nvSpPr>
        <p:spPr bwMode="auto">
          <a:xfrm rot="888261">
            <a:off x="3821926" y="2178716"/>
            <a:ext cx="553998" cy="2554545"/>
          </a:xfrm>
          <a:prstGeom prst="rect">
            <a:avLst/>
          </a:prstGeom>
          <a:noFill/>
          <a:ln w="9525">
            <a:noFill/>
            <a:miter lim="800000"/>
            <a:headEnd/>
            <a:tailEnd/>
          </a:ln>
        </p:spPr>
        <p:txBody>
          <a:bodyPr vert="eaVert" wrap="none">
            <a:spAutoFit/>
          </a:bodyPr>
          <a:lstStyle/>
          <a:p>
            <a:pPr algn="l"/>
            <a:r>
              <a:rPr lang="zh-TW" altLang="en-US" sz="2400"/>
              <a:t>河川（公共水域）</a:t>
            </a:r>
          </a:p>
        </p:txBody>
      </p:sp>
      <p:sp>
        <p:nvSpPr>
          <p:cNvPr id="11270" name="Rectangle 8"/>
          <p:cNvSpPr>
            <a:spLocks noChangeArrowheads="1"/>
          </p:cNvSpPr>
          <p:nvPr/>
        </p:nvSpPr>
        <p:spPr bwMode="auto">
          <a:xfrm rot="-3651747">
            <a:off x="6996907" y="2021682"/>
            <a:ext cx="134938" cy="4048125"/>
          </a:xfrm>
          <a:prstGeom prst="rect">
            <a:avLst/>
          </a:prstGeom>
          <a:solidFill>
            <a:schemeClr val="bg2">
              <a:lumMod val="40000"/>
              <a:lumOff val="60000"/>
            </a:schemeClr>
          </a:solidFill>
          <a:ln w="12700">
            <a:noFill/>
            <a:miter lim="800000"/>
            <a:headEnd/>
            <a:tailEnd/>
          </a:ln>
        </p:spPr>
        <p:txBody>
          <a:bodyPr/>
          <a:lstStyle/>
          <a:p>
            <a:endParaRPr lang="zh-TW" altLang="en-US"/>
          </a:p>
        </p:txBody>
      </p:sp>
      <p:sp>
        <p:nvSpPr>
          <p:cNvPr id="11271" name="Text Box 9"/>
          <p:cNvSpPr txBox="1">
            <a:spLocks noChangeArrowheads="1"/>
          </p:cNvSpPr>
          <p:nvPr/>
        </p:nvSpPr>
        <p:spPr bwMode="auto">
          <a:xfrm>
            <a:off x="8697913" y="5407026"/>
            <a:ext cx="1107996" cy="461665"/>
          </a:xfrm>
          <a:prstGeom prst="rect">
            <a:avLst/>
          </a:prstGeom>
          <a:noFill/>
          <a:ln w="9525">
            <a:noFill/>
            <a:miter lim="800000"/>
            <a:headEnd/>
            <a:tailEnd/>
          </a:ln>
        </p:spPr>
        <p:txBody>
          <a:bodyPr wrap="none">
            <a:spAutoFit/>
          </a:bodyPr>
          <a:lstStyle/>
          <a:p>
            <a:pPr algn="l"/>
            <a:r>
              <a:rPr lang="zh-TW" altLang="en-US" sz="2400"/>
              <a:t>水稻田</a:t>
            </a:r>
          </a:p>
        </p:txBody>
      </p:sp>
      <p:sp>
        <p:nvSpPr>
          <p:cNvPr id="11272" name="Text Box 10"/>
          <p:cNvSpPr txBox="1">
            <a:spLocks noChangeArrowheads="1"/>
          </p:cNvSpPr>
          <p:nvPr/>
        </p:nvSpPr>
        <p:spPr bwMode="auto">
          <a:xfrm>
            <a:off x="4430752" y="3962401"/>
            <a:ext cx="553998" cy="1323439"/>
          </a:xfrm>
          <a:prstGeom prst="rect">
            <a:avLst/>
          </a:prstGeom>
          <a:noFill/>
          <a:ln w="9525">
            <a:noFill/>
            <a:miter lim="800000"/>
            <a:headEnd/>
            <a:tailEnd/>
          </a:ln>
        </p:spPr>
        <p:txBody>
          <a:bodyPr vert="eaVert" wrap="none">
            <a:spAutoFit/>
          </a:bodyPr>
          <a:lstStyle/>
          <a:p>
            <a:pPr algn="l"/>
            <a:r>
              <a:rPr lang="zh-TW" altLang="en-US" sz="2400" dirty="0">
                <a:latin typeface="微軟正黑體" panose="020B0604030504040204" pitchFamily="34" charset="-120"/>
                <a:ea typeface="微軟正黑體" panose="020B0604030504040204" pitchFamily="34" charset="-120"/>
              </a:rPr>
              <a:t>取水設施</a:t>
            </a:r>
          </a:p>
        </p:txBody>
      </p:sp>
      <p:sp>
        <p:nvSpPr>
          <p:cNvPr id="11273" name="Text Box 11"/>
          <p:cNvSpPr txBox="1">
            <a:spLocks noChangeArrowheads="1"/>
          </p:cNvSpPr>
          <p:nvPr/>
        </p:nvSpPr>
        <p:spPr bwMode="auto">
          <a:xfrm>
            <a:off x="9230006" y="2630420"/>
            <a:ext cx="2031325" cy="830997"/>
          </a:xfrm>
          <a:prstGeom prst="rect">
            <a:avLst/>
          </a:prstGeom>
          <a:solidFill>
            <a:srgbClr val="00FF00"/>
          </a:solidFill>
          <a:ln w="9525">
            <a:solidFill>
              <a:schemeClr val="tx1"/>
            </a:solidFill>
            <a:miter lim="800000"/>
            <a:headEnd/>
            <a:tailEnd/>
          </a:ln>
        </p:spPr>
        <p:txBody>
          <a:bodyPr wrap="none">
            <a:spAutoFit/>
          </a:bodyPr>
          <a:lstStyle/>
          <a:p>
            <a:r>
              <a:rPr lang="zh-TW" altLang="en-US" sz="2400">
                <a:ea typeface="標楷體" pitchFamily="65" charset="-120"/>
              </a:rPr>
              <a:t>農業主管機關</a:t>
            </a:r>
          </a:p>
          <a:p>
            <a:r>
              <a:rPr lang="zh-TW" altLang="en-US" sz="2400">
                <a:ea typeface="標楷體" pitchFamily="65" charset="-120"/>
              </a:rPr>
              <a:t>管理範圍</a:t>
            </a:r>
            <a:endParaRPr lang="zh-TW" altLang="en-US" sz="2400"/>
          </a:p>
        </p:txBody>
      </p:sp>
      <p:sp>
        <p:nvSpPr>
          <p:cNvPr id="11274" name="Text Box 12"/>
          <p:cNvSpPr txBox="1">
            <a:spLocks noChangeArrowheads="1"/>
          </p:cNvSpPr>
          <p:nvPr/>
        </p:nvSpPr>
        <p:spPr bwMode="auto">
          <a:xfrm>
            <a:off x="6705601" y="1000125"/>
            <a:ext cx="1781174" cy="711200"/>
          </a:xfrm>
          <a:prstGeom prst="rect">
            <a:avLst/>
          </a:prstGeom>
          <a:solidFill>
            <a:srgbClr val="00FFFF"/>
          </a:solidFill>
          <a:ln w="9525">
            <a:solidFill>
              <a:schemeClr val="tx1"/>
            </a:solidFill>
            <a:miter lim="800000"/>
            <a:headEnd/>
            <a:tailEnd/>
          </a:ln>
        </p:spPr>
        <p:txBody>
          <a:bodyPr wrap="square">
            <a:spAutoFit/>
          </a:bodyPr>
          <a:lstStyle/>
          <a:p>
            <a:r>
              <a:rPr lang="zh-TW" altLang="en-US" sz="2000">
                <a:ea typeface="標楷體" pitchFamily="65" charset="-120"/>
              </a:rPr>
              <a:t>水利主管機關</a:t>
            </a:r>
          </a:p>
          <a:p>
            <a:r>
              <a:rPr lang="zh-TW" altLang="en-US" sz="2000">
                <a:ea typeface="標楷體" pitchFamily="65" charset="-120"/>
              </a:rPr>
              <a:t>管理範圍</a:t>
            </a:r>
            <a:endParaRPr lang="zh-TW" altLang="en-US" sz="2400"/>
          </a:p>
        </p:txBody>
      </p:sp>
      <p:cxnSp>
        <p:nvCxnSpPr>
          <p:cNvPr id="11275" name="AutoShape 13"/>
          <p:cNvCxnSpPr>
            <a:cxnSpLocks noChangeShapeType="1"/>
            <a:stCxn id="11274" idx="1"/>
            <a:endCxn id="11269" idx="0"/>
          </p:cNvCxnSpPr>
          <p:nvPr/>
        </p:nvCxnSpPr>
        <p:spPr bwMode="auto">
          <a:xfrm rot="10800000" flipV="1">
            <a:off x="4425293" y="1355724"/>
            <a:ext cx="2280308" cy="865391"/>
          </a:xfrm>
          <a:prstGeom prst="curvedConnector2">
            <a:avLst/>
          </a:prstGeom>
          <a:noFill/>
          <a:ln w="28575">
            <a:solidFill>
              <a:schemeClr val="tx1"/>
            </a:solidFill>
            <a:round/>
            <a:headEnd/>
            <a:tailEnd type="triangle" w="med" len="med"/>
          </a:ln>
        </p:spPr>
      </p:cxnSp>
      <p:sp>
        <p:nvSpPr>
          <p:cNvPr id="11276" name="Text Box 14"/>
          <p:cNvSpPr txBox="1">
            <a:spLocks noChangeArrowheads="1"/>
          </p:cNvSpPr>
          <p:nvPr/>
        </p:nvSpPr>
        <p:spPr bwMode="auto">
          <a:xfrm>
            <a:off x="413319" y="582481"/>
            <a:ext cx="9700346" cy="461665"/>
          </a:xfrm>
          <a:prstGeom prst="rect">
            <a:avLst/>
          </a:prstGeom>
          <a:noFill/>
          <a:ln w="28575">
            <a:noFill/>
            <a:miter lim="800000"/>
            <a:headEnd/>
            <a:tailEnd/>
          </a:ln>
        </p:spPr>
        <p:txBody>
          <a:bodyPr wrap="square">
            <a:spAutoFit/>
          </a:bodyPr>
          <a:lstStyle/>
          <a:p>
            <a:r>
              <a:rPr lang="zh-TW" altLang="en-US" sz="2400" dirty="0">
                <a:ea typeface="標楷體" pitchFamily="65" charset="-120"/>
              </a:rPr>
              <a:t>水利主管機關與農田水利目的事業主管機關之主管權責範圍示意圖</a:t>
            </a:r>
          </a:p>
        </p:txBody>
      </p:sp>
      <p:sp>
        <p:nvSpPr>
          <p:cNvPr id="11277" name="Text Box 15"/>
          <p:cNvSpPr txBox="1">
            <a:spLocks noChangeArrowheads="1"/>
          </p:cNvSpPr>
          <p:nvPr/>
        </p:nvSpPr>
        <p:spPr bwMode="auto">
          <a:xfrm>
            <a:off x="6514334" y="1717773"/>
            <a:ext cx="2514600" cy="600075"/>
          </a:xfrm>
          <a:prstGeom prst="rect">
            <a:avLst/>
          </a:prstGeom>
          <a:solidFill>
            <a:srgbClr val="00FFFF"/>
          </a:solidFill>
          <a:ln w="19050">
            <a:solidFill>
              <a:schemeClr val="tx1"/>
            </a:solidFill>
            <a:miter lim="800000"/>
            <a:headEnd/>
            <a:tailEnd/>
          </a:ln>
        </p:spPr>
        <p:txBody>
          <a:bodyPr>
            <a:spAutoFit/>
          </a:bodyPr>
          <a:lstStyle/>
          <a:p>
            <a:r>
              <a:rPr lang="zh-TW" altLang="en-US" sz="1600" dirty="0">
                <a:ea typeface="標楷體" pitchFamily="65" charset="-120"/>
              </a:rPr>
              <a:t>水權登記</a:t>
            </a:r>
          </a:p>
          <a:p>
            <a:r>
              <a:rPr lang="zh-TW" altLang="en-US" sz="1600" dirty="0">
                <a:ea typeface="標楷體" pitchFamily="65" charset="-120"/>
              </a:rPr>
              <a:t>（由水利主管機關核准）</a:t>
            </a:r>
            <a:endParaRPr lang="zh-TW" altLang="en-US" sz="1600" dirty="0"/>
          </a:p>
        </p:txBody>
      </p:sp>
      <p:sp>
        <p:nvSpPr>
          <p:cNvPr id="11278" name="Text Box 16"/>
          <p:cNvSpPr txBox="1">
            <a:spLocks noChangeArrowheads="1"/>
          </p:cNvSpPr>
          <p:nvPr/>
        </p:nvSpPr>
        <p:spPr bwMode="auto">
          <a:xfrm rot="1882686">
            <a:off x="6286342" y="3269706"/>
            <a:ext cx="3775393" cy="769441"/>
          </a:xfrm>
          <a:prstGeom prst="rect">
            <a:avLst/>
          </a:prstGeom>
          <a:noFill/>
          <a:ln w="9525">
            <a:noFill/>
            <a:miter lim="800000"/>
            <a:headEnd/>
            <a:tailEnd/>
          </a:ln>
        </p:spPr>
        <p:txBody>
          <a:bodyPr wrap="none">
            <a:spAutoFit/>
          </a:bodyPr>
          <a:lstStyle/>
          <a:p>
            <a:r>
              <a:rPr lang="zh-TW" altLang="en-US" sz="2000" dirty="0"/>
              <a:t>農田水利事業之興辦及營運管理</a:t>
            </a:r>
          </a:p>
          <a:p>
            <a:r>
              <a:rPr lang="en-US" altLang="zh-TW" sz="2000" dirty="0"/>
              <a:t>(</a:t>
            </a:r>
            <a:r>
              <a:rPr lang="zh-TW" altLang="en-US" sz="1600" dirty="0"/>
              <a:t>由目的事業主管機關農委會主管</a:t>
            </a:r>
            <a:r>
              <a:rPr lang="en-US" altLang="zh-TW" sz="2400" dirty="0"/>
              <a:t>)</a:t>
            </a:r>
          </a:p>
        </p:txBody>
      </p:sp>
      <p:sp>
        <p:nvSpPr>
          <p:cNvPr id="11279" name="Rectangle 17"/>
          <p:cNvSpPr>
            <a:spLocks noChangeArrowheads="1"/>
          </p:cNvSpPr>
          <p:nvPr/>
        </p:nvSpPr>
        <p:spPr bwMode="auto">
          <a:xfrm>
            <a:off x="6096000" y="3521075"/>
            <a:ext cx="69850" cy="762000"/>
          </a:xfrm>
          <a:prstGeom prst="rect">
            <a:avLst/>
          </a:prstGeom>
          <a:solidFill>
            <a:schemeClr val="bg2">
              <a:lumMod val="40000"/>
              <a:lumOff val="60000"/>
            </a:schemeClr>
          </a:solidFill>
          <a:ln w="76200">
            <a:noFill/>
            <a:miter lim="800000"/>
            <a:headEnd/>
            <a:tailEnd/>
          </a:ln>
        </p:spPr>
        <p:txBody>
          <a:bodyPr wrap="none" anchor="ctr"/>
          <a:lstStyle/>
          <a:p>
            <a:endParaRPr lang="zh-TW" altLang="en-US"/>
          </a:p>
        </p:txBody>
      </p:sp>
      <p:sp>
        <p:nvSpPr>
          <p:cNvPr id="11280" name="Rectangle 18"/>
          <p:cNvSpPr>
            <a:spLocks noChangeArrowheads="1"/>
          </p:cNvSpPr>
          <p:nvPr/>
        </p:nvSpPr>
        <p:spPr bwMode="auto">
          <a:xfrm>
            <a:off x="8486775" y="4968875"/>
            <a:ext cx="71438" cy="990600"/>
          </a:xfrm>
          <a:prstGeom prst="rect">
            <a:avLst/>
          </a:prstGeom>
          <a:solidFill>
            <a:schemeClr val="bg2">
              <a:lumMod val="40000"/>
              <a:lumOff val="60000"/>
            </a:schemeClr>
          </a:solidFill>
          <a:ln w="76200">
            <a:noFill/>
            <a:miter lim="800000"/>
            <a:headEnd/>
            <a:tailEnd/>
          </a:ln>
        </p:spPr>
        <p:txBody>
          <a:bodyPr wrap="none" anchor="ctr"/>
          <a:lstStyle/>
          <a:p>
            <a:endParaRPr lang="zh-TW" altLang="en-US"/>
          </a:p>
        </p:txBody>
      </p:sp>
      <p:sp>
        <p:nvSpPr>
          <p:cNvPr id="11281" name="Rectangle 19"/>
          <p:cNvSpPr>
            <a:spLocks noChangeArrowheads="1"/>
          </p:cNvSpPr>
          <p:nvPr/>
        </p:nvSpPr>
        <p:spPr bwMode="auto">
          <a:xfrm rot="3842274">
            <a:off x="6699251" y="3108326"/>
            <a:ext cx="74613" cy="696913"/>
          </a:xfrm>
          <a:prstGeom prst="rect">
            <a:avLst/>
          </a:prstGeom>
          <a:solidFill>
            <a:schemeClr val="bg2">
              <a:lumMod val="40000"/>
              <a:lumOff val="60000"/>
            </a:schemeClr>
          </a:solidFill>
          <a:ln w="76200">
            <a:noFill/>
            <a:miter lim="800000"/>
            <a:headEnd/>
            <a:tailEnd/>
          </a:ln>
        </p:spPr>
        <p:txBody>
          <a:bodyPr wrap="none" anchor="ctr"/>
          <a:lstStyle/>
          <a:p>
            <a:endParaRPr lang="zh-TW" altLang="en-US"/>
          </a:p>
        </p:txBody>
      </p:sp>
      <p:sp>
        <p:nvSpPr>
          <p:cNvPr id="11282" name="Rectangle 20"/>
          <p:cNvSpPr>
            <a:spLocks noChangeArrowheads="1"/>
          </p:cNvSpPr>
          <p:nvPr/>
        </p:nvSpPr>
        <p:spPr bwMode="auto">
          <a:xfrm rot="3842274">
            <a:off x="8182769" y="4123531"/>
            <a:ext cx="76200" cy="560388"/>
          </a:xfrm>
          <a:prstGeom prst="rect">
            <a:avLst/>
          </a:prstGeom>
          <a:solidFill>
            <a:schemeClr val="bg2">
              <a:lumMod val="40000"/>
              <a:lumOff val="60000"/>
            </a:schemeClr>
          </a:solidFill>
          <a:ln w="76200">
            <a:noFill/>
            <a:miter lim="800000"/>
            <a:headEnd/>
            <a:tailEnd/>
          </a:ln>
        </p:spPr>
        <p:txBody>
          <a:bodyPr wrap="none" anchor="ctr"/>
          <a:lstStyle/>
          <a:p>
            <a:endParaRPr lang="zh-TW" altLang="en-US"/>
          </a:p>
        </p:txBody>
      </p:sp>
      <p:cxnSp>
        <p:nvCxnSpPr>
          <p:cNvPr id="11283" name="AutoShape 21"/>
          <p:cNvCxnSpPr>
            <a:cxnSpLocks noChangeShapeType="1"/>
          </p:cNvCxnSpPr>
          <p:nvPr/>
        </p:nvCxnSpPr>
        <p:spPr bwMode="auto">
          <a:xfrm rot="10800000" flipV="1">
            <a:off x="5562600" y="2032001"/>
            <a:ext cx="858838" cy="784225"/>
          </a:xfrm>
          <a:prstGeom prst="curvedConnector2">
            <a:avLst/>
          </a:prstGeom>
          <a:noFill/>
          <a:ln w="28575">
            <a:solidFill>
              <a:schemeClr val="tx1"/>
            </a:solidFill>
            <a:round/>
            <a:headEnd/>
            <a:tailEnd type="triangle" w="med" len="med"/>
          </a:ln>
        </p:spPr>
      </p:cxnSp>
      <p:sp>
        <p:nvSpPr>
          <p:cNvPr id="11284" name="Rectangle 22"/>
          <p:cNvSpPr>
            <a:spLocks noChangeArrowheads="1"/>
          </p:cNvSpPr>
          <p:nvPr/>
        </p:nvSpPr>
        <p:spPr bwMode="auto">
          <a:xfrm>
            <a:off x="7010400" y="4054475"/>
            <a:ext cx="69850" cy="762000"/>
          </a:xfrm>
          <a:prstGeom prst="rect">
            <a:avLst/>
          </a:prstGeom>
          <a:solidFill>
            <a:schemeClr val="bg2">
              <a:lumMod val="40000"/>
              <a:lumOff val="60000"/>
            </a:schemeClr>
          </a:solidFill>
          <a:ln w="76200">
            <a:noFill/>
            <a:miter lim="800000"/>
            <a:headEnd/>
            <a:tailEnd/>
          </a:ln>
        </p:spPr>
        <p:txBody>
          <a:bodyPr wrap="none" anchor="ctr"/>
          <a:lstStyle/>
          <a:p>
            <a:endParaRPr lang="zh-TW" altLang="en-US"/>
          </a:p>
        </p:txBody>
      </p:sp>
      <p:sp>
        <p:nvSpPr>
          <p:cNvPr id="11285" name="Text Box 23"/>
          <p:cNvSpPr txBox="1">
            <a:spLocks noChangeArrowheads="1"/>
          </p:cNvSpPr>
          <p:nvPr/>
        </p:nvSpPr>
        <p:spPr bwMode="auto">
          <a:xfrm rot="1879410">
            <a:off x="6230184" y="4891366"/>
            <a:ext cx="1107996" cy="369332"/>
          </a:xfrm>
          <a:prstGeom prst="rect">
            <a:avLst/>
          </a:prstGeom>
          <a:noFill/>
          <a:ln w="76200">
            <a:noFill/>
            <a:miter lim="800000"/>
            <a:headEnd/>
            <a:tailEnd/>
          </a:ln>
        </p:spPr>
        <p:txBody>
          <a:bodyPr wrap="none">
            <a:spAutoFit/>
          </a:bodyPr>
          <a:lstStyle/>
          <a:p>
            <a:pPr algn="l"/>
            <a:r>
              <a:rPr lang="zh-TW" altLang="en-US" sz="1800"/>
              <a:t>農田排水</a:t>
            </a:r>
          </a:p>
        </p:txBody>
      </p:sp>
      <p:sp>
        <p:nvSpPr>
          <p:cNvPr id="11286" name="Text Box 24"/>
          <p:cNvSpPr txBox="1">
            <a:spLocks noChangeArrowheads="1"/>
          </p:cNvSpPr>
          <p:nvPr/>
        </p:nvSpPr>
        <p:spPr bwMode="auto">
          <a:xfrm rot="660410">
            <a:off x="4442312" y="5785536"/>
            <a:ext cx="2492990" cy="646331"/>
          </a:xfrm>
          <a:prstGeom prst="rect">
            <a:avLst/>
          </a:prstGeom>
          <a:noFill/>
          <a:ln w="76200">
            <a:noFill/>
            <a:miter lim="800000"/>
            <a:headEnd/>
            <a:tailEnd/>
          </a:ln>
        </p:spPr>
        <p:txBody>
          <a:bodyPr wrap="none">
            <a:spAutoFit/>
          </a:bodyPr>
          <a:lstStyle/>
          <a:p>
            <a:r>
              <a:rPr lang="zh-TW" altLang="en-US" sz="1800"/>
              <a:t>區域排水</a:t>
            </a:r>
          </a:p>
          <a:p>
            <a:r>
              <a:rPr lang="zh-TW" altLang="en-US" sz="1800"/>
              <a:t>（</a:t>
            </a:r>
            <a:r>
              <a:rPr lang="zh-TW" altLang="en-US" sz="1600"/>
              <a:t>由水利主管機關主管</a:t>
            </a:r>
            <a:r>
              <a:rPr lang="zh-TW" altLang="en-US" sz="1800"/>
              <a:t>）</a:t>
            </a:r>
          </a:p>
        </p:txBody>
      </p:sp>
      <p:cxnSp>
        <p:nvCxnSpPr>
          <p:cNvPr id="11287" name="AutoShape 25"/>
          <p:cNvCxnSpPr>
            <a:cxnSpLocks noChangeShapeType="1"/>
            <a:stCxn id="11272" idx="0"/>
            <a:endCxn id="11307" idx="0"/>
          </p:cNvCxnSpPr>
          <p:nvPr/>
        </p:nvCxnSpPr>
        <p:spPr bwMode="auto">
          <a:xfrm rot="5400000" flipH="1" flipV="1">
            <a:off x="4409981" y="3359961"/>
            <a:ext cx="900211" cy="304670"/>
          </a:xfrm>
          <a:prstGeom prst="curvedConnector4">
            <a:avLst>
              <a:gd name="adj1" fmla="val 50000"/>
              <a:gd name="adj2" fmla="val 175032"/>
            </a:avLst>
          </a:prstGeom>
          <a:noFill/>
          <a:ln w="28575">
            <a:solidFill>
              <a:schemeClr val="tx1"/>
            </a:solidFill>
            <a:round/>
            <a:headEnd/>
            <a:tailEnd type="triangle" w="med" len="med"/>
          </a:ln>
        </p:spPr>
      </p:cxnSp>
      <p:sp>
        <p:nvSpPr>
          <p:cNvPr id="11288" name="Text Box 26"/>
          <p:cNvSpPr txBox="1">
            <a:spLocks noChangeArrowheads="1"/>
          </p:cNvSpPr>
          <p:nvPr/>
        </p:nvSpPr>
        <p:spPr bwMode="auto">
          <a:xfrm rot="1879410">
            <a:off x="6898769" y="3824566"/>
            <a:ext cx="1056700" cy="369332"/>
          </a:xfrm>
          <a:prstGeom prst="rect">
            <a:avLst/>
          </a:prstGeom>
          <a:noFill/>
          <a:ln w="76200">
            <a:noFill/>
            <a:miter lim="800000"/>
            <a:headEnd/>
            <a:tailEnd/>
          </a:ln>
        </p:spPr>
        <p:txBody>
          <a:bodyPr wrap="none">
            <a:spAutoFit/>
          </a:bodyPr>
          <a:lstStyle/>
          <a:p>
            <a:pPr algn="l"/>
            <a:r>
              <a:rPr lang="zh-TW" altLang="en-US" sz="1800"/>
              <a:t>農田</a:t>
            </a:r>
            <a:r>
              <a:rPr lang="zh-TW" altLang="en-US" sz="1600"/>
              <a:t>灌溉</a:t>
            </a:r>
            <a:endParaRPr lang="zh-TW" altLang="en-US" sz="1800"/>
          </a:p>
        </p:txBody>
      </p:sp>
      <p:sp>
        <p:nvSpPr>
          <p:cNvPr id="11289" name="Text Box 27"/>
          <p:cNvSpPr txBox="1">
            <a:spLocks noChangeArrowheads="1"/>
          </p:cNvSpPr>
          <p:nvPr/>
        </p:nvSpPr>
        <p:spPr bwMode="auto">
          <a:xfrm>
            <a:off x="4478339" y="2152650"/>
            <a:ext cx="723275" cy="738664"/>
          </a:xfrm>
          <a:prstGeom prst="rect">
            <a:avLst/>
          </a:prstGeom>
          <a:noFill/>
          <a:ln w="9525">
            <a:solidFill>
              <a:schemeClr val="tx1"/>
            </a:solidFill>
            <a:prstDash val="dash"/>
            <a:miter lim="800000"/>
            <a:headEnd/>
            <a:tailEnd/>
          </a:ln>
        </p:spPr>
        <p:txBody>
          <a:bodyPr wrap="none">
            <a:spAutoFit/>
          </a:bodyPr>
          <a:lstStyle/>
          <a:p>
            <a:r>
              <a:rPr lang="zh-TW" altLang="en-US"/>
              <a:t>水利</a:t>
            </a:r>
          </a:p>
          <a:p>
            <a:r>
              <a:rPr lang="zh-TW" altLang="en-US"/>
              <a:t>構造物</a:t>
            </a:r>
          </a:p>
          <a:p>
            <a:r>
              <a:rPr lang="zh-TW" altLang="en-US"/>
              <a:t>核准</a:t>
            </a:r>
            <a:endParaRPr lang="zh-TW" altLang="en-US" sz="2400"/>
          </a:p>
        </p:txBody>
      </p:sp>
      <p:sp>
        <p:nvSpPr>
          <p:cNvPr id="11290" name="Text Box 28"/>
          <p:cNvSpPr txBox="1">
            <a:spLocks noChangeArrowheads="1"/>
          </p:cNvSpPr>
          <p:nvPr/>
        </p:nvSpPr>
        <p:spPr bwMode="auto">
          <a:xfrm>
            <a:off x="3197226" y="4568825"/>
            <a:ext cx="1005403" cy="338554"/>
          </a:xfrm>
          <a:prstGeom prst="rect">
            <a:avLst/>
          </a:prstGeom>
          <a:noFill/>
          <a:ln w="9525">
            <a:solidFill>
              <a:schemeClr val="tx1"/>
            </a:solidFill>
            <a:prstDash val="dash"/>
            <a:miter lim="800000"/>
            <a:headEnd/>
            <a:tailEnd/>
          </a:ln>
        </p:spPr>
        <p:txBody>
          <a:bodyPr wrap="none">
            <a:spAutoFit/>
          </a:bodyPr>
          <a:lstStyle/>
          <a:p>
            <a:pPr algn="l"/>
            <a:r>
              <a:rPr lang="zh-TW" altLang="en-US" sz="1600"/>
              <a:t>水道防護</a:t>
            </a:r>
            <a:endParaRPr lang="zh-TW" altLang="en-US" sz="2400"/>
          </a:p>
        </p:txBody>
      </p:sp>
      <p:sp>
        <p:nvSpPr>
          <p:cNvPr id="11291" name="Line 29"/>
          <p:cNvSpPr>
            <a:spLocks noChangeShapeType="1"/>
          </p:cNvSpPr>
          <p:nvPr/>
        </p:nvSpPr>
        <p:spPr bwMode="auto">
          <a:xfrm>
            <a:off x="5534026" y="3121025"/>
            <a:ext cx="561975" cy="381000"/>
          </a:xfrm>
          <a:prstGeom prst="line">
            <a:avLst/>
          </a:prstGeom>
          <a:noFill/>
          <a:ln w="50800">
            <a:solidFill>
              <a:schemeClr val="tx1"/>
            </a:solidFill>
            <a:round/>
            <a:headEnd/>
            <a:tailEnd type="triangle" w="sm" len="lg"/>
          </a:ln>
        </p:spPr>
        <p:txBody>
          <a:bodyPr wrap="none" anchor="ctr"/>
          <a:lstStyle/>
          <a:p>
            <a:endParaRPr lang="zh-TW" altLang="en-US"/>
          </a:p>
        </p:txBody>
      </p:sp>
      <p:sp>
        <p:nvSpPr>
          <p:cNvPr id="11292" name="Line 30"/>
          <p:cNvSpPr>
            <a:spLocks noChangeShapeType="1"/>
          </p:cNvSpPr>
          <p:nvPr/>
        </p:nvSpPr>
        <p:spPr bwMode="auto">
          <a:xfrm>
            <a:off x="7080251" y="4035425"/>
            <a:ext cx="563563" cy="381000"/>
          </a:xfrm>
          <a:prstGeom prst="line">
            <a:avLst/>
          </a:prstGeom>
          <a:noFill/>
          <a:ln w="50800">
            <a:solidFill>
              <a:schemeClr val="tx1"/>
            </a:solidFill>
            <a:round/>
            <a:headEnd/>
            <a:tailEnd type="triangle" w="sm" len="lg"/>
          </a:ln>
        </p:spPr>
        <p:txBody>
          <a:bodyPr wrap="none" anchor="ctr"/>
          <a:lstStyle/>
          <a:p>
            <a:endParaRPr lang="zh-TW" altLang="en-US"/>
          </a:p>
        </p:txBody>
      </p:sp>
      <p:sp>
        <p:nvSpPr>
          <p:cNvPr id="11293" name="Line 31"/>
          <p:cNvSpPr>
            <a:spLocks noChangeShapeType="1"/>
          </p:cNvSpPr>
          <p:nvPr/>
        </p:nvSpPr>
        <p:spPr bwMode="auto">
          <a:xfrm>
            <a:off x="6448426" y="4645025"/>
            <a:ext cx="561975" cy="381000"/>
          </a:xfrm>
          <a:prstGeom prst="line">
            <a:avLst/>
          </a:prstGeom>
          <a:noFill/>
          <a:ln w="50800">
            <a:solidFill>
              <a:schemeClr val="tx1"/>
            </a:solidFill>
            <a:round/>
            <a:headEnd/>
            <a:tailEnd type="triangle" w="sm" len="lg"/>
          </a:ln>
        </p:spPr>
        <p:txBody>
          <a:bodyPr wrap="none" anchor="ctr"/>
          <a:lstStyle/>
          <a:p>
            <a:endParaRPr lang="zh-TW" altLang="en-US"/>
          </a:p>
        </p:txBody>
      </p:sp>
      <p:sp>
        <p:nvSpPr>
          <p:cNvPr id="11294" name="Line 32"/>
          <p:cNvSpPr>
            <a:spLocks noChangeShapeType="1"/>
          </p:cNvSpPr>
          <p:nvPr/>
        </p:nvSpPr>
        <p:spPr bwMode="auto">
          <a:xfrm rot="9836903">
            <a:off x="3857626" y="5114925"/>
            <a:ext cx="563563" cy="381000"/>
          </a:xfrm>
          <a:prstGeom prst="line">
            <a:avLst/>
          </a:prstGeom>
          <a:noFill/>
          <a:ln w="50800">
            <a:solidFill>
              <a:schemeClr val="tx1"/>
            </a:solidFill>
            <a:round/>
            <a:headEnd/>
            <a:tailEnd type="triangle" w="sm" len="lg"/>
          </a:ln>
        </p:spPr>
        <p:txBody>
          <a:bodyPr wrap="none" anchor="ctr"/>
          <a:lstStyle/>
          <a:p>
            <a:endParaRPr lang="zh-TW" altLang="en-US"/>
          </a:p>
        </p:txBody>
      </p:sp>
      <p:sp>
        <p:nvSpPr>
          <p:cNvPr id="11295" name="Text Box 33"/>
          <p:cNvSpPr txBox="1">
            <a:spLocks noChangeArrowheads="1"/>
          </p:cNvSpPr>
          <p:nvPr/>
        </p:nvSpPr>
        <p:spPr bwMode="auto">
          <a:xfrm>
            <a:off x="8909050" y="4721226"/>
            <a:ext cx="1107996" cy="461665"/>
          </a:xfrm>
          <a:prstGeom prst="rect">
            <a:avLst/>
          </a:prstGeom>
          <a:noFill/>
          <a:ln w="9525">
            <a:noFill/>
            <a:miter lim="800000"/>
            <a:headEnd/>
            <a:tailEnd/>
          </a:ln>
        </p:spPr>
        <p:txBody>
          <a:bodyPr wrap="none">
            <a:spAutoFit/>
          </a:bodyPr>
          <a:lstStyle/>
          <a:p>
            <a:pPr algn="l"/>
            <a:r>
              <a:rPr lang="zh-TW" altLang="en-US" sz="2400"/>
              <a:t>旱灌田</a:t>
            </a:r>
          </a:p>
        </p:txBody>
      </p:sp>
      <p:cxnSp>
        <p:nvCxnSpPr>
          <p:cNvPr id="11296" name="AutoShape 34"/>
          <p:cNvCxnSpPr>
            <a:cxnSpLocks noChangeShapeType="1"/>
            <a:stCxn id="11273" idx="1"/>
          </p:cNvCxnSpPr>
          <p:nvPr/>
        </p:nvCxnSpPr>
        <p:spPr bwMode="auto">
          <a:xfrm rot="10800000" flipV="1">
            <a:off x="8998232" y="3045918"/>
            <a:ext cx="231775" cy="208389"/>
          </a:xfrm>
          <a:prstGeom prst="curvedConnector3">
            <a:avLst>
              <a:gd name="adj1" fmla="val 50000"/>
            </a:avLst>
          </a:prstGeom>
          <a:noFill/>
          <a:ln w="28575">
            <a:solidFill>
              <a:schemeClr val="tx1"/>
            </a:solidFill>
            <a:round/>
            <a:headEnd/>
            <a:tailEnd type="triangle" w="med" len="med"/>
          </a:ln>
        </p:spPr>
      </p:cxnSp>
      <p:grpSp>
        <p:nvGrpSpPr>
          <p:cNvPr id="11297" name="Group 35"/>
          <p:cNvGrpSpPr>
            <a:grpSpLocks/>
          </p:cNvGrpSpPr>
          <p:nvPr/>
        </p:nvGrpSpPr>
        <p:grpSpPr bwMode="auto">
          <a:xfrm>
            <a:off x="4970463" y="2816226"/>
            <a:ext cx="398462" cy="295275"/>
            <a:chOff x="0" y="0"/>
            <a:chExt cx="20000" cy="20000"/>
          </a:xfrm>
        </p:grpSpPr>
        <p:sp>
          <p:nvSpPr>
            <p:cNvPr id="11302" name="Oval 36"/>
            <p:cNvSpPr>
              <a:spLocks noChangeArrowheads="1"/>
            </p:cNvSpPr>
            <p:nvPr/>
          </p:nvSpPr>
          <p:spPr bwMode="auto">
            <a:xfrm>
              <a:off x="0" y="0"/>
              <a:ext cx="20000" cy="20000"/>
            </a:xfrm>
            <a:prstGeom prst="ellipse">
              <a:avLst/>
            </a:prstGeom>
            <a:solidFill>
              <a:srgbClr val="FFFFFF"/>
            </a:solidFill>
            <a:ln w="12700">
              <a:solidFill>
                <a:srgbClr val="000000"/>
              </a:solidFill>
              <a:round/>
              <a:headEnd/>
              <a:tailEnd/>
            </a:ln>
          </p:spPr>
          <p:txBody>
            <a:bodyPr/>
            <a:lstStyle/>
            <a:p>
              <a:endParaRPr lang="zh-TW" altLang="en-US"/>
            </a:p>
          </p:txBody>
        </p:sp>
        <p:grpSp>
          <p:nvGrpSpPr>
            <p:cNvPr id="11303" name="Group 37"/>
            <p:cNvGrpSpPr>
              <a:grpSpLocks/>
            </p:cNvGrpSpPr>
            <p:nvPr/>
          </p:nvGrpSpPr>
          <p:grpSpPr bwMode="auto">
            <a:xfrm>
              <a:off x="2106" y="3245"/>
              <a:ext cx="5892" cy="13415"/>
              <a:chOff x="0" y="0"/>
              <a:chExt cx="20000" cy="20000"/>
            </a:xfrm>
          </p:grpSpPr>
          <p:sp>
            <p:nvSpPr>
              <p:cNvPr id="11307" name="Arc 38"/>
              <p:cNvSpPr>
                <a:spLocks/>
              </p:cNvSpPr>
              <p:nvPr/>
            </p:nvSpPr>
            <p:spPr bwMode="auto">
              <a:xfrm flipV="1">
                <a:off x="0" y="9929"/>
                <a:ext cx="20000" cy="10071"/>
              </a:xfrm>
              <a:custGeom>
                <a:avLst/>
                <a:gdLst>
                  <a:gd name="T0" fmla="*/ 0 w 21600"/>
                  <a:gd name="T1" fmla="*/ 0 h 21600"/>
                  <a:gd name="T2" fmla="*/ 18519 w 21600"/>
                  <a:gd name="T3" fmla="*/ 4696 h 21600"/>
                  <a:gd name="T4" fmla="*/ 0 w 21600"/>
                  <a:gd name="T5" fmla="*/ 46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12700">
                <a:solidFill>
                  <a:srgbClr val="000000"/>
                </a:solidFill>
                <a:round/>
                <a:headEnd/>
                <a:tailEnd/>
              </a:ln>
            </p:spPr>
            <p:txBody>
              <a:bodyPr/>
              <a:lstStyle/>
              <a:p>
                <a:endParaRPr lang="zh-TW" altLang="en-US"/>
              </a:p>
            </p:txBody>
          </p:sp>
          <p:sp>
            <p:nvSpPr>
              <p:cNvPr id="11308" name="Arc 39"/>
              <p:cNvSpPr>
                <a:spLocks/>
              </p:cNvSpPr>
              <p:nvPr/>
            </p:nvSpPr>
            <p:spPr bwMode="auto">
              <a:xfrm>
                <a:off x="0" y="0"/>
                <a:ext cx="20000" cy="10071"/>
              </a:xfrm>
              <a:custGeom>
                <a:avLst/>
                <a:gdLst>
                  <a:gd name="T0" fmla="*/ 0 w 21600"/>
                  <a:gd name="T1" fmla="*/ 0 h 21600"/>
                  <a:gd name="T2" fmla="*/ 18519 w 21600"/>
                  <a:gd name="T3" fmla="*/ 4696 h 21600"/>
                  <a:gd name="T4" fmla="*/ 0 w 21600"/>
                  <a:gd name="T5" fmla="*/ 46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12700">
                <a:solidFill>
                  <a:srgbClr val="000000"/>
                </a:solidFill>
                <a:round/>
                <a:headEnd/>
                <a:tailEnd/>
              </a:ln>
            </p:spPr>
            <p:txBody>
              <a:bodyPr/>
              <a:lstStyle/>
              <a:p>
                <a:endParaRPr lang="zh-TW" altLang="en-US"/>
              </a:p>
            </p:txBody>
          </p:sp>
        </p:grpSp>
        <p:grpSp>
          <p:nvGrpSpPr>
            <p:cNvPr id="11304" name="Group 40"/>
            <p:cNvGrpSpPr>
              <a:grpSpLocks/>
            </p:cNvGrpSpPr>
            <p:nvPr/>
          </p:nvGrpSpPr>
          <p:grpSpPr bwMode="auto">
            <a:xfrm>
              <a:off x="11996" y="3245"/>
              <a:ext cx="5424" cy="13415"/>
              <a:chOff x="0" y="0"/>
              <a:chExt cx="20000" cy="20000"/>
            </a:xfrm>
          </p:grpSpPr>
          <p:sp>
            <p:nvSpPr>
              <p:cNvPr id="11305" name="Arc 41"/>
              <p:cNvSpPr>
                <a:spLocks/>
              </p:cNvSpPr>
              <p:nvPr/>
            </p:nvSpPr>
            <p:spPr bwMode="auto">
              <a:xfrm flipH="1" flipV="1">
                <a:off x="0" y="9929"/>
                <a:ext cx="20000" cy="10071"/>
              </a:xfrm>
              <a:custGeom>
                <a:avLst/>
                <a:gdLst>
                  <a:gd name="T0" fmla="*/ 0 w 21600"/>
                  <a:gd name="T1" fmla="*/ 0 h 21600"/>
                  <a:gd name="T2" fmla="*/ 18519 w 21600"/>
                  <a:gd name="T3" fmla="*/ 4696 h 21600"/>
                  <a:gd name="T4" fmla="*/ 0 w 21600"/>
                  <a:gd name="T5" fmla="*/ 46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12700">
                <a:solidFill>
                  <a:srgbClr val="000000"/>
                </a:solidFill>
                <a:round/>
                <a:headEnd/>
                <a:tailEnd/>
              </a:ln>
            </p:spPr>
            <p:txBody>
              <a:bodyPr/>
              <a:lstStyle/>
              <a:p>
                <a:endParaRPr lang="zh-TW" altLang="en-US"/>
              </a:p>
            </p:txBody>
          </p:sp>
          <p:sp>
            <p:nvSpPr>
              <p:cNvPr id="11306" name="Arc 42"/>
              <p:cNvSpPr>
                <a:spLocks/>
              </p:cNvSpPr>
              <p:nvPr/>
            </p:nvSpPr>
            <p:spPr bwMode="auto">
              <a:xfrm flipH="1">
                <a:off x="0" y="0"/>
                <a:ext cx="20000" cy="10071"/>
              </a:xfrm>
              <a:custGeom>
                <a:avLst/>
                <a:gdLst>
                  <a:gd name="T0" fmla="*/ 0 w 21600"/>
                  <a:gd name="T1" fmla="*/ 0 h 21600"/>
                  <a:gd name="T2" fmla="*/ 18519 w 21600"/>
                  <a:gd name="T3" fmla="*/ 4696 h 21600"/>
                  <a:gd name="T4" fmla="*/ 0 w 21600"/>
                  <a:gd name="T5" fmla="*/ 46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12700">
                <a:solidFill>
                  <a:srgbClr val="000000"/>
                </a:solidFill>
                <a:round/>
                <a:headEnd/>
                <a:tailEnd/>
              </a:ln>
            </p:spPr>
            <p:txBody>
              <a:bodyPr/>
              <a:lstStyle/>
              <a:p>
                <a:endParaRPr lang="zh-TW" altLang="en-US"/>
              </a:p>
            </p:txBody>
          </p:sp>
        </p:grpSp>
      </p:grpSp>
      <p:sp>
        <p:nvSpPr>
          <p:cNvPr id="11298" name="Rectangle 43"/>
          <p:cNvSpPr>
            <a:spLocks noChangeArrowheads="1"/>
          </p:cNvSpPr>
          <p:nvPr/>
        </p:nvSpPr>
        <p:spPr bwMode="auto">
          <a:xfrm>
            <a:off x="2286000" y="1978025"/>
            <a:ext cx="7772400" cy="4114800"/>
          </a:xfrm>
          <a:prstGeom prst="rect">
            <a:avLst/>
          </a:prstGeom>
          <a:noFill/>
          <a:ln w="9525">
            <a:noFill/>
            <a:miter lim="800000"/>
            <a:headEnd/>
            <a:tailEnd/>
          </a:ln>
        </p:spPr>
        <p:txBody>
          <a:bodyPr/>
          <a:lstStyle/>
          <a:p>
            <a:pPr marL="342900" indent="-342900">
              <a:spcBef>
                <a:spcPct val="20000"/>
              </a:spcBef>
              <a:buFontTx/>
              <a:buChar char="•"/>
            </a:pPr>
            <a:endParaRPr lang="en-US" altLang="zh-TW" sz="3200"/>
          </a:p>
          <a:p>
            <a:pPr marL="342900" indent="-342900">
              <a:spcBef>
                <a:spcPct val="20000"/>
              </a:spcBef>
              <a:buFontTx/>
              <a:buChar char="•"/>
            </a:pPr>
            <a:endParaRPr lang="en-US" altLang="zh-TW" sz="3200"/>
          </a:p>
        </p:txBody>
      </p:sp>
      <p:sp>
        <p:nvSpPr>
          <p:cNvPr id="11299" name="Line 44"/>
          <p:cNvSpPr>
            <a:spLocks noChangeShapeType="1"/>
          </p:cNvSpPr>
          <p:nvPr/>
        </p:nvSpPr>
        <p:spPr bwMode="auto">
          <a:xfrm>
            <a:off x="5318851" y="4035425"/>
            <a:ext cx="2179637" cy="13716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none"/>
          <a:lstStyle/>
          <a:p>
            <a:endParaRPr lang="zh-TW" altLang="en-US"/>
          </a:p>
        </p:txBody>
      </p:sp>
      <p:sp>
        <p:nvSpPr>
          <p:cNvPr id="11300" name="Line 45"/>
          <p:cNvSpPr>
            <a:spLocks noChangeShapeType="1"/>
          </p:cNvSpPr>
          <p:nvPr/>
        </p:nvSpPr>
        <p:spPr bwMode="auto">
          <a:xfrm>
            <a:off x="7502525" y="5407025"/>
            <a:ext cx="141288" cy="9144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none"/>
          <a:lstStyle/>
          <a:p>
            <a:endParaRPr lang="zh-TW" altLang="en-US"/>
          </a:p>
        </p:txBody>
      </p:sp>
      <p:sp>
        <p:nvSpPr>
          <p:cNvPr id="11301" name="Line 46"/>
          <p:cNvSpPr>
            <a:spLocks noChangeShapeType="1"/>
          </p:cNvSpPr>
          <p:nvPr/>
        </p:nvSpPr>
        <p:spPr bwMode="auto">
          <a:xfrm>
            <a:off x="4197351" y="5330825"/>
            <a:ext cx="3446463" cy="9906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none"/>
          <a:lstStyle/>
          <a:p>
            <a:endParaRPr lang="zh-TW" altLang="en-US"/>
          </a:p>
        </p:txBody>
      </p:sp>
      <p:pic>
        <p:nvPicPr>
          <p:cNvPr id="45" name="圖片 44">
            <a:extLst>
              <a:ext uri="{FF2B5EF4-FFF2-40B4-BE49-F238E27FC236}">
                <a16:creationId xmlns:a16="http://schemas.microsoft.com/office/drawing/2014/main" id="{0762DBFD-9562-4A60-8811-A7DB689415FA}"/>
              </a:ext>
            </a:extLst>
          </p:cNvPr>
          <p:cNvPicPr>
            <a:picLocks noChangeAspect="1"/>
          </p:cNvPicPr>
          <p:nvPr/>
        </p:nvPicPr>
        <p:blipFill>
          <a:blip r:embed="rId2"/>
          <a:stretch>
            <a:fillRect/>
          </a:stretch>
        </p:blipFill>
        <p:spPr>
          <a:xfrm>
            <a:off x="217889" y="-53799"/>
            <a:ext cx="917150" cy="872949"/>
          </a:xfrm>
          <a:prstGeom prst="rect">
            <a:avLst/>
          </a:prstGeom>
        </p:spPr>
      </p:pic>
      <p:sp>
        <p:nvSpPr>
          <p:cNvPr id="46" name="文字方塊 45">
            <a:extLst>
              <a:ext uri="{FF2B5EF4-FFF2-40B4-BE49-F238E27FC236}">
                <a16:creationId xmlns:a16="http://schemas.microsoft.com/office/drawing/2014/main" id="{F02CE91D-59B8-47E6-ADB5-C3523236ACB1}"/>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0" name="Google Shape;12;p7">
            <a:extLst>
              <a:ext uri="{FF2B5EF4-FFF2-40B4-BE49-F238E27FC236}">
                <a16:creationId xmlns:a16="http://schemas.microsoft.com/office/drawing/2014/main" id="{3C24008A-8415-40A1-A198-A0AFF6AF2420}"/>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3</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reeform 4"/>
          <p:cNvSpPr>
            <a:spLocks/>
          </p:cNvSpPr>
          <p:nvPr/>
        </p:nvSpPr>
        <p:spPr bwMode="auto">
          <a:xfrm>
            <a:off x="3494089" y="762000"/>
            <a:ext cx="4084637" cy="5873750"/>
          </a:xfrm>
          <a:custGeom>
            <a:avLst/>
            <a:gdLst>
              <a:gd name="T0" fmla="*/ 3500071 w 2788"/>
              <a:gd name="T1" fmla="*/ 669925 h 3700"/>
              <a:gd name="T2" fmla="*/ 3256868 w 2788"/>
              <a:gd name="T3" fmla="*/ 987425 h 3700"/>
              <a:gd name="T4" fmla="*/ 3142592 w 2788"/>
              <a:gd name="T5" fmla="*/ 1163638 h 3700"/>
              <a:gd name="T6" fmla="*/ 3028316 w 2788"/>
              <a:gd name="T7" fmla="*/ 1341438 h 3700"/>
              <a:gd name="T8" fmla="*/ 2865692 w 2788"/>
              <a:gd name="T9" fmla="*/ 1798638 h 3700"/>
              <a:gd name="T10" fmla="*/ 2767532 w 2788"/>
              <a:gd name="T11" fmla="*/ 1993900 h 3700"/>
              <a:gd name="T12" fmla="*/ 2508213 w 2788"/>
              <a:gd name="T13" fmla="*/ 2574925 h 3700"/>
              <a:gd name="T14" fmla="*/ 2393937 w 2788"/>
              <a:gd name="T15" fmla="*/ 2981325 h 3700"/>
              <a:gd name="T16" fmla="*/ 2165385 w 2788"/>
              <a:gd name="T17" fmla="*/ 4003675 h 3700"/>
              <a:gd name="T18" fmla="*/ 2084806 w 2788"/>
              <a:gd name="T19" fmla="*/ 4162425 h 3700"/>
              <a:gd name="T20" fmla="*/ 1954414 w 2788"/>
              <a:gd name="T21" fmla="*/ 4497388 h 3700"/>
              <a:gd name="T22" fmla="*/ 1725862 w 2788"/>
              <a:gd name="T23" fmla="*/ 5167313 h 3700"/>
              <a:gd name="T24" fmla="*/ 1629167 w 2788"/>
              <a:gd name="T25" fmla="*/ 5432425 h 3700"/>
              <a:gd name="T26" fmla="*/ 1514891 w 2788"/>
              <a:gd name="T27" fmla="*/ 5697538 h 3700"/>
              <a:gd name="T28" fmla="*/ 1450427 w 2788"/>
              <a:gd name="T29" fmla="*/ 5784850 h 3700"/>
              <a:gd name="T30" fmla="*/ 1205759 w 2788"/>
              <a:gd name="T31" fmla="*/ 5873750 h 3700"/>
              <a:gd name="T32" fmla="*/ 17581 w 2788"/>
              <a:gd name="T33" fmla="*/ 5838825 h 3700"/>
              <a:gd name="T34" fmla="*/ 49813 w 2788"/>
              <a:gd name="T35" fmla="*/ 5697538 h 3700"/>
              <a:gd name="T36" fmla="*/ 131857 w 2788"/>
              <a:gd name="T37" fmla="*/ 5397500 h 3700"/>
              <a:gd name="T38" fmla="*/ 310596 w 2788"/>
              <a:gd name="T39" fmla="*/ 5045075 h 3700"/>
              <a:gd name="T40" fmla="*/ 457104 w 2788"/>
              <a:gd name="T41" fmla="*/ 4691063 h 3700"/>
              <a:gd name="T42" fmla="*/ 619728 w 2788"/>
              <a:gd name="T43" fmla="*/ 4075113 h 3700"/>
              <a:gd name="T44" fmla="*/ 766236 w 2788"/>
              <a:gd name="T45" fmla="*/ 3775076 h 3700"/>
              <a:gd name="T46" fmla="*/ 1237991 w 2788"/>
              <a:gd name="T47" fmla="*/ 1939925 h 3700"/>
              <a:gd name="T48" fmla="*/ 1466543 w 2788"/>
              <a:gd name="T49" fmla="*/ 1481137 h 3700"/>
              <a:gd name="T50" fmla="*/ 1725862 w 2788"/>
              <a:gd name="T51" fmla="*/ 935038 h 3700"/>
              <a:gd name="T52" fmla="*/ 1922182 w 2788"/>
              <a:gd name="T53" fmla="*/ 687388 h 3700"/>
              <a:gd name="T54" fmla="*/ 2084806 w 2788"/>
              <a:gd name="T55" fmla="*/ 423863 h 3700"/>
              <a:gd name="T56" fmla="*/ 2215198 w 2788"/>
              <a:gd name="T57" fmla="*/ 211138 h 3700"/>
              <a:gd name="T58" fmla="*/ 2426169 w 2788"/>
              <a:gd name="T59" fmla="*/ 0 h 3700"/>
              <a:gd name="T60" fmla="*/ 4069986 w 2788"/>
              <a:gd name="T61" fmla="*/ 52388 h 3700"/>
              <a:gd name="T62" fmla="*/ 3891247 w 2788"/>
              <a:gd name="T63" fmla="*/ 211138 h 3700"/>
              <a:gd name="T64" fmla="*/ 3614347 w 2788"/>
              <a:gd name="T65" fmla="*/ 547688 h 3700"/>
              <a:gd name="T66" fmla="*/ 3598231 w 2788"/>
              <a:gd name="T67" fmla="*/ 511175 h 37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88"/>
              <a:gd name="T103" fmla="*/ 0 h 3700"/>
              <a:gd name="T104" fmla="*/ 2788 w 2788"/>
              <a:gd name="T105" fmla="*/ 3700 h 37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88" h="3700">
                <a:moveTo>
                  <a:pt x="2456" y="322"/>
                </a:moveTo>
                <a:cubicBezTo>
                  <a:pt x="2441" y="400"/>
                  <a:pt x="2440" y="374"/>
                  <a:pt x="2389" y="422"/>
                </a:cubicBezTo>
                <a:cubicBezTo>
                  <a:pt x="2375" y="466"/>
                  <a:pt x="2362" y="485"/>
                  <a:pt x="2323" y="511"/>
                </a:cubicBezTo>
                <a:cubicBezTo>
                  <a:pt x="2296" y="553"/>
                  <a:pt x="2265" y="594"/>
                  <a:pt x="2223" y="622"/>
                </a:cubicBezTo>
                <a:cubicBezTo>
                  <a:pt x="2193" y="715"/>
                  <a:pt x="2235" y="604"/>
                  <a:pt x="2189" y="678"/>
                </a:cubicBezTo>
                <a:cubicBezTo>
                  <a:pt x="2152" y="738"/>
                  <a:pt x="2213" y="688"/>
                  <a:pt x="2145" y="733"/>
                </a:cubicBezTo>
                <a:cubicBezTo>
                  <a:pt x="2134" y="766"/>
                  <a:pt x="2136" y="773"/>
                  <a:pt x="2112" y="800"/>
                </a:cubicBezTo>
                <a:cubicBezTo>
                  <a:pt x="2098" y="816"/>
                  <a:pt x="2067" y="845"/>
                  <a:pt x="2067" y="845"/>
                </a:cubicBezTo>
                <a:cubicBezTo>
                  <a:pt x="2046" y="909"/>
                  <a:pt x="2027" y="1020"/>
                  <a:pt x="1978" y="1067"/>
                </a:cubicBezTo>
                <a:cubicBezTo>
                  <a:pt x="1971" y="1089"/>
                  <a:pt x="1969" y="1114"/>
                  <a:pt x="1956" y="1133"/>
                </a:cubicBezTo>
                <a:cubicBezTo>
                  <a:pt x="1949" y="1144"/>
                  <a:pt x="1939" y="1155"/>
                  <a:pt x="1934" y="1167"/>
                </a:cubicBezTo>
                <a:cubicBezTo>
                  <a:pt x="1894" y="1258"/>
                  <a:pt x="1935" y="1210"/>
                  <a:pt x="1889" y="1256"/>
                </a:cubicBezTo>
                <a:cubicBezTo>
                  <a:pt x="1865" y="1329"/>
                  <a:pt x="1821" y="1387"/>
                  <a:pt x="1790" y="1456"/>
                </a:cubicBezTo>
                <a:cubicBezTo>
                  <a:pt x="1764" y="1514"/>
                  <a:pt x="1747" y="1569"/>
                  <a:pt x="1712" y="1622"/>
                </a:cubicBezTo>
                <a:cubicBezTo>
                  <a:pt x="1687" y="1699"/>
                  <a:pt x="1707" y="1673"/>
                  <a:pt x="1667" y="1711"/>
                </a:cubicBezTo>
                <a:cubicBezTo>
                  <a:pt x="1649" y="1766"/>
                  <a:pt x="1643" y="1821"/>
                  <a:pt x="1634" y="1878"/>
                </a:cubicBezTo>
                <a:cubicBezTo>
                  <a:pt x="1611" y="2019"/>
                  <a:pt x="1584" y="2160"/>
                  <a:pt x="1556" y="2300"/>
                </a:cubicBezTo>
                <a:cubicBezTo>
                  <a:pt x="1541" y="2374"/>
                  <a:pt x="1534" y="2468"/>
                  <a:pt x="1478" y="2522"/>
                </a:cubicBezTo>
                <a:cubicBezTo>
                  <a:pt x="1474" y="2533"/>
                  <a:pt x="1473" y="2546"/>
                  <a:pt x="1467" y="2556"/>
                </a:cubicBezTo>
                <a:cubicBezTo>
                  <a:pt x="1454" y="2579"/>
                  <a:pt x="1431" y="2597"/>
                  <a:pt x="1423" y="2622"/>
                </a:cubicBezTo>
                <a:cubicBezTo>
                  <a:pt x="1408" y="2668"/>
                  <a:pt x="1418" y="2645"/>
                  <a:pt x="1390" y="2689"/>
                </a:cubicBezTo>
                <a:cubicBezTo>
                  <a:pt x="1376" y="2741"/>
                  <a:pt x="1364" y="2788"/>
                  <a:pt x="1334" y="2833"/>
                </a:cubicBezTo>
                <a:cubicBezTo>
                  <a:pt x="1305" y="2922"/>
                  <a:pt x="1275" y="3011"/>
                  <a:pt x="1245" y="3100"/>
                </a:cubicBezTo>
                <a:cubicBezTo>
                  <a:pt x="1227" y="3154"/>
                  <a:pt x="1220" y="3215"/>
                  <a:pt x="1178" y="3255"/>
                </a:cubicBezTo>
                <a:cubicBezTo>
                  <a:pt x="1152" y="3335"/>
                  <a:pt x="1169" y="3302"/>
                  <a:pt x="1134" y="3355"/>
                </a:cubicBezTo>
                <a:cubicBezTo>
                  <a:pt x="1127" y="3377"/>
                  <a:pt x="1125" y="3402"/>
                  <a:pt x="1112" y="3422"/>
                </a:cubicBezTo>
                <a:cubicBezTo>
                  <a:pt x="1105" y="3433"/>
                  <a:pt x="1095" y="3443"/>
                  <a:pt x="1090" y="3455"/>
                </a:cubicBezTo>
                <a:cubicBezTo>
                  <a:pt x="1067" y="3506"/>
                  <a:pt x="1058" y="3540"/>
                  <a:pt x="1034" y="3589"/>
                </a:cubicBezTo>
                <a:cubicBezTo>
                  <a:pt x="1029" y="3599"/>
                  <a:pt x="1030" y="3613"/>
                  <a:pt x="1023" y="3622"/>
                </a:cubicBezTo>
                <a:cubicBezTo>
                  <a:pt x="1015" y="3632"/>
                  <a:pt x="1000" y="3636"/>
                  <a:pt x="990" y="3644"/>
                </a:cubicBezTo>
                <a:cubicBezTo>
                  <a:pt x="982" y="3651"/>
                  <a:pt x="977" y="3662"/>
                  <a:pt x="967" y="3667"/>
                </a:cubicBezTo>
                <a:cubicBezTo>
                  <a:pt x="919" y="3691"/>
                  <a:pt x="875" y="3693"/>
                  <a:pt x="823" y="3700"/>
                </a:cubicBezTo>
                <a:cubicBezTo>
                  <a:pt x="616" y="3696"/>
                  <a:pt x="408" y="3695"/>
                  <a:pt x="201" y="3689"/>
                </a:cubicBezTo>
                <a:cubicBezTo>
                  <a:pt x="138" y="3687"/>
                  <a:pt x="73" y="3693"/>
                  <a:pt x="12" y="3678"/>
                </a:cubicBezTo>
                <a:cubicBezTo>
                  <a:pt x="0" y="3675"/>
                  <a:pt x="20" y="3656"/>
                  <a:pt x="23" y="3644"/>
                </a:cubicBezTo>
                <a:cubicBezTo>
                  <a:pt x="27" y="3626"/>
                  <a:pt x="30" y="3607"/>
                  <a:pt x="34" y="3589"/>
                </a:cubicBezTo>
                <a:cubicBezTo>
                  <a:pt x="37" y="3577"/>
                  <a:pt x="42" y="3566"/>
                  <a:pt x="45" y="3555"/>
                </a:cubicBezTo>
                <a:cubicBezTo>
                  <a:pt x="50" y="3538"/>
                  <a:pt x="75" y="3422"/>
                  <a:pt x="90" y="3400"/>
                </a:cubicBezTo>
                <a:cubicBezTo>
                  <a:pt x="110" y="3371"/>
                  <a:pt x="141" y="3343"/>
                  <a:pt x="156" y="3311"/>
                </a:cubicBezTo>
                <a:cubicBezTo>
                  <a:pt x="179" y="3261"/>
                  <a:pt x="182" y="3222"/>
                  <a:pt x="212" y="3178"/>
                </a:cubicBezTo>
                <a:cubicBezTo>
                  <a:pt x="238" y="3098"/>
                  <a:pt x="221" y="3131"/>
                  <a:pt x="256" y="3078"/>
                </a:cubicBezTo>
                <a:cubicBezTo>
                  <a:pt x="271" y="3032"/>
                  <a:pt x="278" y="2990"/>
                  <a:pt x="312" y="2955"/>
                </a:cubicBezTo>
                <a:cubicBezTo>
                  <a:pt x="338" y="2877"/>
                  <a:pt x="364" y="2800"/>
                  <a:pt x="390" y="2722"/>
                </a:cubicBezTo>
                <a:cubicBezTo>
                  <a:pt x="407" y="2672"/>
                  <a:pt x="407" y="2617"/>
                  <a:pt x="423" y="2567"/>
                </a:cubicBezTo>
                <a:cubicBezTo>
                  <a:pt x="445" y="2500"/>
                  <a:pt x="443" y="2491"/>
                  <a:pt x="479" y="2444"/>
                </a:cubicBezTo>
                <a:cubicBezTo>
                  <a:pt x="495" y="2423"/>
                  <a:pt x="523" y="2378"/>
                  <a:pt x="523" y="2378"/>
                </a:cubicBezTo>
                <a:cubicBezTo>
                  <a:pt x="588" y="2179"/>
                  <a:pt x="656" y="1985"/>
                  <a:pt x="690" y="1778"/>
                </a:cubicBezTo>
                <a:cubicBezTo>
                  <a:pt x="703" y="1618"/>
                  <a:pt x="725" y="1348"/>
                  <a:pt x="845" y="1222"/>
                </a:cubicBezTo>
                <a:cubicBezTo>
                  <a:pt x="870" y="1146"/>
                  <a:pt x="851" y="1172"/>
                  <a:pt x="890" y="1133"/>
                </a:cubicBezTo>
                <a:cubicBezTo>
                  <a:pt x="909" y="1056"/>
                  <a:pt x="945" y="989"/>
                  <a:pt x="1001" y="933"/>
                </a:cubicBezTo>
                <a:cubicBezTo>
                  <a:pt x="1019" y="878"/>
                  <a:pt x="1061" y="835"/>
                  <a:pt x="1078" y="789"/>
                </a:cubicBezTo>
                <a:cubicBezTo>
                  <a:pt x="1099" y="732"/>
                  <a:pt x="1135" y="630"/>
                  <a:pt x="1178" y="589"/>
                </a:cubicBezTo>
                <a:cubicBezTo>
                  <a:pt x="1210" y="559"/>
                  <a:pt x="1227" y="522"/>
                  <a:pt x="1256" y="489"/>
                </a:cubicBezTo>
                <a:cubicBezTo>
                  <a:pt x="1274" y="469"/>
                  <a:pt x="1297" y="455"/>
                  <a:pt x="1312" y="433"/>
                </a:cubicBezTo>
                <a:cubicBezTo>
                  <a:pt x="1335" y="399"/>
                  <a:pt x="1349" y="363"/>
                  <a:pt x="1378" y="333"/>
                </a:cubicBezTo>
                <a:cubicBezTo>
                  <a:pt x="1409" y="249"/>
                  <a:pt x="1364" y="357"/>
                  <a:pt x="1423" y="267"/>
                </a:cubicBezTo>
                <a:cubicBezTo>
                  <a:pt x="1430" y="257"/>
                  <a:pt x="1428" y="243"/>
                  <a:pt x="1434" y="233"/>
                </a:cubicBezTo>
                <a:cubicBezTo>
                  <a:pt x="1466" y="174"/>
                  <a:pt x="1472" y="173"/>
                  <a:pt x="1512" y="133"/>
                </a:cubicBezTo>
                <a:cubicBezTo>
                  <a:pt x="1524" y="96"/>
                  <a:pt x="1548" y="27"/>
                  <a:pt x="1590" y="11"/>
                </a:cubicBezTo>
                <a:cubicBezTo>
                  <a:pt x="1611" y="3"/>
                  <a:pt x="1634" y="4"/>
                  <a:pt x="1656" y="0"/>
                </a:cubicBezTo>
                <a:cubicBezTo>
                  <a:pt x="2005" y="6"/>
                  <a:pt x="2240" y="15"/>
                  <a:pt x="2556" y="33"/>
                </a:cubicBezTo>
                <a:cubicBezTo>
                  <a:pt x="2574" y="32"/>
                  <a:pt x="2743" y="9"/>
                  <a:pt x="2778" y="33"/>
                </a:cubicBezTo>
                <a:cubicBezTo>
                  <a:pt x="2788" y="40"/>
                  <a:pt x="2756" y="41"/>
                  <a:pt x="2745" y="45"/>
                </a:cubicBezTo>
                <a:cubicBezTo>
                  <a:pt x="2720" y="83"/>
                  <a:pt x="2694" y="108"/>
                  <a:pt x="2656" y="133"/>
                </a:cubicBezTo>
                <a:cubicBezTo>
                  <a:pt x="2613" y="199"/>
                  <a:pt x="2570" y="250"/>
                  <a:pt x="2512" y="300"/>
                </a:cubicBezTo>
                <a:cubicBezTo>
                  <a:pt x="2496" y="314"/>
                  <a:pt x="2479" y="327"/>
                  <a:pt x="2467" y="345"/>
                </a:cubicBezTo>
                <a:cubicBezTo>
                  <a:pt x="2460" y="356"/>
                  <a:pt x="2451" y="390"/>
                  <a:pt x="2445" y="378"/>
                </a:cubicBezTo>
                <a:cubicBezTo>
                  <a:pt x="2437" y="361"/>
                  <a:pt x="2452" y="341"/>
                  <a:pt x="2456" y="322"/>
                </a:cubicBezTo>
                <a:close/>
              </a:path>
            </a:pathLst>
          </a:custGeom>
          <a:solidFill>
            <a:srgbClr val="99CCFF"/>
          </a:solidFill>
          <a:ln w="19050" cap="flat" cmpd="sng">
            <a:noFill/>
            <a:prstDash val="solid"/>
            <a:round/>
            <a:headEnd type="none" w="med" len="med"/>
            <a:tailEnd type="none" w="med" len="med"/>
          </a:ln>
        </p:spPr>
        <p:txBody>
          <a:bodyPr wrap="none" anchor="ctr"/>
          <a:lstStyle/>
          <a:p>
            <a:endParaRPr lang="zh-TW" altLang="en-US"/>
          </a:p>
        </p:txBody>
      </p:sp>
      <p:sp>
        <p:nvSpPr>
          <p:cNvPr id="12292" name="Text Box 5"/>
          <p:cNvSpPr txBox="1">
            <a:spLocks noChangeArrowheads="1"/>
          </p:cNvSpPr>
          <p:nvPr/>
        </p:nvSpPr>
        <p:spPr bwMode="auto">
          <a:xfrm rot="888261">
            <a:off x="4596626" y="3264566"/>
            <a:ext cx="553998" cy="2554545"/>
          </a:xfrm>
          <a:prstGeom prst="rect">
            <a:avLst/>
          </a:prstGeom>
          <a:noFill/>
          <a:ln w="9525">
            <a:noFill/>
            <a:miter lim="800000"/>
            <a:headEnd/>
            <a:tailEnd/>
          </a:ln>
        </p:spPr>
        <p:txBody>
          <a:bodyPr vert="eaVert" wrap="none">
            <a:spAutoFit/>
          </a:bodyPr>
          <a:lstStyle/>
          <a:p>
            <a:pPr algn="l"/>
            <a:r>
              <a:rPr lang="zh-TW" altLang="en-US" sz="2400"/>
              <a:t>河川（公共水域）</a:t>
            </a:r>
          </a:p>
        </p:txBody>
      </p:sp>
      <p:sp>
        <p:nvSpPr>
          <p:cNvPr id="12293" name="Text Box 7"/>
          <p:cNvSpPr txBox="1">
            <a:spLocks noChangeArrowheads="1"/>
          </p:cNvSpPr>
          <p:nvPr/>
        </p:nvSpPr>
        <p:spPr bwMode="auto">
          <a:xfrm>
            <a:off x="3986214" y="5715000"/>
            <a:ext cx="1005403" cy="338554"/>
          </a:xfrm>
          <a:prstGeom prst="rect">
            <a:avLst/>
          </a:prstGeom>
          <a:noFill/>
          <a:ln w="9525">
            <a:solidFill>
              <a:schemeClr val="tx1"/>
            </a:solidFill>
            <a:prstDash val="dash"/>
            <a:miter lim="800000"/>
            <a:headEnd/>
            <a:tailEnd/>
          </a:ln>
        </p:spPr>
        <p:txBody>
          <a:bodyPr wrap="none">
            <a:spAutoFit/>
          </a:bodyPr>
          <a:lstStyle/>
          <a:p>
            <a:pPr algn="l"/>
            <a:r>
              <a:rPr lang="zh-TW" altLang="en-US" sz="1600"/>
              <a:t>水道防護</a:t>
            </a:r>
            <a:endParaRPr lang="zh-TW" altLang="en-US" sz="2400"/>
          </a:p>
        </p:txBody>
      </p:sp>
      <p:sp>
        <p:nvSpPr>
          <p:cNvPr id="12294" name="Rectangle 16"/>
          <p:cNvSpPr>
            <a:spLocks noChangeArrowheads="1"/>
          </p:cNvSpPr>
          <p:nvPr/>
        </p:nvSpPr>
        <p:spPr bwMode="auto">
          <a:xfrm>
            <a:off x="3494088" y="1828800"/>
            <a:ext cx="7772400" cy="4114800"/>
          </a:xfrm>
          <a:prstGeom prst="rect">
            <a:avLst/>
          </a:prstGeom>
          <a:noFill/>
          <a:ln w="9525">
            <a:noFill/>
            <a:miter lim="800000"/>
            <a:headEnd/>
            <a:tailEnd/>
          </a:ln>
        </p:spPr>
        <p:txBody>
          <a:bodyPr/>
          <a:lstStyle/>
          <a:p>
            <a:pPr marL="342900" indent="-342900">
              <a:spcBef>
                <a:spcPct val="20000"/>
              </a:spcBef>
              <a:buFontTx/>
              <a:buChar char="•"/>
            </a:pPr>
            <a:endParaRPr lang="en-US" altLang="zh-TW" sz="3200"/>
          </a:p>
          <a:p>
            <a:pPr marL="342900" indent="-342900">
              <a:spcBef>
                <a:spcPct val="20000"/>
              </a:spcBef>
              <a:buFontTx/>
              <a:buChar char="•"/>
            </a:pPr>
            <a:endParaRPr lang="en-US" altLang="zh-TW" sz="3200"/>
          </a:p>
        </p:txBody>
      </p:sp>
      <p:pic>
        <p:nvPicPr>
          <p:cNvPr id="12295" name="Picture 17"/>
          <p:cNvPicPr>
            <a:picLocks noChangeArrowheads="1"/>
          </p:cNvPicPr>
          <p:nvPr/>
        </p:nvPicPr>
        <p:blipFill>
          <a:blip r:embed="rId2" cstate="print"/>
          <a:srcRect/>
          <a:stretch>
            <a:fillRect/>
          </a:stretch>
        </p:blipFill>
        <p:spPr bwMode="auto">
          <a:xfrm>
            <a:off x="1735139" y="1524000"/>
            <a:ext cx="2251075" cy="1524000"/>
          </a:xfrm>
          <a:prstGeom prst="rect">
            <a:avLst/>
          </a:prstGeom>
          <a:noFill/>
          <a:ln w="9525">
            <a:noFill/>
            <a:miter lim="800000"/>
            <a:headEnd/>
            <a:tailEnd/>
          </a:ln>
        </p:spPr>
      </p:pic>
      <p:grpSp>
        <p:nvGrpSpPr>
          <p:cNvPr id="12296" name="Group 18"/>
          <p:cNvGrpSpPr>
            <a:grpSpLocks/>
          </p:cNvGrpSpPr>
          <p:nvPr/>
        </p:nvGrpSpPr>
        <p:grpSpPr bwMode="auto">
          <a:xfrm>
            <a:off x="6869113" y="2743200"/>
            <a:ext cx="3376612" cy="1428750"/>
            <a:chOff x="3456" y="864"/>
            <a:chExt cx="2304" cy="900"/>
          </a:xfrm>
        </p:grpSpPr>
        <p:sp>
          <p:nvSpPr>
            <p:cNvPr id="12312" name="Text Box 19"/>
            <p:cNvSpPr txBox="1">
              <a:spLocks noChangeArrowheads="1"/>
            </p:cNvSpPr>
            <p:nvPr/>
          </p:nvSpPr>
          <p:spPr bwMode="auto">
            <a:xfrm>
              <a:off x="4896" y="1200"/>
              <a:ext cx="864" cy="368"/>
            </a:xfrm>
            <a:prstGeom prst="rect">
              <a:avLst/>
            </a:prstGeom>
            <a:noFill/>
            <a:ln w="9525">
              <a:solidFill>
                <a:schemeClr val="tx1"/>
              </a:solidFill>
              <a:prstDash val="dash"/>
              <a:miter lim="800000"/>
              <a:headEnd/>
              <a:tailEnd/>
            </a:ln>
          </p:spPr>
          <p:txBody>
            <a:bodyPr>
              <a:spAutoFit/>
            </a:bodyPr>
            <a:lstStyle/>
            <a:p>
              <a:r>
                <a:rPr lang="en-US" altLang="zh-TW" sz="1600" dirty="0">
                  <a:solidFill>
                    <a:schemeClr val="tx1"/>
                  </a:solidFill>
                </a:rPr>
                <a:t>2.</a:t>
              </a:r>
              <a:r>
                <a:rPr lang="zh-TW" altLang="en-US" sz="1600" dirty="0">
                  <a:solidFill>
                    <a:schemeClr val="tx1"/>
                  </a:solidFill>
                </a:rPr>
                <a:t>河川攔河堰之核准</a:t>
              </a:r>
            </a:p>
          </p:txBody>
        </p:sp>
        <p:pic>
          <p:nvPicPr>
            <p:cNvPr id="12313" name="Picture 20" descr="90高勘災14-15"/>
            <p:cNvPicPr>
              <a:picLocks noChangeAspect="1" noChangeArrowheads="1"/>
            </p:cNvPicPr>
            <p:nvPr/>
          </p:nvPicPr>
          <p:blipFill>
            <a:blip r:embed="rId3" cstate="print"/>
            <a:srcRect/>
            <a:stretch>
              <a:fillRect/>
            </a:stretch>
          </p:blipFill>
          <p:spPr bwMode="auto">
            <a:xfrm>
              <a:off x="3456" y="864"/>
              <a:ext cx="1344" cy="900"/>
            </a:xfrm>
            <a:prstGeom prst="rect">
              <a:avLst/>
            </a:prstGeom>
            <a:noFill/>
            <a:ln w="9525">
              <a:noFill/>
              <a:miter lim="800000"/>
              <a:headEnd/>
              <a:tailEnd/>
            </a:ln>
          </p:spPr>
        </p:pic>
      </p:grpSp>
      <p:sp>
        <p:nvSpPr>
          <p:cNvPr id="12297" name="Text Box 21"/>
          <p:cNvSpPr txBox="1">
            <a:spLocks noChangeArrowheads="1"/>
          </p:cNvSpPr>
          <p:nvPr/>
        </p:nvSpPr>
        <p:spPr bwMode="auto">
          <a:xfrm>
            <a:off x="2227263" y="3048000"/>
            <a:ext cx="1477962" cy="590550"/>
          </a:xfrm>
          <a:prstGeom prst="rect">
            <a:avLst/>
          </a:prstGeom>
          <a:noFill/>
          <a:ln w="9525">
            <a:solidFill>
              <a:schemeClr val="tx1"/>
            </a:solidFill>
            <a:prstDash val="dash"/>
            <a:miter lim="800000"/>
            <a:headEnd/>
            <a:tailEnd/>
          </a:ln>
        </p:spPr>
        <p:txBody>
          <a:bodyPr>
            <a:spAutoFit/>
          </a:bodyPr>
          <a:lstStyle/>
          <a:p>
            <a:r>
              <a:rPr lang="zh-TW" altLang="en-US" sz="1600"/>
              <a:t>水資源開發</a:t>
            </a:r>
            <a:r>
              <a:rPr lang="en-US" altLang="zh-TW" sz="1600"/>
              <a:t>(</a:t>
            </a:r>
            <a:r>
              <a:rPr lang="zh-TW" altLang="en-US" sz="1600"/>
              <a:t>水庫興建</a:t>
            </a:r>
            <a:r>
              <a:rPr lang="en-US" altLang="zh-TW" sz="1600"/>
              <a:t>)</a:t>
            </a:r>
          </a:p>
        </p:txBody>
      </p:sp>
      <p:grpSp>
        <p:nvGrpSpPr>
          <p:cNvPr id="12298" name="Group 22"/>
          <p:cNvGrpSpPr>
            <a:grpSpLocks/>
          </p:cNvGrpSpPr>
          <p:nvPr/>
        </p:nvGrpSpPr>
        <p:grpSpPr bwMode="auto">
          <a:xfrm>
            <a:off x="6588126" y="1371600"/>
            <a:ext cx="3306763" cy="1295400"/>
            <a:chOff x="3792" y="1824"/>
            <a:chExt cx="2256" cy="816"/>
          </a:xfrm>
        </p:grpSpPr>
        <p:sp>
          <p:nvSpPr>
            <p:cNvPr id="12310" name="Text Box 23"/>
            <p:cNvSpPr txBox="1">
              <a:spLocks noChangeArrowheads="1"/>
            </p:cNvSpPr>
            <p:nvPr/>
          </p:nvSpPr>
          <p:spPr bwMode="auto">
            <a:xfrm>
              <a:off x="5136" y="2112"/>
              <a:ext cx="912" cy="368"/>
            </a:xfrm>
            <a:prstGeom prst="rect">
              <a:avLst/>
            </a:prstGeom>
            <a:noFill/>
            <a:ln w="9525">
              <a:solidFill>
                <a:schemeClr val="tx1"/>
              </a:solidFill>
              <a:prstDash val="dash"/>
              <a:miter lim="800000"/>
              <a:headEnd/>
              <a:tailEnd/>
            </a:ln>
          </p:spPr>
          <p:txBody>
            <a:bodyPr>
              <a:spAutoFit/>
            </a:bodyPr>
            <a:lstStyle/>
            <a:p>
              <a:r>
                <a:rPr lang="en-US" altLang="zh-TW" sz="1600" dirty="0">
                  <a:solidFill>
                    <a:schemeClr val="tx1"/>
                  </a:solidFill>
                </a:rPr>
                <a:t>1.</a:t>
              </a:r>
              <a:r>
                <a:rPr lang="zh-TW" altLang="en-US" sz="1600" dirty="0">
                  <a:solidFill>
                    <a:schemeClr val="tx1"/>
                  </a:solidFill>
                </a:rPr>
                <a:t>取水口設施之核准</a:t>
              </a:r>
            </a:p>
          </p:txBody>
        </p:sp>
        <p:pic>
          <p:nvPicPr>
            <p:cNvPr id="12311" name="Picture 24" descr="90高勘災21-15"/>
            <p:cNvPicPr>
              <a:picLocks noChangeAspect="1" noChangeArrowheads="1"/>
            </p:cNvPicPr>
            <p:nvPr/>
          </p:nvPicPr>
          <p:blipFill>
            <a:blip r:embed="rId4" cstate="print"/>
            <a:srcRect/>
            <a:stretch>
              <a:fillRect/>
            </a:stretch>
          </p:blipFill>
          <p:spPr bwMode="auto">
            <a:xfrm>
              <a:off x="3792" y="1824"/>
              <a:ext cx="1296" cy="816"/>
            </a:xfrm>
            <a:prstGeom prst="rect">
              <a:avLst/>
            </a:prstGeom>
            <a:noFill/>
            <a:ln w="9525">
              <a:noFill/>
              <a:miter lim="800000"/>
              <a:headEnd/>
              <a:tailEnd/>
            </a:ln>
          </p:spPr>
        </p:pic>
      </p:grpSp>
      <p:pic>
        <p:nvPicPr>
          <p:cNvPr id="12299" name="Picture 25" descr="sea56"/>
          <p:cNvPicPr>
            <a:picLocks noChangeAspect="1" noChangeArrowheads="1"/>
          </p:cNvPicPr>
          <p:nvPr/>
        </p:nvPicPr>
        <p:blipFill>
          <a:blip r:embed="rId5" cstate="print"/>
          <a:srcRect/>
          <a:stretch>
            <a:fillRect/>
          </a:stretch>
        </p:blipFill>
        <p:spPr bwMode="auto">
          <a:xfrm>
            <a:off x="1804989" y="3786189"/>
            <a:ext cx="2181225" cy="1603375"/>
          </a:xfrm>
          <a:prstGeom prst="rect">
            <a:avLst/>
          </a:prstGeom>
          <a:noFill/>
          <a:ln w="9525">
            <a:noFill/>
            <a:miter lim="800000"/>
            <a:headEnd/>
            <a:tailEnd/>
          </a:ln>
        </p:spPr>
      </p:pic>
      <p:sp>
        <p:nvSpPr>
          <p:cNvPr id="12300" name="Text Box 26"/>
          <p:cNvSpPr txBox="1">
            <a:spLocks noChangeArrowheads="1"/>
          </p:cNvSpPr>
          <p:nvPr/>
        </p:nvSpPr>
        <p:spPr bwMode="auto">
          <a:xfrm>
            <a:off x="2016125" y="5410200"/>
            <a:ext cx="1689100" cy="590550"/>
          </a:xfrm>
          <a:prstGeom prst="rect">
            <a:avLst/>
          </a:prstGeom>
          <a:noFill/>
          <a:ln w="9525">
            <a:solidFill>
              <a:schemeClr val="tx1"/>
            </a:solidFill>
            <a:prstDash val="dash"/>
            <a:miter lim="800000"/>
            <a:headEnd/>
            <a:tailEnd/>
          </a:ln>
        </p:spPr>
        <p:txBody>
          <a:bodyPr>
            <a:spAutoFit/>
          </a:bodyPr>
          <a:lstStyle/>
          <a:p>
            <a:r>
              <a:rPr lang="zh-TW" altLang="en-US" sz="1600"/>
              <a:t>防洪工程</a:t>
            </a:r>
          </a:p>
          <a:p>
            <a:r>
              <a:rPr lang="en-US" altLang="zh-TW" sz="1600"/>
              <a:t>(</a:t>
            </a:r>
            <a:r>
              <a:rPr lang="zh-TW" altLang="en-US" sz="1600"/>
              <a:t>河堤及海堤興建</a:t>
            </a:r>
            <a:r>
              <a:rPr lang="en-US" altLang="zh-TW" sz="1600"/>
              <a:t>)</a:t>
            </a:r>
          </a:p>
        </p:txBody>
      </p:sp>
      <p:sp>
        <p:nvSpPr>
          <p:cNvPr id="12301" name="Text Box 27"/>
          <p:cNvSpPr txBox="1">
            <a:spLocks noChangeArrowheads="1"/>
          </p:cNvSpPr>
          <p:nvPr/>
        </p:nvSpPr>
        <p:spPr bwMode="auto">
          <a:xfrm>
            <a:off x="8135939" y="6096001"/>
            <a:ext cx="1195387" cy="346075"/>
          </a:xfrm>
          <a:prstGeom prst="rect">
            <a:avLst/>
          </a:prstGeom>
          <a:noFill/>
          <a:ln w="9525">
            <a:solidFill>
              <a:schemeClr val="tx1"/>
            </a:solidFill>
            <a:prstDash val="dash"/>
            <a:miter lim="800000"/>
            <a:headEnd/>
            <a:tailEnd/>
          </a:ln>
        </p:spPr>
        <p:txBody>
          <a:bodyPr>
            <a:spAutoFit/>
          </a:bodyPr>
          <a:lstStyle/>
          <a:p>
            <a:r>
              <a:rPr lang="en-US" altLang="zh-TW" sz="1600" dirty="0">
                <a:solidFill>
                  <a:schemeClr val="tx1"/>
                </a:solidFill>
              </a:rPr>
              <a:t>4.</a:t>
            </a:r>
            <a:r>
              <a:rPr lang="zh-TW" altLang="en-US" sz="1600" dirty="0">
                <a:solidFill>
                  <a:schemeClr val="tx1"/>
                </a:solidFill>
              </a:rPr>
              <a:t>水權登記</a:t>
            </a:r>
          </a:p>
        </p:txBody>
      </p:sp>
      <p:sp>
        <p:nvSpPr>
          <p:cNvPr id="12302" name="Text Box 28"/>
          <p:cNvSpPr txBox="1">
            <a:spLocks noChangeArrowheads="1"/>
          </p:cNvSpPr>
          <p:nvPr/>
        </p:nvSpPr>
        <p:spPr bwMode="auto">
          <a:xfrm>
            <a:off x="8135938" y="609600"/>
            <a:ext cx="2236510" cy="707886"/>
          </a:xfrm>
          <a:prstGeom prst="rect">
            <a:avLst/>
          </a:prstGeom>
          <a:solidFill>
            <a:srgbClr val="008000"/>
          </a:solidFill>
          <a:ln w="9525">
            <a:noFill/>
            <a:miter lim="800000"/>
            <a:headEnd/>
            <a:tailEnd/>
          </a:ln>
        </p:spPr>
        <p:txBody>
          <a:bodyPr wrap="none">
            <a:spAutoFit/>
          </a:bodyPr>
          <a:lstStyle/>
          <a:p>
            <a:pPr algn="l"/>
            <a:r>
              <a:rPr lang="zh-TW" altLang="en-US" sz="2000">
                <a:solidFill>
                  <a:srgbClr val="CCFF33"/>
                </a:solidFill>
              </a:rPr>
              <a:t>涉及水利主管機關</a:t>
            </a:r>
          </a:p>
          <a:p>
            <a:pPr algn="l"/>
            <a:r>
              <a:rPr lang="zh-TW" altLang="en-US" sz="2000">
                <a:solidFill>
                  <a:srgbClr val="CCFF33"/>
                </a:solidFill>
              </a:rPr>
              <a:t>之農田水利構造物</a:t>
            </a:r>
          </a:p>
        </p:txBody>
      </p:sp>
      <p:pic>
        <p:nvPicPr>
          <p:cNvPr id="12303" name="Picture 29" descr="90高勘災03-15"/>
          <p:cNvPicPr>
            <a:picLocks noChangeAspect="1" noChangeArrowheads="1"/>
          </p:cNvPicPr>
          <p:nvPr/>
        </p:nvPicPr>
        <p:blipFill>
          <a:blip r:embed="rId6" cstate="print"/>
          <a:srcRect/>
          <a:stretch>
            <a:fillRect/>
          </a:stretch>
        </p:blipFill>
        <p:spPr bwMode="auto">
          <a:xfrm>
            <a:off x="6518275" y="4267200"/>
            <a:ext cx="2109788" cy="1371600"/>
          </a:xfrm>
          <a:prstGeom prst="rect">
            <a:avLst/>
          </a:prstGeom>
          <a:noFill/>
          <a:ln w="9525">
            <a:noFill/>
            <a:miter lim="800000"/>
            <a:headEnd/>
            <a:tailEnd/>
          </a:ln>
        </p:spPr>
      </p:pic>
      <p:sp>
        <p:nvSpPr>
          <p:cNvPr id="12304" name="Text Box 30"/>
          <p:cNvSpPr txBox="1">
            <a:spLocks noChangeArrowheads="1"/>
          </p:cNvSpPr>
          <p:nvPr/>
        </p:nvSpPr>
        <p:spPr bwMode="auto">
          <a:xfrm>
            <a:off x="8697914" y="4724400"/>
            <a:ext cx="1336675" cy="590550"/>
          </a:xfrm>
          <a:prstGeom prst="rect">
            <a:avLst/>
          </a:prstGeom>
          <a:noFill/>
          <a:ln w="9525">
            <a:solidFill>
              <a:schemeClr val="tx1"/>
            </a:solidFill>
            <a:prstDash val="dash"/>
            <a:miter lim="800000"/>
            <a:headEnd/>
            <a:tailEnd/>
          </a:ln>
        </p:spPr>
        <p:txBody>
          <a:bodyPr>
            <a:spAutoFit/>
          </a:bodyPr>
          <a:lstStyle/>
          <a:p>
            <a:r>
              <a:rPr lang="en-US" altLang="zh-TW" sz="1600">
                <a:solidFill>
                  <a:schemeClr val="tx1"/>
                </a:solidFill>
              </a:rPr>
              <a:t>3.</a:t>
            </a:r>
            <a:r>
              <a:rPr lang="zh-TW" altLang="en-US" sz="1600">
                <a:solidFill>
                  <a:schemeClr val="tx1"/>
                </a:solidFill>
              </a:rPr>
              <a:t>抽取地下水登記管理</a:t>
            </a:r>
          </a:p>
        </p:txBody>
      </p:sp>
      <p:sp>
        <p:nvSpPr>
          <p:cNvPr id="12305" name="Text Box 31"/>
          <p:cNvSpPr txBox="1">
            <a:spLocks noChangeArrowheads="1"/>
          </p:cNvSpPr>
          <p:nvPr/>
        </p:nvSpPr>
        <p:spPr bwMode="auto">
          <a:xfrm>
            <a:off x="1735139" y="685801"/>
            <a:ext cx="2255837" cy="701675"/>
          </a:xfrm>
          <a:prstGeom prst="rect">
            <a:avLst/>
          </a:prstGeom>
          <a:solidFill>
            <a:srgbClr val="66FFFF"/>
          </a:solidFill>
          <a:ln w="9525">
            <a:noFill/>
            <a:miter lim="800000"/>
            <a:headEnd/>
            <a:tailEnd/>
          </a:ln>
        </p:spPr>
        <p:txBody>
          <a:bodyPr>
            <a:spAutoFit/>
          </a:bodyPr>
          <a:lstStyle/>
          <a:p>
            <a:pPr algn="l"/>
            <a:r>
              <a:rPr lang="zh-TW" altLang="en-US" sz="2000" dirty="0">
                <a:solidFill>
                  <a:schemeClr val="tx1">
                    <a:lumMod val="95000"/>
                    <a:lumOff val="5000"/>
                  </a:schemeClr>
                </a:solidFill>
              </a:rPr>
              <a:t>涉及水利主管機關</a:t>
            </a:r>
          </a:p>
          <a:p>
            <a:pPr algn="l"/>
            <a:r>
              <a:rPr lang="zh-TW" altLang="en-US" sz="2000" dirty="0">
                <a:solidFill>
                  <a:schemeClr val="tx1">
                    <a:lumMod val="95000"/>
                    <a:lumOff val="5000"/>
                  </a:schemeClr>
                </a:solidFill>
              </a:rPr>
              <a:t>之水權與水源開發</a:t>
            </a:r>
          </a:p>
        </p:txBody>
      </p:sp>
      <p:pic>
        <p:nvPicPr>
          <p:cNvPr id="12306" name="Picture 32" descr="BD05012_"/>
          <p:cNvPicPr>
            <a:picLocks noChangeAspect="1" noChangeArrowheads="1"/>
          </p:cNvPicPr>
          <p:nvPr/>
        </p:nvPicPr>
        <p:blipFill>
          <a:blip r:embed="rId7" cstate="print"/>
          <a:srcRect/>
          <a:stretch>
            <a:fillRect/>
          </a:stretch>
        </p:blipFill>
        <p:spPr bwMode="auto">
          <a:xfrm>
            <a:off x="6657976" y="5715000"/>
            <a:ext cx="1196975" cy="990600"/>
          </a:xfrm>
          <a:prstGeom prst="rect">
            <a:avLst/>
          </a:prstGeom>
          <a:noFill/>
          <a:ln w="9525">
            <a:noFill/>
            <a:miter lim="800000"/>
            <a:headEnd/>
            <a:tailEnd/>
          </a:ln>
        </p:spPr>
      </p:pic>
      <p:sp>
        <p:nvSpPr>
          <p:cNvPr id="12308" name="AutoShape 34"/>
          <p:cNvSpPr>
            <a:spLocks noChangeArrowheads="1"/>
          </p:cNvSpPr>
          <p:nvPr/>
        </p:nvSpPr>
        <p:spPr bwMode="auto">
          <a:xfrm rot="1200000">
            <a:off x="4648548" y="2882273"/>
            <a:ext cx="1477962" cy="403027"/>
          </a:xfrm>
          <a:custGeom>
            <a:avLst/>
            <a:gdLst>
              <a:gd name="T0" fmla="*/ 97247025 w 21600"/>
              <a:gd name="T1" fmla="*/ 537633 h 21600"/>
              <a:gd name="T2" fmla="*/ 50564158 w 21600"/>
              <a:gd name="T3" fmla="*/ 1075267 h 21600"/>
              <a:gd name="T4" fmla="*/ 3881292 w 21600"/>
              <a:gd name="T5" fmla="*/ 537633 h 21600"/>
              <a:gd name="T6" fmla="*/ 50564158 w 21600"/>
              <a:gd name="T7" fmla="*/ 0 h 21600"/>
              <a:gd name="T8" fmla="*/ 0 60000 65536"/>
              <a:gd name="T9" fmla="*/ 0 60000 65536"/>
              <a:gd name="T10" fmla="*/ 0 60000 65536"/>
              <a:gd name="T11" fmla="*/ 0 60000 65536"/>
              <a:gd name="T12" fmla="*/ 2629 w 21600"/>
              <a:gd name="T13" fmla="*/ 2629 h 21600"/>
              <a:gd name="T14" fmla="*/ 18971 w 21600"/>
              <a:gd name="T15" fmla="*/ 18971 h 21600"/>
            </a:gdLst>
            <a:ahLst/>
            <a:cxnLst>
              <a:cxn ang="T8">
                <a:pos x="T0" y="T1"/>
              </a:cxn>
              <a:cxn ang="T9">
                <a:pos x="T2" y="T3"/>
              </a:cxn>
              <a:cxn ang="T10">
                <a:pos x="T4" y="T5"/>
              </a:cxn>
              <a:cxn ang="T11">
                <a:pos x="T6" y="T7"/>
              </a:cxn>
            </a:cxnLst>
            <a:rect l="T12" t="T13" r="T14" b="T15"/>
            <a:pathLst>
              <a:path w="21600" h="21600">
                <a:moveTo>
                  <a:pt x="0" y="0"/>
                </a:moveTo>
                <a:lnTo>
                  <a:pt x="1658" y="21600"/>
                </a:lnTo>
                <a:lnTo>
                  <a:pt x="19942" y="21600"/>
                </a:lnTo>
                <a:lnTo>
                  <a:pt x="21600" y="0"/>
                </a:lnTo>
                <a:close/>
              </a:path>
            </a:pathLst>
          </a:custGeom>
          <a:solidFill>
            <a:srgbClr val="996633"/>
          </a:solidFill>
          <a:ln w="9525">
            <a:solidFill>
              <a:schemeClr val="tx1"/>
            </a:solidFill>
            <a:miter lim="800000"/>
            <a:headEnd/>
            <a:tailEnd/>
          </a:ln>
        </p:spPr>
        <p:txBody>
          <a:bodyPr anchor="ctr">
            <a:spAutoFit/>
          </a:bodyPr>
          <a:lstStyle/>
          <a:p>
            <a:endParaRPr lang="zh-TW" altLang="en-US"/>
          </a:p>
        </p:txBody>
      </p:sp>
      <p:pic>
        <p:nvPicPr>
          <p:cNvPr id="27" name="圖片 26">
            <a:extLst>
              <a:ext uri="{FF2B5EF4-FFF2-40B4-BE49-F238E27FC236}">
                <a16:creationId xmlns:a16="http://schemas.microsoft.com/office/drawing/2014/main" id="{AFE80351-5824-4C45-8169-D16C0CA0603C}"/>
              </a:ext>
            </a:extLst>
          </p:cNvPr>
          <p:cNvPicPr>
            <a:picLocks noChangeAspect="1"/>
          </p:cNvPicPr>
          <p:nvPr/>
        </p:nvPicPr>
        <p:blipFill>
          <a:blip r:embed="rId8"/>
          <a:stretch>
            <a:fillRect/>
          </a:stretch>
        </p:blipFill>
        <p:spPr>
          <a:xfrm>
            <a:off x="217889" y="-53799"/>
            <a:ext cx="917150" cy="872949"/>
          </a:xfrm>
          <a:prstGeom prst="rect">
            <a:avLst/>
          </a:prstGeom>
        </p:spPr>
      </p:pic>
      <p:sp>
        <p:nvSpPr>
          <p:cNvPr id="28" name="文字方塊 27">
            <a:extLst>
              <a:ext uri="{FF2B5EF4-FFF2-40B4-BE49-F238E27FC236}">
                <a16:creationId xmlns:a16="http://schemas.microsoft.com/office/drawing/2014/main" id="{E7618F24-47AF-454C-BADE-ADDDDB64238D}"/>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29" name="Google Shape;12;p7">
            <a:extLst>
              <a:ext uri="{FF2B5EF4-FFF2-40B4-BE49-F238E27FC236}">
                <a16:creationId xmlns:a16="http://schemas.microsoft.com/office/drawing/2014/main" id="{30FFC25B-2D72-4D9F-86BA-A8E3315A851B}"/>
              </a:ext>
            </a:extLst>
          </p:cNvPr>
          <p:cNvSpPr txBox="1"/>
          <p:nvPr/>
        </p:nvSpPr>
        <p:spPr>
          <a:xfrm>
            <a:off x="11416243" y="6432834"/>
            <a:ext cx="849647" cy="3512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ltLang="zh-TW" sz="1400" b="1" i="0" u="none" strike="noStrike" cap="none" smtClean="0">
                <a:solidFill>
                  <a:schemeClr val="dk1"/>
                </a:solidFill>
                <a:latin typeface="Times New Roman" panose="02020603050405020304" pitchFamily="18" charset="0"/>
                <a:ea typeface="Times New Roman"/>
                <a:cs typeface="Times New Roman" panose="02020603050405020304" pitchFamily="18" charset="0"/>
                <a:sym typeface="Times New Roman"/>
              </a:rPr>
              <a:pPr marL="0" marR="0" lvl="0" indent="0" algn="ctr" rtl="0">
                <a:lnSpc>
                  <a:spcPct val="100000"/>
                </a:lnSpc>
                <a:spcBef>
                  <a:spcPts val="0"/>
                </a:spcBef>
                <a:spcAft>
                  <a:spcPts val="0"/>
                </a:spcAft>
                <a:buClr>
                  <a:srgbClr val="000000"/>
                </a:buClr>
                <a:buSzPts val="1200"/>
                <a:buFont typeface="Arial"/>
                <a:buNone/>
              </a:pPr>
              <a:t>4</a:t>
            </a:fld>
            <a:r>
              <a:rPr lang="en-US" altLang="zh-TW" sz="1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/32</a:t>
            </a:r>
            <a:endParaRPr lang="zh-TW" altLang="en-US" sz="16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333461A8-220D-CBB4-5EBF-DE1462399CDC}"/>
              </a:ext>
            </a:extLst>
          </p:cNvPr>
          <p:cNvPicPr>
            <a:picLocks noChangeAspect="1"/>
          </p:cNvPicPr>
          <p:nvPr/>
        </p:nvPicPr>
        <p:blipFill>
          <a:blip r:embed="rId2"/>
          <a:stretch>
            <a:fillRect/>
          </a:stretch>
        </p:blipFill>
        <p:spPr>
          <a:xfrm>
            <a:off x="217889" y="-53799"/>
            <a:ext cx="917150" cy="872949"/>
          </a:xfrm>
          <a:prstGeom prst="rect">
            <a:avLst/>
          </a:prstGeom>
        </p:spPr>
      </p:pic>
      <p:sp>
        <p:nvSpPr>
          <p:cNvPr id="28" name="文字方塊 27">
            <a:extLst>
              <a:ext uri="{FF2B5EF4-FFF2-40B4-BE49-F238E27FC236}">
                <a16:creationId xmlns:a16="http://schemas.microsoft.com/office/drawing/2014/main" id="{0872C40D-D782-271C-6248-68C35D94177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38" name="文字方塊 37">
            <a:extLst>
              <a:ext uri="{FF2B5EF4-FFF2-40B4-BE49-F238E27FC236}">
                <a16:creationId xmlns:a16="http://schemas.microsoft.com/office/drawing/2014/main" id="{3956CEE9-F204-4E8C-A6D3-FB4EF5531F16}"/>
              </a:ext>
            </a:extLst>
          </p:cNvPr>
          <p:cNvSpPr txBox="1"/>
          <p:nvPr/>
        </p:nvSpPr>
        <p:spPr>
          <a:xfrm>
            <a:off x="35652" y="728078"/>
            <a:ext cx="6110514" cy="502702"/>
          </a:xfrm>
          <a:prstGeom prst="rect">
            <a:avLst/>
          </a:prstGeom>
          <a:noFill/>
        </p:spPr>
        <p:txBody>
          <a:bodyPr wrap="square">
            <a:spAutoFit/>
          </a:bodyPr>
          <a:lstStyle/>
          <a:p>
            <a:pPr marL="914400" lvl="1" indent="-457200" algn="just">
              <a:lnSpc>
                <a:spcPts val="3200"/>
              </a:lnSpc>
              <a:buFont typeface="Wingdings" panose="05000000000000000000" pitchFamily="2" charset="2"/>
              <a:buChar char="Ø"/>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農田水利法  </a:t>
            </a:r>
            <a:r>
              <a:rPr lang="en-US" altLang="zh-TW" sz="2800" b="1" dirty="0" err="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v.s</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水利法</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片 5">
            <a:extLst>
              <a:ext uri="{FF2B5EF4-FFF2-40B4-BE49-F238E27FC236}">
                <a16:creationId xmlns:a16="http://schemas.microsoft.com/office/drawing/2014/main" id="{66988A90-B7F0-4F9F-82DE-8B0675BEEEF3}"/>
              </a:ext>
            </a:extLst>
          </p:cNvPr>
          <p:cNvPicPr>
            <a:picLocks noChangeAspect="1"/>
          </p:cNvPicPr>
          <p:nvPr/>
        </p:nvPicPr>
        <p:blipFill>
          <a:blip r:embed="rId3"/>
          <a:stretch>
            <a:fillRect/>
          </a:stretch>
        </p:blipFill>
        <p:spPr>
          <a:xfrm>
            <a:off x="1550262" y="2230455"/>
            <a:ext cx="5756049" cy="2825760"/>
          </a:xfrm>
          <a:prstGeom prst="rect">
            <a:avLst/>
          </a:prstGeom>
        </p:spPr>
      </p:pic>
      <p:sp>
        <p:nvSpPr>
          <p:cNvPr id="7" name="文字方塊 6">
            <a:extLst>
              <a:ext uri="{FF2B5EF4-FFF2-40B4-BE49-F238E27FC236}">
                <a16:creationId xmlns:a16="http://schemas.microsoft.com/office/drawing/2014/main" id="{7B9BCE3D-E5DA-4A82-A6F7-B19A6E9351C5}"/>
              </a:ext>
            </a:extLst>
          </p:cNvPr>
          <p:cNvSpPr txBox="1"/>
          <p:nvPr/>
        </p:nvSpPr>
        <p:spPr>
          <a:xfrm>
            <a:off x="8211725" y="1846259"/>
            <a:ext cx="3043702" cy="3096169"/>
          </a:xfrm>
          <a:prstGeom prst="rect">
            <a:avLst/>
          </a:prstGeom>
          <a:solidFill>
            <a:srgbClr val="FFFFCC"/>
          </a:solidFill>
          <a:ln>
            <a:noFill/>
          </a:ln>
        </p:spPr>
        <p:txBody>
          <a:bodyPr wrap="square" rtlCol="0">
            <a:spAutoFit/>
          </a:bodyPr>
          <a:lstStyle/>
          <a:p>
            <a:pPr marL="342900" indent="-342900" algn="just">
              <a:lnSpc>
                <a:spcPts val="1600"/>
              </a:lnSpc>
              <a:buFont typeface="Wingdings" panose="05000000000000000000" pitchFamily="2" charset="2"/>
              <a:buChar char="Ø"/>
            </a:pPr>
            <a:r>
              <a:rPr lang="zh-TW" altLang="en-US" sz="16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農田水利管轄範圍</a:t>
            </a:r>
            <a:r>
              <a:rPr lang="zh-TW" altLang="en-US" sz="1600" b="1"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600" b="1"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541338" indent="-541338" algn="just">
              <a:lnSpc>
                <a:spcPts val="2200"/>
              </a:lnSpc>
            </a:pPr>
            <a:r>
              <a:rPr lang="zh-TW" altLang="en-US"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農田水利設施範圍由</a:t>
            </a:r>
            <a:r>
              <a:rPr lang="zh-TW" altLang="en-US" sz="16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農業主管機關管理。</a:t>
            </a:r>
            <a:r>
              <a:rPr lang="en-US" altLang="zh-TW" sz="16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16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6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條</a:t>
            </a:r>
            <a:r>
              <a:rPr lang="en-US" altLang="zh-TW" sz="16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marL="541338" indent="-541338" algn="just">
              <a:lnSpc>
                <a:spcPts val="2200"/>
              </a:lnSpc>
            </a:pPr>
            <a:r>
              <a:rPr lang="zh-TW" altLang="en-US"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涉及</a:t>
            </a:r>
            <a:r>
              <a:rPr lang="zh-TW" altLang="en-US" sz="1600" u="sng"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河川管理</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u="sng"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區域排水</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u="sng"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防洪</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等事項與農田水利設施之管轄重疊部分，需由</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水利主管機關</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許可。</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由水利法規範無須重複規範</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pPr marL="541338" indent="-541338" algn="just">
              <a:lnSpc>
                <a:spcPts val="2200"/>
              </a:lnSpc>
            </a:pP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）水質管理事務，需與</a:t>
            </a:r>
            <a:r>
              <a:rPr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環境保護主管機關</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研商，訂定灌溉水質保護標準。</a:t>
            </a:r>
            <a:endPar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5FCE066E-E3FF-4E58-AFEA-6E4FD832BB3F}"/>
              </a:ext>
            </a:extLst>
          </p:cNvPr>
          <p:cNvSpPr txBox="1"/>
          <p:nvPr/>
        </p:nvSpPr>
        <p:spPr>
          <a:xfrm>
            <a:off x="7273027" y="5310885"/>
            <a:ext cx="4143216" cy="589072"/>
          </a:xfrm>
          <a:prstGeom prst="rect">
            <a:avLst/>
          </a:prstGeom>
          <a:solidFill>
            <a:srgbClr val="FFFFCC"/>
          </a:solidFill>
          <a:ln>
            <a:noFill/>
          </a:ln>
        </p:spPr>
        <p:txBody>
          <a:bodyPr wrap="square" rtlCol="0">
            <a:spAutoFit/>
          </a:bodyPr>
          <a:lstStyle/>
          <a:p>
            <a:pPr marL="285750" indent="-285750" algn="just">
              <a:lnSpc>
                <a:spcPts val="2000"/>
              </a:lnSpc>
              <a:buFont typeface="Wingdings" panose="05000000000000000000" pitchFamily="2" charset="2"/>
              <a:buChar char="Ø"/>
            </a:pPr>
            <a:r>
              <a:rPr lang="zh-TW" altLang="en-US" sz="16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農田水利法暨相關子法：</a:t>
            </a:r>
            <a:r>
              <a:rPr lang="zh-TW" altLang="en-US" sz="16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農田灌溉排水管理辦法</a:t>
            </a:r>
            <a:endParaRPr lang="en-US" altLang="zh-TW" sz="1600"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958FC2ED-6E54-4BCB-816E-275286588B4F}"/>
              </a:ext>
            </a:extLst>
          </p:cNvPr>
          <p:cNvSpPr txBox="1"/>
          <p:nvPr/>
        </p:nvSpPr>
        <p:spPr>
          <a:xfrm>
            <a:off x="1735742" y="4967040"/>
            <a:ext cx="3612796" cy="922497"/>
          </a:xfrm>
          <a:prstGeom prst="rect">
            <a:avLst/>
          </a:prstGeom>
          <a:solidFill>
            <a:srgbClr val="FFFFCC"/>
          </a:solidFill>
          <a:ln>
            <a:noFill/>
          </a:ln>
        </p:spPr>
        <p:txBody>
          <a:bodyPr wrap="square" rtlCol="0">
            <a:spAutoFit/>
          </a:bodyPr>
          <a:lstStyle/>
          <a:p>
            <a:pPr marL="285750" indent="-285750" algn="just">
              <a:lnSpc>
                <a:spcPts val="2000"/>
              </a:lnSpc>
              <a:spcBef>
                <a:spcPts val="600"/>
              </a:spcBef>
              <a:buFont typeface="Wingdings" panose="05000000000000000000" pitchFamily="2" charset="2"/>
              <a:buChar char="Ø"/>
            </a:pPr>
            <a:r>
              <a:rPr lang="zh-TW" altLang="en-US" sz="16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農田水利設施之劃設</a:t>
            </a:r>
            <a:r>
              <a:rPr lang="zh-TW" altLang="en-US" sz="1600" b="1"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（第五條）</a:t>
            </a:r>
            <a:endParaRPr lang="en-US" altLang="zh-TW" sz="1600" b="1" dirty="0">
              <a:solidFill>
                <a:schemeClr val="tx2">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endParaRPr>
          </a:p>
          <a:p>
            <a:pPr algn="just">
              <a:lnSpc>
                <a:spcPts val="2000"/>
              </a:lnSpc>
              <a:spcBef>
                <a:spcPts val="600"/>
              </a:spcBef>
            </a:pPr>
            <a:r>
              <a:rPr lang="zh-TW" altLang="en-US" sz="16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圳路施設、報廢及土地取得、照舊使用等事務。</a:t>
            </a:r>
            <a:endPar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 name="圖片 9">
            <a:extLst>
              <a:ext uri="{FF2B5EF4-FFF2-40B4-BE49-F238E27FC236}">
                <a16:creationId xmlns:a16="http://schemas.microsoft.com/office/drawing/2014/main" id="{613E001C-2A74-41D1-88B6-CEB1596EA4D6}"/>
              </a:ext>
            </a:extLst>
          </p:cNvPr>
          <p:cNvPicPr>
            <a:picLocks noChangeAspect="1"/>
          </p:cNvPicPr>
          <p:nvPr/>
        </p:nvPicPr>
        <p:blipFill rotWithShape="1">
          <a:blip r:embed="rId4"/>
          <a:srcRect r="2189" b="10654"/>
          <a:stretch/>
        </p:blipFill>
        <p:spPr>
          <a:xfrm>
            <a:off x="5407934" y="4159838"/>
            <a:ext cx="908148" cy="615144"/>
          </a:xfrm>
          <a:prstGeom prst="rect">
            <a:avLst/>
          </a:prstGeom>
        </p:spPr>
      </p:pic>
      <p:sp>
        <p:nvSpPr>
          <p:cNvPr id="11" name="橢圓 10">
            <a:extLst>
              <a:ext uri="{FF2B5EF4-FFF2-40B4-BE49-F238E27FC236}">
                <a16:creationId xmlns:a16="http://schemas.microsoft.com/office/drawing/2014/main" id="{74890CE9-CAF2-427A-AFD2-5021E5D3A18A}"/>
              </a:ext>
            </a:extLst>
          </p:cNvPr>
          <p:cNvSpPr/>
          <p:nvPr/>
        </p:nvSpPr>
        <p:spPr>
          <a:xfrm>
            <a:off x="2976645" y="3246128"/>
            <a:ext cx="576064" cy="38814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80CCF875-0C20-4FCB-B8C7-54F9EEF804CE}"/>
              </a:ext>
            </a:extLst>
          </p:cNvPr>
          <p:cNvSpPr/>
          <p:nvPr/>
        </p:nvSpPr>
        <p:spPr>
          <a:xfrm>
            <a:off x="6262545" y="3088863"/>
            <a:ext cx="366412" cy="38814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接點: 肘形 12">
            <a:extLst>
              <a:ext uri="{FF2B5EF4-FFF2-40B4-BE49-F238E27FC236}">
                <a16:creationId xmlns:a16="http://schemas.microsoft.com/office/drawing/2014/main" id="{285D3BCC-ED70-4C0F-90F2-6B6A208F4614}"/>
              </a:ext>
            </a:extLst>
          </p:cNvPr>
          <p:cNvCxnSpPr>
            <a:stCxn id="11" idx="0"/>
            <a:endCxn id="7" idx="1"/>
          </p:cNvCxnSpPr>
          <p:nvPr/>
        </p:nvCxnSpPr>
        <p:spPr>
          <a:xfrm rot="16200000" flipH="1">
            <a:off x="5664093" y="846712"/>
            <a:ext cx="148216" cy="4947048"/>
          </a:xfrm>
          <a:prstGeom prst="bentConnector4">
            <a:avLst>
              <a:gd name="adj1" fmla="val -154234"/>
              <a:gd name="adj2" fmla="val 52911"/>
            </a:avLst>
          </a:prstGeom>
          <a:ln>
            <a:solidFill>
              <a:srgbClr val="0000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接點: 肘形 13">
            <a:extLst>
              <a:ext uri="{FF2B5EF4-FFF2-40B4-BE49-F238E27FC236}">
                <a16:creationId xmlns:a16="http://schemas.microsoft.com/office/drawing/2014/main" id="{38A68615-969E-4204-8FC6-C470985643FA}"/>
              </a:ext>
            </a:extLst>
          </p:cNvPr>
          <p:cNvCxnSpPr>
            <a:cxnSpLocks/>
            <a:endCxn id="9" idx="3"/>
          </p:cNvCxnSpPr>
          <p:nvPr/>
        </p:nvCxnSpPr>
        <p:spPr>
          <a:xfrm rot="16200000" flipH="1">
            <a:off x="4957891" y="5037641"/>
            <a:ext cx="583333" cy="197961"/>
          </a:xfrm>
          <a:prstGeom prst="bentConnector4">
            <a:avLst>
              <a:gd name="adj1" fmla="val 10464"/>
              <a:gd name="adj2" fmla="val 215477"/>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接點: 肘形 14">
            <a:extLst>
              <a:ext uri="{FF2B5EF4-FFF2-40B4-BE49-F238E27FC236}">
                <a16:creationId xmlns:a16="http://schemas.microsoft.com/office/drawing/2014/main" id="{845A3096-1C43-4B7E-B1EA-76DC9DA5C76A}"/>
              </a:ext>
            </a:extLst>
          </p:cNvPr>
          <p:cNvCxnSpPr>
            <a:cxnSpLocks/>
            <a:stCxn id="8" idx="1"/>
          </p:cNvCxnSpPr>
          <p:nvPr/>
        </p:nvCxnSpPr>
        <p:spPr>
          <a:xfrm rot="10800000">
            <a:off x="5862011" y="4694897"/>
            <a:ext cx="1411017" cy="910524"/>
          </a:xfrm>
          <a:prstGeom prst="bentConnector3">
            <a:avLst>
              <a:gd name="adj1" fmla="val 104200"/>
            </a:avLst>
          </a:prstGeom>
          <a:ln>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接點: 肘形 15">
            <a:extLst>
              <a:ext uri="{FF2B5EF4-FFF2-40B4-BE49-F238E27FC236}">
                <a16:creationId xmlns:a16="http://schemas.microsoft.com/office/drawing/2014/main" id="{F14D8C8B-4204-4112-B549-AB2F47012D36}"/>
              </a:ext>
            </a:extLst>
          </p:cNvPr>
          <p:cNvCxnSpPr>
            <a:cxnSpLocks/>
            <a:stCxn id="12" idx="0"/>
            <a:endCxn id="7" idx="1"/>
          </p:cNvCxnSpPr>
          <p:nvPr/>
        </p:nvCxnSpPr>
        <p:spPr>
          <a:xfrm rot="16200000" flipH="1">
            <a:off x="7175997" y="2358616"/>
            <a:ext cx="305481" cy="1765974"/>
          </a:xfrm>
          <a:prstGeom prst="bentConnector4">
            <a:avLst>
              <a:gd name="adj1" fmla="val -74833"/>
              <a:gd name="adj2" fmla="val 55187"/>
            </a:avLst>
          </a:prstGeom>
          <a:ln>
            <a:solidFill>
              <a:srgbClr val="0000FF"/>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內容版面配置區 2">
            <a:extLst>
              <a:ext uri="{FF2B5EF4-FFF2-40B4-BE49-F238E27FC236}">
                <a16:creationId xmlns:a16="http://schemas.microsoft.com/office/drawing/2014/main" id="{5F5EC1B7-4BAC-42DB-AD20-E49C4EEADCAB}"/>
              </a:ext>
            </a:extLst>
          </p:cNvPr>
          <p:cNvSpPr txBox="1">
            <a:spLocks/>
          </p:cNvSpPr>
          <p:nvPr/>
        </p:nvSpPr>
        <p:spPr>
          <a:xfrm>
            <a:off x="1154062" y="1321446"/>
            <a:ext cx="8401395" cy="62869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Times New Roman" pitchFamily="18" charset="0"/>
                <a:ea typeface="微軟正黑體" panose="020B0604030504040204" pitchFamily="34" charset="-120"/>
                <a:cs typeface="Times New Roman" pitchFamily="18"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imes New Roman" pitchFamily="18" charset="0"/>
                <a:ea typeface="微軟正黑體" panose="020B0604030504040204" pitchFamily="34" charset="-120"/>
                <a:cs typeface="Times New Roman" pitchFamily="18"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imes New Roman" pitchFamily="18" charset="0"/>
                <a:ea typeface="微軟正黑體" panose="020B0604030504040204" pitchFamily="34" charset="-120"/>
                <a:cs typeface="Times New Roman" pitchFamily="18"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imes New Roman" pitchFamily="18" charset="0"/>
                <a:ea typeface="微軟正黑體" panose="020B0604030504040204" pitchFamily="34" charset="-120"/>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FF0000"/>
              </a:buClr>
              <a:buFont typeface="Wingdings" panose="05000000000000000000" pitchFamily="2" charset="2"/>
              <a:buChar char="l"/>
            </a:pPr>
            <a:r>
              <a:rPr lang="zh-TW" altLang="en-US" b="1" dirty="0"/>
              <a:t>設施功能設定：管轄權以農田水利設施範圍之限</a:t>
            </a:r>
            <a:r>
              <a:rPr lang="zh-TW" altLang="en-US" sz="2800" dirty="0"/>
              <a:t>。</a:t>
            </a:r>
            <a:endParaRPr lang="en-US" altLang="zh-TW" sz="2800" dirty="0"/>
          </a:p>
        </p:txBody>
      </p:sp>
    </p:spTree>
    <p:extLst>
      <p:ext uri="{BB962C8B-B14F-4D97-AF65-F5344CB8AC3E}">
        <p14:creationId xmlns:p14="http://schemas.microsoft.com/office/powerpoint/2010/main" val="164800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333461A8-220D-CBB4-5EBF-DE1462399CDC}"/>
              </a:ext>
            </a:extLst>
          </p:cNvPr>
          <p:cNvPicPr>
            <a:picLocks noChangeAspect="1"/>
          </p:cNvPicPr>
          <p:nvPr/>
        </p:nvPicPr>
        <p:blipFill>
          <a:blip r:embed="rId2"/>
          <a:stretch>
            <a:fillRect/>
          </a:stretch>
        </p:blipFill>
        <p:spPr>
          <a:xfrm>
            <a:off x="217889" y="-53799"/>
            <a:ext cx="917150" cy="872949"/>
          </a:xfrm>
          <a:prstGeom prst="rect">
            <a:avLst/>
          </a:prstGeom>
        </p:spPr>
      </p:pic>
      <p:sp>
        <p:nvSpPr>
          <p:cNvPr id="28" name="文字方塊 27">
            <a:extLst>
              <a:ext uri="{FF2B5EF4-FFF2-40B4-BE49-F238E27FC236}">
                <a16:creationId xmlns:a16="http://schemas.microsoft.com/office/drawing/2014/main" id="{0872C40D-D782-271C-6248-68C35D94177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graphicFrame>
        <p:nvGraphicFramePr>
          <p:cNvPr id="29" name="表格 28">
            <a:extLst>
              <a:ext uri="{FF2B5EF4-FFF2-40B4-BE49-F238E27FC236}">
                <a16:creationId xmlns:a16="http://schemas.microsoft.com/office/drawing/2014/main" id="{35079DA0-F22E-8C5C-6C3A-0FDA07FC6442}"/>
              </a:ext>
            </a:extLst>
          </p:cNvPr>
          <p:cNvGraphicFramePr>
            <a:graphicFrameLocks noGrp="1"/>
          </p:cNvGraphicFramePr>
          <p:nvPr>
            <p:extLst>
              <p:ext uri="{D42A27DB-BD31-4B8C-83A1-F6EECF244321}">
                <p14:modId xmlns:p14="http://schemas.microsoft.com/office/powerpoint/2010/main" val="2680743193"/>
              </p:ext>
            </p:extLst>
          </p:nvPr>
        </p:nvGraphicFramePr>
        <p:xfrm>
          <a:off x="252316" y="1196139"/>
          <a:ext cx="11336160" cy="5360793"/>
        </p:xfrm>
        <a:graphic>
          <a:graphicData uri="http://schemas.openxmlformats.org/drawingml/2006/table">
            <a:tbl>
              <a:tblPr firstRow="1" bandRow="1">
                <a:tableStyleId>{5C22544A-7EE6-4342-B048-85BDC9FD1C3A}</a:tableStyleId>
              </a:tblPr>
              <a:tblGrid>
                <a:gridCol w="1181437">
                  <a:extLst>
                    <a:ext uri="{9D8B030D-6E8A-4147-A177-3AD203B41FA5}">
                      <a16:colId xmlns:a16="http://schemas.microsoft.com/office/drawing/2014/main" val="3813602635"/>
                    </a:ext>
                  </a:extLst>
                </a:gridCol>
                <a:gridCol w="3180998">
                  <a:extLst>
                    <a:ext uri="{9D8B030D-6E8A-4147-A177-3AD203B41FA5}">
                      <a16:colId xmlns:a16="http://schemas.microsoft.com/office/drawing/2014/main" val="2278394728"/>
                    </a:ext>
                  </a:extLst>
                </a:gridCol>
                <a:gridCol w="6973725">
                  <a:extLst>
                    <a:ext uri="{9D8B030D-6E8A-4147-A177-3AD203B41FA5}">
                      <a16:colId xmlns:a16="http://schemas.microsoft.com/office/drawing/2014/main" val="980775746"/>
                    </a:ext>
                  </a:extLst>
                </a:gridCol>
              </a:tblGrid>
              <a:tr h="330871">
                <a:tc>
                  <a:txBody>
                    <a:bodyPr/>
                    <a:lstStyle/>
                    <a:p>
                      <a:pPr marL="63500" indent="-63500" algn="ctr">
                        <a:spcAft>
                          <a:spcPts val="0"/>
                        </a:spcAft>
                      </a:pPr>
                      <a:r>
                        <a:rPr lang="zh-TW" altLang="en-US" sz="1400" b="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章次</a:t>
                      </a:r>
                      <a:endParaRPr lang="zh-TW" sz="1400" b="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marL="63500" indent="-63500" algn="ctr">
                        <a:spcAft>
                          <a:spcPts val="0"/>
                        </a:spcAft>
                      </a:pPr>
                      <a:r>
                        <a:rPr lang="zh-TW" altLang="en-US" sz="1400" b="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rPr>
                        <a:t>章名</a:t>
                      </a:r>
                      <a:endParaRPr lang="zh-TW" sz="1400" b="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marL="63500" indent="-63500" algn="ctr" rtl="0" eaLnBrk="1" latinLnBrk="0" hangingPunct="1">
                        <a:spcAft>
                          <a:spcPts val="0"/>
                        </a:spcAft>
                      </a:pPr>
                      <a:r>
                        <a:rPr kumimoji="0" lang="zh-TW" altLang="en-US" sz="1400" b="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規範重點</a:t>
                      </a: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088970752"/>
                  </a:ext>
                </a:extLst>
              </a:tr>
              <a:tr h="857039">
                <a:tc>
                  <a:txBody>
                    <a:bodyPr/>
                    <a:lstStyle/>
                    <a:p>
                      <a:pPr marL="63500" indent="-63500" algn="ctr" rtl="0" eaLnBrk="1" latinLnBrk="0" hangingPunct="1">
                        <a:spcAft>
                          <a:spcPts val="0"/>
                        </a:spcAft>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ctr">
                        <a:spcAft>
                          <a:spcPts val="0"/>
                        </a:spcAft>
                      </a:pPr>
                      <a:r>
                        <a:rPr lang="zh-TW" alt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總則</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主管機關、立法目的</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農田水利事業及農田水利設施用詞定義</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農田水利事業區域劃設及灌溉制度訂定公告</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664452"/>
                  </a:ext>
                </a:extLst>
              </a:tr>
              <a:tr h="862392">
                <a:tc>
                  <a:txBody>
                    <a:bodyPr/>
                    <a:lstStyle/>
                    <a:p>
                      <a:pPr marL="63500" indent="-63500" algn="ctr" rtl="0" eaLnBrk="1" latinLnBrk="0" hangingPunct="1">
                        <a:spcAft>
                          <a:spcPts val="0"/>
                        </a:spcAft>
                      </a:pPr>
                      <a:r>
                        <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二</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ctr" rtl="0" eaLnBrk="1" latinLnBrk="0" hangingPunct="1">
                        <a:spcAft>
                          <a:spcPts val="0"/>
                        </a:spcAft>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農田水利設施之劃設及管理</a:t>
                      </a: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marR="0" lvl="0" indent="-63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農田水利設施範圍劃設</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逕流分擔政策分工</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農田水利設施工程技師簽證、變更拆除規範</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§7~§8</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工程用地取得、緊急災害處置、照舊使用</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§9~§11</a:t>
                      </a: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3012122"/>
                  </a:ext>
                </a:extLst>
              </a:tr>
              <a:tr h="1034827">
                <a:tc>
                  <a:txBody>
                    <a:bodyPr/>
                    <a:lstStyle/>
                    <a:p>
                      <a:pPr marL="63500" indent="-63500" algn="ctr" rtl="0" eaLnBrk="1" latinLnBrk="0" hangingPunct="1">
                        <a:spcAft>
                          <a:spcPts val="0"/>
                        </a:spcAft>
                      </a:pPr>
                      <a:r>
                        <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ctr" rtl="0" eaLnBrk="1" latinLnBrk="0" hangingPunct="1">
                        <a:spcAft>
                          <a:spcPts val="0"/>
                        </a:spcAft>
                      </a:pPr>
                      <a:r>
                        <a:rPr kumimoji="0" lang="zh-TW"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灌溉</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排水</a:t>
                      </a:r>
                      <a:r>
                        <a:rPr kumimoji="0" lang="zh-TW"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管理</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農田水利設施管理規範</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兼作使用、擅設物</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)§12~§13</a:t>
                      </a:r>
                      <a:endParaRPr kumimoji="0" lang="en-US" altLang="zh-TW" sz="1600" kern="100" dirty="0">
                        <a:solidFill>
                          <a:schemeClr val="dk1"/>
                        </a:solidFill>
                        <a:effectLst/>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endParaRP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水質管理事務</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§14~§15</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禁止事項及處理</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§16</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水利小組</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§17</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382128"/>
                  </a:ext>
                </a:extLst>
              </a:tr>
              <a:tr h="565523">
                <a:tc>
                  <a:txBody>
                    <a:bodyPr/>
                    <a:lstStyle/>
                    <a:p>
                      <a:pPr marL="63500" indent="-63500" algn="ctr" rtl="0" eaLnBrk="1" latinLnBrk="0" hangingPunct="1">
                        <a:spcAft>
                          <a:spcPts val="0"/>
                        </a:spcAft>
                      </a:pPr>
                      <a:r>
                        <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ctr" rtl="0" eaLnBrk="1" latinLnBrk="0" hangingPunct="1">
                        <a:spcAft>
                          <a:spcPts val="0"/>
                        </a:spcAft>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農田水利事業</a:t>
                      </a:r>
                      <a:endPar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63500" indent="-63500" algn="ctr" rtl="0" eaLnBrk="1" latinLnBrk="0" hangingPunct="1">
                        <a:spcAft>
                          <a:spcPts val="0"/>
                        </a:spcAft>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管理組織及人員</a:t>
                      </a: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灌溉管理組織組織設置</a:t>
                      </a:r>
                      <a:r>
                        <a:rPr kumimoji="0" lang="zh-CN"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（工作站、諮議會</a:t>
                      </a:r>
                      <a:r>
                        <a:rPr kumimoji="0" lang="en-US" altLang="zh-CN"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CN"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、進用農田水利事業人員法源</a:t>
                      </a:r>
                      <a:r>
                        <a:rPr kumimoji="0" lang="en-US" altLang="zh-CN"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§18</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CN"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983420"/>
                  </a:ext>
                </a:extLst>
              </a:tr>
              <a:tr h="565523">
                <a:tc>
                  <a:txBody>
                    <a:bodyPr/>
                    <a:lstStyle/>
                    <a:p>
                      <a:pPr marL="63500" indent="-63500" algn="ctr" rtl="0" eaLnBrk="1" latinLnBrk="0" hangingPunct="1">
                        <a:spcAft>
                          <a:spcPts val="0"/>
                        </a:spcAft>
                      </a:pPr>
                      <a:r>
                        <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ctr" rtl="0" eaLnBrk="1" latinLnBrk="0" hangingPunct="1">
                        <a:spcAft>
                          <a:spcPts val="0"/>
                        </a:spcAft>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農田水利事業經費</a:t>
                      </a: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農田水利事業作業基金之設置並概括承受水利會改制之資產事務</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§22~§26</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244146"/>
                  </a:ext>
                </a:extLst>
              </a:tr>
              <a:tr h="330871">
                <a:tc>
                  <a:txBody>
                    <a:bodyPr/>
                    <a:lstStyle/>
                    <a:p>
                      <a:pPr marL="63500" indent="-63500" algn="ctr" rtl="0" eaLnBrk="1" latinLnBrk="0" hangingPunct="1">
                        <a:spcAft>
                          <a:spcPts val="0"/>
                        </a:spcAft>
                      </a:pPr>
                      <a:r>
                        <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六</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ctr" rtl="0" eaLnBrk="1" latinLnBrk="0" hangingPunct="1">
                        <a:spcAft>
                          <a:spcPts val="0"/>
                        </a:spcAft>
                      </a:pPr>
                      <a:r>
                        <a:rPr kumimoji="0" lang="zh-TW" altLang="zh-TW"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罰則</a:t>
                      </a:r>
                      <a:endPar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禁止事項之刑罰與行政罰</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§27~§31</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65523">
                <a:tc>
                  <a:txBody>
                    <a:bodyPr/>
                    <a:lstStyle/>
                    <a:p>
                      <a:pPr marL="63500" indent="-63500" algn="ctr" rtl="0" eaLnBrk="1" latinLnBrk="0" hangingPunct="1">
                        <a:spcAft>
                          <a:spcPts val="0"/>
                        </a:spcAft>
                      </a:pPr>
                      <a:r>
                        <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七</a:t>
                      </a:r>
                    </a:p>
                  </a:txBody>
                  <a:tcPr marL="87488" marR="87488" marT="43744" marB="43744"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indent="-63500" algn="ctr" rtl="0" eaLnBrk="1" latinLnBrk="0" hangingPunct="1">
                        <a:spcAft>
                          <a:spcPts val="0"/>
                        </a:spcAft>
                      </a:pPr>
                      <a:r>
                        <a:rPr kumimoji="0" lang="zh-TW" altLang="zh-TW"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附則</a:t>
                      </a:r>
                      <a:endParaRPr kumimoji="0" lang="zh-TW" altLang="en-US" sz="16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marR="0" lvl="0" indent="-63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農田水利設施用地從事事業外使用，應經主管機關同意</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§32</a:t>
                      </a:r>
                    </a:p>
                    <a:p>
                      <a:pPr marL="63500" indent="-63500" algn="l" rtl="0" eaLnBrk="1" latinLnBrk="0" hangingPunct="1">
                        <a:spcAft>
                          <a:spcPts val="0"/>
                        </a:spcAft>
                        <a:buFont typeface="Arial" panose="020B0604020202020204" pitchFamily="34" charset="0"/>
                        <a:buChar char="•"/>
                      </a:pP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本法施行細則、本法施行日</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§33~§34</a:t>
                      </a:r>
                      <a:endPar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488" marR="87488" marT="43744" marB="437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355207"/>
                  </a:ext>
                </a:extLst>
              </a:tr>
            </a:tbl>
          </a:graphicData>
        </a:graphic>
      </p:graphicFrame>
      <p:sp>
        <p:nvSpPr>
          <p:cNvPr id="38" name="文字方塊 37">
            <a:extLst>
              <a:ext uri="{FF2B5EF4-FFF2-40B4-BE49-F238E27FC236}">
                <a16:creationId xmlns:a16="http://schemas.microsoft.com/office/drawing/2014/main" id="{3956CEE9-F204-4E8C-A6D3-FB4EF5531F16}"/>
              </a:ext>
            </a:extLst>
          </p:cNvPr>
          <p:cNvSpPr txBox="1"/>
          <p:nvPr/>
        </p:nvSpPr>
        <p:spPr>
          <a:xfrm>
            <a:off x="-27181" y="655504"/>
            <a:ext cx="9117914" cy="502702"/>
          </a:xfrm>
          <a:prstGeom prst="rect">
            <a:avLst/>
          </a:prstGeom>
          <a:noFill/>
        </p:spPr>
        <p:txBody>
          <a:bodyPr wrap="square">
            <a:spAutoFit/>
          </a:bodyPr>
          <a:lstStyle/>
          <a:p>
            <a:pPr marL="914400" lvl="1" indent="-457200" algn="just">
              <a:lnSpc>
                <a:spcPts val="3200"/>
              </a:lnSpc>
              <a:buFont typeface="Wingdings" panose="05000000000000000000" pitchFamily="2" charset="2"/>
              <a:buChar char="Ø"/>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章節架構   農田水利法共計</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章 </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34</a:t>
            </a: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條</a:t>
            </a:r>
          </a:p>
        </p:txBody>
      </p:sp>
      <p:sp>
        <p:nvSpPr>
          <p:cNvPr id="30" name="矩形 29">
            <a:extLst>
              <a:ext uri="{FF2B5EF4-FFF2-40B4-BE49-F238E27FC236}">
                <a16:creationId xmlns:a16="http://schemas.microsoft.com/office/drawing/2014/main" id="{A881CDDC-5643-42FB-21B1-C5C2B6DD6289}"/>
              </a:ext>
            </a:extLst>
          </p:cNvPr>
          <p:cNvSpPr/>
          <p:nvPr/>
        </p:nvSpPr>
        <p:spPr>
          <a:xfrm>
            <a:off x="259703" y="2433141"/>
            <a:ext cx="11336161" cy="2101914"/>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noProof="0">
              <a:ln>
                <a:noFill/>
              </a:ln>
              <a:solidFill>
                <a:prstClr val="white"/>
              </a:solidFill>
              <a:effectLst/>
              <a:uLnTx/>
              <a:uFillTx/>
              <a:latin typeface="Times New Roman" panose="02020603050405020304" pitchFamily="18" charset="0"/>
              <a:ea typeface="微軟正黑體" panose="020B0604030504040204" pitchFamily="34" charset="-120"/>
              <a:cs typeface="+mn-cs"/>
            </a:endParaRPr>
          </a:p>
        </p:txBody>
      </p:sp>
      <p:sp>
        <p:nvSpPr>
          <p:cNvPr id="33" name="矩形 32">
            <a:extLst>
              <a:ext uri="{FF2B5EF4-FFF2-40B4-BE49-F238E27FC236}">
                <a16:creationId xmlns:a16="http://schemas.microsoft.com/office/drawing/2014/main" id="{6CE34240-5BB7-3736-2F2F-8BE611E36841}"/>
              </a:ext>
            </a:extLst>
          </p:cNvPr>
          <p:cNvSpPr/>
          <p:nvPr/>
        </p:nvSpPr>
        <p:spPr>
          <a:xfrm>
            <a:off x="259703" y="1528453"/>
            <a:ext cx="11328773" cy="872192"/>
          </a:xfrm>
          <a:prstGeom prst="rect">
            <a:avLst/>
          </a:prstGeom>
          <a:solidFill>
            <a:schemeClr val="accent3">
              <a:lumMod val="20000"/>
              <a:lumOff val="80000"/>
              <a:alpha val="31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noProof="0" dirty="0">
              <a:ln>
                <a:noFill/>
              </a:ln>
              <a:solidFill>
                <a:prstClr val="white"/>
              </a:solidFill>
              <a:effectLst/>
              <a:uLnTx/>
              <a:uFillTx/>
              <a:latin typeface="Times New Roman" panose="02020603050405020304" pitchFamily="18" charset="0"/>
              <a:ea typeface="微軟正黑體" panose="020B0604030504040204" pitchFamily="34" charset="-120"/>
              <a:cs typeface="+mn-cs"/>
            </a:endParaRPr>
          </a:p>
        </p:txBody>
      </p:sp>
    </p:spTree>
    <p:extLst>
      <p:ext uri="{BB962C8B-B14F-4D97-AF65-F5344CB8AC3E}">
        <p14:creationId xmlns:p14="http://schemas.microsoft.com/office/powerpoint/2010/main" val="393593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CB4FA450-9DB5-4308-AE7E-A4EA4E3BB3C5}"/>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DAD52520-E545-445C-8429-36ECBB843A62}"/>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4" name="Rectangle 2">
            <a:extLst>
              <a:ext uri="{FF2B5EF4-FFF2-40B4-BE49-F238E27FC236}">
                <a16:creationId xmlns:a16="http://schemas.microsoft.com/office/drawing/2014/main" id="{86F45E7B-82D7-4CE1-9129-B8485211715D}"/>
              </a:ext>
            </a:extLst>
          </p:cNvPr>
          <p:cNvSpPr txBox="1">
            <a:spLocks noChangeArrowheads="1"/>
          </p:cNvSpPr>
          <p:nvPr/>
        </p:nvSpPr>
        <p:spPr>
          <a:xfrm>
            <a:off x="467651" y="655213"/>
            <a:ext cx="9036496" cy="543977"/>
          </a:xfrm>
          <a:prstGeom prst="rect">
            <a:avLst/>
          </a:prstGeom>
        </p:spPr>
        <p:txBody>
          <a:bodyPr/>
          <a:lstStyle/>
          <a:p>
            <a:pPr lvl="0">
              <a:defRPr/>
            </a:pPr>
            <a:r>
              <a:rPr lang="zh-TW" altLang="en-US" sz="2800" b="1" kern="0" dirty="0">
                <a:latin typeface="微軟正黑體" panose="020B0604030504040204" pitchFamily="34" charset="-120"/>
                <a:ea typeface="微軟正黑體" panose="020B0604030504040204" pitchFamily="34" charset="-120"/>
                <a:cs typeface="Times New Roman" pitchFamily="18" charset="0"/>
              </a:rPr>
              <a:t>農田水利法子法規盤點</a:t>
            </a:r>
          </a:p>
        </p:txBody>
      </p:sp>
      <p:graphicFrame>
        <p:nvGraphicFramePr>
          <p:cNvPr id="5" name="表格 4">
            <a:extLst>
              <a:ext uri="{FF2B5EF4-FFF2-40B4-BE49-F238E27FC236}">
                <a16:creationId xmlns:a16="http://schemas.microsoft.com/office/drawing/2014/main" id="{92DEC268-5A3A-4785-99ED-7F55CE485634}"/>
              </a:ext>
            </a:extLst>
          </p:cNvPr>
          <p:cNvGraphicFramePr>
            <a:graphicFrameLocks noGrp="1"/>
          </p:cNvGraphicFramePr>
          <p:nvPr>
            <p:extLst>
              <p:ext uri="{D42A27DB-BD31-4B8C-83A1-F6EECF244321}">
                <p14:modId xmlns:p14="http://schemas.microsoft.com/office/powerpoint/2010/main" val="590038208"/>
              </p:ext>
            </p:extLst>
          </p:nvPr>
        </p:nvGraphicFramePr>
        <p:xfrm>
          <a:off x="1768130" y="1195625"/>
          <a:ext cx="8290269" cy="5401072"/>
        </p:xfrm>
        <a:graphic>
          <a:graphicData uri="http://schemas.openxmlformats.org/drawingml/2006/table">
            <a:tbl>
              <a:tblPr/>
              <a:tblGrid>
                <a:gridCol w="1083584">
                  <a:extLst>
                    <a:ext uri="{9D8B030D-6E8A-4147-A177-3AD203B41FA5}">
                      <a16:colId xmlns:a16="http://schemas.microsoft.com/office/drawing/2014/main" val="20000"/>
                    </a:ext>
                  </a:extLst>
                </a:gridCol>
                <a:gridCol w="7206685">
                  <a:extLst>
                    <a:ext uri="{9D8B030D-6E8A-4147-A177-3AD203B41FA5}">
                      <a16:colId xmlns:a16="http://schemas.microsoft.com/office/drawing/2014/main" val="20001"/>
                    </a:ext>
                  </a:extLst>
                </a:gridCol>
              </a:tblGrid>
              <a:tr h="350796">
                <a:tc>
                  <a:txBody>
                    <a:bodyPr/>
                    <a:lstStyle/>
                    <a:p>
                      <a:pPr algn="ctr" rtl="0" fontAlgn="ctr"/>
                      <a:r>
                        <a:rPr lang="zh-TW" altLang="en-US" sz="1600" b="1" i="0" u="none" strike="noStrike" baseline="0" dirty="0">
                          <a:solidFill>
                            <a:srgbClr val="000000"/>
                          </a:solidFill>
                          <a:effectLst/>
                          <a:latin typeface="微軟正黑體" panose="020B0604030504040204" pitchFamily="34" charset="-120"/>
                          <a:ea typeface="微軟正黑體" panose="020B0604030504040204" pitchFamily="34" charset="-120"/>
                        </a:rPr>
                        <a:t>序號</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zh-TW" altLang="en-US" sz="1600" b="1" i="0" u="none" strike="noStrike" baseline="0" dirty="0">
                          <a:solidFill>
                            <a:srgbClr val="000000"/>
                          </a:solidFill>
                          <a:effectLst/>
                          <a:latin typeface="微軟正黑體" panose="020B0604030504040204" pitchFamily="34" charset="-120"/>
                          <a:ea typeface="微軟正黑體" panose="020B0604030504040204" pitchFamily="34" charset="-120"/>
                        </a:rPr>
                        <a:t>子法規</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1</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1" i="0" u="none" strike="noStrike" baseline="0" dirty="0">
                          <a:solidFill>
                            <a:srgbClr val="FF0000"/>
                          </a:solidFill>
                          <a:effectLst/>
                          <a:latin typeface="微軟正黑體" panose="020B0604030504040204" pitchFamily="34" charset="-120"/>
                          <a:ea typeface="微軟正黑體" panose="020B0604030504040204" pitchFamily="34" charset="-120"/>
                        </a:rPr>
                        <a:t>農田灌溉排水管理辦法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§4-3</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§5-2</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§8-2</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§12-2</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§13-4</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§14-3</a:t>
                      </a:r>
                      <a:r>
                        <a:rPr kumimoji="0" lang="zh-TW" altLang="en-US"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§16-3</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2</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農田水利設施發生損害緊急處置補償或計價辦法</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§10-4</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3</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水利小組設置管理辦法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§17-2</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4</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灌溉管理組織設置辦法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§18-3</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5</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農田水利事業人員人事管理辦法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§19-3</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525106"/>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6</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農田水利事業作業基金收支保管運用辦法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§22-1</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7</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農田水利非事業用不動產活化收益辦法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§23-3</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8</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政府撥款農田水利事業作業基金計算標準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§24-2</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9</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農業灌溉用水加壓供水收費標準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§25-2</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10</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農田水利法第三十一條情節輕微及減免處罰標準</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§31-2</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9116">
                <a:tc>
                  <a:txBody>
                    <a:bodyPr/>
                    <a:lstStyle/>
                    <a:p>
                      <a:pPr algn="ctr" rtl="0" fontAlgn="ctr"/>
                      <a:r>
                        <a:rPr lang="en-US" altLang="zh-TW" sz="1600" b="0" i="0" u="none" strike="noStrike" baseline="0" dirty="0">
                          <a:solidFill>
                            <a:schemeClr val="tx1"/>
                          </a:solidFill>
                          <a:effectLst/>
                          <a:latin typeface="微軟正黑體" panose="020B0604030504040204" pitchFamily="34" charset="-120"/>
                          <a:ea typeface="微軟正黑體" panose="020B0604030504040204" pitchFamily="34" charset="-120"/>
                        </a:rPr>
                        <a:t>11</a:t>
                      </a: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rPr>
                        <a:t>農田水利法施行細則 </a:t>
                      </a:r>
                      <a:r>
                        <a:rPr kumimoji="0" lang="en-US" altLang="zh-TW" sz="1600" kern="1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§33</a:t>
                      </a:r>
                      <a:endParaRPr lang="zh-TW" altLang="en-US" sz="1600" b="0" i="0" u="none" strike="noStrike" baseline="0" dirty="0">
                        <a:solidFill>
                          <a:schemeClr val="tx1"/>
                        </a:solidFill>
                        <a:effectLst/>
                        <a:latin typeface="微軟正黑體" panose="020B0604030504040204" pitchFamily="34" charset="-120"/>
                        <a:ea typeface="微軟正黑體" panose="020B0604030504040204" pitchFamily="34" charset="-120"/>
                      </a:endParaRPr>
                    </a:p>
                  </a:txBody>
                  <a:tcPr marL="7218" marR="7218" marT="72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180643"/>
                  </a:ext>
                </a:extLst>
              </a:tr>
            </a:tbl>
          </a:graphicData>
        </a:graphic>
      </p:graphicFrame>
      <p:sp>
        <p:nvSpPr>
          <p:cNvPr id="6" name="矩形 5">
            <a:extLst>
              <a:ext uri="{FF2B5EF4-FFF2-40B4-BE49-F238E27FC236}">
                <a16:creationId xmlns:a16="http://schemas.microsoft.com/office/drawing/2014/main" id="{123E2EB5-6ED9-49C7-9611-76326F51AC47}"/>
              </a:ext>
            </a:extLst>
          </p:cNvPr>
          <p:cNvSpPr/>
          <p:nvPr/>
        </p:nvSpPr>
        <p:spPr>
          <a:xfrm>
            <a:off x="1768129" y="1546926"/>
            <a:ext cx="8290269" cy="1390238"/>
          </a:xfrm>
          <a:prstGeom prst="rect">
            <a:avLst/>
          </a:prstGeom>
          <a:solidFill>
            <a:schemeClr val="accent3">
              <a:lumMod val="20000"/>
              <a:lumOff val="80000"/>
              <a:alpha val="31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noProof="0" dirty="0">
              <a:ln>
                <a:noFill/>
              </a:ln>
              <a:solidFill>
                <a:prstClr val="white"/>
              </a:solidFill>
              <a:effectLst/>
              <a:uLnTx/>
              <a:uFillTx/>
              <a:latin typeface="Times New Roman" panose="02020603050405020304" pitchFamily="18" charset="0"/>
              <a:ea typeface="微軟正黑體" panose="020B0604030504040204" pitchFamily="34" charset="-120"/>
              <a:cs typeface="+mn-cs"/>
            </a:endParaRPr>
          </a:p>
        </p:txBody>
      </p:sp>
      <p:sp>
        <p:nvSpPr>
          <p:cNvPr id="7" name="矩形 6">
            <a:extLst>
              <a:ext uri="{FF2B5EF4-FFF2-40B4-BE49-F238E27FC236}">
                <a16:creationId xmlns:a16="http://schemas.microsoft.com/office/drawing/2014/main" id="{8CF69CBA-C536-4CE1-995E-D1E5FE9B26DD}"/>
              </a:ext>
            </a:extLst>
          </p:cNvPr>
          <p:cNvSpPr/>
          <p:nvPr/>
        </p:nvSpPr>
        <p:spPr>
          <a:xfrm>
            <a:off x="1768129" y="5218544"/>
            <a:ext cx="8290269" cy="919019"/>
          </a:xfrm>
          <a:prstGeom prst="rect">
            <a:avLst/>
          </a:prstGeom>
          <a:solidFill>
            <a:schemeClr val="accent3">
              <a:lumMod val="20000"/>
              <a:lumOff val="80000"/>
              <a:alpha val="31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noProof="0" dirty="0">
              <a:ln>
                <a:noFill/>
              </a:ln>
              <a:solidFill>
                <a:prstClr val="white"/>
              </a:solidFill>
              <a:effectLst/>
              <a:uLnTx/>
              <a:uFillTx/>
              <a:latin typeface="Times New Roman" panose="02020603050405020304" pitchFamily="18" charset="0"/>
              <a:ea typeface="微軟正黑體" panose="020B0604030504040204" pitchFamily="34" charset="-120"/>
              <a:cs typeface="+mn-cs"/>
            </a:endParaRPr>
          </a:p>
        </p:txBody>
      </p:sp>
    </p:spTree>
    <p:extLst>
      <p:ext uri="{BB962C8B-B14F-4D97-AF65-F5344CB8AC3E}">
        <p14:creationId xmlns:p14="http://schemas.microsoft.com/office/powerpoint/2010/main" val="81355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7C4E7D1-72FE-4BDA-8FF3-465BC8F22F66}"/>
              </a:ext>
            </a:extLst>
          </p:cNvPr>
          <p:cNvPicPr>
            <a:picLocks noChangeAspect="1"/>
          </p:cNvPicPr>
          <p:nvPr/>
        </p:nvPicPr>
        <p:blipFill>
          <a:blip r:embed="rId2"/>
          <a:stretch>
            <a:fillRect/>
          </a:stretch>
        </p:blipFill>
        <p:spPr>
          <a:xfrm>
            <a:off x="217889" y="-53799"/>
            <a:ext cx="917150" cy="872949"/>
          </a:xfrm>
          <a:prstGeom prst="rect">
            <a:avLst/>
          </a:prstGeom>
        </p:spPr>
      </p:pic>
      <p:sp>
        <p:nvSpPr>
          <p:cNvPr id="3" name="文字方塊 2">
            <a:extLst>
              <a:ext uri="{FF2B5EF4-FFF2-40B4-BE49-F238E27FC236}">
                <a16:creationId xmlns:a16="http://schemas.microsoft.com/office/drawing/2014/main" id="{0FBDDB64-C1C6-4EA2-BA5C-C06D210E64E5}"/>
              </a:ext>
            </a:extLst>
          </p:cNvPr>
          <p:cNvSpPr txBox="1"/>
          <p:nvPr/>
        </p:nvSpPr>
        <p:spPr>
          <a:xfrm>
            <a:off x="1154062" y="16059"/>
            <a:ext cx="7936671" cy="584775"/>
          </a:xfrm>
          <a:prstGeom prst="roundRect">
            <a:avLst>
              <a:gd name="adj" fmla="val 0"/>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農田水利法及灌溉管理法規介紹</a:t>
            </a:r>
          </a:p>
        </p:txBody>
      </p:sp>
      <p:sp>
        <p:nvSpPr>
          <p:cNvPr id="5" name="矩形 4">
            <a:extLst>
              <a:ext uri="{FF2B5EF4-FFF2-40B4-BE49-F238E27FC236}">
                <a16:creationId xmlns:a16="http://schemas.microsoft.com/office/drawing/2014/main" id="{166D200F-FD32-4A3B-95A4-7A89C14C0EFD}"/>
              </a:ext>
            </a:extLst>
          </p:cNvPr>
          <p:cNvSpPr/>
          <p:nvPr/>
        </p:nvSpPr>
        <p:spPr>
          <a:xfrm>
            <a:off x="548820" y="849176"/>
            <a:ext cx="11094359" cy="5754589"/>
          </a:xfrm>
          <a:prstGeom prst="rect">
            <a:avLst/>
          </a:prstGeom>
        </p:spPr>
        <p:txBody>
          <a:bodyPr wrap="square">
            <a:spAutoFit/>
          </a:bodyPr>
          <a:lstStyle/>
          <a:p>
            <a:pPr>
              <a:spcBef>
                <a:spcPts val="600"/>
              </a:spcBef>
              <a:spcAft>
                <a:spcPts val="600"/>
              </a:spcAft>
            </a:pPr>
            <a:r>
              <a:rPr lang="zh-TW" altLang="en-US" sz="3200" b="1" dirty="0">
                <a:solidFill>
                  <a:srgbClr val="FF0000"/>
                </a:solidFill>
                <a:latin typeface="微軟正黑體" panose="020B0604030504040204" pitchFamily="34" charset="-120"/>
                <a:ea typeface="微軟正黑體" panose="020B0604030504040204" pitchFamily="34" charset="-120"/>
              </a:rPr>
              <a:t>農田水利設施發生損害緊急處置補償或計價辦法</a:t>
            </a:r>
            <a:r>
              <a:rPr lang="en-US" altLang="zh-TW" sz="3200" b="1" dirty="0">
                <a:solidFill>
                  <a:srgbClr val="FF0000"/>
                </a:solidFill>
                <a:latin typeface="微軟正黑體" panose="020B0604030504040204" pitchFamily="34" charset="-120"/>
                <a:ea typeface="微軟正黑體" panose="020B0604030504040204" pitchFamily="34" charset="-120"/>
              </a:rPr>
              <a:t>(</a:t>
            </a:r>
            <a:r>
              <a:rPr lang="zh-TW" altLang="en-US" sz="3200" b="1" dirty="0">
                <a:solidFill>
                  <a:srgbClr val="FF0000"/>
                </a:solidFill>
                <a:latin typeface="微軟正黑體" panose="020B0604030504040204" pitchFamily="34" charset="-120"/>
                <a:ea typeface="微軟正黑體" panose="020B0604030504040204" pitchFamily="34" charset="-120"/>
              </a:rPr>
              <a:t>摘要</a:t>
            </a:r>
            <a:r>
              <a:rPr lang="en-US" altLang="zh-TW" sz="3200" b="1" dirty="0">
                <a:solidFill>
                  <a:srgbClr val="FF0000"/>
                </a:solidFill>
                <a:latin typeface="微軟正黑體" panose="020B0604030504040204" pitchFamily="34" charset="-120"/>
                <a:ea typeface="微軟正黑體" panose="020B0604030504040204" pitchFamily="34" charset="-120"/>
              </a:rPr>
              <a:t>)</a:t>
            </a:r>
          </a:p>
          <a:p>
            <a:pPr>
              <a:lnSpc>
                <a:spcPct val="150000"/>
              </a:lnSpc>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如尚未達到</a:t>
            </a:r>
            <a:r>
              <a:rPr lang="zh-TW" altLang="en-US" sz="2800" b="1" dirty="0">
                <a:solidFill>
                  <a:srgbClr val="FF0000"/>
                </a:solidFill>
                <a:latin typeface="微軟正黑體" panose="020B0604030504040204" pitchFamily="34" charset="-120"/>
                <a:ea typeface="微軟正黑體" panose="020B0604030504040204" pitchFamily="34" charset="-120"/>
              </a:rPr>
              <a:t>災防法</a:t>
            </a:r>
            <a:r>
              <a:rPr lang="zh-TW" altLang="en-US" sz="2800" dirty="0">
                <a:latin typeface="微軟正黑體" panose="020B0604030504040204" pitchFamily="34" charset="-120"/>
                <a:ea typeface="微軟正黑體" panose="020B0604030504040204" pitchFamily="34" charset="-120"/>
              </a:rPr>
              <a:t>所訂災害，但農田水利設施之緊急應變方式。</a:t>
            </a: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拆除合法建築物者，按合法建築物重建價格予以補償；違章建物拆除補償按各縣市相關拆遷補償標準辦理。</a:t>
            </a: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徵用設施或徵調人員等補償費率由主管機關定之、依相關公會所定費率發給或協議等方式予以補償。</a:t>
            </a: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徵用土地，準用土地徵收條例補償規定辦理。</a:t>
            </a: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r>
              <a:rPr lang="en-US"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徵用物如損害應給予補償或徵購。</a:t>
            </a:r>
            <a:endParaRPr lang="en-US" altLang="zh-TW" sz="2800" dirty="0">
              <a:latin typeface="微軟正黑體" panose="020B0604030504040204" pitchFamily="34" charset="-120"/>
              <a:ea typeface="微軟正黑體" panose="020B0604030504040204" pitchFamily="34" charset="-120"/>
            </a:endParaRPr>
          </a:p>
          <a:p>
            <a:pPr marL="180975" indent="-180975">
              <a:lnSpc>
                <a:spcPct val="150000"/>
              </a:lnSpc>
            </a:pPr>
            <a:endParaRPr lang="en-US" altLang="zh-TW" sz="28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1375488277"/>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F6EE6912C0272245A9AC61D56C0E025F" ma:contentTypeVersion="13" ma:contentTypeDescription="建立新的文件。" ma:contentTypeScope="" ma:versionID="5c505f29da633db14d2a354170a89efa">
  <xsd:schema xmlns:xsd="http://www.w3.org/2001/XMLSchema" xmlns:xs="http://www.w3.org/2001/XMLSchema" xmlns:p="http://schemas.microsoft.com/office/2006/metadata/properties" xmlns:ns3="1dd1cac0-b239-4b64-84b0-e8c111bf0bf8" xmlns:ns4="3c739f05-1287-4173-bc21-4a671ca33888" targetNamespace="http://schemas.microsoft.com/office/2006/metadata/properties" ma:root="true" ma:fieldsID="360bba971b07c67f377cac4d80fa1ac3" ns3:_="" ns4:_="">
    <xsd:import namespace="1dd1cac0-b239-4b64-84b0-e8c111bf0bf8"/>
    <xsd:import namespace="3c739f05-1287-4173-bc21-4a671ca338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1cac0-b239-4b64-84b0-e8c111bf0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739f05-1287-4173-bc21-4a671ca33888" elementFormDefault="qualified">
    <xsd:import namespace="http://schemas.microsoft.com/office/2006/documentManagement/types"/>
    <xsd:import namespace="http://schemas.microsoft.com/office/infopath/2007/PartnerControls"/>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element name="SharingHintHash" ma:index="19" nillable="true" ma:displayName="共用提示雜湊"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FA1D6-1382-4748-9551-00C45E9DA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1cac0-b239-4b64-84b0-e8c111bf0bf8"/>
    <ds:schemaRef ds:uri="3c739f05-1287-4173-bc21-4a671ca33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5FD18D-78BE-4A18-8792-91ECD69239C4}">
  <ds:schemaRefs>
    <ds:schemaRef ds:uri="http://purl.org/dc/terms/"/>
    <ds:schemaRef ds:uri="http://purl.org/dc/elements/1.1/"/>
    <ds:schemaRef ds:uri="http://schemas.microsoft.com/office/2006/documentManagement/types"/>
    <ds:schemaRef ds:uri="1dd1cac0-b239-4b64-84b0-e8c111bf0bf8"/>
    <ds:schemaRef ds:uri="http://schemas.microsoft.com/office/2006/metadata/properties"/>
    <ds:schemaRef ds:uri="3c739f05-1287-4173-bc21-4a671ca33888"/>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431BB5-D7DA-4EC8-B43D-104A477B9C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1277</TotalTime>
  <Words>5584</Words>
  <Application>Microsoft Office PowerPoint</Application>
  <PresentationFormat>寬螢幕</PresentationFormat>
  <Paragraphs>544</Paragraphs>
  <Slides>34</Slides>
  <Notes>15</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34</vt:i4>
      </vt:variant>
    </vt:vector>
  </HeadingPairs>
  <TitlesOfParts>
    <vt:vector size="52" baseType="lpstr">
      <vt:lpstr>Microsoft YaHei</vt:lpstr>
      <vt:lpstr>Montserrat Light</vt:lpstr>
      <vt:lpstr>Raleway Thin</vt:lpstr>
      <vt:lpstr>Taipei Sans TC Beta</vt:lpstr>
      <vt:lpstr>思源黑体 CN</vt:lpstr>
      <vt:lpstr>微軟正黑體</vt:lpstr>
      <vt:lpstr>微軟正黑體</vt:lpstr>
      <vt:lpstr>新細明體</vt:lpstr>
      <vt:lpstr>標楷體</vt:lpstr>
      <vt:lpstr>Arial</vt:lpstr>
      <vt:lpstr>Arial Black</vt:lpstr>
      <vt:lpstr>Calibri</vt:lpstr>
      <vt:lpstr>Calibri Light</vt:lpstr>
      <vt:lpstr>Corbel</vt:lpstr>
      <vt:lpstr>Times New Roman</vt:lpstr>
      <vt:lpstr>Wingdings</vt:lpstr>
      <vt:lpstr>Office 佈景主題</vt:lpstr>
      <vt:lpstr>自訂設計</vt:lpstr>
      <vt:lpstr>農田水利灌溉管理法規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占用排除方案規劃及要點說明</dc:title>
  <dc:creator>林佩穎</dc:creator>
  <cp:lastModifiedBy>朱志彬</cp:lastModifiedBy>
  <cp:revision>76</cp:revision>
  <cp:lastPrinted>2022-06-27T10:31:33Z</cp:lastPrinted>
  <dcterms:created xsi:type="dcterms:W3CDTF">2020-06-08T05:20:24Z</dcterms:created>
  <dcterms:modified xsi:type="dcterms:W3CDTF">2022-06-29T01:15:46Z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0x010100F6EE6912C0272245A9AC61D56C0E025F</vt:lpwstr>
  </property>
  <property fmtid="{D5CDD505-2E9C-101B-9397-08002B2CF9AE}" pid="3" name="MediaServiceImageTags">
    <vt:lpwstr/>
  </property>
</Properties>
</file>