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4" r:id="rId6"/>
    <p:sldId id="291" r:id="rId7"/>
    <p:sldId id="257" r:id="rId8"/>
    <p:sldId id="292" r:id="rId9"/>
    <p:sldId id="258" r:id="rId10"/>
    <p:sldId id="285" r:id="rId11"/>
    <p:sldId id="286" r:id="rId12"/>
    <p:sldId id="259" r:id="rId13"/>
    <p:sldId id="260" r:id="rId14"/>
    <p:sldId id="265" r:id="rId15"/>
    <p:sldId id="266" r:id="rId16"/>
    <p:sldId id="267" r:id="rId17"/>
    <p:sldId id="268" r:id="rId18"/>
    <p:sldId id="271" r:id="rId19"/>
    <p:sldId id="272" r:id="rId20"/>
    <p:sldId id="261" r:id="rId21"/>
    <p:sldId id="290" r:id="rId22"/>
    <p:sldId id="263" r:id="rId23"/>
    <p:sldId id="276" r:id="rId24"/>
    <p:sldId id="287" r:id="rId25"/>
    <p:sldId id="277" r:id="rId26"/>
    <p:sldId id="282" r:id="rId27"/>
    <p:sldId id="289" r:id="rId28"/>
    <p:sldId id="281" r:id="rId29"/>
    <p:sldId id="283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29" autoAdjust="0"/>
  </p:normalViewPr>
  <p:slideViewPr>
    <p:cSldViewPr snapToGrid="0">
      <p:cViewPr varScale="1">
        <p:scale>
          <a:sx n="47" d="100"/>
          <a:sy n="47" d="100"/>
        </p:scale>
        <p:origin x="88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11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engchia-my.sharepoint.com/personal/yangmh_o365_fcu_edu_tw/Documents/&#31975;&#39135;&#23433;&#20840;/&#31975;&#39135;&#33258;&#32102;&#295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381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糧食自給率!$A$4:$A$33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糧食自給率!$B$4:$B$33</c:f>
              <c:numCache>
                <c:formatCode>General</c:formatCode>
                <c:ptCount val="30"/>
                <c:pt idx="0">
                  <c:v>43.1</c:v>
                </c:pt>
                <c:pt idx="1">
                  <c:v>41.2</c:v>
                </c:pt>
                <c:pt idx="2">
                  <c:v>39.200000000000003</c:v>
                </c:pt>
                <c:pt idx="3">
                  <c:v>39.9</c:v>
                </c:pt>
                <c:pt idx="4">
                  <c:v>38.5</c:v>
                </c:pt>
                <c:pt idx="5">
                  <c:v>37.299999999999997</c:v>
                </c:pt>
                <c:pt idx="6">
                  <c:v>37.200000000000003</c:v>
                </c:pt>
                <c:pt idx="7">
                  <c:v>37.1</c:v>
                </c:pt>
                <c:pt idx="8">
                  <c:v>36.700000000000003</c:v>
                </c:pt>
                <c:pt idx="9">
                  <c:v>35.799999999999997</c:v>
                </c:pt>
                <c:pt idx="10">
                  <c:v>35.4</c:v>
                </c:pt>
                <c:pt idx="11">
                  <c:v>34.6</c:v>
                </c:pt>
                <c:pt idx="12">
                  <c:v>35.6</c:v>
                </c:pt>
                <c:pt idx="13">
                  <c:v>34.1</c:v>
                </c:pt>
                <c:pt idx="14">
                  <c:v>32.1</c:v>
                </c:pt>
                <c:pt idx="15">
                  <c:v>30.2</c:v>
                </c:pt>
                <c:pt idx="16">
                  <c:v>32.1</c:v>
                </c:pt>
                <c:pt idx="17">
                  <c:v>30.3</c:v>
                </c:pt>
                <c:pt idx="18">
                  <c:v>32.200000000000003</c:v>
                </c:pt>
                <c:pt idx="19">
                  <c:v>31.7</c:v>
                </c:pt>
                <c:pt idx="20">
                  <c:v>31.3</c:v>
                </c:pt>
                <c:pt idx="21">
                  <c:v>33.9</c:v>
                </c:pt>
                <c:pt idx="22">
                  <c:v>32.700000000000003</c:v>
                </c:pt>
                <c:pt idx="23">
                  <c:v>32.9</c:v>
                </c:pt>
                <c:pt idx="24">
                  <c:v>34</c:v>
                </c:pt>
                <c:pt idx="25">
                  <c:v>31.4</c:v>
                </c:pt>
                <c:pt idx="26">
                  <c:v>31</c:v>
                </c:pt>
                <c:pt idx="27">
                  <c:v>32.299999999999997</c:v>
                </c:pt>
                <c:pt idx="28">
                  <c:v>34.5</c:v>
                </c:pt>
                <c:pt idx="29">
                  <c:v>32.1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DE-44B3-A764-6D4A34D149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2185008"/>
        <c:axId val="1180873040"/>
      </c:lineChart>
      <c:catAx>
        <c:axId val="11721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80873040"/>
        <c:crosses val="autoZero"/>
        <c:auto val="1"/>
        <c:lblAlgn val="ctr"/>
        <c:lblOffset val="100"/>
        <c:noMultiLvlLbl val="0"/>
      </c:catAx>
      <c:valAx>
        <c:axId val="118087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21850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66D63-F3CC-4EAB-B97B-DE0C76D64C18}" type="datetimeFigureOut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D1DBC-9677-41A9-AAC8-2E0E1B05E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44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C324-FA8C-44C2-9229-C03CBB086ED7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26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0FCE-DFE4-4A94-8043-9E55B7D8993F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6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5551-03F9-4AA5-980F-EBCE7AB3DB7E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1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B8E-D1EA-45B9-B52B-FD9B55CD683B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5C5FA3-C28E-4EE7-8E5D-EDD1C67C90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2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E7F-C9DA-40F8-9C6A-8359F4666B2E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65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7EE0-1B29-4AD9-BA4E-A39450B327B3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89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E172-3AFB-459C-9613-53A2A19E18DE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67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08D4-A71C-4D82-88E9-CD01AE6DB629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5C5FA3-C28E-4EE7-8E5D-EDD1C67C90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40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B487-E52F-4F74-8956-ED2A9BB11907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2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A68-6D38-4283-886C-D51D73369B32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8D-F327-492C-9637-2E63572EE8F1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65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837A-E104-4AB4-ACDD-D803EA290699}" type="datetime1">
              <a:rPr lang="zh-TW" altLang="en-US" smtClean="0"/>
              <a:t>2022/6/4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FA3-C28E-4EE7-8E5D-EDD1C67C9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2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4677" y="1453661"/>
            <a:ext cx="9144000" cy="2000141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氣候變遷對台灣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安全之衝擊與因應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64677" y="3607787"/>
            <a:ext cx="9144000" cy="864859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楊明憲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72819" y="84562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農田水利灌溉管理人員職能訓練基礎班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7" y="4780120"/>
            <a:ext cx="6036652" cy="20778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169" y="4783752"/>
            <a:ext cx="6060831" cy="20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見證：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ing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51449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聯合國政府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變遷小組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(Intergovernmental Panel on Climate Change, IPCC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氣候變遷現象已經明顯發生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2040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年後全球平均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將上漲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1.5° 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，而豐水年與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枯水年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差距倍增，旱澇交替更頻繁，降雨越來越極端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海平面上升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使得農業耕地淹沒，沿海土壤受鹽漬，可耕種面積逐漸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球不斷發生改寫歷史紀錄的百年乾旱、豪雨、大火、颶風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極端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主要的變遷現象包括溫室氣體排放持續增加、大氣組成持續改變、地球升溫、全球氣候運作模式改變。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氣候變遷造成全球水文循環改變，降雨與蒸發散的強度升高、降雨強度升高，且下雪的機會變少。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在溫度方面，地球升溫造成熱浪發生機會升高、部分地區將變得更為乾旱。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熱帶氣旋發生的機會升高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，可能造成更嚴重的生命財產損失；而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全球海平面上升高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，更可能因發暴潮、海水入侵與國土流失的嚴重問題。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01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全球暖化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1850年以來氣溫上升曲線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0" y="71066"/>
            <a:ext cx="6736660" cy="66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71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98683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溫室效應全球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溫室氣體效應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83" y="340354"/>
            <a:ext cx="7369777" cy="65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42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910" y="365125"/>
            <a:ext cx="1989083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排放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情況會惡化到什麼程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1" y="134609"/>
            <a:ext cx="8770736" cy="62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62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台灣百年乾旱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02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月底前無颱風侵臺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，是自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年以來首次發生，且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6-10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月上旬各水庫集水區降雨量為歷史平均值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2~6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成，水情相當嚴峻。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月在稻作抽穗期宣布停灌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，桃竹苗停灌區面積有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千公頃，統計申請停灌補償面積有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4,084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公頃，以稻作面積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913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公頃最大，占比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77.5%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，其他作物面積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3,171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公頃，占比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22.5%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期嘉南地區曾文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烏山頭水庫灌區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千公頃農田實施停灌補償措施。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年上半年臺灣發生旱災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缺水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導致各地區進入不同程度的減壓供水、限水、停耕、歇業等情況，此為自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年以來最嚴重乾旱、又被稱作「百年大旱」。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產物估計損失計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7,473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元，包括芒果、茶、荔枝、柳橙及椪柑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臺灣受氣候變遷的影響，雖然年總雨量沒有明顯變化，但降雨型態趨向極端化，乾季變長，瞬間強降雨的規模則愈來愈大。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21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重大農業災害產物估計損失</a:t>
            </a: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颱風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13703"/>
              </p:ext>
            </p:extLst>
          </p:nvPr>
        </p:nvGraphicFramePr>
        <p:xfrm>
          <a:off x="609600" y="1578934"/>
          <a:ext cx="10972799" cy="4697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417">
                  <a:extLst>
                    <a:ext uri="{9D8B030D-6E8A-4147-A177-3AD203B41FA5}">
                      <a16:colId xmlns:a16="http://schemas.microsoft.com/office/drawing/2014/main" val="2170733401"/>
                    </a:ext>
                  </a:extLst>
                </a:gridCol>
                <a:gridCol w="1551554">
                  <a:extLst>
                    <a:ext uri="{9D8B030D-6E8A-4147-A177-3AD203B41FA5}">
                      <a16:colId xmlns:a16="http://schemas.microsoft.com/office/drawing/2014/main" val="3685234692"/>
                    </a:ext>
                  </a:extLst>
                </a:gridCol>
                <a:gridCol w="1551554">
                  <a:extLst>
                    <a:ext uri="{9D8B030D-6E8A-4147-A177-3AD203B41FA5}">
                      <a16:colId xmlns:a16="http://schemas.microsoft.com/office/drawing/2014/main" val="4010427134"/>
                    </a:ext>
                  </a:extLst>
                </a:gridCol>
                <a:gridCol w="1389156">
                  <a:extLst>
                    <a:ext uri="{9D8B030D-6E8A-4147-A177-3AD203B41FA5}">
                      <a16:colId xmlns:a16="http://schemas.microsoft.com/office/drawing/2014/main" val="1557493706"/>
                    </a:ext>
                  </a:extLst>
                </a:gridCol>
                <a:gridCol w="1389156">
                  <a:extLst>
                    <a:ext uri="{9D8B030D-6E8A-4147-A177-3AD203B41FA5}">
                      <a16:colId xmlns:a16="http://schemas.microsoft.com/office/drawing/2014/main" val="958104071"/>
                    </a:ext>
                  </a:extLst>
                </a:gridCol>
                <a:gridCol w="1386962">
                  <a:extLst>
                    <a:ext uri="{9D8B030D-6E8A-4147-A177-3AD203B41FA5}">
                      <a16:colId xmlns:a16="http://schemas.microsoft.com/office/drawing/2014/main" val="2324179759"/>
                    </a:ext>
                  </a:extLst>
                </a:gridCol>
              </a:tblGrid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災害別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農作物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畜產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漁產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林產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7632588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677137600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月相繼的尼伯特、莫蘭蒂、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梅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姬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18,411,548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16,929,138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57,936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105,192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1,319,283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04370490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月賀伯颱風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18,543,463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14,779,276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467,235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2,430,296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866,656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8161576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月莫拉克颱風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19,081,502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10,109,283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1,551,051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4,314,333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3,106,835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24703472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月蘇迪勒颱風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9,981,659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9,673,773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21,695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229,633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56,558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72031786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月柯羅莎颱風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7,642,586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7,576,684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7,974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42,141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15,787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32068960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月海棠颱風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7,592,991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6,678,433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74,110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634,321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206,127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15150923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月凡那比颱風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7,529,266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6,544,674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181,010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768,954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34,628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451732426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月瑞伯颱風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6,669,671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6,168,219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25,445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451,635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24,372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902033755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月薔蜜颱風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6,421,790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6,328,303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8,266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81,886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3,335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88697590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zh-TW" alt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碧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斯颱風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6,119,063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5,719,063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76,783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140,381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182,836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22103979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7417-ACFB-4A9D-ABB0-0FE0829D560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43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3654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重大農業災害產物估計損失</a:t>
            </a: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豪雨、寒害、乾旱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050581"/>
              </p:ext>
            </p:extLst>
          </p:nvPr>
        </p:nvGraphicFramePr>
        <p:xfrm>
          <a:off x="609600" y="1662112"/>
          <a:ext cx="10972799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417">
                  <a:extLst>
                    <a:ext uri="{9D8B030D-6E8A-4147-A177-3AD203B41FA5}">
                      <a16:colId xmlns:a16="http://schemas.microsoft.com/office/drawing/2014/main" val="4110720021"/>
                    </a:ext>
                  </a:extLst>
                </a:gridCol>
                <a:gridCol w="1551554">
                  <a:extLst>
                    <a:ext uri="{9D8B030D-6E8A-4147-A177-3AD203B41FA5}">
                      <a16:colId xmlns:a16="http://schemas.microsoft.com/office/drawing/2014/main" val="1040744369"/>
                    </a:ext>
                  </a:extLst>
                </a:gridCol>
                <a:gridCol w="1551554">
                  <a:extLst>
                    <a:ext uri="{9D8B030D-6E8A-4147-A177-3AD203B41FA5}">
                      <a16:colId xmlns:a16="http://schemas.microsoft.com/office/drawing/2014/main" val="2587434611"/>
                    </a:ext>
                  </a:extLst>
                </a:gridCol>
                <a:gridCol w="1389156">
                  <a:extLst>
                    <a:ext uri="{9D8B030D-6E8A-4147-A177-3AD203B41FA5}">
                      <a16:colId xmlns:a16="http://schemas.microsoft.com/office/drawing/2014/main" val="1866318890"/>
                    </a:ext>
                  </a:extLst>
                </a:gridCol>
                <a:gridCol w="1389156">
                  <a:extLst>
                    <a:ext uri="{9D8B030D-6E8A-4147-A177-3AD203B41FA5}">
                      <a16:colId xmlns:a16="http://schemas.microsoft.com/office/drawing/2014/main" val="2339662945"/>
                    </a:ext>
                  </a:extLst>
                </a:gridCol>
                <a:gridCol w="1386962">
                  <a:extLst>
                    <a:ext uri="{9D8B030D-6E8A-4147-A177-3AD203B41FA5}">
                      <a16:colId xmlns:a16="http://schemas.microsoft.com/office/drawing/2014/main" val="2909244868"/>
                    </a:ext>
                  </a:extLst>
                </a:gridCol>
              </a:tblGrid>
              <a:tr h="28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災害別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農作物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畜產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漁產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林產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69339885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豪雨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02529154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月豪雨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4,846,084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3,648,782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219,416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962,763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15,123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164076468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0823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熱帶低壓水災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3,453,766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2,765,547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176,562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510,714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74736542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月豪雨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2,368,718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2,368,718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9241138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月霪雨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2,305,494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2,305,494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604238134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月豪雨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(0609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水災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2,231,320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2,204,480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20,261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4,850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1,729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85366032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0601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豪雨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2,209,991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2,193,939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8,114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5,641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2,297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641328164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108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0812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豪雨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1,951,663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1,951,203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87904785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寒害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984539149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105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月寒流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10,840,267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4,207,867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6,631,498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867648637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月寒害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3,143,387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1,930,372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1,213,015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728662610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1~3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月低溫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2,817,382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2,670,357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147,025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75295052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乾旱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528874111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月旱災等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4,727,197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4,727,197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255226340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月乾旱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452,313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452,313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27384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7417-ACFB-4A9D-ABB0-0FE0829D560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20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變遷對糧食生產之衝擊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18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變遷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造成全球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整體農地減少，水資源短缺，農產品價格波動加大，極端氣候帶來的災害損失益發嚴重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，對農業帶來極大的挑戰。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變遷會對於開發中國家主要糧食作物減產最為明顯。</a:t>
            </a:r>
          </a:p>
          <a:p>
            <a:pPr>
              <a:lnSpc>
                <a:spcPct val="12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氣候變遷會對於各不同區域的灌溉作物生產造成不同的減產衝擊。</a:t>
            </a:r>
          </a:p>
          <a:p>
            <a:pPr>
              <a:lnSpc>
                <a:spcPct val="100000"/>
              </a:lnSpc>
            </a:pP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氣候變遷會造成糧食價格升高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，受影響的作物包括稻米、小麥、大麥、黃豆等主要作物，同時也會引起飼料價格高漲，肉品的價格也會受到影響。</a:t>
            </a: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極端氣候發生的頻率將會增加，嚴重性也會增強，進而影響全球的糧食生產與供應的穩定性。</a:t>
            </a:r>
          </a:p>
          <a:p>
            <a:pPr>
              <a:lnSpc>
                <a:spcPct val="10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放眼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人口增長而糧食供給短缺的可能性，氣候變遷現象被預期將陷數以百萬計民眾於饑餓風險，更將使得氣候變遷與糧食安全兩項議題密不可分。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44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糧食安全之因應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41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一、農業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面對氣候變遷之基本因應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減緩；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調適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二、保障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之基本因應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分散進口來源；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加強公私庫存；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強化自給能力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三、提高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自給之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基本因應策略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替代進口；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、強化糧食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自給之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調整生產降低衝擊與風險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、保護農業、保障糧食生產能力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農地資源利用的規劃與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導向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19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農業面對氣候變遷之基本因應策略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726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減緩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(mitigation)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溫室氣體排放減量、吸附、貯存。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調適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(adaptation)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發展新品種新技術順應趨勢。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農業淨零排放策略四大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主軸：減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量、增碳匯、循環、綠趨勢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研發抗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逆境品種：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耐熱、耐旱、抗白葉枯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病、基因改造、基因編輯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技術進步：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設施農業、智慧農業、精準農業、韌性農業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風險管理：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農業保險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、預警系統、農民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自主性防災能力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59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者簡介：楊明憲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935480"/>
            <a:ext cx="11391056" cy="438912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逢甲大學國貿系教授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臺灣大學農業經濟博士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州州立大學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日本早稻田大學訪問學者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農田水利人力發展中心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保險基金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、全國農業金庫獨立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曾任彰化縣政府農業局局長、臺灣農村經濟學會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理事長、農業信用保證基金董事、逢甲大學主任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研究興趣：農業發展與政策、農業保險與保障、農產運銷與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貿易、糧食安全與生產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90" y="0"/>
            <a:ext cx="3576810" cy="26872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857" y="337047"/>
            <a:ext cx="2696380" cy="20222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" y="54012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andy20161221@gmail.com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LINE: 0932515687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7417-ACFB-4A9D-ABB0-0FE0829D560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830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保障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之基本因應策略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8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面對氣候變遷的情勢下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，糧食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安全已成為全世界各國共同關心的議題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、新冠肺炎疫情及俄烏戰爭，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導致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國際糧價暴漲及糧食出口國管制出口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不安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三大構面之基本策略：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分散進口來源：分散地區與時間、掌握供應鏈每一環節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加強公私庫存：掌握庫存資訊，建立動態庫存機制、機動調度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提高糧食自給：強化糧食自給能力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1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提高糧食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自給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基本因應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3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基本因應策略</a:t>
            </a:r>
            <a:r>
              <a:rPr lang="zh-TW" altLang="en-US" sz="3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：替代進口、替代消費</a:t>
            </a:r>
            <a:r>
              <a:rPr lang="zh-TW" altLang="en-US" sz="33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3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替代進口：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國產雜糧種植面積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硬質玉米、小麥、黃豆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大糧倉計畫」只規劃於北部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期稻作低產區、中部沿海再生稻區、彰雲嘉高鐵沿線及地層下陷區、南部雙期稻作區等，可再配合灌區輪灌政策擴大推動範圍，農委會已設定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萬公頃的飼料玉米種植目標，依估算約可提供我國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個月畜產所需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替代消費：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肥料投入替代：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以循環經濟堆肥替代化肥、禾豆科輪作減少肥料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使用；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生產使用替代：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飼料米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、甘藷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來替代飼料玉米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使用；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消費型態替代：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穀粉替代麵粉、米食替代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麵食、蔬食替代葷食。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平衡生產結構：提高大宗穀物自給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率，同時解決稻米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生產過剩問題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91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強化糧食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自給之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行動方案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55532"/>
            <a:ext cx="10817772" cy="51659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調整生產降低衝擊與風險</a:t>
            </a:r>
            <a:endPara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lang="zh-TW" altLang="en-US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多元化：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種植作物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飼養家畜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樣化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，以降低氣候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變遷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衝擊並分散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zh-TW" sz="1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生產區</a:t>
            </a:r>
            <a:r>
              <a:rPr lang="zh-TW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及作物種類：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避免灌溉水資源不足的問題。</a:t>
            </a: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1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休耕與輪作為因應乾旱與高溫季節的調節</a:t>
            </a:r>
            <a:r>
              <a:rPr lang="zh-TW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r>
              <a:rPr lang="zh-TW" altLang="en-US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旱季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時鼓勵種植旱雜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雨季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時鼓勵種植水稻及水生植物，以發揮蓄水及補注地下水功能。</a:t>
            </a: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調整耕作栽培時間：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調整整地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、播種、施灌與收割等等作業的時間點，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高溫、乾旱或大雨對於作物之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損害。</a:t>
            </a:r>
            <a:endParaRPr lang="zh-TW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</a:t>
            </a:r>
            <a:r>
              <a:rPr lang="zh-TW" altLang="zh-TW" sz="1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zh-TW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品種</a:t>
            </a:r>
            <a:r>
              <a:rPr lang="zh-TW" altLang="en-US" sz="19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耐熱、耐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旱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作物、加強抗逆境種原蒐集及評估其</a:t>
            </a:r>
            <a:r>
              <a:rPr lang="zh-TW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適應性。</a:t>
            </a:r>
            <a:endPara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r>
              <a:rPr lang="zh-TW" altLang="zh-TW" sz="1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避免在邊際土地進行農業耕作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以避免土壤流失與自然災害之發生。</a:t>
            </a: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1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改變農地地貌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以階梯式農田、多樣性農地結構、蓄水池、地下水補注區等地貌型態，增加水資源利用效率、降低土壤流失、緩和洪害。</a:t>
            </a:r>
          </a:p>
          <a:p>
            <a:pPr marL="273050" indent="-273050">
              <a:lnSpc>
                <a:spcPct val="120000"/>
              </a:lnSpc>
              <a:buFont typeface="+mj-lt"/>
              <a:buAutoNum type="arabicPeriod"/>
            </a:pPr>
            <a:endParaRPr lang="zh-TW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4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強化糧食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自給之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行動方案二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2260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zh-TW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農地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、保護農業、保障糧食生產能力</a:t>
            </a:r>
            <a:endParaRPr lang="en-US" altLang="zh-TW" sz="2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台農地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萬公頃中，扣除大量的林務用地後，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實際可供糧食生產的土地僅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萬公頃。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農糧用地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養殖魚塭用地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畜牧用地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「潛在可供使用」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含廢耕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的農地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萬公頃可供糧食生產之農地，尚有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萬公頃公頃農地未納入農田水利會灌區管理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為提供國人基本熱量需求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(2000~2100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大卡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國內農地需求總量面積約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81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，估計可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維持糧食自給率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國內有必要維持農作物生產面積與生產能力，以因應可能發生的糧食危機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我國農地資源管理的相關政策應強調保護優良農地維護、休耕農地活化、農村社區發展等重要項目，以維護我國農地資源的生產潛力及確保糧食供應安全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0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強化糧食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自給之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行動方案三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2260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農地資源利用的規劃與管理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彈性利用：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調整糧食與非糧食生產。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農地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利用方式應該採用彈性的機制，保留足夠緩衝農地，於平時非用作糧食生產使用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例如栽種短期的花卉景觀作物、綠肥作物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，並且設計迅速回復糧食生產的調整機制，以因應國際糧食危機發生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休耕活化：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耕田亦可作為許多新品種的試驗田，或是基於糧食安全設置生產專區，可視為具有動態庫藏的功能。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戰備復耕：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耕農地的復耕條件，包括農民耕種意願、農業基礎設施、農地堪用狀況等，以便可以立即投入稻米增產的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行列，也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休耕農地必須隨時處於可耕種的戰備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糧食自給之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行動方案四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2969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需求導向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糧食短缺：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生產太少、消費太多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糧食耗損與浪費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台灣平均每人每年產生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公斤廚餘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，而平均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每人每年可獲得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567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公斤糧食供應量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，表示有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的糧食耗損與丟棄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循環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台灣一年農業廢棄物約高達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萬公噸，禽畜糞便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、果皮、菜渣、稻桿、太空包、疏果、疏枝，皆可變成能源、肥料，或加工品。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食農教育：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產地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、吃在地食當季、身土不二、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哩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F2F(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從農場到餐桌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5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避氣候變遷，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需要糧食維持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農業生產衝擊，使得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面臨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不確定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性的未來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安全係由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進口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庫存及國內生產所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，但進口並不可靠。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面對疫情、戰爭、能源及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之風險。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除要減緩氣候變遷之衝擊外，也要調適氣候變遷之趨勢，確保糧食安全無虞，強化糧食自給能力，務使糧食量足價穩。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糧食安全是國家安全的一環，也是社會安定的基石，需要我們一起關心、共同努力。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455" y="103023"/>
            <a:ext cx="4483345" cy="15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糧食安全之重要性與危機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糧食自給率、糧食生產與影響因素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氣候變遷對農業之衝擊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強化糧食安全之因應對策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41" y="2930769"/>
            <a:ext cx="5777452" cy="32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農田水利會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改制與糧食安全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一、強化農田水利會功能，擴大對農民服務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萬公頃可供糧食生產之農地，尚有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萬公頃公頃農地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未納入農田水利會灌區管理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，為讓更多農民受惠，實有必要擴大農田水利會服務範圍，使政府投入資源發揮綜效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、建構國家水資源公共化管理體制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農業水資源為公共財，由於氣候變遷，旱澇發生頻率增加，為契合農業新政策，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確保糧食安全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，透過系統化投資農田水利設施更新改善，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提升面對氣候變遷調適能力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，完善我國農業經營環境基礎建設。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49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四大風險與糧食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世界各國都面臨疫情、戰爭、能源、氣候等四大風險，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如何維持糧食量足價穩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，是相當嚴峻的考驗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情風險：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供應鏈斷鏈。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戰爭風險：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經濟制裁、出口管制。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能源風險：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石油危機與糧食危機之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伴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氣候風險：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極端氣候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、全球暖化，為長期風險。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42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糧食安全與糧食自給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糧食安全為國家長期追求的目標。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糧食安全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(food security)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與食品安全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(food safety)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安全的三大構面為：國內生產、國外進口、公私部門庫存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糧食自給為最重要的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：操之於己、不受於人。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只要能生產糧食，就不會放棄生產糧食的能力與機會。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WTO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強調自由貿易，但也尊重各國維護糧食安全的決心。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非貿易關切事項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(Non-Trade Concerns, NTCs)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：糧食安全、環境保護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鄉村發展。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37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歷年來我國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自給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以所需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08386"/>
          <a:ext cx="10515600" cy="485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我國糧食生產與自給情形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稻米生產過剩、稻米自給率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110%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、安全存糧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萬噸。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大宗穀物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黃豆、小麥、玉米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高度依賴進口、穀物自給率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稻田休耕轉作、大糧倉計畫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推廣國產雜糧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糧食涵蓋五穀雜糧、蔬菜水果、畜禽肉類、水產、乳品、油脂、糖，以及薯類。以熱量計算的綜合糧食自給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31.7%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為歷史新低。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肉類的自給率亦每下愈況，在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73.9%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82.9%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下降許多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每人每年白米消費量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44.12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公斤、麵粉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公斤、肉類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86.50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豬肉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35.32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公斤、家禽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43.03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10000"/>
              </a:lnSpc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56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糧食自給之影響因素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人類需要糧食，農業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糧食，人類生存與生活離不開農業。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糧食生產要素：土地、勞動、資本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水利、資材、設施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產量多寡與成本高低之影響因素：氣候、土壤、灌溉、技術、管理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土壤：肥沃貧瘠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灌溉：水利建設、旱澇、水質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、水量、用水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技術：品種研發及改良、產期調節、機械化、自動化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管理：專兼業專、大小農、農企業、組織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氣候：颱風豪雨、風調雨順、氣候變遷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FA3-C28E-4EE7-8E5D-EDD1C67C90B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7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0B6155180DE3149859BD2DB9C9C1166" ma:contentTypeVersion="14" ma:contentTypeDescription="建立新的文件。" ma:contentTypeScope="" ma:versionID="a6ae060c22b85cf330d8533a436e8912">
  <xsd:schema xmlns:xsd="http://www.w3.org/2001/XMLSchema" xmlns:xs="http://www.w3.org/2001/XMLSchema" xmlns:p="http://schemas.microsoft.com/office/2006/metadata/properties" xmlns:ns3="5eb94f4e-b364-44d6-a266-7e3d247c5075" xmlns:ns4="7ff8be6f-4bba-4014-bd75-aa35b6968abf" targetNamespace="http://schemas.microsoft.com/office/2006/metadata/properties" ma:root="true" ma:fieldsID="59b492374e264055b57e94c1791662f0" ns3:_="" ns4:_="">
    <xsd:import namespace="5eb94f4e-b364-44d6-a266-7e3d247c5075"/>
    <xsd:import namespace="7ff8be6f-4bba-4014-bd75-aa35b6968a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94f4e-b364-44d6-a266-7e3d247c5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8be6f-4bba-4014-bd75-aa35b6968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F782C7-B0B5-4180-8A5F-84F2CB71DC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D02ADB-5E7E-4E4C-83F9-1793012EB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94f4e-b364-44d6-a266-7e3d247c5075"/>
    <ds:schemaRef ds:uri="7ff8be6f-4bba-4014-bd75-aa35b6968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4A15B5-3D1C-4A9A-8D33-6A1C96EFE9F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ff8be6f-4bba-4014-bd75-aa35b6968abf"/>
    <ds:schemaRef ds:uri="http://purl.org/dc/terms/"/>
    <ds:schemaRef ds:uri="http://schemas.microsoft.com/office/2006/metadata/properties"/>
    <ds:schemaRef ds:uri="http://schemas.microsoft.com/office/infopath/2007/PartnerControls"/>
    <ds:schemaRef ds:uri="5eb94f4e-b364-44d6-a266-7e3d247c507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3089</Words>
  <Application>Microsoft Office PowerPoint</Application>
  <PresentationFormat>寬螢幕</PresentationFormat>
  <Paragraphs>324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氣候變遷對台灣地區 糧食安全之衝擊與因應對策</vt:lpstr>
      <vt:lpstr>講者簡介：楊明憲</vt:lpstr>
      <vt:lpstr>大綱</vt:lpstr>
      <vt:lpstr>農田水利會改制與糧食安全</vt:lpstr>
      <vt:lpstr>四大風險與糧食危機</vt:lpstr>
      <vt:lpstr>糧食安全與糧食自給</vt:lpstr>
      <vt:lpstr>歷年來我國糧食自給率(以所需熱量換算)</vt:lpstr>
      <vt:lpstr>我國糧食生產與自給情形</vt:lpstr>
      <vt:lpstr>糧食自給之影響因素</vt:lpstr>
      <vt:lpstr>我們正見證：氣候變遷ing…</vt:lpstr>
      <vt:lpstr>全球暖化</vt:lpstr>
      <vt:lpstr>溫室效應全球變暖</vt:lpstr>
      <vt:lpstr>碳排放 碳中和</vt:lpstr>
      <vt:lpstr>台灣百年乾旱</vt:lpstr>
      <vt:lpstr>重大農業災害產物估計損失：颱風</vt:lpstr>
      <vt:lpstr>重大農業災害產物估計損失：豪雨、寒害、乾旱</vt:lpstr>
      <vt:lpstr>氣候變遷對糧食生產之衝擊</vt:lpstr>
      <vt:lpstr>強化糧食安全之因應對策</vt:lpstr>
      <vt:lpstr>農業面對氣候變遷之基本因應策略</vt:lpstr>
      <vt:lpstr>保障糧食安全之基本因應策略</vt:lpstr>
      <vt:lpstr>提高糧食自給之基本因應策略</vt:lpstr>
      <vt:lpstr>強化糧食自給之行動方案一</vt:lpstr>
      <vt:lpstr>強化糧食自給之行動方案二</vt:lpstr>
      <vt:lpstr>強化糧食自給之行動方案三</vt:lpstr>
      <vt:lpstr>強化糧食自給之行動方案四</vt:lpstr>
      <vt:lpstr>結語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氣候變遷對台灣地區糧食安全之衝擊與因應對策</dc:title>
  <dc:creator>andy20161221@gmail.com</dc:creator>
  <cp:lastModifiedBy>楊明憲</cp:lastModifiedBy>
  <cp:revision>60</cp:revision>
  <dcterms:created xsi:type="dcterms:W3CDTF">2022-06-03T14:09:50Z</dcterms:created>
  <dcterms:modified xsi:type="dcterms:W3CDTF">2022-06-04T09:28:48Z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0x01010020B6155180DE3149859BD2DB9C9C1166</vt:lpwstr>
  </property>
</Properties>
</file>