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6" r:id="rId1"/>
    <p:sldMasterId id="2147483668" r:id="rId2"/>
  </p:sldMasterIdLst>
  <p:notesMasterIdLst>
    <p:notesMasterId r:id="rId78"/>
  </p:notesMasterIdLst>
  <p:sldIdLst>
    <p:sldId id="342" r:id="rId3"/>
    <p:sldId id="312" r:id="rId4"/>
    <p:sldId id="351" r:id="rId5"/>
    <p:sldId id="344" r:id="rId6"/>
    <p:sldId id="347" r:id="rId7"/>
    <p:sldId id="1201" r:id="rId8"/>
    <p:sldId id="405" r:id="rId9"/>
    <p:sldId id="988" r:id="rId10"/>
    <p:sldId id="991" r:id="rId11"/>
    <p:sldId id="1116" r:id="rId12"/>
    <p:sldId id="1117" r:id="rId13"/>
    <p:sldId id="1133" r:id="rId14"/>
    <p:sldId id="1162" r:id="rId15"/>
    <p:sldId id="1163" r:id="rId16"/>
    <p:sldId id="352" r:id="rId17"/>
    <p:sldId id="1170" r:id="rId18"/>
    <p:sldId id="1137" r:id="rId19"/>
    <p:sldId id="1140" r:id="rId20"/>
    <p:sldId id="361" r:id="rId21"/>
    <p:sldId id="1187" r:id="rId22"/>
    <p:sldId id="1188" r:id="rId23"/>
    <p:sldId id="1189" r:id="rId24"/>
    <p:sldId id="1191" r:id="rId25"/>
    <p:sldId id="1186" r:id="rId26"/>
    <p:sldId id="1182" r:id="rId27"/>
    <p:sldId id="1183" r:id="rId28"/>
    <p:sldId id="1184" r:id="rId29"/>
    <p:sldId id="1185" r:id="rId30"/>
    <p:sldId id="1119" r:id="rId31"/>
    <p:sldId id="1120" r:id="rId32"/>
    <p:sldId id="353" r:id="rId33"/>
    <p:sldId id="1159" r:id="rId34"/>
    <p:sldId id="1121" r:id="rId35"/>
    <p:sldId id="362" r:id="rId36"/>
    <p:sldId id="365" r:id="rId37"/>
    <p:sldId id="366" r:id="rId38"/>
    <p:sldId id="370" r:id="rId39"/>
    <p:sldId id="1122" r:id="rId40"/>
    <p:sldId id="1128" r:id="rId41"/>
    <p:sldId id="1203" r:id="rId42"/>
    <p:sldId id="400" r:id="rId43"/>
    <p:sldId id="1181" r:id="rId44"/>
    <p:sldId id="1095" r:id="rId45"/>
    <p:sldId id="1096" r:id="rId46"/>
    <p:sldId id="1099" r:id="rId47"/>
    <p:sldId id="1101" r:id="rId48"/>
    <p:sldId id="1102" r:id="rId49"/>
    <p:sldId id="1166" r:id="rId50"/>
    <p:sldId id="1105" r:id="rId51"/>
    <p:sldId id="1106" r:id="rId52"/>
    <p:sldId id="424" r:id="rId53"/>
    <p:sldId id="425" r:id="rId54"/>
    <p:sldId id="426" r:id="rId55"/>
    <p:sldId id="427" r:id="rId56"/>
    <p:sldId id="385" r:id="rId57"/>
    <p:sldId id="1151" r:id="rId58"/>
    <p:sldId id="433" r:id="rId59"/>
    <p:sldId id="1152" r:id="rId60"/>
    <p:sldId id="1153" r:id="rId61"/>
    <p:sldId id="1154" r:id="rId62"/>
    <p:sldId id="1155" r:id="rId63"/>
    <p:sldId id="1156" r:id="rId64"/>
    <p:sldId id="1157" r:id="rId65"/>
    <p:sldId id="1123" r:id="rId66"/>
    <p:sldId id="1200" r:id="rId67"/>
    <p:sldId id="354" r:id="rId68"/>
    <p:sldId id="1202" r:id="rId69"/>
    <p:sldId id="1193" r:id="rId70"/>
    <p:sldId id="1194" r:id="rId71"/>
    <p:sldId id="1195" r:id="rId72"/>
    <p:sldId id="1196" r:id="rId73"/>
    <p:sldId id="1197" r:id="rId74"/>
    <p:sldId id="1198" r:id="rId75"/>
    <p:sldId id="1174" r:id="rId76"/>
    <p:sldId id="280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1C3"/>
    <a:srgbClr val="E5E5E5"/>
    <a:srgbClr val="6E8387"/>
    <a:srgbClr val="E2E6E7"/>
    <a:srgbClr val="134A61"/>
    <a:srgbClr val="4C5B51"/>
    <a:srgbClr val="DFDDC4"/>
    <a:srgbClr val="828784"/>
    <a:srgbClr val="CD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05" autoAdjust="0"/>
  </p:normalViewPr>
  <p:slideViewPr>
    <p:cSldViewPr snapToGrid="0">
      <p:cViewPr varScale="1">
        <p:scale>
          <a:sx n="58" d="100"/>
          <a:sy n="58" d="100"/>
        </p:scale>
        <p:origin x="6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038180322487669E-2"/>
          <c:y val="8.2644681237532325E-2"/>
          <c:w val="0.9286633384439249"/>
          <c:h val="0.667212228743987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c0!$A$1</c:f>
              <c:strCache>
                <c:ptCount val="1"/>
                <c:pt idx="0">
                  <c:v>20年期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c0!$A$2:$A$13</c:f>
              <c:numCache>
                <c:formatCode>General</c:formatCode>
                <c:ptCount val="12"/>
                <c:pt idx="0">
                  <c:v>80.400000000000006</c:v>
                </c:pt>
                <c:pt idx="1">
                  <c:v>103.4</c:v>
                </c:pt>
                <c:pt idx="2">
                  <c:v>153.9</c:v>
                </c:pt>
                <c:pt idx="3">
                  <c:v>171.8</c:v>
                </c:pt>
                <c:pt idx="4">
                  <c:v>235.9</c:v>
                </c:pt>
                <c:pt idx="5">
                  <c:v>254.8</c:v>
                </c:pt>
                <c:pt idx="6">
                  <c:v>135.19999999999999</c:v>
                </c:pt>
                <c:pt idx="7">
                  <c:v>205.1</c:v>
                </c:pt>
                <c:pt idx="8">
                  <c:v>214.7</c:v>
                </c:pt>
                <c:pt idx="9">
                  <c:v>55.8</c:v>
                </c:pt>
                <c:pt idx="10">
                  <c:v>66.900000000000006</c:v>
                </c:pt>
                <c:pt idx="11">
                  <c:v>67.400000000000006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53-415B-ACC2-8FA58C529BF4}"/>
            </c:ext>
          </c:extLst>
        </c:ser>
        <c:ser>
          <c:idx val="1"/>
          <c:order val="1"/>
          <c:tx>
            <c:strRef>
              <c:f>c0!$B$1</c:f>
              <c:strCache>
                <c:ptCount val="1"/>
                <c:pt idx="0">
                  <c:v>10年期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c0!$B$2:$B$13</c:f>
              <c:numCache>
                <c:formatCode>General</c:formatCode>
                <c:ptCount val="12"/>
                <c:pt idx="0">
                  <c:v>102</c:v>
                </c:pt>
                <c:pt idx="1">
                  <c:v>103.9</c:v>
                </c:pt>
                <c:pt idx="2">
                  <c:v>141.9</c:v>
                </c:pt>
                <c:pt idx="3">
                  <c:v>167.2</c:v>
                </c:pt>
                <c:pt idx="4">
                  <c:v>266.89999999999998</c:v>
                </c:pt>
                <c:pt idx="5">
                  <c:v>265</c:v>
                </c:pt>
                <c:pt idx="6">
                  <c:v>96.8</c:v>
                </c:pt>
                <c:pt idx="7">
                  <c:v>227.5</c:v>
                </c:pt>
                <c:pt idx="8">
                  <c:v>107.5</c:v>
                </c:pt>
                <c:pt idx="9">
                  <c:v>47.5</c:v>
                </c:pt>
                <c:pt idx="10">
                  <c:v>81.099999999999994</c:v>
                </c:pt>
                <c:pt idx="11">
                  <c:v>79.2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53-415B-ACC2-8FA58C529BF4}"/>
            </c:ext>
          </c:extLst>
        </c:ser>
        <c:ser>
          <c:idx val="2"/>
          <c:order val="2"/>
          <c:tx>
            <c:strRef>
              <c:f>c0!$C$1</c:f>
              <c:strCache>
                <c:ptCount val="1"/>
                <c:pt idx="0">
                  <c:v>93年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c0!$C$2:$C$13</c:f>
              <c:numCache>
                <c:formatCode>General</c:formatCode>
                <c:ptCount val="12"/>
                <c:pt idx="0">
                  <c:v>71.8</c:v>
                </c:pt>
                <c:pt idx="1">
                  <c:v>106.9</c:v>
                </c:pt>
                <c:pt idx="2">
                  <c:v>157.4</c:v>
                </c:pt>
                <c:pt idx="3">
                  <c:v>116.2</c:v>
                </c:pt>
                <c:pt idx="4">
                  <c:v>175.6</c:v>
                </c:pt>
                <c:pt idx="5">
                  <c:v>2.1</c:v>
                </c:pt>
                <c:pt idx="6">
                  <c:v>364.8</c:v>
                </c:pt>
                <c:pt idx="7">
                  <c:v>414.2</c:v>
                </c:pt>
                <c:pt idx="8">
                  <c:v>640.1</c:v>
                </c:pt>
                <c:pt idx="9">
                  <c:v>115.9</c:v>
                </c:pt>
                <c:pt idx="10">
                  <c:v>8.6</c:v>
                </c:pt>
                <c:pt idx="11">
                  <c:v>88.2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53-415B-ACC2-8FA58C529BF4}"/>
            </c:ext>
          </c:extLst>
        </c:ser>
        <c:ser>
          <c:idx val="3"/>
          <c:order val="3"/>
          <c:tx>
            <c:strRef>
              <c:f>c0!$D$1</c:f>
              <c:strCache>
                <c:ptCount val="1"/>
                <c:pt idx="0">
                  <c:v>104年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c0!$D$2:$D$13</c:f>
              <c:numCache>
                <c:formatCode>General</c:formatCode>
                <c:ptCount val="12"/>
                <c:pt idx="0">
                  <c:v>22.7</c:v>
                </c:pt>
                <c:pt idx="1">
                  <c:v>47.2</c:v>
                </c:pt>
                <c:pt idx="2">
                  <c:v>132.69999999999999</c:v>
                </c:pt>
                <c:pt idx="3">
                  <c:v>100.5</c:v>
                </c:pt>
                <c:pt idx="4">
                  <c:v>363.1</c:v>
                </c:pt>
                <c:pt idx="5">
                  <c:v>89.8</c:v>
                </c:pt>
                <c:pt idx="6">
                  <c:v>55.2</c:v>
                </c:pt>
                <c:pt idx="7">
                  <c:v>220</c:v>
                </c:pt>
                <c:pt idx="8">
                  <c:v>200.1</c:v>
                </c:pt>
                <c:pt idx="9">
                  <c:v>86.1</c:v>
                </c:pt>
                <c:pt idx="10">
                  <c:v>11.1</c:v>
                </c:pt>
                <c:pt idx="11">
                  <c:v>89.3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53-415B-ACC2-8FA58C529BF4}"/>
            </c:ext>
          </c:extLst>
        </c:ser>
        <c:ser>
          <c:idx val="4"/>
          <c:order val="4"/>
          <c:tx>
            <c:strRef>
              <c:f>c0!$E$1</c:f>
              <c:strCache>
                <c:ptCount val="1"/>
                <c:pt idx="0">
                  <c:v>109年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c0!$E$2:$E$13</c:f>
              <c:numCache>
                <c:formatCode>General</c:formatCode>
                <c:ptCount val="12"/>
                <c:pt idx="0">
                  <c:v>4.5</c:v>
                </c:pt>
                <c:pt idx="1">
                  <c:v>51.5</c:v>
                </c:pt>
                <c:pt idx="2">
                  <c:v>100</c:v>
                </c:pt>
                <c:pt idx="3">
                  <c:v>62.5</c:v>
                </c:pt>
                <c:pt idx="4">
                  <c:v>123.8</c:v>
                </c:pt>
                <c:pt idx="5">
                  <c:v>200.5</c:v>
                </c:pt>
                <c:pt idx="6">
                  <c:v>142</c:v>
                </c:pt>
                <c:pt idx="7">
                  <c:v>300</c:v>
                </c:pt>
                <c:pt idx="8">
                  <c:v>15</c:v>
                </c:pt>
                <c:pt idx="9">
                  <c:v>84.5</c:v>
                </c:pt>
                <c:pt idx="10">
                  <c:v>70.5</c:v>
                </c:pt>
                <c:pt idx="1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53-415B-ACC2-8FA58C529BF4}"/>
            </c:ext>
          </c:extLst>
        </c:ser>
        <c:ser>
          <c:idx val="5"/>
          <c:order val="5"/>
          <c:tx>
            <c:strRef>
              <c:f>c0!$F$1</c:f>
              <c:strCache>
                <c:ptCount val="1"/>
                <c:pt idx="0">
                  <c:v>氣候變遷情境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c0!$F$2:$F$13</c:f>
              <c:numCache>
                <c:formatCode>General</c:formatCode>
                <c:ptCount val="12"/>
                <c:pt idx="0">
                  <c:v>28.9</c:v>
                </c:pt>
                <c:pt idx="1">
                  <c:v>25.5</c:v>
                </c:pt>
                <c:pt idx="2">
                  <c:v>70.900000000000006</c:v>
                </c:pt>
                <c:pt idx="3">
                  <c:v>95.1</c:v>
                </c:pt>
                <c:pt idx="4">
                  <c:v>161.6</c:v>
                </c:pt>
                <c:pt idx="5">
                  <c:v>123</c:v>
                </c:pt>
                <c:pt idx="6">
                  <c:v>143.6</c:v>
                </c:pt>
                <c:pt idx="7">
                  <c:v>168.5</c:v>
                </c:pt>
                <c:pt idx="8">
                  <c:v>152.6</c:v>
                </c:pt>
                <c:pt idx="9">
                  <c:v>43.4</c:v>
                </c:pt>
                <c:pt idx="10">
                  <c:v>16.100000000000001</c:v>
                </c:pt>
                <c:pt idx="11">
                  <c:v>28.7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53-415B-ACC2-8FA58C529BF4}"/>
            </c:ext>
          </c:extLst>
        </c:ser>
        <c:ser>
          <c:idx val="6"/>
          <c:order val="6"/>
          <c:tx>
            <c:strRef>
              <c:f>c0!$G$1</c:f>
              <c:strCache>
                <c:ptCount val="1"/>
                <c:pt idx="0">
                  <c:v>C0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c0!$G$2:$G$13</c:f>
              <c:numCache>
                <c:formatCode>General</c:formatCode>
                <c:ptCount val="12"/>
                <c:pt idx="0">
                  <c:v>28.9</c:v>
                </c:pt>
                <c:pt idx="1">
                  <c:v>25.5</c:v>
                </c:pt>
                <c:pt idx="2">
                  <c:v>70.900000000000006</c:v>
                </c:pt>
                <c:pt idx="3">
                  <c:v>95.1</c:v>
                </c:pt>
                <c:pt idx="4">
                  <c:v>161.6</c:v>
                </c:pt>
                <c:pt idx="5">
                  <c:v>123</c:v>
                </c:pt>
                <c:pt idx="6">
                  <c:v>143.6</c:v>
                </c:pt>
                <c:pt idx="7">
                  <c:v>168.5</c:v>
                </c:pt>
                <c:pt idx="8">
                  <c:v>152.6</c:v>
                </c:pt>
                <c:pt idx="9">
                  <c:v>43.4</c:v>
                </c:pt>
                <c:pt idx="10">
                  <c:v>16.100000000000001</c:v>
                </c:pt>
                <c:pt idx="11">
                  <c:v>28.7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53-415B-ACC2-8FA58C529BF4}"/>
            </c:ext>
          </c:extLst>
        </c:ser>
        <c:ser>
          <c:idx val="7"/>
          <c:order val="7"/>
          <c:tx>
            <c:strRef>
              <c:f>c0!$H$1</c:f>
              <c:strCache>
                <c:ptCount val="1"/>
                <c:pt idx="0">
                  <c:v>C1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c0!$H$2:$H$13</c:f>
              <c:numCache>
                <c:formatCode>General</c:formatCode>
                <c:ptCount val="12"/>
                <c:pt idx="0">
                  <c:v>25.8</c:v>
                </c:pt>
                <c:pt idx="1">
                  <c:v>34.6</c:v>
                </c:pt>
                <c:pt idx="2">
                  <c:v>41.2</c:v>
                </c:pt>
                <c:pt idx="3">
                  <c:v>129.4</c:v>
                </c:pt>
                <c:pt idx="4">
                  <c:v>191.5</c:v>
                </c:pt>
                <c:pt idx="5">
                  <c:v>143.4</c:v>
                </c:pt>
                <c:pt idx="6">
                  <c:v>138.6</c:v>
                </c:pt>
                <c:pt idx="7">
                  <c:v>173.9</c:v>
                </c:pt>
                <c:pt idx="8">
                  <c:v>97.3</c:v>
                </c:pt>
                <c:pt idx="9">
                  <c:v>40.5</c:v>
                </c:pt>
                <c:pt idx="10">
                  <c:v>23.7</c:v>
                </c:pt>
                <c:pt idx="11">
                  <c:v>37.200000000000003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953-415B-ACC2-8FA58C529BF4}"/>
            </c:ext>
          </c:extLst>
        </c:ser>
        <c:ser>
          <c:idx val="8"/>
          <c:order val="8"/>
          <c:tx>
            <c:strRef>
              <c:f>c0!$I$1</c:f>
              <c:strCache>
                <c:ptCount val="1"/>
                <c:pt idx="0">
                  <c:v>C2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c0!$I$2:$I$13</c:f>
              <c:numCache>
                <c:formatCode>General</c:formatCode>
                <c:ptCount val="12"/>
                <c:pt idx="0">
                  <c:v>33.9</c:v>
                </c:pt>
                <c:pt idx="1">
                  <c:v>24.3</c:v>
                </c:pt>
                <c:pt idx="2">
                  <c:v>68.5</c:v>
                </c:pt>
                <c:pt idx="3">
                  <c:v>94.7</c:v>
                </c:pt>
                <c:pt idx="4">
                  <c:v>166</c:v>
                </c:pt>
                <c:pt idx="5">
                  <c:v>125.6</c:v>
                </c:pt>
                <c:pt idx="6">
                  <c:v>162.19999999999999</c:v>
                </c:pt>
                <c:pt idx="7">
                  <c:v>168.8</c:v>
                </c:pt>
                <c:pt idx="8">
                  <c:v>120.2</c:v>
                </c:pt>
                <c:pt idx="9">
                  <c:v>40.9</c:v>
                </c:pt>
                <c:pt idx="10">
                  <c:v>20.399999999999999</c:v>
                </c:pt>
                <c:pt idx="11">
                  <c:v>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53-415B-ACC2-8FA58C529BF4}"/>
            </c:ext>
          </c:extLst>
        </c:ser>
        <c:ser>
          <c:idx val="9"/>
          <c:order val="9"/>
          <c:tx>
            <c:strRef>
              <c:f>c0!$J$1</c:f>
              <c:strCache>
                <c:ptCount val="1"/>
                <c:pt idx="0">
                  <c:v>C3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c0!$J$2:$J$13</c:f>
              <c:numCache>
                <c:formatCode>General</c:formatCode>
                <c:ptCount val="12"/>
                <c:pt idx="0">
                  <c:v>18.3</c:v>
                </c:pt>
                <c:pt idx="1">
                  <c:v>20.5</c:v>
                </c:pt>
                <c:pt idx="2">
                  <c:v>59</c:v>
                </c:pt>
                <c:pt idx="3">
                  <c:v>94.9</c:v>
                </c:pt>
                <c:pt idx="4">
                  <c:v>124.8</c:v>
                </c:pt>
                <c:pt idx="5">
                  <c:v>165.5</c:v>
                </c:pt>
                <c:pt idx="6">
                  <c:v>143.5</c:v>
                </c:pt>
                <c:pt idx="7">
                  <c:v>161</c:v>
                </c:pt>
                <c:pt idx="8">
                  <c:v>165.2</c:v>
                </c:pt>
                <c:pt idx="9">
                  <c:v>74.3</c:v>
                </c:pt>
                <c:pt idx="10">
                  <c:v>39.799999999999997</c:v>
                </c:pt>
                <c:pt idx="11">
                  <c:v>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953-415B-ACC2-8FA58C529B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5555152"/>
        <c:axId val="1735550576"/>
      </c:barChart>
      <c:catAx>
        <c:axId val="17355551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735550576"/>
        <c:crosses val="autoZero"/>
        <c:auto val="1"/>
        <c:lblAlgn val="ctr"/>
        <c:lblOffset val="100"/>
        <c:noMultiLvlLbl val="0"/>
      </c:catAx>
      <c:valAx>
        <c:axId val="173555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73555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262022674399274"/>
          <c:w val="1"/>
          <c:h val="0.14447147192055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1200" b="1">
          <a:latin typeface="+mn-lt"/>
        </a:defRPr>
      </a:pPr>
      <a:endParaRPr lang="zh-TW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0.05184</cdr:x>
      <cdr:y>0.76736</cdr:y>
    </cdr:from>
    <cdr:to>
      <cdr:x>0.15023</cdr:x>
      <cdr:y>0.84792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414363" y="3413242"/>
          <a:ext cx="786515" cy="358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722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33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4819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依據</a:t>
            </a:r>
            <a:r>
              <a:rPr lang="en-US" altLang="zh-TW" dirty="0"/>
              <a:t>TCCIP</a:t>
            </a:r>
            <a:r>
              <a:rPr lang="zh-TW" altLang="en-US" dirty="0"/>
              <a:t>之溫度及雨量歷史資料</a:t>
            </a:r>
            <a:r>
              <a:rPr lang="en-US" altLang="zh-TW" dirty="0"/>
              <a:t>(2010-2019; 2000-2019)</a:t>
            </a:r>
            <a:r>
              <a:rPr lang="zh-TW" altLang="en-US" dirty="0"/>
              <a:t>平均值計算之作物適栽度，適栽度之圖呈現桃園灌區一期作與二期作之作物適栽度等級，並以小組為單元取平均值。</a:t>
            </a:r>
            <a:endParaRPr lang="en-US" altLang="zh-TW" dirty="0"/>
          </a:p>
          <a:p>
            <a:r>
              <a:rPr lang="zh-TW" altLang="en-US" dirty="0"/>
              <a:t>本計畫於二期作所選的作物除水稻外，其餘作物於桃園灌區皆落於邊緣適栽範圍，但水稻於二期作則介於適合</a:t>
            </a:r>
            <a:r>
              <a:rPr lang="en-US" altLang="zh-TW" dirty="0"/>
              <a:t>(0.4-0.6)</a:t>
            </a:r>
            <a:r>
              <a:rPr lang="zh-TW" altLang="en-US" dirty="0"/>
              <a:t>與邊緣適合</a:t>
            </a:r>
            <a:r>
              <a:rPr lang="en-US" altLang="zh-TW" dirty="0"/>
              <a:t>(0.2-0.4)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196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依據</a:t>
            </a:r>
            <a:r>
              <a:rPr lang="en-US" altLang="zh-TW" dirty="0"/>
              <a:t>TCCIP</a:t>
            </a:r>
            <a:r>
              <a:rPr lang="zh-TW" altLang="en-US" dirty="0"/>
              <a:t>之溫度及雨量歷史資料</a:t>
            </a:r>
            <a:r>
              <a:rPr lang="en-US" altLang="zh-TW" dirty="0"/>
              <a:t>(2010-2019; 2000-2019)</a:t>
            </a:r>
            <a:r>
              <a:rPr lang="zh-TW" altLang="en-US" dirty="0"/>
              <a:t>平均值計算之作物適栽度，適栽度之圖呈現桃園灌區一期作與二期作之作物適栽度等級，並以小組為單元取平均值。</a:t>
            </a:r>
            <a:endParaRPr lang="en-US" altLang="zh-TW" dirty="0"/>
          </a:p>
          <a:p>
            <a:r>
              <a:rPr lang="zh-TW" altLang="en-US" dirty="0"/>
              <a:t>本計畫於二期作所選的作物除水稻外，其餘作物於桃園灌區皆落於邊緣適栽範圍，但水稻於二期作則介於適合</a:t>
            </a:r>
            <a:r>
              <a:rPr lang="en-US" altLang="zh-TW" dirty="0"/>
              <a:t>(0.4-0.6)</a:t>
            </a:r>
            <a:r>
              <a:rPr lang="zh-TW" altLang="en-US" dirty="0"/>
              <a:t>與邊緣適合</a:t>
            </a:r>
            <a:r>
              <a:rPr lang="en-US" altLang="zh-TW" dirty="0"/>
              <a:t>(0.2-0.4)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883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本計畫以</a:t>
            </a:r>
            <a:r>
              <a:rPr lang="en-US" altLang="zh-TW" dirty="0"/>
              <a:t>10</a:t>
            </a:r>
            <a:r>
              <a:rPr lang="zh-TW" altLang="en-US" dirty="0"/>
              <a:t>年期氣候資料所得之適栽度</a:t>
            </a:r>
            <a:r>
              <a:rPr lang="en-US" altLang="zh-TW" dirty="0"/>
              <a:t>0.6</a:t>
            </a:r>
            <a:r>
              <a:rPr lang="zh-TW" altLang="en-US" dirty="0"/>
              <a:t>以上之地區為作物栽培面積</a:t>
            </a:r>
            <a:r>
              <a:rPr lang="en-US" altLang="zh-TW" dirty="0"/>
              <a:t>(</a:t>
            </a:r>
            <a:r>
              <a:rPr lang="zh-TW" altLang="en-US" dirty="0"/>
              <a:t>風險之暴露度</a:t>
            </a:r>
            <a:r>
              <a:rPr lang="en-US" altLang="zh-TW" dirty="0"/>
              <a:t>)</a:t>
            </a:r>
            <a:r>
              <a:rPr lang="zh-TW" altLang="en-US" dirty="0"/>
              <a:t>，計算各作物於氣候變遷</a:t>
            </a:r>
            <a:r>
              <a:rPr lang="en-US" altLang="zh-TW" dirty="0"/>
              <a:t>30</a:t>
            </a:r>
            <a:r>
              <a:rPr lang="zh-TW" altLang="en-US" dirty="0"/>
              <a:t>個</a:t>
            </a:r>
            <a:r>
              <a:rPr lang="en-US" altLang="zh-TW" dirty="0"/>
              <a:t>GCM</a:t>
            </a:r>
            <a:r>
              <a:rPr lang="zh-TW" altLang="en-US" dirty="0"/>
              <a:t>情境下之風險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9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36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8c90e39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088c90e39c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227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581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25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3664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4782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78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staple tropical crops </a:t>
            </a:r>
            <a:r>
              <a:rPr lang="zh-TW" altLang="en-US" dirty="0"/>
              <a:t>：</a:t>
            </a:r>
            <a:r>
              <a:rPr lang="it-IT" altLang="zh-TW" dirty="0"/>
              <a:t>cassava, rice, sweet potato, sorghum, taro, and yam</a:t>
            </a:r>
          </a:p>
          <a:p>
            <a:r>
              <a:rPr lang="en-US" altLang="zh-TW" dirty="0"/>
              <a:t>stable temperate crops.</a:t>
            </a:r>
            <a:r>
              <a:rPr lang="zh-TW" altLang="en-US" dirty="0"/>
              <a:t>：</a:t>
            </a:r>
            <a:r>
              <a:rPr lang="en-US" altLang="zh-TW" dirty="0"/>
              <a:t>potato, soybean, wheat, and maize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3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go.com/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">
            <a:extLst>
              <a:ext uri="{FF2B5EF4-FFF2-40B4-BE49-F238E27FC236}">
                <a16:creationId xmlns:a16="http://schemas.microsoft.com/office/drawing/2014/main" id="{67BF11E3-FF0E-614D-8A84-8A30E9294AC0}"/>
              </a:ext>
            </a:extLst>
          </p:cNvPr>
          <p:cNvSpPr/>
          <p:nvPr/>
        </p:nvSpPr>
        <p:spPr>
          <a:xfrm>
            <a:off x="6337936" y="400049"/>
            <a:ext cx="5436870" cy="509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4" y="4"/>
                </a:moveTo>
                <a:lnTo>
                  <a:pt x="20351" y="21208"/>
                </a:lnTo>
                <a:cubicBezTo>
                  <a:pt x="20310" y="21337"/>
                  <a:pt x="20272" y="21471"/>
                  <a:pt x="20230" y="21600"/>
                </a:cubicBezTo>
                <a:lnTo>
                  <a:pt x="0" y="8"/>
                </a:lnTo>
                <a:lnTo>
                  <a:pt x="484" y="8"/>
                </a:lnTo>
                <a:close/>
                <a:moveTo>
                  <a:pt x="2467" y="4"/>
                </a:moveTo>
                <a:lnTo>
                  <a:pt x="20802" y="19572"/>
                </a:lnTo>
                <a:cubicBezTo>
                  <a:pt x="20836" y="19435"/>
                  <a:pt x="20866" y="19294"/>
                  <a:pt x="20900" y="19152"/>
                </a:cubicBezTo>
                <a:lnTo>
                  <a:pt x="2959" y="4"/>
                </a:lnTo>
                <a:lnTo>
                  <a:pt x="2467" y="4"/>
                </a:lnTo>
                <a:close/>
                <a:moveTo>
                  <a:pt x="4477" y="4"/>
                </a:moveTo>
                <a:lnTo>
                  <a:pt x="21165" y="17816"/>
                </a:lnTo>
                <a:cubicBezTo>
                  <a:pt x="21191" y="17670"/>
                  <a:pt x="21214" y="17521"/>
                  <a:pt x="21241" y="17371"/>
                </a:cubicBezTo>
                <a:lnTo>
                  <a:pt x="4965" y="0"/>
                </a:lnTo>
                <a:lnTo>
                  <a:pt x="4477" y="0"/>
                </a:lnTo>
                <a:close/>
                <a:moveTo>
                  <a:pt x="6429" y="4"/>
                </a:moveTo>
                <a:lnTo>
                  <a:pt x="21426" y="16010"/>
                </a:lnTo>
                <a:cubicBezTo>
                  <a:pt x="21445" y="15853"/>
                  <a:pt x="21460" y="15695"/>
                  <a:pt x="21475" y="15542"/>
                </a:cubicBezTo>
                <a:lnTo>
                  <a:pt x="6921" y="8"/>
                </a:lnTo>
                <a:lnTo>
                  <a:pt x="6429" y="8"/>
                </a:lnTo>
                <a:close/>
                <a:moveTo>
                  <a:pt x="8132" y="4"/>
                </a:moveTo>
                <a:lnTo>
                  <a:pt x="21562" y="14338"/>
                </a:lnTo>
                <a:cubicBezTo>
                  <a:pt x="21570" y="14172"/>
                  <a:pt x="21577" y="14007"/>
                  <a:pt x="21585" y="13841"/>
                </a:cubicBezTo>
                <a:lnTo>
                  <a:pt x="8624" y="8"/>
                </a:lnTo>
                <a:lnTo>
                  <a:pt x="8132" y="8"/>
                </a:lnTo>
                <a:close/>
                <a:moveTo>
                  <a:pt x="21592" y="12173"/>
                </a:moveTo>
                <a:lnTo>
                  <a:pt x="10191" y="4"/>
                </a:lnTo>
                <a:lnTo>
                  <a:pt x="9703" y="4"/>
                </a:lnTo>
                <a:lnTo>
                  <a:pt x="21600" y="12702"/>
                </a:lnTo>
                <a:cubicBezTo>
                  <a:pt x="21600" y="12525"/>
                  <a:pt x="21596" y="12347"/>
                  <a:pt x="21592" y="12173"/>
                </a:cubicBezTo>
                <a:close/>
                <a:moveTo>
                  <a:pt x="21517" y="10594"/>
                </a:moveTo>
                <a:lnTo>
                  <a:pt x="11598" y="8"/>
                </a:lnTo>
                <a:lnTo>
                  <a:pt x="11110" y="8"/>
                </a:lnTo>
                <a:lnTo>
                  <a:pt x="21558" y="11159"/>
                </a:lnTo>
                <a:cubicBezTo>
                  <a:pt x="21543" y="10966"/>
                  <a:pt x="21532" y="10780"/>
                  <a:pt x="21517" y="10594"/>
                </a:cubicBezTo>
                <a:close/>
                <a:moveTo>
                  <a:pt x="21358" y="9027"/>
                </a:moveTo>
                <a:lnTo>
                  <a:pt x="12908" y="8"/>
                </a:lnTo>
                <a:lnTo>
                  <a:pt x="12420" y="8"/>
                </a:lnTo>
                <a:lnTo>
                  <a:pt x="21433" y="9629"/>
                </a:lnTo>
                <a:cubicBezTo>
                  <a:pt x="21407" y="9423"/>
                  <a:pt x="21384" y="9225"/>
                  <a:pt x="21358" y="9027"/>
                </a:cubicBezTo>
                <a:close/>
                <a:moveTo>
                  <a:pt x="21085" y="7331"/>
                </a:moveTo>
                <a:lnTo>
                  <a:pt x="14221" y="4"/>
                </a:lnTo>
                <a:lnTo>
                  <a:pt x="13733" y="4"/>
                </a:lnTo>
                <a:lnTo>
                  <a:pt x="21203" y="7977"/>
                </a:lnTo>
                <a:cubicBezTo>
                  <a:pt x="21165" y="7763"/>
                  <a:pt x="21127" y="7545"/>
                  <a:pt x="21085" y="7331"/>
                </a:cubicBezTo>
                <a:close/>
                <a:moveTo>
                  <a:pt x="20749" y="5816"/>
                </a:moveTo>
                <a:lnTo>
                  <a:pt x="15303" y="4"/>
                </a:lnTo>
                <a:lnTo>
                  <a:pt x="14815" y="4"/>
                </a:lnTo>
                <a:lnTo>
                  <a:pt x="20911" y="6511"/>
                </a:lnTo>
                <a:cubicBezTo>
                  <a:pt x="20862" y="6280"/>
                  <a:pt x="20809" y="6046"/>
                  <a:pt x="20749" y="5816"/>
                </a:cubicBezTo>
                <a:close/>
                <a:moveTo>
                  <a:pt x="20291" y="4180"/>
                </a:moveTo>
                <a:lnTo>
                  <a:pt x="16389" y="16"/>
                </a:lnTo>
                <a:cubicBezTo>
                  <a:pt x="16283" y="8"/>
                  <a:pt x="16177" y="4"/>
                  <a:pt x="16071" y="4"/>
                </a:cubicBezTo>
                <a:lnTo>
                  <a:pt x="15890" y="4"/>
                </a:lnTo>
                <a:lnTo>
                  <a:pt x="20522" y="4948"/>
                </a:lnTo>
                <a:cubicBezTo>
                  <a:pt x="20446" y="4689"/>
                  <a:pt x="20370" y="4435"/>
                  <a:pt x="20291" y="4180"/>
                </a:cubicBezTo>
                <a:close/>
                <a:moveTo>
                  <a:pt x="19761" y="2654"/>
                </a:moveTo>
                <a:cubicBezTo>
                  <a:pt x="19753" y="2629"/>
                  <a:pt x="19742" y="2605"/>
                  <a:pt x="19731" y="2581"/>
                </a:cubicBezTo>
                <a:lnTo>
                  <a:pt x="17642" y="351"/>
                </a:lnTo>
                <a:cubicBezTo>
                  <a:pt x="17411" y="246"/>
                  <a:pt x="17173" y="166"/>
                  <a:pt x="16923" y="105"/>
                </a:cubicBezTo>
                <a:lnTo>
                  <a:pt x="20045" y="3437"/>
                </a:lnTo>
                <a:cubicBezTo>
                  <a:pt x="19954" y="3171"/>
                  <a:pt x="19859" y="2912"/>
                  <a:pt x="19761" y="265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E89734B-85CC-4CE1-99B5-A9DF723C2A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1" y="413383"/>
            <a:ext cx="7716202" cy="6031234"/>
          </a:xfrm>
          <a:custGeom>
            <a:avLst/>
            <a:gdLst>
              <a:gd name="connsiteX0" fmla="*/ 0 w 7716202"/>
              <a:gd name="connsiteY0" fmla="*/ 0 h 6031234"/>
              <a:gd name="connsiteX1" fmla="*/ 6324556 w 7716202"/>
              <a:gd name="connsiteY1" fmla="*/ 0 h 6031234"/>
              <a:gd name="connsiteX2" fmla="*/ 7253542 w 7716202"/>
              <a:gd name="connsiteY2" fmla="*/ 624903 h 6031234"/>
              <a:gd name="connsiteX3" fmla="*/ 7716202 w 7716202"/>
              <a:gd name="connsiteY3" fmla="*/ 3015617 h 6031234"/>
              <a:gd name="connsiteX4" fmla="*/ 7253542 w 7716202"/>
              <a:gd name="connsiteY4" fmla="*/ 5406331 h 6031234"/>
              <a:gd name="connsiteX5" fmla="*/ 6324556 w 7716202"/>
              <a:gd name="connsiteY5" fmla="*/ 6031234 h 6031234"/>
              <a:gd name="connsiteX6" fmla="*/ 0 w 7716202"/>
              <a:gd name="connsiteY6" fmla="*/ 6031234 h 603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6202" h="6031234">
                <a:moveTo>
                  <a:pt x="0" y="0"/>
                </a:moveTo>
                <a:lnTo>
                  <a:pt x="6324556" y="0"/>
                </a:lnTo>
                <a:cubicBezTo>
                  <a:pt x="6732199" y="0"/>
                  <a:pt x="7101069" y="246834"/>
                  <a:pt x="7253542" y="624903"/>
                </a:cubicBezTo>
                <a:cubicBezTo>
                  <a:pt x="7551678" y="1362892"/>
                  <a:pt x="7716202" y="2170686"/>
                  <a:pt x="7716202" y="3015617"/>
                </a:cubicBezTo>
                <a:cubicBezTo>
                  <a:pt x="7716202" y="3860548"/>
                  <a:pt x="7551678" y="4668343"/>
                  <a:pt x="7253542" y="5406331"/>
                </a:cubicBezTo>
                <a:cubicBezTo>
                  <a:pt x="7101069" y="5784400"/>
                  <a:pt x="6732199" y="6031234"/>
                  <a:pt x="6324556" y="6031234"/>
                </a:cubicBezTo>
                <a:lnTo>
                  <a:pt x="0" y="60312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287F39-6CDD-4C67-A471-704AB5DD46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37197 w 12192000"/>
              <a:gd name="connsiteY0" fmla="*/ 413383 h 6858000"/>
              <a:gd name="connsiteX1" fmla="*/ 437197 w 12192000"/>
              <a:gd name="connsiteY1" fmla="*/ 6444617 h 6858000"/>
              <a:gd name="connsiteX2" fmla="*/ 10363157 w 12192000"/>
              <a:gd name="connsiteY2" fmla="*/ 6444617 h 6858000"/>
              <a:gd name="connsiteX3" fmla="*/ 11292143 w 12192000"/>
              <a:gd name="connsiteY3" fmla="*/ 5819714 h 6858000"/>
              <a:gd name="connsiteX4" fmla="*/ 11754803 w 12192000"/>
              <a:gd name="connsiteY4" fmla="*/ 3429000 h 6858000"/>
              <a:gd name="connsiteX5" fmla="*/ 11292143 w 12192000"/>
              <a:gd name="connsiteY5" fmla="*/ 1038286 h 6858000"/>
              <a:gd name="connsiteX6" fmla="*/ 10363157 w 12192000"/>
              <a:gd name="connsiteY6" fmla="*/ 413383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437197" y="413383"/>
                </a:moveTo>
                <a:lnTo>
                  <a:pt x="437197" y="6444617"/>
                </a:lnTo>
                <a:lnTo>
                  <a:pt x="10363157" y="6444617"/>
                </a:lnTo>
                <a:cubicBezTo>
                  <a:pt x="10770800" y="6444617"/>
                  <a:pt x="11139670" y="6197783"/>
                  <a:pt x="11292143" y="5819714"/>
                </a:cubicBezTo>
                <a:cubicBezTo>
                  <a:pt x="11590279" y="5081726"/>
                  <a:pt x="11754803" y="4273931"/>
                  <a:pt x="11754803" y="3429000"/>
                </a:cubicBezTo>
                <a:cubicBezTo>
                  <a:pt x="11754803" y="2584069"/>
                  <a:pt x="11590279" y="1776275"/>
                  <a:pt x="11292143" y="1038286"/>
                </a:cubicBezTo>
                <a:cubicBezTo>
                  <a:pt x="11139670" y="660217"/>
                  <a:pt x="10770800" y="413383"/>
                  <a:pt x="10363157" y="4133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184910" y="2664777"/>
            <a:ext cx="9144000" cy="845186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184910" y="3602038"/>
            <a:ext cx="9144000" cy="49397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1470660" y="6456558"/>
            <a:ext cx="211074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565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56558"/>
            <a:ext cx="2743200" cy="365125"/>
          </a:xfrm>
          <a:prstGeom prst="rect">
            <a:avLst/>
          </a:prstGeo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350A69-0404-4CAE-8029-FF20A3625849}"/>
              </a:ext>
            </a:extLst>
          </p:cNvPr>
          <p:cNvSpPr/>
          <p:nvPr userDrawn="1"/>
        </p:nvSpPr>
        <p:spPr>
          <a:xfrm>
            <a:off x="1192526" y="0"/>
            <a:ext cx="64008" cy="6858000"/>
          </a:xfrm>
          <a:custGeom>
            <a:avLst/>
            <a:gdLst>
              <a:gd name="connsiteX0" fmla="*/ 0 w 57150"/>
              <a:gd name="connsiteY0" fmla="*/ 4212592 h 6858000"/>
              <a:gd name="connsiteX1" fmla="*/ 57150 w 57150"/>
              <a:gd name="connsiteY1" fmla="*/ 4212592 h 6858000"/>
              <a:gd name="connsiteX2" fmla="*/ 57150 w 57150"/>
              <a:gd name="connsiteY2" fmla="*/ 6858000 h 6858000"/>
              <a:gd name="connsiteX3" fmla="*/ 0 w 57150"/>
              <a:gd name="connsiteY3" fmla="*/ 6858000 h 6858000"/>
              <a:gd name="connsiteX4" fmla="*/ 0 w 57150"/>
              <a:gd name="connsiteY4" fmla="*/ 0 h 6858000"/>
              <a:gd name="connsiteX5" fmla="*/ 57150 w 57150"/>
              <a:gd name="connsiteY5" fmla="*/ 0 h 6858000"/>
              <a:gd name="connsiteX6" fmla="*/ 57150 w 57150"/>
              <a:gd name="connsiteY6" fmla="*/ 2503487 h 6858000"/>
              <a:gd name="connsiteX7" fmla="*/ 0 w 57150"/>
              <a:gd name="connsiteY7" fmla="*/ 25034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" h="6858000">
                <a:moveTo>
                  <a:pt x="0" y="4212592"/>
                </a:moveTo>
                <a:lnTo>
                  <a:pt x="57150" y="4212592"/>
                </a:lnTo>
                <a:lnTo>
                  <a:pt x="5715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57150" y="0"/>
                </a:lnTo>
                <a:lnTo>
                  <a:pt x="57150" y="2503487"/>
                </a:lnTo>
                <a:lnTo>
                  <a:pt x="0" y="2503487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50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">
            <a:extLst>
              <a:ext uri="{FF2B5EF4-FFF2-40B4-BE49-F238E27FC236}">
                <a16:creationId xmlns:a16="http://schemas.microsoft.com/office/drawing/2014/main" id="{73065CD0-128B-B84B-B13B-59AC6C6D8797}"/>
              </a:ext>
            </a:extLst>
          </p:cNvPr>
          <p:cNvSpPr/>
          <p:nvPr/>
        </p:nvSpPr>
        <p:spPr>
          <a:xfrm>
            <a:off x="6324601" y="400049"/>
            <a:ext cx="5436868" cy="509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4" y="4"/>
                </a:moveTo>
                <a:lnTo>
                  <a:pt x="20351" y="21208"/>
                </a:lnTo>
                <a:cubicBezTo>
                  <a:pt x="20310" y="21337"/>
                  <a:pt x="20272" y="21471"/>
                  <a:pt x="20230" y="21600"/>
                </a:cubicBezTo>
                <a:lnTo>
                  <a:pt x="0" y="8"/>
                </a:lnTo>
                <a:lnTo>
                  <a:pt x="484" y="8"/>
                </a:lnTo>
                <a:close/>
                <a:moveTo>
                  <a:pt x="2467" y="4"/>
                </a:moveTo>
                <a:lnTo>
                  <a:pt x="20802" y="19572"/>
                </a:lnTo>
                <a:cubicBezTo>
                  <a:pt x="20836" y="19435"/>
                  <a:pt x="20866" y="19294"/>
                  <a:pt x="20900" y="19152"/>
                </a:cubicBezTo>
                <a:lnTo>
                  <a:pt x="2959" y="4"/>
                </a:lnTo>
                <a:lnTo>
                  <a:pt x="2467" y="4"/>
                </a:lnTo>
                <a:close/>
                <a:moveTo>
                  <a:pt x="4477" y="4"/>
                </a:moveTo>
                <a:lnTo>
                  <a:pt x="21165" y="17816"/>
                </a:lnTo>
                <a:cubicBezTo>
                  <a:pt x="21191" y="17670"/>
                  <a:pt x="21214" y="17521"/>
                  <a:pt x="21241" y="17371"/>
                </a:cubicBezTo>
                <a:lnTo>
                  <a:pt x="4965" y="0"/>
                </a:lnTo>
                <a:lnTo>
                  <a:pt x="4477" y="0"/>
                </a:lnTo>
                <a:close/>
                <a:moveTo>
                  <a:pt x="6429" y="4"/>
                </a:moveTo>
                <a:lnTo>
                  <a:pt x="21426" y="16010"/>
                </a:lnTo>
                <a:cubicBezTo>
                  <a:pt x="21445" y="15853"/>
                  <a:pt x="21460" y="15695"/>
                  <a:pt x="21475" y="15542"/>
                </a:cubicBezTo>
                <a:lnTo>
                  <a:pt x="6921" y="8"/>
                </a:lnTo>
                <a:lnTo>
                  <a:pt x="6429" y="8"/>
                </a:lnTo>
                <a:close/>
                <a:moveTo>
                  <a:pt x="8132" y="4"/>
                </a:moveTo>
                <a:lnTo>
                  <a:pt x="21562" y="14338"/>
                </a:lnTo>
                <a:cubicBezTo>
                  <a:pt x="21570" y="14172"/>
                  <a:pt x="21577" y="14007"/>
                  <a:pt x="21585" y="13841"/>
                </a:cubicBezTo>
                <a:lnTo>
                  <a:pt x="8624" y="8"/>
                </a:lnTo>
                <a:lnTo>
                  <a:pt x="8132" y="8"/>
                </a:lnTo>
                <a:close/>
                <a:moveTo>
                  <a:pt x="21592" y="12173"/>
                </a:moveTo>
                <a:lnTo>
                  <a:pt x="10191" y="4"/>
                </a:lnTo>
                <a:lnTo>
                  <a:pt x="9703" y="4"/>
                </a:lnTo>
                <a:lnTo>
                  <a:pt x="21600" y="12702"/>
                </a:lnTo>
                <a:cubicBezTo>
                  <a:pt x="21600" y="12525"/>
                  <a:pt x="21596" y="12347"/>
                  <a:pt x="21592" y="12173"/>
                </a:cubicBezTo>
                <a:close/>
                <a:moveTo>
                  <a:pt x="21517" y="10594"/>
                </a:moveTo>
                <a:lnTo>
                  <a:pt x="11598" y="8"/>
                </a:lnTo>
                <a:lnTo>
                  <a:pt x="11110" y="8"/>
                </a:lnTo>
                <a:lnTo>
                  <a:pt x="21558" y="11159"/>
                </a:lnTo>
                <a:cubicBezTo>
                  <a:pt x="21543" y="10966"/>
                  <a:pt x="21532" y="10780"/>
                  <a:pt x="21517" y="10594"/>
                </a:cubicBezTo>
                <a:close/>
                <a:moveTo>
                  <a:pt x="21358" y="9027"/>
                </a:moveTo>
                <a:lnTo>
                  <a:pt x="12908" y="8"/>
                </a:lnTo>
                <a:lnTo>
                  <a:pt x="12420" y="8"/>
                </a:lnTo>
                <a:lnTo>
                  <a:pt x="21434" y="9629"/>
                </a:lnTo>
                <a:cubicBezTo>
                  <a:pt x="21407" y="9423"/>
                  <a:pt x="21384" y="9225"/>
                  <a:pt x="21358" y="9027"/>
                </a:cubicBezTo>
                <a:close/>
                <a:moveTo>
                  <a:pt x="21085" y="7331"/>
                </a:moveTo>
                <a:lnTo>
                  <a:pt x="14221" y="4"/>
                </a:lnTo>
                <a:lnTo>
                  <a:pt x="13733" y="4"/>
                </a:lnTo>
                <a:lnTo>
                  <a:pt x="21203" y="7977"/>
                </a:lnTo>
                <a:cubicBezTo>
                  <a:pt x="21165" y="7763"/>
                  <a:pt x="21127" y="7545"/>
                  <a:pt x="21085" y="7331"/>
                </a:cubicBezTo>
                <a:close/>
                <a:moveTo>
                  <a:pt x="20749" y="5816"/>
                </a:moveTo>
                <a:lnTo>
                  <a:pt x="15303" y="4"/>
                </a:lnTo>
                <a:lnTo>
                  <a:pt x="14815" y="4"/>
                </a:lnTo>
                <a:lnTo>
                  <a:pt x="20911" y="6511"/>
                </a:lnTo>
                <a:cubicBezTo>
                  <a:pt x="20862" y="6280"/>
                  <a:pt x="20809" y="6046"/>
                  <a:pt x="20749" y="5816"/>
                </a:cubicBezTo>
                <a:close/>
                <a:moveTo>
                  <a:pt x="20291" y="4180"/>
                </a:moveTo>
                <a:lnTo>
                  <a:pt x="16389" y="16"/>
                </a:lnTo>
                <a:cubicBezTo>
                  <a:pt x="16283" y="8"/>
                  <a:pt x="16177" y="4"/>
                  <a:pt x="16071" y="4"/>
                </a:cubicBezTo>
                <a:lnTo>
                  <a:pt x="15890" y="4"/>
                </a:lnTo>
                <a:lnTo>
                  <a:pt x="20522" y="4948"/>
                </a:lnTo>
                <a:cubicBezTo>
                  <a:pt x="20446" y="4689"/>
                  <a:pt x="20370" y="4435"/>
                  <a:pt x="20291" y="4180"/>
                </a:cubicBezTo>
                <a:close/>
                <a:moveTo>
                  <a:pt x="19761" y="2654"/>
                </a:moveTo>
                <a:cubicBezTo>
                  <a:pt x="19753" y="2629"/>
                  <a:pt x="19742" y="2605"/>
                  <a:pt x="19731" y="2581"/>
                </a:cubicBezTo>
                <a:lnTo>
                  <a:pt x="17642" y="351"/>
                </a:lnTo>
                <a:cubicBezTo>
                  <a:pt x="17411" y="246"/>
                  <a:pt x="17173" y="166"/>
                  <a:pt x="16923" y="105"/>
                </a:cubicBezTo>
                <a:lnTo>
                  <a:pt x="20045" y="3437"/>
                </a:lnTo>
                <a:cubicBezTo>
                  <a:pt x="19954" y="3171"/>
                  <a:pt x="19859" y="2912"/>
                  <a:pt x="19761" y="265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C6648D1-0949-43CB-A578-6E2997E28A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37197 w 12192000"/>
              <a:gd name="connsiteY0" fmla="*/ 413383 h 6858000"/>
              <a:gd name="connsiteX1" fmla="*/ 437197 w 12192000"/>
              <a:gd name="connsiteY1" fmla="*/ 6444617 h 6858000"/>
              <a:gd name="connsiteX2" fmla="*/ 10363157 w 12192000"/>
              <a:gd name="connsiteY2" fmla="*/ 6444617 h 6858000"/>
              <a:gd name="connsiteX3" fmla="*/ 11292143 w 12192000"/>
              <a:gd name="connsiteY3" fmla="*/ 5819714 h 6858000"/>
              <a:gd name="connsiteX4" fmla="*/ 11754803 w 12192000"/>
              <a:gd name="connsiteY4" fmla="*/ 3429000 h 6858000"/>
              <a:gd name="connsiteX5" fmla="*/ 11292143 w 12192000"/>
              <a:gd name="connsiteY5" fmla="*/ 1038286 h 6858000"/>
              <a:gd name="connsiteX6" fmla="*/ 10363157 w 12192000"/>
              <a:gd name="connsiteY6" fmla="*/ 413383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437197" y="413383"/>
                </a:moveTo>
                <a:lnTo>
                  <a:pt x="437197" y="6444617"/>
                </a:lnTo>
                <a:lnTo>
                  <a:pt x="10363157" y="6444617"/>
                </a:lnTo>
                <a:cubicBezTo>
                  <a:pt x="10770800" y="6444617"/>
                  <a:pt x="11139670" y="6197783"/>
                  <a:pt x="11292143" y="5819714"/>
                </a:cubicBezTo>
                <a:cubicBezTo>
                  <a:pt x="11590279" y="5081726"/>
                  <a:pt x="11754803" y="4273931"/>
                  <a:pt x="11754803" y="3429000"/>
                </a:cubicBezTo>
                <a:cubicBezTo>
                  <a:pt x="11754803" y="2584069"/>
                  <a:pt x="11590279" y="1776275"/>
                  <a:pt x="11292143" y="1038286"/>
                </a:cubicBezTo>
                <a:cubicBezTo>
                  <a:pt x="11139670" y="660217"/>
                  <a:pt x="10770800" y="413383"/>
                  <a:pt x="10363157" y="4133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867D458-E785-485B-B4FA-8D632EDBCB90}"/>
              </a:ext>
            </a:extLst>
          </p:cNvPr>
          <p:cNvSpPr/>
          <p:nvPr/>
        </p:nvSpPr>
        <p:spPr>
          <a:xfrm>
            <a:off x="1192526" y="0"/>
            <a:ext cx="64008" cy="6858001"/>
          </a:xfrm>
          <a:custGeom>
            <a:avLst/>
            <a:gdLst>
              <a:gd name="connsiteX0" fmla="*/ 0 w 57150"/>
              <a:gd name="connsiteY0" fmla="*/ 1424186 h 6858001"/>
              <a:gd name="connsiteX1" fmla="*/ 57150 w 57150"/>
              <a:gd name="connsiteY1" fmla="*/ 1424186 h 6858001"/>
              <a:gd name="connsiteX2" fmla="*/ 57150 w 57150"/>
              <a:gd name="connsiteY2" fmla="*/ 6858001 h 6858001"/>
              <a:gd name="connsiteX3" fmla="*/ 0 w 57150"/>
              <a:gd name="connsiteY3" fmla="*/ 6858001 h 6858001"/>
              <a:gd name="connsiteX4" fmla="*/ 0 w 57150"/>
              <a:gd name="connsiteY4" fmla="*/ 0 h 6858001"/>
              <a:gd name="connsiteX5" fmla="*/ 57150 w 57150"/>
              <a:gd name="connsiteY5" fmla="*/ 0 h 6858001"/>
              <a:gd name="connsiteX6" fmla="*/ 57150 w 57150"/>
              <a:gd name="connsiteY6" fmla="*/ 551146 h 6858001"/>
              <a:gd name="connsiteX7" fmla="*/ 0 w 57150"/>
              <a:gd name="connsiteY7" fmla="*/ 55114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" h="6858001">
                <a:moveTo>
                  <a:pt x="0" y="1424186"/>
                </a:moveTo>
                <a:lnTo>
                  <a:pt x="57150" y="1424186"/>
                </a:lnTo>
                <a:lnTo>
                  <a:pt x="57150" y="6858001"/>
                </a:lnTo>
                <a:lnTo>
                  <a:pt x="0" y="6858001"/>
                </a:lnTo>
                <a:close/>
                <a:moveTo>
                  <a:pt x="0" y="0"/>
                </a:moveTo>
                <a:lnTo>
                  <a:pt x="57150" y="0"/>
                </a:lnTo>
                <a:lnTo>
                  <a:pt x="57150" y="551146"/>
                </a:lnTo>
                <a:lnTo>
                  <a:pt x="0" y="551146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61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5DCDED7-028B-EB48-9D79-8929A887487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448800" y="6462909"/>
            <a:ext cx="27432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C42529DD-E67E-4D32-997E-A48D1D4E5DB9}"/>
              </a:ext>
            </a:extLst>
          </p:cNvPr>
          <p:cNvSpPr/>
          <p:nvPr userDrawn="1"/>
        </p:nvSpPr>
        <p:spPr>
          <a:xfrm>
            <a:off x="6337936" y="400049"/>
            <a:ext cx="5436870" cy="509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4" y="4"/>
                </a:moveTo>
                <a:lnTo>
                  <a:pt x="20351" y="21208"/>
                </a:lnTo>
                <a:cubicBezTo>
                  <a:pt x="20310" y="21337"/>
                  <a:pt x="20272" y="21471"/>
                  <a:pt x="20230" y="21600"/>
                </a:cubicBezTo>
                <a:lnTo>
                  <a:pt x="0" y="8"/>
                </a:lnTo>
                <a:lnTo>
                  <a:pt x="484" y="8"/>
                </a:lnTo>
                <a:close/>
                <a:moveTo>
                  <a:pt x="2467" y="4"/>
                </a:moveTo>
                <a:lnTo>
                  <a:pt x="20802" y="19572"/>
                </a:lnTo>
                <a:cubicBezTo>
                  <a:pt x="20836" y="19435"/>
                  <a:pt x="20866" y="19294"/>
                  <a:pt x="20900" y="19152"/>
                </a:cubicBezTo>
                <a:lnTo>
                  <a:pt x="2959" y="4"/>
                </a:lnTo>
                <a:lnTo>
                  <a:pt x="2467" y="4"/>
                </a:lnTo>
                <a:close/>
                <a:moveTo>
                  <a:pt x="4477" y="4"/>
                </a:moveTo>
                <a:lnTo>
                  <a:pt x="21165" y="17816"/>
                </a:lnTo>
                <a:cubicBezTo>
                  <a:pt x="21191" y="17670"/>
                  <a:pt x="21214" y="17521"/>
                  <a:pt x="21241" y="17371"/>
                </a:cubicBezTo>
                <a:lnTo>
                  <a:pt x="4965" y="0"/>
                </a:lnTo>
                <a:lnTo>
                  <a:pt x="4477" y="0"/>
                </a:lnTo>
                <a:close/>
                <a:moveTo>
                  <a:pt x="6429" y="4"/>
                </a:moveTo>
                <a:lnTo>
                  <a:pt x="21426" y="16010"/>
                </a:lnTo>
                <a:cubicBezTo>
                  <a:pt x="21445" y="15853"/>
                  <a:pt x="21460" y="15695"/>
                  <a:pt x="21475" y="15542"/>
                </a:cubicBezTo>
                <a:lnTo>
                  <a:pt x="6921" y="8"/>
                </a:lnTo>
                <a:lnTo>
                  <a:pt x="6429" y="8"/>
                </a:lnTo>
                <a:close/>
                <a:moveTo>
                  <a:pt x="8132" y="4"/>
                </a:moveTo>
                <a:lnTo>
                  <a:pt x="21562" y="14338"/>
                </a:lnTo>
                <a:cubicBezTo>
                  <a:pt x="21570" y="14172"/>
                  <a:pt x="21577" y="14007"/>
                  <a:pt x="21585" y="13841"/>
                </a:cubicBezTo>
                <a:lnTo>
                  <a:pt x="8624" y="8"/>
                </a:lnTo>
                <a:lnTo>
                  <a:pt x="8132" y="8"/>
                </a:lnTo>
                <a:close/>
                <a:moveTo>
                  <a:pt x="21592" y="12173"/>
                </a:moveTo>
                <a:lnTo>
                  <a:pt x="10191" y="4"/>
                </a:lnTo>
                <a:lnTo>
                  <a:pt x="9703" y="4"/>
                </a:lnTo>
                <a:lnTo>
                  <a:pt x="21600" y="12702"/>
                </a:lnTo>
                <a:cubicBezTo>
                  <a:pt x="21600" y="12525"/>
                  <a:pt x="21596" y="12347"/>
                  <a:pt x="21592" y="12173"/>
                </a:cubicBezTo>
                <a:close/>
                <a:moveTo>
                  <a:pt x="21517" y="10594"/>
                </a:moveTo>
                <a:lnTo>
                  <a:pt x="11598" y="8"/>
                </a:lnTo>
                <a:lnTo>
                  <a:pt x="11110" y="8"/>
                </a:lnTo>
                <a:lnTo>
                  <a:pt x="21558" y="11159"/>
                </a:lnTo>
                <a:cubicBezTo>
                  <a:pt x="21543" y="10966"/>
                  <a:pt x="21532" y="10780"/>
                  <a:pt x="21517" y="10594"/>
                </a:cubicBezTo>
                <a:close/>
                <a:moveTo>
                  <a:pt x="21358" y="9027"/>
                </a:moveTo>
                <a:lnTo>
                  <a:pt x="12908" y="8"/>
                </a:lnTo>
                <a:lnTo>
                  <a:pt x="12420" y="8"/>
                </a:lnTo>
                <a:lnTo>
                  <a:pt x="21433" y="9629"/>
                </a:lnTo>
                <a:cubicBezTo>
                  <a:pt x="21407" y="9423"/>
                  <a:pt x="21384" y="9225"/>
                  <a:pt x="21358" y="9027"/>
                </a:cubicBezTo>
                <a:close/>
                <a:moveTo>
                  <a:pt x="21085" y="7331"/>
                </a:moveTo>
                <a:lnTo>
                  <a:pt x="14221" y="4"/>
                </a:lnTo>
                <a:lnTo>
                  <a:pt x="13733" y="4"/>
                </a:lnTo>
                <a:lnTo>
                  <a:pt x="21203" y="7977"/>
                </a:lnTo>
                <a:cubicBezTo>
                  <a:pt x="21165" y="7763"/>
                  <a:pt x="21127" y="7545"/>
                  <a:pt x="21085" y="7331"/>
                </a:cubicBezTo>
                <a:close/>
                <a:moveTo>
                  <a:pt x="20749" y="5816"/>
                </a:moveTo>
                <a:lnTo>
                  <a:pt x="15303" y="4"/>
                </a:lnTo>
                <a:lnTo>
                  <a:pt x="14815" y="4"/>
                </a:lnTo>
                <a:lnTo>
                  <a:pt x="20911" y="6511"/>
                </a:lnTo>
                <a:cubicBezTo>
                  <a:pt x="20862" y="6280"/>
                  <a:pt x="20809" y="6046"/>
                  <a:pt x="20749" y="5816"/>
                </a:cubicBezTo>
                <a:close/>
                <a:moveTo>
                  <a:pt x="20291" y="4180"/>
                </a:moveTo>
                <a:lnTo>
                  <a:pt x="16389" y="16"/>
                </a:lnTo>
                <a:cubicBezTo>
                  <a:pt x="16283" y="8"/>
                  <a:pt x="16177" y="4"/>
                  <a:pt x="16071" y="4"/>
                </a:cubicBezTo>
                <a:lnTo>
                  <a:pt x="15890" y="4"/>
                </a:lnTo>
                <a:lnTo>
                  <a:pt x="20522" y="4948"/>
                </a:lnTo>
                <a:cubicBezTo>
                  <a:pt x="20446" y="4689"/>
                  <a:pt x="20370" y="4435"/>
                  <a:pt x="20291" y="4180"/>
                </a:cubicBezTo>
                <a:close/>
                <a:moveTo>
                  <a:pt x="19761" y="2654"/>
                </a:moveTo>
                <a:cubicBezTo>
                  <a:pt x="19753" y="2629"/>
                  <a:pt x="19742" y="2605"/>
                  <a:pt x="19731" y="2581"/>
                </a:cubicBezTo>
                <a:lnTo>
                  <a:pt x="17642" y="351"/>
                </a:lnTo>
                <a:cubicBezTo>
                  <a:pt x="17411" y="246"/>
                  <a:pt x="17173" y="166"/>
                  <a:pt x="16923" y="105"/>
                </a:cubicBezTo>
                <a:lnTo>
                  <a:pt x="20045" y="3437"/>
                </a:lnTo>
                <a:cubicBezTo>
                  <a:pt x="19954" y="3171"/>
                  <a:pt x="19859" y="2912"/>
                  <a:pt x="19761" y="265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ECCEB82-336B-4C90-8F0A-5E6D7ED7AA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37197 w 12192000"/>
              <a:gd name="connsiteY0" fmla="*/ 413383 h 6858000"/>
              <a:gd name="connsiteX1" fmla="*/ 437197 w 12192000"/>
              <a:gd name="connsiteY1" fmla="*/ 6444617 h 6858000"/>
              <a:gd name="connsiteX2" fmla="*/ 10363157 w 12192000"/>
              <a:gd name="connsiteY2" fmla="*/ 6444617 h 6858000"/>
              <a:gd name="connsiteX3" fmla="*/ 11292143 w 12192000"/>
              <a:gd name="connsiteY3" fmla="*/ 5819714 h 6858000"/>
              <a:gd name="connsiteX4" fmla="*/ 11754803 w 12192000"/>
              <a:gd name="connsiteY4" fmla="*/ 3429000 h 6858000"/>
              <a:gd name="connsiteX5" fmla="*/ 11292143 w 12192000"/>
              <a:gd name="connsiteY5" fmla="*/ 1038286 h 6858000"/>
              <a:gd name="connsiteX6" fmla="*/ 10363157 w 12192000"/>
              <a:gd name="connsiteY6" fmla="*/ 413383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437197" y="413383"/>
                </a:moveTo>
                <a:lnTo>
                  <a:pt x="437197" y="6444617"/>
                </a:lnTo>
                <a:lnTo>
                  <a:pt x="10363157" y="6444617"/>
                </a:lnTo>
                <a:cubicBezTo>
                  <a:pt x="10770800" y="6444617"/>
                  <a:pt x="11139670" y="6197783"/>
                  <a:pt x="11292143" y="5819714"/>
                </a:cubicBezTo>
                <a:cubicBezTo>
                  <a:pt x="11590279" y="5081726"/>
                  <a:pt x="11754803" y="4273931"/>
                  <a:pt x="11754803" y="3429000"/>
                </a:cubicBezTo>
                <a:cubicBezTo>
                  <a:pt x="11754803" y="2584069"/>
                  <a:pt x="11590279" y="1776275"/>
                  <a:pt x="11292143" y="1038286"/>
                </a:cubicBezTo>
                <a:cubicBezTo>
                  <a:pt x="11139670" y="660217"/>
                  <a:pt x="10770800" y="413383"/>
                  <a:pt x="10363157" y="4133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C54A35-5116-4A79-8C76-27BB152F14A9}"/>
              </a:ext>
            </a:extLst>
          </p:cNvPr>
          <p:cNvSpPr/>
          <p:nvPr/>
        </p:nvSpPr>
        <p:spPr>
          <a:xfrm>
            <a:off x="1192526" y="-1"/>
            <a:ext cx="64008" cy="6858001"/>
          </a:xfrm>
          <a:custGeom>
            <a:avLst/>
            <a:gdLst>
              <a:gd name="connsiteX0" fmla="*/ 0 w 57150"/>
              <a:gd name="connsiteY0" fmla="*/ 1424186 h 6858001"/>
              <a:gd name="connsiteX1" fmla="*/ 57150 w 57150"/>
              <a:gd name="connsiteY1" fmla="*/ 1424186 h 6858001"/>
              <a:gd name="connsiteX2" fmla="*/ 57150 w 57150"/>
              <a:gd name="connsiteY2" fmla="*/ 6858001 h 6858001"/>
              <a:gd name="connsiteX3" fmla="*/ 0 w 57150"/>
              <a:gd name="connsiteY3" fmla="*/ 6858001 h 6858001"/>
              <a:gd name="connsiteX4" fmla="*/ 0 w 57150"/>
              <a:gd name="connsiteY4" fmla="*/ 0 h 6858001"/>
              <a:gd name="connsiteX5" fmla="*/ 57150 w 57150"/>
              <a:gd name="connsiteY5" fmla="*/ 0 h 6858001"/>
              <a:gd name="connsiteX6" fmla="*/ 57150 w 57150"/>
              <a:gd name="connsiteY6" fmla="*/ 551146 h 6858001"/>
              <a:gd name="connsiteX7" fmla="*/ 0 w 57150"/>
              <a:gd name="connsiteY7" fmla="*/ 55114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" h="6858001">
                <a:moveTo>
                  <a:pt x="0" y="1424186"/>
                </a:moveTo>
                <a:lnTo>
                  <a:pt x="57150" y="1424186"/>
                </a:lnTo>
                <a:lnTo>
                  <a:pt x="57150" y="6858001"/>
                </a:lnTo>
                <a:lnTo>
                  <a:pt x="0" y="6858001"/>
                </a:lnTo>
                <a:close/>
                <a:moveTo>
                  <a:pt x="0" y="0"/>
                </a:moveTo>
                <a:lnTo>
                  <a:pt x="57150" y="0"/>
                </a:lnTo>
                <a:lnTo>
                  <a:pt x="57150" y="551146"/>
                </a:lnTo>
                <a:lnTo>
                  <a:pt x="0" y="551146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4357E445-C6C4-E34B-AA65-76DE0AAF463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56558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CB1064A-E76A-D34C-9C9C-7DA49B3716F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6"/>
            <a:ext cx="10515600" cy="120618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1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56525"/>
            <a:ext cx="3385185" cy="2852737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36250"/>
            <a:ext cx="3385185" cy="7502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849F664F-916C-BC45-BFF6-386B37A3DBA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56558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52B6DF8-C0D0-4787-A9DB-C3F03FC120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7197" y="413383"/>
            <a:ext cx="11317606" cy="6031234"/>
          </a:xfrm>
          <a:custGeom>
            <a:avLst/>
            <a:gdLst>
              <a:gd name="connsiteX0" fmla="*/ 0 w 11317606"/>
              <a:gd name="connsiteY0" fmla="*/ 0 h 6031234"/>
              <a:gd name="connsiteX1" fmla="*/ 9925960 w 11317606"/>
              <a:gd name="connsiteY1" fmla="*/ 0 h 6031234"/>
              <a:gd name="connsiteX2" fmla="*/ 10854946 w 11317606"/>
              <a:gd name="connsiteY2" fmla="*/ 624903 h 6031234"/>
              <a:gd name="connsiteX3" fmla="*/ 11317606 w 11317606"/>
              <a:gd name="connsiteY3" fmla="*/ 3015617 h 6031234"/>
              <a:gd name="connsiteX4" fmla="*/ 10854946 w 11317606"/>
              <a:gd name="connsiteY4" fmla="*/ 5406331 h 6031234"/>
              <a:gd name="connsiteX5" fmla="*/ 9925960 w 11317606"/>
              <a:gd name="connsiteY5" fmla="*/ 6031234 h 6031234"/>
              <a:gd name="connsiteX6" fmla="*/ 0 w 11317606"/>
              <a:gd name="connsiteY6" fmla="*/ 6031234 h 603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7606" h="6031234">
                <a:moveTo>
                  <a:pt x="0" y="0"/>
                </a:moveTo>
                <a:lnTo>
                  <a:pt x="9925960" y="0"/>
                </a:lnTo>
                <a:cubicBezTo>
                  <a:pt x="10333603" y="0"/>
                  <a:pt x="10702473" y="246834"/>
                  <a:pt x="10854946" y="624903"/>
                </a:cubicBezTo>
                <a:cubicBezTo>
                  <a:pt x="11153082" y="1362892"/>
                  <a:pt x="11317606" y="2170686"/>
                  <a:pt x="11317606" y="3015617"/>
                </a:cubicBezTo>
                <a:cubicBezTo>
                  <a:pt x="11317606" y="3860548"/>
                  <a:pt x="11153082" y="4668343"/>
                  <a:pt x="10854946" y="5406331"/>
                </a:cubicBezTo>
                <a:cubicBezTo>
                  <a:pt x="10702473" y="5784400"/>
                  <a:pt x="10333603" y="6031234"/>
                  <a:pt x="9925960" y="6031234"/>
                </a:cubicBezTo>
                <a:lnTo>
                  <a:pt x="0" y="6031234"/>
                </a:lnTo>
                <a:close/>
              </a:path>
            </a:pathLst>
          </a:cu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dirty="0"/>
            </a:lvl1pPr>
          </a:lstStyle>
          <a:p>
            <a:pPr lvl="0"/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15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531846F-A324-4518-B861-18531C7EE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7197" y="413383"/>
            <a:ext cx="11317606" cy="6031234"/>
          </a:xfrm>
          <a:custGeom>
            <a:avLst/>
            <a:gdLst>
              <a:gd name="connsiteX0" fmla="*/ 0 w 11317606"/>
              <a:gd name="connsiteY0" fmla="*/ 0 h 6031234"/>
              <a:gd name="connsiteX1" fmla="*/ 9925960 w 11317606"/>
              <a:gd name="connsiteY1" fmla="*/ 0 h 6031234"/>
              <a:gd name="connsiteX2" fmla="*/ 10854946 w 11317606"/>
              <a:gd name="connsiteY2" fmla="*/ 624903 h 6031234"/>
              <a:gd name="connsiteX3" fmla="*/ 11317606 w 11317606"/>
              <a:gd name="connsiteY3" fmla="*/ 3015617 h 6031234"/>
              <a:gd name="connsiteX4" fmla="*/ 10854946 w 11317606"/>
              <a:gd name="connsiteY4" fmla="*/ 5406331 h 6031234"/>
              <a:gd name="connsiteX5" fmla="*/ 9925960 w 11317606"/>
              <a:gd name="connsiteY5" fmla="*/ 6031234 h 6031234"/>
              <a:gd name="connsiteX6" fmla="*/ 0 w 11317606"/>
              <a:gd name="connsiteY6" fmla="*/ 6031234 h 603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7606" h="6031234">
                <a:moveTo>
                  <a:pt x="0" y="0"/>
                </a:moveTo>
                <a:lnTo>
                  <a:pt x="9925960" y="0"/>
                </a:lnTo>
                <a:cubicBezTo>
                  <a:pt x="10333603" y="0"/>
                  <a:pt x="10702473" y="246834"/>
                  <a:pt x="10854946" y="624903"/>
                </a:cubicBezTo>
                <a:cubicBezTo>
                  <a:pt x="11153082" y="1362892"/>
                  <a:pt x="11317606" y="2170686"/>
                  <a:pt x="11317606" y="3015617"/>
                </a:cubicBezTo>
                <a:cubicBezTo>
                  <a:pt x="11317606" y="3860548"/>
                  <a:pt x="11153082" y="4668343"/>
                  <a:pt x="10854946" y="5406331"/>
                </a:cubicBezTo>
                <a:cubicBezTo>
                  <a:pt x="10702473" y="5784400"/>
                  <a:pt x="10333603" y="6031234"/>
                  <a:pt x="9925960" y="6031234"/>
                </a:cubicBezTo>
                <a:lnTo>
                  <a:pt x="0" y="6031234"/>
                </a:lnTo>
                <a:close/>
              </a:path>
            </a:pathLst>
          </a:cu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dirty="0"/>
            </a:lvl1pPr>
          </a:lstStyle>
          <a:p>
            <a:pPr lvl="0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F0C9093-DF0B-E246-940C-1AD231D2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558"/>
            <a:ext cx="27432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D3DE43B-3C0D-CA43-B44F-FCB69D84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56525"/>
            <a:ext cx="3385185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9816A4F-EC7E-B243-BD72-EBA8FB0D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36250"/>
            <a:ext cx="3385185" cy="75025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4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E94F97F4-2A73-4BE2-AEC7-B102B45B4658}"/>
              </a:ext>
            </a:extLst>
          </p:cNvPr>
          <p:cNvSpPr/>
          <p:nvPr userDrawn="1"/>
        </p:nvSpPr>
        <p:spPr>
          <a:xfrm>
            <a:off x="6337936" y="400049"/>
            <a:ext cx="5436870" cy="509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4" y="4"/>
                </a:moveTo>
                <a:lnTo>
                  <a:pt x="20351" y="21208"/>
                </a:lnTo>
                <a:cubicBezTo>
                  <a:pt x="20310" y="21337"/>
                  <a:pt x="20272" y="21471"/>
                  <a:pt x="20230" y="21600"/>
                </a:cubicBezTo>
                <a:lnTo>
                  <a:pt x="0" y="8"/>
                </a:lnTo>
                <a:lnTo>
                  <a:pt x="484" y="8"/>
                </a:lnTo>
                <a:close/>
                <a:moveTo>
                  <a:pt x="2467" y="4"/>
                </a:moveTo>
                <a:lnTo>
                  <a:pt x="20802" y="19572"/>
                </a:lnTo>
                <a:cubicBezTo>
                  <a:pt x="20836" y="19435"/>
                  <a:pt x="20866" y="19294"/>
                  <a:pt x="20900" y="19152"/>
                </a:cubicBezTo>
                <a:lnTo>
                  <a:pt x="2959" y="4"/>
                </a:lnTo>
                <a:lnTo>
                  <a:pt x="2467" y="4"/>
                </a:lnTo>
                <a:close/>
                <a:moveTo>
                  <a:pt x="4477" y="4"/>
                </a:moveTo>
                <a:lnTo>
                  <a:pt x="21165" y="17816"/>
                </a:lnTo>
                <a:cubicBezTo>
                  <a:pt x="21191" y="17670"/>
                  <a:pt x="21214" y="17521"/>
                  <a:pt x="21241" y="17371"/>
                </a:cubicBezTo>
                <a:lnTo>
                  <a:pt x="4965" y="0"/>
                </a:lnTo>
                <a:lnTo>
                  <a:pt x="4477" y="0"/>
                </a:lnTo>
                <a:close/>
                <a:moveTo>
                  <a:pt x="6429" y="4"/>
                </a:moveTo>
                <a:lnTo>
                  <a:pt x="21426" y="16010"/>
                </a:lnTo>
                <a:cubicBezTo>
                  <a:pt x="21445" y="15853"/>
                  <a:pt x="21460" y="15695"/>
                  <a:pt x="21475" y="15542"/>
                </a:cubicBezTo>
                <a:lnTo>
                  <a:pt x="6921" y="8"/>
                </a:lnTo>
                <a:lnTo>
                  <a:pt x="6429" y="8"/>
                </a:lnTo>
                <a:close/>
                <a:moveTo>
                  <a:pt x="8132" y="4"/>
                </a:moveTo>
                <a:lnTo>
                  <a:pt x="21562" y="14338"/>
                </a:lnTo>
                <a:cubicBezTo>
                  <a:pt x="21570" y="14172"/>
                  <a:pt x="21577" y="14007"/>
                  <a:pt x="21585" y="13841"/>
                </a:cubicBezTo>
                <a:lnTo>
                  <a:pt x="8624" y="8"/>
                </a:lnTo>
                <a:lnTo>
                  <a:pt x="8132" y="8"/>
                </a:lnTo>
                <a:close/>
                <a:moveTo>
                  <a:pt x="21592" y="12173"/>
                </a:moveTo>
                <a:lnTo>
                  <a:pt x="10191" y="4"/>
                </a:lnTo>
                <a:lnTo>
                  <a:pt x="9703" y="4"/>
                </a:lnTo>
                <a:lnTo>
                  <a:pt x="21600" y="12702"/>
                </a:lnTo>
                <a:cubicBezTo>
                  <a:pt x="21600" y="12525"/>
                  <a:pt x="21596" y="12347"/>
                  <a:pt x="21592" y="12173"/>
                </a:cubicBezTo>
                <a:close/>
                <a:moveTo>
                  <a:pt x="21517" y="10594"/>
                </a:moveTo>
                <a:lnTo>
                  <a:pt x="11598" y="8"/>
                </a:lnTo>
                <a:lnTo>
                  <a:pt x="11110" y="8"/>
                </a:lnTo>
                <a:lnTo>
                  <a:pt x="21558" y="11159"/>
                </a:lnTo>
                <a:cubicBezTo>
                  <a:pt x="21543" y="10966"/>
                  <a:pt x="21532" y="10780"/>
                  <a:pt x="21517" y="10594"/>
                </a:cubicBezTo>
                <a:close/>
                <a:moveTo>
                  <a:pt x="21358" y="9027"/>
                </a:moveTo>
                <a:lnTo>
                  <a:pt x="12908" y="8"/>
                </a:lnTo>
                <a:lnTo>
                  <a:pt x="12420" y="8"/>
                </a:lnTo>
                <a:lnTo>
                  <a:pt x="21433" y="9629"/>
                </a:lnTo>
                <a:cubicBezTo>
                  <a:pt x="21407" y="9423"/>
                  <a:pt x="21384" y="9225"/>
                  <a:pt x="21358" y="9027"/>
                </a:cubicBezTo>
                <a:close/>
                <a:moveTo>
                  <a:pt x="21085" y="7331"/>
                </a:moveTo>
                <a:lnTo>
                  <a:pt x="14221" y="4"/>
                </a:lnTo>
                <a:lnTo>
                  <a:pt x="13733" y="4"/>
                </a:lnTo>
                <a:lnTo>
                  <a:pt x="21203" y="7977"/>
                </a:lnTo>
                <a:cubicBezTo>
                  <a:pt x="21165" y="7763"/>
                  <a:pt x="21127" y="7545"/>
                  <a:pt x="21085" y="7331"/>
                </a:cubicBezTo>
                <a:close/>
                <a:moveTo>
                  <a:pt x="20749" y="5816"/>
                </a:moveTo>
                <a:lnTo>
                  <a:pt x="15303" y="4"/>
                </a:lnTo>
                <a:lnTo>
                  <a:pt x="14815" y="4"/>
                </a:lnTo>
                <a:lnTo>
                  <a:pt x="20911" y="6511"/>
                </a:lnTo>
                <a:cubicBezTo>
                  <a:pt x="20862" y="6280"/>
                  <a:pt x="20809" y="6046"/>
                  <a:pt x="20749" y="5816"/>
                </a:cubicBezTo>
                <a:close/>
                <a:moveTo>
                  <a:pt x="20291" y="4180"/>
                </a:moveTo>
                <a:lnTo>
                  <a:pt x="16389" y="16"/>
                </a:lnTo>
                <a:cubicBezTo>
                  <a:pt x="16283" y="8"/>
                  <a:pt x="16177" y="4"/>
                  <a:pt x="16071" y="4"/>
                </a:cubicBezTo>
                <a:lnTo>
                  <a:pt x="15890" y="4"/>
                </a:lnTo>
                <a:lnTo>
                  <a:pt x="20522" y="4948"/>
                </a:lnTo>
                <a:cubicBezTo>
                  <a:pt x="20446" y="4689"/>
                  <a:pt x="20370" y="4435"/>
                  <a:pt x="20291" y="4180"/>
                </a:cubicBezTo>
                <a:close/>
                <a:moveTo>
                  <a:pt x="19761" y="2654"/>
                </a:moveTo>
                <a:cubicBezTo>
                  <a:pt x="19753" y="2629"/>
                  <a:pt x="19742" y="2605"/>
                  <a:pt x="19731" y="2581"/>
                </a:cubicBezTo>
                <a:lnTo>
                  <a:pt x="17642" y="351"/>
                </a:lnTo>
                <a:cubicBezTo>
                  <a:pt x="17411" y="246"/>
                  <a:pt x="17173" y="166"/>
                  <a:pt x="16923" y="105"/>
                </a:cubicBezTo>
                <a:lnTo>
                  <a:pt x="20045" y="3437"/>
                </a:lnTo>
                <a:cubicBezTo>
                  <a:pt x="19954" y="3171"/>
                  <a:pt x="19859" y="2912"/>
                  <a:pt x="19761" y="265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A82A37D-3894-4337-BFC9-10FD4429AA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37197 w 12192000"/>
              <a:gd name="connsiteY0" fmla="*/ 413383 h 6858000"/>
              <a:gd name="connsiteX1" fmla="*/ 437197 w 12192000"/>
              <a:gd name="connsiteY1" fmla="*/ 6444617 h 6858000"/>
              <a:gd name="connsiteX2" fmla="*/ 10363157 w 12192000"/>
              <a:gd name="connsiteY2" fmla="*/ 6444617 h 6858000"/>
              <a:gd name="connsiteX3" fmla="*/ 11292143 w 12192000"/>
              <a:gd name="connsiteY3" fmla="*/ 5819714 h 6858000"/>
              <a:gd name="connsiteX4" fmla="*/ 11754803 w 12192000"/>
              <a:gd name="connsiteY4" fmla="*/ 3429000 h 6858000"/>
              <a:gd name="connsiteX5" fmla="*/ 11292143 w 12192000"/>
              <a:gd name="connsiteY5" fmla="*/ 1038286 h 6858000"/>
              <a:gd name="connsiteX6" fmla="*/ 10363157 w 12192000"/>
              <a:gd name="connsiteY6" fmla="*/ 413383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437197" y="413383"/>
                </a:moveTo>
                <a:lnTo>
                  <a:pt x="437197" y="6444617"/>
                </a:lnTo>
                <a:lnTo>
                  <a:pt x="10363157" y="6444617"/>
                </a:lnTo>
                <a:cubicBezTo>
                  <a:pt x="10770800" y="6444617"/>
                  <a:pt x="11139670" y="6197783"/>
                  <a:pt x="11292143" y="5819714"/>
                </a:cubicBezTo>
                <a:cubicBezTo>
                  <a:pt x="11590279" y="5081726"/>
                  <a:pt x="11754803" y="4273931"/>
                  <a:pt x="11754803" y="3429000"/>
                </a:cubicBezTo>
                <a:cubicBezTo>
                  <a:pt x="11754803" y="2584069"/>
                  <a:pt x="11590279" y="1776275"/>
                  <a:pt x="11292143" y="1038286"/>
                </a:cubicBezTo>
                <a:cubicBezTo>
                  <a:pt x="11139670" y="660217"/>
                  <a:pt x="10770800" y="413383"/>
                  <a:pt x="10363157" y="41338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31313"/>
            <a:ext cx="9392784" cy="1120890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5337" y="3770335"/>
            <a:ext cx="8859298" cy="84440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40C2DEF-8A29-0F47-B188-1101865A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558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18A43F4-42ED-4389-8404-88F3A0B37EE0}"/>
              </a:ext>
            </a:extLst>
          </p:cNvPr>
          <p:cNvSpPr/>
          <p:nvPr userDrawn="1"/>
        </p:nvSpPr>
        <p:spPr>
          <a:xfrm>
            <a:off x="1192526" y="-1"/>
            <a:ext cx="64008" cy="6858001"/>
          </a:xfrm>
          <a:custGeom>
            <a:avLst/>
            <a:gdLst>
              <a:gd name="connsiteX0" fmla="*/ 0 w 57150"/>
              <a:gd name="connsiteY0" fmla="*/ 3770335 h 6858001"/>
              <a:gd name="connsiteX1" fmla="*/ 57150 w 57150"/>
              <a:gd name="connsiteY1" fmla="*/ 3770335 h 6858001"/>
              <a:gd name="connsiteX2" fmla="*/ 57150 w 57150"/>
              <a:gd name="connsiteY2" fmla="*/ 6858001 h 6858001"/>
              <a:gd name="connsiteX3" fmla="*/ 0 w 57150"/>
              <a:gd name="connsiteY3" fmla="*/ 6858001 h 6858001"/>
              <a:gd name="connsiteX4" fmla="*/ 0 w 57150"/>
              <a:gd name="connsiteY4" fmla="*/ 0 h 6858001"/>
              <a:gd name="connsiteX5" fmla="*/ 57150 w 57150"/>
              <a:gd name="connsiteY5" fmla="*/ 0 h 6858001"/>
              <a:gd name="connsiteX6" fmla="*/ 57150 w 57150"/>
              <a:gd name="connsiteY6" fmla="*/ 2503488 h 6858001"/>
              <a:gd name="connsiteX7" fmla="*/ 0 w 57150"/>
              <a:gd name="connsiteY7" fmla="*/ 250348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" h="6858001">
                <a:moveTo>
                  <a:pt x="0" y="3770335"/>
                </a:moveTo>
                <a:lnTo>
                  <a:pt x="57150" y="3770335"/>
                </a:lnTo>
                <a:lnTo>
                  <a:pt x="57150" y="6858001"/>
                </a:lnTo>
                <a:lnTo>
                  <a:pt x="0" y="6858001"/>
                </a:lnTo>
                <a:close/>
                <a:moveTo>
                  <a:pt x="0" y="0"/>
                </a:moveTo>
                <a:lnTo>
                  <a:pt x="57150" y="0"/>
                </a:lnTo>
                <a:lnTo>
                  <a:pt x="57150" y="2503488"/>
                </a:lnTo>
                <a:lnTo>
                  <a:pt x="0" y="2503488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0" y="4644391"/>
            <a:ext cx="1333500" cy="13335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897C59-303D-43EB-830D-58B293D336AC}"/>
              </a:ext>
            </a:extLst>
          </p:cNvPr>
          <p:cNvGrpSpPr/>
          <p:nvPr userDrawn="1"/>
        </p:nvGrpSpPr>
        <p:grpSpPr>
          <a:xfrm>
            <a:off x="838199" y="1830763"/>
            <a:ext cx="10515602" cy="1741127"/>
            <a:chOff x="838199" y="1830763"/>
            <a:chExt cx="10515602" cy="1741127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460574F-0FFA-4AF4-9268-D077C9C57D5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9AEC03B-EFBC-451C-9889-555B420B787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2504A8F-A26B-43AF-BF89-2621FF0CE3C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7726C56-B942-4400-8CE0-06996980244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AE760DB-698E-4688-BBAF-49FD684C7AF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2A9A194-717A-430D-B418-44C0B8F1A4C3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915F52A-A44F-4FB1-A1A1-1A513475EFE8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034C492-58E9-4550-B83D-E33D2B2217E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92FB454-2844-432A-897E-609CA7D5AB1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FE585D9-1B79-4D2C-BE24-8DD53BF2D43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CA650B9-D80A-4F55-849B-9B9229BAB7AB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12A3E8F-2036-4425-950A-9DDCE99E48E2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8D77422-E1EF-442A-B883-288DFB42AC7A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5A5458A-8CAB-46ED-A597-7A9BC874E06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9FB0AE-0FE9-4E47-89E1-28A56DFEFD4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8DCBA888-FF6F-4E0D-AD60-DA0D78CD05D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F9271256-F951-4086-8A3B-C91C2291A176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7D18AA1-C449-4778-A01C-5FEFF6D4B6F0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07DEC82-2EA5-41B4-BBE2-03D513A6990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C3C8386-1A37-4F90-9D5F-F552F6BD3D6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0C96B97-602D-4FB6-83FA-5F537C10D95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78EB1C9-B967-4BCF-BA1F-F62AD5830A83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530AF99D-4A64-462C-8DC1-2AFD50700E78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251EE8AC-B14F-4016-B318-3215BFA74576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B3EFE93-C789-4C06-AE63-48F21F3F0562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C159A26F-3E35-43ED-9527-94575D015C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97FEBE6-4234-4233-9AAC-C966B38A457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A6CCAEB-B0B2-4918-BF93-14B428F7103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6BAB2D9-48E2-4FD7-8266-8DA7249A311F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E373E1AE-97F0-411F-ADE1-F7FA57FDB54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7980EC62-1AA7-49B9-A98C-B1AE41A8BAF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B940435-8801-4AE0-AF82-51785C14109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709FEA5B-55A5-4A85-90AE-A3E8181AD6B1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AC24C165-A09C-48A0-8D30-43D9272501D0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AF779B59-BF2E-434C-A692-81F3395A2DD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2D25286-DFE7-4DB6-BC2A-849B72A1D58F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EFFFC619-3DCF-484B-936D-D1C6706967D7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C36F1647-E3A7-42C7-94DB-E22470CD796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812BACF-D77F-4A42-A212-538847FF977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63855A19-9DBA-4293-A411-6842A7DAA995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E705E91E-E65F-4094-8904-D56C56FC5F44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6DEB2ED-B6FD-4B88-90DA-9530DA2E64C9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2E667E1-7F5F-4E4F-AF63-4AB31D847AE0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A9D94CA5-400D-47AE-9512-4557FBE20192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1E60784B-8569-41D5-BB14-8F5DAFDCE67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FE043B0E-D351-4B21-BB22-FF8713E0E199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57AC92D-3891-4CC7-9301-A742653C394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70D976A-0EA2-4422-A1FB-EE1A159B65DC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74CEC48-74FA-45A9-9E16-525EB9E974F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CA8D9C7-FFCE-4895-B720-C9F65C686B9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F8FDE11-2636-4F16-BC4C-C0DBD965F47E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EAE2FCEB-5A44-4458-99EB-B2522F73151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A982CEB-3569-4AB2-A279-56909D8DBA2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B85FDECF-7983-4160-8B97-DA92A01F2A38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80F0CF47-25FB-4AB4-837F-33B5D368A8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2C0DD63-4FB0-4217-BC06-7CEB655B79B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841390F-E0B0-48E2-8756-2C0A532BC03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49982BC-FA05-4F1B-A8BD-AE3793F3BD02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84445015-4210-46FE-958B-F3271E1028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6FD93CB-F173-4C32-9E54-DE5EDB0F83D8}"/>
                </a:ext>
              </a:extLst>
            </p:cNvPr>
            <p:cNvSpPr/>
            <p:nvPr userDrawn="1"/>
          </p:nvSpPr>
          <p:spPr>
            <a:xfrm>
              <a:off x="10459489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zh-TW" altLang="en-US"/>
              <a:t>編輯母片文字樣式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/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latin typeface="+mj-lt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93516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23473" y="5982900"/>
            <a:ext cx="39450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PowerPoint and Google Slides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91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/>
                </a:solidFill>
                <a:effectLst/>
                <a:latin typeface="Open Sans" panose="020B0606030504020204" pitchFamily="34" charset="0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02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2" r:id="rId5"/>
    <p:sldLayoutId id="2147483693" r:id="rId6"/>
    <p:sldLayoutId id="2147483694" r:id="rId7"/>
    <p:sldLayoutId id="214748367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8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Relationship Id="rId9" Type="http://schemas.openxmlformats.org/officeDocument/2006/relationships/image" Target="../media/image9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pn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18.png"/><Relationship Id="rId5" Type="http://schemas.openxmlformats.org/officeDocument/2006/relationships/image" Target="../media/image121.png"/><Relationship Id="rId10" Type="http://schemas.openxmlformats.org/officeDocument/2006/relationships/image" Target="../media/image126.jpeg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4.jpeg"/><Relationship Id="rId7" Type="http://schemas.openxmlformats.org/officeDocument/2006/relationships/image" Target="../media/image137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18.png"/><Relationship Id="rId4" Type="http://schemas.openxmlformats.org/officeDocument/2006/relationships/image" Target="../media/image127.jpeg"/><Relationship Id="rId9" Type="http://schemas.openxmlformats.org/officeDocument/2006/relationships/image" Target="../media/image13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18" Type="http://schemas.openxmlformats.org/officeDocument/2006/relationships/image" Target="../media/image21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17" Type="http://schemas.openxmlformats.org/officeDocument/2006/relationships/image" Target="../media/image210.png"/><Relationship Id="rId2" Type="http://schemas.openxmlformats.org/officeDocument/2006/relationships/image" Target="../media/image195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5" Type="http://schemas.openxmlformats.org/officeDocument/2006/relationships/image" Target="../media/image20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Relationship Id="rId14" Type="http://schemas.openxmlformats.org/officeDocument/2006/relationships/image" Target="../media/image20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2505089"/>
            <a:ext cx="9902190" cy="845186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因應氣候變遷之水資源管理調適</a:t>
            </a:r>
            <a:endParaRPr 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2917B-2853-4208-8FE6-72388B0C5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511" y="3429000"/>
            <a:ext cx="9144000" cy="1590675"/>
          </a:xfrm>
        </p:spPr>
        <p:txBody>
          <a:bodyPr>
            <a:noAutofit/>
          </a:bodyPr>
          <a:lstStyle/>
          <a:p>
            <a:pPr>
              <a:lnSpc>
                <a:spcPts val="1000"/>
              </a:lnSpc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▌國立臺灣大學生物資源暨農學院 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000"/>
              </a:lnSpc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▌林裕彬副院長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000"/>
              </a:lnSpc>
            </a:pPr>
            <a:r>
              <a:rPr lang="zh-TW" altLang="en-US" sz="1800" b="1" dirty="0">
                <a:latin typeface="微軟正黑體" panose="020B0604030504040204" pitchFamily="34" charset="-120"/>
              </a:rPr>
              <a:t>▌</a:t>
            </a:r>
            <a:r>
              <a:rPr lang="en-US" altLang="zh-TW" sz="1800" b="1" dirty="0">
                <a:latin typeface="微軟正黑體" panose="020B0604030504040204" pitchFamily="34" charset="-120"/>
              </a:rPr>
              <a:t>2022.06.27</a:t>
            </a:r>
            <a:endParaRPr lang="zh-TW" altLang="en-US" sz="1800" b="1" dirty="0">
              <a:latin typeface="微軟正黑體" panose="020B0604030504040204" pitchFamily="34" charset="-120"/>
            </a:endParaRPr>
          </a:p>
          <a:p>
            <a:pPr>
              <a:lnSpc>
                <a:spcPts val="1000"/>
              </a:lnSpc>
            </a:pP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386DA7E-9757-4EB3-B568-21BD45EF9407}"/>
              </a:ext>
            </a:extLst>
          </p:cNvPr>
          <p:cNvSpPr/>
          <p:nvPr/>
        </p:nvSpPr>
        <p:spPr>
          <a:xfrm>
            <a:off x="1350511" y="1741577"/>
            <a:ext cx="5434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年灌溉管理人員職能訓練</a:t>
            </a:r>
          </a:p>
        </p:txBody>
      </p:sp>
      <p:pic>
        <p:nvPicPr>
          <p:cNvPr id="6" name="Picture 4" descr="國立臺灣大學生物資源暨農學院網站LOGO">
            <a:extLst>
              <a:ext uri="{FF2B5EF4-FFF2-40B4-BE49-F238E27FC236}">
                <a16:creationId xmlns:a16="http://schemas.microsoft.com/office/drawing/2014/main" id="{F193E0AE-9279-487E-8E06-B16951C1E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0896" r="3728" b="21457"/>
          <a:stretch/>
        </p:blipFill>
        <p:spPr bwMode="auto">
          <a:xfrm>
            <a:off x="3531083" y="5785099"/>
            <a:ext cx="2860284" cy="476740"/>
          </a:xfrm>
          <a:prstGeom prst="rect">
            <a:avLst/>
          </a:prstGeom>
          <a:solidFill>
            <a:srgbClr val="F2F2F2">
              <a:alpha val="69804"/>
            </a:srgbClr>
          </a:solidFill>
          <a:extLst/>
        </p:spPr>
      </p:pic>
      <p:pic>
        <p:nvPicPr>
          <p:cNvPr id="7" name="Picture 6" descr="國立臺灣大學">
            <a:extLst>
              <a:ext uri="{FF2B5EF4-FFF2-40B4-BE49-F238E27FC236}">
                <a16:creationId xmlns:a16="http://schemas.microsoft.com/office/drawing/2014/main" id="{ABBACC14-018D-49DE-8022-CF035A778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1" b="6691"/>
          <a:stretch/>
        </p:blipFill>
        <p:spPr bwMode="auto">
          <a:xfrm>
            <a:off x="1350511" y="5785099"/>
            <a:ext cx="2180572" cy="476740"/>
          </a:xfrm>
          <a:prstGeom prst="rect">
            <a:avLst/>
          </a:prstGeom>
          <a:solidFill>
            <a:srgbClr val="F2F2F2">
              <a:alpha val="69804"/>
            </a:srgbClr>
          </a:solidFill>
          <a:extLst/>
        </p:spPr>
      </p:pic>
    </p:spTree>
    <p:extLst>
      <p:ext uri="{BB962C8B-B14F-4D97-AF65-F5344CB8AC3E}">
        <p14:creationId xmlns:p14="http://schemas.microsoft.com/office/powerpoint/2010/main" val="41748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FA7804D-7E5E-4F65-8760-88F873426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56"/>
          <a:stretch/>
        </p:blipFill>
        <p:spPr>
          <a:xfrm>
            <a:off x="322930" y="4251223"/>
            <a:ext cx="6422111" cy="230014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B4503A6-0601-410D-8649-AE41CE3EB35A}"/>
              </a:ext>
            </a:extLst>
          </p:cNvPr>
          <p:cNvSpPr/>
          <p:nvPr/>
        </p:nvSpPr>
        <p:spPr>
          <a:xfrm>
            <a:off x="2990077" y="6602189"/>
            <a:ext cx="7322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fr-FR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</a:t>
            </a:r>
            <a:r>
              <a:rPr lang="fr-FR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: NATURE COMMUNICATIONS | https://doi.org/10.1038/s41467-021-25026-3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6021C5B-4F02-473F-AF82-6930B9BFF59C}"/>
              </a:ext>
            </a:extLst>
          </p:cNvPr>
          <p:cNvSpPr/>
          <p:nvPr/>
        </p:nvSpPr>
        <p:spPr>
          <a:xfrm>
            <a:off x="3038102" y="0"/>
            <a:ext cx="6857108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全球面臨水資源困乏問題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B2E27D0-EBA1-42A2-82A4-1B2B4454F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9" t="3412" r="66920"/>
          <a:stretch/>
        </p:blipFill>
        <p:spPr>
          <a:xfrm>
            <a:off x="6896473" y="4144846"/>
            <a:ext cx="1485385" cy="24383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5373725-9AF4-4977-B645-2534AA2F4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9" t="4244"/>
          <a:stretch/>
        </p:blipFill>
        <p:spPr>
          <a:xfrm>
            <a:off x="8533289" y="4144846"/>
            <a:ext cx="3296323" cy="243839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718A01-ED3A-48C6-B63E-E2D99059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404"/>
          <a:stretch/>
        </p:blipFill>
        <p:spPr>
          <a:xfrm>
            <a:off x="1795333" y="755343"/>
            <a:ext cx="8432497" cy="347693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CEDA532-03F3-4D48-BBA6-057CD4B6CC7A}"/>
              </a:ext>
            </a:extLst>
          </p:cNvPr>
          <p:cNvSpPr txBox="1"/>
          <p:nvPr/>
        </p:nvSpPr>
        <p:spPr>
          <a:xfrm>
            <a:off x="9131969" y="4281959"/>
            <a:ext cx="168507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467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不同氣候變遷情境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6C39ED-F9A5-4357-9654-E5BC0F0FC6D4}"/>
              </a:ext>
            </a:extLst>
          </p:cNvPr>
          <p:cNvSpPr/>
          <p:nvPr/>
        </p:nvSpPr>
        <p:spPr>
          <a:xfrm>
            <a:off x="10064083" y="2390520"/>
            <a:ext cx="2127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996" indent="-143996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全球約有</a:t>
            </a:r>
            <a:r>
              <a:rPr lang="en-US" altLang="zh-TW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9.33</a:t>
            </a:r>
            <a:r>
              <a:rPr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億</a:t>
            </a:r>
            <a:r>
              <a:rPr lang="en-US" altLang="zh-TW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(32.5%) </a:t>
            </a:r>
            <a:r>
              <a:rPr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都市人口居住於水資源缺乏的區域，尤其以印度和中國最為嚴重</a:t>
            </a:r>
            <a:r>
              <a:rPr lang="en-US" altLang="zh-TW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(2016)</a:t>
            </a:r>
            <a:endParaRPr lang="zh-TW" altLang="en-US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87CF3D-9CF2-4FBF-BD75-1F1FFD96F327}"/>
              </a:ext>
            </a:extLst>
          </p:cNvPr>
          <p:cNvSpPr/>
          <p:nvPr/>
        </p:nvSpPr>
        <p:spPr>
          <a:xfrm>
            <a:off x="3533985" y="5839866"/>
            <a:ext cx="553921" cy="358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3306DF-4D3E-4D03-BEF2-1B9FE8AB38D9}"/>
              </a:ext>
            </a:extLst>
          </p:cNvPr>
          <p:cNvSpPr/>
          <p:nvPr/>
        </p:nvSpPr>
        <p:spPr>
          <a:xfrm>
            <a:off x="8875499" y="6157472"/>
            <a:ext cx="509269" cy="253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4" name="投影片編號版面配置區 3">
            <a:extLst>
              <a:ext uri="{FF2B5EF4-FFF2-40B4-BE49-F238E27FC236}">
                <a16:creationId xmlns:a16="http://schemas.microsoft.com/office/drawing/2014/main" id="{0D2470B8-C2AB-482D-8DCD-3E3D726E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10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90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4B747D-C098-47C9-9037-F5C070D9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11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3CC6078-DC58-4B90-A846-69A021F8F57E}"/>
              </a:ext>
            </a:extLst>
          </p:cNvPr>
          <p:cNvSpPr/>
          <p:nvPr/>
        </p:nvSpPr>
        <p:spPr>
          <a:xfrm>
            <a:off x="3301765" y="478363"/>
            <a:ext cx="6178815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臺灣受氣候變遷之影響</a:t>
            </a:r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CA063EF2-9871-406B-A0CB-564B71A53C94}"/>
              </a:ext>
            </a:extLst>
          </p:cNvPr>
          <p:cNvSpPr txBox="1">
            <a:spLocks/>
          </p:cNvSpPr>
          <p:nvPr/>
        </p:nvSpPr>
        <p:spPr>
          <a:xfrm rot="10800000" flipV="1">
            <a:off x="1919926" y="6408287"/>
            <a:ext cx="8352148" cy="46166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defTabSz="1219170" latinLnBrk="1">
              <a:defRPr sz="1067">
                <a:solidFill>
                  <a:prstClr val="black"/>
                </a:solidFill>
                <a:latin typeface="微軟正黑體"/>
                <a:ea typeface="微軟正黑體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/>
            <a:r>
              <a:rPr lang="zh-TW" altLang="en-US" sz="1200" b="1" dirty="0">
                <a:cs typeface="Arial"/>
                <a:sym typeface="Arial"/>
              </a:rPr>
              <a:t>*資料來源：「台灣乾旱研究：變遷、水資源衝擊、風險認知與溝通計畫」中央研究院永續科學研究計畫 </a:t>
            </a:r>
            <a:r>
              <a:rPr lang="en-US" altLang="zh-TW" sz="1200" b="1" dirty="0">
                <a:cs typeface="Arial"/>
                <a:sym typeface="Arial"/>
              </a:rPr>
              <a:t>(2016-2018</a:t>
            </a:r>
            <a:r>
              <a:rPr lang="zh-TW" altLang="en-US" sz="1200" b="1" dirty="0">
                <a:cs typeface="Arial"/>
                <a:sym typeface="Arial"/>
              </a:rPr>
              <a:t>年</a:t>
            </a:r>
            <a:r>
              <a:rPr lang="en-US" altLang="zh-TW" sz="1200" b="1" dirty="0">
                <a:cs typeface="Arial"/>
                <a:sym typeface="Arial"/>
              </a:rPr>
              <a:t>)</a:t>
            </a:r>
          </a:p>
          <a:p>
            <a:pPr defTabSz="1219140"/>
            <a:r>
              <a:rPr lang="zh-TW" altLang="en-US" sz="1200" b="1" dirty="0">
                <a:cs typeface="Arial"/>
                <a:sym typeface="Arial"/>
              </a:rPr>
              <a:t>                         水利署電子報，</a:t>
            </a:r>
            <a:r>
              <a:rPr lang="en-US" altLang="zh-TW" sz="1200" b="1" dirty="0">
                <a:cs typeface="Arial"/>
                <a:sym typeface="Arial"/>
              </a:rPr>
              <a:t>https://epaper.wra.gov.tw/Article_Detail.aspx?s=E8FC405C714287BF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7500179-73A6-4455-8AD3-E0F471F7F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52" t="4389" r="62091" b="6067"/>
          <a:stretch/>
        </p:blipFill>
        <p:spPr>
          <a:xfrm>
            <a:off x="832764" y="239061"/>
            <a:ext cx="879808" cy="136332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1DB9834-4B83-4ED4-A114-B3AEC79BAFF1}"/>
              </a:ext>
            </a:extLst>
          </p:cNvPr>
          <p:cNvGrpSpPr/>
          <p:nvPr/>
        </p:nvGrpSpPr>
        <p:grpSpPr>
          <a:xfrm>
            <a:off x="191377" y="1602381"/>
            <a:ext cx="5248873" cy="4356315"/>
            <a:chOff x="365118" y="1286761"/>
            <a:chExt cx="5248873" cy="435631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37C1AEB-B048-4A0B-B2F9-847D8866A1CE}"/>
                </a:ext>
              </a:extLst>
            </p:cNvPr>
            <p:cNvSpPr/>
            <p:nvPr/>
          </p:nvSpPr>
          <p:spPr>
            <a:xfrm>
              <a:off x="365118" y="1286761"/>
              <a:ext cx="5248873" cy="435631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TW" altLang="en-US" kern="0">
                <a:solidFill>
                  <a:srgbClr val="FFFFFF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78710E81-6BBB-4430-99B3-D213341F5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694" t="4389" r="38213" b="6067"/>
            <a:stretch/>
          </p:blipFill>
          <p:spPr>
            <a:xfrm>
              <a:off x="365118" y="1286761"/>
              <a:ext cx="2247646" cy="4356315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94846676-D2C7-42FD-A25D-21C0AEE30FC1}"/>
                </a:ext>
              </a:extLst>
            </p:cNvPr>
            <p:cNvSpPr txBox="1"/>
            <p:nvPr/>
          </p:nvSpPr>
          <p:spPr>
            <a:xfrm>
              <a:off x="2610553" y="3339254"/>
              <a:ext cx="2553415" cy="37965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TW" altLang="en-US" sz="1867" b="1" kern="0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春季乾日數增加 </a:t>
              </a:r>
              <a:r>
                <a:rPr lang="en-US" altLang="zh-TW" sz="1867" b="1" kern="0" dirty="0">
                  <a:solidFill>
                    <a:srgbClr val="9966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4.2%</a:t>
              </a:r>
              <a:endParaRPr lang="zh-TW" altLang="en-US" sz="1867" b="1" kern="0" dirty="0">
                <a:solidFill>
                  <a:srgbClr val="9966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DFEE589B-0387-4BD6-BF8D-609CECB9BE61}"/>
                </a:ext>
              </a:extLst>
            </p:cNvPr>
            <p:cNvSpPr txBox="1"/>
            <p:nvPr/>
          </p:nvSpPr>
          <p:spPr>
            <a:xfrm>
              <a:off x="2610553" y="4682596"/>
              <a:ext cx="3003438" cy="37965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TW" altLang="en-US" sz="1867" b="1" kern="0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乾日連續天數增加 </a:t>
              </a:r>
              <a:r>
                <a:rPr lang="en-US" altLang="zh-TW" sz="1867" b="1" kern="0" dirty="0">
                  <a:solidFill>
                    <a:srgbClr val="9966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55.7%</a:t>
              </a:r>
              <a:endParaRPr lang="zh-TW" altLang="en-US" sz="1867" b="1" kern="0" dirty="0">
                <a:solidFill>
                  <a:srgbClr val="9966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D066309-4AB1-48A0-AE34-384734C108DE}"/>
                </a:ext>
              </a:extLst>
            </p:cNvPr>
            <p:cNvSpPr txBox="1"/>
            <p:nvPr/>
          </p:nvSpPr>
          <p:spPr>
            <a:xfrm>
              <a:off x="2610553" y="1995914"/>
              <a:ext cx="2720298" cy="37965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zh-TW" altLang="en-US" sz="1867" b="1" kern="0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春季降雨量減少 </a:t>
              </a:r>
              <a:r>
                <a:rPr lang="en-US" altLang="zh-TW" sz="1867" b="1" kern="0" dirty="0">
                  <a:solidFill>
                    <a:srgbClr val="9966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13.2%</a:t>
              </a:r>
              <a:endParaRPr lang="zh-TW" altLang="en-US" sz="1867" b="1" kern="0" dirty="0">
                <a:solidFill>
                  <a:srgbClr val="9966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6" name="Picture 2" descr="主要供水水庫6至9月集水區降雨量及供水量及10月20日有效蓄水量比較圖">
            <a:extLst>
              <a:ext uri="{FF2B5EF4-FFF2-40B4-BE49-F238E27FC236}">
                <a16:creationId xmlns:a16="http://schemas.microsoft.com/office/drawing/2014/main" id="{76C66AD6-A5ED-4929-9B04-08A414B9F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2855" b="7953"/>
          <a:stretch/>
        </p:blipFill>
        <p:spPr bwMode="auto">
          <a:xfrm>
            <a:off x="5487979" y="1491757"/>
            <a:ext cx="6512645" cy="45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63DA7998-98B9-496A-9F4D-EF2EC81242EB}"/>
              </a:ext>
            </a:extLst>
          </p:cNvPr>
          <p:cNvSpPr txBox="1"/>
          <p:nvPr/>
        </p:nvSpPr>
        <p:spPr>
          <a:xfrm>
            <a:off x="5549470" y="1602381"/>
            <a:ext cx="410433" cy="15927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467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水庫集水區降雨量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C8D4209-B229-43E1-B508-A50A47194767}"/>
              </a:ext>
            </a:extLst>
          </p:cNvPr>
          <p:cNvSpPr txBox="1"/>
          <p:nvPr/>
        </p:nvSpPr>
        <p:spPr>
          <a:xfrm>
            <a:off x="5556489" y="3903351"/>
            <a:ext cx="410433" cy="140519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467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水庫合計蓄水量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D3822D2-1738-4DA2-A9D1-B4954379EFED}"/>
              </a:ext>
            </a:extLst>
          </p:cNvPr>
          <p:cNvSpPr/>
          <p:nvPr/>
        </p:nvSpPr>
        <p:spPr>
          <a:xfrm>
            <a:off x="6300649" y="4623205"/>
            <a:ext cx="5430457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水庫集水區降雨量及有效蓄水量嚴重不足</a:t>
            </a:r>
          </a:p>
        </p:txBody>
      </p:sp>
    </p:spTree>
    <p:extLst>
      <p:ext uri="{BB962C8B-B14F-4D97-AF65-F5344CB8AC3E}">
        <p14:creationId xmlns:p14="http://schemas.microsoft.com/office/powerpoint/2010/main" val="47993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7DEEE43-D0D7-4AEA-9489-581074E8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44855"/>
            <a:ext cx="12167919" cy="408265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E727957-3FC4-4509-8036-6F626E5FF885}"/>
              </a:ext>
            </a:extLst>
          </p:cNvPr>
          <p:cNvSpPr/>
          <p:nvPr/>
        </p:nvSpPr>
        <p:spPr>
          <a:xfrm>
            <a:off x="1472902" y="616826"/>
            <a:ext cx="9246195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臺灣農業灌溉用水不同水源引水量</a:t>
            </a:r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FD6B1E96-CFE5-4250-9E44-0BD54F5E46A6}"/>
              </a:ext>
            </a:extLst>
          </p:cNvPr>
          <p:cNvSpPr txBox="1">
            <a:spLocks/>
          </p:cNvSpPr>
          <p:nvPr/>
        </p:nvSpPr>
        <p:spPr>
          <a:xfrm>
            <a:off x="4973238" y="6499128"/>
            <a:ext cx="4114800" cy="276999"/>
          </a:xfrm>
          <a:prstGeom prst="rect">
            <a:avLst/>
          </a:prstGeom>
        </p:spPr>
        <p:txBody>
          <a:bodyPr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 latinLnBrk="1">
              <a:buClrTx/>
            </a:pPr>
            <a:r>
              <a:rPr lang="zh-TW" altLang="en-US" sz="1200" b="1" dirty="0">
                <a:solidFill>
                  <a:prstClr val="black"/>
                </a:solidFill>
                <a:latin typeface="微軟正黑體"/>
                <a:ea typeface="微軟正黑體"/>
              </a:rPr>
              <a:t>*資料來源：</a:t>
            </a:r>
            <a:r>
              <a:rPr lang="en-US" altLang="zh-TW" sz="1200" b="1" dirty="0">
                <a:solidFill>
                  <a:prstClr val="black"/>
                </a:solidFill>
                <a:latin typeface="微軟正黑體"/>
                <a:ea typeface="微軟正黑體"/>
              </a:rPr>
              <a:t>2015</a:t>
            </a:r>
            <a:r>
              <a:rPr lang="zh-TW" altLang="en-US" sz="1200" b="1" dirty="0">
                <a:solidFill>
                  <a:prstClr val="black"/>
                </a:solidFill>
                <a:latin typeface="微軟正黑體"/>
                <a:ea typeface="微軟正黑體"/>
              </a:rPr>
              <a:t>農灌溉溉白皮書</a:t>
            </a:r>
            <a:endParaRPr lang="en-US" sz="1200" b="1" dirty="0">
              <a:solidFill>
                <a:prstClr val="black"/>
              </a:solidFill>
              <a:latin typeface="微軟正黑體"/>
              <a:ea typeface="微軟正黑體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13DA80-D58E-43E2-81FF-C870BD012AF5}"/>
              </a:ext>
            </a:extLst>
          </p:cNvPr>
          <p:cNvSpPr/>
          <p:nvPr/>
        </p:nvSpPr>
        <p:spPr>
          <a:xfrm>
            <a:off x="399570" y="3040769"/>
            <a:ext cx="3288767" cy="2428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201A40B5-A239-46C8-A0CE-D792BDFD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12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543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935723C8-F6D7-4F1E-A613-C12661AAEDD8}"/>
              </a:ext>
            </a:extLst>
          </p:cNvPr>
          <p:cNvGrpSpPr/>
          <p:nvPr/>
        </p:nvGrpSpPr>
        <p:grpSpPr>
          <a:xfrm>
            <a:off x="174047" y="3579333"/>
            <a:ext cx="11834708" cy="2159801"/>
            <a:chOff x="180469" y="3808192"/>
            <a:chExt cx="11834708" cy="1230395"/>
          </a:xfrm>
        </p:grpSpPr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FD32FE4C-E467-4985-8EA1-06986AE81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11" t="8530" r="1937" b="7790"/>
            <a:stretch/>
          </p:blipFill>
          <p:spPr>
            <a:xfrm>
              <a:off x="180469" y="4125406"/>
              <a:ext cx="11834708" cy="913181"/>
            </a:xfrm>
            <a:prstGeom prst="rect">
              <a:avLst/>
            </a:prstGeom>
          </p:spPr>
        </p:pic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A9BA8999-43B3-4A04-8914-83EAE3A1DC16}"/>
                </a:ext>
              </a:extLst>
            </p:cNvPr>
            <p:cNvSpPr/>
            <p:nvPr/>
          </p:nvSpPr>
          <p:spPr>
            <a:xfrm>
              <a:off x="10065642" y="3808192"/>
              <a:ext cx="732893" cy="1928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zh-TW" altLang="en-US" sz="1600" b="1" dirty="0">
                  <a:solidFill>
                    <a:srgbClr val="3D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(二期)</a:t>
              </a:r>
            </a:p>
          </p:txBody>
        </p:sp>
        <p:cxnSp>
          <p:nvCxnSpPr>
            <p:cNvPr id="71" name="直線接點 70">
              <a:extLst>
                <a:ext uri="{FF2B5EF4-FFF2-40B4-BE49-F238E27FC236}">
                  <a16:creationId xmlns:a16="http://schemas.microsoft.com/office/drawing/2014/main" id="{67BBC740-B186-44C1-8D93-177311EF49B4}"/>
                </a:ext>
              </a:extLst>
            </p:cNvPr>
            <p:cNvCxnSpPr/>
            <p:nvPr/>
          </p:nvCxnSpPr>
          <p:spPr>
            <a:xfrm>
              <a:off x="303742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94B3E432-9D43-4F46-AF3B-4CEFE6D0CBA2}"/>
                </a:ext>
              </a:extLst>
            </p:cNvPr>
            <p:cNvCxnSpPr/>
            <p:nvPr/>
          </p:nvCxnSpPr>
          <p:spPr>
            <a:xfrm>
              <a:off x="1628601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0CF3FC29-FFE2-45B4-8EF8-891DAF6AB748}"/>
                </a:ext>
              </a:extLst>
            </p:cNvPr>
            <p:cNvCxnSpPr/>
            <p:nvPr/>
          </p:nvCxnSpPr>
          <p:spPr>
            <a:xfrm>
              <a:off x="2953460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F880554F-E1E4-471D-B84B-2142FC206699}"/>
                </a:ext>
              </a:extLst>
            </p:cNvPr>
            <p:cNvCxnSpPr/>
            <p:nvPr/>
          </p:nvCxnSpPr>
          <p:spPr>
            <a:xfrm>
              <a:off x="4278319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45A2864C-1118-44F9-B207-1E38E62131ED}"/>
                </a:ext>
              </a:extLst>
            </p:cNvPr>
            <p:cNvCxnSpPr/>
            <p:nvPr/>
          </p:nvCxnSpPr>
          <p:spPr>
            <a:xfrm>
              <a:off x="5603178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id="{71AAB23F-3E6A-4841-9C49-47533AB48D7A}"/>
                </a:ext>
              </a:extLst>
            </p:cNvPr>
            <p:cNvCxnSpPr/>
            <p:nvPr/>
          </p:nvCxnSpPr>
          <p:spPr>
            <a:xfrm>
              <a:off x="6928037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53A09B54-0755-46C5-B580-1F6035ACED21}"/>
                </a:ext>
              </a:extLst>
            </p:cNvPr>
            <p:cNvCxnSpPr/>
            <p:nvPr/>
          </p:nvCxnSpPr>
          <p:spPr>
            <a:xfrm>
              <a:off x="8252896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EF957482-0FE1-47CD-80DF-519F24FD9FE1}"/>
                </a:ext>
              </a:extLst>
            </p:cNvPr>
            <p:cNvCxnSpPr/>
            <p:nvPr/>
          </p:nvCxnSpPr>
          <p:spPr>
            <a:xfrm>
              <a:off x="9577755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165EC4FA-4A32-4DD8-A309-8BA0885F5397}"/>
                </a:ext>
              </a:extLst>
            </p:cNvPr>
            <p:cNvCxnSpPr/>
            <p:nvPr/>
          </p:nvCxnSpPr>
          <p:spPr>
            <a:xfrm>
              <a:off x="10902611" y="4982026"/>
              <a:ext cx="1008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C64C2B90-167E-44F1-A38C-BD60E0B21DF3}"/>
                </a:ext>
              </a:extLst>
            </p:cNvPr>
            <p:cNvSpPr/>
            <p:nvPr/>
          </p:nvSpPr>
          <p:spPr>
            <a:xfrm>
              <a:off x="278897" y="4612199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15.0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86D4A66E-64EE-4EF3-AB10-B8BA46C858CD}"/>
                </a:ext>
              </a:extLst>
            </p:cNvPr>
            <p:cNvSpPr/>
            <p:nvPr/>
          </p:nvSpPr>
          <p:spPr>
            <a:xfrm>
              <a:off x="10820749" y="4583882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19.0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B06D60D7-96BA-4BE2-8DA8-3EF71A83AC22}"/>
                </a:ext>
              </a:extLst>
            </p:cNvPr>
            <p:cNvSpPr/>
            <p:nvPr/>
          </p:nvSpPr>
          <p:spPr>
            <a:xfrm>
              <a:off x="9515370" y="4581996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19.0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B04E1F4B-EF72-4DEC-B05D-A1AB0E6F90FE}"/>
                </a:ext>
              </a:extLst>
            </p:cNvPr>
            <p:cNvSpPr/>
            <p:nvPr/>
          </p:nvSpPr>
          <p:spPr>
            <a:xfrm>
              <a:off x="8226968" y="4715842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0.0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826B1245-5037-4087-81BC-D7A9BCB918F0}"/>
                </a:ext>
              </a:extLst>
            </p:cNvPr>
            <p:cNvSpPr/>
            <p:nvPr/>
          </p:nvSpPr>
          <p:spPr>
            <a:xfrm>
              <a:off x="6875982" y="4391221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44.0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F16C4BB4-1648-414A-BE1E-AE1851F87F5E}"/>
                </a:ext>
              </a:extLst>
            </p:cNvPr>
            <p:cNvSpPr/>
            <p:nvPr/>
          </p:nvSpPr>
          <p:spPr>
            <a:xfrm>
              <a:off x="5551324" y="4554638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22.0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490071C9-6667-4C5E-9E68-B105142F479C}"/>
                </a:ext>
              </a:extLst>
            </p:cNvPr>
            <p:cNvSpPr/>
            <p:nvPr/>
          </p:nvSpPr>
          <p:spPr>
            <a:xfrm>
              <a:off x="4245414" y="4485010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31.0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A763679C-EAEC-4905-B4D9-0D07FD06B333}"/>
                </a:ext>
              </a:extLst>
            </p:cNvPr>
            <p:cNvSpPr/>
            <p:nvPr/>
          </p:nvSpPr>
          <p:spPr>
            <a:xfrm>
              <a:off x="2921362" y="4218737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65.0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354663F4-B64E-4761-BC73-D9A1CC6254B3}"/>
                </a:ext>
              </a:extLst>
            </p:cNvPr>
            <p:cNvSpPr/>
            <p:nvPr/>
          </p:nvSpPr>
          <p:spPr>
            <a:xfrm>
              <a:off x="1596705" y="4507188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28.0</a:t>
              </a:r>
              <a:endParaRPr lang="zh-TW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370BE673-4819-4874-AAED-1E2184E3E7A3}"/>
                </a:ext>
              </a:extLst>
            </p:cNvPr>
            <p:cNvSpPr/>
            <p:nvPr/>
          </p:nvSpPr>
          <p:spPr>
            <a:xfrm>
              <a:off x="578354" y="4641360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11.3</a:t>
              </a:r>
              <a:endParaRPr lang="zh-TW" altLang="en-US" sz="11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5B6E420C-9E85-4608-B1DC-C58B17B833FA}"/>
                </a:ext>
              </a:extLst>
            </p:cNvPr>
            <p:cNvSpPr/>
            <p:nvPr/>
          </p:nvSpPr>
          <p:spPr>
            <a:xfrm>
              <a:off x="1892644" y="4651200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10.6</a:t>
              </a:r>
              <a:endParaRPr lang="zh-TW" altLang="en-US" sz="11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CBA1564C-5B56-404B-BE74-83BFB7B8449A}"/>
                </a:ext>
              </a:extLst>
            </p:cNvPr>
            <p:cNvSpPr/>
            <p:nvPr/>
          </p:nvSpPr>
          <p:spPr>
            <a:xfrm>
              <a:off x="3209732" y="4508767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27.9</a:t>
              </a: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7EC8DB1A-7B3A-4A76-BE8E-FB7B24D2AB2F}"/>
                </a:ext>
              </a:extLst>
            </p:cNvPr>
            <p:cNvSpPr/>
            <p:nvPr/>
          </p:nvSpPr>
          <p:spPr>
            <a:xfrm>
              <a:off x="4524962" y="4627529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14.0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293A30B7-1201-4A2B-89DD-FC078C00AFE4}"/>
                </a:ext>
              </a:extLst>
            </p:cNvPr>
            <p:cNvSpPr/>
            <p:nvPr/>
          </p:nvSpPr>
          <p:spPr>
            <a:xfrm>
              <a:off x="5850960" y="4620140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14.2</a:t>
              </a:r>
              <a:endParaRPr lang="zh-TW" altLang="en-US" sz="11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A37A2F5F-837D-41E7-A5F5-FF4EA6A17D12}"/>
                </a:ext>
              </a:extLst>
            </p:cNvPr>
            <p:cNvSpPr/>
            <p:nvPr/>
          </p:nvSpPr>
          <p:spPr>
            <a:xfrm>
              <a:off x="7169514" y="4526042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26.4</a:t>
              </a:r>
              <a:endParaRPr lang="zh-TW" altLang="en-US" sz="11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C3EA7D80-0EDC-42C3-9214-14C01C600D40}"/>
                </a:ext>
              </a:extLst>
            </p:cNvPr>
            <p:cNvSpPr/>
            <p:nvPr/>
          </p:nvSpPr>
          <p:spPr>
            <a:xfrm>
              <a:off x="8529592" y="4735556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0.7</a:t>
              </a:r>
              <a:endParaRPr lang="zh-TW" altLang="en-US" sz="11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C2A9F6D8-CAC3-4C82-8C78-315F6EB7D8D7}"/>
                </a:ext>
              </a:extLst>
            </p:cNvPr>
            <p:cNvSpPr/>
            <p:nvPr/>
          </p:nvSpPr>
          <p:spPr>
            <a:xfrm>
              <a:off x="9815006" y="4573598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20.0</a:t>
              </a:r>
              <a:endParaRPr lang="zh-TW" altLang="en-US" sz="11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B3D59BDF-78A3-4FE5-8563-F93342F5673E}"/>
                </a:ext>
              </a:extLst>
            </p:cNvPr>
            <p:cNvSpPr/>
            <p:nvPr/>
          </p:nvSpPr>
          <p:spPr>
            <a:xfrm>
              <a:off x="11114354" y="4582943"/>
              <a:ext cx="458779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19.0</a:t>
              </a:r>
              <a:endParaRPr lang="zh-TW" altLang="en-US" sz="11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6BE07D6D-1C45-4301-8884-1FC3BE87D926}"/>
                </a:ext>
              </a:extLst>
            </p:cNvPr>
            <p:cNvSpPr/>
            <p:nvPr/>
          </p:nvSpPr>
          <p:spPr>
            <a:xfrm>
              <a:off x="900492" y="4714766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2.3</a:t>
              </a:r>
              <a:endParaRPr lang="zh-TW" altLang="en-US" sz="11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F73DC84F-E9FC-4A52-AEBF-D70628880748}"/>
                </a:ext>
              </a:extLst>
            </p:cNvPr>
            <p:cNvSpPr/>
            <p:nvPr/>
          </p:nvSpPr>
          <p:spPr>
            <a:xfrm>
              <a:off x="2213138" y="4709262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2.4</a:t>
              </a:r>
              <a:endParaRPr lang="zh-TW" altLang="en-US" sz="11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1EB8CA33-15C6-44E6-A2B6-3F81618CCDC9}"/>
                </a:ext>
              </a:extLst>
            </p:cNvPr>
            <p:cNvSpPr/>
            <p:nvPr/>
          </p:nvSpPr>
          <p:spPr>
            <a:xfrm>
              <a:off x="3529378" y="4699526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4.0</a:t>
              </a:r>
              <a:endParaRPr lang="zh-TW" altLang="en-US" sz="11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DA89B419-EC0C-4DB0-AEC0-F4929218449B}"/>
                </a:ext>
              </a:extLst>
            </p:cNvPr>
            <p:cNvSpPr/>
            <p:nvPr/>
          </p:nvSpPr>
          <p:spPr>
            <a:xfrm>
              <a:off x="4852817" y="4693116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4.3</a:t>
              </a:r>
              <a:endParaRPr lang="zh-TW" altLang="en-US" sz="11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5B3A41D-2812-43CA-A9F9-B8D6B58A5880}"/>
                </a:ext>
              </a:extLst>
            </p:cNvPr>
            <p:cNvSpPr/>
            <p:nvPr/>
          </p:nvSpPr>
          <p:spPr>
            <a:xfrm>
              <a:off x="6173632" y="4715842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3.0</a:t>
              </a:r>
              <a:endParaRPr lang="zh-TW" altLang="en-US" sz="11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89029AAC-29E7-4589-B440-42C416F71B5B}"/>
                </a:ext>
              </a:extLst>
            </p:cNvPr>
            <p:cNvSpPr/>
            <p:nvPr/>
          </p:nvSpPr>
          <p:spPr>
            <a:xfrm>
              <a:off x="7497062" y="4706038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4.1</a:t>
              </a:r>
              <a:endParaRPr lang="zh-TW" altLang="en-US" sz="11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5B7B9963-B110-44BB-88C4-BE03F78A16D5}"/>
                </a:ext>
              </a:extLst>
            </p:cNvPr>
            <p:cNvSpPr/>
            <p:nvPr/>
          </p:nvSpPr>
          <p:spPr>
            <a:xfrm>
              <a:off x="8816872" y="4726475"/>
              <a:ext cx="380232" cy="149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1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0.4</a:t>
              </a:r>
              <a:endParaRPr lang="zh-TW" altLang="en-US" sz="11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D0671AE4-424D-4A1C-8BE6-AE28747C1A99}"/>
                </a:ext>
              </a:extLst>
            </p:cNvPr>
            <p:cNvSpPr/>
            <p:nvPr/>
          </p:nvSpPr>
          <p:spPr>
            <a:xfrm>
              <a:off x="10186560" y="4744474"/>
              <a:ext cx="235962" cy="1578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2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-</a:t>
              </a:r>
              <a:endParaRPr lang="zh-TW" altLang="en-US" sz="12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324B0479-62F3-405F-8A78-752F9102DB53}"/>
                </a:ext>
              </a:extLst>
            </p:cNvPr>
            <p:cNvSpPr/>
            <p:nvPr/>
          </p:nvSpPr>
          <p:spPr>
            <a:xfrm>
              <a:off x="11506447" y="4749270"/>
              <a:ext cx="243978" cy="175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/>
              <a:r>
                <a:rPr lang="en-US" altLang="zh-TW" sz="1400" b="1" dirty="0">
                  <a:solidFill>
                    <a:srgbClr val="5598D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軟正黑體" panose="020B0604030504040204" pitchFamily="34" charset="-120"/>
                  <a:cs typeface="Arial"/>
                  <a:sym typeface="Arial"/>
                </a:rPr>
                <a:t>-</a:t>
              </a:r>
              <a:endParaRPr lang="zh-TW" altLang="en-US" sz="1400" b="1" dirty="0">
                <a:solidFill>
                  <a:srgbClr val="5598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6F35CC4-5BB9-4634-9C84-4E914BE3675A}"/>
              </a:ext>
            </a:extLst>
          </p:cNvPr>
          <p:cNvSpPr/>
          <p:nvPr/>
        </p:nvSpPr>
        <p:spPr>
          <a:xfrm>
            <a:off x="178392" y="1881539"/>
            <a:ext cx="11772000" cy="216000"/>
          </a:xfrm>
          <a:prstGeom prst="rightArrow">
            <a:avLst>
              <a:gd name="adj1" fmla="val 50000"/>
              <a:gd name="adj2" fmla="val 70618"/>
            </a:avLst>
          </a:prstGeom>
          <a:gradFill>
            <a:gsLst>
              <a:gs pos="59000">
                <a:srgbClr val="FF0000"/>
              </a:gs>
              <a:gs pos="18000">
                <a:srgbClr val="FF8989"/>
              </a:gs>
              <a:gs pos="0">
                <a:srgbClr val="FFCDCD"/>
              </a:gs>
              <a:gs pos="100000">
                <a:srgbClr val="FF0000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B40BA0-9783-4F35-A5DB-45E3D1EF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072" y="312272"/>
            <a:ext cx="10515600" cy="1206180"/>
          </a:xfrm>
          <a:noFill/>
        </p:spPr>
        <p:txBody>
          <a:bodyPr spcFirstLastPara="1" wrap="square" lIns="108000" tIns="91425" rIns="108000" bIns="91425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SzTx/>
              <a:buFont typeface="Arial"/>
            </a:pPr>
            <a:r>
              <a:rPr lang="zh-TW" altLang="en-US" sz="4400" b="1" kern="1200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臺灣近年大規模停灌事件</a:t>
            </a:r>
          </a:p>
        </p:txBody>
      </p: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361259CE-CD07-430F-BBF6-4EA81F62D60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456558"/>
            <a:ext cx="4114800" cy="36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10" latinLnBrk="1"/>
            <a:r>
              <a:rPr lang="zh-TW" altLang="en-US" sz="1200" b="1" dirty="0">
                <a:solidFill>
                  <a:prstClr val="black"/>
                </a:solidFill>
                <a:latin typeface="微軟正黑體"/>
                <a:ea typeface="微軟正黑體"/>
                <a:cs typeface="Arial"/>
                <a:sym typeface="Arial"/>
              </a:rPr>
              <a:t>*資料來源：</a:t>
            </a:r>
            <a:r>
              <a:rPr lang="en-US" altLang="zh-TW" sz="1200" b="1" dirty="0">
                <a:solidFill>
                  <a:prstClr val="black"/>
                </a:solidFill>
                <a:latin typeface="微軟正黑體"/>
                <a:ea typeface="微軟正黑體"/>
                <a:cs typeface="Arial"/>
                <a:sym typeface="Arial"/>
              </a:rPr>
              <a:t>2015</a:t>
            </a:r>
            <a:r>
              <a:rPr lang="zh-TW" altLang="en-US" sz="1200" b="1" dirty="0">
                <a:solidFill>
                  <a:prstClr val="black"/>
                </a:solidFill>
                <a:latin typeface="微軟正黑體"/>
                <a:ea typeface="微軟正黑體"/>
                <a:cs typeface="Arial"/>
                <a:sym typeface="Arial"/>
              </a:rPr>
              <a:t>農灌溉溉白皮書</a:t>
            </a:r>
            <a:endParaRPr lang="en-US" sz="1200" b="1" dirty="0">
              <a:solidFill>
                <a:prstClr val="black"/>
              </a:solidFill>
              <a:latin typeface="微軟正黑體"/>
              <a:ea typeface="微軟正黑體"/>
              <a:cs typeface="Arial"/>
              <a:sym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61C5DA-805E-48DB-B14C-8D841E9D62FA}"/>
              </a:ext>
            </a:extLst>
          </p:cNvPr>
          <p:cNvSpPr txBox="1"/>
          <p:nvPr/>
        </p:nvSpPr>
        <p:spPr>
          <a:xfrm>
            <a:off x="545553" y="1626948"/>
            <a:ext cx="11187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>
              <a:defRPr/>
            </a:pP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2002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      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2003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      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2004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      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2006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      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2010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     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2015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      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2018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      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2020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                 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2021</a:t>
            </a:r>
            <a:endParaRPr lang="zh-TW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4CA0CC-482D-41D5-86D4-C95C22A7FD6E}"/>
              </a:ext>
            </a:extLst>
          </p:cNvPr>
          <p:cNvSpPr/>
          <p:nvPr/>
        </p:nvSpPr>
        <p:spPr>
          <a:xfrm>
            <a:off x="10959739" y="870395"/>
            <a:ext cx="758541" cy="738664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 defTabSz="457178">
              <a:defRPr/>
            </a:pPr>
            <a:r>
              <a:rPr lang="en-US" altLang="zh-TW" sz="1400" b="1" dirty="0">
                <a:solidFill>
                  <a:srgbClr val="FFFD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56</a:t>
            </a:r>
            <a:r>
              <a:rPr lang="zh-TW" altLang="en-US" sz="1400" b="1" dirty="0">
                <a:solidFill>
                  <a:srgbClr val="FFFD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年來</a:t>
            </a:r>
            <a:endParaRPr lang="en-US" altLang="zh-TW" sz="1400" b="1" dirty="0">
              <a:solidFill>
                <a:srgbClr val="FFFDF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algn="ctr" defTabSz="457178">
              <a:defRPr/>
            </a:pPr>
            <a:r>
              <a:rPr lang="zh-TW" altLang="en-US" sz="1400" b="1" dirty="0">
                <a:solidFill>
                  <a:srgbClr val="FFFD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最乾旱</a:t>
            </a:r>
            <a:endParaRPr lang="en-US" altLang="zh-TW" sz="1400" b="1" dirty="0">
              <a:solidFill>
                <a:srgbClr val="FFFDF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algn="ctr" defTabSz="457178">
              <a:defRPr/>
            </a:pPr>
            <a:r>
              <a:rPr lang="zh-TW" altLang="en-US" sz="1400" b="1" dirty="0">
                <a:solidFill>
                  <a:srgbClr val="FFFD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的一年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1ADD882D-6DD2-4908-B1CD-AA1BFBBFE9D9}"/>
              </a:ext>
            </a:extLst>
          </p:cNvPr>
          <p:cNvSpPr>
            <a:spLocks noChangeAspect="1"/>
          </p:cNvSpPr>
          <p:nvPr/>
        </p:nvSpPr>
        <p:spPr>
          <a:xfrm>
            <a:off x="810108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B0CC040A-E1AE-441A-A103-A49A76BC8C5F}"/>
              </a:ext>
            </a:extLst>
          </p:cNvPr>
          <p:cNvGrpSpPr/>
          <p:nvPr/>
        </p:nvGrpSpPr>
        <p:grpSpPr>
          <a:xfrm>
            <a:off x="183247" y="2225965"/>
            <a:ext cx="11831931" cy="1923532"/>
            <a:chOff x="88976" y="2225964"/>
            <a:chExt cx="11831931" cy="192353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C963A2D-9D7E-49CA-A41C-B7DD1D94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6" y="2225964"/>
              <a:ext cx="1361724" cy="192353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79EC656-513F-457F-989F-E6DE8E59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752" y="2225964"/>
              <a:ext cx="1361724" cy="192353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1AD0095-EDC3-4C2B-AC69-1EEE61F88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528" y="2225964"/>
              <a:ext cx="1361724" cy="1923532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B0DA0B4-955D-47DD-818B-8A91220A6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304" y="2225964"/>
              <a:ext cx="1361724" cy="1923532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0DA4A90-EDFB-40CC-BECD-24480A25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80" y="2225964"/>
              <a:ext cx="1361724" cy="1923532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B523AEDF-983B-437D-AF12-36FFB5C4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856" y="2225964"/>
              <a:ext cx="1361724" cy="1923532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F814BB45-15EF-4E49-B253-E3CD9191A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632" y="2225964"/>
              <a:ext cx="1361724" cy="1923532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F6DA9D1-DC32-4126-9129-A7D284289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0408" y="2225964"/>
              <a:ext cx="1361724" cy="1923532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F9AFA5BE-A483-4FE6-AAD2-93590B145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183" y="2225964"/>
              <a:ext cx="1361724" cy="1923532"/>
            </a:xfrm>
            <a:prstGeom prst="rect">
              <a:avLst/>
            </a:prstGeom>
          </p:spPr>
        </p:pic>
      </p:grpSp>
      <p:sp>
        <p:nvSpPr>
          <p:cNvPr id="32" name="橢圓 31">
            <a:extLst>
              <a:ext uri="{FF2B5EF4-FFF2-40B4-BE49-F238E27FC236}">
                <a16:creationId xmlns:a16="http://schemas.microsoft.com/office/drawing/2014/main" id="{1A1493D7-903D-438E-911E-21771D89F1F8}"/>
              </a:ext>
            </a:extLst>
          </p:cNvPr>
          <p:cNvSpPr>
            <a:spLocks noChangeAspect="1"/>
          </p:cNvSpPr>
          <p:nvPr/>
        </p:nvSpPr>
        <p:spPr>
          <a:xfrm>
            <a:off x="2119648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8DD7E6CB-79D8-4712-A9CC-F7B125296EAF}"/>
              </a:ext>
            </a:extLst>
          </p:cNvPr>
          <p:cNvSpPr>
            <a:spLocks noChangeAspect="1"/>
          </p:cNvSpPr>
          <p:nvPr/>
        </p:nvSpPr>
        <p:spPr>
          <a:xfrm>
            <a:off x="3429188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918D5D20-8317-4188-AAB2-9B90D46C3925}"/>
              </a:ext>
            </a:extLst>
          </p:cNvPr>
          <p:cNvSpPr>
            <a:spLocks noChangeAspect="1"/>
          </p:cNvSpPr>
          <p:nvPr/>
        </p:nvSpPr>
        <p:spPr>
          <a:xfrm>
            <a:off x="4738728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BD66AB51-824A-49C0-9DE4-A022B9FD39A8}"/>
              </a:ext>
            </a:extLst>
          </p:cNvPr>
          <p:cNvSpPr>
            <a:spLocks noChangeAspect="1"/>
          </p:cNvSpPr>
          <p:nvPr/>
        </p:nvSpPr>
        <p:spPr>
          <a:xfrm>
            <a:off x="6048268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FB95BFCD-3B48-432A-ABCF-9731BB27CFE8}"/>
              </a:ext>
            </a:extLst>
          </p:cNvPr>
          <p:cNvSpPr>
            <a:spLocks noChangeAspect="1"/>
          </p:cNvSpPr>
          <p:nvPr/>
        </p:nvSpPr>
        <p:spPr>
          <a:xfrm>
            <a:off x="7357808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EA5A941A-102E-4AAA-A224-CA8D46BA9586}"/>
              </a:ext>
            </a:extLst>
          </p:cNvPr>
          <p:cNvSpPr>
            <a:spLocks noChangeAspect="1"/>
          </p:cNvSpPr>
          <p:nvPr/>
        </p:nvSpPr>
        <p:spPr>
          <a:xfrm>
            <a:off x="8667348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A2C2308D-B715-4942-9668-F422AD400969}"/>
              </a:ext>
            </a:extLst>
          </p:cNvPr>
          <p:cNvSpPr>
            <a:spLocks noChangeAspect="1"/>
          </p:cNvSpPr>
          <p:nvPr/>
        </p:nvSpPr>
        <p:spPr>
          <a:xfrm>
            <a:off x="9976888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3D446FC8-72C9-4EB4-A56C-918FF76874BF}"/>
              </a:ext>
            </a:extLst>
          </p:cNvPr>
          <p:cNvSpPr>
            <a:spLocks noChangeAspect="1"/>
          </p:cNvSpPr>
          <p:nvPr/>
        </p:nvSpPr>
        <p:spPr>
          <a:xfrm>
            <a:off x="11286427" y="1936419"/>
            <a:ext cx="108000" cy="108000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2BDE86E-440F-406D-8355-51128401682E}"/>
              </a:ext>
            </a:extLst>
          </p:cNvPr>
          <p:cNvSpPr/>
          <p:nvPr/>
        </p:nvSpPr>
        <p:spPr>
          <a:xfrm>
            <a:off x="261155" y="2307450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石門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新竹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0C5FCE9-163A-4789-8294-D0B6612CC301}"/>
              </a:ext>
            </a:extLst>
          </p:cNvPr>
          <p:cNvSpPr/>
          <p:nvPr/>
        </p:nvSpPr>
        <p:spPr>
          <a:xfrm>
            <a:off x="1570871" y="2307450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桃園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新竹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2AD38C74-84BB-411B-B84B-7016C38C4D88}"/>
              </a:ext>
            </a:extLst>
          </p:cNvPr>
          <p:cNvSpPr/>
          <p:nvPr/>
        </p:nvSpPr>
        <p:spPr>
          <a:xfrm>
            <a:off x="2889073" y="2307450"/>
            <a:ext cx="4667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桃園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石門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新竹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苗栗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嘉南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BC4A571-0BBD-4AD9-87CA-48D332265B62}"/>
              </a:ext>
            </a:extLst>
          </p:cNvPr>
          <p:cNvSpPr/>
          <p:nvPr/>
        </p:nvSpPr>
        <p:spPr>
          <a:xfrm>
            <a:off x="4191109" y="2307449"/>
            <a:ext cx="46679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桃園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新竹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苗栗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11C6DF6-0EC0-429E-8ED4-A1050D89FA57}"/>
              </a:ext>
            </a:extLst>
          </p:cNvPr>
          <p:cNvSpPr/>
          <p:nvPr/>
        </p:nvSpPr>
        <p:spPr>
          <a:xfrm>
            <a:off x="5509607" y="2307450"/>
            <a:ext cx="4667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苗栗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嘉南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511B8066-624C-46F5-9EAF-61EEA53D968E}"/>
              </a:ext>
            </a:extLst>
          </p:cNvPr>
          <p:cNvSpPr/>
          <p:nvPr/>
        </p:nvSpPr>
        <p:spPr>
          <a:xfrm>
            <a:off x="6812409" y="2307450"/>
            <a:ext cx="4667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桃園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新竹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苗栗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臺中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嘉南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1BAE778-DDA4-41B0-91BB-4CA835B28414}"/>
              </a:ext>
            </a:extLst>
          </p:cNvPr>
          <p:cNvSpPr/>
          <p:nvPr/>
        </p:nvSpPr>
        <p:spPr>
          <a:xfrm>
            <a:off x="8115841" y="2307450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苗栗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6ED1271-618B-4046-A052-511844E56363}"/>
              </a:ext>
            </a:extLst>
          </p:cNvPr>
          <p:cNvSpPr/>
          <p:nvPr/>
        </p:nvSpPr>
        <p:spPr>
          <a:xfrm>
            <a:off x="9423049" y="2307449"/>
            <a:ext cx="46679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桃園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新竹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苗栗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5D95D403-F52C-4AE7-8B93-665FF4AF72D5}"/>
              </a:ext>
            </a:extLst>
          </p:cNvPr>
          <p:cNvSpPr/>
          <p:nvPr/>
        </p:nvSpPr>
        <p:spPr>
          <a:xfrm>
            <a:off x="10738589" y="2307450"/>
            <a:ext cx="4667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嘉義</a:t>
            </a: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4377"/>
            <a:r>
              <a:rPr lang="zh-TW" altLang="en-US" sz="11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臺南</a:t>
            </a:r>
            <a:endParaRPr lang="en-US" altLang="zh-TW" sz="11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9C08B8D-3B3E-4CC1-8FE7-3810B96AE947}"/>
              </a:ext>
            </a:extLst>
          </p:cNvPr>
          <p:cNvGrpSpPr/>
          <p:nvPr/>
        </p:nvGrpSpPr>
        <p:grpSpPr>
          <a:xfrm>
            <a:off x="167623" y="5729596"/>
            <a:ext cx="2356871" cy="738664"/>
            <a:chOff x="3061480" y="5185796"/>
            <a:chExt cx="2356870" cy="738664"/>
          </a:xfrm>
        </p:grpSpPr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070AB412-F657-46AA-9576-CED0C4F52181}"/>
                </a:ext>
              </a:extLst>
            </p:cNvPr>
            <p:cNvSpPr txBox="1"/>
            <p:nvPr/>
          </p:nvSpPr>
          <p:spPr>
            <a:xfrm>
              <a:off x="3244360" y="5185796"/>
              <a:ext cx="217399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zh-TW" altLang="en-US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停灌面積</a:t>
              </a:r>
              <a:r>
                <a:rPr lang="en-US" altLang="zh-TW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千公頃</a:t>
              </a:r>
              <a:r>
                <a:rPr lang="en-US" altLang="zh-TW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)</a:t>
              </a:r>
              <a:r>
                <a:rPr lang="zh-TW" altLang="en-US" sz="1400" b="1" dirty="0">
                  <a:solidFill>
                    <a:srgbClr val="3D42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 </a:t>
              </a:r>
              <a:endParaRPr lang="en-US" altLang="zh-TW" sz="1400" b="1" dirty="0">
                <a:solidFill>
                  <a:srgbClr val="3D42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  <a:p>
              <a:pPr defTabSz="914377"/>
              <a:r>
                <a:rPr lang="zh-TW" altLang="en-US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補償經費</a:t>
              </a:r>
              <a:r>
                <a:rPr lang="en-US" altLang="zh-TW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億元</a:t>
              </a:r>
              <a:r>
                <a:rPr lang="en-US" altLang="zh-TW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)</a:t>
              </a:r>
              <a:r>
                <a:rPr lang="zh-TW" altLang="en-US" sz="1400" b="1" dirty="0">
                  <a:solidFill>
                    <a:srgbClr val="3D42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 </a:t>
              </a:r>
              <a:endParaRPr lang="en-US" altLang="zh-TW" sz="1400" b="1" dirty="0">
                <a:solidFill>
                  <a:srgbClr val="3D42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  <a:p>
              <a:pPr defTabSz="914377"/>
              <a:r>
                <a:rPr lang="zh-TW" altLang="en-US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調用水量</a:t>
              </a:r>
              <a:r>
                <a:rPr lang="en-US" altLang="zh-TW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億噸</a:t>
              </a:r>
              <a:r>
                <a:rPr lang="en-US" altLang="zh-TW" sz="1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)</a:t>
              </a:r>
              <a:r>
                <a:rPr lang="zh-TW" altLang="en-US" sz="1400" b="1" dirty="0">
                  <a:solidFill>
                    <a:srgbClr val="3D42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C2D266D-51BF-4F5D-805E-F8EB2CC933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1480" y="5267651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>
                <a:solidFill>
                  <a:srgbClr val="FFFDF9"/>
                </a:solidFill>
                <a:latin typeface="Arial" panose="020B0604020202020204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BDA70019-9853-4367-9840-10344CF9BA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1480" y="5472601"/>
              <a:ext cx="182880" cy="18288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>
                <a:solidFill>
                  <a:srgbClr val="FFFDF9"/>
                </a:solidFill>
                <a:latin typeface="Arial" panose="020B0604020202020204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EA51BEC4-F3C3-4988-AFAF-C699F9DAA7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1480" y="5677552"/>
              <a:ext cx="182880" cy="182880"/>
            </a:xfrm>
            <a:prstGeom prst="rect">
              <a:avLst/>
            </a:prstGeom>
            <a:solidFill>
              <a:srgbClr val="55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>
                <a:solidFill>
                  <a:srgbClr val="FFFDF9"/>
                </a:solidFill>
                <a:latin typeface="Arial" panose="020B0604020202020204"/>
                <a:ea typeface="微軟正黑體" panose="020B0604030504040204" pitchFamily="34" charset="-120"/>
                <a:sym typeface="Arial"/>
              </a:endParaRPr>
            </a:p>
          </p:txBody>
        </p:sp>
      </p:grpSp>
      <p:sp>
        <p:nvSpPr>
          <p:cNvPr id="110" name="投影片編號版面配置區 3">
            <a:extLst>
              <a:ext uri="{FF2B5EF4-FFF2-40B4-BE49-F238E27FC236}">
                <a16:creationId xmlns:a16="http://schemas.microsoft.com/office/drawing/2014/main" id="{7DB9E6C1-6B27-4D40-8166-75DFC9D0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13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532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46420B1-BC5A-45A3-8BC2-D4901A3EF712}"/>
              </a:ext>
            </a:extLst>
          </p:cNvPr>
          <p:cNvSpPr/>
          <p:nvPr/>
        </p:nvSpPr>
        <p:spPr>
          <a:xfrm>
            <a:off x="2907286" y="4210405"/>
            <a:ext cx="5389780" cy="2170753"/>
          </a:xfrm>
          <a:prstGeom prst="roundRect">
            <a:avLst>
              <a:gd name="adj" fmla="val 5850"/>
            </a:avLst>
          </a:prstGeom>
          <a:noFill/>
          <a:ln w="28575">
            <a:solidFill>
              <a:srgbClr val="196B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TW" altLang="en-US" sz="1000" b="1" dirty="0">
              <a:solidFill>
                <a:srgbClr val="FFFD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A1B1500-F0B7-43D7-AB24-055A5E004C5B}"/>
              </a:ext>
            </a:extLst>
          </p:cNvPr>
          <p:cNvSpPr/>
          <p:nvPr/>
        </p:nvSpPr>
        <p:spPr>
          <a:xfrm>
            <a:off x="4903740" y="1039978"/>
            <a:ext cx="1344879" cy="66215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FFFD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氣候變遷</a:t>
            </a:r>
            <a:endParaRPr lang="en-US" altLang="zh-TW" sz="2000" b="1" dirty="0">
              <a:solidFill>
                <a:srgbClr val="FFFD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000" b="1" dirty="0">
                <a:solidFill>
                  <a:srgbClr val="FFFD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Climate Change</a:t>
            </a:r>
            <a:endParaRPr lang="zh-TW" altLang="en-US" sz="1000" b="1" dirty="0">
              <a:solidFill>
                <a:srgbClr val="FFFD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141A1E28-FD23-4E8C-AE87-E976E4620805}"/>
              </a:ext>
            </a:extLst>
          </p:cNvPr>
          <p:cNvSpPr/>
          <p:nvPr/>
        </p:nvSpPr>
        <p:spPr>
          <a:xfrm>
            <a:off x="3069787" y="3438963"/>
            <a:ext cx="5108551" cy="864000"/>
          </a:xfrm>
          <a:prstGeom prst="roundRect">
            <a:avLst/>
          </a:prstGeom>
          <a:solidFill>
            <a:srgbClr val="196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400" b="1" dirty="0">
                <a:solidFill>
                  <a:srgbClr val="FFFD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農業生態系統</a:t>
            </a:r>
            <a:endParaRPr lang="en-US" altLang="zh-TW" sz="2400" b="1" dirty="0">
              <a:solidFill>
                <a:srgbClr val="FFFD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000" b="1" dirty="0" err="1">
                <a:solidFill>
                  <a:srgbClr val="FFFD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Agro</a:t>
            </a:r>
            <a:r>
              <a:rPr lang="en-US" altLang="zh-TW" sz="1000" b="1" dirty="0">
                <a:solidFill>
                  <a:srgbClr val="FFFD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Ecosystem</a:t>
            </a:r>
            <a:endParaRPr lang="zh-TW" altLang="en-US" sz="1000" b="1" dirty="0">
              <a:solidFill>
                <a:srgbClr val="FFFD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21DB08F-F380-4DB5-A754-ADC94638B376}"/>
              </a:ext>
            </a:extLst>
          </p:cNvPr>
          <p:cNvSpPr/>
          <p:nvPr/>
        </p:nvSpPr>
        <p:spPr>
          <a:xfrm>
            <a:off x="2886704" y="779097"/>
            <a:ext cx="1381092" cy="1296991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zh-TW" altLang="en-US" sz="18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大氣結構</a:t>
            </a:r>
            <a:endParaRPr lang="en-US" altLang="zh-TW" sz="14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Atmospheric composition</a:t>
            </a:r>
            <a:endParaRPr lang="zh-TW" altLang="en-US" sz="8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F4C842B-53DF-41B4-A048-2CB3D5E2B795}"/>
              </a:ext>
            </a:extLst>
          </p:cNvPr>
          <p:cNvSpPr/>
          <p:nvPr/>
        </p:nvSpPr>
        <p:spPr>
          <a:xfrm>
            <a:off x="3620636" y="1724799"/>
            <a:ext cx="514836" cy="206457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0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O</a:t>
            </a:r>
            <a:r>
              <a:rPr lang="en-US" altLang="zh-TW" sz="1000" b="1" baseline="-25000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3</a:t>
            </a:r>
            <a:endParaRPr lang="zh-TW" altLang="en-US" sz="400" b="1" baseline="-25000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FB8394F-984F-4DCB-894F-A3A53336CAF0}"/>
              </a:ext>
            </a:extLst>
          </p:cNvPr>
          <p:cNvSpPr/>
          <p:nvPr/>
        </p:nvSpPr>
        <p:spPr>
          <a:xfrm>
            <a:off x="3620637" y="1466968"/>
            <a:ext cx="514835" cy="215999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0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CO</a:t>
            </a:r>
            <a:r>
              <a:rPr lang="en-US" altLang="zh-TW" sz="1000" b="1" baseline="-25000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</a:t>
            </a:r>
            <a:endParaRPr lang="zh-TW" altLang="en-US" sz="400" b="1" baseline="-25000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B93F705-9631-4D9C-9FFB-24A4AB162FFA}"/>
              </a:ext>
            </a:extLst>
          </p:cNvPr>
          <p:cNvSpPr/>
          <p:nvPr/>
        </p:nvSpPr>
        <p:spPr>
          <a:xfrm>
            <a:off x="3049207" y="1724799"/>
            <a:ext cx="546151" cy="206457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0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CH</a:t>
            </a:r>
            <a:r>
              <a:rPr lang="en-US" altLang="zh-TW" sz="1000" b="1" baseline="-25000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3</a:t>
            </a:r>
            <a:endParaRPr lang="zh-TW" altLang="en-US" sz="400" b="1" baseline="-25000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6A25B0-220C-4E69-ADDD-543707CFF826}"/>
              </a:ext>
            </a:extLst>
          </p:cNvPr>
          <p:cNvSpPr/>
          <p:nvPr/>
        </p:nvSpPr>
        <p:spPr>
          <a:xfrm>
            <a:off x="3049207" y="1466967"/>
            <a:ext cx="546151" cy="215997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0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N</a:t>
            </a:r>
            <a:r>
              <a:rPr lang="en-US" altLang="zh-TW" sz="1000" b="1" baseline="-25000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</a:t>
            </a:r>
            <a:r>
              <a:rPr lang="en-US" altLang="zh-TW" sz="10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O</a:t>
            </a:r>
            <a:endParaRPr lang="zh-TW" altLang="en-US" sz="400" b="1" baseline="-25000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297BC82-2BEA-4655-A44D-E73295319654}"/>
              </a:ext>
            </a:extLst>
          </p:cNvPr>
          <p:cNvSpPr/>
          <p:nvPr/>
        </p:nvSpPr>
        <p:spPr>
          <a:xfrm>
            <a:off x="6820049" y="1045809"/>
            <a:ext cx="1251253" cy="662151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18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土地退化</a:t>
            </a:r>
            <a:endParaRPr lang="en-US" altLang="zh-TW" sz="18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Land Degradation</a:t>
            </a:r>
            <a:endParaRPr lang="zh-TW" altLang="en-US" sz="8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E8DD8B2-5156-4B30-8745-3DB9F19D28F5}"/>
              </a:ext>
            </a:extLst>
          </p:cNvPr>
          <p:cNvSpPr/>
          <p:nvPr/>
        </p:nvSpPr>
        <p:spPr>
          <a:xfrm>
            <a:off x="2868987" y="2615980"/>
            <a:ext cx="1381092" cy="486100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18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海洋酸化</a:t>
            </a:r>
            <a:endParaRPr lang="en-US" altLang="zh-TW" sz="18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Ocean Acidification</a:t>
            </a:r>
            <a:endParaRPr lang="zh-TW" altLang="en-US" sz="8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EB53701-B531-4C4F-98CB-E3BF8969B0EA}"/>
              </a:ext>
            </a:extLst>
          </p:cNvPr>
          <p:cNvSpPr/>
          <p:nvPr/>
        </p:nvSpPr>
        <p:spPr>
          <a:xfrm>
            <a:off x="4309740" y="2019164"/>
            <a:ext cx="1188000" cy="396000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18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氣溫</a:t>
            </a:r>
            <a:endParaRPr lang="en-US" altLang="zh-TW" sz="18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Temperature</a:t>
            </a:r>
            <a:endParaRPr lang="zh-TW" altLang="en-US" sz="8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7F4DF60-7C48-4DDA-A325-791C06A46E65}"/>
              </a:ext>
            </a:extLst>
          </p:cNvPr>
          <p:cNvSpPr/>
          <p:nvPr/>
        </p:nvSpPr>
        <p:spPr>
          <a:xfrm>
            <a:off x="4835635" y="2594495"/>
            <a:ext cx="1522249" cy="475688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18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海平面上升</a:t>
            </a:r>
            <a:endParaRPr lang="en-US" altLang="zh-TW" sz="18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Sea Level Rise</a:t>
            </a:r>
            <a:endParaRPr lang="zh-TW" altLang="en-US" sz="8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F1545DA-AB24-4D7C-B8F6-D8A3348F0D8D}"/>
              </a:ext>
            </a:extLst>
          </p:cNvPr>
          <p:cNvSpPr/>
          <p:nvPr/>
        </p:nvSpPr>
        <p:spPr>
          <a:xfrm>
            <a:off x="5732568" y="2009210"/>
            <a:ext cx="1188000" cy="396000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18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降雨</a:t>
            </a:r>
            <a:endParaRPr lang="en-US" altLang="zh-TW" sz="18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Precipitation</a:t>
            </a:r>
            <a:endParaRPr lang="zh-TW" altLang="en-US" sz="8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3EADC85-4F2D-4634-97C1-D7CD42F53497}"/>
              </a:ext>
            </a:extLst>
          </p:cNvPr>
          <p:cNvSpPr/>
          <p:nvPr/>
        </p:nvSpPr>
        <p:spPr>
          <a:xfrm>
            <a:off x="7139488" y="2615980"/>
            <a:ext cx="1349467" cy="454204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18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可用水量</a:t>
            </a:r>
            <a:endParaRPr lang="en-US" altLang="zh-TW" sz="18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Water Availability</a:t>
            </a:r>
            <a:endParaRPr lang="zh-TW" altLang="en-US" sz="8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8088610E-91AC-4D86-865A-B5C2D3BD650D}"/>
              </a:ext>
            </a:extLst>
          </p:cNvPr>
          <p:cNvSpPr/>
          <p:nvPr/>
        </p:nvSpPr>
        <p:spPr>
          <a:xfrm>
            <a:off x="6182622" y="5569063"/>
            <a:ext cx="1837887" cy="672000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133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蟲害</a:t>
            </a:r>
            <a:endParaRPr lang="en-US" altLang="zh-TW" sz="2133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4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Pests</a:t>
            </a:r>
            <a:endParaRPr lang="zh-TW" altLang="en-US" sz="14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A0F6ECBC-6878-4E29-B608-78E862015706}"/>
              </a:ext>
            </a:extLst>
          </p:cNvPr>
          <p:cNvSpPr/>
          <p:nvPr/>
        </p:nvSpPr>
        <p:spPr>
          <a:xfrm>
            <a:off x="6182622" y="4703454"/>
            <a:ext cx="1820625" cy="672000"/>
          </a:xfrm>
          <a:prstGeom prst="roundRect">
            <a:avLst>
              <a:gd name="adj" fmla="val 8099"/>
            </a:avLst>
          </a:prstGeom>
          <a:solidFill>
            <a:srgbClr val="C9D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133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病害</a:t>
            </a:r>
            <a:endParaRPr lang="en-US" altLang="zh-TW" sz="2133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6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Disease</a:t>
            </a:r>
            <a:endParaRPr lang="zh-TW" altLang="en-US" sz="16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43D643A2-8174-4EC0-8582-5DF9140F89D7}"/>
              </a:ext>
            </a:extLst>
          </p:cNvPr>
          <p:cNvGrpSpPr/>
          <p:nvPr/>
        </p:nvGrpSpPr>
        <p:grpSpPr>
          <a:xfrm>
            <a:off x="2943499" y="4828814"/>
            <a:ext cx="3270716" cy="1251095"/>
            <a:chOff x="3477616" y="4440216"/>
            <a:chExt cx="1764000" cy="1251095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0ABB8BA5-70A4-4492-9BFE-A2B45410A8CB}"/>
                </a:ext>
              </a:extLst>
            </p:cNvPr>
            <p:cNvSpPr/>
            <p:nvPr/>
          </p:nvSpPr>
          <p:spPr>
            <a:xfrm>
              <a:off x="3477616" y="4440216"/>
              <a:ext cx="1764000" cy="396000"/>
            </a:xfrm>
            <a:prstGeom prst="roundRect">
              <a:avLst>
                <a:gd name="adj" fmla="val 809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zh-TW" altLang="en-US" sz="1867" b="1" dirty="0">
                  <a:solidFill>
                    <a:srgbClr val="9FAFA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水生物種 </a:t>
              </a:r>
              <a:r>
                <a:rPr lang="en-US" altLang="zh-TW" sz="1200" b="1" dirty="0">
                  <a:solidFill>
                    <a:srgbClr val="9FAFA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Aquatic species</a:t>
              </a:r>
              <a:endParaRPr lang="zh-TW" altLang="en-US" sz="12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5B50AF39-7D70-4000-8765-82C1315E9BCA}"/>
                </a:ext>
              </a:extLst>
            </p:cNvPr>
            <p:cNvSpPr/>
            <p:nvPr/>
          </p:nvSpPr>
          <p:spPr>
            <a:xfrm>
              <a:off x="3477616" y="4725248"/>
              <a:ext cx="1764000" cy="396000"/>
            </a:xfrm>
            <a:prstGeom prst="roundRect">
              <a:avLst>
                <a:gd name="adj" fmla="val 809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zh-TW" altLang="en-US" sz="1867" b="1" dirty="0">
                  <a:solidFill>
                    <a:srgbClr val="9FAFA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栽培植物</a:t>
              </a:r>
              <a:r>
                <a:rPr lang="en-US" altLang="zh-TW" sz="1200" b="1" dirty="0">
                  <a:solidFill>
                    <a:srgbClr val="9FAFA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Cultivated Plants</a:t>
              </a:r>
              <a:endParaRPr lang="zh-TW" altLang="en-US" sz="12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37120186-749A-4DFD-AE1E-4FBA02CADAE4}"/>
                </a:ext>
              </a:extLst>
            </p:cNvPr>
            <p:cNvSpPr/>
            <p:nvPr/>
          </p:nvSpPr>
          <p:spPr>
            <a:xfrm>
              <a:off x="3477616" y="5010280"/>
              <a:ext cx="1764000" cy="396000"/>
            </a:xfrm>
            <a:prstGeom prst="roundRect">
              <a:avLst>
                <a:gd name="adj" fmla="val 809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zh-TW" altLang="en-US" sz="1867" b="1" dirty="0">
                  <a:solidFill>
                    <a:srgbClr val="9FAFA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家畜 </a:t>
              </a:r>
              <a:r>
                <a:rPr lang="en-US" altLang="zh-TW" sz="1200" b="1" dirty="0">
                  <a:solidFill>
                    <a:srgbClr val="9FAFA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Livestock</a:t>
              </a:r>
              <a:endParaRPr lang="zh-TW" altLang="en-US" sz="12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F4D9B6B5-A79C-475F-9C90-180DAB7D28A8}"/>
                </a:ext>
              </a:extLst>
            </p:cNvPr>
            <p:cNvSpPr/>
            <p:nvPr/>
          </p:nvSpPr>
          <p:spPr>
            <a:xfrm>
              <a:off x="3477616" y="5295311"/>
              <a:ext cx="1764000" cy="396000"/>
            </a:xfrm>
            <a:prstGeom prst="roundRect">
              <a:avLst>
                <a:gd name="adj" fmla="val 809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zh-TW" altLang="en-US" sz="1867" b="1" dirty="0">
                  <a:solidFill>
                    <a:srgbClr val="9FAFA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森林 </a:t>
              </a:r>
              <a:r>
                <a:rPr lang="en-US" altLang="zh-TW" sz="1200" b="1" dirty="0">
                  <a:solidFill>
                    <a:srgbClr val="9FAFA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Forests</a:t>
              </a:r>
              <a:endParaRPr lang="zh-TW" altLang="en-US" sz="12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</p:grpSp>
      <p:sp>
        <p:nvSpPr>
          <p:cNvPr id="162" name="矩形: 圓角 161">
            <a:extLst>
              <a:ext uri="{FF2B5EF4-FFF2-40B4-BE49-F238E27FC236}">
                <a16:creationId xmlns:a16="http://schemas.microsoft.com/office/drawing/2014/main" id="{FA131B61-03E3-4DF8-920B-F738497DC769}"/>
              </a:ext>
            </a:extLst>
          </p:cNvPr>
          <p:cNvSpPr/>
          <p:nvPr/>
        </p:nvSpPr>
        <p:spPr>
          <a:xfrm>
            <a:off x="8711007" y="5877158"/>
            <a:ext cx="1283444" cy="504000"/>
          </a:xfrm>
          <a:prstGeom prst="roundRect">
            <a:avLst/>
          </a:prstGeom>
          <a:solidFill>
            <a:srgbClr val="F7A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1867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極端事件</a:t>
            </a:r>
            <a:r>
              <a:rPr lang="en-US" altLang="zh-TW" sz="8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Extreme Event</a:t>
            </a:r>
            <a:endParaRPr lang="zh-TW" altLang="en-US" sz="8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4664CD20-B029-411A-BD23-3D869802B9A6}"/>
              </a:ext>
            </a:extLst>
          </p:cNvPr>
          <p:cNvCxnSpPr/>
          <p:nvPr/>
        </p:nvCxnSpPr>
        <p:spPr>
          <a:xfrm>
            <a:off x="4334431" y="1354831"/>
            <a:ext cx="50574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6769D25F-F8BE-4A33-A788-3C2D6FB19B78}"/>
              </a:ext>
            </a:extLst>
          </p:cNvPr>
          <p:cNvCxnSpPr/>
          <p:nvPr/>
        </p:nvCxnSpPr>
        <p:spPr>
          <a:xfrm>
            <a:off x="6338041" y="1354831"/>
            <a:ext cx="39819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E0A6888C-49ED-429E-91D5-A49E2C6CA3AE}"/>
              </a:ext>
            </a:extLst>
          </p:cNvPr>
          <p:cNvCxnSpPr>
            <a:cxnSpLocks/>
            <a:endCxn id="38" idx="2"/>
          </p:cNvCxnSpPr>
          <p:nvPr/>
        </p:nvCxnSpPr>
        <p:spPr>
          <a:xfrm>
            <a:off x="5596760" y="4421374"/>
            <a:ext cx="5416" cy="1959784"/>
          </a:xfrm>
          <a:prstGeom prst="line">
            <a:avLst/>
          </a:prstGeom>
          <a:ln w="28575">
            <a:solidFill>
              <a:srgbClr val="318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4C8EDB6F-F8A7-4073-9BE4-7DB4FDE6D58A}"/>
              </a:ext>
            </a:extLst>
          </p:cNvPr>
          <p:cNvCxnSpPr/>
          <p:nvPr/>
        </p:nvCxnSpPr>
        <p:spPr>
          <a:xfrm flipH="1">
            <a:off x="5284806" y="5516316"/>
            <a:ext cx="6785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06573EA2-10F0-4AFA-AF93-4154562DCBB1}"/>
              </a:ext>
            </a:extLst>
          </p:cNvPr>
          <p:cNvCxnSpPr>
            <a:endCxn id="14" idx="0"/>
          </p:cNvCxnSpPr>
          <p:nvPr/>
        </p:nvCxnSpPr>
        <p:spPr>
          <a:xfrm>
            <a:off x="5596760" y="1724799"/>
            <a:ext cx="0" cy="8696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CE04D048-4918-4E3D-B201-A416D0E7D479}"/>
              </a:ext>
            </a:extLst>
          </p:cNvPr>
          <p:cNvCxnSpPr/>
          <p:nvPr/>
        </p:nvCxnSpPr>
        <p:spPr>
          <a:xfrm>
            <a:off x="5111373" y="1724798"/>
            <a:ext cx="0" cy="284412"/>
          </a:xfrm>
          <a:prstGeom prst="straightConnector1">
            <a:avLst/>
          </a:prstGeom>
          <a:ln w="38100">
            <a:solidFill>
              <a:srgbClr val="9BAB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E3ED160E-4468-4DBB-9EF8-1EBD56591505}"/>
              </a:ext>
            </a:extLst>
          </p:cNvPr>
          <p:cNvCxnSpPr/>
          <p:nvPr/>
        </p:nvCxnSpPr>
        <p:spPr>
          <a:xfrm>
            <a:off x="6080562" y="1734753"/>
            <a:ext cx="0" cy="284412"/>
          </a:xfrm>
          <a:prstGeom prst="straightConnector1">
            <a:avLst/>
          </a:prstGeom>
          <a:ln w="38100">
            <a:solidFill>
              <a:srgbClr val="9BAB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7C254DC9-D97C-4477-83ED-44DB822C6344}"/>
              </a:ext>
            </a:extLst>
          </p:cNvPr>
          <p:cNvCxnSpPr/>
          <p:nvPr/>
        </p:nvCxnSpPr>
        <p:spPr>
          <a:xfrm>
            <a:off x="4578856" y="2493194"/>
            <a:ext cx="0" cy="8481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>
            <a:extLst>
              <a:ext uri="{FF2B5EF4-FFF2-40B4-BE49-F238E27FC236}">
                <a16:creationId xmlns:a16="http://schemas.microsoft.com/office/drawing/2014/main" id="{4DD1B04C-E84F-4D6E-BFE7-C401A2B40706}"/>
              </a:ext>
            </a:extLst>
          </p:cNvPr>
          <p:cNvCxnSpPr/>
          <p:nvPr/>
        </p:nvCxnSpPr>
        <p:spPr>
          <a:xfrm>
            <a:off x="6537136" y="2493193"/>
            <a:ext cx="0" cy="8481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7F98B2B-26F9-48F2-836C-D03473AB6799}"/>
              </a:ext>
            </a:extLst>
          </p:cNvPr>
          <p:cNvCxnSpPr/>
          <p:nvPr/>
        </p:nvCxnSpPr>
        <p:spPr>
          <a:xfrm>
            <a:off x="3559532" y="2138162"/>
            <a:ext cx="0" cy="4563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接點: 肘形 92">
            <a:extLst>
              <a:ext uri="{FF2B5EF4-FFF2-40B4-BE49-F238E27FC236}">
                <a16:creationId xmlns:a16="http://schemas.microsoft.com/office/drawing/2014/main" id="{BB2D8EE1-9D06-4643-8BFC-FAC288F6AE2D}"/>
              </a:ext>
            </a:extLst>
          </p:cNvPr>
          <p:cNvCxnSpPr>
            <a:stCxn id="15" idx="3"/>
            <a:endCxn id="16" idx="0"/>
          </p:cNvCxnSpPr>
          <p:nvPr/>
        </p:nvCxnSpPr>
        <p:spPr>
          <a:xfrm>
            <a:off x="6920568" y="2207211"/>
            <a:ext cx="893653" cy="40876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接點: 肘形 98">
            <a:extLst>
              <a:ext uri="{FF2B5EF4-FFF2-40B4-BE49-F238E27FC236}">
                <a16:creationId xmlns:a16="http://schemas.microsoft.com/office/drawing/2014/main" id="{6B054C93-3F54-48FB-A188-6F67960C4DB3}"/>
              </a:ext>
            </a:extLst>
          </p:cNvPr>
          <p:cNvCxnSpPr>
            <a:cxnSpLocks/>
            <a:endCxn id="38" idx="3"/>
          </p:cNvCxnSpPr>
          <p:nvPr/>
        </p:nvCxnSpPr>
        <p:spPr>
          <a:xfrm rot="16200000" flipH="1">
            <a:off x="6303605" y="3302322"/>
            <a:ext cx="3868192" cy="118727"/>
          </a:xfrm>
          <a:prstGeom prst="bentConnector4">
            <a:avLst>
              <a:gd name="adj1" fmla="val 614"/>
              <a:gd name="adj2" fmla="val 35672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EB1163FD-994B-47DA-B80A-5690A8C3A60F}"/>
              </a:ext>
            </a:extLst>
          </p:cNvPr>
          <p:cNvCxnSpPr>
            <a:cxnSpLocks/>
            <a:stCxn id="12" idx="1"/>
            <a:endCxn id="38" idx="1"/>
          </p:cNvCxnSpPr>
          <p:nvPr/>
        </p:nvCxnSpPr>
        <p:spPr>
          <a:xfrm rot="10800000" flipH="1" flipV="1">
            <a:off x="2868986" y="2859030"/>
            <a:ext cx="38299" cy="2436752"/>
          </a:xfrm>
          <a:prstGeom prst="bentConnector3">
            <a:avLst>
              <a:gd name="adj1" fmla="val -79585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接點: 肘形 116">
            <a:extLst>
              <a:ext uri="{FF2B5EF4-FFF2-40B4-BE49-F238E27FC236}">
                <a16:creationId xmlns:a16="http://schemas.microsoft.com/office/drawing/2014/main" id="{90F0AC7E-2C20-49B5-AE60-2024D9964CEF}"/>
              </a:ext>
            </a:extLst>
          </p:cNvPr>
          <p:cNvCxnSpPr>
            <a:cxnSpLocks/>
            <a:stCxn id="16" idx="3"/>
          </p:cNvCxnSpPr>
          <p:nvPr/>
        </p:nvCxnSpPr>
        <p:spPr>
          <a:xfrm flipH="1">
            <a:off x="8311989" y="2843082"/>
            <a:ext cx="176965" cy="1985732"/>
          </a:xfrm>
          <a:prstGeom prst="bentConnector4">
            <a:avLst>
              <a:gd name="adj1" fmla="val -172237"/>
              <a:gd name="adj2" fmla="val 9949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單箭頭接點 132">
            <a:extLst>
              <a:ext uri="{FF2B5EF4-FFF2-40B4-BE49-F238E27FC236}">
                <a16:creationId xmlns:a16="http://schemas.microsoft.com/office/drawing/2014/main" id="{B1D74167-4FAF-490B-B191-B6DE1D19D996}"/>
              </a:ext>
            </a:extLst>
          </p:cNvPr>
          <p:cNvCxnSpPr/>
          <p:nvPr/>
        </p:nvCxnSpPr>
        <p:spPr>
          <a:xfrm>
            <a:off x="5581753" y="3102080"/>
            <a:ext cx="0" cy="284412"/>
          </a:xfrm>
          <a:prstGeom prst="straightConnector1">
            <a:avLst/>
          </a:prstGeom>
          <a:ln w="38100">
            <a:solidFill>
              <a:srgbClr val="9BAB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接點: 肘形 134">
            <a:extLst>
              <a:ext uri="{FF2B5EF4-FFF2-40B4-BE49-F238E27FC236}">
                <a16:creationId xmlns:a16="http://schemas.microsoft.com/office/drawing/2014/main" id="{66A8D6DB-6B5F-4061-B974-05075E9A359A}"/>
              </a:ext>
            </a:extLst>
          </p:cNvPr>
          <p:cNvCxnSpPr>
            <a:cxnSpLocks/>
            <a:stCxn id="6" idx="1"/>
            <a:endCxn id="42" idx="1"/>
          </p:cNvCxnSpPr>
          <p:nvPr/>
        </p:nvCxnSpPr>
        <p:spPr>
          <a:xfrm rot="10800000" flipH="1" flipV="1">
            <a:off x="2886704" y="1427592"/>
            <a:ext cx="56795" cy="4454316"/>
          </a:xfrm>
          <a:prstGeom prst="bentConnector3">
            <a:avLst>
              <a:gd name="adj1" fmla="val -145134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45A61515-B9DF-4D4F-B289-E3085F16A4CA}"/>
              </a:ext>
            </a:extLst>
          </p:cNvPr>
          <p:cNvCxnSpPr>
            <a:cxnSpLocks/>
            <a:stCxn id="162" idx="1"/>
          </p:cNvCxnSpPr>
          <p:nvPr/>
        </p:nvCxnSpPr>
        <p:spPr>
          <a:xfrm flipH="1">
            <a:off x="8297065" y="6129158"/>
            <a:ext cx="4139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 151">
            <a:extLst>
              <a:ext uri="{FF2B5EF4-FFF2-40B4-BE49-F238E27FC236}">
                <a16:creationId xmlns:a16="http://schemas.microsoft.com/office/drawing/2014/main" id="{EEB27515-1456-4B7C-8F7C-5DD0CC86FC0E}"/>
              </a:ext>
            </a:extLst>
          </p:cNvPr>
          <p:cNvSpPr/>
          <p:nvPr/>
        </p:nvSpPr>
        <p:spPr>
          <a:xfrm>
            <a:off x="2789727" y="-89732"/>
            <a:ext cx="10563149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sz="4267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Lora"/>
              </a:rPr>
              <a:t>氣候變遷影響農業生態系統</a:t>
            </a:r>
            <a:endParaRPr lang="en-US" altLang="zh-TW" sz="4267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  <a:sym typeface="Lora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BB96C3DA-EC36-47C6-850D-7C39434250DA}"/>
              </a:ext>
            </a:extLst>
          </p:cNvPr>
          <p:cNvSpPr/>
          <p:nvPr/>
        </p:nvSpPr>
        <p:spPr>
          <a:xfrm>
            <a:off x="8595990" y="1382903"/>
            <a:ext cx="6096000" cy="15289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1995" indent="-19199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作物生長</a:t>
            </a:r>
            <a:r>
              <a:rPr lang="zh-TW" altLang="en-US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最低溫度限制</a:t>
            </a: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消失</a:t>
            </a:r>
            <a:endParaRPr lang="en-US" altLang="zh-TW" sz="1867" b="1" kern="0" dirty="0">
              <a:solidFill>
                <a:srgbClr val="424B2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91995" indent="-19199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作物</a:t>
            </a:r>
            <a:r>
              <a:rPr lang="zh-TW" altLang="en-US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生長時間</a:t>
            </a: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縮短</a:t>
            </a:r>
            <a:endParaRPr lang="en-US" altLang="zh-TW" sz="1867" b="1" kern="0" dirty="0">
              <a:solidFill>
                <a:srgbClr val="424B2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91995" indent="-19199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最適作物</a:t>
            </a:r>
            <a:r>
              <a:rPr lang="zh-TW" altLang="en-US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生長閾值</a:t>
            </a:r>
            <a:r>
              <a:rPr lang="en-US" altLang="zh-TW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TW" altLang="en-US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臨界點</a:t>
            </a:r>
            <a:r>
              <a:rPr lang="en-US" altLang="zh-TW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改變</a:t>
            </a:r>
            <a:endParaRPr lang="en-US" altLang="zh-TW" sz="1867" b="1" kern="0" dirty="0">
              <a:solidFill>
                <a:srgbClr val="424B2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91995" indent="-19199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作物</a:t>
            </a:r>
            <a:r>
              <a:rPr lang="zh-TW" altLang="en-US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生長需水量</a:t>
            </a: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增加</a:t>
            </a:r>
            <a:endParaRPr lang="en-US" altLang="zh-TW" sz="1867" b="1" kern="0" dirty="0">
              <a:solidFill>
                <a:srgbClr val="424B2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91995" indent="-19199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病蟲害</a:t>
            </a:r>
            <a:r>
              <a:rPr lang="zh-TW" altLang="en-US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發生率</a:t>
            </a:r>
            <a:r>
              <a:rPr lang="zh-TW" altLang="en-US" sz="1867" b="1" kern="0" dirty="0">
                <a:solidFill>
                  <a:srgbClr val="424B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上升</a:t>
            </a:r>
            <a:endParaRPr lang="en-US" altLang="zh-TW" sz="1867" b="1" kern="0" dirty="0">
              <a:solidFill>
                <a:srgbClr val="424B2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469DFC8E-5ECF-4216-BF3F-0AD579DA7044}"/>
              </a:ext>
            </a:extLst>
          </p:cNvPr>
          <p:cNvSpPr/>
          <p:nvPr/>
        </p:nvSpPr>
        <p:spPr>
          <a:xfrm>
            <a:off x="4534881" y="6577621"/>
            <a:ext cx="43422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: 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改繪自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FAO, 2016.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6" name="投影片編號版面配置區 3">
            <a:extLst>
              <a:ext uri="{FF2B5EF4-FFF2-40B4-BE49-F238E27FC236}">
                <a16:creationId xmlns:a16="http://schemas.microsoft.com/office/drawing/2014/main" id="{64D01AE7-5560-40AD-8381-781DE5EE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14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187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B435-CC94-4A79-91D6-FFCD67E9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2403360"/>
            <a:ext cx="9392784" cy="112089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農業氣候與作物適栽度</a:t>
            </a:r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87DBEF69-1E23-461F-9731-5D4A6EE6F0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517" r="12517"/>
          <a:stretch>
            <a:fillRect/>
          </a:stretch>
        </p:blipFill>
        <p:spPr>
          <a:xfrm>
            <a:off x="839106" y="3910404"/>
            <a:ext cx="2160000" cy="2160000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48839B-CC2D-4256-A645-E6C0159700D0}"/>
              </a:ext>
            </a:extLst>
          </p:cNvPr>
          <p:cNvSpPr/>
          <p:nvPr/>
        </p:nvSpPr>
        <p:spPr>
          <a:xfrm>
            <a:off x="1328704" y="1293931"/>
            <a:ext cx="15087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3D4246"/>
              </a:buClr>
              <a:buSzPts val="3000"/>
              <a:defRPr/>
            </a:pPr>
            <a:r>
              <a:rPr lang="en" altLang="zh-TW" sz="8800" kern="0" dirty="0">
                <a:solidFill>
                  <a:srgbClr val="F3C09C"/>
                </a:solidFill>
                <a:latin typeface="Franklin Gothic Demi" panose="020B0703020102020204" pitchFamily="34" charset="0"/>
                <a:sym typeface="Lora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948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EDC3284-E7B4-429F-88AA-8CA297DB7E47}"/>
              </a:ext>
            </a:extLst>
          </p:cNvPr>
          <p:cNvSpPr/>
          <p:nvPr/>
        </p:nvSpPr>
        <p:spPr>
          <a:xfrm>
            <a:off x="2129560" y="326113"/>
            <a:ext cx="8189844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en-US" altLang="zh-TW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What is </a:t>
            </a:r>
            <a:r>
              <a:rPr lang="en-US" altLang="zh-TW" sz="4400" b="1" dirty="0" err="1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Agro</a:t>
            </a:r>
            <a:r>
              <a:rPr lang="en-US" altLang="zh-TW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-Climatic Zone?</a:t>
            </a:r>
          </a:p>
          <a:p>
            <a:pPr defTabSz="914377">
              <a:buSzPts val="5200"/>
            </a:pPr>
            <a:endParaRPr lang="en-US" altLang="zh-TW" sz="4400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0756C9A-787E-4AA9-AE50-FCEC960BF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56" y="1402764"/>
            <a:ext cx="7911821" cy="432892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C524438-6C3A-4B7C-9B7E-AB31B2726125}"/>
              </a:ext>
            </a:extLst>
          </p:cNvPr>
          <p:cNvSpPr/>
          <p:nvPr/>
        </p:nvSpPr>
        <p:spPr>
          <a:xfrm>
            <a:off x="2606334" y="6581001"/>
            <a:ext cx="8753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: https://www.fao.org/nr/gaez/about-data-portal/agricultural-suitability-and-potential-yields/en/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87F062-05FA-44F9-AD18-9989B999C0F5}"/>
              </a:ext>
            </a:extLst>
          </p:cNvPr>
          <p:cNvSpPr/>
          <p:nvPr/>
        </p:nvSpPr>
        <p:spPr>
          <a:xfrm>
            <a:off x="21266" y="1402763"/>
            <a:ext cx="4216589" cy="4524315"/>
          </a:xfrm>
          <a:prstGeom prst="rect">
            <a:avLst/>
          </a:prstGeom>
          <a:solidFill>
            <a:srgbClr val="FFECC7"/>
          </a:solidFill>
        </p:spPr>
        <p:txBody>
          <a:bodyPr wrap="square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Wingdings" panose="05000000000000000000" pitchFamily="2" charset="2"/>
              <a:buChar char="n"/>
            </a:pPr>
            <a:r>
              <a:rPr lang="en-US" altLang="zh-TW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Food and Agriculture Organization (FAO) defined an </a:t>
            </a:r>
            <a:r>
              <a:rPr lang="en-US" altLang="zh-TW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agro</a:t>
            </a:r>
            <a:r>
              <a:rPr lang="en-US" altLang="zh-TW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-climatic zone (ACZ) as </a:t>
            </a:r>
            <a:r>
              <a:rPr lang="en-US" altLang="zh-TW" sz="1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a land unit represented accurately or precisely in terms of major climate and growing period, which is climatically suitable for certain range of crops and cultivars</a:t>
            </a:r>
            <a:r>
              <a:rPr lang="en-US" altLang="zh-TW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In other words, it is an extension of </a:t>
            </a:r>
            <a:r>
              <a:rPr lang="en-US" altLang="zh-TW" sz="1600" b="1" kern="0" dirty="0">
                <a:solidFill>
                  <a:srgbClr val="3D4246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climate classification keeping in view the suitability to agriculture.</a:t>
            </a:r>
          </a:p>
          <a:p>
            <a:pPr marL="285744" indent="-285744" defTabSz="457189">
              <a:buFont typeface="Wingdings" panose="05000000000000000000" pitchFamily="2" charset="2"/>
              <a:buChar char="n"/>
            </a:pPr>
            <a:r>
              <a:rPr lang="en-US" altLang="zh-TW" sz="1600" b="1" dirty="0">
                <a:solidFill>
                  <a:srgbClr val="3D4246">
                    <a:lumMod val="50000"/>
                  </a:srgb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Agricultural Suitability and Potential Yields</a:t>
            </a:r>
          </a:p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en-US" altLang="zh-TW" sz="1600" b="1" dirty="0" err="1">
                <a:solidFill>
                  <a:srgbClr val="3D4246">
                    <a:lumMod val="50000"/>
                  </a:srgb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/>
                <a:sym typeface="Arial"/>
              </a:rPr>
              <a:t>Agro</a:t>
            </a:r>
            <a:r>
              <a:rPr lang="en-US" altLang="zh-TW" sz="1600" b="1" dirty="0">
                <a:solidFill>
                  <a:srgbClr val="3D4246">
                    <a:lumMod val="50000"/>
                  </a:srgb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/>
                <a:sym typeface="Arial"/>
              </a:rPr>
              <a:t>–climatic yields</a:t>
            </a:r>
          </a:p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3D4246">
                    <a:lumMod val="50000"/>
                  </a:srgb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/>
                <a:sym typeface="Arial"/>
              </a:rPr>
              <a:t>Climate yield constraints</a:t>
            </a:r>
          </a:p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3D4246">
                    <a:lumMod val="50000"/>
                  </a:srgb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/>
                <a:sym typeface="Arial"/>
              </a:rPr>
              <a:t>Crop calendars</a:t>
            </a:r>
          </a:p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en-US" altLang="zh-TW" sz="1600" b="1" dirty="0" err="1">
                <a:solidFill>
                  <a:srgbClr val="3D4246">
                    <a:lumMod val="50000"/>
                  </a:srgb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/>
                <a:sym typeface="Arial"/>
              </a:rPr>
              <a:t>Agro</a:t>
            </a:r>
            <a:r>
              <a:rPr lang="en-US" altLang="zh-TW" sz="1600" b="1" dirty="0">
                <a:solidFill>
                  <a:srgbClr val="3D4246">
                    <a:lumMod val="50000"/>
                  </a:srgb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/>
                <a:sym typeface="Arial"/>
              </a:rPr>
              <a:t>-ecological suitability and productivity</a:t>
            </a:r>
            <a:endParaRPr lang="en-US" altLang="zh-TW" sz="1600" b="1" dirty="0">
              <a:solidFill>
                <a:srgbClr val="3D42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Wingdings" panose="05000000000000000000" pitchFamily="2" charset="2"/>
              <a:buChar char="n"/>
            </a:pPr>
            <a:endParaRPr lang="zh-TW" altLang="en-US"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3D89FFD8-7733-4B59-A058-577F6AA2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16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626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2DE19CF-6C66-4359-BCD7-7D04E8AD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1" y="355442"/>
            <a:ext cx="10465337" cy="6147116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E6FB1B97-77D0-41A0-8870-615319C98D27}"/>
              </a:ext>
            </a:extLst>
          </p:cNvPr>
          <p:cNvSpPr/>
          <p:nvPr/>
        </p:nvSpPr>
        <p:spPr>
          <a:xfrm>
            <a:off x="9092645" y="5929123"/>
            <a:ext cx="3099355" cy="739371"/>
          </a:xfrm>
          <a:prstGeom prst="rightArrow">
            <a:avLst/>
          </a:prstGeom>
          <a:gradFill flip="none" rotWithShape="1">
            <a:gsLst>
              <a:gs pos="0">
                <a:srgbClr val="96BD19">
                  <a:shade val="30000"/>
                  <a:satMod val="115000"/>
                </a:srgbClr>
              </a:gs>
              <a:gs pos="50000">
                <a:srgbClr val="96BD19">
                  <a:shade val="67500"/>
                  <a:satMod val="115000"/>
                </a:srgbClr>
              </a:gs>
              <a:gs pos="100000">
                <a:srgbClr val="96BD19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37A6565-73D6-4659-A32D-91604AE7C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33" y="1569056"/>
            <a:ext cx="1306627" cy="130009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00A5E4C-1168-4040-AA99-2D1F0FFBDA56}"/>
              </a:ext>
            </a:extLst>
          </p:cNvPr>
          <p:cNvSpPr/>
          <p:nvPr/>
        </p:nvSpPr>
        <p:spPr>
          <a:xfrm>
            <a:off x="10926488" y="3100703"/>
            <a:ext cx="1111202" cy="625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733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GAEZ v4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zh-TW" sz="1733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2021</a:t>
            </a:r>
            <a:endParaRPr lang="zh-TW" altLang="en-US" sz="1733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CEB3686-F6BD-4223-879D-C7B136DE8880}"/>
              </a:ext>
            </a:extLst>
          </p:cNvPr>
          <p:cNvSpPr txBox="1"/>
          <p:nvPr/>
        </p:nvSpPr>
        <p:spPr>
          <a:xfrm>
            <a:off x="9413633" y="6106876"/>
            <a:ext cx="91563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2010’s</a:t>
            </a:r>
            <a:endParaRPr lang="zh-TW" alt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C2B8E86-7875-4215-BA04-CAFE19C593CD}"/>
              </a:ext>
            </a:extLst>
          </p:cNvPr>
          <p:cNvCxnSpPr>
            <a:cxnSpLocks/>
          </p:cNvCxnSpPr>
          <p:nvPr/>
        </p:nvCxnSpPr>
        <p:spPr>
          <a:xfrm flipH="1">
            <a:off x="11482089" y="3767895"/>
            <a:ext cx="1" cy="23495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1AE7185F-75F6-4324-BA6A-98F97281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17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74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8588024-D910-4D46-A553-B69CD76BF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6" b="3204"/>
          <a:stretch/>
        </p:blipFill>
        <p:spPr>
          <a:xfrm>
            <a:off x="520995" y="930536"/>
            <a:ext cx="10749516" cy="451829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0D1E752-896A-4445-9693-236FAEEC472E}"/>
              </a:ext>
            </a:extLst>
          </p:cNvPr>
          <p:cNvSpPr/>
          <p:nvPr/>
        </p:nvSpPr>
        <p:spPr>
          <a:xfrm>
            <a:off x="1822946" y="6487109"/>
            <a:ext cx="8753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: https://www.fao.org/nr/gaez/about-data-portal/agricultural-suitability-and-potential-yields/en/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D6A62462-B83A-406A-B1B5-6229C3DD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18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546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E9EEE9-CF59-49EA-AD7E-DD7F100C1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86" y="273730"/>
            <a:ext cx="11353800" cy="861744"/>
          </a:xfrm>
          <a:noFill/>
        </p:spPr>
        <p:txBody>
          <a:bodyPr spcFirstLastPara="1" wrap="square" lIns="108000" tIns="91425" rIns="108000" bIns="91425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es-ES" altLang="zh-TW" sz="4400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Global Agro-Ecological Zones (GAEZ v4)</a:t>
            </a:r>
            <a:endParaRPr lang="zh-TW" altLang="en-US" sz="4400" b="1" kern="1200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B6ED2F8-45EF-4164-9E7C-417354D4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94" y="986962"/>
            <a:ext cx="10010984" cy="52862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8A10B91-A277-4148-930F-222F4697A0B4}"/>
              </a:ext>
            </a:extLst>
          </p:cNvPr>
          <p:cNvSpPr/>
          <p:nvPr/>
        </p:nvSpPr>
        <p:spPr>
          <a:xfrm>
            <a:off x="7188157" y="5451635"/>
            <a:ext cx="36231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temperature regime classes TRC1-TRC10</a:t>
            </a:r>
          </a:p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moisture regime classes M1-M4</a:t>
            </a:r>
          </a:p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soil/terrain</a:t>
            </a:r>
            <a:r>
              <a:rPr lang="zh-TW" altLang="en-US" sz="1400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 </a:t>
            </a:r>
            <a:r>
              <a:rPr lang="en-US" altLang="zh-TW" sz="1400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related classes S1-S5</a:t>
            </a:r>
          </a:p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special purpose land cover classes L1-L3</a:t>
            </a:r>
            <a:endParaRPr lang="zh-TW" altLang="en-US" sz="1400" b="1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CFF23E8-ECA6-4DD8-9D49-B464319CB032}"/>
              </a:ext>
            </a:extLst>
          </p:cNvPr>
          <p:cNvSpPr/>
          <p:nvPr/>
        </p:nvSpPr>
        <p:spPr>
          <a:xfrm>
            <a:off x="5194487" y="6555570"/>
            <a:ext cx="3264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: FAO and IIASA, 2021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3B8A01E8-0B97-4033-A75A-866D3C12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19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50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BE90E-A900-462C-8DDB-407894D2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1163058"/>
            <a:ext cx="2398229" cy="120618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微軟正黑體" panose="020B0604030504040204" pitchFamily="34" charset="-120"/>
              </a:rPr>
              <a:t>Yu-Pin Lin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5CEAED-9D76-4D03-9E54-520C454E4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77" y="295963"/>
            <a:ext cx="1968000" cy="1968000"/>
          </a:xfrm>
          <a:prstGeom prst="flowChartConnector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圖片 5" descr="Screen Shot 2016-06-07 at 8.35.59 AM.png">
            <a:extLst>
              <a:ext uri="{FF2B5EF4-FFF2-40B4-BE49-F238E27FC236}">
                <a16:creationId xmlns:a16="http://schemas.microsoft.com/office/drawing/2014/main" id="{D78606DE-118C-4BF2-86C5-43A6EE104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18399" r="16083" b="56289"/>
          <a:stretch/>
        </p:blipFill>
        <p:spPr>
          <a:xfrm>
            <a:off x="6325519" y="808415"/>
            <a:ext cx="5168661" cy="1350272"/>
          </a:xfrm>
          <a:prstGeom prst="rect">
            <a:avLst/>
          </a:prstGeom>
        </p:spPr>
      </p:pic>
      <p:sp>
        <p:nvSpPr>
          <p:cNvPr id="7" name="文字版面配置區 5">
            <a:extLst>
              <a:ext uri="{FF2B5EF4-FFF2-40B4-BE49-F238E27FC236}">
                <a16:creationId xmlns:a16="http://schemas.microsoft.com/office/drawing/2014/main" id="{FB13359B-C931-4506-8B6E-9A7E6B2CD100}"/>
              </a:ext>
            </a:extLst>
          </p:cNvPr>
          <p:cNvSpPr txBox="1">
            <a:spLocks/>
          </p:cNvSpPr>
          <p:nvPr/>
        </p:nvSpPr>
        <p:spPr>
          <a:xfrm>
            <a:off x="1292087" y="2369238"/>
            <a:ext cx="9869556" cy="3909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02401" indent="-202401" defTabSz="685783">
              <a:buClr>
                <a:srgbClr val="978350">
                  <a:lumMod val="60000"/>
                  <a:lumOff val="40000"/>
                </a:srgbClr>
              </a:buClr>
              <a:buSzPct val="75000"/>
              <a:buFont typeface="Wingdings" panose="05000000000000000000" pitchFamily="2" charset="2"/>
              <a:buChar char="n"/>
              <a:defRPr sz="1800" b="1">
                <a:solidFill>
                  <a:srgbClr val="162232"/>
                </a:solidFill>
                <a:latin typeface="Franklin Gothic Demi" panose="020B0703020102020204" pitchFamily="34" charset="0"/>
                <a:ea typeface="微軟正黑體" panose="020B0604030504040204" pitchFamily="34" charset="-120"/>
                <a:cs typeface="PT Sans"/>
              </a:defRPr>
            </a:lvl1pPr>
            <a:lvl2pPr marL="914400" indent="-317500">
              <a:spcBef>
                <a:spcPts val="1600"/>
              </a:spcBef>
              <a:buClr>
                <a:schemeClr val="lt2"/>
              </a:buClr>
              <a:buSzPts val="1400"/>
              <a:buFont typeface="PT Sans"/>
              <a:buChar char="○"/>
              <a:defRPr>
                <a:solidFill>
                  <a:schemeClr val="lt2"/>
                </a:solidFill>
                <a:latin typeface="PT Sans"/>
                <a:ea typeface="PT Sans"/>
                <a:cs typeface="PT Sans"/>
              </a:defRPr>
            </a:lvl2pPr>
            <a:lvl3pPr marL="404803" indent="-136919" algn="just" defTabSz="685783">
              <a:spcBef>
                <a:spcPts val="450"/>
              </a:spcBef>
              <a:buClr>
                <a:srgbClr val="FF795E"/>
              </a:buClr>
              <a:buSzPct val="120000"/>
              <a:buFont typeface="微軟正黑體" panose="020B0604030504040204" pitchFamily="34" charset="-120"/>
              <a:buChar char="◤"/>
              <a:defRPr sz="1350" b="1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828800" indent="-317500">
              <a:spcBef>
                <a:spcPts val="1600"/>
              </a:spcBef>
              <a:buClr>
                <a:schemeClr val="lt2"/>
              </a:buClr>
              <a:buSzPts val="1400"/>
              <a:buFont typeface="PT Sans"/>
              <a:buChar char="●"/>
              <a:defRPr>
                <a:solidFill>
                  <a:schemeClr val="lt2"/>
                </a:solidFill>
                <a:latin typeface="PT Sans"/>
                <a:ea typeface="PT Sans"/>
                <a:cs typeface="PT Sans"/>
              </a:defRPr>
            </a:lvl4pPr>
            <a:lvl5pPr marL="2286000" indent="-317500">
              <a:spcBef>
                <a:spcPts val="1600"/>
              </a:spcBef>
              <a:buClr>
                <a:schemeClr val="lt2"/>
              </a:buClr>
              <a:buSzPts val="1400"/>
              <a:buFont typeface="PT Sans"/>
              <a:buChar char="○"/>
              <a:defRPr>
                <a:solidFill>
                  <a:schemeClr val="lt2"/>
                </a:solidFill>
                <a:latin typeface="PT Sans"/>
                <a:ea typeface="PT Sans"/>
                <a:cs typeface="PT Sans"/>
              </a:defRPr>
            </a:lvl5pPr>
            <a:lvl6pPr marL="2743200" indent="-317500">
              <a:spcBef>
                <a:spcPts val="1600"/>
              </a:spcBef>
              <a:buClr>
                <a:schemeClr val="lt2"/>
              </a:buClr>
              <a:buSzPts val="1400"/>
              <a:buFont typeface="PT Sans"/>
              <a:buChar char="■"/>
              <a:defRPr>
                <a:solidFill>
                  <a:schemeClr val="lt2"/>
                </a:solidFill>
                <a:latin typeface="PT Sans"/>
                <a:ea typeface="PT Sans"/>
                <a:cs typeface="PT Sans"/>
              </a:defRPr>
            </a:lvl6pPr>
            <a:lvl7pPr marL="3200400" indent="-317500">
              <a:spcBef>
                <a:spcPts val="1600"/>
              </a:spcBef>
              <a:buClr>
                <a:schemeClr val="lt2"/>
              </a:buClr>
              <a:buSzPts val="1400"/>
              <a:buFont typeface="PT Sans"/>
              <a:buChar char="●"/>
              <a:defRPr>
                <a:solidFill>
                  <a:schemeClr val="lt2"/>
                </a:solidFill>
                <a:latin typeface="PT Sans"/>
                <a:ea typeface="PT Sans"/>
                <a:cs typeface="PT Sans"/>
              </a:defRPr>
            </a:lvl7pPr>
            <a:lvl8pPr marL="3657600" indent="-317500">
              <a:spcBef>
                <a:spcPts val="1600"/>
              </a:spcBef>
              <a:buClr>
                <a:schemeClr val="lt2"/>
              </a:buClr>
              <a:buSzPts val="1400"/>
              <a:buFont typeface="PT Sans"/>
              <a:buChar char="○"/>
              <a:defRPr>
                <a:solidFill>
                  <a:schemeClr val="lt2"/>
                </a:solidFill>
                <a:latin typeface="PT Sans"/>
                <a:ea typeface="PT Sans"/>
                <a:cs typeface="PT Sans"/>
              </a:defRPr>
            </a:lvl8pPr>
            <a:lvl9pPr marL="4114800" indent="-31750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T Sans"/>
              <a:buChar char="■"/>
              <a:defRPr>
                <a:solidFill>
                  <a:schemeClr val="lt2"/>
                </a:solidFill>
                <a:latin typeface="PT Sans"/>
                <a:ea typeface="PT Sans"/>
                <a:cs typeface="PT Sans"/>
              </a:defRPr>
            </a:lvl9pPr>
          </a:lstStyle>
          <a:p>
            <a:pPr marL="269861" indent="-269861" defTabSz="914354"/>
            <a:r>
              <a:rPr lang="zh-TW" altLang="en-US" sz="2400" kern="0" dirty="0">
                <a:sym typeface="Arial"/>
              </a:rPr>
              <a:t> 學經歷</a:t>
            </a:r>
            <a:endParaRPr lang="en-US" altLang="zh-TW" sz="2400" kern="0" dirty="0">
              <a:sym typeface="Arial"/>
            </a:endParaRP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國立臺灣大學生物資源暨農學院， 特聘教授兼副院長</a:t>
            </a: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美國哈佛大學訪問學者</a:t>
            </a:r>
            <a:r>
              <a:rPr lang="en-US" altLang="zh-TW" sz="1800" kern="0" dirty="0">
                <a:sym typeface="Montserrat Light"/>
              </a:rPr>
              <a:t>, 2019/3~2019/6</a:t>
            </a: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國立臺灣大學生物環境系統工程學系 特聘教授兼系主任</a:t>
            </a:r>
            <a:r>
              <a:rPr lang="en-US" altLang="zh-TW" sz="1800" kern="0" dirty="0">
                <a:sym typeface="Montserrat Light"/>
              </a:rPr>
              <a:t>, 2015/8~2018/7</a:t>
            </a: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國立臺灣大學水工試驗所特約研究員</a:t>
            </a: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中研院永續科學中心諮詢委員會委員</a:t>
            </a:r>
            <a:endParaRPr lang="en-US" altLang="zh-TW" sz="1800" kern="0" dirty="0">
              <a:sym typeface="Montserrat Light"/>
            </a:endParaRP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中華民國未來地球委員會委員，水</a:t>
            </a:r>
            <a:r>
              <a:rPr lang="en-US" altLang="zh-TW" sz="1800" kern="0" dirty="0">
                <a:sym typeface="Montserrat Light"/>
              </a:rPr>
              <a:t>-</a:t>
            </a:r>
            <a:r>
              <a:rPr lang="zh-TW" altLang="en-US" sz="1800" kern="0" dirty="0">
                <a:sym typeface="Montserrat Light"/>
              </a:rPr>
              <a:t>能源</a:t>
            </a:r>
            <a:r>
              <a:rPr lang="en-US" altLang="zh-TW" sz="1800" kern="0" dirty="0">
                <a:sym typeface="Montserrat Light"/>
              </a:rPr>
              <a:t>-</a:t>
            </a:r>
            <a:r>
              <a:rPr lang="zh-TW" altLang="en-US" sz="1800" kern="0" dirty="0">
                <a:sym typeface="Montserrat Light"/>
              </a:rPr>
              <a:t>糧食鏈結工作小組召集人</a:t>
            </a: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臺灣水利協會理事</a:t>
            </a: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臺灣農業工程學會理事</a:t>
            </a:r>
            <a:endParaRPr lang="en-US" altLang="zh-TW" sz="1800" kern="0" dirty="0">
              <a:sym typeface="Montserrat Light"/>
            </a:endParaRPr>
          </a:p>
          <a:p>
            <a:pPr marL="539724" lvl="2" indent="-182554" defTabSz="914354">
              <a:spcBef>
                <a:spcPts val="600"/>
              </a:spcBef>
            </a:pPr>
            <a:r>
              <a:rPr lang="zh-TW" altLang="en-US" sz="1800" kern="0" dirty="0">
                <a:sym typeface="Montserrat Light"/>
              </a:rPr>
              <a:t>全球土地利用計畫，臺北據點辦公室主任</a:t>
            </a:r>
            <a:r>
              <a:rPr lang="en-US" altLang="zh-TW" sz="1800" kern="0" dirty="0">
                <a:sym typeface="Montserrat Light"/>
              </a:rPr>
              <a:t>(Taipei GPL Nodal office, Global Land Project)</a:t>
            </a:r>
            <a:endParaRPr lang="zh-TW" altLang="en-US" sz="1800" kern="0" dirty="0"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324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90C5CA0-3C45-4B10-B38B-4D3F69DADC1E}"/>
              </a:ext>
            </a:extLst>
          </p:cNvPr>
          <p:cNvSpPr/>
          <p:nvPr/>
        </p:nvSpPr>
        <p:spPr>
          <a:xfrm>
            <a:off x="1221207" y="382991"/>
            <a:ext cx="9954821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sz="4400" b="1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氣候變遷導致作物產量與適栽區域改變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8F90CEB-2EBE-40AB-B058-7CC406F70F4D}"/>
              </a:ext>
            </a:extLst>
          </p:cNvPr>
          <p:cNvSpPr/>
          <p:nvPr/>
        </p:nvSpPr>
        <p:spPr>
          <a:xfrm>
            <a:off x="2259964" y="6559892"/>
            <a:ext cx="85296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https://www.nationalgeographic.com/climate-change/how-to-live-with-it/crops.html</a:t>
            </a:r>
            <a:endParaRPr lang="en-US" altLang="zh-TW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A8D65AF0-0A3A-43F2-9A81-63F17050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20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5581C11-90F6-42BF-8CAC-9640D0A90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4" y="1286540"/>
            <a:ext cx="10651342" cy="444499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1FC48CC-7B4B-47C7-A663-B172C4F41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560" y="5485936"/>
            <a:ext cx="3276768" cy="9398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81A9215-6FF5-4DBE-8A57-DA3D01B91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213" y="1286540"/>
            <a:ext cx="1738166" cy="29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7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7495F52-871A-4324-94AC-917EA339D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05" y="1403145"/>
            <a:ext cx="11718190" cy="431274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BE06826-9382-4479-8A72-198BD0E92138}"/>
              </a:ext>
            </a:extLst>
          </p:cNvPr>
          <p:cNvSpPr txBox="1"/>
          <p:nvPr/>
        </p:nvSpPr>
        <p:spPr>
          <a:xfrm>
            <a:off x="2856007" y="5735651"/>
            <a:ext cx="749403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1995" indent="-19199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Growing Degree Days: GDD</a:t>
            </a:r>
          </a:p>
          <a:p>
            <a:pPr marL="191995" indent="-191995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GDD</a:t>
            </a:r>
            <a:r>
              <a:rPr lang="en-US" altLang="zh-TW" sz="1867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  <a:r>
              <a:rPr lang="en-US" altLang="zh-TW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≥ 1200 (°C): the minimal climatic requirements for agriculture</a:t>
            </a:r>
            <a:endParaRPr lang="zh-TW" alt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474B6E-EB2F-4366-9690-D105832ED928}"/>
              </a:ext>
            </a:extLst>
          </p:cNvPr>
          <p:cNvSpPr/>
          <p:nvPr/>
        </p:nvSpPr>
        <p:spPr>
          <a:xfrm>
            <a:off x="2351114" y="541160"/>
            <a:ext cx="72750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sz="32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Lora"/>
              </a:rPr>
              <a:t>氣候變遷導致農業氣候帶往高緯度移動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72CEF0-11DA-4EEE-817A-D19287921839}"/>
              </a:ext>
            </a:extLst>
          </p:cNvPr>
          <p:cNvSpPr/>
          <p:nvPr/>
        </p:nvSpPr>
        <p:spPr>
          <a:xfrm>
            <a:off x="3191113" y="6525990"/>
            <a:ext cx="9159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Scientific Reports | (2018) 8:7904 | DOI:10.1038/s41598-018-26321-8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箭號: 向上 10">
            <a:extLst>
              <a:ext uri="{FF2B5EF4-FFF2-40B4-BE49-F238E27FC236}">
                <a16:creationId xmlns:a16="http://schemas.microsoft.com/office/drawing/2014/main" id="{30A8107A-67C6-4CA7-8847-85ACFFC3EB0F}"/>
              </a:ext>
            </a:extLst>
          </p:cNvPr>
          <p:cNvSpPr/>
          <p:nvPr/>
        </p:nvSpPr>
        <p:spPr>
          <a:xfrm>
            <a:off x="10030225" y="2398607"/>
            <a:ext cx="266380" cy="45079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箭號: 向上 11">
            <a:extLst>
              <a:ext uri="{FF2B5EF4-FFF2-40B4-BE49-F238E27FC236}">
                <a16:creationId xmlns:a16="http://schemas.microsoft.com/office/drawing/2014/main" id="{F29F935B-E9A7-42AD-B523-52A3D602FB71}"/>
              </a:ext>
            </a:extLst>
          </p:cNvPr>
          <p:cNvSpPr/>
          <p:nvPr/>
        </p:nvSpPr>
        <p:spPr>
          <a:xfrm>
            <a:off x="1895395" y="2602740"/>
            <a:ext cx="266380" cy="45079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75165FE3-43CB-4B8B-A37D-2A1A69F8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21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336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C70A758-5E03-4CC2-A6DE-EA2A13E9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59" y="1051273"/>
            <a:ext cx="9612139" cy="551736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D0E80-F494-4BAF-A64F-68947AE93CB7}"/>
              </a:ext>
            </a:extLst>
          </p:cNvPr>
          <p:cNvSpPr/>
          <p:nvPr/>
        </p:nvSpPr>
        <p:spPr>
          <a:xfrm>
            <a:off x="4277801" y="6568641"/>
            <a:ext cx="43422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: Glob Change Biol. 2022;28:349–361.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7728EC1-9D78-46C0-8F8C-666D5845D4F0}"/>
              </a:ext>
            </a:extLst>
          </p:cNvPr>
          <p:cNvSpPr/>
          <p:nvPr/>
        </p:nvSpPr>
        <p:spPr>
          <a:xfrm>
            <a:off x="1718468" y="325833"/>
            <a:ext cx="10048231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全球農業在</a:t>
            </a:r>
            <a:r>
              <a:rPr lang="en-US" altLang="zh-TW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2100</a:t>
            </a:r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年後將面臨之挑戰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5A8E46D-41A2-4FD5-B9AF-4AAE251063EB}"/>
              </a:ext>
            </a:extLst>
          </p:cNvPr>
          <p:cNvSpPr/>
          <p:nvPr/>
        </p:nvSpPr>
        <p:spPr>
          <a:xfrm>
            <a:off x="2678882" y="3820217"/>
            <a:ext cx="281198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適合作物生長的區域減少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A48710D-BA9F-4AB1-BE82-30372CD59877}"/>
              </a:ext>
            </a:extLst>
          </p:cNvPr>
          <p:cNvSpPr/>
          <p:nvPr/>
        </p:nvSpPr>
        <p:spPr>
          <a:xfrm>
            <a:off x="7147885" y="3809366"/>
            <a:ext cx="305083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67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作物適栽區域往高緯度移動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F4F1234-83E8-4FC3-ADC2-2423B35B9966}"/>
              </a:ext>
            </a:extLst>
          </p:cNvPr>
          <p:cNvSpPr/>
          <p:nvPr/>
        </p:nvSpPr>
        <p:spPr>
          <a:xfrm>
            <a:off x="3037215" y="4559490"/>
            <a:ext cx="2342984" cy="12934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B66244-9F32-4AF5-968D-A0B7641227A7}"/>
              </a:ext>
            </a:extLst>
          </p:cNvPr>
          <p:cNvSpPr txBox="1"/>
          <p:nvPr/>
        </p:nvSpPr>
        <p:spPr>
          <a:xfrm>
            <a:off x="3585114" y="591828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600" b="1" kern="0" dirty="0">
                <a:solidFill>
                  <a:srgbClr val="F3C09C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熱帶作物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EB2B66-427C-4FAE-9BB1-906AFF7FF637}"/>
              </a:ext>
            </a:extLst>
          </p:cNvPr>
          <p:cNvSpPr/>
          <p:nvPr/>
        </p:nvSpPr>
        <p:spPr>
          <a:xfrm>
            <a:off x="7894580" y="4622383"/>
            <a:ext cx="2229425" cy="16652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9E042F-F949-4051-9CF5-CB97ADC25EDC}"/>
              </a:ext>
            </a:extLst>
          </p:cNvPr>
          <p:cNvSpPr txBox="1"/>
          <p:nvPr/>
        </p:nvSpPr>
        <p:spPr>
          <a:xfrm>
            <a:off x="8475812" y="429777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600" b="1" kern="0" dirty="0">
                <a:solidFill>
                  <a:srgbClr val="F3C09C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熱帶作物</a:t>
            </a:r>
          </a:p>
        </p:txBody>
      </p:sp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6DDA5A26-3646-412A-A0BC-02506B23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22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394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6352AB9-5CA0-4AF3-B5F5-1072D71FA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11" y="3007729"/>
            <a:ext cx="8865063" cy="359676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2D0AC691-64F5-4E91-A915-F0BED1CE95FA}"/>
              </a:ext>
            </a:extLst>
          </p:cNvPr>
          <p:cNvGrpSpPr>
            <a:grpSpLocks noChangeAspect="1"/>
          </p:cNvGrpSpPr>
          <p:nvPr/>
        </p:nvGrpSpPr>
        <p:grpSpPr>
          <a:xfrm>
            <a:off x="1856003" y="918042"/>
            <a:ext cx="8246078" cy="2057521"/>
            <a:chOff x="1418917" y="783354"/>
            <a:chExt cx="9085248" cy="226690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DFA1349-988A-40F3-BC16-B55DA068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8917" y="783354"/>
              <a:ext cx="2924407" cy="2266907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408AB34-B76F-4F3E-BB62-EB440952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5453" y="783354"/>
              <a:ext cx="2922600" cy="2250795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CABE16D-8E01-46E9-9BB2-382712AA1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0184" y="783354"/>
              <a:ext cx="3033981" cy="2250371"/>
            </a:xfrm>
            <a:prstGeom prst="rect">
              <a:avLst/>
            </a:prstGeom>
          </p:spPr>
        </p:pic>
      </p:grp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51EA7D69-CD2C-4DDA-962B-0DC50138AA16}"/>
              </a:ext>
            </a:extLst>
          </p:cNvPr>
          <p:cNvSpPr/>
          <p:nvPr/>
        </p:nvSpPr>
        <p:spPr>
          <a:xfrm>
            <a:off x="1300556" y="3600172"/>
            <a:ext cx="331743" cy="2049076"/>
          </a:xfrm>
          <a:prstGeom prst="downArrow">
            <a:avLst/>
          </a:prstGeom>
          <a:solidFill>
            <a:srgbClr val="31832A"/>
          </a:solidFill>
          <a:ln>
            <a:solidFill>
              <a:srgbClr val="5F7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8B5F3873-B45F-4085-B7AD-63A8E232CD31}"/>
              </a:ext>
            </a:extLst>
          </p:cNvPr>
          <p:cNvSpPr/>
          <p:nvPr/>
        </p:nvSpPr>
        <p:spPr>
          <a:xfrm rot="10800000">
            <a:off x="10228300" y="3502959"/>
            <a:ext cx="331743" cy="204907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D8A7A41-BC83-41AD-BA2B-40A22CD1C7BD}"/>
              </a:ext>
            </a:extLst>
          </p:cNvPr>
          <p:cNvSpPr txBox="1"/>
          <p:nvPr/>
        </p:nvSpPr>
        <p:spPr>
          <a:xfrm>
            <a:off x="9947687" y="5560302"/>
            <a:ext cx="161775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67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不適宜性上升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7520001-1D5D-4E82-975F-7DB8ED8D50F8}"/>
              </a:ext>
            </a:extLst>
          </p:cNvPr>
          <p:cNvSpPr txBox="1"/>
          <p:nvPr/>
        </p:nvSpPr>
        <p:spPr>
          <a:xfrm>
            <a:off x="625170" y="3158506"/>
            <a:ext cx="137890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67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適宜性下降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2ADE469-C6A3-4412-8C94-FBB6EDA6D0EA}"/>
              </a:ext>
            </a:extLst>
          </p:cNvPr>
          <p:cNvSpPr/>
          <p:nvPr/>
        </p:nvSpPr>
        <p:spPr>
          <a:xfrm>
            <a:off x="2028098" y="205961"/>
            <a:ext cx="8135803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氣候變遷導致土地適耕性下降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1BE379C-3DAD-4E62-AB20-9F2BA83AC667}"/>
              </a:ext>
            </a:extLst>
          </p:cNvPr>
          <p:cNvSpPr/>
          <p:nvPr/>
        </p:nvSpPr>
        <p:spPr>
          <a:xfrm>
            <a:off x="3125672" y="6604497"/>
            <a:ext cx="7154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Atmosphere 2020, 11, 1167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，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http://dx.doi.org/10.3390/atmos11111167</a:t>
            </a:r>
          </a:p>
        </p:txBody>
      </p:sp>
      <p:sp>
        <p:nvSpPr>
          <p:cNvPr id="18" name="投影片編號版面配置區 3">
            <a:extLst>
              <a:ext uri="{FF2B5EF4-FFF2-40B4-BE49-F238E27FC236}">
                <a16:creationId xmlns:a16="http://schemas.microsoft.com/office/drawing/2014/main" id="{DDC7D476-B755-4060-83A6-95434162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23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589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826488" y="146475"/>
            <a:ext cx="10515600" cy="1206180"/>
          </a:xfrm>
          <a:noFill/>
        </p:spPr>
        <p:txBody>
          <a:bodyPr spcFirstLastPara="1" vert="horz" wrap="square" lIns="108000" tIns="91425" rIns="108000" bIns="91425" rtlCol="0" anchor="ctr" anchorCtr="0">
            <a:spAutoFit/>
          </a:bodyPr>
          <a:lstStyle/>
          <a:p>
            <a:pPr defTabSz="914377">
              <a:lnSpc>
                <a:spcPct val="100000"/>
              </a:lnSpc>
              <a:buFont typeface="Arial"/>
            </a:pPr>
            <a:r>
              <a:rPr lang="en-US" altLang="zh-TW" b="1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Environmental Zones</a:t>
            </a:r>
            <a:endParaRPr lang="zh-TW" altLang="en-US" b="1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30" y="1111053"/>
            <a:ext cx="9647420" cy="505428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06709" y="6508954"/>
            <a:ext cx="43989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Modify from https://datashare.ed.ac.uk/handle/10283/3089</a:t>
            </a:r>
            <a:endParaRPr lang="zh-TW" alt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50" y="2939140"/>
            <a:ext cx="1661248" cy="2590288"/>
          </a:xfrm>
          <a:prstGeom prst="rect">
            <a:avLst/>
          </a:prstGeom>
        </p:spPr>
      </p:pic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54A47641-2F4E-43D2-B3AA-E8FC705C9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24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3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794290" y="6092974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2015-2024 ssp245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164129" y="3115800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2015-2024 ssp585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821818" y="3117823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2015-2024 ssp126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C0A1539-325C-4A9F-A87E-7A7CB7563A3C}"/>
              </a:ext>
            </a:extLst>
          </p:cNvPr>
          <p:cNvSpPr txBox="1"/>
          <p:nvPr/>
        </p:nvSpPr>
        <p:spPr>
          <a:xfrm>
            <a:off x="5405535" y="249538"/>
            <a:ext cx="7048169" cy="82063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buSzPts val="5200"/>
              <a:buNone/>
              <a:defRPr sz="33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  <a:sym typeface="Lora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377"/>
            <a:r>
              <a:rPr lang="zh-TW" altLang="en-US" sz="3733" dirty="0">
                <a:solidFill>
                  <a:srgbClr val="9FAFA4">
                    <a:lumMod val="50000"/>
                  </a:srgbClr>
                </a:solidFill>
                <a:latin typeface="Arial"/>
              </a:rPr>
              <a:t>小麥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B424093-4B90-4084-99EA-5B7C7AB3515A}"/>
              </a:ext>
            </a:extLst>
          </p:cNvPr>
          <p:cNvSpPr txBox="1"/>
          <p:nvPr/>
        </p:nvSpPr>
        <p:spPr>
          <a:xfrm>
            <a:off x="4581881" y="6560546"/>
            <a:ext cx="27789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Lin, unpublished data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01" y="723653"/>
            <a:ext cx="4572000" cy="228382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94" y="3806454"/>
            <a:ext cx="4572000" cy="22968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535" y="3052673"/>
            <a:ext cx="1854200" cy="11684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779" y="708231"/>
            <a:ext cx="4573091" cy="240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870" y="3915823"/>
            <a:ext cx="4572000" cy="2233946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8929619" y="6092974"/>
            <a:ext cx="132921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2010-2014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9D5AE640-040C-4050-97B2-EB9DA298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25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9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879830" y="3285608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2095-2100 ssp126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93930" y="3105991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2095-2100 ssp585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27833" y="6090743"/>
            <a:ext cx="227177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2095-2100 </a:t>
            </a:r>
            <a:r>
              <a:rPr lang="en-US" altLang="zh-TW" sz="1867" b="1" dirty="0" err="1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ssp</a:t>
            </a:r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 254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30F3944-051B-4A35-88B8-42EE155470ED}"/>
              </a:ext>
            </a:extLst>
          </p:cNvPr>
          <p:cNvSpPr txBox="1"/>
          <p:nvPr/>
        </p:nvSpPr>
        <p:spPr>
          <a:xfrm>
            <a:off x="5070979" y="6529706"/>
            <a:ext cx="2778967" cy="29745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69" y="892582"/>
            <a:ext cx="4572000" cy="232340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95" y="3077715"/>
            <a:ext cx="1854200" cy="11684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98" y="3810249"/>
            <a:ext cx="4572000" cy="232533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956" y="841025"/>
            <a:ext cx="4572000" cy="234228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246" y="3810249"/>
            <a:ext cx="4572000" cy="2233948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8870773" y="6135586"/>
            <a:ext cx="132921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2010-2014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B578029C-AF91-4AB1-B426-4A0ED6E7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26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D4920D6-76F3-4957-8287-9C730BB60A2A}"/>
              </a:ext>
            </a:extLst>
          </p:cNvPr>
          <p:cNvSpPr txBox="1"/>
          <p:nvPr/>
        </p:nvSpPr>
        <p:spPr>
          <a:xfrm>
            <a:off x="5405535" y="249538"/>
            <a:ext cx="7048169" cy="82063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buSzPts val="5200"/>
              <a:buNone/>
              <a:defRPr sz="33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  <a:sym typeface="Lora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377"/>
            <a:r>
              <a:rPr lang="zh-TW" altLang="en-US" sz="3733" dirty="0">
                <a:solidFill>
                  <a:srgbClr val="9FAFA4">
                    <a:lumMod val="50000"/>
                  </a:srgbClr>
                </a:solidFill>
                <a:latin typeface="Arial"/>
              </a:rPr>
              <a:t>小麥</a:t>
            </a:r>
          </a:p>
        </p:txBody>
      </p:sp>
    </p:spTree>
    <p:extLst>
      <p:ext uri="{BB962C8B-B14F-4D97-AF65-F5344CB8AC3E}">
        <p14:creationId xmlns:p14="http://schemas.microsoft.com/office/powerpoint/2010/main" val="3552471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042746" y="3236499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2015-2024 ssp126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132202" y="3265811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2015-2024 ssp585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042746" y="6060671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2015-2024 ssp254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700743" y="6060672"/>
            <a:ext cx="132921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2010-2014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464591" y="295537"/>
            <a:ext cx="5335221" cy="82063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685800">
              <a:buClrTx/>
              <a:buSzPts val="5200"/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9pPr>
          </a:lstStyle>
          <a:p>
            <a:pPr defTabSz="914377"/>
            <a:r>
              <a:rPr lang="zh-TW" altLang="en-US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大豆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B504D9C-B9DB-4288-AD7F-03C5303662BA}"/>
              </a:ext>
            </a:extLst>
          </p:cNvPr>
          <p:cNvSpPr txBox="1"/>
          <p:nvPr/>
        </p:nvSpPr>
        <p:spPr>
          <a:xfrm>
            <a:off x="5070979" y="6529706"/>
            <a:ext cx="2778967" cy="29745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783" y="3660672"/>
            <a:ext cx="4772831" cy="240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39" y="791640"/>
            <a:ext cx="4457747" cy="240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4" y="3676180"/>
            <a:ext cx="4800000" cy="240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185" y="2667137"/>
            <a:ext cx="1854200" cy="11684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473" y="791639"/>
            <a:ext cx="4649447" cy="2400000"/>
          </a:xfrm>
          <a:prstGeom prst="rect">
            <a:avLst/>
          </a:prstGeom>
        </p:spPr>
      </p:pic>
      <p:sp>
        <p:nvSpPr>
          <p:cNvPr id="18" name="投影片編號版面配置區 3">
            <a:extLst>
              <a:ext uri="{FF2B5EF4-FFF2-40B4-BE49-F238E27FC236}">
                <a16:creationId xmlns:a16="http://schemas.microsoft.com/office/drawing/2014/main" id="{91ECE9D2-8E27-4DCE-866B-C6BBC405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27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191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80205" y="3247049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2095-2100 ssp126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28838" y="3247049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2095-2100 ssp585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919245" y="6117667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2095-2100 ssp254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38C42F5-636E-4040-853B-3F4E9C1B29BF}"/>
              </a:ext>
            </a:extLst>
          </p:cNvPr>
          <p:cNvSpPr txBox="1"/>
          <p:nvPr/>
        </p:nvSpPr>
        <p:spPr>
          <a:xfrm>
            <a:off x="5475224" y="288999"/>
            <a:ext cx="5335221" cy="82063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685800">
              <a:buClrTx/>
              <a:buSzPts val="5200"/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9pPr>
          </a:lstStyle>
          <a:p>
            <a:pPr defTabSz="914377"/>
            <a:r>
              <a:rPr lang="zh-TW" altLang="en-US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大豆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9B594E4-747E-4ADF-8D60-7A5D0DBB8751}"/>
              </a:ext>
            </a:extLst>
          </p:cNvPr>
          <p:cNvSpPr txBox="1"/>
          <p:nvPr/>
        </p:nvSpPr>
        <p:spPr>
          <a:xfrm>
            <a:off x="5070979" y="6529706"/>
            <a:ext cx="2778967" cy="29745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11" y="845195"/>
            <a:ext cx="4754803" cy="240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259" y="3218345"/>
            <a:ext cx="1854200" cy="1168400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8700743" y="6145734"/>
            <a:ext cx="132921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TW" sz="1867" b="1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2010-2014</a:t>
            </a:r>
            <a:endParaRPr lang="zh-TW" altLang="en-US" sz="1867" b="1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783" y="3745734"/>
            <a:ext cx="4772831" cy="240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11" y="3657418"/>
            <a:ext cx="4661711" cy="240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639" y="818345"/>
            <a:ext cx="4763568" cy="2400000"/>
          </a:xfrm>
          <a:prstGeom prst="rect">
            <a:avLst/>
          </a:prstGeom>
        </p:spPr>
      </p:pic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78D982C4-92A5-4F4D-87BA-E27F0665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28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198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FDF1773F-DC0E-4167-B40A-850D8583BA2C}"/>
              </a:ext>
            </a:extLst>
          </p:cNvPr>
          <p:cNvGrpSpPr/>
          <p:nvPr/>
        </p:nvGrpSpPr>
        <p:grpSpPr>
          <a:xfrm>
            <a:off x="2166172" y="1252700"/>
            <a:ext cx="7720349" cy="5169370"/>
            <a:chOff x="295974" y="2405641"/>
            <a:chExt cx="6080977" cy="3862110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582FEDBB-1FC3-424F-B255-218AECD2A7F1}"/>
                </a:ext>
              </a:extLst>
            </p:cNvPr>
            <p:cNvSpPr txBox="1"/>
            <p:nvPr/>
          </p:nvSpPr>
          <p:spPr>
            <a:xfrm>
              <a:off x="3110407" y="2506319"/>
              <a:ext cx="473568" cy="344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spcBef>
                  <a:spcPts val="600"/>
                </a:spcBef>
                <a:defRPr/>
              </a:pPr>
              <a:r>
                <a:rPr kumimoji="1" lang="en-US" altLang="zh-TW" sz="2400" b="1" kern="0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+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F467A7D-F8F7-4543-9599-3D6DEC3F9777}"/>
                </a:ext>
              </a:extLst>
            </p:cNvPr>
            <p:cNvSpPr/>
            <p:nvPr/>
          </p:nvSpPr>
          <p:spPr>
            <a:xfrm>
              <a:off x="295974" y="4528801"/>
              <a:ext cx="2995632" cy="1738950"/>
            </a:xfrm>
            <a:prstGeom prst="rect">
              <a:avLst/>
            </a:prstGeom>
            <a:solidFill>
              <a:srgbClr val="865640">
                <a:lumMod val="20000"/>
                <a:lumOff val="80000"/>
                <a:alpha val="40000"/>
              </a:srgbClr>
            </a:solidFill>
            <a:ln w="28575">
              <a:noFill/>
            </a:ln>
          </p:spPr>
          <p:txBody>
            <a:bodyPr wrap="square" anchor="ctr">
              <a:noAutofit/>
            </a:bodyPr>
            <a:lstStyle/>
            <a:p>
              <a:pPr marL="285744" indent="-285744" defTabSz="914377">
                <a:lnSpc>
                  <a:spcPct val="15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應用於各地水資源競用區</a:t>
              </a:r>
              <a:endParaRPr lang="en-US" altLang="zh-TW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endParaRPr>
            </a:p>
            <a:p>
              <a:pPr marL="285744" indent="-285744" defTabSz="914377">
                <a:lnSpc>
                  <a:spcPct val="15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提供適地適種效益評估</a:t>
              </a:r>
              <a:endParaRPr lang="en-US" altLang="zh-TW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endParaRPr>
            </a:p>
            <a:p>
              <a:pPr marL="285744" indent="-285744" defTabSz="914377">
                <a:lnSpc>
                  <a:spcPct val="15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讓農民了解轉作收益的風險變化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5F34D55-62F4-4447-8846-B4F49329AB15}"/>
                </a:ext>
              </a:extLst>
            </p:cNvPr>
            <p:cNvSpPr/>
            <p:nvPr/>
          </p:nvSpPr>
          <p:spPr>
            <a:xfrm>
              <a:off x="3484371" y="2405641"/>
              <a:ext cx="2258633" cy="562185"/>
            </a:xfrm>
            <a:prstGeom prst="rect">
              <a:avLst/>
            </a:prstGeom>
            <a:solidFill>
              <a:srgbClr val="8E8E8E"/>
            </a:solidFill>
            <a:ln w="28575">
              <a:noFill/>
            </a:ln>
          </p:spPr>
          <p:txBody>
            <a:bodyPr wrap="square" anchor="ctr">
              <a:noAutofit/>
            </a:bodyPr>
            <a:lstStyle/>
            <a:p>
              <a:pPr algn="ctr" defTabSz="914377">
                <a:defRPr/>
              </a:pP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農業、工業、民生</a:t>
              </a:r>
              <a:endParaRPr lang="en-US" altLang="zh-TW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endParaRPr>
            </a:p>
            <a:p>
              <a:pPr algn="ctr" defTabSz="914377">
                <a:defRPr/>
              </a:pP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用水競合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81B238-9691-449C-B0A7-6F71C6B126DD}"/>
                </a:ext>
              </a:extLst>
            </p:cNvPr>
            <p:cNvSpPr/>
            <p:nvPr/>
          </p:nvSpPr>
          <p:spPr>
            <a:xfrm>
              <a:off x="2657222" y="3117481"/>
              <a:ext cx="1290119" cy="313347"/>
            </a:xfrm>
            <a:prstGeom prst="rect">
              <a:avLst/>
            </a:prstGeom>
            <a:solidFill>
              <a:srgbClr val="B29376"/>
            </a:solidFill>
            <a:ln w="28575">
              <a:noFill/>
            </a:ln>
          </p:spPr>
          <p:txBody>
            <a:bodyPr wrap="square" anchor="ctr">
              <a:noAutofit/>
            </a:bodyPr>
            <a:lstStyle/>
            <a:p>
              <a:pPr algn="ctr" defTabSz="914377">
                <a:defRPr/>
              </a:pP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缺水問題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A5E7DA3-8B0D-4CC8-A3CF-67A77F2693BC}"/>
                </a:ext>
              </a:extLst>
            </p:cNvPr>
            <p:cNvSpPr/>
            <p:nvPr/>
          </p:nvSpPr>
          <p:spPr>
            <a:xfrm>
              <a:off x="796116" y="2405799"/>
              <a:ext cx="2334711" cy="562185"/>
            </a:xfrm>
            <a:prstGeom prst="rect">
              <a:avLst/>
            </a:prstGeom>
            <a:solidFill>
              <a:srgbClr val="8E8E8E"/>
            </a:solidFill>
            <a:ln w="28575">
              <a:noFill/>
            </a:ln>
          </p:spPr>
          <p:txBody>
            <a:bodyPr wrap="square" anchor="ctr">
              <a:noAutofit/>
            </a:bodyPr>
            <a:lstStyle/>
            <a:p>
              <a:pPr algn="ctr" defTabSz="914377">
                <a:defRPr/>
              </a:pP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氣候變遷、極端氣候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21C115-E26B-4645-BEE4-2EE9D2FC322A}"/>
                </a:ext>
              </a:extLst>
            </p:cNvPr>
            <p:cNvSpPr/>
            <p:nvPr/>
          </p:nvSpPr>
          <p:spPr>
            <a:xfrm>
              <a:off x="1881302" y="3509335"/>
              <a:ext cx="2841962" cy="478114"/>
            </a:xfrm>
            <a:prstGeom prst="rect">
              <a:avLst/>
            </a:prstGeom>
            <a:solidFill>
              <a:srgbClr val="865640">
                <a:lumMod val="50000"/>
              </a:srgbClr>
            </a:solidFill>
            <a:ln w="28575">
              <a:noFill/>
            </a:ln>
          </p:spPr>
          <p:txBody>
            <a:bodyPr wrap="square" anchor="ctr">
              <a:noAutofit/>
            </a:bodyPr>
            <a:lstStyle/>
            <a:p>
              <a:pPr algn="ctr" defTabSz="914377">
                <a:defRPr/>
              </a:pPr>
              <a:r>
                <a:rPr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  <a:sym typeface="Arial"/>
                </a:rPr>
                <a:t>風險評估管理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8F7D63A-C5DB-4834-A794-CA5B343458F5}"/>
                </a:ext>
              </a:extLst>
            </p:cNvPr>
            <p:cNvSpPr/>
            <p:nvPr/>
          </p:nvSpPr>
          <p:spPr>
            <a:xfrm>
              <a:off x="301313" y="4216511"/>
              <a:ext cx="2995632" cy="451173"/>
            </a:xfrm>
            <a:prstGeom prst="rect">
              <a:avLst/>
            </a:prstGeom>
            <a:solidFill>
              <a:srgbClr val="865640">
                <a:lumMod val="75000"/>
              </a:srgbClr>
            </a:solidFill>
            <a:ln w="28575">
              <a:noFill/>
            </a:ln>
          </p:spPr>
          <p:txBody>
            <a:bodyPr wrap="square" anchor="ctr">
              <a:noAutofit/>
            </a:bodyPr>
            <a:lstStyle/>
            <a:p>
              <a:pPr algn="ctr" defTabSz="914377">
                <a:defRPr/>
              </a:pPr>
              <a:r>
                <a:rPr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  <a:sym typeface="Arial"/>
                </a:rPr>
                <a:t>短期調適策略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AF57B69-0B8A-40E0-ACD9-E6933D6264D2}"/>
                </a:ext>
              </a:extLst>
            </p:cNvPr>
            <p:cNvSpPr/>
            <p:nvPr/>
          </p:nvSpPr>
          <p:spPr>
            <a:xfrm>
              <a:off x="3368052" y="4216511"/>
              <a:ext cx="3008899" cy="451173"/>
            </a:xfrm>
            <a:prstGeom prst="rect">
              <a:avLst/>
            </a:prstGeom>
            <a:solidFill>
              <a:srgbClr val="865640">
                <a:lumMod val="75000"/>
              </a:srgbClr>
            </a:solidFill>
            <a:ln w="28575">
              <a:noFill/>
            </a:ln>
          </p:spPr>
          <p:txBody>
            <a:bodyPr wrap="square" anchor="ctr">
              <a:noAutofit/>
            </a:bodyPr>
            <a:lstStyle/>
            <a:p>
              <a:pPr algn="ctr" defTabSz="914377">
                <a:defRPr/>
              </a:pPr>
              <a:r>
                <a:rPr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  <a:sym typeface="Arial"/>
                </a:rPr>
                <a:t>長期應變計畫</a:t>
              </a:r>
            </a:p>
          </p:txBody>
        </p:sp>
        <p:cxnSp>
          <p:nvCxnSpPr>
            <p:cNvPr id="14" name="肘形接點 17">
              <a:extLst>
                <a:ext uri="{FF2B5EF4-FFF2-40B4-BE49-F238E27FC236}">
                  <a16:creationId xmlns:a16="http://schemas.microsoft.com/office/drawing/2014/main" id="{7188A944-8933-4A35-B1EA-1FF7F5FB861A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 rot="5400000">
              <a:off x="2436175" y="3350403"/>
              <a:ext cx="229062" cy="1503154"/>
            </a:xfrm>
            <a:prstGeom prst="bentConnector3">
              <a:avLst>
                <a:gd name="adj1" fmla="val 50000"/>
              </a:avLst>
            </a:prstGeom>
            <a:noFill/>
            <a:ln w="158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5" name="肘形接點 84">
              <a:extLst>
                <a:ext uri="{FF2B5EF4-FFF2-40B4-BE49-F238E27FC236}">
                  <a16:creationId xmlns:a16="http://schemas.microsoft.com/office/drawing/2014/main" id="{2D81967B-DB81-42E3-ACCC-34ED83948E9C}"/>
                </a:ext>
              </a:extLst>
            </p:cNvPr>
            <p:cNvCxnSpPr>
              <a:stCxn id="11" idx="2"/>
              <a:endCxn id="13" idx="0"/>
            </p:cNvCxnSpPr>
            <p:nvPr/>
          </p:nvCxnSpPr>
          <p:spPr>
            <a:xfrm rot="16200000" flipH="1">
              <a:off x="3972861" y="3316870"/>
              <a:ext cx="229062" cy="1570219"/>
            </a:xfrm>
            <a:prstGeom prst="bentConnector3">
              <a:avLst>
                <a:gd name="adj1" fmla="val 50000"/>
              </a:avLst>
            </a:prstGeom>
            <a:noFill/>
            <a:ln w="158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60D3BD9-E4E7-4523-97C1-37E4CE668683}"/>
                </a:ext>
              </a:extLst>
            </p:cNvPr>
            <p:cNvSpPr/>
            <p:nvPr/>
          </p:nvSpPr>
          <p:spPr>
            <a:xfrm>
              <a:off x="3368052" y="4667684"/>
              <a:ext cx="3008899" cy="1600066"/>
            </a:xfrm>
            <a:prstGeom prst="rect">
              <a:avLst/>
            </a:prstGeom>
            <a:solidFill>
              <a:srgbClr val="865640">
                <a:lumMod val="20000"/>
                <a:lumOff val="80000"/>
                <a:alpha val="40000"/>
              </a:srgbClr>
            </a:solidFill>
            <a:ln w="28575">
              <a:noFill/>
            </a:ln>
          </p:spPr>
          <p:txBody>
            <a:bodyPr wrap="square" anchor="ctr">
              <a:noAutofit/>
            </a:bodyPr>
            <a:lstStyle/>
            <a:p>
              <a:pPr marL="285744" indent="-285744" defTabSz="914377">
                <a:lnSpc>
                  <a:spcPct val="15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以氣候預測為基礎</a:t>
              </a:r>
              <a:endParaRPr lang="en-US" altLang="zh-TW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endParaRPr>
            </a:p>
            <a:p>
              <a:pPr marL="285744" indent="-285744" defTabSz="914377">
                <a:lnSpc>
                  <a:spcPct val="15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提供政府於</a:t>
              </a:r>
              <a:r>
                <a:rPr lang="zh-TW" altLang="en-US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關鍵時間點</a:t>
              </a:r>
              <a:r>
                <a:rPr lang="zh-TW" altLang="en-US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進行調整灌溉系統、休耕轉作等</a:t>
              </a:r>
              <a:r>
                <a:rPr lang="zh-TW" altLang="en-US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Arial"/>
                </a:rPr>
                <a:t>相關決策使用</a:t>
              </a:r>
            </a:p>
          </p:txBody>
        </p:sp>
        <p:cxnSp>
          <p:nvCxnSpPr>
            <p:cNvPr id="17" name="肘形接點 86">
              <a:extLst>
                <a:ext uri="{FF2B5EF4-FFF2-40B4-BE49-F238E27FC236}">
                  <a16:creationId xmlns:a16="http://schemas.microsoft.com/office/drawing/2014/main" id="{BA90AC6D-2BBC-4BDF-BF48-F2CA43C2CB78}"/>
                </a:ext>
              </a:extLst>
            </p:cNvPr>
            <p:cNvCxnSpPr>
              <a:stCxn id="11" idx="3"/>
              <a:endCxn id="9" idx="3"/>
            </p:cNvCxnSpPr>
            <p:nvPr/>
          </p:nvCxnSpPr>
          <p:spPr>
            <a:xfrm flipH="1" flipV="1">
              <a:off x="3947341" y="3274155"/>
              <a:ext cx="775923" cy="474237"/>
            </a:xfrm>
            <a:prstGeom prst="bentConnector3">
              <a:avLst>
                <a:gd name="adj1" fmla="val -29462"/>
              </a:avLst>
            </a:prstGeom>
            <a:noFill/>
            <a:ln w="158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8" name="向下箭號 175">
              <a:extLst>
                <a:ext uri="{FF2B5EF4-FFF2-40B4-BE49-F238E27FC236}">
                  <a16:creationId xmlns:a16="http://schemas.microsoft.com/office/drawing/2014/main" id="{9ABB81D5-BBE2-4F2A-9935-99CC006707CA}"/>
                </a:ext>
              </a:extLst>
            </p:cNvPr>
            <p:cNvSpPr/>
            <p:nvPr/>
          </p:nvSpPr>
          <p:spPr>
            <a:xfrm>
              <a:off x="3215147" y="2925625"/>
              <a:ext cx="171450" cy="191179"/>
            </a:xfrm>
            <a:prstGeom prst="downArrow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490F0210-1E86-4A37-9AE7-A58217E47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165" y="3021504"/>
              <a:ext cx="859038" cy="859038"/>
            </a:xfrm>
            <a:prstGeom prst="rect">
              <a:avLst/>
            </a:prstGeom>
          </p:spPr>
        </p:pic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894AC27-24FC-41A8-9405-7B4B6FD118DF}"/>
              </a:ext>
            </a:extLst>
          </p:cNvPr>
          <p:cNvSpPr txBox="1"/>
          <p:nvPr/>
        </p:nvSpPr>
        <p:spPr>
          <a:xfrm>
            <a:off x="3447097" y="233903"/>
            <a:ext cx="619938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buSzPts val="5200"/>
              <a:buNone/>
              <a:defRPr sz="3300" b="1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  <a:sym typeface="Lora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377"/>
            <a:r>
              <a:rPr lang="zh-TW" altLang="en-US" sz="4400" dirty="0">
                <a:solidFill>
                  <a:srgbClr val="9FAFA4">
                    <a:lumMod val="50000"/>
                  </a:srgbClr>
                </a:solidFill>
                <a:latin typeface="Arial"/>
              </a:rPr>
              <a:t>臺灣農業需解決問題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1FED97C-DA31-448B-BD69-68000621C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881" y="2120512"/>
            <a:ext cx="2929199" cy="1436084"/>
          </a:xfrm>
          <a:prstGeom prst="rect">
            <a:avLst/>
          </a:prstGeom>
        </p:spPr>
      </p:pic>
      <p:sp>
        <p:nvSpPr>
          <p:cNvPr id="22" name="投影片編號版面配置區 3">
            <a:extLst>
              <a:ext uri="{FF2B5EF4-FFF2-40B4-BE49-F238E27FC236}">
                <a16:creationId xmlns:a16="http://schemas.microsoft.com/office/drawing/2014/main" id="{90155AAF-B434-4096-A43A-7EC67CC0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29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779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BE90E-A900-462C-8DDB-407894D2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1163058"/>
            <a:ext cx="2398229" cy="120618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微軟正黑體" panose="020B0604030504040204" pitchFamily="34" charset="-120"/>
              </a:rPr>
              <a:t>Yu-Pin Lin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5CEAED-9D76-4D03-9E54-520C454E4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77" y="295963"/>
            <a:ext cx="1968000" cy="1968000"/>
          </a:xfrm>
          <a:prstGeom prst="flowChartConnector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文字版面配置區 5">
            <a:extLst>
              <a:ext uri="{FF2B5EF4-FFF2-40B4-BE49-F238E27FC236}">
                <a16:creationId xmlns:a16="http://schemas.microsoft.com/office/drawing/2014/main" id="{C99A71D7-00BC-4238-9409-F2435A0B0270}"/>
              </a:ext>
            </a:extLst>
          </p:cNvPr>
          <p:cNvSpPr txBox="1">
            <a:spLocks/>
          </p:cNvSpPr>
          <p:nvPr/>
        </p:nvSpPr>
        <p:spPr>
          <a:xfrm>
            <a:off x="1214198" y="2511043"/>
            <a:ext cx="10299221" cy="269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T Sans"/>
              <a:buChar char="●"/>
              <a:defRPr sz="18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○"/>
              <a:defRPr sz="14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■"/>
              <a:defRPr sz="14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●"/>
              <a:defRPr sz="14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○"/>
              <a:defRPr sz="14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■"/>
              <a:defRPr sz="14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●"/>
              <a:defRPr sz="14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○"/>
              <a:defRPr sz="14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T Sans"/>
              <a:buChar char="■"/>
              <a:defRPr sz="1400" b="0" i="0" u="none" strike="noStrike" cap="none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269861" indent="-269861" defTabSz="914354">
              <a:buClr>
                <a:srgbClr val="978350">
                  <a:lumMod val="60000"/>
                  <a:lumOff val="40000"/>
                </a:srgbClr>
              </a:buClr>
              <a:buSzPct val="75000"/>
              <a:buFont typeface="Wingdings" panose="05000000000000000000" pitchFamily="2" charset="2"/>
              <a:buChar char="n"/>
            </a:pPr>
            <a:r>
              <a:rPr lang="zh-TW" altLang="en-US" sz="2400" b="1" kern="0" dirty="0">
                <a:solidFill>
                  <a:srgbClr val="162232"/>
                </a:solidFill>
                <a:latin typeface="Franklin Gothic Demi" panose="020B0703020102020204" pitchFamily="34" charset="0"/>
                <a:ea typeface="微軟正黑體" panose="020B0604030504040204" pitchFamily="34" charset="-120"/>
              </a:rPr>
              <a:t>學術服務</a:t>
            </a:r>
            <a:endParaRPr lang="en-US" altLang="zh-TW" sz="2400" b="1" kern="0" dirty="0">
              <a:solidFill>
                <a:srgbClr val="162232"/>
              </a:solidFill>
              <a:latin typeface="Franklin Gothic Demi" panose="020B0703020102020204" pitchFamily="34" charset="0"/>
              <a:ea typeface="微軟正黑體" panose="020B0604030504040204" pitchFamily="34" charset="-120"/>
            </a:endParaRPr>
          </a:p>
          <a:p>
            <a:pPr marL="539724" lvl="2" indent="-182554" algn="just" defTabSz="914354">
              <a:spcBef>
                <a:spcPts val="600"/>
              </a:spcBef>
              <a:buClr>
                <a:srgbClr val="FF795E"/>
              </a:buClr>
              <a:buSzPct val="120000"/>
              <a:buFont typeface="微軟正黑體" panose="020B0604030504040204" pitchFamily="34" charset="-120"/>
              <a:buChar char="◤"/>
              <a:defRPr/>
            </a:pP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Environmental Monitoring and Assessment (SCI) </a:t>
            </a:r>
            <a:r>
              <a:rPr lang="zh-TW" altLang="en-US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副主編 </a:t>
            </a: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(Associate Editor) </a:t>
            </a:r>
          </a:p>
          <a:p>
            <a:pPr marL="539724" lvl="2" indent="-182554" algn="just" defTabSz="914354">
              <a:spcBef>
                <a:spcPts val="600"/>
              </a:spcBef>
              <a:buClr>
                <a:srgbClr val="FF795E"/>
              </a:buClr>
              <a:buSzPct val="120000"/>
              <a:buFont typeface="微軟正黑體" panose="020B0604030504040204" pitchFamily="34" charset="-120"/>
              <a:buChar char="◤"/>
              <a:defRPr/>
            </a:pP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Paddy and Water Environment (SCI) </a:t>
            </a:r>
            <a:r>
              <a:rPr lang="zh-TW" altLang="en-US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共同副總編輯 </a:t>
            </a: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(Co-associate Editor in Chief)</a:t>
            </a:r>
          </a:p>
          <a:p>
            <a:pPr marL="539724" lvl="2" indent="-182554" algn="just" defTabSz="914354">
              <a:spcBef>
                <a:spcPts val="600"/>
              </a:spcBef>
              <a:buClr>
                <a:srgbClr val="FF795E"/>
              </a:buClr>
              <a:buSzPct val="120000"/>
              <a:buFont typeface="微軟正黑體" panose="020B0604030504040204" pitchFamily="34" charset="-120"/>
              <a:buChar char="◤"/>
              <a:defRPr/>
            </a:pP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Environments (Emerging Sources Citation Index; ESCI - Web of Science Journal) </a:t>
            </a:r>
            <a:r>
              <a:rPr lang="zh-TW" altLang="en-US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總編輯</a:t>
            </a: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(</a:t>
            </a:r>
            <a:r>
              <a:rPr lang="zh-TW" altLang="en-US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首任</a:t>
            </a: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)</a:t>
            </a:r>
            <a:r>
              <a:rPr lang="zh-TW" altLang="en-US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 </a:t>
            </a: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(Founding Editor-in-Chief) </a:t>
            </a:r>
          </a:p>
          <a:p>
            <a:pPr marL="539724" lvl="2" indent="-182554" algn="just" defTabSz="914354">
              <a:spcBef>
                <a:spcPts val="600"/>
              </a:spcBef>
              <a:buClr>
                <a:srgbClr val="FF795E"/>
              </a:buClr>
              <a:buSzPct val="120000"/>
              <a:buFont typeface="微軟正黑體" panose="020B0604030504040204" pitchFamily="34" charset="-120"/>
              <a:buChar char="◤"/>
              <a:defRPr/>
            </a:pP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Landscape Series: land system science (book), Springer,</a:t>
            </a:r>
            <a:r>
              <a:rPr lang="zh-TW" altLang="en-US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編輯委員 </a:t>
            </a:r>
            <a:endParaRPr lang="en-US" altLang="zh-TW" sz="1800" b="1" kern="0" dirty="0">
              <a:solidFill>
                <a:srgbClr val="162232">
                  <a:lumMod val="75000"/>
                </a:srgb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ontserrat Light"/>
            </a:endParaRPr>
          </a:p>
          <a:p>
            <a:pPr marL="539724" lvl="2" indent="-182554" algn="just" defTabSz="914354">
              <a:spcBef>
                <a:spcPts val="600"/>
              </a:spcBef>
              <a:buClr>
                <a:srgbClr val="FF795E"/>
              </a:buClr>
              <a:buSzPct val="120000"/>
              <a:buFont typeface="微軟正黑體" panose="020B0604030504040204" pitchFamily="34" charset="-120"/>
              <a:buChar char="◤"/>
              <a:defRPr/>
            </a:pPr>
            <a:r>
              <a:rPr lang="en-US" altLang="zh-TW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Frontiers in Environmental Science (SCI Journal) </a:t>
            </a:r>
            <a:r>
              <a:rPr lang="zh-TW" altLang="en-US" sz="1800" b="1" kern="0" dirty="0">
                <a:solidFill>
                  <a:srgbClr val="162232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ontserrat Light"/>
              </a:rPr>
              <a:t>副主編</a:t>
            </a:r>
            <a:endParaRPr lang="en-US" altLang="zh-TW" sz="1800" b="1" kern="0" dirty="0">
              <a:solidFill>
                <a:srgbClr val="162232">
                  <a:lumMod val="75000"/>
                </a:srgb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ontserrat Light"/>
            </a:endParaRPr>
          </a:p>
        </p:txBody>
      </p:sp>
      <p:pic>
        <p:nvPicPr>
          <p:cNvPr id="9" name="Picture 4" descr="environments-logo">
            <a:extLst>
              <a:ext uri="{FF2B5EF4-FFF2-40B4-BE49-F238E27FC236}">
                <a16:creationId xmlns:a16="http://schemas.microsoft.com/office/drawing/2014/main" id="{A3FC3F83-60BA-4028-BBCF-9C243366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66" y="807388"/>
            <a:ext cx="1714217" cy="465204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10" name="Picture 6" descr="Cover Image">
            <a:extLst>
              <a:ext uri="{FF2B5EF4-FFF2-40B4-BE49-F238E27FC236}">
                <a16:creationId xmlns:a16="http://schemas.microsoft.com/office/drawing/2014/main" id="{74EB9BBC-3DE0-4399-862B-A4EA7C1DA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87" y="807388"/>
            <a:ext cx="969901" cy="1427683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42EADFB-215C-4797-8AC3-AED51A9B3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5484" y="812028"/>
            <a:ext cx="1064975" cy="142768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F1895EE-2741-49C9-ABDC-4036F4D0A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566" y="1445327"/>
            <a:ext cx="1906080" cy="8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09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280A4FE2-D7FC-410A-8762-361E97A24439}"/>
              </a:ext>
            </a:extLst>
          </p:cNvPr>
          <p:cNvCxnSpPr>
            <a:cxnSpLocks/>
          </p:cNvCxnSpPr>
          <p:nvPr/>
        </p:nvCxnSpPr>
        <p:spPr>
          <a:xfrm flipV="1">
            <a:off x="8347666" y="6147214"/>
            <a:ext cx="2181565" cy="18111"/>
          </a:xfrm>
          <a:prstGeom prst="line">
            <a:avLst/>
          </a:prstGeom>
          <a:noFill/>
          <a:ln w="28575" cap="flat" cmpd="sng" algn="ctr">
            <a:solidFill>
              <a:srgbClr val="CD774F"/>
            </a:solidFill>
            <a:prstDash val="solid"/>
            <a:miter lim="800000"/>
          </a:ln>
          <a:effectLst/>
        </p:spPr>
      </p:cxn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A5C24D9-BDAE-4460-B2B4-8FDB430BA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44222"/>
              </p:ext>
            </p:extLst>
          </p:nvPr>
        </p:nvGraphicFramePr>
        <p:xfrm>
          <a:off x="4486277" y="4268354"/>
          <a:ext cx="5775956" cy="1402077"/>
        </p:xfrm>
        <a:graphic>
          <a:graphicData uri="http://schemas.openxmlformats.org/drawingml/2006/table">
            <a:tbl>
              <a:tblPr firstRow="1" bandRow="1"/>
              <a:tblGrid>
                <a:gridCol w="5775956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66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農業相關政策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BC80">
                        <a:lumMod val="75000"/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  <a:tr h="738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9388" indent="-179388" algn="ctr" defTabSz="4572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kumimoji="1" lang="en-US" altLang="zh-TW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544502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2026FEE-2B8B-45E6-99E7-19BC5216E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772907"/>
              </p:ext>
            </p:extLst>
          </p:nvPr>
        </p:nvGraphicFramePr>
        <p:xfrm>
          <a:off x="4491244" y="2423722"/>
          <a:ext cx="5775956" cy="1606919"/>
        </p:xfrm>
        <a:graphic>
          <a:graphicData uri="http://schemas.openxmlformats.org/drawingml/2006/table">
            <a:tbl>
              <a:tblPr firstRow="1" bandRow="1"/>
              <a:tblGrid>
                <a:gridCol w="5775956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耕作制度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BC80">
                        <a:lumMod val="75000"/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  <a:tr h="1088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9388" indent="-179388" algn="ctr" defTabSz="4572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kumimoji="1" lang="en-US" altLang="zh-TW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544502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076822D-01E3-4A6E-878F-33CC75656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60959"/>
              </p:ext>
            </p:extLst>
          </p:nvPr>
        </p:nvGraphicFramePr>
        <p:xfrm>
          <a:off x="4520801" y="391649"/>
          <a:ext cx="5775956" cy="1580687"/>
        </p:xfrm>
        <a:graphic>
          <a:graphicData uri="http://schemas.openxmlformats.org/drawingml/2006/table">
            <a:tbl>
              <a:tblPr firstRow="1" bandRow="1"/>
              <a:tblGrid>
                <a:gridCol w="5775956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5546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環境情境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BC80">
                        <a:lumMod val="75000"/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  <a:tr h="10260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9388" indent="-179388" algn="ctr" defTabSz="4572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kumimoji="1" lang="en-US" altLang="zh-TW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544502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60BD9178-6B7A-4C78-8A7B-9988AC965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992626"/>
              </p:ext>
            </p:extLst>
          </p:nvPr>
        </p:nvGraphicFramePr>
        <p:xfrm>
          <a:off x="6093141" y="1267788"/>
          <a:ext cx="1286080" cy="716280"/>
        </p:xfrm>
        <a:graphic>
          <a:graphicData uri="http://schemas.openxmlformats.org/drawingml/2006/table">
            <a:tbl>
              <a:tblPr firstRow="1" bandRow="1"/>
              <a:tblGrid>
                <a:gridCol w="1286080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9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雨量</a:t>
                      </a:r>
                      <a:endParaRPr lang="zh-TW" altLang="en-US" sz="20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1" lang="zh-TW" altLang="en-US" sz="16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降雨減少</a:t>
                      </a:r>
                    </a:p>
                  </a:txBody>
                  <a:tcPr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544502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207CBAA-E3B0-488B-8673-23B46BF9F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384668"/>
              </p:ext>
            </p:extLst>
          </p:nvPr>
        </p:nvGraphicFramePr>
        <p:xfrm>
          <a:off x="7476387" y="1258783"/>
          <a:ext cx="1286080" cy="716280"/>
        </p:xfrm>
        <a:graphic>
          <a:graphicData uri="http://schemas.openxmlformats.org/drawingml/2006/table">
            <a:tbl>
              <a:tblPr firstRow="1" bandRow="1"/>
              <a:tblGrid>
                <a:gridCol w="1286080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9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氣溫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1" lang="zh-TW" altLang="en-US" sz="16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氣溫上升</a:t>
                      </a:r>
                    </a:p>
                  </a:txBody>
                  <a:tcPr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544502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1E45A58F-F89A-4530-9CDC-0C149AA2DA56}"/>
              </a:ext>
            </a:extLst>
          </p:cNvPr>
          <p:cNvSpPr txBox="1"/>
          <p:nvPr/>
        </p:nvSpPr>
        <p:spPr>
          <a:xfrm>
            <a:off x="4708576" y="1405700"/>
            <a:ext cx="1286079" cy="400110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環境風險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430F820-ED5E-443D-8500-8A5AEDA08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061020"/>
              </p:ext>
            </p:extLst>
          </p:nvPr>
        </p:nvGraphicFramePr>
        <p:xfrm>
          <a:off x="5903563" y="3469887"/>
          <a:ext cx="1648496" cy="381000"/>
        </p:xfrm>
        <a:graphic>
          <a:graphicData uri="http://schemas.openxmlformats.org/drawingml/2006/table">
            <a:tbl>
              <a:tblPr firstRow="1" bandRow="1"/>
              <a:tblGrid>
                <a:gridCol w="1648496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zh-TW" altLang="en-US" sz="19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轉作、輪作</a:t>
                      </a:r>
                      <a:endParaRPr lang="en-US" altLang="zh-TW" sz="1900" b="1" kern="120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E2066AA8-B64C-4240-98C7-813B2D80B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315135"/>
              </p:ext>
            </p:extLst>
          </p:nvPr>
        </p:nvGraphicFramePr>
        <p:xfrm>
          <a:off x="7625951" y="3048583"/>
          <a:ext cx="1383247" cy="381000"/>
        </p:xfrm>
        <a:graphic>
          <a:graphicData uri="http://schemas.openxmlformats.org/drawingml/2006/table">
            <a:tbl>
              <a:tblPr firstRow="1" bandRow="1"/>
              <a:tblGrid>
                <a:gridCol w="1383247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zh-TW" altLang="en-US" sz="19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綠肥作物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2C2ED29-181C-4259-8317-422A9C6C0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779998"/>
              </p:ext>
            </p:extLst>
          </p:nvPr>
        </p:nvGraphicFramePr>
        <p:xfrm>
          <a:off x="6251019" y="5114915"/>
          <a:ext cx="1257217" cy="381000"/>
        </p:xfrm>
        <a:graphic>
          <a:graphicData uri="http://schemas.openxmlformats.org/drawingml/2006/table">
            <a:tbl>
              <a:tblPr firstRow="1" bandRow="1"/>
              <a:tblGrid>
                <a:gridCol w="1257217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zh-TW" altLang="en-US" sz="19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農業保險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C1CD866A-2102-4928-BCBC-B95187583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953446"/>
              </p:ext>
            </p:extLst>
          </p:nvPr>
        </p:nvGraphicFramePr>
        <p:xfrm>
          <a:off x="7567356" y="5114915"/>
          <a:ext cx="2264959" cy="381000"/>
        </p:xfrm>
        <a:graphic>
          <a:graphicData uri="http://schemas.openxmlformats.org/drawingml/2006/table">
            <a:tbl>
              <a:tblPr firstRow="1" bandRow="1"/>
              <a:tblGrid>
                <a:gridCol w="2264959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zh-TW" altLang="en-US" sz="19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對地綠色環境給付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</a:tbl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3C6AFD6F-8021-4352-A7E1-C5003AF69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935560"/>
              </p:ext>
            </p:extLst>
          </p:nvPr>
        </p:nvGraphicFramePr>
        <p:xfrm>
          <a:off x="7625949" y="3483395"/>
          <a:ext cx="1383247" cy="381000"/>
        </p:xfrm>
        <a:graphic>
          <a:graphicData uri="http://schemas.openxmlformats.org/drawingml/2006/table">
            <a:tbl>
              <a:tblPr firstRow="1" bandRow="1"/>
              <a:tblGrid>
                <a:gridCol w="1383247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zh-TW" altLang="en-US" sz="19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休耕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F28C437A-32BC-44FE-85B1-FFC7995EF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05968"/>
              </p:ext>
            </p:extLst>
          </p:nvPr>
        </p:nvGraphicFramePr>
        <p:xfrm>
          <a:off x="5903562" y="3049375"/>
          <a:ext cx="1644617" cy="381000"/>
        </p:xfrm>
        <a:graphic>
          <a:graphicData uri="http://schemas.openxmlformats.org/drawingml/2006/table">
            <a:tbl>
              <a:tblPr firstRow="1" bandRow="1"/>
              <a:tblGrid>
                <a:gridCol w="1644617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zh-TW" altLang="en-US" sz="19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維持原作物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3B43D5E2-11E6-4D8C-B4A1-422D7D927F71}"/>
              </a:ext>
            </a:extLst>
          </p:cNvPr>
          <p:cNvSpPr txBox="1"/>
          <p:nvPr/>
        </p:nvSpPr>
        <p:spPr>
          <a:xfrm>
            <a:off x="4623658" y="3048583"/>
            <a:ext cx="1217493" cy="646331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作物生長</a:t>
            </a:r>
            <a:endParaRPr lang="en-US" altLang="zh-TW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algn="ctr" defTabSz="1219140">
              <a:buClr>
                <a:srgbClr val="000000"/>
              </a:buClr>
            </a:pPr>
            <a:r>
              <a:rPr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風險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A2E34CD-5A2B-4309-88AA-66FD57D126A5}"/>
              </a:ext>
            </a:extLst>
          </p:cNvPr>
          <p:cNvSpPr txBox="1"/>
          <p:nvPr/>
        </p:nvSpPr>
        <p:spPr>
          <a:xfrm>
            <a:off x="4727604" y="5147778"/>
            <a:ext cx="1218063" cy="369332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保險風險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2695000-E172-4AEF-848F-7A891859AB37}"/>
                  </a:ext>
                </a:extLst>
              </p:cNvPr>
              <p:cNvSpPr/>
              <p:nvPr/>
            </p:nvSpPr>
            <p:spPr>
              <a:xfrm>
                <a:off x="8724611" y="1670928"/>
                <a:ext cx="62173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......</m:t>
                      </m:r>
                    </m:oMath>
                  </m:oMathPara>
                </a14:m>
                <a:endParaRPr lang="zh-TW" altLang="en-US" b="1" kern="0" dirty="0">
                  <a:solidFill>
                    <a:srgbClr val="000000"/>
                  </a:solidFill>
                  <a:latin typeface="Calibri" panose="020F0502020204030204"/>
                  <a:ea typeface="新細明體" panose="02020500000000000000" pitchFamily="18" charset="-12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2695000-E172-4AEF-848F-7A891859AB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1" y="1670928"/>
                <a:ext cx="62173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91AC69D-7EB8-4840-B300-96956B0BE986}"/>
                  </a:ext>
                </a:extLst>
              </p:cNvPr>
              <p:cNvSpPr/>
              <p:nvPr/>
            </p:nvSpPr>
            <p:spPr>
              <a:xfrm>
                <a:off x="8961407" y="3541853"/>
                <a:ext cx="62173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......</m:t>
                      </m:r>
                    </m:oMath>
                  </m:oMathPara>
                </a14:m>
                <a:endParaRPr lang="zh-TW" altLang="en-US" b="1" kern="0" dirty="0">
                  <a:solidFill>
                    <a:srgbClr val="000000"/>
                  </a:solidFill>
                  <a:latin typeface="Calibri" panose="020F0502020204030204"/>
                  <a:ea typeface="新細明體" panose="02020500000000000000" pitchFamily="18" charset="-12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91AC69D-7EB8-4840-B300-96956B0BE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407" y="3541853"/>
                <a:ext cx="62173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向下箭號 176">
            <a:extLst>
              <a:ext uri="{FF2B5EF4-FFF2-40B4-BE49-F238E27FC236}">
                <a16:creationId xmlns:a16="http://schemas.microsoft.com/office/drawing/2014/main" id="{BFFCC7A4-FADE-4E63-9799-3E56537510D8}"/>
              </a:ext>
            </a:extLst>
          </p:cNvPr>
          <p:cNvSpPr/>
          <p:nvPr/>
        </p:nvSpPr>
        <p:spPr>
          <a:xfrm>
            <a:off x="7105727" y="1914147"/>
            <a:ext cx="686479" cy="484983"/>
          </a:xfrm>
          <a:prstGeom prst="downArrow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B06CA82-A7FD-4872-9BD5-4BBA7786FE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140" y="1126999"/>
            <a:ext cx="910487" cy="91048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C4465AE-A9F3-4EE3-A61F-3959FA9956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72" y="3040081"/>
            <a:ext cx="837361" cy="83736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9E5E27B-5027-4B80-A178-72FA4E61E2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689" y="5813062"/>
            <a:ext cx="640919" cy="640919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41720DFA-597D-413C-84B7-CBCE74FFB18F}"/>
              </a:ext>
            </a:extLst>
          </p:cNvPr>
          <p:cNvSpPr txBox="1"/>
          <p:nvPr/>
        </p:nvSpPr>
        <p:spPr>
          <a:xfrm>
            <a:off x="10546956" y="4227686"/>
            <a:ext cx="354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滾動檢討</a:t>
            </a:r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A2E621D4-C08E-4D35-8072-7B526703C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316772"/>
              </p:ext>
            </p:extLst>
          </p:nvPr>
        </p:nvGraphicFramePr>
        <p:xfrm>
          <a:off x="5826962" y="5874811"/>
          <a:ext cx="2520704" cy="517420"/>
        </p:xfrm>
        <a:graphic>
          <a:graphicData uri="http://schemas.openxmlformats.org/drawingml/2006/table">
            <a:tbl>
              <a:tblPr firstRow="1" bandRow="1"/>
              <a:tblGrid>
                <a:gridCol w="2520704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517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農民收益變化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</a:tbl>
          </a:graphicData>
        </a:graphic>
      </p:graphicFrame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5CB56809-541E-4123-8463-16F6C7D33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60444"/>
              </p:ext>
            </p:extLst>
          </p:nvPr>
        </p:nvGraphicFramePr>
        <p:xfrm>
          <a:off x="8581516" y="5795369"/>
          <a:ext cx="1383247" cy="960120"/>
        </p:xfrm>
        <a:graphic>
          <a:graphicData uri="http://schemas.openxmlformats.org/drawingml/2006/table">
            <a:tbl>
              <a:tblPr firstRow="1" bandRow="1"/>
              <a:tblGrid>
                <a:gridCol w="1383247">
                  <a:extLst>
                    <a:ext uri="{9D8B030D-6E8A-4147-A177-3AD203B41FA5}">
                      <a16:colId xmlns:a16="http://schemas.microsoft.com/office/drawing/2014/main" val="1390335888"/>
                    </a:ext>
                  </a:extLst>
                </a:gridCol>
              </a:tblGrid>
              <a:tr h="660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zh-TW" altLang="en-US" sz="19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依各地氣候與土壤條件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11811"/>
                  </a:ext>
                </a:extLst>
              </a:tr>
            </a:tbl>
          </a:graphicData>
        </a:graphic>
      </p:graphicFrame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E726DA48-C577-41DD-B99F-84390EF0E423}"/>
              </a:ext>
            </a:extLst>
          </p:cNvPr>
          <p:cNvCxnSpPr/>
          <p:nvPr/>
        </p:nvCxnSpPr>
        <p:spPr>
          <a:xfrm>
            <a:off x="10529231" y="3490473"/>
            <a:ext cx="0" cy="2674761"/>
          </a:xfrm>
          <a:prstGeom prst="line">
            <a:avLst/>
          </a:prstGeom>
          <a:noFill/>
          <a:ln w="28575" cap="flat" cmpd="sng" algn="ctr">
            <a:solidFill>
              <a:srgbClr val="CD774F"/>
            </a:solidFill>
            <a:prstDash val="solid"/>
            <a:miter lim="800000"/>
          </a:ln>
          <a:effectLst/>
        </p:spPr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4F29BC1E-2495-4053-AFAD-BF667B1370EE}"/>
              </a:ext>
            </a:extLst>
          </p:cNvPr>
          <p:cNvCxnSpPr/>
          <p:nvPr/>
        </p:nvCxnSpPr>
        <p:spPr>
          <a:xfrm flipH="1">
            <a:off x="10151991" y="3490471"/>
            <a:ext cx="377240" cy="0"/>
          </a:xfrm>
          <a:prstGeom prst="straightConnector1">
            <a:avLst/>
          </a:prstGeom>
          <a:noFill/>
          <a:ln w="28575" cap="flat" cmpd="sng" algn="ctr">
            <a:solidFill>
              <a:srgbClr val="CD774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向下箭號 176">
            <a:extLst>
              <a:ext uri="{FF2B5EF4-FFF2-40B4-BE49-F238E27FC236}">
                <a16:creationId xmlns:a16="http://schemas.microsoft.com/office/drawing/2014/main" id="{03BF3791-C990-40F2-8A52-3E2282563F79}"/>
              </a:ext>
            </a:extLst>
          </p:cNvPr>
          <p:cNvSpPr/>
          <p:nvPr/>
        </p:nvSpPr>
        <p:spPr>
          <a:xfrm>
            <a:off x="7199649" y="3874174"/>
            <a:ext cx="686479" cy="484983"/>
          </a:xfrm>
          <a:prstGeom prst="downArrow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B8AB27B-EB73-4F3A-85E9-EB3E969AB0C8}"/>
              </a:ext>
            </a:extLst>
          </p:cNvPr>
          <p:cNvSpPr/>
          <p:nvPr/>
        </p:nvSpPr>
        <p:spPr>
          <a:xfrm>
            <a:off x="1375842" y="3318889"/>
            <a:ext cx="2544000" cy="1920000"/>
          </a:xfrm>
          <a:prstGeom prst="rect">
            <a:avLst/>
          </a:prstGeom>
          <a:solidFill>
            <a:srgbClr val="9EBEE4"/>
          </a:solidFill>
          <a:ln w="12700" cap="flat" cmpd="sng" algn="ctr">
            <a:solidFill>
              <a:srgbClr val="00B0F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1AF809F-D378-49C4-ADC3-8A9A7B0C946B}"/>
              </a:ext>
            </a:extLst>
          </p:cNvPr>
          <p:cNvSpPr/>
          <p:nvPr/>
        </p:nvSpPr>
        <p:spPr>
          <a:xfrm>
            <a:off x="1366879" y="1318687"/>
            <a:ext cx="2544000" cy="1920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5F703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E4A6602-7170-4F7A-A89E-DD1F59FEE437}"/>
              </a:ext>
            </a:extLst>
          </p:cNvPr>
          <p:cNvSpPr txBox="1"/>
          <p:nvPr/>
        </p:nvSpPr>
        <p:spPr>
          <a:xfrm>
            <a:off x="1790681" y="1349397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kern="0" dirty="0" err="1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EcoCrop</a:t>
            </a:r>
            <a:r>
              <a:rPr lang="en-US" altLang="zh-TW" b="1" kern="0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 Model</a:t>
            </a:r>
            <a:endParaRPr lang="zh-TW" altLang="en-US" b="1" kern="0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5049E20-0CC2-4308-B2B3-EC547FBFEBD7}"/>
              </a:ext>
            </a:extLst>
          </p:cNvPr>
          <p:cNvSpPr txBox="1"/>
          <p:nvPr/>
        </p:nvSpPr>
        <p:spPr>
          <a:xfrm>
            <a:off x="1887470" y="212188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zh-TW" altLang="en-US" b="1" kern="0" dirty="0">
                <a:solidFill>
                  <a:srgbClr val="23746B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作物適栽度</a:t>
            </a:r>
          </a:p>
        </p:txBody>
      </p:sp>
      <p:sp>
        <p:nvSpPr>
          <p:cNvPr id="36" name="向下箭號 4">
            <a:extLst>
              <a:ext uri="{FF2B5EF4-FFF2-40B4-BE49-F238E27FC236}">
                <a16:creationId xmlns:a16="http://schemas.microsoft.com/office/drawing/2014/main" id="{0D409477-404B-4FEA-8C21-DAFF491AF8C6}"/>
              </a:ext>
            </a:extLst>
          </p:cNvPr>
          <p:cNvSpPr/>
          <p:nvPr/>
        </p:nvSpPr>
        <p:spPr>
          <a:xfrm rot="10800000">
            <a:off x="2463321" y="2489109"/>
            <a:ext cx="262467" cy="304211"/>
          </a:xfrm>
          <a:prstGeom prst="downArrow">
            <a:avLst/>
          </a:prstGeom>
          <a:solidFill>
            <a:srgbClr val="23746B"/>
          </a:solidFill>
          <a:ln w="12700" cap="flat" cmpd="sng" algn="ctr">
            <a:solidFill>
              <a:srgbClr val="23746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427DF41-1323-40DB-A19F-E5A8FF1ABB0C}"/>
              </a:ext>
            </a:extLst>
          </p:cNvPr>
          <p:cNvSpPr txBox="1"/>
          <p:nvPr/>
        </p:nvSpPr>
        <p:spPr>
          <a:xfrm>
            <a:off x="1785402" y="283000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氣候變遷情境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A9A42AC-D074-42D0-B0B1-71CC0811A34A}"/>
              </a:ext>
            </a:extLst>
          </p:cNvPr>
          <p:cNvSpPr txBox="1"/>
          <p:nvPr/>
        </p:nvSpPr>
        <p:spPr>
          <a:xfrm>
            <a:off x="1481604" y="4630838"/>
            <a:ext cx="238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氣候變遷情境</a:t>
            </a:r>
            <a:endParaRPr lang="en-US" altLang="zh-TW" b="1" kern="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algn="ctr" defTabSz="914377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供水情勢</a:t>
            </a:r>
          </a:p>
        </p:txBody>
      </p:sp>
      <p:sp>
        <p:nvSpPr>
          <p:cNvPr id="40" name="向下箭號 4">
            <a:extLst>
              <a:ext uri="{FF2B5EF4-FFF2-40B4-BE49-F238E27FC236}">
                <a16:creationId xmlns:a16="http://schemas.microsoft.com/office/drawing/2014/main" id="{603DEB7B-21AC-4B7E-BCB6-E7132FB1075C}"/>
              </a:ext>
            </a:extLst>
          </p:cNvPr>
          <p:cNvSpPr/>
          <p:nvPr/>
        </p:nvSpPr>
        <p:spPr>
          <a:xfrm>
            <a:off x="2458545" y="1776455"/>
            <a:ext cx="262467" cy="304211"/>
          </a:xfrm>
          <a:prstGeom prst="downArrow">
            <a:avLst/>
          </a:prstGeom>
          <a:solidFill>
            <a:srgbClr val="23746B"/>
          </a:solidFill>
          <a:ln w="12700" cap="flat" cmpd="sng" algn="ctr">
            <a:solidFill>
              <a:srgbClr val="23746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187142A-E968-4500-977A-5B8B10526C7E}"/>
              </a:ext>
            </a:extLst>
          </p:cNvPr>
          <p:cNvSpPr txBox="1"/>
          <p:nvPr/>
        </p:nvSpPr>
        <p:spPr>
          <a:xfrm>
            <a:off x="1780332" y="39619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zh-TW" altLang="en-US" b="1" kern="0" dirty="0">
                <a:solidFill>
                  <a:srgbClr val="23746B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作物生長需水量</a:t>
            </a:r>
          </a:p>
        </p:txBody>
      </p:sp>
      <p:sp>
        <p:nvSpPr>
          <p:cNvPr id="45" name="向下箭號 4">
            <a:extLst>
              <a:ext uri="{FF2B5EF4-FFF2-40B4-BE49-F238E27FC236}">
                <a16:creationId xmlns:a16="http://schemas.microsoft.com/office/drawing/2014/main" id="{E110142E-F6A0-427A-9F1F-72A2F6D4C142}"/>
              </a:ext>
            </a:extLst>
          </p:cNvPr>
          <p:cNvSpPr/>
          <p:nvPr/>
        </p:nvSpPr>
        <p:spPr>
          <a:xfrm rot="10800000">
            <a:off x="2516609" y="4373093"/>
            <a:ext cx="262467" cy="304211"/>
          </a:xfrm>
          <a:prstGeom prst="downArrow">
            <a:avLst/>
          </a:prstGeom>
          <a:solidFill>
            <a:srgbClr val="23746B"/>
          </a:solidFill>
          <a:ln w="12700" cap="flat" cmpd="sng" algn="ctr">
            <a:solidFill>
              <a:srgbClr val="23746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6" name="向下箭號 4">
            <a:extLst>
              <a:ext uri="{FF2B5EF4-FFF2-40B4-BE49-F238E27FC236}">
                <a16:creationId xmlns:a16="http://schemas.microsoft.com/office/drawing/2014/main" id="{3FC3CF3B-57B7-4271-95F8-E691347194A7}"/>
              </a:ext>
            </a:extLst>
          </p:cNvPr>
          <p:cNvSpPr/>
          <p:nvPr/>
        </p:nvSpPr>
        <p:spPr>
          <a:xfrm>
            <a:off x="2511390" y="3646605"/>
            <a:ext cx="262467" cy="304211"/>
          </a:xfrm>
          <a:prstGeom prst="downArrow">
            <a:avLst/>
          </a:prstGeom>
          <a:solidFill>
            <a:srgbClr val="23746B"/>
          </a:solidFill>
          <a:ln w="12700" cap="flat" cmpd="sng" algn="ctr">
            <a:solidFill>
              <a:srgbClr val="23746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2A26C06-D69A-48AF-B179-3EB845938EE2}"/>
              </a:ext>
            </a:extLst>
          </p:cNvPr>
          <p:cNvSpPr txBox="1"/>
          <p:nvPr/>
        </p:nvSpPr>
        <p:spPr>
          <a:xfrm>
            <a:off x="1736019" y="3273101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kern="0" dirty="0" err="1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CropWat</a:t>
            </a:r>
            <a:r>
              <a:rPr lang="en-US" altLang="zh-TW" b="1" kern="0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 Model</a:t>
            </a:r>
            <a:endParaRPr lang="zh-TW" altLang="en-US" b="1" kern="0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" name="箭號: 向右 1">
            <a:extLst>
              <a:ext uri="{FF2B5EF4-FFF2-40B4-BE49-F238E27FC236}">
                <a16:creationId xmlns:a16="http://schemas.microsoft.com/office/drawing/2014/main" id="{DD3522F5-46EF-48DD-AE63-41C20AF84DCC}"/>
              </a:ext>
            </a:extLst>
          </p:cNvPr>
          <p:cNvSpPr/>
          <p:nvPr/>
        </p:nvSpPr>
        <p:spPr>
          <a:xfrm>
            <a:off x="3795645" y="2825682"/>
            <a:ext cx="772459" cy="8886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8" name="投影片編號版面配置區 3">
            <a:extLst>
              <a:ext uri="{FF2B5EF4-FFF2-40B4-BE49-F238E27FC236}">
                <a16:creationId xmlns:a16="http://schemas.microsoft.com/office/drawing/2014/main" id="{6EE40A09-37F5-4B2B-AA44-2A25A033E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30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453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B435-CC94-4A79-91D6-FFCD67E9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2403360"/>
            <a:ext cx="10759440" cy="1120890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作物生長與風險管理策略</a:t>
            </a:r>
            <a:r>
              <a:rPr lang="en-US" altLang="zh-TW" sz="4800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800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以桃園灌區為例</a:t>
            </a:r>
            <a:endParaRPr lang="en-US" altLang="zh-TW" sz="4800" b="1" dirty="0">
              <a:solidFill>
                <a:srgbClr val="DFDD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87DBEF69-1E23-461F-9731-5D4A6EE6F0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517" r="12517"/>
          <a:stretch>
            <a:fillRect/>
          </a:stretch>
        </p:blipFill>
        <p:spPr>
          <a:xfrm>
            <a:off x="839106" y="3910404"/>
            <a:ext cx="2160000" cy="2160000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370A12-23EA-4F09-95A7-9BEE5E887CD5}"/>
              </a:ext>
            </a:extLst>
          </p:cNvPr>
          <p:cNvSpPr/>
          <p:nvPr/>
        </p:nvSpPr>
        <p:spPr>
          <a:xfrm>
            <a:off x="1328704" y="1293931"/>
            <a:ext cx="15087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3D4246"/>
              </a:buClr>
              <a:buSzPts val="3000"/>
              <a:defRPr/>
            </a:pPr>
            <a:r>
              <a:rPr lang="en" altLang="zh-TW" sz="8800" kern="0" dirty="0">
                <a:solidFill>
                  <a:srgbClr val="F3C09C"/>
                </a:solidFill>
                <a:latin typeface="Franklin Gothic Demi" panose="020B0703020102020204" pitchFamily="34" charset="0"/>
                <a:sym typeface="Lora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190749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1D3127E1-E5E2-4B4E-A2B4-EFACB955A44B}"/>
              </a:ext>
            </a:extLst>
          </p:cNvPr>
          <p:cNvSpPr txBox="1">
            <a:spLocks/>
          </p:cNvSpPr>
          <p:nvPr/>
        </p:nvSpPr>
        <p:spPr>
          <a:xfrm>
            <a:off x="4659713" y="296296"/>
            <a:ext cx="3340049" cy="92328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685800">
              <a:buClrTx/>
              <a:buSzPts val="5200"/>
              <a:buNone/>
              <a:defRPr sz="33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9pPr>
          </a:lstStyle>
          <a:p>
            <a:pPr defTabSz="914377"/>
            <a:r>
              <a:rPr lang="zh-TW" altLang="en-US" sz="4400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桃園灌區</a:t>
            </a:r>
          </a:p>
        </p:txBody>
      </p:sp>
      <p:pic>
        <p:nvPicPr>
          <p:cNvPr id="5" name="圖片 4" descr="https://www.wranb.gov.tw/media/381259/%E6%A1%83%E5%9C%92%E8%BE%B2%E7%94%B0%E6%B0%B4%E5%88%A9%E6%9C%83%E7%81%8C%E5%8D%80%E7%AF%84%E5%9C%8D%E5%9C%96.jpg">
            <a:extLst>
              <a:ext uri="{FF2B5EF4-FFF2-40B4-BE49-F238E27FC236}">
                <a16:creationId xmlns:a16="http://schemas.microsoft.com/office/drawing/2014/main" id="{0594C626-6ADA-43AB-BAA5-8A0861F47CA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69" y="3888028"/>
            <a:ext cx="2655463" cy="175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101BDCC8-05FC-4669-84C9-A1718F0DC259}"/>
              </a:ext>
            </a:extLst>
          </p:cNvPr>
          <p:cNvSpPr txBox="1"/>
          <p:nvPr/>
        </p:nvSpPr>
        <p:spPr>
          <a:xfrm>
            <a:off x="7335963" y="3444358"/>
            <a:ext cx="128112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zh-TW" altLang="en-US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灌溉系統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268EB1A-CD00-4115-8D16-083FEEFBE7F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0977" r="13085"/>
          <a:stretch/>
        </p:blipFill>
        <p:spPr bwMode="auto">
          <a:xfrm>
            <a:off x="7311373" y="1189632"/>
            <a:ext cx="4316340" cy="2332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692E05C-F377-4584-AB03-7BC5AD6C259E}"/>
              </a:ext>
            </a:extLst>
          </p:cNvPr>
          <p:cNvSpPr/>
          <p:nvPr/>
        </p:nvSpPr>
        <p:spPr>
          <a:xfrm>
            <a:off x="8956184" y="2177144"/>
            <a:ext cx="5715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>
              <a:solidFill>
                <a:srgbClr val="FFFFFF"/>
              </a:solidFill>
              <a:latin typeface="Calibri" panose="020F0502020204030204"/>
              <a:ea typeface="新細明體" panose="02020500000000000000" pitchFamily="18" charset="-120"/>
              <a:sym typeface="Arial"/>
            </a:endParaRPr>
          </a:p>
        </p:txBody>
      </p:sp>
      <p:pic>
        <p:nvPicPr>
          <p:cNvPr id="1026" name="Picture 2" descr="經濟部水利署北區水資源局全球資訊網">
            <a:extLst>
              <a:ext uri="{FF2B5EF4-FFF2-40B4-BE49-F238E27FC236}">
                <a16:creationId xmlns:a16="http://schemas.microsoft.com/office/drawing/2014/main" id="{D2E15AB5-A8F3-48E5-9385-AF1411DA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4" y="4811252"/>
            <a:ext cx="2577459" cy="175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789945FC-2AF7-4D5D-B2DC-A47624AE86A1}"/>
              </a:ext>
            </a:extLst>
          </p:cNvPr>
          <p:cNvSpPr txBox="1"/>
          <p:nvPr/>
        </p:nvSpPr>
        <p:spPr>
          <a:xfrm>
            <a:off x="7311373" y="1109021"/>
            <a:ext cx="128112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zh-TW" altLang="en-US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土地利用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8264E5B-81C9-4069-B74D-6929BCABBD9A}"/>
              </a:ext>
            </a:extLst>
          </p:cNvPr>
          <p:cNvGrpSpPr>
            <a:grpSpLocks noChangeAspect="1"/>
          </p:cNvGrpSpPr>
          <p:nvPr/>
        </p:nvGrpSpPr>
        <p:grpSpPr>
          <a:xfrm>
            <a:off x="425454" y="1180425"/>
            <a:ext cx="6729527" cy="4253558"/>
            <a:chOff x="821871" y="2236619"/>
            <a:chExt cx="5274129" cy="3333639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AEC781D-8427-4E98-B627-040167B0E77C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6" t="7977" r="20890" b="11070"/>
            <a:stretch/>
          </p:blipFill>
          <p:spPr bwMode="auto">
            <a:xfrm>
              <a:off x="821871" y="2330487"/>
              <a:ext cx="5274129" cy="323977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FE14D70A-BA58-408D-A5C2-F5D7F6354C43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2" t="32254" r="13366" b="24821"/>
            <a:stretch/>
          </p:blipFill>
          <p:spPr bwMode="auto">
            <a:xfrm>
              <a:off x="948444" y="2236619"/>
              <a:ext cx="387717" cy="14915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F9AB193A-AC47-4AD9-BBC1-23D09950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32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471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897163D-10DD-47F7-BF97-A410ED224336}"/>
              </a:ext>
            </a:extLst>
          </p:cNvPr>
          <p:cNvSpPr/>
          <p:nvPr/>
        </p:nvSpPr>
        <p:spPr>
          <a:xfrm>
            <a:off x="152400" y="94719"/>
            <a:ext cx="12039600" cy="92328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桃園灌區不同年期及氣候變遷情境下之降雨量</a:t>
            </a: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536019"/>
              </p:ext>
            </p:extLst>
          </p:nvPr>
        </p:nvGraphicFramePr>
        <p:xfrm>
          <a:off x="649804" y="860263"/>
          <a:ext cx="10658475" cy="580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3A4BDED4-C469-47D1-A96A-04C0EE48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33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374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89C261F-AC9E-4E9E-8AFF-11B0CD5E1A4C}"/>
              </a:ext>
            </a:extLst>
          </p:cNvPr>
          <p:cNvSpPr/>
          <p:nvPr/>
        </p:nvSpPr>
        <p:spPr>
          <a:xfrm>
            <a:off x="3660997" y="1475010"/>
            <a:ext cx="490142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425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kern="100" dirty="0">
                <a:solidFill>
                  <a:prstClr val="black"/>
                </a:solidFill>
                <a:latin typeface="Verdana"/>
                <a:ea typeface="微軟正黑體" panose="020B0604030504040204" pitchFamily="34" charset="-120"/>
                <a:cs typeface="Arial"/>
                <a:sym typeface="Arial"/>
              </a:rPr>
              <a:t>桃園大圳一期作各支線旬實際取水量分布圖</a:t>
            </a:r>
            <a:endParaRPr kumimoji="1" lang="zh-TW" altLang="en-US" b="1" kern="0" dirty="0">
              <a:solidFill>
                <a:prstClr val="black"/>
              </a:solidFill>
              <a:latin typeface="Verdana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" name="文字版面配置區 3">
            <a:extLst>
              <a:ext uri="{FF2B5EF4-FFF2-40B4-BE49-F238E27FC236}">
                <a16:creationId xmlns:a16="http://schemas.microsoft.com/office/drawing/2014/main" id="{25924EB6-FAEC-482E-822D-E61E8882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618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桃園灌區一期作實際供需量</a:t>
            </a:r>
            <a:endParaRPr lang="en-US" altLang="zh-TW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5738A4B-2EBA-429A-8CA5-3B20FA9821B4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0"/>
          <a:stretch/>
        </p:blipFill>
        <p:spPr bwMode="auto">
          <a:xfrm>
            <a:off x="6127340" y="1978466"/>
            <a:ext cx="2879725" cy="143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3282FFC-17B6-44E2-AC5B-AC9C299BBF91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11"/>
          <a:stretch/>
        </p:blipFill>
        <p:spPr bwMode="auto">
          <a:xfrm>
            <a:off x="226361" y="3536637"/>
            <a:ext cx="2879725" cy="138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E61CC63-CA02-4821-8B4E-93F4756CE19E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8"/>
          <a:stretch/>
        </p:blipFill>
        <p:spPr bwMode="auto">
          <a:xfrm>
            <a:off x="3175125" y="3491488"/>
            <a:ext cx="2879725" cy="139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2D0F983-AAFA-4D9C-BC4D-E040E8C13606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6"/>
          <a:stretch/>
        </p:blipFill>
        <p:spPr bwMode="auto">
          <a:xfrm>
            <a:off x="226361" y="1974407"/>
            <a:ext cx="2879725" cy="141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1E1030A-D347-4674-98B2-57CF4B1C41F6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78"/>
          <a:stretch/>
        </p:blipFill>
        <p:spPr bwMode="auto">
          <a:xfrm>
            <a:off x="3182026" y="1996882"/>
            <a:ext cx="2879725" cy="140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586569-2A67-4919-AF1E-DC924B9AA88D}"/>
              </a:ext>
            </a:extLst>
          </p:cNvPr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2"/>
          <a:stretch/>
        </p:blipFill>
        <p:spPr bwMode="auto">
          <a:xfrm>
            <a:off x="9072653" y="1974407"/>
            <a:ext cx="2879725" cy="141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7E56C86-84D4-489C-9B35-A21972D0F483}"/>
              </a:ext>
            </a:extLst>
          </p:cNvPr>
          <p:cNvPicPr/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5"/>
          <a:stretch/>
        </p:blipFill>
        <p:spPr bwMode="auto">
          <a:xfrm>
            <a:off x="6123889" y="3491488"/>
            <a:ext cx="2879725" cy="143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C9FBC14-C9D7-4779-A6E8-D096F416AA2D}"/>
              </a:ext>
            </a:extLst>
          </p:cNvPr>
          <p:cNvPicPr/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5"/>
          <a:stretch/>
        </p:blipFill>
        <p:spPr bwMode="auto">
          <a:xfrm>
            <a:off x="9072653" y="3491489"/>
            <a:ext cx="2879725" cy="143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C028FA71-9ED1-4284-BF89-E53A72DE53E7}"/>
              </a:ext>
            </a:extLst>
          </p:cNvPr>
          <p:cNvSpPr txBox="1"/>
          <p:nvPr/>
        </p:nvSpPr>
        <p:spPr>
          <a:xfrm>
            <a:off x="468745" y="199899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102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A0E477B-3010-4FA6-9712-8812AA48F9AB}"/>
              </a:ext>
            </a:extLst>
          </p:cNvPr>
          <p:cNvSpPr txBox="1"/>
          <p:nvPr/>
        </p:nvSpPr>
        <p:spPr>
          <a:xfrm>
            <a:off x="3339876" y="199899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103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54FAB7B-94A1-4F8D-A686-71701A6C6D50}"/>
              </a:ext>
            </a:extLst>
          </p:cNvPr>
          <p:cNvSpPr txBox="1"/>
          <p:nvPr/>
        </p:nvSpPr>
        <p:spPr>
          <a:xfrm>
            <a:off x="6211005" y="199899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104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A5B01B0-1257-4698-9AA4-AD7D7C7F36C3}"/>
              </a:ext>
            </a:extLst>
          </p:cNvPr>
          <p:cNvSpPr txBox="1"/>
          <p:nvPr/>
        </p:nvSpPr>
        <p:spPr>
          <a:xfrm>
            <a:off x="9082136" y="199899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105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A5178A4-D649-4F11-9808-4CD2F0CFDA26}"/>
              </a:ext>
            </a:extLst>
          </p:cNvPr>
          <p:cNvSpPr txBox="1"/>
          <p:nvPr/>
        </p:nvSpPr>
        <p:spPr>
          <a:xfrm>
            <a:off x="468745" y="352764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106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75110F-388A-4D12-87FA-B0EF5F473781}"/>
              </a:ext>
            </a:extLst>
          </p:cNvPr>
          <p:cNvSpPr txBox="1"/>
          <p:nvPr/>
        </p:nvSpPr>
        <p:spPr>
          <a:xfrm>
            <a:off x="3339876" y="352764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107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1064D1D-FB3D-4681-B9C8-407AA49E401A}"/>
              </a:ext>
            </a:extLst>
          </p:cNvPr>
          <p:cNvSpPr txBox="1"/>
          <p:nvPr/>
        </p:nvSpPr>
        <p:spPr>
          <a:xfrm>
            <a:off x="6211005" y="352764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108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4B8D222-A46D-42B0-A08F-AFFA6334C680}"/>
              </a:ext>
            </a:extLst>
          </p:cNvPr>
          <p:cNvSpPr txBox="1"/>
          <p:nvPr/>
        </p:nvSpPr>
        <p:spPr>
          <a:xfrm>
            <a:off x="9082136" y="352764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109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6A2B0F5-579C-4777-A625-A8F152E727B4}"/>
              </a:ext>
            </a:extLst>
          </p:cNvPr>
          <p:cNvPicPr/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71343" r="12531" b="7382"/>
          <a:stretch/>
        </p:blipFill>
        <p:spPr bwMode="auto">
          <a:xfrm>
            <a:off x="9565314" y="5029279"/>
            <a:ext cx="2387065" cy="42271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A403A187-6820-452E-AD00-78318742BA7E}"/>
              </a:ext>
            </a:extLst>
          </p:cNvPr>
          <p:cNvSpPr/>
          <p:nvPr/>
        </p:nvSpPr>
        <p:spPr>
          <a:xfrm>
            <a:off x="1217272" y="5685691"/>
            <a:ext cx="9813233" cy="707886"/>
          </a:xfrm>
          <a:prstGeom prst="rect">
            <a:avLst/>
          </a:prstGeom>
          <a:solidFill>
            <a:srgbClr val="E5E5E5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 defTabSz="914377">
              <a:buFont typeface="Wingdings" panose="05000000000000000000" pitchFamily="2" charset="2"/>
              <a:buChar char="n"/>
              <a:defRPr/>
            </a:pPr>
            <a:r>
              <a:rPr lang="zh-TW" altLang="zh-TW" sz="2000" b="1" kern="0" dirty="0">
                <a:solidFill>
                  <a:srgbClr val="3D42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各支線取水量基本上以桃園大圳總取水量為基礎，再</a:t>
            </a:r>
            <a:r>
              <a:rPr lang="zh-TW" altLang="en-US" sz="2000" b="1" kern="0" dirty="0">
                <a:solidFill>
                  <a:srgbClr val="3D42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依</a:t>
            </a:r>
            <a:r>
              <a:rPr lang="zh-TW" altLang="zh-TW" sz="2000" b="1" kern="0" dirty="0">
                <a:solidFill>
                  <a:srgbClr val="3D42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灌溉計畫量</a:t>
            </a:r>
            <a:r>
              <a:rPr lang="zh-TW" altLang="en-US" sz="2000" b="1" kern="0" dirty="0">
                <a:solidFill>
                  <a:srgbClr val="3D42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依</a:t>
            </a:r>
            <a:r>
              <a:rPr lang="zh-TW" altLang="zh-TW" sz="2000" b="1" kern="0" dirty="0">
                <a:solidFill>
                  <a:srgbClr val="3D42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比例進行分配</a:t>
            </a:r>
            <a:endParaRPr lang="en-US" altLang="zh-TW" sz="2000" b="1" kern="0" dirty="0">
              <a:solidFill>
                <a:srgbClr val="3D424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342900" indent="-342900" defTabSz="914377">
              <a:buFont typeface="Wingdings" panose="05000000000000000000" pitchFamily="2" charset="2"/>
              <a:buChar char="n"/>
              <a:defRPr/>
            </a:pPr>
            <a:r>
              <a:rPr lang="zh-TW" altLang="zh-TW" sz="2000" b="1" kern="0" dirty="0">
                <a:solidFill>
                  <a:srgbClr val="3D42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由於水文條件變異，近幾年的</a:t>
            </a:r>
            <a:r>
              <a:rPr lang="zh-TW" altLang="zh-TW" sz="20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實際取水量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約為</a:t>
            </a:r>
            <a:r>
              <a:rPr lang="zh-TW" altLang="zh-TW" sz="20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計畫量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之</a:t>
            </a:r>
            <a:r>
              <a:rPr lang="en-US" altLang="zh-TW" sz="20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50%</a:t>
            </a:r>
            <a:endParaRPr lang="zh-TW" altLang="en-US" sz="2000" b="1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A5C370D-B74E-4181-ABF9-51CBE06D1984}"/>
              </a:ext>
            </a:extLst>
          </p:cNvPr>
          <p:cNvSpPr txBox="1"/>
          <p:nvPr/>
        </p:nvSpPr>
        <p:spPr>
          <a:xfrm>
            <a:off x="211289" y="5022309"/>
            <a:ext cx="3725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*資料來源：農田水利署桃園管理處</a:t>
            </a:r>
          </a:p>
        </p:txBody>
      </p:sp>
      <p:sp>
        <p:nvSpPr>
          <p:cNvPr id="28" name="投影片編號版面配置區 3">
            <a:extLst>
              <a:ext uri="{FF2B5EF4-FFF2-40B4-BE49-F238E27FC236}">
                <a16:creationId xmlns:a16="http://schemas.microsoft.com/office/drawing/2014/main" id="{2430CEF3-8413-4748-8304-C2795D8F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34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469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D85D0CEE-730E-48AB-8D65-A6DF32F0D4A6}"/>
              </a:ext>
            </a:extLst>
          </p:cNvPr>
          <p:cNvSpPr/>
          <p:nvPr/>
        </p:nvSpPr>
        <p:spPr>
          <a:xfrm>
            <a:off x="3604251" y="1430931"/>
            <a:ext cx="52201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425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kern="100" dirty="0">
                <a:solidFill>
                  <a:prstClr val="black"/>
                </a:solidFill>
                <a:latin typeface="Verdana"/>
                <a:ea typeface="微軟正黑體" panose="020B0604030504040204" pitchFamily="34" charset="-120"/>
                <a:cs typeface="Arial"/>
                <a:sym typeface="Arial"/>
              </a:rPr>
              <a:t>桃園大圳二期作各支線旬實際取水量分布圖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08A3CDAB-10CE-420C-9229-05E63F79D380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8"/>
          <a:stretch/>
        </p:blipFill>
        <p:spPr bwMode="auto">
          <a:xfrm>
            <a:off x="302400" y="1942663"/>
            <a:ext cx="2879725" cy="141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F37C637-99A2-4256-9D96-9F4632457CD4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8"/>
          <a:stretch/>
        </p:blipFill>
        <p:spPr bwMode="auto">
          <a:xfrm>
            <a:off x="3250800" y="1942662"/>
            <a:ext cx="2879725" cy="141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2948CBF-7810-45AC-916D-DD772F590A06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5"/>
          <a:stretch/>
        </p:blipFill>
        <p:spPr bwMode="auto">
          <a:xfrm>
            <a:off x="6199200" y="1942664"/>
            <a:ext cx="2879725" cy="142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F9A4D09-B4D1-435E-A0E8-AB1745291F4B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3"/>
          <a:stretch/>
        </p:blipFill>
        <p:spPr bwMode="auto">
          <a:xfrm>
            <a:off x="9147600" y="1942663"/>
            <a:ext cx="2879725" cy="140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2A79122C-625D-4FD9-B5D8-BF684A8EB8BA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8"/>
          <a:stretch/>
        </p:blipFill>
        <p:spPr bwMode="auto">
          <a:xfrm>
            <a:off x="302400" y="3458263"/>
            <a:ext cx="2879725" cy="1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B4A7DA1-7AD0-4891-9ABF-8C48FB1B7409}"/>
              </a:ext>
            </a:extLst>
          </p:cNvPr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1"/>
          <a:stretch/>
        </p:blipFill>
        <p:spPr bwMode="auto">
          <a:xfrm>
            <a:off x="3250800" y="3458262"/>
            <a:ext cx="2879725" cy="142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7ADECCF-3097-4100-9762-E282D74ECF83}"/>
              </a:ext>
            </a:extLst>
          </p:cNvPr>
          <p:cNvPicPr/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9"/>
          <a:stretch/>
        </p:blipFill>
        <p:spPr bwMode="auto">
          <a:xfrm>
            <a:off x="6199200" y="3458263"/>
            <a:ext cx="2879725" cy="141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547DFB4-5D46-4D0E-8E2C-8CCAD0CF218F}"/>
              </a:ext>
            </a:extLst>
          </p:cNvPr>
          <p:cNvPicPr/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0"/>
          <a:stretch/>
        </p:blipFill>
        <p:spPr bwMode="auto">
          <a:xfrm>
            <a:off x="9147600" y="3458264"/>
            <a:ext cx="2879725" cy="143872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1ECE2728-B2BD-4F6C-A083-A750F660E976}"/>
              </a:ext>
            </a:extLst>
          </p:cNvPr>
          <p:cNvSpPr txBox="1"/>
          <p:nvPr/>
        </p:nvSpPr>
        <p:spPr>
          <a:xfrm>
            <a:off x="2440137" y="202923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102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BAB9CCD-5AD6-4FAB-A7A6-F3B122ADD9DD}"/>
              </a:ext>
            </a:extLst>
          </p:cNvPr>
          <p:cNvSpPr txBox="1"/>
          <p:nvPr/>
        </p:nvSpPr>
        <p:spPr>
          <a:xfrm>
            <a:off x="5311266" y="202923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103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DED5D26-1B89-43F9-A79E-ADBD79B53566}"/>
              </a:ext>
            </a:extLst>
          </p:cNvPr>
          <p:cNvSpPr txBox="1"/>
          <p:nvPr/>
        </p:nvSpPr>
        <p:spPr>
          <a:xfrm>
            <a:off x="8182397" y="202923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104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84C0135B-9C80-4C25-87E4-F5134A1A982F}"/>
              </a:ext>
            </a:extLst>
          </p:cNvPr>
          <p:cNvSpPr txBox="1"/>
          <p:nvPr/>
        </p:nvSpPr>
        <p:spPr>
          <a:xfrm>
            <a:off x="11053527" y="202923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105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73EECAC-9904-4C41-B7F8-46BD60096146}"/>
              </a:ext>
            </a:extLst>
          </p:cNvPr>
          <p:cNvSpPr txBox="1"/>
          <p:nvPr/>
        </p:nvSpPr>
        <p:spPr>
          <a:xfrm>
            <a:off x="2440137" y="355788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106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738D1689-135A-47D9-801F-2BD05D873B6C}"/>
              </a:ext>
            </a:extLst>
          </p:cNvPr>
          <p:cNvSpPr txBox="1"/>
          <p:nvPr/>
        </p:nvSpPr>
        <p:spPr>
          <a:xfrm>
            <a:off x="5335182" y="3373215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107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9B2ACDF-E970-4F1A-BDDC-8631A53B23E6}"/>
              </a:ext>
            </a:extLst>
          </p:cNvPr>
          <p:cNvSpPr txBox="1"/>
          <p:nvPr/>
        </p:nvSpPr>
        <p:spPr>
          <a:xfrm>
            <a:off x="8182397" y="355788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108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E398798-B607-4E54-8CFD-A29751E24852}"/>
              </a:ext>
            </a:extLst>
          </p:cNvPr>
          <p:cNvSpPr txBox="1"/>
          <p:nvPr/>
        </p:nvSpPr>
        <p:spPr>
          <a:xfrm>
            <a:off x="11053527" y="355788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109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72B19719-3FAA-4995-BF93-B0FCF23AD2A1}"/>
              </a:ext>
            </a:extLst>
          </p:cNvPr>
          <p:cNvPicPr/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8" t="71993" r="14131" b="2039"/>
          <a:stretch/>
        </p:blipFill>
        <p:spPr bwMode="auto">
          <a:xfrm>
            <a:off x="10061277" y="5103639"/>
            <a:ext cx="2130724" cy="51595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35EF26D7-3274-43B8-A470-DC2A159044BC}"/>
              </a:ext>
            </a:extLst>
          </p:cNvPr>
          <p:cNvSpPr txBox="1"/>
          <p:nvPr/>
        </p:nvSpPr>
        <p:spPr>
          <a:xfrm>
            <a:off x="285719" y="4990408"/>
            <a:ext cx="3725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*資料來源：農田水利署桃園管理處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83D4928-5A0B-4CB1-BDD9-79B9F9B487E7}"/>
              </a:ext>
            </a:extLst>
          </p:cNvPr>
          <p:cNvSpPr/>
          <p:nvPr/>
        </p:nvSpPr>
        <p:spPr>
          <a:xfrm>
            <a:off x="1323505" y="5735863"/>
            <a:ext cx="9614039" cy="707886"/>
          </a:xfrm>
          <a:prstGeom prst="rect">
            <a:avLst/>
          </a:prstGeom>
          <a:solidFill>
            <a:srgbClr val="E5E5E5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 defTabSz="914377">
              <a:buFont typeface="Wingdings" panose="05000000000000000000" pitchFamily="2" charset="2"/>
              <a:buChar char="n"/>
              <a:defRPr/>
            </a:pPr>
            <a:r>
              <a:rPr lang="zh-TW" altLang="en-US" sz="2000" b="1" kern="0" dirty="0">
                <a:solidFill>
                  <a:srgbClr val="3D4246"/>
                </a:solidFill>
                <a:latin typeface="Calibri" panose="020F0502020204030204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二期作屬於豐水期，且農民辦理二期作休耕比例較高，在實際灌溉面積少於計畫灌溉面積情況下，一般尚能</a:t>
            </a:r>
            <a:r>
              <a:rPr lang="zh-TW" altLang="en-US" sz="2000" b="1" kern="0" dirty="0">
                <a:solidFill>
                  <a:srgbClr val="FF0000"/>
                </a:solidFill>
                <a:latin typeface="Calibri" panose="020F0502020204030204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滿足二期作灌溉用水需求</a:t>
            </a:r>
          </a:p>
        </p:txBody>
      </p:sp>
      <p:sp>
        <p:nvSpPr>
          <p:cNvPr id="47" name="文字版面配置區 3">
            <a:extLst>
              <a:ext uri="{FF2B5EF4-FFF2-40B4-BE49-F238E27FC236}">
                <a16:creationId xmlns:a16="http://schemas.microsoft.com/office/drawing/2014/main" id="{2ABF901A-DA54-4A40-9166-1CC81833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618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桃園灌區二期作實際供需量</a:t>
            </a:r>
            <a:endParaRPr lang="en-US" altLang="zh-TW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4" name="投影片編號版面配置區 3">
            <a:extLst>
              <a:ext uri="{FF2B5EF4-FFF2-40B4-BE49-F238E27FC236}">
                <a16:creationId xmlns:a16="http://schemas.microsoft.com/office/drawing/2014/main" id="{F6D8CFD9-31A2-4FA4-B388-C855EDE3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35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205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3">
            <a:extLst>
              <a:ext uri="{FF2B5EF4-FFF2-40B4-BE49-F238E27FC236}">
                <a16:creationId xmlns:a16="http://schemas.microsoft.com/office/drawing/2014/main" id="{25924EB6-FAEC-482E-822D-E61E8882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0" y="-282574"/>
            <a:ext cx="10515600" cy="120618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桃園灌區作物相關資料彙整與分析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0455149-D610-44A9-95ED-A683BBFF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319235"/>
              </p:ext>
            </p:extLst>
          </p:nvPr>
        </p:nvGraphicFramePr>
        <p:xfrm>
          <a:off x="215982" y="674979"/>
          <a:ext cx="11734718" cy="616051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52075">
                  <a:extLst>
                    <a:ext uri="{9D8B030D-6E8A-4147-A177-3AD203B41FA5}">
                      <a16:colId xmlns:a16="http://schemas.microsoft.com/office/drawing/2014/main" val="1389096158"/>
                    </a:ext>
                  </a:extLst>
                </a:gridCol>
                <a:gridCol w="881793">
                  <a:extLst>
                    <a:ext uri="{9D8B030D-6E8A-4147-A177-3AD203B41FA5}">
                      <a16:colId xmlns:a16="http://schemas.microsoft.com/office/drawing/2014/main" val="2528152727"/>
                    </a:ext>
                  </a:extLst>
                </a:gridCol>
                <a:gridCol w="2258755">
                  <a:extLst>
                    <a:ext uri="{9D8B030D-6E8A-4147-A177-3AD203B41FA5}">
                      <a16:colId xmlns:a16="http://schemas.microsoft.com/office/drawing/2014/main" val="642170781"/>
                    </a:ext>
                  </a:extLst>
                </a:gridCol>
                <a:gridCol w="2339788">
                  <a:extLst>
                    <a:ext uri="{9D8B030D-6E8A-4147-A177-3AD203B41FA5}">
                      <a16:colId xmlns:a16="http://schemas.microsoft.com/office/drawing/2014/main" val="756198039"/>
                    </a:ext>
                  </a:extLst>
                </a:gridCol>
                <a:gridCol w="2460812">
                  <a:extLst>
                    <a:ext uri="{9D8B030D-6E8A-4147-A177-3AD203B41FA5}">
                      <a16:colId xmlns:a16="http://schemas.microsoft.com/office/drawing/2014/main" val="3994009812"/>
                    </a:ext>
                  </a:extLst>
                </a:gridCol>
                <a:gridCol w="2541495">
                  <a:extLst>
                    <a:ext uri="{9D8B030D-6E8A-4147-A177-3AD203B41FA5}">
                      <a16:colId xmlns:a16="http://schemas.microsoft.com/office/drawing/2014/main" val="2497913217"/>
                    </a:ext>
                  </a:extLst>
                </a:gridCol>
              </a:tblGrid>
              <a:tr h="34730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桃園地區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作物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baseline="0" dirty="0">
                          <a:effectLst/>
                        </a:rPr>
                        <a:t>水稻</a:t>
                      </a:r>
                      <a:endParaRPr lang="zh-TW" altLang="en-US" sz="1600" b="1" kern="100" baseline="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baseline="0" dirty="0">
                          <a:effectLst/>
                        </a:rPr>
                        <a:t>大豆</a:t>
                      </a:r>
                      <a:endParaRPr lang="zh-TW" altLang="en-US" sz="1600" b="1" kern="100" baseline="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baseline="0" dirty="0">
                          <a:effectLst/>
                        </a:rPr>
                        <a:t>玉米</a:t>
                      </a:r>
                      <a:endParaRPr lang="zh-TW" altLang="en-US" sz="1600" b="1" kern="100" baseline="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baseline="0" dirty="0">
                          <a:effectLst/>
                        </a:rPr>
                        <a:t>甘藷</a:t>
                      </a:r>
                      <a:endParaRPr lang="zh-TW" altLang="en-US" sz="1600" b="1" kern="100" baseline="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5219" marR="35219" marT="0" marB="0" anchor="ctr"/>
                </a:tc>
                <a:extLst>
                  <a:ext uri="{0D108BD9-81ED-4DB2-BD59-A6C34878D82A}">
                    <a16:rowId xmlns:a16="http://schemas.microsoft.com/office/drawing/2014/main" val="1109077879"/>
                  </a:ext>
                </a:extLst>
              </a:tr>
              <a:tr h="3589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適栽度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effectLst/>
                        </a:rPr>
                        <a:t>3</a:t>
                      </a:r>
                      <a:r>
                        <a:rPr lang="zh-TW" sz="1600" kern="100" baseline="0" dirty="0">
                          <a:effectLst/>
                        </a:rPr>
                        <a:t>級、</a:t>
                      </a:r>
                      <a:r>
                        <a:rPr lang="en-US" sz="1600" kern="100" baseline="0" dirty="0">
                          <a:effectLst/>
                        </a:rPr>
                        <a:t>4</a:t>
                      </a:r>
                      <a:r>
                        <a:rPr lang="zh-TW" sz="1600" kern="100" baseline="0" dirty="0">
                          <a:effectLst/>
                        </a:rPr>
                        <a:t>級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>
                          <a:effectLst/>
                        </a:rPr>
                        <a:t>3</a:t>
                      </a:r>
                      <a:r>
                        <a:rPr lang="zh-TW" sz="1600" kern="100" baseline="0">
                          <a:effectLst/>
                        </a:rPr>
                        <a:t>級占大部分</a:t>
                      </a:r>
                      <a:endParaRPr lang="zh-TW" sz="1600" kern="100" baseline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baseline="0" dirty="0">
                          <a:effectLst/>
                        </a:rPr>
                        <a:t>2</a:t>
                      </a:r>
                      <a:r>
                        <a:rPr lang="zh-TW" altLang="en-US" sz="1500" kern="100" baseline="0" dirty="0">
                          <a:effectLst/>
                        </a:rPr>
                        <a:t>級、</a:t>
                      </a:r>
                      <a:r>
                        <a:rPr lang="en-US" sz="1500" kern="100" baseline="0" dirty="0">
                          <a:effectLst/>
                        </a:rPr>
                        <a:t>3</a:t>
                      </a:r>
                      <a:r>
                        <a:rPr lang="zh-TW" altLang="en-US" sz="1500" kern="100" baseline="0" dirty="0">
                          <a:effectLst/>
                        </a:rPr>
                        <a:t>級</a:t>
                      </a:r>
                      <a:endParaRPr lang="zh-TW" altLang="en-US" sz="1500" kern="100" baseline="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effectLst/>
                        </a:rPr>
                        <a:t>3</a:t>
                      </a:r>
                      <a:r>
                        <a:rPr lang="zh-TW" sz="1600" kern="100" baseline="0" dirty="0">
                          <a:effectLst/>
                        </a:rPr>
                        <a:t>級占大部分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extLst>
                  <a:ext uri="{0D108BD9-81ED-4DB2-BD59-A6C34878D82A}">
                    <a16:rowId xmlns:a16="http://schemas.microsoft.com/office/drawing/2014/main" val="673834246"/>
                  </a:ext>
                </a:extLst>
              </a:tr>
              <a:tr h="103465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30200" algn="ctr">
                        <a:spcAft>
                          <a:spcPts val="0"/>
                        </a:spcAft>
                      </a:pPr>
                      <a:endParaRPr lang="en-US" sz="1600" kern="100" baseline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indent="330200" algn="ctr">
                        <a:spcAft>
                          <a:spcPts val="0"/>
                        </a:spcAft>
                      </a:pPr>
                      <a:endParaRPr lang="en-US" sz="1600" kern="100" baseline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kern="100" baseline="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30200" algn="ctr">
                        <a:spcAft>
                          <a:spcPts val="0"/>
                        </a:spcAft>
                      </a:pPr>
                      <a:endParaRPr lang="en-US" sz="1600" kern="100" baseline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extLst>
                  <a:ext uri="{0D108BD9-81ED-4DB2-BD59-A6C34878D82A}">
                    <a16:rowId xmlns:a16="http://schemas.microsoft.com/office/drawing/2014/main" val="1924827283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年均溫</a:t>
                      </a:r>
                      <a:r>
                        <a:rPr lang="en-US" sz="1600" kern="100" baseline="0" dirty="0">
                          <a:effectLst/>
                        </a:rPr>
                        <a:t>22.6</a:t>
                      </a:r>
                      <a:r>
                        <a:rPr lang="zh-TW" sz="1600" kern="100" baseline="0" dirty="0">
                          <a:effectLst/>
                        </a:rPr>
                        <a:t>℃，夏季平均</a:t>
                      </a:r>
                      <a:r>
                        <a:rPr lang="en-US" sz="1600" kern="100" baseline="0" dirty="0">
                          <a:effectLst/>
                        </a:rPr>
                        <a:t>29</a:t>
                      </a:r>
                      <a:r>
                        <a:rPr lang="zh-TW" sz="1600" kern="100" baseline="0" dirty="0">
                          <a:effectLst/>
                        </a:rPr>
                        <a:t>℃，冬季平均</a:t>
                      </a:r>
                      <a:r>
                        <a:rPr lang="en-US" sz="1600" kern="100" baseline="0" dirty="0">
                          <a:effectLst/>
                        </a:rPr>
                        <a:t>16</a:t>
                      </a:r>
                      <a:r>
                        <a:rPr lang="zh-TW" sz="1600" kern="100" baseline="0" dirty="0">
                          <a:effectLst/>
                        </a:rPr>
                        <a:t>℃。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生長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適溫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喜高溫，氣溫在水稻之生長上與水同等重要，生長期間所需總溫約在</a:t>
                      </a:r>
                      <a:r>
                        <a:rPr lang="en-US" sz="1500" kern="100" baseline="0" dirty="0">
                          <a:effectLst/>
                        </a:rPr>
                        <a:t>3,000</a:t>
                      </a:r>
                      <a:r>
                        <a:rPr lang="zh-TW" sz="1500" kern="100" baseline="0" dirty="0">
                          <a:effectLst/>
                        </a:rPr>
                        <a:t>～</a:t>
                      </a:r>
                      <a:r>
                        <a:rPr lang="en-US" sz="1500" kern="100" baseline="0" dirty="0">
                          <a:effectLst/>
                        </a:rPr>
                        <a:t>3,700</a:t>
                      </a:r>
                      <a:r>
                        <a:rPr lang="zh-TW" sz="1500" kern="100" baseline="0" dirty="0">
                          <a:effectLst/>
                        </a:rPr>
                        <a:t>℃，其生長最適宜溫度為</a:t>
                      </a:r>
                      <a:r>
                        <a:rPr lang="en-US" sz="1500" kern="100" baseline="0" dirty="0">
                          <a:effectLst/>
                        </a:rPr>
                        <a:t>25</a:t>
                      </a:r>
                      <a:r>
                        <a:rPr lang="zh-TW" sz="1500" kern="100" baseline="0" dirty="0">
                          <a:effectLst/>
                        </a:rPr>
                        <a:t>～</a:t>
                      </a:r>
                      <a:r>
                        <a:rPr lang="en-US" sz="1500" kern="100" baseline="0" dirty="0">
                          <a:effectLst/>
                        </a:rPr>
                        <a:t>30</a:t>
                      </a:r>
                      <a:r>
                        <a:rPr lang="zh-TW" sz="1500" kern="100" baseline="0" dirty="0">
                          <a:effectLst/>
                        </a:rPr>
                        <a:t>℃。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生長適溫</a:t>
                      </a:r>
                      <a:r>
                        <a:rPr lang="en-US" sz="1500" kern="100" baseline="0" dirty="0">
                          <a:effectLst/>
                        </a:rPr>
                        <a:t>20~30</a:t>
                      </a:r>
                      <a:r>
                        <a:rPr lang="zh-TW" sz="1500" kern="100" baseline="0" dirty="0">
                          <a:effectLst/>
                        </a:rPr>
                        <a:t>℃，溫度低於</a:t>
                      </a:r>
                      <a:r>
                        <a:rPr lang="en-US" sz="1500" kern="100" baseline="0" dirty="0">
                          <a:effectLst/>
                        </a:rPr>
                        <a:t>20</a:t>
                      </a:r>
                      <a:r>
                        <a:rPr lang="zh-TW" sz="1500" kern="100" baseline="0" dirty="0">
                          <a:effectLst/>
                        </a:rPr>
                        <a:t>℃生育及開花延遲，植株高度較矮，產量較低；低於</a:t>
                      </a:r>
                      <a:r>
                        <a:rPr lang="en-US" sz="1500" kern="100" baseline="0" dirty="0">
                          <a:effectLst/>
                        </a:rPr>
                        <a:t>15</a:t>
                      </a:r>
                      <a:r>
                        <a:rPr lang="zh-TW" sz="1500" kern="100" baseline="0" dirty="0">
                          <a:effectLst/>
                        </a:rPr>
                        <a:t>℃則植乾旱而萎凋。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500" kern="100" baseline="0" dirty="0">
                          <a:effectLst/>
                        </a:rPr>
                        <a:t>種子發芽最適溫</a:t>
                      </a:r>
                      <a:r>
                        <a:rPr lang="en-US" sz="1500" kern="100" baseline="0" dirty="0">
                          <a:effectLst/>
                        </a:rPr>
                        <a:t>25</a:t>
                      </a:r>
                      <a:r>
                        <a:rPr lang="zh-TW" altLang="en-US" sz="1500" kern="100" baseline="0" dirty="0">
                          <a:effectLst/>
                        </a:rPr>
                        <a:t>～</a:t>
                      </a:r>
                      <a:r>
                        <a:rPr lang="en-US" sz="1500" kern="100" baseline="0" dirty="0">
                          <a:effectLst/>
                        </a:rPr>
                        <a:t>30℃</a:t>
                      </a:r>
                      <a:r>
                        <a:rPr lang="zh-TW" altLang="en-US" sz="1500" kern="100" baseline="0" dirty="0">
                          <a:effectLst/>
                        </a:rPr>
                        <a:t>，生長期日均溫</a:t>
                      </a:r>
                      <a:r>
                        <a:rPr lang="en-US" sz="1500" kern="100" baseline="0" dirty="0">
                          <a:effectLst/>
                        </a:rPr>
                        <a:t>18℃</a:t>
                      </a:r>
                      <a:r>
                        <a:rPr lang="zh-TW" altLang="en-US" sz="1500" kern="100" baseline="0" dirty="0">
                          <a:effectLst/>
                        </a:rPr>
                        <a:t>以上，抽穗到開花日均溫</a:t>
                      </a:r>
                      <a:r>
                        <a:rPr lang="en-US" sz="1500" kern="100" baseline="0" dirty="0">
                          <a:effectLst/>
                        </a:rPr>
                        <a:t>26~27℃</a:t>
                      </a:r>
                      <a:r>
                        <a:rPr lang="zh-TW" altLang="en-US" sz="1500" kern="100" baseline="0" dirty="0">
                          <a:effectLst/>
                        </a:rPr>
                        <a:t>。低於</a:t>
                      </a:r>
                      <a:r>
                        <a:rPr lang="en-US" sz="1500" kern="100" baseline="0" dirty="0">
                          <a:effectLst/>
                        </a:rPr>
                        <a:t>16℃</a:t>
                      </a:r>
                      <a:r>
                        <a:rPr lang="zh-TW" altLang="en-US" sz="1500" kern="100" baseline="0" dirty="0">
                          <a:effectLst/>
                        </a:rPr>
                        <a:t>或高於</a:t>
                      </a:r>
                      <a:r>
                        <a:rPr lang="en-US" sz="1500" kern="100" baseline="0" dirty="0">
                          <a:effectLst/>
                        </a:rPr>
                        <a:t>25℃</a:t>
                      </a:r>
                      <a:r>
                        <a:rPr lang="zh-TW" altLang="en-US" sz="1500" kern="100" baseline="0" dirty="0">
                          <a:effectLst/>
                        </a:rPr>
                        <a:t>，澱粉酶活動受影響，籽粒充實不良。</a:t>
                      </a:r>
                      <a:endParaRPr lang="zh-TW" altLang="en-US" sz="1500" kern="100" baseline="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原產熱帶，生長適溫</a:t>
                      </a:r>
                      <a:r>
                        <a:rPr lang="en-US" sz="1500" kern="100" baseline="0" dirty="0">
                          <a:effectLst/>
                        </a:rPr>
                        <a:t>20~30</a:t>
                      </a:r>
                      <a:r>
                        <a:rPr lang="zh-TW" sz="1500" kern="100" baseline="0" dirty="0">
                          <a:effectLst/>
                        </a:rPr>
                        <a:t>℃，</a:t>
                      </a:r>
                      <a:r>
                        <a:rPr lang="en-US" sz="1500" kern="100" baseline="0" dirty="0">
                          <a:effectLst/>
                        </a:rPr>
                        <a:t>15</a:t>
                      </a:r>
                      <a:r>
                        <a:rPr lang="zh-TW" sz="1500" kern="100" baseline="0" dirty="0">
                          <a:effectLst/>
                        </a:rPr>
                        <a:t>℃以上才能發芽發根，</a:t>
                      </a:r>
                      <a:r>
                        <a:rPr lang="en-US" sz="1500" kern="100" baseline="0" dirty="0">
                          <a:effectLst/>
                        </a:rPr>
                        <a:t>10</a:t>
                      </a:r>
                      <a:r>
                        <a:rPr lang="zh-TW" sz="1500" kern="100" baseline="0" dirty="0">
                          <a:effectLst/>
                        </a:rPr>
                        <a:t>℃以下發生凍害，塊根重量增加之最適溫為</a:t>
                      </a:r>
                      <a:r>
                        <a:rPr lang="en-US" sz="1500" kern="100" baseline="0" dirty="0">
                          <a:effectLst/>
                        </a:rPr>
                        <a:t>22~23</a:t>
                      </a:r>
                      <a:r>
                        <a:rPr lang="zh-TW" sz="1500" kern="100" baseline="0" dirty="0">
                          <a:effectLst/>
                        </a:rPr>
                        <a:t>℃。臺灣北部地區以春夏為宜。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extLst>
                  <a:ext uri="{0D108BD9-81ED-4DB2-BD59-A6C34878D82A}">
                    <a16:rowId xmlns:a16="http://schemas.microsoft.com/office/drawing/2014/main" val="4011463498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effectLst/>
                        </a:rPr>
                        <a:t>pH4.6~5.5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土壤酸鹼值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以微酸性</a:t>
                      </a:r>
                      <a:r>
                        <a:rPr lang="en-US" sz="1500" kern="100" baseline="0" dirty="0">
                          <a:effectLst/>
                        </a:rPr>
                        <a:t>pH5.5~7.0</a:t>
                      </a:r>
                      <a:r>
                        <a:rPr lang="zh-TW" sz="1500" kern="100" baseline="0" dirty="0">
                          <a:effectLst/>
                        </a:rPr>
                        <a:t>為佳。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最適土壤</a:t>
                      </a:r>
                      <a:r>
                        <a:rPr lang="en-US" sz="1500" kern="100" baseline="0" dirty="0">
                          <a:effectLst/>
                        </a:rPr>
                        <a:t>pH</a:t>
                      </a:r>
                      <a:r>
                        <a:rPr lang="zh-TW" sz="1500" kern="100" baseline="0" dirty="0">
                          <a:effectLst/>
                        </a:rPr>
                        <a:t>值</a:t>
                      </a:r>
                      <a:r>
                        <a:rPr lang="en-US" sz="1500" kern="100" baseline="0" dirty="0">
                          <a:effectLst/>
                        </a:rPr>
                        <a:t>5.5~7.0</a:t>
                      </a:r>
                      <a:r>
                        <a:rPr lang="zh-TW" sz="1500" kern="100" baseline="0" dirty="0">
                          <a:effectLst/>
                        </a:rPr>
                        <a:t>，</a:t>
                      </a:r>
                      <a:r>
                        <a:rPr lang="en-US" sz="1500" kern="100" baseline="0" dirty="0">
                          <a:effectLst/>
                        </a:rPr>
                        <a:t>pH</a:t>
                      </a:r>
                      <a:r>
                        <a:rPr lang="zh-TW" sz="1500" kern="100" baseline="0" dirty="0">
                          <a:effectLst/>
                        </a:rPr>
                        <a:t>值低於</a:t>
                      </a:r>
                      <a:r>
                        <a:rPr lang="en-US" sz="1500" kern="100" baseline="0" dirty="0">
                          <a:effectLst/>
                        </a:rPr>
                        <a:t>5</a:t>
                      </a:r>
                      <a:r>
                        <a:rPr lang="zh-TW" sz="1500" kern="100" baseline="0" dirty="0">
                          <a:effectLst/>
                        </a:rPr>
                        <a:t>時，共生根瘤菌固氮能力降低。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baseline="0" dirty="0">
                          <a:effectLst/>
                        </a:rPr>
                        <a:t>pH5~8</a:t>
                      </a:r>
                      <a:r>
                        <a:rPr lang="zh-TW" altLang="en-US" sz="1500" kern="100" baseline="0" dirty="0">
                          <a:effectLst/>
                        </a:rPr>
                        <a:t>，以</a:t>
                      </a:r>
                      <a:r>
                        <a:rPr lang="en-US" sz="1500" kern="100" baseline="0" dirty="0">
                          <a:effectLst/>
                        </a:rPr>
                        <a:t>6.5~7.0</a:t>
                      </a:r>
                      <a:r>
                        <a:rPr lang="zh-TW" altLang="en-US" sz="1500" kern="100" baseline="0" dirty="0">
                          <a:effectLst/>
                        </a:rPr>
                        <a:t>最適。</a:t>
                      </a:r>
                      <a:endParaRPr lang="zh-TW" altLang="en-US" sz="1500" kern="100" baseline="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baseline="0" dirty="0">
                          <a:effectLst/>
                        </a:rPr>
                        <a:t>pH</a:t>
                      </a:r>
                      <a:r>
                        <a:rPr lang="zh-TW" sz="1500" kern="100" baseline="0" dirty="0">
                          <a:effectLst/>
                        </a:rPr>
                        <a:t>值</a:t>
                      </a:r>
                      <a:r>
                        <a:rPr lang="en-US" sz="1500" kern="100" baseline="0" dirty="0">
                          <a:effectLst/>
                        </a:rPr>
                        <a:t>5.2~6.7</a:t>
                      </a:r>
                      <a:endParaRPr lang="zh-TW" sz="1500" kern="100" baseline="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extLst>
                  <a:ext uri="{0D108BD9-81ED-4DB2-BD59-A6C34878D82A}">
                    <a16:rowId xmlns:a16="http://schemas.microsoft.com/office/drawing/2014/main" val="3915803928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淺層土壤</a:t>
                      </a:r>
                      <a:r>
                        <a:rPr lang="en-US" sz="1600" kern="100" baseline="0" dirty="0">
                          <a:effectLst/>
                        </a:rPr>
                        <a:t>(30</a:t>
                      </a:r>
                      <a:r>
                        <a:rPr lang="zh-TW" sz="1600" kern="100" baseline="0" dirty="0">
                          <a:effectLst/>
                        </a:rPr>
                        <a:t>公分</a:t>
                      </a:r>
                      <a:r>
                        <a:rPr lang="en-US" sz="1600" kern="100" baseline="0" dirty="0">
                          <a:effectLst/>
                        </a:rPr>
                        <a:t>)</a:t>
                      </a:r>
                      <a:r>
                        <a:rPr lang="zh-TW" sz="1600" kern="100" baseline="0" dirty="0">
                          <a:effectLst/>
                        </a:rPr>
                        <a:t>以黏質壤土、坋質黏壤土為主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土壤</a:t>
                      </a:r>
                      <a:br>
                        <a:rPr lang="en-US" altLang="zh-TW" sz="1600" kern="100" baseline="0" dirty="0">
                          <a:effectLst/>
                        </a:rPr>
                      </a:br>
                      <a:r>
                        <a:rPr lang="zh-TW" sz="1600" kern="100" baseline="0" dirty="0">
                          <a:effectLst/>
                        </a:rPr>
                        <a:t>質地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稻田土壤種類以壤土或腐植壤土為最好，其次為粘質壤土，再次為砂質壤土。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以排水良好富含有機質土壤最合適。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500" kern="100" baseline="0" dirty="0">
                          <a:effectLst/>
                        </a:rPr>
                        <a:t>土壤適應性廣，選擇砂質壤土且土層深厚、灌溉排水良好之地為宜。</a:t>
                      </a:r>
                      <a:endParaRPr lang="zh-TW" altLang="en-US" sz="1500" kern="100" baseline="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有機質含量高且排水良好之壤土、砂質壤土及黏質壤土，過於粘重或過多砂礫土壤，易造成塊根形狀不整齊。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extLst>
                  <a:ext uri="{0D108BD9-81ED-4DB2-BD59-A6C34878D82A}">
                    <a16:rowId xmlns:a16="http://schemas.microsoft.com/office/drawing/2014/main" val="44919776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baseline="0" dirty="0">
                          <a:effectLst/>
                        </a:rPr>
                        <a:t>-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根系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baseline="0">
                          <a:effectLst/>
                        </a:rPr>
                        <a:t>30</a:t>
                      </a:r>
                      <a:r>
                        <a:rPr lang="zh-TW" sz="1500" kern="100" baseline="0">
                          <a:effectLst/>
                        </a:rPr>
                        <a:t>公分內</a:t>
                      </a:r>
                      <a:endParaRPr lang="zh-TW" sz="1500" kern="100" baseline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baseline="0" dirty="0">
                          <a:effectLst/>
                        </a:rPr>
                        <a:t>30</a:t>
                      </a:r>
                      <a:r>
                        <a:rPr lang="zh-TW" sz="1500" kern="100" baseline="0" dirty="0">
                          <a:effectLst/>
                        </a:rPr>
                        <a:t>公分內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baseline="0" dirty="0">
                          <a:effectLst/>
                        </a:rPr>
                        <a:t>30</a:t>
                      </a:r>
                      <a:r>
                        <a:rPr lang="zh-TW" altLang="en-US" sz="1500" kern="100" baseline="0" dirty="0">
                          <a:effectLst/>
                        </a:rPr>
                        <a:t>公分內</a:t>
                      </a:r>
                      <a:endParaRPr lang="zh-TW" altLang="en-US" sz="1500" kern="100" baseline="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baseline="0" dirty="0">
                          <a:effectLst/>
                        </a:rPr>
                        <a:t>30</a:t>
                      </a:r>
                      <a:r>
                        <a:rPr lang="zh-TW" sz="1500" kern="100" baseline="0" dirty="0">
                          <a:effectLst/>
                        </a:rPr>
                        <a:t>公分以上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extLst>
                  <a:ext uri="{0D108BD9-81ED-4DB2-BD59-A6C34878D82A}">
                    <a16:rowId xmlns:a16="http://schemas.microsoft.com/office/drawing/2014/main" val="2862951777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年雨量</a:t>
                      </a:r>
                      <a:r>
                        <a:rPr lang="en-US" sz="1600" kern="100" baseline="0" dirty="0">
                          <a:effectLst/>
                        </a:rPr>
                        <a:t>1,500 ~ 2,000 mm</a:t>
                      </a:r>
                      <a:r>
                        <a:rPr lang="zh-TW" sz="1600" kern="100" baseline="0" dirty="0">
                          <a:effectLst/>
                        </a:rPr>
                        <a:t>，山區</a:t>
                      </a:r>
                      <a:r>
                        <a:rPr lang="en-US" sz="1600" kern="100" baseline="0" dirty="0">
                          <a:effectLst/>
                        </a:rPr>
                        <a:t>2,000 ~ 4,000 mm</a:t>
                      </a:r>
                      <a:endParaRPr lang="zh-TW" sz="16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600" kern="100" baseline="0" dirty="0">
                          <a:effectLst/>
                        </a:rPr>
                        <a:t>灌溉</a:t>
                      </a:r>
                      <a:br>
                        <a:rPr lang="en-US" altLang="zh-TW" sz="1600" kern="100" baseline="0" dirty="0">
                          <a:effectLst/>
                        </a:rPr>
                      </a:br>
                      <a:r>
                        <a:rPr lang="zh-TW" sz="1600" kern="100" baseline="0" dirty="0">
                          <a:effectLst/>
                        </a:rPr>
                        <a:t>需求</a:t>
                      </a:r>
                      <a:endParaRPr lang="zh-TW" sz="1600" kern="100" baseline="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5219" marR="3521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>
                          <a:effectLst/>
                        </a:rPr>
                        <a:t>喜高溫多雨，年雨量需在</a:t>
                      </a:r>
                      <a:r>
                        <a:rPr lang="en-US" sz="1500" kern="100" baseline="0">
                          <a:effectLst/>
                        </a:rPr>
                        <a:t>1,000 mm</a:t>
                      </a:r>
                      <a:r>
                        <a:rPr lang="zh-TW" sz="1500" kern="100" baseline="0">
                          <a:effectLst/>
                        </a:rPr>
                        <a:t>以上，雨量不足之區域若充分灌溉，亦可得豐富產量。</a:t>
                      </a:r>
                      <a:endParaRPr lang="zh-TW" sz="1500" kern="100" baseline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耐旱作物，生育初期土壤適宜含水量</a:t>
                      </a:r>
                      <a:r>
                        <a:rPr lang="en-US" sz="1500" kern="100" baseline="0" dirty="0">
                          <a:effectLst/>
                        </a:rPr>
                        <a:t>40-60%</a:t>
                      </a:r>
                      <a:r>
                        <a:rPr lang="zh-TW" sz="1500" kern="100" baseline="0" dirty="0">
                          <a:effectLst/>
                        </a:rPr>
                        <a:t>，一般於開花前灌溉</a:t>
                      </a:r>
                      <a:r>
                        <a:rPr lang="en-US" sz="1500" kern="100" baseline="0" dirty="0">
                          <a:effectLst/>
                        </a:rPr>
                        <a:t>1</a:t>
                      </a:r>
                      <a:r>
                        <a:rPr lang="zh-TW" sz="1500" kern="100" baseline="0" dirty="0">
                          <a:effectLst/>
                        </a:rPr>
                        <a:t>次，開花後豆莢充實期灌溉</a:t>
                      </a:r>
                      <a:r>
                        <a:rPr lang="en-US" sz="1500" kern="100" baseline="0" dirty="0">
                          <a:effectLst/>
                        </a:rPr>
                        <a:t>2~3</a:t>
                      </a:r>
                      <a:r>
                        <a:rPr lang="zh-TW" sz="1500" kern="100" baseline="0" dirty="0">
                          <a:effectLst/>
                        </a:rPr>
                        <a:t>次。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500" kern="100" baseline="0" dirty="0">
                          <a:effectLst/>
                        </a:rPr>
                        <a:t>土壤相對水分含量</a:t>
                      </a:r>
                      <a:r>
                        <a:rPr lang="en-US" sz="1500" kern="100" baseline="0" dirty="0">
                          <a:effectLst/>
                        </a:rPr>
                        <a:t>60-75%</a:t>
                      </a:r>
                      <a:r>
                        <a:rPr lang="zh-TW" altLang="en-US" sz="1500" kern="100" baseline="0" dirty="0">
                          <a:effectLst/>
                        </a:rPr>
                        <a:t>為最佳播種時機。播種後</a:t>
                      </a:r>
                      <a:r>
                        <a:rPr lang="en-US" sz="1500" kern="100" baseline="0" dirty="0">
                          <a:effectLst/>
                        </a:rPr>
                        <a:t>15</a:t>
                      </a:r>
                      <a:r>
                        <a:rPr lang="zh-TW" altLang="en-US" sz="1500" kern="100" baseline="0" dirty="0">
                          <a:effectLst/>
                        </a:rPr>
                        <a:t>天灌溉，每隔</a:t>
                      </a:r>
                      <a:r>
                        <a:rPr lang="en-US" sz="1500" kern="100" baseline="0" dirty="0">
                          <a:effectLst/>
                        </a:rPr>
                        <a:t>15</a:t>
                      </a:r>
                      <a:r>
                        <a:rPr lang="zh-TW" altLang="en-US" sz="1500" kern="100" baseline="0" dirty="0">
                          <a:effectLst/>
                        </a:rPr>
                        <a:t>天灌溉一次，吐絲至乳熟期隔</a:t>
                      </a:r>
                      <a:r>
                        <a:rPr lang="en-US" sz="1500" kern="100" baseline="0" dirty="0">
                          <a:effectLst/>
                        </a:rPr>
                        <a:t>12-15</a:t>
                      </a:r>
                      <a:r>
                        <a:rPr lang="zh-TW" altLang="en-US" sz="1500" kern="100" baseline="0" dirty="0">
                          <a:effectLst/>
                        </a:rPr>
                        <a:t>天灌溉一次。</a:t>
                      </a:r>
                      <a:endParaRPr lang="zh-TW" altLang="en-US" sz="1500" kern="100" baseline="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baseline="0" dirty="0">
                          <a:effectLst/>
                        </a:rPr>
                        <a:t>最適降雨量約</a:t>
                      </a:r>
                      <a:r>
                        <a:rPr lang="en-US" sz="1500" kern="100" baseline="0" dirty="0">
                          <a:effectLst/>
                        </a:rPr>
                        <a:t>400~470 mm</a:t>
                      </a:r>
                      <a:r>
                        <a:rPr lang="zh-TW" sz="1500" kern="100" baseline="0" dirty="0">
                          <a:effectLst/>
                        </a:rPr>
                        <a:t>。</a:t>
                      </a:r>
                      <a:endParaRPr lang="zh-TW" sz="1500" kern="100" baseline="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5219" marR="35219" marT="0" marB="0"/>
                </a:tc>
                <a:extLst>
                  <a:ext uri="{0D108BD9-81ED-4DB2-BD59-A6C34878D82A}">
                    <a16:rowId xmlns:a16="http://schemas.microsoft.com/office/drawing/2014/main" val="2658798399"/>
                  </a:ext>
                </a:extLst>
              </a:tr>
            </a:tbl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89B79703-98AB-4656-A25A-3B84AF2CF61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83783" y="1428208"/>
            <a:ext cx="1855197" cy="92408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0AC258F-8DEC-4283-B309-D07F55A2A32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98188" y="1428208"/>
            <a:ext cx="1882195" cy="92408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940A677-0755-4FB6-82F3-9C96A0A3E1A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158580" y="1428208"/>
            <a:ext cx="1829281" cy="92408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A7FB325-6984-47DD-B228-0A9E0F3571B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748445" y="1419022"/>
            <a:ext cx="1743972" cy="875183"/>
          </a:xfrm>
          <a:prstGeom prst="rect">
            <a:avLst/>
          </a:prstGeom>
        </p:spPr>
      </p:pic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4FE3157D-A090-4FA8-8016-E3E7E882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36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314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5DB3ED-8C74-4B81-B081-220D7090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855" y="-193603"/>
            <a:ext cx="10515600" cy="120618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建立候選作物之適栽性評估模式</a:t>
            </a: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18BDAAAD-EADE-4954-A7C8-E3E882664D31}"/>
              </a:ext>
            </a:extLst>
          </p:cNvPr>
          <p:cNvCxnSpPr>
            <a:cxnSpLocks/>
          </p:cNvCxnSpPr>
          <p:nvPr/>
        </p:nvCxnSpPr>
        <p:spPr>
          <a:xfrm flipV="1">
            <a:off x="1282370" y="1285480"/>
            <a:ext cx="10088843" cy="3899"/>
          </a:xfrm>
          <a:prstGeom prst="line">
            <a:avLst/>
          </a:prstGeom>
          <a:noFill/>
          <a:ln w="158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oval"/>
            <a:tailEnd type="oval"/>
          </a:ln>
          <a:effectLst/>
        </p:spPr>
      </p:cxnSp>
      <p:grpSp>
        <p:nvGrpSpPr>
          <p:cNvPr id="6" name="Group 12">
            <a:extLst>
              <a:ext uri="{FF2B5EF4-FFF2-40B4-BE49-F238E27FC236}">
                <a16:creationId xmlns:a16="http://schemas.microsoft.com/office/drawing/2014/main" id="{E9A59ADD-60F1-4D4F-9DCE-5BB61073B0E1}"/>
              </a:ext>
            </a:extLst>
          </p:cNvPr>
          <p:cNvGrpSpPr/>
          <p:nvPr/>
        </p:nvGrpSpPr>
        <p:grpSpPr>
          <a:xfrm>
            <a:off x="2298599" y="1262638"/>
            <a:ext cx="305959" cy="305959"/>
            <a:chOff x="4319972" y="3176972"/>
            <a:chExt cx="504056" cy="504056"/>
          </a:xfrm>
        </p:grpSpPr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199AA454-56B0-4F21-9085-44B960F99EF5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63A537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Oval 14">
              <a:extLst>
                <a:ext uri="{FF2B5EF4-FFF2-40B4-BE49-F238E27FC236}">
                  <a16:creationId xmlns:a16="http://schemas.microsoft.com/office/drawing/2014/main" id="{D8336608-3112-4F89-9D29-11EA05535681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63A53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" name="Group 15">
            <a:extLst>
              <a:ext uri="{FF2B5EF4-FFF2-40B4-BE49-F238E27FC236}">
                <a16:creationId xmlns:a16="http://schemas.microsoft.com/office/drawing/2014/main" id="{4CAA1B5C-D1CC-4CFE-A0AE-FF010F995544}"/>
              </a:ext>
            </a:extLst>
          </p:cNvPr>
          <p:cNvGrpSpPr/>
          <p:nvPr/>
        </p:nvGrpSpPr>
        <p:grpSpPr>
          <a:xfrm>
            <a:off x="3070485" y="1262638"/>
            <a:ext cx="305959" cy="305959"/>
            <a:chOff x="4319972" y="3176972"/>
            <a:chExt cx="504056" cy="504056"/>
          </a:xfrm>
        </p:grpSpPr>
        <p:sp>
          <p:nvSpPr>
            <p:cNvPr id="10" name="Oval 16">
              <a:extLst>
                <a:ext uri="{FF2B5EF4-FFF2-40B4-BE49-F238E27FC236}">
                  <a16:creationId xmlns:a16="http://schemas.microsoft.com/office/drawing/2014/main" id="{B0C12E9B-041D-4D7F-B8D4-6F4E41373811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63A537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8581DF8C-2B6E-4EBB-B7DF-78D466308161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63A53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C79662BF-1260-4E65-A2E7-46DF231AC4C0}"/>
              </a:ext>
            </a:extLst>
          </p:cNvPr>
          <p:cNvGrpSpPr/>
          <p:nvPr/>
        </p:nvGrpSpPr>
        <p:grpSpPr>
          <a:xfrm>
            <a:off x="3842373" y="1262638"/>
            <a:ext cx="305959" cy="305959"/>
            <a:chOff x="4319972" y="3176972"/>
            <a:chExt cx="504056" cy="504056"/>
          </a:xfrm>
        </p:grpSpPr>
        <p:sp>
          <p:nvSpPr>
            <p:cNvPr id="13" name="Oval 19">
              <a:extLst>
                <a:ext uri="{FF2B5EF4-FFF2-40B4-BE49-F238E27FC236}">
                  <a16:creationId xmlns:a16="http://schemas.microsoft.com/office/drawing/2014/main" id="{6AEFF24B-FA6D-4E05-9F5E-8C87AB181A8E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63A537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3533F3DA-31CD-4F94-9725-59087664CACC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63A53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5" name="Group 21">
            <a:extLst>
              <a:ext uri="{FF2B5EF4-FFF2-40B4-BE49-F238E27FC236}">
                <a16:creationId xmlns:a16="http://schemas.microsoft.com/office/drawing/2014/main" id="{F23AE8CE-5228-4F9D-B75D-E035912021AB}"/>
              </a:ext>
            </a:extLst>
          </p:cNvPr>
          <p:cNvGrpSpPr/>
          <p:nvPr/>
        </p:nvGrpSpPr>
        <p:grpSpPr>
          <a:xfrm>
            <a:off x="4614260" y="1262638"/>
            <a:ext cx="305959" cy="305959"/>
            <a:chOff x="4319972" y="3176972"/>
            <a:chExt cx="504056" cy="504056"/>
          </a:xfrm>
        </p:grpSpPr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0D1B09D2-9776-437F-A1CC-6B004582A2A6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37A76F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Oval 23">
              <a:extLst>
                <a:ext uri="{FF2B5EF4-FFF2-40B4-BE49-F238E27FC236}">
                  <a16:creationId xmlns:a16="http://schemas.microsoft.com/office/drawing/2014/main" id="{64363679-A6AC-4766-AF75-38E4330DD7DE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7A7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15EB7AFA-A980-40A4-8ED2-2C2F876D49FA}"/>
              </a:ext>
            </a:extLst>
          </p:cNvPr>
          <p:cNvGrpSpPr/>
          <p:nvPr/>
        </p:nvGrpSpPr>
        <p:grpSpPr>
          <a:xfrm>
            <a:off x="5386147" y="1262638"/>
            <a:ext cx="305959" cy="305959"/>
            <a:chOff x="4319972" y="3176972"/>
            <a:chExt cx="504056" cy="504056"/>
          </a:xfrm>
        </p:grpSpPr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B0805CB1-7771-4A40-A5F9-9B4CA063B9E7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37A76F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3D6FA5FC-D95F-4FBB-BFD7-8F52442A91B4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7A7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id="{84360088-42D0-4E59-8D42-53620844C665}"/>
              </a:ext>
            </a:extLst>
          </p:cNvPr>
          <p:cNvGrpSpPr/>
          <p:nvPr/>
        </p:nvGrpSpPr>
        <p:grpSpPr>
          <a:xfrm>
            <a:off x="6158033" y="1262638"/>
            <a:ext cx="305959" cy="305959"/>
            <a:chOff x="4319972" y="3176972"/>
            <a:chExt cx="504056" cy="504056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9520F7EE-FF2C-43F6-A89D-62A5A73AB718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37A76F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Oval 29">
              <a:extLst>
                <a:ext uri="{FF2B5EF4-FFF2-40B4-BE49-F238E27FC236}">
                  <a16:creationId xmlns:a16="http://schemas.microsoft.com/office/drawing/2014/main" id="{01FBE112-86AA-48FB-8B75-57703E551C75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7A7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24" name="Group 30">
            <a:extLst>
              <a:ext uri="{FF2B5EF4-FFF2-40B4-BE49-F238E27FC236}">
                <a16:creationId xmlns:a16="http://schemas.microsoft.com/office/drawing/2014/main" id="{9CC0BF46-62D3-4C81-A0AB-6E92F1DE7F87}"/>
              </a:ext>
            </a:extLst>
          </p:cNvPr>
          <p:cNvGrpSpPr/>
          <p:nvPr/>
        </p:nvGrpSpPr>
        <p:grpSpPr>
          <a:xfrm>
            <a:off x="6929921" y="1262638"/>
            <a:ext cx="305959" cy="305959"/>
            <a:chOff x="4319972" y="3176972"/>
            <a:chExt cx="504056" cy="504056"/>
          </a:xfrm>
        </p:grpSpPr>
        <p:sp>
          <p:nvSpPr>
            <p:cNvPr id="25" name="Oval 31">
              <a:extLst>
                <a:ext uri="{FF2B5EF4-FFF2-40B4-BE49-F238E27FC236}">
                  <a16:creationId xmlns:a16="http://schemas.microsoft.com/office/drawing/2014/main" id="{96574978-CE57-4EEC-81AC-73265BCE761C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44C1A3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Oval 32">
              <a:extLst>
                <a:ext uri="{FF2B5EF4-FFF2-40B4-BE49-F238E27FC236}">
                  <a16:creationId xmlns:a16="http://schemas.microsoft.com/office/drawing/2014/main" id="{32649D47-05E8-4F37-A864-584D63D9FE67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44C1A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27" name="Group 33">
            <a:extLst>
              <a:ext uri="{FF2B5EF4-FFF2-40B4-BE49-F238E27FC236}">
                <a16:creationId xmlns:a16="http://schemas.microsoft.com/office/drawing/2014/main" id="{49B556B9-AEDB-4F3A-B341-5C1D7AE038D7}"/>
              </a:ext>
            </a:extLst>
          </p:cNvPr>
          <p:cNvGrpSpPr/>
          <p:nvPr/>
        </p:nvGrpSpPr>
        <p:grpSpPr>
          <a:xfrm>
            <a:off x="7701809" y="1262638"/>
            <a:ext cx="305959" cy="305959"/>
            <a:chOff x="4319972" y="3176972"/>
            <a:chExt cx="504056" cy="504056"/>
          </a:xfrm>
        </p:grpSpPr>
        <p:sp>
          <p:nvSpPr>
            <p:cNvPr id="28" name="Oval 34">
              <a:extLst>
                <a:ext uri="{FF2B5EF4-FFF2-40B4-BE49-F238E27FC236}">
                  <a16:creationId xmlns:a16="http://schemas.microsoft.com/office/drawing/2014/main" id="{27484787-057F-4FBC-A54A-3CC9D78CFA0C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44C1A3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Oval 35">
              <a:extLst>
                <a:ext uri="{FF2B5EF4-FFF2-40B4-BE49-F238E27FC236}">
                  <a16:creationId xmlns:a16="http://schemas.microsoft.com/office/drawing/2014/main" id="{64E72F13-31C2-465F-A94E-BFB40D225F7B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44C1A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30" name="TextBox 36">
            <a:extLst>
              <a:ext uri="{FF2B5EF4-FFF2-40B4-BE49-F238E27FC236}">
                <a16:creationId xmlns:a16="http://schemas.microsoft.com/office/drawing/2014/main" id="{59DC9884-ECCC-4E51-AB36-0C5B08A58539}"/>
              </a:ext>
            </a:extLst>
          </p:cNvPr>
          <p:cNvSpPr txBox="1"/>
          <p:nvPr/>
        </p:nvSpPr>
        <p:spPr>
          <a:xfrm>
            <a:off x="1304214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2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下旬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31" name="TextBox 37">
            <a:extLst>
              <a:ext uri="{FF2B5EF4-FFF2-40B4-BE49-F238E27FC236}">
                <a16:creationId xmlns:a16="http://schemas.microsoft.com/office/drawing/2014/main" id="{27A47F22-035B-4C4B-A31B-DC7DF23A6EAB}"/>
              </a:ext>
            </a:extLst>
          </p:cNvPr>
          <p:cNvSpPr txBox="1"/>
          <p:nvPr/>
        </p:nvSpPr>
        <p:spPr>
          <a:xfrm>
            <a:off x="2076101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3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上旬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32" name="TextBox 38">
            <a:extLst>
              <a:ext uri="{FF2B5EF4-FFF2-40B4-BE49-F238E27FC236}">
                <a16:creationId xmlns:a16="http://schemas.microsoft.com/office/drawing/2014/main" id="{7970F8D5-8FE9-47DA-A953-D53AF9146B5D}"/>
              </a:ext>
            </a:extLst>
          </p:cNvPr>
          <p:cNvSpPr txBox="1"/>
          <p:nvPr/>
        </p:nvSpPr>
        <p:spPr>
          <a:xfrm>
            <a:off x="2847988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3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中旬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CD8282A1-EB23-430B-B8F3-CED5071B5BD3}"/>
              </a:ext>
            </a:extLst>
          </p:cNvPr>
          <p:cNvSpPr txBox="1"/>
          <p:nvPr/>
        </p:nvSpPr>
        <p:spPr>
          <a:xfrm>
            <a:off x="3619876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3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下旬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A2F91486-E4E4-4CCA-8E69-631E920ADFB6}"/>
              </a:ext>
            </a:extLst>
          </p:cNvPr>
          <p:cNvSpPr txBox="1"/>
          <p:nvPr/>
        </p:nvSpPr>
        <p:spPr>
          <a:xfrm>
            <a:off x="4391762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4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上旬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35" name="TextBox 41">
            <a:extLst>
              <a:ext uri="{FF2B5EF4-FFF2-40B4-BE49-F238E27FC236}">
                <a16:creationId xmlns:a16="http://schemas.microsoft.com/office/drawing/2014/main" id="{39E97323-9365-4DF7-A6F3-B6EE9AF30070}"/>
              </a:ext>
            </a:extLst>
          </p:cNvPr>
          <p:cNvSpPr txBox="1"/>
          <p:nvPr/>
        </p:nvSpPr>
        <p:spPr>
          <a:xfrm>
            <a:off x="5163649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4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中旬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36" name="TextBox 42">
            <a:extLst>
              <a:ext uri="{FF2B5EF4-FFF2-40B4-BE49-F238E27FC236}">
                <a16:creationId xmlns:a16="http://schemas.microsoft.com/office/drawing/2014/main" id="{527667C8-A7B3-40A8-8FB3-18FFB92384EF}"/>
              </a:ext>
            </a:extLst>
          </p:cNvPr>
          <p:cNvSpPr txBox="1"/>
          <p:nvPr/>
        </p:nvSpPr>
        <p:spPr>
          <a:xfrm>
            <a:off x="5935537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4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下旬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37" name="TextBox 43">
            <a:extLst>
              <a:ext uri="{FF2B5EF4-FFF2-40B4-BE49-F238E27FC236}">
                <a16:creationId xmlns:a16="http://schemas.microsoft.com/office/drawing/2014/main" id="{D099CB8B-1D5D-445D-94E4-D93FD1DF9F8F}"/>
              </a:ext>
            </a:extLst>
          </p:cNvPr>
          <p:cNvSpPr txBox="1"/>
          <p:nvPr/>
        </p:nvSpPr>
        <p:spPr>
          <a:xfrm>
            <a:off x="6707424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5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上旬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2CC04489-8BD8-430F-AB9B-766CFA87E94F}"/>
              </a:ext>
            </a:extLst>
          </p:cNvPr>
          <p:cNvGrpSpPr/>
          <p:nvPr/>
        </p:nvGrpSpPr>
        <p:grpSpPr>
          <a:xfrm>
            <a:off x="1526712" y="1262638"/>
            <a:ext cx="305959" cy="305959"/>
            <a:chOff x="1162047" y="2484575"/>
            <a:chExt cx="337351" cy="337351"/>
          </a:xfrm>
        </p:grpSpPr>
        <p:sp>
          <p:nvSpPr>
            <p:cNvPr id="39" name="Oval 13">
              <a:extLst>
                <a:ext uri="{FF2B5EF4-FFF2-40B4-BE49-F238E27FC236}">
                  <a16:creationId xmlns:a16="http://schemas.microsoft.com/office/drawing/2014/main" id="{07C65A19-D57E-4524-BF5C-E6FB4D501F5A}"/>
                </a:ext>
              </a:extLst>
            </p:cNvPr>
            <p:cNvSpPr/>
            <p:nvPr/>
          </p:nvSpPr>
          <p:spPr>
            <a:xfrm>
              <a:off x="1162047" y="2484575"/>
              <a:ext cx="337351" cy="337351"/>
            </a:xfrm>
            <a:prstGeom prst="ellipse">
              <a:avLst/>
            </a:prstGeom>
            <a:solidFill>
              <a:srgbClr val="99CB38">
                <a:alpha val="40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Oval 14">
              <a:extLst>
                <a:ext uri="{FF2B5EF4-FFF2-40B4-BE49-F238E27FC236}">
                  <a16:creationId xmlns:a16="http://schemas.microsoft.com/office/drawing/2014/main" id="{646873E2-D60C-4820-8EB5-2EFF85A4B1F5}"/>
                </a:ext>
              </a:extLst>
            </p:cNvPr>
            <p:cNvSpPr/>
            <p:nvPr/>
          </p:nvSpPr>
          <p:spPr>
            <a:xfrm>
              <a:off x="1228242" y="2550770"/>
              <a:ext cx="216844" cy="216844"/>
            </a:xfrm>
            <a:prstGeom prst="ellipse">
              <a:avLst/>
            </a:prstGeom>
            <a:solidFill>
              <a:srgbClr val="99CB38"/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41" name="Group 33">
            <a:extLst>
              <a:ext uri="{FF2B5EF4-FFF2-40B4-BE49-F238E27FC236}">
                <a16:creationId xmlns:a16="http://schemas.microsoft.com/office/drawing/2014/main" id="{60C3E692-59B6-4350-98AA-C7AFCEE1D3CC}"/>
              </a:ext>
            </a:extLst>
          </p:cNvPr>
          <p:cNvGrpSpPr/>
          <p:nvPr/>
        </p:nvGrpSpPr>
        <p:grpSpPr>
          <a:xfrm>
            <a:off x="8473696" y="1262638"/>
            <a:ext cx="305959" cy="305959"/>
            <a:chOff x="4319972" y="3176972"/>
            <a:chExt cx="504056" cy="504056"/>
          </a:xfrm>
        </p:grpSpPr>
        <p:sp>
          <p:nvSpPr>
            <p:cNvPr id="42" name="Oval 34">
              <a:extLst>
                <a:ext uri="{FF2B5EF4-FFF2-40B4-BE49-F238E27FC236}">
                  <a16:creationId xmlns:a16="http://schemas.microsoft.com/office/drawing/2014/main" id="{45270242-20AC-481A-8DB6-D30EE134233D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44C1A3">
                <a:alpha val="50000"/>
              </a:srgbClr>
            </a:solidFill>
            <a:ln w="12700" cap="flat" cmpd="sng" algn="ctr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30000"/>
                    </a:sysClr>
                  </a:gs>
                </a:gsLst>
                <a:lin ang="7800000" scaled="0"/>
              </a:gradFill>
              <a:prstDash val="solid"/>
              <a:miter lim="800000"/>
            </a:ln>
            <a:effectLst>
              <a:glow rad="76200">
                <a:sysClr val="window" lastClr="FFFFFF">
                  <a:alpha val="13000"/>
                </a:sysClr>
              </a:glo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Oval 35">
              <a:extLst>
                <a:ext uri="{FF2B5EF4-FFF2-40B4-BE49-F238E27FC236}">
                  <a16:creationId xmlns:a16="http://schemas.microsoft.com/office/drawing/2014/main" id="{86785AA5-5489-4B08-858F-BF0179C361DC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44C1A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778589D-B7F3-48E2-82AD-72428623400A}"/>
              </a:ext>
            </a:extLst>
          </p:cNvPr>
          <p:cNvSpPr txBox="1"/>
          <p:nvPr/>
        </p:nvSpPr>
        <p:spPr>
          <a:xfrm>
            <a:off x="7479312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5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中旬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45" name="TextBox 43">
            <a:extLst>
              <a:ext uri="{FF2B5EF4-FFF2-40B4-BE49-F238E27FC236}">
                <a16:creationId xmlns:a16="http://schemas.microsoft.com/office/drawing/2014/main" id="{C1CB73F3-3F17-45F4-9A1C-2EC97A264A63}"/>
              </a:ext>
            </a:extLst>
          </p:cNvPr>
          <p:cNvSpPr txBox="1"/>
          <p:nvPr/>
        </p:nvSpPr>
        <p:spPr>
          <a:xfrm>
            <a:off x="8251198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5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下旬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F033B907-D8B3-4341-AE68-C4245A8B46CB}"/>
              </a:ext>
            </a:extLst>
          </p:cNvPr>
          <p:cNvGrpSpPr/>
          <p:nvPr/>
        </p:nvGrpSpPr>
        <p:grpSpPr>
          <a:xfrm>
            <a:off x="10789360" y="1262638"/>
            <a:ext cx="305959" cy="305959"/>
            <a:chOff x="12190336" y="1910461"/>
            <a:chExt cx="337351" cy="337351"/>
          </a:xfrm>
        </p:grpSpPr>
        <p:sp>
          <p:nvSpPr>
            <p:cNvPr id="47" name="Oval 34">
              <a:extLst>
                <a:ext uri="{FF2B5EF4-FFF2-40B4-BE49-F238E27FC236}">
                  <a16:creationId xmlns:a16="http://schemas.microsoft.com/office/drawing/2014/main" id="{84178F7C-A58E-45EF-A424-9BCE8047E566}"/>
                </a:ext>
              </a:extLst>
            </p:cNvPr>
            <p:cNvSpPr/>
            <p:nvPr/>
          </p:nvSpPr>
          <p:spPr>
            <a:xfrm>
              <a:off x="12190336" y="1910461"/>
              <a:ext cx="337351" cy="337351"/>
            </a:xfrm>
            <a:prstGeom prst="ellipse">
              <a:avLst/>
            </a:prstGeom>
            <a:solidFill>
              <a:srgbClr val="4EB3CF">
                <a:alpha val="40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Oval 35">
              <a:extLst>
                <a:ext uri="{FF2B5EF4-FFF2-40B4-BE49-F238E27FC236}">
                  <a16:creationId xmlns:a16="http://schemas.microsoft.com/office/drawing/2014/main" id="{96EBB7DC-5FF3-42BC-B8D9-4923E9720382}"/>
                </a:ext>
              </a:extLst>
            </p:cNvPr>
            <p:cNvSpPr/>
            <p:nvPr/>
          </p:nvSpPr>
          <p:spPr>
            <a:xfrm>
              <a:off x="12256531" y="1976656"/>
              <a:ext cx="216844" cy="216844"/>
            </a:xfrm>
            <a:prstGeom prst="ellipse">
              <a:avLst/>
            </a:prstGeom>
            <a:solidFill>
              <a:srgbClr val="4EB3CF"/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49" name="TextBox 43">
            <a:extLst>
              <a:ext uri="{FF2B5EF4-FFF2-40B4-BE49-F238E27FC236}">
                <a16:creationId xmlns:a16="http://schemas.microsoft.com/office/drawing/2014/main" id="{143EAB30-AEC5-48D3-A23F-E73A4F266303}"/>
              </a:ext>
            </a:extLst>
          </p:cNvPr>
          <p:cNvSpPr txBox="1"/>
          <p:nvPr/>
        </p:nvSpPr>
        <p:spPr>
          <a:xfrm>
            <a:off x="10566864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TW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6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下旬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5DE8C289-BCD7-41B5-8D0A-273B542063B2}"/>
              </a:ext>
            </a:extLst>
          </p:cNvPr>
          <p:cNvGrpSpPr/>
          <p:nvPr/>
        </p:nvGrpSpPr>
        <p:grpSpPr>
          <a:xfrm>
            <a:off x="10017469" y="1262638"/>
            <a:ext cx="305959" cy="305959"/>
            <a:chOff x="12190336" y="1910461"/>
            <a:chExt cx="337351" cy="337351"/>
          </a:xfrm>
        </p:grpSpPr>
        <p:sp>
          <p:nvSpPr>
            <p:cNvPr id="51" name="Oval 34">
              <a:extLst>
                <a:ext uri="{FF2B5EF4-FFF2-40B4-BE49-F238E27FC236}">
                  <a16:creationId xmlns:a16="http://schemas.microsoft.com/office/drawing/2014/main" id="{FF71699B-DEB0-4784-ACD9-CC3A16C3643D}"/>
                </a:ext>
              </a:extLst>
            </p:cNvPr>
            <p:cNvSpPr/>
            <p:nvPr/>
          </p:nvSpPr>
          <p:spPr>
            <a:xfrm>
              <a:off x="12190336" y="1910461"/>
              <a:ext cx="337351" cy="337351"/>
            </a:xfrm>
            <a:prstGeom prst="ellipse">
              <a:avLst/>
            </a:prstGeom>
            <a:solidFill>
              <a:srgbClr val="4EB3CF">
                <a:alpha val="40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Oval 35">
              <a:extLst>
                <a:ext uri="{FF2B5EF4-FFF2-40B4-BE49-F238E27FC236}">
                  <a16:creationId xmlns:a16="http://schemas.microsoft.com/office/drawing/2014/main" id="{76091CB5-D1A8-4B3B-B729-BA997C54A321}"/>
                </a:ext>
              </a:extLst>
            </p:cNvPr>
            <p:cNvSpPr/>
            <p:nvPr/>
          </p:nvSpPr>
          <p:spPr>
            <a:xfrm>
              <a:off x="12256531" y="1976656"/>
              <a:ext cx="216844" cy="216844"/>
            </a:xfrm>
            <a:prstGeom prst="ellipse">
              <a:avLst/>
            </a:prstGeom>
            <a:solidFill>
              <a:srgbClr val="4EB3CF"/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C0CA96E2-C8F3-4A6F-9152-88075D2D2421}"/>
              </a:ext>
            </a:extLst>
          </p:cNvPr>
          <p:cNvGrpSpPr/>
          <p:nvPr/>
        </p:nvGrpSpPr>
        <p:grpSpPr>
          <a:xfrm>
            <a:off x="9245583" y="1262638"/>
            <a:ext cx="305959" cy="305959"/>
            <a:chOff x="12190336" y="1910461"/>
            <a:chExt cx="337351" cy="337351"/>
          </a:xfrm>
        </p:grpSpPr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BF148957-A1F2-495A-AC3E-B2BD7F039166}"/>
                </a:ext>
              </a:extLst>
            </p:cNvPr>
            <p:cNvSpPr/>
            <p:nvPr/>
          </p:nvSpPr>
          <p:spPr>
            <a:xfrm>
              <a:off x="12190336" y="1910461"/>
              <a:ext cx="337351" cy="337351"/>
            </a:xfrm>
            <a:prstGeom prst="ellipse">
              <a:avLst/>
            </a:prstGeom>
            <a:solidFill>
              <a:srgbClr val="4EB3CF">
                <a:alpha val="40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F885768E-8CA0-4C6F-BB69-5E5D16A34416}"/>
                </a:ext>
              </a:extLst>
            </p:cNvPr>
            <p:cNvSpPr/>
            <p:nvPr/>
          </p:nvSpPr>
          <p:spPr>
            <a:xfrm>
              <a:off x="12256531" y="1976656"/>
              <a:ext cx="216844" cy="216844"/>
            </a:xfrm>
            <a:prstGeom prst="ellipse">
              <a:avLst/>
            </a:prstGeom>
            <a:solidFill>
              <a:srgbClr val="4EB3CF"/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56" name="TextBox 43">
            <a:extLst>
              <a:ext uri="{FF2B5EF4-FFF2-40B4-BE49-F238E27FC236}">
                <a16:creationId xmlns:a16="http://schemas.microsoft.com/office/drawing/2014/main" id="{E6C4C456-BAB4-4AF4-89E3-2B663B2A62EA}"/>
              </a:ext>
            </a:extLst>
          </p:cNvPr>
          <p:cNvSpPr txBox="1"/>
          <p:nvPr/>
        </p:nvSpPr>
        <p:spPr>
          <a:xfrm>
            <a:off x="9023085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TW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6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上旬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E829B89C-A2B4-4D60-A79C-7D9E57FD6BEF}"/>
              </a:ext>
            </a:extLst>
          </p:cNvPr>
          <p:cNvSpPr txBox="1"/>
          <p:nvPr/>
        </p:nvSpPr>
        <p:spPr>
          <a:xfrm>
            <a:off x="9794972" y="774765"/>
            <a:ext cx="75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TW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6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月</a:t>
            </a:r>
            <a:endParaRPr lang="en-US" altLang="zh-TW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新細明體" panose="02020500000000000000" pitchFamily="18" charset="-120"/>
              <a:cs typeface="Calibri" pitchFamily="34" charset="0"/>
              <a:sym typeface="Arial"/>
            </a:endParaRPr>
          </a:p>
          <a:p>
            <a:pPr algn="ctr" defTabSz="914377"/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Calibri" pitchFamily="34" charset="0"/>
                <a:sym typeface="Arial"/>
              </a:rPr>
              <a:t>中旬</a:t>
            </a:r>
            <a:endParaRPr lang="ko-KR" alt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58" name="Freeform: Shape 156">
            <a:extLst>
              <a:ext uri="{FF2B5EF4-FFF2-40B4-BE49-F238E27FC236}">
                <a16:creationId xmlns:a16="http://schemas.microsoft.com/office/drawing/2014/main" id="{5D24C3A6-D8DE-488E-9CFE-1AA58D794227}"/>
              </a:ext>
            </a:extLst>
          </p:cNvPr>
          <p:cNvSpPr>
            <a:spLocks noChangeAspect="1"/>
          </p:cNvSpPr>
          <p:nvPr/>
        </p:nvSpPr>
        <p:spPr>
          <a:xfrm rot="513204">
            <a:off x="945980" y="1583512"/>
            <a:ext cx="323783" cy="824337"/>
          </a:xfrm>
          <a:custGeom>
            <a:avLst/>
            <a:gdLst>
              <a:gd name="connsiteX0" fmla="*/ 479172 w 935662"/>
              <a:gd name="connsiteY0" fmla="*/ 1200106 h 2382166"/>
              <a:gd name="connsiteX1" fmla="*/ 483528 w 935662"/>
              <a:gd name="connsiteY1" fmla="*/ 1206952 h 2382166"/>
              <a:gd name="connsiteX2" fmla="*/ 505621 w 935662"/>
              <a:gd name="connsiteY2" fmla="*/ 1267937 h 2382166"/>
              <a:gd name="connsiteX3" fmla="*/ 488506 w 935662"/>
              <a:gd name="connsiteY3" fmla="*/ 1337945 h 2382166"/>
              <a:gd name="connsiteX4" fmla="*/ 459258 w 935662"/>
              <a:gd name="connsiteY4" fmla="*/ 1367816 h 2382166"/>
              <a:gd name="connsiteX5" fmla="*/ 426586 w 935662"/>
              <a:gd name="connsiteY5" fmla="*/ 1407955 h 2382166"/>
              <a:gd name="connsiteX6" fmla="*/ 411339 w 935662"/>
              <a:gd name="connsiteY6" fmla="*/ 1343546 h 2382166"/>
              <a:gd name="connsiteX7" fmla="*/ 410718 w 935662"/>
              <a:gd name="connsiteY7" fmla="*/ 1320522 h 2382166"/>
              <a:gd name="connsiteX8" fmla="*/ 441522 w 935662"/>
              <a:gd name="connsiteY8" fmla="*/ 1251135 h 2382166"/>
              <a:gd name="connsiteX9" fmla="*/ 479172 w 935662"/>
              <a:gd name="connsiteY9" fmla="*/ 1200106 h 2382166"/>
              <a:gd name="connsiteX10" fmla="*/ 0 w 935662"/>
              <a:gd name="connsiteY10" fmla="*/ 1198861 h 2382166"/>
              <a:gd name="connsiteX11" fmla="*/ 42005 w 935662"/>
              <a:gd name="connsiteY11" fmla="*/ 1234333 h 2382166"/>
              <a:gd name="connsiteX12" fmla="*/ 252033 w 935662"/>
              <a:gd name="connsiteY12" fmla="*/ 1450893 h 2382166"/>
              <a:gd name="connsiteX13" fmla="*/ 439969 w 935662"/>
              <a:gd name="connsiteY13" fmla="*/ 1844809 h 2382166"/>
              <a:gd name="connsiteX14" fmla="*/ 444325 w 935662"/>
              <a:gd name="connsiteY14" fmla="*/ 1865035 h 2382166"/>
              <a:gd name="connsiteX15" fmla="*/ 444012 w 935662"/>
              <a:gd name="connsiteY15" fmla="*/ 1865346 h 2382166"/>
              <a:gd name="connsiteX16" fmla="*/ 395473 w 935662"/>
              <a:gd name="connsiteY16" fmla="*/ 1757686 h 2382166"/>
              <a:gd name="connsiteX17" fmla="*/ 251722 w 935662"/>
              <a:gd name="connsiteY17" fmla="*/ 1529303 h 2382166"/>
              <a:gd name="connsiteX18" fmla="*/ 4356 w 935662"/>
              <a:gd name="connsiteY18" fmla="*/ 1207574 h 2382166"/>
              <a:gd name="connsiteX19" fmla="*/ 0 w 935662"/>
              <a:gd name="connsiteY19" fmla="*/ 1198861 h 2382166"/>
              <a:gd name="connsiteX20" fmla="*/ 440901 w 935662"/>
              <a:gd name="connsiteY20" fmla="*/ 1077824 h 2382166"/>
              <a:gd name="connsiteX21" fmla="*/ 471394 w 935662"/>
              <a:gd name="connsiteY21" fmla="*/ 1163080 h 2382166"/>
              <a:gd name="connsiteX22" fmla="*/ 455837 w 935662"/>
              <a:gd name="connsiteY22" fmla="*/ 1213796 h 2382166"/>
              <a:gd name="connsiteX23" fmla="*/ 431256 w 935662"/>
              <a:gd name="connsiteY23" fmla="*/ 1240866 h 2382166"/>
              <a:gd name="connsiteX24" fmla="*/ 392672 w 935662"/>
              <a:gd name="connsiteY24" fmla="*/ 1288784 h 2382166"/>
              <a:gd name="connsiteX25" fmla="*/ 376180 w 935662"/>
              <a:gd name="connsiteY25" fmla="*/ 1183615 h 2382166"/>
              <a:gd name="connsiteX26" fmla="*/ 401074 w 935662"/>
              <a:gd name="connsiteY26" fmla="*/ 1135386 h 2382166"/>
              <a:gd name="connsiteX27" fmla="*/ 440901 w 935662"/>
              <a:gd name="connsiteY27" fmla="*/ 1077824 h 2382166"/>
              <a:gd name="connsiteX28" fmla="*/ 925984 w 935662"/>
              <a:gd name="connsiteY28" fmla="*/ 976077 h 2382166"/>
              <a:gd name="connsiteX29" fmla="*/ 930028 w 935662"/>
              <a:gd name="connsiteY29" fmla="*/ 1017459 h 2382166"/>
              <a:gd name="connsiteX30" fmla="*/ 929406 w 935662"/>
              <a:gd name="connsiteY30" fmla="*/ 1089646 h 2382166"/>
              <a:gd name="connsiteX31" fmla="*/ 883979 w 935662"/>
              <a:gd name="connsiteY31" fmla="*/ 1159346 h 2382166"/>
              <a:gd name="connsiteX32" fmla="*/ 862197 w 935662"/>
              <a:gd name="connsiteY32" fmla="*/ 1171791 h 2382166"/>
              <a:gd name="connsiteX33" fmla="*/ 768230 w 935662"/>
              <a:gd name="connsiteY33" fmla="*/ 1232776 h 2382166"/>
              <a:gd name="connsiteX34" fmla="*/ 774453 w 935662"/>
              <a:gd name="connsiteY34" fmla="*/ 1139743 h 2382166"/>
              <a:gd name="connsiteX35" fmla="*/ 777253 w 935662"/>
              <a:gd name="connsiteY35" fmla="*/ 1128541 h 2382166"/>
              <a:gd name="connsiteX36" fmla="*/ 869977 w 935662"/>
              <a:gd name="connsiteY36" fmla="*/ 1020883 h 2382166"/>
              <a:gd name="connsiteX37" fmla="*/ 916650 w 935662"/>
              <a:gd name="connsiteY37" fmla="*/ 986035 h 2382166"/>
              <a:gd name="connsiteX38" fmla="*/ 925984 w 935662"/>
              <a:gd name="connsiteY38" fmla="*/ 976077 h 2382166"/>
              <a:gd name="connsiteX39" fmla="*/ 602076 w 935662"/>
              <a:gd name="connsiteY39" fmla="*/ 975455 h 2382166"/>
              <a:gd name="connsiteX40" fmla="*/ 611099 w 935662"/>
              <a:gd name="connsiteY40" fmla="*/ 985723 h 2382166"/>
              <a:gd name="connsiteX41" fmla="*/ 653416 w 935662"/>
              <a:gd name="connsiteY41" fmla="*/ 1020572 h 2382166"/>
              <a:gd name="connsiteX42" fmla="*/ 748317 w 935662"/>
              <a:gd name="connsiteY42" fmla="*/ 1149700 h 2382166"/>
              <a:gd name="connsiteX43" fmla="*/ 750183 w 935662"/>
              <a:gd name="connsiteY43" fmla="*/ 1237755 h 2382166"/>
              <a:gd name="connsiteX44" fmla="*/ 666172 w 935662"/>
              <a:gd name="connsiteY44" fmla="*/ 1177703 h 2382166"/>
              <a:gd name="connsiteX45" fmla="*/ 661505 w 935662"/>
              <a:gd name="connsiteY45" fmla="*/ 1175213 h 2382166"/>
              <a:gd name="connsiteX46" fmla="*/ 593674 w 935662"/>
              <a:gd name="connsiteY46" fmla="*/ 1052620 h 2382166"/>
              <a:gd name="connsiteX47" fmla="*/ 602076 w 935662"/>
              <a:gd name="connsiteY47" fmla="*/ 975455 h 2382166"/>
              <a:gd name="connsiteX48" fmla="*/ 406363 w 935662"/>
              <a:gd name="connsiteY48" fmla="*/ 966742 h 2382166"/>
              <a:gd name="connsiteX49" fmla="*/ 436235 w 935662"/>
              <a:gd name="connsiteY49" fmla="*/ 1046708 h 2382166"/>
              <a:gd name="connsiteX50" fmla="*/ 416632 w 935662"/>
              <a:gd name="connsiteY50" fmla="*/ 1104270 h 2382166"/>
              <a:gd name="connsiteX51" fmla="*/ 381472 w 935662"/>
              <a:gd name="connsiteY51" fmla="*/ 1142854 h 2382166"/>
              <a:gd name="connsiteX52" fmla="*/ 358757 w 935662"/>
              <a:gd name="connsiteY52" fmla="*/ 1174902 h 2382166"/>
              <a:gd name="connsiteX53" fmla="*/ 341955 w 935662"/>
              <a:gd name="connsiteY53" fmla="*/ 1111427 h 2382166"/>
              <a:gd name="connsiteX54" fmla="*/ 340399 w 935662"/>
              <a:gd name="connsiteY54" fmla="*/ 1089646 h 2382166"/>
              <a:gd name="connsiteX55" fmla="*/ 370271 w 935662"/>
              <a:gd name="connsiteY55" fmla="*/ 1016837 h 2382166"/>
              <a:gd name="connsiteX56" fmla="*/ 406363 w 935662"/>
              <a:gd name="connsiteY56" fmla="*/ 966742 h 2382166"/>
              <a:gd name="connsiteX57" fmla="*/ 371204 w 935662"/>
              <a:gd name="connsiteY57" fmla="*/ 848817 h 2382166"/>
              <a:gd name="connsiteX58" fmla="*/ 394850 w 935662"/>
              <a:gd name="connsiteY58" fmla="*/ 909802 h 2382166"/>
              <a:gd name="connsiteX59" fmla="*/ 376492 w 935662"/>
              <a:gd name="connsiteY59" fmla="*/ 994747 h 2382166"/>
              <a:gd name="connsiteX60" fmla="*/ 319863 w 935662"/>
              <a:gd name="connsiteY60" fmla="*/ 1059777 h 2382166"/>
              <a:gd name="connsiteX61" fmla="*/ 306483 w 935662"/>
              <a:gd name="connsiteY61" fmla="*/ 1004702 h 2382166"/>
              <a:gd name="connsiteX62" fmla="*/ 304304 w 935662"/>
              <a:gd name="connsiteY62" fmla="*/ 985100 h 2382166"/>
              <a:gd name="connsiteX63" fmla="*/ 339777 w 935662"/>
              <a:gd name="connsiteY63" fmla="*/ 895800 h 2382166"/>
              <a:gd name="connsiteX64" fmla="*/ 365292 w 935662"/>
              <a:gd name="connsiteY64" fmla="*/ 860641 h 2382166"/>
              <a:gd name="connsiteX65" fmla="*/ 371204 w 935662"/>
              <a:gd name="connsiteY65" fmla="*/ 848817 h 2382166"/>
              <a:gd name="connsiteX66" fmla="*/ 925670 w 935662"/>
              <a:gd name="connsiteY66" fmla="*/ 804321 h 2382166"/>
              <a:gd name="connsiteX67" fmla="*/ 930027 w 935662"/>
              <a:gd name="connsiteY67" fmla="*/ 838548 h 2382166"/>
              <a:gd name="connsiteX68" fmla="*/ 931582 w 935662"/>
              <a:gd name="connsiteY68" fmla="*/ 913847 h 2382166"/>
              <a:gd name="connsiteX69" fmla="*/ 888021 w 935662"/>
              <a:gd name="connsiteY69" fmla="*/ 985721 h 2382166"/>
              <a:gd name="connsiteX70" fmla="*/ 871843 w 935662"/>
              <a:gd name="connsiteY70" fmla="*/ 995678 h 2382166"/>
              <a:gd name="connsiteX71" fmla="*/ 774141 w 935662"/>
              <a:gd name="connsiteY71" fmla="*/ 1062575 h 2382166"/>
              <a:gd name="connsiteX72" fmla="*/ 795610 w 935662"/>
              <a:gd name="connsiteY72" fmla="*/ 912602 h 2382166"/>
              <a:gd name="connsiteX73" fmla="*/ 852240 w 935662"/>
              <a:gd name="connsiteY73" fmla="*/ 857527 h 2382166"/>
              <a:gd name="connsiteX74" fmla="*/ 925670 w 935662"/>
              <a:gd name="connsiteY74" fmla="*/ 804321 h 2382166"/>
              <a:gd name="connsiteX75" fmla="*/ 334798 w 935662"/>
              <a:gd name="connsiteY75" fmla="*/ 734624 h 2382166"/>
              <a:gd name="connsiteX76" fmla="*/ 360626 w 935662"/>
              <a:gd name="connsiteY76" fmla="*/ 804321 h 2382166"/>
              <a:gd name="connsiteX77" fmla="*/ 343511 w 935662"/>
              <a:gd name="connsiteY77" fmla="*/ 877130 h 2382166"/>
              <a:gd name="connsiteX78" fmla="*/ 303060 w 935662"/>
              <a:gd name="connsiteY78" fmla="*/ 922247 h 2382166"/>
              <a:gd name="connsiteX79" fmla="*/ 286258 w 935662"/>
              <a:gd name="connsiteY79" fmla="*/ 947451 h 2382166"/>
              <a:gd name="connsiteX80" fmla="*/ 268521 w 935662"/>
              <a:gd name="connsiteY80" fmla="*/ 877754 h 2382166"/>
              <a:gd name="connsiteX81" fmla="*/ 307416 w 935662"/>
              <a:gd name="connsiteY81" fmla="*/ 778496 h 2382166"/>
              <a:gd name="connsiteX82" fmla="*/ 328886 w 935662"/>
              <a:gd name="connsiteY82" fmla="*/ 748004 h 2382166"/>
              <a:gd name="connsiteX83" fmla="*/ 334798 w 935662"/>
              <a:gd name="connsiteY83" fmla="*/ 734624 h 2382166"/>
              <a:gd name="connsiteX84" fmla="*/ 350355 w 935662"/>
              <a:gd name="connsiteY84" fmla="*/ 650927 h 2382166"/>
              <a:gd name="connsiteX85" fmla="*/ 403872 w 935662"/>
              <a:gd name="connsiteY85" fmla="*/ 737115 h 2382166"/>
              <a:gd name="connsiteX86" fmla="*/ 607677 w 935662"/>
              <a:gd name="connsiteY86" fmla="*/ 1171792 h 2382166"/>
              <a:gd name="connsiteX87" fmla="*/ 667106 w 935662"/>
              <a:gd name="connsiteY87" fmla="*/ 1614560 h 2382166"/>
              <a:gd name="connsiteX88" fmla="*/ 660261 w 935662"/>
              <a:gd name="connsiteY88" fmla="*/ 1715061 h 2382166"/>
              <a:gd name="connsiteX89" fmla="*/ 658082 w 935662"/>
              <a:gd name="connsiteY89" fmla="*/ 1725329 h 2382166"/>
              <a:gd name="connsiteX90" fmla="*/ 650925 w 935662"/>
              <a:gd name="connsiteY90" fmla="*/ 1643497 h 2382166"/>
              <a:gd name="connsiteX91" fmla="*/ 576250 w 935662"/>
              <a:gd name="connsiteY91" fmla="*/ 1287230 h 2382166"/>
              <a:gd name="connsiteX92" fmla="*/ 355333 w 935662"/>
              <a:gd name="connsiteY92" fmla="*/ 671151 h 2382166"/>
              <a:gd name="connsiteX93" fmla="*/ 350355 w 935662"/>
              <a:gd name="connsiteY93" fmla="*/ 650927 h 2382166"/>
              <a:gd name="connsiteX94" fmla="*/ 605500 w 935662"/>
              <a:gd name="connsiteY94" fmla="*/ 643770 h 2382166"/>
              <a:gd name="connsiteX95" fmla="*/ 614523 w 935662"/>
              <a:gd name="connsiteY95" fmla="*/ 653727 h 2382166"/>
              <a:gd name="connsiteX96" fmla="*/ 663684 w 935662"/>
              <a:gd name="connsiteY96" fmla="*/ 690131 h 2382166"/>
              <a:gd name="connsiteX97" fmla="*/ 704445 w 935662"/>
              <a:gd name="connsiteY97" fmla="*/ 713466 h 2382166"/>
              <a:gd name="connsiteX98" fmla="*/ 742405 w 935662"/>
              <a:gd name="connsiteY98" fmla="*/ 771029 h 2382166"/>
              <a:gd name="connsiteX99" fmla="*/ 757653 w 935662"/>
              <a:gd name="connsiteY99" fmla="*/ 892068 h 2382166"/>
              <a:gd name="connsiteX100" fmla="*/ 756719 w 935662"/>
              <a:gd name="connsiteY100" fmla="*/ 900468 h 2382166"/>
              <a:gd name="connsiteX101" fmla="*/ 751117 w 935662"/>
              <a:gd name="connsiteY101" fmla="*/ 895801 h 2382166"/>
              <a:gd name="connsiteX102" fmla="*/ 688888 w 935662"/>
              <a:gd name="connsiteY102" fmla="*/ 851929 h 2382166"/>
              <a:gd name="connsiteX103" fmla="*/ 666795 w 935662"/>
              <a:gd name="connsiteY103" fmla="*/ 840105 h 2382166"/>
              <a:gd name="connsiteX104" fmla="*/ 596787 w 935662"/>
              <a:gd name="connsiteY104" fmla="*/ 713156 h 2382166"/>
              <a:gd name="connsiteX105" fmla="*/ 603010 w 935662"/>
              <a:gd name="connsiteY105" fmla="*/ 644391 h 2382166"/>
              <a:gd name="connsiteX106" fmla="*/ 605500 w 935662"/>
              <a:gd name="connsiteY106" fmla="*/ 643770 h 2382166"/>
              <a:gd name="connsiteX107" fmla="*/ 926605 w 935662"/>
              <a:gd name="connsiteY107" fmla="*/ 634745 h 2382166"/>
              <a:gd name="connsiteX108" fmla="*/ 929094 w 935662"/>
              <a:gd name="connsiteY108" fmla="*/ 643147 h 2382166"/>
              <a:gd name="connsiteX109" fmla="*/ 935628 w 935662"/>
              <a:gd name="connsiteY109" fmla="*/ 729646 h 2382166"/>
              <a:gd name="connsiteX110" fmla="*/ 882733 w 935662"/>
              <a:gd name="connsiteY110" fmla="*/ 823302 h 2382166"/>
              <a:gd name="connsiteX111" fmla="*/ 857218 w 935662"/>
              <a:gd name="connsiteY111" fmla="*/ 837614 h 2382166"/>
              <a:gd name="connsiteX112" fmla="*/ 776942 w 935662"/>
              <a:gd name="connsiteY112" fmla="*/ 894244 h 2382166"/>
              <a:gd name="connsiteX113" fmla="*/ 790322 w 935662"/>
              <a:gd name="connsiteY113" fmla="*/ 765429 h 2382166"/>
              <a:gd name="connsiteX114" fmla="*/ 852862 w 935662"/>
              <a:gd name="connsiteY114" fmla="*/ 690752 h 2382166"/>
              <a:gd name="connsiteX115" fmla="*/ 926605 w 935662"/>
              <a:gd name="connsiteY115" fmla="*/ 634745 h 2382166"/>
              <a:gd name="connsiteX116" fmla="*/ 299016 w 935662"/>
              <a:gd name="connsiteY116" fmla="*/ 626344 h 2382166"/>
              <a:gd name="connsiteX117" fmla="*/ 324220 w 935662"/>
              <a:gd name="connsiteY117" fmla="*/ 723735 h 2382166"/>
              <a:gd name="connsiteX118" fmla="*/ 296839 w 935662"/>
              <a:gd name="connsiteY118" fmla="*/ 775385 h 2382166"/>
              <a:gd name="connsiteX119" fmla="*/ 252964 w 935662"/>
              <a:gd name="connsiteY119" fmla="*/ 842905 h 2382166"/>
              <a:gd name="connsiteX120" fmla="*/ 275368 w 935662"/>
              <a:gd name="connsiteY120" fmla="*/ 660571 h 2382166"/>
              <a:gd name="connsiteX121" fmla="*/ 299016 w 935662"/>
              <a:gd name="connsiteY121" fmla="*/ 626344 h 2382166"/>
              <a:gd name="connsiteX122" fmla="*/ 148729 w 935662"/>
              <a:gd name="connsiteY122" fmla="*/ 563493 h 2382166"/>
              <a:gd name="connsiteX123" fmla="*/ 204426 w 935662"/>
              <a:gd name="connsiteY123" fmla="*/ 606431 h 2382166"/>
              <a:gd name="connsiteX124" fmla="*/ 229319 w 935662"/>
              <a:gd name="connsiteY124" fmla="*/ 699154 h 2382166"/>
              <a:gd name="connsiteX125" fmla="*/ 216871 w 935662"/>
              <a:gd name="connsiteY125" fmla="*/ 742404 h 2382166"/>
              <a:gd name="connsiteX126" fmla="*/ 216560 w 935662"/>
              <a:gd name="connsiteY126" fmla="*/ 763250 h 2382166"/>
              <a:gd name="connsiteX127" fmla="*/ 434367 w 935662"/>
              <a:gd name="connsiteY127" fmla="*/ 1467694 h 2382166"/>
              <a:gd name="connsiteX128" fmla="*/ 493486 w 935662"/>
              <a:gd name="connsiteY128" fmla="*/ 1757064 h 2382166"/>
              <a:gd name="connsiteX129" fmla="*/ 504376 w 935662"/>
              <a:gd name="connsiteY129" fmla="*/ 2087816 h 2382166"/>
              <a:gd name="connsiteX130" fmla="*/ 503754 w 935662"/>
              <a:gd name="connsiteY130" fmla="*/ 2141334 h 2382166"/>
              <a:gd name="connsiteX131" fmla="*/ 489751 w 935662"/>
              <a:gd name="connsiteY131" fmla="*/ 2257394 h 2382166"/>
              <a:gd name="connsiteX132" fmla="*/ 488195 w 935662"/>
              <a:gd name="connsiteY132" fmla="*/ 2262371 h 2382166"/>
              <a:gd name="connsiteX133" fmla="*/ 482283 w 935662"/>
              <a:gd name="connsiteY133" fmla="*/ 2269528 h 2382166"/>
              <a:gd name="connsiteX134" fmla="*/ 453036 w 935662"/>
              <a:gd name="connsiteY134" fmla="*/ 1891793 h 2382166"/>
              <a:gd name="connsiteX135" fmla="*/ 472017 w 935662"/>
              <a:gd name="connsiteY135" fmla="*/ 1951222 h 2382166"/>
              <a:gd name="connsiteX136" fmla="*/ 487574 w 935662"/>
              <a:gd name="connsiteY136" fmla="*/ 2012206 h 2382166"/>
              <a:gd name="connsiteX137" fmla="*/ 499398 w 935662"/>
              <a:gd name="connsiteY137" fmla="*/ 2074749 h 2382166"/>
              <a:gd name="connsiteX138" fmla="*/ 502509 w 935662"/>
              <a:gd name="connsiteY138" fmla="*/ 2074749 h 2382166"/>
              <a:gd name="connsiteX139" fmla="*/ 502509 w 935662"/>
              <a:gd name="connsiteY139" fmla="*/ 1982025 h 2382166"/>
              <a:gd name="connsiteX140" fmla="*/ 433122 w 935662"/>
              <a:gd name="connsiteY140" fmla="*/ 1478896 h 2382166"/>
              <a:gd name="connsiteX141" fmla="*/ 419121 w 935662"/>
              <a:gd name="connsiteY141" fmla="*/ 1427246 h 2382166"/>
              <a:gd name="connsiteX142" fmla="*/ 408542 w 935662"/>
              <a:gd name="connsiteY142" fmla="*/ 1414798 h 2382166"/>
              <a:gd name="connsiteX143" fmla="*/ 342578 w 935662"/>
              <a:gd name="connsiteY143" fmla="*/ 1394885 h 2382166"/>
              <a:gd name="connsiteX144" fmla="*/ 267900 w 935662"/>
              <a:gd name="connsiteY144" fmla="*/ 1323632 h 2382166"/>
              <a:gd name="connsiteX145" fmla="*/ 256700 w 935662"/>
              <a:gd name="connsiteY145" fmla="*/ 1269492 h 2382166"/>
              <a:gd name="connsiteX146" fmla="*/ 268524 w 935662"/>
              <a:gd name="connsiteY146" fmla="*/ 1276649 h 2382166"/>
              <a:gd name="connsiteX147" fmla="*/ 306484 w 935662"/>
              <a:gd name="connsiteY147" fmla="*/ 1290028 h 2382166"/>
              <a:gd name="connsiteX148" fmla="*/ 392051 w 935662"/>
              <a:gd name="connsiteY148" fmla="*/ 1350702 h 2382166"/>
              <a:gd name="connsiteX149" fmla="*/ 402007 w 935662"/>
              <a:gd name="connsiteY149" fmla="*/ 1367193 h 2382166"/>
              <a:gd name="connsiteX150" fmla="*/ 401385 w 935662"/>
              <a:gd name="connsiteY150" fmla="*/ 1361281 h 2382166"/>
              <a:gd name="connsiteX151" fmla="*/ 387695 w 935662"/>
              <a:gd name="connsiteY151" fmla="*/ 1311808 h 2382166"/>
              <a:gd name="connsiteX152" fmla="*/ 371825 w 935662"/>
              <a:gd name="connsiteY152" fmla="*/ 1294385 h 2382166"/>
              <a:gd name="connsiteX153" fmla="*/ 307105 w 935662"/>
              <a:gd name="connsiteY153" fmla="*/ 1277581 h 2382166"/>
              <a:gd name="connsiteX154" fmla="*/ 233986 w 935662"/>
              <a:gd name="connsiteY154" fmla="*/ 1212551 h 2382166"/>
              <a:gd name="connsiteX155" fmla="*/ 220917 w 935662"/>
              <a:gd name="connsiteY155" fmla="*/ 1157789 h 2382166"/>
              <a:gd name="connsiteX156" fmla="*/ 223717 w 935662"/>
              <a:gd name="connsiteY156" fmla="*/ 1155922 h 2382166"/>
              <a:gd name="connsiteX157" fmla="*/ 286571 w 935662"/>
              <a:gd name="connsiteY157" fmla="*/ 1177081 h 2382166"/>
              <a:gd name="connsiteX158" fmla="*/ 345689 w 935662"/>
              <a:gd name="connsiteY158" fmla="*/ 1214419 h 2382166"/>
              <a:gd name="connsiteX159" fmla="*/ 371514 w 935662"/>
              <a:gd name="connsiteY159" fmla="*/ 1257046 h 2382166"/>
              <a:gd name="connsiteX160" fmla="*/ 348490 w 935662"/>
              <a:gd name="connsiteY160" fmla="*/ 1182682 h 2382166"/>
              <a:gd name="connsiteX161" fmla="*/ 341643 w 935662"/>
              <a:gd name="connsiteY161" fmla="*/ 1181124 h 2382166"/>
              <a:gd name="connsiteX162" fmla="*/ 262922 w 935662"/>
              <a:gd name="connsiteY162" fmla="*/ 1159966 h 2382166"/>
              <a:gd name="connsiteX163" fmla="*/ 200069 w 935662"/>
              <a:gd name="connsiteY163" fmla="*/ 1103959 h 2382166"/>
              <a:gd name="connsiteX164" fmla="*/ 185757 w 935662"/>
              <a:gd name="connsiteY164" fmla="*/ 1040485 h 2382166"/>
              <a:gd name="connsiteX165" fmla="*/ 252654 w 935662"/>
              <a:gd name="connsiteY165" fmla="*/ 1061643 h 2382166"/>
              <a:gd name="connsiteX166" fmla="*/ 308350 w 935662"/>
              <a:gd name="connsiteY166" fmla="*/ 1097426 h 2382166"/>
              <a:gd name="connsiteX167" fmla="*/ 335731 w 935662"/>
              <a:gd name="connsiteY167" fmla="*/ 1142543 h 2382166"/>
              <a:gd name="connsiteX168" fmla="*/ 333865 w 935662"/>
              <a:gd name="connsiteY168" fmla="*/ 1134141 h 2382166"/>
              <a:gd name="connsiteX169" fmla="*/ 320174 w 935662"/>
              <a:gd name="connsiteY169" fmla="*/ 1089024 h 2382166"/>
              <a:gd name="connsiteX170" fmla="*/ 294971 w 935662"/>
              <a:gd name="connsiteY170" fmla="*/ 1062888 h 2382166"/>
              <a:gd name="connsiteX171" fmla="*/ 229940 w 935662"/>
              <a:gd name="connsiteY171" fmla="*/ 1047020 h 2382166"/>
              <a:gd name="connsiteX172" fmla="*/ 163976 w 935662"/>
              <a:gd name="connsiteY172" fmla="*/ 987589 h 2382166"/>
              <a:gd name="connsiteX173" fmla="*/ 151219 w 935662"/>
              <a:gd name="connsiteY173" fmla="*/ 933449 h 2382166"/>
              <a:gd name="connsiteX174" fmla="*/ 151219 w 935662"/>
              <a:gd name="connsiteY174" fmla="*/ 924736 h 2382166"/>
              <a:gd name="connsiteX175" fmla="*/ 210961 w 935662"/>
              <a:gd name="connsiteY175" fmla="*/ 947140 h 2382166"/>
              <a:gd name="connsiteX176" fmla="*/ 278479 w 935662"/>
              <a:gd name="connsiteY176" fmla="*/ 991324 h 2382166"/>
              <a:gd name="connsiteX177" fmla="*/ 298393 w 935662"/>
              <a:gd name="connsiteY177" fmla="*/ 1021817 h 2382166"/>
              <a:gd name="connsiteX178" fmla="*/ 278479 w 935662"/>
              <a:gd name="connsiteY178" fmla="*/ 960519 h 2382166"/>
              <a:gd name="connsiteX179" fmla="*/ 272257 w 935662"/>
              <a:gd name="connsiteY179" fmla="*/ 955852 h 2382166"/>
              <a:gd name="connsiteX180" fmla="*/ 201938 w 935662"/>
              <a:gd name="connsiteY180" fmla="*/ 935939 h 2382166"/>
              <a:gd name="connsiteX181" fmla="*/ 125083 w 935662"/>
              <a:gd name="connsiteY181" fmla="*/ 865618 h 2382166"/>
              <a:gd name="connsiteX182" fmla="*/ 115436 w 935662"/>
              <a:gd name="connsiteY182" fmla="*/ 822680 h 2382166"/>
              <a:gd name="connsiteX183" fmla="*/ 114191 w 935662"/>
              <a:gd name="connsiteY183" fmla="*/ 810546 h 2382166"/>
              <a:gd name="connsiteX184" fmla="*/ 169266 w 935662"/>
              <a:gd name="connsiteY184" fmla="*/ 832949 h 2382166"/>
              <a:gd name="connsiteX185" fmla="*/ 242698 w 935662"/>
              <a:gd name="connsiteY185" fmla="*/ 878687 h 2382166"/>
              <a:gd name="connsiteX186" fmla="*/ 261678 w 935662"/>
              <a:gd name="connsiteY186" fmla="*/ 909180 h 2382166"/>
              <a:gd name="connsiteX187" fmla="*/ 243009 w 935662"/>
              <a:gd name="connsiteY187" fmla="*/ 854107 h 2382166"/>
              <a:gd name="connsiteX188" fmla="*/ 233675 w 935662"/>
              <a:gd name="connsiteY188" fmla="*/ 846950 h 2382166"/>
              <a:gd name="connsiteX189" fmla="*/ 174867 w 935662"/>
              <a:gd name="connsiteY189" fmla="*/ 823613 h 2382166"/>
              <a:gd name="connsiteX190" fmla="*/ 88055 w 935662"/>
              <a:gd name="connsiteY190" fmla="*/ 747693 h 2382166"/>
              <a:gd name="connsiteX191" fmla="*/ 77476 w 935662"/>
              <a:gd name="connsiteY191" fmla="*/ 702265 h 2382166"/>
              <a:gd name="connsiteX192" fmla="*/ 134107 w 935662"/>
              <a:gd name="connsiteY192" fmla="*/ 720312 h 2382166"/>
              <a:gd name="connsiteX193" fmla="*/ 219983 w 935662"/>
              <a:gd name="connsiteY193" fmla="*/ 795610 h 2382166"/>
              <a:gd name="connsiteX194" fmla="*/ 226829 w 935662"/>
              <a:gd name="connsiteY194" fmla="*/ 804944 h 2382166"/>
              <a:gd name="connsiteX195" fmla="*/ 207848 w 935662"/>
              <a:gd name="connsiteY195" fmla="*/ 750804 h 2382166"/>
              <a:gd name="connsiteX196" fmla="*/ 202248 w 935662"/>
              <a:gd name="connsiteY196" fmla="*/ 744892 h 2382166"/>
              <a:gd name="connsiteX197" fmla="*/ 191046 w 935662"/>
              <a:gd name="connsiteY197" fmla="*/ 737114 h 2382166"/>
              <a:gd name="connsiteX198" fmla="*/ 138774 w 935662"/>
              <a:gd name="connsiteY198" fmla="*/ 610166 h 2382166"/>
              <a:gd name="connsiteX199" fmla="*/ 148729 w 935662"/>
              <a:gd name="connsiteY199" fmla="*/ 563493 h 2382166"/>
              <a:gd name="connsiteX200" fmla="*/ 605187 w 935662"/>
              <a:gd name="connsiteY200" fmla="*/ 473881 h 2382166"/>
              <a:gd name="connsiteX201" fmla="*/ 612966 w 935662"/>
              <a:gd name="connsiteY201" fmla="*/ 485081 h 2382166"/>
              <a:gd name="connsiteX202" fmla="*/ 660262 w 935662"/>
              <a:gd name="connsiteY202" fmla="*/ 522109 h 2382166"/>
              <a:gd name="connsiteX203" fmla="*/ 751117 w 935662"/>
              <a:gd name="connsiteY203" fmla="*/ 632878 h 2382166"/>
              <a:gd name="connsiteX204" fmla="*/ 758585 w 935662"/>
              <a:gd name="connsiteY204" fmla="*/ 726535 h 2382166"/>
              <a:gd name="connsiteX205" fmla="*/ 758274 w 935662"/>
              <a:gd name="connsiteY205" fmla="*/ 735246 h 2382166"/>
              <a:gd name="connsiteX206" fmla="*/ 750807 w 935662"/>
              <a:gd name="connsiteY206" fmla="*/ 729023 h 2382166"/>
              <a:gd name="connsiteX207" fmla="*/ 687953 w 935662"/>
              <a:gd name="connsiteY207" fmla="*/ 685462 h 2382166"/>
              <a:gd name="connsiteX208" fmla="*/ 649372 w 935662"/>
              <a:gd name="connsiteY208" fmla="*/ 663993 h 2382166"/>
              <a:gd name="connsiteX209" fmla="*/ 598343 w 935662"/>
              <a:gd name="connsiteY209" fmla="*/ 584339 h 2382166"/>
              <a:gd name="connsiteX210" fmla="*/ 605187 w 935662"/>
              <a:gd name="connsiteY210" fmla="*/ 473881 h 2382166"/>
              <a:gd name="connsiteX211" fmla="*/ 927539 w 935662"/>
              <a:gd name="connsiteY211" fmla="*/ 469836 h 2382166"/>
              <a:gd name="connsiteX212" fmla="*/ 932830 w 935662"/>
              <a:gd name="connsiteY212" fmla="*/ 584029 h 2382166"/>
              <a:gd name="connsiteX213" fmla="*/ 890824 w 935662"/>
              <a:gd name="connsiteY213" fmla="*/ 650304 h 2382166"/>
              <a:gd name="connsiteX214" fmla="*/ 847574 w 935662"/>
              <a:gd name="connsiteY214" fmla="*/ 675819 h 2382166"/>
              <a:gd name="connsiteX215" fmla="*/ 780988 w 935662"/>
              <a:gd name="connsiteY215" fmla="*/ 722802 h 2382166"/>
              <a:gd name="connsiteX216" fmla="*/ 776942 w 935662"/>
              <a:gd name="connsiteY216" fmla="*/ 725913 h 2382166"/>
              <a:gd name="connsiteX217" fmla="*/ 773520 w 935662"/>
              <a:gd name="connsiteY217" fmla="*/ 725290 h 2382166"/>
              <a:gd name="connsiteX218" fmla="*/ 776942 w 935662"/>
              <a:gd name="connsiteY218" fmla="*/ 655593 h 2382166"/>
              <a:gd name="connsiteX219" fmla="*/ 789077 w 935662"/>
              <a:gd name="connsiteY219" fmla="*/ 599275 h 2382166"/>
              <a:gd name="connsiteX220" fmla="*/ 850374 w 935662"/>
              <a:gd name="connsiteY220" fmla="*/ 524911 h 2382166"/>
              <a:gd name="connsiteX221" fmla="*/ 924739 w 935662"/>
              <a:gd name="connsiteY221" fmla="*/ 470458 h 2382166"/>
              <a:gd name="connsiteX222" fmla="*/ 927539 w 935662"/>
              <a:gd name="connsiteY222" fmla="*/ 469836 h 2382166"/>
              <a:gd name="connsiteX223" fmla="*/ 606743 w 935662"/>
              <a:gd name="connsiteY223" fmla="*/ 311149 h 2382166"/>
              <a:gd name="connsiteX224" fmla="*/ 659328 w 935662"/>
              <a:gd name="connsiteY224" fmla="*/ 357200 h 2382166"/>
              <a:gd name="connsiteX225" fmla="*/ 671773 w 935662"/>
              <a:gd name="connsiteY225" fmla="*/ 362799 h 2382166"/>
              <a:gd name="connsiteX226" fmla="*/ 746761 w 935662"/>
              <a:gd name="connsiteY226" fmla="*/ 451166 h 2382166"/>
              <a:gd name="connsiteX227" fmla="*/ 759206 w 935662"/>
              <a:gd name="connsiteY227" fmla="*/ 556957 h 2382166"/>
              <a:gd name="connsiteX228" fmla="*/ 757962 w 935662"/>
              <a:gd name="connsiteY228" fmla="*/ 570337 h 2382166"/>
              <a:gd name="connsiteX229" fmla="*/ 751428 w 935662"/>
              <a:gd name="connsiteY229" fmla="*/ 565046 h 2382166"/>
              <a:gd name="connsiteX230" fmla="*/ 689820 w 935662"/>
              <a:gd name="connsiteY230" fmla="*/ 521798 h 2382166"/>
              <a:gd name="connsiteX231" fmla="*/ 651237 w 935662"/>
              <a:gd name="connsiteY231" fmla="*/ 500640 h 2382166"/>
              <a:gd name="connsiteX232" fmla="*/ 598654 w 935662"/>
              <a:gd name="connsiteY232" fmla="*/ 416629 h 2382166"/>
              <a:gd name="connsiteX233" fmla="*/ 604877 w 935662"/>
              <a:gd name="connsiteY233" fmla="*/ 314260 h 2382166"/>
              <a:gd name="connsiteX234" fmla="*/ 606743 w 935662"/>
              <a:gd name="connsiteY234" fmla="*/ 311149 h 2382166"/>
              <a:gd name="connsiteX235" fmla="*/ 930029 w 935662"/>
              <a:gd name="connsiteY235" fmla="*/ 304926 h 2382166"/>
              <a:gd name="connsiteX236" fmla="*/ 933140 w 935662"/>
              <a:gd name="connsiteY236" fmla="*/ 414139 h 2382166"/>
              <a:gd name="connsiteX237" fmla="*/ 894557 w 935662"/>
              <a:gd name="connsiteY237" fmla="*/ 484149 h 2382166"/>
              <a:gd name="connsiteX238" fmla="*/ 874333 w 935662"/>
              <a:gd name="connsiteY238" fmla="*/ 497216 h 2382166"/>
              <a:gd name="connsiteX239" fmla="*/ 776010 w 935662"/>
              <a:gd name="connsiteY239" fmla="*/ 563804 h 2382166"/>
              <a:gd name="connsiteX240" fmla="*/ 774142 w 935662"/>
              <a:gd name="connsiteY240" fmla="*/ 546379 h 2382166"/>
              <a:gd name="connsiteX241" fmla="*/ 791256 w 935662"/>
              <a:gd name="connsiteY241" fmla="*/ 427830 h 2382166"/>
              <a:gd name="connsiteX242" fmla="*/ 850685 w 935662"/>
              <a:gd name="connsiteY242" fmla="*/ 360933 h 2382166"/>
              <a:gd name="connsiteX243" fmla="*/ 924117 w 935662"/>
              <a:gd name="connsiteY243" fmla="*/ 307104 h 2382166"/>
              <a:gd name="connsiteX244" fmla="*/ 930029 w 935662"/>
              <a:gd name="connsiteY244" fmla="*/ 304926 h 2382166"/>
              <a:gd name="connsiteX245" fmla="*/ 602386 w 935662"/>
              <a:gd name="connsiteY245" fmla="*/ 148729 h 2382166"/>
              <a:gd name="connsiteX246" fmla="*/ 663062 w 935662"/>
              <a:gd name="connsiteY246" fmla="*/ 196336 h 2382166"/>
              <a:gd name="connsiteX247" fmla="*/ 750495 w 935662"/>
              <a:gd name="connsiteY247" fmla="*/ 343198 h 2382166"/>
              <a:gd name="connsiteX248" fmla="*/ 755473 w 935662"/>
              <a:gd name="connsiteY248" fmla="*/ 414762 h 2382166"/>
              <a:gd name="connsiteX249" fmla="*/ 751116 w 935662"/>
              <a:gd name="connsiteY249" fmla="*/ 415696 h 2382166"/>
              <a:gd name="connsiteX250" fmla="*/ 667418 w 935662"/>
              <a:gd name="connsiteY250" fmla="*/ 346620 h 2382166"/>
              <a:gd name="connsiteX251" fmla="*/ 596163 w 935662"/>
              <a:gd name="connsiteY251" fmla="*/ 229317 h 2382166"/>
              <a:gd name="connsiteX252" fmla="*/ 602386 w 935662"/>
              <a:gd name="connsiteY252" fmla="*/ 148729 h 2382166"/>
              <a:gd name="connsiteX253" fmla="*/ 925671 w 935662"/>
              <a:gd name="connsiteY253" fmla="*/ 140017 h 2382166"/>
              <a:gd name="connsiteX254" fmla="*/ 927540 w 935662"/>
              <a:gd name="connsiteY254" fmla="*/ 159309 h 2382166"/>
              <a:gd name="connsiteX255" fmla="*/ 931273 w 935662"/>
              <a:gd name="connsiteY255" fmla="*/ 221849 h 2382166"/>
              <a:gd name="connsiteX256" fmla="*/ 857841 w 935662"/>
              <a:gd name="connsiteY256" fmla="*/ 341020 h 2382166"/>
              <a:gd name="connsiteX257" fmla="*/ 794055 w 935662"/>
              <a:gd name="connsiteY257" fmla="*/ 385826 h 2382166"/>
              <a:gd name="connsiteX258" fmla="*/ 774453 w 935662"/>
              <a:gd name="connsiteY258" fmla="*/ 410717 h 2382166"/>
              <a:gd name="connsiteX259" fmla="*/ 801212 w 935662"/>
              <a:gd name="connsiteY259" fmla="*/ 259188 h 2382166"/>
              <a:gd name="connsiteX260" fmla="*/ 865308 w 935662"/>
              <a:gd name="connsiteY260" fmla="*/ 188867 h 2382166"/>
              <a:gd name="connsiteX261" fmla="*/ 925671 w 935662"/>
              <a:gd name="connsiteY261" fmla="*/ 140017 h 2382166"/>
              <a:gd name="connsiteX262" fmla="*/ 754851 w 935662"/>
              <a:gd name="connsiteY262" fmla="*/ 0 h 2382166"/>
              <a:gd name="connsiteX263" fmla="*/ 766054 w 935662"/>
              <a:gd name="connsiteY263" fmla="*/ 12134 h 2382166"/>
              <a:gd name="connsiteX264" fmla="*/ 820816 w 935662"/>
              <a:gd name="connsiteY264" fmla="*/ 107657 h 2382166"/>
              <a:gd name="connsiteX265" fmla="*/ 816459 w 935662"/>
              <a:gd name="connsiteY265" fmla="*/ 188557 h 2382166"/>
              <a:gd name="connsiteX266" fmla="*/ 765430 w 935662"/>
              <a:gd name="connsiteY266" fmla="*/ 271324 h 2382166"/>
              <a:gd name="connsiteX267" fmla="*/ 760763 w 935662"/>
              <a:gd name="connsiteY267" fmla="*/ 284080 h 2382166"/>
              <a:gd name="connsiteX268" fmla="*/ 764809 w 935662"/>
              <a:gd name="connsiteY268" fmla="*/ 971100 h 2382166"/>
              <a:gd name="connsiteX269" fmla="*/ 749873 w 935662"/>
              <a:gd name="connsiteY269" fmla="*/ 1387109 h 2382166"/>
              <a:gd name="connsiteX270" fmla="*/ 653105 w 935662"/>
              <a:gd name="connsiteY270" fmla="*/ 1961491 h 2382166"/>
              <a:gd name="connsiteX271" fmla="*/ 637236 w 935662"/>
              <a:gd name="connsiteY271" fmla="*/ 2047058 h 2382166"/>
              <a:gd name="connsiteX272" fmla="*/ 577806 w 935662"/>
              <a:gd name="connsiteY272" fmla="*/ 2214146 h 2382166"/>
              <a:gd name="connsiteX273" fmla="*/ 498773 w 935662"/>
              <a:gd name="connsiteY273" fmla="*/ 2372211 h 2382166"/>
              <a:gd name="connsiteX274" fmla="*/ 492239 w 935662"/>
              <a:gd name="connsiteY274" fmla="*/ 2382166 h 2382166"/>
              <a:gd name="connsiteX275" fmla="*/ 659639 w 935662"/>
              <a:gd name="connsiteY275" fmla="*/ 1748664 h 2382166"/>
              <a:gd name="connsiteX276" fmla="*/ 659328 w 935662"/>
              <a:gd name="connsiteY276" fmla="*/ 1840454 h 2382166"/>
              <a:gd name="connsiteX277" fmla="*/ 655906 w 935662"/>
              <a:gd name="connsiteY277" fmla="*/ 1932865 h 2382166"/>
              <a:gd name="connsiteX278" fmla="*/ 661816 w 935662"/>
              <a:gd name="connsiteY278" fmla="*/ 1912330 h 2382166"/>
              <a:gd name="connsiteX279" fmla="*/ 739916 w 935662"/>
              <a:gd name="connsiteY279" fmla="*/ 1458672 h 2382166"/>
              <a:gd name="connsiteX280" fmla="*/ 758586 w 935662"/>
              <a:gd name="connsiteY280" fmla="*/ 1076269 h 2382166"/>
              <a:gd name="connsiteX281" fmla="*/ 758586 w 935662"/>
              <a:gd name="connsiteY281" fmla="*/ 1058533 h 2382166"/>
              <a:gd name="connsiteX282" fmla="*/ 755785 w 935662"/>
              <a:gd name="connsiteY282" fmla="*/ 1067867 h 2382166"/>
              <a:gd name="connsiteX283" fmla="*/ 731826 w 935662"/>
              <a:gd name="connsiteY283" fmla="*/ 1047954 h 2382166"/>
              <a:gd name="connsiteX284" fmla="*/ 669907 w 935662"/>
              <a:gd name="connsiteY284" fmla="*/ 1010616 h 2382166"/>
              <a:gd name="connsiteX285" fmla="*/ 596164 w 935662"/>
              <a:gd name="connsiteY285" fmla="*/ 877444 h 2382166"/>
              <a:gd name="connsiteX286" fmla="*/ 602387 w 935662"/>
              <a:gd name="connsiteY286" fmla="*/ 810235 h 2382166"/>
              <a:gd name="connsiteX287" fmla="*/ 607365 w 935662"/>
              <a:gd name="connsiteY287" fmla="*/ 814280 h 2382166"/>
              <a:gd name="connsiteX288" fmla="*/ 671152 w 935662"/>
              <a:gd name="connsiteY288" fmla="*/ 861885 h 2382166"/>
              <a:gd name="connsiteX289" fmla="*/ 736493 w 935662"/>
              <a:gd name="connsiteY289" fmla="*/ 925049 h 2382166"/>
              <a:gd name="connsiteX290" fmla="*/ 752050 w 935662"/>
              <a:gd name="connsiteY290" fmla="*/ 981368 h 2382166"/>
              <a:gd name="connsiteX291" fmla="*/ 758897 w 935662"/>
              <a:gd name="connsiteY291" fmla="*/ 1026173 h 2382166"/>
              <a:gd name="connsiteX292" fmla="*/ 759829 w 935662"/>
              <a:gd name="connsiteY292" fmla="*/ 1017773 h 2382166"/>
              <a:gd name="connsiteX293" fmla="*/ 760142 w 935662"/>
              <a:gd name="connsiteY293" fmla="*/ 544824 h 2382166"/>
              <a:gd name="connsiteX294" fmla="*/ 756096 w 935662"/>
              <a:gd name="connsiteY294" fmla="*/ 283769 h 2382166"/>
              <a:gd name="connsiteX295" fmla="*/ 746762 w 935662"/>
              <a:gd name="connsiteY295" fmla="*/ 257010 h 2382166"/>
              <a:gd name="connsiteX296" fmla="*/ 709734 w 935662"/>
              <a:gd name="connsiteY296" fmla="*/ 197581 h 2382166"/>
              <a:gd name="connsiteX297" fmla="*/ 702890 w 935662"/>
              <a:gd name="connsiteY297" fmla="*/ 104858 h 2382166"/>
              <a:gd name="connsiteX298" fmla="*/ 752361 w 935662"/>
              <a:gd name="connsiteY298" fmla="*/ 4667 h 2382166"/>
              <a:gd name="connsiteX299" fmla="*/ 754851 w 935662"/>
              <a:gd name="connsiteY299" fmla="*/ 0 h 238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6">
                <a:moveTo>
                  <a:pt x="479172" y="1200106"/>
                </a:moveTo>
                <a:cubicBezTo>
                  <a:pt x="481040" y="1203217"/>
                  <a:pt x="482907" y="1204773"/>
                  <a:pt x="483528" y="1206952"/>
                </a:cubicBezTo>
                <a:cubicBezTo>
                  <a:pt x="490996" y="1227176"/>
                  <a:pt x="499709" y="1247090"/>
                  <a:pt x="505621" y="1267937"/>
                </a:cubicBezTo>
                <a:cubicBezTo>
                  <a:pt x="513089" y="1294073"/>
                  <a:pt x="507177" y="1317721"/>
                  <a:pt x="488506" y="1337945"/>
                </a:cubicBezTo>
                <a:cubicBezTo>
                  <a:pt x="478861" y="1348213"/>
                  <a:pt x="468282" y="1357547"/>
                  <a:pt x="459258" y="1367816"/>
                </a:cubicBezTo>
                <a:cubicBezTo>
                  <a:pt x="447434" y="1380885"/>
                  <a:pt x="437478" y="1394264"/>
                  <a:pt x="426586" y="1407955"/>
                </a:cubicBezTo>
                <a:cubicBezTo>
                  <a:pt x="417875" y="1387418"/>
                  <a:pt x="413519" y="1365949"/>
                  <a:pt x="411339" y="1343546"/>
                </a:cubicBezTo>
                <a:cubicBezTo>
                  <a:pt x="410718" y="1335768"/>
                  <a:pt x="411029" y="1328300"/>
                  <a:pt x="410718" y="1320522"/>
                </a:cubicBezTo>
                <a:cubicBezTo>
                  <a:pt x="409473" y="1292206"/>
                  <a:pt x="420052" y="1269182"/>
                  <a:pt x="441522" y="1251135"/>
                </a:cubicBezTo>
                <a:cubicBezTo>
                  <a:pt x="458013" y="1237445"/>
                  <a:pt x="471393" y="1221886"/>
                  <a:pt x="479172" y="1200106"/>
                </a:cubicBezTo>
                <a:close/>
                <a:moveTo>
                  <a:pt x="0" y="1198861"/>
                </a:moveTo>
                <a:cubicBezTo>
                  <a:pt x="14001" y="1210685"/>
                  <a:pt x="28004" y="1222196"/>
                  <a:pt x="42005" y="1234333"/>
                </a:cubicBezTo>
                <a:cubicBezTo>
                  <a:pt x="117926" y="1300606"/>
                  <a:pt x="187936" y="1372794"/>
                  <a:pt x="252033" y="1450893"/>
                </a:cubicBezTo>
                <a:cubicBezTo>
                  <a:pt x="347245" y="1566952"/>
                  <a:pt x="410719" y="1697636"/>
                  <a:pt x="439969" y="1844809"/>
                </a:cubicBezTo>
                <a:cubicBezTo>
                  <a:pt x="441214" y="1851655"/>
                  <a:pt x="443080" y="1858189"/>
                  <a:pt x="444325" y="1865035"/>
                </a:cubicBezTo>
                <a:cubicBezTo>
                  <a:pt x="444325" y="1865035"/>
                  <a:pt x="444325" y="1865346"/>
                  <a:pt x="444012" y="1865346"/>
                </a:cubicBezTo>
                <a:cubicBezTo>
                  <a:pt x="427834" y="1829563"/>
                  <a:pt x="412275" y="1793158"/>
                  <a:pt x="395473" y="1757686"/>
                </a:cubicBezTo>
                <a:cubicBezTo>
                  <a:pt x="357202" y="1675543"/>
                  <a:pt x="305862" y="1601179"/>
                  <a:pt x="251722" y="1529303"/>
                </a:cubicBezTo>
                <a:cubicBezTo>
                  <a:pt x="170511" y="1421333"/>
                  <a:pt x="87123" y="1314920"/>
                  <a:pt x="4356" y="1207574"/>
                </a:cubicBezTo>
                <a:cubicBezTo>
                  <a:pt x="2490" y="1205084"/>
                  <a:pt x="621" y="1202907"/>
                  <a:pt x="0" y="1198861"/>
                </a:cubicBezTo>
                <a:close/>
                <a:moveTo>
                  <a:pt x="440901" y="1077824"/>
                </a:moveTo>
                <a:cubicBezTo>
                  <a:pt x="454592" y="1107384"/>
                  <a:pt x="467972" y="1133520"/>
                  <a:pt x="471394" y="1163080"/>
                </a:cubicBezTo>
                <a:cubicBezTo>
                  <a:pt x="473573" y="1182059"/>
                  <a:pt x="467972" y="1199172"/>
                  <a:pt x="455837" y="1213796"/>
                </a:cubicBezTo>
                <a:cubicBezTo>
                  <a:pt x="448058" y="1223130"/>
                  <a:pt x="439034" y="1231532"/>
                  <a:pt x="431256" y="1240866"/>
                </a:cubicBezTo>
                <a:cubicBezTo>
                  <a:pt x="418497" y="1256423"/>
                  <a:pt x="406052" y="1272293"/>
                  <a:pt x="392672" y="1288784"/>
                </a:cubicBezTo>
                <a:cubicBezTo>
                  <a:pt x="379292" y="1255180"/>
                  <a:pt x="372758" y="1220019"/>
                  <a:pt x="376180" y="1183615"/>
                </a:cubicBezTo>
                <a:cubicBezTo>
                  <a:pt x="378047" y="1164323"/>
                  <a:pt x="387070" y="1148145"/>
                  <a:pt x="401074" y="1135386"/>
                </a:cubicBezTo>
                <a:cubicBezTo>
                  <a:pt x="417876" y="1119830"/>
                  <a:pt x="433744" y="1103960"/>
                  <a:pt x="440901" y="1077824"/>
                </a:cubicBezTo>
                <a:close/>
                <a:moveTo>
                  <a:pt x="925984" y="976077"/>
                </a:moveTo>
                <a:cubicBezTo>
                  <a:pt x="927540" y="991323"/>
                  <a:pt x="929717" y="1004392"/>
                  <a:pt x="930028" y="1017459"/>
                </a:cubicBezTo>
                <a:cubicBezTo>
                  <a:pt x="930651" y="1041418"/>
                  <a:pt x="931584" y="1065688"/>
                  <a:pt x="929406" y="1089646"/>
                </a:cubicBezTo>
                <a:cubicBezTo>
                  <a:pt x="926606" y="1119828"/>
                  <a:pt x="909804" y="1142854"/>
                  <a:pt x="883979" y="1159346"/>
                </a:cubicBezTo>
                <a:cubicBezTo>
                  <a:pt x="876822" y="1163700"/>
                  <a:pt x="869665" y="1168056"/>
                  <a:pt x="862197" y="1171791"/>
                </a:cubicBezTo>
                <a:cubicBezTo>
                  <a:pt x="829217" y="1187659"/>
                  <a:pt x="796856" y="1204773"/>
                  <a:pt x="768230" y="1232776"/>
                </a:cubicBezTo>
                <a:cubicBezTo>
                  <a:pt x="765429" y="1199483"/>
                  <a:pt x="768230" y="1169612"/>
                  <a:pt x="774453" y="1139743"/>
                </a:cubicBezTo>
                <a:cubicBezTo>
                  <a:pt x="775387" y="1136008"/>
                  <a:pt x="776319" y="1132275"/>
                  <a:pt x="777253" y="1128541"/>
                </a:cubicBezTo>
                <a:cubicBezTo>
                  <a:pt x="787522" y="1074711"/>
                  <a:pt x="818325" y="1038617"/>
                  <a:pt x="869977" y="1020883"/>
                </a:cubicBezTo>
                <a:cubicBezTo>
                  <a:pt x="888957" y="1014348"/>
                  <a:pt x="903270" y="1000347"/>
                  <a:pt x="916650" y="986035"/>
                </a:cubicBezTo>
                <a:cubicBezTo>
                  <a:pt x="919138" y="983234"/>
                  <a:pt x="921628" y="980433"/>
                  <a:pt x="925984" y="976077"/>
                </a:cubicBezTo>
                <a:close/>
                <a:moveTo>
                  <a:pt x="602076" y="975455"/>
                </a:moveTo>
                <a:cubicBezTo>
                  <a:pt x="606432" y="980744"/>
                  <a:pt x="608610" y="983544"/>
                  <a:pt x="611099" y="985723"/>
                </a:cubicBezTo>
                <a:cubicBezTo>
                  <a:pt x="625101" y="997858"/>
                  <a:pt x="637235" y="1014039"/>
                  <a:pt x="653416" y="1020572"/>
                </a:cubicBezTo>
                <a:cubicBezTo>
                  <a:pt x="712845" y="1044220"/>
                  <a:pt x="740849" y="1088714"/>
                  <a:pt x="748317" y="1149700"/>
                </a:cubicBezTo>
                <a:cubicBezTo>
                  <a:pt x="752049" y="1178324"/>
                  <a:pt x="755473" y="1206950"/>
                  <a:pt x="750183" y="1237755"/>
                </a:cubicBezTo>
                <a:cubicBezTo>
                  <a:pt x="724979" y="1211619"/>
                  <a:pt x="696354" y="1193572"/>
                  <a:pt x="666172" y="1177703"/>
                </a:cubicBezTo>
                <a:cubicBezTo>
                  <a:pt x="664616" y="1176769"/>
                  <a:pt x="663061" y="1175836"/>
                  <a:pt x="661505" y="1175213"/>
                </a:cubicBezTo>
                <a:cubicBezTo>
                  <a:pt x="609855" y="1150322"/>
                  <a:pt x="588075" y="1108938"/>
                  <a:pt x="593674" y="1052620"/>
                </a:cubicBezTo>
                <a:cubicBezTo>
                  <a:pt x="596164" y="1028040"/>
                  <a:pt x="598965" y="1003459"/>
                  <a:pt x="602076" y="975455"/>
                </a:cubicBezTo>
                <a:close/>
                <a:moveTo>
                  <a:pt x="406363" y="966742"/>
                </a:moveTo>
                <a:cubicBezTo>
                  <a:pt x="419432" y="992567"/>
                  <a:pt x="432502" y="1017771"/>
                  <a:pt x="436235" y="1046708"/>
                </a:cubicBezTo>
                <a:cubicBezTo>
                  <a:pt x="439035" y="1068800"/>
                  <a:pt x="431257" y="1088090"/>
                  <a:pt x="416632" y="1104270"/>
                </a:cubicBezTo>
                <a:cubicBezTo>
                  <a:pt x="405120" y="1117339"/>
                  <a:pt x="392672" y="1129474"/>
                  <a:pt x="381472" y="1142854"/>
                </a:cubicBezTo>
                <a:cubicBezTo>
                  <a:pt x="373382" y="1152809"/>
                  <a:pt x="366536" y="1163701"/>
                  <a:pt x="358757" y="1174902"/>
                </a:cubicBezTo>
                <a:cubicBezTo>
                  <a:pt x="349423" y="1154678"/>
                  <a:pt x="344756" y="1133207"/>
                  <a:pt x="341955" y="1111427"/>
                </a:cubicBezTo>
                <a:cubicBezTo>
                  <a:pt x="341021" y="1104270"/>
                  <a:pt x="340710" y="1096803"/>
                  <a:pt x="340399" y="1089646"/>
                </a:cubicBezTo>
                <a:cubicBezTo>
                  <a:pt x="338533" y="1060398"/>
                  <a:pt x="348178" y="1035818"/>
                  <a:pt x="370271" y="1016837"/>
                </a:cubicBezTo>
                <a:cubicBezTo>
                  <a:pt x="386139" y="1003146"/>
                  <a:pt x="398585" y="987279"/>
                  <a:pt x="406363" y="966742"/>
                </a:cubicBezTo>
                <a:close/>
                <a:moveTo>
                  <a:pt x="371204" y="848817"/>
                </a:moveTo>
                <a:cubicBezTo>
                  <a:pt x="379604" y="870286"/>
                  <a:pt x="387695" y="889888"/>
                  <a:pt x="394850" y="909802"/>
                </a:cubicBezTo>
                <a:cubicBezTo>
                  <a:pt x="406364" y="941851"/>
                  <a:pt x="399519" y="969543"/>
                  <a:pt x="376492" y="994747"/>
                </a:cubicBezTo>
                <a:cubicBezTo>
                  <a:pt x="357513" y="1015282"/>
                  <a:pt x="339466" y="1037063"/>
                  <a:pt x="319863" y="1059777"/>
                </a:cubicBezTo>
                <a:cubicBezTo>
                  <a:pt x="315506" y="1042041"/>
                  <a:pt x="310839" y="1023373"/>
                  <a:pt x="306483" y="1004702"/>
                </a:cubicBezTo>
                <a:cubicBezTo>
                  <a:pt x="304927" y="998169"/>
                  <a:pt x="304927" y="991635"/>
                  <a:pt x="304304" y="985100"/>
                </a:cubicBezTo>
                <a:cubicBezTo>
                  <a:pt x="299949" y="949007"/>
                  <a:pt x="312395" y="920070"/>
                  <a:pt x="339777" y="895800"/>
                </a:cubicBezTo>
                <a:cubicBezTo>
                  <a:pt x="350356" y="886466"/>
                  <a:pt x="357200" y="872776"/>
                  <a:pt x="365292" y="860641"/>
                </a:cubicBezTo>
                <a:cubicBezTo>
                  <a:pt x="367469" y="857530"/>
                  <a:pt x="368714" y="853795"/>
                  <a:pt x="371204" y="848817"/>
                </a:cubicBezTo>
                <a:close/>
                <a:moveTo>
                  <a:pt x="925670" y="804321"/>
                </a:moveTo>
                <a:cubicBezTo>
                  <a:pt x="927226" y="815834"/>
                  <a:pt x="929405" y="827035"/>
                  <a:pt x="930027" y="838548"/>
                </a:cubicBezTo>
                <a:cubicBezTo>
                  <a:pt x="931272" y="863750"/>
                  <a:pt x="933138" y="888954"/>
                  <a:pt x="931582" y="913847"/>
                </a:cubicBezTo>
                <a:cubicBezTo>
                  <a:pt x="929716" y="944650"/>
                  <a:pt x="913536" y="968298"/>
                  <a:pt x="888021" y="985721"/>
                </a:cubicBezTo>
                <a:cubicBezTo>
                  <a:pt x="882733" y="989145"/>
                  <a:pt x="877442" y="992567"/>
                  <a:pt x="871843" y="995678"/>
                </a:cubicBezTo>
                <a:cubicBezTo>
                  <a:pt x="837927" y="1014347"/>
                  <a:pt x="803389" y="1031772"/>
                  <a:pt x="774141" y="1062575"/>
                </a:cubicBezTo>
                <a:cubicBezTo>
                  <a:pt x="769474" y="1008746"/>
                  <a:pt x="776008" y="959585"/>
                  <a:pt x="795610" y="912602"/>
                </a:cubicBezTo>
                <a:cubicBezTo>
                  <a:pt x="806500" y="886464"/>
                  <a:pt x="827037" y="868730"/>
                  <a:pt x="852240" y="857527"/>
                </a:cubicBezTo>
                <a:cubicBezTo>
                  <a:pt x="880243" y="845082"/>
                  <a:pt x="905447" y="829836"/>
                  <a:pt x="925670" y="804321"/>
                </a:cubicBezTo>
                <a:close/>
                <a:moveTo>
                  <a:pt x="334798" y="734624"/>
                </a:moveTo>
                <a:cubicBezTo>
                  <a:pt x="344134" y="759517"/>
                  <a:pt x="353158" y="781608"/>
                  <a:pt x="360626" y="804321"/>
                </a:cubicBezTo>
                <a:cubicBezTo>
                  <a:pt x="369337" y="831702"/>
                  <a:pt x="362181" y="855972"/>
                  <a:pt x="343511" y="877130"/>
                </a:cubicBezTo>
                <a:cubicBezTo>
                  <a:pt x="330131" y="892066"/>
                  <a:pt x="316129" y="907001"/>
                  <a:pt x="303060" y="922247"/>
                </a:cubicBezTo>
                <a:cubicBezTo>
                  <a:pt x="296837" y="929715"/>
                  <a:pt x="292170" y="938428"/>
                  <a:pt x="286258" y="947451"/>
                </a:cubicBezTo>
                <a:cubicBezTo>
                  <a:pt x="275678" y="924737"/>
                  <a:pt x="271635" y="901402"/>
                  <a:pt x="268521" y="877754"/>
                </a:cubicBezTo>
                <a:cubicBezTo>
                  <a:pt x="262922" y="837304"/>
                  <a:pt x="275368" y="804632"/>
                  <a:pt x="307416" y="778496"/>
                </a:cubicBezTo>
                <a:cubicBezTo>
                  <a:pt x="316751" y="771028"/>
                  <a:pt x="322041" y="758583"/>
                  <a:pt x="328886" y="748004"/>
                </a:cubicBezTo>
                <a:cubicBezTo>
                  <a:pt x="331065" y="744892"/>
                  <a:pt x="332310" y="740847"/>
                  <a:pt x="334798" y="734624"/>
                </a:cubicBezTo>
                <a:close/>
                <a:moveTo>
                  <a:pt x="350355" y="650927"/>
                </a:moveTo>
                <a:cubicBezTo>
                  <a:pt x="368402" y="679552"/>
                  <a:pt x="386760" y="708178"/>
                  <a:pt x="403872" y="737115"/>
                </a:cubicBezTo>
                <a:cubicBezTo>
                  <a:pt x="486327" y="875266"/>
                  <a:pt x="556337" y="1019017"/>
                  <a:pt x="607677" y="1171792"/>
                </a:cubicBezTo>
                <a:cubicBezTo>
                  <a:pt x="656216" y="1315545"/>
                  <a:pt x="677996" y="1462718"/>
                  <a:pt x="667106" y="1614560"/>
                </a:cubicBezTo>
                <a:cubicBezTo>
                  <a:pt x="664616" y="1648164"/>
                  <a:pt x="662749" y="1681457"/>
                  <a:pt x="660261" y="1715061"/>
                </a:cubicBezTo>
                <a:cubicBezTo>
                  <a:pt x="659949" y="1717240"/>
                  <a:pt x="659016" y="1720041"/>
                  <a:pt x="658082" y="1725329"/>
                </a:cubicBezTo>
                <a:cubicBezTo>
                  <a:pt x="655592" y="1696082"/>
                  <a:pt x="653104" y="1669633"/>
                  <a:pt x="650925" y="1643497"/>
                </a:cubicBezTo>
                <a:cubicBezTo>
                  <a:pt x="640346" y="1521836"/>
                  <a:pt x="612965" y="1403600"/>
                  <a:pt x="576250" y="1287230"/>
                </a:cubicBezTo>
                <a:cubicBezTo>
                  <a:pt x="510908" y="1078759"/>
                  <a:pt x="434366" y="874643"/>
                  <a:pt x="355333" y="671151"/>
                </a:cubicBezTo>
                <a:cubicBezTo>
                  <a:pt x="352845" y="664928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3"/>
                  <a:pt x="614523" y="653727"/>
                </a:cubicBezTo>
                <a:cubicBezTo>
                  <a:pt x="628214" y="669284"/>
                  <a:pt x="644392" y="681729"/>
                  <a:pt x="663684" y="690131"/>
                </a:cubicBezTo>
                <a:cubicBezTo>
                  <a:pt x="677998" y="696354"/>
                  <a:pt x="691688" y="704443"/>
                  <a:pt x="704445" y="713466"/>
                </a:cubicBezTo>
                <a:cubicBezTo>
                  <a:pt x="724047" y="727468"/>
                  <a:pt x="735560" y="748004"/>
                  <a:pt x="742405" y="771029"/>
                </a:cubicBezTo>
                <a:cubicBezTo>
                  <a:pt x="754541" y="810546"/>
                  <a:pt x="760764" y="850684"/>
                  <a:pt x="757653" y="892068"/>
                </a:cubicBezTo>
                <a:cubicBezTo>
                  <a:pt x="757340" y="894245"/>
                  <a:pt x="757029" y="896735"/>
                  <a:pt x="756719" y="900468"/>
                </a:cubicBezTo>
                <a:cubicBezTo>
                  <a:pt x="754229" y="898291"/>
                  <a:pt x="752673" y="897046"/>
                  <a:pt x="751117" y="895801"/>
                </a:cubicBezTo>
                <a:cubicBezTo>
                  <a:pt x="730270" y="881176"/>
                  <a:pt x="709735" y="866241"/>
                  <a:pt x="688888" y="851929"/>
                </a:cubicBezTo>
                <a:cubicBezTo>
                  <a:pt x="682042" y="847262"/>
                  <a:pt x="674263" y="843839"/>
                  <a:pt x="666795" y="840105"/>
                </a:cubicBezTo>
                <a:cubicBezTo>
                  <a:pt x="612033" y="814901"/>
                  <a:pt x="591497" y="771341"/>
                  <a:pt x="596787" y="713156"/>
                </a:cubicBezTo>
                <a:cubicBezTo>
                  <a:pt x="598964" y="690131"/>
                  <a:pt x="600833" y="667418"/>
                  <a:pt x="603010" y="644391"/>
                </a:cubicBezTo>
                <a:cubicBezTo>
                  <a:pt x="603631" y="644080"/>
                  <a:pt x="604566" y="644080"/>
                  <a:pt x="605500" y="643770"/>
                </a:cubicBezTo>
                <a:close/>
                <a:moveTo>
                  <a:pt x="926605" y="634745"/>
                </a:moveTo>
                <a:cubicBezTo>
                  <a:pt x="927849" y="638791"/>
                  <a:pt x="928782" y="640968"/>
                  <a:pt x="929094" y="643147"/>
                </a:cubicBezTo>
                <a:cubicBezTo>
                  <a:pt x="931272" y="672084"/>
                  <a:pt x="934694" y="700709"/>
                  <a:pt x="935628" y="729646"/>
                </a:cubicBezTo>
                <a:cubicBezTo>
                  <a:pt x="936562" y="770717"/>
                  <a:pt x="918515" y="802144"/>
                  <a:pt x="882733" y="823302"/>
                </a:cubicBezTo>
                <a:cubicBezTo>
                  <a:pt x="874331" y="828280"/>
                  <a:pt x="865931" y="832947"/>
                  <a:pt x="857218" y="837614"/>
                </a:cubicBezTo>
                <a:cubicBezTo>
                  <a:pt x="828592" y="852549"/>
                  <a:pt x="801522" y="869664"/>
                  <a:pt x="776942" y="894244"/>
                </a:cubicBezTo>
                <a:cubicBezTo>
                  <a:pt x="772896" y="848506"/>
                  <a:pt x="778185" y="806811"/>
                  <a:pt x="790322" y="765429"/>
                </a:cubicBezTo>
                <a:cubicBezTo>
                  <a:pt x="800277" y="731202"/>
                  <a:pt x="820814" y="705687"/>
                  <a:pt x="852862" y="690752"/>
                </a:cubicBezTo>
                <a:cubicBezTo>
                  <a:pt x="881177" y="677683"/>
                  <a:pt x="907624" y="663061"/>
                  <a:pt x="926605" y="634745"/>
                </a:cubicBezTo>
                <a:close/>
                <a:moveTo>
                  <a:pt x="299016" y="626344"/>
                </a:moveTo>
                <a:cubicBezTo>
                  <a:pt x="311462" y="657771"/>
                  <a:pt x="329198" y="687641"/>
                  <a:pt x="324220" y="723735"/>
                </a:cubicBezTo>
                <a:cubicBezTo>
                  <a:pt x="321109" y="744270"/>
                  <a:pt x="311773" y="761695"/>
                  <a:pt x="296839" y="775385"/>
                </a:cubicBezTo>
                <a:cubicBezTo>
                  <a:pt x="276302" y="793743"/>
                  <a:pt x="260745" y="814590"/>
                  <a:pt x="252964" y="842905"/>
                </a:cubicBezTo>
                <a:cubicBezTo>
                  <a:pt x="226206" y="777873"/>
                  <a:pt x="227762" y="709110"/>
                  <a:pt x="275368" y="660571"/>
                </a:cubicBezTo>
                <a:cubicBezTo>
                  <a:pt x="284702" y="651237"/>
                  <a:pt x="290614" y="638479"/>
                  <a:pt x="299016" y="626344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6" y="606431"/>
                </a:cubicBezTo>
                <a:cubicBezTo>
                  <a:pt x="229319" y="633190"/>
                  <a:pt x="238342" y="663683"/>
                  <a:pt x="229319" y="699154"/>
                </a:cubicBezTo>
                <a:cubicBezTo>
                  <a:pt x="225584" y="713778"/>
                  <a:pt x="221851" y="728401"/>
                  <a:pt x="216871" y="742404"/>
                </a:cubicBezTo>
                <a:cubicBezTo>
                  <a:pt x="214383" y="749872"/>
                  <a:pt x="214072" y="755782"/>
                  <a:pt x="216560" y="763250"/>
                </a:cubicBezTo>
                <a:cubicBezTo>
                  <a:pt x="296215" y="995991"/>
                  <a:pt x="372136" y="1229665"/>
                  <a:pt x="434367" y="1467694"/>
                </a:cubicBezTo>
                <a:cubicBezTo>
                  <a:pt x="459259" y="1562907"/>
                  <a:pt x="481662" y="1659051"/>
                  <a:pt x="493486" y="1757064"/>
                </a:cubicBezTo>
                <a:cubicBezTo>
                  <a:pt x="506555" y="1866900"/>
                  <a:pt x="509353" y="1977358"/>
                  <a:pt x="504376" y="2087816"/>
                </a:cubicBezTo>
                <a:cubicBezTo>
                  <a:pt x="503441" y="2105552"/>
                  <a:pt x="503441" y="2123598"/>
                  <a:pt x="503754" y="2141334"/>
                </a:cubicBezTo>
                <a:cubicBezTo>
                  <a:pt x="504686" y="2180850"/>
                  <a:pt x="500643" y="2219434"/>
                  <a:pt x="489751" y="2257394"/>
                </a:cubicBezTo>
                <a:cubicBezTo>
                  <a:pt x="489129" y="2258949"/>
                  <a:pt x="489129" y="2260816"/>
                  <a:pt x="488195" y="2262371"/>
                </a:cubicBezTo>
                <a:cubicBezTo>
                  <a:pt x="486640" y="2264861"/>
                  <a:pt x="485084" y="2267351"/>
                  <a:pt x="482283" y="2269528"/>
                </a:cubicBezTo>
                <a:cubicBezTo>
                  <a:pt x="485395" y="2142579"/>
                  <a:pt x="475128" y="2016874"/>
                  <a:pt x="453036" y="1891793"/>
                </a:cubicBezTo>
                <a:cubicBezTo>
                  <a:pt x="459259" y="1911706"/>
                  <a:pt x="466105" y="1931309"/>
                  <a:pt x="472017" y="1951222"/>
                </a:cubicBezTo>
                <a:cubicBezTo>
                  <a:pt x="477929" y="1971446"/>
                  <a:pt x="483217" y="1991672"/>
                  <a:pt x="487574" y="2012206"/>
                </a:cubicBezTo>
                <a:cubicBezTo>
                  <a:pt x="492241" y="2032743"/>
                  <a:pt x="495663" y="2053901"/>
                  <a:pt x="499398" y="2074749"/>
                </a:cubicBezTo>
                <a:cubicBezTo>
                  <a:pt x="500330" y="2074749"/>
                  <a:pt x="501575" y="2074749"/>
                  <a:pt x="502509" y="2074749"/>
                </a:cubicBezTo>
                <a:cubicBezTo>
                  <a:pt x="502509" y="2043944"/>
                  <a:pt x="502509" y="2012830"/>
                  <a:pt x="502509" y="1982025"/>
                </a:cubicBezTo>
                <a:cubicBezTo>
                  <a:pt x="503441" y="1810893"/>
                  <a:pt x="477929" y="1643494"/>
                  <a:pt x="433122" y="1478896"/>
                </a:cubicBezTo>
                <a:cubicBezTo>
                  <a:pt x="428455" y="1461783"/>
                  <a:pt x="424410" y="1444358"/>
                  <a:pt x="419121" y="1427246"/>
                </a:cubicBezTo>
                <a:cubicBezTo>
                  <a:pt x="417565" y="1422266"/>
                  <a:pt x="413209" y="1416354"/>
                  <a:pt x="408542" y="1414798"/>
                </a:cubicBezTo>
                <a:cubicBezTo>
                  <a:pt x="386760" y="1407330"/>
                  <a:pt x="364981" y="1398930"/>
                  <a:pt x="342578" y="1394885"/>
                </a:cubicBezTo>
                <a:cubicBezTo>
                  <a:pt x="301193" y="1387417"/>
                  <a:pt x="276302" y="1364703"/>
                  <a:pt x="267900" y="1323632"/>
                </a:cubicBezTo>
                <a:cubicBezTo>
                  <a:pt x="264478" y="1306207"/>
                  <a:pt x="260745" y="1288783"/>
                  <a:pt x="256700" y="1269492"/>
                </a:cubicBezTo>
                <a:cubicBezTo>
                  <a:pt x="261988" y="1272603"/>
                  <a:pt x="265100" y="1275093"/>
                  <a:pt x="268524" y="1276649"/>
                </a:cubicBezTo>
                <a:cubicBezTo>
                  <a:pt x="280969" y="1281626"/>
                  <a:pt x="293415" y="1288783"/>
                  <a:pt x="306484" y="1290028"/>
                </a:cubicBezTo>
                <a:cubicBezTo>
                  <a:pt x="346934" y="1294072"/>
                  <a:pt x="374626" y="1314609"/>
                  <a:pt x="392051" y="1350702"/>
                </a:cubicBezTo>
                <a:cubicBezTo>
                  <a:pt x="394850" y="1356303"/>
                  <a:pt x="397650" y="1361903"/>
                  <a:pt x="402007" y="1367193"/>
                </a:cubicBezTo>
                <a:cubicBezTo>
                  <a:pt x="401696" y="1365327"/>
                  <a:pt x="401696" y="1363148"/>
                  <a:pt x="401385" y="1361281"/>
                </a:cubicBezTo>
                <a:cubicBezTo>
                  <a:pt x="396718" y="1344790"/>
                  <a:pt x="391428" y="1328610"/>
                  <a:pt x="387695" y="1311808"/>
                </a:cubicBezTo>
                <a:cubicBezTo>
                  <a:pt x="385516" y="1302474"/>
                  <a:pt x="380848" y="1296873"/>
                  <a:pt x="371825" y="1294385"/>
                </a:cubicBezTo>
                <a:cubicBezTo>
                  <a:pt x="350356" y="1288473"/>
                  <a:pt x="328887" y="1281316"/>
                  <a:pt x="307105" y="1277581"/>
                </a:cubicBezTo>
                <a:cubicBezTo>
                  <a:pt x="268211" y="1271047"/>
                  <a:pt x="243320" y="1250823"/>
                  <a:pt x="233986" y="1212551"/>
                </a:cubicBezTo>
                <a:cubicBezTo>
                  <a:pt x="229629" y="1194193"/>
                  <a:pt x="225273" y="1176146"/>
                  <a:pt x="220917" y="1157789"/>
                </a:cubicBezTo>
                <a:cubicBezTo>
                  <a:pt x="221851" y="1156855"/>
                  <a:pt x="222783" y="1156544"/>
                  <a:pt x="223717" y="1155922"/>
                </a:cubicBezTo>
                <a:cubicBezTo>
                  <a:pt x="242386" y="1169924"/>
                  <a:pt x="263857" y="1174280"/>
                  <a:pt x="286571" y="1177081"/>
                </a:cubicBezTo>
                <a:cubicBezTo>
                  <a:pt x="311772" y="1180192"/>
                  <a:pt x="331998" y="1192948"/>
                  <a:pt x="345689" y="1214419"/>
                </a:cubicBezTo>
                <a:cubicBezTo>
                  <a:pt x="354089" y="1227486"/>
                  <a:pt x="361869" y="1241177"/>
                  <a:pt x="371514" y="1257046"/>
                </a:cubicBezTo>
                <a:cubicBezTo>
                  <a:pt x="363425" y="1230598"/>
                  <a:pt x="356268" y="1206639"/>
                  <a:pt x="348490" y="1182682"/>
                </a:cubicBezTo>
                <a:cubicBezTo>
                  <a:pt x="348179" y="1181437"/>
                  <a:pt x="344133" y="1181748"/>
                  <a:pt x="341643" y="1181124"/>
                </a:cubicBezTo>
                <a:cubicBezTo>
                  <a:pt x="315507" y="1173969"/>
                  <a:pt x="289371" y="1165878"/>
                  <a:pt x="262922" y="1159966"/>
                </a:cubicBezTo>
                <a:cubicBezTo>
                  <a:pt x="230874" y="1153122"/>
                  <a:pt x="209093" y="1135386"/>
                  <a:pt x="200069" y="1103959"/>
                </a:cubicBezTo>
                <a:cubicBezTo>
                  <a:pt x="194157" y="1083425"/>
                  <a:pt x="189490" y="1062266"/>
                  <a:pt x="185757" y="1040485"/>
                </a:cubicBezTo>
                <a:cubicBezTo>
                  <a:pt x="206292" y="1055109"/>
                  <a:pt x="229319" y="1058221"/>
                  <a:pt x="252654" y="1061643"/>
                </a:cubicBezTo>
                <a:cubicBezTo>
                  <a:pt x="276302" y="1065067"/>
                  <a:pt x="295281" y="1077202"/>
                  <a:pt x="308350" y="1097426"/>
                </a:cubicBezTo>
                <a:cubicBezTo>
                  <a:pt x="317684" y="1111738"/>
                  <a:pt x="326086" y="1126673"/>
                  <a:pt x="335731" y="1142543"/>
                </a:cubicBezTo>
                <a:cubicBezTo>
                  <a:pt x="334799" y="1138808"/>
                  <a:pt x="334486" y="1136631"/>
                  <a:pt x="333865" y="1134141"/>
                </a:cubicBezTo>
                <a:cubicBezTo>
                  <a:pt x="329198" y="1119205"/>
                  <a:pt x="323286" y="1104272"/>
                  <a:pt x="320174" y="1089024"/>
                </a:cubicBezTo>
                <a:cubicBezTo>
                  <a:pt x="317063" y="1074089"/>
                  <a:pt x="308972" y="1066310"/>
                  <a:pt x="294971" y="1062888"/>
                </a:cubicBezTo>
                <a:cubicBezTo>
                  <a:pt x="273191" y="1057599"/>
                  <a:pt x="251722" y="1051064"/>
                  <a:pt x="229940" y="1047020"/>
                </a:cubicBezTo>
                <a:cubicBezTo>
                  <a:pt x="195402" y="1040485"/>
                  <a:pt x="173312" y="1021193"/>
                  <a:pt x="163976" y="987589"/>
                </a:cubicBezTo>
                <a:cubicBezTo>
                  <a:pt x="158998" y="969853"/>
                  <a:pt x="155265" y="951496"/>
                  <a:pt x="151219" y="933449"/>
                </a:cubicBezTo>
                <a:cubicBezTo>
                  <a:pt x="150596" y="931272"/>
                  <a:pt x="151219" y="928782"/>
                  <a:pt x="151219" y="924736"/>
                </a:cubicBezTo>
                <a:cubicBezTo>
                  <a:pt x="169266" y="940295"/>
                  <a:pt x="189490" y="944962"/>
                  <a:pt x="210961" y="947140"/>
                </a:cubicBezTo>
                <a:cubicBezTo>
                  <a:pt x="240830" y="950251"/>
                  <a:pt x="263233" y="965497"/>
                  <a:pt x="278479" y="991324"/>
                </a:cubicBezTo>
                <a:cubicBezTo>
                  <a:pt x="284702" y="1001591"/>
                  <a:pt x="290614" y="1012170"/>
                  <a:pt x="298393" y="1021817"/>
                </a:cubicBezTo>
                <a:cubicBezTo>
                  <a:pt x="291859" y="1001280"/>
                  <a:pt x="285326" y="980745"/>
                  <a:pt x="278479" y="960519"/>
                </a:cubicBezTo>
                <a:cubicBezTo>
                  <a:pt x="277858" y="958653"/>
                  <a:pt x="274746" y="956786"/>
                  <a:pt x="272257" y="955852"/>
                </a:cubicBezTo>
                <a:cubicBezTo>
                  <a:pt x="248921" y="949008"/>
                  <a:pt x="225895" y="939672"/>
                  <a:pt x="201938" y="935939"/>
                </a:cubicBezTo>
                <a:cubicBezTo>
                  <a:pt x="159932" y="929093"/>
                  <a:pt x="134107" y="907002"/>
                  <a:pt x="125083" y="865618"/>
                </a:cubicBezTo>
                <a:cubicBezTo>
                  <a:pt x="121972" y="851306"/>
                  <a:pt x="118548" y="836992"/>
                  <a:pt x="115436" y="822680"/>
                </a:cubicBezTo>
                <a:cubicBezTo>
                  <a:pt x="114815" y="819569"/>
                  <a:pt x="114815" y="816145"/>
                  <a:pt x="114191" y="810546"/>
                </a:cubicBezTo>
                <a:cubicBezTo>
                  <a:pt x="131306" y="825481"/>
                  <a:pt x="149040" y="831393"/>
                  <a:pt x="169266" y="832949"/>
                </a:cubicBezTo>
                <a:cubicBezTo>
                  <a:pt x="201314" y="835749"/>
                  <a:pt x="226207" y="850372"/>
                  <a:pt x="242698" y="878687"/>
                </a:cubicBezTo>
                <a:cubicBezTo>
                  <a:pt x="248609" y="888956"/>
                  <a:pt x="254521" y="899224"/>
                  <a:pt x="261678" y="909180"/>
                </a:cubicBezTo>
                <a:cubicBezTo>
                  <a:pt x="255455" y="890822"/>
                  <a:pt x="249853" y="872154"/>
                  <a:pt x="243009" y="854107"/>
                </a:cubicBezTo>
                <a:cubicBezTo>
                  <a:pt x="241764" y="850996"/>
                  <a:pt x="236786" y="849440"/>
                  <a:pt x="233675" y="846950"/>
                </a:cubicBezTo>
                <a:cubicBezTo>
                  <a:pt x="215939" y="834192"/>
                  <a:pt x="196647" y="826103"/>
                  <a:pt x="174867" y="823613"/>
                </a:cubicBezTo>
                <a:cubicBezTo>
                  <a:pt x="128816" y="818324"/>
                  <a:pt x="99569" y="793120"/>
                  <a:pt x="88055" y="747693"/>
                </a:cubicBezTo>
                <a:cubicBezTo>
                  <a:pt x="84322" y="732136"/>
                  <a:pt x="80898" y="716577"/>
                  <a:pt x="77476" y="702265"/>
                </a:cubicBezTo>
                <a:cubicBezTo>
                  <a:pt x="96457" y="708488"/>
                  <a:pt x="115126" y="714400"/>
                  <a:pt x="134107" y="720312"/>
                </a:cubicBezTo>
                <a:cubicBezTo>
                  <a:pt x="173933" y="732757"/>
                  <a:pt x="201003" y="759517"/>
                  <a:pt x="219983" y="795610"/>
                </a:cubicBezTo>
                <a:cubicBezTo>
                  <a:pt x="221851" y="799032"/>
                  <a:pt x="223407" y="802144"/>
                  <a:pt x="226829" y="804944"/>
                </a:cubicBezTo>
                <a:cubicBezTo>
                  <a:pt x="220606" y="786898"/>
                  <a:pt x="214383" y="768851"/>
                  <a:pt x="207848" y="750804"/>
                </a:cubicBezTo>
                <a:cubicBezTo>
                  <a:pt x="206915" y="748627"/>
                  <a:pt x="204426" y="746760"/>
                  <a:pt x="202248" y="744892"/>
                </a:cubicBezTo>
                <a:cubicBezTo>
                  <a:pt x="198514" y="742091"/>
                  <a:pt x="194781" y="739604"/>
                  <a:pt x="191046" y="737114"/>
                </a:cubicBezTo>
                <a:cubicBezTo>
                  <a:pt x="145618" y="706311"/>
                  <a:pt x="127571" y="664306"/>
                  <a:pt x="138774" y="610166"/>
                </a:cubicBezTo>
                <a:cubicBezTo>
                  <a:pt x="141885" y="594919"/>
                  <a:pt x="145307" y="579673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8" y="482282"/>
                  <a:pt x="612966" y="485081"/>
                </a:cubicBezTo>
                <a:cubicBezTo>
                  <a:pt x="626345" y="500329"/>
                  <a:pt x="640659" y="514952"/>
                  <a:pt x="660262" y="522109"/>
                </a:cubicBezTo>
                <a:cubicBezTo>
                  <a:pt x="712536" y="541090"/>
                  <a:pt x="741162" y="578739"/>
                  <a:pt x="751117" y="632878"/>
                </a:cubicBezTo>
                <a:cubicBezTo>
                  <a:pt x="757029" y="663993"/>
                  <a:pt x="760451" y="695109"/>
                  <a:pt x="758585" y="726535"/>
                </a:cubicBezTo>
                <a:cubicBezTo>
                  <a:pt x="758896" y="729334"/>
                  <a:pt x="758585" y="731513"/>
                  <a:pt x="758274" y="735246"/>
                </a:cubicBezTo>
                <a:cubicBezTo>
                  <a:pt x="754852" y="732445"/>
                  <a:pt x="752984" y="730579"/>
                  <a:pt x="750807" y="729023"/>
                </a:cubicBezTo>
                <a:cubicBezTo>
                  <a:pt x="729959" y="714399"/>
                  <a:pt x="709422" y="699465"/>
                  <a:pt x="687953" y="685462"/>
                </a:cubicBezTo>
                <a:cubicBezTo>
                  <a:pt x="675819" y="677373"/>
                  <a:pt x="662128" y="671461"/>
                  <a:pt x="649372" y="663993"/>
                </a:cubicBezTo>
                <a:cubicBezTo>
                  <a:pt x="619190" y="645947"/>
                  <a:pt x="601454" y="619811"/>
                  <a:pt x="598343" y="584339"/>
                </a:cubicBezTo>
                <a:cubicBezTo>
                  <a:pt x="594921" y="548245"/>
                  <a:pt x="600209" y="512775"/>
                  <a:pt x="605187" y="473881"/>
                </a:cubicBezTo>
                <a:close/>
                <a:moveTo>
                  <a:pt x="927539" y="469836"/>
                </a:moveTo>
                <a:cubicBezTo>
                  <a:pt x="931585" y="507796"/>
                  <a:pt x="938429" y="545757"/>
                  <a:pt x="932830" y="584029"/>
                </a:cubicBezTo>
                <a:cubicBezTo>
                  <a:pt x="928784" y="612032"/>
                  <a:pt x="914783" y="634745"/>
                  <a:pt x="890824" y="650304"/>
                </a:cubicBezTo>
                <a:cubicBezTo>
                  <a:pt x="876823" y="659638"/>
                  <a:pt x="861264" y="666483"/>
                  <a:pt x="847574" y="675819"/>
                </a:cubicBezTo>
                <a:cubicBezTo>
                  <a:pt x="824860" y="690752"/>
                  <a:pt x="803080" y="706932"/>
                  <a:pt x="780988" y="722802"/>
                </a:cubicBezTo>
                <a:cubicBezTo>
                  <a:pt x="779743" y="723734"/>
                  <a:pt x="778498" y="724979"/>
                  <a:pt x="776942" y="725913"/>
                </a:cubicBezTo>
                <a:cubicBezTo>
                  <a:pt x="775697" y="725602"/>
                  <a:pt x="774765" y="725602"/>
                  <a:pt x="773520" y="725290"/>
                </a:cubicBezTo>
                <a:cubicBezTo>
                  <a:pt x="774454" y="701954"/>
                  <a:pt x="774454" y="678617"/>
                  <a:pt x="776942" y="655593"/>
                </a:cubicBezTo>
                <a:cubicBezTo>
                  <a:pt x="779121" y="636614"/>
                  <a:pt x="784099" y="617944"/>
                  <a:pt x="789077" y="599275"/>
                </a:cubicBezTo>
                <a:cubicBezTo>
                  <a:pt x="798101" y="565048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9" y="470458"/>
                </a:cubicBezTo>
                <a:cubicBezTo>
                  <a:pt x="925049" y="470147"/>
                  <a:pt x="925983" y="470147"/>
                  <a:pt x="927539" y="469836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6"/>
                </a:cubicBezTo>
                <a:cubicBezTo>
                  <a:pt x="755472" y="486015"/>
                  <a:pt x="761073" y="520864"/>
                  <a:pt x="759206" y="556957"/>
                </a:cubicBezTo>
                <a:cubicBezTo>
                  <a:pt x="758896" y="561003"/>
                  <a:pt x="758585" y="565046"/>
                  <a:pt x="757962" y="570337"/>
                </a:cubicBezTo>
                <a:cubicBezTo>
                  <a:pt x="755161" y="567847"/>
                  <a:pt x="753294" y="566291"/>
                  <a:pt x="751428" y="565046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7" y="500640"/>
                </a:cubicBezTo>
                <a:cubicBezTo>
                  <a:pt x="618878" y="481969"/>
                  <a:pt x="598965" y="454278"/>
                  <a:pt x="598654" y="416629"/>
                </a:cubicBezTo>
                <a:cubicBezTo>
                  <a:pt x="598341" y="382402"/>
                  <a:pt x="602698" y="348487"/>
                  <a:pt x="604877" y="314260"/>
                </a:cubicBezTo>
                <a:cubicBezTo>
                  <a:pt x="605188" y="313326"/>
                  <a:pt x="606120" y="312394"/>
                  <a:pt x="606743" y="311149"/>
                </a:cubicBezTo>
                <a:close/>
                <a:moveTo>
                  <a:pt x="930029" y="304926"/>
                </a:moveTo>
                <a:cubicBezTo>
                  <a:pt x="931272" y="342265"/>
                  <a:pt x="934073" y="378358"/>
                  <a:pt x="933140" y="414139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3"/>
                  <a:pt x="874333" y="497216"/>
                </a:cubicBezTo>
                <a:cubicBezTo>
                  <a:pt x="840106" y="515886"/>
                  <a:pt x="804947" y="533310"/>
                  <a:pt x="776010" y="563804"/>
                </a:cubicBezTo>
                <a:cubicBezTo>
                  <a:pt x="775076" y="556336"/>
                  <a:pt x="774452" y="551356"/>
                  <a:pt x="774142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3" y="396716"/>
                  <a:pt x="821748" y="374313"/>
                  <a:pt x="850685" y="360933"/>
                </a:cubicBezTo>
                <a:cubicBezTo>
                  <a:pt x="879000" y="347864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6"/>
                </a:cubicBezTo>
                <a:close/>
                <a:moveTo>
                  <a:pt x="602386" y="148729"/>
                </a:moveTo>
                <a:cubicBezTo>
                  <a:pt x="619501" y="169577"/>
                  <a:pt x="641280" y="182644"/>
                  <a:pt x="663062" y="196336"/>
                </a:cubicBezTo>
                <a:cubicBezTo>
                  <a:pt x="716579" y="230561"/>
                  <a:pt x="742093" y="282212"/>
                  <a:pt x="750495" y="343198"/>
                </a:cubicBezTo>
                <a:cubicBezTo>
                  <a:pt x="753606" y="366846"/>
                  <a:pt x="753917" y="390803"/>
                  <a:pt x="755473" y="414762"/>
                </a:cubicBezTo>
                <a:cubicBezTo>
                  <a:pt x="754228" y="415075"/>
                  <a:pt x="752672" y="415385"/>
                  <a:pt x="751116" y="415696"/>
                </a:cubicBezTo>
                <a:cubicBezTo>
                  <a:pt x="730580" y="383648"/>
                  <a:pt x="701022" y="363422"/>
                  <a:pt x="667418" y="346620"/>
                </a:cubicBezTo>
                <a:cubicBezTo>
                  <a:pt x="619501" y="322974"/>
                  <a:pt x="595542" y="282835"/>
                  <a:pt x="596163" y="229317"/>
                </a:cubicBezTo>
                <a:cubicBezTo>
                  <a:pt x="596476" y="202559"/>
                  <a:pt x="599275" y="175799"/>
                  <a:pt x="602386" y="148729"/>
                </a:cubicBezTo>
                <a:close/>
                <a:moveTo>
                  <a:pt x="925671" y="140017"/>
                </a:moveTo>
                <a:cubicBezTo>
                  <a:pt x="926606" y="148106"/>
                  <a:pt x="927227" y="153708"/>
                  <a:pt x="927540" y="159309"/>
                </a:cubicBezTo>
                <a:cubicBezTo>
                  <a:pt x="928783" y="180156"/>
                  <a:pt x="930962" y="201002"/>
                  <a:pt x="931273" y="221849"/>
                </a:cubicBezTo>
                <a:cubicBezTo>
                  <a:pt x="932207" y="276924"/>
                  <a:pt x="907003" y="316750"/>
                  <a:pt x="857841" y="341020"/>
                </a:cubicBezTo>
                <a:cubicBezTo>
                  <a:pt x="834194" y="352844"/>
                  <a:pt x="811791" y="365602"/>
                  <a:pt x="794055" y="385826"/>
                </a:cubicBezTo>
                <a:cubicBezTo>
                  <a:pt x="788454" y="393294"/>
                  <a:pt x="782544" y="401072"/>
                  <a:pt x="774453" y="410717"/>
                </a:cubicBezTo>
                <a:cubicBezTo>
                  <a:pt x="772276" y="356266"/>
                  <a:pt x="777253" y="306171"/>
                  <a:pt x="801212" y="259188"/>
                </a:cubicBezTo>
                <a:cubicBezTo>
                  <a:pt x="816148" y="229941"/>
                  <a:pt x="837306" y="205982"/>
                  <a:pt x="865308" y="188867"/>
                </a:cubicBezTo>
                <a:cubicBezTo>
                  <a:pt x="886779" y="175800"/>
                  <a:pt x="907625" y="162110"/>
                  <a:pt x="925671" y="140017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4" y="12134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8"/>
                  <a:pt x="816459" y="188557"/>
                </a:cubicBezTo>
                <a:cubicBezTo>
                  <a:pt x="803390" y="218739"/>
                  <a:pt x="785656" y="245498"/>
                  <a:pt x="765430" y="271324"/>
                </a:cubicBezTo>
                <a:cubicBezTo>
                  <a:pt x="762630" y="274746"/>
                  <a:pt x="760452" y="279723"/>
                  <a:pt x="760763" y="284080"/>
                </a:cubicBezTo>
                <a:cubicBezTo>
                  <a:pt x="766054" y="513087"/>
                  <a:pt x="769787" y="742093"/>
                  <a:pt x="764809" y="971100"/>
                </a:cubicBezTo>
                <a:cubicBezTo>
                  <a:pt x="762008" y="1109873"/>
                  <a:pt x="756718" y="1248646"/>
                  <a:pt x="749873" y="1387109"/>
                </a:cubicBezTo>
                <a:cubicBezTo>
                  <a:pt x="740226" y="1582199"/>
                  <a:pt x="708802" y="1773868"/>
                  <a:pt x="653105" y="1961491"/>
                </a:cubicBezTo>
                <a:cubicBezTo>
                  <a:pt x="645014" y="1989184"/>
                  <a:pt x="643148" y="2018432"/>
                  <a:pt x="637236" y="2047058"/>
                </a:cubicBezTo>
                <a:cubicBezTo>
                  <a:pt x="625101" y="2105554"/>
                  <a:pt x="609855" y="2163738"/>
                  <a:pt x="577806" y="2214146"/>
                </a:cubicBezTo>
                <a:cubicBezTo>
                  <a:pt x="546069" y="2264552"/>
                  <a:pt x="523977" y="2319003"/>
                  <a:pt x="498773" y="2372211"/>
                </a:cubicBezTo>
                <a:cubicBezTo>
                  <a:pt x="497217" y="2375633"/>
                  <a:pt x="495040" y="2379366"/>
                  <a:pt x="492239" y="2382166"/>
                </a:cubicBezTo>
                <a:cubicBezTo>
                  <a:pt x="582163" y="2179608"/>
                  <a:pt x="630702" y="1966781"/>
                  <a:pt x="659639" y="1748664"/>
                </a:cubicBezTo>
                <a:cubicBezTo>
                  <a:pt x="659639" y="1779158"/>
                  <a:pt x="660260" y="1809961"/>
                  <a:pt x="659328" y="1840454"/>
                </a:cubicBezTo>
                <a:cubicBezTo>
                  <a:pt x="658705" y="1871259"/>
                  <a:pt x="656528" y="1901751"/>
                  <a:pt x="655906" y="1932865"/>
                </a:cubicBezTo>
                <a:cubicBezTo>
                  <a:pt x="657772" y="1926021"/>
                  <a:pt x="659950" y="1919175"/>
                  <a:pt x="661816" y="1912330"/>
                </a:cubicBezTo>
                <a:cubicBezTo>
                  <a:pt x="702890" y="1763600"/>
                  <a:pt x="730581" y="1612692"/>
                  <a:pt x="739916" y="1458672"/>
                </a:cubicBezTo>
                <a:cubicBezTo>
                  <a:pt x="747694" y="1331412"/>
                  <a:pt x="752674" y="1203840"/>
                  <a:pt x="758586" y="1076269"/>
                </a:cubicBezTo>
                <a:cubicBezTo>
                  <a:pt x="758897" y="1071290"/>
                  <a:pt x="758586" y="1066623"/>
                  <a:pt x="758586" y="1058533"/>
                </a:cubicBezTo>
                <a:cubicBezTo>
                  <a:pt x="757341" y="1063200"/>
                  <a:pt x="756718" y="1065067"/>
                  <a:pt x="755785" y="1067867"/>
                </a:cubicBezTo>
                <a:cubicBezTo>
                  <a:pt x="747694" y="1061021"/>
                  <a:pt x="740226" y="1053243"/>
                  <a:pt x="731826" y="1047954"/>
                </a:cubicBezTo>
                <a:cubicBezTo>
                  <a:pt x="711600" y="1034885"/>
                  <a:pt x="691687" y="1020573"/>
                  <a:pt x="669907" y="1010616"/>
                </a:cubicBezTo>
                <a:cubicBezTo>
                  <a:pt x="612032" y="983856"/>
                  <a:pt x="589631" y="939363"/>
                  <a:pt x="596164" y="877444"/>
                </a:cubicBezTo>
                <a:cubicBezTo>
                  <a:pt x="598654" y="855662"/>
                  <a:pt x="600210" y="833883"/>
                  <a:pt x="602387" y="810235"/>
                </a:cubicBezTo>
                <a:cubicBezTo>
                  <a:pt x="605188" y="812414"/>
                  <a:pt x="606432" y="813346"/>
                  <a:pt x="607365" y="814280"/>
                </a:cubicBezTo>
                <a:cubicBezTo>
                  <a:pt x="624479" y="835749"/>
                  <a:pt x="645638" y="851306"/>
                  <a:pt x="671152" y="861885"/>
                </a:cubicBezTo>
                <a:cubicBezTo>
                  <a:pt x="701021" y="874020"/>
                  <a:pt x="724980" y="893935"/>
                  <a:pt x="736493" y="925049"/>
                </a:cubicBezTo>
                <a:cubicBezTo>
                  <a:pt x="743338" y="943406"/>
                  <a:pt x="748007" y="962387"/>
                  <a:pt x="752050" y="981368"/>
                </a:cubicBezTo>
                <a:cubicBezTo>
                  <a:pt x="755162" y="995991"/>
                  <a:pt x="756096" y="1010927"/>
                  <a:pt x="758897" y="1026173"/>
                </a:cubicBezTo>
                <a:cubicBezTo>
                  <a:pt x="759207" y="1023372"/>
                  <a:pt x="759829" y="1020573"/>
                  <a:pt x="759829" y="1017773"/>
                </a:cubicBezTo>
                <a:cubicBezTo>
                  <a:pt x="760142" y="860019"/>
                  <a:pt x="760763" y="702266"/>
                  <a:pt x="760142" y="544824"/>
                </a:cubicBezTo>
                <a:cubicBezTo>
                  <a:pt x="759829" y="457701"/>
                  <a:pt x="757341" y="370892"/>
                  <a:pt x="756096" y="283769"/>
                </a:cubicBezTo>
                <a:cubicBezTo>
                  <a:pt x="756096" y="273501"/>
                  <a:pt x="752674" y="265722"/>
                  <a:pt x="746762" y="257010"/>
                </a:cubicBezTo>
                <a:cubicBezTo>
                  <a:pt x="733382" y="238031"/>
                  <a:pt x="720313" y="218428"/>
                  <a:pt x="709734" y="197581"/>
                </a:cubicBezTo>
                <a:cubicBezTo>
                  <a:pt x="694488" y="168020"/>
                  <a:pt x="692932" y="136596"/>
                  <a:pt x="702890" y="104858"/>
                </a:cubicBezTo>
                <a:cubicBezTo>
                  <a:pt x="713780" y="68765"/>
                  <a:pt x="731516" y="35783"/>
                  <a:pt x="752361" y="4667"/>
                </a:cubicBezTo>
                <a:cubicBezTo>
                  <a:pt x="752985" y="3422"/>
                  <a:pt x="753606" y="2177"/>
                  <a:pt x="754851" y="0"/>
                </a:cubicBezTo>
                <a:close/>
              </a:path>
            </a:pathLst>
          </a:custGeom>
          <a:solidFill>
            <a:srgbClr val="FFC000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377">
              <a:defRPr/>
            </a:pPr>
            <a:endParaRPr lang="en-US" kern="0" dirty="0">
              <a:solidFill>
                <a:prstClr val="black"/>
              </a:solidFill>
              <a:latin typeface="Arial"/>
              <a:ea typeface="Arial Unicode MS"/>
              <a:cs typeface="Arial"/>
              <a:sym typeface="Arial"/>
            </a:endParaRP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A5E3A109-71E9-4456-BC92-9CB04D68D9EE}"/>
              </a:ext>
            </a:extLst>
          </p:cNvPr>
          <p:cNvGrpSpPr/>
          <p:nvPr/>
        </p:nvGrpSpPr>
        <p:grpSpPr>
          <a:xfrm>
            <a:off x="5545848" y="2311892"/>
            <a:ext cx="1107996" cy="370195"/>
            <a:chOff x="5373971" y="3720399"/>
            <a:chExt cx="1107997" cy="395054"/>
          </a:xfrm>
        </p:grpSpPr>
        <p:sp>
          <p:nvSpPr>
            <p:cNvPr id="60" name="箭號: 左-右雙向 59">
              <a:extLst>
                <a:ext uri="{FF2B5EF4-FFF2-40B4-BE49-F238E27FC236}">
                  <a16:creationId xmlns:a16="http://schemas.microsoft.com/office/drawing/2014/main" id="{91016719-EF27-4993-8241-4B8B5E576A27}"/>
                </a:ext>
              </a:extLst>
            </p:cNvPr>
            <p:cNvSpPr/>
            <p:nvPr/>
          </p:nvSpPr>
          <p:spPr>
            <a:xfrm>
              <a:off x="5399513" y="3720399"/>
              <a:ext cx="1056915" cy="395054"/>
            </a:xfrm>
            <a:prstGeom prst="leftRightArrow">
              <a:avLst/>
            </a:prstGeom>
            <a:solidFill>
              <a:srgbClr val="FF0000">
                <a:alpha val="50196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TW" altLang="en-US" sz="1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9453F603-BBFB-428D-B63C-F4CC6FF08C91}"/>
                </a:ext>
              </a:extLst>
            </p:cNvPr>
            <p:cNvSpPr/>
            <p:nvPr/>
          </p:nvSpPr>
          <p:spPr>
            <a:xfrm>
              <a:off x="5373971" y="3769108"/>
              <a:ext cx="1107997" cy="2956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 fontAlgn="ctr">
                <a:defRPr/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缺水敏感時期</a:t>
              </a:r>
            </a:p>
          </p:txBody>
        </p:sp>
      </p:grpSp>
      <p:pic>
        <p:nvPicPr>
          <p:cNvPr id="62" name="圖片 61">
            <a:extLst>
              <a:ext uri="{FF2B5EF4-FFF2-40B4-BE49-F238E27FC236}">
                <a16:creationId xmlns:a16="http://schemas.microsoft.com/office/drawing/2014/main" id="{627C5005-4B5F-4A12-B0D2-D474B01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6" t="27637" r="25304" b="22131"/>
          <a:stretch/>
        </p:blipFill>
        <p:spPr>
          <a:xfrm>
            <a:off x="716313" y="2957811"/>
            <a:ext cx="713887" cy="511219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2D400497-C1AB-4CE1-BD87-89843A8C085D}"/>
              </a:ext>
            </a:extLst>
          </p:cNvPr>
          <p:cNvGrpSpPr/>
          <p:nvPr/>
        </p:nvGrpSpPr>
        <p:grpSpPr>
          <a:xfrm>
            <a:off x="1515870" y="1696578"/>
            <a:ext cx="8676709" cy="571274"/>
            <a:chOff x="1343993" y="3155418"/>
            <a:chExt cx="8676709" cy="571273"/>
          </a:xfrm>
        </p:grpSpPr>
        <p:sp>
          <p:nvSpPr>
            <p:cNvPr id="64" name="箭號: 五邊形 63">
              <a:extLst>
                <a:ext uri="{FF2B5EF4-FFF2-40B4-BE49-F238E27FC236}">
                  <a16:creationId xmlns:a16="http://schemas.microsoft.com/office/drawing/2014/main" id="{8C996C18-7A76-46D1-8749-D020216F6696}"/>
                </a:ext>
              </a:extLst>
            </p:cNvPr>
            <p:cNvSpPr/>
            <p:nvPr/>
          </p:nvSpPr>
          <p:spPr>
            <a:xfrm>
              <a:off x="8468512" y="3155418"/>
              <a:ext cx="1552190" cy="571273"/>
            </a:xfrm>
            <a:prstGeom prst="homePlate">
              <a:avLst/>
            </a:prstGeom>
            <a:solidFill>
              <a:srgbClr val="63A537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095D8A2B-F355-447D-8793-7F0F3D9FF27A}"/>
                </a:ext>
              </a:extLst>
            </p:cNvPr>
            <p:cNvSpPr/>
            <p:nvPr/>
          </p:nvSpPr>
          <p:spPr>
            <a:xfrm>
              <a:off x="8608558" y="3297938"/>
              <a:ext cx="1188263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成熟期</a:t>
              </a:r>
            </a:p>
          </p:txBody>
        </p:sp>
        <p:sp>
          <p:nvSpPr>
            <p:cNvPr id="66" name="箭號: 五邊形 65">
              <a:extLst>
                <a:ext uri="{FF2B5EF4-FFF2-40B4-BE49-F238E27FC236}">
                  <a16:creationId xmlns:a16="http://schemas.microsoft.com/office/drawing/2014/main" id="{FD5F1199-CB4A-4B00-986D-897348F98344}"/>
                </a:ext>
              </a:extLst>
            </p:cNvPr>
            <p:cNvSpPr/>
            <p:nvPr/>
          </p:nvSpPr>
          <p:spPr>
            <a:xfrm>
              <a:off x="7008113" y="3156097"/>
              <a:ext cx="1760061" cy="569915"/>
            </a:xfrm>
            <a:prstGeom prst="homePlate">
              <a:avLst/>
            </a:prstGeom>
            <a:solidFill>
              <a:srgbClr val="63A537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67" name="箭號: 五邊形 66">
              <a:extLst>
                <a:ext uri="{FF2B5EF4-FFF2-40B4-BE49-F238E27FC236}">
                  <a16:creationId xmlns:a16="http://schemas.microsoft.com/office/drawing/2014/main" id="{CE7D184E-E89A-4B5E-8DDF-49495BD751BB}"/>
                </a:ext>
              </a:extLst>
            </p:cNvPr>
            <p:cNvSpPr/>
            <p:nvPr/>
          </p:nvSpPr>
          <p:spPr>
            <a:xfrm>
              <a:off x="6032671" y="3155418"/>
              <a:ext cx="1275800" cy="571273"/>
            </a:xfrm>
            <a:prstGeom prst="homePlate">
              <a:avLst/>
            </a:prstGeom>
            <a:solidFill>
              <a:srgbClr val="63A537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68" name="箭號: 五邊形 67">
              <a:extLst>
                <a:ext uri="{FF2B5EF4-FFF2-40B4-BE49-F238E27FC236}">
                  <a16:creationId xmlns:a16="http://schemas.microsoft.com/office/drawing/2014/main" id="{ED748F9B-94EF-46DD-B806-3B8B72337865}"/>
                </a:ext>
              </a:extLst>
            </p:cNvPr>
            <p:cNvSpPr/>
            <p:nvPr/>
          </p:nvSpPr>
          <p:spPr>
            <a:xfrm>
              <a:off x="5060458" y="3155418"/>
              <a:ext cx="1292352" cy="571273"/>
            </a:xfrm>
            <a:prstGeom prst="homePlate">
              <a:avLst/>
            </a:prstGeom>
            <a:solidFill>
              <a:srgbClr val="63A537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69" name="箭號: 五邊形 68">
              <a:extLst>
                <a:ext uri="{FF2B5EF4-FFF2-40B4-BE49-F238E27FC236}">
                  <a16:creationId xmlns:a16="http://schemas.microsoft.com/office/drawing/2014/main" id="{B540F09D-CF8C-4EE5-AD89-B9137B059065}"/>
                </a:ext>
              </a:extLst>
            </p:cNvPr>
            <p:cNvSpPr/>
            <p:nvPr/>
          </p:nvSpPr>
          <p:spPr>
            <a:xfrm>
              <a:off x="3333394" y="3155418"/>
              <a:ext cx="2033725" cy="571273"/>
            </a:xfrm>
            <a:prstGeom prst="homePlate">
              <a:avLst/>
            </a:prstGeom>
            <a:solidFill>
              <a:srgbClr val="63A537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914377">
                <a:defRPr/>
              </a:pP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分櫱中期</a:t>
              </a:r>
              <a:endParaRPr lang="ko-KR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70" name="箭號: 五邊形 69">
              <a:extLst>
                <a:ext uri="{FF2B5EF4-FFF2-40B4-BE49-F238E27FC236}">
                  <a16:creationId xmlns:a16="http://schemas.microsoft.com/office/drawing/2014/main" id="{4ECD09B5-BDE0-4791-8890-392A0E281AEB}"/>
                </a:ext>
              </a:extLst>
            </p:cNvPr>
            <p:cNvSpPr/>
            <p:nvPr/>
          </p:nvSpPr>
          <p:spPr>
            <a:xfrm>
              <a:off x="2448405" y="3155418"/>
              <a:ext cx="1452008" cy="571273"/>
            </a:xfrm>
            <a:prstGeom prst="homePlate">
              <a:avLst/>
            </a:prstGeom>
            <a:solidFill>
              <a:srgbClr val="63A537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r" defTabSz="914377">
                <a:defRPr/>
              </a:pPr>
              <a:endParaRPr lang="ko-KR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71" name="箭號: 五邊形 70">
              <a:extLst>
                <a:ext uri="{FF2B5EF4-FFF2-40B4-BE49-F238E27FC236}">
                  <a16:creationId xmlns:a16="http://schemas.microsoft.com/office/drawing/2014/main" id="{1BEF9FFE-8B09-4867-9E5E-FB5546248CBE}"/>
                </a:ext>
              </a:extLst>
            </p:cNvPr>
            <p:cNvSpPr/>
            <p:nvPr/>
          </p:nvSpPr>
          <p:spPr>
            <a:xfrm>
              <a:off x="1343993" y="3155418"/>
              <a:ext cx="1587281" cy="571273"/>
            </a:xfrm>
            <a:prstGeom prst="homePlate">
              <a:avLst/>
            </a:prstGeom>
            <a:solidFill>
              <a:srgbClr val="63A537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定植成活</a:t>
              </a:r>
              <a:endParaRPr lang="ko-KR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1ECD6B5-064A-472D-8C6A-97A6BF7BA57C}"/>
                </a:ext>
              </a:extLst>
            </p:cNvPr>
            <p:cNvSpPr/>
            <p:nvPr/>
          </p:nvSpPr>
          <p:spPr>
            <a:xfrm>
              <a:off x="2917024" y="3179445"/>
              <a:ext cx="543739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914377">
                <a:defRPr/>
              </a:pP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分櫱</a:t>
              </a:r>
              <a:br>
                <a:rPr lang="en-US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</a:b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開始</a:t>
              </a:r>
              <a:endParaRPr lang="ko-KR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2E550216-4485-4119-A328-06FF923743BC}"/>
                </a:ext>
              </a:extLst>
            </p:cNvPr>
            <p:cNvSpPr/>
            <p:nvPr/>
          </p:nvSpPr>
          <p:spPr>
            <a:xfrm>
              <a:off x="5410304" y="3200989"/>
              <a:ext cx="723275" cy="4801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幼穗</a:t>
              </a:r>
              <a:br>
                <a:rPr lang="en-US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</a:b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形成期</a:t>
              </a: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3C89852B-4AE8-4A11-A5C6-85F3472C99CC}"/>
                </a:ext>
              </a:extLst>
            </p:cNvPr>
            <p:cNvSpPr/>
            <p:nvPr/>
          </p:nvSpPr>
          <p:spPr>
            <a:xfrm>
              <a:off x="7515880" y="3200989"/>
              <a:ext cx="723275" cy="4801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抽穗</a:t>
              </a:r>
              <a:br>
                <a:rPr lang="en-US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</a:b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開花期</a:t>
              </a: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079A890A-DB8A-4AC4-A7EF-06831A57D974}"/>
                </a:ext>
              </a:extLst>
            </p:cNvPr>
            <p:cNvSpPr/>
            <p:nvPr/>
          </p:nvSpPr>
          <p:spPr>
            <a:xfrm>
              <a:off x="6443937" y="3297938"/>
              <a:ext cx="723275" cy="286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孕穗期</a:t>
              </a:r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3E62B5C2-C4A6-4C48-908F-8F0027F4C16A}"/>
              </a:ext>
            </a:extLst>
          </p:cNvPr>
          <p:cNvGrpSpPr/>
          <p:nvPr/>
        </p:nvGrpSpPr>
        <p:grpSpPr>
          <a:xfrm>
            <a:off x="7330098" y="2331110"/>
            <a:ext cx="1577195" cy="319083"/>
            <a:chOff x="5399513" y="3720399"/>
            <a:chExt cx="1056915" cy="395054"/>
          </a:xfrm>
        </p:grpSpPr>
        <p:sp>
          <p:nvSpPr>
            <p:cNvPr id="77" name="箭號: 左-右雙向 76">
              <a:extLst>
                <a:ext uri="{FF2B5EF4-FFF2-40B4-BE49-F238E27FC236}">
                  <a16:creationId xmlns:a16="http://schemas.microsoft.com/office/drawing/2014/main" id="{A5A3D881-596B-4117-905A-BAD104DB7E1A}"/>
                </a:ext>
              </a:extLst>
            </p:cNvPr>
            <p:cNvSpPr/>
            <p:nvPr/>
          </p:nvSpPr>
          <p:spPr>
            <a:xfrm>
              <a:off x="5399513" y="3720399"/>
              <a:ext cx="1056915" cy="395054"/>
            </a:xfrm>
            <a:prstGeom prst="leftRightArrow">
              <a:avLst/>
            </a:prstGeom>
            <a:solidFill>
              <a:srgbClr val="FF0000">
                <a:alpha val="50196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TW" altLang="en-US" sz="1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526B2B45-4A79-4179-BDBF-6298599EBD33}"/>
                </a:ext>
              </a:extLst>
            </p:cNvPr>
            <p:cNvSpPr/>
            <p:nvPr/>
          </p:nvSpPr>
          <p:spPr>
            <a:xfrm>
              <a:off x="5556724" y="3746467"/>
              <a:ext cx="742494" cy="3429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 fontAlgn="ctr">
                <a:defRPr/>
              </a:pPr>
              <a:r>
                <a:rPr lang="zh-TW" altLang="en-US" sz="1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缺水敏感時期</a:t>
              </a:r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49C2D4B4-0045-408F-B0C8-5CB83EF2A8CE}"/>
              </a:ext>
            </a:extLst>
          </p:cNvPr>
          <p:cNvGrpSpPr/>
          <p:nvPr/>
        </p:nvGrpSpPr>
        <p:grpSpPr>
          <a:xfrm>
            <a:off x="6193598" y="4793057"/>
            <a:ext cx="1261884" cy="589743"/>
            <a:chOff x="5354713" y="3720399"/>
            <a:chExt cx="1147064" cy="395054"/>
          </a:xfrm>
        </p:grpSpPr>
        <p:sp>
          <p:nvSpPr>
            <p:cNvPr id="80" name="箭號: 左-右雙向 79">
              <a:extLst>
                <a:ext uri="{FF2B5EF4-FFF2-40B4-BE49-F238E27FC236}">
                  <a16:creationId xmlns:a16="http://schemas.microsoft.com/office/drawing/2014/main" id="{A6862F9B-011F-4294-BB4D-DDAAB644679F}"/>
                </a:ext>
              </a:extLst>
            </p:cNvPr>
            <p:cNvSpPr/>
            <p:nvPr/>
          </p:nvSpPr>
          <p:spPr>
            <a:xfrm>
              <a:off x="5399513" y="3720399"/>
              <a:ext cx="1056915" cy="395054"/>
            </a:xfrm>
            <a:prstGeom prst="leftRightArrow">
              <a:avLst/>
            </a:prstGeom>
            <a:solidFill>
              <a:srgbClr val="FF0000">
                <a:alpha val="50196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TW" altLang="en-US" sz="1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73CEE481-5035-4CF8-82DD-196A95F94F92}"/>
                </a:ext>
              </a:extLst>
            </p:cNvPr>
            <p:cNvSpPr/>
            <p:nvPr/>
          </p:nvSpPr>
          <p:spPr>
            <a:xfrm>
              <a:off x="5354713" y="3813932"/>
              <a:ext cx="1147064" cy="2061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 fontAlgn="ctr">
                <a:defRPr/>
              </a:pPr>
              <a:r>
                <a:rPr lang="zh-TW" altLang="en-US" sz="14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缺水敏感時期</a:t>
              </a:r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A70A792B-C8CE-4932-941F-E176EA636D35}"/>
              </a:ext>
            </a:extLst>
          </p:cNvPr>
          <p:cNvGrpSpPr/>
          <p:nvPr/>
        </p:nvGrpSpPr>
        <p:grpSpPr>
          <a:xfrm>
            <a:off x="1486596" y="2890616"/>
            <a:ext cx="7866447" cy="571273"/>
            <a:chOff x="1394016" y="6413934"/>
            <a:chExt cx="7866446" cy="571273"/>
          </a:xfrm>
        </p:grpSpPr>
        <p:sp>
          <p:nvSpPr>
            <p:cNvPr id="83" name="箭號: 五邊形 82">
              <a:extLst>
                <a:ext uri="{FF2B5EF4-FFF2-40B4-BE49-F238E27FC236}">
                  <a16:creationId xmlns:a16="http://schemas.microsoft.com/office/drawing/2014/main" id="{A2BDA926-518C-42BD-BB6D-C15D47B46622}"/>
                </a:ext>
              </a:extLst>
            </p:cNvPr>
            <p:cNvSpPr/>
            <p:nvPr/>
          </p:nvSpPr>
          <p:spPr>
            <a:xfrm>
              <a:off x="3089702" y="6413934"/>
              <a:ext cx="6170760" cy="571273"/>
            </a:xfrm>
            <a:prstGeom prst="homePlate">
              <a:avLst/>
            </a:prstGeom>
            <a:solidFill>
              <a:srgbClr val="00B05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生殖生長期</a:t>
              </a:r>
              <a:r>
                <a:rPr lang="en-US" altLang="zh-TW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(</a:t>
              </a: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開花、結莢、莢果充實、採收</a:t>
              </a:r>
              <a:r>
                <a:rPr lang="en-US" altLang="zh-TW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)</a:t>
              </a:r>
              <a:endParaRPr lang="zh-TW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84" name="箭號: 五邊形 83">
              <a:extLst>
                <a:ext uri="{FF2B5EF4-FFF2-40B4-BE49-F238E27FC236}">
                  <a16:creationId xmlns:a16="http://schemas.microsoft.com/office/drawing/2014/main" id="{0FD97543-4F83-44ED-A6DD-2EF12ECFF8DC}"/>
                </a:ext>
              </a:extLst>
            </p:cNvPr>
            <p:cNvSpPr/>
            <p:nvPr/>
          </p:nvSpPr>
          <p:spPr>
            <a:xfrm>
              <a:off x="1773735" y="6413934"/>
              <a:ext cx="1587281" cy="571273"/>
            </a:xfrm>
            <a:prstGeom prst="homePlate">
              <a:avLst/>
            </a:prstGeom>
            <a:solidFill>
              <a:srgbClr val="00B05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81048" tIns="37339" rIns="343709" bIns="37339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ko-KR" altLang="en-US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85" name="箭號: 五邊形 84">
              <a:extLst>
                <a:ext uri="{FF2B5EF4-FFF2-40B4-BE49-F238E27FC236}">
                  <a16:creationId xmlns:a16="http://schemas.microsoft.com/office/drawing/2014/main" id="{79780533-2147-48EB-B03B-518C1C4C8FA8}"/>
                </a:ext>
              </a:extLst>
            </p:cNvPr>
            <p:cNvSpPr/>
            <p:nvPr/>
          </p:nvSpPr>
          <p:spPr>
            <a:xfrm>
              <a:off x="1394016" y="6413934"/>
              <a:ext cx="751375" cy="571273"/>
            </a:xfrm>
            <a:prstGeom prst="homePlate">
              <a:avLst/>
            </a:prstGeom>
            <a:solidFill>
              <a:srgbClr val="00B05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81048" tIns="37339" rIns="343709" bIns="37339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ko-KR" altLang="en-US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171B5AE7-AB12-4CCA-8928-436A3D8B0C11}"/>
                </a:ext>
              </a:extLst>
            </p:cNvPr>
            <p:cNvSpPr/>
            <p:nvPr/>
          </p:nvSpPr>
          <p:spPr>
            <a:xfrm>
              <a:off x="1394016" y="6459505"/>
              <a:ext cx="543739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發芽</a:t>
              </a:r>
              <a:br>
                <a:rPr lang="en-US" altLang="zh-TW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</a:b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出土</a:t>
              </a:r>
              <a:endParaRPr lang="ko-KR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8B99A4D7-931A-4C9C-B7D7-5994E36734CB}"/>
                </a:ext>
              </a:extLst>
            </p:cNvPr>
            <p:cNvSpPr/>
            <p:nvPr/>
          </p:nvSpPr>
          <p:spPr>
            <a:xfrm>
              <a:off x="2205738" y="6459505"/>
              <a:ext cx="723275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營養</a:t>
              </a:r>
              <a:br>
                <a:rPr lang="en-US" altLang="zh-TW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</a:b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生長期</a:t>
              </a:r>
              <a:endParaRPr lang="ko-KR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A5D8A104-CDEE-47D0-8D7A-5F54272B3C8C}"/>
              </a:ext>
            </a:extLst>
          </p:cNvPr>
          <p:cNvGrpSpPr/>
          <p:nvPr/>
        </p:nvGrpSpPr>
        <p:grpSpPr>
          <a:xfrm>
            <a:off x="3450576" y="3516947"/>
            <a:ext cx="3421881" cy="534683"/>
            <a:chOff x="5399513" y="3720399"/>
            <a:chExt cx="1056915" cy="395054"/>
          </a:xfrm>
        </p:grpSpPr>
        <p:sp>
          <p:nvSpPr>
            <p:cNvPr id="89" name="箭號: 左-右雙向 88">
              <a:extLst>
                <a:ext uri="{FF2B5EF4-FFF2-40B4-BE49-F238E27FC236}">
                  <a16:creationId xmlns:a16="http://schemas.microsoft.com/office/drawing/2014/main" id="{732AF588-EB5D-4DE9-998D-0D9BF4D91D72}"/>
                </a:ext>
              </a:extLst>
            </p:cNvPr>
            <p:cNvSpPr/>
            <p:nvPr/>
          </p:nvSpPr>
          <p:spPr>
            <a:xfrm>
              <a:off x="5399513" y="3720399"/>
              <a:ext cx="1056915" cy="395054"/>
            </a:xfrm>
            <a:prstGeom prst="leftRightArrow">
              <a:avLst/>
            </a:prstGeom>
            <a:solidFill>
              <a:srgbClr val="FF0000">
                <a:alpha val="50196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TW" altLang="en-US" sz="1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E6C4D3F4-329F-4809-AA51-E28FEF6F4F80}"/>
                </a:ext>
              </a:extLst>
            </p:cNvPr>
            <p:cNvSpPr/>
            <p:nvPr/>
          </p:nvSpPr>
          <p:spPr>
            <a:xfrm>
              <a:off x="5733090" y="3800533"/>
              <a:ext cx="389758" cy="227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 fontAlgn="ctr">
                <a:defRPr/>
              </a:pPr>
              <a:r>
                <a:rPr lang="zh-TW" altLang="en-US" sz="14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缺水敏感時期</a:t>
              </a:r>
            </a:p>
          </p:txBody>
        </p:sp>
      </p:grpSp>
      <p:sp>
        <p:nvSpPr>
          <p:cNvPr id="91" name="向右箭號 4">
            <a:extLst>
              <a:ext uri="{FF2B5EF4-FFF2-40B4-BE49-F238E27FC236}">
                <a16:creationId xmlns:a16="http://schemas.microsoft.com/office/drawing/2014/main" id="{9304508A-3142-48EE-ADE8-09AD9F78DEA6}"/>
              </a:ext>
            </a:extLst>
          </p:cNvPr>
          <p:cNvSpPr/>
          <p:nvPr/>
        </p:nvSpPr>
        <p:spPr>
          <a:xfrm>
            <a:off x="1516639" y="2321839"/>
            <a:ext cx="1710060" cy="341956"/>
          </a:xfrm>
          <a:prstGeom prst="rightArrow">
            <a:avLst/>
          </a:prstGeom>
          <a:solidFill>
            <a:srgbClr val="FF7C8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412DEFE3-45C3-4763-A34D-CB6C218D57B4}"/>
              </a:ext>
            </a:extLst>
          </p:cNvPr>
          <p:cNvSpPr/>
          <p:nvPr/>
        </p:nvSpPr>
        <p:spPr>
          <a:xfrm>
            <a:off x="1751718" y="2341009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fontAlgn="ctr"/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缺水敏感時期</a:t>
            </a:r>
          </a:p>
        </p:txBody>
      </p:sp>
      <p:sp>
        <p:nvSpPr>
          <p:cNvPr id="93" name="向右箭號 125">
            <a:extLst>
              <a:ext uri="{FF2B5EF4-FFF2-40B4-BE49-F238E27FC236}">
                <a16:creationId xmlns:a16="http://schemas.microsoft.com/office/drawing/2014/main" id="{82623511-20F7-4CB4-9AC5-B81A27D1F489}"/>
              </a:ext>
            </a:extLst>
          </p:cNvPr>
          <p:cNvSpPr/>
          <p:nvPr/>
        </p:nvSpPr>
        <p:spPr>
          <a:xfrm>
            <a:off x="1493781" y="4764625"/>
            <a:ext cx="475663" cy="523220"/>
          </a:xfrm>
          <a:prstGeom prst="rightArrow">
            <a:avLst/>
          </a:prstGeom>
          <a:solidFill>
            <a:srgbClr val="FF7C8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5243D814-955D-42B8-B7C4-87D9CBDA8B02}"/>
              </a:ext>
            </a:extLst>
          </p:cNvPr>
          <p:cNvSpPr/>
          <p:nvPr/>
        </p:nvSpPr>
        <p:spPr>
          <a:xfrm>
            <a:off x="1168598" y="4764624"/>
            <a:ext cx="101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fontAlgn="ctr"/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缺水敏感時期</a:t>
            </a:r>
          </a:p>
        </p:txBody>
      </p:sp>
      <p:pic>
        <p:nvPicPr>
          <p:cNvPr id="97" name="圖片 96">
            <a:extLst>
              <a:ext uri="{FF2B5EF4-FFF2-40B4-BE49-F238E27FC236}">
                <a16:creationId xmlns:a16="http://schemas.microsoft.com/office/drawing/2014/main" id="{81541683-867C-4AC2-9723-FE59C30D7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9187" r="25836" b="26506"/>
          <a:stretch/>
        </p:blipFill>
        <p:spPr>
          <a:xfrm>
            <a:off x="830078" y="4174578"/>
            <a:ext cx="540000" cy="423927"/>
          </a:xfrm>
          <a:prstGeom prst="rect">
            <a:avLst/>
          </a:prstGeom>
        </p:spPr>
      </p:pic>
      <p:grpSp>
        <p:nvGrpSpPr>
          <p:cNvPr id="98" name="群組 97">
            <a:extLst>
              <a:ext uri="{FF2B5EF4-FFF2-40B4-BE49-F238E27FC236}">
                <a16:creationId xmlns:a16="http://schemas.microsoft.com/office/drawing/2014/main" id="{5B0799C6-0390-4F64-8FEB-481EF609312F}"/>
              </a:ext>
            </a:extLst>
          </p:cNvPr>
          <p:cNvGrpSpPr/>
          <p:nvPr/>
        </p:nvGrpSpPr>
        <p:grpSpPr>
          <a:xfrm>
            <a:off x="1459669" y="4136708"/>
            <a:ext cx="8696308" cy="571273"/>
            <a:chOff x="1320456" y="5595550"/>
            <a:chExt cx="8696308" cy="571273"/>
          </a:xfrm>
        </p:grpSpPr>
        <p:sp>
          <p:nvSpPr>
            <p:cNvPr id="99" name="箭號: 五邊形 98">
              <a:extLst>
                <a:ext uri="{FF2B5EF4-FFF2-40B4-BE49-F238E27FC236}">
                  <a16:creationId xmlns:a16="http://schemas.microsoft.com/office/drawing/2014/main" id="{CF6BAAFA-5FFE-4B04-9AD7-7AEF56F91524}"/>
                </a:ext>
              </a:extLst>
            </p:cNvPr>
            <p:cNvSpPr/>
            <p:nvPr/>
          </p:nvSpPr>
          <p:spPr>
            <a:xfrm>
              <a:off x="7415123" y="5595550"/>
              <a:ext cx="2601641" cy="571273"/>
            </a:xfrm>
            <a:prstGeom prst="homePlate">
              <a:avLst/>
            </a:prstGeom>
            <a:solidFill>
              <a:srgbClr val="99CB38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81048" tIns="37339" rIns="343709" bIns="37339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100" name="箭號: 五邊形 99">
              <a:extLst>
                <a:ext uri="{FF2B5EF4-FFF2-40B4-BE49-F238E27FC236}">
                  <a16:creationId xmlns:a16="http://schemas.microsoft.com/office/drawing/2014/main" id="{E83B4F00-0472-42EC-94C0-BB684F9033DB}"/>
                </a:ext>
              </a:extLst>
            </p:cNvPr>
            <p:cNvSpPr/>
            <p:nvPr/>
          </p:nvSpPr>
          <p:spPr>
            <a:xfrm>
              <a:off x="5078616" y="5595550"/>
              <a:ext cx="2789937" cy="571273"/>
            </a:xfrm>
            <a:prstGeom prst="homePlate">
              <a:avLst/>
            </a:prstGeom>
            <a:solidFill>
              <a:srgbClr val="99CB38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81048" tIns="37339" rIns="343709" bIns="37339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101" name="箭號: 五邊形 100">
              <a:extLst>
                <a:ext uri="{FF2B5EF4-FFF2-40B4-BE49-F238E27FC236}">
                  <a16:creationId xmlns:a16="http://schemas.microsoft.com/office/drawing/2014/main" id="{D7C48D85-C455-4770-A1A1-7C8FDA926798}"/>
                </a:ext>
              </a:extLst>
            </p:cNvPr>
            <p:cNvSpPr/>
            <p:nvPr/>
          </p:nvSpPr>
          <p:spPr>
            <a:xfrm>
              <a:off x="3619684" y="5595550"/>
              <a:ext cx="1753690" cy="571273"/>
            </a:xfrm>
            <a:prstGeom prst="homePlate">
              <a:avLst/>
            </a:prstGeom>
            <a:solidFill>
              <a:srgbClr val="99CB38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81048" tIns="37339" rIns="343709" bIns="37339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102" name="箭號: 五邊形 101">
              <a:extLst>
                <a:ext uri="{FF2B5EF4-FFF2-40B4-BE49-F238E27FC236}">
                  <a16:creationId xmlns:a16="http://schemas.microsoft.com/office/drawing/2014/main" id="{2512EAFA-54B3-41D6-A46C-869102B3CE27}"/>
                </a:ext>
              </a:extLst>
            </p:cNvPr>
            <p:cNvSpPr/>
            <p:nvPr/>
          </p:nvSpPr>
          <p:spPr>
            <a:xfrm>
              <a:off x="1320456" y="5595550"/>
              <a:ext cx="2863394" cy="571273"/>
            </a:xfrm>
            <a:prstGeom prst="homePlate">
              <a:avLst/>
            </a:prstGeom>
            <a:solidFill>
              <a:srgbClr val="99CB38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ko-KR" altLang="en-US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BD8B74B6-A851-4C81-96A4-3ABB7BD631C7}"/>
                </a:ext>
              </a:extLst>
            </p:cNvPr>
            <p:cNvSpPr/>
            <p:nvPr/>
          </p:nvSpPr>
          <p:spPr>
            <a:xfrm>
              <a:off x="8100523" y="5738070"/>
              <a:ext cx="902811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末期階段</a:t>
              </a: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B4588FD5-8E28-421F-BEE8-C9A86A26AFE7}"/>
                </a:ext>
              </a:extLst>
            </p:cNvPr>
            <p:cNvSpPr/>
            <p:nvPr/>
          </p:nvSpPr>
          <p:spPr>
            <a:xfrm>
              <a:off x="6047663" y="5738070"/>
              <a:ext cx="902811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中間階段</a:t>
              </a: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F2B4CF68-D239-4E46-96A9-441E00E72516}"/>
                </a:ext>
              </a:extLst>
            </p:cNvPr>
            <p:cNvSpPr/>
            <p:nvPr/>
          </p:nvSpPr>
          <p:spPr>
            <a:xfrm>
              <a:off x="1704295" y="5738070"/>
              <a:ext cx="1790299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初始階段</a:t>
              </a:r>
              <a:endParaRPr lang="ko-KR" altLang="en-US" sz="1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2010FB01-7F4F-4AB6-92E9-F7CB9B40B27A}"/>
                </a:ext>
              </a:extLst>
            </p:cNvPr>
            <p:cNvSpPr/>
            <p:nvPr/>
          </p:nvSpPr>
          <p:spPr>
            <a:xfrm>
              <a:off x="4179828" y="5641121"/>
              <a:ext cx="902811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作物發展</a:t>
              </a:r>
              <a:br>
                <a:rPr lang="en-US" altLang="zh-TW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</a:br>
              <a:r>
                <a:rPr lang="zh-TW" altLang="en-US" sz="14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階段</a:t>
              </a:r>
            </a:p>
          </p:txBody>
        </p:sp>
      </p:grpSp>
      <p:sp>
        <p:nvSpPr>
          <p:cNvPr id="107" name="向右箭號 125">
            <a:extLst>
              <a:ext uri="{FF2B5EF4-FFF2-40B4-BE49-F238E27FC236}">
                <a16:creationId xmlns:a16="http://schemas.microsoft.com/office/drawing/2014/main" id="{BE2DA439-35F7-4A9D-A0DD-3CFCA1FCC3BC}"/>
              </a:ext>
            </a:extLst>
          </p:cNvPr>
          <p:cNvSpPr/>
          <p:nvPr/>
        </p:nvSpPr>
        <p:spPr>
          <a:xfrm>
            <a:off x="1526713" y="3485239"/>
            <a:ext cx="475663" cy="523220"/>
          </a:xfrm>
          <a:prstGeom prst="rightArrow">
            <a:avLst/>
          </a:prstGeom>
          <a:solidFill>
            <a:srgbClr val="FF7C8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F221C18E-90A8-468E-ADF5-10ABF532AC0A}"/>
              </a:ext>
            </a:extLst>
          </p:cNvPr>
          <p:cNvSpPr/>
          <p:nvPr/>
        </p:nvSpPr>
        <p:spPr>
          <a:xfrm>
            <a:off x="1201530" y="3485239"/>
            <a:ext cx="101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fontAlgn="ctr"/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缺水敏感時期</a:t>
            </a:r>
          </a:p>
        </p:txBody>
      </p: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6C3C7883-EC75-4B6B-AC84-F727C954B6EA}"/>
              </a:ext>
            </a:extLst>
          </p:cNvPr>
          <p:cNvGrpSpPr/>
          <p:nvPr/>
        </p:nvGrpSpPr>
        <p:grpSpPr>
          <a:xfrm>
            <a:off x="5106224" y="6053591"/>
            <a:ext cx="2184473" cy="589743"/>
            <a:chOff x="5399513" y="3720399"/>
            <a:chExt cx="1056915" cy="395054"/>
          </a:xfrm>
        </p:grpSpPr>
        <p:sp>
          <p:nvSpPr>
            <p:cNvPr id="110" name="箭號: 左-右雙向 109">
              <a:extLst>
                <a:ext uri="{FF2B5EF4-FFF2-40B4-BE49-F238E27FC236}">
                  <a16:creationId xmlns:a16="http://schemas.microsoft.com/office/drawing/2014/main" id="{2FEA8A16-D296-4858-B18A-EC12E484947D}"/>
                </a:ext>
              </a:extLst>
            </p:cNvPr>
            <p:cNvSpPr/>
            <p:nvPr/>
          </p:nvSpPr>
          <p:spPr>
            <a:xfrm>
              <a:off x="5399513" y="3720399"/>
              <a:ext cx="1056915" cy="395054"/>
            </a:xfrm>
            <a:prstGeom prst="leftRightArrow">
              <a:avLst/>
            </a:prstGeom>
            <a:solidFill>
              <a:srgbClr val="FF0000">
                <a:alpha val="50196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TW" altLang="en-US" sz="1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0572EC50-1707-4919-B5D9-5A923EC1BE50}"/>
                </a:ext>
              </a:extLst>
            </p:cNvPr>
            <p:cNvSpPr/>
            <p:nvPr/>
          </p:nvSpPr>
          <p:spPr>
            <a:xfrm>
              <a:off x="5622976" y="3813932"/>
              <a:ext cx="610538" cy="2061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 fontAlgn="ctr">
                <a:defRPr/>
              </a:pPr>
              <a:r>
                <a:rPr lang="zh-TW" altLang="en-US" sz="14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缺水敏感時期</a:t>
              </a:r>
            </a:p>
          </p:txBody>
        </p:sp>
      </p:grpSp>
      <p:sp>
        <p:nvSpPr>
          <p:cNvPr id="112" name="向右箭號 125">
            <a:extLst>
              <a:ext uri="{FF2B5EF4-FFF2-40B4-BE49-F238E27FC236}">
                <a16:creationId xmlns:a16="http://schemas.microsoft.com/office/drawing/2014/main" id="{4D93CBCC-E8BE-4E99-9EE0-A3B37B4496D9}"/>
              </a:ext>
            </a:extLst>
          </p:cNvPr>
          <p:cNvSpPr/>
          <p:nvPr/>
        </p:nvSpPr>
        <p:spPr>
          <a:xfrm>
            <a:off x="1422727" y="5994146"/>
            <a:ext cx="475663" cy="523220"/>
          </a:xfrm>
          <a:prstGeom prst="rightArrow">
            <a:avLst/>
          </a:prstGeom>
          <a:solidFill>
            <a:srgbClr val="FF7C8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8A2A357E-3156-4D52-A99B-249649BF101B}"/>
              </a:ext>
            </a:extLst>
          </p:cNvPr>
          <p:cNvSpPr/>
          <p:nvPr/>
        </p:nvSpPr>
        <p:spPr>
          <a:xfrm>
            <a:off x="1097543" y="5994145"/>
            <a:ext cx="101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fontAlgn="ctr"/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缺水敏感時期</a:t>
            </a:r>
          </a:p>
        </p:txBody>
      </p:sp>
      <p:pic>
        <p:nvPicPr>
          <p:cNvPr id="95" name="圖片 94">
            <a:extLst>
              <a:ext uri="{FF2B5EF4-FFF2-40B4-BE49-F238E27FC236}">
                <a16:creationId xmlns:a16="http://schemas.microsoft.com/office/drawing/2014/main" id="{D86FD312-448C-44CC-9ACF-42AABF0E9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87" y="5403537"/>
            <a:ext cx="660440" cy="660440"/>
          </a:xfrm>
          <a:prstGeom prst="rect">
            <a:avLst/>
          </a:prstGeom>
        </p:spPr>
      </p:pic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8D9FAFDA-A58C-4DA5-A68B-0B080DF5E050}"/>
              </a:ext>
            </a:extLst>
          </p:cNvPr>
          <p:cNvGrpSpPr/>
          <p:nvPr/>
        </p:nvGrpSpPr>
        <p:grpSpPr>
          <a:xfrm>
            <a:off x="1400796" y="5410504"/>
            <a:ext cx="7424181" cy="571274"/>
            <a:chOff x="1343993" y="3155418"/>
            <a:chExt cx="7424181" cy="571273"/>
          </a:xfrm>
          <a:solidFill>
            <a:schemeClr val="accent6">
              <a:lumMod val="50000"/>
            </a:schemeClr>
          </a:solidFill>
        </p:grpSpPr>
        <p:sp>
          <p:nvSpPr>
            <p:cNvPr id="128" name="箭號: 五邊形 127">
              <a:extLst>
                <a:ext uri="{FF2B5EF4-FFF2-40B4-BE49-F238E27FC236}">
                  <a16:creationId xmlns:a16="http://schemas.microsoft.com/office/drawing/2014/main" id="{962AC28E-546E-434F-95AF-353E6D7DEB2F}"/>
                </a:ext>
              </a:extLst>
            </p:cNvPr>
            <p:cNvSpPr/>
            <p:nvPr/>
          </p:nvSpPr>
          <p:spPr>
            <a:xfrm>
              <a:off x="7008113" y="3156097"/>
              <a:ext cx="1760061" cy="569915"/>
            </a:xfrm>
            <a:prstGeom prst="homePlate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30" name="箭號: 五邊形 129">
              <a:extLst>
                <a:ext uri="{FF2B5EF4-FFF2-40B4-BE49-F238E27FC236}">
                  <a16:creationId xmlns:a16="http://schemas.microsoft.com/office/drawing/2014/main" id="{C0A386F6-748D-4546-95D3-92B92CD3C51B}"/>
                </a:ext>
              </a:extLst>
            </p:cNvPr>
            <p:cNvSpPr/>
            <p:nvPr/>
          </p:nvSpPr>
          <p:spPr>
            <a:xfrm>
              <a:off x="5060457" y="3155418"/>
              <a:ext cx="2267164" cy="571273"/>
            </a:xfrm>
            <a:prstGeom prst="homePlate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31" name="箭號: 五邊形 130">
              <a:extLst>
                <a:ext uri="{FF2B5EF4-FFF2-40B4-BE49-F238E27FC236}">
                  <a16:creationId xmlns:a16="http://schemas.microsoft.com/office/drawing/2014/main" id="{974E20AE-E9A1-46D3-96F1-3EB4264E3A44}"/>
                </a:ext>
              </a:extLst>
            </p:cNvPr>
            <p:cNvSpPr/>
            <p:nvPr/>
          </p:nvSpPr>
          <p:spPr>
            <a:xfrm>
              <a:off x="3333394" y="3155418"/>
              <a:ext cx="2076908" cy="571273"/>
            </a:xfrm>
            <a:prstGeom prst="homePlate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ctr" defTabSz="914377">
                <a:defRPr/>
              </a:pPr>
              <a:endParaRPr lang="ko-KR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132" name="箭號: 五邊形 131">
              <a:extLst>
                <a:ext uri="{FF2B5EF4-FFF2-40B4-BE49-F238E27FC236}">
                  <a16:creationId xmlns:a16="http://schemas.microsoft.com/office/drawing/2014/main" id="{CB89B011-6C2D-4BB0-AF78-8350697B059D}"/>
                </a:ext>
              </a:extLst>
            </p:cNvPr>
            <p:cNvSpPr/>
            <p:nvPr/>
          </p:nvSpPr>
          <p:spPr>
            <a:xfrm>
              <a:off x="2448404" y="3155418"/>
              <a:ext cx="2082565" cy="571273"/>
            </a:xfrm>
            <a:prstGeom prst="homePlate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algn="r" defTabSz="914377">
                <a:defRPr/>
              </a:pPr>
              <a:endParaRPr lang="ko-KR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133" name="箭號: 五邊形 132">
              <a:extLst>
                <a:ext uri="{FF2B5EF4-FFF2-40B4-BE49-F238E27FC236}">
                  <a16:creationId xmlns:a16="http://schemas.microsoft.com/office/drawing/2014/main" id="{0BE86F3B-2314-459C-9BF4-8C3798F9D8D7}"/>
                </a:ext>
              </a:extLst>
            </p:cNvPr>
            <p:cNvSpPr/>
            <p:nvPr/>
          </p:nvSpPr>
          <p:spPr>
            <a:xfrm>
              <a:off x="1343993" y="3155418"/>
              <a:ext cx="1587281" cy="571273"/>
            </a:xfrm>
            <a:prstGeom prst="homePlate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381048" tIns="37339" rIns="343709" bIns="37339" numCol="1" spcCol="1270" anchor="ctr" anchorCtr="0">
              <a:noAutofit/>
            </a:bodyPr>
            <a:lstStyle/>
            <a:p>
              <a:pPr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萌芽</a:t>
              </a:r>
              <a:br>
                <a:rPr lang="en-US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</a:br>
              <a:r>
                <a:rPr lang="zh-TW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幼苗期</a:t>
              </a:r>
              <a:endParaRPr lang="ko-KR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E64B161B-C090-41EE-B24B-753FEF1665D8}"/>
                </a:ext>
              </a:extLst>
            </p:cNvPr>
            <p:cNvSpPr/>
            <p:nvPr/>
          </p:nvSpPr>
          <p:spPr>
            <a:xfrm>
              <a:off x="3125480" y="3179445"/>
              <a:ext cx="1032296" cy="52321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zh-TW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輪生</a:t>
              </a:r>
              <a:br>
                <a:rPr lang="en-US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</a:br>
              <a:r>
                <a:rPr lang="zh-TW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初中期</a:t>
              </a:r>
              <a:endParaRPr lang="ko-KR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맑은 고딕" panose="020B0503020000020004" pitchFamily="34" charset="-127"/>
                <a:cs typeface="Calibri" pitchFamily="34" charset="0"/>
                <a:sym typeface="Arial"/>
              </a:endParaRP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2A850AE2-B7BD-4B84-AA59-9E2A2921D3C6}"/>
                </a:ext>
              </a:extLst>
            </p:cNvPr>
            <p:cNvSpPr/>
            <p:nvPr/>
          </p:nvSpPr>
          <p:spPr>
            <a:xfrm>
              <a:off x="5666785" y="3297938"/>
              <a:ext cx="1082348" cy="2862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雌穗抽絲期</a:t>
              </a:r>
              <a:endPara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B93CD90E-A1D7-43FF-A158-4B6102B1B615}"/>
                </a:ext>
              </a:extLst>
            </p:cNvPr>
            <p:cNvSpPr/>
            <p:nvPr/>
          </p:nvSpPr>
          <p:spPr>
            <a:xfrm>
              <a:off x="7380091" y="3312293"/>
              <a:ext cx="1261884" cy="2862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zh-TW" sz="14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  <a:sym typeface="Arial"/>
                </a:rPr>
                <a:t>糊熟、乳熟期</a:t>
              </a:r>
              <a:endPara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endParaRPr>
            </a:p>
          </p:txBody>
        </p: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1432B713-BB52-4266-A4E6-4BDDE0F99E14}"/>
              </a:ext>
            </a:extLst>
          </p:cNvPr>
          <p:cNvSpPr/>
          <p:nvPr/>
        </p:nvSpPr>
        <p:spPr>
          <a:xfrm>
            <a:off x="4588309" y="539330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77">
              <a:defRPr/>
            </a:pPr>
            <a:r>
              <a:rPr lang="zh-TW" altLang="zh-TW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rPr>
              <a:t>輪生</a:t>
            </a:r>
            <a:br>
              <a:rPr lang="en-US" altLang="zh-TW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rPr>
            </a:br>
            <a:r>
              <a:rPr lang="zh-TW" altLang="en-US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rPr>
              <a:t>後</a:t>
            </a:r>
            <a:r>
              <a:rPr lang="zh-TW" altLang="zh-TW" sz="1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  <a:sym typeface="Arial"/>
              </a:rPr>
              <a:t>期</a:t>
            </a:r>
            <a:endParaRPr lang="ko-KR" altLang="en-US" sz="1400" b="1" kern="0" dirty="0">
              <a:solidFill>
                <a:prstClr val="white"/>
              </a:solidFill>
              <a:latin typeface="微軟正黑體" panose="020B0604030504040204" pitchFamily="34" charset="-120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123" name="投影片編號版面配置區 3">
            <a:extLst>
              <a:ext uri="{FF2B5EF4-FFF2-40B4-BE49-F238E27FC236}">
                <a16:creationId xmlns:a16="http://schemas.microsoft.com/office/drawing/2014/main" id="{CDE5B094-DB84-4243-9615-603D3A66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37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376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標題 1">
            <a:extLst>
              <a:ext uri="{FF2B5EF4-FFF2-40B4-BE49-F238E27FC236}">
                <a16:creationId xmlns:a16="http://schemas.microsoft.com/office/drawing/2014/main" id="{FD105B3B-AEFB-4A07-8E5E-D0BD7AF4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282" y="60932"/>
            <a:ext cx="10515600" cy="120618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建立適栽作物之灌溉需水量推估模式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1D5D334-84E2-47F2-B8F2-4D3938358783}"/>
              </a:ext>
            </a:extLst>
          </p:cNvPr>
          <p:cNvSpPr/>
          <p:nvPr/>
        </p:nvSpPr>
        <p:spPr>
          <a:xfrm>
            <a:off x="2212562" y="2155243"/>
            <a:ext cx="6181725" cy="147333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9CB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8B0BE2B-4502-4A0C-BBC8-DA98E50F4E8C}"/>
              </a:ext>
            </a:extLst>
          </p:cNvPr>
          <p:cNvSpPr/>
          <p:nvPr/>
        </p:nvSpPr>
        <p:spPr>
          <a:xfrm>
            <a:off x="4327112" y="1305361"/>
            <a:ext cx="1952625" cy="552451"/>
          </a:xfrm>
          <a:prstGeom prst="roundRect">
            <a:avLst/>
          </a:prstGeom>
          <a:gradFill rotWithShape="1">
            <a:gsLst>
              <a:gs pos="0">
                <a:srgbClr val="44C1A3">
                  <a:lumMod val="110000"/>
                  <a:satMod val="105000"/>
                  <a:tint val="67000"/>
                </a:srgbClr>
              </a:gs>
              <a:gs pos="50000">
                <a:srgbClr val="44C1A3">
                  <a:lumMod val="105000"/>
                  <a:satMod val="103000"/>
                  <a:tint val="73000"/>
                </a:srgbClr>
              </a:gs>
              <a:gs pos="100000">
                <a:srgbClr val="44C1A3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C1A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氣象資料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CDD978E-012F-41CF-B0AF-3742AE5C7FD7}"/>
              </a:ext>
            </a:extLst>
          </p:cNvPr>
          <p:cNvSpPr/>
          <p:nvPr/>
        </p:nvSpPr>
        <p:spPr>
          <a:xfrm>
            <a:off x="2360064" y="2837999"/>
            <a:ext cx="1695451" cy="619125"/>
          </a:xfrm>
          <a:prstGeom prst="roundRect">
            <a:avLst/>
          </a:prstGeom>
          <a:gradFill rotWithShape="1">
            <a:gsLst>
              <a:gs pos="0">
                <a:srgbClr val="99CB38">
                  <a:lumMod val="110000"/>
                  <a:satMod val="105000"/>
                  <a:tint val="67000"/>
                </a:srgbClr>
              </a:gs>
              <a:gs pos="50000">
                <a:srgbClr val="99CB38">
                  <a:lumMod val="105000"/>
                  <a:satMod val="103000"/>
                  <a:tint val="73000"/>
                </a:srgbClr>
              </a:gs>
              <a:gs pos="100000">
                <a:srgbClr val="99CB38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99CB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水稻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368F166A-6FE6-442F-BA71-7C12AEC693FA}"/>
              </a:ext>
            </a:extLst>
          </p:cNvPr>
          <p:cNvSpPr/>
          <p:nvPr/>
        </p:nvSpPr>
        <p:spPr>
          <a:xfrm>
            <a:off x="4360313" y="2809424"/>
            <a:ext cx="1695451" cy="619125"/>
          </a:xfrm>
          <a:prstGeom prst="roundRect">
            <a:avLst/>
          </a:prstGeom>
          <a:gradFill rotWithShape="1">
            <a:gsLst>
              <a:gs pos="0">
                <a:srgbClr val="99CB38">
                  <a:lumMod val="110000"/>
                  <a:satMod val="105000"/>
                  <a:tint val="67000"/>
                </a:srgbClr>
              </a:gs>
              <a:gs pos="50000">
                <a:srgbClr val="99CB38">
                  <a:lumMod val="105000"/>
                  <a:satMod val="103000"/>
                  <a:tint val="73000"/>
                </a:srgbClr>
              </a:gs>
              <a:gs pos="100000">
                <a:srgbClr val="99CB38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99CB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甘薯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9C40426-8459-49FB-8846-43A4364AC01A}"/>
              </a:ext>
            </a:extLst>
          </p:cNvPr>
          <p:cNvSpPr/>
          <p:nvPr/>
        </p:nvSpPr>
        <p:spPr>
          <a:xfrm>
            <a:off x="6198639" y="2809423"/>
            <a:ext cx="1695451" cy="619125"/>
          </a:xfrm>
          <a:prstGeom prst="roundRect">
            <a:avLst/>
          </a:prstGeom>
          <a:gradFill rotWithShape="1">
            <a:gsLst>
              <a:gs pos="0">
                <a:srgbClr val="99CB38">
                  <a:lumMod val="110000"/>
                  <a:satMod val="105000"/>
                  <a:tint val="67000"/>
                </a:srgbClr>
              </a:gs>
              <a:gs pos="50000">
                <a:srgbClr val="99CB38">
                  <a:lumMod val="105000"/>
                  <a:satMod val="103000"/>
                  <a:tint val="73000"/>
                </a:srgbClr>
              </a:gs>
              <a:gs pos="100000">
                <a:srgbClr val="99CB38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99CB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大豆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AC2D3F2-BD20-4107-99F3-27C856876B0F}"/>
              </a:ext>
            </a:extLst>
          </p:cNvPr>
          <p:cNvSpPr txBox="1"/>
          <p:nvPr/>
        </p:nvSpPr>
        <p:spPr>
          <a:xfrm>
            <a:off x="2360064" y="218813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zh-TW" altLang="en-US" sz="2400" b="1" dirty="0">
                <a:solidFill>
                  <a:srgbClr val="0070C0"/>
                </a:solidFill>
                <a:latin typeface="Calibri Light" panose="020F0302020204030204"/>
                <a:ea typeface="微軟正黑體" panose="020B0604030504040204" pitchFamily="34" charset="-120"/>
                <a:cs typeface="Arial" pitchFamily="34" charset="0"/>
                <a:sym typeface="Arial"/>
              </a:rPr>
              <a:t>作物需水量模式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C563EE8-AEBB-411D-BA40-B94CEEEF6ED5}"/>
              </a:ext>
            </a:extLst>
          </p:cNvPr>
          <p:cNvSpPr/>
          <p:nvPr/>
        </p:nvSpPr>
        <p:spPr>
          <a:xfrm>
            <a:off x="4093612" y="3926004"/>
            <a:ext cx="2419619" cy="533400"/>
          </a:xfrm>
          <a:prstGeom prst="roundRect">
            <a:avLst/>
          </a:prstGeom>
          <a:gradFill rotWithShape="1">
            <a:gsLst>
              <a:gs pos="0">
                <a:srgbClr val="63A537">
                  <a:lumMod val="110000"/>
                  <a:satMod val="105000"/>
                  <a:tint val="67000"/>
                </a:srgbClr>
              </a:gs>
              <a:gs pos="50000">
                <a:srgbClr val="63A537">
                  <a:lumMod val="105000"/>
                  <a:satMod val="103000"/>
                  <a:tint val="73000"/>
                </a:srgbClr>
              </a:gs>
              <a:gs pos="100000">
                <a:srgbClr val="63A53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63A53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作物需水量</a:t>
            </a:r>
            <a:endParaRPr lang="en-US" altLang="zh-TW" b="1" kern="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AEBB9FD-DDAD-4E05-9A05-D0715BA80254}"/>
              </a:ext>
            </a:extLst>
          </p:cNvPr>
          <p:cNvCxnSpPr>
            <a:stCxn id="6" idx="2"/>
            <a:endCxn id="5" idx="0"/>
          </p:cNvCxnSpPr>
          <p:nvPr/>
        </p:nvCxnSpPr>
        <p:spPr>
          <a:xfrm>
            <a:off x="5303424" y="1857813"/>
            <a:ext cx="1" cy="297431"/>
          </a:xfrm>
          <a:prstGeom prst="straightConnector1">
            <a:avLst/>
          </a:prstGeom>
          <a:noFill/>
          <a:ln w="76200" cap="flat" cmpd="sng" algn="ctr">
            <a:solidFill>
              <a:srgbClr val="99CB3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403B4371-AE22-4D21-BD84-53C092F5C6E5}"/>
              </a:ext>
            </a:extLst>
          </p:cNvPr>
          <p:cNvCxnSpPr>
            <a:stCxn id="5" idx="2"/>
            <a:endCxn id="11" idx="0"/>
          </p:cNvCxnSpPr>
          <p:nvPr/>
        </p:nvCxnSpPr>
        <p:spPr>
          <a:xfrm flipH="1">
            <a:off x="5303421" y="3628574"/>
            <a:ext cx="3" cy="297431"/>
          </a:xfrm>
          <a:prstGeom prst="straightConnector1">
            <a:avLst/>
          </a:prstGeom>
          <a:noFill/>
          <a:ln w="76200" cap="flat" cmpd="sng" algn="ctr">
            <a:solidFill>
              <a:srgbClr val="99CB3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B171F7A-62BE-4F69-9BC2-763D3460EF1F}"/>
              </a:ext>
            </a:extLst>
          </p:cNvPr>
          <p:cNvSpPr/>
          <p:nvPr/>
        </p:nvSpPr>
        <p:spPr>
          <a:xfrm>
            <a:off x="4093612" y="5624768"/>
            <a:ext cx="2419619" cy="533400"/>
          </a:xfrm>
          <a:prstGeom prst="roundRect">
            <a:avLst/>
          </a:prstGeom>
          <a:gradFill rotWithShape="1">
            <a:gsLst>
              <a:gs pos="0">
                <a:srgbClr val="4EB3CF">
                  <a:lumMod val="110000"/>
                  <a:satMod val="105000"/>
                  <a:tint val="67000"/>
                </a:srgbClr>
              </a:gs>
              <a:gs pos="50000">
                <a:srgbClr val="4EB3CF">
                  <a:lumMod val="105000"/>
                  <a:satMod val="103000"/>
                  <a:tint val="73000"/>
                </a:srgbClr>
              </a:gs>
              <a:gs pos="100000">
                <a:srgbClr val="4EB3CF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EB3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灌既需水量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F146C73-59EA-475C-8202-6FE9496EE0D6}"/>
              </a:ext>
            </a:extLst>
          </p:cNvPr>
          <p:cNvSpPr/>
          <p:nvPr/>
        </p:nvSpPr>
        <p:spPr>
          <a:xfrm>
            <a:off x="4093612" y="4760872"/>
            <a:ext cx="2419619" cy="53340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9CB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田間水平衡模式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DF09CE3-2FFE-4EB7-8E2D-7ABCC9D5A345}"/>
              </a:ext>
            </a:extLst>
          </p:cNvPr>
          <p:cNvSpPr/>
          <p:nvPr/>
        </p:nvSpPr>
        <p:spPr>
          <a:xfrm>
            <a:off x="1255029" y="3926004"/>
            <a:ext cx="2419619" cy="533400"/>
          </a:xfrm>
          <a:prstGeom prst="roundRect">
            <a:avLst/>
          </a:prstGeom>
          <a:gradFill rotWithShape="1">
            <a:gsLst>
              <a:gs pos="0">
                <a:srgbClr val="44C1A3">
                  <a:lumMod val="110000"/>
                  <a:satMod val="105000"/>
                  <a:tint val="67000"/>
                </a:srgbClr>
              </a:gs>
              <a:gs pos="50000">
                <a:srgbClr val="44C1A3">
                  <a:lumMod val="105000"/>
                  <a:satMod val="103000"/>
                  <a:tint val="73000"/>
                </a:srgbClr>
              </a:gs>
              <a:gs pos="100000">
                <a:srgbClr val="44C1A3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C1A3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灌溉方式</a:t>
            </a: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94B2CA6B-826D-4C19-B2E8-8651D66866E7}"/>
              </a:ext>
            </a:extLst>
          </p:cNvPr>
          <p:cNvCxnSpPr>
            <a:stCxn id="11" idx="2"/>
            <a:endCxn id="15" idx="0"/>
          </p:cNvCxnSpPr>
          <p:nvPr/>
        </p:nvCxnSpPr>
        <p:spPr>
          <a:xfrm>
            <a:off x="5303421" y="4459405"/>
            <a:ext cx="0" cy="301468"/>
          </a:xfrm>
          <a:prstGeom prst="straightConnector1">
            <a:avLst/>
          </a:prstGeom>
          <a:noFill/>
          <a:ln w="76200" cap="flat" cmpd="sng" algn="ctr">
            <a:solidFill>
              <a:srgbClr val="99CB3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104F249B-AF9F-4048-9B7A-5ACAB72034D0}"/>
              </a:ext>
            </a:extLst>
          </p:cNvPr>
          <p:cNvCxnSpPr>
            <a:cxnSpLocks/>
            <a:stCxn id="16" idx="2"/>
            <a:endCxn id="15" idx="1"/>
          </p:cNvCxnSpPr>
          <p:nvPr/>
        </p:nvCxnSpPr>
        <p:spPr>
          <a:xfrm rot="16200000" flipH="1">
            <a:off x="2995141" y="3929102"/>
            <a:ext cx="568168" cy="1628773"/>
          </a:xfrm>
          <a:prstGeom prst="bentConnector2">
            <a:avLst/>
          </a:prstGeom>
          <a:noFill/>
          <a:ln w="76200" cap="flat" cmpd="sng" algn="ctr">
            <a:solidFill>
              <a:srgbClr val="99CB3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0924301-6505-43A8-A958-D139E781A5EB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5303422" y="5358069"/>
            <a:ext cx="1" cy="266700"/>
          </a:xfrm>
          <a:prstGeom prst="straightConnector1">
            <a:avLst/>
          </a:prstGeom>
          <a:noFill/>
          <a:ln w="76200" cap="flat" cmpd="sng" algn="ctr">
            <a:solidFill>
              <a:srgbClr val="99CB3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72795554-3F6C-48F3-979B-BFE4620ABA2A}"/>
              </a:ext>
            </a:extLst>
          </p:cNvPr>
          <p:cNvSpPr/>
          <p:nvPr/>
        </p:nvSpPr>
        <p:spPr>
          <a:xfrm>
            <a:off x="6656135" y="4085774"/>
            <a:ext cx="276061" cy="276225"/>
          </a:xfrm>
          <a:prstGeom prst="rightArrow">
            <a:avLst/>
          </a:prstGeom>
          <a:gradFill rotWithShape="1">
            <a:gsLst>
              <a:gs pos="0">
                <a:srgbClr val="63A537">
                  <a:satMod val="103000"/>
                  <a:lumMod val="102000"/>
                  <a:tint val="94000"/>
                </a:srgbClr>
              </a:gs>
              <a:gs pos="50000">
                <a:srgbClr val="63A537">
                  <a:satMod val="110000"/>
                  <a:lumMod val="100000"/>
                  <a:shade val="100000"/>
                </a:srgbClr>
              </a:gs>
              <a:gs pos="100000">
                <a:srgbClr val="63A53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13084D6-6366-419F-9439-88D94137641C}"/>
              </a:ext>
            </a:extLst>
          </p:cNvPr>
          <p:cNvSpPr/>
          <p:nvPr/>
        </p:nvSpPr>
        <p:spPr>
          <a:xfrm>
            <a:off x="7046365" y="3694869"/>
            <a:ext cx="4715159" cy="1260832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63A53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44" indent="-285744" defTabSz="914377">
              <a:buFont typeface="Wingdings" panose="05000000000000000000" pitchFamily="2" charset="2"/>
              <a:buChar char="ü"/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推求不同作物之需水量，做為灌溉風險評估之輸入資料</a:t>
            </a:r>
            <a:endParaRPr lang="en-US" altLang="zh-TW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44" indent="-285744" defTabSz="914377">
              <a:buFont typeface="Wingdings" panose="05000000000000000000" pitchFamily="2" charset="2"/>
              <a:buChar char="ü"/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作為推估不同作物組合之作物需水量依據</a:t>
            </a:r>
            <a:endParaRPr lang="en-US" altLang="zh-TW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E7EA7C3-E0BE-4955-AC3B-C8D482297DF6}"/>
              </a:ext>
            </a:extLst>
          </p:cNvPr>
          <p:cNvSpPr/>
          <p:nvPr/>
        </p:nvSpPr>
        <p:spPr>
          <a:xfrm>
            <a:off x="7046365" y="5550239"/>
            <a:ext cx="4715159" cy="6824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51C3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44" indent="-285744" defTabSz="914377">
              <a:buFont typeface="Wingdings" panose="05000000000000000000" pitchFamily="2" charset="2"/>
              <a:buChar char="ü"/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推求不同作物灌溉需水量，做為灌溉風險評估之輸入資料</a:t>
            </a:r>
            <a:endParaRPr lang="en-US" altLang="zh-TW" b="1" kern="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53829F76-ECCA-4D08-AF9A-DF7B88B3105D}"/>
              </a:ext>
            </a:extLst>
          </p:cNvPr>
          <p:cNvSpPr/>
          <p:nvPr/>
        </p:nvSpPr>
        <p:spPr>
          <a:xfrm>
            <a:off x="6656135" y="5771137"/>
            <a:ext cx="276061" cy="276225"/>
          </a:xfrm>
          <a:prstGeom prst="rightArrow">
            <a:avLst/>
          </a:prstGeom>
          <a:gradFill rotWithShape="1">
            <a:gsLst>
              <a:gs pos="0">
                <a:srgbClr val="51C3F9">
                  <a:satMod val="103000"/>
                  <a:lumMod val="102000"/>
                  <a:tint val="94000"/>
                </a:srgbClr>
              </a:gs>
              <a:gs pos="50000">
                <a:srgbClr val="51C3F9">
                  <a:satMod val="110000"/>
                  <a:lumMod val="100000"/>
                  <a:shade val="100000"/>
                </a:srgbClr>
              </a:gs>
              <a:gs pos="100000">
                <a:srgbClr val="51C3F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64875DB-0F8F-4CE7-873B-269F36841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6" t="27637" r="25304" b="22131"/>
          <a:stretch/>
        </p:blipFill>
        <p:spPr>
          <a:xfrm>
            <a:off x="6154195" y="2800525"/>
            <a:ext cx="713887" cy="51121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6BBCF83-FCF6-45FB-AFF8-A1C1B84C1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9187" r="25836" b="26506"/>
          <a:stretch/>
        </p:blipFill>
        <p:spPr>
          <a:xfrm>
            <a:off x="4411845" y="2877589"/>
            <a:ext cx="540000" cy="423927"/>
          </a:xfrm>
          <a:prstGeom prst="rect">
            <a:avLst/>
          </a:prstGeom>
        </p:spPr>
      </p:pic>
      <p:sp>
        <p:nvSpPr>
          <p:cNvPr id="26" name="Freeform: Shape 156">
            <a:extLst>
              <a:ext uri="{FF2B5EF4-FFF2-40B4-BE49-F238E27FC236}">
                <a16:creationId xmlns:a16="http://schemas.microsoft.com/office/drawing/2014/main" id="{5DE269E6-ACE0-4FF1-AEF9-50B95BF522AF}"/>
              </a:ext>
            </a:extLst>
          </p:cNvPr>
          <p:cNvSpPr>
            <a:spLocks noChangeAspect="1"/>
          </p:cNvSpPr>
          <p:nvPr/>
        </p:nvSpPr>
        <p:spPr>
          <a:xfrm rot="513204">
            <a:off x="2419569" y="2706817"/>
            <a:ext cx="323783" cy="824337"/>
          </a:xfrm>
          <a:custGeom>
            <a:avLst/>
            <a:gdLst>
              <a:gd name="connsiteX0" fmla="*/ 479172 w 935662"/>
              <a:gd name="connsiteY0" fmla="*/ 1200106 h 2382166"/>
              <a:gd name="connsiteX1" fmla="*/ 483528 w 935662"/>
              <a:gd name="connsiteY1" fmla="*/ 1206952 h 2382166"/>
              <a:gd name="connsiteX2" fmla="*/ 505621 w 935662"/>
              <a:gd name="connsiteY2" fmla="*/ 1267937 h 2382166"/>
              <a:gd name="connsiteX3" fmla="*/ 488506 w 935662"/>
              <a:gd name="connsiteY3" fmla="*/ 1337945 h 2382166"/>
              <a:gd name="connsiteX4" fmla="*/ 459258 w 935662"/>
              <a:gd name="connsiteY4" fmla="*/ 1367816 h 2382166"/>
              <a:gd name="connsiteX5" fmla="*/ 426586 w 935662"/>
              <a:gd name="connsiteY5" fmla="*/ 1407955 h 2382166"/>
              <a:gd name="connsiteX6" fmla="*/ 411339 w 935662"/>
              <a:gd name="connsiteY6" fmla="*/ 1343546 h 2382166"/>
              <a:gd name="connsiteX7" fmla="*/ 410718 w 935662"/>
              <a:gd name="connsiteY7" fmla="*/ 1320522 h 2382166"/>
              <a:gd name="connsiteX8" fmla="*/ 441522 w 935662"/>
              <a:gd name="connsiteY8" fmla="*/ 1251135 h 2382166"/>
              <a:gd name="connsiteX9" fmla="*/ 479172 w 935662"/>
              <a:gd name="connsiteY9" fmla="*/ 1200106 h 2382166"/>
              <a:gd name="connsiteX10" fmla="*/ 0 w 935662"/>
              <a:gd name="connsiteY10" fmla="*/ 1198861 h 2382166"/>
              <a:gd name="connsiteX11" fmla="*/ 42005 w 935662"/>
              <a:gd name="connsiteY11" fmla="*/ 1234333 h 2382166"/>
              <a:gd name="connsiteX12" fmla="*/ 252033 w 935662"/>
              <a:gd name="connsiteY12" fmla="*/ 1450893 h 2382166"/>
              <a:gd name="connsiteX13" fmla="*/ 439969 w 935662"/>
              <a:gd name="connsiteY13" fmla="*/ 1844809 h 2382166"/>
              <a:gd name="connsiteX14" fmla="*/ 444325 w 935662"/>
              <a:gd name="connsiteY14" fmla="*/ 1865035 h 2382166"/>
              <a:gd name="connsiteX15" fmla="*/ 444012 w 935662"/>
              <a:gd name="connsiteY15" fmla="*/ 1865346 h 2382166"/>
              <a:gd name="connsiteX16" fmla="*/ 395473 w 935662"/>
              <a:gd name="connsiteY16" fmla="*/ 1757686 h 2382166"/>
              <a:gd name="connsiteX17" fmla="*/ 251722 w 935662"/>
              <a:gd name="connsiteY17" fmla="*/ 1529303 h 2382166"/>
              <a:gd name="connsiteX18" fmla="*/ 4356 w 935662"/>
              <a:gd name="connsiteY18" fmla="*/ 1207574 h 2382166"/>
              <a:gd name="connsiteX19" fmla="*/ 0 w 935662"/>
              <a:gd name="connsiteY19" fmla="*/ 1198861 h 2382166"/>
              <a:gd name="connsiteX20" fmla="*/ 440901 w 935662"/>
              <a:gd name="connsiteY20" fmla="*/ 1077824 h 2382166"/>
              <a:gd name="connsiteX21" fmla="*/ 471394 w 935662"/>
              <a:gd name="connsiteY21" fmla="*/ 1163080 h 2382166"/>
              <a:gd name="connsiteX22" fmla="*/ 455837 w 935662"/>
              <a:gd name="connsiteY22" fmla="*/ 1213796 h 2382166"/>
              <a:gd name="connsiteX23" fmla="*/ 431256 w 935662"/>
              <a:gd name="connsiteY23" fmla="*/ 1240866 h 2382166"/>
              <a:gd name="connsiteX24" fmla="*/ 392672 w 935662"/>
              <a:gd name="connsiteY24" fmla="*/ 1288784 h 2382166"/>
              <a:gd name="connsiteX25" fmla="*/ 376180 w 935662"/>
              <a:gd name="connsiteY25" fmla="*/ 1183615 h 2382166"/>
              <a:gd name="connsiteX26" fmla="*/ 401074 w 935662"/>
              <a:gd name="connsiteY26" fmla="*/ 1135386 h 2382166"/>
              <a:gd name="connsiteX27" fmla="*/ 440901 w 935662"/>
              <a:gd name="connsiteY27" fmla="*/ 1077824 h 2382166"/>
              <a:gd name="connsiteX28" fmla="*/ 925984 w 935662"/>
              <a:gd name="connsiteY28" fmla="*/ 976077 h 2382166"/>
              <a:gd name="connsiteX29" fmla="*/ 930028 w 935662"/>
              <a:gd name="connsiteY29" fmla="*/ 1017459 h 2382166"/>
              <a:gd name="connsiteX30" fmla="*/ 929406 w 935662"/>
              <a:gd name="connsiteY30" fmla="*/ 1089646 h 2382166"/>
              <a:gd name="connsiteX31" fmla="*/ 883979 w 935662"/>
              <a:gd name="connsiteY31" fmla="*/ 1159346 h 2382166"/>
              <a:gd name="connsiteX32" fmla="*/ 862197 w 935662"/>
              <a:gd name="connsiteY32" fmla="*/ 1171791 h 2382166"/>
              <a:gd name="connsiteX33" fmla="*/ 768230 w 935662"/>
              <a:gd name="connsiteY33" fmla="*/ 1232776 h 2382166"/>
              <a:gd name="connsiteX34" fmla="*/ 774453 w 935662"/>
              <a:gd name="connsiteY34" fmla="*/ 1139743 h 2382166"/>
              <a:gd name="connsiteX35" fmla="*/ 777253 w 935662"/>
              <a:gd name="connsiteY35" fmla="*/ 1128541 h 2382166"/>
              <a:gd name="connsiteX36" fmla="*/ 869977 w 935662"/>
              <a:gd name="connsiteY36" fmla="*/ 1020883 h 2382166"/>
              <a:gd name="connsiteX37" fmla="*/ 916650 w 935662"/>
              <a:gd name="connsiteY37" fmla="*/ 986035 h 2382166"/>
              <a:gd name="connsiteX38" fmla="*/ 925984 w 935662"/>
              <a:gd name="connsiteY38" fmla="*/ 976077 h 2382166"/>
              <a:gd name="connsiteX39" fmla="*/ 602076 w 935662"/>
              <a:gd name="connsiteY39" fmla="*/ 975455 h 2382166"/>
              <a:gd name="connsiteX40" fmla="*/ 611099 w 935662"/>
              <a:gd name="connsiteY40" fmla="*/ 985723 h 2382166"/>
              <a:gd name="connsiteX41" fmla="*/ 653416 w 935662"/>
              <a:gd name="connsiteY41" fmla="*/ 1020572 h 2382166"/>
              <a:gd name="connsiteX42" fmla="*/ 748317 w 935662"/>
              <a:gd name="connsiteY42" fmla="*/ 1149700 h 2382166"/>
              <a:gd name="connsiteX43" fmla="*/ 750183 w 935662"/>
              <a:gd name="connsiteY43" fmla="*/ 1237755 h 2382166"/>
              <a:gd name="connsiteX44" fmla="*/ 666172 w 935662"/>
              <a:gd name="connsiteY44" fmla="*/ 1177703 h 2382166"/>
              <a:gd name="connsiteX45" fmla="*/ 661505 w 935662"/>
              <a:gd name="connsiteY45" fmla="*/ 1175213 h 2382166"/>
              <a:gd name="connsiteX46" fmla="*/ 593674 w 935662"/>
              <a:gd name="connsiteY46" fmla="*/ 1052620 h 2382166"/>
              <a:gd name="connsiteX47" fmla="*/ 602076 w 935662"/>
              <a:gd name="connsiteY47" fmla="*/ 975455 h 2382166"/>
              <a:gd name="connsiteX48" fmla="*/ 406363 w 935662"/>
              <a:gd name="connsiteY48" fmla="*/ 966742 h 2382166"/>
              <a:gd name="connsiteX49" fmla="*/ 436235 w 935662"/>
              <a:gd name="connsiteY49" fmla="*/ 1046708 h 2382166"/>
              <a:gd name="connsiteX50" fmla="*/ 416632 w 935662"/>
              <a:gd name="connsiteY50" fmla="*/ 1104270 h 2382166"/>
              <a:gd name="connsiteX51" fmla="*/ 381472 w 935662"/>
              <a:gd name="connsiteY51" fmla="*/ 1142854 h 2382166"/>
              <a:gd name="connsiteX52" fmla="*/ 358757 w 935662"/>
              <a:gd name="connsiteY52" fmla="*/ 1174902 h 2382166"/>
              <a:gd name="connsiteX53" fmla="*/ 341955 w 935662"/>
              <a:gd name="connsiteY53" fmla="*/ 1111427 h 2382166"/>
              <a:gd name="connsiteX54" fmla="*/ 340399 w 935662"/>
              <a:gd name="connsiteY54" fmla="*/ 1089646 h 2382166"/>
              <a:gd name="connsiteX55" fmla="*/ 370271 w 935662"/>
              <a:gd name="connsiteY55" fmla="*/ 1016837 h 2382166"/>
              <a:gd name="connsiteX56" fmla="*/ 406363 w 935662"/>
              <a:gd name="connsiteY56" fmla="*/ 966742 h 2382166"/>
              <a:gd name="connsiteX57" fmla="*/ 371204 w 935662"/>
              <a:gd name="connsiteY57" fmla="*/ 848817 h 2382166"/>
              <a:gd name="connsiteX58" fmla="*/ 394850 w 935662"/>
              <a:gd name="connsiteY58" fmla="*/ 909802 h 2382166"/>
              <a:gd name="connsiteX59" fmla="*/ 376492 w 935662"/>
              <a:gd name="connsiteY59" fmla="*/ 994747 h 2382166"/>
              <a:gd name="connsiteX60" fmla="*/ 319863 w 935662"/>
              <a:gd name="connsiteY60" fmla="*/ 1059777 h 2382166"/>
              <a:gd name="connsiteX61" fmla="*/ 306483 w 935662"/>
              <a:gd name="connsiteY61" fmla="*/ 1004702 h 2382166"/>
              <a:gd name="connsiteX62" fmla="*/ 304304 w 935662"/>
              <a:gd name="connsiteY62" fmla="*/ 985100 h 2382166"/>
              <a:gd name="connsiteX63" fmla="*/ 339777 w 935662"/>
              <a:gd name="connsiteY63" fmla="*/ 895800 h 2382166"/>
              <a:gd name="connsiteX64" fmla="*/ 365292 w 935662"/>
              <a:gd name="connsiteY64" fmla="*/ 860641 h 2382166"/>
              <a:gd name="connsiteX65" fmla="*/ 371204 w 935662"/>
              <a:gd name="connsiteY65" fmla="*/ 848817 h 2382166"/>
              <a:gd name="connsiteX66" fmla="*/ 925670 w 935662"/>
              <a:gd name="connsiteY66" fmla="*/ 804321 h 2382166"/>
              <a:gd name="connsiteX67" fmla="*/ 930027 w 935662"/>
              <a:gd name="connsiteY67" fmla="*/ 838548 h 2382166"/>
              <a:gd name="connsiteX68" fmla="*/ 931582 w 935662"/>
              <a:gd name="connsiteY68" fmla="*/ 913847 h 2382166"/>
              <a:gd name="connsiteX69" fmla="*/ 888021 w 935662"/>
              <a:gd name="connsiteY69" fmla="*/ 985721 h 2382166"/>
              <a:gd name="connsiteX70" fmla="*/ 871843 w 935662"/>
              <a:gd name="connsiteY70" fmla="*/ 995678 h 2382166"/>
              <a:gd name="connsiteX71" fmla="*/ 774141 w 935662"/>
              <a:gd name="connsiteY71" fmla="*/ 1062575 h 2382166"/>
              <a:gd name="connsiteX72" fmla="*/ 795610 w 935662"/>
              <a:gd name="connsiteY72" fmla="*/ 912602 h 2382166"/>
              <a:gd name="connsiteX73" fmla="*/ 852240 w 935662"/>
              <a:gd name="connsiteY73" fmla="*/ 857527 h 2382166"/>
              <a:gd name="connsiteX74" fmla="*/ 925670 w 935662"/>
              <a:gd name="connsiteY74" fmla="*/ 804321 h 2382166"/>
              <a:gd name="connsiteX75" fmla="*/ 334798 w 935662"/>
              <a:gd name="connsiteY75" fmla="*/ 734624 h 2382166"/>
              <a:gd name="connsiteX76" fmla="*/ 360626 w 935662"/>
              <a:gd name="connsiteY76" fmla="*/ 804321 h 2382166"/>
              <a:gd name="connsiteX77" fmla="*/ 343511 w 935662"/>
              <a:gd name="connsiteY77" fmla="*/ 877130 h 2382166"/>
              <a:gd name="connsiteX78" fmla="*/ 303060 w 935662"/>
              <a:gd name="connsiteY78" fmla="*/ 922247 h 2382166"/>
              <a:gd name="connsiteX79" fmla="*/ 286258 w 935662"/>
              <a:gd name="connsiteY79" fmla="*/ 947451 h 2382166"/>
              <a:gd name="connsiteX80" fmla="*/ 268521 w 935662"/>
              <a:gd name="connsiteY80" fmla="*/ 877754 h 2382166"/>
              <a:gd name="connsiteX81" fmla="*/ 307416 w 935662"/>
              <a:gd name="connsiteY81" fmla="*/ 778496 h 2382166"/>
              <a:gd name="connsiteX82" fmla="*/ 328886 w 935662"/>
              <a:gd name="connsiteY82" fmla="*/ 748004 h 2382166"/>
              <a:gd name="connsiteX83" fmla="*/ 334798 w 935662"/>
              <a:gd name="connsiteY83" fmla="*/ 734624 h 2382166"/>
              <a:gd name="connsiteX84" fmla="*/ 350355 w 935662"/>
              <a:gd name="connsiteY84" fmla="*/ 650927 h 2382166"/>
              <a:gd name="connsiteX85" fmla="*/ 403872 w 935662"/>
              <a:gd name="connsiteY85" fmla="*/ 737115 h 2382166"/>
              <a:gd name="connsiteX86" fmla="*/ 607677 w 935662"/>
              <a:gd name="connsiteY86" fmla="*/ 1171792 h 2382166"/>
              <a:gd name="connsiteX87" fmla="*/ 667106 w 935662"/>
              <a:gd name="connsiteY87" fmla="*/ 1614560 h 2382166"/>
              <a:gd name="connsiteX88" fmla="*/ 660261 w 935662"/>
              <a:gd name="connsiteY88" fmla="*/ 1715061 h 2382166"/>
              <a:gd name="connsiteX89" fmla="*/ 658082 w 935662"/>
              <a:gd name="connsiteY89" fmla="*/ 1725329 h 2382166"/>
              <a:gd name="connsiteX90" fmla="*/ 650925 w 935662"/>
              <a:gd name="connsiteY90" fmla="*/ 1643497 h 2382166"/>
              <a:gd name="connsiteX91" fmla="*/ 576250 w 935662"/>
              <a:gd name="connsiteY91" fmla="*/ 1287230 h 2382166"/>
              <a:gd name="connsiteX92" fmla="*/ 355333 w 935662"/>
              <a:gd name="connsiteY92" fmla="*/ 671151 h 2382166"/>
              <a:gd name="connsiteX93" fmla="*/ 350355 w 935662"/>
              <a:gd name="connsiteY93" fmla="*/ 650927 h 2382166"/>
              <a:gd name="connsiteX94" fmla="*/ 605500 w 935662"/>
              <a:gd name="connsiteY94" fmla="*/ 643770 h 2382166"/>
              <a:gd name="connsiteX95" fmla="*/ 614523 w 935662"/>
              <a:gd name="connsiteY95" fmla="*/ 653727 h 2382166"/>
              <a:gd name="connsiteX96" fmla="*/ 663684 w 935662"/>
              <a:gd name="connsiteY96" fmla="*/ 690131 h 2382166"/>
              <a:gd name="connsiteX97" fmla="*/ 704445 w 935662"/>
              <a:gd name="connsiteY97" fmla="*/ 713466 h 2382166"/>
              <a:gd name="connsiteX98" fmla="*/ 742405 w 935662"/>
              <a:gd name="connsiteY98" fmla="*/ 771029 h 2382166"/>
              <a:gd name="connsiteX99" fmla="*/ 757653 w 935662"/>
              <a:gd name="connsiteY99" fmla="*/ 892068 h 2382166"/>
              <a:gd name="connsiteX100" fmla="*/ 756719 w 935662"/>
              <a:gd name="connsiteY100" fmla="*/ 900468 h 2382166"/>
              <a:gd name="connsiteX101" fmla="*/ 751117 w 935662"/>
              <a:gd name="connsiteY101" fmla="*/ 895801 h 2382166"/>
              <a:gd name="connsiteX102" fmla="*/ 688888 w 935662"/>
              <a:gd name="connsiteY102" fmla="*/ 851929 h 2382166"/>
              <a:gd name="connsiteX103" fmla="*/ 666795 w 935662"/>
              <a:gd name="connsiteY103" fmla="*/ 840105 h 2382166"/>
              <a:gd name="connsiteX104" fmla="*/ 596787 w 935662"/>
              <a:gd name="connsiteY104" fmla="*/ 713156 h 2382166"/>
              <a:gd name="connsiteX105" fmla="*/ 603010 w 935662"/>
              <a:gd name="connsiteY105" fmla="*/ 644391 h 2382166"/>
              <a:gd name="connsiteX106" fmla="*/ 605500 w 935662"/>
              <a:gd name="connsiteY106" fmla="*/ 643770 h 2382166"/>
              <a:gd name="connsiteX107" fmla="*/ 926605 w 935662"/>
              <a:gd name="connsiteY107" fmla="*/ 634745 h 2382166"/>
              <a:gd name="connsiteX108" fmla="*/ 929094 w 935662"/>
              <a:gd name="connsiteY108" fmla="*/ 643147 h 2382166"/>
              <a:gd name="connsiteX109" fmla="*/ 935628 w 935662"/>
              <a:gd name="connsiteY109" fmla="*/ 729646 h 2382166"/>
              <a:gd name="connsiteX110" fmla="*/ 882733 w 935662"/>
              <a:gd name="connsiteY110" fmla="*/ 823302 h 2382166"/>
              <a:gd name="connsiteX111" fmla="*/ 857218 w 935662"/>
              <a:gd name="connsiteY111" fmla="*/ 837614 h 2382166"/>
              <a:gd name="connsiteX112" fmla="*/ 776942 w 935662"/>
              <a:gd name="connsiteY112" fmla="*/ 894244 h 2382166"/>
              <a:gd name="connsiteX113" fmla="*/ 790322 w 935662"/>
              <a:gd name="connsiteY113" fmla="*/ 765429 h 2382166"/>
              <a:gd name="connsiteX114" fmla="*/ 852862 w 935662"/>
              <a:gd name="connsiteY114" fmla="*/ 690752 h 2382166"/>
              <a:gd name="connsiteX115" fmla="*/ 926605 w 935662"/>
              <a:gd name="connsiteY115" fmla="*/ 634745 h 2382166"/>
              <a:gd name="connsiteX116" fmla="*/ 299016 w 935662"/>
              <a:gd name="connsiteY116" fmla="*/ 626344 h 2382166"/>
              <a:gd name="connsiteX117" fmla="*/ 324220 w 935662"/>
              <a:gd name="connsiteY117" fmla="*/ 723735 h 2382166"/>
              <a:gd name="connsiteX118" fmla="*/ 296839 w 935662"/>
              <a:gd name="connsiteY118" fmla="*/ 775385 h 2382166"/>
              <a:gd name="connsiteX119" fmla="*/ 252964 w 935662"/>
              <a:gd name="connsiteY119" fmla="*/ 842905 h 2382166"/>
              <a:gd name="connsiteX120" fmla="*/ 275368 w 935662"/>
              <a:gd name="connsiteY120" fmla="*/ 660571 h 2382166"/>
              <a:gd name="connsiteX121" fmla="*/ 299016 w 935662"/>
              <a:gd name="connsiteY121" fmla="*/ 626344 h 2382166"/>
              <a:gd name="connsiteX122" fmla="*/ 148729 w 935662"/>
              <a:gd name="connsiteY122" fmla="*/ 563493 h 2382166"/>
              <a:gd name="connsiteX123" fmla="*/ 204426 w 935662"/>
              <a:gd name="connsiteY123" fmla="*/ 606431 h 2382166"/>
              <a:gd name="connsiteX124" fmla="*/ 229319 w 935662"/>
              <a:gd name="connsiteY124" fmla="*/ 699154 h 2382166"/>
              <a:gd name="connsiteX125" fmla="*/ 216871 w 935662"/>
              <a:gd name="connsiteY125" fmla="*/ 742404 h 2382166"/>
              <a:gd name="connsiteX126" fmla="*/ 216560 w 935662"/>
              <a:gd name="connsiteY126" fmla="*/ 763250 h 2382166"/>
              <a:gd name="connsiteX127" fmla="*/ 434367 w 935662"/>
              <a:gd name="connsiteY127" fmla="*/ 1467694 h 2382166"/>
              <a:gd name="connsiteX128" fmla="*/ 493486 w 935662"/>
              <a:gd name="connsiteY128" fmla="*/ 1757064 h 2382166"/>
              <a:gd name="connsiteX129" fmla="*/ 504376 w 935662"/>
              <a:gd name="connsiteY129" fmla="*/ 2087816 h 2382166"/>
              <a:gd name="connsiteX130" fmla="*/ 503754 w 935662"/>
              <a:gd name="connsiteY130" fmla="*/ 2141334 h 2382166"/>
              <a:gd name="connsiteX131" fmla="*/ 489751 w 935662"/>
              <a:gd name="connsiteY131" fmla="*/ 2257394 h 2382166"/>
              <a:gd name="connsiteX132" fmla="*/ 488195 w 935662"/>
              <a:gd name="connsiteY132" fmla="*/ 2262371 h 2382166"/>
              <a:gd name="connsiteX133" fmla="*/ 482283 w 935662"/>
              <a:gd name="connsiteY133" fmla="*/ 2269528 h 2382166"/>
              <a:gd name="connsiteX134" fmla="*/ 453036 w 935662"/>
              <a:gd name="connsiteY134" fmla="*/ 1891793 h 2382166"/>
              <a:gd name="connsiteX135" fmla="*/ 472017 w 935662"/>
              <a:gd name="connsiteY135" fmla="*/ 1951222 h 2382166"/>
              <a:gd name="connsiteX136" fmla="*/ 487574 w 935662"/>
              <a:gd name="connsiteY136" fmla="*/ 2012206 h 2382166"/>
              <a:gd name="connsiteX137" fmla="*/ 499398 w 935662"/>
              <a:gd name="connsiteY137" fmla="*/ 2074749 h 2382166"/>
              <a:gd name="connsiteX138" fmla="*/ 502509 w 935662"/>
              <a:gd name="connsiteY138" fmla="*/ 2074749 h 2382166"/>
              <a:gd name="connsiteX139" fmla="*/ 502509 w 935662"/>
              <a:gd name="connsiteY139" fmla="*/ 1982025 h 2382166"/>
              <a:gd name="connsiteX140" fmla="*/ 433122 w 935662"/>
              <a:gd name="connsiteY140" fmla="*/ 1478896 h 2382166"/>
              <a:gd name="connsiteX141" fmla="*/ 419121 w 935662"/>
              <a:gd name="connsiteY141" fmla="*/ 1427246 h 2382166"/>
              <a:gd name="connsiteX142" fmla="*/ 408542 w 935662"/>
              <a:gd name="connsiteY142" fmla="*/ 1414798 h 2382166"/>
              <a:gd name="connsiteX143" fmla="*/ 342578 w 935662"/>
              <a:gd name="connsiteY143" fmla="*/ 1394885 h 2382166"/>
              <a:gd name="connsiteX144" fmla="*/ 267900 w 935662"/>
              <a:gd name="connsiteY144" fmla="*/ 1323632 h 2382166"/>
              <a:gd name="connsiteX145" fmla="*/ 256700 w 935662"/>
              <a:gd name="connsiteY145" fmla="*/ 1269492 h 2382166"/>
              <a:gd name="connsiteX146" fmla="*/ 268524 w 935662"/>
              <a:gd name="connsiteY146" fmla="*/ 1276649 h 2382166"/>
              <a:gd name="connsiteX147" fmla="*/ 306484 w 935662"/>
              <a:gd name="connsiteY147" fmla="*/ 1290028 h 2382166"/>
              <a:gd name="connsiteX148" fmla="*/ 392051 w 935662"/>
              <a:gd name="connsiteY148" fmla="*/ 1350702 h 2382166"/>
              <a:gd name="connsiteX149" fmla="*/ 402007 w 935662"/>
              <a:gd name="connsiteY149" fmla="*/ 1367193 h 2382166"/>
              <a:gd name="connsiteX150" fmla="*/ 401385 w 935662"/>
              <a:gd name="connsiteY150" fmla="*/ 1361281 h 2382166"/>
              <a:gd name="connsiteX151" fmla="*/ 387695 w 935662"/>
              <a:gd name="connsiteY151" fmla="*/ 1311808 h 2382166"/>
              <a:gd name="connsiteX152" fmla="*/ 371825 w 935662"/>
              <a:gd name="connsiteY152" fmla="*/ 1294385 h 2382166"/>
              <a:gd name="connsiteX153" fmla="*/ 307105 w 935662"/>
              <a:gd name="connsiteY153" fmla="*/ 1277581 h 2382166"/>
              <a:gd name="connsiteX154" fmla="*/ 233986 w 935662"/>
              <a:gd name="connsiteY154" fmla="*/ 1212551 h 2382166"/>
              <a:gd name="connsiteX155" fmla="*/ 220917 w 935662"/>
              <a:gd name="connsiteY155" fmla="*/ 1157789 h 2382166"/>
              <a:gd name="connsiteX156" fmla="*/ 223717 w 935662"/>
              <a:gd name="connsiteY156" fmla="*/ 1155922 h 2382166"/>
              <a:gd name="connsiteX157" fmla="*/ 286571 w 935662"/>
              <a:gd name="connsiteY157" fmla="*/ 1177081 h 2382166"/>
              <a:gd name="connsiteX158" fmla="*/ 345689 w 935662"/>
              <a:gd name="connsiteY158" fmla="*/ 1214419 h 2382166"/>
              <a:gd name="connsiteX159" fmla="*/ 371514 w 935662"/>
              <a:gd name="connsiteY159" fmla="*/ 1257046 h 2382166"/>
              <a:gd name="connsiteX160" fmla="*/ 348490 w 935662"/>
              <a:gd name="connsiteY160" fmla="*/ 1182682 h 2382166"/>
              <a:gd name="connsiteX161" fmla="*/ 341643 w 935662"/>
              <a:gd name="connsiteY161" fmla="*/ 1181124 h 2382166"/>
              <a:gd name="connsiteX162" fmla="*/ 262922 w 935662"/>
              <a:gd name="connsiteY162" fmla="*/ 1159966 h 2382166"/>
              <a:gd name="connsiteX163" fmla="*/ 200069 w 935662"/>
              <a:gd name="connsiteY163" fmla="*/ 1103959 h 2382166"/>
              <a:gd name="connsiteX164" fmla="*/ 185757 w 935662"/>
              <a:gd name="connsiteY164" fmla="*/ 1040485 h 2382166"/>
              <a:gd name="connsiteX165" fmla="*/ 252654 w 935662"/>
              <a:gd name="connsiteY165" fmla="*/ 1061643 h 2382166"/>
              <a:gd name="connsiteX166" fmla="*/ 308350 w 935662"/>
              <a:gd name="connsiteY166" fmla="*/ 1097426 h 2382166"/>
              <a:gd name="connsiteX167" fmla="*/ 335731 w 935662"/>
              <a:gd name="connsiteY167" fmla="*/ 1142543 h 2382166"/>
              <a:gd name="connsiteX168" fmla="*/ 333865 w 935662"/>
              <a:gd name="connsiteY168" fmla="*/ 1134141 h 2382166"/>
              <a:gd name="connsiteX169" fmla="*/ 320174 w 935662"/>
              <a:gd name="connsiteY169" fmla="*/ 1089024 h 2382166"/>
              <a:gd name="connsiteX170" fmla="*/ 294971 w 935662"/>
              <a:gd name="connsiteY170" fmla="*/ 1062888 h 2382166"/>
              <a:gd name="connsiteX171" fmla="*/ 229940 w 935662"/>
              <a:gd name="connsiteY171" fmla="*/ 1047020 h 2382166"/>
              <a:gd name="connsiteX172" fmla="*/ 163976 w 935662"/>
              <a:gd name="connsiteY172" fmla="*/ 987589 h 2382166"/>
              <a:gd name="connsiteX173" fmla="*/ 151219 w 935662"/>
              <a:gd name="connsiteY173" fmla="*/ 933449 h 2382166"/>
              <a:gd name="connsiteX174" fmla="*/ 151219 w 935662"/>
              <a:gd name="connsiteY174" fmla="*/ 924736 h 2382166"/>
              <a:gd name="connsiteX175" fmla="*/ 210961 w 935662"/>
              <a:gd name="connsiteY175" fmla="*/ 947140 h 2382166"/>
              <a:gd name="connsiteX176" fmla="*/ 278479 w 935662"/>
              <a:gd name="connsiteY176" fmla="*/ 991324 h 2382166"/>
              <a:gd name="connsiteX177" fmla="*/ 298393 w 935662"/>
              <a:gd name="connsiteY177" fmla="*/ 1021817 h 2382166"/>
              <a:gd name="connsiteX178" fmla="*/ 278479 w 935662"/>
              <a:gd name="connsiteY178" fmla="*/ 960519 h 2382166"/>
              <a:gd name="connsiteX179" fmla="*/ 272257 w 935662"/>
              <a:gd name="connsiteY179" fmla="*/ 955852 h 2382166"/>
              <a:gd name="connsiteX180" fmla="*/ 201938 w 935662"/>
              <a:gd name="connsiteY180" fmla="*/ 935939 h 2382166"/>
              <a:gd name="connsiteX181" fmla="*/ 125083 w 935662"/>
              <a:gd name="connsiteY181" fmla="*/ 865618 h 2382166"/>
              <a:gd name="connsiteX182" fmla="*/ 115436 w 935662"/>
              <a:gd name="connsiteY182" fmla="*/ 822680 h 2382166"/>
              <a:gd name="connsiteX183" fmla="*/ 114191 w 935662"/>
              <a:gd name="connsiteY183" fmla="*/ 810546 h 2382166"/>
              <a:gd name="connsiteX184" fmla="*/ 169266 w 935662"/>
              <a:gd name="connsiteY184" fmla="*/ 832949 h 2382166"/>
              <a:gd name="connsiteX185" fmla="*/ 242698 w 935662"/>
              <a:gd name="connsiteY185" fmla="*/ 878687 h 2382166"/>
              <a:gd name="connsiteX186" fmla="*/ 261678 w 935662"/>
              <a:gd name="connsiteY186" fmla="*/ 909180 h 2382166"/>
              <a:gd name="connsiteX187" fmla="*/ 243009 w 935662"/>
              <a:gd name="connsiteY187" fmla="*/ 854107 h 2382166"/>
              <a:gd name="connsiteX188" fmla="*/ 233675 w 935662"/>
              <a:gd name="connsiteY188" fmla="*/ 846950 h 2382166"/>
              <a:gd name="connsiteX189" fmla="*/ 174867 w 935662"/>
              <a:gd name="connsiteY189" fmla="*/ 823613 h 2382166"/>
              <a:gd name="connsiteX190" fmla="*/ 88055 w 935662"/>
              <a:gd name="connsiteY190" fmla="*/ 747693 h 2382166"/>
              <a:gd name="connsiteX191" fmla="*/ 77476 w 935662"/>
              <a:gd name="connsiteY191" fmla="*/ 702265 h 2382166"/>
              <a:gd name="connsiteX192" fmla="*/ 134107 w 935662"/>
              <a:gd name="connsiteY192" fmla="*/ 720312 h 2382166"/>
              <a:gd name="connsiteX193" fmla="*/ 219983 w 935662"/>
              <a:gd name="connsiteY193" fmla="*/ 795610 h 2382166"/>
              <a:gd name="connsiteX194" fmla="*/ 226829 w 935662"/>
              <a:gd name="connsiteY194" fmla="*/ 804944 h 2382166"/>
              <a:gd name="connsiteX195" fmla="*/ 207848 w 935662"/>
              <a:gd name="connsiteY195" fmla="*/ 750804 h 2382166"/>
              <a:gd name="connsiteX196" fmla="*/ 202248 w 935662"/>
              <a:gd name="connsiteY196" fmla="*/ 744892 h 2382166"/>
              <a:gd name="connsiteX197" fmla="*/ 191046 w 935662"/>
              <a:gd name="connsiteY197" fmla="*/ 737114 h 2382166"/>
              <a:gd name="connsiteX198" fmla="*/ 138774 w 935662"/>
              <a:gd name="connsiteY198" fmla="*/ 610166 h 2382166"/>
              <a:gd name="connsiteX199" fmla="*/ 148729 w 935662"/>
              <a:gd name="connsiteY199" fmla="*/ 563493 h 2382166"/>
              <a:gd name="connsiteX200" fmla="*/ 605187 w 935662"/>
              <a:gd name="connsiteY200" fmla="*/ 473881 h 2382166"/>
              <a:gd name="connsiteX201" fmla="*/ 612966 w 935662"/>
              <a:gd name="connsiteY201" fmla="*/ 485081 h 2382166"/>
              <a:gd name="connsiteX202" fmla="*/ 660262 w 935662"/>
              <a:gd name="connsiteY202" fmla="*/ 522109 h 2382166"/>
              <a:gd name="connsiteX203" fmla="*/ 751117 w 935662"/>
              <a:gd name="connsiteY203" fmla="*/ 632878 h 2382166"/>
              <a:gd name="connsiteX204" fmla="*/ 758585 w 935662"/>
              <a:gd name="connsiteY204" fmla="*/ 726535 h 2382166"/>
              <a:gd name="connsiteX205" fmla="*/ 758274 w 935662"/>
              <a:gd name="connsiteY205" fmla="*/ 735246 h 2382166"/>
              <a:gd name="connsiteX206" fmla="*/ 750807 w 935662"/>
              <a:gd name="connsiteY206" fmla="*/ 729023 h 2382166"/>
              <a:gd name="connsiteX207" fmla="*/ 687953 w 935662"/>
              <a:gd name="connsiteY207" fmla="*/ 685462 h 2382166"/>
              <a:gd name="connsiteX208" fmla="*/ 649372 w 935662"/>
              <a:gd name="connsiteY208" fmla="*/ 663993 h 2382166"/>
              <a:gd name="connsiteX209" fmla="*/ 598343 w 935662"/>
              <a:gd name="connsiteY209" fmla="*/ 584339 h 2382166"/>
              <a:gd name="connsiteX210" fmla="*/ 605187 w 935662"/>
              <a:gd name="connsiteY210" fmla="*/ 473881 h 2382166"/>
              <a:gd name="connsiteX211" fmla="*/ 927539 w 935662"/>
              <a:gd name="connsiteY211" fmla="*/ 469836 h 2382166"/>
              <a:gd name="connsiteX212" fmla="*/ 932830 w 935662"/>
              <a:gd name="connsiteY212" fmla="*/ 584029 h 2382166"/>
              <a:gd name="connsiteX213" fmla="*/ 890824 w 935662"/>
              <a:gd name="connsiteY213" fmla="*/ 650304 h 2382166"/>
              <a:gd name="connsiteX214" fmla="*/ 847574 w 935662"/>
              <a:gd name="connsiteY214" fmla="*/ 675819 h 2382166"/>
              <a:gd name="connsiteX215" fmla="*/ 780988 w 935662"/>
              <a:gd name="connsiteY215" fmla="*/ 722802 h 2382166"/>
              <a:gd name="connsiteX216" fmla="*/ 776942 w 935662"/>
              <a:gd name="connsiteY216" fmla="*/ 725913 h 2382166"/>
              <a:gd name="connsiteX217" fmla="*/ 773520 w 935662"/>
              <a:gd name="connsiteY217" fmla="*/ 725290 h 2382166"/>
              <a:gd name="connsiteX218" fmla="*/ 776942 w 935662"/>
              <a:gd name="connsiteY218" fmla="*/ 655593 h 2382166"/>
              <a:gd name="connsiteX219" fmla="*/ 789077 w 935662"/>
              <a:gd name="connsiteY219" fmla="*/ 599275 h 2382166"/>
              <a:gd name="connsiteX220" fmla="*/ 850374 w 935662"/>
              <a:gd name="connsiteY220" fmla="*/ 524911 h 2382166"/>
              <a:gd name="connsiteX221" fmla="*/ 924739 w 935662"/>
              <a:gd name="connsiteY221" fmla="*/ 470458 h 2382166"/>
              <a:gd name="connsiteX222" fmla="*/ 927539 w 935662"/>
              <a:gd name="connsiteY222" fmla="*/ 469836 h 2382166"/>
              <a:gd name="connsiteX223" fmla="*/ 606743 w 935662"/>
              <a:gd name="connsiteY223" fmla="*/ 311149 h 2382166"/>
              <a:gd name="connsiteX224" fmla="*/ 659328 w 935662"/>
              <a:gd name="connsiteY224" fmla="*/ 357200 h 2382166"/>
              <a:gd name="connsiteX225" fmla="*/ 671773 w 935662"/>
              <a:gd name="connsiteY225" fmla="*/ 362799 h 2382166"/>
              <a:gd name="connsiteX226" fmla="*/ 746761 w 935662"/>
              <a:gd name="connsiteY226" fmla="*/ 451166 h 2382166"/>
              <a:gd name="connsiteX227" fmla="*/ 759206 w 935662"/>
              <a:gd name="connsiteY227" fmla="*/ 556957 h 2382166"/>
              <a:gd name="connsiteX228" fmla="*/ 757962 w 935662"/>
              <a:gd name="connsiteY228" fmla="*/ 570337 h 2382166"/>
              <a:gd name="connsiteX229" fmla="*/ 751428 w 935662"/>
              <a:gd name="connsiteY229" fmla="*/ 565046 h 2382166"/>
              <a:gd name="connsiteX230" fmla="*/ 689820 w 935662"/>
              <a:gd name="connsiteY230" fmla="*/ 521798 h 2382166"/>
              <a:gd name="connsiteX231" fmla="*/ 651237 w 935662"/>
              <a:gd name="connsiteY231" fmla="*/ 500640 h 2382166"/>
              <a:gd name="connsiteX232" fmla="*/ 598654 w 935662"/>
              <a:gd name="connsiteY232" fmla="*/ 416629 h 2382166"/>
              <a:gd name="connsiteX233" fmla="*/ 604877 w 935662"/>
              <a:gd name="connsiteY233" fmla="*/ 314260 h 2382166"/>
              <a:gd name="connsiteX234" fmla="*/ 606743 w 935662"/>
              <a:gd name="connsiteY234" fmla="*/ 311149 h 2382166"/>
              <a:gd name="connsiteX235" fmla="*/ 930029 w 935662"/>
              <a:gd name="connsiteY235" fmla="*/ 304926 h 2382166"/>
              <a:gd name="connsiteX236" fmla="*/ 933140 w 935662"/>
              <a:gd name="connsiteY236" fmla="*/ 414139 h 2382166"/>
              <a:gd name="connsiteX237" fmla="*/ 894557 w 935662"/>
              <a:gd name="connsiteY237" fmla="*/ 484149 h 2382166"/>
              <a:gd name="connsiteX238" fmla="*/ 874333 w 935662"/>
              <a:gd name="connsiteY238" fmla="*/ 497216 h 2382166"/>
              <a:gd name="connsiteX239" fmla="*/ 776010 w 935662"/>
              <a:gd name="connsiteY239" fmla="*/ 563804 h 2382166"/>
              <a:gd name="connsiteX240" fmla="*/ 774142 w 935662"/>
              <a:gd name="connsiteY240" fmla="*/ 546379 h 2382166"/>
              <a:gd name="connsiteX241" fmla="*/ 791256 w 935662"/>
              <a:gd name="connsiteY241" fmla="*/ 427830 h 2382166"/>
              <a:gd name="connsiteX242" fmla="*/ 850685 w 935662"/>
              <a:gd name="connsiteY242" fmla="*/ 360933 h 2382166"/>
              <a:gd name="connsiteX243" fmla="*/ 924117 w 935662"/>
              <a:gd name="connsiteY243" fmla="*/ 307104 h 2382166"/>
              <a:gd name="connsiteX244" fmla="*/ 930029 w 935662"/>
              <a:gd name="connsiteY244" fmla="*/ 304926 h 2382166"/>
              <a:gd name="connsiteX245" fmla="*/ 602386 w 935662"/>
              <a:gd name="connsiteY245" fmla="*/ 148729 h 2382166"/>
              <a:gd name="connsiteX246" fmla="*/ 663062 w 935662"/>
              <a:gd name="connsiteY246" fmla="*/ 196336 h 2382166"/>
              <a:gd name="connsiteX247" fmla="*/ 750495 w 935662"/>
              <a:gd name="connsiteY247" fmla="*/ 343198 h 2382166"/>
              <a:gd name="connsiteX248" fmla="*/ 755473 w 935662"/>
              <a:gd name="connsiteY248" fmla="*/ 414762 h 2382166"/>
              <a:gd name="connsiteX249" fmla="*/ 751116 w 935662"/>
              <a:gd name="connsiteY249" fmla="*/ 415696 h 2382166"/>
              <a:gd name="connsiteX250" fmla="*/ 667418 w 935662"/>
              <a:gd name="connsiteY250" fmla="*/ 346620 h 2382166"/>
              <a:gd name="connsiteX251" fmla="*/ 596163 w 935662"/>
              <a:gd name="connsiteY251" fmla="*/ 229317 h 2382166"/>
              <a:gd name="connsiteX252" fmla="*/ 602386 w 935662"/>
              <a:gd name="connsiteY252" fmla="*/ 148729 h 2382166"/>
              <a:gd name="connsiteX253" fmla="*/ 925671 w 935662"/>
              <a:gd name="connsiteY253" fmla="*/ 140017 h 2382166"/>
              <a:gd name="connsiteX254" fmla="*/ 927540 w 935662"/>
              <a:gd name="connsiteY254" fmla="*/ 159309 h 2382166"/>
              <a:gd name="connsiteX255" fmla="*/ 931273 w 935662"/>
              <a:gd name="connsiteY255" fmla="*/ 221849 h 2382166"/>
              <a:gd name="connsiteX256" fmla="*/ 857841 w 935662"/>
              <a:gd name="connsiteY256" fmla="*/ 341020 h 2382166"/>
              <a:gd name="connsiteX257" fmla="*/ 794055 w 935662"/>
              <a:gd name="connsiteY257" fmla="*/ 385826 h 2382166"/>
              <a:gd name="connsiteX258" fmla="*/ 774453 w 935662"/>
              <a:gd name="connsiteY258" fmla="*/ 410717 h 2382166"/>
              <a:gd name="connsiteX259" fmla="*/ 801212 w 935662"/>
              <a:gd name="connsiteY259" fmla="*/ 259188 h 2382166"/>
              <a:gd name="connsiteX260" fmla="*/ 865308 w 935662"/>
              <a:gd name="connsiteY260" fmla="*/ 188867 h 2382166"/>
              <a:gd name="connsiteX261" fmla="*/ 925671 w 935662"/>
              <a:gd name="connsiteY261" fmla="*/ 140017 h 2382166"/>
              <a:gd name="connsiteX262" fmla="*/ 754851 w 935662"/>
              <a:gd name="connsiteY262" fmla="*/ 0 h 2382166"/>
              <a:gd name="connsiteX263" fmla="*/ 766054 w 935662"/>
              <a:gd name="connsiteY263" fmla="*/ 12134 h 2382166"/>
              <a:gd name="connsiteX264" fmla="*/ 820816 w 935662"/>
              <a:gd name="connsiteY264" fmla="*/ 107657 h 2382166"/>
              <a:gd name="connsiteX265" fmla="*/ 816459 w 935662"/>
              <a:gd name="connsiteY265" fmla="*/ 188557 h 2382166"/>
              <a:gd name="connsiteX266" fmla="*/ 765430 w 935662"/>
              <a:gd name="connsiteY266" fmla="*/ 271324 h 2382166"/>
              <a:gd name="connsiteX267" fmla="*/ 760763 w 935662"/>
              <a:gd name="connsiteY267" fmla="*/ 284080 h 2382166"/>
              <a:gd name="connsiteX268" fmla="*/ 764809 w 935662"/>
              <a:gd name="connsiteY268" fmla="*/ 971100 h 2382166"/>
              <a:gd name="connsiteX269" fmla="*/ 749873 w 935662"/>
              <a:gd name="connsiteY269" fmla="*/ 1387109 h 2382166"/>
              <a:gd name="connsiteX270" fmla="*/ 653105 w 935662"/>
              <a:gd name="connsiteY270" fmla="*/ 1961491 h 2382166"/>
              <a:gd name="connsiteX271" fmla="*/ 637236 w 935662"/>
              <a:gd name="connsiteY271" fmla="*/ 2047058 h 2382166"/>
              <a:gd name="connsiteX272" fmla="*/ 577806 w 935662"/>
              <a:gd name="connsiteY272" fmla="*/ 2214146 h 2382166"/>
              <a:gd name="connsiteX273" fmla="*/ 498773 w 935662"/>
              <a:gd name="connsiteY273" fmla="*/ 2372211 h 2382166"/>
              <a:gd name="connsiteX274" fmla="*/ 492239 w 935662"/>
              <a:gd name="connsiteY274" fmla="*/ 2382166 h 2382166"/>
              <a:gd name="connsiteX275" fmla="*/ 659639 w 935662"/>
              <a:gd name="connsiteY275" fmla="*/ 1748664 h 2382166"/>
              <a:gd name="connsiteX276" fmla="*/ 659328 w 935662"/>
              <a:gd name="connsiteY276" fmla="*/ 1840454 h 2382166"/>
              <a:gd name="connsiteX277" fmla="*/ 655906 w 935662"/>
              <a:gd name="connsiteY277" fmla="*/ 1932865 h 2382166"/>
              <a:gd name="connsiteX278" fmla="*/ 661816 w 935662"/>
              <a:gd name="connsiteY278" fmla="*/ 1912330 h 2382166"/>
              <a:gd name="connsiteX279" fmla="*/ 739916 w 935662"/>
              <a:gd name="connsiteY279" fmla="*/ 1458672 h 2382166"/>
              <a:gd name="connsiteX280" fmla="*/ 758586 w 935662"/>
              <a:gd name="connsiteY280" fmla="*/ 1076269 h 2382166"/>
              <a:gd name="connsiteX281" fmla="*/ 758586 w 935662"/>
              <a:gd name="connsiteY281" fmla="*/ 1058533 h 2382166"/>
              <a:gd name="connsiteX282" fmla="*/ 755785 w 935662"/>
              <a:gd name="connsiteY282" fmla="*/ 1067867 h 2382166"/>
              <a:gd name="connsiteX283" fmla="*/ 731826 w 935662"/>
              <a:gd name="connsiteY283" fmla="*/ 1047954 h 2382166"/>
              <a:gd name="connsiteX284" fmla="*/ 669907 w 935662"/>
              <a:gd name="connsiteY284" fmla="*/ 1010616 h 2382166"/>
              <a:gd name="connsiteX285" fmla="*/ 596164 w 935662"/>
              <a:gd name="connsiteY285" fmla="*/ 877444 h 2382166"/>
              <a:gd name="connsiteX286" fmla="*/ 602387 w 935662"/>
              <a:gd name="connsiteY286" fmla="*/ 810235 h 2382166"/>
              <a:gd name="connsiteX287" fmla="*/ 607365 w 935662"/>
              <a:gd name="connsiteY287" fmla="*/ 814280 h 2382166"/>
              <a:gd name="connsiteX288" fmla="*/ 671152 w 935662"/>
              <a:gd name="connsiteY288" fmla="*/ 861885 h 2382166"/>
              <a:gd name="connsiteX289" fmla="*/ 736493 w 935662"/>
              <a:gd name="connsiteY289" fmla="*/ 925049 h 2382166"/>
              <a:gd name="connsiteX290" fmla="*/ 752050 w 935662"/>
              <a:gd name="connsiteY290" fmla="*/ 981368 h 2382166"/>
              <a:gd name="connsiteX291" fmla="*/ 758897 w 935662"/>
              <a:gd name="connsiteY291" fmla="*/ 1026173 h 2382166"/>
              <a:gd name="connsiteX292" fmla="*/ 759829 w 935662"/>
              <a:gd name="connsiteY292" fmla="*/ 1017773 h 2382166"/>
              <a:gd name="connsiteX293" fmla="*/ 760142 w 935662"/>
              <a:gd name="connsiteY293" fmla="*/ 544824 h 2382166"/>
              <a:gd name="connsiteX294" fmla="*/ 756096 w 935662"/>
              <a:gd name="connsiteY294" fmla="*/ 283769 h 2382166"/>
              <a:gd name="connsiteX295" fmla="*/ 746762 w 935662"/>
              <a:gd name="connsiteY295" fmla="*/ 257010 h 2382166"/>
              <a:gd name="connsiteX296" fmla="*/ 709734 w 935662"/>
              <a:gd name="connsiteY296" fmla="*/ 197581 h 2382166"/>
              <a:gd name="connsiteX297" fmla="*/ 702890 w 935662"/>
              <a:gd name="connsiteY297" fmla="*/ 104858 h 2382166"/>
              <a:gd name="connsiteX298" fmla="*/ 752361 w 935662"/>
              <a:gd name="connsiteY298" fmla="*/ 4667 h 2382166"/>
              <a:gd name="connsiteX299" fmla="*/ 754851 w 935662"/>
              <a:gd name="connsiteY299" fmla="*/ 0 h 238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6">
                <a:moveTo>
                  <a:pt x="479172" y="1200106"/>
                </a:moveTo>
                <a:cubicBezTo>
                  <a:pt x="481040" y="1203217"/>
                  <a:pt x="482907" y="1204773"/>
                  <a:pt x="483528" y="1206952"/>
                </a:cubicBezTo>
                <a:cubicBezTo>
                  <a:pt x="490996" y="1227176"/>
                  <a:pt x="499709" y="1247090"/>
                  <a:pt x="505621" y="1267937"/>
                </a:cubicBezTo>
                <a:cubicBezTo>
                  <a:pt x="513089" y="1294073"/>
                  <a:pt x="507177" y="1317721"/>
                  <a:pt x="488506" y="1337945"/>
                </a:cubicBezTo>
                <a:cubicBezTo>
                  <a:pt x="478861" y="1348213"/>
                  <a:pt x="468282" y="1357547"/>
                  <a:pt x="459258" y="1367816"/>
                </a:cubicBezTo>
                <a:cubicBezTo>
                  <a:pt x="447434" y="1380885"/>
                  <a:pt x="437478" y="1394264"/>
                  <a:pt x="426586" y="1407955"/>
                </a:cubicBezTo>
                <a:cubicBezTo>
                  <a:pt x="417875" y="1387418"/>
                  <a:pt x="413519" y="1365949"/>
                  <a:pt x="411339" y="1343546"/>
                </a:cubicBezTo>
                <a:cubicBezTo>
                  <a:pt x="410718" y="1335768"/>
                  <a:pt x="411029" y="1328300"/>
                  <a:pt x="410718" y="1320522"/>
                </a:cubicBezTo>
                <a:cubicBezTo>
                  <a:pt x="409473" y="1292206"/>
                  <a:pt x="420052" y="1269182"/>
                  <a:pt x="441522" y="1251135"/>
                </a:cubicBezTo>
                <a:cubicBezTo>
                  <a:pt x="458013" y="1237445"/>
                  <a:pt x="471393" y="1221886"/>
                  <a:pt x="479172" y="1200106"/>
                </a:cubicBezTo>
                <a:close/>
                <a:moveTo>
                  <a:pt x="0" y="1198861"/>
                </a:moveTo>
                <a:cubicBezTo>
                  <a:pt x="14001" y="1210685"/>
                  <a:pt x="28004" y="1222196"/>
                  <a:pt x="42005" y="1234333"/>
                </a:cubicBezTo>
                <a:cubicBezTo>
                  <a:pt x="117926" y="1300606"/>
                  <a:pt x="187936" y="1372794"/>
                  <a:pt x="252033" y="1450893"/>
                </a:cubicBezTo>
                <a:cubicBezTo>
                  <a:pt x="347245" y="1566952"/>
                  <a:pt x="410719" y="1697636"/>
                  <a:pt x="439969" y="1844809"/>
                </a:cubicBezTo>
                <a:cubicBezTo>
                  <a:pt x="441214" y="1851655"/>
                  <a:pt x="443080" y="1858189"/>
                  <a:pt x="444325" y="1865035"/>
                </a:cubicBezTo>
                <a:cubicBezTo>
                  <a:pt x="444325" y="1865035"/>
                  <a:pt x="444325" y="1865346"/>
                  <a:pt x="444012" y="1865346"/>
                </a:cubicBezTo>
                <a:cubicBezTo>
                  <a:pt x="427834" y="1829563"/>
                  <a:pt x="412275" y="1793158"/>
                  <a:pt x="395473" y="1757686"/>
                </a:cubicBezTo>
                <a:cubicBezTo>
                  <a:pt x="357202" y="1675543"/>
                  <a:pt x="305862" y="1601179"/>
                  <a:pt x="251722" y="1529303"/>
                </a:cubicBezTo>
                <a:cubicBezTo>
                  <a:pt x="170511" y="1421333"/>
                  <a:pt x="87123" y="1314920"/>
                  <a:pt x="4356" y="1207574"/>
                </a:cubicBezTo>
                <a:cubicBezTo>
                  <a:pt x="2490" y="1205084"/>
                  <a:pt x="621" y="1202907"/>
                  <a:pt x="0" y="1198861"/>
                </a:cubicBezTo>
                <a:close/>
                <a:moveTo>
                  <a:pt x="440901" y="1077824"/>
                </a:moveTo>
                <a:cubicBezTo>
                  <a:pt x="454592" y="1107384"/>
                  <a:pt x="467972" y="1133520"/>
                  <a:pt x="471394" y="1163080"/>
                </a:cubicBezTo>
                <a:cubicBezTo>
                  <a:pt x="473573" y="1182059"/>
                  <a:pt x="467972" y="1199172"/>
                  <a:pt x="455837" y="1213796"/>
                </a:cubicBezTo>
                <a:cubicBezTo>
                  <a:pt x="448058" y="1223130"/>
                  <a:pt x="439034" y="1231532"/>
                  <a:pt x="431256" y="1240866"/>
                </a:cubicBezTo>
                <a:cubicBezTo>
                  <a:pt x="418497" y="1256423"/>
                  <a:pt x="406052" y="1272293"/>
                  <a:pt x="392672" y="1288784"/>
                </a:cubicBezTo>
                <a:cubicBezTo>
                  <a:pt x="379292" y="1255180"/>
                  <a:pt x="372758" y="1220019"/>
                  <a:pt x="376180" y="1183615"/>
                </a:cubicBezTo>
                <a:cubicBezTo>
                  <a:pt x="378047" y="1164323"/>
                  <a:pt x="387070" y="1148145"/>
                  <a:pt x="401074" y="1135386"/>
                </a:cubicBezTo>
                <a:cubicBezTo>
                  <a:pt x="417876" y="1119830"/>
                  <a:pt x="433744" y="1103960"/>
                  <a:pt x="440901" y="1077824"/>
                </a:cubicBezTo>
                <a:close/>
                <a:moveTo>
                  <a:pt x="925984" y="976077"/>
                </a:moveTo>
                <a:cubicBezTo>
                  <a:pt x="927540" y="991323"/>
                  <a:pt x="929717" y="1004392"/>
                  <a:pt x="930028" y="1017459"/>
                </a:cubicBezTo>
                <a:cubicBezTo>
                  <a:pt x="930651" y="1041418"/>
                  <a:pt x="931584" y="1065688"/>
                  <a:pt x="929406" y="1089646"/>
                </a:cubicBezTo>
                <a:cubicBezTo>
                  <a:pt x="926606" y="1119828"/>
                  <a:pt x="909804" y="1142854"/>
                  <a:pt x="883979" y="1159346"/>
                </a:cubicBezTo>
                <a:cubicBezTo>
                  <a:pt x="876822" y="1163700"/>
                  <a:pt x="869665" y="1168056"/>
                  <a:pt x="862197" y="1171791"/>
                </a:cubicBezTo>
                <a:cubicBezTo>
                  <a:pt x="829217" y="1187659"/>
                  <a:pt x="796856" y="1204773"/>
                  <a:pt x="768230" y="1232776"/>
                </a:cubicBezTo>
                <a:cubicBezTo>
                  <a:pt x="765429" y="1199483"/>
                  <a:pt x="768230" y="1169612"/>
                  <a:pt x="774453" y="1139743"/>
                </a:cubicBezTo>
                <a:cubicBezTo>
                  <a:pt x="775387" y="1136008"/>
                  <a:pt x="776319" y="1132275"/>
                  <a:pt x="777253" y="1128541"/>
                </a:cubicBezTo>
                <a:cubicBezTo>
                  <a:pt x="787522" y="1074711"/>
                  <a:pt x="818325" y="1038617"/>
                  <a:pt x="869977" y="1020883"/>
                </a:cubicBezTo>
                <a:cubicBezTo>
                  <a:pt x="888957" y="1014348"/>
                  <a:pt x="903270" y="1000347"/>
                  <a:pt x="916650" y="986035"/>
                </a:cubicBezTo>
                <a:cubicBezTo>
                  <a:pt x="919138" y="983234"/>
                  <a:pt x="921628" y="980433"/>
                  <a:pt x="925984" y="976077"/>
                </a:cubicBezTo>
                <a:close/>
                <a:moveTo>
                  <a:pt x="602076" y="975455"/>
                </a:moveTo>
                <a:cubicBezTo>
                  <a:pt x="606432" y="980744"/>
                  <a:pt x="608610" y="983544"/>
                  <a:pt x="611099" y="985723"/>
                </a:cubicBezTo>
                <a:cubicBezTo>
                  <a:pt x="625101" y="997858"/>
                  <a:pt x="637235" y="1014039"/>
                  <a:pt x="653416" y="1020572"/>
                </a:cubicBezTo>
                <a:cubicBezTo>
                  <a:pt x="712845" y="1044220"/>
                  <a:pt x="740849" y="1088714"/>
                  <a:pt x="748317" y="1149700"/>
                </a:cubicBezTo>
                <a:cubicBezTo>
                  <a:pt x="752049" y="1178324"/>
                  <a:pt x="755473" y="1206950"/>
                  <a:pt x="750183" y="1237755"/>
                </a:cubicBezTo>
                <a:cubicBezTo>
                  <a:pt x="724979" y="1211619"/>
                  <a:pt x="696354" y="1193572"/>
                  <a:pt x="666172" y="1177703"/>
                </a:cubicBezTo>
                <a:cubicBezTo>
                  <a:pt x="664616" y="1176769"/>
                  <a:pt x="663061" y="1175836"/>
                  <a:pt x="661505" y="1175213"/>
                </a:cubicBezTo>
                <a:cubicBezTo>
                  <a:pt x="609855" y="1150322"/>
                  <a:pt x="588075" y="1108938"/>
                  <a:pt x="593674" y="1052620"/>
                </a:cubicBezTo>
                <a:cubicBezTo>
                  <a:pt x="596164" y="1028040"/>
                  <a:pt x="598965" y="1003459"/>
                  <a:pt x="602076" y="975455"/>
                </a:cubicBezTo>
                <a:close/>
                <a:moveTo>
                  <a:pt x="406363" y="966742"/>
                </a:moveTo>
                <a:cubicBezTo>
                  <a:pt x="419432" y="992567"/>
                  <a:pt x="432502" y="1017771"/>
                  <a:pt x="436235" y="1046708"/>
                </a:cubicBezTo>
                <a:cubicBezTo>
                  <a:pt x="439035" y="1068800"/>
                  <a:pt x="431257" y="1088090"/>
                  <a:pt x="416632" y="1104270"/>
                </a:cubicBezTo>
                <a:cubicBezTo>
                  <a:pt x="405120" y="1117339"/>
                  <a:pt x="392672" y="1129474"/>
                  <a:pt x="381472" y="1142854"/>
                </a:cubicBezTo>
                <a:cubicBezTo>
                  <a:pt x="373382" y="1152809"/>
                  <a:pt x="366536" y="1163701"/>
                  <a:pt x="358757" y="1174902"/>
                </a:cubicBezTo>
                <a:cubicBezTo>
                  <a:pt x="349423" y="1154678"/>
                  <a:pt x="344756" y="1133207"/>
                  <a:pt x="341955" y="1111427"/>
                </a:cubicBezTo>
                <a:cubicBezTo>
                  <a:pt x="341021" y="1104270"/>
                  <a:pt x="340710" y="1096803"/>
                  <a:pt x="340399" y="1089646"/>
                </a:cubicBezTo>
                <a:cubicBezTo>
                  <a:pt x="338533" y="1060398"/>
                  <a:pt x="348178" y="1035818"/>
                  <a:pt x="370271" y="1016837"/>
                </a:cubicBezTo>
                <a:cubicBezTo>
                  <a:pt x="386139" y="1003146"/>
                  <a:pt x="398585" y="987279"/>
                  <a:pt x="406363" y="966742"/>
                </a:cubicBezTo>
                <a:close/>
                <a:moveTo>
                  <a:pt x="371204" y="848817"/>
                </a:moveTo>
                <a:cubicBezTo>
                  <a:pt x="379604" y="870286"/>
                  <a:pt x="387695" y="889888"/>
                  <a:pt x="394850" y="909802"/>
                </a:cubicBezTo>
                <a:cubicBezTo>
                  <a:pt x="406364" y="941851"/>
                  <a:pt x="399519" y="969543"/>
                  <a:pt x="376492" y="994747"/>
                </a:cubicBezTo>
                <a:cubicBezTo>
                  <a:pt x="357513" y="1015282"/>
                  <a:pt x="339466" y="1037063"/>
                  <a:pt x="319863" y="1059777"/>
                </a:cubicBezTo>
                <a:cubicBezTo>
                  <a:pt x="315506" y="1042041"/>
                  <a:pt x="310839" y="1023373"/>
                  <a:pt x="306483" y="1004702"/>
                </a:cubicBezTo>
                <a:cubicBezTo>
                  <a:pt x="304927" y="998169"/>
                  <a:pt x="304927" y="991635"/>
                  <a:pt x="304304" y="985100"/>
                </a:cubicBezTo>
                <a:cubicBezTo>
                  <a:pt x="299949" y="949007"/>
                  <a:pt x="312395" y="920070"/>
                  <a:pt x="339777" y="895800"/>
                </a:cubicBezTo>
                <a:cubicBezTo>
                  <a:pt x="350356" y="886466"/>
                  <a:pt x="357200" y="872776"/>
                  <a:pt x="365292" y="860641"/>
                </a:cubicBezTo>
                <a:cubicBezTo>
                  <a:pt x="367469" y="857530"/>
                  <a:pt x="368714" y="853795"/>
                  <a:pt x="371204" y="848817"/>
                </a:cubicBezTo>
                <a:close/>
                <a:moveTo>
                  <a:pt x="925670" y="804321"/>
                </a:moveTo>
                <a:cubicBezTo>
                  <a:pt x="927226" y="815834"/>
                  <a:pt x="929405" y="827035"/>
                  <a:pt x="930027" y="838548"/>
                </a:cubicBezTo>
                <a:cubicBezTo>
                  <a:pt x="931272" y="863750"/>
                  <a:pt x="933138" y="888954"/>
                  <a:pt x="931582" y="913847"/>
                </a:cubicBezTo>
                <a:cubicBezTo>
                  <a:pt x="929716" y="944650"/>
                  <a:pt x="913536" y="968298"/>
                  <a:pt x="888021" y="985721"/>
                </a:cubicBezTo>
                <a:cubicBezTo>
                  <a:pt x="882733" y="989145"/>
                  <a:pt x="877442" y="992567"/>
                  <a:pt x="871843" y="995678"/>
                </a:cubicBezTo>
                <a:cubicBezTo>
                  <a:pt x="837927" y="1014347"/>
                  <a:pt x="803389" y="1031772"/>
                  <a:pt x="774141" y="1062575"/>
                </a:cubicBezTo>
                <a:cubicBezTo>
                  <a:pt x="769474" y="1008746"/>
                  <a:pt x="776008" y="959585"/>
                  <a:pt x="795610" y="912602"/>
                </a:cubicBezTo>
                <a:cubicBezTo>
                  <a:pt x="806500" y="886464"/>
                  <a:pt x="827037" y="868730"/>
                  <a:pt x="852240" y="857527"/>
                </a:cubicBezTo>
                <a:cubicBezTo>
                  <a:pt x="880243" y="845082"/>
                  <a:pt x="905447" y="829836"/>
                  <a:pt x="925670" y="804321"/>
                </a:cubicBezTo>
                <a:close/>
                <a:moveTo>
                  <a:pt x="334798" y="734624"/>
                </a:moveTo>
                <a:cubicBezTo>
                  <a:pt x="344134" y="759517"/>
                  <a:pt x="353158" y="781608"/>
                  <a:pt x="360626" y="804321"/>
                </a:cubicBezTo>
                <a:cubicBezTo>
                  <a:pt x="369337" y="831702"/>
                  <a:pt x="362181" y="855972"/>
                  <a:pt x="343511" y="877130"/>
                </a:cubicBezTo>
                <a:cubicBezTo>
                  <a:pt x="330131" y="892066"/>
                  <a:pt x="316129" y="907001"/>
                  <a:pt x="303060" y="922247"/>
                </a:cubicBezTo>
                <a:cubicBezTo>
                  <a:pt x="296837" y="929715"/>
                  <a:pt x="292170" y="938428"/>
                  <a:pt x="286258" y="947451"/>
                </a:cubicBezTo>
                <a:cubicBezTo>
                  <a:pt x="275678" y="924737"/>
                  <a:pt x="271635" y="901402"/>
                  <a:pt x="268521" y="877754"/>
                </a:cubicBezTo>
                <a:cubicBezTo>
                  <a:pt x="262922" y="837304"/>
                  <a:pt x="275368" y="804632"/>
                  <a:pt x="307416" y="778496"/>
                </a:cubicBezTo>
                <a:cubicBezTo>
                  <a:pt x="316751" y="771028"/>
                  <a:pt x="322041" y="758583"/>
                  <a:pt x="328886" y="748004"/>
                </a:cubicBezTo>
                <a:cubicBezTo>
                  <a:pt x="331065" y="744892"/>
                  <a:pt x="332310" y="740847"/>
                  <a:pt x="334798" y="734624"/>
                </a:cubicBezTo>
                <a:close/>
                <a:moveTo>
                  <a:pt x="350355" y="650927"/>
                </a:moveTo>
                <a:cubicBezTo>
                  <a:pt x="368402" y="679552"/>
                  <a:pt x="386760" y="708178"/>
                  <a:pt x="403872" y="737115"/>
                </a:cubicBezTo>
                <a:cubicBezTo>
                  <a:pt x="486327" y="875266"/>
                  <a:pt x="556337" y="1019017"/>
                  <a:pt x="607677" y="1171792"/>
                </a:cubicBezTo>
                <a:cubicBezTo>
                  <a:pt x="656216" y="1315545"/>
                  <a:pt x="677996" y="1462718"/>
                  <a:pt x="667106" y="1614560"/>
                </a:cubicBezTo>
                <a:cubicBezTo>
                  <a:pt x="664616" y="1648164"/>
                  <a:pt x="662749" y="1681457"/>
                  <a:pt x="660261" y="1715061"/>
                </a:cubicBezTo>
                <a:cubicBezTo>
                  <a:pt x="659949" y="1717240"/>
                  <a:pt x="659016" y="1720041"/>
                  <a:pt x="658082" y="1725329"/>
                </a:cubicBezTo>
                <a:cubicBezTo>
                  <a:pt x="655592" y="1696082"/>
                  <a:pt x="653104" y="1669633"/>
                  <a:pt x="650925" y="1643497"/>
                </a:cubicBezTo>
                <a:cubicBezTo>
                  <a:pt x="640346" y="1521836"/>
                  <a:pt x="612965" y="1403600"/>
                  <a:pt x="576250" y="1287230"/>
                </a:cubicBezTo>
                <a:cubicBezTo>
                  <a:pt x="510908" y="1078759"/>
                  <a:pt x="434366" y="874643"/>
                  <a:pt x="355333" y="671151"/>
                </a:cubicBezTo>
                <a:cubicBezTo>
                  <a:pt x="352845" y="664928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3"/>
                  <a:pt x="614523" y="653727"/>
                </a:cubicBezTo>
                <a:cubicBezTo>
                  <a:pt x="628214" y="669284"/>
                  <a:pt x="644392" y="681729"/>
                  <a:pt x="663684" y="690131"/>
                </a:cubicBezTo>
                <a:cubicBezTo>
                  <a:pt x="677998" y="696354"/>
                  <a:pt x="691688" y="704443"/>
                  <a:pt x="704445" y="713466"/>
                </a:cubicBezTo>
                <a:cubicBezTo>
                  <a:pt x="724047" y="727468"/>
                  <a:pt x="735560" y="748004"/>
                  <a:pt x="742405" y="771029"/>
                </a:cubicBezTo>
                <a:cubicBezTo>
                  <a:pt x="754541" y="810546"/>
                  <a:pt x="760764" y="850684"/>
                  <a:pt x="757653" y="892068"/>
                </a:cubicBezTo>
                <a:cubicBezTo>
                  <a:pt x="757340" y="894245"/>
                  <a:pt x="757029" y="896735"/>
                  <a:pt x="756719" y="900468"/>
                </a:cubicBezTo>
                <a:cubicBezTo>
                  <a:pt x="754229" y="898291"/>
                  <a:pt x="752673" y="897046"/>
                  <a:pt x="751117" y="895801"/>
                </a:cubicBezTo>
                <a:cubicBezTo>
                  <a:pt x="730270" y="881176"/>
                  <a:pt x="709735" y="866241"/>
                  <a:pt x="688888" y="851929"/>
                </a:cubicBezTo>
                <a:cubicBezTo>
                  <a:pt x="682042" y="847262"/>
                  <a:pt x="674263" y="843839"/>
                  <a:pt x="666795" y="840105"/>
                </a:cubicBezTo>
                <a:cubicBezTo>
                  <a:pt x="612033" y="814901"/>
                  <a:pt x="591497" y="771341"/>
                  <a:pt x="596787" y="713156"/>
                </a:cubicBezTo>
                <a:cubicBezTo>
                  <a:pt x="598964" y="690131"/>
                  <a:pt x="600833" y="667418"/>
                  <a:pt x="603010" y="644391"/>
                </a:cubicBezTo>
                <a:cubicBezTo>
                  <a:pt x="603631" y="644080"/>
                  <a:pt x="604566" y="644080"/>
                  <a:pt x="605500" y="643770"/>
                </a:cubicBezTo>
                <a:close/>
                <a:moveTo>
                  <a:pt x="926605" y="634745"/>
                </a:moveTo>
                <a:cubicBezTo>
                  <a:pt x="927849" y="638791"/>
                  <a:pt x="928782" y="640968"/>
                  <a:pt x="929094" y="643147"/>
                </a:cubicBezTo>
                <a:cubicBezTo>
                  <a:pt x="931272" y="672084"/>
                  <a:pt x="934694" y="700709"/>
                  <a:pt x="935628" y="729646"/>
                </a:cubicBezTo>
                <a:cubicBezTo>
                  <a:pt x="936562" y="770717"/>
                  <a:pt x="918515" y="802144"/>
                  <a:pt x="882733" y="823302"/>
                </a:cubicBezTo>
                <a:cubicBezTo>
                  <a:pt x="874331" y="828280"/>
                  <a:pt x="865931" y="832947"/>
                  <a:pt x="857218" y="837614"/>
                </a:cubicBezTo>
                <a:cubicBezTo>
                  <a:pt x="828592" y="852549"/>
                  <a:pt x="801522" y="869664"/>
                  <a:pt x="776942" y="894244"/>
                </a:cubicBezTo>
                <a:cubicBezTo>
                  <a:pt x="772896" y="848506"/>
                  <a:pt x="778185" y="806811"/>
                  <a:pt x="790322" y="765429"/>
                </a:cubicBezTo>
                <a:cubicBezTo>
                  <a:pt x="800277" y="731202"/>
                  <a:pt x="820814" y="705687"/>
                  <a:pt x="852862" y="690752"/>
                </a:cubicBezTo>
                <a:cubicBezTo>
                  <a:pt x="881177" y="677683"/>
                  <a:pt x="907624" y="663061"/>
                  <a:pt x="926605" y="634745"/>
                </a:cubicBezTo>
                <a:close/>
                <a:moveTo>
                  <a:pt x="299016" y="626344"/>
                </a:moveTo>
                <a:cubicBezTo>
                  <a:pt x="311462" y="657771"/>
                  <a:pt x="329198" y="687641"/>
                  <a:pt x="324220" y="723735"/>
                </a:cubicBezTo>
                <a:cubicBezTo>
                  <a:pt x="321109" y="744270"/>
                  <a:pt x="311773" y="761695"/>
                  <a:pt x="296839" y="775385"/>
                </a:cubicBezTo>
                <a:cubicBezTo>
                  <a:pt x="276302" y="793743"/>
                  <a:pt x="260745" y="814590"/>
                  <a:pt x="252964" y="842905"/>
                </a:cubicBezTo>
                <a:cubicBezTo>
                  <a:pt x="226206" y="777873"/>
                  <a:pt x="227762" y="709110"/>
                  <a:pt x="275368" y="660571"/>
                </a:cubicBezTo>
                <a:cubicBezTo>
                  <a:pt x="284702" y="651237"/>
                  <a:pt x="290614" y="638479"/>
                  <a:pt x="299016" y="626344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6" y="606431"/>
                </a:cubicBezTo>
                <a:cubicBezTo>
                  <a:pt x="229319" y="633190"/>
                  <a:pt x="238342" y="663683"/>
                  <a:pt x="229319" y="699154"/>
                </a:cubicBezTo>
                <a:cubicBezTo>
                  <a:pt x="225584" y="713778"/>
                  <a:pt x="221851" y="728401"/>
                  <a:pt x="216871" y="742404"/>
                </a:cubicBezTo>
                <a:cubicBezTo>
                  <a:pt x="214383" y="749872"/>
                  <a:pt x="214072" y="755782"/>
                  <a:pt x="216560" y="763250"/>
                </a:cubicBezTo>
                <a:cubicBezTo>
                  <a:pt x="296215" y="995991"/>
                  <a:pt x="372136" y="1229665"/>
                  <a:pt x="434367" y="1467694"/>
                </a:cubicBezTo>
                <a:cubicBezTo>
                  <a:pt x="459259" y="1562907"/>
                  <a:pt x="481662" y="1659051"/>
                  <a:pt x="493486" y="1757064"/>
                </a:cubicBezTo>
                <a:cubicBezTo>
                  <a:pt x="506555" y="1866900"/>
                  <a:pt x="509353" y="1977358"/>
                  <a:pt x="504376" y="2087816"/>
                </a:cubicBezTo>
                <a:cubicBezTo>
                  <a:pt x="503441" y="2105552"/>
                  <a:pt x="503441" y="2123598"/>
                  <a:pt x="503754" y="2141334"/>
                </a:cubicBezTo>
                <a:cubicBezTo>
                  <a:pt x="504686" y="2180850"/>
                  <a:pt x="500643" y="2219434"/>
                  <a:pt x="489751" y="2257394"/>
                </a:cubicBezTo>
                <a:cubicBezTo>
                  <a:pt x="489129" y="2258949"/>
                  <a:pt x="489129" y="2260816"/>
                  <a:pt x="488195" y="2262371"/>
                </a:cubicBezTo>
                <a:cubicBezTo>
                  <a:pt x="486640" y="2264861"/>
                  <a:pt x="485084" y="2267351"/>
                  <a:pt x="482283" y="2269528"/>
                </a:cubicBezTo>
                <a:cubicBezTo>
                  <a:pt x="485395" y="2142579"/>
                  <a:pt x="475128" y="2016874"/>
                  <a:pt x="453036" y="1891793"/>
                </a:cubicBezTo>
                <a:cubicBezTo>
                  <a:pt x="459259" y="1911706"/>
                  <a:pt x="466105" y="1931309"/>
                  <a:pt x="472017" y="1951222"/>
                </a:cubicBezTo>
                <a:cubicBezTo>
                  <a:pt x="477929" y="1971446"/>
                  <a:pt x="483217" y="1991672"/>
                  <a:pt x="487574" y="2012206"/>
                </a:cubicBezTo>
                <a:cubicBezTo>
                  <a:pt x="492241" y="2032743"/>
                  <a:pt x="495663" y="2053901"/>
                  <a:pt x="499398" y="2074749"/>
                </a:cubicBezTo>
                <a:cubicBezTo>
                  <a:pt x="500330" y="2074749"/>
                  <a:pt x="501575" y="2074749"/>
                  <a:pt x="502509" y="2074749"/>
                </a:cubicBezTo>
                <a:cubicBezTo>
                  <a:pt x="502509" y="2043944"/>
                  <a:pt x="502509" y="2012830"/>
                  <a:pt x="502509" y="1982025"/>
                </a:cubicBezTo>
                <a:cubicBezTo>
                  <a:pt x="503441" y="1810893"/>
                  <a:pt x="477929" y="1643494"/>
                  <a:pt x="433122" y="1478896"/>
                </a:cubicBezTo>
                <a:cubicBezTo>
                  <a:pt x="428455" y="1461783"/>
                  <a:pt x="424410" y="1444358"/>
                  <a:pt x="419121" y="1427246"/>
                </a:cubicBezTo>
                <a:cubicBezTo>
                  <a:pt x="417565" y="1422266"/>
                  <a:pt x="413209" y="1416354"/>
                  <a:pt x="408542" y="1414798"/>
                </a:cubicBezTo>
                <a:cubicBezTo>
                  <a:pt x="386760" y="1407330"/>
                  <a:pt x="364981" y="1398930"/>
                  <a:pt x="342578" y="1394885"/>
                </a:cubicBezTo>
                <a:cubicBezTo>
                  <a:pt x="301193" y="1387417"/>
                  <a:pt x="276302" y="1364703"/>
                  <a:pt x="267900" y="1323632"/>
                </a:cubicBezTo>
                <a:cubicBezTo>
                  <a:pt x="264478" y="1306207"/>
                  <a:pt x="260745" y="1288783"/>
                  <a:pt x="256700" y="1269492"/>
                </a:cubicBezTo>
                <a:cubicBezTo>
                  <a:pt x="261988" y="1272603"/>
                  <a:pt x="265100" y="1275093"/>
                  <a:pt x="268524" y="1276649"/>
                </a:cubicBezTo>
                <a:cubicBezTo>
                  <a:pt x="280969" y="1281626"/>
                  <a:pt x="293415" y="1288783"/>
                  <a:pt x="306484" y="1290028"/>
                </a:cubicBezTo>
                <a:cubicBezTo>
                  <a:pt x="346934" y="1294072"/>
                  <a:pt x="374626" y="1314609"/>
                  <a:pt x="392051" y="1350702"/>
                </a:cubicBezTo>
                <a:cubicBezTo>
                  <a:pt x="394850" y="1356303"/>
                  <a:pt x="397650" y="1361903"/>
                  <a:pt x="402007" y="1367193"/>
                </a:cubicBezTo>
                <a:cubicBezTo>
                  <a:pt x="401696" y="1365327"/>
                  <a:pt x="401696" y="1363148"/>
                  <a:pt x="401385" y="1361281"/>
                </a:cubicBezTo>
                <a:cubicBezTo>
                  <a:pt x="396718" y="1344790"/>
                  <a:pt x="391428" y="1328610"/>
                  <a:pt x="387695" y="1311808"/>
                </a:cubicBezTo>
                <a:cubicBezTo>
                  <a:pt x="385516" y="1302474"/>
                  <a:pt x="380848" y="1296873"/>
                  <a:pt x="371825" y="1294385"/>
                </a:cubicBezTo>
                <a:cubicBezTo>
                  <a:pt x="350356" y="1288473"/>
                  <a:pt x="328887" y="1281316"/>
                  <a:pt x="307105" y="1277581"/>
                </a:cubicBezTo>
                <a:cubicBezTo>
                  <a:pt x="268211" y="1271047"/>
                  <a:pt x="243320" y="1250823"/>
                  <a:pt x="233986" y="1212551"/>
                </a:cubicBezTo>
                <a:cubicBezTo>
                  <a:pt x="229629" y="1194193"/>
                  <a:pt x="225273" y="1176146"/>
                  <a:pt x="220917" y="1157789"/>
                </a:cubicBezTo>
                <a:cubicBezTo>
                  <a:pt x="221851" y="1156855"/>
                  <a:pt x="222783" y="1156544"/>
                  <a:pt x="223717" y="1155922"/>
                </a:cubicBezTo>
                <a:cubicBezTo>
                  <a:pt x="242386" y="1169924"/>
                  <a:pt x="263857" y="1174280"/>
                  <a:pt x="286571" y="1177081"/>
                </a:cubicBezTo>
                <a:cubicBezTo>
                  <a:pt x="311772" y="1180192"/>
                  <a:pt x="331998" y="1192948"/>
                  <a:pt x="345689" y="1214419"/>
                </a:cubicBezTo>
                <a:cubicBezTo>
                  <a:pt x="354089" y="1227486"/>
                  <a:pt x="361869" y="1241177"/>
                  <a:pt x="371514" y="1257046"/>
                </a:cubicBezTo>
                <a:cubicBezTo>
                  <a:pt x="363425" y="1230598"/>
                  <a:pt x="356268" y="1206639"/>
                  <a:pt x="348490" y="1182682"/>
                </a:cubicBezTo>
                <a:cubicBezTo>
                  <a:pt x="348179" y="1181437"/>
                  <a:pt x="344133" y="1181748"/>
                  <a:pt x="341643" y="1181124"/>
                </a:cubicBezTo>
                <a:cubicBezTo>
                  <a:pt x="315507" y="1173969"/>
                  <a:pt x="289371" y="1165878"/>
                  <a:pt x="262922" y="1159966"/>
                </a:cubicBezTo>
                <a:cubicBezTo>
                  <a:pt x="230874" y="1153122"/>
                  <a:pt x="209093" y="1135386"/>
                  <a:pt x="200069" y="1103959"/>
                </a:cubicBezTo>
                <a:cubicBezTo>
                  <a:pt x="194157" y="1083425"/>
                  <a:pt x="189490" y="1062266"/>
                  <a:pt x="185757" y="1040485"/>
                </a:cubicBezTo>
                <a:cubicBezTo>
                  <a:pt x="206292" y="1055109"/>
                  <a:pt x="229319" y="1058221"/>
                  <a:pt x="252654" y="1061643"/>
                </a:cubicBezTo>
                <a:cubicBezTo>
                  <a:pt x="276302" y="1065067"/>
                  <a:pt x="295281" y="1077202"/>
                  <a:pt x="308350" y="1097426"/>
                </a:cubicBezTo>
                <a:cubicBezTo>
                  <a:pt x="317684" y="1111738"/>
                  <a:pt x="326086" y="1126673"/>
                  <a:pt x="335731" y="1142543"/>
                </a:cubicBezTo>
                <a:cubicBezTo>
                  <a:pt x="334799" y="1138808"/>
                  <a:pt x="334486" y="1136631"/>
                  <a:pt x="333865" y="1134141"/>
                </a:cubicBezTo>
                <a:cubicBezTo>
                  <a:pt x="329198" y="1119205"/>
                  <a:pt x="323286" y="1104272"/>
                  <a:pt x="320174" y="1089024"/>
                </a:cubicBezTo>
                <a:cubicBezTo>
                  <a:pt x="317063" y="1074089"/>
                  <a:pt x="308972" y="1066310"/>
                  <a:pt x="294971" y="1062888"/>
                </a:cubicBezTo>
                <a:cubicBezTo>
                  <a:pt x="273191" y="1057599"/>
                  <a:pt x="251722" y="1051064"/>
                  <a:pt x="229940" y="1047020"/>
                </a:cubicBezTo>
                <a:cubicBezTo>
                  <a:pt x="195402" y="1040485"/>
                  <a:pt x="173312" y="1021193"/>
                  <a:pt x="163976" y="987589"/>
                </a:cubicBezTo>
                <a:cubicBezTo>
                  <a:pt x="158998" y="969853"/>
                  <a:pt x="155265" y="951496"/>
                  <a:pt x="151219" y="933449"/>
                </a:cubicBezTo>
                <a:cubicBezTo>
                  <a:pt x="150596" y="931272"/>
                  <a:pt x="151219" y="928782"/>
                  <a:pt x="151219" y="924736"/>
                </a:cubicBezTo>
                <a:cubicBezTo>
                  <a:pt x="169266" y="940295"/>
                  <a:pt x="189490" y="944962"/>
                  <a:pt x="210961" y="947140"/>
                </a:cubicBezTo>
                <a:cubicBezTo>
                  <a:pt x="240830" y="950251"/>
                  <a:pt x="263233" y="965497"/>
                  <a:pt x="278479" y="991324"/>
                </a:cubicBezTo>
                <a:cubicBezTo>
                  <a:pt x="284702" y="1001591"/>
                  <a:pt x="290614" y="1012170"/>
                  <a:pt x="298393" y="1021817"/>
                </a:cubicBezTo>
                <a:cubicBezTo>
                  <a:pt x="291859" y="1001280"/>
                  <a:pt x="285326" y="980745"/>
                  <a:pt x="278479" y="960519"/>
                </a:cubicBezTo>
                <a:cubicBezTo>
                  <a:pt x="277858" y="958653"/>
                  <a:pt x="274746" y="956786"/>
                  <a:pt x="272257" y="955852"/>
                </a:cubicBezTo>
                <a:cubicBezTo>
                  <a:pt x="248921" y="949008"/>
                  <a:pt x="225895" y="939672"/>
                  <a:pt x="201938" y="935939"/>
                </a:cubicBezTo>
                <a:cubicBezTo>
                  <a:pt x="159932" y="929093"/>
                  <a:pt x="134107" y="907002"/>
                  <a:pt x="125083" y="865618"/>
                </a:cubicBezTo>
                <a:cubicBezTo>
                  <a:pt x="121972" y="851306"/>
                  <a:pt x="118548" y="836992"/>
                  <a:pt x="115436" y="822680"/>
                </a:cubicBezTo>
                <a:cubicBezTo>
                  <a:pt x="114815" y="819569"/>
                  <a:pt x="114815" y="816145"/>
                  <a:pt x="114191" y="810546"/>
                </a:cubicBezTo>
                <a:cubicBezTo>
                  <a:pt x="131306" y="825481"/>
                  <a:pt x="149040" y="831393"/>
                  <a:pt x="169266" y="832949"/>
                </a:cubicBezTo>
                <a:cubicBezTo>
                  <a:pt x="201314" y="835749"/>
                  <a:pt x="226207" y="850372"/>
                  <a:pt x="242698" y="878687"/>
                </a:cubicBezTo>
                <a:cubicBezTo>
                  <a:pt x="248609" y="888956"/>
                  <a:pt x="254521" y="899224"/>
                  <a:pt x="261678" y="909180"/>
                </a:cubicBezTo>
                <a:cubicBezTo>
                  <a:pt x="255455" y="890822"/>
                  <a:pt x="249853" y="872154"/>
                  <a:pt x="243009" y="854107"/>
                </a:cubicBezTo>
                <a:cubicBezTo>
                  <a:pt x="241764" y="850996"/>
                  <a:pt x="236786" y="849440"/>
                  <a:pt x="233675" y="846950"/>
                </a:cubicBezTo>
                <a:cubicBezTo>
                  <a:pt x="215939" y="834192"/>
                  <a:pt x="196647" y="826103"/>
                  <a:pt x="174867" y="823613"/>
                </a:cubicBezTo>
                <a:cubicBezTo>
                  <a:pt x="128816" y="818324"/>
                  <a:pt x="99569" y="793120"/>
                  <a:pt x="88055" y="747693"/>
                </a:cubicBezTo>
                <a:cubicBezTo>
                  <a:pt x="84322" y="732136"/>
                  <a:pt x="80898" y="716577"/>
                  <a:pt x="77476" y="702265"/>
                </a:cubicBezTo>
                <a:cubicBezTo>
                  <a:pt x="96457" y="708488"/>
                  <a:pt x="115126" y="714400"/>
                  <a:pt x="134107" y="720312"/>
                </a:cubicBezTo>
                <a:cubicBezTo>
                  <a:pt x="173933" y="732757"/>
                  <a:pt x="201003" y="759517"/>
                  <a:pt x="219983" y="795610"/>
                </a:cubicBezTo>
                <a:cubicBezTo>
                  <a:pt x="221851" y="799032"/>
                  <a:pt x="223407" y="802144"/>
                  <a:pt x="226829" y="804944"/>
                </a:cubicBezTo>
                <a:cubicBezTo>
                  <a:pt x="220606" y="786898"/>
                  <a:pt x="214383" y="768851"/>
                  <a:pt x="207848" y="750804"/>
                </a:cubicBezTo>
                <a:cubicBezTo>
                  <a:pt x="206915" y="748627"/>
                  <a:pt x="204426" y="746760"/>
                  <a:pt x="202248" y="744892"/>
                </a:cubicBezTo>
                <a:cubicBezTo>
                  <a:pt x="198514" y="742091"/>
                  <a:pt x="194781" y="739604"/>
                  <a:pt x="191046" y="737114"/>
                </a:cubicBezTo>
                <a:cubicBezTo>
                  <a:pt x="145618" y="706311"/>
                  <a:pt x="127571" y="664306"/>
                  <a:pt x="138774" y="610166"/>
                </a:cubicBezTo>
                <a:cubicBezTo>
                  <a:pt x="141885" y="594919"/>
                  <a:pt x="145307" y="579673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8" y="482282"/>
                  <a:pt x="612966" y="485081"/>
                </a:cubicBezTo>
                <a:cubicBezTo>
                  <a:pt x="626345" y="500329"/>
                  <a:pt x="640659" y="514952"/>
                  <a:pt x="660262" y="522109"/>
                </a:cubicBezTo>
                <a:cubicBezTo>
                  <a:pt x="712536" y="541090"/>
                  <a:pt x="741162" y="578739"/>
                  <a:pt x="751117" y="632878"/>
                </a:cubicBezTo>
                <a:cubicBezTo>
                  <a:pt x="757029" y="663993"/>
                  <a:pt x="760451" y="695109"/>
                  <a:pt x="758585" y="726535"/>
                </a:cubicBezTo>
                <a:cubicBezTo>
                  <a:pt x="758896" y="729334"/>
                  <a:pt x="758585" y="731513"/>
                  <a:pt x="758274" y="735246"/>
                </a:cubicBezTo>
                <a:cubicBezTo>
                  <a:pt x="754852" y="732445"/>
                  <a:pt x="752984" y="730579"/>
                  <a:pt x="750807" y="729023"/>
                </a:cubicBezTo>
                <a:cubicBezTo>
                  <a:pt x="729959" y="714399"/>
                  <a:pt x="709422" y="699465"/>
                  <a:pt x="687953" y="685462"/>
                </a:cubicBezTo>
                <a:cubicBezTo>
                  <a:pt x="675819" y="677373"/>
                  <a:pt x="662128" y="671461"/>
                  <a:pt x="649372" y="663993"/>
                </a:cubicBezTo>
                <a:cubicBezTo>
                  <a:pt x="619190" y="645947"/>
                  <a:pt x="601454" y="619811"/>
                  <a:pt x="598343" y="584339"/>
                </a:cubicBezTo>
                <a:cubicBezTo>
                  <a:pt x="594921" y="548245"/>
                  <a:pt x="600209" y="512775"/>
                  <a:pt x="605187" y="473881"/>
                </a:cubicBezTo>
                <a:close/>
                <a:moveTo>
                  <a:pt x="927539" y="469836"/>
                </a:moveTo>
                <a:cubicBezTo>
                  <a:pt x="931585" y="507796"/>
                  <a:pt x="938429" y="545757"/>
                  <a:pt x="932830" y="584029"/>
                </a:cubicBezTo>
                <a:cubicBezTo>
                  <a:pt x="928784" y="612032"/>
                  <a:pt x="914783" y="634745"/>
                  <a:pt x="890824" y="650304"/>
                </a:cubicBezTo>
                <a:cubicBezTo>
                  <a:pt x="876823" y="659638"/>
                  <a:pt x="861264" y="666483"/>
                  <a:pt x="847574" y="675819"/>
                </a:cubicBezTo>
                <a:cubicBezTo>
                  <a:pt x="824860" y="690752"/>
                  <a:pt x="803080" y="706932"/>
                  <a:pt x="780988" y="722802"/>
                </a:cubicBezTo>
                <a:cubicBezTo>
                  <a:pt x="779743" y="723734"/>
                  <a:pt x="778498" y="724979"/>
                  <a:pt x="776942" y="725913"/>
                </a:cubicBezTo>
                <a:cubicBezTo>
                  <a:pt x="775697" y="725602"/>
                  <a:pt x="774765" y="725602"/>
                  <a:pt x="773520" y="725290"/>
                </a:cubicBezTo>
                <a:cubicBezTo>
                  <a:pt x="774454" y="701954"/>
                  <a:pt x="774454" y="678617"/>
                  <a:pt x="776942" y="655593"/>
                </a:cubicBezTo>
                <a:cubicBezTo>
                  <a:pt x="779121" y="636614"/>
                  <a:pt x="784099" y="617944"/>
                  <a:pt x="789077" y="599275"/>
                </a:cubicBezTo>
                <a:cubicBezTo>
                  <a:pt x="798101" y="565048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9" y="470458"/>
                </a:cubicBezTo>
                <a:cubicBezTo>
                  <a:pt x="925049" y="470147"/>
                  <a:pt x="925983" y="470147"/>
                  <a:pt x="927539" y="469836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6"/>
                </a:cubicBezTo>
                <a:cubicBezTo>
                  <a:pt x="755472" y="486015"/>
                  <a:pt x="761073" y="520864"/>
                  <a:pt x="759206" y="556957"/>
                </a:cubicBezTo>
                <a:cubicBezTo>
                  <a:pt x="758896" y="561003"/>
                  <a:pt x="758585" y="565046"/>
                  <a:pt x="757962" y="570337"/>
                </a:cubicBezTo>
                <a:cubicBezTo>
                  <a:pt x="755161" y="567847"/>
                  <a:pt x="753294" y="566291"/>
                  <a:pt x="751428" y="565046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7" y="500640"/>
                </a:cubicBezTo>
                <a:cubicBezTo>
                  <a:pt x="618878" y="481969"/>
                  <a:pt x="598965" y="454278"/>
                  <a:pt x="598654" y="416629"/>
                </a:cubicBezTo>
                <a:cubicBezTo>
                  <a:pt x="598341" y="382402"/>
                  <a:pt x="602698" y="348487"/>
                  <a:pt x="604877" y="314260"/>
                </a:cubicBezTo>
                <a:cubicBezTo>
                  <a:pt x="605188" y="313326"/>
                  <a:pt x="606120" y="312394"/>
                  <a:pt x="606743" y="311149"/>
                </a:cubicBezTo>
                <a:close/>
                <a:moveTo>
                  <a:pt x="930029" y="304926"/>
                </a:moveTo>
                <a:cubicBezTo>
                  <a:pt x="931272" y="342265"/>
                  <a:pt x="934073" y="378358"/>
                  <a:pt x="933140" y="414139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3"/>
                  <a:pt x="874333" y="497216"/>
                </a:cubicBezTo>
                <a:cubicBezTo>
                  <a:pt x="840106" y="515886"/>
                  <a:pt x="804947" y="533310"/>
                  <a:pt x="776010" y="563804"/>
                </a:cubicBezTo>
                <a:cubicBezTo>
                  <a:pt x="775076" y="556336"/>
                  <a:pt x="774452" y="551356"/>
                  <a:pt x="774142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3" y="396716"/>
                  <a:pt x="821748" y="374313"/>
                  <a:pt x="850685" y="360933"/>
                </a:cubicBezTo>
                <a:cubicBezTo>
                  <a:pt x="879000" y="347864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6"/>
                </a:cubicBezTo>
                <a:close/>
                <a:moveTo>
                  <a:pt x="602386" y="148729"/>
                </a:moveTo>
                <a:cubicBezTo>
                  <a:pt x="619501" y="169577"/>
                  <a:pt x="641280" y="182644"/>
                  <a:pt x="663062" y="196336"/>
                </a:cubicBezTo>
                <a:cubicBezTo>
                  <a:pt x="716579" y="230561"/>
                  <a:pt x="742093" y="282212"/>
                  <a:pt x="750495" y="343198"/>
                </a:cubicBezTo>
                <a:cubicBezTo>
                  <a:pt x="753606" y="366846"/>
                  <a:pt x="753917" y="390803"/>
                  <a:pt x="755473" y="414762"/>
                </a:cubicBezTo>
                <a:cubicBezTo>
                  <a:pt x="754228" y="415075"/>
                  <a:pt x="752672" y="415385"/>
                  <a:pt x="751116" y="415696"/>
                </a:cubicBezTo>
                <a:cubicBezTo>
                  <a:pt x="730580" y="383648"/>
                  <a:pt x="701022" y="363422"/>
                  <a:pt x="667418" y="346620"/>
                </a:cubicBezTo>
                <a:cubicBezTo>
                  <a:pt x="619501" y="322974"/>
                  <a:pt x="595542" y="282835"/>
                  <a:pt x="596163" y="229317"/>
                </a:cubicBezTo>
                <a:cubicBezTo>
                  <a:pt x="596476" y="202559"/>
                  <a:pt x="599275" y="175799"/>
                  <a:pt x="602386" y="148729"/>
                </a:cubicBezTo>
                <a:close/>
                <a:moveTo>
                  <a:pt x="925671" y="140017"/>
                </a:moveTo>
                <a:cubicBezTo>
                  <a:pt x="926606" y="148106"/>
                  <a:pt x="927227" y="153708"/>
                  <a:pt x="927540" y="159309"/>
                </a:cubicBezTo>
                <a:cubicBezTo>
                  <a:pt x="928783" y="180156"/>
                  <a:pt x="930962" y="201002"/>
                  <a:pt x="931273" y="221849"/>
                </a:cubicBezTo>
                <a:cubicBezTo>
                  <a:pt x="932207" y="276924"/>
                  <a:pt x="907003" y="316750"/>
                  <a:pt x="857841" y="341020"/>
                </a:cubicBezTo>
                <a:cubicBezTo>
                  <a:pt x="834194" y="352844"/>
                  <a:pt x="811791" y="365602"/>
                  <a:pt x="794055" y="385826"/>
                </a:cubicBezTo>
                <a:cubicBezTo>
                  <a:pt x="788454" y="393294"/>
                  <a:pt x="782544" y="401072"/>
                  <a:pt x="774453" y="410717"/>
                </a:cubicBezTo>
                <a:cubicBezTo>
                  <a:pt x="772276" y="356266"/>
                  <a:pt x="777253" y="306171"/>
                  <a:pt x="801212" y="259188"/>
                </a:cubicBezTo>
                <a:cubicBezTo>
                  <a:pt x="816148" y="229941"/>
                  <a:pt x="837306" y="205982"/>
                  <a:pt x="865308" y="188867"/>
                </a:cubicBezTo>
                <a:cubicBezTo>
                  <a:pt x="886779" y="175800"/>
                  <a:pt x="907625" y="162110"/>
                  <a:pt x="925671" y="140017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4" y="12134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8"/>
                  <a:pt x="816459" y="188557"/>
                </a:cubicBezTo>
                <a:cubicBezTo>
                  <a:pt x="803390" y="218739"/>
                  <a:pt x="785656" y="245498"/>
                  <a:pt x="765430" y="271324"/>
                </a:cubicBezTo>
                <a:cubicBezTo>
                  <a:pt x="762630" y="274746"/>
                  <a:pt x="760452" y="279723"/>
                  <a:pt x="760763" y="284080"/>
                </a:cubicBezTo>
                <a:cubicBezTo>
                  <a:pt x="766054" y="513087"/>
                  <a:pt x="769787" y="742093"/>
                  <a:pt x="764809" y="971100"/>
                </a:cubicBezTo>
                <a:cubicBezTo>
                  <a:pt x="762008" y="1109873"/>
                  <a:pt x="756718" y="1248646"/>
                  <a:pt x="749873" y="1387109"/>
                </a:cubicBezTo>
                <a:cubicBezTo>
                  <a:pt x="740226" y="1582199"/>
                  <a:pt x="708802" y="1773868"/>
                  <a:pt x="653105" y="1961491"/>
                </a:cubicBezTo>
                <a:cubicBezTo>
                  <a:pt x="645014" y="1989184"/>
                  <a:pt x="643148" y="2018432"/>
                  <a:pt x="637236" y="2047058"/>
                </a:cubicBezTo>
                <a:cubicBezTo>
                  <a:pt x="625101" y="2105554"/>
                  <a:pt x="609855" y="2163738"/>
                  <a:pt x="577806" y="2214146"/>
                </a:cubicBezTo>
                <a:cubicBezTo>
                  <a:pt x="546069" y="2264552"/>
                  <a:pt x="523977" y="2319003"/>
                  <a:pt x="498773" y="2372211"/>
                </a:cubicBezTo>
                <a:cubicBezTo>
                  <a:pt x="497217" y="2375633"/>
                  <a:pt x="495040" y="2379366"/>
                  <a:pt x="492239" y="2382166"/>
                </a:cubicBezTo>
                <a:cubicBezTo>
                  <a:pt x="582163" y="2179608"/>
                  <a:pt x="630702" y="1966781"/>
                  <a:pt x="659639" y="1748664"/>
                </a:cubicBezTo>
                <a:cubicBezTo>
                  <a:pt x="659639" y="1779158"/>
                  <a:pt x="660260" y="1809961"/>
                  <a:pt x="659328" y="1840454"/>
                </a:cubicBezTo>
                <a:cubicBezTo>
                  <a:pt x="658705" y="1871259"/>
                  <a:pt x="656528" y="1901751"/>
                  <a:pt x="655906" y="1932865"/>
                </a:cubicBezTo>
                <a:cubicBezTo>
                  <a:pt x="657772" y="1926021"/>
                  <a:pt x="659950" y="1919175"/>
                  <a:pt x="661816" y="1912330"/>
                </a:cubicBezTo>
                <a:cubicBezTo>
                  <a:pt x="702890" y="1763600"/>
                  <a:pt x="730581" y="1612692"/>
                  <a:pt x="739916" y="1458672"/>
                </a:cubicBezTo>
                <a:cubicBezTo>
                  <a:pt x="747694" y="1331412"/>
                  <a:pt x="752674" y="1203840"/>
                  <a:pt x="758586" y="1076269"/>
                </a:cubicBezTo>
                <a:cubicBezTo>
                  <a:pt x="758897" y="1071290"/>
                  <a:pt x="758586" y="1066623"/>
                  <a:pt x="758586" y="1058533"/>
                </a:cubicBezTo>
                <a:cubicBezTo>
                  <a:pt x="757341" y="1063200"/>
                  <a:pt x="756718" y="1065067"/>
                  <a:pt x="755785" y="1067867"/>
                </a:cubicBezTo>
                <a:cubicBezTo>
                  <a:pt x="747694" y="1061021"/>
                  <a:pt x="740226" y="1053243"/>
                  <a:pt x="731826" y="1047954"/>
                </a:cubicBezTo>
                <a:cubicBezTo>
                  <a:pt x="711600" y="1034885"/>
                  <a:pt x="691687" y="1020573"/>
                  <a:pt x="669907" y="1010616"/>
                </a:cubicBezTo>
                <a:cubicBezTo>
                  <a:pt x="612032" y="983856"/>
                  <a:pt x="589631" y="939363"/>
                  <a:pt x="596164" y="877444"/>
                </a:cubicBezTo>
                <a:cubicBezTo>
                  <a:pt x="598654" y="855662"/>
                  <a:pt x="600210" y="833883"/>
                  <a:pt x="602387" y="810235"/>
                </a:cubicBezTo>
                <a:cubicBezTo>
                  <a:pt x="605188" y="812414"/>
                  <a:pt x="606432" y="813346"/>
                  <a:pt x="607365" y="814280"/>
                </a:cubicBezTo>
                <a:cubicBezTo>
                  <a:pt x="624479" y="835749"/>
                  <a:pt x="645638" y="851306"/>
                  <a:pt x="671152" y="861885"/>
                </a:cubicBezTo>
                <a:cubicBezTo>
                  <a:pt x="701021" y="874020"/>
                  <a:pt x="724980" y="893935"/>
                  <a:pt x="736493" y="925049"/>
                </a:cubicBezTo>
                <a:cubicBezTo>
                  <a:pt x="743338" y="943406"/>
                  <a:pt x="748007" y="962387"/>
                  <a:pt x="752050" y="981368"/>
                </a:cubicBezTo>
                <a:cubicBezTo>
                  <a:pt x="755162" y="995991"/>
                  <a:pt x="756096" y="1010927"/>
                  <a:pt x="758897" y="1026173"/>
                </a:cubicBezTo>
                <a:cubicBezTo>
                  <a:pt x="759207" y="1023372"/>
                  <a:pt x="759829" y="1020573"/>
                  <a:pt x="759829" y="1017773"/>
                </a:cubicBezTo>
                <a:cubicBezTo>
                  <a:pt x="760142" y="860019"/>
                  <a:pt x="760763" y="702266"/>
                  <a:pt x="760142" y="544824"/>
                </a:cubicBezTo>
                <a:cubicBezTo>
                  <a:pt x="759829" y="457701"/>
                  <a:pt x="757341" y="370892"/>
                  <a:pt x="756096" y="283769"/>
                </a:cubicBezTo>
                <a:cubicBezTo>
                  <a:pt x="756096" y="273501"/>
                  <a:pt x="752674" y="265722"/>
                  <a:pt x="746762" y="257010"/>
                </a:cubicBezTo>
                <a:cubicBezTo>
                  <a:pt x="733382" y="238031"/>
                  <a:pt x="720313" y="218428"/>
                  <a:pt x="709734" y="197581"/>
                </a:cubicBezTo>
                <a:cubicBezTo>
                  <a:pt x="694488" y="168020"/>
                  <a:pt x="692932" y="136596"/>
                  <a:pt x="702890" y="104858"/>
                </a:cubicBezTo>
                <a:cubicBezTo>
                  <a:pt x="713780" y="68765"/>
                  <a:pt x="731516" y="35783"/>
                  <a:pt x="752361" y="4667"/>
                </a:cubicBezTo>
                <a:cubicBezTo>
                  <a:pt x="752985" y="3422"/>
                  <a:pt x="753606" y="2177"/>
                  <a:pt x="754851" y="0"/>
                </a:cubicBezTo>
                <a:close/>
              </a:path>
            </a:pathLst>
          </a:custGeom>
          <a:solidFill>
            <a:srgbClr val="FFC000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377">
              <a:defRPr/>
            </a:pPr>
            <a:endParaRPr lang="en-US" kern="0" dirty="0">
              <a:solidFill>
                <a:prstClr val="black"/>
              </a:solidFill>
              <a:latin typeface="Arial"/>
              <a:ea typeface="Arial Unicode MS"/>
              <a:cs typeface="Arial"/>
              <a:sym typeface="Arial"/>
            </a:endParaRPr>
          </a:p>
        </p:txBody>
      </p:sp>
      <p:sp>
        <p:nvSpPr>
          <p:cNvPr id="28" name="投影片編號版面配置區 3">
            <a:extLst>
              <a:ext uri="{FF2B5EF4-FFF2-40B4-BE49-F238E27FC236}">
                <a16:creationId xmlns:a16="http://schemas.microsoft.com/office/drawing/2014/main" id="{6817947C-9C19-4598-B3D1-3CE6DF00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38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731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CA596FFF-420B-4FAE-BC50-1F5B50786464}"/>
              </a:ext>
            </a:extLst>
          </p:cNvPr>
          <p:cNvCxnSpPr>
            <a:cxnSpLocks/>
            <a:stCxn id="35" idx="2"/>
          </p:cNvCxnSpPr>
          <p:nvPr/>
        </p:nvCxnSpPr>
        <p:spPr>
          <a:xfrm rot="5400000">
            <a:off x="9951927" y="3430823"/>
            <a:ext cx="122583" cy="1220959"/>
          </a:xfrm>
          <a:prstGeom prst="bentConnector2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6F6F38CF-5C69-4279-9AAF-0FEDFAD3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01" y="-91202"/>
            <a:ext cx="10515600" cy="120618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8000" tIns="121900" rIns="108000" bIns="121900" rtlCol="0" anchor="ctr" anchorCtr="0">
            <a:spAutoFit/>
          </a:bodyPr>
          <a:lstStyle/>
          <a:p>
            <a:pPr defTabSz="914377">
              <a:buSzPts val="5200"/>
            </a:pP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精準灌溉用水之風險評估流程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7D46BF81-8129-4B78-9036-2DB9195C268F}"/>
              </a:ext>
            </a:extLst>
          </p:cNvPr>
          <p:cNvSpPr/>
          <p:nvPr/>
        </p:nvSpPr>
        <p:spPr>
          <a:xfrm>
            <a:off x="4239499" y="974915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24A8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中央氣象局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_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大氣海洋耦合模式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E1FDDE0-EBDC-4B54-9277-81AC7DFA3568}"/>
              </a:ext>
            </a:extLst>
          </p:cNvPr>
          <p:cNvSpPr/>
          <p:nvPr/>
        </p:nvSpPr>
        <p:spPr>
          <a:xfrm>
            <a:off x="4239499" y="1813151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24A8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未來降雨量預測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4DDB912-A7DA-4714-B63A-8E98FD0E5D50}"/>
              </a:ext>
            </a:extLst>
          </p:cNvPr>
          <p:cNvSpPr/>
          <p:nvPr/>
        </p:nvSpPr>
        <p:spPr>
          <a:xfrm>
            <a:off x="7794386" y="1813151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24A8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未來降雨機率空間分布推估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DE5343FE-C54D-408D-A1E1-C3E4A466B972}"/>
              </a:ext>
            </a:extLst>
          </p:cNvPr>
          <p:cNvGrpSpPr/>
          <p:nvPr/>
        </p:nvGrpSpPr>
        <p:grpSpPr>
          <a:xfrm>
            <a:off x="377919" y="3842229"/>
            <a:ext cx="3535220" cy="1392427"/>
            <a:chOff x="282178" y="3992040"/>
            <a:chExt cx="3535220" cy="1392427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50B16634-784A-4F7A-99E5-0BD377206446}"/>
                </a:ext>
              </a:extLst>
            </p:cNvPr>
            <p:cNvSpPr/>
            <p:nvPr/>
          </p:nvSpPr>
          <p:spPr>
            <a:xfrm>
              <a:off x="282178" y="3992040"/>
              <a:ext cx="3535220" cy="1392427"/>
            </a:xfrm>
            <a:prstGeom prst="roundRect">
              <a:avLst>
                <a:gd name="adj" fmla="val 5014"/>
              </a:avLst>
            </a:prstGeom>
            <a:solidFill>
              <a:srgbClr val="63A53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89"/>
              <a:r>
                <a:rPr lang="zh-TW" alt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需水量推估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E647FCE2-30B6-47AC-BD70-1F2B51DBBE2B}"/>
                </a:ext>
              </a:extLst>
            </p:cNvPr>
            <p:cNvGrpSpPr/>
            <p:nvPr/>
          </p:nvGrpSpPr>
          <p:grpSpPr>
            <a:xfrm>
              <a:off x="360411" y="4357263"/>
              <a:ext cx="3378755" cy="946695"/>
              <a:chOff x="353484" y="4357263"/>
              <a:chExt cx="3378755" cy="946695"/>
            </a:xfrm>
          </p:grpSpPr>
          <p:sp>
            <p:nvSpPr>
              <p:cNvPr id="12" name="矩形: 圓角 11">
                <a:extLst>
                  <a:ext uri="{FF2B5EF4-FFF2-40B4-BE49-F238E27FC236}">
                    <a16:creationId xmlns:a16="http://schemas.microsoft.com/office/drawing/2014/main" id="{20A15F0F-4C53-4463-8C48-D82D6314FCAA}"/>
                  </a:ext>
                </a:extLst>
              </p:cNvPr>
              <p:cNvSpPr/>
              <p:nvPr/>
            </p:nvSpPr>
            <p:spPr>
              <a:xfrm>
                <a:off x="353484" y="4357263"/>
                <a:ext cx="1656000" cy="432000"/>
              </a:xfrm>
              <a:prstGeom prst="roundRect">
                <a:avLst>
                  <a:gd name="adj" fmla="val 11813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zh-TW" altLang="en-US" sz="1400" b="1" dirty="0">
                    <a:solidFill>
                      <a:srgbClr val="63A537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/>
                  </a:rPr>
                  <a:t>氣象資料</a:t>
                </a:r>
              </a:p>
            </p:txBody>
          </p:sp>
          <p:sp>
            <p:nvSpPr>
              <p:cNvPr id="13" name="矩形: 圓角 12">
                <a:extLst>
                  <a:ext uri="{FF2B5EF4-FFF2-40B4-BE49-F238E27FC236}">
                    <a16:creationId xmlns:a16="http://schemas.microsoft.com/office/drawing/2014/main" id="{54B6EF6C-1CE6-4A85-B99C-6F700D0526A9}"/>
                  </a:ext>
                </a:extLst>
              </p:cNvPr>
              <p:cNvSpPr/>
              <p:nvPr/>
            </p:nvSpPr>
            <p:spPr>
              <a:xfrm>
                <a:off x="353484" y="4871958"/>
                <a:ext cx="1656000" cy="432000"/>
              </a:xfrm>
              <a:prstGeom prst="roundRect">
                <a:avLst>
                  <a:gd name="adj" fmla="val 11813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zh-TW" altLang="en-US" sz="1400" b="1" dirty="0">
                    <a:solidFill>
                      <a:srgbClr val="63A537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/>
                  </a:rPr>
                  <a:t>歷史用水資料</a:t>
                </a:r>
                <a:endParaRPr lang="en-US" altLang="zh-TW" sz="1400" b="1" dirty="0">
                  <a:solidFill>
                    <a:srgbClr val="63A53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endParaRPr>
              </a:p>
            </p:txBody>
          </p:sp>
          <p:sp>
            <p:nvSpPr>
              <p:cNvPr id="14" name="矩形: 圓角 13">
                <a:extLst>
                  <a:ext uri="{FF2B5EF4-FFF2-40B4-BE49-F238E27FC236}">
                    <a16:creationId xmlns:a16="http://schemas.microsoft.com/office/drawing/2014/main" id="{EE83032E-DF12-451C-82E8-1894D59D08F4}"/>
                  </a:ext>
                </a:extLst>
              </p:cNvPr>
              <p:cNvSpPr/>
              <p:nvPr/>
            </p:nvSpPr>
            <p:spPr>
              <a:xfrm>
                <a:off x="2076239" y="4357263"/>
                <a:ext cx="1656000" cy="432000"/>
              </a:xfrm>
              <a:prstGeom prst="roundRect">
                <a:avLst>
                  <a:gd name="adj" fmla="val 11813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zh-TW" altLang="en-US" sz="1400" b="1" dirty="0">
                    <a:solidFill>
                      <a:srgbClr val="63A537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/>
                  </a:rPr>
                  <a:t>作物需水量推估</a:t>
                </a:r>
                <a:endParaRPr lang="en-US" altLang="zh-TW" sz="1400" b="1" dirty="0">
                  <a:solidFill>
                    <a:srgbClr val="63A53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endParaRPr>
              </a:p>
            </p:txBody>
          </p:sp>
          <p:sp>
            <p:nvSpPr>
              <p:cNvPr id="15" name="矩形: 圓角 14">
                <a:extLst>
                  <a:ext uri="{FF2B5EF4-FFF2-40B4-BE49-F238E27FC236}">
                    <a16:creationId xmlns:a16="http://schemas.microsoft.com/office/drawing/2014/main" id="{863B61A5-5D34-4E47-BF24-783B6BC5E130}"/>
                  </a:ext>
                </a:extLst>
              </p:cNvPr>
              <p:cNvSpPr/>
              <p:nvPr/>
            </p:nvSpPr>
            <p:spPr>
              <a:xfrm>
                <a:off x="2076239" y="4871958"/>
                <a:ext cx="1656000" cy="432000"/>
              </a:xfrm>
              <a:prstGeom prst="roundRect">
                <a:avLst>
                  <a:gd name="adj" fmla="val 11813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zh-TW" altLang="en-US" sz="1400" b="1" dirty="0">
                    <a:solidFill>
                      <a:srgbClr val="63A537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/>
                  </a:rPr>
                  <a:t>民生及工業需水量</a:t>
                </a:r>
                <a:endParaRPr lang="en-US" altLang="zh-TW" sz="1400" b="1" dirty="0">
                  <a:solidFill>
                    <a:srgbClr val="63A53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endParaRPr>
              </a:p>
            </p:txBody>
          </p:sp>
        </p:grpSp>
      </p:grp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1B68C39-329C-4C1B-8624-63F638C6C3BB}"/>
              </a:ext>
            </a:extLst>
          </p:cNvPr>
          <p:cNvSpPr/>
          <p:nvPr/>
        </p:nvSpPr>
        <p:spPr>
          <a:xfrm>
            <a:off x="4239499" y="2651388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降雨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逕流模式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56D44814-81B0-4E5D-99DA-DA2397F11033}"/>
              </a:ext>
            </a:extLst>
          </p:cNvPr>
          <p:cNvSpPr/>
          <p:nvPr/>
        </p:nvSpPr>
        <p:spPr>
          <a:xfrm>
            <a:off x="4239499" y="3489625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水庫未來入流量推估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5A97538-43EC-4BDB-A91C-BB7312FA95CE}"/>
              </a:ext>
            </a:extLst>
          </p:cNvPr>
          <p:cNvSpPr/>
          <p:nvPr/>
        </p:nvSpPr>
        <p:spPr>
          <a:xfrm>
            <a:off x="4239499" y="4322441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水庫演算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C877398F-34BC-4B33-A29B-E76C162C9FC3}"/>
              </a:ext>
            </a:extLst>
          </p:cNvPr>
          <p:cNvSpPr/>
          <p:nvPr/>
        </p:nvSpPr>
        <p:spPr>
          <a:xfrm>
            <a:off x="7794386" y="4322441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altLang="zh-TW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ArcGIS</a:t>
            </a:r>
            <a:endParaRPr lang="zh-TW" altLang="en-US" sz="16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153B6DA5-D6B9-4174-AC89-A781CA78D4DA}"/>
              </a:ext>
            </a:extLst>
          </p:cNvPr>
          <p:cNvSpPr/>
          <p:nvPr/>
        </p:nvSpPr>
        <p:spPr>
          <a:xfrm>
            <a:off x="7794387" y="2959796"/>
            <a:ext cx="1454224" cy="648000"/>
          </a:xfrm>
          <a:prstGeom prst="roundRect">
            <a:avLst>
              <a:gd name="adj" fmla="val 11813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作物適栽度</a:t>
            </a:r>
            <a:endParaRPr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457189"/>
            <a:r>
              <a:rPr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空間分布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C2074DC2-9BDC-4D99-B9FE-B9C72F3DF763}"/>
              </a:ext>
            </a:extLst>
          </p:cNvPr>
          <p:cNvSpPr/>
          <p:nvPr/>
        </p:nvSpPr>
        <p:spPr>
          <a:xfrm>
            <a:off x="4239499" y="5166099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灌溉風險評估（</a:t>
            </a:r>
            <a:r>
              <a:rPr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I</a:t>
            </a:r>
            <a:r>
              <a:rPr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）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08C64FDC-2553-4617-9F7C-7E580C8866C4}"/>
              </a:ext>
            </a:extLst>
          </p:cNvPr>
          <p:cNvSpPr/>
          <p:nvPr/>
        </p:nvSpPr>
        <p:spPr>
          <a:xfrm>
            <a:off x="7794386" y="5166099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灌溉風險評估（</a:t>
            </a:r>
            <a:r>
              <a:rPr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II</a:t>
            </a:r>
            <a:r>
              <a:rPr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）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623E946-9677-4F3B-851A-564148B4A9CA}"/>
              </a:ext>
            </a:extLst>
          </p:cNvPr>
          <p:cNvSpPr/>
          <p:nvPr/>
        </p:nvSpPr>
        <p:spPr>
          <a:xfrm>
            <a:off x="1739676" y="5920940"/>
            <a:ext cx="3654409" cy="648000"/>
          </a:xfrm>
          <a:prstGeom prst="roundRect">
            <a:avLst>
              <a:gd name="adj" fmla="val 11813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不同供水情境之適栽作物組合分析</a:t>
            </a:r>
            <a:endParaRPr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各組合之風險與經濟效益評估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791E7571-1BC4-4EE3-BEE6-BCE21729E550}"/>
              </a:ext>
            </a:extLst>
          </p:cNvPr>
          <p:cNvSpPr/>
          <p:nvPr/>
        </p:nvSpPr>
        <p:spPr>
          <a:xfrm>
            <a:off x="6219219" y="6028940"/>
            <a:ext cx="3204000" cy="432000"/>
          </a:xfrm>
          <a:prstGeom prst="roundRect">
            <a:avLst>
              <a:gd name="adj" fmla="val 11813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defTabSz="457189"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適栽作物灌溉風險綜合分析</a:t>
            </a:r>
            <a:endParaRPr lang="en-US" altLang="zh-TW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20C76096-765C-49C0-B6FA-6E4C9156893C}"/>
              </a:ext>
            </a:extLst>
          </p:cNvPr>
          <p:cNvGrpSpPr/>
          <p:nvPr/>
        </p:nvGrpSpPr>
        <p:grpSpPr>
          <a:xfrm>
            <a:off x="9566299" y="2587584"/>
            <a:ext cx="2114792" cy="1392427"/>
            <a:chOff x="9887819" y="2508799"/>
            <a:chExt cx="2114792" cy="1392427"/>
          </a:xfrm>
          <a:solidFill>
            <a:schemeClr val="accent5">
              <a:lumMod val="65000"/>
            </a:schemeClr>
          </a:solidFill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C1008EBC-849F-4FAB-AFF2-8E07C2F568F2}"/>
                </a:ext>
              </a:extLst>
            </p:cNvPr>
            <p:cNvSpPr/>
            <p:nvPr/>
          </p:nvSpPr>
          <p:spPr>
            <a:xfrm>
              <a:off x="9887819" y="2508799"/>
              <a:ext cx="2114792" cy="1392427"/>
            </a:xfrm>
            <a:prstGeom prst="roundRect">
              <a:avLst>
                <a:gd name="adj" fmla="val 501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89"/>
              <a:r>
                <a:rPr lang="zh-TW" alt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環境因子</a:t>
              </a: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4D392B9F-85F5-4DD6-98A8-E2B1914D3D03}"/>
                </a:ext>
              </a:extLst>
            </p:cNvPr>
            <p:cNvSpPr/>
            <p:nvPr/>
          </p:nvSpPr>
          <p:spPr>
            <a:xfrm>
              <a:off x="9970946" y="2874022"/>
              <a:ext cx="936000" cy="432000"/>
            </a:xfrm>
            <a:prstGeom prst="roundRect">
              <a:avLst>
                <a:gd name="adj" fmla="val 11813"/>
              </a:avLst>
            </a:prstGeom>
            <a:solidFill>
              <a:schemeClr val="accent5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zh-TW" altLang="en-US" sz="1400" b="1" dirty="0">
                  <a:solidFill>
                    <a:schemeClr val="bg1">
                      <a:lumMod val="9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高程</a:t>
              </a: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B7DF0233-B1DC-4A3B-AB12-B2C61B5B993E}"/>
                </a:ext>
              </a:extLst>
            </p:cNvPr>
            <p:cNvSpPr/>
            <p:nvPr/>
          </p:nvSpPr>
          <p:spPr>
            <a:xfrm>
              <a:off x="9970946" y="3388717"/>
              <a:ext cx="936000" cy="432000"/>
            </a:xfrm>
            <a:prstGeom prst="roundRect">
              <a:avLst>
                <a:gd name="adj" fmla="val 11813"/>
              </a:avLst>
            </a:prstGeom>
            <a:solidFill>
              <a:schemeClr val="accent5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zh-TW" altLang="en-US" sz="1400" b="1" dirty="0">
                  <a:solidFill>
                    <a:schemeClr val="bg1">
                      <a:lumMod val="9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坡地</a:t>
              </a:r>
              <a:endParaRPr lang="en-US" altLang="zh-TW" sz="14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3B62502B-C936-480C-BF9E-37FA6E00015B}"/>
                </a:ext>
              </a:extLst>
            </p:cNvPr>
            <p:cNvSpPr/>
            <p:nvPr/>
          </p:nvSpPr>
          <p:spPr>
            <a:xfrm>
              <a:off x="10983484" y="2874022"/>
              <a:ext cx="936000" cy="432000"/>
            </a:xfrm>
            <a:prstGeom prst="roundRect">
              <a:avLst>
                <a:gd name="adj" fmla="val 11813"/>
              </a:avLst>
            </a:prstGeom>
            <a:solidFill>
              <a:schemeClr val="accent5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zh-TW" altLang="en-US" sz="1400" b="1" dirty="0">
                  <a:solidFill>
                    <a:schemeClr val="bg1">
                      <a:lumMod val="9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土壤質地</a:t>
              </a:r>
              <a:endParaRPr lang="en-US" altLang="zh-TW" sz="14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D0062D1C-CBAA-4365-A891-63EF9F04D33C}"/>
                </a:ext>
              </a:extLst>
            </p:cNvPr>
            <p:cNvSpPr/>
            <p:nvPr/>
          </p:nvSpPr>
          <p:spPr>
            <a:xfrm>
              <a:off x="10983484" y="3388717"/>
              <a:ext cx="936000" cy="432000"/>
            </a:xfrm>
            <a:prstGeom prst="roundRect">
              <a:avLst>
                <a:gd name="adj" fmla="val 11813"/>
              </a:avLst>
            </a:prstGeom>
            <a:solidFill>
              <a:schemeClr val="accent5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altLang="zh-TW" sz="1400" b="1" dirty="0">
                  <a:solidFill>
                    <a:schemeClr val="bg1">
                      <a:lumMod val="9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…</a:t>
              </a:r>
            </a:p>
          </p:txBody>
        </p:sp>
      </p:grp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0F84B285-8642-496E-B7B1-342C4B3FA24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5841499" y="1406915"/>
            <a:ext cx="0" cy="406237"/>
          </a:xfrm>
          <a:prstGeom prst="straightConnector1">
            <a:avLst/>
          </a:prstGeom>
          <a:ln w="38100">
            <a:solidFill>
              <a:srgbClr val="24A8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接點: 肘形 49">
            <a:extLst>
              <a:ext uri="{FF2B5EF4-FFF2-40B4-BE49-F238E27FC236}">
                <a16:creationId xmlns:a16="http://schemas.microsoft.com/office/drawing/2014/main" id="{5575AFE9-C1E1-4DB5-A2AF-BBAA65B3D951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851868" y="1567541"/>
            <a:ext cx="3544519" cy="245611"/>
          </a:xfrm>
          <a:prstGeom prst="bentConnector2">
            <a:avLst/>
          </a:prstGeom>
          <a:ln w="38100">
            <a:solidFill>
              <a:srgbClr val="24A8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BBCA700E-6071-4FCC-82F5-D6B5E8B82584}"/>
              </a:ext>
            </a:extLst>
          </p:cNvPr>
          <p:cNvCxnSpPr>
            <a:cxnSpLocks/>
            <a:stCxn id="7" idx="2"/>
            <a:endCxn id="23" idx="0"/>
          </p:cNvCxnSpPr>
          <p:nvPr/>
        </p:nvCxnSpPr>
        <p:spPr>
          <a:xfrm>
            <a:off x="5841499" y="2245152"/>
            <a:ext cx="0" cy="406237"/>
          </a:xfrm>
          <a:prstGeom prst="straightConnector1">
            <a:avLst/>
          </a:prstGeom>
          <a:ln w="38100">
            <a:solidFill>
              <a:srgbClr val="24A8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1284D456-44AF-4F6D-B407-D7E92EC51C23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5841499" y="3083388"/>
            <a:ext cx="0" cy="406237"/>
          </a:xfrm>
          <a:prstGeom prst="straightConnector1">
            <a:avLst/>
          </a:prstGeom>
          <a:ln w="381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19C87B90-C484-4D46-8623-469576C314C8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>
            <a:off x="5841499" y="3921625"/>
            <a:ext cx="0" cy="400816"/>
          </a:xfrm>
          <a:prstGeom prst="straightConnector1">
            <a:avLst/>
          </a:prstGeom>
          <a:ln w="381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A7CE1FE1-D2DD-48BE-A4D8-670CF9BB4373}"/>
              </a:ext>
            </a:extLst>
          </p:cNvPr>
          <p:cNvCxnSpPr>
            <a:cxnSpLocks/>
            <a:stCxn id="25" idx="2"/>
            <a:endCxn id="28" idx="0"/>
          </p:cNvCxnSpPr>
          <p:nvPr/>
        </p:nvCxnSpPr>
        <p:spPr>
          <a:xfrm>
            <a:off x="5841499" y="4754441"/>
            <a:ext cx="0" cy="411659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4509ABE0-DE36-4754-A4EF-AF1012EE5CD5}"/>
              </a:ext>
            </a:extLst>
          </p:cNvPr>
          <p:cNvCxnSpPr>
            <a:cxnSpLocks/>
            <a:stCxn id="10" idx="3"/>
            <a:endCxn id="25" idx="1"/>
          </p:cNvCxnSpPr>
          <p:nvPr/>
        </p:nvCxnSpPr>
        <p:spPr>
          <a:xfrm flipV="1">
            <a:off x="3913139" y="4538442"/>
            <a:ext cx="326361" cy="1"/>
          </a:xfrm>
          <a:prstGeom prst="straightConnector1">
            <a:avLst/>
          </a:prstGeom>
          <a:ln w="38100">
            <a:solidFill>
              <a:srgbClr val="63A5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710DA91F-7DB8-4387-A9DD-13EB6D261DF6}"/>
              </a:ext>
            </a:extLst>
          </p:cNvPr>
          <p:cNvCxnSpPr>
            <a:cxnSpLocks/>
            <a:stCxn id="28" idx="2"/>
            <a:endCxn id="29" idx="2"/>
          </p:cNvCxnSpPr>
          <p:nvPr/>
        </p:nvCxnSpPr>
        <p:spPr>
          <a:xfrm rot="16200000" flipH="1">
            <a:off x="7618943" y="3820657"/>
            <a:ext cx="12700" cy="3554887"/>
          </a:xfrm>
          <a:prstGeom prst="bentConnector3">
            <a:avLst>
              <a:gd name="adj1" fmla="val 180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63BB55BB-75AC-4576-B107-6524835F63D8}"/>
              </a:ext>
            </a:extLst>
          </p:cNvPr>
          <p:cNvCxnSpPr>
            <a:cxnSpLocks/>
          </p:cNvCxnSpPr>
          <p:nvPr/>
        </p:nvCxnSpPr>
        <p:spPr>
          <a:xfrm flipH="1">
            <a:off x="5394085" y="6244940"/>
            <a:ext cx="825135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AF01FB5F-FFD7-4534-A971-E8B52D5E8614}"/>
              </a:ext>
            </a:extLst>
          </p:cNvPr>
          <p:cNvCxnSpPr>
            <a:cxnSpLocks/>
          </p:cNvCxnSpPr>
          <p:nvPr/>
        </p:nvCxnSpPr>
        <p:spPr>
          <a:xfrm>
            <a:off x="7624914" y="5804815"/>
            <a:ext cx="0" cy="216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B1726C22-BD7B-4BF7-B2A1-8F33CFC77DA9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>
            <a:off x="9396386" y="4754441"/>
            <a:ext cx="0" cy="411659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AF98B75F-4098-4B5F-B8D9-B7227F2521C0}"/>
              </a:ext>
            </a:extLst>
          </p:cNvPr>
          <p:cNvCxnSpPr>
            <a:cxnSpLocks/>
            <a:stCxn id="8" idx="2"/>
            <a:endCxn id="26" idx="0"/>
          </p:cNvCxnSpPr>
          <p:nvPr/>
        </p:nvCxnSpPr>
        <p:spPr>
          <a:xfrm>
            <a:off x="9396386" y="2245151"/>
            <a:ext cx="0" cy="2077291"/>
          </a:xfrm>
          <a:prstGeom prst="straightConnector1">
            <a:avLst/>
          </a:prstGeom>
          <a:ln w="38100">
            <a:solidFill>
              <a:srgbClr val="24A8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62045A80-D34F-4FCF-9EB4-E3224BAE6091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8521499" y="3607795"/>
            <a:ext cx="0" cy="720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投影片編號版面配置區 3">
            <a:extLst>
              <a:ext uri="{FF2B5EF4-FFF2-40B4-BE49-F238E27FC236}">
                <a16:creationId xmlns:a16="http://schemas.microsoft.com/office/drawing/2014/main" id="{7E518DD4-42C1-4477-BC26-DA36F6A2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39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31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8E38EFE-312B-4660-852B-457C8B30FF74}"/>
              </a:ext>
            </a:extLst>
          </p:cNvPr>
          <p:cNvSpPr/>
          <p:nvPr/>
        </p:nvSpPr>
        <p:spPr>
          <a:xfrm>
            <a:off x="437197" y="413383"/>
            <a:ext cx="4347211" cy="6031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4686" y="21600"/>
                </a:lnTo>
                <a:cubicBezTo>
                  <a:pt x="16711" y="21600"/>
                  <a:pt x="18543" y="20716"/>
                  <a:pt x="19300" y="19362"/>
                </a:cubicBezTo>
                <a:cubicBezTo>
                  <a:pt x="20781" y="16719"/>
                  <a:pt x="21600" y="13826"/>
                  <a:pt x="21600" y="10800"/>
                </a:cubicBezTo>
                <a:cubicBezTo>
                  <a:pt x="21600" y="7774"/>
                  <a:pt x="20781" y="4881"/>
                  <a:pt x="19300" y="2238"/>
                </a:cubicBezTo>
                <a:cubicBezTo>
                  <a:pt x="18543" y="884"/>
                  <a:pt x="16711" y="0"/>
                  <a:pt x="14686" y="0"/>
                </a:cubicBez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4C15566-D9D6-4F3C-A591-76DDBF77A49B}"/>
              </a:ext>
            </a:extLst>
          </p:cNvPr>
          <p:cNvSpPr/>
          <p:nvPr/>
        </p:nvSpPr>
        <p:spPr>
          <a:xfrm>
            <a:off x="474430" y="413383"/>
            <a:ext cx="4309978" cy="4201584"/>
          </a:xfrm>
          <a:custGeom>
            <a:avLst/>
            <a:gdLst>
              <a:gd name="connsiteX0" fmla="*/ 3132745 w 4309978"/>
              <a:gd name="connsiteY0" fmla="*/ 24762 h 4201584"/>
              <a:gd name="connsiteX1" fmla="*/ 3313722 w 4309978"/>
              <a:gd name="connsiteY1" fmla="*/ 82777 h 4201584"/>
              <a:gd name="connsiteX2" fmla="*/ 3839538 w 4309978"/>
              <a:gd name="connsiteY2" fmla="*/ 608683 h 4201584"/>
              <a:gd name="connsiteX3" fmla="*/ 3847089 w 4309978"/>
              <a:gd name="connsiteY3" fmla="*/ 625898 h 4201584"/>
              <a:gd name="connsiteX4" fmla="*/ 3918574 w 4309978"/>
              <a:gd name="connsiteY4" fmla="*/ 810555 h 4201584"/>
              <a:gd name="connsiteX5" fmla="*/ 1999308 w 4309978"/>
              <a:gd name="connsiteY5" fmla="*/ 1887 h 4201584"/>
              <a:gd name="connsiteX6" fmla="*/ 2122141 w 4309978"/>
              <a:gd name="connsiteY6" fmla="*/ 1887 h 4201584"/>
              <a:gd name="connsiteX7" fmla="*/ 4249065 w 4309978"/>
              <a:gd name="connsiteY7" fmla="*/ 2128856 h 4201584"/>
              <a:gd name="connsiteX8" fmla="*/ 4267943 w 4309978"/>
              <a:gd name="connsiteY8" fmla="*/ 2270827 h 4201584"/>
              <a:gd name="connsiteX9" fmla="*/ 1669572 w 4309978"/>
              <a:gd name="connsiteY9" fmla="*/ 1887 h 4201584"/>
              <a:gd name="connsiteX10" fmla="*/ 1792405 w 4309978"/>
              <a:gd name="connsiteY10" fmla="*/ 1887 h 4201584"/>
              <a:gd name="connsiteX11" fmla="*/ 4289087 w 4309978"/>
              <a:gd name="connsiteY11" fmla="*/ 2498405 h 4201584"/>
              <a:gd name="connsiteX12" fmla="*/ 4299407 w 4309978"/>
              <a:gd name="connsiteY12" fmla="*/ 2631650 h 4201584"/>
              <a:gd name="connsiteX13" fmla="*/ 920932 w 4309978"/>
              <a:gd name="connsiteY13" fmla="*/ 1887 h 4201584"/>
              <a:gd name="connsiteX14" fmla="*/ 1043829 w 4309978"/>
              <a:gd name="connsiteY14" fmla="*/ 1887 h 4201584"/>
              <a:gd name="connsiteX15" fmla="*/ 4306203 w 4309978"/>
              <a:gd name="connsiteY15" fmla="*/ 3264151 h 4201584"/>
              <a:gd name="connsiteX16" fmla="*/ 4300413 w 4309978"/>
              <a:gd name="connsiteY16" fmla="*/ 3381360 h 4201584"/>
              <a:gd name="connsiteX17" fmla="*/ 492275 w 4309978"/>
              <a:gd name="connsiteY17" fmla="*/ 1887 h 4201584"/>
              <a:gd name="connsiteX18" fmla="*/ 615172 w 4309978"/>
              <a:gd name="connsiteY18" fmla="*/ 1887 h 4201584"/>
              <a:gd name="connsiteX19" fmla="*/ 4278515 w 4309978"/>
              <a:gd name="connsiteY19" fmla="*/ 3665302 h 4201584"/>
              <a:gd name="connsiteX20" fmla="*/ 4266181 w 4309978"/>
              <a:gd name="connsiteY20" fmla="*/ 3775671 h 4201584"/>
              <a:gd name="connsiteX21" fmla="*/ 2872731 w 4309978"/>
              <a:gd name="connsiteY21" fmla="*/ 943 h 4201584"/>
              <a:gd name="connsiteX22" fmla="*/ 2918290 w 4309978"/>
              <a:gd name="connsiteY22" fmla="*/ 943 h 4201584"/>
              <a:gd name="connsiteX23" fmla="*/ 2998333 w 4309978"/>
              <a:gd name="connsiteY23" fmla="*/ 3773 h 4201584"/>
              <a:gd name="connsiteX24" fmla="*/ 3980494 w 4309978"/>
              <a:gd name="connsiteY24" fmla="*/ 985778 h 4201584"/>
              <a:gd name="connsiteX25" fmla="*/ 4038638 w 4309978"/>
              <a:gd name="connsiteY25" fmla="*/ 1166897 h 4201584"/>
              <a:gd name="connsiteX26" fmla="*/ 2602147 w 4309978"/>
              <a:gd name="connsiteY26" fmla="*/ 943 h 4201584"/>
              <a:gd name="connsiteX27" fmla="*/ 2724979 w 4309978"/>
              <a:gd name="connsiteY27" fmla="*/ 943 h 4201584"/>
              <a:gd name="connsiteX28" fmla="*/ 4095776 w 4309978"/>
              <a:gd name="connsiteY28" fmla="*/ 1371599 h 4201584"/>
              <a:gd name="connsiteX29" fmla="*/ 4136552 w 4309978"/>
              <a:gd name="connsiteY29" fmla="*/ 1535503 h 4201584"/>
              <a:gd name="connsiteX30" fmla="*/ 2329800 w 4309978"/>
              <a:gd name="connsiteY30" fmla="*/ 943 h 4201584"/>
              <a:gd name="connsiteX31" fmla="*/ 2452633 w 4309978"/>
              <a:gd name="connsiteY31" fmla="*/ 943 h 4201584"/>
              <a:gd name="connsiteX32" fmla="*/ 4180349 w 4309978"/>
              <a:gd name="connsiteY32" fmla="*/ 1728885 h 4201584"/>
              <a:gd name="connsiteX33" fmla="*/ 4210051 w 4309978"/>
              <a:gd name="connsiteY33" fmla="*/ 1881232 h 4201584"/>
              <a:gd name="connsiteX34" fmla="*/ 1315421 w 4309978"/>
              <a:gd name="connsiteY34" fmla="*/ 943 h 4201584"/>
              <a:gd name="connsiteX35" fmla="*/ 1438254 w 4309978"/>
              <a:gd name="connsiteY35" fmla="*/ 943 h 4201584"/>
              <a:gd name="connsiteX36" fmla="*/ 4307965 w 4309978"/>
              <a:gd name="connsiteY36" fmla="*/ 2870784 h 4201584"/>
              <a:gd name="connsiteX37" fmla="*/ 4309978 w 4309978"/>
              <a:gd name="connsiteY37" fmla="*/ 2995539 h 4201584"/>
              <a:gd name="connsiteX38" fmla="*/ 919989 w 4309978"/>
              <a:gd name="connsiteY38" fmla="*/ 943 h 4201584"/>
              <a:gd name="connsiteX39" fmla="*/ 920932 w 4309978"/>
              <a:gd name="connsiteY39" fmla="*/ 1887 h 4201584"/>
              <a:gd name="connsiteX40" fmla="*/ 919989 w 4309978"/>
              <a:gd name="connsiteY40" fmla="*/ 1887 h 4201584"/>
              <a:gd name="connsiteX41" fmla="*/ 491332 w 4309978"/>
              <a:gd name="connsiteY41" fmla="*/ 943 h 4201584"/>
              <a:gd name="connsiteX42" fmla="*/ 492275 w 4309978"/>
              <a:gd name="connsiteY42" fmla="*/ 1887 h 4201584"/>
              <a:gd name="connsiteX43" fmla="*/ 491332 w 4309978"/>
              <a:gd name="connsiteY43" fmla="*/ 1887 h 4201584"/>
              <a:gd name="connsiteX44" fmla="*/ 0 w 4309978"/>
              <a:gd name="connsiteY44" fmla="*/ 0 h 4201584"/>
              <a:gd name="connsiteX45" fmla="*/ 122833 w 4309978"/>
              <a:gd name="connsiteY45" fmla="*/ 0 h 4201584"/>
              <a:gd name="connsiteX46" fmla="*/ 4219615 w 4309978"/>
              <a:gd name="connsiteY46" fmla="*/ 4096638 h 4201584"/>
              <a:gd name="connsiteX47" fmla="*/ 4200486 w 4309978"/>
              <a:gd name="connsiteY47" fmla="*/ 4201584 h 4201584"/>
              <a:gd name="connsiteX48" fmla="*/ 0 w 4309978"/>
              <a:gd name="connsiteY48" fmla="*/ 943 h 420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309978" h="4201584">
                <a:moveTo>
                  <a:pt x="3132745" y="24762"/>
                </a:moveTo>
                <a:cubicBezTo>
                  <a:pt x="3195672" y="39148"/>
                  <a:pt x="3255578" y="58015"/>
                  <a:pt x="3313722" y="82777"/>
                </a:cubicBezTo>
                <a:lnTo>
                  <a:pt x="3839538" y="608683"/>
                </a:lnTo>
                <a:cubicBezTo>
                  <a:pt x="3842307" y="614343"/>
                  <a:pt x="3845076" y="620003"/>
                  <a:pt x="3847089" y="625898"/>
                </a:cubicBezTo>
                <a:cubicBezTo>
                  <a:pt x="3871756" y="686743"/>
                  <a:pt x="3895669" y="747824"/>
                  <a:pt x="3918574" y="810555"/>
                </a:cubicBezTo>
                <a:close/>
                <a:moveTo>
                  <a:pt x="1999308" y="1887"/>
                </a:moveTo>
                <a:lnTo>
                  <a:pt x="2122141" y="1887"/>
                </a:lnTo>
                <a:lnTo>
                  <a:pt x="4249065" y="2128856"/>
                </a:lnTo>
                <a:cubicBezTo>
                  <a:pt x="4255610" y="2175551"/>
                  <a:pt x="4261399" y="2222246"/>
                  <a:pt x="4267943" y="2270827"/>
                </a:cubicBezTo>
                <a:close/>
                <a:moveTo>
                  <a:pt x="1669572" y="1887"/>
                </a:moveTo>
                <a:lnTo>
                  <a:pt x="1792405" y="1887"/>
                </a:lnTo>
                <a:lnTo>
                  <a:pt x="4289087" y="2498405"/>
                </a:lnTo>
                <a:cubicBezTo>
                  <a:pt x="4292862" y="2542269"/>
                  <a:pt x="4295631" y="2586134"/>
                  <a:pt x="4299407" y="2631650"/>
                </a:cubicBezTo>
                <a:close/>
                <a:moveTo>
                  <a:pt x="920932" y="1887"/>
                </a:moveTo>
                <a:lnTo>
                  <a:pt x="1043829" y="1887"/>
                </a:lnTo>
                <a:lnTo>
                  <a:pt x="4306203" y="3264151"/>
                </a:lnTo>
                <a:cubicBezTo>
                  <a:pt x="4304189" y="3303299"/>
                  <a:pt x="4302427" y="3342212"/>
                  <a:pt x="4300413" y="3381360"/>
                </a:cubicBezTo>
                <a:close/>
                <a:moveTo>
                  <a:pt x="492275" y="1887"/>
                </a:moveTo>
                <a:lnTo>
                  <a:pt x="615172" y="1887"/>
                </a:lnTo>
                <a:lnTo>
                  <a:pt x="4278515" y="3665302"/>
                </a:lnTo>
                <a:cubicBezTo>
                  <a:pt x="4274739" y="3701384"/>
                  <a:pt x="4270964" y="3738645"/>
                  <a:pt x="4266181" y="3775671"/>
                </a:cubicBezTo>
                <a:close/>
                <a:moveTo>
                  <a:pt x="2872731" y="943"/>
                </a:moveTo>
                <a:lnTo>
                  <a:pt x="2918290" y="943"/>
                </a:lnTo>
                <a:cubicBezTo>
                  <a:pt x="2944971" y="943"/>
                  <a:pt x="2971652" y="1887"/>
                  <a:pt x="2998333" y="3773"/>
                </a:cubicBezTo>
                <a:lnTo>
                  <a:pt x="3980494" y="985778"/>
                </a:lnTo>
                <a:cubicBezTo>
                  <a:pt x="4000379" y="1045915"/>
                  <a:pt x="4019508" y="1105817"/>
                  <a:pt x="4038638" y="1166897"/>
                </a:cubicBezTo>
                <a:close/>
                <a:moveTo>
                  <a:pt x="2602147" y="943"/>
                </a:moveTo>
                <a:lnTo>
                  <a:pt x="2724979" y="943"/>
                </a:lnTo>
                <a:lnTo>
                  <a:pt x="4095776" y="1371599"/>
                </a:lnTo>
                <a:cubicBezTo>
                  <a:pt x="4110878" y="1425841"/>
                  <a:pt x="4124219" y="1481025"/>
                  <a:pt x="4136552" y="1535503"/>
                </a:cubicBezTo>
                <a:close/>
                <a:moveTo>
                  <a:pt x="2329800" y="943"/>
                </a:moveTo>
                <a:lnTo>
                  <a:pt x="2452633" y="943"/>
                </a:lnTo>
                <a:lnTo>
                  <a:pt x="4180349" y="1728885"/>
                </a:lnTo>
                <a:cubicBezTo>
                  <a:pt x="4190921" y="1779353"/>
                  <a:pt x="4200486" y="1830764"/>
                  <a:pt x="4210051" y="1881232"/>
                </a:cubicBezTo>
                <a:close/>
                <a:moveTo>
                  <a:pt x="1315421" y="943"/>
                </a:moveTo>
                <a:lnTo>
                  <a:pt x="1438254" y="943"/>
                </a:lnTo>
                <a:lnTo>
                  <a:pt x="4307965" y="2870784"/>
                </a:lnTo>
                <a:cubicBezTo>
                  <a:pt x="4308971" y="2911818"/>
                  <a:pt x="4309978" y="2953796"/>
                  <a:pt x="4309978" y="2995539"/>
                </a:cubicBezTo>
                <a:close/>
                <a:moveTo>
                  <a:pt x="919989" y="943"/>
                </a:moveTo>
                <a:lnTo>
                  <a:pt x="920932" y="1887"/>
                </a:lnTo>
                <a:lnTo>
                  <a:pt x="919989" y="1887"/>
                </a:lnTo>
                <a:close/>
                <a:moveTo>
                  <a:pt x="491332" y="943"/>
                </a:moveTo>
                <a:lnTo>
                  <a:pt x="492275" y="1887"/>
                </a:lnTo>
                <a:lnTo>
                  <a:pt x="491332" y="1887"/>
                </a:lnTo>
                <a:close/>
                <a:moveTo>
                  <a:pt x="0" y="0"/>
                </a:moveTo>
                <a:lnTo>
                  <a:pt x="122833" y="0"/>
                </a:lnTo>
                <a:lnTo>
                  <a:pt x="4219615" y="4096638"/>
                </a:lnTo>
                <a:cubicBezTo>
                  <a:pt x="4212819" y="4132013"/>
                  <a:pt x="4207030" y="4167152"/>
                  <a:pt x="4200486" y="4201584"/>
                </a:cubicBezTo>
                <a:lnTo>
                  <a:pt x="0" y="943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84E382-9EF1-4EBC-8F04-8C4130B8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209" y="2514175"/>
            <a:ext cx="3385185" cy="111347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簡報大綱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CD0A287-3D2E-47EF-8FC6-39950D5AF382}"/>
              </a:ext>
            </a:extLst>
          </p:cNvPr>
          <p:cNvSpPr/>
          <p:nvPr/>
        </p:nvSpPr>
        <p:spPr>
          <a:xfrm>
            <a:off x="1192526" y="-1"/>
            <a:ext cx="64008" cy="6858001"/>
          </a:xfrm>
          <a:custGeom>
            <a:avLst/>
            <a:gdLst>
              <a:gd name="connsiteX0" fmla="*/ 0 w 57150"/>
              <a:gd name="connsiteY0" fmla="*/ 5085568 h 6858001"/>
              <a:gd name="connsiteX1" fmla="*/ 57150 w 57150"/>
              <a:gd name="connsiteY1" fmla="*/ 5085568 h 6858001"/>
              <a:gd name="connsiteX2" fmla="*/ 57150 w 57150"/>
              <a:gd name="connsiteY2" fmla="*/ 6858001 h 6858001"/>
              <a:gd name="connsiteX3" fmla="*/ 0 w 57150"/>
              <a:gd name="connsiteY3" fmla="*/ 6858001 h 6858001"/>
              <a:gd name="connsiteX4" fmla="*/ 0 w 57150"/>
              <a:gd name="connsiteY4" fmla="*/ 0 h 6858001"/>
              <a:gd name="connsiteX5" fmla="*/ 57150 w 57150"/>
              <a:gd name="connsiteY5" fmla="*/ 0 h 6858001"/>
              <a:gd name="connsiteX6" fmla="*/ 57150 w 57150"/>
              <a:gd name="connsiteY6" fmla="*/ 1102291 h 6858001"/>
              <a:gd name="connsiteX7" fmla="*/ 0 w 57150"/>
              <a:gd name="connsiteY7" fmla="*/ 110229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" h="6858001">
                <a:moveTo>
                  <a:pt x="0" y="5085568"/>
                </a:moveTo>
                <a:lnTo>
                  <a:pt x="57150" y="5085568"/>
                </a:lnTo>
                <a:lnTo>
                  <a:pt x="57150" y="6858001"/>
                </a:lnTo>
                <a:lnTo>
                  <a:pt x="0" y="6858001"/>
                </a:lnTo>
                <a:close/>
                <a:moveTo>
                  <a:pt x="0" y="0"/>
                </a:moveTo>
                <a:lnTo>
                  <a:pt x="57150" y="0"/>
                </a:lnTo>
                <a:lnTo>
                  <a:pt x="57150" y="1102291"/>
                </a:lnTo>
                <a:lnTo>
                  <a:pt x="0" y="1102291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Google Shape;311;p42">
            <a:extLst>
              <a:ext uri="{FF2B5EF4-FFF2-40B4-BE49-F238E27FC236}">
                <a16:creationId xmlns:a16="http://schemas.microsoft.com/office/drawing/2014/main" id="{5A98301A-9C6D-4964-918D-DC846D19458B}"/>
              </a:ext>
            </a:extLst>
          </p:cNvPr>
          <p:cNvSpPr txBox="1">
            <a:spLocks/>
          </p:cNvSpPr>
          <p:nvPr/>
        </p:nvSpPr>
        <p:spPr>
          <a:xfrm>
            <a:off x="6110830" y="1427013"/>
            <a:ext cx="6003196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067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400"/>
            <a:r>
              <a:rPr lang="zh-TW" altLang="en-US" sz="3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全球氣候變遷與作物生產之關係</a:t>
            </a:r>
          </a:p>
        </p:txBody>
      </p:sp>
      <p:sp>
        <p:nvSpPr>
          <p:cNvPr id="14" name="Google Shape;312;p42">
            <a:extLst>
              <a:ext uri="{FF2B5EF4-FFF2-40B4-BE49-F238E27FC236}">
                <a16:creationId xmlns:a16="http://schemas.microsoft.com/office/drawing/2014/main" id="{E83A3535-7FC0-4899-8CB3-BD15D802421D}"/>
              </a:ext>
            </a:extLst>
          </p:cNvPr>
          <p:cNvSpPr txBox="1">
            <a:spLocks/>
          </p:cNvSpPr>
          <p:nvPr/>
        </p:nvSpPr>
        <p:spPr>
          <a:xfrm>
            <a:off x="5014623" y="1214014"/>
            <a:ext cx="1232400" cy="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6000" b="0" i="0" u="none" strike="noStrike" cap="none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46"/>
              </a:buClr>
              <a:buSzPts val="3000"/>
              <a:buFont typeface="Lora"/>
              <a:buNone/>
              <a:tabLst/>
              <a:defRPr/>
            </a:pPr>
            <a:r>
              <a:rPr kumimoji="0" lang="en" sz="6000" i="0" u="none" strike="noStrike" kern="0" cap="none" spc="0" normalizeH="0" baseline="0" noProof="0" dirty="0">
                <a:ln>
                  <a:noFill/>
                </a:ln>
                <a:solidFill>
                  <a:srgbClr val="F3C09C"/>
                </a:solidFill>
                <a:effectLst/>
                <a:uLnTx/>
                <a:uFillTx/>
                <a:latin typeface="Franklin Gothic Demi" panose="020B0703020102020204" pitchFamily="34" charset="0"/>
                <a:sym typeface="Lora"/>
              </a:rPr>
              <a:t>01</a:t>
            </a:r>
          </a:p>
        </p:txBody>
      </p:sp>
      <p:sp>
        <p:nvSpPr>
          <p:cNvPr id="15" name="Google Shape;314;p42">
            <a:extLst>
              <a:ext uri="{FF2B5EF4-FFF2-40B4-BE49-F238E27FC236}">
                <a16:creationId xmlns:a16="http://schemas.microsoft.com/office/drawing/2014/main" id="{FD6BEEBF-0A2A-4055-A346-9B745EAD9457}"/>
              </a:ext>
            </a:extLst>
          </p:cNvPr>
          <p:cNvSpPr txBox="1">
            <a:spLocks/>
          </p:cNvSpPr>
          <p:nvPr/>
        </p:nvSpPr>
        <p:spPr>
          <a:xfrm>
            <a:off x="6110830" y="2541069"/>
            <a:ext cx="4193088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067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400"/>
            <a:r>
              <a:rPr lang="zh-TW" altLang="en-US" sz="3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農業氣候與作物適栽度</a:t>
            </a:r>
          </a:p>
        </p:txBody>
      </p:sp>
      <p:sp>
        <p:nvSpPr>
          <p:cNvPr id="16" name="Google Shape;315;p42">
            <a:extLst>
              <a:ext uri="{FF2B5EF4-FFF2-40B4-BE49-F238E27FC236}">
                <a16:creationId xmlns:a16="http://schemas.microsoft.com/office/drawing/2014/main" id="{2A3E733F-745D-413D-B38A-865404497188}"/>
              </a:ext>
            </a:extLst>
          </p:cNvPr>
          <p:cNvSpPr txBox="1">
            <a:spLocks/>
          </p:cNvSpPr>
          <p:nvPr/>
        </p:nvSpPr>
        <p:spPr>
          <a:xfrm>
            <a:off x="5014623" y="2327147"/>
            <a:ext cx="1232400" cy="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6000" b="0" i="0" u="none" strike="noStrike" cap="none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46"/>
              </a:buClr>
              <a:buSzPts val="3000"/>
              <a:buFont typeface="Lora"/>
              <a:buNone/>
              <a:tabLst/>
              <a:defRPr/>
            </a:pPr>
            <a:r>
              <a:rPr kumimoji="0" lang="en" sz="6000" i="0" u="none" strike="noStrike" kern="0" cap="none" spc="0" normalizeH="0" baseline="0" noProof="0">
                <a:ln>
                  <a:noFill/>
                </a:ln>
                <a:solidFill>
                  <a:srgbClr val="F3C09C"/>
                </a:solidFill>
                <a:effectLst/>
                <a:uLnTx/>
                <a:uFillTx/>
                <a:latin typeface="Franklin Gothic Demi" panose="020B0703020102020204" pitchFamily="34" charset="0"/>
                <a:sym typeface="Lora"/>
              </a:rPr>
              <a:t>02</a:t>
            </a:r>
          </a:p>
        </p:txBody>
      </p:sp>
      <p:sp>
        <p:nvSpPr>
          <p:cNvPr id="17" name="Google Shape;317;p42">
            <a:extLst>
              <a:ext uri="{FF2B5EF4-FFF2-40B4-BE49-F238E27FC236}">
                <a16:creationId xmlns:a16="http://schemas.microsoft.com/office/drawing/2014/main" id="{CFACFBE4-7EA9-46F1-B23B-5F4429689C86}"/>
              </a:ext>
            </a:extLst>
          </p:cNvPr>
          <p:cNvSpPr txBox="1">
            <a:spLocks/>
          </p:cNvSpPr>
          <p:nvPr/>
        </p:nvSpPr>
        <p:spPr>
          <a:xfrm>
            <a:off x="6125057" y="3875123"/>
            <a:ext cx="4509545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067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algn="ctr" defTabSz="914400"/>
            <a:r>
              <a:rPr lang="zh-TW" altLang="en-US" sz="3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作物生長與風險管理策略</a:t>
            </a:r>
            <a:endParaRPr lang="en-US" altLang="zh-TW" sz="30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/>
            <a:r>
              <a:rPr lang="en-US" altLang="zh-TW" sz="3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以桃園灌區為例</a:t>
            </a:r>
            <a:r>
              <a:rPr lang="en-US" altLang="zh-TW" sz="3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30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Google Shape;318;p42">
            <a:extLst>
              <a:ext uri="{FF2B5EF4-FFF2-40B4-BE49-F238E27FC236}">
                <a16:creationId xmlns:a16="http://schemas.microsoft.com/office/drawing/2014/main" id="{2AC17364-1378-4396-9B39-94B0AA9B5DFE}"/>
              </a:ext>
            </a:extLst>
          </p:cNvPr>
          <p:cNvSpPr txBox="1">
            <a:spLocks/>
          </p:cNvSpPr>
          <p:nvPr/>
        </p:nvSpPr>
        <p:spPr>
          <a:xfrm>
            <a:off x="5049570" y="3627507"/>
            <a:ext cx="1232400" cy="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6000" b="0" i="0" u="none" strike="noStrike" cap="none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46"/>
              </a:buClr>
              <a:buSzPts val="3000"/>
              <a:buFont typeface="Lora"/>
              <a:buNone/>
              <a:tabLst/>
              <a:defRPr/>
            </a:pPr>
            <a:r>
              <a:rPr kumimoji="0" lang="en" sz="6000" i="0" u="none" strike="noStrike" kern="0" cap="none" spc="0" normalizeH="0" baseline="0" noProof="0" dirty="0">
                <a:ln>
                  <a:noFill/>
                </a:ln>
                <a:solidFill>
                  <a:srgbClr val="F3C09C"/>
                </a:solidFill>
                <a:effectLst/>
                <a:uLnTx/>
                <a:uFillTx/>
                <a:latin typeface="Franklin Gothic Demi" panose="020B0703020102020204" pitchFamily="34" charset="0"/>
                <a:sym typeface="Lora"/>
              </a:rPr>
              <a:t>03</a:t>
            </a:r>
          </a:p>
        </p:txBody>
      </p:sp>
      <p:sp>
        <p:nvSpPr>
          <p:cNvPr id="20" name="Google Shape;320;p42">
            <a:extLst>
              <a:ext uri="{FF2B5EF4-FFF2-40B4-BE49-F238E27FC236}">
                <a16:creationId xmlns:a16="http://schemas.microsoft.com/office/drawing/2014/main" id="{A0E0B855-C6CF-4F49-A7C9-74443696A7BA}"/>
              </a:ext>
            </a:extLst>
          </p:cNvPr>
          <p:cNvSpPr txBox="1">
            <a:spLocks/>
          </p:cNvSpPr>
          <p:nvPr/>
        </p:nvSpPr>
        <p:spPr>
          <a:xfrm>
            <a:off x="6125057" y="5017545"/>
            <a:ext cx="5487765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067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32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400"/>
            <a:r>
              <a:rPr lang="zh-TW" altLang="en-US" sz="3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作物試栽度模式之發展與應用</a:t>
            </a:r>
          </a:p>
        </p:txBody>
      </p:sp>
      <p:sp>
        <p:nvSpPr>
          <p:cNvPr id="22" name="Google Shape;321;p42">
            <a:extLst>
              <a:ext uri="{FF2B5EF4-FFF2-40B4-BE49-F238E27FC236}">
                <a16:creationId xmlns:a16="http://schemas.microsoft.com/office/drawing/2014/main" id="{27A29346-5080-4A97-BF5A-4D2F59893602}"/>
              </a:ext>
            </a:extLst>
          </p:cNvPr>
          <p:cNvSpPr txBox="1">
            <a:spLocks/>
          </p:cNvSpPr>
          <p:nvPr/>
        </p:nvSpPr>
        <p:spPr>
          <a:xfrm>
            <a:off x="5049570" y="4831379"/>
            <a:ext cx="1232400" cy="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6000" b="0" i="0" u="none" strike="noStrike" cap="none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 sz="4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246"/>
              </a:buClr>
              <a:buSzPts val="3000"/>
              <a:buFont typeface="Lora"/>
              <a:buNone/>
              <a:tabLst/>
              <a:defRPr/>
            </a:pPr>
            <a:r>
              <a:rPr kumimoji="0" lang="en" sz="6000" i="0" u="none" strike="noStrike" kern="0" cap="none" spc="0" normalizeH="0" baseline="0" noProof="0" dirty="0">
                <a:ln>
                  <a:noFill/>
                </a:ln>
                <a:solidFill>
                  <a:srgbClr val="F3C09C"/>
                </a:solidFill>
                <a:effectLst/>
                <a:uLnTx/>
                <a:uFillTx/>
                <a:latin typeface="Franklin Gothic Demi" panose="020B0703020102020204" pitchFamily="34" charset="0"/>
                <a:sym typeface="Lora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507502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33F8A56-3C29-4FAD-9B76-07AFBD34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618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8000" tIns="121900" rIns="108000" bIns="121900" rtlCol="0" anchor="ctr" anchorCtr="0">
            <a:spAutoFit/>
          </a:bodyPr>
          <a:lstStyle/>
          <a:p>
            <a:pPr algn="ctr" defTabSz="914377">
              <a:buSzPts val="5200"/>
            </a:pPr>
            <a:r>
              <a:rPr lang="zh-TW" altLang="zh-TW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作物適栽模式及適栽性分析</a:t>
            </a:r>
            <a:br>
              <a:rPr lang="en-US" altLang="zh-TW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</a:b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以累積溫度與累積雨量為參數</a:t>
            </a:r>
            <a:r>
              <a:rPr lang="en-US" altLang="zh-TW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)</a:t>
            </a:r>
            <a:endParaRPr lang="zh-TW" altLang="en-US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4D1557-7C25-4EC5-B86C-58299D0F0370}"/>
                  </a:ext>
                </a:extLst>
              </p:cNvPr>
              <p:cNvSpPr/>
              <p:nvPr/>
            </p:nvSpPr>
            <p:spPr>
              <a:xfrm>
                <a:off x="2409585" y="1819706"/>
                <a:ext cx="3314049" cy="494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𝒄𝒓𝒐𝒑</m:t>
                          </m:r>
                        </m:sub>
                      </m:sSub>
                      <m:r>
                        <a:rPr kumimoji="0" lang="zh-TW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𝒄</m:t>
                          </m:r>
                        </m:sub>
                      </m:sSub>
                      <m:r>
                        <a:rPr kumimoji="0" lang="zh-TW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Arial"/>
                        </a:rPr>
                        <m:t>×</m:t>
                      </m:r>
                      <m:sSub>
                        <m:sSubPr>
                          <m:ctrlP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𝒑</m:t>
                          </m:r>
                        </m:sub>
                      </m:sSub>
                      <m:r>
                        <a:rPr kumimoji="0" lang="zh-TW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Arial"/>
                        </a:rPr>
                        <m:t>×</m:t>
                      </m:r>
                      <m:sSub>
                        <m:sSubPr>
                          <m:ctrlP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𝒑𝑯</m:t>
                          </m:r>
                        </m:sub>
                      </m:sSub>
                    </m:oMath>
                  </m:oMathPara>
                </a14:m>
                <a:endPara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4D1557-7C25-4EC5-B86C-58299D0F0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585" y="1819706"/>
                <a:ext cx="3314049" cy="494751"/>
              </a:xfrm>
              <a:prstGeom prst="rect">
                <a:avLst/>
              </a:prstGeom>
              <a:blipFill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45A4F0C4-9F39-4B6C-9258-2FCE2646FD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32" y="2338473"/>
            <a:ext cx="5710909" cy="37779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5369D75-BDFC-4033-B6F6-2DEADDE14A37}"/>
              </a:ext>
            </a:extLst>
          </p:cNvPr>
          <p:cNvSpPr/>
          <p:nvPr/>
        </p:nvSpPr>
        <p:spPr>
          <a:xfrm>
            <a:off x="1577578" y="6134068"/>
            <a:ext cx="5274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作物適栽度與溫度、雨量之關係圖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F6D2BA-80DA-4D85-98EE-81DFB98BE5F0}"/>
              </a:ext>
            </a:extLst>
          </p:cNvPr>
          <p:cNvSpPr/>
          <p:nvPr/>
        </p:nvSpPr>
        <p:spPr>
          <a:xfrm>
            <a:off x="2482303" y="6550225"/>
            <a:ext cx="3444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*資料來源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:</a:t>
            </a: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改繪自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Ramirez-Villegas</a:t>
            </a:r>
            <a:r>
              <a:rPr kumimoji="0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等人，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2013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029577-6CA6-438E-97A2-A8F5CD8227DE}"/>
              </a:ext>
            </a:extLst>
          </p:cNvPr>
          <p:cNvSpPr txBox="1"/>
          <p:nvPr/>
        </p:nvSpPr>
        <p:spPr>
          <a:xfrm rot="16200000">
            <a:off x="986056" y="3537944"/>
            <a:ext cx="1008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雨量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(mm)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F1C0CE2B-236D-4E4F-B4A4-8FEE4441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F5D33B1-17D5-4C67-9936-62B307887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164" y="1700704"/>
            <a:ext cx="3038131" cy="23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ADB5D6-014D-4C89-8765-B54087CFC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632" y="4103749"/>
            <a:ext cx="3009194" cy="234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67097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6EC0F38-A0A5-4551-8556-82EEEEF89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520974"/>
              </p:ext>
            </p:extLst>
          </p:nvPr>
        </p:nvGraphicFramePr>
        <p:xfrm>
          <a:off x="2979701" y="635995"/>
          <a:ext cx="9138091" cy="6461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2311">
                  <a:extLst>
                    <a:ext uri="{9D8B030D-6E8A-4147-A177-3AD203B41FA5}">
                      <a16:colId xmlns:a16="http://schemas.microsoft.com/office/drawing/2014/main" val="1087915217"/>
                    </a:ext>
                  </a:extLst>
                </a:gridCol>
                <a:gridCol w="3710697">
                  <a:extLst>
                    <a:ext uri="{9D8B030D-6E8A-4147-A177-3AD203B41FA5}">
                      <a16:colId xmlns:a16="http://schemas.microsoft.com/office/drawing/2014/main" val="1850229578"/>
                    </a:ext>
                  </a:extLst>
                </a:gridCol>
                <a:gridCol w="4785083">
                  <a:extLst>
                    <a:ext uri="{9D8B030D-6E8A-4147-A177-3AD203B41FA5}">
                      <a16:colId xmlns:a16="http://schemas.microsoft.com/office/drawing/2014/main" val="2333100513"/>
                    </a:ext>
                  </a:extLst>
                </a:gridCol>
              </a:tblGrid>
              <a:tr h="426467"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r>
                        <a:rPr lang="zh-TW" sz="15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sz="15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zh-TW" sz="15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參數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文獻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extLst>
                  <a:ext uri="{0D108BD9-81ED-4DB2-BD59-A6C34878D82A}">
                    <a16:rowId xmlns:a16="http://schemas.microsoft.com/office/drawing/2014/main" val="743048415"/>
                  </a:ext>
                </a:extLst>
              </a:tr>
              <a:tr h="586740">
                <a:tc rowSpan="4"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r>
                        <a:rPr lang="zh-TW" sz="15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大豆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)- 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): 15-40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rowSpan="4">
                  <a:txBody>
                    <a:bodyPr/>
                    <a:lstStyle/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FAO </a:t>
                      </a:r>
                      <a:r>
                        <a:rPr lang="en-US" sz="1100" kern="1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EcoCorp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Database, 2007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Julian Ramirez-Villegas et al., 2013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Sarah Chapman et al., 2020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鄭書杏、 簡文憲、 洪汝煌，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1992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鄭士藻、周國隆，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1995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林禎祥，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2017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李怡樺，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 (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盧虎生教授指導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))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行政院農業委員會臺南區農業改良場，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，大豆（含黑豆）良好農業規範（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TGAP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林禎祥，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行政院農業委員會高雄區農業改良場，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，產銷履歷農產品生產過程臺灣良</a:t>
                      </a:r>
                      <a:r>
                        <a:rPr lang="zh-TW" alt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好農業規範（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TGAP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蔬菜類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毛豆</a:t>
                      </a: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Nicole Costa </a:t>
                      </a:r>
                      <a:r>
                        <a:rPr lang="en-US" sz="1100" kern="1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Resende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Ferreira et al., 2021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TCCIP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 km× 1 km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之網格歷史最高溫、最低溫及雨量資料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extLst>
                  <a:ext uri="{0D108BD9-81ED-4DB2-BD59-A6C34878D82A}">
                    <a16:rowId xmlns:a16="http://schemas.microsoft.com/office/drawing/2014/main" val="3707373632"/>
                  </a:ext>
                </a:extLst>
              </a:tr>
              <a:tr h="5867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Topmin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 -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Topmax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): 20-30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581081"/>
                  </a:ext>
                </a:extLst>
              </a:tr>
              <a:tr h="5867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 -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(mm): 350-1800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0832"/>
                  </a:ext>
                </a:extLst>
              </a:tr>
              <a:tr h="5867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Ropmin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(mm)- 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Ropmax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(mm): 595-1500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47364"/>
                  </a:ext>
                </a:extLst>
              </a:tr>
              <a:tr h="474187">
                <a:tc rowSpan="4"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r>
                        <a:rPr lang="zh-TW" sz="15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甘藷</a:t>
                      </a:r>
                      <a:endParaRPr 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)- 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): 15-40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rowSpan="4">
                  <a:txBody>
                    <a:bodyPr/>
                    <a:lstStyle/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Julian Ramirez-Villegas et al., 2013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K.R. et al., 2019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Sarah Chapman et al., 2020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Nicole Costa </a:t>
                      </a:r>
                      <a:r>
                        <a:rPr lang="en-US" sz="1100" kern="1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Resende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Ferreira et al., 2021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行政院農業委員會桃園區農業改良場，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2007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，甘藷產業概況</a:t>
                      </a: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賴永昌、黃哲倫、羅淑芳等著，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2012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余思葳、楊秀珠、黃裕銘，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2016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林禎祥、楊采文、林孟輝，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行政院農業委員會苗栗區農業改良場，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，甘藷臺灣良好農業規範（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TGAP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行政院農業委員會，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，最佳好環境</a:t>
                      </a: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TCCIP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 km× 1 km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之網格歷史最高溫、最低溫及雨量資料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extLst>
                  <a:ext uri="{0D108BD9-81ED-4DB2-BD59-A6C34878D82A}">
                    <a16:rowId xmlns:a16="http://schemas.microsoft.com/office/drawing/2014/main" val="1219357682"/>
                  </a:ext>
                </a:extLst>
              </a:tr>
              <a:tr h="456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Topmin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 -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Topmax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): 20-30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692089"/>
                  </a:ext>
                </a:extLst>
              </a:tr>
              <a:tr h="4758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 -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(mm): 325-2000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815693"/>
                  </a:ext>
                </a:extLst>
              </a:tr>
              <a:tr h="4264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Ropmin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(mm)- 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Ropmax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(mm): 870-1870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033772"/>
                  </a:ext>
                </a:extLst>
              </a:tr>
              <a:tr h="385276">
                <a:tc rowSpan="4"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r>
                        <a:rPr lang="zh-TW" sz="15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玉米</a:t>
                      </a:r>
                      <a:endParaRPr lang="zh-TW" sz="15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)- 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): 18-32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rowSpan="4">
                  <a:txBody>
                    <a:bodyPr/>
                    <a:lstStyle/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Sys et al., 1993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Julian Ramirez-Villegas et al., 2013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Arnold </a:t>
                      </a:r>
                      <a:r>
                        <a:rPr lang="en-US" sz="1100" kern="1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Salvacion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2017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Arnold R. </a:t>
                      </a:r>
                      <a:r>
                        <a:rPr lang="en-US" sz="1100" kern="1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Salvacion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2017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Sarah Chapman et al., 2020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Nicole Costa </a:t>
                      </a:r>
                      <a:r>
                        <a:rPr lang="en-US" sz="1100" kern="1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Resende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Ferreira et al., 2021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鄭書杏、簡文憲、洪汝煌，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1992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游添榮，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1995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謝光照、戴宏宇、孫凭偉，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indent="7200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TCCIP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 km× 1 km</a:t>
                      </a:r>
                      <a:r>
                        <a:rPr lang="zh-TW" sz="1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之網格歷史最高溫、最低溫及雨量資料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92" marR="7792" marT="0" marB="0" anchor="ctr"/>
                </a:tc>
                <a:extLst>
                  <a:ext uri="{0D108BD9-81ED-4DB2-BD59-A6C34878D82A}">
                    <a16:rowId xmlns:a16="http://schemas.microsoft.com/office/drawing/2014/main" val="3897585488"/>
                  </a:ext>
                </a:extLst>
              </a:tr>
              <a:tr h="4207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Topmin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 -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Topmax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500" kern="0" baseline="300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): 20-30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770258"/>
                  </a:ext>
                </a:extLst>
              </a:tr>
              <a:tr h="4264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 -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(mm): 300-1600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65941"/>
                  </a:ext>
                </a:extLst>
              </a:tr>
              <a:tr h="4264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8000" algn="just">
                        <a:spcAft>
                          <a:spcPts val="0"/>
                        </a:spcAft>
                      </a:pP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Ropmin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(mm)- </a:t>
                      </a:r>
                      <a:r>
                        <a:rPr lang="en-US" sz="1500" kern="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Ropmax</a:t>
                      </a:r>
                      <a:r>
                        <a:rPr lang="en-US" sz="1500" kern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(mm):410-1100</a:t>
                      </a:r>
                      <a:endParaRPr lang="zh-TW" sz="1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792" marR="7792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38285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86C9A3D5-4328-4E73-AE8E-D18CD500B42B}"/>
              </a:ext>
            </a:extLst>
          </p:cNvPr>
          <p:cNvSpPr txBox="1">
            <a:spLocks/>
          </p:cNvSpPr>
          <p:nvPr/>
        </p:nvSpPr>
        <p:spPr>
          <a:xfrm>
            <a:off x="3456815" y="-87905"/>
            <a:ext cx="977066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buSzPts val="5200"/>
              <a:buNone/>
              <a:defRPr sz="33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  <a:sym typeface="Lora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377"/>
            <a:r>
              <a:rPr lang="zh-TW" altLang="zh-TW" sz="4267" dirty="0">
                <a:solidFill>
                  <a:srgbClr val="9FAFA4">
                    <a:lumMod val="50000"/>
                  </a:srgbClr>
                </a:solidFill>
                <a:latin typeface="Arial"/>
              </a:rPr>
              <a:t>作物適栽模式及適栽性分析</a:t>
            </a:r>
            <a:endParaRPr lang="zh-TW" altLang="en-US" sz="4267" dirty="0">
              <a:solidFill>
                <a:srgbClr val="9FAFA4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0351BF6-6CA2-4365-AAB0-FEC4F57C17FD}"/>
              </a:ext>
            </a:extLst>
          </p:cNvPr>
          <p:cNvSpPr/>
          <p:nvPr/>
        </p:nvSpPr>
        <p:spPr>
          <a:xfrm>
            <a:off x="-88736" y="5185298"/>
            <a:ext cx="3142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995" indent="-191995" defTabSz="914377">
              <a:buFont typeface="Wingdings" panose="05000000000000000000" pitchFamily="2" charset="2"/>
              <a:buChar char="ü"/>
            </a:pP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本計畫所定之參數皆落於相關文獻作物適合之溫度與降雨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9F1EEE5-43D0-4F06-8A14-ABC6A66DC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267926"/>
              </p:ext>
            </p:extLst>
          </p:nvPr>
        </p:nvGraphicFramePr>
        <p:xfrm>
          <a:off x="14179" y="2241262"/>
          <a:ext cx="2905069" cy="208470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08121">
                  <a:extLst>
                    <a:ext uri="{9D8B030D-6E8A-4147-A177-3AD203B41FA5}">
                      <a16:colId xmlns:a16="http://schemas.microsoft.com/office/drawing/2014/main" val="1705850800"/>
                    </a:ext>
                  </a:extLst>
                </a:gridCol>
                <a:gridCol w="1596948">
                  <a:extLst>
                    <a:ext uri="{9D8B030D-6E8A-4147-A177-3AD203B41FA5}">
                      <a16:colId xmlns:a16="http://schemas.microsoft.com/office/drawing/2014/main" val="3858569779"/>
                    </a:ext>
                  </a:extLst>
                </a:gridCol>
              </a:tblGrid>
              <a:tr h="565735">
                <a:tc>
                  <a:txBody>
                    <a:bodyPr/>
                    <a:lstStyle/>
                    <a:p>
                      <a:pPr indent="72000" algn="l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適栽度範圍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適栽等級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9034873"/>
                  </a:ext>
                </a:extLst>
              </a:tr>
              <a:tr h="310616">
                <a:tc>
                  <a:txBody>
                    <a:bodyPr/>
                    <a:lstStyle/>
                    <a:p>
                      <a:pPr indent="144000"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1.0-0.8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最適合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3072302"/>
                  </a:ext>
                </a:extLst>
              </a:tr>
              <a:tr h="310616">
                <a:tc>
                  <a:txBody>
                    <a:bodyPr/>
                    <a:lstStyle/>
                    <a:p>
                      <a:pPr indent="144000"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0.8-0.6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非常適合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3548151"/>
                  </a:ext>
                </a:extLst>
              </a:tr>
              <a:tr h="310616">
                <a:tc>
                  <a:txBody>
                    <a:bodyPr/>
                    <a:lstStyle/>
                    <a:p>
                      <a:pPr indent="144000"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0.6-0.4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中度適合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5883830"/>
                  </a:ext>
                </a:extLst>
              </a:tr>
              <a:tr h="310616">
                <a:tc>
                  <a:txBody>
                    <a:bodyPr/>
                    <a:lstStyle/>
                    <a:p>
                      <a:pPr indent="144000"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0.4-0.2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適栽邊緣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636569"/>
                  </a:ext>
                </a:extLst>
              </a:tr>
              <a:tr h="276507">
                <a:tc>
                  <a:txBody>
                    <a:bodyPr/>
                    <a:lstStyle/>
                    <a:p>
                      <a:pPr indent="144000"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0.2-0.0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極度適栽邊緣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510434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A893AEA9-B157-4A59-B65F-E875E603C8AB}"/>
              </a:ext>
            </a:extLst>
          </p:cNvPr>
          <p:cNvSpPr/>
          <p:nvPr/>
        </p:nvSpPr>
        <p:spPr>
          <a:xfrm>
            <a:off x="480680" y="184115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zh-TW" altLang="zh-TW" b="1" dirty="0">
                <a:solidFill>
                  <a:prstClr val="black"/>
                </a:solidFill>
                <a:latin typeface="Arial"/>
                <a:ea typeface="微軟正黑體" panose="020B0604030504040204" pitchFamily="34" charset="-120"/>
                <a:cs typeface="Arial"/>
                <a:sym typeface="Arial"/>
              </a:rPr>
              <a:t>適栽度範圍與等級</a:t>
            </a:r>
            <a:endParaRPr lang="zh-TW" altLang="en-US" b="1" dirty="0">
              <a:solidFill>
                <a:prstClr val="black"/>
              </a:solidFill>
              <a:latin typeface="Arial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F9B1C67-1086-425B-92B2-E7C0421511E1}"/>
              </a:ext>
            </a:extLst>
          </p:cNvPr>
          <p:cNvSpPr/>
          <p:nvPr/>
        </p:nvSpPr>
        <p:spPr>
          <a:xfrm>
            <a:off x="148842" y="4348094"/>
            <a:ext cx="2846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*資料來源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:Abdallah &amp; Jaafar</a:t>
            </a:r>
            <a:r>
              <a:rPr lang="zh-TW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2019</a:t>
            </a:r>
            <a:r>
              <a:rPr lang="zh-TW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；</a:t>
            </a:r>
            <a:b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</a:br>
            <a:r>
              <a:rPr lang="en-US" altLang="zh-TW" sz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Ngoy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 &amp; </a:t>
            </a:r>
            <a:r>
              <a:rPr lang="en-US" altLang="zh-TW" sz="1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Shebitz</a:t>
            </a:r>
            <a:r>
              <a:rPr lang="zh-TW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2019, 2020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投影片編號版面配置區 3">
            <a:extLst>
              <a:ext uri="{FF2B5EF4-FFF2-40B4-BE49-F238E27FC236}">
                <a16:creationId xmlns:a16="http://schemas.microsoft.com/office/drawing/2014/main" id="{5EF1F758-BF18-48A5-82D4-5412C297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41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183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FDFC59-B657-49D3-97F7-4A8EC603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099" y="149466"/>
            <a:ext cx="10515600" cy="923289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en-US" altLang="zh-TW" sz="4400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Crop Suitability Model</a:t>
            </a:r>
            <a:endParaRPr lang="zh-TW" altLang="en-US" sz="4400" b="1" kern="1200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2D0F3BC-6FA4-478E-879D-D88D51DF6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8" y="1171288"/>
            <a:ext cx="7046063" cy="273793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304D37D-94E8-4CD9-8F5D-247318F1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8" y="3988286"/>
            <a:ext cx="7046063" cy="273319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808B4B1F-1178-4B10-AE27-703CE9AA95B0}"/>
              </a:ext>
            </a:extLst>
          </p:cNvPr>
          <p:cNvSpPr txBox="1"/>
          <p:nvPr/>
        </p:nvSpPr>
        <p:spPr>
          <a:xfrm>
            <a:off x="7043296" y="2463294"/>
            <a:ext cx="5499033" cy="2600324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20000"/>
          </a:bodyPr>
          <a:lstStyle>
            <a:defPPr>
              <a:defRPr lang="en-US"/>
            </a:defPPr>
            <a:lvl1pPr marL="304792" indent="-143996" defTabSz="121917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/>
                <a:ea typeface="新細明體" panose="02020500000000000000" pitchFamily="18" charset="-12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>
                <a:solidFill>
                  <a:schemeClr val="accent4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chemeClr val="accent4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Criteria Temperature for Crop  Growth 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Rainfall Threshold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Criteria Soil pH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Crop lifecycle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Climate Change Scenarios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Environmental Zone</a:t>
            </a:r>
            <a:endParaRPr lang="zh-TW" altLang="en-US" sz="2133" dirty="0">
              <a:cs typeface="Arial"/>
              <a:sym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9BB736C-FD3B-4774-BDCC-B4B0F3A4A043}"/>
              </a:ext>
            </a:extLst>
          </p:cNvPr>
          <p:cNvSpPr txBox="1"/>
          <p:nvPr/>
        </p:nvSpPr>
        <p:spPr>
          <a:xfrm>
            <a:off x="7819999" y="6457091"/>
            <a:ext cx="27789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3C6FBBA1-EB71-4774-A6F7-717977DB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42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45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AE49B1A-DC35-40D3-8286-FB66E3C113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752" y="578561"/>
          <a:ext cx="11812772" cy="266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61FF531-7ECA-41CE-B129-EEF85248A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830929"/>
              </p:ext>
            </p:extLst>
          </p:nvPr>
        </p:nvGraphicFramePr>
        <p:xfrm>
          <a:off x="180752" y="3247543"/>
          <a:ext cx="11812772" cy="26664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2EA632E8-25E2-4BC2-AFEF-E4642AF53458}"/>
              </a:ext>
            </a:extLst>
          </p:cNvPr>
          <p:cNvSpPr txBox="1"/>
          <p:nvPr/>
        </p:nvSpPr>
        <p:spPr>
          <a:xfrm>
            <a:off x="1792562" y="-175181"/>
            <a:ext cx="10075327" cy="9028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buSzPts val="5200"/>
              <a:buNone/>
              <a:defRPr sz="33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  <a:sym typeface="Lora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377"/>
            <a:r>
              <a:rPr lang="zh-TW" altLang="zh-TW" sz="4267" dirty="0">
                <a:solidFill>
                  <a:srgbClr val="9FAFA4">
                    <a:lumMod val="50000"/>
                  </a:srgbClr>
                </a:solidFill>
                <a:latin typeface="Arial"/>
              </a:rPr>
              <a:t>桃園灌區作物適栽度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</a:rPr>
              <a:t>(2010-2019</a:t>
            </a:r>
            <a:r>
              <a:rPr lang="zh-TW" altLang="zh-TW" sz="3733" dirty="0">
                <a:solidFill>
                  <a:srgbClr val="9FAFA4">
                    <a:lumMod val="50000"/>
                  </a:srgbClr>
                </a:solidFill>
                <a:latin typeface="Arial"/>
              </a:rPr>
              <a:t>資料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</a:rPr>
              <a:t>)</a:t>
            </a:r>
            <a:endParaRPr lang="zh-TW" altLang="en-US" sz="4267" dirty="0">
              <a:solidFill>
                <a:srgbClr val="9FAFA4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25" name="圖片 161813">
            <a:extLst>
              <a:ext uri="{FF2B5EF4-FFF2-40B4-BE49-F238E27FC236}">
                <a16:creationId xmlns:a16="http://schemas.microsoft.com/office/drawing/2014/main" id="{79223213-8E0B-47AE-88C5-31B60797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9352" r="10716"/>
          <a:stretch>
            <a:fillRect/>
          </a:stretch>
        </p:blipFill>
        <p:spPr bwMode="auto">
          <a:xfrm>
            <a:off x="247651" y="1362005"/>
            <a:ext cx="28575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161814">
            <a:extLst>
              <a:ext uri="{FF2B5EF4-FFF2-40B4-BE49-F238E27FC236}">
                <a16:creationId xmlns:a16="http://schemas.microsoft.com/office/drawing/2014/main" id="{7AE56704-77C5-412E-AAF6-FFDE63CB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8109" r="11978"/>
          <a:stretch>
            <a:fillRect/>
          </a:stretch>
        </p:blipFill>
        <p:spPr bwMode="auto">
          <a:xfrm>
            <a:off x="3235326" y="1362005"/>
            <a:ext cx="2771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圖片 161822">
            <a:extLst>
              <a:ext uri="{FF2B5EF4-FFF2-40B4-BE49-F238E27FC236}">
                <a16:creationId xmlns:a16="http://schemas.microsoft.com/office/drawing/2014/main" id="{FF879565-155D-4144-BA86-FCBFA801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744" r="10948"/>
          <a:stretch>
            <a:fillRect/>
          </a:stretch>
        </p:blipFill>
        <p:spPr bwMode="auto">
          <a:xfrm>
            <a:off x="6155366" y="1362005"/>
            <a:ext cx="28003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161828">
            <a:extLst>
              <a:ext uri="{FF2B5EF4-FFF2-40B4-BE49-F238E27FC236}">
                <a16:creationId xmlns:a16="http://schemas.microsoft.com/office/drawing/2014/main" id="{486EAF59-A619-4283-89E8-25B6BC89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12914" r="14217"/>
          <a:stretch>
            <a:fillRect/>
          </a:stretch>
        </p:blipFill>
        <p:spPr bwMode="auto">
          <a:xfrm>
            <a:off x="9120816" y="1362005"/>
            <a:ext cx="2816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圖片 161831">
            <a:extLst>
              <a:ext uri="{FF2B5EF4-FFF2-40B4-BE49-F238E27FC236}">
                <a16:creationId xmlns:a16="http://schemas.microsoft.com/office/drawing/2014/main" id="{7B8D8C49-8679-4B5A-9CDC-8495A3E7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8420" r="13029"/>
          <a:stretch>
            <a:fillRect/>
          </a:stretch>
        </p:blipFill>
        <p:spPr bwMode="auto">
          <a:xfrm>
            <a:off x="247651" y="3987881"/>
            <a:ext cx="2771775" cy="181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161834">
            <a:extLst>
              <a:ext uri="{FF2B5EF4-FFF2-40B4-BE49-F238E27FC236}">
                <a16:creationId xmlns:a16="http://schemas.microsoft.com/office/drawing/2014/main" id="{D25A926D-EAAE-4418-8717-92CC16454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7057" r="12427"/>
          <a:stretch>
            <a:fillRect/>
          </a:stretch>
        </p:blipFill>
        <p:spPr bwMode="auto">
          <a:xfrm>
            <a:off x="3236739" y="3987880"/>
            <a:ext cx="26765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161843">
            <a:extLst>
              <a:ext uri="{FF2B5EF4-FFF2-40B4-BE49-F238E27FC236}">
                <a16:creationId xmlns:a16="http://schemas.microsoft.com/office/drawing/2014/main" id="{722F2C41-40DC-4631-B0BE-510EDD02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0144" r="12180"/>
          <a:stretch>
            <a:fillRect/>
          </a:stretch>
        </p:blipFill>
        <p:spPr bwMode="auto">
          <a:xfrm>
            <a:off x="6155366" y="3987880"/>
            <a:ext cx="28003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161845">
            <a:extLst>
              <a:ext uri="{FF2B5EF4-FFF2-40B4-BE49-F238E27FC236}">
                <a16:creationId xmlns:a16="http://schemas.microsoft.com/office/drawing/2014/main" id="{013AA814-81D4-42D5-BB6A-23EA29CB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8821" r="12427"/>
          <a:stretch>
            <a:fillRect/>
          </a:stretch>
        </p:blipFill>
        <p:spPr bwMode="auto">
          <a:xfrm>
            <a:off x="9078958" y="3969396"/>
            <a:ext cx="2771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5241BC40-85A1-4CCA-8E46-C08D6E110F63}"/>
              </a:ext>
            </a:extLst>
          </p:cNvPr>
          <p:cNvSpPr/>
          <p:nvPr/>
        </p:nvSpPr>
        <p:spPr>
          <a:xfrm>
            <a:off x="183526" y="5977877"/>
            <a:ext cx="11807224" cy="830997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甘藷與大豆皆列為</a:t>
            </a:r>
            <a:r>
              <a:rPr lang="zh-TW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非常適栽</a:t>
            </a:r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之作物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；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乾旱時期</a:t>
            </a:r>
            <a:r>
              <a:rPr lang="zh-TW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一期作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則可考慮</a:t>
            </a:r>
            <a:r>
              <a:rPr lang="zh-TW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甘藷、大豆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，此兩作物為目前桃園地區主要栽培之旱作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桃園農改場諮詢提供資料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欲提升二期作栽培適宜度則需加強灌溉策略，並選擇適合作物品種，或是於一期作延後播種，二期作提前播種。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AC1DB7E-51EE-4EDF-9C83-9867B7774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1739" y="5354853"/>
            <a:ext cx="2168994" cy="391271"/>
          </a:xfrm>
          <a:prstGeom prst="rect">
            <a:avLst/>
          </a:prstGeom>
        </p:spPr>
      </p:pic>
      <p:sp>
        <p:nvSpPr>
          <p:cNvPr id="18" name="投影片編號版面配置區 3">
            <a:extLst>
              <a:ext uri="{FF2B5EF4-FFF2-40B4-BE49-F238E27FC236}">
                <a16:creationId xmlns:a16="http://schemas.microsoft.com/office/drawing/2014/main" id="{6DB25474-73C1-4FCE-A9F3-07425C0E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43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955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AE49B1A-DC35-40D3-8286-FB66E3C113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752" y="578561"/>
          <a:ext cx="11812772" cy="266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61FF531-7ECA-41CE-B129-EEF85248AF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487" y="3230160"/>
          <a:ext cx="11812772" cy="26664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2EA632E8-25E2-4BC2-AFEF-E4642AF53458}"/>
              </a:ext>
            </a:extLst>
          </p:cNvPr>
          <p:cNvSpPr txBox="1"/>
          <p:nvPr/>
        </p:nvSpPr>
        <p:spPr>
          <a:xfrm>
            <a:off x="1896934" y="-160325"/>
            <a:ext cx="10075327" cy="9028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685800">
              <a:buClrTx/>
              <a:buSzPts val="5200"/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9pPr>
          </a:lstStyle>
          <a:p>
            <a:pPr defTabSz="914377"/>
            <a:r>
              <a:rPr lang="zh-TW" altLang="zh-TW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桃園灌區作物適栽度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(2000-2019</a:t>
            </a:r>
            <a:r>
              <a:rPr lang="zh-TW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資料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)</a:t>
            </a:r>
            <a:endParaRPr lang="zh-TW" altLang="en-US" sz="4267" dirty="0">
              <a:solidFill>
                <a:srgbClr val="9FAFA4">
                  <a:lumMod val="50000"/>
                </a:srgbClr>
              </a:solidFill>
              <a:latin typeface="Arial"/>
              <a:sym typeface="Arial"/>
            </a:endParaRPr>
          </a:p>
        </p:txBody>
      </p:sp>
      <p:pic>
        <p:nvPicPr>
          <p:cNvPr id="15" name="圖片 161846">
            <a:extLst>
              <a:ext uri="{FF2B5EF4-FFF2-40B4-BE49-F238E27FC236}">
                <a16:creationId xmlns:a16="http://schemas.microsoft.com/office/drawing/2014/main" id="{91D52D60-4D18-48FA-860D-4FBBA4E5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9262" r="11433"/>
          <a:stretch>
            <a:fillRect/>
          </a:stretch>
        </p:blipFill>
        <p:spPr bwMode="auto">
          <a:xfrm>
            <a:off x="261641" y="1409633"/>
            <a:ext cx="27908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E5BF0-7F15-41C9-8429-A3A279A95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418" y="1409631"/>
            <a:ext cx="2743439" cy="180457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F09F77A-F165-4B97-B4AD-571FE70F2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1411381"/>
            <a:ext cx="2908044" cy="1798476"/>
          </a:xfrm>
          <a:prstGeom prst="rect">
            <a:avLst/>
          </a:prstGeom>
        </p:spPr>
      </p:pic>
      <p:pic>
        <p:nvPicPr>
          <p:cNvPr id="17" name="圖片 18438">
            <a:extLst>
              <a:ext uri="{FF2B5EF4-FFF2-40B4-BE49-F238E27FC236}">
                <a16:creationId xmlns:a16="http://schemas.microsoft.com/office/drawing/2014/main" id="{B27EF9B5-C818-4DC6-8233-5DABDB71D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8824" r="11678"/>
          <a:stretch>
            <a:fillRect/>
          </a:stretch>
        </p:blipFill>
        <p:spPr bwMode="auto">
          <a:xfrm>
            <a:off x="9108135" y="1414685"/>
            <a:ext cx="27813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8440">
            <a:extLst>
              <a:ext uri="{FF2B5EF4-FFF2-40B4-BE49-F238E27FC236}">
                <a16:creationId xmlns:a16="http://schemas.microsoft.com/office/drawing/2014/main" id="{9A30A345-2768-4610-95F8-A4FB1E18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7939" r="12427"/>
          <a:stretch>
            <a:fillRect/>
          </a:stretch>
        </p:blipFill>
        <p:spPr bwMode="auto">
          <a:xfrm>
            <a:off x="261640" y="4006881"/>
            <a:ext cx="27622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F309DA8-D9DF-49A7-86D8-951806D694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418" y="4008629"/>
            <a:ext cx="2743439" cy="1798476"/>
          </a:xfrm>
          <a:prstGeom prst="rect">
            <a:avLst/>
          </a:prstGeom>
        </p:spPr>
      </p:pic>
      <p:pic>
        <p:nvPicPr>
          <p:cNvPr id="20" name="圖片 18442">
            <a:extLst>
              <a:ext uri="{FF2B5EF4-FFF2-40B4-BE49-F238E27FC236}">
                <a16:creationId xmlns:a16="http://schemas.microsoft.com/office/drawing/2014/main" id="{878F81E6-FEB4-4F1B-9609-247623B38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7939" r="12675" b="1646"/>
          <a:stretch>
            <a:fillRect/>
          </a:stretch>
        </p:blipFill>
        <p:spPr bwMode="auto">
          <a:xfrm>
            <a:off x="6154610" y="3997450"/>
            <a:ext cx="27908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18443">
            <a:extLst>
              <a:ext uri="{FF2B5EF4-FFF2-40B4-BE49-F238E27FC236}">
                <a16:creationId xmlns:a16="http://schemas.microsoft.com/office/drawing/2014/main" id="{8931A61B-3E5B-4D61-9C6C-C314517B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8821" r="12427"/>
          <a:stretch>
            <a:fillRect/>
          </a:stretch>
        </p:blipFill>
        <p:spPr bwMode="auto">
          <a:xfrm>
            <a:off x="9118767" y="4006881"/>
            <a:ext cx="27622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ACBD4C8-8ED5-4BAE-A538-602EE1AE4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2024" y="5406404"/>
            <a:ext cx="2168994" cy="391271"/>
          </a:xfrm>
          <a:prstGeom prst="rect">
            <a:avLst/>
          </a:prstGeom>
        </p:spPr>
      </p:pic>
      <p:sp>
        <p:nvSpPr>
          <p:cNvPr id="24" name="投影片編號版面配置區 3">
            <a:extLst>
              <a:ext uri="{FF2B5EF4-FFF2-40B4-BE49-F238E27FC236}">
                <a16:creationId xmlns:a16="http://schemas.microsoft.com/office/drawing/2014/main" id="{39B69F0D-8873-4C68-B638-96AA277C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44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A552EEF-B186-4922-A519-9ADBCD716064}"/>
              </a:ext>
            </a:extLst>
          </p:cNvPr>
          <p:cNvSpPr/>
          <p:nvPr/>
        </p:nvSpPr>
        <p:spPr>
          <a:xfrm>
            <a:off x="183526" y="5977877"/>
            <a:ext cx="11807224" cy="830997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甘藷與大豆皆列為</a:t>
            </a:r>
            <a:r>
              <a:rPr lang="zh-TW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非常適栽</a:t>
            </a:r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之作物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；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乾旱時期</a:t>
            </a:r>
            <a:r>
              <a:rPr lang="zh-TW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一期作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則可考慮</a:t>
            </a:r>
            <a:r>
              <a:rPr lang="zh-TW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甘藷、大豆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，此兩作物為目前桃園地區主要栽培之旱作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桃園農改場諮詢提供資料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欲提升二期作栽培適宜度則需加強灌溉策略，並選擇適合作物品種，或是於一期作延後播種，二期作提前播種。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307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4AEF43F0-2829-4E0B-A929-C5F298B9F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069120"/>
              </p:ext>
            </p:extLst>
          </p:nvPr>
        </p:nvGraphicFramePr>
        <p:xfrm>
          <a:off x="778387" y="1000380"/>
          <a:ext cx="10452260" cy="48572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446915">
                  <a:extLst>
                    <a:ext uri="{9D8B030D-6E8A-4147-A177-3AD203B41FA5}">
                      <a16:colId xmlns:a16="http://schemas.microsoft.com/office/drawing/2014/main" val="3817586890"/>
                    </a:ext>
                  </a:extLst>
                </a:gridCol>
                <a:gridCol w="2883945">
                  <a:extLst>
                    <a:ext uri="{9D8B030D-6E8A-4147-A177-3AD203B41FA5}">
                      <a16:colId xmlns:a16="http://schemas.microsoft.com/office/drawing/2014/main" val="1129950964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val="2928064370"/>
                    </a:ext>
                  </a:extLst>
                </a:gridCol>
                <a:gridCol w="3098800">
                  <a:extLst>
                    <a:ext uri="{9D8B030D-6E8A-4147-A177-3AD203B41FA5}">
                      <a16:colId xmlns:a16="http://schemas.microsoft.com/office/drawing/2014/main" val="3049825527"/>
                    </a:ext>
                  </a:extLst>
                </a:gridCol>
              </a:tblGrid>
              <a:tr h="476627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大豆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zh-TW" sz="19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最低累積雨量為</a:t>
                      </a:r>
                      <a:r>
                        <a:rPr lang="en-US" altLang="zh-TW" sz="19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(350mm)</a:t>
                      </a:r>
                      <a:endParaRPr lang="zh-TW" altLang="en-US" sz="1900" b="1" kern="1200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130997"/>
                  </a:ext>
                </a:extLst>
              </a:tr>
              <a:tr h="476627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/>
                        <a:t>一期作</a:t>
                      </a:r>
                      <a:endParaRPr lang="zh-TW" altLang="en-US" sz="1900" b="1" kern="1200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/>
                        <a:t>二期作</a:t>
                      </a:r>
                      <a:endParaRPr lang="zh-TW" altLang="en-US" sz="1900" b="1" kern="1200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399860"/>
                  </a:ext>
                </a:extLst>
              </a:tr>
              <a:tr h="19519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2010~2019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4881994"/>
                  </a:ext>
                </a:extLst>
              </a:tr>
              <a:tr h="19519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dirty="0"/>
                        <a:t>2000~2019</a:t>
                      </a:r>
                      <a:endParaRPr lang="zh-TW" altLang="en-US" sz="1900" dirty="0"/>
                    </a:p>
                    <a:p>
                      <a:pPr algn="ctr"/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4885949"/>
                  </a:ext>
                </a:extLst>
              </a:tr>
            </a:tbl>
          </a:graphicData>
        </a:graphic>
      </p:graphicFrame>
      <p:pic>
        <p:nvPicPr>
          <p:cNvPr id="23" name="圖片 161825">
            <a:extLst>
              <a:ext uri="{FF2B5EF4-FFF2-40B4-BE49-F238E27FC236}">
                <a16:creationId xmlns:a16="http://schemas.microsoft.com/office/drawing/2014/main" id="{40B9E8D6-3F30-4608-93D7-9ED764DA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7939" r="11684"/>
          <a:stretch>
            <a:fillRect/>
          </a:stretch>
        </p:blipFill>
        <p:spPr bwMode="auto">
          <a:xfrm>
            <a:off x="2315245" y="2032143"/>
            <a:ext cx="27432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161827">
            <a:extLst>
              <a:ext uri="{FF2B5EF4-FFF2-40B4-BE49-F238E27FC236}">
                <a16:creationId xmlns:a16="http://schemas.microsoft.com/office/drawing/2014/main" id="{6F0241FD-D3DF-4E65-B500-5B151522D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8380" r="12178"/>
          <a:stretch>
            <a:fillRect/>
          </a:stretch>
        </p:blipFill>
        <p:spPr bwMode="auto">
          <a:xfrm>
            <a:off x="2293020" y="3962543"/>
            <a:ext cx="27622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圖片 18445">
            <a:extLst>
              <a:ext uri="{FF2B5EF4-FFF2-40B4-BE49-F238E27FC236}">
                <a16:creationId xmlns:a16="http://schemas.microsoft.com/office/drawing/2014/main" id="{DC49644E-06E6-44D0-896E-EEA934B9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11467" r="15154"/>
          <a:stretch>
            <a:fillRect/>
          </a:stretch>
        </p:blipFill>
        <p:spPr bwMode="auto">
          <a:xfrm>
            <a:off x="5209575" y="2038336"/>
            <a:ext cx="28003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18446">
            <a:extLst>
              <a:ext uri="{FF2B5EF4-FFF2-40B4-BE49-F238E27FC236}">
                <a16:creationId xmlns:a16="http://schemas.microsoft.com/office/drawing/2014/main" id="{80244A77-3E1C-4E80-94FD-A197A5DF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2790" r="14410"/>
          <a:stretch>
            <a:fillRect/>
          </a:stretch>
        </p:blipFill>
        <p:spPr bwMode="auto">
          <a:xfrm>
            <a:off x="8281047" y="2017855"/>
            <a:ext cx="28098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圖片 18447">
            <a:extLst>
              <a:ext uri="{FF2B5EF4-FFF2-40B4-BE49-F238E27FC236}">
                <a16:creationId xmlns:a16="http://schemas.microsoft.com/office/drawing/2014/main" id="{3974941E-FC61-4F06-88E8-47BCD480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3673" r="15404"/>
          <a:stretch>
            <a:fillRect/>
          </a:stretch>
        </p:blipFill>
        <p:spPr bwMode="auto">
          <a:xfrm>
            <a:off x="5207039" y="3962543"/>
            <a:ext cx="28003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18448">
            <a:extLst>
              <a:ext uri="{FF2B5EF4-FFF2-40B4-BE49-F238E27FC236}">
                <a16:creationId xmlns:a16="http://schemas.microsoft.com/office/drawing/2014/main" id="{FA4CED0C-EA01-4233-87D6-1D2EC902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14555" r="14661"/>
          <a:stretch>
            <a:fillRect/>
          </a:stretch>
        </p:blipFill>
        <p:spPr bwMode="auto">
          <a:xfrm>
            <a:off x="8228755" y="3962543"/>
            <a:ext cx="28289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85688C5D-CF8A-46BB-96C8-91CE84D314CE}"/>
              </a:ext>
            </a:extLst>
          </p:cNvPr>
          <p:cNvSpPr txBox="1"/>
          <p:nvPr/>
        </p:nvSpPr>
        <p:spPr>
          <a:xfrm>
            <a:off x="2808462" y="127361"/>
            <a:ext cx="10075327" cy="9028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685800">
              <a:buClrTx/>
              <a:buSzPts val="5200"/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9pPr>
          </a:lstStyle>
          <a:p>
            <a:pPr defTabSz="914377"/>
            <a:r>
              <a:rPr lang="zh-TW" altLang="zh-TW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桃園灌區作物適栽度</a:t>
            </a:r>
            <a:r>
              <a:rPr lang="en-US" altLang="zh-TW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(</a:t>
            </a:r>
            <a:r>
              <a:rPr lang="zh-TW" altLang="en-US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大豆</a:t>
            </a:r>
            <a:r>
              <a:rPr lang="en-US" altLang="zh-TW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)</a:t>
            </a:r>
            <a:endParaRPr lang="zh-TW" altLang="en-US" sz="4267" dirty="0">
              <a:solidFill>
                <a:srgbClr val="9FAFA4">
                  <a:lumMod val="50000"/>
                </a:srgbClr>
              </a:solidFill>
              <a:latin typeface="Arial"/>
              <a:sym typeface="Arial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6353D6DE-9A34-4B7C-94B4-AE3960807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6528" y="5342945"/>
            <a:ext cx="2168994" cy="391271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667CD6A5-89D3-4BE0-A02E-99598AE95CA6}"/>
              </a:ext>
            </a:extLst>
          </p:cNvPr>
          <p:cNvSpPr/>
          <p:nvPr/>
        </p:nvSpPr>
        <p:spPr>
          <a:xfrm>
            <a:off x="303327" y="5894179"/>
            <a:ext cx="11585345" cy="923330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假設大豆於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月中旬開始栽種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一期作大豆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適栽度皆降為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邊緣適栽範圍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(0.0-0.2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；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0.2-0.4)</a:t>
            </a: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假設大豆品種可耐受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之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最小累積雨量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en-US" altLang="zh-TW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Rmin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350mm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大豆一期作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於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月中旬撥種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之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適栽度都為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最適合栽培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若於桃園地區於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月份栽培大豆，則須選擇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韌性較強之大豆品種</a:t>
            </a:r>
          </a:p>
        </p:txBody>
      </p:sp>
      <p:sp>
        <p:nvSpPr>
          <p:cNvPr id="14" name="投影片編號版面配置區 3">
            <a:extLst>
              <a:ext uri="{FF2B5EF4-FFF2-40B4-BE49-F238E27FC236}">
                <a16:creationId xmlns:a16="http://schemas.microsoft.com/office/drawing/2014/main" id="{D1604BCA-8994-4E69-A0A1-B843AE27E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45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702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AE49B1A-DC35-40D3-8286-FB66E3C113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752" y="616661"/>
          <a:ext cx="11812772" cy="266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zh-TW" sz="1300" b="1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一期作</a:t>
                      </a:r>
                      <a:endParaRPr lang="zh-TW" altLang="en-US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61FF531-7ECA-41CE-B129-EEF85248AF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487" y="3268260"/>
          <a:ext cx="11812772" cy="26664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4B00F0AC-8917-4665-B47C-3B8F193F1D73}"/>
              </a:ext>
            </a:extLst>
          </p:cNvPr>
          <p:cNvSpPr txBox="1"/>
          <p:nvPr/>
        </p:nvSpPr>
        <p:spPr>
          <a:xfrm>
            <a:off x="1063819" y="-169426"/>
            <a:ext cx="11653135" cy="9028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685800">
              <a:buClrTx/>
              <a:buSzPts val="5200"/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9pPr>
          </a:lstStyle>
          <a:p>
            <a:pPr defTabSz="914377"/>
            <a:r>
              <a:rPr lang="zh-TW" altLang="zh-TW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桃園灌區作物適栽度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(RCP8.5 bcc-scm1</a:t>
            </a:r>
            <a:r>
              <a:rPr lang="zh-TW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情境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)</a:t>
            </a:r>
            <a:endParaRPr lang="zh-TW" altLang="en-US" sz="4267" dirty="0">
              <a:solidFill>
                <a:srgbClr val="9FAFA4">
                  <a:lumMod val="50000"/>
                </a:srgbClr>
              </a:solidFill>
              <a:latin typeface="Arial"/>
              <a:sym typeface="Arial"/>
            </a:endParaRPr>
          </a:p>
        </p:txBody>
      </p:sp>
      <p:pic>
        <p:nvPicPr>
          <p:cNvPr id="10" name="圖片 18493">
            <a:extLst>
              <a:ext uri="{FF2B5EF4-FFF2-40B4-BE49-F238E27FC236}">
                <a16:creationId xmlns:a16="http://schemas.microsoft.com/office/drawing/2014/main" id="{EC2F218B-8A75-4CA8-A0B8-3019D250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t="19847" r="17140"/>
          <a:stretch>
            <a:fillRect/>
          </a:stretch>
        </p:blipFill>
        <p:spPr bwMode="auto">
          <a:xfrm>
            <a:off x="198477" y="1438204"/>
            <a:ext cx="28765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8494">
            <a:extLst>
              <a:ext uri="{FF2B5EF4-FFF2-40B4-BE49-F238E27FC236}">
                <a16:creationId xmlns:a16="http://schemas.microsoft.com/office/drawing/2014/main" id="{683B2E7B-0D0E-400B-AD0A-7AAC69BA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19406" r="19868"/>
          <a:stretch>
            <a:fillRect/>
          </a:stretch>
        </p:blipFill>
        <p:spPr bwMode="auto">
          <a:xfrm>
            <a:off x="3206272" y="1423585"/>
            <a:ext cx="28384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8495">
            <a:extLst>
              <a:ext uri="{FF2B5EF4-FFF2-40B4-BE49-F238E27FC236}">
                <a16:creationId xmlns:a16="http://schemas.microsoft.com/office/drawing/2014/main" id="{2AC21E14-34B4-4158-B786-250748C51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7939" r="11684"/>
          <a:stretch>
            <a:fillRect/>
          </a:stretch>
        </p:blipFill>
        <p:spPr bwMode="auto">
          <a:xfrm>
            <a:off x="6175968" y="1423585"/>
            <a:ext cx="27432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92">
            <a:extLst>
              <a:ext uri="{FF2B5EF4-FFF2-40B4-BE49-F238E27FC236}">
                <a16:creationId xmlns:a16="http://schemas.microsoft.com/office/drawing/2014/main" id="{F088C927-2B5E-4F7B-9B10-EE39CE54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8524" r="19240"/>
          <a:stretch>
            <a:fillRect/>
          </a:stretch>
        </p:blipFill>
        <p:spPr bwMode="auto">
          <a:xfrm>
            <a:off x="9116977" y="1416450"/>
            <a:ext cx="27813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96">
            <a:extLst>
              <a:ext uri="{FF2B5EF4-FFF2-40B4-BE49-F238E27FC236}">
                <a16:creationId xmlns:a16="http://schemas.microsoft.com/office/drawing/2014/main" id="{30A057F8-BC36-467A-97A3-BBF4CF99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20682" r="22224"/>
          <a:stretch>
            <a:fillRect/>
          </a:stretch>
        </p:blipFill>
        <p:spPr bwMode="auto">
          <a:xfrm>
            <a:off x="202389" y="4030733"/>
            <a:ext cx="27813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97">
            <a:extLst>
              <a:ext uri="{FF2B5EF4-FFF2-40B4-BE49-F238E27FC236}">
                <a16:creationId xmlns:a16="http://schemas.microsoft.com/office/drawing/2014/main" id="{D0F82C10-654F-4D98-9CAE-A06D9E45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20041" r="16289"/>
          <a:stretch>
            <a:fillRect/>
          </a:stretch>
        </p:blipFill>
        <p:spPr bwMode="auto">
          <a:xfrm>
            <a:off x="3206272" y="4030732"/>
            <a:ext cx="28384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98">
            <a:extLst>
              <a:ext uri="{FF2B5EF4-FFF2-40B4-BE49-F238E27FC236}">
                <a16:creationId xmlns:a16="http://schemas.microsoft.com/office/drawing/2014/main" id="{995D71FE-85FE-4F27-A048-5484F933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21170" r="20366"/>
          <a:stretch>
            <a:fillRect/>
          </a:stretch>
        </p:blipFill>
        <p:spPr bwMode="auto">
          <a:xfrm>
            <a:off x="6104120" y="4046297"/>
            <a:ext cx="29146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99">
            <a:extLst>
              <a:ext uri="{FF2B5EF4-FFF2-40B4-BE49-F238E27FC236}">
                <a16:creationId xmlns:a16="http://schemas.microsoft.com/office/drawing/2014/main" id="{30599935-A61B-44E7-9840-9982D5EC8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19406" r="20613"/>
          <a:stretch>
            <a:fillRect/>
          </a:stretch>
        </p:blipFill>
        <p:spPr bwMode="auto">
          <a:xfrm>
            <a:off x="9078876" y="4030730"/>
            <a:ext cx="28194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891F7FC-76AD-4C00-A5D6-B545B49D5C2D}"/>
              </a:ext>
            </a:extLst>
          </p:cNvPr>
          <p:cNvSpPr/>
          <p:nvPr/>
        </p:nvSpPr>
        <p:spPr>
          <a:xfrm>
            <a:off x="1345575" y="5986279"/>
            <a:ext cx="6350043" cy="923330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一期作仍可栽培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甘藷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，食用玉米則可列為栽培之作物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二期作水稻、甘藷、大豆、玉米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之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適栽度多為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邊緣適栽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累積溫度及累積降雨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對於各作物二期作栽培有極大影響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AF1D66E-0818-4146-B6B0-3C3539BCDD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9282" y="5428868"/>
            <a:ext cx="2168994" cy="391271"/>
          </a:xfrm>
          <a:prstGeom prst="rect">
            <a:avLst/>
          </a:prstGeom>
        </p:spPr>
      </p:pic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37FC5023-6FED-4AE9-BA50-ECE89C51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46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606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AE49B1A-DC35-40D3-8286-FB66E3C11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542910"/>
              </p:ext>
            </p:extLst>
          </p:nvPr>
        </p:nvGraphicFramePr>
        <p:xfrm>
          <a:off x="180752" y="781761"/>
          <a:ext cx="11812772" cy="266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61FF531-7ECA-41CE-B129-EEF85248A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57436"/>
              </p:ext>
            </p:extLst>
          </p:nvPr>
        </p:nvGraphicFramePr>
        <p:xfrm>
          <a:off x="159487" y="3433360"/>
          <a:ext cx="11812772" cy="26664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4B00F0AC-8917-4665-B47C-3B8F193F1D73}"/>
              </a:ext>
            </a:extLst>
          </p:cNvPr>
          <p:cNvSpPr txBox="1"/>
          <p:nvPr/>
        </p:nvSpPr>
        <p:spPr>
          <a:xfrm>
            <a:off x="1139302" y="-93638"/>
            <a:ext cx="10075327" cy="9028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685800">
              <a:buClrTx/>
              <a:buSzPts val="5200"/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9pPr>
          </a:lstStyle>
          <a:p>
            <a:pPr defTabSz="914377"/>
            <a:r>
              <a:rPr lang="zh-TW" altLang="zh-TW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桃園灌區作物適栽度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(RCP8.5 CCSM4</a:t>
            </a:r>
            <a:r>
              <a:rPr lang="zh-TW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情境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)</a:t>
            </a:r>
            <a:endParaRPr lang="zh-TW" altLang="en-US" sz="4267" dirty="0">
              <a:solidFill>
                <a:srgbClr val="9FAFA4">
                  <a:lumMod val="50000"/>
                </a:srgbClr>
              </a:solidFill>
              <a:latin typeface="Arial"/>
              <a:sym typeface="Arial"/>
            </a:endParaRPr>
          </a:p>
        </p:txBody>
      </p:sp>
      <p:pic>
        <p:nvPicPr>
          <p:cNvPr id="10" name="圖片 201">
            <a:extLst>
              <a:ext uri="{FF2B5EF4-FFF2-40B4-BE49-F238E27FC236}">
                <a16:creationId xmlns:a16="http://schemas.microsoft.com/office/drawing/2014/main" id="{26E9469D-4A13-4569-830B-204D8EE9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47" r="17638"/>
          <a:stretch>
            <a:fillRect/>
          </a:stretch>
        </p:blipFill>
        <p:spPr bwMode="auto">
          <a:xfrm>
            <a:off x="245142" y="1572933"/>
            <a:ext cx="28289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202">
            <a:extLst>
              <a:ext uri="{FF2B5EF4-FFF2-40B4-BE49-F238E27FC236}">
                <a16:creationId xmlns:a16="http://schemas.microsoft.com/office/drawing/2014/main" id="{55337AB9-4E39-44E0-9926-ADC0C8E8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0288" r="20366"/>
          <a:stretch>
            <a:fillRect/>
          </a:stretch>
        </p:blipFill>
        <p:spPr bwMode="auto">
          <a:xfrm>
            <a:off x="3215832" y="1572933"/>
            <a:ext cx="28194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203">
            <a:extLst>
              <a:ext uri="{FF2B5EF4-FFF2-40B4-BE49-F238E27FC236}">
                <a16:creationId xmlns:a16="http://schemas.microsoft.com/office/drawing/2014/main" id="{46159E96-2FE6-4A8E-BDE8-B21BD72E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16760" r="16370"/>
          <a:stretch>
            <a:fillRect/>
          </a:stretch>
        </p:blipFill>
        <p:spPr bwMode="auto">
          <a:xfrm>
            <a:off x="6168365" y="1572932"/>
            <a:ext cx="2771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204">
            <a:extLst>
              <a:ext uri="{FF2B5EF4-FFF2-40B4-BE49-F238E27FC236}">
                <a16:creationId xmlns:a16="http://schemas.microsoft.com/office/drawing/2014/main" id="{4939CC72-4052-46A9-BB50-0ADB3BB9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16760" r="16370"/>
          <a:stretch>
            <a:fillRect/>
          </a:stretch>
        </p:blipFill>
        <p:spPr bwMode="auto">
          <a:xfrm>
            <a:off x="9117938" y="1572930"/>
            <a:ext cx="2771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207">
            <a:extLst>
              <a:ext uri="{FF2B5EF4-FFF2-40B4-BE49-F238E27FC236}">
                <a16:creationId xmlns:a16="http://schemas.microsoft.com/office/drawing/2014/main" id="{F91D6B01-A4DE-4F33-A61E-4A5C95F35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t="18318" r="20895"/>
          <a:stretch>
            <a:fillRect/>
          </a:stretch>
        </p:blipFill>
        <p:spPr bwMode="auto">
          <a:xfrm>
            <a:off x="219429" y="4224532"/>
            <a:ext cx="27336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208">
            <a:extLst>
              <a:ext uri="{FF2B5EF4-FFF2-40B4-BE49-F238E27FC236}">
                <a16:creationId xmlns:a16="http://schemas.microsoft.com/office/drawing/2014/main" id="{542A5067-68FE-40B8-9C7B-53E0A0C0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6765" r="18311"/>
          <a:stretch>
            <a:fillRect/>
          </a:stretch>
        </p:blipFill>
        <p:spPr bwMode="auto">
          <a:xfrm>
            <a:off x="3348037" y="4224530"/>
            <a:ext cx="2667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209">
            <a:extLst>
              <a:ext uri="{FF2B5EF4-FFF2-40B4-BE49-F238E27FC236}">
                <a16:creationId xmlns:a16="http://schemas.microsoft.com/office/drawing/2014/main" id="{18A5B016-E28B-4671-AE5A-4D5368CE1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16840" r="17905"/>
          <a:stretch>
            <a:fillRect/>
          </a:stretch>
        </p:blipFill>
        <p:spPr bwMode="auto">
          <a:xfrm>
            <a:off x="6176966" y="4222188"/>
            <a:ext cx="28003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210">
            <a:extLst>
              <a:ext uri="{FF2B5EF4-FFF2-40B4-BE49-F238E27FC236}">
                <a16:creationId xmlns:a16="http://schemas.microsoft.com/office/drawing/2014/main" id="{19593B70-A794-44AB-9D3B-7D233B5D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14995" r="18381"/>
          <a:stretch>
            <a:fillRect/>
          </a:stretch>
        </p:blipFill>
        <p:spPr bwMode="auto">
          <a:xfrm>
            <a:off x="9089360" y="4222188"/>
            <a:ext cx="28289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7E69EC1-282E-46F0-B9E5-2D2A3EDF3741}"/>
              </a:ext>
            </a:extLst>
          </p:cNvPr>
          <p:cNvSpPr/>
          <p:nvPr/>
        </p:nvSpPr>
        <p:spPr>
          <a:xfrm>
            <a:off x="1438667" y="6179770"/>
            <a:ext cx="9459395" cy="646331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一期作只有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甘藷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適栽度為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最適合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(0.8-1.0)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。水稻、大豆、食用玉米則為列為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邊緣適栽物種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氣候變遷下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累積溫度及累積降雨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對於各作物一、二期作有極大影響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0C8BD3B-C191-4DF7-8D5E-0BE2BA286C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0719" y="5669832"/>
            <a:ext cx="2168994" cy="391271"/>
          </a:xfrm>
          <a:prstGeom prst="rect">
            <a:avLst/>
          </a:prstGeom>
        </p:spPr>
      </p:pic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AD3E6847-D356-446C-8955-399FF64EB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47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190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FAFD9D64-6A7D-402E-B03F-4D4C88E9CFDE}"/>
              </a:ext>
            </a:extLst>
          </p:cNvPr>
          <p:cNvSpPr/>
          <p:nvPr/>
        </p:nvSpPr>
        <p:spPr>
          <a:xfrm>
            <a:off x="696000" y="1409700"/>
            <a:ext cx="10800000" cy="3736085"/>
          </a:xfrm>
          <a:prstGeom prst="rect">
            <a:avLst/>
          </a:prstGeom>
          <a:gradFill flip="none" rotWithShape="1">
            <a:gsLst>
              <a:gs pos="69000">
                <a:srgbClr val="60ADCB"/>
              </a:gs>
              <a:gs pos="0">
                <a:srgbClr val="D9ECF3"/>
              </a:gs>
              <a:gs pos="100000">
                <a:srgbClr val="60ADC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TW" altLang="en-US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9987CA19-5B0D-4FDB-A39C-A15185D260B7}"/>
              </a:ext>
            </a:extLst>
          </p:cNvPr>
          <p:cNvSpPr/>
          <p:nvPr/>
        </p:nvSpPr>
        <p:spPr>
          <a:xfrm>
            <a:off x="4660577" y="1969244"/>
            <a:ext cx="2833304" cy="2833304"/>
          </a:xfrm>
          <a:prstGeom prst="ellipse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TW" altLang="en-US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7501144-146B-4811-BF96-32120E53B13F}"/>
              </a:ext>
            </a:extLst>
          </p:cNvPr>
          <p:cNvGrpSpPr/>
          <p:nvPr/>
        </p:nvGrpSpPr>
        <p:grpSpPr>
          <a:xfrm>
            <a:off x="4444157" y="1600873"/>
            <a:ext cx="3294583" cy="3289584"/>
            <a:chOff x="3899612" y="1237256"/>
            <a:chExt cx="4392776" cy="4386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Shape">
              <a:extLst>
                <a:ext uri="{FF2B5EF4-FFF2-40B4-BE49-F238E27FC236}">
                  <a16:creationId xmlns:a16="http://schemas.microsoft.com/office/drawing/2014/main" id="{A982F75D-F99D-4556-BFCD-4F3439894C0E}"/>
                </a:ext>
              </a:extLst>
            </p:cNvPr>
            <p:cNvSpPr/>
            <p:nvPr/>
          </p:nvSpPr>
          <p:spPr>
            <a:xfrm>
              <a:off x="4337879" y="2930148"/>
              <a:ext cx="1682889" cy="249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0" extrusionOk="0">
                  <a:moveTo>
                    <a:pt x="11643" y="6302"/>
                  </a:moveTo>
                  <a:cubicBezTo>
                    <a:pt x="11643" y="5574"/>
                    <a:pt x="11806" y="4864"/>
                    <a:pt x="12106" y="4209"/>
                  </a:cubicBezTo>
                  <a:cubicBezTo>
                    <a:pt x="12269" y="3827"/>
                    <a:pt x="12051" y="3408"/>
                    <a:pt x="11534" y="3208"/>
                  </a:cubicBezTo>
                  <a:lnTo>
                    <a:pt x="3537" y="115"/>
                  </a:lnTo>
                  <a:cubicBezTo>
                    <a:pt x="2856" y="-140"/>
                    <a:pt x="2013" y="42"/>
                    <a:pt x="1714" y="533"/>
                  </a:cubicBezTo>
                  <a:cubicBezTo>
                    <a:pt x="626" y="2317"/>
                    <a:pt x="0" y="4264"/>
                    <a:pt x="0" y="6320"/>
                  </a:cubicBezTo>
                  <a:cubicBezTo>
                    <a:pt x="0" y="14145"/>
                    <a:pt x="8841" y="20568"/>
                    <a:pt x="20185" y="21405"/>
                  </a:cubicBezTo>
                  <a:cubicBezTo>
                    <a:pt x="20947" y="21460"/>
                    <a:pt x="21600" y="21060"/>
                    <a:pt x="21600" y="20550"/>
                  </a:cubicBezTo>
                  <a:lnTo>
                    <a:pt x="21600" y="14418"/>
                  </a:lnTo>
                  <a:cubicBezTo>
                    <a:pt x="21600" y="13999"/>
                    <a:pt x="21165" y="13635"/>
                    <a:pt x="20566" y="13562"/>
                  </a:cubicBezTo>
                  <a:cubicBezTo>
                    <a:pt x="15479" y="12889"/>
                    <a:pt x="11643" y="9887"/>
                    <a:pt x="11643" y="6302"/>
                  </a:cubicBezTo>
                  <a:close/>
                </a:path>
              </a:pathLst>
            </a:custGeom>
            <a:solidFill>
              <a:srgbClr val="A2B969">
                <a:lumMod val="20000"/>
                <a:lumOff val="80000"/>
              </a:srgbClr>
            </a:solidFill>
            <a:ln w="12700">
              <a:miter lim="400000"/>
            </a:ln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 panose="020F0502020204030204"/>
                <a:sym typeface="Arial"/>
              </a:endParaRPr>
            </a:p>
          </p:txBody>
        </p:sp>
        <p:sp>
          <p:nvSpPr>
            <p:cNvPr id="4" name="Shape">
              <a:extLst>
                <a:ext uri="{FF2B5EF4-FFF2-40B4-BE49-F238E27FC236}">
                  <a16:creationId xmlns:a16="http://schemas.microsoft.com/office/drawing/2014/main" id="{D560888E-BF55-4EBB-9B84-C875A4521448}"/>
                </a:ext>
              </a:extLst>
            </p:cNvPr>
            <p:cNvSpPr/>
            <p:nvPr/>
          </p:nvSpPr>
          <p:spPr>
            <a:xfrm>
              <a:off x="6181838" y="2930148"/>
              <a:ext cx="1682889" cy="2493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9957" y="6317"/>
                  </a:moveTo>
                  <a:cubicBezTo>
                    <a:pt x="9957" y="9902"/>
                    <a:pt x="6121" y="12904"/>
                    <a:pt x="1034" y="13559"/>
                  </a:cubicBezTo>
                  <a:cubicBezTo>
                    <a:pt x="435" y="13632"/>
                    <a:pt x="0" y="13996"/>
                    <a:pt x="0" y="14415"/>
                  </a:cubicBezTo>
                  <a:lnTo>
                    <a:pt x="0" y="20547"/>
                  </a:lnTo>
                  <a:cubicBezTo>
                    <a:pt x="0" y="21057"/>
                    <a:pt x="653" y="21457"/>
                    <a:pt x="1415" y="21402"/>
                  </a:cubicBezTo>
                  <a:cubicBezTo>
                    <a:pt x="12759" y="20565"/>
                    <a:pt x="21600" y="14142"/>
                    <a:pt x="21600" y="6317"/>
                  </a:cubicBezTo>
                  <a:cubicBezTo>
                    <a:pt x="21600" y="4261"/>
                    <a:pt x="21001" y="2314"/>
                    <a:pt x="19886" y="530"/>
                  </a:cubicBezTo>
                  <a:cubicBezTo>
                    <a:pt x="19587" y="57"/>
                    <a:pt x="18716" y="-143"/>
                    <a:pt x="18063" y="112"/>
                  </a:cubicBezTo>
                  <a:lnTo>
                    <a:pt x="10066" y="3205"/>
                  </a:lnTo>
                  <a:cubicBezTo>
                    <a:pt x="9549" y="3405"/>
                    <a:pt x="9304" y="3824"/>
                    <a:pt x="9494" y="4206"/>
                  </a:cubicBezTo>
                  <a:cubicBezTo>
                    <a:pt x="9793" y="4879"/>
                    <a:pt x="9957" y="5589"/>
                    <a:pt x="9957" y="6317"/>
                  </a:cubicBezTo>
                  <a:close/>
                </a:path>
              </a:pathLst>
            </a:custGeom>
            <a:solidFill>
              <a:srgbClr val="C13018">
                <a:lumMod val="20000"/>
                <a:lumOff val="80000"/>
              </a:srgbClr>
            </a:solidFill>
            <a:ln w="12700">
              <a:miter lim="400000"/>
            </a:ln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 panose="020F0502020204030204"/>
                <a:sym typeface="Arial"/>
              </a:endParaRPr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9C2FB9DD-9227-461A-A3ED-F4925BEEA4C5}"/>
                </a:ext>
              </a:extLst>
            </p:cNvPr>
            <p:cNvSpPr/>
            <p:nvPr/>
          </p:nvSpPr>
          <p:spPr>
            <a:xfrm>
              <a:off x="4634608" y="1877950"/>
              <a:ext cx="2931760" cy="126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404" extrusionOk="0">
                  <a:moveTo>
                    <a:pt x="10701" y="15331"/>
                  </a:moveTo>
                  <a:cubicBezTo>
                    <a:pt x="12679" y="15331"/>
                    <a:pt x="14440" y="17445"/>
                    <a:pt x="15584" y="20776"/>
                  </a:cubicBezTo>
                  <a:cubicBezTo>
                    <a:pt x="15816" y="21421"/>
                    <a:pt x="16202" y="21564"/>
                    <a:pt x="16511" y="21170"/>
                  </a:cubicBezTo>
                  <a:lnTo>
                    <a:pt x="21007" y="15152"/>
                  </a:lnTo>
                  <a:cubicBezTo>
                    <a:pt x="21378" y="14651"/>
                    <a:pt x="21486" y="13540"/>
                    <a:pt x="21239" y="12716"/>
                  </a:cubicBezTo>
                  <a:cubicBezTo>
                    <a:pt x="18906" y="5015"/>
                    <a:pt x="15059" y="0"/>
                    <a:pt x="10686" y="0"/>
                  </a:cubicBezTo>
                  <a:cubicBezTo>
                    <a:pt x="6313" y="0"/>
                    <a:pt x="2466" y="5015"/>
                    <a:pt x="133" y="12716"/>
                  </a:cubicBezTo>
                  <a:cubicBezTo>
                    <a:pt x="-114" y="13540"/>
                    <a:pt x="-6" y="14651"/>
                    <a:pt x="365" y="15152"/>
                  </a:cubicBezTo>
                  <a:lnTo>
                    <a:pt x="4861" y="21170"/>
                  </a:lnTo>
                  <a:cubicBezTo>
                    <a:pt x="5170" y="21600"/>
                    <a:pt x="5572" y="21421"/>
                    <a:pt x="5788" y="20776"/>
                  </a:cubicBezTo>
                  <a:cubicBezTo>
                    <a:pt x="6962" y="17481"/>
                    <a:pt x="8724" y="15331"/>
                    <a:pt x="10701" y="15331"/>
                  </a:cubicBezTo>
                  <a:close/>
                </a:path>
              </a:pathLst>
            </a:custGeom>
            <a:solidFill>
              <a:srgbClr val="FFCC4C">
                <a:lumMod val="20000"/>
                <a:lumOff val="80000"/>
              </a:srgbClr>
            </a:solidFill>
            <a:ln w="12700">
              <a:miter lim="400000"/>
            </a:ln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 panose="020F0502020204030204"/>
                <a:sym typeface="Arial"/>
              </a:endParaRPr>
            </a:p>
          </p:txBody>
        </p:sp>
        <p:sp>
          <p:nvSpPr>
            <p:cNvPr id="6" name="Freeform: Shape 23">
              <a:extLst>
                <a:ext uri="{FF2B5EF4-FFF2-40B4-BE49-F238E27FC236}">
                  <a16:creationId xmlns:a16="http://schemas.microsoft.com/office/drawing/2014/main" id="{C8FD2757-7EF1-4B92-83F5-C56D9FD477EC}"/>
                </a:ext>
              </a:extLst>
            </p:cNvPr>
            <p:cNvSpPr/>
            <p:nvPr/>
          </p:nvSpPr>
          <p:spPr>
            <a:xfrm>
              <a:off x="4440874" y="1237256"/>
              <a:ext cx="3310252" cy="1471180"/>
            </a:xfrm>
            <a:custGeom>
              <a:avLst/>
              <a:gdLst>
                <a:gd name="connsiteX0" fmla="*/ 1655126 w 3310252"/>
                <a:gd name="connsiteY0" fmla="*/ 0 h 1471180"/>
                <a:gd name="connsiteX1" fmla="*/ 1983641 w 3310252"/>
                <a:gd name="connsiteY1" fmla="*/ 328487 h 1471180"/>
                <a:gd name="connsiteX2" fmla="*/ 1951824 w 3310252"/>
                <a:gd name="connsiteY2" fmla="*/ 468438 h 1471180"/>
                <a:gd name="connsiteX3" fmla="*/ 3295691 w 3310252"/>
                <a:gd name="connsiteY3" fmla="*/ 1318347 h 1471180"/>
                <a:gd name="connsiteX4" fmla="*/ 3268044 w 3310252"/>
                <a:gd name="connsiteY4" fmla="*/ 1439201 h 1471180"/>
                <a:gd name="connsiteX5" fmla="*/ 3232058 w 3310252"/>
                <a:gd name="connsiteY5" fmla="*/ 1460358 h 1471180"/>
                <a:gd name="connsiteX6" fmla="*/ 3119773 w 3310252"/>
                <a:gd name="connsiteY6" fmla="*/ 1434895 h 1471180"/>
                <a:gd name="connsiteX7" fmla="*/ 1655126 w 3310252"/>
                <a:gd name="connsiteY7" fmla="*/ 657067 h 1471180"/>
                <a:gd name="connsiteX8" fmla="*/ 190480 w 3310252"/>
                <a:gd name="connsiteY8" fmla="*/ 1434895 h 1471180"/>
                <a:gd name="connsiteX9" fmla="*/ 78195 w 3310252"/>
                <a:gd name="connsiteY9" fmla="*/ 1460358 h 1471180"/>
                <a:gd name="connsiteX10" fmla="*/ 42208 w 3310252"/>
                <a:gd name="connsiteY10" fmla="*/ 1439201 h 1471180"/>
                <a:gd name="connsiteX11" fmla="*/ 14562 w 3310252"/>
                <a:gd name="connsiteY11" fmla="*/ 1318347 h 1471180"/>
                <a:gd name="connsiteX12" fmla="*/ 1358428 w 3310252"/>
                <a:gd name="connsiteY12" fmla="*/ 468438 h 1471180"/>
                <a:gd name="connsiteX13" fmla="*/ 1326612 w 3310252"/>
                <a:gd name="connsiteY13" fmla="*/ 328487 h 1471180"/>
                <a:gd name="connsiteX14" fmla="*/ 1655126 w 3310252"/>
                <a:gd name="connsiteY14" fmla="*/ 0 h 147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0252" h="1471180">
                  <a:moveTo>
                    <a:pt x="1655126" y="0"/>
                  </a:moveTo>
                  <a:cubicBezTo>
                    <a:pt x="1837377" y="0"/>
                    <a:pt x="1983641" y="148376"/>
                    <a:pt x="1983641" y="328487"/>
                  </a:cubicBezTo>
                  <a:cubicBezTo>
                    <a:pt x="1983641" y="379412"/>
                    <a:pt x="1970976" y="426031"/>
                    <a:pt x="1951824" y="468438"/>
                  </a:cubicBezTo>
                  <a:cubicBezTo>
                    <a:pt x="2509233" y="553157"/>
                    <a:pt x="2992506" y="869007"/>
                    <a:pt x="3295691" y="1318347"/>
                  </a:cubicBezTo>
                  <a:cubicBezTo>
                    <a:pt x="3323183" y="1358601"/>
                    <a:pt x="3310518" y="1413739"/>
                    <a:pt x="3268044" y="1439201"/>
                  </a:cubicBezTo>
                  <a:lnTo>
                    <a:pt x="3232058" y="1460358"/>
                  </a:lnTo>
                  <a:cubicBezTo>
                    <a:pt x="3193908" y="1481514"/>
                    <a:pt x="3145102" y="1470936"/>
                    <a:pt x="3119773" y="1434895"/>
                  </a:cubicBezTo>
                  <a:cubicBezTo>
                    <a:pt x="2801761" y="966551"/>
                    <a:pt x="2265511" y="657067"/>
                    <a:pt x="1655126" y="657067"/>
                  </a:cubicBezTo>
                  <a:cubicBezTo>
                    <a:pt x="1044741" y="657067"/>
                    <a:pt x="508492" y="966551"/>
                    <a:pt x="190480" y="1434895"/>
                  </a:cubicBezTo>
                  <a:cubicBezTo>
                    <a:pt x="165150" y="1470936"/>
                    <a:pt x="116344" y="1481514"/>
                    <a:pt x="78195" y="1460358"/>
                  </a:cubicBezTo>
                  <a:lnTo>
                    <a:pt x="42208" y="1439201"/>
                  </a:lnTo>
                  <a:cubicBezTo>
                    <a:pt x="-266" y="1413739"/>
                    <a:pt x="-12931" y="1358601"/>
                    <a:pt x="14562" y="1318347"/>
                  </a:cubicBezTo>
                  <a:cubicBezTo>
                    <a:pt x="317746" y="869007"/>
                    <a:pt x="798857" y="553157"/>
                    <a:pt x="1358428" y="468438"/>
                  </a:cubicBezTo>
                  <a:cubicBezTo>
                    <a:pt x="1337269" y="426031"/>
                    <a:pt x="1326612" y="377259"/>
                    <a:pt x="1326612" y="328487"/>
                  </a:cubicBezTo>
                  <a:cubicBezTo>
                    <a:pt x="1326612" y="146223"/>
                    <a:pt x="1472876" y="0"/>
                    <a:pt x="1655126" y="0"/>
                  </a:cubicBezTo>
                  <a:close/>
                </a:path>
              </a:pathLst>
            </a:custGeom>
            <a:solidFill>
              <a:srgbClr val="FFCC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77">
                <a:defRPr/>
              </a:pPr>
              <a:endParaRPr lang="en-US" sz="1351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Freeform: Shape 22">
              <a:extLst>
                <a:ext uri="{FF2B5EF4-FFF2-40B4-BE49-F238E27FC236}">
                  <a16:creationId xmlns:a16="http://schemas.microsoft.com/office/drawing/2014/main" id="{AEBF74C1-60D2-485C-93F6-72F93B5F9858}"/>
                </a:ext>
              </a:extLst>
            </p:cNvPr>
            <p:cNvSpPr/>
            <p:nvPr/>
          </p:nvSpPr>
          <p:spPr>
            <a:xfrm>
              <a:off x="5415605" y="2771433"/>
              <a:ext cx="1360791" cy="447706"/>
            </a:xfrm>
            <a:custGeom>
              <a:avLst/>
              <a:gdLst>
                <a:gd name="connsiteX0" fmla="*/ 677438 w 1360791"/>
                <a:gd name="connsiteY0" fmla="*/ 0 h 447706"/>
                <a:gd name="connsiteX1" fmla="*/ 1340953 w 1360791"/>
                <a:gd name="connsiteY1" fmla="*/ 309484 h 447706"/>
                <a:gd name="connsiteX2" fmla="*/ 1317632 w 1360791"/>
                <a:gd name="connsiteY2" fmla="*/ 436704 h 447706"/>
                <a:gd name="connsiteX3" fmla="*/ 1209517 w 1360791"/>
                <a:gd name="connsiteY3" fmla="*/ 415453 h 447706"/>
                <a:gd name="connsiteX4" fmla="*/ 679600 w 1360791"/>
                <a:gd name="connsiteY4" fmla="*/ 167473 h 447706"/>
                <a:gd name="connsiteX5" fmla="*/ 149683 w 1360791"/>
                <a:gd name="connsiteY5" fmla="*/ 415453 h 447706"/>
                <a:gd name="connsiteX6" fmla="*/ 41723 w 1360791"/>
                <a:gd name="connsiteY6" fmla="*/ 436704 h 447706"/>
                <a:gd name="connsiteX7" fmla="*/ 18401 w 1360791"/>
                <a:gd name="connsiteY7" fmla="*/ 309484 h 447706"/>
                <a:gd name="connsiteX8" fmla="*/ 677438 w 1360791"/>
                <a:gd name="connsiteY8" fmla="*/ 0 h 44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0791" h="447706">
                  <a:moveTo>
                    <a:pt x="677438" y="0"/>
                  </a:moveTo>
                  <a:cubicBezTo>
                    <a:pt x="946643" y="0"/>
                    <a:pt x="1182025" y="120854"/>
                    <a:pt x="1340953" y="309484"/>
                  </a:cubicBezTo>
                  <a:cubicBezTo>
                    <a:pt x="1374778" y="349737"/>
                    <a:pt x="1364275" y="411241"/>
                    <a:pt x="1317632" y="436704"/>
                  </a:cubicBezTo>
                  <a:cubicBezTo>
                    <a:pt x="1281645" y="457860"/>
                    <a:pt x="1237009" y="447282"/>
                    <a:pt x="1209517" y="415453"/>
                  </a:cubicBezTo>
                  <a:cubicBezTo>
                    <a:pt x="1082405" y="265018"/>
                    <a:pt x="893667" y="167473"/>
                    <a:pt x="679600" y="167473"/>
                  </a:cubicBezTo>
                  <a:cubicBezTo>
                    <a:pt x="467695" y="167473"/>
                    <a:pt x="276950" y="262865"/>
                    <a:pt x="149683" y="415453"/>
                  </a:cubicBezTo>
                  <a:cubicBezTo>
                    <a:pt x="122191" y="447282"/>
                    <a:pt x="77709" y="455707"/>
                    <a:pt x="41723" y="436704"/>
                  </a:cubicBezTo>
                  <a:cubicBezTo>
                    <a:pt x="-2913" y="411241"/>
                    <a:pt x="-13416" y="349737"/>
                    <a:pt x="18401" y="309484"/>
                  </a:cubicBezTo>
                  <a:cubicBezTo>
                    <a:pt x="175167" y="120854"/>
                    <a:pt x="412556" y="0"/>
                    <a:pt x="677438" y="0"/>
                  </a:cubicBezTo>
                  <a:close/>
                </a:path>
              </a:pathLst>
            </a:custGeom>
            <a:solidFill>
              <a:srgbClr val="FFCC4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77">
                <a:defRPr/>
              </a:pPr>
              <a:endParaRPr lang="en-US" sz="1351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9889AD24-48A3-4844-82CD-C37409212387}"/>
                </a:ext>
              </a:extLst>
            </p:cNvPr>
            <p:cNvSpPr/>
            <p:nvPr/>
          </p:nvSpPr>
          <p:spPr>
            <a:xfrm>
              <a:off x="3899612" y="2802977"/>
              <a:ext cx="2125901" cy="2820100"/>
            </a:xfrm>
            <a:custGeom>
              <a:avLst/>
              <a:gdLst>
                <a:gd name="connsiteX0" fmla="*/ 486715 w 2125901"/>
                <a:gd name="connsiteY0" fmla="*/ 370 h 2820100"/>
                <a:gd name="connsiteX1" fmla="*/ 521353 w 2125901"/>
                <a:gd name="connsiteY1" fmla="*/ 11434 h 2820100"/>
                <a:gd name="connsiteX2" fmla="*/ 557410 w 2125901"/>
                <a:gd name="connsiteY2" fmla="*/ 32588 h 2820100"/>
                <a:gd name="connsiteX3" fmla="*/ 593467 w 2125901"/>
                <a:gd name="connsiteY3" fmla="*/ 138489 h 2820100"/>
                <a:gd name="connsiteX4" fmla="*/ 445101 w 2125901"/>
                <a:gd name="connsiteY4" fmla="*/ 848526 h 2820100"/>
                <a:gd name="connsiteX5" fmla="*/ 2051619 w 2125901"/>
                <a:gd name="connsiteY5" fmla="*/ 2609952 h 2820100"/>
                <a:gd name="connsiteX6" fmla="*/ 2125803 w 2125901"/>
                <a:gd name="connsiteY6" fmla="*/ 2694699 h 2820100"/>
                <a:gd name="connsiteX7" fmla="*/ 2125803 w 2125901"/>
                <a:gd name="connsiteY7" fmla="*/ 2734905 h 2820100"/>
                <a:gd name="connsiteX8" fmla="*/ 2032606 w 2125901"/>
                <a:gd name="connsiteY8" fmla="*/ 2819783 h 2820100"/>
                <a:gd name="connsiteX9" fmla="*/ 601940 w 2125901"/>
                <a:gd name="connsiteY9" fmla="*/ 1999510 h 2820100"/>
                <a:gd name="connsiteX10" fmla="*/ 328555 w 2125901"/>
                <a:gd name="connsiteY10" fmla="*/ 2147850 h 2820100"/>
                <a:gd name="connsiteX11" fmla="*/ 0 w 2125901"/>
                <a:gd name="connsiteY11" fmla="*/ 1819373 h 2820100"/>
                <a:gd name="connsiteX12" fmla="*/ 328555 w 2125901"/>
                <a:gd name="connsiteY12" fmla="*/ 1490764 h 2820100"/>
                <a:gd name="connsiteX13" fmla="*/ 341264 w 2125901"/>
                <a:gd name="connsiteY13" fmla="*/ 1490764 h 2820100"/>
                <a:gd name="connsiteX14" fmla="*/ 233190 w 2125901"/>
                <a:gd name="connsiteY14" fmla="*/ 846423 h 2820100"/>
                <a:gd name="connsiteX15" fmla="*/ 400571 w 2125901"/>
                <a:gd name="connsiteY15" fmla="*/ 49537 h 2820100"/>
                <a:gd name="connsiteX16" fmla="*/ 486715 w 2125901"/>
                <a:gd name="connsiteY16" fmla="*/ 370 h 282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5901" h="2820100">
                  <a:moveTo>
                    <a:pt x="486715" y="370"/>
                  </a:moveTo>
                  <a:cubicBezTo>
                    <a:pt x="498467" y="1473"/>
                    <a:pt x="510245" y="5062"/>
                    <a:pt x="521353" y="11434"/>
                  </a:cubicBezTo>
                  <a:lnTo>
                    <a:pt x="557410" y="32588"/>
                  </a:lnTo>
                  <a:cubicBezTo>
                    <a:pt x="595635" y="53742"/>
                    <a:pt x="610412" y="100386"/>
                    <a:pt x="593467" y="138489"/>
                  </a:cubicBezTo>
                  <a:cubicBezTo>
                    <a:pt x="498103" y="356861"/>
                    <a:pt x="445101" y="596386"/>
                    <a:pt x="445101" y="848526"/>
                  </a:cubicBezTo>
                  <a:cubicBezTo>
                    <a:pt x="445101" y="1770627"/>
                    <a:pt x="1150877" y="2529409"/>
                    <a:pt x="2051619" y="2609952"/>
                  </a:cubicBezTo>
                  <a:cubicBezTo>
                    <a:pt x="2094080" y="2612054"/>
                    <a:pt x="2127970" y="2650158"/>
                    <a:pt x="2125803" y="2694699"/>
                  </a:cubicBezTo>
                  <a:lnTo>
                    <a:pt x="2125803" y="2734905"/>
                  </a:lnTo>
                  <a:cubicBezTo>
                    <a:pt x="2125803" y="2785884"/>
                    <a:pt x="2081372" y="2823988"/>
                    <a:pt x="2032606" y="2819783"/>
                  </a:cubicBezTo>
                  <a:cubicBezTo>
                    <a:pt x="1443375" y="2766701"/>
                    <a:pt x="928327" y="2455174"/>
                    <a:pt x="601940" y="1999510"/>
                  </a:cubicBezTo>
                  <a:cubicBezTo>
                    <a:pt x="544701" y="2088462"/>
                    <a:pt x="442933" y="2147850"/>
                    <a:pt x="328555" y="2147850"/>
                  </a:cubicBezTo>
                  <a:cubicBezTo>
                    <a:pt x="146200" y="2147850"/>
                    <a:pt x="0" y="1999510"/>
                    <a:pt x="0" y="1819373"/>
                  </a:cubicBezTo>
                  <a:cubicBezTo>
                    <a:pt x="0" y="1637002"/>
                    <a:pt x="148367" y="1490764"/>
                    <a:pt x="328555" y="1490764"/>
                  </a:cubicBezTo>
                  <a:cubicBezTo>
                    <a:pt x="332791" y="1490764"/>
                    <a:pt x="337027" y="1490764"/>
                    <a:pt x="341264" y="1490764"/>
                  </a:cubicBezTo>
                  <a:cubicBezTo>
                    <a:pt x="271316" y="1289474"/>
                    <a:pt x="233190" y="1073204"/>
                    <a:pt x="233190" y="846423"/>
                  </a:cubicBezTo>
                  <a:cubicBezTo>
                    <a:pt x="233190" y="562488"/>
                    <a:pt x="292497" y="293268"/>
                    <a:pt x="400571" y="49537"/>
                  </a:cubicBezTo>
                  <a:cubicBezTo>
                    <a:pt x="416457" y="16131"/>
                    <a:pt x="451462" y="-2937"/>
                    <a:pt x="486715" y="370"/>
                  </a:cubicBezTo>
                  <a:close/>
                </a:path>
              </a:pathLst>
            </a:custGeom>
            <a:solidFill>
              <a:srgbClr val="A2B96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77">
                <a:defRPr/>
              </a:pPr>
              <a:endParaRPr lang="en-US" sz="1351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Freeform: Shape 20">
              <a:extLst>
                <a:ext uri="{FF2B5EF4-FFF2-40B4-BE49-F238E27FC236}">
                  <a16:creationId xmlns:a16="http://schemas.microsoft.com/office/drawing/2014/main" id="{96F47EA0-8FF9-4F8F-B908-137534F6FE8B}"/>
                </a:ext>
              </a:extLst>
            </p:cNvPr>
            <p:cNvSpPr/>
            <p:nvPr/>
          </p:nvSpPr>
          <p:spPr>
            <a:xfrm>
              <a:off x="6175016" y="2802952"/>
              <a:ext cx="2117372" cy="2820416"/>
            </a:xfrm>
            <a:custGeom>
              <a:avLst/>
              <a:gdLst>
                <a:gd name="connsiteX0" fmla="*/ 1641239 w 2117372"/>
                <a:gd name="connsiteY0" fmla="*/ 494 h 2820416"/>
                <a:gd name="connsiteX1" fmla="*/ 1727423 w 2117372"/>
                <a:gd name="connsiteY1" fmla="*/ 49955 h 2820416"/>
                <a:gd name="connsiteX2" fmla="*/ 1894852 w 2117372"/>
                <a:gd name="connsiteY2" fmla="*/ 846811 h 2820416"/>
                <a:gd name="connsiteX3" fmla="*/ 1786729 w 2117372"/>
                <a:gd name="connsiteY3" fmla="*/ 1491129 h 2820416"/>
                <a:gd name="connsiteX4" fmla="*/ 1788885 w 2117372"/>
                <a:gd name="connsiteY4" fmla="*/ 1491129 h 2820416"/>
                <a:gd name="connsiteX5" fmla="*/ 2117372 w 2117372"/>
                <a:gd name="connsiteY5" fmla="*/ 1821828 h 2820416"/>
                <a:gd name="connsiteX6" fmla="*/ 1788885 w 2117372"/>
                <a:gd name="connsiteY6" fmla="*/ 2150293 h 2820416"/>
                <a:gd name="connsiteX7" fmla="*/ 1519705 w 2117372"/>
                <a:gd name="connsiteY7" fmla="*/ 2008264 h 2820416"/>
                <a:gd name="connsiteX8" fmla="*/ 93223 w 2117372"/>
                <a:gd name="connsiteY8" fmla="*/ 2820099 h 2820416"/>
                <a:gd name="connsiteX9" fmla="*/ 0 w 2117372"/>
                <a:gd name="connsiteY9" fmla="*/ 2735224 h 2820416"/>
                <a:gd name="connsiteX10" fmla="*/ 0 w 2117372"/>
                <a:gd name="connsiteY10" fmla="*/ 2695019 h 2820416"/>
                <a:gd name="connsiteX11" fmla="*/ 76265 w 2117372"/>
                <a:gd name="connsiteY11" fmla="*/ 2610275 h 2820416"/>
                <a:gd name="connsiteX12" fmla="*/ 1682919 w 2117372"/>
                <a:gd name="connsiteY12" fmla="*/ 848914 h 2820416"/>
                <a:gd name="connsiteX13" fmla="*/ 1534507 w 2117372"/>
                <a:gd name="connsiteY13" fmla="*/ 138903 h 2820416"/>
                <a:gd name="connsiteX14" fmla="*/ 1570580 w 2117372"/>
                <a:gd name="connsiteY14" fmla="*/ 33006 h 2820416"/>
                <a:gd name="connsiteX15" fmla="*/ 1606556 w 2117372"/>
                <a:gd name="connsiteY15" fmla="*/ 11853 h 2820416"/>
                <a:gd name="connsiteX16" fmla="*/ 1641239 w 2117372"/>
                <a:gd name="connsiteY16" fmla="*/ 494 h 28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7372" h="2820416">
                  <a:moveTo>
                    <a:pt x="1641239" y="494"/>
                  </a:moveTo>
                  <a:cubicBezTo>
                    <a:pt x="1676529" y="-3306"/>
                    <a:pt x="1711543" y="14974"/>
                    <a:pt x="1727423" y="49955"/>
                  </a:cubicBezTo>
                  <a:cubicBezTo>
                    <a:pt x="1835448" y="293676"/>
                    <a:pt x="1894852" y="562886"/>
                    <a:pt x="1894852" y="846811"/>
                  </a:cubicBezTo>
                  <a:cubicBezTo>
                    <a:pt x="1894852" y="1071482"/>
                    <a:pt x="1856720" y="1289845"/>
                    <a:pt x="1786729" y="1491129"/>
                  </a:cubicBezTo>
                  <a:cubicBezTo>
                    <a:pt x="1786729" y="1491129"/>
                    <a:pt x="1788885" y="1491129"/>
                    <a:pt x="1788885" y="1491129"/>
                  </a:cubicBezTo>
                  <a:cubicBezTo>
                    <a:pt x="1969058" y="1491129"/>
                    <a:pt x="2115216" y="1637362"/>
                    <a:pt x="2117372" y="1821828"/>
                  </a:cubicBezTo>
                  <a:cubicBezTo>
                    <a:pt x="2117372" y="2004060"/>
                    <a:pt x="1968960" y="2150293"/>
                    <a:pt x="1788885" y="2150293"/>
                  </a:cubicBezTo>
                  <a:cubicBezTo>
                    <a:pt x="1676547" y="2150293"/>
                    <a:pt x="1579011" y="2093140"/>
                    <a:pt x="1519705" y="2008264"/>
                  </a:cubicBezTo>
                  <a:cubicBezTo>
                    <a:pt x="1193277" y="2459707"/>
                    <a:pt x="680402" y="2767019"/>
                    <a:pt x="93223" y="2820099"/>
                  </a:cubicBezTo>
                  <a:cubicBezTo>
                    <a:pt x="42348" y="2824303"/>
                    <a:pt x="0" y="2786201"/>
                    <a:pt x="0" y="2735224"/>
                  </a:cubicBezTo>
                  <a:lnTo>
                    <a:pt x="0" y="2695019"/>
                  </a:lnTo>
                  <a:cubicBezTo>
                    <a:pt x="0" y="2650480"/>
                    <a:pt x="31761" y="2614480"/>
                    <a:pt x="76265" y="2610275"/>
                  </a:cubicBezTo>
                  <a:cubicBezTo>
                    <a:pt x="977128" y="2527634"/>
                    <a:pt x="1682919" y="1770981"/>
                    <a:pt x="1682919" y="848914"/>
                  </a:cubicBezTo>
                  <a:cubicBezTo>
                    <a:pt x="1682919" y="596784"/>
                    <a:pt x="1629886" y="355165"/>
                    <a:pt x="1534507" y="138903"/>
                  </a:cubicBezTo>
                  <a:cubicBezTo>
                    <a:pt x="1517548" y="100801"/>
                    <a:pt x="1534507" y="54159"/>
                    <a:pt x="1570580" y="33006"/>
                  </a:cubicBezTo>
                  <a:lnTo>
                    <a:pt x="1606556" y="11853"/>
                  </a:lnTo>
                  <a:cubicBezTo>
                    <a:pt x="1617682" y="5481"/>
                    <a:pt x="1629476" y="1761"/>
                    <a:pt x="1641239" y="494"/>
                  </a:cubicBezTo>
                  <a:close/>
                </a:path>
              </a:pathLst>
            </a:custGeom>
            <a:solidFill>
              <a:srgbClr val="C130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77">
                <a:defRPr/>
              </a:pPr>
              <a:endParaRPr lang="en-US" sz="1351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A02C00F2-EECE-40CA-84FD-A3AFFBDF2653}"/>
                </a:ext>
              </a:extLst>
            </p:cNvPr>
            <p:cNvSpPr/>
            <p:nvPr/>
          </p:nvSpPr>
          <p:spPr>
            <a:xfrm>
              <a:off x="6188665" y="3394517"/>
              <a:ext cx="773625" cy="1119242"/>
            </a:xfrm>
            <a:custGeom>
              <a:avLst/>
              <a:gdLst>
                <a:gd name="connsiteX0" fmla="*/ 659055 w 773625"/>
                <a:gd name="connsiteY0" fmla="*/ 114 h 1119242"/>
                <a:gd name="connsiteX1" fmla="*/ 746080 w 773625"/>
                <a:gd name="connsiteY1" fmla="*/ 62101 h 1119242"/>
                <a:gd name="connsiteX2" fmla="*/ 773625 w 773625"/>
                <a:gd name="connsiteY2" fmla="*/ 278231 h 1119242"/>
                <a:gd name="connsiteX3" fmla="*/ 101752 w 773625"/>
                <a:gd name="connsiteY3" fmla="*/ 1117526 h 1119242"/>
                <a:gd name="connsiteX4" fmla="*/ 0 w 773625"/>
                <a:gd name="connsiteY4" fmla="*/ 1034884 h 1119242"/>
                <a:gd name="connsiteX5" fmla="*/ 67835 w 773625"/>
                <a:gd name="connsiteY5" fmla="*/ 952242 h 1119242"/>
                <a:gd name="connsiteX6" fmla="*/ 241636 w 773625"/>
                <a:gd name="connsiteY6" fmla="*/ 886549 h 1119242"/>
                <a:gd name="connsiteX7" fmla="*/ 243792 w 773625"/>
                <a:gd name="connsiteY7" fmla="*/ 884447 h 1119242"/>
                <a:gd name="connsiteX8" fmla="*/ 604039 w 773625"/>
                <a:gd name="connsiteY8" fmla="*/ 278231 h 1119242"/>
                <a:gd name="connsiteX9" fmla="*/ 580807 w 773625"/>
                <a:gd name="connsiteY9" fmla="*/ 106641 h 1119242"/>
                <a:gd name="connsiteX10" fmla="*/ 620998 w 773625"/>
                <a:gd name="connsiteY10" fmla="*/ 11255 h 1119242"/>
                <a:gd name="connsiteX11" fmla="*/ 659055 w 773625"/>
                <a:gd name="connsiteY11" fmla="*/ 114 h 111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3625" h="1119242">
                  <a:moveTo>
                    <a:pt x="659055" y="114"/>
                  </a:moveTo>
                  <a:cubicBezTo>
                    <a:pt x="697630" y="-1875"/>
                    <a:pt x="734979" y="22390"/>
                    <a:pt x="746080" y="62101"/>
                  </a:cubicBezTo>
                  <a:cubicBezTo>
                    <a:pt x="765195" y="131999"/>
                    <a:pt x="773625" y="204130"/>
                    <a:pt x="773625" y="278231"/>
                  </a:cubicBezTo>
                  <a:cubicBezTo>
                    <a:pt x="773625" y="687368"/>
                    <a:pt x="485329" y="1030680"/>
                    <a:pt x="101752" y="1117526"/>
                  </a:cubicBezTo>
                  <a:cubicBezTo>
                    <a:pt x="48719" y="1128168"/>
                    <a:pt x="0" y="1087964"/>
                    <a:pt x="0" y="1034884"/>
                  </a:cubicBezTo>
                  <a:cubicBezTo>
                    <a:pt x="0" y="994680"/>
                    <a:pt x="27546" y="960782"/>
                    <a:pt x="67835" y="952242"/>
                  </a:cubicBezTo>
                  <a:cubicBezTo>
                    <a:pt x="129297" y="937395"/>
                    <a:pt x="188701" y="916242"/>
                    <a:pt x="241636" y="886549"/>
                  </a:cubicBezTo>
                  <a:cubicBezTo>
                    <a:pt x="241636" y="886549"/>
                    <a:pt x="243792" y="886549"/>
                    <a:pt x="243792" y="884447"/>
                  </a:cubicBezTo>
                  <a:cubicBezTo>
                    <a:pt x="459940" y="767907"/>
                    <a:pt x="604039" y="539033"/>
                    <a:pt x="604039" y="278231"/>
                  </a:cubicBezTo>
                  <a:cubicBezTo>
                    <a:pt x="604039" y="218976"/>
                    <a:pt x="595609" y="161692"/>
                    <a:pt x="580807" y="106641"/>
                  </a:cubicBezTo>
                  <a:cubicBezTo>
                    <a:pt x="570122" y="68408"/>
                    <a:pt x="587081" y="30306"/>
                    <a:pt x="620998" y="11255"/>
                  </a:cubicBezTo>
                  <a:cubicBezTo>
                    <a:pt x="633202" y="4357"/>
                    <a:pt x="646197" y="777"/>
                    <a:pt x="659055" y="114"/>
                  </a:cubicBezTo>
                  <a:close/>
                </a:path>
              </a:pathLst>
            </a:custGeom>
            <a:solidFill>
              <a:srgbClr val="C1301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77">
                <a:defRPr/>
              </a:pPr>
              <a:endParaRPr lang="en-US" sz="1351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E1E54124-D320-4795-A24E-7504D30CD2FF}"/>
                </a:ext>
              </a:extLst>
            </p:cNvPr>
            <p:cNvSpPr/>
            <p:nvPr/>
          </p:nvSpPr>
          <p:spPr>
            <a:xfrm>
              <a:off x="5238209" y="3393733"/>
              <a:ext cx="775724" cy="1120026"/>
            </a:xfrm>
            <a:custGeom>
              <a:avLst/>
              <a:gdLst>
                <a:gd name="connsiteX0" fmla="*/ 114574 w 775724"/>
                <a:gd name="connsiteY0" fmla="*/ 114 h 1120026"/>
                <a:gd name="connsiteX1" fmla="*/ 152603 w 775724"/>
                <a:gd name="connsiteY1" fmla="*/ 11255 h 1120026"/>
                <a:gd name="connsiteX2" fmla="*/ 192897 w 775724"/>
                <a:gd name="connsiteY2" fmla="*/ 106645 h 1120026"/>
                <a:gd name="connsiteX3" fmla="*/ 169548 w 775724"/>
                <a:gd name="connsiteY3" fmla="*/ 278242 h 1120026"/>
                <a:gd name="connsiteX4" fmla="*/ 707846 w 775724"/>
                <a:gd name="connsiteY4" fmla="*/ 952277 h 1120026"/>
                <a:gd name="connsiteX5" fmla="*/ 775724 w 775724"/>
                <a:gd name="connsiteY5" fmla="*/ 1034922 h 1120026"/>
                <a:gd name="connsiteX6" fmla="*/ 671887 w 775724"/>
                <a:gd name="connsiteY6" fmla="*/ 1117698 h 1120026"/>
                <a:gd name="connsiteX7" fmla="*/ 0 w 775724"/>
                <a:gd name="connsiteY7" fmla="*/ 278242 h 1120026"/>
                <a:gd name="connsiteX8" fmla="*/ 27585 w 775724"/>
                <a:gd name="connsiteY8" fmla="*/ 62104 h 1120026"/>
                <a:gd name="connsiteX9" fmla="*/ 114574 w 775724"/>
                <a:gd name="connsiteY9" fmla="*/ 114 h 11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5724" h="1120026">
                  <a:moveTo>
                    <a:pt x="114574" y="114"/>
                  </a:moveTo>
                  <a:cubicBezTo>
                    <a:pt x="127426" y="777"/>
                    <a:pt x="140412" y="4357"/>
                    <a:pt x="152603" y="11255"/>
                  </a:cubicBezTo>
                  <a:cubicBezTo>
                    <a:pt x="186493" y="30307"/>
                    <a:pt x="201369" y="70644"/>
                    <a:pt x="192897" y="106645"/>
                  </a:cubicBezTo>
                  <a:cubicBezTo>
                    <a:pt x="178021" y="161698"/>
                    <a:pt x="169548" y="218984"/>
                    <a:pt x="169548" y="278242"/>
                  </a:cubicBezTo>
                  <a:cubicBezTo>
                    <a:pt x="169548" y="606850"/>
                    <a:pt x="400571" y="882377"/>
                    <a:pt x="707846" y="952277"/>
                  </a:cubicBezTo>
                  <a:cubicBezTo>
                    <a:pt x="748139" y="960817"/>
                    <a:pt x="775724" y="994716"/>
                    <a:pt x="775724" y="1034922"/>
                  </a:cubicBezTo>
                  <a:cubicBezTo>
                    <a:pt x="775724" y="1090106"/>
                    <a:pt x="724889" y="1130312"/>
                    <a:pt x="671887" y="1117698"/>
                  </a:cubicBezTo>
                  <a:cubicBezTo>
                    <a:pt x="288261" y="1030717"/>
                    <a:pt x="0" y="687393"/>
                    <a:pt x="0" y="278242"/>
                  </a:cubicBezTo>
                  <a:cubicBezTo>
                    <a:pt x="0" y="204137"/>
                    <a:pt x="10542" y="129901"/>
                    <a:pt x="27585" y="62104"/>
                  </a:cubicBezTo>
                  <a:cubicBezTo>
                    <a:pt x="38669" y="22391"/>
                    <a:pt x="76019" y="-1876"/>
                    <a:pt x="114574" y="114"/>
                  </a:cubicBezTo>
                  <a:close/>
                </a:path>
              </a:pathLst>
            </a:custGeom>
            <a:solidFill>
              <a:srgbClr val="A2B96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377">
                <a:defRPr/>
              </a:pPr>
              <a:endParaRPr lang="en-US" sz="1351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9099427-FBF7-4E87-8457-08DA798C1E90}"/>
              </a:ext>
            </a:extLst>
          </p:cNvPr>
          <p:cNvSpPr/>
          <p:nvPr/>
        </p:nvSpPr>
        <p:spPr>
          <a:xfrm>
            <a:off x="4772968" y="3689664"/>
            <a:ext cx="1034752" cy="612000"/>
          </a:xfrm>
          <a:prstGeom prst="roundRect">
            <a:avLst>
              <a:gd name="adj" fmla="val 809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危害</a:t>
            </a:r>
            <a:endParaRPr lang="en-US" altLang="zh-TW" sz="20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HARZARDS</a:t>
            </a:r>
            <a:endParaRPr lang="zh-TW" altLang="en-US" sz="8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D261BBF-A1C6-4107-A8AD-018F99FB7AC0}"/>
              </a:ext>
            </a:extLst>
          </p:cNvPr>
          <p:cNvSpPr/>
          <p:nvPr/>
        </p:nvSpPr>
        <p:spPr>
          <a:xfrm>
            <a:off x="6363723" y="3689664"/>
            <a:ext cx="1034752" cy="612000"/>
          </a:xfrm>
          <a:prstGeom prst="roundRect">
            <a:avLst>
              <a:gd name="adj" fmla="val 809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暴露</a:t>
            </a:r>
            <a:endParaRPr lang="en-US" altLang="zh-TW" sz="20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EXPOSURE</a:t>
            </a:r>
            <a:endParaRPr lang="zh-TW" altLang="en-US" sz="8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5E4554F-039D-4A43-8F46-939533E2342F}"/>
              </a:ext>
            </a:extLst>
          </p:cNvPr>
          <p:cNvSpPr/>
          <p:nvPr/>
        </p:nvSpPr>
        <p:spPr>
          <a:xfrm>
            <a:off x="5581373" y="2123864"/>
            <a:ext cx="1107428" cy="612000"/>
          </a:xfrm>
          <a:prstGeom prst="roundRect">
            <a:avLst>
              <a:gd name="adj" fmla="val 809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脆弱性</a:t>
            </a:r>
            <a:r>
              <a:rPr lang="en-US" altLang="zh-TW" sz="8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VULNERABILIY</a:t>
            </a:r>
            <a:endParaRPr lang="zh-TW" altLang="en-US" sz="8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20645B4-3CDC-4D67-8408-FFC48C2882A1}"/>
              </a:ext>
            </a:extLst>
          </p:cNvPr>
          <p:cNvSpPr/>
          <p:nvPr/>
        </p:nvSpPr>
        <p:spPr>
          <a:xfrm>
            <a:off x="5582013" y="3107368"/>
            <a:ext cx="1034752" cy="612000"/>
          </a:xfrm>
          <a:prstGeom prst="roundRect">
            <a:avLst>
              <a:gd name="adj" fmla="val 809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風險</a:t>
            </a:r>
            <a:endParaRPr lang="en-US" altLang="zh-TW" sz="20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8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RISK</a:t>
            </a:r>
            <a:endParaRPr lang="zh-TW" altLang="en-US" sz="8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C78015E-1C1C-401B-B47B-897F422E3C5E}"/>
              </a:ext>
            </a:extLst>
          </p:cNvPr>
          <p:cNvGrpSpPr/>
          <p:nvPr/>
        </p:nvGrpSpPr>
        <p:grpSpPr>
          <a:xfrm>
            <a:off x="3349013" y="1623680"/>
            <a:ext cx="812800" cy="3214249"/>
            <a:chOff x="2168234" y="1807997"/>
            <a:chExt cx="812800" cy="3214249"/>
          </a:xfrm>
        </p:grpSpPr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5627AFEA-D9CB-44E7-93D4-1E266F48E724}"/>
                </a:ext>
              </a:extLst>
            </p:cNvPr>
            <p:cNvCxnSpPr>
              <a:cxnSpLocks/>
            </p:cNvCxnSpPr>
            <p:nvPr/>
          </p:nvCxnSpPr>
          <p:spPr>
            <a:xfrm>
              <a:off x="2168234" y="1807997"/>
              <a:ext cx="812800" cy="162000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3A7E240B-CB5E-4BCF-B76E-5A15F896D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234" y="3402246"/>
              <a:ext cx="812800" cy="162000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DFD34745-01E8-4145-A0C5-80FE1E947341}"/>
              </a:ext>
            </a:extLst>
          </p:cNvPr>
          <p:cNvGrpSpPr/>
          <p:nvPr/>
        </p:nvGrpSpPr>
        <p:grpSpPr>
          <a:xfrm flipH="1">
            <a:off x="8019261" y="1623680"/>
            <a:ext cx="812800" cy="3214249"/>
            <a:chOff x="2168234" y="1807997"/>
            <a:chExt cx="812800" cy="3214249"/>
          </a:xfrm>
        </p:grpSpPr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62217D58-D0A8-4570-A1DC-AC92354F01D9}"/>
                </a:ext>
              </a:extLst>
            </p:cNvPr>
            <p:cNvCxnSpPr>
              <a:cxnSpLocks/>
            </p:cNvCxnSpPr>
            <p:nvPr/>
          </p:nvCxnSpPr>
          <p:spPr>
            <a:xfrm>
              <a:off x="2168234" y="1807997"/>
              <a:ext cx="812800" cy="162000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26DBE3D3-1D15-47DC-9EA9-30B2A42000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234" y="3402246"/>
              <a:ext cx="812800" cy="162000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25A4BF3-0DE3-436F-B67A-B94F56D21F6C}"/>
              </a:ext>
            </a:extLst>
          </p:cNvPr>
          <p:cNvSpPr/>
          <p:nvPr/>
        </p:nvSpPr>
        <p:spPr>
          <a:xfrm>
            <a:off x="1016800" y="1720332"/>
            <a:ext cx="2016000" cy="72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氣候</a:t>
            </a:r>
            <a:endParaRPr lang="en-US" altLang="zh-TW" sz="2000" b="1" dirty="0">
              <a:solidFill>
                <a:srgbClr val="3D42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000" b="1" dirty="0">
                <a:solidFill>
                  <a:srgbClr val="3D4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CLIMATE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AEC3323D-4F2A-4BA0-ABE5-398DC38BF91D}"/>
              </a:ext>
            </a:extLst>
          </p:cNvPr>
          <p:cNvSpPr/>
          <p:nvPr/>
        </p:nvSpPr>
        <p:spPr>
          <a:xfrm>
            <a:off x="998800" y="3692740"/>
            <a:ext cx="2052000" cy="72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人為氣候變化</a:t>
            </a:r>
            <a:endParaRPr lang="en-US" altLang="zh-TW" sz="2000" b="1" dirty="0">
              <a:solidFill>
                <a:srgbClr val="94918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Anthropogenic </a:t>
            </a:r>
          </a:p>
          <a:p>
            <a:pPr algn="ctr" defTabSz="914377"/>
            <a:r>
              <a:rPr lang="en-US" altLang="zh-TW" sz="1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Climate Change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04221593-4235-4752-860F-05A9E8DC08C7}"/>
              </a:ext>
            </a:extLst>
          </p:cNvPr>
          <p:cNvSpPr/>
          <p:nvPr/>
        </p:nvSpPr>
        <p:spPr>
          <a:xfrm>
            <a:off x="998800" y="2586868"/>
            <a:ext cx="2052000" cy="72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自然變異性</a:t>
            </a:r>
            <a:endParaRPr lang="en-US" altLang="zh-TW" sz="2000" b="1" dirty="0">
              <a:solidFill>
                <a:srgbClr val="94918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Natural Variability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D905D433-8C50-4732-BFF7-F4D9E9B81358}"/>
              </a:ext>
            </a:extLst>
          </p:cNvPr>
          <p:cNvSpPr/>
          <p:nvPr/>
        </p:nvSpPr>
        <p:spPr>
          <a:xfrm>
            <a:off x="8980641" y="2474420"/>
            <a:ext cx="2207881" cy="72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社會經濟途徑</a:t>
            </a:r>
          </a:p>
          <a:p>
            <a:pPr algn="ctr" defTabSz="914377"/>
            <a:r>
              <a:rPr lang="en-US" altLang="zh-TW" sz="1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SOCIO-ECONOMIC PATHWAY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A9283A0C-964D-428A-A01F-2176D1EC44F7}"/>
              </a:ext>
            </a:extLst>
          </p:cNvPr>
          <p:cNvSpPr/>
          <p:nvPr/>
        </p:nvSpPr>
        <p:spPr>
          <a:xfrm>
            <a:off x="9136521" y="1712216"/>
            <a:ext cx="2052000" cy="72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社會經濟過程</a:t>
            </a:r>
          </a:p>
          <a:p>
            <a:pPr algn="ctr" defTabSz="914377"/>
            <a:r>
              <a:rPr lang="en-US" altLang="zh-TW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Socioeconomic Processes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D0F302B-C875-493D-A8C9-A32FC58DB848}"/>
              </a:ext>
            </a:extLst>
          </p:cNvPr>
          <p:cNvSpPr/>
          <p:nvPr/>
        </p:nvSpPr>
        <p:spPr>
          <a:xfrm>
            <a:off x="8980641" y="3236624"/>
            <a:ext cx="2207881" cy="72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適應和緩解行動</a:t>
            </a:r>
            <a:endParaRPr lang="en-US" altLang="zh-TW" sz="2000" b="1" dirty="0">
              <a:solidFill>
                <a:srgbClr val="94918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Adaptation &amp; Mitigation Actions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B16CC37-3E02-4BAB-84D9-4DB6F3122110}"/>
              </a:ext>
            </a:extLst>
          </p:cNvPr>
          <p:cNvSpPr/>
          <p:nvPr/>
        </p:nvSpPr>
        <p:spPr>
          <a:xfrm>
            <a:off x="8980641" y="3998828"/>
            <a:ext cx="2207881" cy="72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2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治理</a:t>
            </a:r>
            <a:endParaRPr lang="en-US" altLang="zh-TW" sz="2000" b="1" dirty="0">
              <a:solidFill>
                <a:srgbClr val="94918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algn="ctr" defTabSz="914377"/>
            <a:r>
              <a:rPr lang="en-US" altLang="zh-TW" sz="1000" b="1" dirty="0">
                <a:solidFill>
                  <a:srgbClr val="94918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Governance</a:t>
            </a:r>
          </a:p>
        </p:txBody>
      </p:sp>
      <p:sp>
        <p:nvSpPr>
          <p:cNvPr id="40" name="標題 1">
            <a:extLst>
              <a:ext uri="{FF2B5EF4-FFF2-40B4-BE49-F238E27FC236}">
                <a16:creationId xmlns:a16="http://schemas.microsoft.com/office/drawing/2014/main" id="{75455424-ADFE-4D91-9AF0-F1CC8150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571"/>
            <a:ext cx="10515600" cy="923289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zh-TW" sz="4400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作物適栽</a:t>
            </a:r>
            <a:r>
              <a:rPr lang="zh-TW" altLang="en-US" sz="4400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風險</a:t>
            </a:r>
            <a:r>
              <a:rPr lang="zh-TW" altLang="zh-TW" sz="4400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分析</a:t>
            </a:r>
            <a:endParaRPr lang="zh-TW" altLang="en-US" sz="4400" b="1" kern="1200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0B16794-4F5E-4369-9107-EA5C910F52E4}"/>
              </a:ext>
            </a:extLst>
          </p:cNvPr>
          <p:cNvSpPr/>
          <p:nvPr/>
        </p:nvSpPr>
        <p:spPr>
          <a:xfrm>
            <a:off x="2749900" y="5420313"/>
            <a:ext cx="6577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因應未來之氣候改變，減少作物栽培風險之調適策略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宜選擇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適當作物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減少暴露風險，以及增加栽培韌性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調整栽培時間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，亦可減少栽培作物暴露之風險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22735ACD-B763-4EC9-9957-E5E452AE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48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85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AE49B1A-DC35-40D3-8286-FB66E3C113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752" y="616661"/>
          <a:ext cx="11812772" cy="266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61FF531-7ECA-41CE-B129-EEF85248AF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487" y="3268260"/>
          <a:ext cx="11812772" cy="26664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53193">
                  <a:extLst>
                    <a:ext uri="{9D8B030D-6E8A-4147-A177-3AD203B41FA5}">
                      <a16:colId xmlns:a16="http://schemas.microsoft.com/office/drawing/2014/main" val="2943584642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29238790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1923519183"/>
                    </a:ext>
                  </a:extLst>
                </a:gridCol>
                <a:gridCol w="2953193">
                  <a:extLst>
                    <a:ext uri="{9D8B030D-6E8A-4147-A177-3AD203B41FA5}">
                      <a16:colId xmlns:a16="http://schemas.microsoft.com/office/drawing/2014/main" val="731904979"/>
                    </a:ext>
                  </a:extLst>
                </a:gridCol>
              </a:tblGrid>
              <a:tr h="343591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lang="zh-TW" altLang="zh-TW" sz="13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期作</a:t>
                      </a:r>
                      <a:endParaRPr lang="zh-TW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59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食用玉米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81591"/>
                  </a:ext>
                </a:extLst>
              </a:tr>
              <a:tr h="2025663"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39394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195B2175-4160-4ED1-83A4-DD714F42D858}"/>
              </a:ext>
            </a:extLst>
          </p:cNvPr>
          <p:cNvSpPr txBox="1"/>
          <p:nvPr/>
        </p:nvSpPr>
        <p:spPr>
          <a:xfrm>
            <a:off x="1331049" y="-134062"/>
            <a:ext cx="10075327" cy="9028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685800">
              <a:buClrTx/>
              <a:buSzPts val="5200"/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itchFamily="34" charset="0"/>
              </a:defRPr>
            </a:lvl1pPr>
            <a:lvl2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2pPr>
            <a:lvl3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3pPr>
            <a:lvl4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4pPr>
            <a:lvl5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5pPr>
            <a:lvl6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6pPr>
            <a:lvl7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7pPr>
            <a:lvl8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8pPr>
            <a:lvl9pPr algn="ctr">
              <a:buClr>
                <a:srgbClr val="191919"/>
              </a:buClr>
              <a:buSzPts val="5200"/>
              <a:buFont typeface="Lora"/>
              <a:buNone/>
              <a:defRPr sz="5200" b="1">
                <a:solidFill>
                  <a:srgbClr val="191919"/>
                </a:solidFill>
                <a:latin typeface="Lora"/>
                <a:ea typeface="Lora"/>
                <a:cs typeface="Lora"/>
              </a:defRPr>
            </a:lvl9pPr>
          </a:lstStyle>
          <a:p>
            <a:pPr defTabSz="914377"/>
            <a:r>
              <a:rPr lang="zh-TW" altLang="zh-TW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桃園灌區作物適栽度</a:t>
            </a:r>
            <a:r>
              <a:rPr lang="zh-TW" altLang="en-US" sz="4267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風險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(2010-2019</a:t>
            </a:r>
            <a:r>
              <a:rPr lang="zh-TW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資料</a:t>
            </a:r>
            <a:r>
              <a:rPr lang="en-US" altLang="zh-TW" sz="3733" dirty="0">
                <a:solidFill>
                  <a:srgbClr val="9FAFA4">
                    <a:lumMod val="50000"/>
                  </a:srgbClr>
                </a:solidFill>
                <a:latin typeface="Arial"/>
                <a:sym typeface="Arial"/>
              </a:rPr>
              <a:t>)</a:t>
            </a:r>
            <a:endParaRPr lang="zh-TW" altLang="en-US" sz="4267" dirty="0">
              <a:solidFill>
                <a:srgbClr val="9FAFA4">
                  <a:lumMod val="50000"/>
                </a:srgbClr>
              </a:solidFill>
              <a:latin typeface="Arial"/>
              <a:sym typeface="Arial"/>
            </a:endParaRPr>
          </a:p>
        </p:txBody>
      </p:sp>
      <p:pic>
        <p:nvPicPr>
          <p:cNvPr id="11" name="圖片 211">
            <a:extLst>
              <a:ext uri="{FF2B5EF4-FFF2-40B4-BE49-F238E27FC236}">
                <a16:creationId xmlns:a16="http://schemas.microsoft.com/office/drawing/2014/main" id="{397E6A57-3362-4344-AC51-E66D3395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t="17432" r="19400" b="2501"/>
          <a:stretch>
            <a:fillRect/>
          </a:stretch>
        </p:blipFill>
        <p:spPr bwMode="auto">
          <a:xfrm>
            <a:off x="245141" y="1377733"/>
            <a:ext cx="28194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212">
            <a:extLst>
              <a:ext uri="{FF2B5EF4-FFF2-40B4-BE49-F238E27FC236}">
                <a16:creationId xmlns:a16="http://schemas.microsoft.com/office/drawing/2014/main" id="{1B39EAE2-B7AF-4F79-AF16-2394B9C83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20288" r="19125"/>
          <a:stretch>
            <a:fillRect/>
          </a:stretch>
        </p:blipFill>
        <p:spPr bwMode="auto">
          <a:xfrm>
            <a:off x="3205124" y="1377733"/>
            <a:ext cx="28194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213">
            <a:extLst>
              <a:ext uri="{FF2B5EF4-FFF2-40B4-BE49-F238E27FC236}">
                <a16:creationId xmlns:a16="http://schemas.microsoft.com/office/drawing/2014/main" id="{027BD542-59A1-4593-9A4D-46D6BDFC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19279" r="16435"/>
          <a:stretch>
            <a:fillRect/>
          </a:stretch>
        </p:blipFill>
        <p:spPr bwMode="auto">
          <a:xfrm>
            <a:off x="6165107" y="1377733"/>
            <a:ext cx="28003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214">
            <a:extLst>
              <a:ext uri="{FF2B5EF4-FFF2-40B4-BE49-F238E27FC236}">
                <a16:creationId xmlns:a16="http://schemas.microsoft.com/office/drawing/2014/main" id="{C66F477A-1804-47AB-B585-B42439CA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16760" r="17883"/>
          <a:stretch>
            <a:fillRect/>
          </a:stretch>
        </p:blipFill>
        <p:spPr bwMode="auto">
          <a:xfrm>
            <a:off x="9127462" y="1377732"/>
            <a:ext cx="27908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216">
            <a:extLst>
              <a:ext uri="{FF2B5EF4-FFF2-40B4-BE49-F238E27FC236}">
                <a16:creationId xmlns:a16="http://schemas.microsoft.com/office/drawing/2014/main" id="{6A3A9FCA-4E08-4F86-B5E8-9D9AFAD8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17137" r="16408" b="3387"/>
          <a:stretch>
            <a:fillRect/>
          </a:stretch>
        </p:blipFill>
        <p:spPr bwMode="auto">
          <a:xfrm>
            <a:off x="245142" y="4134914"/>
            <a:ext cx="28479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217">
            <a:extLst>
              <a:ext uri="{FF2B5EF4-FFF2-40B4-BE49-F238E27FC236}">
                <a16:creationId xmlns:a16="http://schemas.microsoft.com/office/drawing/2014/main" id="{A3AC045B-688E-4BA5-AC7C-5602880B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20288" r="19125"/>
          <a:stretch>
            <a:fillRect/>
          </a:stretch>
        </p:blipFill>
        <p:spPr bwMode="auto">
          <a:xfrm>
            <a:off x="3178527" y="4134914"/>
            <a:ext cx="28194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218">
            <a:extLst>
              <a:ext uri="{FF2B5EF4-FFF2-40B4-BE49-F238E27FC236}">
                <a16:creationId xmlns:a16="http://schemas.microsoft.com/office/drawing/2014/main" id="{0AD009AA-BB20-4685-956C-F15AE365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19279" r="16435"/>
          <a:stretch>
            <a:fillRect/>
          </a:stretch>
        </p:blipFill>
        <p:spPr bwMode="auto">
          <a:xfrm>
            <a:off x="6165107" y="4143345"/>
            <a:ext cx="28003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219">
            <a:extLst>
              <a:ext uri="{FF2B5EF4-FFF2-40B4-BE49-F238E27FC236}">
                <a16:creationId xmlns:a16="http://schemas.microsoft.com/office/drawing/2014/main" id="{DD9646D7-AB19-4582-A405-D46A43A5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19279" r="16435"/>
          <a:stretch>
            <a:fillRect/>
          </a:stretch>
        </p:blipFill>
        <p:spPr bwMode="auto">
          <a:xfrm>
            <a:off x="9098737" y="4143345"/>
            <a:ext cx="280035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4868AC2-F7E4-4A22-8357-21350E9110F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5678838"/>
            <a:ext cx="1957645" cy="529463"/>
          </a:xfrm>
          <a:prstGeom prst="rect">
            <a:avLst/>
          </a:prstGeom>
        </p:spPr>
      </p:pic>
      <p:sp>
        <p:nvSpPr>
          <p:cNvPr id="22" name="投影片編號版面配置區 3">
            <a:extLst>
              <a:ext uri="{FF2B5EF4-FFF2-40B4-BE49-F238E27FC236}">
                <a16:creationId xmlns:a16="http://schemas.microsoft.com/office/drawing/2014/main" id="{8758E930-A4EB-49D9-B962-1147915F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49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6F67AA8-48FB-46C3-89C1-75665FD23DBC}"/>
              </a:ext>
            </a:extLst>
          </p:cNvPr>
          <p:cNvSpPr/>
          <p:nvPr/>
        </p:nvSpPr>
        <p:spPr>
          <a:xfrm>
            <a:off x="1331049" y="6170142"/>
            <a:ext cx="10277346" cy="646331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一期作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風險都為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0.2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以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下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，主要原因為不適栽培之作物栽種面積為零，而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適栽之作物則都為低風險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選擇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適栽之作物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其暴露之風險相對低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30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B435-CC94-4A79-91D6-FFCD67E9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2403360"/>
            <a:ext cx="9392784" cy="112089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全球氣候變遷與作物生產之關係</a:t>
            </a:r>
            <a:endParaRPr lang="en-US" sz="7200" dirty="0"/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87DBEF69-1E23-461F-9731-5D4A6EE6F0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517" r="12517"/>
          <a:stretch>
            <a:fillRect/>
          </a:stretch>
        </p:blipFill>
        <p:spPr>
          <a:xfrm>
            <a:off x="839106" y="3910404"/>
            <a:ext cx="2160000" cy="2160000"/>
          </a:xfr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B24CFBA-906D-46DD-AFF8-4215A0FAFEB9}"/>
              </a:ext>
            </a:extLst>
          </p:cNvPr>
          <p:cNvSpPr/>
          <p:nvPr/>
        </p:nvSpPr>
        <p:spPr>
          <a:xfrm>
            <a:off x="1328704" y="1293931"/>
            <a:ext cx="15087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3D4246"/>
              </a:buClr>
              <a:buSzPts val="3000"/>
              <a:defRPr/>
            </a:pPr>
            <a:r>
              <a:rPr lang="en" altLang="zh-TW" sz="8800" kern="0" dirty="0">
                <a:solidFill>
                  <a:srgbClr val="F3C09C"/>
                </a:solidFill>
                <a:latin typeface="Franklin Gothic Demi" panose="020B0703020102020204" pitchFamily="34" charset="0"/>
                <a:sym typeface="Lora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80356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F65821F6-8F13-4E36-BDF0-86E7753291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15210" y="1385535"/>
          <a:ext cx="6881097" cy="4271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227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2784516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649801">
                  <a:extLst>
                    <a:ext uri="{9D8B030D-6E8A-4147-A177-3AD203B41FA5}">
                      <a16:colId xmlns:a16="http://schemas.microsoft.com/office/drawing/2014/main" val="446329390"/>
                    </a:ext>
                  </a:extLst>
                </a:gridCol>
                <a:gridCol w="2771553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</a:tblGrid>
              <a:tr h="614004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9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不同出流量對脆弱度分析之影響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1798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灌溉供水</a:t>
                      </a:r>
                      <a:r>
                        <a:rPr lang="en-US" alt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75%</a:t>
                      </a:r>
                      <a:endParaRPr lang="zh-TW" altLang="en-US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灌溉供水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50%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798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灌溉供水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30%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灌溉供水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25%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633F8A56-3C29-4FAD-9B76-07AFBD34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79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桃園地區供水脆弱度</a:t>
            </a:r>
            <a:r>
              <a:rPr lang="zh-TW" altLang="zh-TW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分析</a:t>
            </a:r>
            <a:endParaRPr lang="zh-TW" altLang="en-US" sz="4267" b="1" kern="1200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6389" name="圖片 7204">
            <a:extLst>
              <a:ext uri="{FF2B5EF4-FFF2-40B4-BE49-F238E27FC236}">
                <a16:creationId xmlns:a16="http://schemas.microsoft.com/office/drawing/2014/main" id="{770DC5D7-69E1-4519-9A68-9B28D72F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/>
          <a:stretch>
            <a:fillRect/>
          </a:stretch>
        </p:blipFill>
        <p:spPr bwMode="auto">
          <a:xfrm>
            <a:off x="2" y="2312392"/>
            <a:ext cx="5209623" cy="311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64574D1-1869-429D-AEE9-3AE3EAACFB9B}"/>
              </a:ext>
            </a:extLst>
          </p:cNvPr>
          <p:cNvSpPr/>
          <p:nvPr/>
        </p:nvSpPr>
        <p:spPr>
          <a:xfrm>
            <a:off x="1" y="5865973"/>
            <a:ext cx="12298017" cy="369332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當灌溉用水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降低至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30%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以下，系統供水幾乎不會有失敗情況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，這可作為後續考量風險條件下之適栽作物種植策略參考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1E6243C-034C-4195-BC15-21412A9AEB95}"/>
              </a:ext>
            </a:extLst>
          </p:cNvPr>
          <p:cNvSpPr/>
          <p:nvPr/>
        </p:nvSpPr>
        <p:spPr>
          <a:xfrm>
            <a:off x="1310354" y="1925119"/>
            <a:ext cx="3235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2003-2004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年動態脆弱度分析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064B7E0-00A9-4B06-A577-1145B16DF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117" y="2109786"/>
            <a:ext cx="2700763" cy="16521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5FFCD4F-4FCE-4DDD-8D21-C36DE84D3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89" y="2055438"/>
            <a:ext cx="2700763" cy="16521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1EEC410-341B-4157-A702-E0BEA9B14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117" y="3802702"/>
            <a:ext cx="2700763" cy="16216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1E0172B-45C4-4732-9BD7-340EB51DC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945" y="3781624"/>
            <a:ext cx="2700763" cy="1609483"/>
          </a:xfrm>
          <a:prstGeom prst="rect">
            <a:avLst/>
          </a:prstGeom>
        </p:spPr>
      </p:pic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id="{254D16F2-28CF-4F86-B31A-46CDE4B6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50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671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33F8A56-3C29-4FAD-9B76-07AFBD34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56" y="29911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桃園灌區灌溉需水量推估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0C6D42-936B-4E37-BD34-990F958AA138}"/>
              </a:ext>
            </a:extLst>
          </p:cNvPr>
          <p:cNvSpPr/>
          <p:nvPr/>
        </p:nvSpPr>
        <p:spPr>
          <a:xfrm>
            <a:off x="547556" y="1030461"/>
            <a:ext cx="531422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189"/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桃園灌區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水稻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插秧時間設定為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3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15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大豆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種植時間二期作設定為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8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15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輪作之灌溉需水量推估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5E555A17-3181-4014-A4E4-6A080EE75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449590"/>
              </p:ext>
            </p:extLst>
          </p:nvPr>
        </p:nvGraphicFramePr>
        <p:xfrm>
          <a:off x="558159" y="1727963"/>
          <a:ext cx="5230889" cy="371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875">
                  <a:extLst>
                    <a:ext uri="{9D8B030D-6E8A-4147-A177-3AD203B41FA5}">
                      <a16:colId xmlns:a16="http://schemas.microsoft.com/office/drawing/2014/main" val="151828710"/>
                    </a:ext>
                  </a:extLst>
                </a:gridCol>
                <a:gridCol w="1535725">
                  <a:extLst>
                    <a:ext uri="{9D8B030D-6E8A-4147-A177-3AD203B41FA5}">
                      <a16:colId xmlns:a16="http://schemas.microsoft.com/office/drawing/2014/main" val="4156091213"/>
                    </a:ext>
                  </a:extLst>
                </a:gridCol>
                <a:gridCol w="1710289">
                  <a:extLst>
                    <a:ext uri="{9D8B030D-6E8A-4147-A177-3AD203B41FA5}">
                      <a16:colId xmlns:a16="http://schemas.microsoft.com/office/drawing/2014/main" val="2214213626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年份</a:t>
                      </a: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有效降雨</a:t>
                      </a:r>
                      <a:r>
                        <a:rPr lang="en-US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0.6</a:t>
                      </a:r>
                      <a:endParaRPr lang="zh-TW" altLang="zh-TW" sz="15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FAO </a:t>
                      </a:r>
                      <a:r>
                        <a:rPr lang="zh-TW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有效降雨量</a:t>
                      </a: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75613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5167.930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4733.936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6854267"/>
                  </a:ext>
                </a:extLst>
              </a:tr>
              <a:tr h="326221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4584.830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4435.658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16759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7896.801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7928.314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172794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6520.887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6665.227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887418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9174.831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9648.629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4666351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氣候變遷情境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10988.705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11158.686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791301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C0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10988.705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11158.686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505209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C1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12064.500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12133.399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3855406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C2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12455.438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12708.546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733105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C3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11748.032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11873.983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6021112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4C9BFEE1-4279-4D18-BA5D-F632AA989154}"/>
              </a:ext>
            </a:extLst>
          </p:cNvPr>
          <p:cNvSpPr/>
          <p:nvPr/>
        </p:nvSpPr>
        <p:spPr>
          <a:xfrm>
            <a:off x="-63110" y="5371676"/>
            <a:ext cx="1867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0192" indent="126997" algn="just" defTabSz="457189"/>
            <a:r>
              <a:rPr lang="zh-TW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單位</a:t>
            </a:r>
            <a:r>
              <a:rPr lang="en-US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:</a:t>
            </a:r>
            <a:r>
              <a:rPr lang="zh-TW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萬噸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E7E02A9-19DB-479C-A213-471145DDE310}"/>
              </a:ext>
            </a:extLst>
          </p:cNvPr>
          <p:cNvSpPr/>
          <p:nvPr/>
        </p:nvSpPr>
        <p:spPr>
          <a:xfrm>
            <a:off x="547556" y="5657672"/>
            <a:ext cx="5230889" cy="1200329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所擬定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作物栽培組合所需之灌溉需水量較低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，此結果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與桃園農業改良場所提出之建議相似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氣候變遷之情境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下降雨量減少，各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作物之灌溉需水量有顯著增加的趨勢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F7933E7-5A13-483E-B6AD-A0DAE040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90"/>
          <a:stretch/>
        </p:blipFill>
        <p:spPr>
          <a:xfrm>
            <a:off x="6096147" y="0"/>
            <a:ext cx="6053015" cy="6858000"/>
          </a:xfrm>
          <a:prstGeom prst="rect">
            <a:avLst/>
          </a:prstGeom>
        </p:spPr>
      </p:pic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9B6678F2-3CE2-4032-9B32-59DB7EB9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51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710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D20C6D42-936B-4E37-BD34-990F958AA138}"/>
              </a:ext>
            </a:extLst>
          </p:cNvPr>
          <p:cNvSpPr/>
          <p:nvPr/>
        </p:nvSpPr>
        <p:spPr>
          <a:xfrm>
            <a:off x="606211" y="1081632"/>
            <a:ext cx="531422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189"/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桃園灌區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水稻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插秧時間設定為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3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15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玉米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種植時間二期作設定為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8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15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輪作之灌溉需水量推估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2812520-878B-4F22-ABED-D291CF183EB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4297" y="1727963"/>
          <a:ext cx="5195456" cy="371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380">
                  <a:extLst>
                    <a:ext uri="{9D8B030D-6E8A-4147-A177-3AD203B41FA5}">
                      <a16:colId xmlns:a16="http://schemas.microsoft.com/office/drawing/2014/main" val="151828710"/>
                    </a:ext>
                  </a:extLst>
                </a:gridCol>
                <a:gridCol w="1578371">
                  <a:extLst>
                    <a:ext uri="{9D8B030D-6E8A-4147-A177-3AD203B41FA5}">
                      <a16:colId xmlns:a16="http://schemas.microsoft.com/office/drawing/2014/main" val="4156091213"/>
                    </a:ext>
                  </a:extLst>
                </a:gridCol>
                <a:gridCol w="1698705">
                  <a:extLst>
                    <a:ext uri="{9D8B030D-6E8A-4147-A177-3AD203B41FA5}">
                      <a16:colId xmlns:a16="http://schemas.microsoft.com/office/drawing/2014/main" val="164068448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年份</a:t>
                      </a: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有效降雨</a:t>
                      </a:r>
                      <a:r>
                        <a:rPr lang="en-US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0.6</a:t>
                      </a:r>
                      <a:endParaRPr lang="zh-TW" altLang="zh-TW" sz="15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FAO </a:t>
                      </a:r>
                      <a:r>
                        <a:rPr lang="zh-TW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有效降雨量</a:t>
                      </a: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75613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6546.065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6367.395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6854267"/>
                  </a:ext>
                </a:extLst>
              </a:tr>
              <a:tr h="326221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6283.126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6552.211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16759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12986.200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13192.090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172794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8829.682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9305.225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887418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12122.341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12732.761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4666351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氣候變遷情境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12875.885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13333.641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791301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C0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12875.885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13333.641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505209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C1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14023.295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14288.955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3855406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C2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14568.307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15046.334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733105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C3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13613.932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14042.457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6021112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4437F128-0999-4AB6-BCD4-17617464F164}"/>
              </a:ext>
            </a:extLst>
          </p:cNvPr>
          <p:cNvSpPr/>
          <p:nvPr/>
        </p:nvSpPr>
        <p:spPr>
          <a:xfrm>
            <a:off x="39068" y="5382277"/>
            <a:ext cx="140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0192" indent="126997" algn="just" defTabSz="457189"/>
            <a:r>
              <a:rPr lang="zh-TW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單位</a:t>
            </a:r>
            <a:r>
              <a:rPr lang="en-US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:</a:t>
            </a:r>
            <a:r>
              <a:rPr lang="zh-TW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萬噸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51D5AC4-9110-42B3-9389-510D9F55E872}"/>
              </a:ext>
            </a:extLst>
          </p:cNvPr>
          <p:cNvSpPr/>
          <p:nvPr/>
        </p:nvSpPr>
        <p:spPr>
          <a:xfrm>
            <a:off x="609756" y="5663964"/>
            <a:ext cx="5195456" cy="1200329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所擬定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作物栽培組合所需之灌溉需水量較低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，此結果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與桃園農業改良場所提出之建議相似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氣候變遷之情境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下降雨量減少，各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作物之灌溉需水量有顯著增加的趨勢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1EB109-F312-4B25-89A2-EE83720A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56"/>
          <a:stretch/>
        </p:blipFill>
        <p:spPr>
          <a:xfrm>
            <a:off x="6132472" y="0"/>
            <a:ext cx="6116625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AB358198-4E8F-4C78-BE2E-715C60FF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56" y="29911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桃園灌區灌溉需水量推估</a:t>
            </a: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F15D25E6-241B-44AB-87E9-969F9316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52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337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5E1A6A4F-3E67-41EB-BA82-ED76C2958A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9405" y="1727963"/>
          <a:ext cx="4866995" cy="371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373">
                  <a:extLst>
                    <a:ext uri="{9D8B030D-6E8A-4147-A177-3AD203B41FA5}">
                      <a16:colId xmlns:a16="http://schemas.microsoft.com/office/drawing/2014/main" val="151828710"/>
                    </a:ext>
                  </a:extLst>
                </a:gridCol>
                <a:gridCol w="1591311">
                  <a:extLst>
                    <a:ext uri="{9D8B030D-6E8A-4147-A177-3AD203B41FA5}">
                      <a16:colId xmlns:a16="http://schemas.microsoft.com/office/drawing/2014/main" val="4156091213"/>
                    </a:ext>
                  </a:extLst>
                </a:gridCol>
                <a:gridCol w="1591311">
                  <a:extLst>
                    <a:ext uri="{9D8B030D-6E8A-4147-A177-3AD203B41FA5}">
                      <a16:colId xmlns:a16="http://schemas.microsoft.com/office/drawing/2014/main" val="2317704575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年份</a:t>
                      </a: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有效降雨</a:t>
                      </a:r>
                      <a:r>
                        <a:rPr lang="en-US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0.6</a:t>
                      </a:r>
                      <a:endParaRPr lang="zh-TW" altLang="zh-TW" sz="15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FAO </a:t>
                      </a:r>
                      <a:r>
                        <a:rPr lang="zh-TW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有效降雨量</a:t>
                      </a: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75613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2776.474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2652.571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6854267"/>
                  </a:ext>
                </a:extLst>
              </a:tr>
              <a:tr h="326221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2574.041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2523.433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16759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3722.325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3743.267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172794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3099.320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3174.360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887418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5425.555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5868.814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4666351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氣候變遷情境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6860.038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7017.098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791301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C0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6860.038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7017.098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505209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C1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7973.419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8076.381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3855406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C2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8238.677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8484.737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733105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C3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7781.457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7997.851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6021112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D20C6D42-936B-4E37-BD34-990F958AA138}"/>
              </a:ext>
            </a:extLst>
          </p:cNvPr>
          <p:cNvSpPr/>
          <p:nvPr/>
        </p:nvSpPr>
        <p:spPr>
          <a:xfrm>
            <a:off x="619404" y="1081631"/>
            <a:ext cx="531422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189"/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桃園灌區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大豆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種植時間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一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期作設定為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3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15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 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defTabSz="457189"/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之灌溉需水量推估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8338B18-EE5C-441C-9D10-499BF89E3A24}"/>
              </a:ext>
            </a:extLst>
          </p:cNvPr>
          <p:cNvSpPr/>
          <p:nvPr/>
        </p:nvSpPr>
        <p:spPr>
          <a:xfrm>
            <a:off x="219295" y="5361074"/>
            <a:ext cx="140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0192" indent="126997" algn="just" defTabSz="457189"/>
            <a:r>
              <a:rPr lang="zh-TW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單位</a:t>
            </a:r>
            <a:r>
              <a:rPr lang="en-US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:</a:t>
            </a:r>
            <a:r>
              <a:rPr lang="zh-TW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萬噸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173DCD9-99E6-4C04-B27B-EBABAEE78EEC}"/>
              </a:ext>
            </a:extLst>
          </p:cNvPr>
          <p:cNvSpPr/>
          <p:nvPr/>
        </p:nvSpPr>
        <p:spPr>
          <a:xfrm>
            <a:off x="619403" y="5657672"/>
            <a:ext cx="4866997" cy="1200329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所擬定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作物栽培組合所需之灌溉需水量較低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，此結果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與桃園農業改良場所提出之建議相似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氣候變遷之情境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下降雨量減少，各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作物之灌溉需水量有顯著增加的趨勢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0C0D34-0594-4F3D-9286-EB11ADCD7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85"/>
          <a:stretch/>
        </p:blipFill>
        <p:spPr>
          <a:xfrm>
            <a:off x="6157035" y="0"/>
            <a:ext cx="6000007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ED5ADFD0-461B-434F-807F-63A37202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56" y="29911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桃園灌區灌溉需水量推估</a:t>
            </a: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7E0A3D1B-0623-4623-B906-3A6DF68B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53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838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20AE901-1A1A-4E15-9063-66085A459C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9404" y="1727963"/>
          <a:ext cx="4954082" cy="371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2">
                  <a:extLst>
                    <a:ext uri="{9D8B030D-6E8A-4147-A177-3AD203B41FA5}">
                      <a16:colId xmlns:a16="http://schemas.microsoft.com/office/drawing/2014/main" val="151828710"/>
                    </a:ext>
                  </a:extLst>
                </a:gridCol>
                <a:gridCol w="1619785">
                  <a:extLst>
                    <a:ext uri="{9D8B030D-6E8A-4147-A177-3AD203B41FA5}">
                      <a16:colId xmlns:a16="http://schemas.microsoft.com/office/drawing/2014/main" val="4156091213"/>
                    </a:ext>
                  </a:extLst>
                </a:gridCol>
                <a:gridCol w="1619785">
                  <a:extLst>
                    <a:ext uri="{9D8B030D-6E8A-4147-A177-3AD203B41FA5}">
                      <a16:colId xmlns:a16="http://schemas.microsoft.com/office/drawing/2014/main" val="2556867097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年份</a:t>
                      </a: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有效降雨</a:t>
                      </a:r>
                      <a:r>
                        <a:rPr lang="en-US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0.6</a:t>
                      </a:r>
                      <a:endParaRPr lang="zh-TW" altLang="zh-TW" sz="15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FAO </a:t>
                      </a:r>
                      <a:r>
                        <a:rPr lang="zh-TW" altLang="zh-TW" sz="15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有效降雨量</a:t>
                      </a:r>
                    </a:p>
                  </a:txBody>
                  <a:tcPr marL="0" marR="0" anchor="ctr">
                    <a:solidFill>
                      <a:srgbClr val="C2E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75613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2322.745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2067.958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6854267"/>
                  </a:ext>
                </a:extLst>
              </a:tr>
              <a:tr h="326221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2626.394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2481.550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16759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3669.972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3560.030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172794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5221.377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5462.202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887418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indent="330200"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</a:t>
                      </a:r>
                      <a:r>
                        <a:rPr lang="zh-TW" altLang="en-US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6572.094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6699.487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4666351"/>
                  </a:ext>
                </a:extLst>
              </a:tr>
              <a:tr h="315687"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氣候變遷情境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5732.695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5490.124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791301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C0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5732.695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5490.124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505209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C1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5430.790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5053.846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3855406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C2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5767.597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5443.006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733105"/>
                  </a:ext>
                </a:extLst>
              </a:tr>
              <a:tr h="381263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C3</a:t>
                      </a:r>
                      <a:endParaRPr lang="zh-TW" altLang="zh-TW" sz="15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6128.835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5807.735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6021112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D20C6D42-936B-4E37-BD34-990F958AA138}"/>
              </a:ext>
            </a:extLst>
          </p:cNvPr>
          <p:cNvSpPr/>
          <p:nvPr/>
        </p:nvSpPr>
        <p:spPr>
          <a:xfrm>
            <a:off x="619404" y="1078766"/>
            <a:ext cx="531422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189"/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桃園灌區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甘藷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種植時間設定為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4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15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之灌溉需水量推估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58653A4-DA03-455C-9426-09E03CF3D4E3}"/>
              </a:ext>
            </a:extLst>
          </p:cNvPr>
          <p:cNvSpPr/>
          <p:nvPr/>
        </p:nvSpPr>
        <p:spPr>
          <a:xfrm>
            <a:off x="39067" y="5382277"/>
            <a:ext cx="140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0192" indent="126997" algn="just" defTabSz="457189"/>
            <a:r>
              <a:rPr lang="zh-TW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單位</a:t>
            </a:r>
            <a:r>
              <a:rPr lang="en-US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:</a:t>
            </a:r>
            <a:r>
              <a:rPr lang="zh-TW" altLang="zh-TW" sz="14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萬噸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D2BC595-B073-47BB-BE1F-DCA143FD597C}"/>
              </a:ext>
            </a:extLst>
          </p:cNvPr>
          <p:cNvSpPr/>
          <p:nvPr/>
        </p:nvSpPr>
        <p:spPr>
          <a:xfrm>
            <a:off x="619405" y="5657672"/>
            <a:ext cx="4954082" cy="1200329"/>
          </a:xfrm>
          <a:prstGeom prst="rect">
            <a:avLst/>
          </a:prstGeom>
          <a:solidFill>
            <a:srgbClr val="E5E5E5"/>
          </a:solidFill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所擬定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作物栽培組合所需之灌溉需水量較低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，此結果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與桃園農業改良場所提出之建議相似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氣候變遷之情境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下降雨量減少，各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作物之灌溉需水量有顯著增加的趨勢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E371FF-A915-4F7E-B35D-4133EAFF6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85"/>
          <a:stretch/>
        </p:blipFill>
        <p:spPr>
          <a:xfrm>
            <a:off x="6169735" y="30779"/>
            <a:ext cx="6000007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38B745FD-F274-4302-ACA8-F4E2523A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56" y="29911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桃園灌區灌溉需水量推估</a:t>
            </a: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C924420F-50F7-41EF-8E6E-63F62902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54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852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A372DE52-7E07-40B9-95D8-42D1C022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798"/>
            <a:ext cx="111760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zh-TW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不同供水情勢下不同適栽作物之灌溉風險分析</a:t>
            </a:r>
            <a:endParaRPr lang="zh-TW" altLang="en-US" sz="4267" b="1" kern="1200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2B63815-E640-4860-B18B-F0F8F6BDB1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18444" y="4390971"/>
            <a:ext cx="1090931" cy="683895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BFCFE240-6207-4E23-8E8F-D252856A42F4}"/>
              </a:ext>
            </a:extLst>
          </p:cNvPr>
          <p:cNvSpPr/>
          <p:nvPr/>
        </p:nvSpPr>
        <p:spPr>
          <a:xfrm>
            <a:off x="754611" y="2184999"/>
            <a:ext cx="2341020" cy="536259"/>
          </a:xfrm>
          <a:prstGeom prst="roundRect">
            <a:avLst/>
          </a:prstGeom>
          <a:gradFill rotWithShape="1">
            <a:gsLst>
              <a:gs pos="0">
                <a:srgbClr val="51C3F9">
                  <a:lumMod val="110000"/>
                  <a:satMod val="105000"/>
                  <a:tint val="67000"/>
                </a:srgbClr>
              </a:gs>
              <a:gs pos="50000">
                <a:srgbClr val="51C3F9">
                  <a:lumMod val="105000"/>
                  <a:satMod val="103000"/>
                  <a:tint val="73000"/>
                </a:srgbClr>
              </a:gs>
              <a:gs pos="100000">
                <a:srgbClr val="51C3F9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1C3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水庫供水情勢及發生機率推估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6A4C7BF-54C4-43D5-B2E3-6DEA3BAB6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39" y="2546361"/>
            <a:ext cx="939031" cy="569659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45F8BDD5-A7D8-403B-A787-CEC59891D780}"/>
              </a:ext>
            </a:extLst>
          </p:cNvPr>
          <p:cNvSpPr/>
          <p:nvPr/>
        </p:nvSpPr>
        <p:spPr>
          <a:xfrm>
            <a:off x="767146" y="3210767"/>
            <a:ext cx="2253575" cy="676275"/>
          </a:xfrm>
          <a:prstGeom prst="roundRect">
            <a:avLst/>
          </a:prstGeom>
          <a:gradFill rotWithShape="1">
            <a:gsLst>
              <a:gs pos="0">
                <a:srgbClr val="99CB38">
                  <a:lumMod val="110000"/>
                  <a:satMod val="105000"/>
                  <a:tint val="67000"/>
                </a:srgbClr>
              </a:gs>
              <a:gs pos="50000">
                <a:srgbClr val="99CB38">
                  <a:lumMod val="105000"/>
                  <a:satMod val="103000"/>
                  <a:tint val="73000"/>
                </a:srgbClr>
              </a:gs>
              <a:gs pos="100000">
                <a:srgbClr val="99CB38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99CB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需水量推估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6E7A733-DC78-4DAF-BDBB-025E153E9BEE}"/>
              </a:ext>
            </a:extLst>
          </p:cNvPr>
          <p:cNvSpPr txBox="1"/>
          <p:nvPr/>
        </p:nvSpPr>
        <p:spPr>
          <a:xfrm>
            <a:off x="1701252" y="268609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sz="2800" b="1" kern="0" dirty="0">
                <a:solidFill>
                  <a:srgbClr val="0070C0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+</a:t>
            </a:r>
            <a:endParaRPr lang="zh-TW" altLang="en-US" sz="2800" b="1" kern="0" dirty="0">
              <a:solidFill>
                <a:srgbClr val="0070C0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7C79269-DB41-449A-84B2-8A64C2868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31" y="4256729"/>
            <a:ext cx="2268000" cy="12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9D13188-4DEF-41F7-9BE6-960A18D24E83}"/>
              </a:ext>
            </a:extLst>
          </p:cNvPr>
          <p:cNvSpPr/>
          <p:nvPr/>
        </p:nvSpPr>
        <p:spPr>
          <a:xfrm>
            <a:off x="1394439" y="5535144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供水風險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(I)</a:t>
            </a:r>
            <a:endParaRPr lang="zh-TW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C0572857-7575-4476-AE2D-6D5D60A30F97}"/>
              </a:ext>
            </a:extLst>
          </p:cNvPr>
          <p:cNvSpPr/>
          <p:nvPr/>
        </p:nvSpPr>
        <p:spPr>
          <a:xfrm>
            <a:off x="1653273" y="3975598"/>
            <a:ext cx="364203" cy="285751"/>
          </a:xfrm>
          <a:prstGeom prst="downArrow">
            <a:avLst/>
          </a:prstGeom>
          <a:solidFill>
            <a:srgbClr val="99CB38"/>
          </a:solidFill>
          <a:ln w="12700" cap="flat" cmpd="sng" algn="ctr">
            <a:solidFill>
              <a:srgbClr val="99CB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91D02D0-4D79-405C-B593-93B4D42804C8}"/>
              </a:ext>
            </a:extLst>
          </p:cNvPr>
          <p:cNvSpPr txBox="1"/>
          <p:nvPr/>
        </p:nvSpPr>
        <p:spPr>
          <a:xfrm>
            <a:off x="6481808" y="393938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TW" sz="2800" b="1" kern="0" dirty="0">
                <a:solidFill>
                  <a:srgbClr val="0070C0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+</a:t>
            </a:r>
            <a:endParaRPr lang="zh-TW" altLang="en-US" sz="2800" b="1" kern="0" dirty="0">
              <a:solidFill>
                <a:srgbClr val="0070C0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2AC737-2AE5-4593-9FC4-BFE27EC41253}"/>
              </a:ext>
            </a:extLst>
          </p:cNvPr>
          <p:cNvSpPr txBox="1"/>
          <p:nvPr/>
        </p:nvSpPr>
        <p:spPr>
          <a:xfrm>
            <a:off x="6511110" y="4985125"/>
            <a:ext cx="30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altLang="zh-TW" sz="2800" b="1" kern="0" dirty="0">
                <a:solidFill>
                  <a:srgbClr val="0070C0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+</a:t>
            </a:r>
            <a:endParaRPr lang="zh-TW" altLang="en-US" sz="2800" b="1" kern="0" dirty="0">
              <a:solidFill>
                <a:srgbClr val="0070C0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BDE50D2-1584-46C0-B25A-E8621DADFF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01"/>
          <a:stretch/>
        </p:blipFill>
        <p:spPr>
          <a:xfrm>
            <a:off x="4497213" y="1164727"/>
            <a:ext cx="7694787" cy="302783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C9F53D1-52D3-4508-B335-FC5EFED77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445" y="5365930"/>
            <a:ext cx="1468409" cy="107632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B948FC7-671B-4A24-B837-FD59130DD1BA}"/>
              </a:ext>
            </a:extLst>
          </p:cNvPr>
          <p:cNvSpPr txBox="1"/>
          <p:nvPr/>
        </p:nvSpPr>
        <p:spPr>
          <a:xfrm>
            <a:off x="7209373" y="4462407"/>
            <a:ext cx="1558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TW" altLang="en-US" sz="14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適栽度空間分布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4054592-9CB8-48E1-B5C2-FA440B67EBD8}"/>
              </a:ext>
            </a:extLst>
          </p:cNvPr>
          <p:cNvSpPr txBox="1"/>
          <p:nvPr/>
        </p:nvSpPr>
        <p:spPr>
          <a:xfrm>
            <a:off x="7586853" y="5541227"/>
            <a:ext cx="1053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TW" altLang="en-US" sz="14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環境因子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612976-53BD-4294-8597-93AB5E07A59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14897"/>
          <a:stretch/>
        </p:blipFill>
        <p:spPr>
          <a:xfrm>
            <a:off x="4043025" y="4523542"/>
            <a:ext cx="1574347" cy="1171575"/>
          </a:xfrm>
          <a:prstGeom prst="rect">
            <a:avLst/>
          </a:prstGeom>
        </p:spPr>
      </p:pic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0C11A5C0-2564-4CD1-B5A1-AF664B4F61E1}"/>
              </a:ext>
            </a:extLst>
          </p:cNvPr>
          <p:cNvSpPr/>
          <p:nvPr/>
        </p:nvSpPr>
        <p:spPr>
          <a:xfrm rot="10800000">
            <a:off x="5609648" y="5205425"/>
            <a:ext cx="286475" cy="252243"/>
          </a:xfrm>
          <a:prstGeom prst="rightArrow">
            <a:avLst/>
          </a:prstGeom>
          <a:solidFill>
            <a:srgbClr val="99CB38"/>
          </a:solidFill>
          <a:ln w="12700" cap="flat" cmpd="sng" algn="ctr">
            <a:solidFill>
              <a:srgbClr val="99CB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AF7D1CC-3201-494E-91D7-A10AA390EFFD}"/>
              </a:ext>
            </a:extLst>
          </p:cNvPr>
          <p:cNvSpPr/>
          <p:nvPr/>
        </p:nvSpPr>
        <p:spPr>
          <a:xfrm>
            <a:off x="3671268" y="5684055"/>
            <a:ext cx="228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TW" altLang="en-US" b="1" dirty="0">
                <a:solidFill>
                  <a:srgbClr val="0070C0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供水風險空間分布</a:t>
            </a:r>
            <a:r>
              <a:rPr lang="en-US" altLang="zh-TW" b="1" dirty="0">
                <a:solidFill>
                  <a:srgbClr val="0070C0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(II)</a:t>
            </a:r>
            <a:endParaRPr lang="zh-TW" altLang="en-US" b="1" dirty="0">
              <a:solidFill>
                <a:srgbClr val="0070C0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569D1B09-D4F9-4B0A-9BCC-2F606F9E0C42}"/>
              </a:ext>
            </a:extLst>
          </p:cNvPr>
          <p:cNvSpPr/>
          <p:nvPr/>
        </p:nvSpPr>
        <p:spPr>
          <a:xfrm>
            <a:off x="1961632" y="6169265"/>
            <a:ext cx="1709637" cy="369332"/>
          </a:xfrm>
          <a:prstGeom prst="roundRect">
            <a:avLst/>
          </a:prstGeom>
          <a:gradFill rotWithShape="1">
            <a:gsLst>
              <a:gs pos="0">
                <a:srgbClr val="4EB3CF">
                  <a:satMod val="103000"/>
                  <a:lumMod val="102000"/>
                  <a:tint val="94000"/>
                </a:srgbClr>
              </a:gs>
              <a:gs pos="50000">
                <a:srgbClr val="4EB3CF">
                  <a:satMod val="110000"/>
                  <a:lumMod val="100000"/>
                  <a:shade val="100000"/>
                </a:srgbClr>
              </a:gs>
              <a:gs pos="100000">
                <a:srgbClr val="4EB3CF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r>
              <a:rPr lang="zh-TW" altLang="en-US" b="1" kern="0" dirty="0">
                <a:solidFill>
                  <a:prstClr val="white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綜合評估</a:t>
            </a:r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B4F89A0B-2A7C-4DDC-9942-3B3CF7AC4264}"/>
              </a:ext>
            </a:extLst>
          </p:cNvPr>
          <p:cNvSpPr/>
          <p:nvPr/>
        </p:nvSpPr>
        <p:spPr>
          <a:xfrm rot="2851292">
            <a:off x="2058600" y="5853551"/>
            <a:ext cx="231475" cy="213420"/>
          </a:xfrm>
          <a:prstGeom prst="rightArrow">
            <a:avLst/>
          </a:prstGeom>
          <a:gradFill rotWithShape="1">
            <a:gsLst>
              <a:gs pos="0">
                <a:srgbClr val="51C3F9">
                  <a:satMod val="103000"/>
                  <a:lumMod val="102000"/>
                  <a:tint val="94000"/>
                </a:srgbClr>
              </a:gs>
              <a:gs pos="50000">
                <a:srgbClr val="51C3F9">
                  <a:satMod val="110000"/>
                  <a:lumMod val="100000"/>
                  <a:shade val="100000"/>
                </a:srgbClr>
              </a:gs>
              <a:gs pos="100000">
                <a:srgbClr val="51C3F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5" name="箭號: 向下 24">
            <a:extLst>
              <a:ext uri="{FF2B5EF4-FFF2-40B4-BE49-F238E27FC236}">
                <a16:creationId xmlns:a16="http://schemas.microsoft.com/office/drawing/2014/main" id="{13F3644F-7332-48D9-9048-922A85996236}"/>
              </a:ext>
            </a:extLst>
          </p:cNvPr>
          <p:cNvSpPr/>
          <p:nvPr/>
        </p:nvSpPr>
        <p:spPr>
          <a:xfrm rot="3253759">
            <a:off x="3445147" y="5825313"/>
            <a:ext cx="221035" cy="255848"/>
          </a:xfrm>
          <a:prstGeom prst="downArrow">
            <a:avLst/>
          </a:prstGeom>
          <a:gradFill rotWithShape="1">
            <a:gsLst>
              <a:gs pos="0">
                <a:srgbClr val="51C3F9">
                  <a:satMod val="103000"/>
                  <a:lumMod val="102000"/>
                  <a:tint val="94000"/>
                </a:srgbClr>
              </a:gs>
              <a:gs pos="50000">
                <a:srgbClr val="51C3F9">
                  <a:satMod val="110000"/>
                  <a:lumMod val="100000"/>
                  <a:shade val="100000"/>
                </a:srgbClr>
              </a:gs>
              <a:gs pos="100000">
                <a:srgbClr val="51C3F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6" name="投影片編號版面配置區 3">
            <a:extLst>
              <a:ext uri="{FF2B5EF4-FFF2-40B4-BE49-F238E27FC236}">
                <a16:creationId xmlns:a16="http://schemas.microsoft.com/office/drawing/2014/main" id="{6BD2FCFA-ED55-443A-AC4A-4C25577C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55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889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F65821F6-8F13-4E36-BDF0-86E7753291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3211" y="1241827"/>
          <a:ext cx="6649364" cy="5348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184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2538047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820840">
                  <a:extLst>
                    <a:ext uri="{9D8B030D-6E8A-4147-A177-3AD203B41FA5}">
                      <a16:colId xmlns:a16="http://schemas.microsoft.com/office/drawing/2014/main" val="446329390"/>
                    </a:ext>
                  </a:extLst>
                </a:gridCol>
                <a:gridCol w="2485293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</a:tblGrid>
              <a:tr h="56498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zh-TW" sz="19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石門水庫動態脆弱度分析</a:t>
                      </a:r>
                      <a:endParaRPr lang="zh-TW" altLang="en-US" sz="19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15944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2003</a:t>
                      </a:r>
                      <a:br>
                        <a:rPr lang="en-US" alt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</a:br>
                      <a:r>
                        <a:rPr lang="en-US" alt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br>
                        <a:rPr lang="en-US" alt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</a:br>
                      <a:r>
                        <a:rPr lang="en-US" alt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2004</a:t>
                      </a:r>
                      <a:endParaRPr lang="zh-TW" altLang="en-US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2004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2005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5944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2014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2015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  <a:tr h="15944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2021</a:t>
                      </a:r>
                      <a:endParaRPr lang="en-US" alt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上半年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42824"/>
                  </a:ext>
                </a:extLst>
              </a:tr>
            </a:tbl>
          </a:graphicData>
        </a:graphic>
      </p:graphicFrame>
      <p:pic>
        <p:nvPicPr>
          <p:cNvPr id="16385" name="圖片 7208">
            <a:extLst>
              <a:ext uri="{FF2B5EF4-FFF2-40B4-BE49-F238E27FC236}">
                <a16:creationId xmlns:a16="http://schemas.microsoft.com/office/drawing/2014/main" id="{DE4EF034-3526-45AD-B784-7CCADCB2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90" y="5035531"/>
            <a:ext cx="1967623" cy="16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33F8A56-3C29-4FAD-9B76-07AFBD34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49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桃園地區供水動態脆弱度分析</a:t>
            </a:r>
          </a:p>
        </p:txBody>
      </p:sp>
      <p:pic>
        <p:nvPicPr>
          <p:cNvPr id="16389" name="圖片 7204">
            <a:extLst>
              <a:ext uri="{FF2B5EF4-FFF2-40B4-BE49-F238E27FC236}">
                <a16:creationId xmlns:a16="http://schemas.microsoft.com/office/drawing/2014/main" id="{770DC5D7-69E1-4519-9A68-9B28D72F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/>
          <a:stretch>
            <a:fillRect/>
          </a:stretch>
        </p:blipFill>
        <p:spPr bwMode="auto">
          <a:xfrm>
            <a:off x="1497991" y="1843923"/>
            <a:ext cx="2407605" cy="14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圖片 7205">
            <a:extLst>
              <a:ext uri="{FF2B5EF4-FFF2-40B4-BE49-F238E27FC236}">
                <a16:creationId xmlns:a16="http://schemas.microsoft.com/office/drawing/2014/main" id="{21909F8E-AEA8-4825-B34B-1877E9497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77" y="1844707"/>
            <a:ext cx="2407607" cy="14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圖片 7206">
            <a:extLst>
              <a:ext uri="{FF2B5EF4-FFF2-40B4-BE49-F238E27FC236}">
                <a16:creationId xmlns:a16="http://schemas.microsoft.com/office/drawing/2014/main" id="{BBFD03D0-B107-4482-9F98-135B554A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45" y="3488597"/>
            <a:ext cx="2361939" cy="14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圖片 7207">
            <a:extLst>
              <a:ext uri="{FF2B5EF4-FFF2-40B4-BE49-F238E27FC236}">
                <a16:creationId xmlns:a16="http://schemas.microsoft.com/office/drawing/2014/main" id="{6DC97D07-1112-4839-BAD8-AA3924FA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77" y="3452829"/>
            <a:ext cx="2407607" cy="14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64574D1-1869-429D-AEE9-3AE3EAACFB9B}"/>
              </a:ext>
            </a:extLst>
          </p:cNvPr>
          <p:cNvSpPr/>
          <p:nvPr/>
        </p:nvSpPr>
        <p:spPr>
          <a:xfrm>
            <a:off x="7292575" y="1158455"/>
            <a:ext cx="43959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n"/>
              <a:defRPr/>
            </a:pP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2003-2004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年供水條件雖不盡相同，但仍顯示本分析方式具備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預警能力</a:t>
            </a:r>
          </a:p>
          <a:p>
            <a:pPr marL="285750" indent="-285750" defTabSz="457189">
              <a:buFont typeface="Wingdings" panose="05000000000000000000" pitchFamily="2" charset="2"/>
              <a:buChar char="n"/>
              <a:defRPr/>
            </a:pP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2015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年於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第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旬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之預報分析即反映出明顯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脆弱度偏高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情況，回顧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2014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年下半年預報分析，於第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23~25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旬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(8~9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即少見的有隔年年初會有供水失敗潛勢的信號，應提前注意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  <a:defRPr/>
            </a:pP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2021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年部分於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第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10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旬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(3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月中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反映出後續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供水風險偏高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，而於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第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15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旬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(5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之分析結果顯示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脆弱度降低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6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月底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(18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旬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水庫確實因為一陣鋒面雨而紓解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110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年之旱象，依目前蒐集的資料及分析結果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(110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6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月，第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19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旬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今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(110)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年年底桃園系統應可正常供灌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  <a:defRPr/>
            </a:pP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投影片編號版面配置區 3">
            <a:extLst>
              <a:ext uri="{FF2B5EF4-FFF2-40B4-BE49-F238E27FC236}">
                <a16:creationId xmlns:a16="http://schemas.microsoft.com/office/drawing/2014/main" id="{2A8AC083-B9EE-4040-828A-61AAEF94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56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1398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33F8A56-3C29-4FAD-9B76-07AFBD34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059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評估調整栽培策略後之灌溉風險分析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161832-D73C-4ED5-91F6-26D7695A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57</a:t>
            </a:fld>
            <a:endParaRPr lang="en-US" sz="1867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213C36-3E60-4DB5-ABF4-04801BED06E2}"/>
              </a:ext>
            </a:extLst>
          </p:cNvPr>
          <p:cNvSpPr/>
          <p:nvPr/>
        </p:nvSpPr>
        <p:spPr>
          <a:xfrm>
            <a:off x="6896535" y="1198232"/>
            <a:ext cx="50946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採用稻米大豆輪作及甘藷之栽培策略後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除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2004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年本身水文條件較差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因前年度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2003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年降雨量僅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930mm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、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2004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年降雨量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1380mm)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，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滿足公共用水已經勉強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2015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年在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2~3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月可提前反映於農業用水高峰時間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(7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月中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存在供水失敗風險，整體而言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供水系統失敗風險率皆顯著降低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2020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年供水風險低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小於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0.5%)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；在考量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2009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年後翡翠水庫透過板新計畫二期支援桃園地區後，此等情境下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/>
              </a:rPr>
              <a:t>用水需求量可基本滿足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/>
            </a:endParaRPr>
          </a:p>
          <a:p>
            <a:pPr marL="285750" indent="-285750" defTabSz="457189">
              <a:buFont typeface="Wingdings" panose="05000000000000000000" pitchFamily="2" charset="2"/>
              <a:buChar char="n"/>
            </a:pP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桃三灌區為桃園灌區之末端，本計畫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風險評估亦適用於桃三灌區</a:t>
            </a:r>
            <a:r>
              <a:rPr lang="zh-TW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，同時</a:t>
            </a:r>
            <a:r>
              <a:rPr lang="zh-TW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建議甘藷與大豆為此地區之主要旱作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330F792-CCC8-4650-AF95-160D355AA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41610"/>
              </p:ext>
            </p:extLst>
          </p:nvPr>
        </p:nvGraphicFramePr>
        <p:xfrm>
          <a:off x="428824" y="1198232"/>
          <a:ext cx="6492067" cy="564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029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2713519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2713519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</a:tblGrid>
              <a:tr h="54226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itchFamily="34" charset="0"/>
                        </a:rPr>
                        <a:t>桃園灌區</a:t>
                      </a:r>
                      <a:r>
                        <a:rPr lang="zh-TW" altLang="zh-TW" sz="1900" b="1" kern="12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itchFamily="34" charset="0"/>
                        </a:rPr>
                        <a:t>系統供水脆弱度分析</a:t>
                      </a:r>
                      <a:r>
                        <a:rPr lang="en-US" altLang="zh-TW" sz="1900" b="1" kern="12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itchFamily="34" charset="0"/>
                        </a:rPr>
                        <a:t>(FAO</a:t>
                      </a:r>
                      <a:r>
                        <a:rPr lang="zh-TW" altLang="en-US" sz="1900" b="1" kern="12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itchFamily="34" charset="0"/>
                        </a:rPr>
                        <a:t>有效降雨</a:t>
                      </a:r>
                      <a:r>
                        <a:rPr lang="en-US" altLang="zh-TW" sz="1900" b="1" kern="1200" dirty="0">
                          <a:solidFill>
                            <a:schemeClr val="bg1"/>
                          </a:solidFill>
                          <a:latin typeface="Arial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19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512644">
                <a:tc>
                  <a:txBody>
                    <a:bodyPr/>
                    <a:lstStyle/>
                    <a:p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900" b="1" kern="1200" dirty="0">
                          <a:solidFill>
                            <a:schemeClr val="tx1"/>
                          </a:solidFill>
                          <a:latin typeface="Arial"/>
                          <a:ea typeface="微軟正黑體" panose="020B0604030504040204" pitchFamily="34" charset="-120"/>
                          <a:cs typeface="Arial" pitchFamily="34" charset="0"/>
                        </a:rPr>
                        <a:t>水稻大豆輪作</a:t>
                      </a:r>
                      <a:endParaRPr lang="zh-TW" alt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900" b="1" kern="1200" dirty="0">
                          <a:solidFill>
                            <a:schemeClr val="tx1"/>
                          </a:solidFill>
                          <a:latin typeface="Arial"/>
                          <a:ea typeface="微軟正黑體" panose="020B0604030504040204" pitchFamily="34" charset="-120"/>
                          <a:cs typeface="Arial" pitchFamily="34" charset="0"/>
                        </a:rPr>
                        <a:t>甘藷</a:t>
                      </a: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微軟正黑體" panose="020B0604030504040204" pitchFamily="34" charset="-120"/>
                          <a:cs typeface="Arial" pitchFamily="34" charset="0"/>
                        </a:rPr>
                        <a:t>旱作</a:t>
                      </a:r>
                      <a:endParaRPr lang="zh-TW" alt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384939"/>
                  </a:ext>
                </a:extLst>
              </a:tr>
              <a:tr h="1530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zh-TW" alt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530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zh-TW" alt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  <a:tr h="1530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zh-TW" alt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42824"/>
                  </a:ext>
                </a:extLst>
              </a:tr>
            </a:tbl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ECA8AC43-31B4-4C70-9D54-6CD9EE181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329" y="2387419"/>
            <a:ext cx="2412588" cy="1440000"/>
          </a:xfrm>
          <a:prstGeom prst="rect">
            <a:avLst/>
          </a:prstGeom>
        </p:spPr>
      </p:pic>
      <p:pic>
        <p:nvPicPr>
          <p:cNvPr id="20" name="圖片 7214">
            <a:extLst>
              <a:ext uri="{FF2B5EF4-FFF2-40B4-BE49-F238E27FC236}">
                <a16:creationId xmlns:a16="http://schemas.microsoft.com/office/drawing/2014/main" id="{7AC37C02-FFD4-4767-A13C-E2AF3BB0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26" y="3948207"/>
            <a:ext cx="241519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8D6B5A9-A218-414C-BB65-77A427857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726" y="5456011"/>
            <a:ext cx="2412591" cy="1440000"/>
          </a:xfrm>
          <a:prstGeom prst="rect">
            <a:avLst/>
          </a:prstGeom>
        </p:spPr>
      </p:pic>
      <p:pic>
        <p:nvPicPr>
          <p:cNvPr id="22" name="圖片 7213">
            <a:extLst>
              <a:ext uri="{FF2B5EF4-FFF2-40B4-BE49-F238E27FC236}">
                <a16:creationId xmlns:a16="http://schemas.microsoft.com/office/drawing/2014/main" id="{EE56E2B3-3E1F-497D-AF26-93F085515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62" y="2387419"/>
            <a:ext cx="237203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7211">
            <a:extLst>
              <a:ext uri="{FF2B5EF4-FFF2-40B4-BE49-F238E27FC236}">
                <a16:creationId xmlns:a16="http://schemas.microsoft.com/office/drawing/2014/main" id="{5E2A80AF-B4C3-4477-AE56-92CD52052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61" y="3948207"/>
            <a:ext cx="247792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7215">
            <a:extLst>
              <a:ext uri="{FF2B5EF4-FFF2-40B4-BE49-F238E27FC236}">
                <a16:creationId xmlns:a16="http://schemas.microsoft.com/office/drawing/2014/main" id="{E6CCFADF-C2E7-4BE7-A83E-EDBB135F1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62" y="5456011"/>
            <a:ext cx="241519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00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7030055-4707-4221-897C-7433315B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623" y="36589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桃園與石門灌區同時栽種之灌溉風險分析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F46651E-7F20-48E3-84FD-7DBF8161C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89589"/>
              </p:ext>
            </p:extLst>
          </p:nvPr>
        </p:nvGraphicFramePr>
        <p:xfrm>
          <a:off x="2536259" y="1192759"/>
          <a:ext cx="7119481" cy="5569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19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2978731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2978731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</a:tblGrid>
              <a:tr h="536991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桃園灌區與石門灌區同時栽種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(FAO</a:t>
                      </a:r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有效降雨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4861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作物組合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水稻大豆輪作</a:t>
                      </a:r>
                      <a:endParaRPr lang="zh-TW" altLang="en-US" sz="13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甘藷旱作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850703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2004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2015</a:t>
                      </a:r>
                      <a:endParaRPr lang="zh-TW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2020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42824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A99A9786-C7A2-4913-A4D7-15B561AEC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423" y="2249408"/>
            <a:ext cx="2160000" cy="144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896904B-71B1-45E1-B524-14624291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296" y="2249408"/>
            <a:ext cx="2160000" cy="144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66A5924-7DC1-49FD-8185-273C2EF7E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23" y="3750686"/>
            <a:ext cx="2160000" cy="144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346E40F-F43B-47C6-A1E5-466F2E5DC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296" y="3750686"/>
            <a:ext cx="2160000" cy="1440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5C75806-A779-4F62-946C-B861CD1B3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423" y="5269804"/>
            <a:ext cx="2160000" cy="1440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AE533B7-6613-4CC5-9112-3EE303F9F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5018" y="5269804"/>
            <a:ext cx="2160000" cy="1440000"/>
          </a:xfrm>
          <a:prstGeom prst="rect">
            <a:avLst/>
          </a:prstGeom>
        </p:spPr>
      </p:pic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id="{D1781D49-5D6A-4930-B080-0B1F1810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58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430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7030055-4707-4221-897C-7433315B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018"/>
            <a:ext cx="10515600" cy="1600398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不同氣候情境桃園與石門灌區之灌溉風險分析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ED3A632-05CA-4BA9-9321-FEA85169E7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77924" y="1876425"/>
            <a:ext cx="9896475" cy="4351338"/>
          </a:xfrm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F46651E-7F20-48E3-84FD-7DBF8161C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425229"/>
              </p:ext>
            </p:extLst>
          </p:nvPr>
        </p:nvGraphicFramePr>
        <p:xfrm>
          <a:off x="502392" y="996019"/>
          <a:ext cx="10887739" cy="5765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763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2365744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2365744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  <a:gridCol w="2365744">
                  <a:extLst>
                    <a:ext uri="{9D8B030D-6E8A-4147-A177-3AD203B41FA5}">
                      <a16:colId xmlns:a16="http://schemas.microsoft.com/office/drawing/2014/main" val="3440821991"/>
                    </a:ext>
                  </a:extLst>
                </a:gridCol>
                <a:gridCol w="2365744">
                  <a:extLst>
                    <a:ext uri="{9D8B030D-6E8A-4147-A177-3AD203B41FA5}">
                      <a16:colId xmlns:a16="http://schemas.microsoft.com/office/drawing/2014/main" val="1140530907"/>
                    </a:ext>
                  </a:extLst>
                </a:gridCol>
              </a:tblGrid>
              <a:tr h="536991"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不同氣候情境下桃園灌區與石門灌區同時栽種作物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(FAO</a:t>
                      </a:r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有效降雨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氣候情境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CC0-1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C0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1955868"/>
                  </a:ext>
                </a:extLst>
              </a:tr>
              <a:tr h="3471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作物組合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水稻大豆輪作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甘藷旱作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水稻大豆輪作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甘藷旱作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850703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2004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2015</a:t>
                      </a:r>
                      <a:endParaRPr lang="zh-TW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2020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42824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76510BB7-C8F2-47BE-9E57-5857B2EDE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817" y="2256151"/>
            <a:ext cx="2160000" cy="144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EDEB77-FA84-47D6-8EC0-CCD0943EA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572" y="2256151"/>
            <a:ext cx="2160000" cy="144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74B83C8-917E-4355-AE07-0D58C8B1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097" y="2256151"/>
            <a:ext cx="2160000" cy="1440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D6824F8-3B89-4B73-95C5-43E8AC7CC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851" y="2256151"/>
            <a:ext cx="2160000" cy="1440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9E60E59-E480-4196-A0F1-90ADD650C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572" y="3780092"/>
            <a:ext cx="2160000" cy="1440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083ABB7-5530-4182-A32D-FD09F8D43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817" y="3758827"/>
            <a:ext cx="2160000" cy="14400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D8D8B35-7C2D-48C0-ABC0-DDB8942708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7851" y="3780092"/>
            <a:ext cx="2160000" cy="14400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BBC42AD-FFA3-4A1C-AAD9-4B878D5857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5097" y="3758827"/>
            <a:ext cx="2160000" cy="144000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62E9E4E-2DE7-4807-B74C-1A25CC8FA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1572" y="5272696"/>
            <a:ext cx="2160000" cy="144000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0C25FAE7-EA29-43D6-A4BA-FB84BE9295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8817" y="5281581"/>
            <a:ext cx="2160000" cy="144000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B080736-5B4B-4B3E-8F57-4C27DD5358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7851" y="5281581"/>
            <a:ext cx="2160000" cy="144000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7C2FE014-C256-4400-8F46-5C4DE898D8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24744" y="5275420"/>
            <a:ext cx="2160000" cy="1440000"/>
          </a:xfrm>
          <a:prstGeom prst="rect">
            <a:avLst/>
          </a:prstGeom>
        </p:spPr>
      </p:pic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76733EE0-E4E1-4FEE-BCA1-32D8CB88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59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88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E93502-3A15-4785-BB22-E2255735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190" y="608097"/>
            <a:ext cx="8705850" cy="701731"/>
          </a:xfr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人類與自然因素導致全球氣候改變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14DD365-68E9-4771-AFBB-CBDC17B5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85A658-E518-49A9-BFBC-7CE48D122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1"/>
          <a:stretch/>
        </p:blipFill>
        <p:spPr>
          <a:xfrm>
            <a:off x="1581150" y="1379142"/>
            <a:ext cx="8593931" cy="494513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D897C43-DD76-4BAE-A6AE-852174C9812B}"/>
              </a:ext>
            </a:extLst>
          </p:cNvPr>
          <p:cNvSpPr txBox="1"/>
          <p:nvPr/>
        </p:nvSpPr>
        <p:spPr>
          <a:xfrm>
            <a:off x="4638674" y="1905000"/>
            <a:ext cx="15906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溫室氣體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臭氧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土地利用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煙霧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1668F4F-A50A-4CFC-BC2D-026EB1873146}"/>
              </a:ext>
            </a:extLst>
          </p:cNvPr>
          <p:cNvSpPr txBox="1"/>
          <p:nvPr/>
        </p:nvSpPr>
        <p:spPr>
          <a:xfrm>
            <a:off x="7439025" y="1905000"/>
            <a:ext cx="113347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火山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太陽輻射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軌道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0E13E6-C49D-4271-9E25-D399A2304612}"/>
              </a:ext>
            </a:extLst>
          </p:cNvPr>
          <p:cNvSpPr/>
          <p:nvPr/>
        </p:nvSpPr>
        <p:spPr>
          <a:xfrm>
            <a:off x="3119438" y="6506971"/>
            <a:ext cx="66817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*資料來源 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 https://www.epa.gov/climatechange-science/causes-climate-change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828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31423C-4BDC-4BE4-AEFE-C8804FE789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57324" y="1825625"/>
            <a:ext cx="9896475" cy="4351338"/>
          </a:xfrm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F46651E-7F20-48E3-84FD-7DBF8161CFF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560" y="981477"/>
          <a:ext cx="12120883" cy="5800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089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1903799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1903799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  <a:gridCol w="1903799">
                  <a:extLst>
                    <a:ext uri="{9D8B030D-6E8A-4147-A177-3AD203B41FA5}">
                      <a16:colId xmlns:a16="http://schemas.microsoft.com/office/drawing/2014/main" val="3440821991"/>
                    </a:ext>
                  </a:extLst>
                </a:gridCol>
                <a:gridCol w="1903799">
                  <a:extLst>
                    <a:ext uri="{9D8B030D-6E8A-4147-A177-3AD203B41FA5}">
                      <a16:colId xmlns:a16="http://schemas.microsoft.com/office/drawing/2014/main" val="1140530907"/>
                    </a:ext>
                  </a:extLst>
                </a:gridCol>
                <a:gridCol w="1903799">
                  <a:extLst>
                    <a:ext uri="{9D8B030D-6E8A-4147-A177-3AD203B41FA5}">
                      <a16:colId xmlns:a16="http://schemas.microsoft.com/office/drawing/2014/main" val="3976173479"/>
                    </a:ext>
                  </a:extLst>
                </a:gridCol>
                <a:gridCol w="1903799">
                  <a:extLst>
                    <a:ext uri="{9D8B030D-6E8A-4147-A177-3AD203B41FA5}">
                      <a16:colId xmlns:a16="http://schemas.microsoft.com/office/drawing/2014/main" val="2970530916"/>
                    </a:ext>
                  </a:extLst>
                </a:gridCol>
              </a:tblGrid>
              <a:tr h="536991">
                <a:tc gridSpan="7"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不同氣候情境下桃園灌區與石門灌區同時栽種作物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(FAO</a:t>
                      </a:r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有效降雨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氣候情境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C1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C2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C3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1955868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作物組合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水稻大豆輪作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甘藷旱作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水稻大豆輪作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甘藷旱作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水稻大豆輪作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甘藷旱作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850703"/>
                  </a:ext>
                </a:extLst>
              </a:tr>
              <a:tr h="14698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1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2004</a:t>
                      </a:r>
                      <a:endParaRPr lang="zh-TW" altLang="en-US" sz="11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4698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2015</a:t>
                      </a:r>
                      <a:endParaRPr lang="zh-TW" altLang="en-US" sz="1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  <a:tr h="14698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1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2020</a:t>
                      </a:r>
                      <a:endParaRPr lang="zh-TW" altLang="en-US" sz="11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42824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AC3BA2B8-95BD-482B-8746-76EDF9C0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6" y="2462685"/>
            <a:ext cx="1890000" cy="126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4BBC581-183B-4643-B34D-3E82BEBC1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79" y="2462685"/>
            <a:ext cx="1890000" cy="126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8DFE894-E88E-42A5-B2F2-26EDECC1E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440" y="2462685"/>
            <a:ext cx="1890000" cy="126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08A03A3-4B82-45EF-8BBF-9A7C2B4E1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279" y="2462685"/>
            <a:ext cx="1890000" cy="126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7F5259E-6869-4BA9-AA87-D72EA942B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111" y="2462685"/>
            <a:ext cx="1890000" cy="12600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DE80DF2-FF30-4F31-B36B-72B2FEF6E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2000" y="2462685"/>
            <a:ext cx="1890000" cy="1260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C82508B-6055-4CB0-ADB3-A6AEB71D0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279" y="3931577"/>
            <a:ext cx="1890000" cy="12600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459E77A-6480-4A20-B104-D0ECF2692F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911" y="3923365"/>
            <a:ext cx="1890000" cy="12600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420EEE5-FFC9-4373-960F-2984D74C7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6440" y="3924228"/>
            <a:ext cx="1890000" cy="12600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C411D42A-125E-483C-912B-07107C970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3908" y="3923365"/>
            <a:ext cx="1890000" cy="1260000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5F0F10E8-823F-43C1-97C3-6BF3DAC9B2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5359" y="3931577"/>
            <a:ext cx="1890000" cy="126000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703EBC39-E02C-4890-A49A-E9052D0FCC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5437" y="3923365"/>
            <a:ext cx="1890000" cy="126000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F1A9674-DDFB-4AE3-8994-8FF7C9ED29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376" y="5415183"/>
            <a:ext cx="1890000" cy="12600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3C40C4C3-66B9-4993-BAA0-235BC6DCB7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8412" y="5417887"/>
            <a:ext cx="1890000" cy="12600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DD274A97-1851-40D5-B9CC-DEB60CEDB9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76440" y="5407037"/>
            <a:ext cx="1890000" cy="1260000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A8D7C79-09A9-441D-8519-DED9496C62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1023" y="5415183"/>
            <a:ext cx="1890000" cy="12600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09DAE572-2A3F-4F20-B530-520546D1DA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7785" y="5396404"/>
            <a:ext cx="1890000" cy="12600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8A7A8898-065A-47B0-84AF-2D9EEAF6E6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95455" y="5394679"/>
            <a:ext cx="1890000" cy="1260000"/>
          </a:xfrm>
          <a:prstGeom prst="rect">
            <a:avLst/>
          </a:prstGeom>
        </p:spPr>
      </p:pic>
      <p:sp>
        <p:nvSpPr>
          <p:cNvPr id="28" name="標題 1">
            <a:extLst>
              <a:ext uri="{FF2B5EF4-FFF2-40B4-BE49-F238E27FC236}">
                <a16:creationId xmlns:a16="http://schemas.microsoft.com/office/drawing/2014/main" id="{897CBC75-DB48-4EB2-B929-684C90134FE5}"/>
              </a:ext>
            </a:extLst>
          </p:cNvPr>
          <p:cNvSpPr txBox="1">
            <a:spLocks/>
          </p:cNvSpPr>
          <p:nvPr/>
        </p:nvSpPr>
        <p:spPr>
          <a:xfrm>
            <a:off x="482137" y="142616"/>
            <a:ext cx="11428673" cy="92328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0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200" b="1" i="0" u="none" strike="noStrike" cap="none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200" b="1" i="0" u="none" strike="noStrike" cap="none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200" b="1" i="0" u="none" strike="noStrike" cap="none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200" b="1" i="0" u="none" strike="noStrike" cap="none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200" b="1" i="0" u="none" strike="noStrike" cap="none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200" b="1" i="0" u="none" strike="noStrike" cap="none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200" b="1" i="0" u="none" strike="noStrike" cap="none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ra"/>
              <a:buNone/>
              <a:defRPr sz="5200" b="1" i="0" u="none" strike="noStrike" cap="none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defTabSz="914377">
              <a:lnSpc>
                <a:spcPct val="100000"/>
              </a:lnSpc>
              <a:buClrTx/>
            </a:pPr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不同氣候情境桃園與石門灌區之灌溉風險分析</a:t>
            </a:r>
          </a:p>
        </p:txBody>
      </p:sp>
      <p:sp>
        <p:nvSpPr>
          <p:cNvPr id="26" name="投影片編號版面配置區 3">
            <a:extLst>
              <a:ext uri="{FF2B5EF4-FFF2-40B4-BE49-F238E27FC236}">
                <a16:creationId xmlns:a16="http://schemas.microsoft.com/office/drawing/2014/main" id="{364BA099-9C94-4327-9F45-B299388A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60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4327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7030055-4707-4221-897C-7433315B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6" y="341711"/>
            <a:ext cx="10515600" cy="923289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桃園與石門灌區輪灌組合之灌溉風險分析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F46651E-7F20-48E3-84FD-7DBF8161C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702032"/>
              </p:ext>
            </p:extLst>
          </p:nvPr>
        </p:nvGraphicFramePr>
        <p:xfrm>
          <a:off x="324930" y="1134350"/>
          <a:ext cx="5668366" cy="57236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8132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2430117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2430117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</a:tblGrid>
              <a:tr h="550197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桃園灌區栽種，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石門灌區停灌</a:t>
                      </a:r>
                      <a:r>
                        <a:rPr lang="en-US" altLang="zh-TW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(FAO</a:t>
                      </a:r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有效降雨</a:t>
                      </a:r>
                      <a:r>
                        <a:rPr lang="en-US" altLang="zh-TW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5152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作物組合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水稻大豆輪作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甘藷旱作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850703"/>
                  </a:ext>
                </a:extLst>
              </a:tr>
              <a:tr h="1552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/>
                        <a:t>2004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552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kern="1200" dirty="0"/>
                        <a:t>2015</a:t>
                      </a:r>
                      <a:endParaRPr lang="zh-TW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  <a:tr h="1552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/>
                        <a:t>2020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42824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06A97D5D-EE8E-4F1B-A4B5-36BD040DF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573" y="2260647"/>
            <a:ext cx="2160000" cy="144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D0ED953-F7CB-41CF-B2A5-8E95A9A7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479" y="2260647"/>
            <a:ext cx="2160000" cy="144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D2FBA63-FD04-4388-A36D-29CDD479C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573" y="3810983"/>
            <a:ext cx="2160000" cy="144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435343B-5141-42D2-89D4-A1A8E151C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479" y="3810983"/>
            <a:ext cx="2160000" cy="1440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20EC63C-D48D-4371-B62B-0EFFD8CBD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573" y="5348617"/>
            <a:ext cx="2160000" cy="1440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D45550C-AB9E-4145-B5F9-5C0536A8C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479" y="5358231"/>
            <a:ext cx="2160000" cy="1440000"/>
          </a:xfrm>
          <a:prstGeom prst="rect">
            <a:avLst/>
          </a:prstGeom>
        </p:spPr>
      </p:pic>
      <p:sp>
        <p:nvSpPr>
          <p:cNvPr id="23" name="投影片編號版面配置區 3">
            <a:extLst>
              <a:ext uri="{FF2B5EF4-FFF2-40B4-BE49-F238E27FC236}">
                <a16:creationId xmlns:a16="http://schemas.microsoft.com/office/drawing/2014/main" id="{B608B556-D838-418C-BE7A-C05D46311865}"/>
              </a:ext>
            </a:extLst>
          </p:cNvPr>
          <p:cNvSpPr txBox="1">
            <a:spLocks/>
          </p:cNvSpPr>
          <p:nvPr/>
        </p:nvSpPr>
        <p:spPr>
          <a:xfrm>
            <a:off x="7096891" y="1995120"/>
            <a:ext cx="1605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672B7600-67E3-4D97-B453-880E2742B982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Arial"/>
              </a:rPr>
              <a:pPr defTabSz="457189"/>
              <a:t>61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sym typeface="Arial"/>
            </a:endParaRP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4BB6FEB5-95EA-4453-A4E5-95BAD2E5A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896158"/>
              </p:ext>
            </p:extLst>
          </p:nvPr>
        </p:nvGraphicFramePr>
        <p:xfrm>
          <a:off x="6253202" y="1134350"/>
          <a:ext cx="5668366" cy="5723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132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2430117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2430117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</a:tblGrid>
              <a:tr h="550197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桃園灌區停灌</a:t>
                      </a:r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，石門灌區栽種</a:t>
                      </a:r>
                      <a:r>
                        <a:rPr lang="en-US" altLang="zh-TW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(FAO</a:t>
                      </a:r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有效降雨</a:t>
                      </a:r>
                      <a:r>
                        <a:rPr lang="en-US" altLang="zh-TW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5152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作物組合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20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水稻大豆輪作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甘藷旱作</a:t>
                      </a:r>
                      <a:endParaRPr lang="zh-TW" altLang="en-US" sz="20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850703"/>
                  </a:ext>
                </a:extLst>
              </a:tr>
              <a:tr h="1552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/>
                        <a:t>2004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552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kern="1200" dirty="0"/>
                        <a:t>2015</a:t>
                      </a:r>
                      <a:endParaRPr lang="zh-TW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  <a:tr h="1552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/>
                        <a:t>2020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42824"/>
                  </a:ext>
                </a:extLst>
              </a:tr>
            </a:tbl>
          </a:graphicData>
        </a:graphic>
      </p:graphicFrame>
      <p:pic>
        <p:nvPicPr>
          <p:cNvPr id="32" name="圖片 31">
            <a:extLst>
              <a:ext uri="{FF2B5EF4-FFF2-40B4-BE49-F238E27FC236}">
                <a16:creationId xmlns:a16="http://schemas.microsoft.com/office/drawing/2014/main" id="{AD3CF32F-415C-476A-9B71-7D60C5B3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047" y="2262717"/>
            <a:ext cx="2160000" cy="144000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19D9EC1-42E3-4A85-8D63-FEEB09BFA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5019" y="2224079"/>
            <a:ext cx="2160000" cy="144000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E6A294E5-4A08-40F2-8D2E-D22584F9D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6047" y="3800352"/>
            <a:ext cx="2160000" cy="1440000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52ACDD05-24A9-443D-92C9-FB8F08A4C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5019" y="3802507"/>
            <a:ext cx="2160000" cy="144000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A57A7927-E814-403A-8324-C60EA516DC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6047" y="5365556"/>
            <a:ext cx="2160000" cy="144000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DCC3663-3B6C-407D-8120-90A65B8DF5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5019" y="5375870"/>
            <a:ext cx="2160000" cy="1440000"/>
          </a:xfrm>
          <a:prstGeom prst="rect">
            <a:avLst/>
          </a:prstGeom>
        </p:spPr>
      </p:pic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6CFEF542-33CA-4BF7-8304-77CA46D3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61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56209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7030055-4707-4221-897C-7433315B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798"/>
            <a:ext cx="113538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桃園與石門灌區不同栽種組合之灌溉風險分析</a:t>
            </a:r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D445D5BC-21E3-4834-BF82-DB5C51516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994419"/>
              </p:ext>
            </p:extLst>
          </p:nvPr>
        </p:nvGraphicFramePr>
        <p:xfrm>
          <a:off x="2704541" y="1264015"/>
          <a:ext cx="7119481" cy="5569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19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2978731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2978731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</a:tblGrid>
              <a:tr h="536991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桃園與石門灌區栽種組合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(FAO</a:t>
                      </a:r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有效降雨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4861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作物組合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桃園水稻大豆、石門甘藷</a:t>
                      </a:r>
                      <a:endParaRPr lang="zh-TW" altLang="en-US" sz="13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桃園甘藷、石門水稻大豆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850703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2004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2015</a:t>
                      </a:r>
                      <a:endParaRPr lang="zh-TW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  <a:tr h="151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2020</a:t>
                      </a:r>
                      <a:endParaRPr lang="zh-TW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42824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6F162F15-ABCA-4AF7-9CB1-6566BC94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355" y="2314053"/>
            <a:ext cx="2160000" cy="144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66F447B-8A2B-4AE9-BBA4-A77DA5081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044" y="2314053"/>
            <a:ext cx="2160000" cy="1440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CDBA6CD-64B0-4D95-AF33-AB4B71FC8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355" y="3833115"/>
            <a:ext cx="2160000" cy="1440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8E4C36DC-3202-4F0D-8D3F-61D6D0462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044" y="3843173"/>
            <a:ext cx="2160000" cy="144000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B06A74D-C766-4E00-A327-D7B421961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355" y="5352177"/>
            <a:ext cx="2160000" cy="14400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4192DCF-DEC1-4D36-8823-9C010FEC4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044" y="5348999"/>
            <a:ext cx="2160000" cy="1440000"/>
          </a:xfrm>
          <a:prstGeom prst="rect">
            <a:avLst/>
          </a:prstGeom>
        </p:spPr>
      </p:pic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id="{982DCC9C-43B5-461E-AB4B-52959AEA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62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4660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7030055-4707-4221-897C-7433315B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79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en-US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桃園與石門灌區供水組合之灌溉風險分析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B96DF83-419E-44B0-8F3E-6B0C27CC7E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66824" y="1774825"/>
            <a:ext cx="9896475" cy="4351338"/>
          </a:xfrm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A13D2FA5-FED5-4B90-A57D-5C1527961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12244"/>
              </p:ext>
            </p:extLst>
          </p:nvPr>
        </p:nvGraphicFramePr>
        <p:xfrm>
          <a:off x="585677" y="1607186"/>
          <a:ext cx="10898371" cy="457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352">
                  <a:extLst>
                    <a:ext uri="{9D8B030D-6E8A-4147-A177-3AD203B41FA5}">
                      <a16:colId xmlns:a16="http://schemas.microsoft.com/office/drawing/2014/main" val="2046454482"/>
                    </a:ext>
                  </a:extLst>
                </a:gridCol>
                <a:gridCol w="4404625">
                  <a:extLst>
                    <a:ext uri="{9D8B030D-6E8A-4147-A177-3AD203B41FA5}">
                      <a16:colId xmlns:a16="http://schemas.microsoft.com/office/drawing/2014/main" val="1701985230"/>
                    </a:ext>
                  </a:extLst>
                </a:gridCol>
                <a:gridCol w="1210539">
                  <a:extLst>
                    <a:ext uri="{9D8B030D-6E8A-4147-A177-3AD203B41FA5}">
                      <a16:colId xmlns:a16="http://schemas.microsoft.com/office/drawing/2014/main" val="1260987703"/>
                    </a:ext>
                  </a:extLst>
                </a:gridCol>
                <a:gridCol w="4059855">
                  <a:extLst>
                    <a:ext uri="{9D8B030D-6E8A-4147-A177-3AD203B41FA5}">
                      <a16:colId xmlns:a16="http://schemas.microsoft.com/office/drawing/2014/main" val="465829293"/>
                    </a:ext>
                  </a:extLst>
                </a:gridCol>
              </a:tblGrid>
              <a:tr h="66698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桃園與石門灌區供水組合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(2105</a:t>
                      </a:r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甘藷旱作，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FAO</a:t>
                      </a:r>
                      <a:r>
                        <a:rPr lang="zh-TW" altLang="en-US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有效降雨</a:t>
                      </a:r>
                      <a:r>
                        <a:rPr lang="en-US" altLang="zh-TW" sz="20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20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b="1" kern="1200" dirty="0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214475"/>
                  </a:ext>
                </a:extLst>
              </a:tr>
              <a:tr h="1952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桃園灌區，</a:t>
                      </a:r>
                      <a:endParaRPr lang="en-US" altLang="zh-TW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無板新計畫支援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石門停灌，無板新計畫支援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1936"/>
                  </a:ext>
                </a:extLst>
              </a:tr>
              <a:tr h="1952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石門灌區，</a:t>
                      </a:r>
                      <a:endParaRPr lang="en-US" altLang="zh-TW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有板新計畫支援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石門停灌，有板新計畫支援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141223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06C3DC9E-E1D5-4C17-9207-699BDF58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625" y="4291747"/>
            <a:ext cx="2700000" cy="180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4E02CDD-4E13-49D0-9AE1-6F8D06B6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625" y="2346840"/>
            <a:ext cx="2700000" cy="180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9F452F7-4FA7-4838-AF21-F62C612A5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475" y="2346840"/>
            <a:ext cx="2700000" cy="180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19006B1-D949-44B4-BE54-CF10AE983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475" y="4291747"/>
            <a:ext cx="2700000" cy="1800000"/>
          </a:xfrm>
          <a:prstGeom prst="rect">
            <a:avLst/>
          </a:prstGeom>
        </p:spPr>
      </p:pic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30EDD186-6544-48BC-887B-8FE7E4B6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63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632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437B810-E31F-4E89-A1CD-113338D4C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798"/>
            <a:ext cx="10515600" cy="90283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zh-TW" altLang="zh-TW" sz="4267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風險及經濟效益分析</a:t>
            </a:r>
            <a:endParaRPr lang="zh-TW" altLang="en-US" sz="4267" b="1" kern="1200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9557A584-E70A-41A6-90B0-A098B0C0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64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2DA6DF5D-6D21-445A-89FD-8E0E9173D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70639"/>
              </p:ext>
            </p:extLst>
          </p:nvPr>
        </p:nvGraphicFramePr>
        <p:xfrm>
          <a:off x="348093" y="1296446"/>
          <a:ext cx="11058872" cy="4754880"/>
        </p:xfrm>
        <a:graphic>
          <a:graphicData uri="http://schemas.openxmlformats.org/drawingml/2006/table">
            <a:tbl>
              <a:tblPr firstRow="1" bandRow="1"/>
              <a:tblGrid>
                <a:gridCol w="1289538">
                  <a:extLst>
                    <a:ext uri="{9D8B030D-6E8A-4147-A177-3AD203B41FA5}">
                      <a16:colId xmlns:a16="http://schemas.microsoft.com/office/drawing/2014/main" val="2814249615"/>
                    </a:ext>
                  </a:extLst>
                </a:gridCol>
                <a:gridCol w="784254">
                  <a:extLst>
                    <a:ext uri="{9D8B030D-6E8A-4147-A177-3AD203B41FA5}">
                      <a16:colId xmlns:a16="http://schemas.microsoft.com/office/drawing/2014/main" val="1476849808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1494602035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1454490586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1499289512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2427541657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426049274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2752322497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1197531224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2773165532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1555276983"/>
                    </a:ext>
                  </a:extLst>
                </a:gridCol>
                <a:gridCol w="898508">
                  <a:extLst>
                    <a:ext uri="{9D8B030D-6E8A-4147-A177-3AD203B41FA5}">
                      <a16:colId xmlns:a16="http://schemas.microsoft.com/office/drawing/2014/main" val="571060450"/>
                    </a:ext>
                  </a:extLst>
                </a:gridCol>
              </a:tblGrid>
              <a:tr h="21586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作物組合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水稻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特色作物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/>
                </a:tc>
                <a:extLst>
                  <a:ext uri="{0D108BD9-81ED-4DB2-BD59-A6C34878D82A}">
                    <a16:rowId xmlns:a16="http://schemas.microsoft.com/office/drawing/2014/main" val="4478030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區域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停灌</a:t>
                      </a: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大豆</a:t>
                      </a: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甘藷</a:t>
                      </a: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玉米</a:t>
                      </a: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5089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桃園市桃園區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67,105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61,014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54,923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50,615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49,142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48,340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79,948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711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桃園市中壢區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66,896</a:t>
                      </a:r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60,805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54,714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50,743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49,895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49,788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79,739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67288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桃園市楊梅區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66,971</a:t>
                      </a:r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60,880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54,789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50,697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49,624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49,268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79,814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9753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桃園市蘆竹區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67,005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60,914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54,823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50,677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49,503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49,036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79,848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24419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桃園市大園區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66,986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60,895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54,804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50,688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49,572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49,167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79,829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9335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桃園市八德區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67,026</a:t>
                      </a:r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60,935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54,844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50,664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49,427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48,889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79,869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9714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桃園市平鎮區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66,964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60,873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54,782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50,701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49,649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49,315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79,807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9784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桃園市新屋區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66,997</a:t>
                      </a:r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60,906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54,815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50,682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49,532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49,091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79,840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1697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桃園市觀音區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67,088</a:t>
                      </a:r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60,997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54,906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50,626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49,202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48,456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79,931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41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zh-TW" altLang="en-US" sz="1400" b="1" kern="1200" noProof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新竹縣湖口鄉</a:t>
                      </a:r>
                      <a:endParaRPr lang="zh-TW" altLang="en-US" sz="14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66,948</a:t>
                      </a:r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60,857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54,766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50,711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49,707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49,427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79,791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3888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noProof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新竹縣新豐鄉</a:t>
                      </a:r>
                      <a:endParaRPr lang="zh-TW" altLang="en-US" sz="14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66,965</a:t>
                      </a:r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60,874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54,783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50,701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49,647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49,312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79,808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148,946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294,722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183,690 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361362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9715FFDF-6314-49A1-A394-565667AD253C}"/>
              </a:ext>
            </a:extLst>
          </p:cNvPr>
          <p:cNvSpPr txBox="1"/>
          <p:nvPr/>
        </p:nvSpPr>
        <p:spPr>
          <a:xfrm>
            <a:off x="8924930" y="1010144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總收益</a:t>
            </a: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農民賺款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其他收入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F50F4902-5A57-4D08-BCAD-F4D811D27696}"/>
              </a:ext>
            </a:extLst>
          </p:cNvPr>
          <p:cNvSpPr txBox="1">
            <a:spLocks/>
          </p:cNvSpPr>
          <p:nvPr/>
        </p:nvSpPr>
        <p:spPr>
          <a:xfrm>
            <a:off x="337459" y="6066158"/>
            <a:ext cx="11069505" cy="791842"/>
          </a:xfrm>
          <a:prstGeom prst="rect">
            <a:avLst/>
          </a:prstGeom>
          <a:solidFill>
            <a:srgbClr val="E5E5E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2857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供水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正常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下，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水稻總收益均較特色作物低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當宣布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停灌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時，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水稻總收益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停灌補償金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較供水正常為高，仍較特色作物低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不論是在供水正常或缺水的情境之下，種植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水稻的總收益都較契作戰略、特色作物為低，亦即種植水稻的風險最高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487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942B773-E8D6-40E9-9EA3-C2374D425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D41281E0-DA66-44DA-A05D-0BBB4FD18C6E}"/>
              </a:ext>
            </a:extLst>
          </p:cNvPr>
          <p:cNvSpPr txBox="1">
            <a:spLocks/>
          </p:cNvSpPr>
          <p:nvPr/>
        </p:nvSpPr>
        <p:spPr>
          <a:xfrm>
            <a:off x="838200" y="516798"/>
            <a:ext cx="10515600" cy="9028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8000" tIns="121900" rIns="108000" bIns="1219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00000"/>
              </a:lnSpc>
              <a:buFont typeface="Arial"/>
              <a:buNone/>
            </a:pPr>
            <a:r>
              <a:rPr lang="zh-TW" altLang="zh-TW" sz="4267" b="1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風險及經濟效益分析</a:t>
            </a:r>
            <a:endParaRPr lang="zh-TW" altLang="en-US" sz="4267" b="1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6979183-57A8-4E1D-8A9F-A9DF12092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552754"/>
              </p:ext>
            </p:extLst>
          </p:nvPr>
        </p:nvGraphicFramePr>
        <p:xfrm>
          <a:off x="844835" y="1294655"/>
          <a:ext cx="9975565" cy="4815840"/>
        </p:xfrm>
        <a:graphic>
          <a:graphicData uri="http://schemas.openxmlformats.org/drawingml/2006/table">
            <a:tbl>
              <a:tblPr firstRow="1" bandRow="1"/>
              <a:tblGrid>
                <a:gridCol w="1348740">
                  <a:extLst>
                    <a:ext uri="{9D8B030D-6E8A-4147-A177-3AD203B41FA5}">
                      <a16:colId xmlns:a16="http://schemas.microsoft.com/office/drawing/2014/main" val="2814249615"/>
                    </a:ext>
                  </a:extLst>
                </a:gridCol>
                <a:gridCol w="823457">
                  <a:extLst>
                    <a:ext uri="{9D8B030D-6E8A-4147-A177-3AD203B41FA5}">
                      <a16:colId xmlns:a16="http://schemas.microsoft.com/office/drawing/2014/main" val="1476849808"/>
                    </a:ext>
                  </a:extLst>
                </a:gridCol>
                <a:gridCol w="1373078">
                  <a:extLst>
                    <a:ext uri="{9D8B030D-6E8A-4147-A177-3AD203B41FA5}">
                      <a16:colId xmlns:a16="http://schemas.microsoft.com/office/drawing/2014/main" val="1494602035"/>
                    </a:ext>
                  </a:extLst>
                </a:gridCol>
                <a:gridCol w="1071715">
                  <a:extLst>
                    <a:ext uri="{9D8B030D-6E8A-4147-A177-3AD203B41FA5}">
                      <a16:colId xmlns:a16="http://schemas.microsoft.com/office/drawing/2014/main" val="1454490586"/>
                    </a:ext>
                  </a:extLst>
                </a:gridCol>
                <a:gridCol w="1071715">
                  <a:extLst>
                    <a:ext uri="{9D8B030D-6E8A-4147-A177-3AD203B41FA5}">
                      <a16:colId xmlns:a16="http://schemas.microsoft.com/office/drawing/2014/main" val="1499289512"/>
                    </a:ext>
                  </a:extLst>
                </a:gridCol>
                <a:gridCol w="1071715">
                  <a:extLst>
                    <a:ext uri="{9D8B030D-6E8A-4147-A177-3AD203B41FA5}">
                      <a16:colId xmlns:a16="http://schemas.microsoft.com/office/drawing/2014/main" val="2427541657"/>
                    </a:ext>
                  </a:extLst>
                </a:gridCol>
                <a:gridCol w="1071715">
                  <a:extLst>
                    <a:ext uri="{9D8B030D-6E8A-4147-A177-3AD203B41FA5}">
                      <a16:colId xmlns:a16="http://schemas.microsoft.com/office/drawing/2014/main" val="426049274"/>
                    </a:ext>
                  </a:extLst>
                </a:gridCol>
                <a:gridCol w="1071715">
                  <a:extLst>
                    <a:ext uri="{9D8B030D-6E8A-4147-A177-3AD203B41FA5}">
                      <a16:colId xmlns:a16="http://schemas.microsoft.com/office/drawing/2014/main" val="2752322497"/>
                    </a:ext>
                  </a:extLst>
                </a:gridCol>
                <a:gridCol w="1071715">
                  <a:extLst>
                    <a:ext uri="{9D8B030D-6E8A-4147-A177-3AD203B41FA5}">
                      <a16:colId xmlns:a16="http://schemas.microsoft.com/office/drawing/2014/main" val="1197531224"/>
                    </a:ext>
                  </a:extLst>
                </a:gridCol>
              </a:tblGrid>
              <a:tr h="21586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作物組合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D</a:t>
                      </a:r>
                      <a:r>
                        <a:rPr lang="zh-TW" altLang="en-US" sz="1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保險金額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E</a:t>
                      </a:r>
                      <a:r>
                        <a:rPr lang="zh-TW" altLang="en-US" sz="1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理賠金額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8030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區域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保險金額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746" marR="6746" marT="6746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5089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桃園市桃園區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2052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3,306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9,446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16,258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711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桃園市中壢區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2261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3,643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10,408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17,915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67288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桃園市楊梅區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2186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3,522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10,063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17,320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9753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桃園市蘆竹區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2152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3,468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9,908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17,054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24419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桃園市大園區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2171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3,499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9,996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17,205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9335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桃園市八德區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2131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3,434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9,810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16,886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9714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桃園市平鎮區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2193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3,533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10,094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17,374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9784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桃園市新屋區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2160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3,481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9,945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17,118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1697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桃園市觀音區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2069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3,333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9,523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16,391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41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zh-TW" altLang="en-US" sz="1400" b="1" kern="1200" noProof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新竹縣湖口鄉</a:t>
                      </a:r>
                      <a:endParaRPr lang="zh-TW" altLang="en-US" sz="14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2209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3,559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10,168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17,502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38889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noProof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新竹縣新豐鄉</a:t>
                      </a:r>
                      <a:endParaRPr lang="zh-TW" altLang="en-US" sz="14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一期作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2192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3,532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10,092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17,370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361362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BC154536-9E85-4761-A630-E676A8D1B5D9}"/>
              </a:ext>
            </a:extLst>
          </p:cNvPr>
          <p:cNvSpPr txBox="1"/>
          <p:nvPr/>
        </p:nvSpPr>
        <p:spPr>
          <a:xfrm>
            <a:off x="8391530" y="986878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總收益</a:t>
            </a: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農民賺款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其他收入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B1A436D-DD02-4651-B5D9-E2D299867F5C}"/>
              </a:ext>
            </a:extLst>
          </p:cNvPr>
          <p:cNvSpPr/>
          <p:nvPr/>
        </p:nvSpPr>
        <p:spPr>
          <a:xfrm>
            <a:off x="959484" y="6194437"/>
            <a:ext cx="7542352" cy="536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defTabSz="914400">
              <a:lnSpc>
                <a:spcPts val="12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供水率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小於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80%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時，預期水稻產量低於水稻保險之保障收獲量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lvl="0" defTabSz="914400">
              <a:lnSpc>
                <a:spcPts val="12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業保險啟動，農民可獲得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保險理賠金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不足以完全填補損失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的缺口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76494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B435-CC94-4A79-91D6-FFCD67E9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2403360"/>
            <a:ext cx="9392784" cy="112089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作物試栽度模式之發展與應用</a:t>
            </a:r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87DBEF69-1E23-461F-9731-5D4A6EE6F0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517" r="12517"/>
          <a:stretch>
            <a:fillRect/>
          </a:stretch>
        </p:blipFill>
        <p:spPr>
          <a:xfrm>
            <a:off x="839106" y="3910404"/>
            <a:ext cx="2160000" cy="2160000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98FEEA5-CDF1-49CA-B76C-5EF63C4A80D9}"/>
              </a:ext>
            </a:extLst>
          </p:cNvPr>
          <p:cNvSpPr/>
          <p:nvPr/>
        </p:nvSpPr>
        <p:spPr>
          <a:xfrm>
            <a:off x="1328704" y="1293931"/>
            <a:ext cx="15087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3D4246"/>
              </a:buClr>
              <a:buSzPts val="3000"/>
              <a:defRPr/>
            </a:pPr>
            <a:r>
              <a:rPr lang="en" altLang="zh-TW" sz="8800" kern="0" dirty="0">
                <a:solidFill>
                  <a:srgbClr val="F3C09C"/>
                </a:solidFill>
                <a:latin typeface="Franklin Gothic Demi" panose="020B0703020102020204" pitchFamily="34" charset="0"/>
                <a:sym typeface="Lora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7315828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633F8A56-3C29-4FAD-9B76-07AFBD34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618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8000" tIns="121900" rIns="108000" bIns="121900" rtlCol="0" anchor="ctr" anchorCtr="0">
            <a:spAutoFit/>
          </a:bodyPr>
          <a:lstStyle/>
          <a:p>
            <a:pPr algn="ctr" defTabSz="914377">
              <a:buSzPts val="5200"/>
            </a:pPr>
            <a:r>
              <a:rPr lang="zh-TW" altLang="zh-TW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作物適栽模式及適栽性分析</a:t>
            </a:r>
            <a:br>
              <a:rPr lang="en-US" altLang="zh-TW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</a:b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以累積溫度與累積雨量為參數</a:t>
            </a:r>
            <a:r>
              <a:rPr lang="en-US" altLang="zh-TW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)</a:t>
            </a:r>
            <a:endParaRPr lang="zh-TW" altLang="en-US" b="1" dirty="0">
              <a:solidFill>
                <a:srgbClr val="9FAFA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4D1557-7C25-4EC5-B86C-58299D0F0370}"/>
                  </a:ext>
                </a:extLst>
              </p:cNvPr>
              <p:cNvSpPr/>
              <p:nvPr/>
            </p:nvSpPr>
            <p:spPr>
              <a:xfrm>
                <a:off x="2409585" y="1819706"/>
                <a:ext cx="3314049" cy="494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𝒄𝒓𝒐𝒑</m:t>
                          </m:r>
                        </m:sub>
                      </m:sSub>
                      <m:r>
                        <a:rPr kumimoji="0" lang="zh-TW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𝒄</m:t>
                          </m:r>
                        </m:sub>
                      </m:sSub>
                      <m:r>
                        <a:rPr kumimoji="0" lang="zh-TW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Arial"/>
                        </a:rPr>
                        <m:t>×</m:t>
                      </m:r>
                      <m:sSub>
                        <m:sSubPr>
                          <m:ctrlP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𝒑</m:t>
                          </m:r>
                        </m:sub>
                      </m:sSub>
                      <m:r>
                        <a:rPr kumimoji="0" lang="zh-TW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Arial"/>
                        </a:rPr>
                        <m:t>×</m:t>
                      </m:r>
                      <m:sSub>
                        <m:sSubPr>
                          <m:ctrlP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zh-TW" alt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Arial"/>
                            </a:rPr>
                            <m:t>𝒑𝑯</m:t>
                          </m:r>
                        </m:sub>
                      </m:sSub>
                    </m:oMath>
                  </m:oMathPara>
                </a14:m>
                <a:endPara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4D1557-7C25-4EC5-B86C-58299D0F0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585" y="1819706"/>
                <a:ext cx="3314049" cy="494751"/>
              </a:xfrm>
              <a:prstGeom prst="rect">
                <a:avLst/>
              </a:prstGeom>
              <a:blipFill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45A4F0C4-9F39-4B6C-9258-2FCE2646FD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32" y="2338473"/>
            <a:ext cx="5710909" cy="37779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5369D75-BDFC-4033-B6F6-2DEADDE14A37}"/>
              </a:ext>
            </a:extLst>
          </p:cNvPr>
          <p:cNvSpPr/>
          <p:nvPr/>
        </p:nvSpPr>
        <p:spPr>
          <a:xfrm>
            <a:off x="1577578" y="6134068"/>
            <a:ext cx="5274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作物適栽度與溫度、雨量之關係圖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F6D2BA-80DA-4D85-98EE-81DFB98BE5F0}"/>
              </a:ext>
            </a:extLst>
          </p:cNvPr>
          <p:cNvSpPr/>
          <p:nvPr/>
        </p:nvSpPr>
        <p:spPr>
          <a:xfrm>
            <a:off x="2482303" y="6550225"/>
            <a:ext cx="3444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*資料來源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:</a:t>
            </a: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改繪自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Ramirez-Villegas</a:t>
            </a:r>
            <a:r>
              <a:rPr kumimoji="0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等人，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2013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029577-6CA6-438E-97A2-A8F5CD8227DE}"/>
              </a:ext>
            </a:extLst>
          </p:cNvPr>
          <p:cNvSpPr txBox="1"/>
          <p:nvPr/>
        </p:nvSpPr>
        <p:spPr>
          <a:xfrm rot="16200000">
            <a:off x="986056" y="3537944"/>
            <a:ext cx="1008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雨量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(mm)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F1C0CE2B-236D-4E4F-B4A4-8FEE4441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F5D33B1-17D5-4C67-9936-62B307887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164" y="1700704"/>
            <a:ext cx="3038131" cy="23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ADB5D6-014D-4C89-8765-B54087CFC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632" y="4103749"/>
            <a:ext cx="3009194" cy="234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498753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FDFC59-B657-49D3-97F7-4A8EC603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099" y="149466"/>
            <a:ext cx="10515600" cy="923289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08000" tIns="121900" rIns="108000" bIns="121900" rtlCol="0" anchor="ctr" anchorCtr="0">
            <a:spAutoFit/>
          </a:bodyPr>
          <a:lstStyle/>
          <a:p>
            <a:pPr defTabSz="914377">
              <a:lnSpc>
                <a:spcPct val="100000"/>
              </a:lnSpc>
              <a:buClrTx/>
              <a:buFont typeface="Arial"/>
            </a:pPr>
            <a:r>
              <a:rPr lang="en-US" altLang="zh-TW" sz="4400" b="1" kern="1200" dirty="0">
                <a:solidFill>
                  <a:srgbClr val="4C5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</a:rPr>
              <a:t>Crop Suitability Model</a:t>
            </a:r>
            <a:endParaRPr lang="zh-TW" altLang="en-US" sz="4400" b="1" kern="1200" dirty="0">
              <a:solidFill>
                <a:srgbClr val="4C5B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2D0F3BC-6FA4-478E-879D-D88D51DF6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8" y="1171288"/>
            <a:ext cx="7046063" cy="273793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304D37D-94E8-4CD9-8F5D-247318F1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8" y="3988286"/>
            <a:ext cx="7046063" cy="273319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808B4B1F-1178-4B10-AE27-703CE9AA95B0}"/>
              </a:ext>
            </a:extLst>
          </p:cNvPr>
          <p:cNvSpPr txBox="1"/>
          <p:nvPr/>
        </p:nvSpPr>
        <p:spPr>
          <a:xfrm>
            <a:off x="7043296" y="2463294"/>
            <a:ext cx="5499033" cy="2600324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20000"/>
          </a:bodyPr>
          <a:lstStyle>
            <a:defPPr>
              <a:defRPr lang="en-US"/>
            </a:defPPr>
            <a:lvl1pPr marL="304792" indent="-143996" defTabSz="121917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/>
                <a:ea typeface="新細明體" panose="02020500000000000000" pitchFamily="18" charset="-12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>
                <a:solidFill>
                  <a:schemeClr val="accent4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chemeClr val="accent4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Criteria Temperature for Crop  Growth 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Rainfall Threshold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Criteria Soil pH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Crop lifecycle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Climate Change Scenarios</a:t>
            </a:r>
          </a:p>
          <a:p>
            <a:pPr marL="304784" indent="-143992" defTabSz="1219140"/>
            <a:r>
              <a:rPr lang="en-US" altLang="zh-TW" sz="2133" dirty="0">
                <a:cs typeface="Arial"/>
                <a:sym typeface="Arial"/>
              </a:rPr>
              <a:t>Environmental Zone</a:t>
            </a:r>
            <a:endParaRPr lang="zh-TW" altLang="en-US" sz="2133" dirty="0">
              <a:cs typeface="Arial"/>
              <a:sym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9BB736C-FD3B-4774-BDCC-B4B0F3A4A043}"/>
              </a:ext>
            </a:extLst>
          </p:cNvPr>
          <p:cNvSpPr txBox="1"/>
          <p:nvPr/>
        </p:nvSpPr>
        <p:spPr>
          <a:xfrm>
            <a:off x="7375499" y="6025694"/>
            <a:ext cx="27789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1697109B-5F32-4A6B-BA55-599C6D65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68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3205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5" y="1104900"/>
            <a:ext cx="11592000" cy="4452067"/>
          </a:xfrm>
          <a:prstGeom prst="rect">
            <a:avLst/>
          </a:prstGeom>
        </p:spPr>
      </p:pic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22E102BA-8565-47BC-86B0-A54C7BD3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69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CE9F04A-EC1A-45A1-A59C-676BC178A4D1}"/>
              </a:ext>
            </a:extLst>
          </p:cNvPr>
          <p:cNvSpPr txBox="1"/>
          <p:nvPr/>
        </p:nvSpPr>
        <p:spPr>
          <a:xfrm>
            <a:off x="7375499" y="6025694"/>
            <a:ext cx="27789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887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A646C5C-5463-4FD8-98BC-8D58D2F94A99}"/>
              </a:ext>
            </a:extLst>
          </p:cNvPr>
          <p:cNvSpPr/>
          <p:nvPr/>
        </p:nvSpPr>
        <p:spPr>
          <a:xfrm>
            <a:off x="1878820" y="6581001"/>
            <a:ext cx="8692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*資料來源 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: 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改繪自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https://www.carbonbrief.org/in-depth-qa-the-ipccs-sixth-assessment-report-on-climate-science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657B4C-AD13-4BCA-874D-8E37F23C5518}"/>
              </a:ext>
            </a:extLst>
          </p:cNvPr>
          <p:cNvSpPr/>
          <p:nvPr/>
        </p:nvSpPr>
        <p:spPr>
          <a:xfrm>
            <a:off x="2149508" y="193605"/>
            <a:ext cx="7801709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en-US" altLang="zh-TW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IPCC</a:t>
            </a:r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氣候變遷第六次評估報告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017EC93-FAFB-4A67-AFF0-3A501B000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491" y="79305"/>
            <a:ext cx="1770804" cy="229097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9BDD68D-26F4-473C-AE8C-97B5BB27F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0" y="848299"/>
            <a:ext cx="12192000" cy="6326263"/>
          </a:xfrm>
          <a:prstGeom prst="rect">
            <a:avLst/>
          </a:prstGeom>
        </p:spPr>
      </p:pic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0327C20C-FE56-4E9D-83C2-C78792DF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7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0025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00" y="1067881"/>
            <a:ext cx="11592000" cy="4442837"/>
          </a:xfrm>
          <a:prstGeom prst="rect">
            <a:avLst/>
          </a:prstGeom>
        </p:spPr>
      </p:pic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DB2E4339-45A7-4253-A477-4BD090A6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70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2BFC469-95BD-4F28-86CA-7BC71C12FC83}"/>
              </a:ext>
            </a:extLst>
          </p:cNvPr>
          <p:cNvSpPr txBox="1"/>
          <p:nvPr/>
        </p:nvSpPr>
        <p:spPr>
          <a:xfrm>
            <a:off x="7375499" y="6025694"/>
            <a:ext cx="27789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7398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0" y="1039691"/>
            <a:ext cx="11592000" cy="4423017"/>
          </a:xfrm>
          <a:prstGeom prst="rect">
            <a:avLst/>
          </a:prstGeom>
        </p:spPr>
      </p:pic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D3AB8785-74EF-4C1A-B5C6-E6F75E81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71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C0DD5E-9157-46D4-9B65-69DD3FAF5B70}"/>
              </a:ext>
            </a:extLst>
          </p:cNvPr>
          <p:cNvSpPr txBox="1"/>
          <p:nvPr/>
        </p:nvSpPr>
        <p:spPr>
          <a:xfrm>
            <a:off x="7375499" y="6025694"/>
            <a:ext cx="27789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1453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0" y="1139553"/>
            <a:ext cx="11592000" cy="4401093"/>
          </a:xfrm>
          <a:prstGeom prst="rect">
            <a:avLst/>
          </a:prstGeom>
        </p:spPr>
      </p:pic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5C11DEDC-A388-4576-A766-B0A74306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72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797C581-CDD0-4A2E-95F3-2313E281F61B}"/>
              </a:ext>
            </a:extLst>
          </p:cNvPr>
          <p:cNvSpPr txBox="1"/>
          <p:nvPr/>
        </p:nvSpPr>
        <p:spPr>
          <a:xfrm>
            <a:off x="7375499" y="6025694"/>
            <a:ext cx="27789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8880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5" y="1214637"/>
            <a:ext cx="11592000" cy="4428725"/>
          </a:xfrm>
          <a:prstGeom prst="rect">
            <a:avLst/>
          </a:prstGeom>
        </p:spPr>
      </p:pic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C16A2EA6-5A52-4087-B057-7B7F3949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73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0C5FC1B-6809-487B-ADBA-B660D1A227DC}"/>
              </a:ext>
            </a:extLst>
          </p:cNvPr>
          <p:cNvSpPr txBox="1"/>
          <p:nvPr/>
        </p:nvSpPr>
        <p:spPr>
          <a:xfrm>
            <a:off x="7375499" y="6025694"/>
            <a:ext cx="27789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783">
              <a:defRPr sz="1000">
                <a:ea typeface="新細明體" panose="02020500000000000000" pitchFamily="18" charset="-120"/>
              </a:defRPr>
            </a:lvl1pPr>
          </a:lstStyle>
          <a:p>
            <a:pPr defTabSz="914354">
              <a:buClr>
                <a:srgbClr val="000000"/>
              </a:buClr>
            </a:pPr>
            <a:r>
              <a:rPr lang="zh-TW" altLang="en-US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*資料來源：</a:t>
            </a:r>
            <a:r>
              <a:rPr lang="en-US" altLang="zh-TW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Lin, unpublished data</a:t>
            </a:r>
            <a:endParaRPr lang="zh-TW" alt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3944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97CEC634-340D-45A9-95CC-8ADA93821F4E}"/>
              </a:ext>
            </a:extLst>
          </p:cNvPr>
          <p:cNvSpPr txBox="1"/>
          <p:nvPr/>
        </p:nvSpPr>
        <p:spPr>
          <a:xfrm>
            <a:off x="6845105" y="2760401"/>
            <a:ext cx="48935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Wingdings" panose="05000000000000000000" pitchFamily="2" charset="2"/>
              <a:buChar char="n"/>
            </a:pP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氣候變遷將持續影響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作物適栽範圍，</a:t>
            </a: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隨氣候暖化，原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農業氣候帶往北移動</a:t>
            </a: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，以原有作為栽種方式將致使作物產量減少，因此以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不同氣候情境模擬作物適栽範圍</a:t>
            </a: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、規畫相關策略，可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減緩糧食生產風險</a:t>
            </a:r>
            <a:endParaRPr lang="en-US" altLang="zh-TW" sz="2000" b="1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Wingdings" panose="05000000000000000000" pitchFamily="2" charset="2"/>
              <a:buChar char="n"/>
            </a:pP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因應氣候變遷情勢，以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最佳化調配水資源，調整作物輪作組合</a:t>
            </a: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，可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降低作物休耕風險</a:t>
            </a:r>
            <a:endParaRPr lang="en-US" altLang="zh-TW" sz="2000" b="1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Wingdings" panose="05000000000000000000" pitchFamily="2" charset="2"/>
              <a:buChar char="n"/>
            </a:pP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以</a:t>
            </a:r>
            <a:r>
              <a:rPr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地方尺度之作物生長條件</a:t>
            </a:r>
            <a:r>
              <a:rPr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，優化作物 適栽模式，預測全球化作物適栽區域</a:t>
            </a:r>
            <a:endParaRPr lang="zh-TW" altLang="en-US" sz="20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284E34F-225D-4E54-8E98-8E832109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0" y="1272209"/>
            <a:ext cx="6664823" cy="458729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F820171-0FF3-4943-A431-BFE19AC3F29D}"/>
              </a:ext>
            </a:extLst>
          </p:cNvPr>
          <p:cNvSpPr/>
          <p:nvPr/>
        </p:nvSpPr>
        <p:spPr>
          <a:xfrm>
            <a:off x="1271972" y="5859504"/>
            <a:ext cx="6917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986" indent="-191986" defTabSz="121911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b="1" kern="0" dirty="0">
                <a:solidFill>
                  <a:srgbClr val="1B1B1B"/>
                </a:solidFill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A chain of different climate models is used to downscale coarse global results to urban scales.</a:t>
            </a:r>
            <a:endParaRPr lang="zh-TW" altLang="en-US" b="1" kern="0" dirty="0">
              <a:solidFill>
                <a:srgbClr val="1B1B1B"/>
              </a:solidFill>
              <a:latin typeface="Arial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87A441AA-1675-4ACC-B51D-C8773A7A1516}"/>
              </a:ext>
            </a:extLst>
          </p:cNvPr>
          <p:cNvSpPr/>
          <p:nvPr/>
        </p:nvSpPr>
        <p:spPr>
          <a:xfrm rot="12017476">
            <a:off x="1957680" y="4848580"/>
            <a:ext cx="1973971" cy="763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DF9"/>
              </a:solidFill>
              <a:latin typeface="Arial" panose="020B0604020202020204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2323448-E0F8-4EBC-90C9-44813155E15B}"/>
              </a:ext>
            </a:extLst>
          </p:cNvPr>
          <p:cNvSpPr txBox="1"/>
          <p:nvPr/>
        </p:nvSpPr>
        <p:spPr>
          <a:xfrm rot="1274339">
            <a:off x="2511050" y="5063565"/>
            <a:ext cx="119455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Optimize</a:t>
            </a:r>
            <a:endParaRPr lang="zh-TW" altLang="en-US" sz="1867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投影片編號版面配置區 3">
            <a:extLst>
              <a:ext uri="{FF2B5EF4-FFF2-40B4-BE49-F238E27FC236}">
                <a16:creationId xmlns:a16="http://schemas.microsoft.com/office/drawing/2014/main" id="{2935EC5C-4A74-4026-9E07-D0C7EFF8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74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9837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4"/>
          <p:cNvSpPr txBox="1">
            <a:spLocks noGrp="1"/>
          </p:cNvSpPr>
          <p:nvPr>
            <p:ph type="title"/>
          </p:nvPr>
        </p:nvSpPr>
        <p:spPr>
          <a:xfrm>
            <a:off x="1456828" y="2825910"/>
            <a:ext cx="10515600" cy="120618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zh-TW" altLang="en-US" b="1" dirty="0">
                <a:solidFill>
                  <a:srgbClr val="DFDD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 </a:t>
            </a:r>
            <a:endParaRPr b="1" dirty="0">
              <a:solidFill>
                <a:srgbClr val="DFDD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4" descr="國立臺灣大學生物資源暨農學院網站LOGO">
            <a:extLst>
              <a:ext uri="{FF2B5EF4-FFF2-40B4-BE49-F238E27FC236}">
                <a16:creationId xmlns:a16="http://schemas.microsoft.com/office/drawing/2014/main" id="{2E38ED8B-FC45-4E3E-8F23-F841EFA1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0896" r="3728" b="21457"/>
          <a:stretch/>
        </p:blipFill>
        <p:spPr bwMode="auto">
          <a:xfrm>
            <a:off x="4364257" y="5628537"/>
            <a:ext cx="3813712" cy="635653"/>
          </a:xfrm>
          <a:prstGeom prst="rect">
            <a:avLst/>
          </a:prstGeom>
          <a:solidFill>
            <a:srgbClr val="F2F2F2">
              <a:alpha val="69804"/>
            </a:srgbClr>
          </a:solidFill>
          <a:extLst/>
        </p:spPr>
      </p:pic>
      <p:pic>
        <p:nvPicPr>
          <p:cNvPr id="7" name="Picture 6" descr="國立臺灣大學">
            <a:extLst>
              <a:ext uri="{FF2B5EF4-FFF2-40B4-BE49-F238E27FC236}">
                <a16:creationId xmlns:a16="http://schemas.microsoft.com/office/drawing/2014/main" id="{1F5AFDC2-BA5C-4F76-A676-DFFE2BA3D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1" b="6691"/>
          <a:stretch/>
        </p:blipFill>
        <p:spPr bwMode="auto">
          <a:xfrm>
            <a:off x="1456828" y="5628537"/>
            <a:ext cx="2907429" cy="635653"/>
          </a:xfrm>
          <a:prstGeom prst="rect">
            <a:avLst/>
          </a:prstGeom>
          <a:solidFill>
            <a:srgbClr val="F2F2F2">
              <a:alpha val="69804"/>
            </a:srgbClr>
          </a:solidFill>
          <a:ex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EC02327C-86D0-4DE0-874A-A480A5D460C1}"/>
              </a:ext>
            </a:extLst>
          </p:cNvPr>
          <p:cNvSpPr/>
          <p:nvPr/>
        </p:nvSpPr>
        <p:spPr>
          <a:xfrm>
            <a:off x="5998972" y="1058324"/>
            <a:ext cx="6014563" cy="4794099"/>
          </a:xfrm>
          <a:prstGeom prst="rect">
            <a:avLst/>
          </a:prstGeom>
          <a:solidFill>
            <a:srgbClr val="B9D5B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zh-TW" altLang="en-US" sz="1867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70A542-1902-4A3D-94AC-AAD67B34A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13" y="1404895"/>
            <a:ext cx="5841985" cy="45482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395AD2C-9E78-47F2-B2F4-827C2CE7857B}"/>
              </a:ext>
            </a:extLst>
          </p:cNvPr>
          <p:cNvSpPr/>
          <p:nvPr/>
        </p:nvSpPr>
        <p:spPr>
          <a:xfrm>
            <a:off x="510665" y="1898707"/>
            <a:ext cx="4625601" cy="2396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zh-TW" altLang="en-US" sz="1867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661BE35-646F-409C-BF9F-1A3B72C58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69" y="1533023"/>
            <a:ext cx="5837088" cy="11454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254796A-5DDF-40AC-B969-F9D9C2373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369" y="3034231"/>
            <a:ext cx="5837088" cy="111406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FA3DE37-E430-41C8-A649-DCA82F018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007" y="4524485"/>
            <a:ext cx="5847813" cy="124711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8645433-FFCD-4089-8E1E-BB16312CFC10}"/>
              </a:ext>
            </a:extLst>
          </p:cNvPr>
          <p:cNvSpPr txBox="1"/>
          <p:nvPr/>
        </p:nvSpPr>
        <p:spPr>
          <a:xfrm>
            <a:off x="6030503" y="1155814"/>
            <a:ext cx="465223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zh-TW" altLang="en-US" sz="1600" b="1" kern="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模擬全球氣候溫度上升</a:t>
            </a:r>
            <a:r>
              <a:rPr lang="en-US" altLang="zh-TW" sz="1600" b="1" kern="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1.5°C, 2°C and 4°C</a:t>
            </a:r>
            <a:r>
              <a:rPr lang="zh-TW" altLang="en-US" sz="1600" b="1" kern="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之情境</a:t>
            </a:r>
            <a:endParaRPr lang="zh-TW" altLang="en-US" sz="1600" b="1" kern="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496EC9-64FF-4665-8145-4C08CB188B62}"/>
              </a:ext>
            </a:extLst>
          </p:cNvPr>
          <p:cNvSpPr txBox="1"/>
          <p:nvPr/>
        </p:nvSpPr>
        <p:spPr>
          <a:xfrm>
            <a:off x="6030505" y="2659759"/>
            <a:ext cx="244169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zh-TW" altLang="en-US" sz="1600" b="1" kern="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降雨量隨溫度上升而改變</a:t>
            </a:r>
            <a:endParaRPr lang="zh-TW" altLang="en-US" sz="1600" b="1" kern="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CE8A907-BE69-44EF-A735-9685ACEA4980}"/>
              </a:ext>
            </a:extLst>
          </p:cNvPr>
          <p:cNvSpPr txBox="1"/>
          <p:nvPr/>
        </p:nvSpPr>
        <p:spPr>
          <a:xfrm>
            <a:off x="6038143" y="4144951"/>
            <a:ext cx="285206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zh-TW" altLang="en-US" sz="1600" b="1" kern="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土壤含水量隨溫度上升而改變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67B3C0C-9AAF-46C2-AF27-76DAF0AD67B2}"/>
              </a:ext>
            </a:extLst>
          </p:cNvPr>
          <p:cNvCxnSpPr>
            <a:cxnSpLocks/>
          </p:cNvCxnSpPr>
          <p:nvPr/>
        </p:nvCxnSpPr>
        <p:spPr>
          <a:xfrm flipV="1">
            <a:off x="5136264" y="1058324"/>
            <a:ext cx="862708" cy="836584"/>
          </a:xfrm>
          <a:prstGeom prst="line">
            <a:avLst/>
          </a:prstGeom>
          <a:ln w="28575">
            <a:solidFill>
              <a:srgbClr val="4C64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FFFE2B01-0059-4A8D-A867-2D168F9B2D5C}"/>
              </a:ext>
            </a:extLst>
          </p:cNvPr>
          <p:cNvCxnSpPr>
            <a:cxnSpLocks/>
          </p:cNvCxnSpPr>
          <p:nvPr/>
        </p:nvCxnSpPr>
        <p:spPr>
          <a:xfrm>
            <a:off x="5136264" y="4295241"/>
            <a:ext cx="872160" cy="1557183"/>
          </a:xfrm>
          <a:prstGeom prst="line">
            <a:avLst/>
          </a:prstGeom>
          <a:ln w="28575">
            <a:solidFill>
              <a:srgbClr val="4C64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AD006E9-049B-4289-9B55-C0973AEBA764}"/>
              </a:ext>
            </a:extLst>
          </p:cNvPr>
          <p:cNvSpPr/>
          <p:nvPr/>
        </p:nvSpPr>
        <p:spPr>
          <a:xfrm>
            <a:off x="3791769" y="6493934"/>
            <a:ext cx="49946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: Climate Change 2021, The Physical Science Basis, IPCC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4" name="Google Shape;1305;p34">
            <a:extLst>
              <a:ext uri="{FF2B5EF4-FFF2-40B4-BE49-F238E27FC236}">
                <a16:creationId xmlns:a16="http://schemas.microsoft.com/office/drawing/2014/main" id="{A44EA5BF-2D55-4353-ADB0-FF6D836F5930}"/>
              </a:ext>
            </a:extLst>
          </p:cNvPr>
          <p:cNvSpPr/>
          <p:nvPr/>
        </p:nvSpPr>
        <p:spPr>
          <a:xfrm rot="16200000" flipV="1">
            <a:off x="1671679" y="755448"/>
            <a:ext cx="2552761" cy="2846057"/>
          </a:xfrm>
          <a:custGeom>
            <a:avLst/>
            <a:gdLst/>
            <a:ahLst/>
            <a:cxnLst/>
            <a:rect l="l" t="t" r="r" b="b"/>
            <a:pathLst>
              <a:path w="13659" h="17883" extrusionOk="0">
                <a:moveTo>
                  <a:pt x="6026" y="1"/>
                </a:moveTo>
                <a:lnTo>
                  <a:pt x="7644" y="1229"/>
                </a:lnTo>
                <a:cubicBezTo>
                  <a:pt x="6336" y="1768"/>
                  <a:pt x="5131" y="2548"/>
                  <a:pt x="4109" y="3536"/>
                </a:cubicBezTo>
                <a:cubicBezTo>
                  <a:pt x="2767" y="4787"/>
                  <a:pt x="1745" y="6347"/>
                  <a:pt x="1148" y="8081"/>
                </a:cubicBezTo>
                <a:cubicBezTo>
                  <a:pt x="1" y="11512"/>
                  <a:pt x="701" y="15254"/>
                  <a:pt x="2698" y="17882"/>
                </a:cubicBezTo>
                <a:cubicBezTo>
                  <a:pt x="1206" y="14944"/>
                  <a:pt x="1332" y="11409"/>
                  <a:pt x="2801" y="8804"/>
                </a:cubicBezTo>
                <a:cubicBezTo>
                  <a:pt x="3524" y="7518"/>
                  <a:pt x="4546" y="6428"/>
                  <a:pt x="5785" y="5636"/>
                </a:cubicBezTo>
                <a:cubicBezTo>
                  <a:pt x="6749" y="5005"/>
                  <a:pt x="7828" y="4568"/>
                  <a:pt x="8964" y="4362"/>
                </a:cubicBezTo>
                <a:lnTo>
                  <a:pt x="8964" y="4362"/>
                </a:lnTo>
                <a:lnTo>
                  <a:pt x="8620" y="6003"/>
                </a:lnTo>
                <a:lnTo>
                  <a:pt x="13658" y="678"/>
                </a:lnTo>
                <a:lnTo>
                  <a:pt x="6026" y="1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C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D26E8B-85A9-4BA5-8E06-F4D0E33C6A1F}"/>
              </a:ext>
            </a:extLst>
          </p:cNvPr>
          <p:cNvSpPr/>
          <p:nvPr/>
        </p:nvSpPr>
        <p:spPr>
          <a:xfrm>
            <a:off x="737208" y="2403419"/>
            <a:ext cx="4116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zh-TW" altLang="en-US" b="1" dirty="0">
                <a:solidFill>
                  <a:srgbClr val="F3C09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全球平均溫度將比工業化前升高 </a:t>
            </a:r>
            <a:r>
              <a:rPr lang="en-US" altLang="zh-TW" b="1" dirty="0">
                <a:solidFill>
                  <a:srgbClr val="F3C09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1.5 °C</a:t>
            </a:r>
            <a:endParaRPr lang="zh-TW" altLang="en-US" b="1" dirty="0">
              <a:solidFill>
                <a:srgbClr val="F3C09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333302D-0471-4196-AF35-2F4AB0F61ACD}"/>
              </a:ext>
            </a:extLst>
          </p:cNvPr>
          <p:cNvSpPr/>
          <p:nvPr/>
        </p:nvSpPr>
        <p:spPr>
          <a:xfrm>
            <a:off x="3214426" y="207726"/>
            <a:ext cx="6673855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zh-TW" altLang="en-US" sz="4400" b="1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anose="020B0604030504040204" pitchFamily="34" charset="-120"/>
                <a:cs typeface="Arial" pitchFamily="34" charset="0"/>
                <a:sym typeface="Arial"/>
              </a:rPr>
              <a:t>地球暖化造成氣候變遷</a:t>
            </a:r>
          </a:p>
        </p:txBody>
      </p:sp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D6A5A72A-FE60-4EAC-9D71-BE3501C5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8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84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24B6FEE-4E90-4E35-BF33-4FC18C603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32" y="3123532"/>
            <a:ext cx="3870265" cy="344104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C6961A5-F026-4E5C-81A2-073AD8865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693" y="3123531"/>
            <a:ext cx="3802095" cy="34410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DE5219D-139D-438E-B0EB-23C64B8B5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381" y="3123531"/>
            <a:ext cx="3924128" cy="344104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5A9FA24-D152-4332-9483-771084F47632}"/>
              </a:ext>
            </a:extLst>
          </p:cNvPr>
          <p:cNvSpPr txBox="1"/>
          <p:nvPr/>
        </p:nvSpPr>
        <p:spPr>
          <a:xfrm>
            <a:off x="74652" y="236589"/>
            <a:ext cx="13329647" cy="70788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3300" b="1" kern="1200">
                <a:solidFill>
                  <a:schemeClr val="accent1">
                    <a:lumMod val="75000"/>
                  </a:schemeClr>
                </a:solidFill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defTabSz="914377"/>
            <a:r>
              <a:rPr lang="zh-TW" altLang="en-US" sz="4000" dirty="0">
                <a:solidFill>
                  <a:srgbClr val="9FAFA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全球溫度上升致使極端氣候發生之頻度與嚴重性增加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B3B5BDB-D25E-456A-828A-FAF0182C9B10}"/>
              </a:ext>
            </a:extLst>
          </p:cNvPr>
          <p:cNvSpPr txBox="1"/>
          <p:nvPr/>
        </p:nvSpPr>
        <p:spPr>
          <a:xfrm>
            <a:off x="211895" y="2938009"/>
            <a:ext cx="3888000" cy="338554"/>
          </a:xfrm>
          <a:prstGeom prst="rect">
            <a:avLst/>
          </a:prstGeom>
          <a:solidFill>
            <a:srgbClr val="FED4D6"/>
          </a:solidFill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zh-TW" altLang="en-US" sz="1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地表上發生極端高溫事件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2244FC6-05ED-4EA6-9174-96E6A7A3EFEB}"/>
              </a:ext>
            </a:extLst>
          </p:cNvPr>
          <p:cNvSpPr txBox="1"/>
          <p:nvPr/>
        </p:nvSpPr>
        <p:spPr>
          <a:xfrm>
            <a:off x="5026435" y="2938008"/>
            <a:ext cx="223651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zh-TW" altLang="en-US" sz="1600" b="1" kern="0" dirty="0">
                <a:solidFill>
                  <a:srgbClr val="57A7B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地表上發生強降雨事件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67D4E9E-E5ED-47BA-ACAB-E62C1C3221A6}"/>
              </a:ext>
            </a:extLst>
          </p:cNvPr>
          <p:cNvSpPr txBox="1"/>
          <p:nvPr/>
        </p:nvSpPr>
        <p:spPr>
          <a:xfrm>
            <a:off x="8970254" y="2938007"/>
            <a:ext cx="2236510" cy="338554"/>
          </a:xfrm>
          <a:prstGeom prst="rect">
            <a:avLst/>
          </a:prstGeom>
          <a:solidFill>
            <a:srgbClr val="F3E5C3"/>
          </a:solidFill>
        </p:spPr>
        <p:txBody>
          <a:bodyPr wrap="non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zh-TW" altLang="en-US" sz="1600" b="1" kern="0" dirty="0">
                <a:solidFill>
                  <a:srgbClr val="D89F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乾燥地區發生乾旱事件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0192DBF-0E16-4FA7-BB81-A8F62384E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41" y="952427"/>
            <a:ext cx="2781947" cy="18577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5D33A53-DD77-4BA9-B7BB-1AEAF918E0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6" t="8888" r="886" b="8762"/>
          <a:stretch/>
        </p:blipFill>
        <p:spPr>
          <a:xfrm>
            <a:off x="5805853" y="949648"/>
            <a:ext cx="3302817" cy="185777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B6C5FB6-6A6C-4D5F-BC4D-3E33AC1CDD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22" r="4553"/>
          <a:stretch/>
        </p:blipFill>
        <p:spPr>
          <a:xfrm>
            <a:off x="2998788" y="949648"/>
            <a:ext cx="2807064" cy="185777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DF4E62D-B82E-4162-9BB6-38EC276D4F7C}"/>
              </a:ext>
            </a:extLst>
          </p:cNvPr>
          <p:cNvSpPr/>
          <p:nvPr/>
        </p:nvSpPr>
        <p:spPr>
          <a:xfrm>
            <a:off x="2501297" y="6555740"/>
            <a:ext cx="8992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*</a:t>
            </a:r>
            <a:r>
              <a:rPr lang="zh-TW" altLang="en-US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</a:t>
            </a:r>
            <a:r>
              <a:rPr lang="en-US" altLang="zh-TW" sz="12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: Climate Change 2021, The Physical Science Basis, IPCC, , https://www.scientificamerican.com/ </a:t>
            </a:r>
            <a:endParaRPr lang="zh-TW" altLang="en-US" sz="12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CD55DB-1BF0-47C2-BD3B-D4C128ABF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8749" y="949650"/>
            <a:ext cx="2892049" cy="1857775"/>
          </a:xfrm>
          <a:prstGeom prst="rect">
            <a:avLst/>
          </a:prstGeom>
        </p:spPr>
      </p:pic>
      <p:sp>
        <p:nvSpPr>
          <p:cNvPr id="16" name="投影片編號版面配置區 3">
            <a:extLst>
              <a:ext uri="{FF2B5EF4-FFF2-40B4-BE49-F238E27FC236}">
                <a16:creationId xmlns:a16="http://schemas.microsoft.com/office/drawing/2014/main" id="{BAC0ABC5-9AEA-46A0-9249-D5FDB1A1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424" y="644374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72B7600-67E3-4D97-B453-880E2742B982}" type="slidenum">
              <a:rPr lang="en-US" sz="18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457189"/>
              <a:t>9</a:t>
            </a:fld>
            <a:endParaRPr lang="en-US" sz="1867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00657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GO">
  <a:themeElements>
    <a:clrScheme name="PGO - Imperia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34A61"/>
      </a:accent1>
      <a:accent2>
        <a:srgbClr val="DFDDC4"/>
      </a:accent2>
      <a:accent3>
        <a:srgbClr val="EDE6D5"/>
      </a:accent3>
      <a:accent4>
        <a:srgbClr val="144159"/>
      </a:accent4>
      <a:accent5>
        <a:srgbClr val="6E8387"/>
      </a:accent5>
      <a:accent6>
        <a:srgbClr val="F5F3ED"/>
      </a:accent6>
      <a:hlink>
        <a:srgbClr val="C4B897"/>
      </a:hlink>
      <a:folHlink>
        <a:srgbClr val="002E4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999_T_PGO_Imperial-16x9.pptx" id="{1CEBF7E2-0CF7-4CA7-844A-0696740E1546}" vid="{5DBD357F-553D-42AF-8171-5BCAAC6C25EB}"/>
    </a:ext>
  </a:extLst>
</a:theme>
</file>

<file path=ppt/theme/theme2.xml><?xml version="1.0" encoding="utf-8"?>
<a:theme xmlns:a="http://schemas.openxmlformats.org/drawingml/2006/main" name="Designed by Presentation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999_T_PGO_Imperial-16x9.pptx" id="{1CEBF7E2-0CF7-4CA7-844A-0696740E1546}" vid="{8E6A1B01-9438-4A42-B812-9EB0549995F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0173_T_PGO_Imperial-16x9</Template>
  <TotalTime>283</TotalTime>
  <Words>6080</Words>
  <Application>Microsoft Office PowerPoint</Application>
  <PresentationFormat>寬螢幕</PresentationFormat>
  <Paragraphs>1297</Paragraphs>
  <Slides>75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75</vt:i4>
      </vt:variant>
    </vt:vector>
  </HeadingPairs>
  <TitlesOfParts>
    <vt:vector size="95" baseType="lpstr">
      <vt:lpstr>Arial Unicode MS</vt:lpstr>
      <vt:lpstr>Lora</vt:lpstr>
      <vt:lpstr>맑은 고딕</vt:lpstr>
      <vt:lpstr>Microsoft YaHei</vt:lpstr>
      <vt:lpstr>Microsoft YaHei UI</vt:lpstr>
      <vt:lpstr>Montserrat Light</vt:lpstr>
      <vt:lpstr>Open Sans</vt:lpstr>
      <vt:lpstr>PT Sans</vt:lpstr>
      <vt:lpstr>微軟正黑體</vt:lpstr>
      <vt:lpstr>新細明體</vt:lpstr>
      <vt:lpstr>Arial</vt:lpstr>
      <vt:lpstr>Calibri</vt:lpstr>
      <vt:lpstr>Calibri Light</vt:lpstr>
      <vt:lpstr>Cambria Math</vt:lpstr>
      <vt:lpstr>Franklin Gothic Demi</vt:lpstr>
      <vt:lpstr>Times New Roman</vt:lpstr>
      <vt:lpstr>Verdana</vt:lpstr>
      <vt:lpstr>Wingdings</vt:lpstr>
      <vt:lpstr>PresentationGO</vt:lpstr>
      <vt:lpstr>Designed by PresentationGO</vt:lpstr>
      <vt:lpstr>因應氣候變遷之水資源管理調適</vt:lpstr>
      <vt:lpstr>Yu-Pin Lin</vt:lpstr>
      <vt:lpstr>Yu-Pin Lin</vt:lpstr>
      <vt:lpstr>簡報大綱</vt:lpstr>
      <vt:lpstr>全球氣候變遷與作物生產之關係</vt:lpstr>
      <vt:lpstr>人類與自然因素導致全球氣候改變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臺灣近年大規模停灌事件</vt:lpstr>
      <vt:lpstr>PowerPoint 簡報</vt:lpstr>
      <vt:lpstr>農業氣候與作物適栽度</vt:lpstr>
      <vt:lpstr>PowerPoint 簡報</vt:lpstr>
      <vt:lpstr>PowerPoint 簡報</vt:lpstr>
      <vt:lpstr>PowerPoint 簡報</vt:lpstr>
      <vt:lpstr>Global Agro-Ecological Zones (GAEZ v4)</vt:lpstr>
      <vt:lpstr>PowerPoint 簡報</vt:lpstr>
      <vt:lpstr>PowerPoint 簡報</vt:lpstr>
      <vt:lpstr>PowerPoint 簡報</vt:lpstr>
      <vt:lpstr>PowerPoint 簡報</vt:lpstr>
      <vt:lpstr>Environmental Zones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作物生長與風險管理策略-以桃園灌區為例</vt:lpstr>
      <vt:lpstr>PowerPoint 簡報</vt:lpstr>
      <vt:lpstr>PowerPoint 簡報</vt:lpstr>
      <vt:lpstr>桃園灌區一期作實際供需量</vt:lpstr>
      <vt:lpstr>桃園灌區二期作實際供需量</vt:lpstr>
      <vt:lpstr>桃園灌區作物相關資料彙整與分析</vt:lpstr>
      <vt:lpstr>建立候選作物之適栽性評估模式</vt:lpstr>
      <vt:lpstr>建立適栽作物之灌溉需水量推估模式</vt:lpstr>
      <vt:lpstr>精準灌溉用水之風險評估流程</vt:lpstr>
      <vt:lpstr>作物適栽模式及適栽性分析  (以累積溫度與累積雨量為參數)</vt:lpstr>
      <vt:lpstr>PowerPoint 簡報</vt:lpstr>
      <vt:lpstr>Crop Suitability Model</vt:lpstr>
      <vt:lpstr>PowerPoint 簡報</vt:lpstr>
      <vt:lpstr>PowerPoint 簡報</vt:lpstr>
      <vt:lpstr>PowerPoint 簡報</vt:lpstr>
      <vt:lpstr>PowerPoint 簡報</vt:lpstr>
      <vt:lpstr>PowerPoint 簡報</vt:lpstr>
      <vt:lpstr>作物適栽風險分析</vt:lpstr>
      <vt:lpstr>PowerPoint 簡報</vt:lpstr>
      <vt:lpstr>桃園地區供水脆弱度分析</vt:lpstr>
      <vt:lpstr>桃園灌區灌溉需水量推估</vt:lpstr>
      <vt:lpstr>桃園灌區灌溉需水量推估</vt:lpstr>
      <vt:lpstr>桃園灌區灌溉需水量推估</vt:lpstr>
      <vt:lpstr>桃園灌區灌溉需水量推估</vt:lpstr>
      <vt:lpstr>不同供水情勢下不同適栽作物之灌溉風險分析</vt:lpstr>
      <vt:lpstr>桃園地區供水動態脆弱度分析</vt:lpstr>
      <vt:lpstr>評估調整栽培策略後之灌溉風險分析</vt:lpstr>
      <vt:lpstr>桃園與石門灌區同時栽種之灌溉風險分析</vt:lpstr>
      <vt:lpstr>不同氣候情境桃園與石門灌區之灌溉風險分析</vt:lpstr>
      <vt:lpstr>PowerPoint 簡報</vt:lpstr>
      <vt:lpstr>桃園與石門灌區輪灌組合之灌溉風險分析</vt:lpstr>
      <vt:lpstr>桃園與石門灌區不同栽種組合之灌溉風險分析</vt:lpstr>
      <vt:lpstr>桃園與石門灌區供水組合之灌溉風險分析</vt:lpstr>
      <vt:lpstr>風險及經濟效益分析</vt:lpstr>
      <vt:lpstr>PowerPoint 簡報</vt:lpstr>
      <vt:lpstr>作物試栽度模式之發展與應用</vt:lpstr>
      <vt:lpstr>作物適栽模式及適栽性分析  (以累積溫度與累積雨量為參數)</vt:lpstr>
      <vt:lpstr>Crop Suitability Model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因應氣候變遷之水資源管理調適</dc:title>
  <dc:creator>USER</dc:creator>
  <dc:description>© Copyright PresentationGo.com</dc:description>
  <cp:lastModifiedBy>EvanTsai</cp:lastModifiedBy>
  <cp:revision>33</cp:revision>
  <dcterms:created xsi:type="dcterms:W3CDTF">2022-06-16T17:20:46Z</dcterms:created>
  <dcterms:modified xsi:type="dcterms:W3CDTF">2022-06-27T01:39:22Z</dcterms:modified>
  <cp:category>Templates</cp:category>
</cp:coreProperties>
</file>