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5" r:id="rId1"/>
    <p:sldMasterId id="2147483917" r:id="rId2"/>
  </p:sldMasterIdLst>
  <p:notesMasterIdLst>
    <p:notesMasterId r:id="rId29"/>
  </p:notesMasterIdLst>
  <p:handoutMasterIdLst>
    <p:handoutMasterId r:id="rId30"/>
  </p:handoutMasterIdLst>
  <p:sldIdLst>
    <p:sldId id="629" r:id="rId3"/>
    <p:sldId id="381" r:id="rId4"/>
    <p:sldId id="740" r:id="rId5"/>
    <p:sldId id="746" r:id="rId6"/>
    <p:sldId id="668" r:id="rId7"/>
    <p:sldId id="669" r:id="rId8"/>
    <p:sldId id="718" r:id="rId9"/>
    <p:sldId id="692" r:id="rId10"/>
    <p:sldId id="690" r:id="rId11"/>
    <p:sldId id="673" r:id="rId12"/>
    <p:sldId id="686" r:id="rId13"/>
    <p:sldId id="687" r:id="rId14"/>
    <p:sldId id="747" r:id="rId15"/>
    <p:sldId id="722" r:id="rId16"/>
    <p:sldId id="711" r:id="rId17"/>
    <p:sldId id="691" r:id="rId18"/>
    <p:sldId id="689" r:id="rId19"/>
    <p:sldId id="682" r:id="rId20"/>
    <p:sldId id="683" r:id="rId21"/>
    <p:sldId id="699" r:id="rId22"/>
    <p:sldId id="744" r:id="rId23"/>
    <p:sldId id="719" r:id="rId24"/>
    <p:sldId id="743" r:id="rId25"/>
    <p:sldId id="742" r:id="rId26"/>
    <p:sldId id="660" r:id="rId27"/>
    <p:sldId id="745" r:id="rId28"/>
  </p:sldIdLst>
  <p:sldSz cx="9144000" cy="6858000" type="screen4x3"/>
  <p:notesSz cx="6807200" cy="9939338"/>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432">
          <p15:clr>
            <a:srgbClr val="A4A3A4"/>
          </p15:clr>
        </p15:guide>
        <p15:guide id="4" pos="113">
          <p15:clr>
            <a:srgbClr val="A4A3A4"/>
          </p15:clr>
        </p15:guide>
      </p15:sldGuideLst>
    </p:ext>
    <p:ext uri="{2D200454-40CA-4A62-9FC3-DE9A4176ACB9}">
      <p15:notesGuideLst xmlns:p15="http://schemas.microsoft.com/office/powerpoint/2012/main">
        <p15:guide id="1" orient="horz" pos="3227" userDrawn="1">
          <p15:clr>
            <a:srgbClr val="A4A3A4"/>
          </p15:clr>
        </p15:guide>
        <p15:guide id="2" pos="2239" userDrawn="1">
          <p15:clr>
            <a:srgbClr val="A4A3A4"/>
          </p15:clr>
        </p15:guide>
        <p15:guide id="3" orient="horz" pos="3114" userDrawn="1">
          <p15:clr>
            <a:srgbClr val="A4A3A4"/>
          </p15:clr>
        </p15:guide>
        <p15:guide id="4" pos="2145" userDrawn="1">
          <p15:clr>
            <a:srgbClr val="A4A3A4"/>
          </p15:clr>
        </p15:guide>
        <p15:guide id="5" orient="horz" pos="3245" userDrawn="1">
          <p15:clr>
            <a:srgbClr val="A4A3A4"/>
          </p15:clr>
        </p15:guide>
        <p15:guide id="6" orient="horz" pos="313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3366FF"/>
    <a:srgbClr val="66FF66"/>
    <a:srgbClr val="4595DE"/>
    <a:srgbClr val="99FF99"/>
    <a:srgbClr val="FFA401"/>
    <a:srgbClr val="0000CC"/>
    <a:srgbClr val="FF3300"/>
    <a:srgbClr val="FFFF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中等深淺樣式 4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03447BB-5D67-496B-8E87-E561075AD55C}" styleName="深色樣式 1 - 輔色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中等深淺樣式 3 - 輔色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4C1A8A3-306A-4EB7-A6B1-4F7E0EB9C5D6}" styleName="中等深淺樣式 3 - 輔色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淺色樣式 3 - 輔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B9631B5-78F2-41C9-869B-9F39066F8104}" styleName="中等深淺樣式 3 - 輔色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06799F8-075E-4A3A-A7F6-7FBC6576F1A4}" styleName="佈景主題樣式 2 - 輔色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佈景主題樣式 2 - 輔色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FECB4D8-DB02-4DC6-A0A2-4F2EBAE1DC90}" styleName="中等深淺樣式 1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佈景主題樣式 2 - 輔色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A488322-F2BA-4B5B-9748-0D474271808F}" styleName="中等深淺樣式 3 - 輔色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53" autoAdjust="0"/>
    <p:restoredTop sz="96279" autoAdjust="0"/>
  </p:normalViewPr>
  <p:slideViewPr>
    <p:cSldViewPr>
      <p:cViewPr>
        <p:scale>
          <a:sx n="69" d="100"/>
          <a:sy n="69" d="100"/>
        </p:scale>
        <p:origin x="1104" y="48"/>
      </p:cViewPr>
      <p:guideLst>
        <p:guide orient="horz" pos="2160"/>
        <p:guide pos="2880"/>
        <p:guide orient="horz" pos="2432"/>
        <p:guide pos="113"/>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2148" y="-96"/>
      </p:cViewPr>
      <p:guideLst>
        <p:guide orient="horz" pos="3227"/>
        <p:guide pos="2239"/>
        <p:guide orient="horz" pos="3114"/>
        <p:guide pos="2145"/>
        <p:guide orient="horz" pos="3245"/>
        <p:guide orient="horz" pos="313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10.1.60.201\01_&#30740;&#31350;&#19968;&#25152;\&#26032;&#36914;&#20154;&#21729;\&#32102;&#26371;&#21729;\&#21508;&#27161;&#30340;&#29992;&#27700;&#32113;&#35336;\71-109&#24180;&#21508;&#27161;&#30340;&#29992;&#27700;&#37327;&#32113;&#35336;_11104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yafang\AppData\Roaming\Microsoft\Excel\&#26377;&#25928;&#38632;&#37327;&#711;%20(version%201).xlsb"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he\Desktop\&#21152;&#24375;&#36786;&#30000;&#27700;&#21033;&#24314;&#35373;&#20013;&#38263;&#31243;&#35336;&#30059;-&#21508;&#26399;&#32318;&#25928;&#20540;.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10.1.60.201\01_&#30740;&#31350;&#19968;&#25152;\&#20844;&#29992;&#36039;&#26009;\02_&#27511;&#24180;&#35336;&#30059;\111&#24180;&#24230;&#35336;&#30059;\&#12304;&#33256;&#26178;&#20132;&#36774;&#12305;\1110622_&#36786;&#26989;&#27700;&#36039;&#28304;&#29694;&#27841;&#21450;&#23637;&#26395;\&#21443;&#32771;&#36039;&#26009;\&#29992;&#27700;&#37327;&#32113;&#35336;.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67424451868677"/>
          <c:y val="6.5793005273390895E-2"/>
          <c:w val="0.87857066985637733"/>
          <c:h val="0.83600266139307744"/>
        </c:manualLayout>
      </c:layout>
      <c:lineChart>
        <c:grouping val="standard"/>
        <c:varyColors val="0"/>
        <c:ser>
          <c:idx val="1"/>
          <c:order val="0"/>
          <c:spPr>
            <a:ln w="28575" cap="rnd">
              <a:solidFill>
                <a:schemeClr val="accent5"/>
              </a:solidFill>
              <a:round/>
            </a:ln>
            <a:effectLst/>
          </c:spPr>
          <c:marker>
            <c:symbol val="circle"/>
            <c:size val="6"/>
            <c:spPr>
              <a:solidFill>
                <a:schemeClr val="accent1"/>
              </a:solidFill>
              <a:ln>
                <a:solidFill>
                  <a:schemeClr val="accent5"/>
                </a:solidFill>
              </a:ln>
              <a:effectLst/>
            </c:spPr>
          </c:marker>
          <c:cat>
            <c:numRef>
              <c:f>歷年各標的用水量!$O$4:$O$53</c:f>
              <c:numCache>
                <c:formatCode>General</c:formatCode>
                <c:ptCount val="50"/>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pt idx="49">
                  <c:v>2020</c:v>
                </c:pt>
              </c:numCache>
            </c:numRef>
          </c:cat>
          <c:val>
            <c:numRef>
              <c:f>歷年各標的用水量!$E$4:$E$53</c:f>
              <c:numCache>
                <c:formatCode>0.00_ </c:formatCode>
                <c:ptCount val="50"/>
                <c:pt idx="0">
                  <c:v>136.4</c:v>
                </c:pt>
                <c:pt idx="1">
                  <c:v>136.4</c:v>
                </c:pt>
                <c:pt idx="2">
                  <c:v>136.4</c:v>
                </c:pt>
                <c:pt idx="3">
                  <c:v>136.4</c:v>
                </c:pt>
                <c:pt idx="4">
                  <c:v>136.4</c:v>
                </c:pt>
                <c:pt idx="5">
                  <c:v>144.75</c:v>
                </c:pt>
                <c:pt idx="6">
                  <c:v>145.34</c:v>
                </c:pt>
                <c:pt idx="7">
                  <c:v>146.59</c:v>
                </c:pt>
                <c:pt idx="8">
                  <c:v>140.72999999999999</c:v>
                </c:pt>
                <c:pt idx="9">
                  <c:v>133.97999999999999</c:v>
                </c:pt>
                <c:pt idx="10">
                  <c:v>137.08000000000001</c:v>
                </c:pt>
                <c:pt idx="11">
                  <c:v>140.5</c:v>
                </c:pt>
                <c:pt idx="12">
                  <c:v>134.6</c:v>
                </c:pt>
                <c:pt idx="13">
                  <c:v>126.2</c:v>
                </c:pt>
                <c:pt idx="14">
                  <c:v>125.6</c:v>
                </c:pt>
                <c:pt idx="15">
                  <c:v>123.7</c:v>
                </c:pt>
                <c:pt idx="16">
                  <c:v>121.6</c:v>
                </c:pt>
                <c:pt idx="17">
                  <c:v>117.8</c:v>
                </c:pt>
                <c:pt idx="18">
                  <c:v>119.4</c:v>
                </c:pt>
                <c:pt idx="19">
                  <c:v>121.28</c:v>
                </c:pt>
                <c:pt idx="20">
                  <c:v>103.32</c:v>
                </c:pt>
                <c:pt idx="21">
                  <c:v>103.03</c:v>
                </c:pt>
                <c:pt idx="22">
                  <c:v>97.13</c:v>
                </c:pt>
                <c:pt idx="23">
                  <c:v>99.38</c:v>
                </c:pt>
                <c:pt idx="24">
                  <c:v>111.7967</c:v>
                </c:pt>
                <c:pt idx="25">
                  <c:v>101.994</c:v>
                </c:pt>
                <c:pt idx="26">
                  <c:v>107.9014</c:v>
                </c:pt>
                <c:pt idx="27">
                  <c:v>106.8242</c:v>
                </c:pt>
                <c:pt idx="28">
                  <c:v>104.2332</c:v>
                </c:pt>
                <c:pt idx="29">
                  <c:v>106.0694</c:v>
                </c:pt>
                <c:pt idx="30">
                  <c:v>114.79260000000001</c:v>
                </c:pt>
                <c:pt idx="31">
                  <c:v>117.6418</c:v>
                </c:pt>
                <c:pt idx="32">
                  <c:v>107.8053</c:v>
                </c:pt>
                <c:pt idx="33">
                  <c:v>107.94760000000001</c:v>
                </c:pt>
                <c:pt idx="34">
                  <c:v>110.3723</c:v>
                </c:pt>
                <c:pt idx="35">
                  <c:v>105.4923</c:v>
                </c:pt>
                <c:pt idx="36">
                  <c:v>116.6649</c:v>
                </c:pt>
                <c:pt idx="37">
                  <c:v>112.12180000000001</c:v>
                </c:pt>
                <c:pt idx="38">
                  <c:v>117.81729999999999</c:v>
                </c:pt>
                <c:pt idx="39">
                  <c:v>110.8849</c:v>
                </c:pt>
                <c:pt idx="40">
                  <c:v>113.1</c:v>
                </c:pt>
                <c:pt idx="41">
                  <c:v>114.02680000000001</c:v>
                </c:pt>
                <c:pt idx="42">
                  <c:v>113.84</c:v>
                </c:pt>
                <c:pt idx="43">
                  <c:v>119.97</c:v>
                </c:pt>
                <c:pt idx="44">
                  <c:v>108.57440000000001</c:v>
                </c:pt>
                <c:pt idx="45">
                  <c:v>107.919</c:v>
                </c:pt>
                <c:pt idx="46">
                  <c:v>109.12389999999999</c:v>
                </c:pt>
                <c:pt idx="47">
                  <c:v>109.8272</c:v>
                </c:pt>
                <c:pt idx="48">
                  <c:v>109.7088</c:v>
                </c:pt>
                <c:pt idx="49">
                  <c:v>106.80200000000001</c:v>
                </c:pt>
              </c:numCache>
            </c:numRef>
          </c:val>
          <c:smooth val="0"/>
          <c:extLst>
            <c:ext xmlns:c16="http://schemas.microsoft.com/office/drawing/2014/chart" uri="{C3380CC4-5D6E-409C-BE32-E72D297353CC}">
              <c16:uniqueId val="{00000000-4893-4C06-A4C6-55649D8E4B04}"/>
            </c:ext>
          </c:extLst>
        </c:ser>
        <c:dLbls>
          <c:showLegendKey val="0"/>
          <c:showVal val="0"/>
          <c:showCatName val="0"/>
          <c:showSerName val="0"/>
          <c:showPercent val="0"/>
          <c:showBubbleSize val="0"/>
        </c:dLbls>
        <c:marker val="1"/>
        <c:smooth val="0"/>
        <c:axId val="1961699679"/>
        <c:axId val="1961693855"/>
      </c:lineChart>
      <c:catAx>
        <c:axId val="1961699679"/>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50" b="1" i="0" u="none" strike="noStrike" kern="1200" cap="none" spc="0" normalizeH="0" baseline="0">
                <a:solidFill>
                  <a:schemeClr val="tx1">
                    <a:lumMod val="65000"/>
                    <a:lumOff val="35000"/>
                  </a:schemeClr>
                </a:solidFill>
                <a:latin typeface="+mn-lt"/>
                <a:ea typeface="+mn-ea"/>
                <a:cs typeface="+mn-cs"/>
              </a:defRPr>
            </a:pPr>
            <a:endParaRPr lang="zh-TW"/>
          </a:p>
        </c:txPr>
        <c:crossAx val="1961693855"/>
        <c:crosses val="autoZero"/>
        <c:auto val="1"/>
        <c:lblAlgn val="ctr"/>
        <c:lblOffset val="100"/>
        <c:tickLblSkip val="5"/>
        <c:noMultiLvlLbl val="0"/>
      </c:catAx>
      <c:valAx>
        <c:axId val="1961693855"/>
        <c:scaling>
          <c:orientation val="minMax"/>
          <c:min val="90"/>
        </c:scaling>
        <c:delete val="0"/>
        <c:axPos val="l"/>
        <c:title>
          <c:tx>
            <c:rich>
              <a:bodyPr rot="0" spcFirstLastPara="1" vertOverflow="ellipsis" vert="eaVert" wrap="square" anchor="ctr" anchorCtr="1"/>
              <a:lstStyle/>
              <a:p>
                <a:pPr>
                  <a:defRPr sz="1200" b="0" i="0" u="none" strike="noStrike" kern="1200" cap="all"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r>
                  <a:rPr lang="zh-TW" sz="1200">
                    <a:latin typeface="微軟正黑體" panose="020B0604030504040204" pitchFamily="34" charset="-120"/>
                    <a:ea typeface="微軟正黑體" panose="020B0604030504040204" pitchFamily="34" charset="-120"/>
                  </a:rPr>
                  <a:t>實際灌溉水量</a:t>
                </a:r>
                <a:r>
                  <a:rPr lang="en-US" sz="1200">
                    <a:latin typeface="微軟正黑體" panose="020B0604030504040204" pitchFamily="34" charset="-120"/>
                    <a:ea typeface="微軟正黑體" panose="020B0604030504040204" pitchFamily="34" charset="-120"/>
                  </a:rPr>
                  <a:t>(</a:t>
                </a:r>
                <a:r>
                  <a:rPr lang="zh-TW" sz="1200">
                    <a:latin typeface="微軟正黑體" panose="020B0604030504040204" pitchFamily="34" charset="-120"/>
                    <a:ea typeface="微軟正黑體" panose="020B0604030504040204" pitchFamily="34" charset="-120"/>
                  </a:rPr>
                  <a:t>億噸</a:t>
                </a:r>
                <a:r>
                  <a:rPr lang="en-US" sz="1200">
                    <a:latin typeface="微軟正黑體" panose="020B0604030504040204" pitchFamily="34" charset="-120"/>
                    <a:ea typeface="微軟正黑體" panose="020B0604030504040204" pitchFamily="34" charset="-120"/>
                  </a:rPr>
                  <a:t>)</a:t>
                </a:r>
                <a:endParaRPr lang="zh-TW" sz="1200">
                  <a:latin typeface="微軟正黑體" panose="020B0604030504040204" pitchFamily="34" charset="-120"/>
                  <a:ea typeface="微軟正黑體" panose="020B0604030504040204" pitchFamily="34" charset="-120"/>
                </a:endParaRPr>
              </a:p>
            </c:rich>
          </c:tx>
          <c:overlay val="0"/>
          <c:spPr>
            <a:noFill/>
            <a:ln>
              <a:noFill/>
            </a:ln>
            <a:effectLst/>
          </c:spPr>
          <c:txPr>
            <a:bodyPr rot="0" spcFirstLastPara="1" vertOverflow="ellipsis" vert="eaVert" wrap="square" anchor="ctr" anchorCtr="1"/>
            <a:lstStyle/>
            <a:p>
              <a:pPr>
                <a:defRPr sz="1200" b="0" i="0" u="none" strike="noStrike" kern="1200" cap="all"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title>
        <c:numFmt formatCode="#,##0_);[Red]\(#,##0\)" sourceLinked="0"/>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zh-TW"/>
          </a:p>
        </c:txPr>
        <c:crossAx val="1961699679"/>
        <c:crosses val="autoZero"/>
        <c:crossBetween val="between"/>
        <c:min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343473710148138"/>
          <c:y val="3.5126538361190833E-2"/>
          <c:w val="0.69994182677490502"/>
          <c:h val="0.75997846155554194"/>
        </c:manualLayout>
      </c:layout>
      <c:areaChart>
        <c:grouping val="standard"/>
        <c:varyColors val="0"/>
        <c:ser>
          <c:idx val="2"/>
          <c:order val="2"/>
          <c:tx>
            <c:strRef>
              <c:f>工作表1!$A$13</c:f>
              <c:strCache>
                <c:ptCount val="1"/>
                <c:pt idx="0">
                  <c:v>實際水量</c:v>
                </c:pt>
              </c:strCache>
            </c:strRef>
          </c:tx>
          <c:spPr>
            <a:solidFill>
              <a:srgbClr val="00B0F0"/>
            </a:solidFill>
            <a:ln>
              <a:noFill/>
            </a:ln>
            <a:effectLst/>
          </c:spPr>
          <c:cat>
            <c:strRef>
              <c:f>工作表1!$B$1:$P$1</c:f>
              <c:strCache>
                <c:ptCount val="15"/>
                <c:pt idx="0">
                  <c:v>二月下旬</c:v>
                </c:pt>
                <c:pt idx="1">
                  <c:v>三月上旬</c:v>
                </c:pt>
                <c:pt idx="2">
                  <c:v>三月中旬</c:v>
                </c:pt>
                <c:pt idx="3">
                  <c:v>三月下旬</c:v>
                </c:pt>
                <c:pt idx="4">
                  <c:v>四月上旬</c:v>
                </c:pt>
                <c:pt idx="5">
                  <c:v>四月中旬</c:v>
                </c:pt>
                <c:pt idx="6">
                  <c:v>四月下旬</c:v>
                </c:pt>
                <c:pt idx="7">
                  <c:v>五月上旬</c:v>
                </c:pt>
                <c:pt idx="8">
                  <c:v>五月中旬</c:v>
                </c:pt>
                <c:pt idx="9">
                  <c:v>五月下旬</c:v>
                </c:pt>
                <c:pt idx="10">
                  <c:v>六月上旬</c:v>
                </c:pt>
                <c:pt idx="11">
                  <c:v>六月中旬</c:v>
                </c:pt>
                <c:pt idx="12">
                  <c:v>六月下旬</c:v>
                </c:pt>
                <c:pt idx="13">
                  <c:v>七月上旬</c:v>
                </c:pt>
                <c:pt idx="14">
                  <c:v>七月中旬</c:v>
                </c:pt>
              </c:strCache>
            </c:strRef>
          </c:cat>
          <c:val>
            <c:numRef>
              <c:f>工作表1!$B$13:$P$13</c:f>
              <c:numCache>
                <c:formatCode>General</c:formatCode>
                <c:ptCount val="15"/>
                <c:pt idx="0">
                  <c:v>10.943444444444445</c:v>
                </c:pt>
                <c:pt idx="1">
                  <c:v>16.968833333333336</c:v>
                </c:pt>
                <c:pt idx="2">
                  <c:v>22.653402777777778</c:v>
                </c:pt>
                <c:pt idx="3">
                  <c:v>30.32750462962963</c:v>
                </c:pt>
                <c:pt idx="4">
                  <c:v>20.302</c:v>
                </c:pt>
                <c:pt idx="5">
                  <c:v>19.602</c:v>
                </c:pt>
                <c:pt idx="6">
                  <c:v>19.561999999999998</c:v>
                </c:pt>
                <c:pt idx="7">
                  <c:v>19.761999999999997</c:v>
                </c:pt>
                <c:pt idx="8">
                  <c:v>22.426000000000002</c:v>
                </c:pt>
                <c:pt idx="9">
                  <c:v>22.247999999999998</c:v>
                </c:pt>
                <c:pt idx="10">
                  <c:v>20.555</c:v>
                </c:pt>
                <c:pt idx="11">
                  <c:v>17.460999999999999</c:v>
                </c:pt>
                <c:pt idx="12">
                  <c:v>14.251999999999999</c:v>
                </c:pt>
                <c:pt idx="13">
                  <c:v>11.176</c:v>
                </c:pt>
                <c:pt idx="14">
                  <c:v>8.1557847222222222</c:v>
                </c:pt>
              </c:numCache>
            </c:numRef>
          </c:val>
          <c:extLst>
            <c:ext xmlns:c16="http://schemas.microsoft.com/office/drawing/2014/chart" uri="{C3380CC4-5D6E-409C-BE32-E72D297353CC}">
              <c16:uniqueId val="{00000000-10F6-49C2-A08E-B3AA2489F360}"/>
            </c:ext>
          </c:extLst>
        </c:ser>
        <c:ser>
          <c:idx val="3"/>
          <c:order val="3"/>
          <c:tx>
            <c:strRef>
              <c:f>工作表1!$A$14</c:f>
              <c:strCache>
                <c:ptCount val="1"/>
                <c:pt idx="0">
                  <c:v>實際水量(扣有量雨量)</c:v>
                </c:pt>
              </c:strCache>
            </c:strRef>
          </c:tx>
          <c:spPr>
            <a:solidFill>
              <a:schemeClr val="bg1"/>
            </a:solidFill>
            <a:ln>
              <a:solidFill>
                <a:schemeClr val="bg1"/>
              </a:solidFill>
            </a:ln>
            <a:effectLst/>
          </c:spPr>
          <c:cat>
            <c:strRef>
              <c:f>工作表1!$B$1:$P$1</c:f>
              <c:strCache>
                <c:ptCount val="15"/>
                <c:pt idx="0">
                  <c:v>二月下旬</c:v>
                </c:pt>
                <c:pt idx="1">
                  <c:v>三月上旬</c:v>
                </c:pt>
                <c:pt idx="2">
                  <c:v>三月中旬</c:v>
                </c:pt>
                <c:pt idx="3">
                  <c:v>三月下旬</c:v>
                </c:pt>
                <c:pt idx="4">
                  <c:v>四月上旬</c:v>
                </c:pt>
                <c:pt idx="5">
                  <c:v>四月中旬</c:v>
                </c:pt>
                <c:pt idx="6">
                  <c:v>四月下旬</c:v>
                </c:pt>
                <c:pt idx="7">
                  <c:v>五月上旬</c:v>
                </c:pt>
                <c:pt idx="8">
                  <c:v>五月中旬</c:v>
                </c:pt>
                <c:pt idx="9">
                  <c:v>五月下旬</c:v>
                </c:pt>
                <c:pt idx="10">
                  <c:v>六月上旬</c:v>
                </c:pt>
                <c:pt idx="11">
                  <c:v>六月中旬</c:v>
                </c:pt>
                <c:pt idx="12">
                  <c:v>六月下旬</c:v>
                </c:pt>
                <c:pt idx="13">
                  <c:v>七月上旬</c:v>
                </c:pt>
                <c:pt idx="14">
                  <c:v>七月中旬</c:v>
                </c:pt>
              </c:strCache>
            </c:strRef>
          </c:cat>
          <c:val>
            <c:numRef>
              <c:f>工作表1!$B$14:$P$14</c:f>
              <c:numCache>
                <c:formatCode>General</c:formatCode>
                <c:ptCount val="15"/>
                <c:pt idx="0">
                  <c:v>10.943444444444445</c:v>
                </c:pt>
                <c:pt idx="1">
                  <c:v>16.968833333333336</c:v>
                </c:pt>
                <c:pt idx="2">
                  <c:v>22.653402777777778</c:v>
                </c:pt>
                <c:pt idx="3">
                  <c:v>30.32750462962963</c:v>
                </c:pt>
                <c:pt idx="4">
                  <c:v>19.202000000000002</c:v>
                </c:pt>
                <c:pt idx="5">
                  <c:v>18.501999999999999</c:v>
                </c:pt>
                <c:pt idx="6">
                  <c:v>17.911999999999999</c:v>
                </c:pt>
                <c:pt idx="7">
                  <c:v>18.111999999999998</c:v>
                </c:pt>
                <c:pt idx="8">
                  <c:v>20.776000000000003</c:v>
                </c:pt>
                <c:pt idx="9">
                  <c:v>20.597999999999999</c:v>
                </c:pt>
                <c:pt idx="10">
                  <c:v>18.904999999999998</c:v>
                </c:pt>
                <c:pt idx="11">
                  <c:v>15.260999999999999</c:v>
                </c:pt>
                <c:pt idx="12">
                  <c:v>12.052</c:v>
                </c:pt>
                <c:pt idx="13">
                  <c:v>8.9759999999999991</c:v>
                </c:pt>
                <c:pt idx="14">
                  <c:v>6.2217569444444454</c:v>
                </c:pt>
              </c:numCache>
            </c:numRef>
          </c:val>
          <c:extLst>
            <c:ext xmlns:c16="http://schemas.microsoft.com/office/drawing/2014/chart" uri="{C3380CC4-5D6E-409C-BE32-E72D297353CC}">
              <c16:uniqueId val="{00000001-10F6-49C2-A08E-B3AA2489F360}"/>
            </c:ext>
          </c:extLst>
        </c:ser>
        <c:dLbls>
          <c:showLegendKey val="0"/>
          <c:showVal val="0"/>
          <c:showCatName val="0"/>
          <c:showSerName val="0"/>
          <c:showPercent val="0"/>
          <c:showBubbleSize val="0"/>
        </c:dLbls>
        <c:axId val="91767936"/>
        <c:axId val="91769472"/>
      </c:areaChart>
      <c:lineChart>
        <c:grouping val="standard"/>
        <c:varyColors val="0"/>
        <c:ser>
          <c:idx val="0"/>
          <c:order val="0"/>
          <c:tx>
            <c:strRef>
              <c:f>工作表1!$A$11</c:f>
              <c:strCache>
                <c:ptCount val="1"/>
                <c:pt idx="0">
                  <c:v>計畫水量</c:v>
                </c:pt>
              </c:strCache>
            </c:strRef>
          </c:tx>
          <c:spPr>
            <a:ln w="28575" cap="rnd">
              <a:solidFill>
                <a:srgbClr val="FF0000"/>
              </a:solidFill>
              <a:round/>
            </a:ln>
            <a:effectLst/>
          </c:spPr>
          <c:marker>
            <c:symbol val="none"/>
          </c:marker>
          <c:cat>
            <c:strRef>
              <c:f>工作表1!$B$1:$P$1</c:f>
              <c:strCache>
                <c:ptCount val="15"/>
                <c:pt idx="0">
                  <c:v>二月下旬</c:v>
                </c:pt>
                <c:pt idx="1">
                  <c:v>三月上旬</c:v>
                </c:pt>
                <c:pt idx="2">
                  <c:v>三月中旬</c:v>
                </c:pt>
                <c:pt idx="3">
                  <c:v>三月下旬</c:v>
                </c:pt>
                <c:pt idx="4">
                  <c:v>四月上旬</c:v>
                </c:pt>
                <c:pt idx="5">
                  <c:v>四月中旬</c:v>
                </c:pt>
                <c:pt idx="6">
                  <c:v>四月下旬</c:v>
                </c:pt>
                <c:pt idx="7">
                  <c:v>五月上旬</c:v>
                </c:pt>
                <c:pt idx="8">
                  <c:v>五月中旬</c:v>
                </c:pt>
                <c:pt idx="9">
                  <c:v>五月下旬</c:v>
                </c:pt>
                <c:pt idx="10">
                  <c:v>六月上旬</c:v>
                </c:pt>
                <c:pt idx="11">
                  <c:v>六月中旬</c:v>
                </c:pt>
                <c:pt idx="12">
                  <c:v>六月下旬</c:v>
                </c:pt>
                <c:pt idx="13">
                  <c:v>七月上旬</c:v>
                </c:pt>
                <c:pt idx="14">
                  <c:v>七月中旬</c:v>
                </c:pt>
              </c:strCache>
            </c:strRef>
          </c:cat>
          <c:val>
            <c:numRef>
              <c:f>工作表1!$B$11:$P$11</c:f>
              <c:numCache>
                <c:formatCode>General</c:formatCode>
                <c:ptCount val="15"/>
                <c:pt idx="0">
                  <c:v>10.943444444444445</c:v>
                </c:pt>
                <c:pt idx="1">
                  <c:v>16.968833333333336</c:v>
                </c:pt>
                <c:pt idx="2">
                  <c:v>22.653402777777778</c:v>
                </c:pt>
                <c:pt idx="3">
                  <c:v>30.32750462962963</c:v>
                </c:pt>
                <c:pt idx="4">
                  <c:v>20.302</c:v>
                </c:pt>
                <c:pt idx="5">
                  <c:v>19.602</c:v>
                </c:pt>
                <c:pt idx="6">
                  <c:v>19.561999999999998</c:v>
                </c:pt>
                <c:pt idx="7">
                  <c:v>19.761999999999997</c:v>
                </c:pt>
                <c:pt idx="8">
                  <c:v>22.426000000000002</c:v>
                </c:pt>
                <c:pt idx="9">
                  <c:v>22.247999999999998</c:v>
                </c:pt>
                <c:pt idx="10">
                  <c:v>20.555</c:v>
                </c:pt>
                <c:pt idx="11">
                  <c:v>17.460999999999999</c:v>
                </c:pt>
                <c:pt idx="12">
                  <c:v>14.251999999999999</c:v>
                </c:pt>
                <c:pt idx="13">
                  <c:v>11.176</c:v>
                </c:pt>
                <c:pt idx="14">
                  <c:v>8.1557847222222222</c:v>
                </c:pt>
              </c:numCache>
            </c:numRef>
          </c:val>
          <c:smooth val="0"/>
          <c:extLst>
            <c:ext xmlns:c16="http://schemas.microsoft.com/office/drawing/2014/chart" uri="{C3380CC4-5D6E-409C-BE32-E72D297353CC}">
              <c16:uniqueId val="{00000002-10F6-49C2-A08E-B3AA2489F360}"/>
            </c:ext>
          </c:extLst>
        </c:ser>
        <c:ser>
          <c:idx val="1"/>
          <c:order val="1"/>
          <c:tx>
            <c:strRef>
              <c:f>工作表1!$A$12</c:f>
              <c:strCache>
                <c:ptCount val="1"/>
                <c:pt idx="0">
                  <c:v>計畫水量(扣有效雨量)</c:v>
                </c:pt>
              </c:strCache>
            </c:strRef>
          </c:tx>
          <c:spPr>
            <a:ln w="28575" cap="rnd">
              <a:solidFill>
                <a:srgbClr val="3366FF"/>
              </a:solidFill>
              <a:round/>
            </a:ln>
            <a:effectLst/>
          </c:spPr>
          <c:marker>
            <c:symbol val="none"/>
          </c:marker>
          <c:cat>
            <c:strRef>
              <c:f>工作表1!$B$1:$P$1</c:f>
              <c:strCache>
                <c:ptCount val="15"/>
                <c:pt idx="0">
                  <c:v>二月下旬</c:v>
                </c:pt>
                <c:pt idx="1">
                  <c:v>三月上旬</c:v>
                </c:pt>
                <c:pt idx="2">
                  <c:v>三月中旬</c:v>
                </c:pt>
                <c:pt idx="3">
                  <c:v>三月下旬</c:v>
                </c:pt>
                <c:pt idx="4">
                  <c:v>四月上旬</c:v>
                </c:pt>
                <c:pt idx="5">
                  <c:v>四月中旬</c:v>
                </c:pt>
                <c:pt idx="6">
                  <c:v>四月下旬</c:v>
                </c:pt>
                <c:pt idx="7">
                  <c:v>五月上旬</c:v>
                </c:pt>
                <c:pt idx="8">
                  <c:v>五月中旬</c:v>
                </c:pt>
                <c:pt idx="9">
                  <c:v>五月下旬</c:v>
                </c:pt>
                <c:pt idx="10">
                  <c:v>六月上旬</c:v>
                </c:pt>
                <c:pt idx="11">
                  <c:v>六月中旬</c:v>
                </c:pt>
                <c:pt idx="12">
                  <c:v>六月下旬</c:v>
                </c:pt>
                <c:pt idx="13">
                  <c:v>七月上旬</c:v>
                </c:pt>
                <c:pt idx="14">
                  <c:v>七月中旬</c:v>
                </c:pt>
              </c:strCache>
            </c:strRef>
          </c:cat>
          <c:val>
            <c:numRef>
              <c:f>工作表1!$B$12:$P$12</c:f>
              <c:numCache>
                <c:formatCode>General</c:formatCode>
                <c:ptCount val="15"/>
                <c:pt idx="0">
                  <c:v>10.943444444444445</c:v>
                </c:pt>
                <c:pt idx="1">
                  <c:v>16.968833333333336</c:v>
                </c:pt>
                <c:pt idx="2">
                  <c:v>22.653402777777778</c:v>
                </c:pt>
                <c:pt idx="3">
                  <c:v>30.32750462962963</c:v>
                </c:pt>
                <c:pt idx="4">
                  <c:v>19.202000000000002</c:v>
                </c:pt>
                <c:pt idx="5">
                  <c:v>18.501999999999999</c:v>
                </c:pt>
                <c:pt idx="6">
                  <c:v>17.911999999999999</c:v>
                </c:pt>
                <c:pt idx="7">
                  <c:v>18.111999999999998</c:v>
                </c:pt>
                <c:pt idx="8">
                  <c:v>20.776000000000003</c:v>
                </c:pt>
                <c:pt idx="9">
                  <c:v>20.597999999999999</c:v>
                </c:pt>
                <c:pt idx="10">
                  <c:v>18.904999999999998</c:v>
                </c:pt>
                <c:pt idx="11">
                  <c:v>15.260999999999999</c:v>
                </c:pt>
                <c:pt idx="12">
                  <c:v>12.052</c:v>
                </c:pt>
                <c:pt idx="13">
                  <c:v>8.9759999999999991</c:v>
                </c:pt>
                <c:pt idx="14">
                  <c:v>6.2217569444444454</c:v>
                </c:pt>
              </c:numCache>
            </c:numRef>
          </c:val>
          <c:smooth val="0"/>
          <c:extLst>
            <c:ext xmlns:c16="http://schemas.microsoft.com/office/drawing/2014/chart" uri="{C3380CC4-5D6E-409C-BE32-E72D297353CC}">
              <c16:uniqueId val="{00000003-10F6-49C2-A08E-B3AA2489F360}"/>
            </c:ext>
          </c:extLst>
        </c:ser>
        <c:dLbls>
          <c:showLegendKey val="0"/>
          <c:showVal val="0"/>
          <c:showCatName val="0"/>
          <c:showSerName val="0"/>
          <c:showPercent val="0"/>
          <c:showBubbleSize val="0"/>
        </c:dLbls>
        <c:marker val="1"/>
        <c:smooth val="0"/>
        <c:axId val="91767936"/>
        <c:axId val="91769472"/>
      </c:lineChart>
      <c:catAx>
        <c:axId val="91767936"/>
        <c:scaling>
          <c:orientation val="minMax"/>
        </c:scaling>
        <c:delete val="0"/>
        <c:axPos val="b"/>
        <c:numFmt formatCode="General" sourceLinked="1"/>
        <c:majorTickMark val="out"/>
        <c:minorTickMark val="none"/>
        <c:tickLblPos val="nextTo"/>
        <c:spPr>
          <a:noFill/>
          <a:ln w="9525" cap="flat" cmpd="sng" algn="ctr">
            <a:solidFill>
              <a:srgbClr val="000000"/>
            </a:solidFill>
            <a:round/>
          </a:ln>
          <a:effectLst/>
        </c:spPr>
        <c:txPr>
          <a:bodyPr rot="0" spcFirstLastPara="1" vertOverflow="ellipsis" vert="eaVert" wrap="square" anchor="ctr" anchorCtr="1"/>
          <a:lstStyle/>
          <a:p>
            <a:pPr>
              <a:defRPr sz="600" b="1" i="0" u="none" strike="noStrike" kern="1200" baseline="0">
                <a:solidFill>
                  <a:schemeClr val="tx1">
                    <a:lumMod val="65000"/>
                    <a:lumOff val="35000"/>
                  </a:schemeClr>
                </a:solidFill>
                <a:latin typeface="Times New Roman" panose="02020603050405020304" pitchFamily="18" charset="0"/>
                <a:ea typeface="微軟正黑體" panose="020B0604030504040204" pitchFamily="34" charset="-120"/>
                <a:cs typeface="Times New Roman" panose="02020603050405020304" pitchFamily="18" charset="0"/>
              </a:defRPr>
            </a:pPr>
            <a:endParaRPr lang="zh-TW"/>
          </a:p>
        </c:txPr>
        <c:crossAx val="91769472"/>
        <c:crosses val="autoZero"/>
        <c:auto val="1"/>
        <c:lblAlgn val="ctr"/>
        <c:lblOffset val="100"/>
        <c:noMultiLvlLbl val="0"/>
      </c:catAx>
      <c:valAx>
        <c:axId val="91769472"/>
        <c:scaling>
          <c:orientation val="minMax"/>
          <c:max val="32"/>
          <c:min val="5"/>
        </c:scaling>
        <c:delete val="0"/>
        <c:axPos val="l"/>
        <c:title>
          <c:tx>
            <c:rich>
              <a:bodyPr rot="0" spcFirstLastPara="1" vertOverflow="ellipsis" vert="eaVert"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微軟正黑體" panose="020B0604030504040204" pitchFamily="34" charset="-120"/>
                    <a:cs typeface="Times New Roman" panose="02020603050405020304" pitchFamily="18" charset="0"/>
                  </a:defRPr>
                </a:pPr>
                <a:r>
                  <a:rPr lang="zh-TW"/>
                  <a:t>計畫用水量</a:t>
                </a:r>
                <a:r>
                  <a:rPr lang="en-US"/>
                  <a:t>(cms)</a:t>
                </a:r>
                <a:endParaRPr lang="zh-TW"/>
              </a:p>
            </c:rich>
          </c:tx>
          <c:layout>
            <c:manualLayout>
              <c:xMode val="edge"/>
              <c:yMode val="edge"/>
              <c:x val="0"/>
              <c:y val="9.5919908073030871E-2"/>
            </c:manualLayout>
          </c:layout>
          <c:overlay val="0"/>
          <c:spPr>
            <a:noFill/>
            <a:ln>
              <a:noFill/>
            </a:ln>
            <a:effectLst/>
          </c:spPr>
        </c:title>
        <c:numFmt formatCode="General" sourceLinked="1"/>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微軟正黑體" panose="020B0604030504040204" pitchFamily="34" charset="-120"/>
                <a:cs typeface="Times New Roman" panose="02020603050405020304" pitchFamily="18" charset="0"/>
              </a:defRPr>
            </a:pPr>
            <a:endParaRPr lang="zh-TW"/>
          </a:p>
        </c:txPr>
        <c:crossAx val="91767936"/>
        <c:crosses val="autoZero"/>
        <c:crossBetween val="midCat"/>
      </c:valAx>
      <c:spPr>
        <a:noFill/>
        <a:ln>
          <a:noFill/>
        </a:ln>
        <a:effectLst/>
      </c:spPr>
    </c:plotArea>
    <c:legend>
      <c:legendPos val="b"/>
      <c:legendEntry>
        <c:idx val="0"/>
        <c:delete val="1"/>
      </c:legendEntry>
      <c:legendEntry>
        <c:idx val="1"/>
        <c:delete val="1"/>
      </c:legendEntry>
      <c:layout>
        <c:manualLayout>
          <c:xMode val="edge"/>
          <c:yMode val="edge"/>
          <c:x val="0.20249368722547625"/>
          <c:y val="0.59055417085315554"/>
          <c:w val="0.50665977931851425"/>
          <c:h val="0.18682715157639929"/>
        </c:manualLayout>
      </c:layout>
      <c:overlay val="0"/>
      <c:spPr>
        <a:noFill/>
        <a:ln>
          <a:noFill/>
        </a:ln>
        <a:effectLst/>
      </c:spPr>
      <c:txPr>
        <a:bodyPr rot="0" spcFirstLastPara="1" vertOverflow="ellipsis" vert="horz" wrap="square" anchor="ctr" anchorCtr="1"/>
        <a:lstStyle/>
        <a:p>
          <a:pPr>
            <a:defRPr sz="800" b="1" i="0" u="none" strike="noStrike" kern="1200" baseline="0">
              <a:solidFill>
                <a:schemeClr val="tx1">
                  <a:lumMod val="65000"/>
                  <a:lumOff val="35000"/>
                </a:schemeClr>
              </a:solidFill>
              <a:latin typeface="Times New Roman" panose="02020603050405020304" pitchFamily="18" charset="0"/>
              <a:ea typeface="微軟正黑體" panose="020B0604030504040204" pitchFamily="34" charset="-120"/>
              <a:cs typeface="Times New Roman" panose="02020603050405020304" pitchFamily="18" charset="0"/>
            </a:defRPr>
          </a:pPr>
          <a:endParaRPr lang="zh-TW"/>
        </a:p>
      </c:txPr>
    </c:legend>
    <c:plotVisOnly val="1"/>
    <c:dispBlanksAs val="zero"/>
    <c:showDLblsOverMax val="0"/>
  </c:chart>
  <c:spPr>
    <a:noFill/>
    <a:ln>
      <a:noFill/>
    </a:ln>
    <a:effectLst/>
  </c:spPr>
  <c:txPr>
    <a:bodyPr/>
    <a:lstStyle/>
    <a:p>
      <a:pPr>
        <a:defRPr b="1">
          <a:latin typeface="Times New Roman" panose="02020603050405020304" pitchFamily="18" charset="0"/>
          <a:ea typeface="微軟正黑體" panose="020B0604030504040204" pitchFamily="34" charset="-120"/>
          <a:cs typeface="Times New Roman" panose="02020603050405020304" pitchFamily="18" charset="0"/>
        </a:defRPr>
      </a:pPr>
      <a:endParaRPr lang="zh-TW"/>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02356902356904"/>
          <c:y val="3.9314310285370836E-2"/>
          <c:w val="0.71842851083008552"/>
          <c:h val="0.8689256755891257"/>
        </c:manualLayout>
      </c:layout>
      <c:scatterChart>
        <c:scatterStyle val="lineMarker"/>
        <c:varyColors val="0"/>
        <c:ser>
          <c:idx val="0"/>
          <c:order val="0"/>
          <c:tx>
            <c:v>累積更新圳路長度</c:v>
          </c:tx>
          <c:spPr>
            <a:ln w="19050" cap="rnd">
              <a:solidFill>
                <a:srgbClr val="FF0000"/>
              </a:solidFill>
              <a:round/>
            </a:ln>
            <a:effectLst/>
          </c:spPr>
          <c:marker>
            <c:symbol val="circle"/>
            <c:size val="5"/>
            <c:spPr>
              <a:solidFill>
                <a:srgbClr val="FF0000"/>
              </a:solidFill>
              <a:ln w="9525">
                <a:solidFill>
                  <a:srgbClr val="FF000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E932-486A-8D20-DD2F97770319}"/>
                </c:ext>
              </c:extLst>
            </c:dLbl>
            <c:dLbl>
              <c:idx val="1"/>
              <c:delete val="1"/>
              <c:extLst>
                <c:ext xmlns:c15="http://schemas.microsoft.com/office/drawing/2012/chart" uri="{CE6537A1-D6FC-4f65-9D91-7224C49458BB}"/>
                <c:ext xmlns:c16="http://schemas.microsoft.com/office/drawing/2014/chart" uri="{C3380CC4-5D6E-409C-BE32-E72D297353CC}">
                  <c16:uniqueId val="{00000001-E932-486A-8D20-DD2F97770319}"/>
                </c:ext>
              </c:extLst>
            </c:dLbl>
            <c:dLbl>
              <c:idx val="3"/>
              <c:delete val="1"/>
              <c:extLst>
                <c:ext xmlns:c15="http://schemas.microsoft.com/office/drawing/2012/chart" uri="{CE6537A1-D6FC-4f65-9D91-7224C49458BB}"/>
                <c:ext xmlns:c16="http://schemas.microsoft.com/office/drawing/2014/chart" uri="{C3380CC4-5D6E-409C-BE32-E72D297353CC}">
                  <c16:uniqueId val="{00000002-E932-486A-8D20-DD2F97770319}"/>
                </c:ext>
              </c:extLst>
            </c:dLbl>
            <c:dLbl>
              <c:idx val="5"/>
              <c:delete val="1"/>
              <c:extLst>
                <c:ext xmlns:c15="http://schemas.microsoft.com/office/drawing/2012/chart" uri="{CE6537A1-D6FC-4f65-9D91-7224C49458BB}"/>
                <c:ext xmlns:c16="http://schemas.microsoft.com/office/drawing/2014/chart" uri="{C3380CC4-5D6E-409C-BE32-E72D297353CC}">
                  <c16:uniqueId val="{00000003-E932-486A-8D20-DD2F97770319}"/>
                </c:ext>
              </c:extLst>
            </c:dLbl>
            <c:dLbl>
              <c:idx val="7"/>
              <c:delete val="1"/>
              <c:extLst>
                <c:ext xmlns:c15="http://schemas.microsoft.com/office/drawing/2012/chart" uri="{CE6537A1-D6FC-4f65-9D91-7224C49458BB}"/>
                <c:ext xmlns:c16="http://schemas.microsoft.com/office/drawing/2014/chart" uri="{C3380CC4-5D6E-409C-BE32-E72D297353CC}">
                  <c16:uniqueId val="{00000004-E932-486A-8D20-DD2F97770319}"/>
                </c:ext>
              </c:extLst>
            </c:dLbl>
            <c:dLbl>
              <c:idx val="9"/>
              <c:delete val="1"/>
              <c:extLst>
                <c:ext xmlns:c15="http://schemas.microsoft.com/office/drawing/2012/chart" uri="{CE6537A1-D6FC-4f65-9D91-7224C49458BB}"/>
                <c:ext xmlns:c16="http://schemas.microsoft.com/office/drawing/2014/chart" uri="{C3380CC4-5D6E-409C-BE32-E72D297353CC}">
                  <c16:uniqueId val="{00000005-E932-486A-8D20-DD2F97770319}"/>
                </c:ext>
              </c:extLst>
            </c:dLbl>
            <c:dLbl>
              <c:idx val="11"/>
              <c:delete val="1"/>
              <c:extLst>
                <c:ext xmlns:c15="http://schemas.microsoft.com/office/drawing/2012/chart" uri="{CE6537A1-D6FC-4f65-9D91-7224C49458BB}"/>
                <c:ext xmlns:c16="http://schemas.microsoft.com/office/drawing/2014/chart" uri="{C3380CC4-5D6E-409C-BE32-E72D297353CC}">
                  <c16:uniqueId val="{00000006-E932-486A-8D20-DD2F97770319}"/>
                </c:ext>
              </c:extLst>
            </c:dLbl>
            <c:dLbl>
              <c:idx val="13"/>
              <c:delete val="1"/>
              <c:extLst>
                <c:ext xmlns:c15="http://schemas.microsoft.com/office/drawing/2012/chart" uri="{CE6537A1-D6FC-4f65-9D91-7224C49458BB}"/>
                <c:ext xmlns:c16="http://schemas.microsoft.com/office/drawing/2014/chart" uri="{C3380CC4-5D6E-409C-BE32-E72D297353CC}">
                  <c16:uniqueId val="{00000007-E932-486A-8D20-DD2F97770319}"/>
                </c:ext>
              </c:extLst>
            </c:dLbl>
            <c:dLbl>
              <c:idx val="15"/>
              <c:delete val="1"/>
              <c:extLst>
                <c:ext xmlns:c15="http://schemas.microsoft.com/office/drawing/2012/chart" uri="{CE6537A1-D6FC-4f65-9D91-7224C49458BB}"/>
                <c:ext xmlns:c16="http://schemas.microsoft.com/office/drawing/2014/chart" uri="{C3380CC4-5D6E-409C-BE32-E72D297353CC}">
                  <c16:uniqueId val="{00000008-E932-486A-8D20-DD2F97770319}"/>
                </c:ext>
              </c:extLst>
            </c:dLbl>
            <c:dLbl>
              <c:idx val="17"/>
              <c:delete val="1"/>
              <c:extLst>
                <c:ext xmlns:c15="http://schemas.microsoft.com/office/drawing/2012/chart" uri="{CE6537A1-D6FC-4f65-9D91-7224C49458BB}"/>
                <c:ext xmlns:c16="http://schemas.microsoft.com/office/drawing/2014/chart" uri="{C3380CC4-5D6E-409C-BE32-E72D297353CC}">
                  <c16:uniqueId val="{00000009-E932-486A-8D20-DD2F9777031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工作表2!$A$2:$A$20</c:f>
              <c:numCache>
                <c:formatCode>#,##0_ </c:formatCode>
                <c:ptCount val="19"/>
                <c:pt idx="0">
                  <c:v>90</c:v>
                </c:pt>
                <c:pt idx="1">
                  <c:v>91</c:v>
                </c:pt>
                <c:pt idx="2">
                  <c:v>92</c:v>
                </c:pt>
                <c:pt idx="3">
                  <c:v>93</c:v>
                </c:pt>
                <c:pt idx="4">
                  <c:v>94</c:v>
                </c:pt>
                <c:pt idx="5">
                  <c:v>95</c:v>
                </c:pt>
                <c:pt idx="6">
                  <c:v>96</c:v>
                </c:pt>
                <c:pt idx="7">
                  <c:v>97</c:v>
                </c:pt>
                <c:pt idx="8">
                  <c:v>98</c:v>
                </c:pt>
                <c:pt idx="9">
                  <c:v>99</c:v>
                </c:pt>
                <c:pt idx="10">
                  <c:v>100</c:v>
                </c:pt>
                <c:pt idx="11">
                  <c:v>101</c:v>
                </c:pt>
                <c:pt idx="12">
                  <c:v>102</c:v>
                </c:pt>
                <c:pt idx="13">
                  <c:v>103</c:v>
                </c:pt>
                <c:pt idx="14">
                  <c:v>104</c:v>
                </c:pt>
                <c:pt idx="15">
                  <c:v>105</c:v>
                </c:pt>
                <c:pt idx="16">
                  <c:v>106</c:v>
                </c:pt>
                <c:pt idx="17">
                  <c:v>107</c:v>
                </c:pt>
                <c:pt idx="18">
                  <c:v>108</c:v>
                </c:pt>
              </c:numCache>
            </c:numRef>
          </c:xVal>
          <c:yVal>
            <c:numRef>
              <c:f>工作表2!$C$2:$C$20</c:f>
              <c:numCache>
                <c:formatCode>#,##0_ </c:formatCode>
                <c:ptCount val="19"/>
                <c:pt idx="0">
                  <c:v>329</c:v>
                </c:pt>
                <c:pt idx="1">
                  <c:v>688</c:v>
                </c:pt>
                <c:pt idx="2">
                  <c:v>1020</c:v>
                </c:pt>
                <c:pt idx="3">
                  <c:v>1462</c:v>
                </c:pt>
                <c:pt idx="4">
                  <c:v>1781</c:v>
                </c:pt>
                <c:pt idx="5">
                  <c:v>2081</c:v>
                </c:pt>
                <c:pt idx="6">
                  <c:v>2461</c:v>
                </c:pt>
                <c:pt idx="7">
                  <c:v>2771</c:v>
                </c:pt>
                <c:pt idx="8">
                  <c:v>3091</c:v>
                </c:pt>
                <c:pt idx="9">
                  <c:v>3486</c:v>
                </c:pt>
                <c:pt idx="10">
                  <c:v>3826</c:v>
                </c:pt>
                <c:pt idx="11">
                  <c:v>4163</c:v>
                </c:pt>
                <c:pt idx="12">
                  <c:v>4483</c:v>
                </c:pt>
                <c:pt idx="13">
                  <c:v>4765</c:v>
                </c:pt>
                <c:pt idx="14">
                  <c:v>5025</c:v>
                </c:pt>
                <c:pt idx="15">
                  <c:v>5296</c:v>
                </c:pt>
                <c:pt idx="16">
                  <c:v>5553</c:v>
                </c:pt>
                <c:pt idx="17">
                  <c:v>5801</c:v>
                </c:pt>
                <c:pt idx="18">
                  <c:v>6031</c:v>
                </c:pt>
              </c:numCache>
            </c:numRef>
          </c:yVal>
          <c:smooth val="0"/>
          <c:extLst>
            <c:ext xmlns:c16="http://schemas.microsoft.com/office/drawing/2014/chart" uri="{C3380CC4-5D6E-409C-BE32-E72D297353CC}">
              <c16:uniqueId val="{0000000A-E932-486A-8D20-DD2F97770319}"/>
            </c:ext>
          </c:extLst>
        </c:ser>
        <c:dLbls>
          <c:showLegendKey val="0"/>
          <c:showVal val="0"/>
          <c:showCatName val="0"/>
          <c:showSerName val="0"/>
          <c:showPercent val="0"/>
          <c:showBubbleSize val="0"/>
        </c:dLbls>
        <c:axId val="329073968"/>
        <c:axId val="329074800"/>
      </c:scatterChart>
      <c:scatterChart>
        <c:scatterStyle val="lineMarker"/>
        <c:varyColors val="0"/>
        <c:ser>
          <c:idx val="1"/>
          <c:order val="1"/>
          <c:tx>
            <c:v>累積更新構造物座數</c:v>
          </c:tx>
          <c:spPr>
            <a:ln w="19050" cap="rnd">
              <a:solidFill>
                <a:srgbClr val="009900"/>
              </a:solidFill>
              <a:round/>
            </a:ln>
            <a:effectLst/>
          </c:spPr>
          <c:marker>
            <c:symbol val="circle"/>
            <c:size val="5"/>
            <c:spPr>
              <a:solidFill>
                <a:srgbClr val="009900"/>
              </a:solidFill>
              <a:ln w="9525">
                <a:solidFill>
                  <a:srgbClr val="00990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B-E932-486A-8D20-DD2F97770319}"/>
                </c:ext>
              </c:extLst>
            </c:dLbl>
            <c:dLbl>
              <c:idx val="1"/>
              <c:delete val="1"/>
              <c:extLst>
                <c:ext xmlns:c15="http://schemas.microsoft.com/office/drawing/2012/chart" uri="{CE6537A1-D6FC-4f65-9D91-7224C49458BB}"/>
                <c:ext xmlns:c16="http://schemas.microsoft.com/office/drawing/2014/chart" uri="{C3380CC4-5D6E-409C-BE32-E72D297353CC}">
                  <c16:uniqueId val="{0000000C-E932-486A-8D20-DD2F97770319}"/>
                </c:ext>
              </c:extLst>
            </c:dLbl>
            <c:dLbl>
              <c:idx val="3"/>
              <c:delete val="1"/>
              <c:extLst>
                <c:ext xmlns:c15="http://schemas.microsoft.com/office/drawing/2012/chart" uri="{CE6537A1-D6FC-4f65-9D91-7224C49458BB}"/>
                <c:ext xmlns:c16="http://schemas.microsoft.com/office/drawing/2014/chart" uri="{C3380CC4-5D6E-409C-BE32-E72D297353CC}">
                  <c16:uniqueId val="{0000000D-E932-486A-8D20-DD2F97770319}"/>
                </c:ext>
              </c:extLst>
            </c:dLbl>
            <c:dLbl>
              <c:idx val="5"/>
              <c:delete val="1"/>
              <c:extLst>
                <c:ext xmlns:c15="http://schemas.microsoft.com/office/drawing/2012/chart" uri="{CE6537A1-D6FC-4f65-9D91-7224C49458BB}"/>
                <c:ext xmlns:c16="http://schemas.microsoft.com/office/drawing/2014/chart" uri="{C3380CC4-5D6E-409C-BE32-E72D297353CC}">
                  <c16:uniqueId val="{0000000E-E932-486A-8D20-DD2F97770319}"/>
                </c:ext>
              </c:extLst>
            </c:dLbl>
            <c:dLbl>
              <c:idx val="7"/>
              <c:delete val="1"/>
              <c:extLst>
                <c:ext xmlns:c15="http://schemas.microsoft.com/office/drawing/2012/chart" uri="{CE6537A1-D6FC-4f65-9D91-7224C49458BB}"/>
                <c:ext xmlns:c16="http://schemas.microsoft.com/office/drawing/2014/chart" uri="{C3380CC4-5D6E-409C-BE32-E72D297353CC}">
                  <c16:uniqueId val="{0000000F-E932-486A-8D20-DD2F97770319}"/>
                </c:ext>
              </c:extLst>
            </c:dLbl>
            <c:dLbl>
              <c:idx val="9"/>
              <c:delete val="1"/>
              <c:extLst>
                <c:ext xmlns:c15="http://schemas.microsoft.com/office/drawing/2012/chart" uri="{CE6537A1-D6FC-4f65-9D91-7224C49458BB}"/>
                <c:ext xmlns:c16="http://schemas.microsoft.com/office/drawing/2014/chart" uri="{C3380CC4-5D6E-409C-BE32-E72D297353CC}">
                  <c16:uniqueId val="{00000010-E932-486A-8D20-DD2F97770319}"/>
                </c:ext>
              </c:extLst>
            </c:dLbl>
            <c:dLbl>
              <c:idx val="11"/>
              <c:delete val="1"/>
              <c:extLst>
                <c:ext xmlns:c15="http://schemas.microsoft.com/office/drawing/2012/chart" uri="{CE6537A1-D6FC-4f65-9D91-7224C49458BB}"/>
                <c:ext xmlns:c16="http://schemas.microsoft.com/office/drawing/2014/chart" uri="{C3380CC4-5D6E-409C-BE32-E72D297353CC}">
                  <c16:uniqueId val="{00000011-E932-486A-8D20-DD2F97770319}"/>
                </c:ext>
              </c:extLst>
            </c:dLbl>
            <c:dLbl>
              <c:idx val="13"/>
              <c:delete val="1"/>
              <c:extLst>
                <c:ext xmlns:c15="http://schemas.microsoft.com/office/drawing/2012/chart" uri="{CE6537A1-D6FC-4f65-9D91-7224C49458BB}"/>
                <c:ext xmlns:c16="http://schemas.microsoft.com/office/drawing/2014/chart" uri="{C3380CC4-5D6E-409C-BE32-E72D297353CC}">
                  <c16:uniqueId val="{00000012-E932-486A-8D20-DD2F97770319}"/>
                </c:ext>
              </c:extLst>
            </c:dLbl>
            <c:dLbl>
              <c:idx val="15"/>
              <c:delete val="1"/>
              <c:extLst>
                <c:ext xmlns:c15="http://schemas.microsoft.com/office/drawing/2012/chart" uri="{CE6537A1-D6FC-4f65-9D91-7224C49458BB}"/>
                <c:ext xmlns:c16="http://schemas.microsoft.com/office/drawing/2014/chart" uri="{C3380CC4-5D6E-409C-BE32-E72D297353CC}">
                  <c16:uniqueId val="{00000013-E932-486A-8D20-DD2F97770319}"/>
                </c:ext>
              </c:extLst>
            </c:dLbl>
            <c:dLbl>
              <c:idx val="17"/>
              <c:delete val="1"/>
              <c:extLst>
                <c:ext xmlns:c15="http://schemas.microsoft.com/office/drawing/2012/chart" uri="{CE6537A1-D6FC-4f65-9D91-7224C49458BB}"/>
                <c:ext xmlns:c16="http://schemas.microsoft.com/office/drawing/2014/chart" uri="{C3380CC4-5D6E-409C-BE32-E72D297353CC}">
                  <c16:uniqueId val="{00000014-E932-486A-8D20-DD2F9777031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zh-TW"/>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工作表2!$A$2:$A$20</c:f>
              <c:numCache>
                <c:formatCode>#,##0_ </c:formatCode>
                <c:ptCount val="19"/>
                <c:pt idx="0">
                  <c:v>90</c:v>
                </c:pt>
                <c:pt idx="1">
                  <c:v>91</c:v>
                </c:pt>
                <c:pt idx="2">
                  <c:v>92</c:v>
                </c:pt>
                <c:pt idx="3">
                  <c:v>93</c:v>
                </c:pt>
                <c:pt idx="4">
                  <c:v>94</c:v>
                </c:pt>
                <c:pt idx="5">
                  <c:v>95</c:v>
                </c:pt>
                <c:pt idx="6">
                  <c:v>96</c:v>
                </c:pt>
                <c:pt idx="7">
                  <c:v>97</c:v>
                </c:pt>
                <c:pt idx="8">
                  <c:v>98</c:v>
                </c:pt>
                <c:pt idx="9">
                  <c:v>99</c:v>
                </c:pt>
                <c:pt idx="10">
                  <c:v>100</c:v>
                </c:pt>
                <c:pt idx="11">
                  <c:v>101</c:v>
                </c:pt>
                <c:pt idx="12">
                  <c:v>102</c:v>
                </c:pt>
                <c:pt idx="13">
                  <c:v>103</c:v>
                </c:pt>
                <c:pt idx="14">
                  <c:v>104</c:v>
                </c:pt>
                <c:pt idx="15">
                  <c:v>105</c:v>
                </c:pt>
                <c:pt idx="16">
                  <c:v>106</c:v>
                </c:pt>
                <c:pt idx="17">
                  <c:v>107</c:v>
                </c:pt>
                <c:pt idx="18">
                  <c:v>108</c:v>
                </c:pt>
              </c:numCache>
            </c:numRef>
          </c:xVal>
          <c:yVal>
            <c:numRef>
              <c:f>工作表2!$E$2:$E$20</c:f>
              <c:numCache>
                <c:formatCode>#,##0_ </c:formatCode>
                <c:ptCount val="19"/>
                <c:pt idx="0">
                  <c:v>745</c:v>
                </c:pt>
                <c:pt idx="1">
                  <c:v>1437</c:v>
                </c:pt>
                <c:pt idx="2">
                  <c:v>2248</c:v>
                </c:pt>
                <c:pt idx="3">
                  <c:v>3153</c:v>
                </c:pt>
                <c:pt idx="4">
                  <c:v>4180</c:v>
                </c:pt>
                <c:pt idx="5">
                  <c:v>5180</c:v>
                </c:pt>
                <c:pt idx="6">
                  <c:v>6450</c:v>
                </c:pt>
                <c:pt idx="7">
                  <c:v>7470</c:v>
                </c:pt>
                <c:pt idx="8">
                  <c:v>8334</c:v>
                </c:pt>
                <c:pt idx="9">
                  <c:v>9252</c:v>
                </c:pt>
                <c:pt idx="10">
                  <c:v>10081</c:v>
                </c:pt>
                <c:pt idx="11">
                  <c:v>10732</c:v>
                </c:pt>
                <c:pt idx="12">
                  <c:v>11756</c:v>
                </c:pt>
                <c:pt idx="13">
                  <c:v>12861</c:v>
                </c:pt>
                <c:pt idx="14">
                  <c:v>14064</c:v>
                </c:pt>
                <c:pt idx="15">
                  <c:v>14775</c:v>
                </c:pt>
                <c:pt idx="16">
                  <c:v>15472</c:v>
                </c:pt>
                <c:pt idx="17">
                  <c:v>16088</c:v>
                </c:pt>
                <c:pt idx="18">
                  <c:v>16622</c:v>
                </c:pt>
              </c:numCache>
            </c:numRef>
          </c:yVal>
          <c:smooth val="0"/>
          <c:extLst>
            <c:ext xmlns:c16="http://schemas.microsoft.com/office/drawing/2014/chart" uri="{C3380CC4-5D6E-409C-BE32-E72D297353CC}">
              <c16:uniqueId val="{00000015-E932-486A-8D20-DD2F97770319}"/>
            </c:ext>
          </c:extLst>
        </c:ser>
        <c:dLbls>
          <c:showLegendKey val="0"/>
          <c:showVal val="0"/>
          <c:showCatName val="0"/>
          <c:showSerName val="0"/>
          <c:showPercent val="0"/>
          <c:showBubbleSize val="0"/>
        </c:dLbls>
        <c:axId val="768875888"/>
        <c:axId val="768873808"/>
      </c:scatterChart>
      <c:valAx>
        <c:axId val="329073968"/>
        <c:scaling>
          <c:orientation val="minMax"/>
          <c:max val="109"/>
          <c:min val="90"/>
        </c:scaling>
        <c:delete val="0"/>
        <c:axPos val="b"/>
        <c:numFmt formatCode="#,##0_ "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lgn="ctr">
              <a:defRPr lang="en-US" altLang="zh-TW"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TW"/>
          </a:p>
        </c:txPr>
        <c:crossAx val="329074800"/>
        <c:crosses val="autoZero"/>
        <c:crossBetween val="midCat"/>
        <c:majorUnit val="2"/>
        <c:minorUnit val="1"/>
      </c:valAx>
      <c:valAx>
        <c:axId val="329074800"/>
        <c:scaling>
          <c:orientation val="minMax"/>
        </c:scaling>
        <c:delete val="0"/>
        <c:axPos val="l"/>
        <c:title>
          <c:tx>
            <c:rich>
              <a:bodyPr rot="0" spcFirstLastPara="1" vertOverflow="ellipsis" vert="wordArtVertRtl" wrap="square" anchor="ctr" anchorCtr="1"/>
              <a:lstStyle/>
              <a:p>
                <a:pPr>
                  <a:defRPr sz="1300" b="0" i="0" u="none" strike="noStrike" kern="1200" spc="-350" baseline="0">
                    <a:solidFill>
                      <a:sysClr val="windowText" lastClr="000000"/>
                    </a:solidFill>
                    <a:latin typeface="標楷體" panose="03000509000000000000" pitchFamily="65" charset="-120"/>
                    <a:ea typeface="標楷體" panose="03000509000000000000" pitchFamily="65" charset="-120"/>
                    <a:cs typeface="+mn-cs"/>
                  </a:defRPr>
                </a:pPr>
                <a:r>
                  <a:rPr lang="zh-TW" altLang="en-US" sz="1300" spc="-350" baseline="0" dirty="0">
                    <a:solidFill>
                      <a:sysClr val="windowText" lastClr="000000"/>
                    </a:solidFill>
                    <a:latin typeface="標楷體" panose="03000509000000000000" pitchFamily="65" charset="-120"/>
                    <a:ea typeface="標楷體" panose="03000509000000000000" pitchFamily="65" charset="-120"/>
                  </a:rPr>
                  <a:t>累積更新圳路長度 </a:t>
                </a:r>
                <a:r>
                  <a:rPr lang="en-US" altLang="zh-TW" sz="1300" spc="-350" baseline="0" dirty="0">
                    <a:solidFill>
                      <a:sysClr val="windowText" lastClr="000000"/>
                    </a:solidFill>
                    <a:latin typeface="標楷體" panose="03000509000000000000" pitchFamily="65" charset="-120"/>
                    <a:ea typeface="標楷體" panose="03000509000000000000" pitchFamily="65" charset="-120"/>
                  </a:rPr>
                  <a:t>(</a:t>
                </a:r>
                <a:r>
                  <a:rPr lang="zh-TW" altLang="en-US" sz="1300" spc="-350" baseline="0" dirty="0">
                    <a:solidFill>
                      <a:sysClr val="windowText" lastClr="000000"/>
                    </a:solidFill>
                    <a:latin typeface="標楷體" panose="03000509000000000000" pitchFamily="65" charset="-120"/>
                    <a:ea typeface="標楷體" panose="03000509000000000000" pitchFamily="65" charset="-120"/>
                  </a:rPr>
                  <a:t>公里</a:t>
                </a:r>
                <a:r>
                  <a:rPr lang="en-US" altLang="zh-TW" sz="1300" spc="-350" baseline="0" dirty="0">
                    <a:solidFill>
                      <a:sysClr val="windowText" lastClr="000000"/>
                    </a:solidFill>
                    <a:latin typeface="標楷體" panose="03000509000000000000" pitchFamily="65" charset="-120"/>
                    <a:ea typeface="標楷體" panose="03000509000000000000" pitchFamily="65" charset="-120"/>
                  </a:rPr>
                  <a:t>)</a:t>
                </a:r>
                <a:endParaRPr lang="zh-TW" altLang="en-US" sz="1300" spc="-350" baseline="0" dirty="0">
                  <a:solidFill>
                    <a:sysClr val="windowText" lastClr="000000"/>
                  </a:solidFill>
                  <a:latin typeface="標楷體" panose="03000509000000000000" pitchFamily="65" charset="-120"/>
                  <a:ea typeface="標楷體" panose="03000509000000000000" pitchFamily="65" charset="-120"/>
                </a:endParaRPr>
              </a:p>
            </c:rich>
          </c:tx>
          <c:layout>
            <c:manualLayout>
              <c:xMode val="edge"/>
              <c:yMode val="edge"/>
              <c:x val="1.8518518518518517E-2"/>
              <c:y val="0.13442310353687639"/>
            </c:manualLayout>
          </c:layout>
          <c:overlay val="0"/>
          <c:spPr>
            <a:noFill/>
            <a:ln>
              <a:noFill/>
            </a:ln>
            <a:effectLst/>
          </c:spPr>
          <c:txPr>
            <a:bodyPr rot="0" spcFirstLastPara="1" vertOverflow="ellipsis" vert="wordArtVertRtl" wrap="square" anchor="ctr" anchorCtr="1"/>
            <a:lstStyle/>
            <a:p>
              <a:pPr>
                <a:defRPr sz="1300" b="0" i="0" u="none" strike="noStrike" kern="1200" spc="-350" baseline="0">
                  <a:solidFill>
                    <a:sysClr val="windowText" lastClr="000000"/>
                  </a:solidFill>
                  <a:latin typeface="標楷體" panose="03000509000000000000" pitchFamily="65" charset="-120"/>
                  <a:ea typeface="標楷體" panose="03000509000000000000" pitchFamily="65" charset="-120"/>
                  <a:cs typeface="+mn-cs"/>
                </a:defRPr>
              </a:pPr>
              <a:endParaRPr lang="zh-TW"/>
            </a:p>
          </c:txPr>
        </c:title>
        <c:numFmt formatCode="#,##0_ "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TW"/>
          </a:p>
        </c:txPr>
        <c:crossAx val="329073968"/>
        <c:crosses val="autoZero"/>
        <c:crossBetween val="midCat"/>
      </c:valAx>
      <c:valAx>
        <c:axId val="768873808"/>
        <c:scaling>
          <c:orientation val="minMax"/>
          <c:max val="28000"/>
          <c:min val="0"/>
        </c:scaling>
        <c:delete val="0"/>
        <c:axPos val="r"/>
        <c:title>
          <c:tx>
            <c:rich>
              <a:bodyPr rot="0" spcFirstLastPara="1" vertOverflow="ellipsis" vert="wordArtVertRtl" wrap="square" anchor="ctr" anchorCtr="1"/>
              <a:lstStyle/>
              <a:p>
                <a:pPr algn="ctr" rtl="0">
                  <a:defRPr lang="zh-TW" altLang="en-US" sz="1300" b="0" i="0" u="none" strike="noStrike" kern="1200" spc="-350" baseline="0">
                    <a:solidFill>
                      <a:sysClr val="windowText" lastClr="000000"/>
                    </a:solidFill>
                    <a:latin typeface="標楷體" panose="03000509000000000000" pitchFamily="65" charset="-120"/>
                    <a:ea typeface="標楷體" panose="03000509000000000000" pitchFamily="65" charset="-120"/>
                    <a:cs typeface="+mn-cs"/>
                  </a:defRPr>
                </a:pPr>
                <a:r>
                  <a:rPr lang="zh-TW" altLang="en-US" sz="1300" b="0" i="0" u="none" strike="noStrike" kern="1200" spc="-350" baseline="0" dirty="0">
                    <a:solidFill>
                      <a:sysClr val="windowText" lastClr="000000"/>
                    </a:solidFill>
                    <a:latin typeface="標楷體" panose="03000509000000000000" pitchFamily="65" charset="-120"/>
                    <a:ea typeface="標楷體" panose="03000509000000000000" pitchFamily="65" charset="-120"/>
                    <a:cs typeface="+mn-cs"/>
                  </a:rPr>
                  <a:t>累積更新構造物座數 (座)</a:t>
                </a:r>
              </a:p>
            </c:rich>
          </c:tx>
          <c:layout>
            <c:manualLayout>
              <c:xMode val="edge"/>
              <c:yMode val="edge"/>
              <c:x val="0.94461279461279468"/>
              <c:y val="9.172786504216679E-2"/>
            </c:manualLayout>
          </c:layout>
          <c:overlay val="0"/>
          <c:spPr>
            <a:noFill/>
            <a:ln>
              <a:noFill/>
            </a:ln>
            <a:effectLst/>
          </c:spPr>
          <c:txPr>
            <a:bodyPr rot="0" spcFirstLastPara="1" vertOverflow="ellipsis" vert="wordArtVertRtl" wrap="square" anchor="ctr" anchorCtr="1"/>
            <a:lstStyle/>
            <a:p>
              <a:pPr algn="ctr" rtl="0">
                <a:defRPr lang="zh-TW" altLang="en-US" sz="1300" b="0" i="0" u="none" strike="noStrike" kern="1200" spc="-350" baseline="0">
                  <a:solidFill>
                    <a:sysClr val="windowText" lastClr="000000"/>
                  </a:solidFill>
                  <a:latin typeface="標楷體" panose="03000509000000000000" pitchFamily="65" charset="-120"/>
                  <a:ea typeface="標楷體" panose="03000509000000000000" pitchFamily="65" charset="-120"/>
                  <a:cs typeface="+mn-cs"/>
                </a:defRPr>
              </a:pPr>
              <a:endParaRPr lang="zh-TW"/>
            </a:p>
          </c:txPr>
        </c:title>
        <c:numFmt formatCode="#,##0_ "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ctr">
              <a:defRPr lang="en-US" altLang="zh-TW"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TW"/>
          </a:p>
        </c:txPr>
        <c:crossAx val="768875888"/>
        <c:crosses val="max"/>
        <c:crossBetween val="midCat"/>
        <c:majorUnit val="4000"/>
      </c:valAx>
      <c:valAx>
        <c:axId val="768875888"/>
        <c:scaling>
          <c:orientation val="minMax"/>
        </c:scaling>
        <c:delete val="1"/>
        <c:axPos val="b"/>
        <c:numFmt formatCode="#,##0_ " sourceLinked="1"/>
        <c:majorTickMark val="out"/>
        <c:minorTickMark val="none"/>
        <c:tickLblPos val="nextTo"/>
        <c:crossAx val="768873808"/>
        <c:crosses val="autoZero"/>
        <c:crossBetween val="midCat"/>
      </c:valAx>
      <c:spPr>
        <a:noFill/>
        <a:ln>
          <a:solidFill>
            <a:schemeClr val="tx1"/>
          </a:solidFill>
        </a:ln>
        <a:effectLst/>
      </c:spPr>
    </c:plotArea>
    <c:legend>
      <c:legendPos val="r"/>
      <c:layout>
        <c:manualLayout>
          <c:xMode val="edge"/>
          <c:yMode val="edge"/>
          <c:x val="0.17245791245791245"/>
          <c:y val="8.5725279552605324E-2"/>
          <c:w val="0.26094276094276092"/>
          <c:h val="0.1427439393326704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0.12901697159884265"/>
          <c:y val="0.15406022845275183"/>
          <c:w val="0.84033434577533384"/>
          <c:h val="0.65815880491574064"/>
        </c:manualLayout>
      </c:layout>
      <c:barChart>
        <c:barDir val="col"/>
        <c:grouping val="clustered"/>
        <c:varyColors val="0"/>
        <c:ser>
          <c:idx val="0"/>
          <c:order val="0"/>
          <c:tx>
            <c:strRef>
              <c:f>管路灌溉面積!$C$1</c:f>
              <c:strCache>
                <c:ptCount val="1"/>
              </c:strCache>
            </c:strRef>
          </c:tx>
          <c:spPr>
            <a:solidFill>
              <a:schemeClr val="accent1"/>
            </a:solidFill>
            <a:ln>
              <a:noFill/>
            </a:ln>
            <a:effectLst/>
          </c:spPr>
          <c:invertIfNegative val="0"/>
          <c:cat>
            <c:numRef>
              <c:f>管路灌溉面積!$A$2:$A$40</c:f>
              <c:numCache>
                <c:formatCode>General</c:formatCode>
                <c:ptCount val="39"/>
                <c:pt idx="0">
                  <c:v>72</c:v>
                </c:pt>
                <c:pt idx="1">
                  <c:v>73</c:v>
                </c:pt>
                <c:pt idx="2">
                  <c:v>74</c:v>
                </c:pt>
                <c:pt idx="3">
                  <c:v>75</c:v>
                </c:pt>
                <c:pt idx="4">
                  <c:v>76</c:v>
                </c:pt>
                <c:pt idx="5">
                  <c:v>77</c:v>
                </c:pt>
                <c:pt idx="6">
                  <c:v>78</c:v>
                </c:pt>
                <c:pt idx="7">
                  <c:v>79</c:v>
                </c:pt>
                <c:pt idx="8">
                  <c:v>80</c:v>
                </c:pt>
                <c:pt idx="9">
                  <c:v>81</c:v>
                </c:pt>
                <c:pt idx="10">
                  <c:v>82</c:v>
                </c:pt>
                <c:pt idx="11">
                  <c:v>83</c:v>
                </c:pt>
                <c:pt idx="12">
                  <c:v>84</c:v>
                </c:pt>
                <c:pt idx="13">
                  <c:v>85</c:v>
                </c:pt>
                <c:pt idx="14">
                  <c:v>86</c:v>
                </c:pt>
                <c:pt idx="15">
                  <c:v>87</c:v>
                </c:pt>
                <c:pt idx="16">
                  <c:v>88</c:v>
                </c:pt>
                <c:pt idx="17">
                  <c:v>89</c:v>
                </c:pt>
                <c:pt idx="18">
                  <c:v>90</c:v>
                </c:pt>
                <c:pt idx="19">
                  <c:v>91</c:v>
                </c:pt>
                <c:pt idx="20">
                  <c:v>92</c:v>
                </c:pt>
                <c:pt idx="21">
                  <c:v>93</c:v>
                </c:pt>
                <c:pt idx="22">
                  <c:v>94</c:v>
                </c:pt>
                <c:pt idx="23">
                  <c:v>95</c:v>
                </c:pt>
                <c:pt idx="24">
                  <c:v>96</c:v>
                </c:pt>
                <c:pt idx="25">
                  <c:v>97</c:v>
                </c:pt>
                <c:pt idx="26">
                  <c:v>98</c:v>
                </c:pt>
                <c:pt idx="27">
                  <c:v>99</c:v>
                </c:pt>
                <c:pt idx="28">
                  <c:v>100</c:v>
                </c:pt>
                <c:pt idx="29">
                  <c:v>101</c:v>
                </c:pt>
                <c:pt idx="30">
                  <c:v>102</c:v>
                </c:pt>
                <c:pt idx="31">
                  <c:v>103</c:v>
                </c:pt>
                <c:pt idx="32">
                  <c:v>104</c:v>
                </c:pt>
                <c:pt idx="33">
                  <c:v>105</c:v>
                </c:pt>
                <c:pt idx="34">
                  <c:v>106</c:v>
                </c:pt>
                <c:pt idx="35">
                  <c:v>107</c:v>
                </c:pt>
                <c:pt idx="36">
                  <c:v>108</c:v>
                </c:pt>
                <c:pt idx="37">
                  <c:v>109</c:v>
                </c:pt>
                <c:pt idx="38">
                  <c:v>110</c:v>
                </c:pt>
              </c:numCache>
            </c:numRef>
          </c:cat>
          <c:val>
            <c:numRef>
              <c:f>管路灌溉面積!$C$2:$C$40</c:f>
              <c:numCache>
                <c:formatCode>General</c:formatCode>
                <c:ptCount val="39"/>
                <c:pt idx="0">
                  <c:v>29.22</c:v>
                </c:pt>
                <c:pt idx="1">
                  <c:v>98.095299999999995</c:v>
                </c:pt>
                <c:pt idx="2">
                  <c:v>284.49619999999999</c:v>
                </c:pt>
                <c:pt idx="3">
                  <c:v>539.48199999999997</c:v>
                </c:pt>
                <c:pt idx="4">
                  <c:v>865.95039999999995</c:v>
                </c:pt>
                <c:pt idx="5">
                  <c:v>1234.3551</c:v>
                </c:pt>
                <c:pt idx="6">
                  <c:v>1534.5046</c:v>
                </c:pt>
                <c:pt idx="7">
                  <c:v>1757.7939999999999</c:v>
                </c:pt>
                <c:pt idx="8">
                  <c:v>2517.0573999999997</c:v>
                </c:pt>
                <c:pt idx="9">
                  <c:v>3225.7073999999998</c:v>
                </c:pt>
                <c:pt idx="10">
                  <c:v>3955.6626999999999</c:v>
                </c:pt>
                <c:pt idx="11">
                  <c:v>5061.5048999999999</c:v>
                </c:pt>
                <c:pt idx="12">
                  <c:v>5829.6085999999996</c:v>
                </c:pt>
                <c:pt idx="13">
                  <c:v>6970.3506999999991</c:v>
                </c:pt>
                <c:pt idx="14">
                  <c:v>8269.6322</c:v>
                </c:pt>
                <c:pt idx="15">
                  <c:v>9393.5789999999997</c:v>
                </c:pt>
                <c:pt idx="16">
                  <c:v>11568.6361</c:v>
                </c:pt>
                <c:pt idx="17">
                  <c:v>13683.232099999999</c:v>
                </c:pt>
                <c:pt idx="18">
                  <c:v>16555.768499999998</c:v>
                </c:pt>
                <c:pt idx="19">
                  <c:v>18411.499299999999</c:v>
                </c:pt>
                <c:pt idx="20">
                  <c:v>21384.903999999999</c:v>
                </c:pt>
                <c:pt idx="21">
                  <c:v>23357.740699999998</c:v>
                </c:pt>
                <c:pt idx="22">
                  <c:v>25422.9064</c:v>
                </c:pt>
                <c:pt idx="23">
                  <c:v>27459.020400000001</c:v>
                </c:pt>
                <c:pt idx="24">
                  <c:v>29247.526000000002</c:v>
                </c:pt>
                <c:pt idx="25">
                  <c:v>30847.482</c:v>
                </c:pt>
                <c:pt idx="26">
                  <c:v>32491.998800000001</c:v>
                </c:pt>
                <c:pt idx="27">
                  <c:v>34396.026700000002</c:v>
                </c:pt>
                <c:pt idx="28">
                  <c:v>36428.151900000004</c:v>
                </c:pt>
                <c:pt idx="29">
                  <c:v>38432.252700000005</c:v>
                </c:pt>
                <c:pt idx="30">
                  <c:v>40611.189000000006</c:v>
                </c:pt>
                <c:pt idx="31">
                  <c:v>43082.601300000009</c:v>
                </c:pt>
                <c:pt idx="32">
                  <c:v>45404.417400000006</c:v>
                </c:pt>
                <c:pt idx="33">
                  <c:v>47500.565500000004</c:v>
                </c:pt>
                <c:pt idx="34">
                  <c:v>49840.421500000004</c:v>
                </c:pt>
                <c:pt idx="35">
                  <c:v>52042.013900000005</c:v>
                </c:pt>
                <c:pt idx="36">
                  <c:v>54044.836100000008</c:v>
                </c:pt>
                <c:pt idx="37">
                  <c:v>56086.982700000008</c:v>
                </c:pt>
                <c:pt idx="38">
                  <c:v>58441.982700000008</c:v>
                </c:pt>
              </c:numCache>
            </c:numRef>
          </c:val>
          <c:extLst>
            <c:ext xmlns:c16="http://schemas.microsoft.com/office/drawing/2014/chart" uri="{C3380CC4-5D6E-409C-BE32-E72D297353CC}">
              <c16:uniqueId val="{00000000-27DD-4277-B759-83EC0F070706}"/>
            </c:ext>
          </c:extLst>
        </c:ser>
        <c:dLbls>
          <c:showLegendKey val="0"/>
          <c:showVal val="0"/>
          <c:showCatName val="0"/>
          <c:showSerName val="0"/>
          <c:showPercent val="0"/>
          <c:showBubbleSize val="0"/>
        </c:dLbls>
        <c:gapWidth val="219"/>
        <c:overlap val="-27"/>
        <c:axId val="607077983"/>
        <c:axId val="601918847"/>
      </c:barChart>
      <c:catAx>
        <c:axId val="60707798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年份</a:t>
                </a:r>
                <a:endParaRPr lang="en-US" altLang="zh-TW"/>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01918847"/>
        <c:crosses val="autoZero"/>
        <c:auto val="1"/>
        <c:lblAlgn val="ctr"/>
        <c:lblOffset val="100"/>
        <c:noMultiLvlLbl val="0"/>
      </c:catAx>
      <c:valAx>
        <c:axId val="601918847"/>
        <c:scaling>
          <c:orientation val="minMax"/>
          <c:max val="600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累積推廣面積</a:t>
                </a:r>
                <a:r>
                  <a:rPr lang="en-US" altLang="zh-TW"/>
                  <a:t>(</a:t>
                </a:r>
                <a:r>
                  <a:rPr lang="zh-TW" altLang="en-US"/>
                  <a:t>公頃</a:t>
                </a:r>
                <a:r>
                  <a:rPr lang="en-US" altLang="zh-TW"/>
                  <a:t>)</a:t>
                </a:r>
                <a:endParaRPr lang="zh-TW" altLang="en-US"/>
              </a:p>
            </c:rich>
          </c:tx>
          <c:overlay val="0"/>
          <c:spPr>
            <a:noFill/>
            <a:ln>
              <a:noFill/>
            </a:ln>
            <a:effectLst/>
          </c:spPr>
          <c:txPr>
            <a:bodyPr rot="0" spcFirstLastPara="1" vertOverflow="ellipsis" vert="eaVert"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07077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2"/>
            <a:ext cx="2948468" cy="496427"/>
          </a:xfrm>
          <a:prstGeom prst="rect">
            <a:avLst/>
          </a:prstGeom>
          <a:noFill/>
          <a:ln w="9525">
            <a:noFill/>
            <a:miter lim="800000"/>
            <a:headEnd/>
            <a:tailEnd/>
          </a:ln>
          <a:effectLst/>
        </p:spPr>
        <p:txBody>
          <a:bodyPr vert="horz" wrap="square" lIns="93533" tIns="46767" rIns="93533" bIns="46767" numCol="1" anchor="t" anchorCtr="0" compatLnSpc="1">
            <a:prstTxWarp prst="textNoShape">
              <a:avLst/>
            </a:prstTxWarp>
          </a:bodyPr>
          <a:lstStyle>
            <a:lvl1pPr defTabSz="936066">
              <a:defRPr sz="1200">
                <a:ea typeface="新細明體" pitchFamily="18" charset="-120"/>
              </a:defRPr>
            </a:lvl1pPr>
          </a:lstStyle>
          <a:p>
            <a:pPr>
              <a:defRPr/>
            </a:pPr>
            <a:endParaRPr lang="en-US" altLang="zh-TW"/>
          </a:p>
        </p:txBody>
      </p:sp>
      <p:sp>
        <p:nvSpPr>
          <p:cNvPr id="23555" name="Rectangle 3"/>
          <p:cNvSpPr>
            <a:spLocks noGrp="1" noChangeArrowheads="1"/>
          </p:cNvSpPr>
          <p:nvPr>
            <p:ph type="dt" sz="quarter" idx="1"/>
          </p:nvPr>
        </p:nvSpPr>
        <p:spPr bwMode="auto">
          <a:xfrm>
            <a:off x="3858742" y="2"/>
            <a:ext cx="2948467" cy="496427"/>
          </a:xfrm>
          <a:prstGeom prst="rect">
            <a:avLst/>
          </a:prstGeom>
          <a:noFill/>
          <a:ln w="9525">
            <a:noFill/>
            <a:miter lim="800000"/>
            <a:headEnd/>
            <a:tailEnd/>
          </a:ln>
          <a:effectLst/>
        </p:spPr>
        <p:txBody>
          <a:bodyPr vert="horz" wrap="square" lIns="93533" tIns="46767" rIns="93533" bIns="46767" numCol="1" anchor="t" anchorCtr="0" compatLnSpc="1">
            <a:prstTxWarp prst="textNoShape">
              <a:avLst/>
            </a:prstTxWarp>
          </a:bodyPr>
          <a:lstStyle>
            <a:lvl1pPr algn="r" defTabSz="936066">
              <a:defRPr sz="1200">
                <a:ea typeface="新細明體" pitchFamily="18" charset="-120"/>
              </a:defRPr>
            </a:lvl1pPr>
          </a:lstStyle>
          <a:p>
            <a:pPr>
              <a:defRPr/>
            </a:pPr>
            <a:endParaRPr lang="en-US" altLang="zh-TW"/>
          </a:p>
        </p:txBody>
      </p:sp>
      <p:sp>
        <p:nvSpPr>
          <p:cNvPr id="23556" name="Rectangle 4"/>
          <p:cNvSpPr>
            <a:spLocks noGrp="1" noChangeArrowheads="1"/>
          </p:cNvSpPr>
          <p:nvPr>
            <p:ph type="ftr" sz="quarter" idx="2"/>
          </p:nvPr>
        </p:nvSpPr>
        <p:spPr bwMode="auto">
          <a:xfrm>
            <a:off x="0" y="9442911"/>
            <a:ext cx="2948468" cy="496427"/>
          </a:xfrm>
          <a:prstGeom prst="rect">
            <a:avLst/>
          </a:prstGeom>
          <a:noFill/>
          <a:ln w="9525">
            <a:noFill/>
            <a:miter lim="800000"/>
            <a:headEnd/>
            <a:tailEnd/>
          </a:ln>
          <a:effectLst/>
        </p:spPr>
        <p:txBody>
          <a:bodyPr vert="horz" wrap="square" lIns="93533" tIns="46767" rIns="93533" bIns="46767" numCol="1" anchor="b" anchorCtr="0" compatLnSpc="1">
            <a:prstTxWarp prst="textNoShape">
              <a:avLst/>
            </a:prstTxWarp>
          </a:bodyPr>
          <a:lstStyle>
            <a:lvl1pPr defTabSz="936066">
              <a:defRPr sz="1200">
                <a:ea typeface="新細明體" pitchFamily="18" charset="-120"/>
              </a:defRPr>
            </a:lvl1pPr>
          </a:lstStyle>
          <a:p>
            <a:pPr>
              <a:defRPr/>
            </a:pPr>
            <a:endParaRPr lang="en-US" altLang="zh-TW"/>
          </a:p>
        </p:txBody>
      </p:sp>
      <p:sp>
        <p:nvSpPr>
          <p:cNvPr id="23557" name="Rectangle 5"/>
          <p:cNvSpPr>
            <a:spLocks noGrp="1" noChangeArrowheads="1"/>
          </p:cNvSpPr>
          <p:nvPr>
            <p:ph type="sldNum" sz="quarter" idx="3"/>
          </p:nvPr>
        </p:nvSpPr>
        <p:spPr bwMode="auto">
          <a:xfrm>
            <a:off x="3858742" y="9442911"/>
            <a:ext cx="2948467" cy="496427"/>
          </a:xfrm>
          <a:prstGeom prst="rect">
            <a:avLst/>
          </a:prstGeom>
          <a:noFill/>
          <a:ln w="9525">
            <a:noFill/>
            <a:miter lim="800000"/>
            <a:headEnd/>
            <a:tailEnd/>
          </a:ln>
          <a:effectLst/>
        </p:spPr>
        <p:txBody>
          <a:bodyPr vert="horz" wrap="square" lIns="93533" tIns="46767" rIns="93533" bIns="46767" numCol="1" anchor="b" anchorCtr="0" compatLnSpc="1">
            <a:prstTxWarp prst="textNoShape">
              <a:avLst/>
            </a:prstTxWarp>
          </a:bodyPr>
          <a:lstStyle>
            <a:lvl1pPr algn="r" defTabSz="936066">
              <a:defRPr sz="1200">
                <a:ea typeface="新細明體" pitchFamily="18" charset="-120"/>
              </a:defRPr>
            </a:lvl1pPr>
          </a:lstStyle>
          <a:p>
            <a:pPr>
              <a:defRPr/>
            </a:pPr>
            <a:fld id="{0BA36048-9EC2-4F2C-8588-C527E734F7E3}" type="slidenum">
              <a:rPr lang="zh-TW" altLang="en-US"/>
              <a:pPr>
                <a:defRPr/>
              </a:pPr>
              <a:t>‹#›</a:t>
            </a:fld>
            <a:endParaRPr lang="en-US" altLang="zh-TW"/>
          </a:p>
        </p:txBody>
      </p:sp>
    </p:spTree>
    <p:extLst>
      <p:ext uri="{BB962C8B-B14F-4D97-AF65-F5344CB8AC3E}">
        <p14:creationId xmlns:p14="http://schemas.microsoft.com/office/powerpoint/2010/main" val="772119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2"/>
            <a:ext cx="2948468" cy="496427"/>
          </a:xfrm>
          <a:prstGeom prst="rect">
            <a:avLst/>
          </a:prstGeom>
          <a:noFill/>
          <a:ln w="9525">
            <a:noFill/>
            <a:miter lim="800000"/>
            <a:headEnd/>
            <a:tailEnd/>
          </a:ln>
          <a:effectLst/>
        </p:spPr>
        <p:txBody>
          <a:bodyPr vert="horz" wrap="square" lIns="93533" tIns="46767" rIns="93533" bIns="46767" numCol="1" anchor="t" anchorCtr="0" compatLnSpc="1">
            <a:prstTxWarp prst="textNoShape">
              <a:avLst/>
            </a:prstTxWarp>
          </a:bodyPr>
          <a:lstStyle>
            <a:lvl1pPr defTabSz="936066">
              <a:defRPr sz="1200">
                <a:ea typeface="新細明體" pitchFamily="18" charset="-120"/>
              </a:defRPr>
            </a:lvl1pPr>
          </a:lstStyle>
          <a:p>
            <a:pPr>
              <a:defRPr/>
            </a:pPr>
            <a:endParaRPr lang="en-US" altLang="zh-TW"/>
          </a:p>
        </p:txBody>
      </p:sp>
      <p:sp>
        <p:nvSpPr>
          <p:cNvPr id="68611" name="Rectangle 3"/>
          <p:cNvSpPr>
            <a:spLocks noGrp="1" noChangeArrowheads="1"/>
          </p:cNvSpPr>
          <p:nvPr>
            <p:ph type="dt" idx="1"/>
          </p:nvPr>
        </p:nvSpPr>
        <p:spPr bwMode="auto">
          <a:xfrm>
            <a:off x="3858742" y="2"/>
            <a:ext cx="2948467" cy="496427"/>
          </a:xfrm>
          <a:prstGeom prst="rect">
            <a:avLst/>
          </a:prstGeom>
          <a:noFill/>
          <a:ln w="9525">
            <a:noFill/>
            <a:miter lim="800000"/>
            <a:headEnd/>
            <a:tailEnd/>
          </a:ln>
          <a:effectLst/>
        </p:spPr>
        <p:txBody>
          <a:bodyPr vert="horz" wrap="square" lIns="93533" tIns="46767" rIns="93533" bIns="46767" numCol="1" anchor="t" anchorCtr="0" compatLnSpc="1">
            <a:prstTxWarp prst="textNoShape">
              <a:avLst/>
            </a:prstTxWarp>
          </a:bodyPr>
          <a:lstStyle>
            <a:lvl1pPr algn="r" defTabSz="936066">
              <a:defRPr sz="1200">
                <a:ea typeface="新細明體" pitchFamily="18" charset="-120"/>
              </a:defRPr>
            </a:lvl1pPr>
          </a:lstStyle>
          <a:p>
            <a:pPr>
              <a:defRPr/>
            </a:pPr>
            <a:endParaRPr lang="en-US" altLang="zh-TW"/>
          </a:p>
        </p:txBody>
      </p:sp>
      <p:sp>
        <p:nvSpPr>
          <p:cNvPr id="35844" name="Rectangle 4"/>
          <p:cNvSpPr>
            <a:spLocks noGrp="1" noRot="1" noChangeAspect="1" noChangeArrowheads="1" noTextEdit="1"/>
          </p:cNvSpPr>
          <p:nvPr>
            <p:ph type="sldImg" idx="2"/>
          </p:nvPr>
        </p:nvSpPr>
        <p:spPr bwMode="auto">
          <a:xfrm>
            <a:off x="919163" y="746125"/>
            <a:ext cx="4968875" cy="3727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3" name="Rectangle 5"/>
          <p:cNvSpPr>
            <a:spLocks noGrp="1" noChangeArrowheads="1"/>
          </p:cNvSpPr>
          <p:nvPr>
            <p:ph type="body" sz="quarter" idx="3"/>
          </p:nvPr>
        </p:nvSpPr>
        <p:spPr bwMode="auto">
          <a:xfrm>
            <a:off x="907222" y="4720685"/>
            <a:ext cx="4992758" cy="4474013"/>
          </a:xfrm>
          <a:prstGeom prst="rect">
            <a:avLst/>
          </a:prstGeom>
          <a:noFill/>
          <a:ln w="9525">
            <a:noFill/>
            <a:miter lim="800000"/>
            <a:headEnd/>
            <a:tailEnd/>
          </a:ln>
          <a:effectLst/>
        </p:spPr>
        <p:txBody>
          <a:bodyPr vert="horz" wrap="square" lIns="93533" tIns="46767" rIns="93533" bIns="46767"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8614" name="Rectangle 6"/>
          <p:cNvSpPr>
            <a:spLocks noGrp="1" noChangeArrowheads="1"/>
          </p:cNvSpPr>
          <p:nvPr>
            <p:ph type="ftr" sz="quarter" idx="4"/>
          </p:nvPr>
        </p:nvSpPr>
        <p:spPr bwMode="auto">
          <a:xfrm>
            <a:off x="0" y="9442911"/>
            <a:ext cx="2948468" cy="496427"/>
          </a:xfrm>
          <a:prstGeom prst="rect">
            <a:avLst/>
          </a:prstGeom>
          <a:noFill/>
          <a:ln w="9525">
            <a:noFill/>
            <a:miter lim="800000"/>
            <a:headEnd/>
            <a:tailEnd/>
          </a:ln>
          <a:effectLst/>
        </p:spPr>
        <p:txBody>
          <a:bodyPr vert="horz" wrap="square" lIns="93533" tIns="46767" rIns="93533" bIns="46767" numCol="1" anchor="b" anchorCtr="0" compatLnSpc="1">
            <a:prstTxWarp prst="textNoShape">
              <a:avLst/>
            </a:prstTxWarp>
          </a:bodyPr>
          <a:lstStyle>
            <a:lvl1pPr defTabSz="936066">
              <a:defRPr sz="1200">
                <a:ea typeface="新細明體" pitchFamily="18" charset="-120"/>
              </a:defRPr>
            </a:lvl1pPr>
          </a:lstStyle>
          <a:p>
            <a:pPr>
              <a:defRPr/>
            </a:pPr>
            <a:endParaRPr lang="en-US" altLang="zh-TW"/>
          </a:p>
        </p:txBody>
      </p:sp>
      <p:sp>
        <p:nvSpPr>
          <p:cNvPr id="68615" name="Rectangle 7"/>
          <p:cNvSpPr>
            <a:spLocks noGrp="1" noChangeArrowheads="1"/>
          </p:cNvSpPr>
          <p:nvPr>
            <p:ph type="sldNum" sz="quarter" idx="5"/>
          </p:nvPr>
        </p:nvSpPr>
        <p:spPr bwMode="auto">
          <a:xfrm>
            <a:off x="3858742" y="9442911"/>
            <a:ext cx="2948467" cy="496427"/>
          </a:xfrm>
          <a:prstGeom prst="rect">
            <a:avLst/>
          </a:prstGeom>
          <a:noFill/>
          <a:ln w="9525">
            <a:noFill/>
            <a:miter lim="800000"/>
            <a:headEnd/>
            <a:tailEnd/>
          </a:ln>
          <a:effectLst/>
        </p:spPr>
        <p:txBody>
          <a:bodyPr vert="horz" wrap="square" lIns="93533" tIns="46767" rIns="93533" bIns="46767" numCol="1" anchor="b" anchorCtr="0" compatLnSpc="1">
            <a:prstTxWarp prst="textNoShape">
              <a:avLst/>
            </a:prstTxWarp>
          </a:bodyPr>
          <a:lstStyle>
            <a:lvl1pPr algn="r" defTabSz="936066">
              <a:defRPr sz="1200">
                <a:ea typeface="新細明體" pitchFamily="18" charset="-120"/>
              </a:defRPr>
            </a:lvl1pPr>
          </a:lstStyle>
          <a:p>
            <a:pPr>
              <a:defRPr/>
            </a:pPr>
            <a:fld id="{559371E5-D66A-4E5D-8CF6-347A7F0115D5}" type="slidenum">
              <a:rPr lang="zh-TW" altLang="en-US"/>
              <a:pPr>
                <a:defRPr/>
              </a:pPr>
              <a:t>‹#›</a:t>
            </a:fld>
            <a:endParaRPr lang="en-US" altLang="zh-TW"/>
          </a:p>
        </p:txBody>
      </p:sp>
    </p:spTree>
    <p:extLst>
      <p:ext uri="{BB962C8B-B14F-4D97-AF65-F5344CB8AC3E}">
        <p14:creationId xmlns:p14="http://schemas.microsoft.com/office/powerpoint/2010/main" val="11857940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TextEdit="1"/>
          </p:cNvSpPr>
          <p:nvPr>
            <p:ph type="sldImg"/>
          </p:nvPr>
        </p:nvSpPr>
        <p:spPr>
          <a:ln/>
        </p:spPr>
      </p:sp>
      <p:sp>
        <p:nvSpPr>
          <p:cNvPr id="3686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p>
        </p:txBody>
      </p:sp>
      <p:sp>
        <p:nvSpPr>
          <p:cNvPr id="3686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600" eaLnBrk="0" hangingPunct="0">
              <a:defRPr kumimoji="1" sz="2300">
                <a:solidFill>
                  <a:schemeClr val="tx1"/>
                </a:solidFill>
                <a:latin typeface="Times New Roman" pitchFamily="18" charset="0"/>
                <a:ea typeface="新細明體" pitchFamily="18" charset="-120"/>
              </a:defRPr>
            </a:lvl1pPr>
            <a:lvl2pPr marL="717804" indent="-276078" defTabSz="935600" eaLnBrk="0" hangingPunct="0">
              <a:defRPr kumimoji="1" sz="2300">
                <a:solidFill>
                  <a:schemeClr val="tx1"/>
                </a:solidFill>
                <a:latin typeface="Times New Roman" pitchFamily="18" charset="0"/>
                <a:ea typeface="新細明體" pitchFamily="18" charset="-120"/>
              </a:defRPr>
            </a:lvl2pPr>
            <a:lvl3pPr marL="1104315" indent="-220863" defTabSz="935600" eaLnBrk="0" hangingPunct="0">
              <a:defRPr kumimoji="1" sz="2300">
                <a:solidFill>
                  <a:schemeClr val="tx1"/>
                </a:solidFill>
                <a:latin typeface="Times New Roman" pitchFamily="18" charset="0"/>
                <a:ea typeface="新細明體" pitchFamily="18" charset="-120"/>
              </a:defRPr>
            </a:lvl3pPr>
            <a:lvl4pPr marL="1546040" indent="-220863" defTabSz="935600" eaLnBrk="0" hangingPunct="0">
              <a:defRPr kumimoji="1" sz="2300">
                <a:solidFill>
                  <a:schemeClr val="tx1"/>
                </a:solidFill>
                <a:latin typeface="Times New Roman" pitchFamily="18" charset="0"/>
                <a:ea typeface="新細明體" pitchFamily="18" charset="-120"/>
              </a:defRPr>
            </a:lvl4pPr>
            <a:lvl5pPr marL="1987766" indent="-220863" defTabSz="935600" eaLnBrk="0" hangingPunct="0">
              <a:defRPr kumimoji="1" sz="2300">
                <a:solidFill>
                  <a:schemeClr val="tx1"/>
                </a:solidFill>
                <a:latin typeface="Times New Roman" pitchFamily="18" charset="0"/>
                <a:ea typeface="新細明體" pitchFamily="18" charset="-120"/>
              </a:defRPr>
            </a:lvl5pPr>
            <a:lvl6pPr marL="2429492" indent="-220863" defTabSz="935600" eaLnBrk="0" fontAlgn="base" hangingPunct="0">
              <a:spcBef>
                <a:spcPct val="0"/>
              </a:spcBef>
              <a:spcAft>
                <a:spcPct val="0"/>
              </a:spcAft>
              <a:defRPr kumimoji="1" sz="2300">
                <a:solidFill>
                  <a:schemeClr val="tx1"/>
                </a:solidFill>
                <a:latin typeface="Times New Roman" pitchFamily="18" charset="0"/>
                <a:ea typeface="新細明體" pitchFamily="18" charset="-120"/>
              </a:defRPr>
            </a:lvl6pPr>
            <a:lvl7pPr marL="2871218" indent="-220863" defTabSz="935600" eaLnBrk="0" fontAlgn="base" hangingPunct="0">
              <a:spcBef>
                <a:spcPct val="0"/>
              </a:spcBef>
              <a:spcAft>
                <a:spcPct val="0"/>
              </a:spcAft>
              <a:defRPr kumimoji="1" sz="2300">
                <a:solidFill>
                  <a:schemeClr val="tx1"/>
                </a:solidFill>
                <a:latin typeface="Times New Roman" pitchFamily="18" charset="0"/>
                <a:ea typeface="新細明體" pitchFamily="18" charset="-120"/>
              </a:defRPr>
            </a:lvl7pPr>
            <a:lvl8pPr marL="3312943" indent="-220863" defTabSz="935600" eaLnBrk="0" fontAlgn="base" hangingPunct="0">
              <a:spcBef>
                <a:spcPct val="0"/>
              </a:spcBef>
              <a:spcAft>
                <a:spcPct val="0"/>
              </a:spcAft>
              <a:defRPr kumimoji="1" sz="2300">
                <a:solidFill>
                  <a:schemeClr val="tx1"/>
                </a:solidFill>
                <a:latin typeface="Times New Roman" pitchFamily="18" charset="0"/>
                <a:ea typeface="新細明體" pitchFamily="18" charset="-120"/>
              </a:defRPr>
            </a:lvl8pPr>
            <a:lvl9pPr marL="3754669" indent="-220863" defTabSz="935600" eaLnBrk="0" fontAlgn="base" hangingPunct="0">
              <a:spcBef>
                <a:spcPct val="0"/>
              </a:spcBef>
              <a:spcAft>
                <a:spcPct val="0"/>
              </a:spcAft>
              <a:defRPr kumimoji="1" sz="2300">
                <a:solidFill>
                  <a:schemeClr val="tx1"/>
                </a:solidFill>
                <a:latin typeface="Times New Roman" pitchFamily="18" charset="0"/>
                <a:ea typeface="新細明體" pitchFamily="18" charset="-120"/>
              </a:defRPr>
            </a:lvl9pPr>
          </a:lstStyle>
          <a:p>
            <a:pPr eaLnBrk="1" hangingPunct="1"/>
            <a:fld id="{1D645A66-A647-4332-9993-1FEBA47C08A4}" type="slidenum">
              <a:rPr lang="zh-TW" altLang="en-US" sz="1200"/>
              <a:pPr eaLnBrk="1" hangingPunct="1"/>
              <a:t>1</a:t>
            </a:fld>
            <a:endParaRPr lang="en-US" altLang="zh-TW" sz="1200"/>
          </a:p>
        </p:txBody>
      </p:sp>
    </p:spTree>
    <p:extLst>
      <p:ext uri="{BB962C8B-B14F-4D97-AF65-F5344CB8AC3E}">
        <p14:creationId xmlns:p14="http://schemas.microsoft.com/office/powerpoint/2010/main" val="1078650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圖像版面配置區 1"/>
          <p:cNvSpPr>
            <a:spLocks noGrp="1" noRot="1" noChangeAspect="1" noTextEdit="1"/>
          </p:cNvSpPr>
          <p:nvPr>
            <p:ph type="sldImg"/>
          </p:nvPr>
        </p:nvSpPr>
        <p:spPr>
          <a:ln/>
        </p:spPr>
      </p:sp>
      <p:sp>
        <p:nvSpPr>
          <p:cNvPr id="3789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p>
        </p:txBody>
      </p:sp>
      <p:sp>
        <p:nvSpPr>
          <p:cNvPr id="3789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600" eaLnBrk="0" hangingPunct="0">
              <a:defRPr kumimoji="1" sz="2300">
                <a:solidFill>
                  <a:schemeClr val="tx1"/>
                </a:solidFill>
                <a:latin typeface="Times New Roman" pitchFamily="18" charset="0"/>
                <a:ea typeface="新細明體" pitchFamily="18" charset="-120"/>
              </a:defRPr>
            </a:lvl1pPr>
            <a:lvl2pPr marL="717804" indent="-276078" defTabSz="935600" eaLnBrk="0" hangingPunct="0">
              <a:defRPr kumimoji="1" sz="2300">
                <a:solidFill>
                  <a:schemeClr val="tx1"/>
                </a:solidFill>
                <a:latin typeface="Times New Roman" pitchFamily="18" charset="0"/>
                <a:ea typeface="新細明體" pitchFamily="18" charset="-120"/>
              </a:defRPr>
            </a:lvl2pPr>
            <a:lvl3pPr marL="1104315" indent="-220863" defTabSz="935600" eaLnBrk="0" hangingPunct="0">
              <a:defRPr kumimoji="1" sz="2300">
                <a:solidFill>
                  <a:schemeClr val="tx1"/>
                </a:solidFill>
                <a:latin typeface="Times New Roman" pitchFamily="18" charset="0"/>
                <a:ea typeface="新細明體" pitchFamily="18" charset="-120"/>
              </a:defRPr>
            </a:lvl3pPr>
            <a:lvl4pPr marL="1546040" indent="-220863" defTabSz="935600" eaLnBrk="0" hangingPunct="0">
              <a:defRPr kumimoji="1" sz="2300">
                <a:solidFill>
                  <a:schemeClr val="tx1"/>
                </a:solidFill>
                <a:latin typeface="Times New Roman" pitchFamily="18" charset="0"/>
                <a:ea typeface="新細明體" pitchFamily="18" charset="-120"/>
              </a:defRPr>
            </a:lvl4pPr>
            <a:lvl5pPr marL="1987766" indent="-220863" defTabSz="935600" eaLnBrk="0" hangingPunct="0">
              <a:defRPr kumimoji="1" sz="2300">
                <a:solidFill>
                  <a:schemeClr val="tx1"/>
                </a:solidFill>
                <a:latin typeface="Times New Roman" pitchFamily="18" charset="0"/>
                <a:ea typeface="新細明體" pitchFamily="18" charset="-120"/>
              </a:defRPr>
            </a:lvl5pPr>
            <a:lvl6pPr marL="2429492" indent="-220863" defTabSz="935600" eaLnBrk="0" fontAlgn="base" hangingPunct="0">
              <a:spcBef>
                <a:spcPct val="0"/>
              </a:spcBef>
              <a:spcAft>
                <a:spcPct val="0"/>
              </a:spcAft>
              <a:defRPr kumimoji="1" sz="2300">
                <a:solidFill>
                  <a:schemeClr val="tx1"/>
                </a:solidFill>
                <a:latin typeface="Times New Roman" pitchFamily="18" charset="0"/>
                <a:ea typeface="新細明體" pitchFamily="18" charset="-120"/>
              </a:defRPr>
            </a:lvl6pPr>
            <a:lvl7pPr marL="2871218" indent="-220863" defTabSz="935600" eaLnBrk="0" fontAlgn="base" hangingPunct="0">
              <a:spcBef>
                <a:spcPct val="0"/>
              </a:spcBef>
              <a:spcAft>
                <a:spcPct val="0"/>
              </a:spcAft>
              <a:defRPr kumimoji="1" sz="2300">
                <a:solidFill>
                  <a:schemeClr val="tx1"/>
                </a:solidFill>
                <a:latin typeface="Times New Roman" pitchFamily="18" charset="0"/>
                <a:ea typeface="新細明體" pitchFamily="18" charset="-120"/>
              </a:defRPr>
            </a:lvl7pPr>
            <a:lvl8pPr marL="3312943" indent="-220863" defTabSz="935600" eaLnBrk="0" fontAlgn="base" hangingPunct="0">
              <a:spcBef>
                <a:spcPct val="0"/>
              </a:spcBef>
              <a:spcAft>
                <a:spcPct val="0"/>
              </a:spcAft>
              <a:defRPr kumimoji="1" sz="2300">
                <a:solidFill>
                  <a:schemeClr val="tx1"/>
                </a:solidFill>
                <a:latin typeface="Times New Roman" pitchFamily="18" charset="0"/>
                <a:ea typeface="新細明體" pitchFamily="18" charset="-120"/>
              </a:defRPr>
            </a:lvl8pPr>
            <a:lvl9pPr marL="3754669" indent="-220863" defTabSz="935600" eaLnBrk="0" fontAlgn="base" hangingPunct="0">
              <a:spcBef>
                <a:spcPct val="0"/>
              </a:spcBef>
              <a:spcAft>
                <a:spcPct val="0"/>
              </a:spcAft>
              <a:defRPr kumimoji="1" sz="2300">
                <a:solidFill>
                  <a:schemeClr val="tx1"/>
                </a:solidFill>
                <a:latin typeface="Times New Roman" pitchFamily="18" charset="0"/>
                <a:ea typeface="新細明體" pitchFamily="18" charset="-120"/>
              </a:defRPr>
            </a:lvl9pPr>
          </a:lstStyle>
          <a:p>
            <a:pPr eaLnBrk="1" hangingPunct="1"/>
            <a:fld id="{CB8DC429-070D-4BB3-AD81-E34BD4E29283}" type="slidenum">
              <a:rPr lang="zh-TW" altLang="en-US" sz="1200"/>
              <a:pPr eaLnBrk="1" hangingPunct="1"/>
              <a:t>2</a:t>
            </a:fld>
            <a:endParaRPr lang="en-US" altLang="zh-TW" sz="1200"/>
          </a:p>
        </p:txBody>
      </p:sp>
    </p:spTree>
    <p:extLst>
      <p:ext uri="{BB962C8B-B14F-4D97-AF65-F5344CB8AC3E}">
        <p14:creationId xmlns:p14="http://schemas.microsoft.com/office/powerpoint/2010/main" val="3083287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TextEdit="1"/>
          </p:cNvSpPr>
          <p:nvPr>
            <p:ph type="sldImg"/>
          </p:nvPr>
        </p:nvSpPr>
        <p:spPr>
          <a:ln/>
        </p:spPr>
      </p:sp>
      <p:sp>
        <p:nvSpPr>
          <p:cNvPr id="46083" name="備忘稿版面配置區 2"/>
          <p:cNvSpPr>
            <a:spLocks noGrp="1"/>
          </p:cNvSpPr>
          <p:nvPr>
            <p:ph type="body" idx="1"/>
          </p:nvPr>
        </p:nvSpPr>
        <p:spPr>
          <a:noFill/>
          <a:ln/>
        </p:spPr>
        <p:txBody>
          <a:bodyPr/>
          <a:lstStyle/>
          <a:p>
            <a:endParaRPr lang="zh-TW" altLang="en-US">
              <a:latin typeface="Arial" pitchFamily="34" charset="0"/>
            </a:endParaRPr>
          </a:p>
        </p:txBody>
      </p:sp>
      <p:sp>
        <p:nvSpPr>
          <p:cNvPr id="46084" name="投影片編號版面配置區 3"/>
          <p:cNvSpPr>
            <a:spLocks noGrp="1"/>
          </p:cNvSpPr>
          <p:nvPr>
            <p:ph type="sldNum" sz="quarter" idx="5"/>
          </p:nvPr>
        </p:nvSpPr>
        <p:spPr>
          <a:noFill/>
        </p:spPr>
        <p:txBody>
          <a:bodyPr/>
          <a:lstStyle/>
          <a:p>
            <a:pPr defTabSz="910161"/>
            <a:fld id="{9AE346C5-6A52-4DDA-A73D-25E2150F0A98}" type="slidenum">
              <a:rPr lang="en-US" altLang="zh-TW" smtClean="0">
                <a:latin typeface="Arial" pitchFamily="34" charset="0"/>
              </a:rPr>
              <a:pPr defTabSz="910161"/>
              <a:t>3</a:t>
            </a:fld>
            <a:endParaRPr lang="en-US" altLang="zh-TW">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a:ln/>
        </p:spPr>
      </p:sp>
      <p:sp>
        <p:nvSpPr>
          <p:cNvPr id="47107" name="備忘稿版面配置區 2"/>
          <p:cNvSpPr>
            <a:spLocks noGrp="1"/>
          </p:cNvSpPr>
          <p:nvPr>
            <p:ph type="body" idx="1"/>
          </p:nvPr>
        </p:nvSpPr>
        <p:spPr>
          <a:noFill/>
          <a:ln/>
        </p:spPr>
        <p:txBody>
          <a:bodyPr/>
          <a:lstStyle/>
          <a:p>
            <a:endParaRPr lang="zh-TW" altLang="en-US" dirty="0">
              <a:latin typeface="Arial" pitchFamily="34" charset="0"/>
            </a:endParaRPr>
          </a:p>
        </p:txBody>
      </p:sp>
      <p:sp>
        <p:nvSpPr>
          <p:cNvPr id="47108" name="投影片編號版面配置區 3"/>
          <p:cNvSpPr>
            <a:spLocks noGrp="1"/>
          </p:cNvSpPr>
          <p:nvPr>
            <p:ph type="sldNum" sz="quarter" idx="5"/>
          </p:nvPr>
        </p:nvSpPr>
        <p:spPr>
          <a:noFill/>
        </p:spPr>
        <p:txBody>
          <a:bodyPr/>
          <a:lstStyle/>
          <a:p>
            <a:pPr defTabSz="910161"/>
            <a:fld id="{F71CF84C-8DCA-41C4-B385-54BD60A3223A}" type="slidenum">
              <a:rPr lang="en-US" altLang="zh-TW" smtClean="0">
                <a:latin typeface="Arial" pitchFamily="34" charset="0"/>
              </a:rPr>
              <a:pPr defTabSz="910161"/>
              <a:t>4</a:t>
            </a:fld>
            <a:endParaRPr lang="en-US" altLang="zh-TW">
              <a:latin typeface="Arial" pitchFamily="34" charset="0"/>
            </a:endParaRPr>
          </a:p>
        </p:txBody>
      </p:sp>
    </p:spTree>
    <p:extLst>
      <p:ext uri="{BB962C8B-B14F-4D97-AF65-F5344CB8AC3E}">
        <p14:creationId xmlns:p14="http://schemas.microsoft.com/office/powerpoint/2010/main" val="2836555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59371E5-D66A-4E5D-8CF6-347A7F0115D5}" type="slidenum">
              <a:rPr lang="zh-TW" altLang="en-US" smtClean="0"/>
              <a:pPr>
                <a:defRPr/>
              </a:pPr>
              <a:t>5</a:t>
            </a:fld>
            <a:endParaRPr lang="en-US" altLang="zh-TW"/>
          </a:p>
        </p:txBody>
      </p:sp>
    </p:spTree>
    <p:extLst>
      <p:ext uri="{BB962C8B-B14F-4D97-AF65-F5344CB8AC3E}">
        <p14:creationId xmlns:p14="http://schemas.microsoft.com/office/powerpoint/2010/main" val="2525047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59371E5-D66A-4E5D-8CF6-347A7F0115D5}" type="slidenum">
              <a:rPr lang="zh-TW" altLang="en-US" smtClean="0"/>
              <a:pPr>
                <a:defRPr/>
              </a:pPr>
              <a:t>6</a:t>
            </a:fld>
            <a:endParaRPr lang="en-US" altLang="zh-TW"/>
          </a:p>
        </p:txBody>
      </p:sp>
    </p:spTree>
    <p:extLst>
      <p:ext uri="{BB962C8B-B14F-4D97-AF65-F5344CB8AC3E}">
        <p14:creationId xmlns:p14="http://schemas.microsoft.com/office/powerpoint/2010/main" val="3262077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559371E5-D66A-4E5D-8CF6-347A7F0115D5}" type="slidenum">
              <a:rPr lang="zh-TW" altLang="en-US" smtClean="0"/>
              <a:pPr>
                <a:defRPr/>
              </a:pPr>
              <a:t>7</a:t>
            </a:fld>
            <a:endParaRPr lang="en-US" altLang="zh-TW"/>
          </a:p>
        </p:txBody>
      </p:sp>
    </p:spTree>
    <p:extLst>
      <p:ext uri="{BB962C8B-B14F-4D97-AF65-F5344CB8AC3E}">
        <p14:creationId xmlns:p14="http://schemas.microsoft.com/office/powerpoint/2010/main" val="2941840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59371E5-D66A-4E5D-8CF6-347A7F0115D5}" type="slidenum">
              <a:rPr lang="zh-TW" altLang="en-US" smtClean="0"/>
              <a:pPr>
                <a:defRPr/>
              </a:pPr>
              <a:t>15</a:t>
            </a:fld>
            <a:endParaRPr lang="en-US" altLang="zh-TW"/>
          </a:p>
        </p:txBody>
      </p:sp>
    </p:spTree>
    <p:extLst>
      <p:ext uri="{BB962C8B-B14F-4D97-AF65-F5344CB8AC3E}">
        <p14:creationId xmlns:p14="http://schemas.microsoft.com/office/powerpoint/2010/main" val="496040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559371E5-D66A-4E5D-8CF6-347A7F0115D5}" type="slidenum">
              <a:rPr lang="zh-TW" altLang="en-US" smtClean="0"/>
              <a:pPr>
                <a:defRPr/>
              </a:pPr>
              <a:t>26</a:t>
            </a:fld>
            <a:endParaRPr lang="en-US" altLang="zh-TW"/>
          </a:p>
        </p:txBody>
      </p:sp>
    </p:spTree>
    <p:extLst>
      <p:ext uri="{BB962C8B-B14F-4D97-AF65-F5344CB8AC3E}">
        <p14:creationId xmlns:p14="http://schemas.microsoft.com/office/powerpoint/2010/main" val="932027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377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5"/>
          <p:cNvSpPr>
            <a:spLocks noGrp="1" noChangeArrowheads="1"/>
          </p:cNvSpPr>
          <p:nvPr>
            <p:ph type="dt" sz="half" idx="10"/>
          </p:nvPr>
        </p:nvSpPr>
        <p:spPr>
          <a:ln/>
        </p:spPr>
        <p:txBody>
          <a:bodyPr/>
          <a:lstStyle>
            <a:lvl1pPr>
              <a:defRPr/>
            </a:lvl1pPr>
          </a:lstStyle>
          <a:p>
            <a:pPr>
              <a:defRPr/>
            </a:pPr>
            <a:fld id="{C0AF90D9-7D08-4D54-BF21-AD8B5E896CCE}" type="datetimeFigureOut">
              <a:rPr lang="zh-TW" altLang="en-US">
                <a:solidFill>
                  <a:srgbClr val="000000"/>
                </a:solidFill>
              </a:rPr>
              <a:pPr>
                <a:defRPr/>
              </a:pPr>
              <a:t>2022/6/24</a:t>
            </a:fld>
            <a:endParaRPr lang="en-US" altLang="zh-TW">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8961C4D-3F74-4528-8E4E-3691CF90B374}"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784074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1973" y="4406911"/>
            <a:ext cx="7772696"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1973" y="2906713"/>
            <a:ext cx="7772696"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5"/>
          <p:cNvSpPr>
            <a:spLocks noGrp="1" noChangeArrowheads="1"/>
          </p:cNvSpPr>
          <p:nvPr>
            <p:ph type="dt" sz="half" idx="10"/>
          </p:nvPr>
        </p:nvSpPr>
        <p:spPr>
          <a:ln/>
        </p:spPr>
        <p:txBody>
          <a:bodyPr/>
          <a:lstStyle>
            <a:lvl1pPr>
              <a:defRPr/>
            </a:lvl1pPr>
          </a:lstStyle>
          <a:p>
            <a:pPr>
              <a:defRPr/>
            </a:pPr>
            <a:fld id="{A9FB02F2-A55A-49D6-A94E-D19E72C30E20}" type="datetimeFigureOut">
              <a:rPr lang="zh-TW" altLang="en-US">
                <a:solidFill>
                  <a:srgbClr val="000000"/>
                </a:solidFill>
              </a:rPr>
              <a:pPr>
                <a:defRPr/>
              </a:pPr>
              <a:t>2022/6/24</a:t>
            </a:fld>
            <a:endParaRPr lang="en-US" altLang="zh-TW">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8D75BCD0-F849-43E9-A0D5-25C8D1B8B3F6}"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367923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6607" y="1125538"/>
            <a:ext cx="4044233"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3164" y="1125538"/>
            <a:ext cx="4044233"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5"/>
          <p:cNvSpPr>
            <a:spLocks noGrp="1" noChangeArrowheads="1"/>
          </p:cNvSpPr>
          <p:nvPr>
            <p:ph type="dt" sz="half" idx="10"/>
          </p:nvPr>
        </p:nvSpPr>
        <p:spPr>
          <a:ln/>
        </p:spPr>
        <p:txBody>
          <a:bodyPr/>
          <a:lstStyle>
            <a:lvl1pPr>
              <a:defRPr/>
            </a:lvl1pPr>
          </a:lstStyle>
          <a:p>
            <a:pPr>
              <a:defRPr/>
            </a:pPr>
            <a:fld id="{AD71E7C5-716B-4F54-B600-9214E3F7C6A8}" type="datetimeFigureOut">
              <a:rPr lang="zh-TW" altLang="en-US">
                <a:solidFill>
                  <a:srgbClr val="000000"/>
                </a:solidFill>
              </a:rPr>
              <a:pPr>
                <a:defRPr/>
              </a:pPr>
              <a:t>2022/6/24</a:t>
            </a:fld>
            <a:endParaRPr lang="en-US" altLang="zh-TW">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7FEC970-2846-4F44-8569-1FCEAD8DFD4A}"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436716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6607" y="274638"/>
            <a:ext cx="8230786"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6608" y="1535113"/>
            <a:ext cx="404126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6608" y="2174875"/>
            <a:ext cx="404126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4647" y="1535113"/>
            <a:ext cx="404275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4647" y="2174875"/>
            <a:ext cx="404275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5"/>
          <p:cNvSpPr>
            <a:spLocks noGrp="1" noChangeArrowheads="1"/>
          </p:cNvSpPr>
          <p:nvPr>
            <p:ph type="dt" sz="half" idx="10"/>
          </p:nvPr>
        </p:nvSpPr>
        <p:spPr>
          <a:ln/>
        </p:spPr>
        <p:txBody>
          <a:bodyPr/>
          <a:lstStyle>
            <a:lvl1pPr>
              <a:defRPr/>
            </a:lvl1pPr>
          </a:lstStyle>
          <a:p>
            <a:pPr>
              <a:defRPr/>
            </a:pPr>
            <a:fld id="{2E4298A8-DAB5-467B-9537-A4120BC84847}" type="datetimeFigureOut">
              <a:rPr lang="zh-TW" altLang="en-US">
                <a:solidFill>
                  <a:srgbClr val="000000"/>
                </a:solidFill>
              </a:rPr>
              <a:pPr>
                <a:defRPr/>
              </a:pPr>
              <a:t>2022/6/24</a:t>
            </a:fld>
            <a:endParaRPr lang="en-US" altLang="zh-TW">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74C773BD-7567-4976-9F83-7D912C4BC48B}"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440029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5"/>
          <p:cNvSpPr>
            <a:spLocks noGrp="1" noChangeArrowheads="1"/>
          </p:cNvSpPr>
          <p:nvPr>
            <p:ph type="dt" sz="half" idx="10"/>
          </p:nvPr>
        </p:nvSpPr>
        <p:spPr>
          <a:ln/>
        </p:spPr>
        <p:txBody>
          <a:bodyPr/>
          <a:lstStyle>
            <a:lvl1pPr>
              <a:defRPr/>
            </a:lvl1pPr>
          </a:lstStyle>
          <a:p>
            <a:pPr>
              <a:defRPr/>
            </a:pPr>
            <a:fld id="{9296FB96-8903-46EE-8383-C73467F5C51A}" type="datetimeFigureOut">
              <a:rPr lang="zh-TW" altLang="en-US">
                <a:solidFill>
                  <a:srgbClr val="000000"/>
                </a:solidFill>
              </a:rPr>
              <a:pPr>
                <a:defRPr/>
              </a:pPr>
              <a:t>2022/6/24</a:t>
            </a:fld>
            <a:endParaRPr lang="en-US" altLang="zh-TW">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9C9263F5-02A4-4AF2-AC86-C92C2AD7C7CE}"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661935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095ACE96-7D78-4F3B-BAEA-83B64108F6AC}" type="datetimeFigureOut">
              <a:rPr lang="zh-TW" altLang="en-US">
                <a:solidFill>
                  <a:srgbClr val="000000"/>
                </a:solidFill>
              </a:rPr>
              <a:pPr>
                <a:defRPr/>
              </a:pPr>
              <a:t>2022/6/24</a:t>
            </a:fld>
            <a:endParaRPr lang="en-US" altLang="zh-TW">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B05B7954-33CA-494F-AF08-27AE8892ABBB}"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819599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6613" y="273050"/>
            <a:ext cx="3009455"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767" y="273061"/>
            <a:ext cx="51116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6613" y="1435103"/>
            <a:ext cx="300945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5"/>
          <p:cNvSpPr>
            <a:spLocks noGrp="1" noChangeArrowheads="1"/>
          </p:cNvSpPr>
          <p:nvPr>
            <p:ph type="dt" sz="half" idx="10"/>
          </p:nvPr>
        </p:nvSpPr>
        <p:spPr>
          <a:ln/>
        </p:spPr>
        <p:txBody>
          <a:bodyPr/>
          <a:lstStyle>
            <a:lvl1pPr>
              <a:defRPr/>
            </a:lvl1pPr>
          </a:lstStyle>
          <a:p>
            <a:pPr>
              <a:defRPr/>
            </a:pPr>
            <a:fld id="{E1F84A72-CE9A-4D51-99EF-8D6A54186BB3}" type="datetimeFigureOut">
              <a:rPr lang="zh-TW" altLang="en-US">
                <a:solidFill>
                  <a:srgbClr val="000000"/>
                </a:solidFill>
              </a:rPr>
              <a:pPr>
                <a:defRPr/>
              </a:pPr>
              <a:t>2022/6/24</a:t>
            </a:fld>
            <a:endParaRPr lang="en-US" altLang="zh-TW">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4A419C9-9659-45A5-9140-DEECB0ACB1E6}"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778384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334" y="4800600"/>
            <a:ext cx="5486696"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334" y="612775"/>
            <a:ext cx="5486696"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334" y="5367338"/>
            <a:ext cx="548669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5"/>
          <p:cNvSpPr>
            <a:spLocks noGrp="1" noChangeArrowheads="1"/>
          </p:cNvSpPr>
          <p:nvPr>
            <p:ph type="dt" sz="half" idx="10"/>
          </p:nvPr>
        </p:nvSpPr>
        <p:spPr>
          <a:ln/>
        </p:spPr>
        <p:txBody>
          <a:bodyPr/>
          <a:lstStyle>
            <a:lvl1pPr>
              <a:defRPr/>
            </a:lvl1pPr>
          </a:lstStyle>
          <a:p>
            <a:pPr>
              <a:defRPr/>
            </a:pPr>
            <a:fld id="{6F795A5F-C8B1-4BE0-A866-7B7087718F53}" type="datetimeFigureOut">
              <a:rPr lang="zh-TW" altLang="en-US">
                <a:solidFill>
                  <a:srgbClr val="000000"/>
                </a:solidFill>
              </a:rPr>
              <a:pPr>
                <a:defRPr/>
              </a:pPr>
              <a:t>2022/6/24</a:t>
            </a:fld>
            <a:endParaRPr lang="en-US" altLang="zh-TW">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DD70D9E1-2710-4087-B2D3-8723B76EAAA0}"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402707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5"/>
          <p:cNvSpPr>
            <a:spLocks noGrp="1" noChangeArrowheads="1"/>
          </p:cNvSpPr>
          <p:nvPr>
            <p:ph type="dt" sz="half" idx="10"/>
          </p:nvPr>
        </p:nvSpPr>
        <p:spPr>
          <a:ln/>
        </p:spPr>
        <p:txBody>
          <a:bodyPr/>
          <a:lstStyle>
            <a:lvl1pPr>
              <a:defRPr/>
            </a:lvl1pPr>
          </a:lstStyle>
          <a:p>
            <a:pPr>
              <a:defRPr/>
            </a:pPr>
            <a:fld id="{578D5D0E-72D0-412F-8363-527A7FECFDF2}" type="datetimeFigureOut">
              <a:rPr lang="zh-TW" altLang="en-US">
                <a:solidFill>
                  <a:srgbClr val="000000"/>
                </a:solidFill>
              </a:rPr>
              <a:pPr>
                <a:defRPr/>
              </a:pPr>
              <a:t>2022/6/24</a:t>
            </a:fld>
            <a:endParaRPr lang="en-US" altLang="zh-TW">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6F06C83-5E3E-4A97-93A3-9A08AE0ED23C}"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973746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14877" y="476260"/>
            <a:ext cx="2072521" cy="56499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395825" y="476260"/>
            <a:ext cx="6076727" cy="56499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5"/>
          <p:cNvSpPr>
            <a:spLocks noGrp="1" noChangeArrowheads="1"/>
          </p:cNvSpPr>
          <p:nvPr>
            <p:ph type="dt" sz="half" idx="10"/>
          </p:nvPr>
        </p:nvSpPr>
        <p:spPr>
          <a:ln/>
        </p:spPr>
        <p:txBody>
          <a:bodyPr/>
          <a:lstStyle>
            <a:lvl1pPr>
              <a:defRPr/>
            </a:lvl1pPr>
          </a:lstStyle>
          <a:p>
            <a:pPr>
              <a:defRPr/>
            </a:pPr>
            <a:fld id="{CBB48BD9-A185-40CE-989A-FA7D1C14AA97}" type="datetimeFigureOut">
              <a:rPr lang="zh-TW" altLang="en-US">
                <a:solidFill>
                  <a:srgbClr val="000000"/>
                </a:solidFill>
              </a:rPr>
              <a:pPr>
                <a:defRPr/>
              </a:pPr>
              <a:t>2022/6/24</a:t>
            </a:fld>
            <a:endParaRPr lang="en-US" altLang="zh-TW">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C9DE8ED-1E54-44B4-8837-92EF2E214842}"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23090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814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6399" y="2130436"/>
            <a:ext cx="7771214" cy="1470025"/>
          </a:xfrm>
        </p:spPr>
        <p:txBody>
          <a:bodyPr/>
          <a:lstStyle/>
          <a:p>
            <a:r>
              <a:rPr lang="zh-TW" altLang="en-US"/>
              <a:t>按一下以編輯母片標題樣式</a:t>
            </a:r>
          </a:p>
        </p:txBody>
      </p:sp>
      <p:sp>
        <p:nvSpPr>
          <p:cNvPr id="3" name="副標題 2"/>
          <p:cNvSpPr>
            <a:spLocks noGrp="1"/>
          </p:cNvSpPr>
          <p:nvPr>
            <p:ph type="subTitle" idx="1"/>
          </p:nvPr>
        </p:nvSpPr>
        <p:spPr>
          <a:xfrm>
            <a:off x="1371309" y="3886200"/>
            <a:ext cx="6401393"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5"/>
          <p:cNvSpPr>
            <a:spLocks noGrp="1" noChangeArrowheads="1"/>
          </p:cNvSpPr>
          <p:nvPr>
            <p:ph type="dt" sz="half" idx="10"/>
          </p:nvPr>
        </p:nvSpPr>
        <p:spPr>
          <a:ln/>
        </p:spPr>
        <p:txBody>
          <a:bodyPr/>
          <a:lstStyle>
            <a:lvl1pPr>
              <a:defRPr/>
            </a:lvl1pPr>
          </a:lstStyle>
          <a:p>
            <a:pPr>
              <a:defRPr/>
            </a:pPr>
            <a:fld id="{FBBF31E2-0D69-4BCE-AE34-AFCAF4341CD0}" type="datetimeFigureOut">
              <a:rPr lang="zh-TW" altLang="en-US">
                <a:solidFill>
                  <a:srgbClr val="000000"/>
                </a:solidFill>
              </a:rPr>
              <a:pPr>
                <a:defRPr/>
              </a:pPr>
              <a:t>2022/6/24</a:t>
            </a:fld>
            <a:endParaRPr lang="en-US" altLang="zh-TW">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B9D4726-90A8-42D8-81D6-F480CCFBD435}"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748734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10" descr="表頭01"/>
          <p:cNvPicPr>
            <a:picLocks noChangeAspect="1" noChangeArrowheads="1"/>
          </p:cNvPicPr>
          <p:nvPr/>
        </p:nvPicPr>
        <p:blipFill>
          <a:blip r:embed="rId2">
            <a:extLst>
              <a:ext uri="{28A0092B-C50C-407E-A947-70E740481C1C}">
                <a14:useLocalDpi xmlns:a14="http://schemas.microsoft.com/office/drawing/2010/main" val="0"/>
              </a:ext>
            </a:extLst>
          </a:blip>
          <a:srcRect l="12051"/>
          <a:stretch>
            <a:fillRect/>
          </a:stretch>
        </p:blipFill>
        <p:spPr bwMode="auto">
          <a:xfrm>
            <a:off x="2214563" y="6702425"/>
            <a:ext cx="6072187"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版面配置區 1"/>
          <p:cNvSpPr>
            <a:spLocks noGrp="1"/>
          </p:cNvSpPr>
          <p:nvPr>
            <p:ph type="dt" sz="half" idx="10"/>
          </p:nvPr>
        </p:nvSpPr>
        <p:spPr>
          <a:xfrm>
            <a:off x="428625" y="6500813"/>
            <a:ext cx="1905000" cy="347662"/>
          </a:xfrm>
          <a:prstGeom prst="rect">
            <a:avLst/>
          </a:prstGeom>
        </p:spPr>
        <p:txBody>
          <a:bodyPr/>
          <a:lstStyle>
            <a:lvl1pPr>
              <a:defRPr>
                <a:ea typeface="新細明體" pitchFamily="18" charset="-120"/>
              </a:defRPr>
            </a:lvl1pPr>
          </a:lstStyle>
          <a:p>
            <a:pPr>
              <a:defRPr/>
            </a:pPr>
            <a:endParaRPr lang="en-US" altLang="zh-TW"/>
          </a:p>
        </p:txBody>
      </p:sp>
      <p:sp>
        <p:nvSpPr>
          <p:cNvPr id="4" name="頁尾版面配置區 2"/>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ltLang="zh-TW"/>
          </a:p>
        </p:txBody>
      </p:sp>
      <p:sp>
        <p:nvSpPr>
          <p:cNvPr id="5" name="投影片編號版面配置區 3"/>
          <p:cNvSpPr>
            <a:spLocks noGrp="1"/>
          </p:cNvSpPr>
          <p:nvPr>
            <p:ph type="sldNum" sz="quarter" idx="12"/>
          </p:nvPr>
        </p:nvSpPr>
        <p:spPr>
          <a:xfrm>
            <a:off x="7239000" y="6400800"/>
            <a:ext cx="1905000" cy="457200"/>
          </a:xfrm>
          <a:prstGeom prst="rect">
            <a:avLst/>
          </a:prstGeom>
        </p:spPr>
        <p:txBody>
          <a:bodyPr/>
          <a:lstStyle>
            <a:lvl1pPr>
              <a:defRPr/>
            </a:lvl1pPr>
          </a:lstStyle>
          <a:p>
            <a:pPr>
              <a:defRPr/>
            </a:pPr>
            <a:fld id="{FB56079A-9EDB-4B68-BEAF-D5C207D929BA}" type="slidenum">
              <a:rPr lang="zh-TW" altLang="en-US"/>
              <a:pPr>
                <a:defRPr/>
              </a:pPr>
              <a:t>‹#›</a:t>
            </a:fld>
            <a:endParaRPr lang="en-US" altLang="zh-TW"/>
          </a:p>
        </p:txBody>
      </p:sp>
    </p:spTree>
    <p:extLst>
      <p:ext uri="{BB962C8B-B14F-4D97-AF65-F5344CB8AC3E}">
        <p14:creationId xmlns:p14="http://schemas.microsoft.com/office/powerpoint/2010/main" val="1873994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pic>
        <p:nvPicPr>
          <p:cNvPr id="3" name="Picture 12" descr="0322-1"/>
          <p:cNvPicPr>
            <a:picLocks noChangeAspect="1" noChangeArrowheads="1"/>
          </p:cNvPicPr>
          <p:nvPr userDrawn="1"/>
        </p:nvPicPr>
        <p:blipFill>
          <a:blip r:embed="rId2">
            <a:extLst>
              <a:ext uri="{28A0092B-C50C-407E-A947-70E740481C1C}">
                <a14:useLocalDpi xmlns:a14="http://schemas.microsoft.com/office/drawing/2010/main" val="0"/>
              </a:ext>
            </a:extLst>
          </a:blip>
          <a:srcRect l="14476"/>
          <a:stretch>
            <a:fillRect/>
          </a:stretch>
        </p:blipFill>
        <p:spPr bwMode="auto">
          <a:xfrm>
            <a:off x="0" y="0"/>
            <a:ext cx="91440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noChangeArrowheads="1"/>
          </p:cNvSpPr>
          <p:nvPr userDrawn="1"/>
        </p:nvSpPr>
        <p:spPr bwMode="auto">
          <a:xfrm>
            <a:off x="3451225" y="6638925"/>
            <a:ext cx="5113338" cy="69850"/>
          </a:xfrm>
          <a:prstGeom prst="rect">
            <a:avLst/>
          </a:prstGeom>
          <a:gradFill rotWithShape="1">
            <a:gsLst>
              <a:gs pos="0">
                <a:srgbClr val="669900"/>
              </a:gs>
              <a:gs pos="100000">
                <a:srgbClr val="EBFDB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p>
        </p:txBody>
      </p:sp>
      <p:sp>
        <p:nvSpPr>
          <p:cNvPr id="6" name="Oval 11"/>
          <p:cNvSpPr>
            <a:spLocks noChangeArrowheads="1"/>
          </p:cNvSpPr>
          <p:nvPr userDrawn="1"/>
        </p:nvSpPr>
        <p:spPr bwMode="auto">
          <a:xfrm>
            <a:off x="8658225" y="6515100"/>
            <a:ext cx="295275" cy="295275"/>
          </a:xfrm>
          <a:prstGeom prst="ellipse">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TW" altLang="en-US"/>
          </a:p>
        </p:txBody>
      </p:sp>
      <p:sp>
        <p:nvSpPr>
          <p:cNvPr id="2" name="標題 1"/>
          <p:cNvSpPr>
            <a:spLocks noGrp="1"/>
          </p:cNvSpPr>
          <p:nvPr>
            <p:ph type="title"/>
          </p:nvPr>
        </p:nvSpPr>
        <p:spPr>
          <a:xfrm>
            <a:off x="685800" y="609600"/>
            <a:ext cx="7772400" cy="1143000"/>
          </a:xfrm>
          <a:prstGeom prst="rect">
            <a:avLst/>
          </a:prstGeom>
        </p:spPr>
        <p:txBody>
          <a:bodyPr/>
          <a:lstStyle/>
          <a:p>
            <a:r>
              <a:rPr lang="zh-TW" altLang="en-US"/>
              <a:t>按一下以編輯母片標題樣式</a:t>
            </a:r>
          </a:p>
        </p:txBody>
      </p:sp>
      <p:sp>
        <p:nvSpPr>
          <p:cNvPr id="7" name="Rectangle 5"/>
          <p:cNvSpPr>
            <a:spLocks noGrp="1" noChangeArrowheads="1"/>
          </p:cNvSpPr>
          <p:nvPr>
            <p:ph type="ftr" sz="quarter" idx="10"/>
          </p:nvPr>
        </p:nvSpPr>
        <p:spPr>
          <a:xfrm>
            <a:off x="3124200" y="6248400"/>
            <a:ext cx="2895600" cy="457200"/>
          </a:xfrm>
          <a:prstGeom prst="rect">
            <a:avLst/>
          </a:prstGeom>
        </p:spPr>
        <p:txBody>
          <a:bodyPr/>
          <a:lstStyle>
            <a:lvl1pPr>
              <a:defRPr/>
            </a:lvl1pPr>
          </a:lstStyle>
          <a:p>
            <a:pPr>
              <a:defRPr/>
            </a:pPr>
            <a:endParaRPr lang="en-US" altLang="zh-TW"/>
          </a:p>
        </p:txBody>
      </p:sp>
      <p:sp>
        <p:nvSpPr>
          <p:cNvPr id="8" name="Rectangle 6"/>
          <p:cNvSpPr>
            <a:spLocks noGrp="1" noChangeArrowheads="1"/>
          </p:cNvSpPr>
          <p:nvPr>
            <p:ph type="sldNum" sz="quarter" idx="11"/>
          </p:nvPr>
        </p:nvSpPr>
        <p:spPr>
          <a:xfrm>
            <a:off x="7239000" y="6400800"/>
            <a:ext cx="1905000" cy="457200"/>
          </a:xfrm>
          <a:prstGeom prst="rect">
            <a:avLst/>
          </a:prstGeom>
        </p:spPr>
        <p:txBody>
          <a:bodyPr/>
          <a:lstStyle>
            <a:lvl1pPr>
              <a:defRPr/>
            </a:lvl1pPr>
          </a:lstStyle>
          <a:p>
            <a:pPr>
              <a:defRPr/>
            </a:pPr>
            <a:fld id="{6AE3FF0F-EF7A-4321-B363-CCAB45A3B6F1}" type="slidenum">
              <a:rPr lang="zh-TW" altLang="en-US"/>
              <a:pPr>
                <a:defRPr/>
              </a:pPr>
              <a:t>‹#›</a:t>
            </a:fld>
            <a:endParaRPr lang="en-US" altLang="zh-TW"/>
          </a:p>
        </p:txBody>
      </p:sp>
    </p:spTree>
    <p:extLst>
      <p:ext uri="{BB962C8B-B14F-4D97-AF65-F5344CB8AC3E}">
        <p14:creationId xmlns:p14="http://schemas.microsoft.com/office/powerpoint/2010/main" val="3797666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a:prstGeom prst="rect">
            <a:avLst/>
          </a:prstGeom>
        </p:spPr>
        <p:txBody>
          <a:bodyPr/>
          <a:lstStyle/>
          <a:p>
            <a:r>
              <a:rPr lang="zh-TW" altLang="en-US"/>
              <a:t>按一下以編輯母片標題樣式</a:t>
            </a:r>
          </a:p>
        </p:txBody>
      </p:sp>
      <p:sp>
        <p:nvSpPr>
          <p:cNvPr id="3" name="Rectangle 5"/>
          <p:cNvSpPr>
            <a:spLocks noGrp="1" noChangeArrowheads="1"/>
          </p:cNvSpPr>
          <p:nvPr>
            <p:ph type="ftr" sz="quarter" idx="10"/>
          </p:nvPr>
        </p:nvSpPr>
        <p:spPr>
          <a:xfrm>
            <a:off x="3124200" y="6248400"/>
            <a:ext cx="2895600" cy="457200"/>
          </a:xfrm>
          <a:prstGeom prst="rect">
            <a:avLst/>
          </a:prstGeom>
        </p:spPr>
        <p:txBody>
          <a:bodyPr/>
          <a:lstStyle>
            <a:lvl1pPr>
              <a:defRPr/>
            </a:lvl1pPr>
          </a:lstStyle>
          <a:p>
            <a:pPr>
              <a:defRPr/>
            </a:pPr>
            <a:endParaRPr lang="en-US" altLang="zh-TW"/>
          </a:p>
        </p:txBody>
      </p:sp>
      <p:sp>
        <p:nvSpPr>
          <p:cNvPr id="4" name="Rectangle 6"/>
          <p:cNvSpPr>
            <a:spLocks noGrp="1" noChangeArrowheads="1"/>
          </p:cNvSpPr>
          <p:nvPr>
            <p:ph type="sldNum" sz="quarter" idx="11"/>
          </p:nvPr>
        </p:nvSpPr>
        <p:spPr>
          <a:xfrm>
            <a:off x="7239000" y="6400800"/>
            <a:ext cx="1905000" cy="457200"/>
          </a:xfrm>
          <a:prstGeom prst="rect">
            <a:avLst/>
          </a:prstGeom>
        </p:spPr>
        <p:txBody>
          <a:bodyPr/>
          <a:lstStyle>
            <a:lvl1pPr>
              <a:defRPr/>
            </a:lvl1pPr>
          </a:lstStyle>
          <a:p>
            <a:pPr>
              <a:defRPr/>
            </a:pPr>
            <a:fld id="{53DCC6E4-AD32-40A0-9368-91CD4AF07A18}" type="slidenum">
              <a:rPr lang="zh-TW" altLang="en-US"/>
              <a:pPr>
                <a:defRPr/>
              </a:pPr>
              <a:t>‹#›</a:t>
            </a:fld>
            <a:endParaRPr lang="en-US" altLang="zh-TW"/>
          </a:p>
        </p:txBody>
      </p:sp>
    </p:spTree>
    <p:extLst>
      <p:ext uri="{BB962C8B-B14F-4D97-AF65-F5344CB8AC3E}">
        <p14:creationId xmlns:p14="http://schemas.microsoft.com/office/powerpoint/2010/main" val="2913408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628650" y="365125"/>
            <a:ext cx="7886700" cy="1325563"/>
          </a:xfrm>
          <a:prstGeom prst="rect">
            <a:avLst/>
          </a:prstGeom>
        </p:spPr>
        <p:txBody>
          <a:bodyPr/>
          <a:lstStyle/>
          <a:p>
            <a:r>
              <a:rPr lang="zh-TW" altLang="en-US"/>
              <a:t>按一下以編輯母片標題樣式</a:t>
            </a:r>
          </a:p>
        </p:txBody>
      </p:sp>
    </p:spTree>
    <p:extLst>
      <p:ext uri="{BB962C8B-B14F-4D97-AF65-F5344CB8AC3E}">
        <p14:creationId xmlns:p14="http://schemas.microsoft.com/office/powerpoint/2010/main" val="817177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a:prstGeom prst="rect">
            <a:avLst/>
          </a:prstGeom>
        </p:spPr>
        <p:txBody>
          <a:bodyPr/>
          <a:lstStyle/>
          <a:p>
            <a:r>
              <a:rPr lang="zh-TW" altLang="en-US"/>
              <a:t>按一下以編輯母片標題樣式</a:t>
            </a:r>
          </a:p>
        </p:txBody>
      </p:sp>
      <p:sp>
        <p:nvSpPr>
          <p:cNvPr id="3" name="內容版面配置區 2"/>
          <p:cNvSpPr>
            <a:spLocks noGrp="1"/>
          </p:cNvSpPr>
          <p:nvPr>
            <p:ph idx="1"/>
          </p:nvPr>
        </p:nvSpPr>
        <p:spPr>
          <a:xfrm>
            <a:off x="685800" y="1981200"/>
            <a:ext cx="7772400" cy="4114800"/>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fld id="{C5072167-0B26-4EB9-9517-1F6BB98E434B}" type="datetimeFigureOut">
              <a:rPr lang="zh-TW" altLang="en-US" smtClean="0"/>
              <a:pPr/>
              <a:t>2022/6/24</a:t>
            </a:fld>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6" name="投影片編號版面配置區 5"/>
          <p:cNvSpPr>
            <a:spLocks noGrp="1"/>
          </p:cNvSpPr>
          <p:nvPr>
            <p:ph type="sldNum" sz="quarter" idx="12"/>
          </p:nvPr>
        </p:nvSpPr>
        <p:spPr>
          <a:xfrm>
            <a:off x="6553200" y="6356350"/>
            <a:ext cx="2133600" cy="365125"/>
          </a:xfrm>
          <a:prstGeom prst="rect">
            <a:avLst/>
          </a:prstGeom>
        </p:spPr>
        <p:txBody>
          <a:bodyPr/>
          <a:lstStyle/>
          <a:p>
            <a:fld id="{D0201EBD-AF25-41C5-880A-D451C1EA7612}" type="slidenum">
              <a:rPr lang="zh-TW" altLang="en-US" smtClean="0"/>
              <a:pPr/>
              <a:t>‹#›</a:t>
            </a:fld>
            <a:endParaRPr lang="zh-TW" altLang="en-US"/>
          </a:p>
        </p:txBody>
      </p:sp>
    </p:spTree>
    <p:extLst>
      <p:ext uri="{BB962C8B-B14F-4D97-AF65-F5344CB8AC3E}">
        <p14:creationId xmlns:p14="http://schemas.microsoft.com/office/powerpoint/2010/main" val="1493767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1_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223838" y="50800"/>
            <a:ext cx="8520112" cy="671513"/>
          </a:xfrm>
          <a:prstGeom prst="rect">
            <a:avLst/>
          </a:prstGeom>
        </p:spPr>
        <p:txBody>
          <a:bodyPr/>
          <a:lstStyle/>
          <a:p>
            <a:r>
              <a:rPr lang="zh-TW" altLang="en-US"/>
              <a:t>按一下以編輯母片標題樣式</a:t>
            </a:r>
          </a:p>
        </p:txBody>
      </p:sp>
    </p:spTree>
    <p:extLst>
      <p:ext uri="{BB962C8B-B14F-4D97-AF65-F5344CB8AC3E}">
        <p14:creationId xmlns:p14="http://schemas.microsoft.com/office/powerpoint/2010/main" val="4254383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2" descr="底圖01"/>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p:spPr>
      </p:pic>
      <p:sp>
        <p:nvSpPr>
          <p:cNvPr id="182275" name="Rectangle 3"/>
          <p:cNvSpPr>
            <a:spLocks noGrp="1" noChangeArrowheads="1"/>
          </p:cNvSpPr>
          <p:nvPr>
            <p:ph type="ctrTitle"/>
          </p:nvPr>
        </p:nvSpPr>
        <p:spPr>
          <a:xfrm>
            <a:off x="610791" y="1484324"/>
            <a:ext cx="7772697" cy="1470025"/>
          </a:xfrm>
        </p:spPr>
        <p:txBody>
          <a:bodyPr/>
          <a:lstStyle>
            <a:lvl1pPr>
              <a:defRPr sz="4000">
                <a:solidFill>
                  <a:srgbClr val="FFCC00"/>
                </a:solidFill>
                <a:latin typeface="標楷體" pitchFamily="65" charset="-120"/>
              </a:defRPr>
            </a:lvl1pPr>
          </a:lstStyle>
          <a:p>
            <a:r>
              <a:rPr lang="zh-TW" altLang="en-US"/>
              <a:t>按一下以編輯母片標題樣式</a:t>
            </a:r>
          </a:p>
        </p:txBody>
      </p:sp>
      <p:sp>
        <p:nvSpPr>
          <p:cNvPr id="182276" name="Rectangle 4"/>
          <p:cNvSpPr>
            <a:spLocks noGrp="1" noChangeArrowheads="1"/>
          </p:cNvSpPr>
          <p:nvPr>
            <p:ph type="subTitle" idx="1"/>
          </p:nvPr>
        </p:nvSpPr>
        <p:spPr>
          <a:xfrm>
            <a:off x="1371309" y="3860800"/>
            <a:ext cx="6401393" cy="1752600"/>
          </a:xfrm>
        </p:spPr>
        <p:txBody>
          <a:bodyPr/>
          <a:lstStyle>
            <a:lvl1pPr marL="0" indent="0" algn="ctr">
              <a:buFontTx/>
              <a:buNone/>
              <a:defRPr kumimoji="0" sz="3200" b="1">
                <a:solidFill>
                  <a:schemeClr val="bg1"/>
                </a:solidFill>
                <a:latin typeface="標楷體" pitchFamily="65" charset="-120"/>
              </a:defRPr>
            </a:lvl1pPr>
          </a:lstStyle>
          <a:p>
            <a:r>
              <a:rPr lang="zh-TW" altLang="en-US"/>
              <a:t>按一下以編輯母片副標題樣式</a:t>
            </a:r>
          </a:p>
        </p:txBody>
      </p:sp>
      <p:sp>
        <p:nvSpPr>
          <p:cNvPr id="5" name="Rectangle 5"/>
          <p:cNvSpPr>
            <a:spLocks noGrp="1" noChangeArrowheads="1"/>
          </p:cNvSpPr>
          <p:nvPr>
            <p:ph type="dt" sz="half" idx="10"/>
          </p:nvPr>
        </p:nvSpPr>
        <p:spPr/>
        <p:txBody>
          <a:bodyPr/>
          <a:lstStyle>
            <a:lvl1pPr>
              <a:defRPr/>
            </a:lvl1pPr>
          </a:lstStyle>
          <a:p>
            <a:pPr>
              <a:defRPr/>
            </a:pPr>
            <a:fld id="{D60B9ACD-F7CA-4175-BA09-464ACB062D56}" type="datetimeFigureOut">
              <a:rPr lang="zh-TW" altLang="en-US">
                <a:solidFill>
                  <a:srgbClr val="000000"/>
                </a:solidFill>
              </a:rPr>
              <a:pPr>
                <a:defRPr/>
              </a:pPr>
              <a:t>2022/6/24</a:t>
            </a:fld>
            <a:endParaRPr lang="en-US" altLang="zh-TW">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ltLang="zh-TW">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689FE57B-CDF0-4AF5-9C58-855438401183}"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620980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18"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image" Target="../media/image6.png"/><Relationship Id="rId2" Type="http://schemas.openxmlformats.org/officeDocument/2006/relationships/slideLayout" Target="../slideLayouts/slideLayout10.xml"/><Relationship Id="rId16"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4.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p:cNvSpPr/>
          <p:nvPr userDrawn="1"/>
        </p:nvSpPr>
        <p:spPr>
          <a:xfrm>
            <a:off x="-2" y="6585284"/>
            <a:ext cx="539553" cy="272716"/>
          </a:xfrm>
          <a:prstGeom prst="rect">
            <a:avLst/>
          </a:prstGeom>
          <a:gradFill>
            <a:gsLst>
              <a:gs pos="0">
                <a:srgbClr val="8BAA00">
                  <a:lumMod val="15000"/>
                  <a:lumOff val="85000"/>
                </a:srgbClr>
              </a:gs>
              <a:gs pos="100000">
                <a:srgbClr val="8BAA00">
                  <a:lumMod val="15000"/>
                  <a:lumOff val="85000"/>
                </a:srgbClr>
              </a:gs>
            </a:gsLst>
            <a:lin ang="5400000" scaled="1"/>
          </a:gradFill>
          <a:ln w="12700" cap="flat" cmpd="sng" algn="ctr">
            <a:noFill/>
            <a:prstDash val="solid"/>
            <a:miter lim="800000"/>
          </a:ln>
          <a:effectLst/>
        </p:spPr>
        <p:txBody>
          <a:bodyPr rtlCol="0" anchor="ctr"/>
          <a:lstStyle/>
          <a:p>
            <a:pPr algn="ctr" eaLnBrk="1" fontAlgn="auto" hangingPunct="1">
              <a:spcBef>
                <a:spcPts val="0"/>
              </a:spcBef>
              <a:spcAft>
                <a:spcPts val="0"/>
              </a:spcAft>
              <a:defRPr/>
            </a:pPr>
            <a:endParaRPr kumimoji="0" lang="zh-TW" altLang="en-US" b="1" kern="0">
              <a:solidFill>
                <a:prstClr val="white"/>
              </a:solidFill>
              <a:latin typeface="Times New Roman" panose="02020603050405020304" pitchFamily="18" charset="0"/>
              <a:ea typeface="Microsoft JhengHei UI" panose="020B0604030504040204" pitchFamily="34" charset="-120"/>
              <a:cs typeface="Times New Roman" panose="02020603050405020304" pitchFamily="18" charset="0"/>
            </a:endParaRPr>
          </a:p>
        </p:txBody>
      </p:sp>
      <p:sp>
        <p:nvSpPr>
          <p:cNvPr id="8" name="矩形 7"/>
          <p:cNvSpPr/>
          <p:nvPr userDrawn="1"/>
        </p:nvSpPr>
        <p:spPr>
          <a:xfrm>
            <a:off x="611559" y="6585284"/>
            <a:ext cx="8532440" cy="272716"/>
          </a:xfrm>
          <a:prstGeom prst="rect">
            <a:avLst/>
          </a:prstGeom>
          <a:gradFill>
            <a:gsLst>
              <a:gs pos="0">
                <a:srgbClr val="8BAA00">
                  <a:lumMod val="35000"/>
                  <a:lumOff val="65000"/>
                </a:srgbClr>
              </a:gs>
              <a:gs pos="100000">
                <a:srgbClr val="8BAA00">
                  <a:lumMod val="35000"/>
                  <a:lumOff val="65000"/>
                </a:srgbClr>
              </a:gs>
            </a:gsLst>
            <a:lin ang="5400000" scaled="1"/>
          </a:gradFill>
          <a:ln w="12700" cap="flat" cmpd="sng" algn="ctr">
            <a:no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srgbClr val="8BAA00">
                  <a:lumMod val="75000"/>
                </a:srgbClr>
              </a:solidFill>
              <a:latin typeface="Microsoft JhengHei UI" panose="020B0604030504040204" pitchFamily="34" charset="-120"/>
              <a:ea typeface="Microsoft JhengHei UI" panose="020B0604030504040204" pitchFamily="34" charset="-120"/>
            </a:endParaRPr>
          </a:p>
        </p:txBody>
      </p:sp>
      <p:sp>
        <p:nvSpPr>
          <p:cNvPr id="9" name="投影片編號版面配置區 5"/>
          <p:cNvSpPr txBox="1">
            <a:spLocks/>
          </p:cNvSpPr>
          <p:nvPr userDrawn="1"/>
        </p:nvSpPr>
        <p:spPr>
          <a:xfrm>
            <a:off x="8677475" y="6525344"/>
            <a:ext cx="575045" cy="324635"/>
          </a:xfrm>
          <a:prstGeom prst="rect">
            <a:avLst/>
          </a:prstGeom>
        </p:spPr>
        <p:txBody>
          <a:bodyPr vert="horz" lIns="68580" tIns="34290" rIns="68580" bIns="34290" rtlCol="0" anchor="ctr"/>
          <a:lstStyle>
            <a:defPPr>
              <a:defRPr lang="zh-TW"/>
            </a:defPPr>
            <a:lvl1pPr algn="r" rtl="0" eaLnBrk="0" fontAlgn="base" latinLnBrk="0" hangingPunct="0">
              <a:spcBef>
                <a:spcPct val="0"/>
              </a:spcBef>
              <a:spcAft>
                <a:spcPct val="0"/>
              </a:spcAft>
              <a:defRPr kumimoji="1" lang="zh-TW" sz="800" kern="1200">
                <a:solidFill>
                  <a:schemeClr val="accent1">
                    <a:lumMod val="75000"/>
                  </a:schemeClr>
                </a:solidFill>
                <a:latin typeface="Microsoft JhengHei UI" panose="020B0604030504040204" pitchFamily="34" charset="-120"/>
                <a:ea typeface="Microsoft JhengHei UI"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Calibri" panose="020F050202020403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Calibri" panose="020F050202020403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Calibri" panose="020F050202020403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Calibri" panose="020F0502020204030204" pitchFamily="34" charset="0"/>
                <a:ea typeface="新細明體" panose="02020500000000000000" pitchFamily="18" charset="-120"/>
                <a:cs typeface="+mn-cs"/>
              </a:defRPr>
            </a:lvl9pPr>
          </a:lstStyle>
          <a:p>
            <a:pPr algn="ctr" eaLnBrk="1" fontAlgn="auto" hangingPunct="1">
              <a:spcBef>
                <a:spcPts val="0"/>
              </a:spcBef>
              <a:spcAft>
                <a:spcPts val="0"/>
              </a:spcAft>
              <a:defRPr/>
            </a:pPr>
            <a:fld id="{9CD8D479-8942-46E8-A226-A4E01F7A105C}" type="slidenum">
              <a:rPr kumimoji="0" lang="en-US" altLang="zh-TW" sz="1200" b="1" smtClean="0">
                <a:solidFill>
                  <a:srgbClr val="000000"/>
                </a:solidFill>
                <a:latin typeface="Times New Roman" panose="02020603050405020304" pitchFamily="18" charset="0"/>
                <a:cs typeface="Times New Roman" panose="02020603050405020304" pitchFamily="18" charset="0"/>
              </a:rPr>
              <a:pPr algn="ctr" eaLnBrk="1" fontAlgn="auto" hangingPunct="1">
                <a:spcBef>
                  <a:spcPts val="0"/>
                </a:spcBef>
                <a:spcAft>
                  <a:spcPts val="0"/>
                </a:spcAft>
                <a:defRPr/>
              </a:pPr>
              <a:t>‹#›</a:t>
            </a:fld>
            <a:endParaRPr kumimoji="0" lang="en-US" altLang="zh-TW" sz="1200" b="1" dirty="0">
              <a:solidFill>
                <a:srgbClr val="758C0E"/>
              </a:solidFill>
              <a:latin typeface="Times New Roman" panose="02020603050405020304" pitchFamily="18" charset="0"/>
              <a:cs typeface="Times New Roman" panose="02020603050405020304" pitchFamily="18" charset="0"/>
            </a:endParaRPr>
          </a:p>
        </p:txBody>
      </p:sp>
      <p:sp>
        <p:nvSpPr>
          <p:cNvPr id="10" name="矩形 9"/>
          <p:cNvSpPr/>
          <p:nvPr userDrawn="1"/>
        </p:nvSpPr>
        <p:spPr>
          <a:xfrm>
            <a:off x="-1" y="0"/>
            <a:ext cx="9144001" cy="689968"/>
          </a:xfrm>
          <a:prstGeom prst="rect">
            <a:avLst/>
          </a:prstGeom>
          <a:gradFill flip="none" rotWithShape="1">
            <a:gsLst>
              <a:gs pos="0">
                <a:schemeClr val="bg1"/>
              </a:gs>
              <a:gs pos="79000">
                <a:srgbClr val="8BAA00">
                  <a:lumMod val="35000"/>
                  <a:lumOff val="65000"/>
                  <a:alpha val="80000"/>
                </a:srgbClr>
              </a:gs>
            </a:gsLst>
            <a:lin ang="0" scaled="1"/>
            <a:tileRect/>
          </a:gradFill>
          <a:ln w="12700" cap="flat" cmpd="sng" algn="ctr">
            <a:noFill/>
            <a:prstDash val="solid"/>
            <a:miter lim="800000"/>
          </a:ln>
          <a:effectLst/>
        </p:spPr>
        <p:txBody>
          <a:bodyPr rtlCol="0" anchor="ctr"/>
          <a:lstStyle/>
          <a:p>
            <a:pPr algn="ctr" eaLnBrk="1" fontAlgn="auto" hangingPunct="1">
              <a:spcBef>
                <a:spcPts val="0"/>
              </a:spcBef>
              <a:spcAft>
                <a:spcPts val="0"/>
              </a:spcAft>
              <a:defRPr/>
            </a:pPr>
            <a:endParaRPr kumimoji="0" lang="zh-TW" altLang="en-US" kern="0">
              <a:solidFill>
                <a:srgbClr val="8BAA00">
                  <a:lumMod val="75000"/>
                </a:srgbClr>
              </a:solidFill>
              <a:latin typeface="Microsoft JhengHei UI" panose="020B0604030504040204" pitchFamily="34" charset="-120"/>
              <a:ea typeface="Microsoft JhengHei UI" panose="020B0604030504040204" pitchFamily="34" charset="-120"/>
            </a:endParaRPr>
          </a:p>
        </p:txBody>
      </p:sp>
      <p:sp>
        <p:nvSpPr>
          <p:cNvPr id="11" name="Freeform 5"/>
          <p:cNvSpPr/>
          <p:nvPr userDrawn="1"/>
        </p:nvSpPr>
        <p:spPr bwMode="gray">
          <a:xfrm rot="21010068">
            <a:off x="6082171" y="348404"/>
            <a:ext cx="3122984"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60000"/>
            </a:schemeClr>
          </a:solidFill>
          <a:ln>
            <a:noFill/>
          </a:ln>
        </p:spPr>
      </p:sp>
    </p:spTree>
  </p:cSld>
  <p:clrMap bg1="lt1" tx1="dk1" bg2="lt2" tx2="dk2" accent1="accent1" accent2="accent2" accent3="accent3" accent4="accent4" accent5="accent5" accent6="accent6" hlink="hlink" folHlink="folHlink"/>
  <p:sldLayoutIdLst>
    <p:sldLayoutId id="2147483903" r:id="rId1"/>
    <p:sldLayoutId id="2147483907" r:id="rId2"/>
    <p:sldLayoutId id="2147483908" r:id="rId3"/>
    <p:sldLayoutId id="2147483910" r:id="rId4"/>
    <p:sldLayoutId id="2147483911" r:id="rId5"/>
    <p:sldLayoutId id="2147483913" r:id="rId6"/>
    <p:sldLayoutId id="2147483912" r:id="rId7"/>
    <p:sldLayoutId id="2147483930" r:id="rId8"/>
  </p:sldLayoutIdLst>
  <p:hf hdr="0" ftr="0" dt="0"/>
  <p:txStyles>
    <p:titleStyle>
      <a:lvl1pPr algn="ctr" rtl="0" eaLnBrk="0" fontAlgn="base" hangingPunct="0">
        <a:spcBef>
          <a:spcPct val="0"/>
        </a:spcBef>
        <a:spcAft>
          <a:spcPct val="0"/>
        </a:spcAft>
        <a:defRPr kumimoji="1" sz="4400">
          <a:solidFill>
            <a:schemeClr val="tx2"/>
          </a:solidFill>
          <a:latin typeface="Arial" charset="0"/>
          <a:ea typeface="+mj-ea"/>
          <a:cs typeface="+mj-cs"/>
        </a:defRPr>
      </a:lvl1pPr>
      <a:lvl2pPr algn="ctr" rtl="0" eaLnBrk="0" fontAlgn="base" hangingPunct="0">
        <a:spcBef>
          <a:spcPct val="0"/>
        </a:spcBef>
        <a:spcAft>
          <a:spcPct val="0"/>
        </a:spcAft>
        <a:defRPr kumimoji="1" sz="4400">
          <a:solidFill>
            <a:schemeClr val="tx2"/>
          </a:solidFill>
          <a:latin typeface="Arial" charset="0"/>
          <a:ea typeface="華康仿宋體 Std W6" pitchFamily="18" charset="-120"/>
        </a:defRPr>
      </a:lvl2pPr>
      <a:lvl3pPr algn="ctr" rtl="0" eaLnBrk="0" fontAlgn="base" hangingPunct="0">
        <a:spcBef>
          <a:spcPct val="0"/>
        </a:spcBef>
        <a:spcAft>
          <a:spcPct val="0"/>
        </a:spcAft>
        <a:defRPr kumimoji="1" sz="4400">
          <a:solidFill>
            <a:schemeClr val="tx2"/>
          </a:solidFill>
          <a:latin typeface="Arial" charset="0"/>
          <a:ea typeface="華康仿宋體 Std W6" pitchFamily="18" charset="-120"/>
        </a:defRPr>
      </a:lvl3pPr>
      <a:lvl4pPr algn="ctr" rtl="0" eaLnBrk="0" fontAlgn="base" hangingPunct="0">
        <a:spcBef>
          <a:spcPct val="0"/>
        </a:spcBef>
        <a:spcAft>
          <a:spcPct val="0"/>
        </a:spcAft>
        <a:defRPr kumimoji="1" sz="4400">
          <a:solidFill>
            <a:schemeClr val="tx2"/>
          </a:solidFill>
          <a:latin typeface="Arial" charset="0"/>
          <a:ea typeface="華康仿宋體 Std W6" pitchFamily="18" charset="-120"/>
        </a:defRPr>
      </a:lvl4pPr>
      <a:lvl5pPr algn="ctr" rtl="0" eaLnBrk="0" fontAlgn="base" hangingPunct="0">
        <a:spcBef>
          <a:spcPct val="0"/>
        </a:spcBef>
        <a:spcAft>
          <a:spcPct val="0"/>
        </a:spcAft>
        <a:defRPr kumimoji="1" sz="4400">
          <a:solidFill>
            <a:schemeClr val="tx2"/>
          </a:solidFill>
          <a:latin typeface="Arial" charset="0"/>
          <a:ea typeface="華康仿宋體 Std W6" pitchFamily="18" charset="-120"/>
        </a:defRPr>
      </a:lvl5pPr>
      <a:lvl6pPr marL="457200" algn="ctr" rtl="0" eaLnBrk="1" fontAlgn="base" hangingPunct="1">
        <a:spcBef>
          <a:spcPct val="0"/>
        </a:spcBef>
        <a:spcAft>
          <a:spcPct val="0"/>
        </a:spcAft>
        <a:defRPr kumimoji="1" sz="4400">
          <a:solidFill>
            <a:schemeClr val="tx2"/>
          </a:solidFill>
          <a:latin typeface="Times New Roman" pitchFamily="18" charset="0"/>
          <a:ea typeface="新細明體" pitchFamily="18" charset="-120"/>
        </a:defRPr>
      </a:lvl6pPr>
      <a:lvl7pPr marL="914400" algn="ctr" rtl="0" eaLnBrk="1" fontAlgn="base" hangingPunct="1">
        <a:spcBef>
          <a:spcPct val="0"/>
        </a:spcBef>
        <a:spcAft>
          <a:spcPct val="0"/>
        </a:spcAft>
        <a:defRPr kumimoji="1" sz="4400">
          <a:solidFill>
            <a:schemeClr val="tx2"/>
          </a:solidFill>
          <a:latin typeface="Times New Roman" pitchFamily="18" charset="0"/>
          <a:ea typeface="新細明體" pitchFamily="18" charset="-120"/>
        </a:defRPr>
      </a:lvl7pPr>
      <a:lvl8pPr marL="1371600" algn="ctr" rtl="0" eaLnBrk="1" fontAlgn="base" hangingPunct="1">
        <a:spcBef>
          <a:spcPct val="0"/>
        </a:spcBef>
        <a:spcAft>
          <a:spcPct val="0"/>
        </a:spcAft>
        <a:defRPr kumimoji="1" sz="4400">
          <a:solidFill>
            <a:schemeClr val="tx2"/>
          </a:solidFill>
          <a:latin typeface="Times New Roman" pitchFamily="18" charset="0"/>
          <a:ea typeface="新細明體" pitchFamily="18" charset="-120"/>
        </a:defRPr>
      </a:lvl8pPr>
      <a:lvl9pPr marL="1828800" algn="ctr" rtl="0" eaLnBrk="1" fontAlgn="base" hangingPunct="1">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mn-ea"/>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mn-ea"/>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mn-ea"/>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3730" name="Picture 2" descr="底圖02"/>
          <p:cNvPicPr>
            <a:picLocks noChangeAspect="1" noChangeArrowheads="1"/>
          </p:cNvPicPr>
          <p:nvPr/>
        </p:nvPicPr>
        <p:blipFill>
          <a:blip r:embed="rId14"/>
          <a:srcRect/>
          <a:stretch>
            <a:fillRect/>
          </a:stretch>
        </p:blipFill>
        <p:spPr bwMode="auto">
          <a:xfrm>
            <a:off x="0" y="0"/>
            <a:ext cx="9144000" cy="6859588"/>
          </a:xfrm>
          <a:prstGeom prst="rect">
            <a:avLst/>
          </a:prstGeom>
          <a:noFill/>
          <a:ln w="9525">
            <a:noFill/>
            <a:miter lim="800000"/>
            <a:headEnd/>
            <a:tailEnd/>
          </a:ln>
        </p:spPr>
      </p:pic>
      <p:sp>
        <p:nvSpPr>
          <p:cNvPr id="73731" name="Rectangle 3"/>
          <p:cNvSpPr>
            <a:spLocks noGrp="1" noChangeArrowheads="1"/>
          </p:cNvSpPr>
          <p:nvPr>
            <p:ph type="title"/>
          </p:nvPr>
        </p:nvSpPr>
        <p:spPr bwMode="auto">
          <a:xfrm>
            <a:off x="395825" y="476251"/>
            <a:ext cx="8229303" cy="7207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73732" name="Rectangle 4"/>
          <p:cNvSpPr>
            <a:spLocks noGrp="1" noChangeArrowheads="1"/>
          </p:cNvSpPr>
          <p:nvPr>
            <p:ph type="body" idx="1"/>
          </p:nvPr>
        </p:nvSpPr>
        <p:spPr bwMode="auto">
          <a:xfrm>
            <a:off x="456607" y="1125538"/>
            <a:ext cx="8230786"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81253" name="Rectangle 5"/>
          <p:cNvSpPr>
            <a:spLocks noGrp="1" noChangeArrowheads="1"/>
          </p:cNvSpPr>
          <p:nvPr>
            <p:ph type="dt" sz="half" idx="2"/>
          </p:nvPr>
        </p:nvSpPr>
        <p:spPr bwMode="auto">
          <a:xfrm>
            <a:off x="456607" y="6245225"/>
            <a:ext cx="2134786"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mj-lt"/>
                <a:ea typeface="新細明體" pitchFamily="18" charset="-120"/>
              </a:defRPr>
            </a:lvl1pPr>
          </a:lstStyle>
          <a:p>
            <a:pPr>
              <a:defRPr/>
            </a:pPr>
            <a:fld id="{8D55CCA4-71B0-4D05-87D7-7CE85DE40CB6}" type="datetimeFigureOut">
              <a:rPr lang="zh-TW" altLang="en-US">
                <a:solidFill>
                  <a:srgbClr val="000000"/>
                </a:solidFill>
              </a:rPr>
              <a:pPr>
                <a:defRPr/>
              </a:pPr>
              <a:t>2022/6/24</a:t>
            </a:fld>
            <a:endParaRPr lang="en-US" altLang="zh-TW">
              <a:solidFill>
                <a:srgbClr val="000000"/>
              </a:solidFill>
            </a:endParaRPr>
          </a:p>
        </p:txBody>
      </p:sp>
      <p:sp>
        <p:nvSpPr>
          <p:cNvPr id="181254" name="Rectangle 6"/>
          <p:cNvSpPr>
            <a:spLocks noGrp="1" noChangeArrowheads="1"/>
          </p:cNvSpPr>
          <p:nvPr>
            <p:ph type="ftr" sz="quarter" idx="3"/>
          </p:nvPr>
        </p:nvSpPr>
        <p:spPr bwMode="auto">
          <a:xfrm>
            <a:off x="3123608" y="6245225"/>
            <a:ext cx="2896786"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mj-lt"/>
                <a:ea typeface="新細明體" pitchFamily="18" charset="-120"/>
              </a:defRPr>
            </a:lvl1pPr>
          </a:lstStyle>
          <a:p>
            <a:pPr>
              <a:defRPr/>
            </a:pPr>
            <a:endParaRPr lang="en-US" altLang="zh-TW">
              <a:solidFill>
                <a:srgbClr val="000000"/>
              </a:solidFill>
            </a:endParaRPr>
          </a:p>
        </p:txBody>
      </p:sp>
      <p:sp>
        <p:nvSpPr>
          <p:cNvPr id="181255" name="Rectangle 7"/>
          <p:cNvSpPr>
            <a:spLocks noGrp="1" noChangeArrowheads="1"/>
          </p:cNvSpPr>
          <p:nvPr>
            <p:ph type="sldNum" sz="quarter" idx="4"/>
          </p:nvPr>
        </p:nvSpPr>
        <p:spPr bwMode="auto">
          <a:xfrm>
            <a:off x="6552607" y="6245225"/>
            <a:ext cx="2134786"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mj-lt"/>
                <a:ea typeface="新細明體" pitchFamily="18" charset="-120"/>
              </a:defRPr>
            </a:lvl1pPr>
          </a:lstStyle>
          <a:p>
            <a:pPr>
              <a:defRPr/>
            </a:pPr>
            <a:fld id="{8E8392D4-19AF-41B5-8828-8D5C6143D670}" type="slidenum">
              <a:rPr lang="zh-TW" altLang="en-US">
                <a:solidFill>
                  <a:srgbClr val="000000"/>
                </a:solidFill>
              </a:rPr>
              <a:pPr>
                <a:defRPr/>
              </a:pPr>
              <a:t>‹#›</a:t>
            </a:fld>
            <a:endParaRPr lang="en-US" altLang="zh-TW">
              <a:solidFill>
                <a:srgbClr val="000000"/>
              </a:solidFill>
            </a:endParaRPr>
          </a:p>
        </p:txBody>
      </p:sp>
      <p:sp>
        <p:nvSpPr>
          <p:cNvPr id="3080" name="投影片編號版面配置區 3"/>
          <p:cNvSpPr txBox="1">
            <a:spLocks noGrp="1"/>
          </p:cNvSpPr>
          <p:nvPr userDrawn="1"/>
        </p:nvSpPr>
        <p:spPr bwMode="auto">
          <a:xfrm>
            <a:off x="6783876" y="6346826"/>
            <a:ext cx="2057696" cy="365125"/>
          </a:xfrm>
          <a:prstGeom prst="rect">
            <a:avLst/>
          </a:prstGeom>
          <a:noFill/>
          <a:ln>
            <a:noFill/>
          </a:ln>
        </p:spPr>
        <p:txBody>
          <a:bodyPr anchor="ctr"/>
          <a:lstStyle>
            <a:lvl1pPr eaLnBrk="0" hangingPunct="0">
              <a:defRPr kumimoji="1" sz="3600" b="1">
                <a:solidFill>
                  <a:srgbClr val="003300"/>
                </a:solidFill>
                <a:latin typeface="標楷體" pitchFamily="65" charset="-120"/>
                <a:ea typeface="標楷體" pitchFamily="65" charset="-120"/>
              </a:defRPr>
            </a:lvl1pPr>
            <a:lvl2pPr marL="742950" indent="-285750" eaLnBrk="0" hangingPunct="0">
              <a:defRPr kumimoji="1" sz="3600" b="1">
                <a:solidFill>
                  <a:srgbClr val="003300"/>
                </a:solidFill>
                <a:latin typeface="標楷體" pitchFamily="65" charset="-120"/>
                <a:ea typeface="標楷體" pitchFamily="65" charset="-120"/>
              </a:defRPr>
            </a:lvl2pPr>
            <a:lvl3pPr marL="1143000" indent="-228600" eaLnBrk="0" hangingPunct="0">
              <a:defRPr kumimoji="1" sz="3600" b="1">
                <a:solidFill>
                  <a:srgbClr val="003300"/>
                </a:solidFill>
                <a:latin typeface="標楷體" pitchFamily="65" charset="-120"/>
                <a:ea typeface="標楷體" pitchFamily="65" charset="-120"/>
              </a:defRPr>
            </a:lvl3pPr>
            <a:lvl4pPr marL="1600200" indent="-228600" eaLnBrk="0" hangingPunct="0">
              <a:defRPr kumimoji="1" sz="3600" b="1">
                <a:solidFill>
                  <a:srgbClr val="003300"/>
                </a:solidFill>
                <a:latin typeface="標楷體" pitchFamily="65" charset="-120"/>
                <a:ea typeface="標楷體" pitchFamily="65" charset="-120"/>
              </a:defRPr>
            </a:lvl4pPr>
            <a:lvl5pPr marL="2057400" indent="-228600" eaLnBrk="0" hangingPunct="0">
              <a:defRPr kumimoji="1" sz="3600" b="1">
                <a:solidFill>
                  <a:srgbClr val="003300"/>
                </a:solidFill>
                <a:latin typeface="標楷體" pitchFamily="65" charset="-120"/>
                <a:ea typeface="標楷體" pitchFamily="65" charset="-120"/>
              </a:defRPr>
            </a:lvl5pPr>
            <a:lvl6pPr marL="2514600" indent="-228600" algn="ctr" eaLnBrk="0" fontAlgn="base" hangingPunct="0">
              <a:spcBef>
                <a:spcPct val="0"/>
              </a:spcBef>
              <a:spcAft>
                <a:spcPct val="0"/>
              </a:spcAft>
              <a:defRPr kumimoji="1" sz="3600" b="1">
                <a:solidFill>
                  <a:srgbClr val="003300"/>
                </a:solidFill>
                <a:latin typeface="標楷體" pitchFamily="65" charset="-120"/>
                <a:ea typeface="標楷體" pitchFamily="65" charset="-120"/>
              </a:defRPr>
            </a:lvl6pPr>
            <a:lvl7pPr marL="2971800" indent="-228600" algn="ctr" eaLnBrk="0" fontAlgn="base" hangingPunct="0">
              <a:spcBef>
                <a:spcPct val="0"/>
              </a:spcBef>
              <a:spcAft>
                <a:spcPct val="0"/>
              </a:spcAft>
              <a:defRPr kumimoji="1" sz="3600" b="1">
                <a:solidFill>
                  <a:srgbClr val="003300"/>
                </a:solidFill>
                <a:latin typeface="標楷體" pitchFamily="65" charset="-120"/>
                <a:ea typeface="標楷體" pitchFamily="65" charset="-120"/>
              </a:defRPr>
            </a:lvl7pPr>
            <a:lvl8pPr marL="3429000" indent="-228600" algn="ctr" eaLnBrk="0" fontAlgn="base" hangingPunct="0">
              <a:spcBef>
                <a:spcPct val="0"/>
              </a:spcBef>
              <a:spcAft>
                <a:spcPct val="0"/>
              </a:spcAft>
              <a:defRPr kumimoji="1" sz="3600" b="1">
                <a:solidFill>
                  <a:srgbClr val="003300"/>
                </a:solidFill>
                <a:latin typeface="標楷體" pitchFamily="65" charset="-120"/>
                <a:ea typeface="標楷體" pitchFamily="65" charset="-120"/>
              </a:defRPr>
            </a:lvl8pPr>
            <a:lvl9pPr marL="3886200" indent="-228600" algn="ctr" eaLnBrk="0" fontAlgn="base" hangingPunct="0">
              <a:spcBef>
                <a:spcPct val="0"/>
              </a:spcBef>
              <a:spcAft>
                <a:spcPct val="0"/>
              </a:spcAft>
              <a:defRPr kumimoji="1" sz="3600" b="1">
                <a:solidFill>
                  <a:srgbClr val="003300"/>
                </a:solidFill>
                <a:latin typeface="標楷體" pitchFamily="65" charset="-120"/>
                <a:ea typeface="標楷體" pitchFamily="65" charset="-120"/>
              </a:defRPr>
            </a:lvl9pPr>
          </a:lstStyle>
          <a:p>
            <a:pPr algn="r" eaLnBrk="1" hangingPunct="1">
              <a:defRPr/>
            </a:pPr>
            <a:fld id="{B839921E-49EC-4F4D-90DB-A99C0BCD6E77}" type="slidenum">
              <a:rPr kumimoji="0" lang="zh-TW" altLang="en-US" sz="1400" b="0">
                <a:solidFill>
                  <a:srgbClr val="000000"/>
                </a:solidFill>
                <a:latin typeface="Arial" pitchFamily="34" charset="0"/>
                <a:ea typeface="新細明體" pitchFamily="18" charset="-120"/>
              </a:rPr>
              <a:pPr algn="r" eaLnBrk="1" hangingPunct="1">
                <a:defRPr/>
              </a:pPr>
              <a:t>‹#›</a:t>
            </a:fld>
            <a:endParaRPr kumimoji="0" lang="en-US" altLang="zh-TW" sz="1400" b="0">
              <a:solidFill>
                <a:srgbClr val="000000"/>
              </a:solidFill>
              <a:latin typeface="Arial" pitchFamily="34" charset="0"/>
              <a:ea typeface="新細明體" pitchFamily="18" charset="-120"/>
            </a:endParaRPr>
          </a:p>
        </p:txBody>
      </p:sp>
    </p:spTree>
    <p:extLst>
      <p:ext uri="{BB962C8B-B14F-4D97-AF65-F5344CB8AC3E}">
        <p14:creationId xmlns:p14="http://schemas.microsoft.com/office/powerpoint/2010/main" val="3223533400"/>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Lst>
  <p:txStyles>
    <p:titleStyle>
      <a:lvl1pPr algn="ctr" rtl="0" eaLnBrk="0" fontAlgn="base" hangingPunct="0">
        <a:spcBef>
          <a:spcPct val="0"/>
        </a:spcBef>
        <a:spcAft>
          <a:spcPct val="0"/>
        </a:spcAft>
        <a:defRPr kumimoji="1" sz="3200" b="1">
          <a:solidFill>
            <a:srgbClr val="660066"/>
          </a:solidFill>
          <a:latin typeface="+mj-lt"/>
          <a:ea typeface="+mj-ea"/>
          <a:cs typeface="+mj-cs"/>
        </a:defRPr>
      </a:lvl1pPr>
      <a:lvl2pPr algn="ctr" rtl="0" eaLnBrk="0" fontAlgn="base" hangingPunct="0">
        <a:spcBef>
          <a:spcPct val="0"/>
        </a:spcBef>
        <a:spcAft>
          <a:spcPct val="0"/>
        </a:spcAft>
        <a:defRPr kumimoji="1" sz="3200" b="1">
          <a:solidFill>
            <a:srgbClr val="660066"/>
          </a:solidFill>
          <a:latin typeface="Times New Roman" pitchFamily="18" charset="0"/>
          <a:ea typeface="標楷體" pitchFamily="65" charset="-120"/>
        </a:defRPr>
      </a:lvl2pPr>
      <a:lvl3pPr algn="ctr" rtl="0" eaLnBrk="0" fontAlgn="base" hangingPunct="0">
        <a:spcBef>
          <a:spcPct val="0"/>
        </a:spcBef>
        <a:spcAft>
          <a:spcPct val="0"/>
        </a:spcAft>
        <a:defRPr kumimoji="1" sz="3200" b="1">
          <a:solidFill>
            <a:srgbClr val="660066"/>
          </a:solidFill>
          <a:latin typeface="Times New Roman" pitchFamily="18" charset="0"/>
          <a:ea typeface="標楷體" pitchFamily="65" charset="-120"/>
        </a:defRPr>
      </a:lvl3pPr>
      <a:lvl4pPr algn="ctr" rtl="0" eaLnBrk="0" fontAlgn="base" hangingPunct="0">
        <a:spcBef>
          <a:spcPct val="0"/>
        </a:spcBef>
        <a:spcAft>
          <a:spcPct val="0"/>
        </a:spcAft>
        <a:defRPr kumimoji="1" sz="3200" b="1">
          <a:solidFill>
            <a:srgbClr val="660066"/>
          </a:solidFill>
          <a:latin typeface="Times New Roman" pitchFamily="18" charset="0"/>
          <a:ea typeface="標楷體" pitchFamily="65" charset="-120"/>
        </a:defRPr>
      </a:lvl4pPr>
      <a:lvl5pPr algn="ctr" rtl="0" eaLnBrk="0" fontAlgn="base" hangingPunct="0">
        <a:spcBef>
          <a:spcPct val="0"/>
        </a:spcBef>
        <a:spcAft>
          <a:spcPct val="0"/>
        </a:spcAft>
        <a:defRPr kumimoji="1" sz="3200" b="1">
          <a:solidFill>
            <a:srgbClr val="660066"/>
          </a:solidFill>
          <a:latin typeface="Times New Roman" pitchFamily="18" charset="0"/>
          <a:ea typeface="標楷體" pitchFamily="65" charset="-120"/>
        </a:defRPr>
      </a:lvl5pPr>
      <a:lvl6pPr marL="457200" algn="ctr" rtl="0" fontAlgn="base">
        <a:spcBef>
          <a:spcPct val="0"/>
        </a:spcBef>
        <a:spcAft>
          <a:spcPct val="0"/>
        </a:spcAft>
        <a:defRPr kumimoji="1" sz="3200" b="1">
          <a:solidFill>
            <a:srgbClr val="660066"/>
          </a:solidFill>
          <a:latin typeface="Times New Roman" pitchFamily="18" charset="0"/>
          <a:ea typeface="標楷體" pitchFamily="65" charset="-120"/>
        </a:defRPr>
      </a:lvl6pPr>
      <a:lvl7pPr marL="914400" algn="ctr" rtl="0" fontAlgn="base">
        <a:spcBef>
          <a:spcPct val="0"/>
        </a:spcBef>
        <a:spcAft>
          <a:spcPct val="0"/>
        </a:spcAft>
        <a:defRPr kumimoji="1" sz="3200" b="1">
          <a:solidFill>
            <a:srgbClr val="660066"/>
          </a:solidFill>
          <a:latin typeface="Times New Roman" pitchFamily="18" charset="0"/>
          <a:ea typeface="標楷體" pitchFamily="65" charset="-120"/>
        </a:defRPr>
      </a:lvl7pPr>
      <a:lvl8pPr marL="1371600" algn="ctr" rtl="0" fontAlgn="base">
        <a:spcBef>
          <a:spcPct val="0"/>
        </a:spcBef>
        <a:spcAft>
          <a:spcPct val="0"/>
        </a:spcAft>
        <a:defRPr kumimoji="1" sz="3200" b="1">
          <a:solidFill>
            <a:srgbClr val="660066"/>
          </a:solidFill>
          <a:latin typeface="Times New Roman" pitchFamily="18" charset="0"/>
          <a:ea typeface="標楷體" pitchFamily="65" charset="-120"/>
        </a:defRPr>
      </a:lvl8pPr>
      <a:lvl9pPr marL="1828800" algn="ctr" rtl="0" fontAlgn="base">
        <a:spcBef>
          <a:spcPct val="0"/>
        </a:spcBef>
        <a:spcAft>
          <a:spcPct val="0"/>
        </a:spcAft>
        <a:defRPr kumimoji="1" sz="3200" b="1">
          <a:solidFill>
            <a:srgbClr val="660066"/>
          </a:solidFill>
          <a:latin typeface="Times New Roman" pitchFamily="18" charset="0"/>
          <a:ea typeface="標楷體" pitchFamily="65" charset="-120"/>
        </a:defRPr>
      </a:lvl9pPr>
    </p:titleStyle>
    <p:bodyStyle>
      <a:lvl1pPr marL="342900" indent="-342900" algn="just" rtl="0" eaLnBrk="0" fontAlgn="base" hangingPunct="0">
        <a:spcBef>
          <a:spcPct val="20000"/>
        </a:spcBef>
        <a:spcAft>
          <a:spcPct val="0"/>
        </a:spcAft>
        <a:buBlip>
          <a:blip r:embed="rId15"/>
        </a:buBlip>
        <a:defRPr kumimoji="1" sz="2800">
          <a:solidFill>
            <a:schemeClr val="tx1"/>
          </a:solidFill>
          <a:latin typeface="+mn-lt"/>
          <a:ea typeface="+mn-ea"/>
          <a:cs typeface="+mn-cs"/>
        </a:defRPr>
      </a:lvl1pPr>
      <a:lvl2pPr marL="742950" indent="-285750" algn="just" rtl="0" eaLnBrk="0" fontAlgn="base" hangingPunct="0">
        <a:spcBef>
          <a:spcPct val="20000"/>
        </a:spcBef>
        <a:spcAft>
          <a:spcPct val="0"/>
        </a:spcAft>
        <a:buBlip>
          <a:blip r:embed="rId16"/>
        </a:buBlip>
        <a:defRPr kumimoji="1" sz="2800">
          <a:solidFill>
            <a:schemeClr val="tx1"/>
          </a:solidFill>
          <a:latin typeface="+mn-lt"/>
          <a:ea typeface="+mn-ea"/>
        </a:defRPr>
      </a:lvl2pPr>
      <a:lvl3pPr marL="1143000" indent="-228600" algn="just" rtl="0" eaLnBrk="0" fontAlgn="base" hangingPunct="0">
        <a:spcBef>
          <a:spcPct val="20000"/>
        </a:spcBef>
        <a:spcAft>
          <a:spcPct val="0"/>
        </a:spcAft>
        <a:buBlip>
          <a:blip r:embed="rId17"/>
        </a:buBlip>
        <a:defRPr kumimoji="1" sz="2400">
          <a:solidFill>
            <a:schemeClr val="tx1"/>
          </a:solidFill>
          <a:latin typeface="+mn-lt"/>
          <a:ea typeface="+mn-ea"/>
        </a:defRPr>
      </a:lvl3pPr>
      <a:lvl4pPr marL="1600200" indent="-228600" algn="just" rtl="0" eaLnBrk="0" fontAlgn="base" hangingPunct="0">
        <a:spcBef>
          <a:spcPct val="20000"/>
        </a:spcBef>
        <a:spcAft>
          <a:spcPct val="0"/>
        </a:spcAft>
        <a:buBlip>
          <a:blip r:embed="rId18"/>
        </a:buBlip>
        <a:defRPr kumimoji="1" sz="2000">
          <a:solidFill>
            <a:schemeClr val="tx1"/>
          </a:solidFill>
          <a:latin typeface="+mn-lt"/>
          <a:ea typeface="+mn-ea"/>
        </a:defRPr>
      </a:lvl4pPr>
      <a:lvl5pPr marL="2057400" indent="-228600" algn="just" rtl="0" eaLnBrk="0" fontAlgn="base" hangingPunct="0">
        <a:spcBef>
          <a:spcPct val="20000"/>
        </a:spcBef>
        <a:spcAft>
          <a:spcPct val="0"/>
        </a:spcAft>
        <a:buChar char="»"/>
        <a:defRPr kumimoji="1" sz="2000">
          <a:solidFill>
            <a:schemeClr val="tx1"/>
          </a:solidFill>
          <a:latin typeface="+mn-lt"/>
          <a:ea typeface="+mn-ea"/>
        </a:defRPr>
      </a:lvl5pPr>
      <a:lvl6pPr marL="2514600" indent="-228600" algn="just" rtl="0" fontAlgn="base">
        <a:spcBef>
          <a:spcPct val="20000"/>
        </a:spcBef>
        <a:spcAft>
          <a:spcPct val="0"/>
        </a:spcAft>
        <a:buChar char="»"/>
        <a:defRPr kumimoji="1" sz="2000">
          <a:solidFill>
            <a:schemeClr val="tx1"/>
          </a:solidFill>
          <a:latin typeface="+mn-lt"/>
          <a:ea typeface="+mn-ea"/>
        </a:defRPr>
      </a:lvl6pPr>
      <a:lvl7pPr marL="2971800" indent="-228600" algn="just" rtl="0" fontAlgn="base">
        <a:spcBef>
          <a:spcPct val="20000"/>
        </a:spcBef>
        <a:spcAft>
          <a:spcPct val="0"/>
        </a:spcAft>
        <a:buChar char="»"/>
        <a:defRPr kumimoji="1" sz="2000">
          <a:solidFill>
            <a:schemeClr val="tx1"/>
          </a:solidFill>
          <a:latin typeface="+mn-lt"/>
          <a:ea typeface="+mn-ea"/>
        </a:defRPr>
      </a:lvl7pPr>
      <a:lvl8pPr marL="3429000" indent="-228600" algn="just" rtl="0" fontAlgn="base">
        <a:spcBef>
          <a:spcPct val="20000"/>
        </a:spcBef>
        <a:spcAft>
          <a:spcPct val="0"/>
        </a:spcAft>
        <a:buChar char="»"/>
        <a:defRPr kumimoji="1" sz="2000">
          <a:solidFill>
            <a:schemeClr val="tx1"/>
          </a:solidFill>
          <a:latin typeface="+mn-lt"/>
          <a:ea typeface="+mn-ea"/>
        </a:defRPr>
      </a:lvl8pPr>
      <a:lvl9pPr marL="3886200" indent="-228600" algn="just"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100簡報"/>
          <p:cNvPicPr>
            <a:picLocks noChangeAspect="1" noChangeArrowheads="1"/>
          </p:cNvPicPr>
          <p:nvPr/>
        </p:nvPicPr>
        <p:blipFill>
          <a:blip r:embed="rId3"/>
          <a:srcRect/>
          <a:stretch>
            <a:fillRect/>
          </a:stretch>
        </p:blipFill>
        <p:spPr bwMode="auto">
          <a:xfrm>
            <a:off x="467544" y="1412776"/>
            <a:ext cx="8235131" cy="5101395"/>
          </a:xfrm>
          <a:prstGeom prst="rect">
            <a:avLst/>
          </a:prstGeom>
          <a:noFill/>
          <a:ln w="9525">
            <a:noFill/>
            <a:miter lim="800000"/>
            <a:headEnd/>
            <a:tailEnd/>
          </a:ln>
        </p:spPr>
      </p:pic>
      <p:sp>
        <p:nvSpPr>
          <p:cNvPr id="3" name="標題 1"/>
          <p:cNvSpPr txBox="1">
            <a:spLocks/>
          </p:cNvSpPr>
          <p:nvPr/>
        </p:nvSpPr>
        <p:spPr>
          <a:xfrm>
            <a:off x="611188" y="1898154"/>
            <a:ext cx="7993062" cy="666750"/>
          </a:xfrm>
          <a:prstGeom prst="rect">
            <a:avLst/>
          </a:prstGeom>
        </p:spPr>
        <p:txBody>
          <a:bodyPr wrap="square" numCol="1" anchor="t"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charset="0"/>
                <a:ea typeface="+mj-ea"/>
                <a:cs typeface="+mj-cs"/>
              </a:defRPr>
            </a:lvl1pPr>
            <a:lvl2pPr algn="ctr" rtl="0" eaLnBrk="0" fontAlgn="base" hangingPunct="0">
              <a:spcBef>
                <a:spcPct val="0"/>
              </a:spcBef>
              <a:spcAft>
                <a:spcPct val="0"/>
              </a:spcAft>
              <a:defRPr kumimoji="1" sz="4400">
                <a:solidFill>
                  <a:schemeClr val="tx2"/>
                </a:solidFill>
                <a:latin typeface="Arial" charset="0"/>
                <a:ea typeface="華康仿宋體 Std W6" pitchFamily="18" charset="-120"/>
              </a:defRPr>
            </a:lvl2pPr>
            <a:lvl3pPr algn="ctr" rtl="0" eaLnBrk="0" fontAlgn="base" hangingPunct="0">
              <a:spcBef>
                <a:spcPct val="0"/>
              </a:spcBef>
              <a:spcAft>
                <a:spcPct val="0"/>
              </a:spcAft>
              <a:defRPr kumimoji="1" sz="4400">
                <a:solidFill>
                  <a:schemeClr val="tx2"/>
                </a:solidFill>
                <a:latin typeface="Arial" charset="0"/>
                <a:ea typeface="華康仿宋體 Std W6" pitchFamily="18" charset="-120"/>
              </a:defRPr>
            </a:lvl3pPr>
            <a:lvl4pPr algn="ctr" rtl="0" eaLnBrk="0" fontAlgn="base" hangingPunct="0">
              <a:spcBef>
                <a:spcPct val="0"/>
              </a:spcBef>
              <a:spcAft>
                <a:spcPct val="0"/>
              </a:spcAft>
              <a:defRPr kumimoji="1" sz="4400">
                <a:solidFill>
                  <a:schemeClr val="tx2"/>
                </a:solidFill>
                <a:latin typeface="Arial" charset="0"/>
                <a:ea typeface="華康仿宋體 Std W6" pitchFamily="18" charset="-120"/>
              </a:defRPr>
            </a:lvl4pPr>
            <a:lvl5pPr algn="ctr" rtl="0" eaLnBrk="0" fontAlgn="base" hangingPunct="0">
              <a:spcBef>
                <a:spcPct val="0"/>
              </a:spcBef>
              <a:spcAft>
                <a:spcPct val="0"/>
              </a:spcAft>
              <a:defRPr kumimoji="1" sz="4400">
                <a:solidFill>
                  <a:schemeClr val="tx2"/>
                </a:solidFill>
                <a:latin typeface="Arial" charset="0"/>
                <a:ea typeface="華康仿宋體 Std W6" pitchFamily="18" charset="-120"/>
              </a:defRPr>
            </a:lvl5pPr>
            <a:lvl6pPr marL="457200" algn="ctr" rtl="0" eaLnBrk="1" fontAlgn="base" hangingPunct="1">
              <a:spcBef>
                <a:spcPct val="0"/>
              </a:spcBef>
              <a:spcAft>
                <a:spcPct val="0"/>
              </a:spcAft>
              <a:defRPr kumimoji="1" sz="4400">
                <a:solidFill>
                  <a:schemeClr val="tx2"/>
                </a:solidFill>
                <a:latin typeface="Times New Roman" pitchFamily="18" charset="0"/>
                <a:ea typeface="新細明體" pitchFamily="18" charset="-120"/>
              </a:defRPr>
            </a:lvl6pPr>
            <a:lvl7pPr marL="914400" algn="ctr" rtl="0" eaLnBrk="1" fontAlgn="base" hangingPunct="1">
              <a:spcBef>
                <a:spcPct val="0"/>
              </a:spcBef>
              <a:spcAft>
                <a:spcPct val="0"/>
              </a:spcAft>
              <a:defRPr kumimoji="1" sz="4400">
                <a:solidFill>
                  <a:schemeClr val="tx2"/>
                </a:solidFill>
                <a:latin typeface="Times New Roman" pitchFamily="18" charset="0"/>
                <a:ea typeface="新細明體" pitchFamily="18" charset="-120"/>
              </a:defRPr>
            </a:lvl7pPr>
            <a:lvl8pPr marL="1371600" algn="ctr" rtl="0" eaLnBrk="1" fontAlgn="base" hangingPunct="1">
              <a:spcBef>
                <a:spcPct val="0"/>
              </a:spcBef>
              <a:spcAft>
                <a:spcPct val="0"/>
              </a:spcAft>
              <a:defRPr kumimoji="1" sz="4400">
                <a:solidFill>
                  <a:schemeClr val="tx2"/>
                </a:solidFill>
                <a:latin typeface="Times New Roman" pitchFamily="18" charset="0"/>
                <a:ea typeface="新細明體" pitchFamily="18" charset="-120"/>
              </a:defRPr>
            </a:lvl8pPr>
            <a:lvl9pPr marL="1828800" algn="ctr" rtl="0" eaLnBrk="1" fontAlgn="base" hangingPunct="1">
              <a:spcBef>
                <a:spcPct val="0"/>
              </a:spcBef>
              <a:spcAft>
                <a:spcPct val="0"/>
              </a:spcAft>
              <a:defRPr kumimoji="1" sz="4400">
                <a:solidFill>
                  <a:schemeClr val="tx2"/>
                </a:solidFill>
                <a:latin typeface="Times New Roman" pitchFamily="18" charset="0"/>
                <a:ea typeface="新細明體" pitchFamily="18" charset="-120"/>
              </a:defRPr>
            </a:lvl9pPr>
          </a:lstStyle>
          <a:p>
            <a:pPr eaLnBrk="1" hangingPunct="1">
              <a:defRPr/>
            </a:pPr>
            <a:r>
              <a:rPr lang="zh-TW" altLang="en-US" sz="3200" b="1" dirty="0">
                <a:solidFill>
                  <a:srgbClr val="002060"/>
                </a:solidFill>
                <a:latin typeface="微軟正黑體" panose="020B0604030504040204" pitchFamily="34" charset="-120"/>
                <a:ea typeface="微軟正黑體" panose="020B0604030504040204" pitchFamily="34" charset="-120"/>
                <a:cs typeface="Times New Roman" pitchFamily="18" charset="0"/>
              </a:rPr>
              <a:t>農業水資源現況與展望</a:t>
            </a:r>
          </a:p>
        </p:txBody>
      </p:sp>
      <p:sp>
        <p:nvSpPr>
          <p:cNvPr id="6" name="矩形 3">
            <a:extLst>
              <a:ext uri="{FF2B5EF4-FFF2-40B4-BE49-F238E27FC236}">
                <a16:creationId xmlns:a16="http://schemas.microsoft.com/office/drawing/2014/main" id="{476B948C-C202-4C37-A23C-8FFC497080AE}"/>
              </a:ext>
            </a:extLst>
          </p:cNvPr>
          <p:cNvSpPr>
            <a:spLocks noChangeArrowheads="1"/>
          </p:cNvSpPr>
          <p:nvPr/>
        </p:nvSpPr>
        <p:spPr bwMode="auto">
          <a:xfrm>
            <a:off x="7380312" y="2976670"/>
            <a:ext cx="1512167" cy="53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257300" indent="-1257300">
              <a:lnSpc>
                <a:spcPts val="4000"/>
              </a:lnSpc>
            </a:pPr>
            <a:r>
              <a:rPr lang="zh-TW" altLang="en-US" sz="2000" b="1" dirty="0">
                <a:solidFill>
                  <a:srgbClr val="002060"/>
                </a:solidFill>
                <a:latin typeface="微軟正黑體" panose="020B0604030504040204" pitchFamily="34" charset="-120"/>
                <a:ea typeface="微軟正黑體" panose="020B0604030504040204" pitchFamily="34" charset="-120"/>
                <a:cs typeface="Times New Roman" pitchFamily="18" charset="0"/>
              </a:rPr>
              <a:t>農田水利署</a:t>
            </a:r>
            <a:endParaRPr lang="en-US" altLang="zh-TW" sz="2000" b="1" dirty="0">
              <a:solidFill>
                <a:srgbClr val="002060"/>
              </a:solidFill>
              <a:latin typeface="微軟正黑體" panose="020B0604030504040204" pitchFamily="34" charset="-120"/>
              <a:ea typeface="微軟正黑體" panose="020B0604030504040204" pitchFamily="34" charset="-12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微軟正黑體" pitchFamily="34" charset="-120"/>
                <a:ea typeface="微軟正黑體" pitchFamily="34" charset="-120"/>
              </a:rPr>
              <a:t>貳、農業灌溉用水供灌效益</a:t>
            </a:r>
          </a:p>
        </p:txBody>
      </p:sp>
      <p:sp>
        <p:nvSpPr>
          <p:cNvPr id="42" name="Text Box 45"/>
          <p:cNvSpPr txBox="1">
            <a:spLocks noChangeArrowheads="1"/>
          </p:cNvSpPr>
          <p:nvPr/>
        </p:nvSpPr>
        <p:spPr bwMode="auto">
          <a:xfrm>
            <a:off x="425451" y="756051"/>
            <a:ext cx="8136904" cy="463846"/>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b="1" dirty="0">
                <a:latin typeface="微軟正黑體" panose="020B0604030504040204" pitchFamily="34" charset="-120"/>
                <a:ea typeface="微軟正黑體" panose="020B0604030504040204" pitchFamily="34" charset="-120"/>
              </a:rPr>
              <a:t>農業灌溉用水具有</a:t>
            </a:r>
            <a:r>
              <a:rPr lang="zh-TW" altLang="en-US" b="1" dirty="0">
                <a:solidFill>
                  <a:srgbClr val="0000CC"/>
                </a:solidFill>
                <a:latin typeface="微軟正黑體" panose="020B0604030504040204" pitchFamily="34" charset="-120"/>
                <a:ea typeface="微軟正黑體" panose="020B0604030504040204" pitchFamily="34" charset="-120"/>
              </a:rPr>
              <a:t>回歸重複使用及高利用效率</a:t>
            </a:r>
            <a:r>
              <a:rPr lang="zh-TW" altLang="en-US" b="1" dirty="0">
                <a:latin typeface="微軟正黑體" panose="020B0604030504040204" pitchFamily="34" charset="-120"/>
                <a:ea typeface="微軟正黑體" panose="020B0604030504040204" pitchFamily="34" charset="-120"/>
              </a:rPr>
              <a:t>之特性</a:t>
            </a:r>
            <a:endParaRPr lang="en-US" altLang="zh-TW" b="1" dirty="0">
              <a:latin typeface="微軟正黑體" panose="020B0604030504040204" pitchFamily="34" charset="-120"/>
              <a:ea typeface="微軟正黑體" panose="020B0604030504040204" pitchFamily="34" charset="-120"/>
            </a:endParaRPr>
          </a:p>
        </p:txBody>
      </p:sp>
      <p:sp>
        <p:nvSpPr>
          <p:cNvPr id="46" name="Text Box 45"/>
          <p:cNvSpPr txBox="1">
            <a:spLocks noChangeArrowheads="1"/>
          </p:cNvSpPr>
          <p:nvPr/>
        </p:nvSpPr>
        <p:spPr bwMode="auto">
          <a:xfrm>
            <a:off x="530482" y="1272840"/>
            <a:ext cx="8434005" cy="710067"/>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zh-TW" sz="2000" b="1" dirty="0">
                <a:ea typeface="微軟正黑體" panose="020B0604030504040204" pitchFamily="34" charset="-120"/>
                <a:cs typeface="Times New Roman" panose="02020603050405020304" pitchFamily="18" charset="0"/>
              </a:rPr>
              <a:t>全國</a:t>
            </a:r>
            <a:r>
              <a:rPr lang="zh-TW" altLang="en-US" sz="2000" b="1" dirty="0">
                <a:ea typeface="微軟正黑體" panose="020B0604030504040204" pitchFamily="34" charset="-120"/>
                <a:cs typeface="Times New Roman" panose="02020603050405020304" pitchFamily="18" charset="0"/>
              </a:rPr>
              <a:t>各管理處</a:t>
            </a:r>
            <a:r>
              <a:rPr lang="zh-TW" altLang="zh-TW" sz="2000" b="1" dirty="0">
                <a:ea typeface="微軟正黑體" panose="020B0604030504040204" pitchFamily="34" charset="-120"/>
                <a:cs typeface="Times New Roman" panose="02020603050405020304" pitchFamily="18" charset="0"/>
              </a:rPr>
              <a:t>灌溉系統內</a:t>
            </a:r>
            <a:r>
              <a:rPr lang="zh-TW" altLang="en-US" sz="2000" b="1" dirty="0">
                <a:ea typeface="微軟正黑體" panose="020B0604030504040204" pitchFamily="34" charset="-120"/>
                <a:cs typeface="Times New Roman" panose="02020603050405020304" pitchFamily="18" charset="0"/>
              </a:rPr>
              <a:t>，</a:t>
            </a:r>
            <a:r>
              <a:rPr lang="zh-TW" altLang="zh-TW" sz="2000" b="1" dirty="0">
                <a:ea typeface="微軟正黑體" panose="020B0604030504040204" pitchFamily="34" charset="-120"/>
                <a:cs typeface="Times New Roman" panose="02020603050405020304" pitchFamily="18" charset="0"/>
              </a:rPr>
              <a:t>回歸水</a:t>
            </a:r>
            <a:r>
              <a:rPr lang="zh-TW" altLang="en-US" sz="2000" b="1" dirty="0">
                <a:ea typeface="微軟正黑體" panose="020B0604030504040204" pitchFamily="34" charset="-120"/>
                <a:cs typeface="Times New Roman" panose="02020603050405020304" pitchFamily="18" charset="0"/>
              </a:rPr>
              <a:t>使用量</a:t>
            </a:r>
            <a:r>
              <a:rPr lang="en-US" altLang="zh-TW" sz="2000" b="1" dirty="0">
                <a:ea typeface="微軟正黑體" panose="020B0604030504040204" pitchFamily="34" charset="-120"/>
                <a:cs typeface="Times New Roman" panose="02020603050405020304" pitchFamily="18" charset="0"/>
              </a:rPr>
              <a:t>(</a:t>
            </a:r>
            <a:r>
              <a:rPr lang="zh-TW" altLang="zh-TW" sz="2000" b="1" dirty="0">
                <a:ea typeface="微軟正黑體" panose="020B0604030504040204" pitchFamily="34" charset="-120"/>
                <a:cs typeface="Times New Roman" panose="02020603050405020304" pitchFamily="18" charset="0"/>
              </a:rPr>
              <a:t>引自區域排水系統之回歸水</a:t>
            </a:r>
            <a:r>
              <a:rPr lang="en-US" altLang="zh-TW" sz="2000" b="1" dirty="0">
                <a:ea typeface="微軟正黑體" panose="020B0604030504040204" pitchFamily="34" charset="-120"/>
                <a:cs typeface="Times New Roman" panose="02020603050405020304" pitchFamily="18" charset="0"/>
              </a:rPr>
              <a:t>)</a:t>
            </a:r>
            <a:r>
              <a:rPr lang="zh-TW" altLang="en-US" sz="2000" b="1" dirty="0">
                <a:ea typeface="微軟正黑體" panose="020B0604030504040204" pitchFamily="34" charset="-120"/>
                <a:cs typeface="Times New Roman" panose="02020603050405020304" pitchFamily="18" charset="0"/>
              </a:rPr>
              <a:t>每年約</a:t>
            </a:r>
            <a:r>
              <a:rPr lang="zh-TW" altLang="zh-TW" sz="2000" b="1" dirty="0">
                <a:ea typeface="微軟正黑體" panose="020B0604030504040204" pitchFamily="34" charset="-120"/>
                <a:cs typeface="Times New Roman" panose="02020603050405020304" pitchFamily="18" charset="0"/>
              </a:rPr>
              <a:t>為</a:t>
            </a:r>
            <a:r>
              <a:rPr lang="en-US" altLang="zh-TW" sz="2000" b="1" dirty="0">
                <a:ea typeface="微軟正黑體" panose="020B0604030504040204" pitchFamily="34" charset="-120"/>
                <a:cs typeface="Times New Roman" panose="02020603050405020304" pitchFamily="18" charset="0"/>
              </a:rPr>
              <a:t>7.24</a:t>
            </a:r>
            <a:r>
              <a:rPr lang="zh-TW" altLang="zh-TW" sz="2000" b="1" dirty="0">
                <a:ea typeface="微軟正黑體" panose="020B0604030504040204" pitchFamily="34" charset="-120"/>
                <a:cs typeface="Times New Roman" panose="02020603050405020304" pitchFamily="18" charset="0"/>
              </a:rPr>
              <a:t>億噸</a:t>
            </a:r>
            <a:r>
              <a:rPr lang="zh-TW" altLang="en-US" sz="2000" b="1" dirty="0">
                <a:ea typeface="微軟正黑體" panose="020B0604030504040204" pitchFamily="34" charset="-120"/>
                <a:cs typeface="Times New Roman" panose="02020603050405020304" pitchFamily="18" charset="0"/>
              </a:rPr>
              <a:t>，</a:t>
            </a:r>
            <a:r>
              <a:rPr lang="zh-TW" altLang="en-US" sz="2000" b="1" dirty="0">
                <a:solidFill>
                  <a:srgbClr val="FF0000"/>
                </a:solidFill>
                <a:ea typeface="微軟正黑體" panose="020B0604030504040204" pitchFamily="34" charset="-120"/>
                <a:cs typeface="Times New Roman" panose="02020603050405020304" pitchFamily="18" charset="0"/>
              </a:rPr>
              <a:t>占總灌溉用水</a:t>
            </a:r>
            <a:r>
              <a:rPr lang="en-US" altLang="zh-TW" sz="2000" b="1" dirty="0">
                <a:solidFill>
                  <a:srgbClr val="FF0000"/>
                </a:solidFill>
                <a:ea typeface="微軟正黑體" panose="020B0604030504040204" pitchFamily="34" charset="-120"/>
                <a:cs typeface="Times New Roman" panose="02020603050405020304" pitchFamily="18" charset="0"/>
              </a:rPr>
              <a:t>6.84%</a:t>
            </a:r>
            <a:r>
              <a:rPr lang="zh-TW" altLang="en-US" sz="2000" b="1" dirty="0">
                <a:ea typeface="微軟正黑體" panose="020B0604030504040204" pitchFamily="34" charset="-120"/>
                <a:cs typeface="Times New Roman" panose="02020603050405020304" pitchFamily="18" charset="0"/>
              </a:rPr>
              <a:t>。</a:t>
            </a:r>
            <a:endParaRPr lang="en-US" altLang="zh-TW" sz="2000" b="1" dirty="0">
              <a:ea typeface="微軟正黑體" panose="020B0604030504040204" pitchFamily="34" charset="-120"/>
              <a:cs typeface="Times New Roman" panose="02020603050405020304" pitchFamily="18" charset="0"/>
            </a:endParaRPr>
          </a:p>
        </p:txBody>
      </p:sp>
      <p:sp>
        <p:nvSpPr>
          <p:cNvPr id="50" name="Text Box 45"/>
          <p:cNvSpPr txBox="1">
            <a:spLocks noChangeArrowheads="1"/>
          </p:cNvSpPr>
          <p:nvPr/>
        </p:nvSpPr>
        <p:spPr bwMode="auto">
          <a:xfrm>
            <a:off x="4310115" y="6252313"/>
            <a:ext cx="4343184" cy="510012"/>
          </a:xfrm>
          <a:prstGeom prst="rect">
            <a:avLst/>
          </a:prstGeom>
          <a:noFill/>
          <a:ln w="9525">
            <a:noFill/>
            <a:miter lim="800000"/>
            <a:headEnd/>
            <a:tailEnd/>
          </a:ln>
          <a:effectLst/>
        </p:spPr>
        <p:txBody>
          <a:bodyPr wrap="square" lIns="90000" tIns="46800" rIns="90000" bIns="46800">
            <a:spAutoFit/>
          </a:bodyPr>
          <a:lstStyle/>
          <a:p>
            <a:pPr>
              <a:spcBef>
                <a:spcPts val="0"/>
              </a:spcBef>
              <a:tabLst>
                <a:tab pos="5467350" algn="ctr"/>
              </a:tabLst>
            </a:pPr>
            <a:r>
              <a:rPr lang="zh-TW" altLang="en-US" sz="900" b="1" dirty="0">
                <a:solidFill>
                  <a:schemeClr val="accent5"/>
                </a:solidFill>
                <a:latin typeface="微軟正黑體" panose="020B0604030504040204" pitchFamily="34" charset="-120"/>
                <a:ea typeface="微軟正黑體" panose="020B0604030504040204" pitchFamily="34" charset="-120"/>
                <a:cs typeface="Times New Roman" panose="02020603050405020304" pitchFamily="18" charset="0"/>
              </a:rPr>
              <a:t>資料來源：</a:t>
            </a:r>
            <a:endParaRPr lang="en-US" altLang="zh-TW" sz="900" b="1" dirty="0">
              <a:solidFill>
                <a:schemeClr val="accent5"/>
              </a:solidFill>
              <a:latin typeface="微軟正黑體" panose="020B0604030504040204" pitchFamily="34" charset="-120"/>
              <a:ea typeface="微軟正黑體" panose="020B0604030504040204" pitchFamily="34" charset="-120"/>
              <a:cs typeface="Times New Roman" panose="02020603050405020304" pitchFamily="18" charset="0"/>
            </a:endParaRPr>
          </a:p>
          <a:p>
            <a:pPr>
              <a:spcBef>
                <a:spcPts val="0"/>
              </a:spcBef>
              <a:tabLst>
                <a:tab pos="5467350" algn="ctr"/>
              </a:tabLst>
            </a:pPr>
            <a:r>
              <a:rPr lang="en-US" altLang="zh-TW" sz="900" b="1" dirty="0">
                <a:solidFill>
                  <a:schemeClr val="accent5"/>
                </a:solidFill>
                <a:latin typeface="微軟正黑體" panose="020B0604030504040204" pitchFamily="34" charset="-120"/>
                <a:ea typeface="微軟正黑體" panose="020B0604030504040204" pitchFamily="34" charset="-120"/>
                <a:cs typeface="Times New Roman" panose="02020603050405020304" pitchFamily="18" charset="0"/>
              </a:rPr>
              <a:t>1.111</a:t>
            </a:r>
            <a:r>
              <a:rPr lang="zh-TW" altLang="en-US" sz="900" b="1" dirty="0">
                <a:solidFill>
                  <a:schemeClr val="accent5"/>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900" b="1" dirty="0">
                <a:solidFill>
                  <a:schemeClr val="accent5"/>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900" b="1" dirty="0">
                <a:solidFill>
                  <a:schemeClr val="accent5"/>
                </a:solidFill>
                <a:latin typeface="微軟正黑體" panose="020B0604030504040204" pitchFamily="34" charset="-120"/>
                <a:ea typeface="微軟正黑體" panose="020B0604030504040204" pitchFamily="34" charset="-120"/>
                <a:cs typeface="Times New Roman" panose="02020603050405020304" pitchFamily="18" charset="0"/>
              </a:rPr>
              <a:t>月各農田管理處提報之區域排水引水量</a:t>
            </a:r>
            <a:endParaRPr lang="en-US" altLang="zh-TW" sz="900" b="1" dirty="0">
              <a:solidFill>
                <a:schemeClr val="accent5"/>
              </a:solidFill>
              <a:latin typeface="微軟正黑體" panose="020B0604030504040204" pitchFamily="34" charset="-120"/>
              <a:ea typeface="微軟正黑體" panose="020B0604030504040204" pitchFamily="34" charset="-120"/>
              <a:cs typeface="Times New Roman" panose="02020603050405020304" pitchFamily="18" charset="0"/>
            </a:endParaRPr>
          </a:p>
          <a:p>
            <a:pPr>
              <a:spcBef>
                <a:spcPts val="0"/>
              </a:spcBef>
              <a:tabLst>
                <a:tab pos="5467350" algn="ctr"/>
              </a:tabLst>
            </a:pPr>
            <a:r>
              <a:rPr lang="en-US" altLang="zh-TW" sz="900" b="1" dirty="0">
                <a:solidFill>
                  <a:schemeClr val="accent5"/>
                </a:solidFill>
                <a:latin typeface="微軟正黑體" panose="020B0604030504040204" pitchFamily="34" charset="-120"/>
                <a:ea typeface="微軟正黑體" panose="020B0604030504040204" pitchFamily="34" charset="-120"/>
                <a:cs typeface="Times New Roman" panose="02020603050405020304" pitchFamily="18" charset="0"/>
              </a:rPr>
              <a:t>2. </a:t>
            </a:r>
            <a:r>
              <a:rPr lang="zh-TW" altLang="en-US" sz="900" b="1" dirty="0">
                <a:solidFill>
                  <a:schemeClr val="accent5"/>
                </a:solidFill>
                <a:latin typeface="微軟正黑體" panose="020B0604030504040204" pitchFamily="34" charset="-120"/>
                <a:ea typeface="微軟正黑體" panose="020B0604030504040204" pitchFamily="34" charset="-120"/>
                <a:cs typeface="Times New Roman" panose="02020603050405020304" pitchFamily="18" charset="0"/>
              </a:rPr>
              <a:t>農田水利資料輯</a:t>
            </a:r>
            <a:r>
              <a:rPr lang="en-US" altLang="zh-TW" sz="900" b="1" dirty="0">
                <a:solidFill>
                  <a:schemeClr val="accent5"/>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900" b="1" dirty="0">
                <a:solidFill>
                  <a:schemeClr val="accent5"/>
                </a:solidFill>
                <a:latin typeface="微軟正黑體" panose="020B0604030504040204" pitchFamily="34" charset="-120"/>
                <a:ea typeface="微軟正黑體" panose="020B0604030504040204" pitchFamily="34" charset="-120"/>
                <a:cs typeface="Times New Roman" panose="02020603050405020304" pitchFamily="18" charset="0"/>
              </a:rPr>
              <a:t>公務統計報表系統</a:t>
            </a:r>
            <a:r>
              <a:rPr lang="en-US" altLang="zh-TW" sz="900" b="1" dirty="0">
                <a:solidFill>
                  <a:schemeClr val="accent5"/>
                </a:solidFill>
                <a:latin typeface="微軟正黑體" panose="020B0604030504040204" pitchFamily="34" charset="-120"/>
                <a:ea typeface="微軟正黑體" panose="020B0604030504040204" pitchFamily="34" charset="-120"/>
                <a:cs typeface="Times New Roman" panose="02020603050405020304" pitchFamily="18" charset="0"/>
              </a:rPr>
              <a:t>(106-110</a:t>
            </a:r>
            <a:r>
              <a:rPr lang="zh-TW" altLang="en-US" sz="900" b="1" dirty="0">
                <a:solidFill>
                  <a:schemeClr val="accent5"/>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900" b="1" dirty="0">
                <a:solidFill>
                  <a:schemeClr val="accent5"/>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pic>
        <p:nvPicPr>
          <p:cNvPr id="51" name="圖片 5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2414620"/>
            <a:ext cx="2952328" cy="4077987"/>
          </a:xfrm>
          <a:prstGeom prst="rect">
            <a:avLst/>
          </a:prstGeom>
        </p:spPr>
      </p:pic>
      <p:graphicFrame>
        <p:nvGraphicFramePr>
          <p:cNvPr id="52" name="表格 51"/>
          <p:cNvGraphicFramePr>
            <a:graphicFrameLocks noGrp="1"/>
          </p:cNvGraphicFramePr>
          <p:nvPr>
            <p:extLst>
              <p:ext uri="{D42A27DB-BD31-4B8C-83A1-F6EECF244321}">
                <p14:modId xmlns:p14="http://schemas.microsoft.com/office/powerpoint/2010/main" val="4060073230"/>
              </p:ext>
            </p:extLst>
          </p:nvPr>
        </p:nvGraphicFramePr>
        <p:xfrm>
          <a:off x="4310114" y="2290678"/>
          <a:ext cx="4343184" cy="3969300"/>
        </p:xfrm>
        <a:graphic>
          <a:graphicData uri="http://schemas.openxmlformats.org/drawingml/2006/table">
            <a:tbl>
              <a:tblPr/>
              <a:tblGrid>
                <a:gridCol w="828000">
                  <a:extLst>
                    <a:ext uri="{9D8B030D-6E8A-4147-A177-3AD203B41FA5}">
                      <a16:colId xmlns:a16="http://schemas.microsoft.com/office/drawing/2014/main" val="20000"/>
                    </a:ext>
                  </a:extLst>
                </a:gridCol>
                <a:gridCol w="1171728">
                  <a:extLst>
                    <a:ext uri="{9D8B030D-6E8A-4147-A177-3AD203B41FA5}">
                      <a16:colId xmlns:a16="http://schemas.microsoft.com/office/drawing/2014/main" val="20002"/>
                    </a:ext>
                  </a:extLst>
                </a:gridCol>
                <a:gridCol w="1171728">
                  <a:extLst>
                    <a:ext uri="{9D8B030D-6E8A-4147-A177-3AD203B41FA5}">
                      <a16:colId xmlns:a16="http://schemas.microsoft.com/office/drawing/2014/main" val="20004"/>
                    </a:ext>
                  </a:extLst>
                </a:gridCol>
                <a:gridCol w="1171728">
                  <a:extLst>
                    <a:ext uri="{9D8B030D-6E8A-4147-A177-3AD203B41FA5}">
                      <a16:colId xmlns:a16="http://schemas.microsoft.com/office/drawing/2014/main" val="20005"/>
                    </a:ext>
                  </a:extLst>
                </a:gridCol>
              </a:tblGrid>
              <a:tr h="774135">
                <a:tc>
                  <a:txBody>
                    <a:bodyPr/>
                    <a:lstStyle/>
                    <a:p>
                      <a:pPr algn="ct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管理處別</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引自區域排水</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p>
                      <a:pPr algn="ctr"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系統水量</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p>
                      <a:pPr algn="ctr" fontAlgn="ctr"/>
                      <a:r>
                        <a:rPr lang="zh-TW" altLang="en-US"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（億噸）</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marL="0" algn="ctr" defTabSz="914400" rtl="0" eaLnBrk="1" fontAlgn="ctr" latinLnBrk="0" hangingPunct="1"/>
                      <a:r>
                        <a:rPr lang="zh-TW" altLang="en-US"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近五年實際用水量平均</a:t>
                      </a:r>
                      <a:br>
                        <a:rPr lang="zh-TW" altLang="en-US"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br>
                      <a:r>
                        <a:rPr lang="zh-TW" altLang="en-US"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（億噸）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marL="0" algn="ctr" defTabSz="914400" rtl="0" eaLnBrk="1" fontAlgn="ctr" latinLnBrk="0" hangingPunct="1"/>
                      <a:r>
                        <a:rPr lang="zh-TW" altLang="en-US"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回歸水使用比例</a:t>
                      </a:r>
                      <a:endPar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p>
                      <a:pPr marL="0" algn="ctr" defTabSz="914400" rtl="0" eaLnBrk="1" fontAlgn="ctr" latinLnBrk="0" hangingPunct="1"/>
                      <a:r>
                        <a:rPr lang="zh-TW" altLang="en-US"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a:t>
                      </a:r>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a:t>
                      </a:r>
                      <a:r>
                        <a:rPr lang="zh-TW" altLang="en-US"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98446">
                <a:tc>
                  <a:txBody>
                    <a:bodyPr/>
                    <a:lstStyle/>
                    <a:p>
                      <a:pPr marL="0" algn="ctr" defTabSz="914400" rtl="0" eaLnBrk="1" fontAlgn="ctr" latinLnBrk="0" hangingPunct="1"/>
                      <a:r>
                        <a:rPr lang="zh-TW" altLang="en-US"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宜蘭</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0.70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6.53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10.72%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8446">
                <a:tc>
                  <a:txBody>
                    <a:bodyPr/>
                    <a:lstStyle/>
                    <a:p>
                      <a:pPr marL="0" algn="ctr" defTabSz="914400" rtl="0" eaLnBrk="1" fontAlgn="ctr" latinLnBrk="0" hangingPunct="1"/>
                      <a:r>
                        <a:rPr lang="zh-TW" altLang="en-US"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北基</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0.02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2.26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0.88%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8446">
                <a:tc>
                  <a:txBody>
                    <a:bodyPr/>
                    <a:lstStyle/>
                    <a:p>
                      <a:pPr marL="0" algn="ctr" defTabSz="914400" rtl="0" eaLnBrk="1" fontAlgn="ctr" latinLnBrk="0" hangingPunct="1"/>
                      <a:r>
                        <a:rPr lang="zh-TW" altLang="en-US"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桃園</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0.19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3.43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5.53%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8446">
                <a:tc>
                  <a:txBody>
                    <a:bodyPr/>
                    <a:lstStyle/>
                    <a:p>
                      <a:pPr marL="0" algn="ctr" defTabSz="914400" rtl="0" eaLnBrk="1" fontAlgn="ctr" latinLnBrk="0" hangingPunct="1"/>
                      <a:r>
                        <a:rPr lang="zh-TW" altLang="en-US"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石門</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0.27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1.62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16.72%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8475">
                <a:tc>
                  <a:txBody>
                    <a:bodyPr/>
                    <a:lstStyle/>
                    <a:p>
                      <a:pPr marL="0" algn="ctr" defTabSz="914400" rtl="0" eaLnBrk="1" fontAlgn="ctr" latinLnBrk="0" hangingPunct="1"/>
                      <a:r>
                        <a:rPr lang="zh-TW" altLang="en-US"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新竹</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0.11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2.71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4.06%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8446">
                <a:tc>
                  <a:txBody>
                    <a:bodyPr/>
                    <a:lstStyle/>
                    <a:p>
                      <a:pPr marL="0" algn="ctr" defTabSz="914400" rtl="0" eaLnBrk="1" fontAlgn="ctr" latinLnBrk="0" hangingPunct="1"/>
                      <a:r>
                        <a:rPr lang="zh-TW" altLang="en-US"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苗栗</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0.22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3.03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7.27%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8446">
                <a:tc>
                  <a:txBody>
                    <a:bodyPr/>
                    <a:lstStyle/>
                    <a:p>
                      <a:pPr marL="0" algn="ctr" defTabSz="914400" rtl="0" eaLnBrk="1" fontAlgn="ctr" latinLnBrk="0" hangingPunct="1"/>
                      <a:r>
                        <a:rPr lang="zh-TW" altLang="en-US"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台中</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0.64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11.80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5.42%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8446">
                <a:tc>
                  <a:txBody>
                    <a:bodyPr/>
                    <a:lstStyle/>
                    <a:p>
                      <a:pPr marL="0" algn="ctr" defTabSz="914400" rtl="0" eaLnBrk="1" fontAlgn="ctr" latinLnBrk="0" hangingPunct="1"/>
                      <a:r>
                        <a:rPr lang="zh-TW" altLang="en-US"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南投</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0.20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5.92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3.38%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8446">
                <a:tc>
                  <a:txBody>
                    <a:bodyPr/>
                    <a:lstStyle/>
                    <a:p>
                      <a:pPr marL="0" algn="ctr" defTabSz="914400" rtl="0" eaLnBrk="1" fontAlgn="ctr" latinLnBrk="0" hangingPunct="1"/>
                      <a:r>
                        <a:rPr lang="zh-TW" altLang="en-US"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彰化</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3.32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11.22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29.60%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8446">
                <a:tc>
                  <a:txBody>
                    <a:bodyPr/>
                    <a:lstStyle/>
                    <a:p>
                      <a:pPr marL="0" algn="ctr" defTabSz="914400" rtl="0" eaLnBrk="1" fontAlgn="ctr" latinLnBrk="0" hangingPunct="1"/>
                      <a:r>
                        <a:rPr lang="zh-TW" altLang="en-US"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雲林</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0.01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10.95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0.09%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8446">
                <a:tc>
                  <a:txBody>
                    <a:bodyPr/>
                    <a:lstStyle/>
                    <a:p>
                      <a:pPr marL="0" algn="ctr" defTabSz="914400" rtl="0" eaLnBrk="1" fontAlgn="ctr" latinLnBrk="0" hangingPunct="1"/>
                      <a:r>
                        <a:rPr lang="zh-TW" altLang="en-US"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嘉南</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0.49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6.38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7.68%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8446">
                <a:tc>
                  <a:txBody>
                    <a:bodyPr/>
                    <a:lstStyle/>
                    <a:p>
                      <a:pPr marL="0" algn="ctr" defTabSz="914400" rtl="0" eaLnBrk="1" fontAlgn="ctr" latinLnBrk="0" hangingPunct="1"/>
                      <a:r>
                        <a:rPr lang="zh-TW" altLang="en-US"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高雄</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0.21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2.98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7.05%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98446">
                <a:tc>
                  <a:txBody>
                    <a:bodyPr/>
                    <a:lstStyle/>
                    <a:p>
                      <a:pPr marL="0" algn="ctr" defTabSz="914400" rtl="0" eaLnBrk="1" fontAlgn="ctr" latinLnBrk="0" hangingPunct="1"/>
                      <a:r>
                        <a:rPr lang="zh-TW" altLang="en-US"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屏東</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0.80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6.65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12.04%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98446">
                <a:tc>
                  <a:txBody>
                    <a:bodyPr/>
                    <a:lstStyle/>
                    <a:p>
                      <a:pPr marL="0" algn="ctr" defTabSz="914400" rtl="0" eaLnBrk="1" fontAlgn="ctr" latinLnBrk="0" hangingPunct="1"/>
                      <a:r>
                        <a:rPr lang="zh-TW" altLang="en-US"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台東</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0.06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11.78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0.51%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98446">
                <a:tc>
                  <a:txBody>
                    <a:bodyPr/>
                    <a:lstStyle/>
                    <a:p>
                      <a:pPr marL="0" algn="ctr" defTabSz="914400" rtl="0" eaLnBrk="1" fontAlgn="ctr" latinLnBrk="0" hangingPunct="1"/>
                      <a:r>
                        <a:rPr lang="zh-TW" altLang="en-US"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花蓮</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18.62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98446">
                <a:tc>
                  <a:txBody>
                    <a:bodyPr/>
                    <a:lstStyle/>
                    <a:p>
                      <a:pPr marL="0" algn="ctr" defTabSz="914400" rtl="0" eaLnBrk="1" fontAlgn="ctr" latinLnBrk="0" hangingPunct="1"/>
                      <a:r>
                        <a:rPr lang="zh-TW" altLang="en-US"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合計</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7.24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a:solidFill>
                            <a:srgbClr val="000000"/>
                          </a:solidFill>
                          <a:effectLst/>
                          <a:latin typeface="微軟正黑體" panose="020B0604030504040204" pitchFamily="34" charset="-120"/>
                          <a:ea typeface="微軟正黑體" panose="020B0604030504040204" pitchFamily="34" charset="-120"/>
                          <a:cs typeface="+mn-cs"/>
                        </a:rPr>
                        <a:t>105.89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altLang="zh-TW" sz="12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6.84%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grpSp>
        <p:nvGrpSpPr>
          <p:cNvPr id="14" name="Group 29"/>
          <p:cNvGrpSpPr>
            <a:grpSpLocks/>
          </p:cNvGrpSpPr>
          <p:nvPr/>
        </p:nvGrpSpPr>
        <p:grpSpPr bwMode="auto">
          <a:xfrm>
            <a:off x="391934" y="1391642"/>
            <a:ext cx="152648" cy="152647"/>
            <a:chOff x="1239" y="1995"/>
            <a:chExt cx="115" cy="115"/>
          </a:xfrm>
          <a:solidFill>
            <a:srgbClr val="FF0000"/>
          </a:solidFill>
          <a:effectLst/>
        </p:grpSpPr>
        <p:sp>
          <p:nvSpPr>
            <p:cNvPr id="15"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6"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grpSp>
        <p:nvGrpSpPr>
          <p:cNvPr id="17" name="Group 29"/>
          <p:cNvGrpSpPr>
            <a:grpSpLocks/>
          </p:cNvGrpSpPr>
          <p:nvPr/>
        </p:nvGrpSpPr>
        <p:grpSpPr bwMode="auto">
          <a:xfrm>
            <a:off x="251520" y="918493"/>
            <a:ext cx="182562" cy="182562"/>
            <a:chOff x="1239" y="1995"/>
            <a:chExt cx="115" cy="115"/>
          </a:xfrm>
          <a:solidFill>
            <a:srgbClr val="002060"/>
          </a:solidFill>
        </p:grpSpPr>
        <p:sp>
          <p:nvSpPr>
            <p:cNvPr id="18"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latin typeface="微軟正黑體" panose="020B0604030504040204" pitchFamily="34" charset="-120"/>
                <a:ea typeface="微軟正黑體" panose="020B0604030504040204" pitchFamily="34" charset="-120"/>
              </a:endParaRPr>
            </a:p>
          </p:txBody>
        </p:sp>
        <p:sp>
          <p:nvSpPr>
            <p:cNvPr id="19"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471518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微軟正黑體" pitchFamily="34" charset="-120"/>
                <a:ea typeface="微軟正黑體" pitchFamily="34" charset="-120"/>
              </a:rPr>
              <a:t>貳、農業灌溉用水供灌效益</a:t>
            </a:r>
          </a:p>
        </p:txBody>
      </p:sp>
      <p:grpSp>
        <p:nvGrpSpPr>
          <p:cNvPr id="15" name="Group 29"/>
          <p:cNvGrpSpPr>
            <a:grpSpLocks/>
          </p:cNvGrpSpPr>
          <p:nvPr/>
        </p:nvGrpSpPr>
        <p:grpSpPr bwMode="auto">
          <a:xfrm>
            <a:off x="251520" y="918493"/>
            <a:ext cx="182562" cy="182562"/>
            <a:chOff x="1239" y="1995"/>
            <a:chExt cx="115" cy="115"/>
          </a:xfrm>
          <a:solidFill>
            <a:srgbClr val="002060"/>
          </a:solidFill>
        </p:grpSpPr>
        <p:sp>
          <p:nvSpPr>
            <p:cNvPr id="16"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8"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latin typeface="微軟正黑體" panose="020B0604030504040204" pitchFamily="34" charset="-120"/>
                <a:ea typeface="微軟正黑體" panose="020B0604030504040204" pitchFamily="34" charset="-120"/>
                <a:cs typeface="Times New Roman" panose="02020603050405020304" pitchFamily="18" charset="0"/>
              </a:endParaRPr>
            </a:p>
          </p:txBody>
        </p:sp>
      </p:grpSp>
      <p:grpSp>
        <p:nvGrpSpPr>
          <p:cNvPr id="20" name="Group 29"/>
          <p:cNvGrpSpPr>
            <a:grpSpLocks/>
          </p:cNvGrpSpPr>
          <p:nvPr/>
        </p:nvGrpSpPr>
        <p:grpSpPr bwMode="auto">
          <a:xfrm>
            <a:off x="391934" y="1391642"/>
            <a:ext cx="152648" cy="152647"/>
            <a:chOff x="1239" y="1995"/>
            <a:chExt cx="115" cy="115"/>
          </a:xfrm>
          <a:solidFill>
            <a:srgbClr val="FF0000"/>
          </a:solidFill>
          <a:effectLst/>
        </p:grpSpPr>
        <p:sp>
          <p:nvSpPr>
            <p:cNvPr id="22"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3"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42" name="Text Box 45"/>
          <p:cNvSpPr txBox="1">
            <a:spLocks noChangeArrowheads="1"/>
          </p:cNvSpPr>
          <p:nvPr/>
        </p:nvSpPr>
        <p:spPr bwMode="auto">
          <a:xfrm>
            <a:off x="425451" y="777851"/>
            <a:ext cx="8136904" cy="463846"/>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b="1" dirty="0">
                <a:latin typeface="微軟正黑體" panose="020B0604030504040204" pitchFamily="34" charset="-120"/>
                <a:ea typeface="微軟正黑體" panose="020B0604030504040204" pitchFamily="34" charset="-120"/>
              </a:rPr>
              <a:t>灌溉用水具有</a:t>
            </a:r>
            <a:r>
              <a:rPr lang="zh-TW" altLang="en-US" b="1" dirty="0">
                <a:solidFill>
                  <a:srgbClr val="0000CC"/>
                </a:solidFill>
                <a:latin typeface="微軟正黑體" panose="020B0604030504040204" pitchFamily="34" charset="-120"/>
                <a:ea typeface="微軟正黑體" panose="020B0604030504040204" pitchFamily="34" charset="-120"/>
              </a:rPr>
              <a:t>側向滲流及垂直入滲</a:t>
            </a:r>
            <a:r>
              <a:rPr lang="zh-TW" altLang="en-US" b="1" dirty="0">
                <a:latin typeface="微軟正黑體" panose="020B0604030504040204" pitchFamily="34" charset="-120"/>
                <a:ea typeface="微軟正黑體" panose="020B0604030504040204" pitchFamily="34" charset="-120"/>
              </a:rPr>
              <a:t>特性，可大量補注地下水</a:t>
            </a:r>
            <a:endParaRPr lang="en-US" altLang="zh-TW" b="1" dirty="0">
              <a:latin typeface="微軟正黑體" panose="020B0604030504040204" pitchFamily="34" charset="-120"/>
              <a:ea typeface="微軟正黑體" panose="020B0604030504040204" pitchFamily="34" charset="-120"/>
            </a:endParaRPr>
          </a:p>
        </p:txBody>
      </p:sp>
      <p:grpSp>
        <p:nvGrpSpPr>
          <p:cNvPr id="43" name="Group 29"/>
          <p:cNvGrpSpPr>
            <a:grpSpLocks/>
          </p:cNvGrpSpPr>
          <p:nvPr/>
        </p:nvGrpSpPr>
        <p:grpSpPr bwMode="auto">
          <a:xfrm>
            <a:off x="251520" y="918493"/>
            <a:ext cx="182562" cy="182562"/>
            <a:chOff x="1239" y="1995"/>
            <a:chExt cx="115" cy="115"/>
          </a:xfrm>
          <a:solidFill>
            <a:srgbClr val="002060"/>
          </a:solidFill>
        </p:grpSpPr>
        <p:sp>
          <p:nvSpPr>
            <p:cNvPr id="44"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latin typeface="微軟正黑體" panose="020B0604030504040204" pitchFamily="34" charset="-120"/>
                <a:ea typeface="微軟正黑體" panose="020B0604030504040204" pitchFamily="34" charset="-120"/>
              </a:endParaRPr>
            </a:p>
          </p:txBody>
        </p:sp>
        <p:sp>
          <p:nvSpPr>
            <p:cNvPr id="45"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latin typeface="微軟正黑體" panose="020B0604030504040204" pitchFamily="34" charset="-120"/>
                <a:ea typeface="微軟正黑體" panose="020B0604030504040204" pitchFamily="34" charset="-120"/>
              </a:endParaRPr>
            </a:p>
          </p:txBody>
        </p:sp>
      </p:grpSp>
      <p:sp>
        <p:nvSpPr>
          <p:cNvPr id="46" name="Text Box 45"/>
          <p:cNvSpPr txBox="1">
            <a:spLocks noChangeArrowheads="1"/>
          </p:cNvSpPr>
          <p:nvPr/>
        </p:nvSpPr>
        <p:spPr bwMode="auto">
          <a:xfrm>
            <a:off x="517198" y="1268760"/>
            <a:ext cx="8231266" cy="1325620"/>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sz="2000" b="1" dirty="0">
                <a:solidFill>
                  <a:srgbClr val="FF0000"/>
                </a:solidFill>
                <a:ea typeface="微軟正黑體" panose="020B0604030504040204" pitchFamily="34" charset="-120"/>
                <a:cs typeface="Times New Roman" panose="02020603050405020304" pitchFamily="18" charset="0"/>
              </a:rPr>
              <a:t>豐水年</a:t>
            </a:r>
            <a:r>
              <a:rPr lang="en-US" altLang="zh-TW" sz="2000" b="1" dirty="0">
                <a:solidFill>
                  <a:srgbClr val="FF0000"/>
                </a:solidFill>
                <a:ea typeface="微軟正黑體" panose="020B0604030504040204" pitchFamily="34" charset="-120"/>
                <a:cs typeface="Times New Roman" panose="02020603050405020304" pitchFamily="18" charset="0"/>
              </a:rPr>
              <a:t>(</a:t>
            </a:r>
            <a:r>
              <a:rPr lang="zh-TW" altLang="en-US" sz="2000" b="1" dirty="0">
                <a:solidFill>
                  <a:srgbClr val="FF0000"/>
                </a:solidFill>
                <a:ea typeface="微軟正黑體" panose="020B0604030504040204" pitchFamily="34" charset="-120"/>
                <a:cs typeface="Times New Roman" panose="02020603050405020304" pitchFamily="18" charset="0"/>
              </a:rPr>
              <a:t>期</a:t>
            </a:r>
            <a:r>
              <a:rPr lang="en-US" altLang="zh-TW" sz="2000" b="1" dirty="0">
                <a:solidFill>
                  <a:srgbClr val="FF0000"/>
                </a:solidFill>
                <a:ea typeface="微軟正黑體" panose="020B0604030504040204" pitchFamily="34" charset="-120"/>
                <a:cs typeface="Times New Roman" panose="02020603050405020304" pitchFamily="18" charset="0"/>
              </a:rPr>
              <a:t>)</a:t>
            </a:r>
            <a:r>
              <a:rPr lang="zh-TW" altLang="en-US" sz="2000" b="1" dirty="0">
                <a:solidFill>
                  <a:srgbClr val="FF0000"/>
                </a:solidFill>
                <a:ea typeface="微軟正黑體" panose="020B0604030504040204" pitchFamily="34" charset="-120"/>
                <a:cs typeface="Times New Roman" panose="02020603050405020304" pitchFamily="18" charset="0"/>
              </a:rPr>
              <a:t>灌溉取水</a:t>
            </a:r>
            <a:r>
              <a:rPr lang="zh-TW" altLang="en-US" sz="2000" b="1" dirty="0">
                <a:ea typeface="微軟正黑體" panose="020B0604030504040204" pitchFamily="34" charset="-120"/>
                <a:cs typeface="Times New Roman" panose="02020603050405020304" pitchFamily="18" charset="0"/>
              </a:rPr>
              <a:t>，因水量充足且無其他標的移用需求，水庫亦常常洩洪，爰歷年以超量引灌操作模式</a:t>
            </a:r>
            <a:r>
              <a:rPr lang="zh-TW" altLang="en-US" sz="2000" b="1" dirty="0">
                <a:latin typeface="新細明體"/>
                <a:ea typeface="新細明體"/>
                <a:cs typeface="Times New Roman" panose="02020603050405020304" pitchFamily="18" charset="0"/>
              </a:rPr>
              <a:t>，</a:t>
            </a:r>
            <a:r>
              <a:rPr lang="zh-TW" altLang="en-US" sz="2000" b="1" dirty="0">
                <a:ea typeface="微軟正黑體" panose="020B0604030504040204" pitchFamily="34" charset="-120"/>
                <a:cs typeface="Times New Roman" panose="02020603050405020304" pitchFamily="18" charset="0"/>
              </a:rPr>
              <a:t>使水稻於耕作期間田面長時間維持湛水狀態，灌溉用水經由入滲進入地下水層，據估計</a:t>
            </a:r>
            <a:r>
              <a:rPr lang="zh-TW" altLang="en-US" sz="2000" b="1" dirty="0">
                <a:solidFill>
                  <a:srgbClr val="FF0000"/>
                </a:solidFill>
                <a:ea typeface="微軟正黑體" panose="020B0604030504040204" pitchFamily="34" charset="-120"/>
                <a:cs typeface="Times New Roman" panose="02020603050405020304" pitchFamily="18" charset="0"/>
              </a:rPr>
              <a:t>每年補注地下水達</a:t>
            </a:r>
            <a:r>
              <a:rPr lang="en-US" altLang="zh-TW" sz="2000" b="1" dirty="0">
                <a:solidFill>
                  <a:srgbClr val="FF0000"/>
                </a:solidFill>
                <a:ea typeface="微軟正黑體" panose="020B0604030504040204" pitchFamily="34" charset="-120"/>
                <a:cs typeface="Times New Roman" panose="02020603050405020304" pitchFamily="18" charset="0"/>
              </a:rPr>
              <a:t>20</a:t>
            </a:r>
            <a:r>
              <a:rPr lang="zh-TW" altLang="en-US" sz="2000" b="1" dirty="0">
                <a:solidFill>
                  <a:srgbClr val="FF0000"/>
                </a:solidFill>
                <a:ea typeface="微軟正黑體" panose="020B0604030504040204" pitchFamily="34" charset="-120"/>
                <a:cs typeface="Times New Roman" panose="02020603050405020304" pitchFamily="18" charset="0"/>
              </a:rPr>
              <a:t>億噸</a:t>
            </a:r>
            <a:r>
              <a:rPr lang="zh-TW" altLang="en-US" sz="2000" b="1" dirty="0">
                <a:ea typeface="微軟正黑體" panose="020B0604030504040204" pitchFamily="34" charset="-120"/>
                <a:cs typeface="Times New Roman" panose="02020603050405020304" pitchFamily="18" charset="0"/>
              </a:rPr>
              <a:t>，約等於</a:t>
            </a:r>
            <a:r>
              <a:rPr lang="en-US" altLang="zh-TW" sz="2000" b="1" dirty="0">
                <a:ea typeface="微軟正黑體" panose="020B0604030504040204" pitchFamily="34" charset="-120"/>
                <a:cs typeface="Times New Roman" panose="02020603050405020304" pitchFamily="18" charset="0"/>
              </a:rPr>
              <a:t>6</a:t>
            </a:r>
            <a:r>
              <a:rPr lang="zh-TW" altLang="en-US" sz="2000" b="1" dirty="0">
                <a:ea typeface="微軟正黑體" panose="020B0604030504040204" pitchFamily="34" charset="-120"/>
                <a:cs typeface="Times New Roman" panose="02020603050405020304" pitchFamily="18" charset="0"/>
              </a:rPr>
              <a:t>座翡翠水庫的有效容量（劉振宇，</a:t>
            </a:r>
            <a:r>
              <a:rPr lang="en-US" altLang="zh-TW" sz="2000" b="1" dirty="0">
                <a:ea typeface="微軟正黑體" panose="020B0604030504040204" pitchFamily="34" charset="-120"/>
                <a:cs typeface="Times New Roman" panose="02020603050405020304" pitchFamily="18" charset="0"/>
              </a:rPr>
              <a:t>2003</a:t>
            </a:r>
            <a:r>
              <a:rPr lang="zh-TW" altLang="en-US" sz="2000" b="1" dirty="0">
                <a:ea typeface="微軟正黑體" panose="020B0604030504040204" pitchFamily="34" charset="-120"/>
                <a:cs typeface="Times New Roman" panose="02020603050405020304" pitchFamily="18" charset="0"/>
              </a:rPr>
              <a:t>）。</a:t>
            </a:r>
          </a:p>
        </p:txBody>
      </p:sp>
      <p:sp>
        <p:nvSpPr>
          <p:cNvPr id="17" name="文字方塊 16"/>
          <p:cNvSpPr txBox="1"/>
          <p:nvPr/>
        </p:nvSpPr>
        <p:spPr>
          <a:xfrm>
            <a:off x="6732240" y="5516866"/>
            <a:ext cx="191333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zh-TW" altLang="en-US" sz="1800" b="1"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合計補注 </a:t>
            </a:r>
            <a:r>
              <a:rPr lang="en-US" altLang="zh-TW" sz="1800" b="1"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1800" b="1"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億噸</a:t>
            </a:r>
          </a:p>
        </p:txBody>
      </p:sp>
      <p:pic>
        <p:nvPicPr>
          <p:cNvPr id="19" name="圖片 18"/>
          <p:cNvPicPr>
            <a:picLocks noChangeAspect="1"/>
          </p:cNvPicPr>
          <p:nvPr/>
        </p:nvPicPr>
        <p:blipFill>
          <a:blip r:embed="rId2"/>
          <a:stretch>
            <a:fillRect/>
          </a:stretch>
        </p:blipFill>
        <p:spPr>
          <a:xfrm>
            <a:off x="6747257" y="2420888"/>
            <a:ext cx="2051466" cy="3027655"/>
          </a:xfrm>
          <a:prstGeom prst="rect">
            <a:avLst/>
          </a:prstGeom>
        </p:spPr>
      </p:pic>
      <p:cxnSp>
        <p:nvCxnSpPr>
          <p:cNvPr id="21" name="直線接點 20"/>
          <p:cNvCxnSpPr/>
          <p:nvPr/>
        </p:nvCxnSpPr>
        <p:spPr>
          <a:xfrm flipV="1">
            <a:off x="6539856" y="2925742"/>
            <a:ext cx="1576396" cy="10814"/>
          </a:xfrm>
          <a:prstGeom prst="line">
            <a:avLst/>
          </a:prstGeom>
          <a:ln w="25400">
            <a:headEnd type="none"/>
            <a:tailEnd type="oval"/>
          </a:ln>
        </p:spPr>
        <p:style>
          <a:lnRef idx="1">
            <a:schemeClr val="accent1"/>
          </a:lnRef>
          <a:fillRef idx="0">
            <a:schemeClr val="accent1"/>
          </a:fillRef>
          <a:effectRef idx="0">
            <a:schemeClr val="accent1"/>
          </a:effectRef>
          <a:fontRef idx="minor">
            <a:schemeClr val="tx1"/>
          </a:fontRef>
        </p:style>
      </p:cxnSp>
      <p:sp>
        <p:nvSpPr>
          <p:cNvPr id="24" name="文字方塊 23"/>
          <p:cNvSpPr txBox="1"/>
          <p:nvPr/>
        </p:nvSpPr>
        <p:spPr>
          <a:xfrm>
            <a:off x="7183040" y="2340967"/>
            <a:ext cx="1690688" cy="584775"/>
          </a:xfrm>
          <a:prstGeom prst="rect">
            <a:avLst/>
          </a:prstGeom>
          <a:noFill/>
        </p:spPr>
        <p:txBody>
          <a:bodyPr wrap="square" rtlCol="0">
            <a:spAutoFit/>
          </a:bodyPr>
          <a:lstStyle/>
          <a:p>
            <a:r>
              <a:rPr lang="zh-TW" altLang="en-US" sz="1600" b="1" dirty="0">
                <a:ea typeface="微軟正黑體" panose="020B0604030504040204" pitchFamily="34" charset="-120"/>
                <a:cs typeface="Times New Roman" panose="02020603050405020304" pitchFamily="18" charset="0"/>
              </a:rPr>
              <a:t>北部</a:t>
            </a:r>
            <a:endParaRPr lang="en-US" altLang="zh-TW" sz="1600" b="1" dirty="0">
              <a:ea typeface="微軟正黑體" panose="020B0604030504040204" pitchFamily="34" charset="-120"/>
              <a:cs typeface="Times New Roman" panose="02020603050405020304" pitchFamily="18" charset="0"/>
            </a:endParaRPr>
          </a:p>
          <a:p>
            <a:r>
              <a:rPr lang="en-US" altLang="zh-TW" sz="1600" b="1" dirty="0">
                <a:ea typeface="微軟正黑體" panose="020B0604030504040204" pitchFamily="34" charset="-120"/>
                <a:cs typeface="Times New Roman" panose="02020603050405020304" pitchFamily="18" charset="0"/>
              </a:rPr>
              <a:t>5.03</a:t>
            </a:r>
            <a:r>
              <a:rPr lang="zh-TW" altLang="en-US" sz="1600" b="1" dirty="0">
                <a:ea typeface="微軟正黑體" panose="020B0604030504040204" pitchFamily="34" charset="-120"/>
                <a:cs typeface="Times New Roman" panose="02020603050405020304" pitchFamily="18" charset="0"/>
              </a:rPr>
              <a:t>億噸</a:t>
            </a:r>
          </a:p>
        </p:txBody>
      </p:sp>
      <p:cxnSp>
        <p:nvCxnSpPr>
          <p:cNvPr id="25" name="直線接點 24"/>
          <p:cNvCxnSpPr/>
          <p:nvPr/>
        </p:nvCxnSpPr>
        <p:spPr>
          <a:xfrm>
            <a:off x="6105954" y="3780473"/>
            <a:ext cx="1346366" cy="4388"/>
          </a:xfrm>
          <a:prstGeom prst="line">
            <a:avLst/>
          </a:prstGeom>
          <a:ln w="25400">
            <a:headEnd type="none"/>
            <a:tailEnd type="oval"/>
          </a:ln>
        </p:spPr>
        <p:style>
          <a:lnRef idx="1">
            <a:schemeClr val="accent1"/>
          </a:lnRef>
          <a:fillRef idx="0">
            <a:schemeClr val="accent1"/>
          </a:fillRef>
          <a:effectRef idx="0">
            <a:schemeClr val="accent1"/>
          </a:effectRef>
          <a:fontRef idx="minor">
            <a:schemeClr val="tx1"/>
          </a:fontRef>
        </p:style>
      </p:cxnSp>
      <p:sp>
        <p:nvSpPr>
          <p:cNvPr id="26" name="文字方塊 25"/>
          <p:cNvSpPr txBox="1"/>
          <p:nvPr/>
        </p:nvSpPr>
        <p:spPr>
          <a:xfrm>
            <a:off x="6437752" y="3155695"/>
            <a:ext cx="1690688" cy="584775"/>
          </a:xfrm>
          <a:prstGeom prst="rect">
            <a:avLst/>
          </a:prstGeom>
          <a:noFill/>
        </p:spPr>
        <p:txBody>
          <a:bodyPr wrap="square" rtlCol="0">
            <a:spAutoFit/>
          </a:bodyPr>
          <a:lstStyle/>
          <a:p>
            <a:r>
              <a:rPr lang="zh-TW" altLang="en-US" sz="1600" b="1" dirty="0">
                <a:ea typeface="微軟正黑體" panose="020B0604030504040204" pitchFamily="34" charset="-120"/>
                <a:cs typeface="Times New Roman" panose="02020603050405020304" pitchFamily="18" charset="0"/>
              </a:rPr>
              <a:t>中部</a:t>
            </a:r>
            <a:endParaRPr lang="en-US" altLang="zh-TW" sz="1600" b="1" dirty="0">
              <a:ea typeface="微軟正黑體" panose="020B0604030504040204" pitchFamily="34" charset="-120"/>
              <a:cs typeface="Times New Roman" panose="02020603050405020304" pitchFamily="18" charset="0"/>
            </a:endParaRPr>
          </a:p>
          <a:p>
            <a:r>
              <a:rPr lang="en-US" altLang="zh-TW" sz="1600" b="1" dirty="0">
                <a:ea typeface="微軟正黑體" panose="020B0604030504040204" pitchFamily="34" charset="-120"/>
                <a:cs typeface="Times New Roman" panose="02020603050405020304" pitchFamily="18" charset="0"/>
              </a:rPr>
              <a:t>9.60</a:t>
            </a:r>
            <a:r>
              <a:rPr lang="zh-TW" altLang="en-US" sz="1600" b="1" dirty="0">
                <a:ea typeface="微軟正黑體" panose="020B0604030504040204" pitchFamily="34" charset="-120"/>
                <a:cs typeface="Times New Roman" panose="02020603050405020304" pitchFamily="18" charset="0"/>
              </a:rPr>
              <a:t>億噸</a:t>
            </a:r>
          </a:p>
        </p:txBody>
      </p:sp>
      <p:cxnSp>
        <p:nvCxnSpPr>
          <p:cNvPr id="27" name="直線接點 26"/>
          <p:cNvCxnSpPr/>
          <p:nvPr/>
        </p:nvCxnSpPr>
        <p:spPr>
          <a:xfrm flipV="1">
            <a:off x="6234089" y="4828852"/>
            <a:ext cx="1285874" cy="15578"/>
          </a:xfrm>
          <a:prstGeom prst="line">
            <a:avLst/>
          </a:prstGeom>
          <a:ln w="25400">
            <a:headEnd type="none"/>
            <a:tailEnd type="oval"/>
          </a:ln>
        </p:spPr>
        <p:style>
          <a:lnRef idx="1">
            <a:schemeClr val="accent1"/>
          </a:lnRef>
          <a:fillRef idx="0">
            <a:schemeClr val="accent1"/>
          </a:fillRef>
          <a:effectRef idx="0">
            <a:schemeClr val="accent1"/>
          </a:effectRef>
          <a:fontRef idx="minor">
            <a:schemeClr val="tx1"/>
          </a:fontRef>
        </p:style>
      </p:cxnSp>
      <p:sp>
        <p:nvSpPr>
          <p:cNvPr id="28" name="文字方塊 27"/>
          <p:cNvSpPr txBox="1"/>
          <p:nvPr/>
        </p:nvSpPr>
        <p:spPr>
          <a:xfrm>
            <a:off x="6400800" y="4259718"/>
            <a:ext cx="1690688" cy="584775"/>
          </a:xfrm>
          <a:prstGeom prst="rect">
            <a:avLst/>
          </a:prstGeom>
          <a:noFill/>
        </p:spPr>
        <p:txBody>
          <a:bodyPr wrap="square" rtlCol="0">
            <a:spAutoFit/>
          </a:bodyPr>
          <a:lstStyle/>
          <a:p>
            <a:r>
              <a:rPr lang="zh-TW" altLang="en-US" sz="1600" b="1" dirty="0">
                <a:ea typeface="微軟正黑體" panose="020B0604030504040204" pitchFamily="34" charset="-120"/>
                <a:cs typeface="Times New Roman" panose="02020603050405020304" pitchFamily="18" charset="0"/>
              </a:rPr>
              <a:t>南部</a:t>
            </a:r>
            <a:endParaRPr lang="en-US" altLang="zh-TW" sz="1600" b="1" dirty="0">
              <a:ea typeface="微軟正黑體" panose="020B0604030504040204" pitchFamily="34" charset="-120"/>
              <a:cs typeface="Times New Roman" panose="02020603050405020304" pitchFamily="18" charset="0"/>
            </a:endParaRPr>
          </a:p>
          <a:p>
            <a:r>
              <a:rPr lang="en-US" altLang="zh-TW" sz="1600" b="1" dirty="0">
                <a:ea typeface="微軟正黑體" panose="020B0604030504040204" pitchFamily="34" charset="-120"/>
                <a:cs typeface="Times New Roman" panose="02020603050405020304" pitchFamily="18" charset="0"/>
              </a:rPr>
              <a:t>3.93</a:t>
            </a:r>
            <a:r>
              <a:rPr lang="zh-TW" altLang="en-US" sz="1600" b="1" dirty="0">
                <a:ea typeface="微軟正黑體" panose="020B0604030504040204" pitchFamily="34" charset="-120"/>
                <a:cs typeface="Times New Roman" panose="02020603050405020304" pitchFamily="18" charset="0"/>
              </a:rPr>
              <a:t>億噸</a:t>
            </a:r>
          </a:p>
        </p:txBody>
      </p:sp>
      <p:cxnSp>
        <p:nvCxnSpPr>
          <p:cNvPr id="29" name="直線接點 28"/>
          <p:cNvCxnSpPr/>
          <p:nvPr/>
        </p:nvCxnSpPr>
        <p:spPr>
          <a:xfrm>
            <a:off x="8028384" y="4011225"/>
            <a:ext cx="951310" cy="8847"/>
          </a:xfrm>
          <a:prstGeom prst="line">
            <a:avLst/>
          </a:prstGeom>
          <a:ln w="25400">
            <a:headEnd type="oval"/>
            <a:tailEnd type="none"/>
          </a:ln>
        </p:spPr>
        <p:style>
          <a:lnRef idx="1">
            <a:schemeClr val="accent1"/>
          </a:lnRef>
          <a:fillRef idx="0">
            <a:schemeClr val="accent1"/>
          </a:fillRef>
          <a:effectRef idx="0">
            <a:schemeClr val="accent1"/>
          </a:effectRef>
          <a:fontRef idx="minor">
            <a:schemeClr val="tx1"/>
          </a:fontRef>
        </p:style>
      </p:cxnSp>
      <p:sp>
        <p:nvSpPr>
          <p:cNvPr id="30" name="文字方塊 29"/>
          <p:cNvSpPr txBox="1"/>
          <p:nvPr/>
        </p:nvSpPr>
        <p:spPr>
          <a:xfrm>
            <a:off x="8191564" y="3435297"/>
            <a:ext cx="1060956" cy="584775"/>
          </a:xfrm>
          <a:prstGeom prst="rect">
            <a:avLst/>
          </a:prstGeom>
          <a:noFill/>
        </p:spPr>
        <p:txBody>
          <a:bodyPr wrap="square" rtlCol="0">
            <a:spAutoFit/>
          </a:bodyPr>
          <a:lstStyle/>
          <a:p>
            <a:r>
              <a:rPr lang="zh-TW" altLang="en-US" sz="1600" b="1" dirty="0">
                <a:ea typeface="微軟正黑體" panose="020B0604030504040204" pitchFamily="34" charset="-120"/>
                <a:cs typeface="Times New Roman" panose="02020603050405020304" pitchFamily="18" charset="0"/>
              </a:rPr>
              <a:t>東部</a:t>
            </a:r>
            <a:endParaRPr lang="en-US" altLang="zh-TW" sz="1600" b="1" dirty="0">
              <a:ea typeface="微軟正黑體" panose="020B0604030504040204" pitchFamily="34" charset="-120"/>
              <a:cs typeface="Times New Roman" panose="02020603050405020304" pitchFamily="18" charset="0"/>
            </a:endParaRPr>
          </a:p>
          <a:p>
            <a:r>
              <a:rPr lang="en-US" altLang="zh-TW" sz="1600" b="1" dirty="0">
                <a:ea typeface="微軟正黑體" panose="020B0604030504040204" pitchFamily="34" charset="-120"/>
                <a:cs typeface="Times New Roman" panose="02020603050405020304" pitchFamily="18" charset="0"/>
              </a:rPr>
              <a:t>1.45</a:t>
            </a:r>
            <a:r>
              <a:rPr lang="zh-TW" altLang="en-US" sz="1600" b="1" dirty="0">
                <a:ea typeface="微軟正黑體" panose="020B0604030504040204" pitchFamily="34" charset="-120"/>
                <a:cs typeface="Times New Roman" panose="02020603050405020304" pitchFamily="18" charset="0"/>
              </a:rPr>
              <a:t>億噸</a:t>
            </a:r>
          </a:p>
        </p:txBody>
      </p:sp>
      <p:pic>
        <p:nvPicPr>
          <p:cNvPr id="31" name="圖片 30"/>
          <p:cNvPicPr>
            <a:picLocks noChangeAspect="1"/>
          </p:cNvPicPr>
          <p:nvPr/>
        </p:nvPicPr>
        <p:blipFill rotWithShape="1">
          <a:blip r:embed="rId3"/>
          <a:srcRect t="5826"/>
          <a:stretch/>
        </p:blipFill>
        <p:spPr>
          <a:xfrm>
            <a:off x="504143" y="3717032"/>
            <a:ext cx="5586253" cy="2266024"/>
          </a:xfrm>
          <a:prstGeom prst="rect">
            <a:avLst/>
          </a:prstGeom>
        </p:spPr>
      </p:pic>
      <p:sp>
        <p:nvSpPr>
          <p:cNvPr id="32" name="文字方塊 31"/>
          <p:cNvSpPr txBox="1"/>
          <p:nvPr/>
        </p:nvSpPr>
        <p:spPr>
          <a:xfrm>
            <a:off x="611560" y="6021288"/>
            <a:ext cx="3647152" cy="338554"/>
          </a:xfrm>
          <a:prstGeom prst="rect">
            <a:avLst/>
          </a:prstGeom>
          <a:noFill/>
        </p:spPr>
        <p:txBody>
          <a:bodyPr wrap="none" rtlCol="0">
            <a:spAutoFit/>
          </a:bodyPr>
          <a:lstStyle/>
          <a:p>
            <a:pPr marL="177800" indent="-177800">
              <a:buFont typeface="Wingdings" panose="05000000000000000000" pitchFamily="2" charset="2"/>
              <a:buChar char="Ø"/>
            </a:pPr>
            <a:r>
              <a:rPr lang="zh-TW" altLang="en-US" sz="1600" b="1" dirty="0">
                <a:ea typeface="微軟正黑體" panose="020B0604030504040204" pitchFamily="34" charset="-120"/>
                <a:cs typeface="Times New Roman" panose="02020603050405020304" pitchFamily="18" charset="0"/>
              </a:rPr>
              <a:t>灌溉用水經由入滲補注地下水示意圖</a:t>
            </a:r>
          </a:p>
        </p:txBody>
      </p:sp>
      <p:sp>
        <p:nvSpPr>
          <p:cNvPr id="33" name="文字方塊 32"/>
          <p:cNvSpPr txBox="1"/>
          <p:nvPr/>
        </p:nvSpPr>
        <p:spPr>
          <a:xfrm>
            <a:off x="6203289" y="6021288"/>
            <a:ext cx="2826415" cy="338554"/>
          </a:xfrm>
          <a:prstGeom prst="rect">
            <a:avLst/>
          </a:prstGeom>
          <a:noFill/>
        </p:spPr>
        <p:txBody>
          <a:bodyPr wrap="none" rtlCol="0">
            <a:spAutoFit/>
          </a:bodyPr>
          <a:lstStyle/>
          <a:p>
            <a:pPr marL="177800" indent="-177800">
              <a:buFont typeface="Wingdings" panose="05000000000000000000" pitchFamily="2" charset="2"/>
              <a:buChar char="Ø"/>
            </a:pPr>
            <a:r>
              <a:rPr lang="zh-TW" altLang="en-US" sz="1600" b="1" dirty="0">
                <a:ea typeface="微軟正黑體" panose="020B0604030504040204" pitchFamily="34" charset="-120"/>
                <a:cs typeface="Times New Roman" panose="02020603050405020304" pitchFamily="18" charset="0"/>
              </a:rPr>
              <a:t>全國各區地下水補注量推估</a:t>
            </a:r>
          </a:p>
        </p:txBody>
      </p:sp>
    </p:spTree>
    <p:extLst>
      <p:ext uri="{BB962C8B-B14F-4D97-AF65-F5344CB8AC3E}">
        <p14:creationId xmlns:p14="http://schemas.microsoft.com/office/powerpoint/2010/main" val="71421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微軟正黑體" pitchFamily="34" charset="-120"/>
                <a:ea typeface="微軟正黑體" pitchFamily="34" charset="-120"/>
              </a:rPr>
              <a:t>貳、農業灌溉用水供灌效益</a:t>
            </a:r>
          </a:p>
        </p:txBody>
      </p:sp>
      <p:grpSp>
        <p:nvGrpSpPr>
          <p:cNvPr id="15" name="Group 29"/>
          <p:cNvGrpSpPr>
            <a:grpSpLocks/>
          </p:cNvGrpSpPr>
          <p:nvPr/>
        </p:nvGrpSpPr>
        <p:grpSpPr bwMode="auto">
          <a:xfrm>
            <a:off x="251520" y="918493"/>
            <a:ext cx="182562" cy="182562"/>
            <a:chOff x="1239" y="1995"/>
            <a:chExt cx="115" cy="115"/>
          </a:xfrm>
          <a:solidFill>
            <a:srgbClr val="002060"/>
          </a:solidFill>
        </p:grpSpPr>
        <p:sp>
          <p:nvSpPr>
            <p:cNvPr id="16"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8"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latin typeface="微軟正黑體" panose="020B0604030504040204" pitchFamily="34" charset="-120"/>
                <a:ea typeface="微軟正黑體" panose="020B0604030504040204" pitchFamily="34" charset="-120"/>
                <a:cs typeface="Times New Roman" panose="02020603050405020304" pitchFamily="18" charset="0"/>
              </a:endParaRPr>
            </a:p>
          </p:txBody>
        </p:sp>
      </p:grpSp>
      <p:grpSp>
        <p:nvGrpSpPr>
          <p:cNvPr id="20" name="Group 29"/>
          <p:cNvGrpSpPr>
            <a:grpSpLocks/>
          </p:cNvGrpSpPr>
          <p:nvPr/>
        </p:nvGrpSpPr>
        <p:grpSpPr bwMode="auto">
          <a:xfrm>
            <a:off x="512882" y="1406538"/>
            <a:ext cx="152648" cy="152647"/>
            <a:chOff x="1239" y="1995"/>
            <a:chExt cx="115" cy="115"/>
          </a:xfrm>
          <a:solidFill>
            <a:srgbClr val="FF0000"/>
          </a:solidFill>
          <a:effectLst/>
        </p:grpSpPr>
        <p:sp>
          <p:nvSpPr>
            <p:cNvPr id="22"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3"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42" name="Text Box 45"/>
          <p:cNvSpPr txBox="1">
            <a:spLocks noChangeArrowheads="1"/>
          </p:cNvSpPr>
          <p:nvPr/>
        </p:nvSpPr>
        <p:spPr bwMode="auto">
          <a:xfrm>
            <a:off x="425451" y="777851"/>
            <a:ext cx="8136904" cy="463846"/>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b="1" dirty="0">
                <a:latin typeface="微軟正黑體" panose="020B0604030504040204" pitchFamily="34" charset="-120"/>
                <a:ea typeface="微軟正黑體" panose="020B0604030504040204" pitchFamily="34" charset="-120"/>
              </a:rPr>
              <a:t>枯水年</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期</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透過掌水工調配灌溉用水，有效提升用水效率</a:t>
            </a:r>
          </a:p>
        </p:txBody>
      </p:sp>
      <p:grpSp>
        <p:nvGrpSpPr>
          <p:cNvPr id="43" name="Group 29"/>
          <p:cNvGrpSpPr>
            <a:grpSpLocks/>
          </p:cNvGrpSpPr>
          <p:nvPr/>
        </p:nvGrpSpPr>
        <p:grpSpPr bwMode="auto">
          <a:xfrm>
            <a:off x="251520" y="918493"/>
            <a:ext cx="182562" cy="182562"/>
            <a:chOff x="1239" y="1995"/>
            <a:chExt cx="115" cy="115"/>
          </a:xfrm>
          <a:solidFill>
            <a:srgbClr val="002060"/>
          </a:solidFill>
        </p:grpSpPr>
        <p:sp>
          <p:nvSpPr>
            <p:cNvPr id="44"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latin typeface="微軟正黑體" panose="020B0604030504040204" pitchFamily="34" charset="-120"/>
                <a:ea typeface="微軟正黑體" panose="020B0604030504040204" pitchFamily="34" charset="-120"/>
              </a:endParaRPr>
            </a:p>
          </p:txBody>
        </p:sp>
        <p:sp>
          <p:nvSpPr>
            <p:cNvPr id="45"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latin typeface="微軟正黑體" panose="020B0604030504040204" pitchFamily="34" charset="-120"/>
                <a:ea typeface="微軟正黑體" panose="020B0604030504040204" pitchFamily="34" charset="-120"/>
              </a:endParaRPr>
            </a:p>
          </p:txBody>
        </p:sp>
      </p:grpSp>
      <p:sp>
        <p:nvSpPr>
          <p:cNvPr id="32" name="文字方塊 31"/>
          <p:cNvSpPr txBox="1"/>
          <p:nvPr/>
        </p:nvSpPr>
        <p:spPr>
          <a:xfrm>
            <a:off x="3257753" y="6253814"/>
            <a:ext cx="2826415" cy="338554"/>
          </a:xfrm>
          <a:prstGeom prst="rect">
            <a:avLst/>
          </a:prstGeom>
          <a:noFill/>
        </p:spPr>
        <p:txBody>
          <a:bodyPr wrap="none" rtlCol="0">
            <a:spAutoFit/>
          </a:bodyPr>
          <a:lstStyle/>
          <a:p>
            <a:pPr marL="177800" indent="-177800">
              <a:buFont typeface="Wingdings" panose="05000000000000000000" pitchFamily="2" charset="2"/>
              <a:buChar char="Ø"/>
            </a:pPr>
            <a:r>
              <a:rPr lang="zh-TW" altLang="en-US" sz="1600" b="1" dirty="0">
                <a:ea typeface="微軟正黑體" panose="020B0604030504040204" pitchFamily="34" charset="-120"/>
                <a:cs typeface="Times New Roman" panose="02020603050405020304" pitchFamily="18" charset="0"/>
              </a:rPr>
              <a:t>掌水工調配灌溉用水示意圖</a:t>
            </a:r>
          </a:p>
        </p:txBody>
      </p:sp>
      <p:grpSp>
        <p:nvGrpSpPr>
          <p:cNvPr id="35" name="Group 29"/>
          <p:cNvGrpSpPr>
            <a:grpSpLocks/>
          </p:cNvGrpSpPr>
          <p:nvPr/>
        </p:nvGrpSpPr>
        <p:grpSpPr bwMode="auto">
          <a:xfrm>
            <a:off x="251520" y="918493"/>
            <a:ext cx="182562" cy="182562"/>
            <a:chOff x="1239" y="1995"/>
            <a:chExt cx="115" cy="115"/>
          </a:xfrm>
          <a:solidFill>
            <a:srgbClr val="002060"/>
          </a:solidFill>
        </p:grpSpPr>
        <p:sp>
          <p:nvSpPr>
            <p:cNvPr id="36"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7"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39" name="Text Box 45"/>
          <p:cNvSpPr txBox="1">
            <a:spLocks noChangeArrowheads="1"/>
          </p:cNvSpPr>
          <p:nvPr/>
        </p:nvSpPr>
        <p:spPr bwMode="auto">
          <a:xfrm>
            <a:off x="663811" y="1268760"/>
            <a:ext cx="7857504" cy="2169825"/>
          </a:xfrm>
          <a:prstGeom prst="rect">
            <a:avLst/>
          </a:prstGeom>
        </p:spPr>
        <p:txBody>
          <a:bodyPr wrap="square">
            <a:spAutoFit/>
          </a:bodyPr>
          <a:lstStyle>
            <a:defPPr>
              <a:defRPr lang="en-US"/>
            </a:defPPr>
            <a:lvl1pPr>
              <a:spcBef>
                <a:spcPts val="1800"/>
              </a:spcBef>
              <a:defRPr b="1">
                <a:ea typeface="微軟正黑體" panose="020B0604030504040204" pitchFamily="34" charset="-120"/>
                <a:cs typeface="Times New Roman" panose="02020603050405020304" pitchFamily="18" charset="0"/>
              </a:defRPr>
            </a:lvl1pPr>
          </a:lstStyle>
          <a:p>
            <a:r>
              <a:rPr lang="zh-TW" altLang="en-US" sz="2000" dirty="0"/>
              <a:t>掌水工協助自給水門至田區配水計畫之灌溉作業。提供適時適量之灌溉用水，有效運用水資源，確保農業生產。</a:t>
            </a:r>
            <a:endParaRPr lang="en-US" altLang="zh-TW" sz="2000" dirty="0"/>
          </a:p>
          <a:p>
            <a:r>
              <a:rPr lang="zh-TW" altLang="en-US" sz="2000" dirty="0"/>
              <a:t>以嘉南管理處為例，因應</a:t>
            </a:r>
            <a:r>
              <a:rPr lang="en-US" altLang="zh-TW" sz="2000" dirty="0"/>
              <a:t>107</a:t>
            </a:r>
            <a:r>
              <a:rPr lang="zh-TW" altLang="en-US" sz="2000" dirty="0"/>
              <a:t>年乾旱，在一期稻作期間，</a:t>
            </a:r>
            <a:r>
              <a:rPr lang="zh-TW" altLang="en-US" sz="2000" dirty="0">
                <a:solidFill>
                  <a:srgbClr val="FF0000"/>
                </a:solidFill>
              </a:rPr>
              <a:t>透過掌水工加強田間管理並實施相關輪灌應變措施、有效節水蓄存於水庫</a:t>
            </a:r>
            <a:r>
              <a:rPr lang="en-US" altLang="zh-TW" sz="2000" dirty="0">
                <a:solidFill>
                  <a:srgbClr val="FF0000"/>
                </a:solidFill>
              </a:rPr>
              <a:t>(</a:t>
            </a:r>
            <a:r>
              <a:rPr lang="zh-TW" altLang="en-US" sz="2000" dirty="0">
                <a:solidFill>
                  <a:srgbClr val="FF0000"/>
                </a:solidFill>
              </a:rPr>
              <a:t>期作截至</a:t>
            </a:r>
            <a:r>
              <a:rPr lang="en-US" altLang="zh-TW" sz="2000" dirty="0">
                <a:solidFill>
                  <a:srgbClr val="FF0000"/>
                </a:solidFill>
              </a:rPr>
              <a:t>107</a:t>
            </a:r>
            <a:r>
              <a:rPr lang="zh-TW" altLang="en-US" sz="2000" dirty="0">
                <a:solidFill>
                  <a:srgbClr val="FF0000"/>
                </a:solidFill>
              </a:rPr>
              <a:t>年</a:t>
            </a:r>
            <a:r>
              <a:rPr lang="en-US" altLang="zh-TW" sz="2000" dirty="0">
                <a:solidFill>
                  <a:srgbClr val="FF0000"/>
                </a:solidFill>
              </a:rPr>
              <a:t>6</a:t>
            </a:r>
            <a:r>
              <a:rPr lang="zh-TW" altLang="en-US" sz="2000" dirty="0">
                <a:solidFill>
                  <a:srgbClr val="FF0000"/>
                </a:solidFill>
              </a:rPr>
              <a:t>月</a:t>
            </a:r>
            <a:r>
              <a:rPr lang="en-US" altLang="zh-TW" sz="2000" dirty="0">
                <a:solidFill>
                  <a:srgbClr val="FF0000"/>
                </a:solidFill>
              </a:rPr>
              <a:t>3</a:t>
            </a:r>
            <a:r>
              <a:rPr lang="zh-TW" altLang="en-US" sz="2000" dirty="0">
                <a:solidFill>
                  <a:srgbClr val="FF0000"/>
                </a:solidFill>
              </a:rPr>
              <a:t>日省下</a:t>
            </a:r>
            <a:r>
              <a:rPr lang="en-US" altLang="zh-TW" sz="2000" dirty="0">
                <a:solidFill>
                  <a:srgbClr val="FF0000"/>
                </a:solidFill>
              </a:rPr>
              <a:t>3,000</a:t>
            </a:r>
            <a:r>
              <a:rPr lang="zh-TW" altLang="en-US" sz="2000" dirty="0">
                <a:solidFill>
                  <a:srgbClr val="FF0000"/>
                </a:solidFill>
              </a:rPr>
              <a:t>萬噸水量</a:t>
            </a:r>
            <a:r>
              <a:rPr lang="en-US" altLang="zh-TW" sz="2000" dirty="0">
                <a:solidFill>
                  <a:srgbClr val="FF0000"/>
                </a:solidFill>
              </a:rPr>
              <a:t>)</a:t>
            </a:r>
            <a:r>
              <a:rPr lang="zh-TW" altLang="en-US" sz="2000" dirty="0"/>
              <a:t>，使讓</a:t>
            </a:r>
            <a:r>
              <a:rPr lang="en-US" altLang="zh-TW" sz="2000" dirty="0"/>
              <a:t>107</a:t>
            </a:r>
            <a:r>
              <a:rPr lang="zh-TW" altLang="en-US" sz="2000" dirty="0"/>
              <a:t>年嘉南管理處</a:t>
            </a:r>
            <a:r>
              <a:rPr lang="en-US" altLang="zh-TW" sz="2000" dirty="0"/>
              <a:t>16,200</a:t>
            </a:r>
            <a:r>
              <a:rPr lang="zh-TW" altLang="en-US" sz="2000" dirty="0"/>
              <a:t>公頃一期稻作及</a:t>
            </a:r>
            <a:r>
              <a:rPr lang="en-US" altLang="zh-TW" sz="2000" dirty="0"/>
              <a:t>32,721</a:t>
            </a:r>
            <a:r>
              <a:rPr lang="zh-TW" altLang="en-US" sz="2000" dirty="0"/>
              <a:t>公頃甘蔗雜作免於休耕。</a:t>
            </a:r>
          </a:p>
        </p:txBody>
      </p:sp>
      <p:grpSp>
        <p:nvGrpSpPr>
          <p:cNvPr id="48" name="Group 29"/>
          <p:cNvGrpSpPr>
            <a:grpSpLocks/>
          </p:cNvGrpSpPr>
          <p:nvPr/>
        </p:nvGrpSpPr>
        <p:grpSpPr bwMode="auto">
          <a:xfrm>
            <a:off x="512882" y="2204864"/>
            <a:ext cx="152648" cy="152647"/>
            <a:chOff x="1239" y="1995"/>
            <a:chExt cx="115" cy="115"/>
          </a:xfrm>
          <a:solidFill>
            <a:srgbClr val="FF0000"/>
          </a:solidFill>
          <a:effectLst/>
        </p:grpSpPr>
        <p:sp>
          <p:nvSpPr>
            <p:cNvPr id="49"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0"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1880" y="3780399"/>
            <a:ext cx="4758159" cy="247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 Box 45">
            <a:extLst>
              <a:ext uri="{FF2B5EF4-FFF2-40B4-BE49-F238E27FC236}">
                <a16:creationId xmlns:a16="http://schemas.microsoft.com/office/drawing/2014/main" id="{2CE42F01-656B-474F-C6BB-8A025FB519E9}"/>
              </a:ext>
            </a:extLst>
          </p:cNvPr>
          <p:cNvSpPr txBox="1">
            <a:spLocks noChangeArrowheads="1"/>
          </p:cNvSpPr>
          <p:nvPr/>
        </p:nvSpPr>
        <p:spPr bwMode="auto">
          <a:xfrm>
            <a:off x="3882300" y="6592368"/>
            <a:ext cx="4963337" cy="263791"/>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sz="1100" b="1" dirty="0">
                <a:solidFill>
                  <a:srgbClr val="0070C0"/>
                </a:solidFill>
                <a:ea typeface="微軟正黑體" panose="020B0604030504040204" pitchFamily="34" charset="-120"/>
                <a:cs typeface="Times New Roman" panose="02020603050405020304" pitchFamily="18" charset="0"/>
              </a:rPr>
              <a:t>資料來源：嘉南灌區</a:t>
            </a:r>
            <a:r>
              <a:rPr lang="en-US" altLang="zh-TW" sz="1100" b="1" dirty="0">
                <a:solidFill>
                  <a:srgbClr val="0070C0"/>
                </a:solidFill>
                <a:ea typeface="微軟正黑體" panose="020B0604030504040204" pitchFamily="34" charset="-120"/>
                <a:cs typeface="Times New Roman" panose="02020603050405020304" pitchFamily="18" charset="0"/>
              </a:rPr>
              <a:t>107</a:t>
            </a:r>
            <a:r>
              <a:rPr lang="zh-TW" altLang="en-US" sz="1100" b="1" dirty="0">
                <a:solidFill>
                  <a:srgbClr val="0070C0"/>
                </a:solidFill>
                <a:ea typeface="微軟正黑體" panose="020B0604030504040204" pitchFamily="34" charset="-120"/>
                <a:cs typeface="Times New Roman" panose="02020603050405020304" pitchFamily="18" charset="0"/>
              </a:rPr>
              <a:t>年一期作抗旱實務經驗簡報，嘉南管理處，</a:t>
            </a:r>
            <a:r>
              <a:rPr lang="en-US" altLang="zh-TW" sz="1100" b="1" dirty="0">
                <a:solidFill>
                  <a:srgbClr val="0070C0"/>
                </a:solidFill>
                <a:ea typeface="微軟正黑體" panose="020B0604030504040204" pitchFamily="34" charset="-120"/>
                <a:cs typeface="Times New Roman" panose="02020603050405020304" pitchFamily="18" charset="0"/>
              </a:rPr>
              <a:t>2022/6/24</a:t>
            </a:r>
          </a:p>
        </p:txBody>
      </p:sp>
    </p:spTree>
    <p:extLst>
      <p:ext uri="{BB962C8B-B14F-4D97-AF65-F5344CB8AC3E}">
        <p14:creationId xmlns:p14="http://schemas.microsoft.com/office/powerpoint/2010/main" val="2981050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Times New Roman" panose="02020603050405020304" pitchFamily="18" charset="0"/>
                <a:ea typeface="微軟正黑體" pitchFamily="34" charset="-120"/>
                <a:cs typeface="Times New Roman" panose="02020603050405020304" pitchFamily="18" charset="0"/>
              </a:rPr>
              <a:t>貳、</a:t>
            </a:r>
            <a:r>
              <a:rPr lang="zh-TW" altLang="en-US" sz="3600" b="1" dirty="0">
                <a:latin typeface="微軟正黑體" pitchFamily="34" charset="-120"/>
                <a:ea typeface="微軟正黑體" pitchFamily="34" charset="-120"/>
              </a:rPr>
              <a:t>農業灌溉用水供灌效益</a:t>
            </a:r>
          </a:p>
        </p:txBody>
      </p:sp>
      <p:grpSp>
        <p:nvGrpSpPr>
          <p:cNvPr id="15" name="Group 29"/>
          <p:cNvGrpSpPr>
            <a:grpSpLocks/>
          </p:cNvGrpSpPr>
          <p:nvPr/>
        </p:nvGrpSpPr>
        <p:grpSpPr bwMode="auto">
          <a:xfrm>
            <a:off x="284982" y="871927"/>
            <a:ext cx="182562" cy="182562"/>
            <a:chOff x="1239" y="1995"/>
            <a:chExt cx="115" cy="115"/>
          </a:xfrm>
          <a:solidFill>
            <a:srgbClr val="002060"/>
          </a:solidFill>
        </p:grpSpPr>
        <p:sp>
          <p:nvSpPr>
            <p:cNvPr id="16"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8"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34" name="文字方塊 33"/>
          <p:cNvSpPr txBox="1"/>
          <p:nvPr/>
        </p:nvSpPr>
        <p:spPr>
          <a:xfrm>
            <a:off x="3132868" y="6062229"/>
            <a:ext cx="3057247" cy="307777"/>
          </a:xfrm>
          <a:prstGeom prst="rect">
            <a:avLst/>
          </a:prstGeom>
          <a:noFill/>
        </p:spPr>
        <p:txBody>
          <a:bodyPr wrap="none" rtlCol="0">
            <a:spAutoFit/>
          </a:bodyPr>
          <a:lstStyle/>
          <a:p>
            <a:pPr marL="177800" indent="-177800">
              <a:buFont typeface="Wingdings" panose="05000000000000000000" pitchFamily="2" charset="2"/>
              <a:buChar char="Ø"/>
            </a:pPr>
            <a:r>
              <a:rPr lang="zh-TW" altLang="en-US" sz="1400" b="1" dirty="0">
                <a:ea typeface="微軟正黑體" panose="020B0604030504040204" pitchFamily="34" charset="-120"/>
                <a:cs typeface="Times New Roman" panose="02020603050405020304" pitchFamily="18" charset="0"/>
              </a:rPr>
              <a:t>非水庫型灌區可調配水源區位分布</a:t>
            </a:r>
          </a:p>
        </p:txBody>
      </p:sp>
      <p:sp>
        <p:nvSpPr>
          <p:cNvPr id="13" name="矩形 12"/>
          <p:cNvSpPr/>
          <p:nvPr/>
        </p:nvSpPr>
        <p:spPr>
          <a:xfrm>
            <a:off x="473080" y="735154"/>
            <a:ext cx="8466197" cy="461665"/>
          </a:xfrm>
          <a:prstGeom prst="rect">
            <a:avLst/>
          </a:prstGeom>
        </p:spPr>
        <p:txBody>
          <a:bodyPr wrap="square">
            <a:spAutoFit/>
          </a:bodyPr>
          <a:lstStyle/>
          <a:p>
            <a:pPr algn="just">
              <a:spcBef>
                <a:spcPct val="20000"/>
              </a:spcBef>
              <a:buClr>
                <a:srgbClr val="0000CC"/>
              </a:buClr>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掌握各地灌溉用水供水能力及調用需求，適時支援其他標的</a:t>
            </a:r>
          </a:p>
        </p:txBody>
      </p:sp>
      <p:grpSp>
        <p:nvGrpSpPr>
          <p:cNvPr id="46" name="Group 29"/>
          <p:cNvGrpSpPr>
            <a:grpSpLocks/>
          </p:cNvGrpSpPr>
          <p:nvPr/>
        </p:nvGrpSpPr>
        <p:grpSpPr bwMode="auto">
          <a:xfrm>
            <a:off x="512882" y="1406538"/>
            <a:ext cx="152648" cy="152647"/>
            <a:chOff x="1239" y="1995"/>
            <a:chExt cx="115" cy="115"/>
          </a:xfrm>
          <a:solidFill>
            <a:srgbClr val="FF0000"/>
          </a:solidFill>
          <a:effectLst/>
        </p:grpSpPr>
        <p:sp>
          <p:nvSpPr>
            <p:cNvPr id="47"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8"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49" name="Text Box 45"/>
          <p:cNvSpPr txBox="1">
            <a:spLocks noChangeArrowheads="1"/>
          </p:cNvSpPr>
          <p:nvPr/>
        </p:nvSpPr>
        <p:spPr bwMode="auto">
          <a:xfrm>
            <a:off x="663810" y="1268760"/>
            <a:ext cx="8156661" cy="707886"/>
          </a:xfrm>
          <a:prstGeom prst="rect">
            <a:avLst/>
          </a:prstGeom>
        </p:spPr>
        <p:txBody>
          <a:bodyPr wrap="square">
            <a:spAutoFit/>
          </a:bodyPr>
          <a:lstStyle>
            <a:defPPr>
              <a:defRPr lang="en-US"/>
            </a:defPPr>
            <a:lvl1pPr>
              <a:spcBef>
                <a:spcPts val="1800"/>
              </a:spcBef>
              <a:defRPr b="1">
                <a:ea typeface="微軟正黑體" panose="020B0604030504040204" pitchFamily="34" charset="-120"/>
                <a:cs typeface="Times New Roman" panose="02020603050405020304" pitchFamily="18" charset="0"/>
              </a:defRPr>
            </a:lvl1pPr>
          </a:lstStyle>
          <a:p>
            <a:r>
              <a:rPr lang="en-US" altLang="zh-TW" sz="2000" dirty="0"/>
              <a:t>110</a:t>
            </a:r>
            <a:r>
              <a:rPr lang="zh-TW" altLang="en-US" sz="2000" dirty="0"/>
              <a:t>年一期作公告停灌之與水庫水源連通之河川型水源灌區</a:t>
            </a:r>
            <a:r>
              <a:rPr lang="zh-TW" altLang="en-US" sz="2000" dirty="0">
                <a:solidFill>
                  <a:srgbClr val="FF0000"/>
                </a:solidFill>
              </a:rPr>
              <a:t>約有</a:t>
            </a:r>
            <a:r>
              <a:rPr lang="en-US" altLang="zh-TW" sz="2000" dirty="0">
                <a:solidFill>
                  <a:srgbClr val="FF0000"/>
                </a:solidFill>
              </a:rPr>
              <a:t>2.66</a:t>
            </a:r>
            <a:r>
              <a:rPr lang="zh-TW" altLang="en-US" sz="2000" dirty="0">
                <a:solidFill>
                  <a:srgbClr val="FF0000"/>
                </a:solidFill>
              </a:rPr>
              <a:t>萬公頃</a:t>
            </a:r>
            <a:r>
              <a:rPr lang="zh-TW" altLang="en-US" sz="2000" dirty="0"/>
              <a:t>，共約可提供</a:t>
            </a:r>
            <a:r>
              <a:rPr lang="zh-TW" altLang="en-US" sz="2000" dirty="0">
                <a:solidFill>
                  <a:srgbClr val="FF0000"/>
                </a:solidFill>
              </a:rPr>
              <a:t>增蓄</a:t>
            </a:r>
            <a:r>
              <a:rPr lang="en-US" altLang="zh-TW" sz="2000" dirty="0">
                <a:solidFill>
                  <a:srgbClr val="FF0000"/>
                </a:solidFill>
              </a:rPr>
              <a:t>3.2</a:t>
            </a:r>
            <a:r>
              <a:rPr lang="zh-TW" altLang="en-US" sz="2000" dirty="0">
                <a:solidFill>
                  <a:srgbClr val="FF0000"/>
                </a:solidFill>
              </a:rPr>
              <a:t>億噸之水量給上游水庫</a:t>
            </a:r>
            <a:r>
              <a:rPr lang="zh-TW" altLang="en-US" sz="2000" dirty="0"/>
              <a:t>。</a:t>
            </a:r>
          </a:p>
        </p:txBody>
      </p:sp>
      <p:pic>
        <p:nvPicPr>
          <p:cNvPr id="3" name="圖片 2" descr="一張含有 地圖 的圖片&#10;&#10;自動產生的描述">
            <a:extLst>
              <a:ext uri="{FF2B5EF4-FFF2-40B4-BE49-F238E27FC236}">
                <a16:creationId xmlns:a16="http://schemas.microsoft.com/office/drawing/2014/main" id="{E5B52881-6FBE-3620-7E0D-9944FED8C8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2127" y="2455465"/>
            <a:ext cx="2228659" cy="3151574"/>
          </a:xfrm>
          <a:prstGeom prst="rect">
            <a:avLst/>
          </a:prstGeom>
        </p:spPr>
      </p:pic>
      <p:cxnSp>
        <p:nvCxnSpPr>
          <p:cNvPr id="4" name="接點: 肘形 3">
            <a:extLst>
              <a:ext uri="{FF2B5EF4-FFF2-40B4-BE49-F238E27FC236}">
                <a16:creationId xmlns:a16="http://schemas.microsoft.com/office/drawing/2014/main" id="{3227D774-BC4C-33F2-4096-38395691A482}"/>
              </a:ext>
            </a:extLst>
          </p:cNvPr>
          <p:cNvCxnSpPr>
            <a:cxnSpLocks/>
            <a:stCxn id="36" idx="2"/>
            <a:endCxn id="24" idx="3"/>
          </p:cNvCxnSpPr>
          <p:nvPr/>
        </p:nvCxnSpPr>
        <p:spPr>
          <a:xfrm rot="10800000">
            <a:off x="2928679" y="2848244"/>
            <a:ext cx="1784489" cy="150682"/>
          </a:xfrm>
          <a:prstGeom prst="bentConnector3">
            <a:avLst>
              <a:gd name="adj1" fmla="val 50000"/>
            </a:avLst>
          </a:prstGeom>
          <a:ln w="25400">
            <a:solidFill>
              <a:srgbClr val="C0C0C0"/>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24" name="圖片 23">
            <a:extLst>
              <a:ext uri="{FF2B5EF4-FFF2-40B4-BE49-F238E27FC236}">
                <a16:creationId xmlns:a16="http://schemas.microsoft.com/office/drawing/2014/main" id="{274A7305-ECC0-7ED5-8D47-4E642D9929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84" t="-5860" r="4561" b="5623"/>
          <a:stretch/>
        </p:blipFill>
        <p:spPr bwMode="auto">
          <a:xfrm>
            <a:off x="331342" y="1948244"/>
            <a:ext cx="2597336" cy="1800000"/>
          </a:xfrm>
          <a:prstGeom prst="rect">
            <a:avLst/>
          </a:prstGeom>
          <a:noFill/>
          <a:ln w="12700" cap="flat" cmpd="sng" algn="ctr">
            <a:solidFill>
              <a:srgbClr val="C0C0C0"/>
            </a:solidFill>
            <a:prstDash val="solid"/>
            <a:round/>
            <a:headEnd type="none" w="med" len="med"/>
            <a:tailEnd type="none" w="med" len="med"/>
          </a:ln>
          <a:extLst>
            <a:ext uri="{53640926-AAD7-44D8-BBD7-CCE9431645EC}">
              <a14:shadowObscured xmlns:a14="http://schemas.microsoft.com/office/drawing/2010/main"/>
            </a:ext>
          </a:extLst>
        </p:spPr>
      </p:pic>
      <p:pic>
        <p:nvPicPr>
          <p:cNvPr id="28" name="圖片 27" descr="一張含有 地圖 的圖片&#10;&#10;自動產生的描述">
            <a:extLst>
              <a:ext uri="{FF2B5EF4-FFF2-40B4-BE49-F238E27FC236}">
                <a16:creationId xmlns:a16="http://schemas.microsoft.com/office/drawing/2014/main" id="{BD97B536-7583-7F43-BFF5-5A49700555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11" t="-4951" r="3471" b="4648"/>
          <a:stretch/>
        </p:blipFill>
        <p:spPr bwMode="auto">
          <a:xfrm>
            <a:off x="277651" y="4604190"/>
            <a:ext cx="2601179" cy="1800000"/>
          </a:xfrm>
          <a:prstGeom prst="rect">
            <a:avLst/>
          </a:prstGeom>
          <a:ln w="12700" cap="flat" cmpd="sng" algn="ctr">
            <a:solidFill>
              <a:srgbClr val="FFA401"/>
            </a:solidFill>
            <a:prstDash val="solid"/>
            <a:round/>
            <a:headEnd type="none" w="med" len="med"/>
            <a:tailEnd type="none" w="med" len="med"/>
          </a:ln>
          <a:extLst>
            <a:ext uri="{53640926-AAD7-44D8-BBD7-CCE9431645EC}">
              <a14:shadowObscured xmlns:a14="http://schemas.microsoft.com/office/drawing/2010/main"/>
            </a:ext>
          </a:extLst>
        </p:spPr>
      </p:pic>
      <p:pic>
        <p:nvPicPr>
          <p:cNvPr id="29" name="圖片 28">
            <a:extLst>
              <a:ext uri="{FF2B5EF4-FFF2-40B4-BE49-F238E27FC236}">
                <a16:creationId xmlns:a16="http://schemas.microsoft.com/office/drawing/2014/main" id="{DE536400-B563-D6CE-C89E-58CFAD8D48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8" t="-260" r="-813" b="204"/>
          <a:stretch/>
        </p:blipFill>
        <p:spPr bwMode="auto">
          <a:xfrm>
            <a:off x="6185352" y="2306139"/>
            <a:ext cx="2599804" cy="1800000"/>
          </a:xfrm>
          <a:prstGeom prst="rect">
            <a:avLst/>
          </a:prstGeom>
          <a:ln w="12700" cap="flat" cmpd="sng" algn="ctr">
            <a:solidFill>
              <a:srgbClr val="4595DE"/>
            </a:solidFill>
            <a:prstDash val="solid"/>
            <a:round/>
            <a:headEnd type="none" w="med" len="med"/>
            <a:tailEnd type="none" w="med" len="med"/>
          </a:ln>
          <a:extLst>
            <a:ext uri="{53640926-AAD7-44D8-BBD7-CCE9431645EC}">
              <a14:shadowObscured xmlns:a14="http://schemas.microsoft.com/office/drawing/2010/main"/>
            </a:ext>
          </a:extLst>
        </p:spPr>
      </p:pic>
      <p:pic>
        <p:nvPicPr>
          <p:cNvPr id="30" name="圖片 29">
            <a:extLst>
              <a:ext uri="{FF2B5EF4-FFF2-40B4-BE49-F238E27FC236}">
                <a16:creationId xmlns:a16="http://schemas.microsoft.com/office/drawing/2014/main" id="{F07A7045-F4FE-8CC1-D47A-5A32DCA775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3" t="-278" r="-786" b="243"/>
          <a:stretch/>
        </p:blipFill>
        <p:spPr bwMode="auto">
          <a:xfrm>
            <a:off x="6183591" y="4707039"/>
            <a:ext cx="2600156" cy="1800000"/>
          </a:xfrm>
          <a:prstGeom prst="rect">
            <a:avLst/>
          </a:prstGeom>
          <a:ln w="12700" cap="flat" cmpd="sng" algn="ctr">
            <a:solidFill>
              <a:srgbClr val="99FF99"/>
            </a:solidFill>
            <a:prstDash val="solid"/>
            <a:round/>
            <a:headEnd type="none" w="med" len="med"/>
            <a:tailEnd type="none" w="med" len="med"/>
          </a:ln>
          <a:extLst>
            <a:ext uri="{53640926-AAD7-44D8-BBD7-CCE9431645EC}">
              <a14:shadowObscured xmlns:a14="http://schemas.microsoft.com/office/drawing/2010/main"/>
            </a:ext>
          </a:extLst>
        </p:spPr>
      </p:pic>
      <p:sp>
        <p:nvSpPr>
          <p:cNvPr id="36" name="橢圓 35">
            <a:extLst>
              <a:ext uri="{FF2B5EF4-FFF2-40B4-BE49-F238E27FC236}">
                <a16:creationId xmlns:a16="http://schemas.microsoft.com/office/drawing/2014/main" id="{EF15452D-1638-C0AA-A507-3DD74B701095}"/>
              </a:ext>
            </a:extLst>
          </p:cNvPr>
          <p:cNvSpPr/>
          <p:nvPr/>
        </p:nvSpPr>
        <p:spPr>
          <a:xfrm rot="1365993">
            <a:off x="4701410" y="2997407"/>
            <a:ext cx="301801" cy="119828"/>
          </a:xfrm>
          <a:prstGeom prst="ellipse">
            <a:avLst/>
          </a:prstGeom>
          <a:no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0" name="接點: 肘形 49">
            <a:extLst>
              <a:ext uri="{FF2B5EF4-FFF2-40B4-BE49-F238E27FC236}">
                <a16:creationId xmlns:a16="http://schemas.microsoft.com/office/drawing/2014/main" id="{A9CA26E6-6931-FDAA-7F06-3D2038DA9F4B}"/>
              </a:ext>
            </a:extLst>
          </p:cNvPr>
          <p:cNvCxnSpPr>
            <a:cxnSpLocks/>
            <a:stCxn id="51" idx="2"/>
            <a:endCxn id="28" idx="3"/>
          </p:cNvCxnSpPr>
          <p:nvPr/>
        </p:nvCxnSpPr>
        <p:spPr>
          <a:xfrm rot="10800000" flipV="1">
            <a:off x="2878830" y="3110340"/>
            <a:ext cx="1782662" cy="2393849"/>
          </a:xfrm>
          <a:prstGeom prst="bentConnector3">
            <a:avLst>
              <a:gd name="adj1" fmla="val 50000"/>
            </a:avLst>
          </a:prstGeom>
          <a:ln w="25400">
            <a:solidFill>
              <a:srgbClr val="FFA40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1" name="橢圓 50">
            <a:extLst>
              <a:ext uri="{FF2B5EF4-FFF2-40B4-BE49-F238E27FC236}">
                <a16:creationId xmlns:a16="http://schemas.microsoft.com/office/drawing/2014/main" id="{4BA39024-17DE-9781-9540-3A3F7366E10A}"/>
              </a:ext>
            </a:extLst>
          </p:cNvPr>
          <p:cNvSpPr/>
          <p:nvPr/>
        </p:nvSpPr>
        <p:spPr>
          <a:xfrm rot="1365993">
            <a:off x="4654311" y="3092140"/>
            <a:ext cx="184334" cy="107735"/>
          </a:xfrm>
          <a:prstGeom prst="ellipse">
            <a:avLst/>
          </a:prstGeom>
          <a:noFill/>
          <a:ln w="12700">
            <a:solidFill>
              <a:srgbClr val="FFA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4" name="橢圓 53">
            <a:extLst>
              <a:ext uri="{FF2B5EF4-FFF2-40B4-BE49-F238E27FC236}">
                <a16:creationId xmlns:a16="http://schemas.microsoft.com/office/drawing/2014/main" id="{AE8D0C28-CE4B-0C8D-E7CC-BB9047AB3B8C}"/>
              </a:ext>
            </a:extLst>
          </p:cNvPr>
          <p:cNvSpPr/>
          <p:nvPr/>
        </p:nvSpPr>
        <p:spPr>
          <a:xfrm rot="1365993">
            <a:off x="4441738" y="3332347"/>
            <a:ext cx="304061" cy="120583"/>
          </a:xfrm>
          <a:prstGeom prst="ellipse">
            <a:avLst/>
          </a:prstGeom>
          <a:noFill/>
          <a:ln w="12700">
            <a:solidFill>
              <a:srgbClr val="45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6" name="橢圓 55">
            <a:extLst>
              <a:ext uri="{FF2B5EF4-FFF2-40B4-BE49-F238E27FC236}">
                <a16:creationId xmlns:a16="http://schemas.microsoft.com/office/drawing/2014/main" id="{F379E6E9-EDCF-F075-58F4-8F4C274748E4}"/>
              </a:ext>
            </a:extLst>
          </p:cNvPr>
          <p:cNvSpPr/>
          <p:nvPr/>
        </p:nvSpPr>
        <p:spPr>
          <a:xfrm>
            <a:off x="4357431" y="3437385"/>
            <a:ext cx="304061" cy="233093"/>
          </a:xfrm>
          <a:prstGeom prst="ellipse">
            <a:avLst/>
          </a:prstGeom>
          <a:noFill/>
          <a:ln w="12700">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57" name="接點: 肘形 56">
            <a:extLst>
              <a:ext uri="{FF2B5EF4-FFF2-40B4-BE49-F238E27FC236}">
                <a16:creationId xmlns:a16="http://schemas.microsoft.com/office/drawing/2014/main" id="{754B0F5F-BB9F-6A36-39F2-3995BC2DD2E2}"/>
              </a:ext>
            </a:extLst>
          </p:cNvPr>
          <p:cNvCxnSpPr>
            <a:cxnSpLocks/>
            <a:stCxn id="54" idx="6"/>
            <a:endCxn id="29" idx="1"/>
          </p:cNvCxnSpPr>
          <p:nvPr/>
        </p:nvCxnSpPr>
        <p:spPr>
          <a:xfrm flipV="1">
            <a:off x="4733954" y="3206139"/>
            <a:ext cx="1451398" cy="245332"/>
          </a:xfrm>
          <a:prstGeom prst="bentConnector3">
            <a:avLst>
              <a:gd name="adj1" fmla="val 50000"/>
            </a:avLst>
          </a:prstGeom>
          <a:ln w="25400">
            <a:solidFill>
              <a:srgbClr val="4595DE"/>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60" name="接點: 肘形 59">
            <a:extLst>
              <a:ext uri="{FF2B5EF4-FFF2-40B4-BE49-F238E27FC236}">
                <a16:creationId xmlns:a16="http://schemas.microsoft.com/office/drawing/2014/main" id="{3F33FF35-E5EC-630A-5478-248059619C09}"/>
              </a:ext>
            </a:extLst>
          </p:cNvPr>
          <p:cNvCxnSpPr>
            <a:cxnSpLocks/>
            <a:stCxn id="56" idx="6"/>
            <a:endCxn id="30" idx="1"/>
          </p:cNvCxnSpPr>
          <p:nvPr/>
        </p:nvCxnSpPr>
        <p:spPr>
          <a:xfrm>
            <a:off x="4661492" y="3553932"/>
            <a:ext cx="1522099" cy="2053107"/>
          </a:xfrm>
          <a:prstGeom prst="bentConnector3">
            <a:avLst>
              <a:gd name="adj1" fmla="val 50000"/>
            </a:avLst>
          </a:prstGeom>
          <a:ln w="25400">
            <a:solidFill>
              <a:srgbClr val="99FF99"/>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1817424" y="2013311"/>
            <a:ext cx="3709101" cy="487313"/>
          </a:xfrm>
          <a:prstGeom prst="rect">
            <a:avLst/>
          </a:prstGeom>
          <a:solidFill>
            <a:srgbClr val="C0C0C0"/>
          </a:solidFill>
        </p:spPr>
        <p:txBody>
          <a:bodyPr wrap="square" rtlCol="0">
            <a:spAutoFit/>
          </a:bodyPr>
          <a:lstStyle/>
          <a:p>
            <a:pPr>
              <a:lnSpc>
                <a:spcPts val="1600"/>
              </a:lnSpc>
            </a:pPr>
            <a:r>
              <a:rPr lang="zh-TW" altLang="en-US" sz="1200" b="1" dirty="0">
                <a:ea typeface="微軟正黑體" panose="020B0604030504040204" pitchFamily="34" charset="-120"/>
                <a:cs typeface="Times New Roman" panose="02020603050405020304" pitchFamily="18" charset="0"/>
              </a:rPr>
              <a:t>新竹頭前溪流域灌區</a:t>
            </a:r>
            <a:r>
              <a:rPr lang="en-US" altLang="zh-TW" sz="1200" b="1" dirty="0">
                <a:solidFill>
                  <a:srgbClr val="0000CC"/>
                </a:solidFill>
                <a:ea typeface="微軟正黑體" panose="020B0604030504040204" pitchFamily="34" charset="-120"/>
                <a:cs typeface="Times New Roman" panose="02020603050405020304" pitchFamily="18" charset="0"/>
              </a:rPr>
              <a:t>4,588</a:t>
            </a:r>
            <a:r>
              <a:rPr lang="zh-TW" altLang="en-US" sz="1200" b="1" dirty="0">
                <a:solidFill>
                  <a:srgbClr val="0000CC"/>
                </a:solidFill>
                <a:ea typeface="微軟正黑體" panose="020B0604030504040204" pitchFamily="34" charset="-120"/>
                <a:cs typeface="Times New Roman" panose="02020603050405020304" pitchFamily="18" charset="0"/>
              </a:rPr>
              <a:t>公頃</a:t>
            </a:r>
            <a:endParaRPr lang="en-US" altLang="zh-TW" sz="1200" b="1" dirty="0">
              <a:solidFill>
                <a:srgbClr val="0000CC"/>
              </a:solidFill>
              <a:ea typeface="微軟正黑體" panose="020B0604030504040204" pitchFamily="34" charset="-120"/>
              <a:cs typeface="Times New Roman" panose="02020603050405020304" pitchFamily="18" charset="0"/>
            </a:endParaRPr>
          </a:p>
          <a:p>
            <a:pPr>
              <a:lnSpc>
                <a:spcPts val="1600"/>
              </a:lnSpc>
            </a:pPr>
            <a:r>
              <a:rPr lang="zh-TW" altLang="en-US" sz="1200" b="1" dirty="0">
                <a:ea typeface="微軟正黑體" panose="020B0604030504040204" pitchFamily="34" charset="-120"/>
                <a:cs typeface="Times New Roman" panose="02020603050405020304" pitchFamily="18" charset="0"/>
              </a:rPr>
              <a:t>一期作停灌可增蓄</a:t>
            </a:r>
            <a:r>
              <a:rPr lang="en-US" altLang="zh-TW" sz="1200" b="1" dirty="0">
                <a:solidFill>
                  <a:srgbClr val="0000CC"/>
                </a:solidFill>
                <a:ea typeface="微軟正黑體" panose="020B0604030504040204" pitchFamily="34" charset="-120"/>
                <a:cs typeface="Times New Roman" panose="02020603050405020304" pitchFamily="18" charset="0"/>
              </a:rPr>
              <a:t>5,506</a:t>
            </a:r>
            <a:r>
              <a:rPr lang="zh-TW" altLang="en-US" sz="1200" b="1" dirty="0">
                <a:solidFill>
                  <a:srgbClr val="0000CC"/>
                </a:solidFill>
                <a:ea typeface="微軟正黑體" panose="020B0604030504040204" pitchFamily="34" charset="-120"/>
                <a:cs typeface="Times New Roman" panose="02020603050405020304" pitchFamily="18" charset="0"/>
              </a:rPr>
              <a:t>萬噸</a:t>
            </a:r>
            <a:r>
              <a:rPr lang="zh-TW" altLang="en-US" sz="1200" b="1" dirty="0">
                <a:ea typeface="微軟正黑體" panose="020B0604030504040204" pitchFamily="34" charset="-120"/>
                <a:cs typeface="Times New Roman" panose="02020603050405020304" pitchFamily="18" charset="0"/>
              </a:rPr>
              <a:t>水量給寶山及第二水庫</a:t>
            </a:r>
          </a:p>
        </p:txBody>
      </p:sp>
      <p:sp>
        <p:nvSpPr>
          <p:cNvPr id="43" name="文字方塊 42"/>
          <p:cNvSpPr txBox="1"/>
          <p:nvPr/>
        </p:nvSpPr>
        <p:spPr>
          <a:xfrm>
            <a:off x="205010" y="4230664"/>
            <a:ext cx="3319036" cy="487313"/>
          </a:xfrm>
          <a:prstGeom prst="rect">
            <a:avLst/>
          </a:prstGeom>
          <a:solidFill>
            <a:schemeClr val="accent4"/>
          </a:solidFill>
        </p:spPr>
        <p:txBody>
          <a:bodyPr wrap="square" rtlCol="0">
            <a:spAutoFit/>
          </a:bodyPr>
          <a:lstStyle/>
          <a:p>
            <a:pPr>
              <a:lnSpc>
                <a:spcPts val="1600"/>
              </a:lnSpc>
            </a:pPr>
            <a:r>
              <a:rPr lang="zh-TW" altLang="en-US" sz="1200" b="1" dirty="0">
                <a:ea typeface="微軟正黑體" panose="020B0604030504040204" pitchFamily="34" charset="-120"/>
                <a:cs typeface="Times New Roman" panose="02020603050405020304" pitchFamily="18" charset="0"/>
              </a:rPr>
              <a:t>苗栗中港溪流域灌區</a:t>
            </a:r>
            <a:r>
              <a:rPr lang="en-US" altLang="zh-TW" sz="1200" b="1" dirty="0">
                <a:solidFill>
                  <a:srgbClr val="0000CC"/>
                </a:solidFill>
                <a:ea typeface="微軟正黑體" panose="020B0604030504040204" pitchFamily="34" charset="-120"/>
                <a:cs typeface="Times New Roman" panose="02020603050405020304" pitchFamily="18" charset="0"/>
              </a:rPr>
              <a:t>1,941</a:t>
            </a:r>
            <a:r>
              <a:rPr lang="zh-TW" altLang="en-US" sz="1200" b="1" dirty="0">
                <a:solidFill>
                  <a:srgbClr val="0000CC"/>
                </a:solidFill>
                <a:ea typeface="微軟正黑體" panose="020B0604030504040204" pitchFamily="34" charset="-120"/>
                <a:cs typeface="Times New Roman" panose="02020603050405020304" pitchFamily="18" charset="0"/>
              </a:rPr>
              <a:t>公頃</a:t>
            </a:r>
            <a:endParaRPr lang="en-US" altLang="zh-TW" sz="1200" b="1" dirty="0">
              <a:solidFill>
                <a:srgbClr val="0000CC"/>
              </a:solidFill>
              <a:ea typeface="微軟正黑體" panose="020B0604030504040204" pitchFamily="34" charset="-120"/>
              <a:cs typeface="Times New Roman" panose="02020603050405020304" pitchFamily="18" charset="0"/>
            </a:endParaRPr>
          </a:p>
          <a:p>
            <a:pPr>
              <a:lnSpc>
                <a:spcPts val="1600"/>
              </a:lnSpc>
            </a:pPr>
            <a:r>
              <a:rPr lang="zh-TW" altLang="en-US" sz="1200" b="1" dirty="0">
                <a:ea typeface="微軟正黑體" panose="020B0604030504040204" pitchFamily="34" charset="-120"/>
                <a:cs typeface="Times New Roman" panose="02020603050405020304" pitchFamily="18" charset="0"/>
              </a:rPr>
              <a:t>一期作停灌可增蓄</a:t>
            </a:r>
            <a:r>
              <a:rPr lang="en-US" altLang="zh-TW" sz="1200" b="1" dirty="0">
                <a:solidFill>
                  <a:srgbClr val="0000CC"/>
                </a:solidFill>
                <a:ea typeface="微軟正黑體" panose="020B0604030504040204" pitchFamily="34" charset="-120"/>
                <a:cs typeface="Times New Roman" panose="02020603050405020304" pitchFamily="18" charset="0"/>
              </a:rPr>
              <a:t>2,329</a:t>
            </a:r>
            <a:r>
              <a:rPr lang="zh-TW" altLang="en-US" sz="1200" b="1" dirty="0">
                <a:solidFill>
                  <a:srgbClr val="0000CC"/>
                </a:solidFill>
                <a:ea typeface="微軟正黑體" panose="020B0604030504040204" pitchFamily="34" charset="-120"/>
                <a:cs typeface="Times New Roman" panose="02020603050405020304" pitchFamily="18" charset="0"/>
              </a:rPr>
              <a:t>萬噸</a:t>
            </a:r>
            <a:r>
              <a:rPr lang="zh-TW" altLang="en-US" sz="1200" b="1" dirty="0">
                <a:ea typeface="微軟正黑體" panose="020B0604030504040204" pitchFamily="34" charset="-120"/>
                <a:cs typeface="Times New Roman" panose="02020603050405020304" pitchFamily="18" charset="0"/>
              </a:rPr>
              <a:t>水量給永和山水庫</a:t>
            </a:r>
          </a:p>
        </p:txBody>
      </p:sp>
      <p:sp>
        <p:nvSpPr>
          <p:cNvPr id="45" name="文字方塊 44"/>
          <p:cNvSpPr txBox="1"/>
          <p:nvPr/>
        </p:nvSpPr>
        <p:spPr>
          <a:xfrm>
            <a:off x="5637720" y="1947493"/>
            <a:ext cx="3377711" cy="487313"/>
          </a:xfrm>
          <a:prstGeom prst="rect">
            <a:avLst/>
          </a:prstGeom>
          <a:solidFill>
            <a:schemeClr val="accent1">
              <a:lumMod val="20000"/>
              <a:lumOff val="80000"/>
            </a:schemeClr>
          </a:solidFill>
        </p:spPr>
        <p:txBody>
          <a:bodyPr wrap="square" rtlCol="0">
            <a:spAutoFit/>
          </a:bodyPr>
          <a:lstStyle/>
          <a:p>
            <a:pPr>
              <a:lnSpc>
                <a:spcPts val="1600"/>
              </a:lnSpc>
            </a:pPr>
            <a:r>
              <a:rPr lang="zh-TW" altLang="en-US" sz="1200" b="1" dirty="0">
                <a:ea typeface="微軟正黑體" panose="020B0604030504040204" pitchFamily="34" charset="-120"/>
                <a:cs typeface="Times New Roman" panose="02020603050405020304" pitchFamily="18" charset="0"/>
              </a:rPr>
              <a:t>臺中大安溪流域灌區</a:t>
            </a:r>
            <a:r>
              <a:rPr lang="en-US" altLang="zh-TW" sz="1200" b="1" dirty="0">
                <a:solidFill>
                  <a:srgbClr val="0000CC"/>
                </a:solidFill>
                <a:ea typeface="微軟正黑體" panose="020B0604030504040204" pitchFamily="34" charset="-120"/>
                <a:cs typeface="Times New Roman" panose="02020603050405020304" pitchFamily="18" charset="0"/>
              </a:rPr>
              <a:t>9,425</a:t>
            </a:r>
            <a:r>
              <a:rPr lang="zh-TW" altLang="en-US" sz="1200" b="1" dirty="0">
                <a:solidFill>
                  <a:srgbClr val="0000CC"/>
                </a:solidFill>
                <a:ea typeface="微軟正黑體" panose="020B0604030504040204" pitchFamily="34" charset="-120"/>
                <a:cs typeface="Times New Roman" panose="02020603050405020304" pitchFamily="18" charset="0"/>
              </a:rPr>
              <a:t>公頃</a:t>
            </a:r>
            <a:endParaRPr lang="en-US" altLang="zh-TW" sz="1200" b="1" dirty="0">
              <a:solidFill>
                <a:srgbClr val="0000CC"/>
              </a:solidFill>
              <a:ea typeface="微軟正黑體" panose="020B0604030504040204" pitchFamily="34" charset="-120"/>
              <a:cs typeface="Times New Roman" panose="02020603050405020304" pitchFamily="18" charset="0"/>
            </a:endParaRPr>
          </a:p>
          <a:p>
            <a:pPr>
              <a:lnSpc>
                <a:spcPts val="1600"/>
              </a:lnSpc>
            </a:pPr>
            <a:r>
              <a:rPr lang="zh-TW" altLang="en-US" sz="1200" b="1" dirty="0">
                <a:ea typeface="微軟正黑體" panose="020B0604030504040204" pitchFamily="34" charset="-120"/>
                <a:cs typeface="Times New Roman" panose="02020603050405020304" pitchFamily="18" charset="0"/>
              </a:rPr>
              <a:t>一期作停灌可增蓄</a:t>
            </a:r>
            <a:r>
              <a:rPr lang="en-US" altLang="zh-TW" sz="1200" b="1" dirty="0">
                <a:solidFill>
                  <a:srgbClr val="0000CC"/>
                </a:solidFill>
                <a:ea typeface="微軟正黑體" panose="020B0604030504040204" pitchFamily="34" charset="-120"/>
                <a:cs typeface="Times New Roman" panose="02020603050405020304" pitchFamily="18" charset="0"/>
              </a:rPr>
              <a:t>11,310</a:t>
            </a:r>
            <a:r>
              <a:rPr lang="zh-TW" altLang="en-US" sz="1200" b="1" dirty="0">
                <a:solidFill>
                  <a:srgbClr val="0000CC"/>
                </a:solidFill>
                <a:ea typeface="微軟正黑體" panose="020B0604030504040204" pitchFamily="34" charset="-120"/>
                <a:cs typeface="Times New Roman" panose="02020603050405020304" pitchFamily="18" charset="0"/>
              </a:rPr>
              <a:t>萬噸</a:t>
            </a:r>
            <a:r>
              <a:rPr lang="zh-TW" altLang="en-US" sz="1200" b="1" dirty="0">
                <a:ea typeface="微軟正黑體" panose="020B0604030504040204" pitchFamily="34" charset="-120"/>
                <a:cs typeface="Times New Roman" panose="02020603050405020304" pitchFamily="18" charset="0"/>
              </a:rPr>
              <a:t>水量給鯉魚潭水庫</a:t>
            </a:r>
          </a:p>
        </p:txBody>
      </p:sp>
      <p:sp>
        <p:nvSpPr>
          <p:cNvPr id="20" name="文字方塊 19">
            <a:extLst>
              <a:ext uri="{FF2B5EF4-FFF2-40B4-BE49-F238E27FC236}">
                <a16:creationId xmlns:a16="http://schemas.microsoft.com/office/drawing/2014/main" id="{6D52D1D4-74CE-8476-F6F8-8DD912ECB514}"/>
              </a:ext>
            </a:extLst>
          </p:cNvPr>
          <p:cNvSpPr txBox="1"/>
          <p:nvPr/>
        </p:nvSpPr>
        <p:spPr>
          <a:xfrm>
            <a:off x="5637720" y="4246609"/>
            <a:ext cx="3423482" cy="487313"/>
          </a:xfrm>
          <a:prstGeom prst="rect">
            <a:avLst/>
          </a:prstGeom>
          <a:solidFill>
            <a:schemeClr val="accent6">
              <a:lumMod val="20000"/>
              <a:lumOff val="80000"/>
            </a:schemeClr>
          </a:solidFill>
        </p:spPr>
        <p:txBody>
          <a:bodyPr wrap="square" rtlCol="0">
            <a:spAutoFit/>
          </a:bodyPr>
          <a:lstStyle/>
          <a:p>
            <a:pPr>
              <a:lnSpc>
                <a:spcPts val="1600"/>
              </a:lnSpc>
            </a:pPr>
            <a:r>
              <a:rPr lang="zh-TW" altLang="en-US" sz="1200" b="1" dirty="0">
                <a:ea typeface="微軟正黑體" panose="020B0604030504040204" pitchFamily="34" charset="-120"/>
                <a:cs typeface="Times New Roman" panose="02020603050405020304" pitchFamily="18" charset="0"/>
              </a:rPr>
              <a:t>臺中大甲溪流域灌區</a:t>
            </a:r>
            <a:r>
              <a:rPr lang="en-US" altLang="zh-TW" sz="1200" b="1" dirty="0">
                <a:solidFill>
                  <a:srgbClr val="0000CC"/>
                </a:solidFill>
                <a:ea typeface="微軟正黑體" panose="020B0604030504040204" pitchFamily="34" charset="-120"/>
                <a:cs typeface="Times New Roman" panose="02020603050405020304" pitchFamily="18" charset="0"/>
              </a:rPr>
              <a:t>10,637</a:t>
            </a:r>
            <a:r>
              <a:rPr lang="zh-TW" altLang="en-US" sz="1200" b="1" dirty="0">
                <a:solidFill>
                  <a:srgbClr val="0000CC"/>
                </a:solidFill>
                <a:ea typeface="微軟正黑體" panose="020B0604030504040204" pitchFamily="34" charset="-120"/>
                <a:cs typeface="Times New Roman" panose="02020603050405020304" pitchFamily="18" charset="0"/>
              </a:rPr>
              <a:t>公頃</a:t>
            </a:r>
            <a:endParaRPr lang="en-US" altLang="zh-TW" sz="1200" b="1" dirty="0">
              <a:solidFill>
                <a:srgbClr val="0000CC"/>
              </a:solidFill>
              <a:ea typeface="微軟正黑體" panose="020B0604030504040204" pitchFamily="34" charset="-120"/>
              <a:cs typeface="Times New Roman" panose="02020603050405020304" pitchFamily="18" charset="0"/>
            </a:endParaRPr>
          </a:p>
          <a:p>
            <a:pPr>
              <a:lnSpc>
                <a:spcPts val="1600"/>
              </a:lnSpc>
            </a:pPr>
            <a:r>
              <a:rPr lang="zh-TW" altLang="en-US" sz="1200" b="1" dirty="0">
                <a:ea typeface="微軟正黑體" panose="020B0604030504040204" pitchFamily="34" charset="-120"/>
                <a:cs typeface="Times New Roman" panose="02020603050405020304" pitchFamily="18" charset="0"/>
              </a:rPr>
              <a:t>一期作停灌可增蓄</a:t>
            </a:r>
            <a:r>
              <a:rPr lang="en-US" altLang="zh-TW" sz="1200" b="1" dirty="0">
                <a:solidFill>
                  <a:srgbClr val="0000CC"/>
                </a:solidFill>
                <a:ea typeface="微軟正黑體" panose="020B0604030504040204" pitchFamily="34" charset="-120"/>
                <a:cs typeface="Times New Roman" panose="02020603050405020304" pitchFamily="18" charset="0"/>
              </a:rPr>
              <a:t>12,764</a:t>
            </a:r>
            <a:r>
              <a:rPr lang="zh-TW" altLang="en-US" sz="1200" b="1" dirty="0">
                <a:solidFill>
                  <a:srgbClr val="0000CC"/>
                </a:solidFill>
                <a:ea typeface="微軟正黑體" panose="020B0604030504040204" pitchFamily="34" charset="-120"/>
                <a:cs typeface="Times New Roman" panose="02020603050405020304" pitchFamily="18" charset="0"/>
              </a:rPr>
              <a:t>萬噸</a:t>
            </a:r>
            <a:r>
              <a:rPr lang="zh-TW" altLang="en-US" sz="1200" b="1" dirty="0">
                <a:ea typeface="微軟正黑體" panose="020B0604030504040204" pitchFamily="34" charset="-120"/>
                <a:cs typeface="Times New Roman" panose="02020603050405020304" pitchFamily="18" charset="0"/>
              </a:rPr>
              <a:t>水量給鯉魚潭水庫</a:t>
            </a:r>
          </a:p>
        </p:txBody>
      </p:sp>
      <p:sp>
        <p:nvSpPr>
          <p:cNvPr id="76" name="文字方塊 75">
            <a:extLst>
              <a:ext uri="{FF2B5EF4-FFF2-40B4-BE49-F238E27FC236}">
                <a16:creationId xmlns:a16="http://schemas.microsoft.com/office/drawing/2014/main" id="{1F520168-93F4-E040-784A-8985A751AD9A}"/>
              </a:ext>
            </a:extLst>
          </p:cNvPr>
          <p:cNvSpPr txBox="1"/>
          <p:nvPr/>
        </p:nvSpPr>
        <p:spPr>
          <a:xfrm>
            <a:off x="281179" y="3493512"/>
            <a:ext cx="1261884" cy="276999"/>
          </a:xfrm>
          <a:prstGeom prst="rect">
            <a:avLst/>
          </a:prstGeom>
          <a:noFill/>
        </p:spPr>
        <p:txBody>
          <a:bodyPr wrap="none" rtlCol="0">
            <a:spAutoFit/>
          </a:bodyPr>
          <a:lstStyle/>
          <a:p>
            <a:r>
              <a:rPr lang="zh-TW" altLang="en-US" sz="1200" dirty="0">
                <a:effectLst>
                  <a:glow rad="228600">
                    <a:schemeClr val="accent3">
                      <a:satMod val="175000"/>
                      <a:alpha val="40000"/>
                    </a:schemeClr>
                  </a:glow>
                </a:effectLst>
                <a:ea typeface="微軟正黑體" panose="020B0604030504040204" pitchFamily="34" charset="-120"/>
                <a:cs typeface="Times New Roman" panose="02020603050405020304" pitchFamily="18" charset="0"/>
              </a:rPr>
              <a:t>頭前溪流域灌區</a:t>
            </a:r>
          </a:p>
        </p:txBody>
      </p:sp>
      <p:sp>
        <p:nvSpPr>
          <p:cNvPr id="77" name="文字方塊 76">
            <a:extLst>
              <a:ext uri="{FF2B5EF4-FFF2-40B4-BE49-F238E27FC236}">
                <a16:creationId xmlns:a16="http://schemas.microsoft.com/office/drawing/2014/main" id="{1A6ED1DB-8901-D828-1CCB-7B13374CE7E7}"/>
              </a:ext>
            </a:extLst>
          </p:cNvPr>
          <p:cNvSpPr txBox="1"/>
          <p:nvPr/>
        </p:nvSpPr>
        <p:spPr>
          <a:xfrm>
            <a:off x="218604" y="6122846"/>
            <a:ext cx="1261884" cy="276999"/>
          </a:xfrm>
          <a:prstGeom prst="rect">
            <a:avLst/>
          </a:prstGeom>
          <a:noFill/>
        </p:spPr>
        <p:txBody>
          <a:bodyPr wrap="none" rtlCol="0">
            <a:spAutoFit/>
          </a:bodyPr>
          <a:lstStyle/>
          <a:p>
            <a:r>
              <a:rPr lang="zh-TW" altLang="en-US" sz="1200" dirty="0">
                <a:effectLst>
                  <a:glow rad="228600">
                    <a:schemeClr val="accent2">
                      <a:satMod val="175000"/>
                      <a:alpha val="40000"/>
                    </a:schemeClr>
                  </a:glow>
                </a:effectLst>
                <a:ea typeface="微軟正黑體" panose="020B0604030504040204" pitchFamily="34" charset="-120"/>
                <a:cs typeface="Times New Roman" panose="02020603050405020304" pitchFamily="18" charset="0"/>
              </a:rPr>
              <a:t>中港溪流域灌區</a:t>
            </a:r>
          </a:p>
        </p:txBody>
      </p:sp>
      <p:sp>
        <p:nvSpPr>
          <p:cNvPr id="78" name="文字方塊 77">
            <a:extLst>
              <a:ext uri="{FF2B5EF4-FFF2-40B4-BE49-F238E27FC236}">
                <a16:creationId xmlns:a16="http://schemas.microsoft.com/office/drawing/2014/main" id="{B15F4560-8B97-0DF0-2E35-426C7F8B7E0A}"/>
              </a:ext>
            </a:extLst>
          </p:cNvPr>
          <p:cNvSpPr txBox="1"/>
          <p:nvPr/>
        </p:nvSpPr>
        <p:spPr>
          <a:xfrm>
            <a:off x="7578061" y="2721928"/>
            <a:ext cx="1261884" cy="276999"/>
          </a:xfrm>
          <a:prstGeom prst="rect">
            <a:avLst/>
          </a:prstGeom>
          <a:noFill/>
        </p:spPr>
        <p:txBody>
          <a:bodyPr wrap="none" rtlCol="0">
            <a:spAutoFit/>
          </a:bodyPr>
          <a:lstStyle/>
          <a:p>
            <a:r>
              <a:rPr lang="zh-TW" altLang="en-US" sz="1200" dirty="0">
                <a:effectLst>
                  <a:glow rad="228600">
                    <a:schemeClr val="accent5">
                      <a:satMod val="175000"/>
                      <a:alpha val="40000"/>
                    </a:schemeClr>
                  </a:glow>
                </a:effectLst>
                <a:ea typeface="微軟正黑體" panose="020B0604030504040204" pitchFamily="34" charset="-120"/>
                <a:cs typeface="Times New Roman" panose="02020603050405020304" pitchFamily="18" charset="0"/>
              </a:rPr>
              <a:t>大安溪流域灌區</a:t>
            </a:r>
          </a:p>
        </p:txBody>
      </p:sp>
      <p:sp>
        <p:nvSpPr>
          <p:cNvPr id="79" name="文字方塊 78">
            <a:extLst>
              <a:ext uri="{FF2B5EF4-FFF2-40B4-BE49-F238E27FC236}">
                <a16:creationId xmlns:a16="http://schemas.microsoft.com/office/drawing/2014/main" id="{DCDC3A04-94EA-666B-F0B3-0EA8E86009D3}"/>
              </a:ext>
            </a:extLst>
          </p:cNvPr>
          <p:cNvSpPr txBox="1"/>
          <p:nvPr/>
        </p:nvSpPr>
        <p:spPr>
          <a:xfrm>
            <a:off x="7612986" y="4963613"/>
            <a:ext cx="1261884" cy="276999"/>
          </a:xfrm>
          <a:prstGeom prst="rect">
            <a:avLst/>
          </a:prstGeom>
          <a:noFill/>
        </p:spPr>
        <p:txBody>
          <a:bodyPr wrap="none" rtlCol="0">
            <a:spAutoFit/>
          </a:bodyPr>
          <a:lstStyle/>
          <a:p>
            <a:r>
              <a:rPr lang="zh-TW" altLang="en-US" sz="1200" dirty="0">
                <a:effectLst>
                  <a:glow rad="228600">
                    <a:schemeClr val="accent6">
                      <a:satMod val="175000"/>
                      <a:alpha val="40000"/>
                    </a:schemeClr>
                  </a:glow>
                </a:effectLst>
                <a:ea typeface="微軟正黑體" panose="020B0604030504040204" pitchFamily="34" charset="-120"/>
                <a:cs typeface="Times New Roman" panose="02020603050405020304" pitchFamily="18" charset="0"/>
              </a:rPr>
              <a:t>大甲溪流域灌區</a:t>
            </a:r>
          </a:p>
        </p:txBody>
      </p:sp>
      <p:sp>
        <p:nvSpPr>
          <p:cNvPr id="33" name="Text Box 45">
            <a:extLst>
              <a:ext uri="{FF2B5EF4-FFF2-40B4-BE49-F238E27FC236}">
                <a16:creationId xmlns:a16="http://schemas.microsoft.com/office/drawing/2014/main" id="{B2F809D2-7854-2DCA-10D7-E4A9E788AEE8}"/>
              </a:ext>
            </a:extLst>
          </p:cNvPr>
          <p:cNvSpPr txBox="1">
            <a:spLocks noChangeArrowheads="1"/>
          </p:cNvSpPr>
          <p:nvPr/>
        </p:nvSpPr>
        <p:spPr bwMode="auto">
          <a:xfrm>
            <a:off x="189207" y="6465635"/>
            <a:ext cx="4824139" cy="279180"/>
          </a:xfrm>
          <a:prstGeom prst="rect">
            <a:avLst/>
          </a:prstGeom>
          <a:noFill/>
          <a:ln w="9525">
            <a:noFill/>
            <a:miter lim="800000"/>
            <a:headEnd/>
            <a:tailEnd/>
          </a:ln>
          <a:effectLst/>
        </p:spPr>
        <p:txBody>
          <a:bodyPr wrap="square" lIns="90000" tIns="46800" rIns="90000" bIns="46800">
            <a:spAutoFit/>
          </a:bodyPr>
          <a:lstStyle>
            <a:defPPr>
              <a:defRPr lang="en-US"/>
            </a:defPPr>
            <a:lvl1pPr>
              <a:spcBef>
                <a:spcPct val="50000"/>
              </a:spcBef>
              <a:tabLst>
                <a:tab pos="5467350" algn="ctr"/>
              </a:tabLst>
              <a:defRPr sz="1000" b="1">
                <a:solidFill>
                  <a:srgbClr val="0070C0"/>
                </a:solidFill>
                <a:ea typeface="微軟正黑體" panose="020B0604030504040204" pitchFamily="34" charset="-120"/>
                <a:cs typeface="Times New Roman" panose="02020603050405020304" pitchFamily="18" charset="0"/>
              </a:defRPr>
            </a:lvl1pPr>
          </a:lstStyle>
          <a:p>
            <a:pPr>
              <a:spcBef>
                <a:spcPts val="0"/>
              </a:spcBef>
            </a:pPr>
            <a:r>
              <a:rPr lang="zh-TW" altLang="en-US" sz="1200" dirty="0"/>
              <a:t>備註：增蓄水量以水稻每公頃</a:t>
            </a:r>
            <a:r>
              <a:rPr lang="en-US" altLang="zh-TW" sz="1200" dirty="0"/>
              <a:t>1.2</a:t>
            </a:r>
            <a:r>
              <a:rPr lang="zh-TW" altLang="en-US" sz="1200" dirty="0"/>
              <a:t>萬噸用水量計算</a:t>
            </a:r>
            <a:endParaRPr lang="en-US" altLang="zh-TW" sz="1200" dirty="0"/>
          </a:p>
        </p:txBody>
      </p:sp>
    </p:spTree>
    <p:extLst>
      <p:ext uri="{BB962C8B-B14F-4D97-AF65-F5344CB8AC3E}">
        <p14:creationId xmlns:p14="http://schemas.microsoft.com/office/powerpoint/2010/main" val="1804098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微軟正黑體" pitchFamily="34" charset="-120"/>
                <a:ea typeface="微軟正黑體" pitchFamily="34" charset="-120"/>
              </a:rPr>
              <a:t>貳、農業灌溉用水供灌效益</a:t>
            </a:r>
          </a:p>
        </p:txBody>
      </p:sp>
      <p:grpSp>
        <p:nvGrpSpPr>
          <p:cNvPr id="15" name="Group 29"/>
          <p:cNvGrpSpPr>
            <a:grpSpLocks/>
          </p:cNvGrpSpPr>
          <p:nvPr/>
        </p:nvGrpSpPr>
        <p:grpSpPr bwMode="auto">
          <a:xfrm>
            <a:off x="251520" y="918493"/>
            <a:ext cx="182562" cy="182562"/>
            <a:chOff x="1239" y="1995"/>
            <a:chExt cx="115" cy="115"/>
          </a:xfrm>
          <a:solidFill>
            <a:srgbClr val="002060"/>
          </a:solidFill>
        </p:grpSpPr>
        <p:sp>
          <p:nvSpPr>
            <p:cNvPr id="16"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8"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latin typeface="微軟正黑體" panose="020B0604030504040204" pitchFamily="34" charset="-120"/>
                <a:ea typeface="微軟正黑體" panose="020B0604030504040204" pitchFamily="34" charset="-120"/>
                <a:cs typeface="Times New Roman" panose="02020603050405020304" pitchFamily="18" charset="0"/>
              </a:endParaRPr>
            </a:p>
          </p:txBody>
        </p:sp>
      </p:grpSp>
      <p:grpSp>
        <p:nvGrpSpPr>
          <p:cNvPr id="20" name="Group 29"/>
          <p:cNvGrpSpPr>
            <a:grpSpLocks/>
          </p:cNvGrpSpPr>
          <p:nvPr/>
        </p:nvGrpSpPr>
        <p:grpSpPr bwMode="auto">
          <a:xfrm>
            <a:off x="512882" y="1406538"/>
            <a:ext cx="152648" cy="152647"/>
            <a:chOff x="1239" y="1995"/>
            <a:chExt cx="115" cy="115"/>
          </a:xfrm>
          <a:solidFill>
            <a:srgbClr val="FF0000"/>
          </a:solidFill>
          <a:effectLst/>
        </p:grpSpPr>
        <p:sp>
          <p:nvSpPr>
            <p:cNvPr id="22"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3"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42" name="Text Box 45"/>
          <p:cNvSpPr txBox="1">
            <a:spLocks noChangeArrowheads="1"/>
          </p:cNvSpPr>
          <p:nvPr/>
        </p:nvSpPr>
        <p:spPr bwMode="auto">
          <a:xfrm>
            <a:off x="425451" y="777851"/>
            <a:ext cx="8136904" cy="463846"/>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b="1" dirty="0">
                <a:latin typeface="微軟正黑體" panose="020B0604030504040204" pitchFamily="34" charset="-120"/>
                <a:ea typeface="微軟正黑體" panose="020B0604030504040204" pitchFamily="34" charset="-120"/>
              </a:rPr>
              <a:t>透過</a:t>
            </a:r>
            <a:r>
              <a:rPr lang="zh-TW" altLang="en-US" b="1" dirty="0">
                <a:solidFill>
                  <a:srgbClr val="FF0000"/>
                </a:solidFill>
                <a:latin typeface="微軟正黑體" panose="020B0604030504040204" pitchFamily="34" charset="-120"/>
                <a:ea typeface="微軟正黑體" panose="020B0604030504040204" pitchFamily="34" charset="-120"/>
              </a:rPr>
              <a:t>圳路</a:t>
            </a:r>
            <a:r>
              <a:rPr lang="zh-TW" altLang="en-US" b="1" dirty="0">
                <a:latin typeface="微軟正黑體" panose="020B0604030504040204" pitchFamily="34" charset="-120"/>
                <a:ea typeface="微軟正黑體" panose="020B0604030504040204" pitchFamily="34" charset="-120"/>
              </a:rPr>
              <a:t>連結</a:t>
            </a:r>
            <a:r>
              <a:rPr lang="zh-TW" altLang="en-US" b="1" dirty="0">
                <a:solidFill>
                  <a:srgbClr val="FF0000"/>
                </a:solidFill>
                <a:latin typeface="微軟正黑體" panose="020B0604030504040204" pitchFamily="34" charset="-120"/>
                <a:ea typeface="微軟正黑體" panose="020B0604030504040204" pitchFamily="34" charset="-120"/>
              </a:rPr>
              <a:t>埤塘</a:t>
            </a:r>
            <a:r>
              <a:rPr lang="zh-TW" altLang="en-US" b="1" dirty="0">
                <a:latin typeface="微軟正黑體" panose="020B0604030504040204" pitchFamily="34" charset="-120"/>
                <a:ea typeface="微軟正黑體" panose="020B0604030504040204" pitchFamily="34" charset="-120"/>
              </a:rPr>
              <a:t>與</a:t>
            </a:r>
            <a:r>
              <a:rPr lang="zh-TW" altLang="en-US" b="1" dirty="0">
                <a:solidFill>
                  <a:srgbClr val="FF0000"/>
                </a:solidFill>
                <a:latin typeface="微軟正黑體" panose="020B0604030504040204" pitchFamily="34" charset="-120"/>
                <a:ea typeface="微軟正黑體" panose="020B0604030504040204" pitchFamily="34" charset="-120"/>
              </a:rPr>
              <a:t>水庫</a:t>
            </a:r>
            <a:r>
              <a:rPr lang="zh-TW" altLang="en-US" b="1" dirty="0">
                <a:latin typeface="微軟正黑體" panose="020B0604030504040204" pitchFamily="34" charset="-120"/>
                <a:ea typeface="微軟正黑體" panose="020B0604030504040204" pitchFamily="34" charset="-120"/>
              </a:rPr>
              <a:t>，可提升灌溉用水調蓄運用效能</a:t>
            </a:r>
          </a:p>
        </p:txBody>
      </p:sp>
      <p:grpSp>
        <p:nvGrpSpPr>
          <p:cNvPr id="43" name="Group 29"/>
          <p:cNvGrpSpPr>
            <a:grpSpLocks/>
          </p:cNvGrpSpPr>
          <p:nvPr/>
        </p:nvGrpSpPr>
        <p:grpSpPr bwMode="auto">
          <a:xfrm>
            <a:off x="251520" y="918493"/>
            <a:ext cx="182562" cy="182562"/>
            <a:chOff x="1239" y="1995"/>
            <a:chExt cx="115" cy="115"/>
          </a:xfrm>
          <a:solidFill>
            <a:srgbClr val="002060"/>
          </a:solidFill>
        </p:grpSpPr>
        <p:sp>
          <p:nvSpPr>
            <p:cNvPr id="44"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latin typeface="微軟正黑體" panose="020B0604030504040204" pitchFamily="34" charset="-120"/>
                <a:ea typeface="微軟正黑體" panose="020B0604030504040204" pitchFamily="34" charset="-120"/>
              </a:endParaRPr>
            </a:p>
          </p:txBody>
        </p:sp>
        <p:sp>
          <p:nvSpPr>
            <p:cNvPr id="45"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latin typeface="微軟正黑體" panose="020B0604030504040204" pitchFamily="34" charset="-120"/>
                <a:ea typeface="微軟正黑體" panose="020B0604030504040204" pitchFamily="34" charset="-120"/>
              </a:endParaRPr>
            </a:p>
          </p:txBody>
        </p:sp>
      </p:grpSp>
      <p:sp>
        <p:nvSpPr>
          <p:cNvPr id="32" name="文字方塊 31"/>
          <p:cNvSpPr txBox="1"/>
          <p:nvPr/>
        </p:nvSpPr>
        <p:spPr>
          <a:xfrm>
            <a:off x="697145" y="6258798"/>
            <a:ext cx="4878259" cy="338554"/>
          </a:xfrm>
          <a:prstGeom prst="rect">
            <a:avLst/>
          </a:prstGeom>
          <a:noFill/>
        </p:spPr>
        <p:txBody>
          <a:bodyPr wrap="none" rtlCol="0">
            <a:spAutoFit/>
          </a:bodyPr>
          <a:lstStyle/>
          <a:p>
            <a:pPr marL="177800" indent="-177800">
              <a:buFont typeface="Wingdings" panose="05000000000000000000" pitchFamily="2" charset="2"/>
              <a:buChar char="Ø"/>
            </a:pPr>
            <a:r>
              <a:rPr lang="zh-TW" altLang="en-US" sz="1600" b="1" dirty="0">
                <a:ea typeface="微軟正黑體" panose="020B0604030504040204" pitchFamily="34" charset="-120"/>
                <a:cs typeface="Times New Roman" panose="02020603050405020304" pitchFamily="18" charset="0"/>
              </a:rPr>
              <a:t>透過圳路連結埤塘與水庫提升灌溉用水效能示意圖</a:t>
            </a:r>
          </a:p>
        </p:txBody>
      </p:sp>
      <p:grpSp>
        <p:nvGrpSpPr>
          <p:cNvPr id="35" name="Group 29"/>
          <p:cNvGrpSpPr>
            <a:grpSpLocks/>
          </p:cNvGrpSpPr>
          <p:nvPr/>
        </p:nvGrpSpPr>
        <p:grpSpPr bwMode="auto">
          <a:xfrm>
            <a:off x="251520" y="918493"/>
            <a:ext cx="182562" cy="182562"/>
            <a:chOff x="1239" y="1995"/>
            <a:chExt cx="115" cy="115"/>
          </a:xfrm>
          <a:solidFill>
            <a:srgbClr val="002060"/>
          </a:solidFill>
        </p:grpSpPr>
        <p:sp>
          <p:nvSpPr>
            <p:cNvPr id="36"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7"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39" name="Text Box 45"/>
          <p:cNvSpPr txBox="1">
            <a:spLocks noChangeArrowheads="1"/>
          </p:cNvSpPr>
          <p:nvPr/>
        </p:nvSpPr>
        <p:spPr bwMode="auto">
          <a:xfrm>
            <a:off x="663810" y="1268760"/>
            <a:ext cx="8156661" cy="2169825"/>
          </a:xfrm>
          <a:prstGeom prst="rect">
            <a:avLst/>
          </a:prstGeom>
        </p:spPr>
        <p:txBody>
          <a:bodyPr wrap="square">
            <a:spAutoFit/>
          </a:bodyPr>
          <a:lstStyle>
            <a:defPPr>
              <a:defRPr lang="en-US"/>
            </a:defPPr>
            <a:lvl1pPr>
              <a:spcBef>
                <a:spcPts val="1800"/>
              </a:spcBef>
              <a:defRPr b="1">
                <a:ea typeface="微軟正黑體" panose="020B0604030504040204" pitchFamily="34" charset="-120"/>
                <a:cs typeface="Times New Roman" panose="02020603050405020304" pitchFamily="18" charset="0"/>
              </a:defRPr>
            </a:lvl1pPr>
          </a:lstStyle>
          <a:p>
            <a:r>
              <a:rPr lang="zh-TW" altLang="en-US" sz="2000" dirty="0"/>
              <a:t>利用各蓄水埤塘間之連絡水路作為石門水庫與農田間調蓄緩衝之用，在雨季可儲蓄過多之降雨，枯季時供灌溉之需，構成完善農業灌溉系統</a:t>
            </a:r>
            <a:endParaRPr lang="en-US" altLang="zh-TW" sz="2000" dirty="0"/>
          </a:p>
          <a:p>
            <a:r>
              <a:rPr lang="zh-TW" altLang="en-US" sz="2000" dirty="0"/>
              <a:t>以桃園管理處為例，</a:t>
            </a:r>
            <a:r>
              <a:rPr lang="en-US" altLang="zh-TW" sz="2000" dirty="0"/>
              <a:t>284</a:t>
            </a:r>
            <a:r>
              <a:rPr lang="zh-TW" altLang="en-US" sz="2000" dirty="0"/>
              <a:t>口</a:t>
            </a:r>
            <a:r>
              <a:rPr lang="zh-TW" altLang="en-US" sz="2000" dirty="0">
                <a:solidFill>
                  <a:srgbClr val="FF0000"/>
                </a:solidFill>
              </a:rPr>
              <a:t>埤塘總有效容量約</a:t>
            </a:r>
            <a:r>
              <a:rPr lang="en-US" altLang="zh-TW" sz="2000" dirty="0">
                <a:solidFill>
                  <a:srgbClr val="FF0000"/>
                </a:solidFill>
              </a:rPr>
              <a:t>0.46</a:t>
            </a:r>
            <a:r>
              <a:rPr lang="zh-TW" altLang="en-US" sz="2000" dirty="0">
                <a:solidFill>
                  <a:srgbClr val="FF0000"/>
                </a:solidFill>
              </a:rPr>
              <a:t>億噸</a:t>
            </a:r>
            <a:r>
              <a:rPr lang="zh-TW" altLang="en-US" sz="2000" dirty="0"/>
              <a:t>，依據經驗，桃園埤塘一年約可運用</a:t>
            </a:r>
            <a:r>
              <a:rPr lang="en-US" altLang="zh-TW" sz="2000" dirty="0"/>
              <a:t>2</a:t>
            </a:r>
            <a:r>
              <a:rPr lang="zh-TW" altLang="en-US" sz="2000" dirty="0"/>
              <a:t>次，意即具有</a:t>
            </a:r>
            <a:r>
              <a:rPr lang="en-US" altLang="zh-TW" sz="2000" dirty="0">
                <a:solidFill>
                  <a:srgbClr val="FF0000"/>
                </a:solidFill>
              </a:rPr>
              <a:t>0.92</a:t>
            </a:r>
            <a:r>
              <a:rPr lang="zh-TW" altLang="en-US" sz="2000" dirty="0">
                <a:solidFill>
                  <a:srgbClr val="FF0000"/>
                </a:solidFill>
              </a:rPr>
              <a:t>億噸可調蓄運用水量</a:t>
            </a:r>
            <a:r>
              <a:rPr lang="zh-TW" altLang="en-US" sz="2000" dirty="0"/>
              <a:t>，約為石門水庫有效容量</a:t>
            </a:r>
            <a:r>
              <a:rPr lang="zh-TW" altLang="en-US" sz="2000" dirty="0">
                <a:latin typeface="新細明體" panose="02020500000000000000" pitchFamily="18" charset="-120"/>
                <a:ea typeface="新細明體" panose="02020500000000000000" pitchFamily="18" charset="-120"/>
              </a:rPr>
              <a:t>（</a:t>
            </a:r>
            <a:r>
              <a:rPr lang="en-US" altLang="zh-TW" sz="2000" dirty="0"/>
              <a:t>1.87</a:t>
            </a:r>
            <a:r>
              <a:rPr lang="zh-TW" altLang="en-US" sz="2000" dirty="0"/>
              <a:t>億噸</a:t>
            </a:r>
            <a:r>
              <a:rPr lang="zh-TW" altLang="en-US" sz="2000" dirty="0">
                <a:latin typeface="新細明體" panose="02020500000000000000" pitchFamily="18" charset="-120"/>
                <a:ea typeface="新細明體" panose="02020500000000000000" pitchFamily="18" charset="-120"/>
              </a:rPr>
              <a:t>）</a:t>
            </a:r>
            <a:r>
              <a:rPr lang="zh-TW" altLang="en-US" sz="2000" dirty="0"/>
              <a:t>之</a:t>
            </a:r>
            <a:r>
              <a:rPr lang="en-US" altLang="zh-TW" sz="2000" dirty="0"/>
              <a:t>49%</a:t>
            </a:r>
            <a:r>
              <a:rPr lang="zh-TW" altLang="en-US" sz="2000" dirty="0"/>
              <a:t>，顯示埤塘具有提升灌溉用水效率之功能</a:t>
            </a:r>
            <a:endParaRPr lang="en-US" altLang="zh-TW" sz="2000" dirty="0"/>
          </a:p>
        </p:txBody>
      </p:sp>
      <p:grpSp>
        <p:nvGrpSpPr>
          <p:cNvPr id="54" name="Group 29"/>
          <p:cNvGrpSpPr>
            <a:grpSpLocks/>
          </p:cNvGrpSpPr>
          <p:nvPr/>
        </p:nvGrpSpPr>
        <p:grpSpPr bwMode="auto">
          <a:xfrm>
            <a:off x="512882" y="2203909"/>
            <a:ext cx="152648" cy="152647"/>
            <a:chOff x="1239" y="1995"/>
            <a:chExt cx="115" cy="115"/>
          </a:xfrm>
          <a:solidFill>
            <a:srgbClr val="FF0000"/>
          </a:solidFill>
          <a:effectLst/>
        </p:grpSpPr>
        <p:sp>
          <p:nvSpPr>
            <p:cNvPr id="55"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6"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nvGrpSpPr>
          <p:cNvPr id="3" name="群組 2">
            <a:extLst>
              <a:ext uri="{FF2B5EF4-FFF2-40B4-BE49-F238E27FC236}">
                <a16:creationId xmlns:a16="http://schemas.microsoft.com/office/drawing/2014/main" id="{2AEECF34-2AB1-6109-5945-D394ED59D38F}"/>
              </a:ext>
            </a:extLst>
          </p:cNvPr>
          <p:cNvGrpSpPr/>
          <p:nvPr/>
        </p:nvGrpSpPr>
        <p:grpSpPr>
          <a:xfrm>
            <a:off x="755577" y="3415176"/>
            <a:ext cx="4560214" cy="2800367"/>
            <a:chOff x="755576" y="3212976"/>
            <a:chExt cx="4781759" cy="3002568"/>
          </a:xfrm>
        </p:grpSpPr>
        <p:pic>
          <p:nvPicPr>
            <p:cNvPr id="38" name="圖片 37"/>
            <p:cNvPicPr>
              <a:picLocks noChangeAspect="1"/>
            </p:cNvPicPr>
            <p:nvPr/>
          </p:nvPicPr>
          <p:blipFill rotWithShape="1">
            <a:blip r:embed="rId2"/>
            <a:srcRect b="17795"/>
            <a:stretch/>
          </p:blipFill>
          <p:spPr>
            <a:xfrm>
              <a:off x="755576" y="3212976"/>
              <a:ext cx="4781759" cy="3002568"/>
            </a:xfrm>
            <a:prstGeom prst="rect">
              <a:avLst/>
            </a:prstGeom>
            <a:ln>
              <a:solidFill>
                <a:schemeClr val="tx1"/>
              </a:solidFill>
            </a:ln>
          </p:spPr>
        </p:pic>
        <p:sp>
          <p:nvSpPr>
            <p:cNvPr id="46" name="文字方塊 45"/>
            <p:cNvSpPr txBox="1"/>
            <p:nvPr/>
          </p:nvSpPr>
          <p:spPr>
            <a:xfrm>
              <a:off x="3402702" y="4010479"/>
              <a:ext cx="705738" cy="246221"/>
            </a:xfrm>
            <a:prstGeom prst="rect">
              <a:avLst/>
            </a:prstGeom>
            <a:solidFill>
              <a:schemeClr val="bg1">
                <a:alpha val="55000"/>
              </a:schemeClr>
            </a:solidFill>
          </p:spPr>
          <p:txBody>
            <a:bodyPr wrap="square">
              <a:spAutoFit/>
            </a:bodyPr>
            <a:lstStyle>
              <a:defPPr>
                <a:defRPr lang="en-US"/>
              </a:defPPr>
              <a:lvl1pPr algn="ctr">
                <a:defRPr sz="1000" b="1">
                  <a:solidFill>
                    <a:srgbClr val="FF3300"/>
                  </a:solidFill>
                  <a:latin typeface="微軟正黑體" panose="020B0604030504040204" pitchFamily="34" charset="-120"/>
                  <a:ea typeface="微軟正黑體" panose="020B0604030504040204" pitchFamily="34" charset="-120"/>
                </a:defRPr>
              </a:lvl1pPr>
            </a:lstStyle>
            <a:p>
              <a:r>
                <a:rPr lang="zh-TW" altLang="en-US" dirty="0"/>
                <a:t>圳路蓄存</a:t>
              </a:r>
              <a:endParaRPr lang="en-US" altLang="zh-TW" dirty="0"/>
            </a:p>
          </p:txBody>
        </p:sp>
        <p:sp>
          <p:nvSpPr>
            <p:cNvPr id="51" name="矩形 50"/>
            <p:cNvSpPr/>
            <p:nvPr/>
          </p:nvSpPr>
          <p:spPr>
            <a:xfrm>
              <a:off x="3046309" y="4581128"/>
              <a:ext cx="192776" cy="707886"/>
            </a:xfrm>
            <a:prstGeom prst="rect">
              <a:avLst/>
            </a:prstGeom>
            <a:solidFill>
              <a:schemeClr val="bg1">
                <a:alpha val="55000"/>
              </a:schemeClr>
            </a:solidFill>
          </p:spPr>
          <p:txBody>
            <a:bodyPr wrap="square">
              <a:spAutoFit/>
            </a:bodyPr>
            <a:lstStyle/>
            <a:p>
              <a:pPr algn="ctr"/>
              <a:r>
                <a:rPr lang="zh-TW" altLang="en-US" sz="1000" b="1" dirty="0">
                  <a:solidFill>
                    <a:srgbClr val="FF3300"/>
                  </a:solidFill>
                  <a:latin typeface="微軟正黑體" panose="020B0604030504040204" pitchFamily="34" charset="-120"/>
                  <a:ea typeface="微軟正黑體" panose="020B0604030504040204" pitchFamily="34" charset="-120"/>
                </a:rPr>
                <a:t>供灌</a:t>
              </a:r>
              <a:endParaRPr lang="en-US" altLang="zh-TW" sz="1000" b="1" dirty="0">
                <a:solidFill>
                  <a:srgbClr val="FF3300"/>
                </a:solidFill>
                <a:latin typeface="微軟正黑體" panose="020B0604030504040204" pitchFamily="34" charset="-120"/>
                <a:ea typeface="微軟正黑體" panose="020B0604030504040204" pitchFamily="34" charset="-120"/>
              </a:endParaRPr>
            </a:p>
            <a:p>
              <a:pPr algn="ctr"/>
              <a:r>
                <a:rPr lang="zh-TW" altLang="en-US" sz="1000" b="1" dirty="0">
                  <a:solidFill>
                    <a:srgbClr val="FF3300"/>
                  </a:solidFill>
                  <a:latin typeface="微軟正黑體" panose="020B0604030504040204" pitchFamily="34" charset="-120"/>
                  <a:ea typeface="微軟正黑體" panose="020B0604030504040204" pitchFamily="34" charset="-120"/>
                </a:rPr>
                <a:t>農田</a:t>
              </a:r>
              <a:endParaRPr lang="en-US" altLang="zh-TW" sz="1000" b="1" dirty="0">
                <a:solidFill>
                  <a:srgbClr val="FF3300"/>
                </a:solidFill>
                <a:latin typeface="微軟正黑體" panose="020B0604030504040204" pitchFamily="34" charset="-120"/>
                <a:ea typeface="微軟正黑體" panose="020B0604030504040204" pitchFamily="34" charset="-120"/>
              </a:endParaRPr>
            </a:p>
          </p:txBody>
        </p:sp>
        <p:sp>
          <p:nvSpPr>
            <p:cNvPr id="58" name="向下箭號 57"/>
            <p:cNvSpPr/>
            <p:nvPr/>
          </p:nvSpPr>
          <p:spPr>
            <a:xfrm>
              <a:off x="3239085" y="4609892"/>
              <a:ext cx="258784" cy="547300"/>
            </a:xfrm>
            <a:prstGeom prst="downArrow">
              <a:avLst/>
            </a:prstGeom>
            <a:solidFill>
              <a:srgbClr val="00B0F0"/>
            </a:solidFill>
            <a:ln w="19050">
              <a:solidFill>
                <a:srgbClr val="3366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dirty="0">
                <a:solidFill>
                  <a:srgbClr val="00FFFF"/>
                </a:solidFill>
              </a:endParaRPr>
            </a:p>
          </p:txBody>
        </p:sp>
        <p:sp>
          <p:nvSpPr>
            <p:cNvPr id="59" name="向下箭號 58"/>
            <p:cNvSpPr/>
            <p:nvPr/>
          </p:nvSpPr>
          <p:spPr>
            <a:xfrm rot="5400000">
              <a:off x="2643267" y="4152530"/>
              <a:ext cx="258784" cy="547300"/>
            </a:xfrm>
            <a:prstGeom prst="downArrow">
              <a:avLst/>
            </a:prstGeom>
            <a:solidFill>
              <a:srgbClr val="00B0F0"/>
            </a:solidFill>
            <a:ln w="19050">
              <a:solidFill>
                <a:srgbClr val="3366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dirty="0">
                <a:solidFill>
                  <a:srgbClr val="00FFFF"/>
                </a:solidFill>
              </a:endParaRPr>
            </a:p>
          </p:txBody>
        </p:sp>
        <p:sp>
          <p:nvSpPr>
            <p:cNvPr id="61" name="矩形 60"/>
            <p:cNvSpPr/>
            <p:nvPr/>
          </p:nvSpPr>
          <p:spPr>
            <a:xfrm>
              <a:off x="2247836" y="4072237"/>
              <a:ext cx="192776" cy="707886"/>
            </a:xfrm>
            <a:prstGeom prst="rect">
              <a:avLst/>
            </a:prstGeom>
            <a:solidFill>
              <a:schemeClr val="bg1">
                <a:alpha val="55000"/>
              </a:schemeClr>
            </a:solidFill>
          </p:spPr>
          <p:txBody>
            <a:bodyPr wrap="square">
              <a:spAutoFit/>
            </a:bodyPr>
            <a:lstStyle/>
            <a:p>
              <a:pPr algn="ctr"/>
              <a:r>
                <a:rPr lang="zh-TW" altLang="en-US" sz="1000" b="1" dirty="0">
                  <a:solidFill>
                    <a:srgbClr val="FF3300"/>
                  </a:solidFill>
                  <a:latin typeface="微軟正黑體" panose="020B0604030504040204" pitchFamily="34" charset="-120"/>
                  <a:ea typeface="微軟正黑體" panose="020B0604030504040204" pitchFamily="34" charset="-120"/>
                </a:rPr>
                <a:t>供灌</a:t>
              </a:r>
              <a:endParaRPr lang="en-US" altLang="zh-TW" sz="1000" b="1" dirty="0">
                <a:solidFill>
                  <a:srgbClr val="FF3300"/>
                </a:solidFill>
                <a:latin typeface="微軟正黑體" panose="020B0604030504040204" pitchFamily="34" charset="-120"/>
                <a:ea typeface="微軟正黑體" panose="020B0604030504040204" pitchFamily="34" charset="-120"/>
              </a:endParaRPr>
            </a:p>
            <a:p>
              <a:pPr algn="ctr"/>
              <a:r>
                <a:rPr lang="zh-TW" altLang="en-US" sz="1000" b="1" dirty="0">
                  <a:solidFill>
                    <a:srgbClr val="FF3300"/>
                  </a:solidFill>
                  <a:latin typeface="微軟正黑體" panose="020B0604030504040204" pitchFamily="34" charset="-120"/>
                  <a:ea typeface="微軟正黑體" panose="020B0604030504040204" pitchFamily="34" charset="-120"/>
                </a:rPr>
                <a:t>農田</a:t>
              </a:r>
              <a:endParaRPr lang="en-US" altLang="zh-TW" sz="1000" b="1" dirty="0">
                <a:solidFill>
                  <a:srgbClr val="FF3300"/>
                </a:solidFill>
                <a:latin typeface="微軟正黑體" panose="020B0604030504040204" pitchFamily="34" charset="-120"/>
                <a:ea typeface="微軟正黑體" panose="020B0604030504040204" pitchFamily="34" charset="-120"/>
              </a:endParaRPr>
            </a:p>
          </p:txBody>
        </p:sp>
        <p:sp>
          <p:nvSpPr>
            <p:cNvPr id="62" name="向下箭號 61"/>
            <p:cNvSpPr/>
            <p:nvPr/>
          </p:nvSpPr>
          <p:spPr>
            <a:xfrm rot="5400000">
              <a:off x="3626179" y="4329831"/>
              <a:ext cx="258784" cy="192698"/>
            </a:xfrm>
            <a:prstGeom prst="downArrow">
              <a:avLst/>
            </a:prstGeom>
            <a:solidFill>
              <a:srgbClr val="FFA401"/>
            </a:solidFill>
            <a:ln w="19050">
              <a:solidFill>
                <a:srgbClr val="3366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dirty="0">
                <a:solidFill>
                  <a:srgbClr val="00FFFF"/>
                </a:solidFill>
              </a:endParaRPr>
            </a:p>
          </p:txBody>
        </p:sp>
      </p:grpSp>
      <p:grpSp>
        <p:nvGrpSpPr>
          <p:cNvPr id="63" name="群組 62"/>
          <p:cNvGrpSpPr/>
          <p:nvPr/>
        </p:nvGrpSpPr>
        <p:grpSpPr>
          <a:xfrm>
            <a:off x="5730111" y="3999856"/>
            <a:ext cx="3223780" cy="1584000"/>
            <a:chOff x="5487843" y="2420888"/>
            <a:chExt cx="3223780" cy="1584000"/>
          </a:xfrm>
        </p:grpSpPr>
        <p:grpSp>
          <p:nvGrpSpPr>
            <p:cNvPr id="69" name="Group 232"/>
            <p:cNvGrpSpPr>
              <a:grpSpLocks/>
            </p:cNvGrpSpPr>
            <p:nvPr/>
          </p:nvGrpSpPr>
          <p:grpSpPr bwMode="auto">
            <a:xfrm>
              <a:off x="7282411" y="2420888"/>
              <a:ext cx="1429212" cy="1584000"/>
              <a:chOff x="2699" y="1389"/>
              <a:chExt cx="907" cy="1024"/>
            </a:xfrm>
          </p:grpSpPr>
          <p:sp>
            <p:nvSpPr>
              <p:cNvPr id="81" name="Oval 233"/>
              <p:cNvSpPr>
                <a:spLocks noChangeArrowheads="1"/>
              </p:cNvSpPr>
              <p:nvPr/>
            </p:nvSpPr>
            <p:spPr bwMode="gray">
              <a:xfrm>
                <a:off x="2699" y="1389"/>
                <a:ext cx="891" cy="111"/>
              </a:xfrm>
              <a:prstGeom prst="ellipse">
                <a:avLst/>
              </a:prstGeom>
              <a:gradFill rotWithShape="1">
                <a:gsLst>
                  <a:gs pos="0">
                    <a:srgbClr val="C0C0C0"/>
                  </a:gs>
                  <a:gs pos="50000">
                    <a:srgbClr val="EEEEEE"/>
                  </a:gs>
                  <a:gs pos="100000">
                    <a:srgbClr val="C0C0C0"/>
                  </a:gs>
                </a:gsLst>
                <a:lin ang="0" scaled="1"/>
              </a:gradFill>
              <a:ln w="9525">
                <a:noFill/>
                <a:round/>
                <a:headEnd/>
                <a:tailEnd/>
              </a:ln>
            </p:spPr>
            <p:txBody>
              <a:bodyPr/>
              <a:lstStyle/>
              <a:p>
                <a:endParaRPr lang="zh-CN" altLang="zh-CN">
                  <a:cs typeface="Times New Roman" panose="02020603050405020304" pitchFamily="18" charset="0"/>
                </a:endParaRPr>
              </a:p>
            </p:txBody>
          </p:sp>
          <p:sp>
            <p:nvSpPr>
              <p:cNvPr id="83" name="Freeform 235"/>
              <p:cNvSpPr>
                <a:spLocks/>
              </p:cNvSpPr>
              <p:nvPr/>
            </p:nvSpPr>
            <p:spPr bwMode="gray">
              <a:xfrm>
                <a:off x="2700" y="1447"/>
                <a:ext cx="906" cy="464"/>
              </a:xfrm>
              <a:custGeom>
                <a:avLst/>
                <a:gdLst>
                  <a:gd name="T0" fmla="*/ 690 w 852"/>
                  <a:gd name="T1" fmla="*/ 83 h 443"/>
                  <a:gd name="T2" fmla="*/ 0 w 852"/>
                  <a:gd name="T3" fmla="*/ 0 h 443"/>
                  <a:gd name="T4" fmla="*/ 116 w 852"/>
                  <a:gd name="T5" fmla="*/ 447 h 443"/>
                  <a:gd name="T6" fmla="*/ 118 w 852"/>
                  <a:gd name="T7" fmla="*/ 450 h 443"/>
                  <a:gd name="T8" fmla="*/ 172 w 852"/>
                  <a:gd name="T9" fmla="*/ 668 h 443"/>
                  <a:gd name="T10" fmla="*/ 174 w 852"/>
                  <a:gd name="T11" fmla="*/ 671 h 443"/>
                  <a:gd name="T12" fmla="*/ 690 w 852"/>
                  <a:gd name="T13" fmla="*/ 736 h 443"/>
                  <a:gd name="T14" fmla="*/ 1202 w 852"/>
                  <a:gd name="T15" fmla="*/ 671 h 443"/>
                  <a:gd name="T16" fmla="*/ 1202 w 852"/>
                  <a:gd name="T17" fmla="*/ 668 h 443"/>
                  <a:gd name="T18" fmla="*/ 1258 w 852"/>
                  <a:gd name="T19" fmla="*/ 450 h 443"/>
                  <a:gd name="T20" fmla="*/ 1258 w 852"/>
                  <a:gd name="T21" fmla="*/ 447 h 443"/>
                  <a:gd name="T22" fmla="*/ 1376 w 852"/>
                  <a:gd name="T23" fmla="*/ 0 h 443"/>
                  <a:gd name="T24" fmla="*/ 690 w 852"/>
                  <a:gd name="T25" fmla="*/ 83 h 4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2"/>
                  <a:gd name="T40" fmla="*/ 0 h 443"/>
                  <a:gd name="T41" fmla="*/ 852 w 852"/>
                  <a:gd name="T42" fmla="*/ 443 h 4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2" h="443">
                    <a:moveTo>
                      <a:pt x="426" y="50"/>
                    </a:moveTo>
                    <a:cubicBezTo>
                      <a:pt x="199" y="50"/>
                      <a:pt x="14" y="28"/>
                      <a:pt x="0" y="0"/>
                    </a:cubicBezTo>
                    <a:cubicBezTo>
                      <a:pt x="72" y="269"/>
                      <a:pt x="72" y="269"/>
                      <a:pt x="72" y="269"/>
                    </a:cubicBezTo>
                    <a:cubicBezTo>
                      <a:pt x="73" y="271"/>
                      <a:pt x="73" y="271"/>
                      <a:pt x="73" y="271"/>
                    </a:cubicBezTo>
                    <a:cubicBezTo>
                      <a:pt x="107" y="401"/>
                      <a:pt x="107" y="401"/>
                      <a:pt x="107" y="401"/>
                    </a:cubicBezTo>
                    <a:cubicBezTo>
                      <a:pt x="108" y="404"/>
                      <a:pt x="108" y="404"/>
                      <a:pt x="108" y="404"/>
                    </a:cubicBezTo>
                    <a:cubicBezTo>
                      <a:pt x="118" y="425"/>
                      <a:pt x="257" y="443"/>
                      <a:pt x="426" y="443"/>
                    </a:cubicBezTo>
                    <a:cubicBezTo>
                      <a:pt x="595" y="443"/>
                      <a:pt x="733" y="425"/>
                      <a:pt x="744" y="404"/>
                    </a:cubicBezTo>
                    <a:cubicBezTo>
                      <a:pt x="744" y="401"/>
                      <a:pt x="744" y="401"/>
                      <a:pt x="744" y="401"/>
                    </a:cubicBezTo>
                    <a:cubicBezTo>
                      <a:pt x="779" y="271"/>
                      <a:pt x="779" y="271"/>
                      <a:pt x="779" y="271"/>
                    </a:cubicBezTo>
                    <a:cubicBezTo>
                      <a:pt x="779" y="269"/>
                      <a:pt x="779" y="269"/>
                      <a:pt x="779" y="269"/>
                    </a:cubicBezTo>
                    <a:cubicBezTo>
                      <a:pt x="852" y="0"/>
                      <a:pt x="852" y="0"/>
                      <a:pt x="852" y="0"/>
                    </a:cubicBezTo>
                    <a:cubicBezTo>
                      <a:pt x="837" y="28"/>
                      <a:pt x="652" y="50"/>
                      <a:pt x="426" y="50"/>
                    </a:cubicBezTo>
                    <a:close/>
                  </a:path>
                </a:pathLst>
              </a:custGeom>
              <a:gradFill rotWithShape="1">
                <a:gsLst>
                  <a:gs pos="0">
                    <a:srgbClr val="C0C0C0"/>
                  </a:gs>
                  <a:gs pos="50000">
                    <a:srgbClr val="EEEEEE"/>
                  </a:gs>
                  <a:gs pos="100000">
                    <a:srgbClr val="C0C0C0"/>
                  </a:gs>
                </a:gsLst>
                <a:lin ang="0" scaled="1"/>
              </a:gradFill>
              <a:ln w="9525">
                <a:noFill/>
                <a:round/>
                <a:headEnd/>
                <a:tailEnd/>
              </a:ln>
            </p:spPr>
            <p:txBody>
              <a:bodyPr/>
              <a:lstStyle/>
              <a:p>
                <a:endParaRPr lang="zh-CN" altLang="en-US">
                  <a:cs typeface="Times New Roman" panose="02020603050405020304" pitchFamily="18" charset="0"/>
                </a:endParaRPr>
              </a:p>
            </p:txBody>
          </p:sp>
          <p:sp>
            <p:nvSpPr>
              <p:cNvPr id="82" name="Freeform 234"/>
              <p:cNvSpPr>
                <a:spLocks/>
              </p:cNvSpPr>
              <p:nvPr/>
            </p:nvSpPr>
            <p:spPr bwMode="gray">
              <a:xfrm>
                <a:off x="2785" y="1749"/>
                <a:ext cx="736" cy="488"/>
              </a:xfrm>
              <a:custGeom>
                <a:avLst/>
                <a:gdLst>
                  <a:gd name="T0" fmla="*/ 512 w 636"/>
                  <a:gd name="T1" fmla="*/ 64 h 427"/>
                  <a:gd name="T2" fmla="*/ 0 w 636"/>
                  <a:gd name="T3" fmla="*/ 0 h 427"/>
                  <a:gd name="T4" fmla="*/ 58 w 636"/>
                  <a:gd name="T5" fmla="*/ 224 h 427"/>
                  <a:gd name="T6" fmla="*/ 60 w 636"/>
                  <a:gd name="T7" fmla="*/ 226 h 427"/>
                  <a:gd name="T8" fmla="*/ 172 w 636"/>
                  <a:gd name="T9" fmla="*/ 666 h 427"/>
                  <a:gd name="T10" fmla="*/ 512 w 636"/>
                  <a:gd name="T11" fmla="*/ 707 h 427"/>
                  <a:gd name="T12" fmla="*/ 847 w 636"/>
                  <a:gd name="T13" fmla="*/ 666 h 427"/>
                  <a:gd name="T14" fmla="*/ 847 w 636"/>
                  <a:gd name="T15" fmla="*/ 666 h 427"/>
                  <a:gd name="T16" fmla="*/ 847 w 636"/>
                  <a:gd name="T17" fmla="*/ 666 h 427"/>
                  <a:gd name="T18" fmla="*/ 963 w 636"/>
                  <a:gd name="T19" fmla="*/ 226 h 427"/>
                  <a:gd name="T20" fmla="*/ 963 w 636"/>
                  <a:gd name="T21" fmla="*/ 224 h 427"/>
                  <a:gd name="T22" fmla="*/ 1022 w 636"/>
                  <a:gd name="T23" fmla="*/ 0 h 427"/>
                  <a:gd name="T24" fmla="*/ 512 w 636"/>
                  <a:gd name="T25" fmla="*/ 64 h 4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6"/>
                  <a:gd name="T40" fmla="*/ 0 h 427"/>
                  <a:gd name="T41" fmla="*/ 636 w 636"/>
                  <a:gd name="T42" fmla="*/ 427 h 4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6" h="427">
                    <a:moveTo>
                      <a:pt x="318" y="39"/>
                    </a:moveTo>
                    <a:cubicBezTo>
                      <a:pt x="149" y="39"/>
                      <a:pt x="10" y="21"/>
                      <a:pt x="0" y="0"/>
                    </a:cubicBezTo>
                    <a:cubicBezTo>
                      <a:pt x="36" y="135"/>
                      <a:pt x="36" y="135"/>
                      <a:pt x="36" y="135"/>
                    </a:cubicBezTo>
                    <a:cubicBezTo>
                      <a:pt x="37" y="137"/>
                      <a:pt x="37" y="137"/>
                      <a:pt x="37" y="137"/>
                    </a:cubicBezTo>
                    <a:cubicBezTo>
                      <a:pt x="107" y="401"/>
                      <a:pt x="107" y="401"/>
                      <a:pt x="107" y="401"/>
                    </a:cubicBezTo>
                    <a:cubicBezTo>
                      <a:pt x="107" y="415"/>
                      <a:pt x="202" y="427"/>
                      <a:pt x="318" y="427"/>
                    </a:cubicBezTo>
                    <a:cubicBezTo>
                      <a:pt x="434" y="427"/>
                      <a:pt x="527" y="415"/>
                      <a:pt x="528" y="401"/>
                    </a:cubicBezTo>
                    <a:cubicBezTo>
                      <a:pt x="528" y="401"/>
                      <a:pt x="528" y="401"/>
                      <a:pt x="528" y="401"/>
                    </a:cubicBezTo>
                    <a:cubicBezTo>
                      <a:pt x="528" y="401"/>
                      <a:pt x="528" y="401"/>
                      <a:pt x="528" y="401"/>
                    </a:cubicBezTo>
                    <a:cubicBezTo>
                      <a:pt x="599" y="137"/>
                      <a:pt x="599" y="137"/>
                      <a:pt x="599" y="137"/>
                    </a:cubicBezTo>
                    <a:cubicBezTo>
                      <a:pt x="599" y="135"/>
                      <a:pt x="599" y="135"/>
                      <a:pt x="599" y="135"/>
                    </a:cubicBezTo>
                    <a:cubicBezTo>
                      <a:pt x="636" y="0"/>
                      <a:pt x="636" y="0"/>
                      <a:pt x="636" y="0"/>
                    </a:cubicBezTo>
                    <a:cubicBezTo>
                      <a:pt x="625" y="21"/>
                      <a:pt x="487" y="39"/>
                      <a:pt x="318" y="39"/>
                    </a:cubicBezTo>
                    <a:close/>
                  </a:path>
                </a:pathLst>
              </a:custGeom>
              <a:solidFill>
                <a:schemeClr val="accent1"/>
              </a:solidFill>
              <a:ln w="9525">
                <a:noFill/>
                <a:round/>
                <a:headEnd/>
                <a:tailEnd/>
              </a:ln>
            </p:spPr>
            <p:txBody>
              <a:bodyPr/>
              <a:lstStyle/>
              <a:p>
                <a:endParaRPr lang="zh-CN" altLang="en-US">
                  <a:cs typeface="Times New Roman" panose="02020603050405020304" pitchFamily="18" charset="0"/>
                </a:endParaRPr>
              </a:p>
            </p:txBody>
          </p:sp>
          <p:sp>
            <p:nvSpPr>
              <p:cNvPr id="84" name="Freeform 236"/>
              <p:cNvSpPr>
                <a:spLocks/>
              </p:cNvSpPr>
              <p:nvPr/>
            </p:nvSpPr>
            <p:spPr bwMode="gray">
              <a:xfrm>
                <a:off x="2785" y="1718"/>
                <a:ext cx="736" cy="88"/>
              </a:xfrm>
              <a:custGeom>
                <a:avLst/>
                <a:gdLst>
                  <a:gd name="T0" fmla="*/ 513 w 637"/>
                  <a:gd name="T1" fmla="*/ 0 h 84"/>
                  <a:gd name="T2" fmla="*/ 0 w 637"/>
                  <a:gd name="T3" fmla="*/ 69 h 84"/>
                  <a:gd name="T4" fmla="*/ 1 w 637"/>
                  <a:gd name="T5" fmla="*/ 74 h 84"/>
                  <a:gd name="T6" fmla="*/ 513 w 637"/>
                  <a:gd name="T7" fmla="*/ 140 h 84"/>
                  <a:gd name="T8" fmla="*/ 1023 w 637"/>
                  <a:gd name="T9" fmla="*/ 74 h 84"/>
                  <a:gd name="T10" fmla="*/ 1023 w 637"/>
                  <a:gd name="T11" fmla="*/ 69 h 84"/>
                  <a:gd name="T12" fmla="*/ 513 w 637"/>
                  <a:gd name="T13" fmla="*/ 0 h 84"/>
                  <a:gd name="T14" fmla="*/ 0 60000 65536"/>
                  <a:gd name="T15" fmla="*/ 0 60000 65536"/>
                  <a:gd name="T16" fmla="*/ 0 60000 65536"/>
                  <a:gd name="T17" fmla="*/ 0 60000 65536"/>
                  <a:gd name="T18" fmla="*/ 0 60000 65536"/>
                  <a:gd name="T19" fmla="*/ 0 60000 65536"/>
                  <a:gd name="T20" fmla="*/ 0 60000 65536"/>
                  <a:gd name="T21" fmla="*/ 0 w 637"/>
                  <a:gd name="T22" fmla="*/ 0 h 84"/>
                  <a:gd name="T23" fmla="*/ 637 w 637"/>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7" h="84">
                    <a:moveTo>
                      <a:pt x="319" y="0"/>
                    </a:moveTo>
                    <a:cubicBezTo>
                      <a:pt x="143" y="0"/>
                      <a:pt x="0" y="19"/>
                      <a:pt x="0" y="42"/>
                    </a:cubicBezTo>
                    <a:cubicBezTo>
                      <a:pt x="1" y="45"/>
                      <a:pt x="1" y="45"/>
                      <a:pt x="1" y="45"/>
                    </a:cubicBezTo>
                    <a:cubicBezTo>
                      <a:pt x="11" y="66"/>
                      <a:pt x="150" y="84"/>
                      <a:pt x="319" y="84"/>
                    </a:cubicBezTo>
                    <a:cubicBezTo>
                      <a:pt x="488" y="84"/>
                      <a:pt x="626" y="66"/>
                      <a:pt x="637" y="45"/>
                    </a:cubicBezTo>
                    <a:cubicBezTo>
                      <a:pt x="637" y="42"/>
                      <a:pt x="637" y="42"/>
                      <a:pt x="637" y="42"/>
                    </a:cubicBezTo>
                    <a:cubicBezTo>
                      <a:pt x="637" y="19"/>
                      <a:pt x="495" y="0"/>
                      <a:pt x="319" y="0"/>
                    </a:cubicBezTo>
                    <a:close/>
                  </a:path>
                </a:pathLst>
              </a:custGeom>
              <a:gradFill rotWithShape="1">
                <a:gsLst>
                  <a:gs pos="0">
                    <a:srgbClr val="004074"/>
                  </a:gs>
                  <a:gs pos="50000">
                    <a:srgbClr val="69A2E1"/>
                  </a:gs>
                  <a:gs pos="100000">
                    <a:srgbClr val="004074"/>
                  </a:gs>
                </a:gsLst>
                <a:lin ang="0" scaled="1"/>
              </a:gradFill>
              <a:ln w="9525">
                <a:noFill/>
                <a:round/>
                <a:headEnd/>
                <a:tailEnd/>
              </a:ln>
            </p:spPr>
            <p:txBody>
              <a:bodyPr/>
              <a:lstStyle/>
              <a:p>
                <a:endParaRPr lang="zh-CN" altLang="en-US">
                  <a:cs typeface="Times New Roman" panose="02020603050405020304" pitchFamily="18" charset="0"/>
                </a:endParaRPr>
              </a:p>
            </p:txBody>
          </p:sp>
          <p:pic>
            <p:nvPicPr>
              <p:cNvPr id="85" name="Picture 237"/>
              <p:cNvPicPr>
                <a:picLocks noChangeAspect="1" noChangeArrowheads="1"/>
              </p:cNvPicPr>
              <p:nvPr/>
            </p:nvPicPr>
            <p:blipFill>
              <a:blip r:embed="rId3"/>
              <a:srcRect/>
              <a:stretch>
                <a:fillRect/>
              </a:stretch>
            </p:blipFill>
            <p:spPr bwMode="gray">
              <a:xfrm>
                <a:off x="2722" y="1468"/>
                <a:ext cx="297" cy="945"/>
              </a:xfrm>
              <a:prstGeom prst="rect">
                <a:avLst/>
              </a:prstGeom>
              <a:noFill/>
              <a:ln w="9525">
                <a:noFill/>
                <a:miter lim="800000"/>
                <a:headEnd/>
                <a:tailEnd/>
              </a:ln>
            </p:spPr>
          </p:pic>
        </p:grpSp>
        <p:grpSp>
          <p:nvGrpSpPr>
            <p:cNvPr id="70" name="群組 69"/>
            <p:cNvGrpSpPr/>
            <p:nvPr/>
          </p:nvGrpSpPr>
          <p:grpSpPr>
            <a:xfrm>
              <a:off x="5487843" y="2430505"/>
              <a:ext cx="1432090" cy="1395119"/>
              <a:chOff x="907662" y="4690820"/>
              <a:chExt cx="1517651" cy="1693863"/>
            </a:xfrm>
          </p:grpSpPr>
          <p:sp>
            <p:nvSpPr>
              <p:cNvPr id="75" name="Oval 230"/>
              <p:cNvSpPr>
                <a:spLocks noChangeArrowheads="1"/>
              </p:cNvSpPr>
              <p:nvPr/>
            </p:nvSpPr>
            <p:spPr bwMode="gray">
              <a:xfrm>
                <a:off x="912425" y="4700345"/>
                <a:ext cx="1512888" cy="187325"/>
              </a:xfrm>
              <a:prstGeom prst="ellipse">
                <a:avLst/>
              </a:prstGeom>
              <a:gradFill rotWithShape="1">
                <a:gsLst>
                  <a:gs pos="0">
                    <a:srgbClr val="C0C0C0"/>
                  </a:gs>
                  <a:gs pos="50000">
                    <a:srgbClr val="EEEEEE"/>
                  </a:gs>
                  <a:gs pos="100000">
                    <a:srgbClr val="C0C0C0"/>
                  </a:gs>
                </a:gsLst>
                <a:lin ang="0" scaled="1"/>
              </a:gradFill>
              <a:ln w="9525">
                <a:noFill/>
                <a:round/>
                <a:headEnd/>
                <a:tailEnd/>
              </a:ln>
            </p:spPr>
            <p:txBody>
              <a:bodyPr/>
              <a:lstStyle/>
              <a:p>
                <a:endParaRPr lang="zh-CN" altLang="zh-CN">
                  <a:cs typeface="Times New Roman" panose="02020603050405020304" pitchFamily="18" charset="0"/>
                </a:endParaRPr>
              </a:p>
            </p:txBody>
          </p:sp>
          <p:sp>
            <p:nvSpPr>
              <p:cNvPr id="76" name="Freeform 226"/>
              <p:cNvSpPr>
                <a:spLocks/>
              </p:cNvSpPr>
              <p:nvPr/>
            </p:nvSpPr>
            <p:spPr bwMode="gray">
              <a:xfrm>
                <a:off x="1168012" y="5751270"/>
                <a:ext cx="996950" cy="528638"/>
              </a:xfrm>
              <a:custGeom>
                <a:avLst/>
                <a:gdLst>
                  <a:gd name="T0" fmla="*/ 1592 w 562"/>
                  <a:gd name="T1" fmla="*/ 243 h 290"/>
                  <a:gd name="T2" fmla="*/ 0 w 562"/>
                  <a:gd name="T3" fmla="*/ 0 h 290"/>
                  <a:gd name="T4" fmla="*/ 394 w 562"/>
                  <a:gd name="T5" fmla="*/ 2006 h 290"/>
                  <a:gd name="T6" fmla="*/ 1592 w 562"/>
                  <a:gd name="T7" fmla="*/ 2204 h 290"/>
                  <a:gd name="T8" fmla="*/ 2776 w 562"/>
                  <a:gd name="T9" fmla="*/ 2006 h 290"/>
                  <a:gd name="T10" fmla="*/ 2776 w 562"/>
                  <a:gd name="T11" fmla="*/ 2006 h 290"/>
                  <a:gd name="T12" fmla="*/ 2776 w 562"/>
                  <a:gd name="T13" fmla="*/ 2006 h 290"/>
                  <a:gd name="T14" fmla="*/ 3176 w 562"/>
                  <a:gd name="T15" fmla="*/ 0 h 290"/>
                  <a:gd name="T16" fmla="*/ 1592 w 562"/>
                  <a:gd name="T17" fmla="*/ 243 h 2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2"/>
                  <a:gd name="T28" fmla="*/ 0 h 290"/>
                  <a:gd name="T29" fmla="*/ 562 w 562"/>
                  <a:gd name="T30" fmla="*/ 290 h 2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2" h="290">
                    <a:moveTo>
                      <a:pt x="281" y="32"/>
                    </a:moveTo>
                    <a:cubicBezTo>
                      <a:pt x="131" y="32"/>
                      <a:pt x="8" y="18"/>
                      <a:pt x="0" y="0"/>
                    </a:cubicBezTo>
                    <a:cubicBezTo>
                      <a:pt x="70" y="264"/>
                      <a:pt x="70" y="264"/>
                      <a:pt x="70" y="264"/>
                    </a:cubicBezTo>
                    <a:cubicBezTo>
                      <a:pt x="70" y="278"/>
                      <a:pt x="165" y="290"/>
                      <a:pt x="281" y="290"/>
                    </a:cubicBezTo>
                    <a:cubicBezTo>
                      <a:pt x="396" y="290"/>
                      <a:pt x="490" y="278"/>
                      <a:pt x="491" y="264"/>
                    </a:cubicBezTo>
                    <a:cubicBezTo>
                      <a:pt x="491" y="264"/>
                      <a:pt x="491" y="264"/>
                      <a:pt x="491" y="264"/>
                    </a:cubicBezTo>
                    <a:cubicBezTo>
                      <a:pt x="491" y="264"/>
                      <a:pt x="491" y="264"/>
                      <a:pt x="491" y="264"/>
                    </a:cubicBezTo>
                    <a:cubicBezTo>
                      <a:pt x="562" y="0"/>
                      <a:pt x="562" y="0"/>
                      <a:pt x="562" y="0"/>
                    </a:cubicBezTo>
                    <a:cubicBezTo>
                      <a:pt x="553" y="18"/>
                      <a:pt x="430" y="32"/>
                      <a:pt x="281" y="32"/>
                    </a:cubicBezTo>
                    <a:close/>
                  </a:path>
                </a:pathLst>
              </a:custGeom>
              <a:solidFill>
                <a:schemeClr val="accent1"/>
              </a:solidFill>
              <a:ln w="9525">
                <a:solidFill>
                  <a:schemeClr val="accent1"/>
                </a:solidFill>
                <a:miter lim="800000"/>
                <a:headEnd/>
                <a:tailEnd/>
              </a:ln>
            </p:spPr>
            <p:txBody>
              <a:bodyPr/>
              <a:lstStyle/>
              <a:p>
                <a:endParaRPr lang="zh-CN" altLang="en-US">
                  <a:cs typeface="Times New Roman" panose="02020603050405020304" pitchFamily="18" charset="0"/>
                </a:endParaRPr>
              </a:p>
            </p:txBody>
          </p:sp>
          <p:sp>
            <p:nvSpPr>
              <p:cNvPr id="77" name="Freeform 227"/>
              <p:cNvSpPr>
                <a:spLocks/>
              </p:cNvSpPr>
              <p:nvPr/>
            </p:nvSpPr>
            <p:spPr bwMode="gray">
              <a:xfrm>
                <a:off x="1042600" y="5276607"/>
                <a:ext cx="1248125" cy="538163"/>
              </a:xfrm>
              <a:custGeom>
                <a:avLst/>
                <a:gdLst>
                  <a:gd name="T0" fmla="*/ 1970 w 707"/>
                  <a:gd name="T1" fmla="*/ 245 h 302"/>
                  <a:gd name="T2" fmla="*/ 0 w 707"/>
                  <a:gd name="T3" fmla="*/ 0 h 302"/>
                  <a:gd name="T4" fmla="*/ 402 w 707"/>
                  <a:gd name="T5" fmla="*/ 1591 h 302"/>
                  <a:gd name="T6" fmla="*/ 410 w 707"/>
                  <a:gd name="T7" fmla="*/ 1603 h 302"/>
                  <a:gd name="T8" fmla="*/ 1970 w 707"/>
                  <a:gd name="T9" fmla="*/ 1793 h 302"/>
                  <a:gd name="T10" fmla="*/ 3543 w 707"/>
                  <a:gd name="T11" fmla="*/ 1603 h 302"/>
                  <a:gd name="T12" fmla="*/ 3543 w 707"/>
                  <a:gd name="T13" fmla="*/ 1591 h 302"/>
                  <a:gd name="T14" fmla="*/ 3943 w 707"/>
                  <a:gd name="T15" fmla="*/ 0 h 302"/>
                  <a:gd name="T16" fmla="*/ 1970 w 707"/>
                  <a:gd name="T17" fmla="*/ 245 h 3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7"/>
                  <a:gd name="T28" fmla="*/ 0 h 302"/>
                  <a:gd name="T29" fmla="*/ 707 w 707"/>
                  <a:gd name="T30" fmla="*/ 302 h 3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7" h="302">
                    <a:moveTo>
                      <a:pt x="354" y="41"/>
                    </a:moveTo>
                    <a:cubicBezTo>
                      <a:pt x="166" y="41"/>
                      <a:pt x="12" y="23"/>
                      <a:pt x="0" y="0"/>
                    </a:cubicBezTo>
                    <a:cubicBezTo>
                      <a:pt x="72" y="268"/>
                      <a:pt x="72" y="268"/>
                      <a:pt x="72" y="268"/>
                    </a:cubicBezTo>
                    <a:cubicBezTo>
                      <a:pt x="73" y="270"/>
                      <a:pt x="73" y="270"/>
                      <a:pt x="73" y="270"/>
                    </a:cubicBezTo>
                    <a:cubicBezTo>
                      <a:pt x="81" y="288"/>
                      <a:pt x="204" y="302"/>
                      <a:pt x="354" y="302"/>
                    </a:cubicBezTo>
                    <a:cubicBezTo>
                      <a:pt x="503" y="302"/>
                      <a:pt x="626" y="288"/>
                      <a:pt x="635" y="270"/>
                    </a:cubicBezTo>
                    <a:cubicBezTo>
                      <a:pt x="635" y="268"/>
                      <a:pt x="635" y="268"/>
                      <a:pt x="635" y="268"/>
                    </a:cubicBezTo>
                    <a:cubicBezTo>
                      <a:pt x="707" y="0"/>
                      <a:pt x="707" y="0"/>
                      <a:pt x="707" y="0"/>
                    </a:cubicBezTo>
                    <a:cubicBezTo>
                      <a:pt x="697" y="23"/>
                      <a:pt x="542" y="41"/>
                      <a:pt x="354" y="41"/>
                    </a:cubicBezTo>
                    <a:close/>
                  </a:path>
                </a:pathLst>
              </a:custGeom>
              <a:solidFill>
                <a:schemeClr val="accent1"/>
              </a:solidFill>
              <a:ln w="9525">
                <a:solidFill>
                  <a:schemeClr val="accent1"/>
                </a:solidFill>
                <a:miter lim="800000"/>
                <a:headEnd/>
                <a:tailEnd/>
              </a:ln>
            </p:spPr>
            <p:txBody>
              <a:bodyPr/>
              <a:lstStyle/>
              <a:p>
                <a:endParaRPr lang="zh-CN" altLang="en-US">
                  <a:cs typeface="Times New Roman" panose="02020603050405020304" pitchFamily="18" charset="0"/>
                </a:endParaRPr>
              </a:p>
            </p:txBody>
          </p:sp>
          <p:sp>
            <p:nvSpPr>
              <p:cNvPr id="78" name="Freeform 228"/>
              <p:cNvSpPr>
                <a:spLocks/>
              </p:cNvSpPr>
              <p:nvPr/>
            </p:nvSpPr>
            <p:spPr bwMode="gray">
              <a:xfrm>
                <a:off x="914012" y="4798770"/>
                <a:ext cx="1509713" cy="557213"/>
              </a:xfrm>
              <a:custGeom>
                <a:avLst/>
                <a:gdLst>
                  <a:gd name="T0" fmla="*/ 2408 w 851"/>
                  <a:gd name="T1" fmla="*/ 305 h 312"/>
                  <a:gd name="T2" fmla="*/ 0 w 851"/>
                  <a:gd name="T3" fmla="*/ 0 h 312"/>
                  <a:gd name="T4" fmla="*/ 411 w 851"/>
                  <a:gd name="T5" fmla="*/ 1637 h 312"/>
                  <a:gd name="T6" fmla="*/ 411 w 851"/>
                  <a:gd name="T7" fmla="*/ 1641 h 312"/>
                  <a:gd name="T8" fmla="*/ 2408 w 851"/>
                  <a:gd name="T9" fmla="*/ 1893 h 312"/>
                  <a:gd name="T10" fmla="*/ 4410 w 851"/>
                  <a:gd name="T11" fmla="*/ 1641 h 312"/>
                  <a:gd name="T12" fmla="*/ 4410 w 851"/>
                  <a:gd name="T13" fmla="*/ 1637 h 312"/>
                  <a:gd name="T14" fmla="*/ 4818 w 851"/>
                  <a:gd name="T15" fmla="*/ 0 h 312"/>
                  <a:gd name="T16" fmla="*/ 2408 w 851"/>
                  <a:gd name="T17" fmla="*/ 305 h 3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1"/>
                  <a:gd name="T28" fmla="*/ 0 h 312"/>
                  <a:gd name="T29" fmla="*/ 851 w 851"/>
                  <a:gd name="T30" fmla="*/ 312 h 3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1" h="312">
                    <a:moveTo>
                      <a:pt x="426" y="50"/>
                    </a:moveTo>
                    <a:cubicBezTo>
                      <a:pt x="199" y="50"/>
                      <a:pt x="14" y="28"/>
                      <a:pt x="0" y="0"/>
                    </a:cubicBezTo>
                    <a:cubicBezTo>
                      <a:pt x="72" y="269"/>
                      <a:pt x="72" y="269"/>
                      <a:pt x="72" y="269"/>
                    </a:cubicBezTo>
                    <a:cubicBezTo>
                      <a:pt x="72" y="271"/>
                      <a:pt x="72" y="271"/>
                      <a:pt x="72" y="271"/>
                    </a:cubicBezTo>
                    <a:cubicBezTo>
                      <a:pt x="84" y="294"/>
                      <a:pt x="238" y="312"/>
                      <a:pt x="426" y="312"/>
                    </a:cubicBezTo>
                    <a:cubicBezTo>
                      <a:pt x="614" y="312"/>
                      <a:pt x="769" y="294"/>
                      <a:pt x="779" y="271"/>
                    </a:cubicBezTo>
                    <a:cubicBezTo>
                      <a:pt x="779" y="269"/>
                      <a:pt x="779" y="269"/>
                      <a:pt x="779" y="269"/>
                    </a:cubicBezTo>
                    <a:cubicBezTo>
                      <a:pt x="851" y="0"/>
                      <a:pt x="851" y="0"/>
                      <a:pt x="851" y="0"/>
                    </a:cubicBezTo>
                    <a:cubicBezTo>
                      <a:pt x="837" y="28"/>
                      <a:pt x="652" y="50"/>
                      <a:pt x="426" y="50"/>
                    </a:cubicBezTo>
                    <a:close/>
                  </a:path>
                </a:pathLst>
              </a:custGeom>
              <a:solidFill>
                <a:schemeClr val="accent1"/>
              </a:solidFill>
              <a:ln w="9525">
                <a:noFill/>
                <a:round/>
                <a:headEnd/>
                <a:tailEnd/>
              </a:ln>
            </p:spPr>
            <p:txBody>
              <a:bodyPr/>
              <a:lstStyle/>
              <a:p>
                <a:endParaRPr lang="zh-CN" altLang="en-US">
                  <a:cs typeface="Times New Roman" panose="02020603050405020304" pitchFamily="18" charset="0"/>
                </a:endParaRPr>
              </a:p>
            </p:txBody>
          </p:sp>
          <p:sp>
            <p:nvSpPr>
              <p:cNvPr id="79" name="Oval 229"/>
              <p:cNvSpPr>
                <a:spLocks noChangeArrowheads="1"/>
              </p:cNvSpPr>
              <p:nvPr/>
            </p:nvSpPr>
            <p:spPr bwMode="gray">
              <a:xfrm>
                <a:off x="907662" y="4690820"/>
                <a:ext cx="1509713" cy="211138"/>
              </a:xfrm>
              <a:prstGeom prst="ellipse">
                <a:avLst/>
              </a:prstGeom>
              <a:gradFill rotWithShape="1">
                <a:gsLst>
                  <a:gs pos="0">
                    <a:srgbClr val="004074"/>
                  </a:gs>
                  <a:gs pos="50000">
                    <a:srgbClr val="69A2E1"/>
                  </a:gs>
                  <a:gs pos="100000">
                    <a:srgbClr val="004074"/>
                  </a:gs>
                </a:gsLst>
                <a:lin ang="0" scaled="1"/>
              </a:gradFill>
              <a:ln w="9525">
                <a:noFill/>
                <a:round/>
                <a:headEnd/>
                <a:tailEnd/>
              </a:ln>
            </p:spPr>
            <p:txBody>
              <a:bodyPr/>
              <a:lstStyle/>
              <a:p>
                <a:endParaRPr lang="zh-CN" altLang="zh-CN">
                  <a:cs typeface="Times New Roman" panose="02020603050405020304" pitchFamily="18" charset="0"/>
                </a:endParaRPr>
              </a:p>
            </p:txBody>
          </p:sp>
          <p:pic>
            <p:nvPicPr>
              <p:cNvPr id="80" name="Picture 231"/>
              <p:cNvPicPr>
                <a:picLocks noChangeAspect="1" noChangeArrowheads="1"/>
              </p:cNvPicPr>
              <p:nvPr/>
            </p:nvPicPr>
            <p:blipFill>
              <a:blip r:embed="rId3"/>
              <a:srcRect/>
              <a:stretch>
                <a:fillRect/>
              </a:stretch>
            </p:blipFill>
            <p:spPr bwMode="gray">
              <a:xfrm>
                <a:off x="976142" y="4852745"/>
                <a:ext cx="451149" cy="1531938"/>
              </a:xfrm>
              <a:prstGeom prst="rect">
                <a:avLst/>
              </a:prstGeom>
              <a:noFill/>
              <a:ln w="9525">
                <a:noFill/>
                <a:miter lim="800000"/>
                <a:headEnd/>
                <a:tailEnd/>
              </a:ln>
            </p:spPr>
          </p:pic>
        </p:grpSp>
        <p:sp>
          <p:nvSpPr>
            <p:cNvPr id="71" name="Text Box 13"/>
            <p:cNvSpPr txBox="1">
              <a:spLocks noChangeArrowheads="1"/>
            </p:cNvSpPr>
            <p:nvPr/>
          </p:nvSpPr>
          <p:spPr bwMode="gray">
            <a:xfrm flipH="1">
              <a:off x="5643943" y="2533005"/>
              <a:ext cx="1161104" cy="829543"/>
            </a:xfrm>
            <a:prstGeom prst="rect">
              <a:avLst/>
            </a:prstGeom>
            <a:noFill/>
            <a:ln w="9525" algn="ctr">
              <a:noFill/>
              <a:miter lim="800000"/>
              <a:headEnd/>
              <a:tailEnd/>
            </a:ln>
          </p:spPr>
          <p:txBody>
            <a:bodyPr wrap="square" lIns="0" tIns="90000" rIns="0" bIns="0" anchor="ctr">
              <a:spAutoFit/>
            </a:bodyPr>
            <a:lstStyle/>
            <a:p>
              <a:pPr algn="ctr" defTabSz="801688" eaLnBrk="1" fontAlgn="auto" hangingPunct="1">
                <a:spcBef>
                  <a:spcPts val="0"/>
                </a:spcBef>
                <a:spcAft>
                  <a:spcPts val="0"/>
                </a:spcAft>
              </a:pPr>
              <a:r>
                <a:rPr kumimoji="0" lang="zh-TW" altLang="en-US" sz="1600" b="1" dirty="0">
                  <a:ea typeface="微軟正黑體" panose="020B0604030504040204" pitchFamily="34" charset="-120"/>
                  <a:cs typeface="Times New Roman" panose="02020603050405020304" pitchFamily="18" charset="0"/>
                </a:rPr>
                <a:t>石門水庫</a:t>
              </a:r>
              <a:endParaRPr kumimoji="0" lang="en-US" altLang="zh-TW" sz="1600" b="1" dirty="0">
                <a:ea typeface="微軟正黑體" panose="020B0604030504040204" pitchFamily="34" charset="-120"/>
                <a:cs typeface="Times New Roman" panose="02020603050405020304" pitchFamily="18" charset="0"/>
              </a:endParaRPr>
            </a:p>
            <a:p>
              <a:pPr algn="ctr" defTabSz="801688" eaLnBrk="1" fontAlgn="auto" hangingPunct="1">
                <a:spcBef>
                  <a:spcPts val="0"/>
                </a:spcBef>
                <a:spcAft>
                  <a:spcPts val="0"/>
                </a:spcAft>
              </a:pPr>
              <a:r>
                <a:rPr kumimoji="0" lang="zh-TW" altLang="en-US" sz="1600" b="1" dirty="0">
                  <a:ea typeface="微軟正黑體" panose="020B0604030504040204" pitchFamily="34" charset="-120"/>
                  <a:cs typeface="Times New Roman" panose="02020603050405020304" pitchFamily="18" charset="0"/>
                </a:rPr>
                <a:t>有效蓄水量</a:t>
              </a:r>
              <a:endParaRPr kumimoji="0" lang="en-US" altLang="zh-TW" sz="1600" b="1" dirty="0">
                <a:ea typeface="微軟正黑體" panose="020B0604030504040204" pitchFamily="34" charset="-120"/>
                <a:cs typeface="Times New Roman" panose="02020603050405020304" pitchFamily="18" charset="0"/>
              </a:endParaRPr>
            </a:p>
            <a:p>
              <a:pPr algn="ctr" defTabSz="801688" eaLnBrk="1" fontAlgn="auto" hangingPunct="1">
                <a:spcBef>
                  <a:spcPts val="0"/>
                </a:spcBef>
                <a:spcAft>
                  <a:spcPts val="0"/>
                </a:spcAft>
              </a:pPr>
              <a:r>
                <a:rPr kumimoji="0" lang="en-US" altLang="zh-TW" sz="1600" b="1" dirty="0">
                  <a:ea typeface="微軟正黑體" panose="020B0604030504040204" pitchFamily="34" charset="-120"/>
                  <a:cs typeface="Times New Roman" panose="02020603050405020304" pitchFamily="18" charset="0"/>
                </a:rPr>
                <a:t>1.87</a:t>
              </a:r>
              <a:r>
                <a:rPr kumimoji="0" lang="zh-TW" altLang="en-US" sz="1600" b="1" dirty="0">
                  <a:ea typeface="微軟正黑體" panose="020B0604030504040204" pitchFamily="34" charset="-120"/>
                  <a:cs typeface="Times New Roman" panose="02020603050405020304" pitchFamily="18" charset="0"/>
                </a:rPr>
                <a:t>億噸</a:t>
              </a:r>
            </a:p>
          </p:txBody>
        </p:sp>
        <p:sp>
          <p:nvSpPr>
            <p:cNvPr id="72" name="Text Box 13"/>
            <p:cNvSpPr txBox="1">
              <a:spLocks noChangeArrowheads="1"/>
            </p:cNvSpPr>
            <p:nvPr/>
          </p:nvSpPr>
          <p:spPr bwMode="gray">
            <a:xfrm flipH="1">
              <a:off x="7458214" y="2533004"/>
              <a:ext cx="1068868" cy="829543"/>
            </a:xfrm>
            <a:prstGeom prst="rect">
              <a:avLst/>
            </a:prstGeom>
            <a:noFill/>
            <a:ln w="9525" algn="ctr">
              <a:noFill/>
              <a:miter lim="800000"/>
              <a:headEnd/>
              <a:tailEnd/>
            </a:ln>
          </p:spPr>
          <p:txBody>
            <a:bodyPr wrap="square" lIns="0" tIns="90000" rIns="0" bIns="0" anchor="ctr">
              <a:spAutoFit/>
            </a:bodyPr>
            <a:lstStyle/>
            <a:p>
              <a:pPr algn="ctr" defTabSz="801688" eaLnBrk="1" fontAlgn="auto" hangingPunct="1">
                <a:spcBef>
                  <a:spcPts val="0"/>
                </a:spcBef>
                <a:spcAft>
                  <a:spcPts val="0"/>
                </a:spcAft>
              </a:pPr>
              <a:r>
                <a:rPr kumimoji="0" lang="zh-TW" altLang="en-US" sz="1600" b="1" dirty="0">
                  <a:ea typeface="微軟正黑體" panose="020B0604030504040204" pitchFamily="34" charset="-120"/>
                  <a:cs typeface="Times New Roman" panose="02020603050405020304" pitchFamily="18" charset="0"/>
                </a:rPr>
                <a:t>桃園埤塘</a:t>
              </a:r>
              <a:endParaRPr kumimoji="0" lang="en-US" altLang="zh-TW" sz="1600" b="1" dirty="0">
                <a:ea typeface="微軟正黑體" panose="020B0604030504040204" pitchFamily="34" charset="-120"/>
                <a:cs typeface="Times New Roman" panose="02020603050405020304" pitchFamily="18" charset="0"/>
              </a:endParaRPr>
            </a:p>
            <a:p>
              <a:pPr algn="ctr" defTabSz="801688" eaLnBrk="1" fontAlgn="auto" hangingPunct="1">
                <a:spcBef>
                  <a:spcPts val="0"/>
                </a:spcBef>
                <a:spcAft>
                  <a:spcPts val="0"/>
                </a:spcAft>
              </a:pPr>
              <a:r>
                <a:rPr kumimoji="0" lang="zh-TW" altLang="en-US" sz="1600" b="1" dirty="0">
                  <a:ea typeface="微軟正黑體" panose="020B0604030504040204" pitchFamily="34" charset="-120"/>
                  <a:cs typeface="Times New Roman" panose="02020603050405020304" pitchFamily="18" charset="0"/>
                </a:rPr>
                <a:t>可調蓄水量</a:t>
              </a:r>
              <a:endParaRPr kumimoji="0" lang="en-US" altLang="zh-TW" sz="1600" b="1" dirty="0">
                <a:ea typeface="微軟正黑體" panose="020B0604030504040204" pitchFamily="34" charset="-120"/>
                <a:cs typeface="Times New Roman" panose="02020603050405020304" pitchFamily="18" charset="0"/>
              </a:endParaRPr>
            </a:p>
            <a:p>
              <a:pPr algn="ctr" defTabSz="801688" eaLnBrk="1" fontAlgn="auto" hangingPunct="1">
                <a:spcBef>
                  <a:spcPts val="0"/>
                </a:spcBef>
                <a:spcAft>
                  <a:spcPts val="0"/>
                </a:spcAft>
              </a:pPr>
              <a:r>
                <a:rPr kumimoji="0" lang="en-US" altLang="zh-TW" sz="1600" b="1" dirty="0">
                  <a:ea typeface="微軟正黑體" panose="020B0604030504040204" pitchFamily="34" charset="-120"/>
                  <a:cs typeface="Times New Roman" panose="02020603050405020304" pitchFamily="18" charset="0"/>
                </a:rPr>
                <a:t>0.92</a:t>
              </a:r>
              <a:r>
                <a:rPr kumimoji="0" lang="zh-TW" altLang="en-US" sz="1600" b="1" dirty="0">
                  <a:ea typeface="微軟正黑體" panose="020B0604030504040204" pitchFamily="34" charset="-120"/>
                  <a:cs typeface="Times New Roman" panose="02020603050405020304" pitchFamily="18" charset="0"/>
                </a:rPr>
                <a:t>億噸</a:t>
              </a:r>
            </a:p>
          </p:txBody>
        </p:sp>
        <p:sp>
          <p:nvSpPr>
            <p:cNvPr id="74" name="向右箭號 73"/>
            <p:cNvSpPr/>
            <p:nvPr/>
          </p:nvSpPr>
          <p:spPr>
            <a:xfrm rot="10800000">
              <a:off x="6805047" y="3365128"/>
              <a:ext cx="562278" cy="246885"/>
            </a:xfrm>
            <a:prstGeom prst="rightArrow">
              <a:avLst/>
            </a:prstGeom>
            <a:noFill/>
            <a:ln>
              <a:solidFill>
                <a:srgbClr val="3366FF"/>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solidFill>
                  <a:schemeClr val="dk1"/>
                </a:solidFill>
                <a:latin typeface="Times New Roman" panose="02020603050405020304" pitchFamily="18" charset="0"/>
                <a:cs typeface="Times New Roman" panose="02020603050405020304" pitchFamily="18" charset="0"/>
              </a:endParaRPr>
            </a:p>
          </p:txBody>
        </p:sp>
      </p:grpSp>
      <p:sp>
        <p:nvSpPr>
          <p:cNvPr id="86" name="文字方塊 85"/>
          <p:cNvSpPr txBox="1"/>
          <p:nvPr/>
        </p:nvSpPr>
        <p:spPr>
          <a:xfrm>
            <a:off x="5741918" y="5431825"/>
            <a:ext cx="3236784" cy="338554"/>
          </a:xfrm>
          <a:prstGeom prst="rect">
            <a:avLst/>
          </a:prstGeom>
          <a:noFill/>
        </p:spPr>
        <p:txBody>
          <a:bodyPr wrap="none" rtlCol="0">
            <a:spAutoFit/>
          </a:bodyPr>
          <a:lstStyle/>
          <a:p>
            <a:pPr marL="177800" indent="-177800">
              <a:buFont typeface="Wingdings" panose="05000000000000000000" pitchFamily="2" charset="2"/>
              <a:buChar char="Ø"/>
            </a:pPr>
            <a:r>
              <a:rPr lang="zh-TW" altLang="en-US" sz="1600" b="1" dirty="0">
                <a:ea typeface="微軟正黑體" panose="020B0604030504040204" pitchFamily="34" charset="-120"/>
                <a:cs typeface="Times New Roman" panose="02020603050405020304" pitchFamily="18" charset="0"/>
              </a:rPr>
              <a:t>桃園埤塘與水庫可調蓄水量比較</a:t>
            </a:r>
          </a:p>
        </p:txBody>
      </p:sp>
      <p:sp>
        <p:nvSpPr>
          <p:cNvPr id="2" name="矩形 1"/>
          <p:cNvSpPr/>
          <p:nvPr/>
        </p:nvSpPr>
        <p:spPr>
          <a:xfrm>
            <a:off x="6876256" y="4653136"/>
            <a:ext cx="857927" cy="338554"/>
          </a:xfrm>
          <a:prstGeom prst="rect">
            <a:avLst/>
          </a:prstGeom>
        </p:spPr>
        <p:txBody>
          <a:bodyPr wrap="none">
            <a:spAutoFit/>
          </a:bodyPr>
          <a:lstStyle/>
          <a:p>
            <a:r>
              <a:rPr lang="zh-TW" altLang="en-US" sz="1600" b="1" dirty="0">
                <a:solidFill>
                  <a:srgbClr val="0000CC"/>
                </a:solidFill>
                <a:ea typeface="微軟正黑體" panose="020B0604030504040204" pitchFamily="34" charset="-120"/>
                <a:cs typeface="Times New Roman" panose="02020603050405020304" pitchFamily="18" charset="0"/>
              </a:rPr>
              <a:t>達近</a:t>
            </a:r>
            <a:r>
              <a:rPr lang="en-US" altLang="zh-TW" sz="1600" b="1" dirty="0">
                <a:solidFill>
                  <a:srgbClr val="0000CC"/>
                </a:solidFill>
                <a:ea typeface="微軟正黑體" panose="020B0604030504040204" pitchFamily="34" charset="-120"/>
                <a:cs typeface="Times New Roman" panose="02020603050405020304" pitchFamily="18" charset="0"/>
              </a:rPr>
              <a:t>1/2</a:t>
            </a:r>
            <a:endParaRPr lang="zh-TW" altLang="en-US" sz="1600" dirty="0">
              <a:solidFill>
                <a:srgbClr val="0000CC"/>
              </a:solidFill>
            </a:endParaRPr>
          </a:p>
        </p:txBody>
      </p:sp>
    </p:spTree>
    <p:extLst>
      <p:ext uri="{BB962C8B-B14F-4D97-AF65-F5344CB8AC3E}">
        <p14:creationId xmlns:p14="http://schemas.microsoft.com/office/powerpoint/2010/main" val="3256579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Times New Roman" panose="02020603050405020304" pitchFamily="18" charset="0"/>
                <a:ea typeface="微軟正黑體" pitchFamily="34" charset="-120"/>
                <a:cs typeface="Times New Roman" panose="02020603050405020304" pitchFamily="18" charset="0"/>
              </a:rPr>
              <a:t>貳、</a:t>
            </a:r>
            <a:r>
              <a:rPr lang="zh-TW" altLang="en-US" sz="3600" b="1" dirty="0">
                <a:latin typeface="微軟正黑體" pitchFamily="34" charset="-120"/>
                <a:ea typeface="微軟正黑體" pitchFamily="34" charset="-120"/>
              </a:rPr>
              <a:t>農業灌溉用水供灌效益</a:t>
            </a:r>
          </a:p>
        </p:txBody>
      </p:sp>
      <p:grpSp>
        <p:nvGrpSpPr>
          <p:cNvPr id="15" name="Group 29"/>
          <p:cNvGrpSpPr>
            <a:grpSpLocks/>
          </p:cNvGrpSpPr>
          <p:nvPr/>
        </p:nvGrpSpPr>
        <p:grpSpPr bwMode="auto">
          <a:xfrm>
            <a:off x="284982" y="1015943"/>
            <a:ext cx="182562" cy="182562"/>
            <a:chOff x="1239" y="1995"/>
            <a:chExt cx="115" cy="115"/>
          </a:xfrm>
          <a:solidFill>
            <a:srgbClr val="002060"/>
          </a:solidFill>
        </p:grpSpPr>
        <p:sp>
          <p:nvSpPr>
            <p:cNvPr id="16"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8"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3" name="矩形 2"/>
          <p:cNvSpPr/>
          <p:nvPr/>
        </p:nvSpPr>
        <p:spPr>
          <a:xfrm>
            <a:off x="467544" y="932527"/>
            <a:ext cx="3456384" cy="1015663"/>
          </a:xfrm>
          <a:prstGeom prst="rect">
            <a:avLst/>
          </a:prstGeom>
        </p:spPr>
        <p:txBody>
          <a:bodyPr wrap="square">
            <a:spAutoFit/>
          </a:bodyPr>
          <a:lstStyle/>
          <a:p>
            <a:pPr algn="just">
              <a:spcBef>
                <a:spcPct val="20000"/>
              </a:spcBef>
              <a:buClr>
                <a:srgbClr val="0000CC"/>
              </a:buClr>
            </a:pPr>
            <a:r>
              <a:rPr lang="zh-TW" altLang="en-US" sz="2000" b="1" dirty="0">
                <a:ea typeface="微軟正黑體" pitchFamily="34" charset="-120"/>
                <a:cs typeface="Times New Roman" panose="02020603050405020304" pitchFamily="18" charset="0"/>
              </a:rPr>
              <a:t>因應水資源開發不及，過去各管理處農業用水以</a:t>
            </a:r>
            <a:r>
              <a:rPr lang="zh-TW" altLang="en-US" sz="2000" b="1" dirty="0">
                <a:solidFill>
                  <a:srgbClr val="FF0000"/>
                </a:solidFill>
                <a:ea typeface="微軟正黑體" pitchFamily="34" charset="-120"/>
                <a:cs typeface="Times New Roman" panose="02020603050405020304" pitchFamily="18" charset="0"/>
              </a:rPr>
              <a:t>短期契約</a:t>
            </a:r>
            <a:r>
              <a:rPr lang="zh-TW" altLang="en-US" sz="2000" b="1" dirty="0">
                <a:ea typeface="微軟正黑體" pitchFamily="34" charset="-120"/>
                <a:cs typeface="Times New Roman" panose="02020603050405020304" pitchFamily="18" charset="0"/>
              </a:rPr>
              <a:t>支援民生及工業用水</a:t>
            </a:r>
          </a:p>
        </p:txBody>
      </p:sp>
      <p:sp>
        <p:nvSpPr>
          <p:cNvPr id="2" name="矩形 1"/>
          <p:cNvSpPr/>
          <p:nvPr/>
        </p:nvSpPr>
        <p:spPr>
          <a:xfrm>
            <a:off x="467544" y="2105561"/>
            <a:ext cx="3456384" cy="1323439"/>
          </a:xfrm>
          <a:prstGeom prst="rect">
            <a:avLst/>
          </a:prstGeom>
        </p:spPr>
        <p:txBody>
          <a:bodyPr wrap="square">
            <a:spAutoFit/>
          </a:bodyPr>
          <a:lstStyle/>
          <a:p>
            <a:pPr algn="just">
              <a:spcBef>
                <a:spcPct val="20000"/>
              </a:spcBef>
              <a:buClr>
                <a:srgbClr val="0000CC"/>
              </a:buClr>
            </a:pPr>
            <a:r>
              <a:rPr lang="zh-TW" altLang="en-US" sz="2000" b="1" dirty="0">
                <a:ea typeface="微軟正黑體" pitchFamily="34" charset="-120"/>
                <a:cs typeface="Times New Roman" panose="02020603050405020304" pitchFamily="18" charset="0"/>
              </a:rPr>
              <a:t>移用比例低，不影響農作生產，</a:t>
            </a:r>
            <a:r>
              <a:rPr lang="zh-TW" altLang="en-US" sz="2000" b="1" dirty="0">
                <a:solidFill>
                  <a:srgbClr val="FF0000"/>
                </a:solidFill>
                <a:ea typeface="微軟正黑體" pitchFamily="34" charset="-120"/>
                <a:cs typeface="Times New Roman" panose="02020603050405020304" pitchFamily="18" charset="0"/>
              </a:rPr>
              <a:t>年移調用水量約</a:t>
            </a:r>
            <a:r>
              <a:rPr lang="en-US" altLang="zh-TW" sz="2000" b="1" dirty="0">
                <a:solidFill>
                  <a:srgbClr val="FF0000"/>
                </a:solidFill>
                <a:ea typeface="微軟正黑體" pitchFamily="34" charset="-120"/>
                <a:cs typeface="Times New Roman" panose="02020603050405020304" pitchFamily="18" charset="0"/>
              </a:rPr>
              <a:t>3.2</a:t>
            </a:r>
            <a:r>
              <a:rPr lang="zh-TW" altLang="en-US" sz="2000" b="1" dirty="0">
                <a:solidFill>
                  <a:srgbClr val="FF0000"/>
                </a:solidFill>
                <a:ea typeface="微軟正黑體" pitchFamily="34" charset="-120"/>
                <a:cs typeface="Times New Roman" panose="02020603050405020304" pitchFamily="18" charset="0"/>
              </a:rPr>
              <a:t>億噸，占總灌溉水量</a:t>
            </a:r>
            <a:r>
              <a:rPr lang="en-US" altLang="zh-TW" sz="2000" b="1" dirty="0">
                <a:solidFill>
                  <a:srgbClr val="FF0000"/>
                </a:solidFill>
                <a:ea typeface="微軟正黑體" pitchFamily="34" charset="-120"/>
                <a:cs typeface="Times New Roman" panose="02020603050405020304" pitchFamily="18" charset="0"/>
              </a:rPr>
              <a:t>111.29</a:t>
            </a:r>
            <a:r>
              <a:rPr lang="zh-TW" altLang="en-US" sz="2000" b="1" dirty="0">
                <a:solidFill>
                  <a:srgbClr val="FF0000"/>
                </a:solidFill>
                <a:ea typeface="微軟正黑體" pitchFamily="34" charset="-120"/>
                <a:cs typeface="Times New Roman" panose="02020603050405020304" pitchFamily="18" charset="0"/>
              </a:rPr>
              <a:t>億噸之</a:t>
            </a:r>
            <a:r>
              <a:rPr lang="en-US" altLang="zh-TW" sz="2000" b="1" dirty="0">
                <a:solidFill>
                  <a:srgbClr val="FF0000"/>
                </a:solidFill>
                <a:ea typeface="微軟正黑體" pitchFamily="34" charset="-120"/>
                <a:cs typeface="Times New Roman" panose="02020603050405020304" pitchFamily="18" charset="0"/>
              </a:rPr>
              <a:t>2.88%</a:t>
            </a:r>
          </a:p>
        </p:txBody>
      </p:sp>
      <p:sp>
        <p:nvSpPr>
          <p:cNvPr id="14" name="Text Box 45"/>
          <p:cNvSpPr txBox="1">
            <a:spLocks noChangeArrowheads="1"/>
          </p:cNvSpPr>
          <p:nvPr/>
        </p:nvSpPr>
        <p:spPr bwMode="auto">
          <a:xfrm>
            <a:off x="4032880" y="6397725"/>
            <a:ext cx="4536503" cy="248402"/>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sz="1000" b="1" dirty="0">
                <a:solidFill>
                  <a:srgbClr val="0070C0"/>
                </a:solidFill>
                <a:ea typeface="微軟正黑體" panose="020B0604030504040204" pitchFamily="34" charset="-120"/>
                <a:cs typeface="Times New Roman" panose="02020603050405020304" pitchFamily="18" charset="0"/>
              </a:rPr>
              <a:t>資料來源：行政院農委會農田水利署，</a:t>
            </a:r>
            <a:r>
              <a:rPr lang="en-US" altLang="zh-TW" sz="1000" b="1" dirty="0">
                <a:solidFill>
                  <a:srgbClr val="0070C0"/>
                </a:solidFill>
                <a:ea typeface="微軟正黑體" panose="020B0604030504040204" pitchFamily="34" charset="-120"/>
                <a:cs typeface="Times New Roman" panose="02020603050405020304" pitchFamily="18" charset="0"/>
              </a:rPr>
              <a:t>109</a:t>
            </a:r>
            <a:r>
              <a:rPr lang="zh-TW" altLang="en-US" sz="1000" b="1" dirty="0">
                <a:solidFill>
                  <a:srgbClr val="0070C0"/>
                </a:solidFill>
                <a:ea typeface="微軟正黑體" panose="020B0604030504040204" pitchFamily="34" charset="-120"/>
                <a:cs typeface="Times New Roman" panose="02020603050405020304" pitchFamily="18" charset="0"/>
              </a:rPr>
              <a:t>年度各農田管理處移調用水統計</a:t>
            </a:r>
            <a:r>
              <a:rPr lang="zh-TW" altLang="en-US" sz="1000" b="1" dirty="0">
                <a:solidFill>
                  <a:srgbClr val="0070C0"/>
                </a:solidFill>
                <a:latin typeface="PMingLiU" panose="02020500000000000000" pitchFamily="18" charset="-120"/>
                <a:ea typeface="PMingLiU" panose="02020500000000000000" pitchFamily="18" charset="-120"/>
                <a:cs typeface="Times New Roman" panose="02020603050405020304" pitchFamily="18" charset="0"/>
              </a:rPr>
              <a:t>。</a:t>
            </a:r>
            <a:endParaRPr lang="en-US" altLang="zh-TW" sz="1000" b="1" dirty="0">
              <a:solidFill>
                <a:srgbClr val="0070C0"/>
              </a:solidFill>
              <a:ea typeface="微軟正黑體" panose="020B0604030504040204" pitchFamily="34" charset="-120"/>
              <a:cs typeface="Times New Roman" panose="02020603050405020304" pitchFamily="18" charset="0"/>
            </a:endParaRPr>
          </a:p>
        </p:txBody>
      </p:sp>
      <p:grpSp>
        <p:nvGrpSpPr>
          <p:cNvPr id="19" name="Group 29"/>
          <p:cNvGrpSpPr>
            <a:grpSpLocks/>
          </p:cNvGrpSpPr>
          <p:nvPr/>
        </p:nvGrpSpPr>
        <p:grpSpPr bwMode="auto">
          <a:xfrm>
            <a:off x="284982" y="2178977"/>
            <a:ext cx="182562" cy="182562"/>
            <a:chOff x="1239" y="1995"/>
            <a:chExt cx="115" cy="115"/>
          </a:xfrm>
          <a:solidFill>
            <a:srgbClr val="002060"/>
          </a:solidFill>
        </p:grpSpPr>
        <p:sp>
          <p:nvSpPr>
            <p:cNvPr id="20"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1"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pSp>
      <p:graphicFrame>
        <p:nvGraphicFramePr>
          <p:cNvPr id="4" name="表格 3">
            <a:extLst>
              <a:ext uri="{FF2B5EF4-FFF2-40B4-BE49-F238E27FC236}">
                <a16:creationId xmlns:a16="http://schemas.microsoft.com/office/drawing/2014/main" id="{1E0F6F21-A3DB-A9C5-CB5F-998B0D2A56DB}"/>
              </a:ext>
            </a:extLst>
          </p:cNvPr>
          <p:cNvGraphicFramePr>
            <a:graphicFrameLocks noGrp="1"/>
          </p:cNvGraphicFramePr>
          <p:nvPr>
            <p:extLst>
              <p:ext uri="{D42A27DB-BD31-4B8C-83A1-F6EECF244321}">
                <p14:modId xmlns:p14="http://schemas.microsoft.com/office/powerpoint/2010/main" val="705192524"/>
              </p:ext>
            </p:extLst>
          </p:nvPr>
        </p:nvGraphicFramePr>
        <p:xfrm>
          <a:off x="4112420" y="762213"/>
          <a:ext cx="4736328" cy="5635512"/>
        </p:xfrm>
        <a:graphic>
          <a:graphicData uri="http://schemas.openxmlformats.org/drawingml/2006/table">
            <a:tbl>
              <a:tblPr firstRow="1" firstCol="1" bandRow="1">
                <a:tableStyleId>{5C22544A-7EE6-4342-B048-85BDC9FD1C3A}</a:tableStyleId>
              </a:tblPr>
              <a:tblGrid>
                <a:gridCol w="1012121">
                  <a:extLst>
                    <a:ext uri="{9D8B030D-6E8A-4147-A177-3AD203B41FA5}">
                      <a16:colId xmlns:a16="http://schemas.microsoft.com/office/drawing/2014/main" val="369854136"/>
                    </a:ext>
                  </a:extLst>
                </a:gridCol>
                <a:gridCol w="765249">
                  <a:extLst>
                    <a:ext uri="{9D8B030D-6E8A-4147-A177-3AD203B41FA5}">
                      <a16:colId xmlns:a16="http://schemas.microsoft.com/office/drawing/2014/main" val="2062156968"/>
                    </a:ext>
                  </a:extLst>
                </a:gridCol>
                <a:gridCol w="1598518">
                  <a:extLst>
                    <a:ext uri="{9D8B030D-6E8A-4147-A177-3AD203B41FA5}">
                      <a16:colId xmlns:a16="http://schemas.microsoft.com/office/drawing/2014/main" val="2228088152"/>
                    </a:ext>
                  </a:extLst>
                </a:gridCol>
                <a:gridCol w="1360440">
                  <a:extLst>
                    <a:ext uri="{9D8B030D-6E8A-4147-A177-3AD203B41FA5}">
                      <a16:colId xmlns:a16="http://schemas.microsoft.com/office/drawing/2014/main" val="3640500760"/>
                    </a:ext>
                  </a:extLst>
                </a:gridCol>
              </a:tblGrid>
              <a:tr h="300728">
                <a:tc>
                  <a:txBody>
                    <a:bodyPr/>
                    <a:lstStyle/>
                    <a:p>
                      <a:pPr algn="ctr" fontAlgn="ctr"/>
                      <a:r>
                        <a:rPr lang="zh-TW" altLang="en-US" sz="1300" u="none" strike="noStrike" dirty="0">
                          <a:effectLst/>
                        </a:rPr>
                        <a:t>管理處別</a:t>
                      </a:r>
                      <a:endParaRPr lang="zh-TW" altLang="en-US"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zh-TW" altLang="en-US" sz="1300" u="none" strike="noStrike">
                          <a:effectLst/>
                        </a:rPr>
                        <a:t>標的別</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zh-TW" altLang="en-US" sz="1300" u="none" strike="noStrike">
                          <a:effectLst/>
                        </a:rPr>
                        <a:t>年總調用水量</a:t>
                      </a:r>
                      <a:r>
                        <a:rPr lang="en-US" altLang="zh-TW" sz="1300" u="none" strike="noStrike">
                          <a:effectLst/>
                        </a:rPr>
                        <a:t>(</a:t>
                      </a:r>
                      <a:r>
                        <a:rPr lang="zh-TW" altLang="en-US" sz="1300" u="none" strike="noStrike">
                          <a:effectLst/>
                        </a:rPr>
                        <a:t>萬噸</a:t>
                      </a:r>
                      <a:r>
                        <a:rPr lang="en-US" altLang="zh-TW" sz="1300" u="none" strike="noStrike">
                          <a:effectLst/>
                        </a:rPr>
                        <a:t>)</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zh-TW" altLang="en-US" sz="1300" u="none" strike="noStrike" dirty="0">
                          <a:effectLst/>
                        </a:rPr>
                        <a:t>年總金額</a:t>
                      </a:r>
                      <a:r>
                        <a:rPr lang="en-US" altLang="zh-TW" sz="1300" u="none" strike="noStrike" dirty="0">
                          <a:effectLst/>
                        </a:rPr>
                        <a:t>(</a:t>
                      </a:r>
                      <a:r>
                        <a:rPr lang="zh-TW" altLang="en-US" sz="1300" u="none" strike="noStrike" dirty="0">
                          <a:effectLst/>
                        </a:rPr>
                        <a:t>萬元</a:t>
                      </a:r>
                      <a:r>
                        <a:rPr lang="en-US" altLang="zh-TW" sz="1300" u="none" strike="noStrike" dirty="0">
                          <a:effectLst/>
                        </a:rPr>
                        <a:t>)</a:t>
                      </a:r>
                      <a:endParaRPr lang="en-US" altLang="zh-TW"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1358517182"/>
                  </a:ext>
                </a:extLst>
              </a:tr>
              <a:tr h="152511">
                <a:tc>
                  <a:txBody>
                    <a:bodyPr/>
                    <a:lstStyle/>
                    <a:p>
                      <a:pPr algn="ctr" fontAlgn="ctr"/>
                      <a:r>
                        <a:rPr lang="zh-TW" altLang="en-US" sz="1300" u="none" strike="noStrike" dirty="0">
                          <a:effectLst/>
                        </a:rPr>
                        <a:t>宜蘭</a:t>
                      </a:r>
                      <a:endParaRPr lang="zh-TW" altLang="en-US"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zh-TW" altLang="en-US" sz="1300" u="none" strike="noStrike">
                          <a:effectLst/>
                        </a:rPr>
                        <a:t>工業</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53.0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84.9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3805987382"/>
                  </a:ext>
                </a:extLst>
              </a:tr>
              <a:tr h="152511">
                <a:tc>
                  <a:txBody>
                    <a:bodyPr/>
                    <a:lstStyle/>
                    <a:p>
                      <a:pPr algn="ctr" fontAlgn="ctr"/>
                      <a:r>
                        <a:rPr lang="zh-TW" altLang="en-US" sz="1300" u="none" strike="noStrike">
                          <a:effectLst/>
                        </a:rPr>
                        <a:t>北基</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zh-TW" altLang="en-US" sz="1300" u="none" strike="noStrike">
                          <a:effectLst/>
                        </a:rPr>
                        <a:t>民生</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461.7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971.9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2247886358"/>
                  </a:ext>
                </a:extLst>
              </a:tr>
              <a:tr h="152511">
                <a:tc rowSpan="2">
                  <a:txBody>
                    <a:bodyPr/>
                    <a:lstStyle/>
                    <a:p>
                      <a:pPr algn="ctr" fontAlgn="ctr"/>
                      <a:r>
                        <a:rPr lang="zh-TW" altLang="en-US" sz="1300" u="none" strike="noStrike" dirty="0">
                          <a:effectLst/>
                        </a:rPr>
                        <a:t>桃園</a:t>
                      </a:r>
                      <a:endParaRPr lang="zh-TW" altLang="en-US"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zh-TW" altLang="en-US" sz="1300" u="none" strike="noStrike" dirty="0">
                          <a:effectLst/>
                        </a:rPr>
                        <a:t>民生</a:t>
                      </a:r>
                      <a:endParaRPr lang="zh-TW" altLang="en-US"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1,460.0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4,380.0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1352398786"/>
                  </a:ext>
                </a:extLst>
              </a:tr>
              <a:tr h="152511">
                <a:tc vMerge="1">
                  <a:txBody>
                    <a:bodyPr/>
                    <a:lstStyle/>
                    <a:p>
                      <a:endParaRPr lang="zh-TW" altLang="en-US"/>
                    </a:p>
                  </a:txBody>
                  <a:tcPr/>
                </a:tc>
                <a:tc>
                  <a:txBody>
                    <a:bodyPr/>
                    <a:lstStyle/>
                    <a:p>
                      <a:pPr algn="ctr" fontAlgn="ctr"/>
                      <a:r>
                        <a:rPr lang="zh-TW" altLang="en-US" sz="1300" u="none" strike="noStrike">
                          <a:effectLst/>
                        </a:rPr>
                        <a:t>工業</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1,545.0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7,673.0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2937900706"/>
                  </a:ext>
                </a:extLst>
              </a:tr>
              <a:tr h="152511">
                <a:tc rowSpan="2">
                  <a:txBody>
                    <a:bodyPr/>
                    <a:lstStyle/>
                    <a:p>
                      <a:pPr algn="ctr" fontAlgn="ctr"/>
                      <a:r>
                        <a:rPr lang="zh-TW" altLang="en-US" sz="1300" u="none" strike="noStrike">
                          <a:effectLst/>
                        </a:rPr>
                        <a:t>石門</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zh-TW" altLang="en-US" sz="1300" u="none" strike="noStrike">
                          <a:effectLst/>
                        </a:rPr>
                        <a:t>民生</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1,144.8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3,434.4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3499474818"/>
                  </a:ext>
                </a:extLst>
              </a:tr>
              <a:tr h="152511">
                <a:tc vMerge="1">
                  <a:txBody>
                    <a:bodyPr/>
                    <a:lstStyle/>
                    <a:p>
                      <a:endParaRPr lang="zh-TW" altLang="en-US"/>
                    </a:p>
                  </a:txBody>
                  <a:tcPr/>
                </a:tc>
                <a:tc>
                  <a:txBody>
                    <a:bodyPr/>
                    <a:lstStyle/>
                    <a:p>
                      <a:pPr algn="ctr" fontAlgn="ctr"/>
                      <a:r>
                        <a:rPr lang="zh-TW" altLang="en-US" sz="1300" u="none" strike="noStrike">
                          <a:effectLst/>
                        </a:rPr>
                        <a:t>工業</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2.8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11.1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742700003"/>
                  </a:ext>
                </a:extLst>
              </a:tr>
              <a:tr h="152511">
                <a:tc rowSpan="2">
                  <a:txBody>
                    <a:bodyPr/>
                    <a:lstStyle/>
                    <a:p>
                      <a:pPr algn="ctr" fontAlgn="ctr"/>
                      <a:r>
                        <a:rPr lang="zh-TW" altLang="en-US" sz="1300" u="none" strike="noStrike">
                          <a:effectLst/>
                        </a:rPr>
                        <a:t>苗栗</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zh-TW" altLang="en-US" sz="1300" u="none" strike="noStrike">
                          <a:effectLst/>
                        </a:rPr>
                        <a:t>民生</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dirty="0">
                          <a:effectLst/>
                        </a:rPr>
                        <a:t>618.2 </a:t>
                      </a:r>
                      <a:endParaRPr lang="en-US" altLang="zh-TW"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1,364.1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3691389924"/>
                  </a:ext>
                </a:extLst>
              </a:tr>
              <a:tr h="152511">
                <a:tc vMerge="1">
                  <a:txBody>
                    <a:bodyPr/>
                    <a:lstStyle/>
                    <a:p>
                      <a:endParaRPr lang="zh-TW" altLang="en-US"/>
                    </a:p>
                  </a:txBody>
                  <a:tcPr/>
                </a:tc>
                <a:tc>
                  <a:txBody>
                    <a:bodyPr/>
                    <a:lstStyle/>
                    <a:p>
                      <a:pPr algn="ctr" fontAlgn="ctr"/>
                      <a:r>
                        <a:rPr lang="zh-TW" altLang="en-US" sz="1300" u="none" strike="noStrike">
                          <a:effectLst/>
                        </a:rPr>
                        <a:t>工業</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407.2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1,578.9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3123161065"/>
                  </a:ext>
                </a:extLst>
              </a:tr>
              <a:tr h="152511">
                <a:tc rowSpan="2">
                  <a:txBody>
                    <a:bodyPr/>
                    <a:lstStyle/>
                    <a:p>
                      <a:pPr algn="ctr" fontAlgn="ctr"/>
                      <a:r>
                        <a:rPr lang="zh-TW" altLang="en-US" sz="1300" u="none" strike="noStrike">
                          <a:effectLst/>
                        </a:rPr>
                        <a:t>臺中</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zh-TW" altLang="en-US" sz="1300" u="none" strike="noStrike">
                          <a:effectLst/>
                        </a:rPr>
                        <a:t>民生</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dirty="0">
                          <a:effectLst/>
                        </a:rPr>
                        <a:t>72.4 </a:t>
                      </a:r>
                      <a:endParaRPr lang="en-US" altLang="zh-TW"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90.5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2783049008"/>
                  </a:ext>
                </a:extLst>
              </a:tr>
              <a:tr h="152511">
                <a:tc vMerge="1">
                  <a:txBody>
                    <a:bodyPr/>
                    <a:lstStyle/>
                    <a:p>
                      <a:endParaRPr lang="zh-TW" altLang="en-US"/>
                    </a:p>
                  </a:txBody>
                  <a:tcPr/>
                </a:tc>
                <a:tc>
                  <a:txBody>
                    <a:bodyPr/>
                    <a:lstStyle/>
                    <a:p>
                      <a:pPr algn="ctr" fontAlgn="ctr"/>
                      <a:r>
                        <a:rPr lang="zh-TW" altLang="en-US" sz="1300" u="none" strike="noStrike">
                          <a:effectLst/>
                        </a:rPr>
                        <a:t>工業</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dirty="0">
                          <a:effectLst/>
                        </a:rPr>
                        <a:t>52.5 </a:t>
                      </a:r>
                      <a:endParaRPr lang="en-US" altLang="zh-TW"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139.1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1329666304"/>
                  </a:ext>
                </a:extLst>
              </a:tr>
              <a:tr h="152511">
                <a:tc>
                  <a:txBody>
                    <a:bodyPr/>
                    <a:lstStyle/>
                    <a:p>
                      <a:pPr algn="ctr" fontAlgn="ctr"/>
                      <a:r>
                        <a:rPr lang="zh-TW" altLang="en-US" sz="1300" u="none" strike="noStrike">
                          <a:effectLst/>
                        </a:rPr>
                        <a:t>南投</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zh-TW" altLang="en-US" sz="1300" u="none" strike="noStrike">
                          <a:effectLst/>
                        </a:rPr>
                        <a:t>民生</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855.1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1,036.9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2031755445"/>
                  </a:ext>
                </a:extLst>
              </a:tr>
              <a:tr h="152511">
                <a:tc rowSpan="2">
                  <a:txBody>
                    <a:bodyPr/>
                    <a:lstStyle/>
                    <a:p>
                      <a:pPr algn="ctr" fontAlgn="ctr"/>
                      <a:r>
                        <a:rPr lang="zh-TW" altLang="en-US" sz="1300" u="none" strike="noStrike">
                          <a:effectLst/>
                        </a:rPr>
                        <a:t>彰化</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zh-TW" altLang="en-US" sz="1300" u="none" strike="noStrike">
                          <a:effectLst/>
                        </a:rPr>
                        <a:t>民生</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2,441.5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3,250.0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1978401690"/>
                  </a:ext>
                </a:extLst>
              </a:tr>
              <a:tr h="152511">
                <a:tc vMerge="1">
                  <a:txBody>
                    <a:bodyPr/>
                    <a:lstStyle/>
                    <a:p>
                      <a:endParaRPr lang="zh-TW" altLang="en-US"/>
                    </a:p>
                  </a:txBody>
                  <a:tcPr/>
                </a:tc>
                <a:tc>
                  <a:txBody>
                    <a:bodyPr/>
                    <a:lstStyle/>
                    <a:p>
                      <a:pPr algn="ctr" fontAlgn="ctr"/>
                      <a:r>
                        <a:rPr lang="zh-TW" altLang="en-US" sz="1300" u="none" strike="noStrike">
                          <a:effectLst/>
                        </a:rPr>
                        <a:t>工業</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4,972.5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12,200.0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2954519617"/>
                  </a:ext>
                </a:extLst>
              </a:tr>
              <a:tr h="152511">
                <a:tc rowSpan="2">
                  <a:txBody>
                    <a:bodyPr/>
                    <a:lstStyle/>
                    <a:p>
                      <a:pPr algn="ctr" fontAlgn="ctr"/>
                      <a:r>
                        <a:rPr lang="zh-TW" altLang="en-US" sz="1300" u="none" strike="noStrike" dirty="0">
                          <a:effectLst/>
                        </a:rPr>
                        <a:t>雲林</a:t>
                      </a:r>
                      <a:endParaRPr lang="zh-TW" altLang="en-US"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zh-TW" altLang="en-US" sz="1300" u="none" strike="noStrike">
                          <a:effectLst/>
                        </a:rPr>
                        <a:t>民生</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2,441.5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3,250.0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2362417244"/>
                  </a:ext>
                </a:extLst>
              </a:tr>
              <a:tr h="152511">
                <a:tc vMerge="1">
                  <a:txBody>
                    <a:bodyPr/>
                    <a:lstStyle/>
                    <a:p>
                      <a:endParaRPr lang="zh-TW" altLang="en-US"/>
                    </a:p>
                  </a:txBody>
                  <a:tcPr/>
                </a:tc>
                <a:tc>
                  <a:txBody>
                    <a:bodyPr/>
                    <a:lstStyle/>
                    <a:p>
                      <a:pPr algn="ctr" fontAlgn="ctr"/>
                      <a:r>
                        <a:rPr lang="zh-TW" altLang="en-US" sz="1300" u="none" strike="noStrike">
                          <a:effectLst/>
                        </a:rPr>
                        <a:t>工業</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4,772.5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dirty="0">
                          <a:effectLst/>
                        </a:rPr>
                        <a:t>12,000.0 </a:t>
                      </a:r>
                      <a:endParaRPr lang="en-US" altLang="zh-TW"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1429344472"/>
                  </a:ext>
                </a:extLst>
              </a:tr>
              <a:tr h="152511">
                <a:tc rowSpan="2">
                  <a:txBody>
                    <a:bodyPr/>
                    <a:lstStyle/>
                    <a:p>
                      <a:pPr algn="ctr" fontAlgn="ctr"/>
                      <a:r>
                        <a:rPr lang="zh-TW" altLang="en-US" sz="1300" u="none" strike="noStrike">
                          <a:effectLst/>
                        </a:rPr>
                        <a:t>嘉南</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zh-TW" altLang="en-US" sz="1300" u="none" strike="noStrike">
                          <a:effectLst/>
                        </a:rPr>
                        <a:t>民生</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1,113.0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4,369.0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2558809720"/>
                  </a:ext>
                </a:extLst>
              </a:tr>
              <a:tr h="152511">
                <a:tc vMerge="1">
                  <a:txBody>
                    <a:bodyPr/>
                    <a:lstStyle/>
                    <a:p>
                      <a:endParaRPr lang="zh-TW" altLang="en-US"/>
                    </a:p>
                  </a:txBody>
                  <a:tcPr/>
                </a:tc>
                <a:tc>
                  <a:txBody>
                    <a:bodyPr/>
                    <a:lstStyle/>
                    <a:p>
                      <a:pPr algn="ctr" fontAlgn="ctr"/>
                      <a:r>
                        <a:rPr lang="zh-TW" altLang="en-US" sz="1300" u="none" strike="noStrike">
                          <a:effectLst/>
                        </a:rPr>
                        <a:t>工業</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2,245.0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18,938.0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1228372486"/>
                  </a:ext>
                </a:extLst>
              </a:tr>
              <a:tr h="152511">
                <a:tc rowSpan="2">
                  <a:txBody>
                    <a:bodyPr/>
                    <a:lstStyle/>
                    <a:p>
                      <a:pPr algn="ctr" fontAlgn="ctr"/>
                      <a:r>
                        <a:rPr lang="zh-TW" altLang="en-US" sz="1300" u="none" strike="noStrike">
                          <a:effectLst/>
                        </a:rPr>
                        <a:t>高雄</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zh-TW" altLang="en-US" sz="1300" u="none" strike="noStrike">
                          <a:effectLst/>
                        </a:rPr>
                        <a:t>民生</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4,269.0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dirty="0">
                          <a:effectLst/>
                        </a:rPr>
                        <a:t>1,440.0 </a:t>
                      </a:r>
                      <a:endParaRPr lang="en-US" altLang="zh-TW"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530540497"/>
                  </a:ext>
                </a:extLst>
              </a:tr>
              <a:tr h="152511">
                <a:tc vMerge="1">
                  <a:txBody>
                    <a:bodyPr/>
                    <a:lstStyle/>
                    <a:p>
                      <a:endParaRPr lang="zh-TW" altLang="en-US"/>
                    </a:p>
                  </a:txBody>
                  <a:tcPr/>
                </a:tc>
                <a:tc>
                  <a:txBody>
                    <a:bodyPr/>
                    <a:lstStyle/>
                    <a:p>
                      <a:pPr algn="ctr" fontAlgn="ctr"/>
                      <a:r>
                        <a:rPr lang="zh-TW" altLang="en-US" sz="1300" u="none" strike="noStrike">
                          <a:effectLst/>
                        </a:rPr>
                        <a:t>工業</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3.5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16.0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748197202"/>
                  </a:ext>
                </a:extLst>
              </a:tr>
              <a:tr h="152511">
                <a:tc>
                  <a:txBody>
                    <a:bodyPr/>
                    <a:lstStyle/>
                    <a:p>
                      <a:pPr algn="ctr" fontAlgn="ctr"/>
                      <a:r>
                        <a:rPr lang="zh-TW" altLang="en-US" sz="1300" u="none" strike="noStrike">
                          <a:effectLst/>
                        </a:rPr>
                        <a:t>屏東</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zh-TW" altLang="en-US" sz="1300" u="none" strike="noStrike">
                          <a:effectLst/>
                        </a:rPr>
                        <a:t>民生</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2,600.0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dirty="0">
                          <a:effectLst/>
                        </a:rPr>
                        <a:t>1,300.0 </a:t>
                      </a:r>
                      <a:endParaRPr lang="en-US" altLang="zh-TW"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2444028695"/>
                  </a:ext>
                </a:extLst>
              </a:tr>
              <a:tr h="152511">
                <a:tc>
                  <a:txBody>
                    <a:bodyPr/>
                    <a:lstStyle/>
                    <a:p>
                      <a:pPr algn="ctr" fontAlgn="ctr"/>
                      <a:r>
                        <a:rPr lang="zh-TW" altLang="en-US" sz="1300" u="none" strike="noStrike">
                          <a:effectLst/>
                        </a:rPr>
                        <a:t>臺東</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zh-TW" altLang="en-US" sz="1300" u="none" strike="noStrike">
                          <a:effectLst/>
                        </a:rPr>
                        <a:t>民生</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5.1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dirty="0">
                          <a:effectLst/>
                        </a:rPr>
                        <a:t>8.0 </a:t>
                      </a:r>
                      <a:endParaRPr lang="en-US" altLang="zh-TW"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4282437405"/>
                  </a:ext>
                </a:extLst>
              </a:tr>
              <a:tr h="152511">
                <a:tc rowSpan="2">
                  <a:txBody>
                    <a:bodyPr/>
                    <a:lstStyle/>
                    <a:p>
                      <a:pPr algn="ctr" fontAlgn="ctr"/>
                      <a:r>
                        <a:rPr lang="zh-TW" altLang="en-US" sz="1300" u="none" strike="noStrike" dirty="0">
                          <a:effectLst/>
                        </a:rPr>
                        <a:t>花蓮</a:t>
                      </a:r>
                      <a:endParaRPr lang="zh-TW" altLang="en-US"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zh-TW" altLang="en-US" sz="1300" u="none" strike="noStrike">
                          <a:effectLst/>
                        </a:rPr>
                        <a:t>民生</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122.5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dirty="0">
                          <a:effectLst/>
                        </a:rPr>
                        <a:t>90.0 </a:t>
                      </a:r>
                      <a:endParaRPr lang="en-US" altLang="zh-TW"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3656728374"/>
                  </a:ext>
                </a:extLst>
              </a:tr>
              <a:tr h="152511">
                <a:tc vMerge="1">
                  <a:txBody>
                    <a:bodyPr/>
                    <a:lstStyle/>
                    <a:p>
                      <a:endParaRPr lang="zh-TW" altLang="en-US"/>
                    </a:p>
                  </a:txBody>
                  <a:tcPr/>
                </a:tc>
                <a:tc>
                  <a:txBody>
                    <a:bodyPr/>
                    <a:lstStyle/>
                    <a:p>
                      <a:pPr algn="ctr" fontAlgn="ctr"/>
                      <a:r>
                        <a:rPr lang="zh-TW" altLang="en-US" sz="1300" u="none" strike="noStrike">
                          <a:effectLst/>
                        </a:rPr>
                        <a:t>工業</a:t>
                      </a:r>
                      <a:endParaRPr lang="zh-TW" altLang="en-US"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a:effectLst/>
                        </a:rPr>
                        <a:t>9.0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dirty="0">
                          <a:effectLst/>
                        </a:rPr>
                        <a:t>18.0 </a:t>
                      </a:r>
                      <a:endParaRPr lang="en-US" altLang="zh-TW"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2034234085"/>
                  </a:ext>
                </a:extLst>
              </a:tr>
              <a:tr h="152511">
                <a:tc gridSpan="2">
                  <a:txBody>
                    <a:bodyPr/>
                    <a:lstStyle/>
                    <a:p>
                      <a:pPr algn="ctr" fontAlgn="ctr"/>
                      <a:r>
                        <a:rPr lang="zh-TW" altLang="en-US" sz="1300" u="none" strike="noStrike" dirty="0">
                          <a:effectLst/>
                        </a:rPr>
                        <a:t>民生標的合計</a:t>
                      </a:r>
                      <a:endParaRPr lang="zh-TW" altLang="en-US"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hMerge="1">
                  <a:txBody>
                    <a:bodyPr/>
                    <a:lstStyle/>
                    <a:p>
                      <a:endParaRPr lang="zh-TW" altLang="en-US"/>
                    </a:p>
                  </a:txBody>
                  <a:tcPr/>
                </a:tc>
                <a:tc>
                  <a:txBody>
                    <a:bodyPr/>
                    <a:lstStyle/>
                    <a:p>
                      <a:pPr algn="ctr" fontAlgn="ctr"/>
                      <a:r>
                        <a:rPr lang="en-US" altLang="zh-TW" sz="1300" u="none" strike="noStrike">
                          <a:effectLst/>
                        </a:rPr>
                        <a:t>17,604.9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dirty="0">
                          <a:effectLst/>
                        </a:rPr>
                        <a:t>24,984.8 </a:t>
                      </a:r>
                      <a:endParaRPr lang="en-US" altLang="zh-TW"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3905318219"/>
                  </a:ext>
                </a:extLst>
              </a:tr>
              <a:tr h="152511">
                <a:tc gridSpan="2">
                  <a:txBody>
                    <a:bodyPr/>
                    <a:lstStyle/>
                    <a:p>
                      <a:pPr algn="ctr" fontAlgn="ctr"/>
                      <a:r>
                        <a:rPr lang="zh-TW" altLang="en-US" sz="1300" u="none" strike="noStrike" dirty="0">
                          <a:effectLst/>
                        </a:rPr>
                        <a:t>工業標的合計</a:t>
                      </a:r>
                      <a:endParaRPr lang="zh-TW" altLang="en-US"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hMerge="1">
                  <a:txBody>
                    <a:bodyPr/>
                    <a:lstStyle/>
                    <a:p>
                      <a:endParaRPr lang="zh-TW" altLang="en-US"/>
                    </a:p>
                  </a:txBody>
                  <a:tcPr/>
                </a:tc>
                <a:tc>
                  <a:txBody>
                    <a:bodyPr/>
                    <a:lstStyle/>
                    <a:p>
                      <a:pPr algn="ctr" fontAlgn="ctr"/>
                      <a:r>
                        <a:rPr lang="en-US" altLang="zh-TW" sz="1300" u="none" strike="noStrike">
                          <a:effectLst/>
                        </a:rPr>
                        <a:t>14,063.1 </a:t>
                      </a:r>
                      <a:endParaRPr lang="en-US" altLang="zh-TW" sz="1300" b="0" i="0" u="none" strike="noStrike">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dirty="0">
                          <a:effectLst/>
                        </a:rPr>
                        <a:t>52,658.9 </a:t>
                      </a:r>
                      <a:endParaRPr lang="en-US" altLang="zh-TW"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4223761386"/>
                  </a:ext>
                </a:extLst>
              </a:tr>
              <a:tr h="152511">
                <a:tc gridSpan="2">
                  <a:txBody>
                    <a:bodyPr/>
                    <a:lstStyle/>
                    <a:p>
                      <a:pPr algn="ctr" fontAlgn="ctr"/>
                      <a:r>
                        <a:rPr lang="zh-TW" altLang="en-US" sz="1300" u="none" strike="noStrike" dirty="0">
                          <a:effectLst/>
                        </a:rPr>
                        <a:t>總計</a:t>
                      </a:r>
                      <a:endParaRPr lang="zh-TW" altLang="en-US"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hMerge="1">
                  <a:txBody>
                    <a:bodyPr/>
                    <a:lstStyle/>
                    <a:p>
                      <a:endParaRPr lang="zh-TW" altLang="en-US"/>
                    </a:p>
                  </a:txBody>
                  <a:tcPr/>
                </a:tc>
                <a:tc>
                  <a:txBody>
                    <a:bodyPr/>
                    <a:lstStyle/>
                    <a:p>
                      <a:pPr algn="ctr" fontAlgn="ctr"/>
                      <a:r>
                        <a:rPr lang="en-US" altLang="zh-TW" sz="1300" u="none" strike="noStrike" dirty="0">
                          <a:effectLst/>
                        </a:rPr>
                        <a:t>31,667.9 </a:t>
                      </a:r>
                      <a:endParaRPr lang="en-US" altLang="zh-TW"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tc>
                  <a:txBody>
                    <a:bodyPr/>
                    <a:lstStyle/>
                    <a:p>
                      <a:pPr algn="ctr" fontAlgn="ctr"/>
                      <a:r>
                        <a:rPr lang="en-US" altLang="zh-TW" sz="1300" u="none" strike="noStrike" dirty="0">
                          <a:effectLst/>
                        </a:rPr>
                        <a:t>77,643.7 </a:t>
                      </a:r>
                      <a:endParaRPr lang="en-US" altLang="zh-TW" sz="13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064" marR="7064" marT="7064" marB="0" anchor="ctr"/>
                </a:tc>
                <a:extLst>
                  <a:ext uri="{0D108BD9-81ED-4DB2-BD59-A6C34878D82A}">
                    <a16:rowId xmlns:a16="http://schemas.microsoft.com/office/drawing/2014/main" val="135045564"/>
                  </a:ext>
                </a:extLst>
              </a:tr>
            </a:tbl>
          </a:graphicData>
        </a:graphic>
      </p:graphicFrame>
    </p:spTree>
    <p:extLst>
      <p:ext uri="{BB962C8B-B14F-4D97-AF65-F5344CB8AC3E}">
        <p14:creationId xmlns:p14="http://schemas.microsoft.com/office/powerpoint/2010/main" val="2034978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45"/>
          <p:cNvSpPr txBox="1">
            <a:spLocks noChangeArrowheads="1"/>
          </p:cNvSpPr>
          <p:nvPr/>
        </p:nvSpPr>
        <p:spPr bwMode="auto">
          <a:xfrm>
            <a:off x="640026" y="1330970"/>
            <a:ext cx="8129324" cy="453587"/>
          </a:xfrm>
          <a:prstGeom prst="rect">
            <a:avLst/>
          </a:prstGeom>
          <a:noFill/>
          <a:ln w="9525">
            <a:noFill/>
            <a:miter lim="800000"/>
            <a:headEnd/>
            <a:tailEnd/>
          </a:ln>
          <a:effectLst/>
        </p:spPr>
        <p:txBody>
          <a:bodyPr wrap="square" lIns="90000" tIns="46800" rIns="90000" bIns="46800">
            <a:spAutoFit/>
          </a:bodyPr>
          <a:lstStyle/>
          <a:p>
            <a:pPr marL="452438" indent="-452438">
              <a:lnSpc>
                <a:spcPts val="2800"/>
              </a:lnSpc>
              <a:spcBef>
                <a:spcPts val="0"/>
              </a:spcBef>
              <a:tabLst>
                <a:tab pos="5467350" algn="ctr"/>
              </a:tabLst>
            </a:pPr>
            <a:endParaRPr lang="en-US" altLang="zh-TW" sz="2200" b="1" dirty="0">
              <a:ea typeface="微軟正黑體" panose="020B0604030504040204" pitchFamily="34" charset="-120"/>
              <a:cs typeface="Times New Roman" panose="02020603050405020304" pitchFamily="18" charset="0"/>
            </a:endParaRPr>
          </a:p>
        </p:txBody>
      </p:sp>
      <p:sp>
        <p:nvSpPr>
          <p:cNvPr id="12"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微軟正黑體" pitchFamily="34" charset="-120"/>
                <a:ea typeface="微軟正黑體" pitchFamily="34" charset="-120"/>
              </a:rPr>
              <a:t>貳、農業灌溉用水供灌效益</a:t>
            </a:r>
          </a:p>
        </p:txBody>
      </p:sp>
      <p:grpSp>
        <p:nvGrpSpPr>
          <p:cNvPr id="20" name="Group 29"/>
          <p:cNvGrpSpPr>
            <a:grpSpLocks/>
          </p:cNvGrpSpPr>
          <p:nvPr/>
        </p:nvGrpSpPr>
        <p:grpSpPr bwMode="auto">
          <a:xfrm>
            <a:off x="530920" y="1318232"/>
            <a:ext cx="152648" cy="152647"/>
            <a:chOff x="1239" y="1995"/>
            <a:chExt cx="115" cy="115"/>
          </a:xfrm>
          <a:solidFill>
            <a:srgbClr val="FF0000"/>
          </a:solidFill>
          <a:effectLst/>
        </p:grpSpPr>
        <p:sp>
          <p:nvSpPr>
            <p:cNvPr id="22"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3"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19" name="Text Box 45"/>
          <p:cNvSpPr txBox="1">
            <a:spLocks noChangeArrowheads="1"/>
          </p:cNvSpPr>
          <p:nvPr/>
        </p:nvSpPr>
        <p:spPr bwMode="auto">
          <a:xfrm>
            <a:off x="684413" y="1227025"/>
            <a:ext cx="8129324" cy="1147879"/>
          </a:xfrm>
          <a:prstGeom prst="rect">
            <a:avLst/>
          </a:prstGeom>
          <a:noFill/>
          <a:ln w="9525">
            <a:noFill/>
            <a:miter lim="800000"/>
            <a:headEnd/>
            <a:tailEnd/>
          </a:ln>
          <a:effectLst/>
        </p:spPr>
        <p:txBody>
          <a:bodyPr wrap="square" lIns="90000" tIns="46800" rIns="90000" bIns="46800">
            <a:spAutoFit/>
          </a:bodyPr>
          <a:lstStyle/>
          <a:p>
            <a:pPr>
              <a:lnSpc>
                <a:spcPts val="2800"/>
              </a:lnSpc>
              <a:spcBef>
                <a:spcPts val="0"/>
              </a:spcBef>
              <a:tabLst>
                <a:tab pos="5467350" algn="ctr"/>
              </a:tabLst>
            </a:pPr>
            <a:r>
              <a:rPr lang="zh-TW" altLang="en-US" sz="2200" b="1" dirty="0">
                <a:ea typeface="微軟正黑體" panose="020B0604030504040204" pitchFamily="34" charset="-120"/>
                <a:cs typeface="Times New Roman" panose="02020603050405020304" pitchFamily="18" charset="0"/>
              </a:rPr>
              <a:t>目前各管理處使用</a:t>
            </a:r>
            <a:r>
              <a:rPr lang="zh-TW" altLang="en-US" sz="2200" b="1" u="sng" dirty="0">
                <a:solidFill>
                  <a:srgbClr val="FF0000"/>
                </a:solidFill>
                <a:ea typeface="微軟正黑體" panose="020B0604030504040204" pitchFamily="34" charset="-120"/>
                <a:cs typeface="Times New Roman" panose="02020603050405020304" pitchFamily="18" charset="0"/>
              </a:rPr>
              <a:t>回歸再利用水量共計</a:t>
            </a:r>
            <a:r>
              <a:rPr lang="en-US" altLang="zh-TW" sz="2200" b="1" u="sng" dirty="0">
                <a:solidFill>
                  <a:srgbClr val="FF0000"/>
                </a:solidFill>
                <a:ea typeface="微軟正黑體" panose="020B0604030504040204" pitchFamily="34" charset="-120"/>
                <a:cs typeface="Times New Roman" panose="02020603050405020304" pitchFamily="18" charset="0"/>
              </a:rPr>
              <a:t>7.24</a:t>
            </a:r>
            <a:r>
              <a:rPr lang="zh-TW" altLang="en-US" sz="2200" b="1" u="sng" dirty="0">
                <a:solidFill>
                  <a:srgbClr val="FF0000"/>
                </a:solidFill>
                <a:ea typeface="微軟正黑體" panose="020B0604030504040204" pitchFamily="34" charset="-120"/>
                <a:cs typeface="Times New Roman" panose="02020603050405020304" pitchFamily="18" charset="0"/>
              </a:rPr>
              <a:t>億噸</a:t>
            </a:r>
            <a:r>
              <a:rPr lang="zh-TW" altLang="en-US" sz="2200" b="1" dirty="0">
                <a:ea typeface="微軟正黑體" panose="020B0604030504040204" pitchFamily="34" charset="-120"/>
                <a:cs typeface="Times New Roman" panose="02020603050405020304" pitchFamily="18" charset="0"/>
              </a:rPr>
              <a:t>，占總灌溉用水量之</a:t>
            </a:r>
            <a:r>
              <a:rPr lang="en-US" altLang="zh-TW" sz="2200" b="1" dirty="0">
                <a:ea typeface="微軟正黑體" panose="020B0604030504040204" pitchFamily="34" charset="-120"/>
                <a:cs typeface="Times New Roman" panose="02020603050405020304" pitchFamily="18" charset="0"/>
              </a:rPr>
              <a:t>6.84%</a:t>
            </a:r>
            <a:r>
              <a:rPr lang="zh-TW" altLang="en-US" sz="2200" b="1" dirty="0">
                <a:ea typeface="微軟正黑體" panose="020B0604030504040204" pitchFamily="34" charset="-120"/>
                <a:cs typeface="Times New Roman" panose="02020603050405020304" pitchFamily="18" charset="0"/>
              </a:rPr>
              <a:t>；灌溉用水經由入滲進入地下水層，據估計</a:t>
            </a:r>
            <a:r>
              <a:rPr lang="zh-TW" altLang="en-US" sz="2200" b="1" u="sng" dirty="0">
                <a:solidFill>
                  <a:srgbClr val="FF0000"/>
                </a:solidFill>
                <a:ea typeface="微軟正黑體" panose="020B0604030504040204" pitchFamily="34" charset="-120"/>
                <a:cs typeface="Times New Roman" panose="02020603050405020304" pitchFamily="18" charset="0"/>
              </a:rPr>
              <a:t>每年補注地下水達</a:t>
            </a:r>
            <a:r>
              <a:rPr lang="en-US" altLang="zh-TW" sz="2200" b="1" u="sng" dirty="0">
                <a:solidFill>
                  <a:srgbClr val="FF0000"/>
                </a:solidFill>
                <a:ea typeface="微軟正黑體" panose="020B0604030504040204" pitchFamily="34" charset="-120"/>
                <a:cs typeface="Times New Roman" panose="02020603050405020304" pitchFamily="18" charset="0"/>
              </a:rPr>
              <a:t>20</a:t>
            </a:r>
            <a:r>
              <a:rPr lang="zh-TW" altLang="en-US" sz="2200" b="1" u="sng" dirty="0">
                <a:solidFill>
                  <a:srgbClr val="FF0000"/>
                </a:solidFill>
                <a:ea typeface="微軟正黑體" panose="020B0604030504040204" pitchFamily="34" charset="-120"/>
                <a:cs typeface="Times New Roman" panose="02020603050405020304" pitchFamily="18" charset="0"/>
              </a:rPr>
              <a:t>億噸</a:t>
            </a:r>
            <a:r>
              <a:rPr lang="zh-TW" altLang="en-US" sz="2200" b="1" dirty="0">
                <a:ea typeface="微軟正黑體" panose="020B0604030504040204" pitchFamily="34" charset="-120"/>
                <a:cs typeface="Times New Roman" panose="02020603050405020304" pitchFamily="18" charset="0"/>
              </a:rPr>
              <a:t>，占總灌溉用水量之</a:t>
            </a:r>
            <a:r>
              <a:rPr lang="en-US" altLang="zh-TW" sz="2200" b="1" dirty="0">
                <a:ea typeface="微軟正黑體" panose="020B0604030504040204" pitchFamily="34" charset="-120"/>
                <a:cs typeface="Times New Roman" panose="02020603050405020304" pitchFamily="18" charset="0"/>
              </a:rPr>
              <a:t>18%</a:t>
            </a:r>
            <a:r>
              <a:rPr lang="zh-TW" altLang="en-US" sz="2200" b="1" dirty="0">
                <a:ea typeface="微軟正黑體" panose="020B0604030504040204" pitchFamily="34" charset="-120"/>
                <a:cs typeface="Times New Roman" panose="02020603050405020304" pitchFamily="18" charset="0"/>
              </a:rPr>
              <a:t>。</a:t>
            </a:r>
            <a:endParaRPr lang="en-US" altLang="zh-TW" sz="2200" b="1" dirty="0">
              <a:ea typeface="微軟正黑體" panose="020B0604030504040204" pitchFamily="34" charset="-120"/>
              <a:cs typeface="Times New Roman" panose="02020603050405020304" pitchFamily="18" charset="0"/>
            </a:endParaRPr>
          </a:p>
        </p:txBody>
      </p:sp>
      <p:grpSp>
        <p:nvGrpSpPr>
          <p:cNvPr id="26" name="Group 29"/>
          <p:cNvGrpSpPr>
            <a:grpSpLocks/>
          </p:cNvGrpSpPr>
          <p:nvPr/>
        </p:nvGrpSpPr>
        <p:grpSpPr bwMode="auto">
          <a:xfrm>
            <a:off x="531765" y="2588830"/>
            <a:ext cx="152648" cy="152647"/>
            <a:chOff x="1239" y="1995"/>
            <a:chExt cx="115" cy="115"/>
          </a:xfrm>
          <a:solidFill>
            <a:srgbClr val="FF0000"/>
          </a:solidFill>
          <a:effectLst/>
        </p:grpSpPr>
        <p:sp>
          <p:nvSpPr>
            <p:cNvPr id="29"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0"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21" name="Text Box 45"/>
          <p:cNvSpPr txBox="1">
            <a:spLocks noChangeArrowheads="1"/>
          </p:cNvSpPr>
          <p:nvPr/>
        </p:nvSpPr>
        <p:spPr bwMode="auto">
          <a:xfrm>
            <a:off x="684413" y="2473292"/>
            <a:ext cx="8129324" cy="1530805"/>
          </a:xfrm>
          <a:prstGeom prst="rect">
            <a:avLst/>
          </a:prstGeom>
          <a:noFill/>
          <a:ln w="9525">
            <a:noFill/>
            <a:miter lim="800000"/>
            <a:headEnd/>
            <a:tailEnd/>
          </a:ln>
          <a:effectLst/>
        </p:spPr>
        <p:txBody>
          <a:bodyPr wrap="square" lIns="90000" tIns="46800" rIns="90000" bIns="46800">
            <a:spAutoFit/>
          </a:bodyPr>
          <a:lstStyle/>
          <a:p>
            <a:pPr marL="452438" indent="-452438">
              <a:lnSpc>
                <a:spcPts val="2800"/>
              </a:lnSpc>
              <a:spcBef>
                <a:spcPts val="0"/>
              </a:spcBef>
              <a:tabLst>
                <a:tab pos="5467350" algn="ctr"/>
              </a:tabLst>
            </a:pP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豐水年</a:t>
            </a:r>
            <a:r>
              <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期</a:t>
            </a:r>
            <a:r>
              <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，必須鼓勵農業多用水</a:t>
            </a:r>
            <a:r>
              <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不應限制</a:t>
            </a:r>
            <a:r>
              <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，其除灌溉目的之</a:t>
            </a:r>
            <a:endPar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452438" indent="-452438">
              <a:lnSpc>
                <a:spcPts val="2800"/>
              </a:lnSpc>
              <a:spcBef>
                <a:spcPts val="0"/>
              </a:spcBef>
              <a:tabLst>
                <a:tab pos="5467350" algn="ctr"/>
              </a:tabLst>
            </a:pP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外，</a:t>
            </a:r>
            <a:r>
              <a:rPr lang="zh-TW" altLang="en-US" sz="22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亦可涵養地下水源及減少下游排水尖峰流量與淹水災害損</a:t>
            </a:r>
            <a:endParaRPr lang="en-US" altLang="zh-TW" sz="22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52438" indent="-452438">
              <a:lnSpc>
                <a:spcPts val="2800"/>
              </a:lnSpc>
              <a:spcBef>
                <a:spcPts val="0"/>
              </a:spcBef>
              <a:tabLst>
                <a:tab pos="5467350" algn="ctr"/>
              </a:tabLst>
            </a:pPr>
            <a:r>
              <a:rPr lang="zh-TW" altLang="en-US" sz="22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失。</a:t>
            </a:r>
          </a:p>
          <a:p>
            <a:pPr marL="452438" indent="-452438">
              <a:lnSpc>
                <a:spcPts val="2800"/>
              </a:lnSpc>
              <a:spcBef>
                <a:spcPts val="0"/>
              </a:spcBef>
              <a:tabLst>
                <a:tab pos="5467350" algn="ctr"/>
              </a:tabLst>
            </a:pPr>
            <a:endParaRPr lang="zh-TW" altLang="en-US" sz="2200" b="1" dirty="0">
              <a:ea typeface="微軟正黑體" panose="020B0604030504040204" pitchFamily="34" charset="-120"/>
              <a:cs typeface="Times New Roman" panose="02020603050405020304" pitchFamily="18" charset="0"/>
            </a:endParaRPr>
          </a:p>
        </p:txBody>
      </p:sp>
      <p:sp>
        <p:nvSpPr>
          <p:cNvPr id="24" name="Text Box 45"/>
          <p:cNvSpPr txBox="1">
            <a:spLocks noChangeArrowheads="1"/>
          </p:cNvSpPr>
          <p:nvPr/>
        </p:nvSpPr>
        <p:spPr bwMode="auto">
          <a:xfrm>
            <a:off x="715183" y="3669996"/>
            <a:ext cx="8129324" cy="1530805"/>
          </a:xfrm>
          <a:prstGeom prst="rect">
            <a:avLst/>
          </a:prstGeom>
          <a:noFill/>
          <a:ln w="9525">
            <a:noFill/>
            <a:miter lim="800000"/>
            <a:headEnd/>
            <a:tailEnd/>
          </a:ln>
          <a:effectLst/>
        </p:spPr>
        <p:txBody>
          <a:bodyPr wrap="square" lIns="90000" tIns="46800" rIns="90000" bIns="46800">
            <a:spAutoFit/>
          </a:bodyPr>
          <a:lstStyle/>
          <a:p>
            <a:pPr marL="452438" indent="-452438">
              <a:lnSpc>
                <a:spcPts val="2800"/>
              </a:lnSpc>
              <a:spcBef>
                <a:spcPts val="0"/>
              </a:spcBef>
              <a:tabLst>
                <a:tab pos="5467350" algn="ctr"/>
              </a:tabLst>
            </a:pPr>
            <a:r>
              <a:rPr lang="zh-TW" altLang="en-US" sz="2200" b="1" dirty="0">
                <a:ea typeface="微軟正黑體" panose="020B0604030504040204" pitchFamily="34" charset="-120"/>
                <a:cs typeface="Times New Roman" panose="02020603050405020304" pitchFamily="18" charset="0"/>
              </a:rPr>
              <a:t>枯水年</a:t>
            </a:r>
            <a:r>
              <a:rPr lang="en-US" altLang="zh-TW" sz="2200" b="1" dirty="0">
                <a:ea typeface="微軟正黑體" panose="020B0604030504040204" pitchFamily="34" charset="-120"/>
                <a:cs typeface="Times New Roman" panose="02020603050405020304" pitchFamily="18" charset="0"/>
              </a:rPr>
              <a:t>(</a:t>
            </a:r>
            <a:r>
              <a:rPr lang="zh-TW" altLang="en-US" sz="2200" b="1" dirty="0">
                <a:ea typeface="微軟正黑體" panose="020B0604030504040204" pitchFamily="34" charset="-120"/>
                <a:cs typeface="Times New Roman" panose="02020603050405020304" pitchFamily="18" charset="0"/>
              </a:rPr>
              <a:t>期</a:t>
            </a:r>
            <a:r>
              <a:rPr lang="en-US" altLang="zh-TW" sz="2200" b="1" dirty="0">
                <a:ea typeface="微軟正黑體" panose="020B0604030504040204" pitchFamily="34" charset="-120"/>
                <a:cs typeface="Times New Roman" panose="02020603050405020304" pitchFamily="18" charset="0"/>
              </a:rPr>
              <a:t>)</a:t>
            </a:r>
            <a:r>
              <a:rPr lang="zh-TW" altLang="en-US" sz="2200" b="1" dirty="0">
                <a:ea typeface="微軟正黑體" panose="020B0604030504040204" pitchFamily="34" charset="-120"/>
                <a:cs typeface="Times New Roman" panose="02020603050405020304" pitchFamily="18" charset="0"/>
              </a:rPr>
              <a:t>，水庫型灌區必須視水文狀況</a:t>
            </a:r>
            <a:r>
              <a:rPr lang="zh-TW" altLang="en-US" sz="2200" b="1" u="sng" dirty="0">
                <a:solidFill>
                  <a:srgbClr val="FF0000"/>
                </a:solidFill>
                <a:ea typeface="微軟正黑體" panose="020B0604030504040204" pitchFamily="34" charset="-120"/>
                <a:cs typeface="Times New Roman" panose="02020603050405020304" pitchFamily="18" charset="0"/>
              </a:rPr>
              <a:t>機動調整第一期稻作轉</a:t>
            </a:r>
            <a:endParaRPr lang="en-US" altLang="zh-TW" sz="2200" b="1" u="sng" dirty="0">
              <a:solidFill>
                <a:srgbClr val="FF0000"/>
              </a:solidFill>
              <a:ea typeface="微軟正黑體" panose="020B0604030504040204" pitchFamily="34" charset="-120"/>
              <a:cs typeface="Times New Roman" panose="02020603050405020304" pitchFamily="18" charset="0"/>
            </a:endParaRPr>
          </a:p>
          <a:p>
            <a:pPr marL="452438" indent="-452438">
              <a:lnSpc>
                <a:spcPts val="2800"/>
              </a:lnSpc>
              <a:spcBef>
                <a:spcPts val="0"/>
              </a:spcBef>
              <a:tabLst>
                <a:tab pos="5467350" algn="ctr"/>
              </a:tabLst>
            </a:pPr>
            <a:r>
              <a:rPr lang="zh-TW" altLang="en-US" sz="2200" b="1" u="sng" dirty="0">
                <a:solidFill>
                  <a:srgbClr val="FF0000"/>
                </a:solidFill>
                <a:ea typeface="微軟正黑體" panose="020B0604030504040204" pitchFamily="34" charset="-120"/>
                <a:cs typeface="Times New Roman" panose="02020603050405020304" pitchFamily="18" charset="0"/>
              </a:rPr>
              <a:t>作旱作的配置</a:t>
            </a:r>
            <a:r>
              <a:rPr lang="zh-TW" altLang="en-US" sz="2200" b="1" dirty="0">
                <a:ea typeface="微軟正黑體" panose="020B0604030504040204" pitchFamily="34" charset="-120"/>
                <a:cs typeface="Times New Roman" panose="02020603050405020304" pitchFamily="18" charset="0"/>
              </a:rPr>
              <a:t>及分區輪作以達到水土資源的永續利用， 降低旱災</a:t>
            </a:r>
            <a:endParaRPr lang="en-US" altLang="zh-TW" sz="2200" b="1" dirty="0">
              <a:ea typeface="微軟正黑體" panose="020B0604030504040204" pitchFamily="34" charset="-120"/>
              <a:cs typeface="Times New Roman" panose="02020603050405020304" pitchFamily="18" charset="0"/>
            </a:endParaRPr>
          </a:p>
          <a:p>
            <a:pPr marL="452438" indent="-452438">
              <a:lnSpc>
                <a:spcPts val="2800"/>
              </a:lnSpc>
              <a:spcBef>
                <a:spcPts val="0"/>
              </a:spcBef>
              <a:tabLst>
                <a:tab pos="5467350" algn="ctr"/>
              </a:tabLst>
            </a:pPr>
            <a:r>
              <a:rPr lang="zh-TW" altLang="en-US" sz="2200" b="1" dirty="0">
                <a:ea typeface="微軟正黑體" panose="020B0604030504040204" pitchFamily="34" charset="-120"/>
                <a:cs typeface="Times New Roman" panose="02020603050405020304" pitchFamily="18" charset="0"/>
              </a:rPr>
              <a:t>對農民之衝擊；另對</a:t>
            </a:r>
            <a:r>
              <a:rPr lang="zh-TW" altLang="en-US" sz="2200" b="1" u="sng" dirty="0">
                <a:solidFill>
                  <a:srgbClr val="FF0000"/>
                </a:solidFill>
                <a:ea typeface="微軟正黑體" panose="020B0604030504040204" pitchFamily="34" charset="-120"/>
                <a:cs typeface="Times New Roman" panose="02020603050405020304" pitchFamily="18" charset="0"/>
              </a:rPr>
              <a:t>可有效延長水庫供水時程，除達成穩定民生</a:t>
            </a:r>
            <a:endParaRPr lang="en-US" altLang="zh-TW" sz="2200" b="1" u="sng" dirty="0">
              <a:solidFill>
                <a:srgbClr val="FF0000"/>
              </a:solidFill>
              <a:ea typeface="微軟正黑體" panose="020B0604030504040204" pitchFamily="34" charset="-120"/>
              <a:cs typeface="Times New Roman" panose="02020603050405020304" pitchFamily="18" charset="0"/>
            </a:endParaRPr>
          </a:p>
          <a:p>
            <a:pPr marL="452438" indent="-452438">
              <a:lnSpc>
                <a:spcPts val="2800"/>
              </a:lnSpc>
              <a:spcBef>
                <a:spcPts val="0"/>
              </a:spcBef>
              <a:tabLst>
                <a:tab pos="5467350" algn="ctr"/>
              </a:tabLst>
            </a:pPr>
            <a:r>
              <a:rPr lang="zh-TW" altLang="en-US" sz="2200" b="1" u="sng" dirty="0">
                <a:solidFill>
                  <a:srgbClr val="FF0000"/>
                </a:solidFill>
                <a:ea typeface="微軟正黑體" panose="020B0604030504040204" pitchFamily="34" charset="-120"/>
                <a:cs typeface="Times New Roman" panose="02020603050405020304" pitchFamily="18" charset="0"/>
              </a:rPr>
              <a:t>與工業之用水外，亦可讓一期稻作免於休耕或減少休耕面積。</a:t>
            </a:r>
          </a:p>
        </p:txBody>
      </p:sp>
      <p:grpSp>
        <p:nvGrpSpPr>
          <p:cNvPr id="25" name="Group 29"/>
          <p:cNvGrpSpPr>
            <a:grpSpLocks/>
          </p:cNvGrpSpPr>
          <p:nvPr/>
        </p:nvGrpSpPr>
        <p:grpSpPr bwMode="auto">
          <a:xfrm>
            <a:off x="530920" y="3765514"/>
            <a:ext cx="152648" cy="152647"/>
            <a:chOff x="1239" y="1995"/>
            <a:chExt cx="115" cy="115"/>
          </a:xfrm>
          <a:solidFill>
            <a:srgbClr val="FF0000"/>
          </a:solidFill>
          <a:effectLst/>
        </p:grpSpPr>
        <p:sp>
          <p:nvSpPr>
            <p:cNvPr id="27"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8"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nvGrpSpPr>
          <p:cNvPr id="31" name="Group 29"/>
          <p:cNvGrpSpPr>
            <a:grpSpLocks/>
          </p:cNvGrpSpPr>
          <p:nvPr/>
        </p:nvGrpSpPr>
        <p:grpSpPr bwMode="auto">
          <a:xfrm>
            <a:off x="530920" y="5436593"/>
            <a:ext cx="152648" cy="152647"/>
            <a:chOff x="1239" y="1995"/>
            <a:chExt cx="115" cy="115"/>
          </a:xfrm>
          <a:solidFill>
            <a:srgbClr val="FF0000"/>
          </a:solidFill>
          <a:effectLst/>
        </p:grpSpPr>
        <p:sp>
          <p:nvSpPr>
            <p:cNvPr id="32"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3"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34" name="Text Box 45"/>
          <p:cNvSpPr txBox="1">
            <a:spLocks noChangeArrowheads="1"/>
          </p:cNvSpPr>
          <p:nvPr/>
        </p:nvSpPr>
        <p:spPr bwMode="auto">
          <a:xfrm>
            <a:off x="635999" y="5301208"/>
            <a:ext cx="8129324" cy="1171732"/>
          </a:xfrm>
          <a:prstGeom prst="rect">
            <a:avLst/>
          </a:prstGeom>
          <a:noFill/>
          <a:ln w="9525">
            <a:noFill/>
            <a:miter lim="800000"/>
            <a:headEnd/>
            <a:tailEnd/>
          </a:ln>
          <a:effectLst/>
        </p:spPr>
        <p:txBody>
          <a:bodyPr wrap="square" lIns="90000" tIns="46800" rIns="90000" bIns="46800">
            <a:spAutoFit/>
          </a:bodyPr>
          <a:lstStyle/>
          <a:p>
            <a:pPr marL="452438" indent="-452438">
              <a:lnSpc>
                <a:spcPts val="2800"/>
              </a:lnSpc>
              <a:spcBef>
                <a:spcPts val="0"/>
              </a:spcBef>
              <a:tabLst>
                <a:tab pos="5467350" algn="ctr"/>
              </a:tabLst>
            </a:pPr>
            <a:r>
              <a:rPr lang="zh-TW" altLang="en-US" sz="2200" b="1" dirty="0">
                <a:ea typeface="微軟正黑體" panose="020B0604030504040204" pitchFamily="34" charset="-120"/>
                <a:cs typeface="Times New Roman" panose="02020603050405020304" pitchFamily="18" charset="0"/>
              </a:rPr>
              <a:t>農業用水以農用為優先，</a:t>
            </a:r>
            <a:r>
              <a:rPr lang="zh-TW" altLang="en-US" sz="2200" b="1" u="sng" dirty="0">
                <a:solidFill>
                  <a:srgbClr val="FF0000"/>
                </a:solidFill>
                <a:ea typeface="微軟正黑體" panose="020B0604030504040204" pitchFamily="34" charset="-120"/>
                <a:cs typeface="Times New Roman" panose="02020603050405020304" pitchFamily="18" charset="0"/>
              </a:rPr>
              <a:t>調度農業用水僅為短暫性權宜措施</a:t>
            </a:r>
            <a:r>
              <a:rPr lang="zh-TW" altLang="en-US" sz="2200" b="1" dirty="0">
                <a:ea typeface="微軟正黑體" panose="020B0604030504040204" pitchFamily="34" charset="-120"/>
                <a:cs typeface="Times New Roman" panose="02020603050405020304" pitchFamily="18" charset="0"/>
              </a:rPr>
              <a:t>，需</a:t>
            </a:r>
            <a:endParaRPr lang="en-US" altLang="zh-TW" sz="2200" b="1" dirty="0">
              <a:ea typeface="微軟正黑體" panose="020B0604030504040204" pitchFamily="34" charset="-120"/>
              <a:cs typeface="Times New Roman" panose="02020603050405020304" pitchFamily="18" charset="0"/>
            </a:endParaRPr>
          </a:p>
          <a:p>
            <a:pPr marL="452438" indent="-452438">
              <a:lnSpc>
                <a:spcPts val="2800"/>
              </a:lnSpc>
              <a:spcBef>
                <a:spcPts val="0"/>
              </a:spcBef>
              <a:tabLst>
                <a:tab pos="5467350" algn="ctr"/>
              </a:tabLst>
            </a:pPr>
            <a:r>
              <a:rPr lang="zh-TW" altLang="en-US" sz="2200" b="1" dirty="0">
                <a:ea typeface="微軟正黑體" panose="020B0604030504040204" pitchFamily="34" charset="-120"/>
                <a:cs typeface="Times New Roman" panose="02020603050405020304" pitchFamily="18" charset="0"/>
              </a:rPr>
              <a:t>水單位仍應自籌新水源，新水源開發完成後應中止調用；另農業</a:t>
            </a:r>
            <a:endParaRPr lang="en-US" altLang="zh-TW" sz="2200" b="1" dirty="0">
              <a:ea typeface="微軟正黑體" panose="020B0604030504040204" pitchFamily="34" charset="-120"/>
              <a:cs typeface="Times New Roman" panose="02020603050405020304" pitchFamily="18" charset="0"/>
            </a:endParaRPr>
          </a:p>
          <a:p>
            <a:pPr marL="452438" indent="-452438">
              <a:lnSpc>
                <a:spcPts val="2800"/>
              </a:lnSpc>
              <a:spcBef>
                <a:spcPts val="0"/>
              </a:spcBef>
              <a:tabLst>
                <a:tab pos="5467350" algn="ctr"/>
              </a:tabLst>
            </a:pPr>
            <a:r>
              <a:rPr lang="zh-TW" altLang="en-US" sz="2200" b="1" dirty="0">
                <a:ea typeface="微軟正黑體" panose="020B0604030504040204" pitchFamily="34" charset="-120"/>
                <a:cs typeface="Times New Roman" panose="02020603050405020304" pitchFamily="18" charset="0"/>
              </a:rPr>
              <a:t>部門除節約用水外，</a:t>
            </a:r>
            <a:r>
              <a:rPr lang="zh-TW" altLang="en-US" sz="2200" b="1" u="sng" dirty="0">
                <a:solidFill>
                  <a:srgbClr val="FF0000"/>
                </a:solidFill>
                <a:ea typeface="微軟正黑體" panose="020B0604030504040204" pitchFamily="34" charset="-120"/>
                <a:cs typeface="Times New Roman" panose="02020603050405020304" pitchFamily="18" charset="0"/>
              </a:rPr>
              <a:t>亦應適度開發新水源，以因應氣候變遷。 </a:t>
            </a:r>
          </a:p>
        </p:txBody>
      </p:sp>
      <p:grpSp>
        <p:nvGrpSpPr>
          <p:cNvPr id="35" name="Group 29"/>
          <p:cNvGrpSpPr>
            <a:grpSpLocks/>
          </p:cNvGrpSpPr>
          <p:nvPr/>
        </p:nvGrpSpPr>
        <p:grpSpPr bwMode="auto">
          <a:xfrm>
            <a:off x="241048" y="870174"/>
            <a:ext cx="182562" cy="182562"/>
            <a:chOff x="1239" y="1995"/>
            <a:chExt cx="115" cy="115"/>
          </a:xfrm>
          <a:solidFill>
            <a:srgbClr val="002060"/>
          </a:solidFill>
        </p:grpSpPr>
        <p:sp>
          <p:nvSpPr>
            <p:cNvPr id="36"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7"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38" name="矩形 37"/>
          <p:cNvSpPr/>
          <p:nvPr/>
        </p:nvSpPr>
        <p:spPr>
          <a:xfrm>
            <a:off x="395536" y="692696"/>
            <a:ext cx="4150142" cy="523220"/>
          </a:xfrm>
          <a:prstGeom prst="rect">
            <a:avLst/>
          </a:prstGeom>
        </p:spPr>
        <p:txBody>
          <a:bodyPr wrap="square">
            <a:spAutoFit/>
          </a:bodyPr>
          <a:lstStyle/>
          <a:p>
            <a:pPr algn="just">
              <a:spcBef>
                <a:spcPct val="20000"/>
              </a:spcBef>
              <a:buClr>
                <a:srgbClr val="0000CC"/>
              </a:buClr>
            </a:pPr>
            <a:r>
              <a:rPr lang="zh-TW" altLang="en-US" sz="28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小結</a:t>
            </a:r>
            <a:r>
              <a:rPr lang="en-US" altLang="zh-TW" sz="28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8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726863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Times New Roman" panose="02020603050405020304" pitchFamily="18" charset="0"/>
                <a:ea typeface="微軟正黑體" pitchFamily="34" charset="-120"/>
                <a:cs typeface="Times New Roman" panose="02020603050405020304" pitchFamily="18" charset="0"/>
              </a:rPr>
              <a:t>參、重要農業節水措施</a:t>
            </a:r>
          </a:p>
        </p:txBody>
      </p:sp>
      <p:grpSp>
        <p:nvGrpSpPr>
          <p:cNvPr id="15" name="Group 29"/>
          <p:cNvGrpSpPr>
            <a:grpSpLocks/>
          </p:cNvGrpSpPr>
          <p:nvPr/>
        </p:nvGrpSpPr>
        <p:grpSpPr bwMode="auto">
          <a:xfrm>
            <a:off x="241418" y="852756"/>
            <a:ext cx="182562" cy="182562"/>
            <a:chOff x="1239" y="1995"/>
            <a:chExt cx="115" cy="115"/>
          </a:xfrm>
          <a:solidFill>
            <a:srgbClr val="002060"/>
          </a:solidFill>
        </p:grpSpPr>
        <p:sp>
          <p:nvSpPr>
            <p:cNvPr id="16"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8"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3" name="矩形 2"/>
          <p:cNvSpPr/>
          <p:nvPr/>
        </p:nvSpPr>
        <p:spPr>
          <a:xfrm>
            <a:off x="467544" y="720890"/>
            <a:ext cx="8470622" cy="461665"/>
          </a:xfrm>
          <a:prstGeom prst="rect">
            <a:avLst/>
          </a:prstGeom>
        </p:spPr>
        <p:txBody>
          <a:bodyPr wrap="square">
            <a:spAutoFit/>
          </a:bodyPr>
          <a:lstStyle/>
          <a:p>
            <a:pPr algn="just">
              <a:spcBef>
                <a:spcPct val="20000"/>
              </a:spcBef>
              <a:buClr>
                <a:srgbClr val="0000CC"/>
              </a:buClr>
            </a:pPr>
            <a:r>
              <a:rPr lang="zh-TW" altLang="en-US" b="1" dirty="0">
                <a:ea typeface="微軟正黑體" pitchFamily="34" charset="-120"/>
                <a:cs typeface="Times New Roman" panose="02020603050405020304" pitchFamily="18" charset="0"/>
              </a:rPr>
              <a:t>持續辦理圳路更新改善工程，減少輸水滲漏損失</a:t>
            </a:r>
          </a:p>
        </p:txBody>
      </p:sp>
      <p:sp>
        <p:nvSpPr>
          <p:cNvPr id="39" name="Text Box 45"/>
          <p:cNvSpPr txBox="1">
            <a:spLocks noChangeArrowheads="1"/>
          </p:cNvSpPr>
          <p:nvPr/>
        </p:nvSpPr>
        <p:spPr bwMode="auto">
          <a:xfrm>
            <a:off x="601390" y="1172286"/>
            <a:ext cx="8396074" cy="1147879"/>
          </a:xfrm>
          <a:prstGeom prst="rect">
            <a:avLst/>
          </a:prstGeom>
          <a:noFill/>
          <a:ln w="9525">
            <a:noFill/>
            <a:miter lim="800000"/>
            <a:headEnd/>
            <a:tailEnd/>
          </a:ln>
          <a:effectLst/>
        </p:spPr>
        <p:txBody>
          <a:bodyPr wrap="square" lIns="90000" tIns="46800" rIns="90000" bIns="46800">
            <a:spAutoFit/>
          </a:bodyPr>
          <a:lstStyle/>
          <a:p>
            <a:pPr>
              <a:lnSpc>
                <a:spcPts val="2800"/>
              </a:lnSpc>
              <a:spcBef>
                <a:spcPts val="0"/>
              </a:spcBef>
              <a:tabLst>
                <a:tab pos="5467350" algn="ctr"/>
              </a:tabLst>
            </a:pPr>
            <a:r>
              <a:rPr lang="zh-TW" altLang="en-US" sz="2200" b="1" dirty="0">
                <a:ea typeface="微軟正黑體" panose="020B0604030504040204" pitchFamily="34" charset="-120"/>
                <a:cs typeface="Times New Roman" panose="02020603050405020304" pitchFamily="18" charset="0"/>
              </a:rPr>
              <a:t>「加強農田水利建設計畫」中長程公共建設，每年編列約</a:t>
            </a:r>
            <a:r>
              <a:rPr lang="en-US" altLang="zh-TW" sz="2200" b="1" dirty="0">
                <a:ea typeface="微軟正黑體" panose="020B0604030504040204" pitchFamily="34" charset="-120"/>
                <a:cs typeface="Times New Roman" panose="02020603050405020304" pitchFamily="18" charset="0"/>
              </a:rPr>
              <a:t>20~30</a:t>
            </a:r>
            <a:r>
              <a:rPr lang="zh-TW" altLang="en-US" sz="2200" b="1" dirty="0">
                <a:ea typeface="微軟正黑體" panose="020B0604030504040204" pitchFamily="34" charset="-120"/>
                <a:cs typeface="Times New Roman" panose="02020603050405020304" pitchFamily="18" charset="0"/>
              </a:rPr>
              <a:t>億元 </a:t>
            </a:r>
            <a:r>
              <a:rPr lang="en-US" altLang="zh-TW" sz="2200" b="1" dirty="0">
                <a:ea typeface="微軟正黑體" panose="020B0604030504040204" pitchFamily="34" charset="-120"/>
                <a:cs typeface="Times New Roman" panose="02020603050405020304" pitchFamily="18" charset="0"/>
              </a:rPr>
              <a:t>(</a:t>
            </a:r>
            <a:r>
              <a:rPr lang="zh-TW" altLang="en-US" sz="2200" b="1" dirty="0">
                <a:ea typeface="微軟正黑體" panose="020B0604030504040204" pitchFamily="34" charset="-120"/>
                <a:cs typeface="Times New Roman" panose="02020603050405020304" pitchFamily="18" charset="0"/>
              </a:rPr>
              <a:t>第六期每年經費需求 </a:t>
            </a:r>
            <a:r>
              <a:rPr lang="en-US" altLang="zh-TW" sz="2200" b="1" dirty="0">
                <a:solidFill>
                  <a:srgbClr val="FF0000"/>
                </a:solidFill>
                <a:ea typeface="微軟正黑體" panose="020B0604030504040204" pitchFamily="34" charset="-120"/>
                <a:cs typeface="Times New Roman" panose="02020603050405020304" pitchFamily="18" charset="0"/>
              </a:rPr>
              <a:t>28.46</a:t>
            </a:r>
            <a:r>
              <a:rPr lang="zh-TW" altLang="en-US" sz="2200" b="1" dirty="0">
                <a:solidFill>
                  <a:srgbClr val="FF0000"/>
                </a:solidFill>
                <a:ea typeface="微軟正黑體" panose="020B0604030504040204" pitchFamily="34" charset="-120"/>
                <a:cs typeface="Times New Roman" panose="02020603050405020304" pitchFamily="18" charset="0"/>
              </a:rPr>
              <a:t>億元</a:t>
            </a:r>
            <a:r>
              <a:rPr lang="en-US" altLang="zh-TW" sz="2200" b="1" dirty="0">
                <a:solidFill>
                  <a:srgbClr val="FF0000"/>
                </a:solidFill>
                <a:ea typeface="微軟正黑體" panose="020B0604030504040204" pitchFamily="34" charset="-120"/>
                <a:cs typeface="Times New Roman" panose="02020603050405020304" pitchFamily="18" charset="0"/>
              </a:rPr>
              <a:t>)</a:t>
            </a:r>
            <a:r>
              <a:rPr lang="zh-TW" altLang="en-US" sz="2200" b="1" dirty="0">
                <a:solidFill>
                  <a:srgbClr val="FF0000"/>
                </a:solidFill>
                <a:ea typeface="微軟正黑體" panose="020B0604030504040204" pitchFamily="34" charset="-120"/>
                <a:cs typeface="Times New Roman" panose="02020603050405020304" pitchFamily="18" charset="0"/>
              </a:rPr>
              <a:t> </a:t>
            </a:r>
            <a:r>
              <a:rPr lang="zh-TW" altLang="en-US" sz="2200" b="1" dirty="0">
                <a:ea typeface="微軟正黑體" panose="020B0604030504040204" pitchFamily="34" charset="-120"/>
                <a:cs typeface="Times New Roman" panose="02020603050405020304" pitchFamily="18" charset="0"/>
              </a:rPr>
              <a:t>推動農業灌溉系統</a:t>
            </a:r>
            <a:r>
              <a:rPr lang="zh-TW" altLang="en-US" sz="2200" b="1" dirty="0">
                <a:solidFill>
                  <a:srgbClr val="FF0000"/>
                </a:solidFill>
                <a:ea typeface="微軟正黑體" panose="020B0604030504040204" pitchFamily="34" charset="-120"/>
                <a:cs typeface="Times New Roman" panose="02020603050405020304" pitchFamily="18" charset="0"/>
              </a:rPr>
              <a:t>整體規劃及更新改善</a:t>
            </a:r>
            <a:r>
              <a:rPr lang="zh-TW" altLang="en-US" sz="2200" b="1" dirty="0">
                <a:ea typeface="微軟正黑體" panose="020B0604030504040204" pitchFamily="34" charset="-120"/>
                <a:cs typeface="Times New Roman" panose="02020603050405020304" pitchFamily="18" charset="0"/>
              </a:rPr>
              <a:t>。</a:t>
            </a:r>
          </a:p>
        </p:txBody>
      </p:sp>
      <p:grpSp>
        <p:nvGrpSpPr>
          <p:cNvPr id="40" name="Group 29"/>
          <p:cNvGrpSpPr>
            <a:grpSpLocks/>
          </p:cNvGrpSpPr>
          <p:nvPr/>
        </p:nvGrpSpPr>
        <p:grpSpPr bwMode="auto">
          <a:xfrm>
            <a:off x="409851" y="1332137"/>
            <a:ext cx="152648" cy="152647"/>
            <a:chOff x="1239" y="1995"/>
            <a:chExt cx="115" cy="115"/>
          </a:xfrm>
          <a:solidFill>
            <a:srgbClr val="FF0000"/>
          </a:solidFill>
          <a:effectLst/>
        </p:grpSpPr>
        <p:sp>
          <p:nvSpPr>
            <p:cNvPr id="41"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42"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43" name="Text Box 45"/>
          <p:cNvSpPr txBox="1">
            <a:spLocks noChangeArrowheads="1"/>
          </p:cNvSpPr>
          <p:nvPr/>
        </p:nvSpPr>
        <p:spPr bwMode="auto">
          <a:xfrm>
            <a:off x="601390" y="2352161"/>
            <a:ext cx="8396074" cy="788807"/>
          </a:xfrm>
          <a:prstGeom prst="rect">
            <a:avLst/>
          </a:prstGeom>
          <a:noFill/>
          <a:ln w="9525">
            <a:noFill/>
            <a:miter lim="800000"/>
            <a:headEnd/>
            <a:tailEnd/>
          </a:ln>
          <a:effectLst/>
        </p:spPr>
        <p:txBody>
          <a:bodyPr wrap="square" lIns="90000" tIns="46800" rIns="90000" bIns="46800">
            <a:spAutoFit/>
          </a:bodyPr>
          <a:lstStyle/>
          <a:p>
            <a:pPr>
              <a:lnSpc>
                <a:spcPts val="2800"/>
              </a:lnSpc>
              <a:spcBef>
                <a:spcPts val="0"/>
              </a:spcBef>
              <a:tabLst>
                <a:tab pos="5467350" algn="ctr"/>
              </a:tabLst>
            </a:pPr>
            <a:r>
              <a:rPr lang="zh-TW" altLang="en-US" sz="2200" b="1" dirty="0">
                <a:ea typeface="微軟正黑體" panose="020B0604030504040204" pitchFamily="34" charset="-120"/>
                <a:cs typeface="Times New Roman" panose="02020603050405020304" pitchFamily="18" charset="0"/>
              </a:rPr>
              <a:t>統計</a:t>
            </a:r>
            <a:r>
              <a:rPr lang="en-US" altLang="zh-TW" sz="2200" b="1" dirty="0">
                <a:ea typeface="微軟正黑體" panose="020B0604030504040204" pitchFamily="34" charset="-120"/>
                <a:cs typeface="Times New Roman" panose="02020603050405020304" pitchFamily="18" charset="0"/>
              </a:rPr>
              <a:t>90</a:t>
            </a:r>
            <a:r>
              <a:rPr lang="zh-TW" altLang="en-US" sz="2200" b="1" dirty="0">
                <a:ea typeface="微軟正黑體" panose="020B0604030504040204" pitchFamily="34" charset="-120"/>
                <a:cs typeface="Times New Roman" panose="02020603050405020304" pitchFamily="18" charset="0"/>
              </a:rPr>
              <a:t>年至</a:t>
            </a:r>
            <a:r>
              <a:rPr lang="en-US" altLang="zh-TW" sz="2200" b="1" dirty="0">
                <a:ea typeface="微軟正黑體" panose="020B0604030504040204" pitchFamily="34" charset="-120"/>
                <a:cs typeface="Times New Roman" panose="02020603050405020304" pitchFamily="18" charset="0"/>
              </a:rPr>
              <a:t>108</a:t>
            </a:r>
            <a:r>
              <a:rPr lang="zh-TW" altLang="en-US" sz="2200" b="1" dirty="0">
                <a:ea typeface="微軟正黑體" panose="020B0604030504040204" pitchFamily="34" charset="-120"/>
                <a:cs typeface="Times New Roman" panose="02020603050405020304" pitchFamily="18" charset="0"/>
              </a:rPr>
              <a:t>年累計更新圳路長度 </a:t>
            </a:r>
            <a:r>
              <a:rPr lang="en-US" altLang="zh-TW" sz="2200" b="1" dirty="0">
                <a:ea typeface="微軟正黑體" panose="020B0604030504040204" pitchFamily="34" charset="-120"/>
                <a:cs typeface="Times New Roman" panose="02020603050405020304" pitchFamily="18" charset="0"/>
              </a:rPr>
              <a:t>6,031</a:t>
            </a:r>
            <a:r>
              <a:rPr lang="zh-TW" altLang="en-US" sz="2200" b="1" dirty="0">
                <a:ea typeface="微軟正黑體" panose="020B0604030504040204" pitchFamily="34" charset="-120"/>
                <a:cs typeface="Times New Roman" panose="02020603050405020304" pitchFamily="18" charset="0"/>
              </a:rPr>
              <a:t>公里</a:t>
            </a:r>
            <a:r>
              <a:rPr lang="zh-TW" altLang="en-US" sz="2200" b="1" dirty="0">
                <a:latin typeface="PMingLiU" panose="02020500000000000000" pitchFamily="18" charset="-120"/>
                <a:ea typeface="PMingLiU" panose="02020500000000000000" pitchFamily="18" charset="-120"/>
                <a:cs typeface="Times New Roman" panose="02020603050405020304" pitchFamily="18" charset="0"/>
              </a:rPr>
              <a:t>，</a:t>
            </a:r>
            <a:r>
              <a:rPr lang="zh-TW" altLang="en-US" sz="2200" b="1" dirty="0">
                <a:ea typeface="微軟正黑體" panose="020B0604030504040204" pitchFamily="34" charset="-120"/>
                <a:cs typeface="Times New Roman" panose="02020603050405020304" pitchFamily="18" charset="0"/>
              </a:rPr>
              <a:t>平均</a:t>
            </a:r>
            <a:r>
              <a:rPr lang="zh-TW" altLang="en-US" sz="2200" b="1" dirty="0">
                <a:solidFill>
                  <a:srgbClr val="FF0000"/>
                </a:solidFill>
                <a:ea typeface="微軟正黑體" panose="020B0604030504040204" pitchFamily="34" charset="-120"/>
                <a:cs typeface="Times New Roman" panose="02020603050405020304" pitchFamily="18" charset="0"/>
              </a:rPr>
              <a:t>每年更新改善約 </a:t>
            </a:r>
            <a:r>
              <a:rPr lang="en-US" altLang="zh-TW" sz="2200" b="1" dirty="0">
                <a:solidFill>
                  <a:srgbClr val="FF0000"/>
                </a:solidFill>
                <a:ea typeface="微軟正黑體" panose="020B0604030504040204" pitchFamily="34" charset="-120"/>
                <a:cs typeface="Times New Roman" panose="02020603050405020304" pitchFamily="18" charset="0"/>
              </a:rPr>
              <a:t>300</a:t>
            </a:r>
            <a:r>
              <a:rPr lang="zh-TW" altLang="en-US" sz="2200" b="1" dirty="0">
                <a:solidFill>
                  <a:srgbClr val="FF0000"/>
                </a:solidFill>
                <a:ea typeface="微軟正黑體" panose="020B0604030504040204" pitchFamily="34" charset="-120"/>
                <a:cs typeface="Times New Roman" panose="02020603050405020304" pitchFamily="18" charset="0"/>
              </a:rPr>
              <a:t>公里 </a:t>
            </a:r>
            <a:r>
              <a:rPr lang="en-US" altLang="zh-TW" sz="2200" b="1" dirty="0">
                <a:ea typeface="微軟正黑體" panose="020B0604030504040204" pitchFamily="34" charset="-120"/>
                <a:cs typeface="Times New Roman" panose="02020603050405020304" pitchFamily="18" charset="0"/>
              </a:rPr>
              <a:t>(</a:t>
            </a:r>
            <a:r>
              <a:rPr lang="zh-TW" altLang="en-US" sz="2200" b="1" dirty="0">
                <a:ea typeface="微軟正黑體" panose="020B0604030504040204" pitchFamily="34" charset="-120"/>
                <a:cs typeface="Times New Roman" panose="02020603050405020304" pitchFamily="18" charset="0"/>
              </a:rPr>
              <a:t>每公里約可減少</a:t>
            </a:r>
            <a:r>
              <a:rPr lang="en-US" altLang="zh-TW" sz="2200" b="1" dirty="0">
                <a:ea typeface="微軟正黑體" panose="020B0604030504040204" pitchFamily="34" charset="-120"/>
                <a:cs typeface="Times New Roman" panose="02020603050405020304" pitchFamily="18" charset="0"/>
              </a:rPr>
              <a:t>7</a:t>
            </a:r>
            <a:r>
              <a:rPr lang="zh-TW" altLang="en-US" sz="2200" b="1" dirty="0">
                <a:ea typeface="微軟正黑體" panose="020B0604030504040204" pitchFamily="34" charset="-120"/>
                <a:cs typeface="Times New Roman" panose="02020603050405020304" pitchFamily="18" charset="0"/>
              </a:rPr>
              <a:t>萬噸輸水滲漏損失</a:t>
            </a:r>
            <a:r>
              <a:rPr lang="en-US" altLang="zh-TW" sz="2200" b="1" dirty="0">
                <a:ea typeface="微軟正黑體" panose="020B0604030504040204" pitchFamily="34" charset="-120"/>
                <a:cs typeface="Times New Roman" panose="02020603050405020304" pitchFamily="18" charset="0"/>
              </a:rPr>
              <a:t>)</a:t>
            </a:r>
            <a:r>
              <a:rPr lang="zh-TW" altLang="en-US" sz="2200" b="1" dirty="0">
                <a:ea typeface="微軟正黑體" panose="020B0604030504040204" pitchFamily="34" charset="-120"/>
                <a:cs typeface="Times New Roman" panose="02020603050405020304" pitchFamily="18" charset="0"/>
              </a:rPr>
              <a:t>。</a:t>
            </a:r>
          </a:p>
        </p:txBody>
      </p:sp>
      <p:grpSp>
        <p:nvGrpSpPr>
          <p:cNvPr id="44" name="Group 29"/>
          <p:cNvGrpSpPr>
            <a:grpSpLocks/>
          </p:cNvGrpSpPr>
          <p:nvPr/>
        </p:nvGrpSpPr>
        <p:grpSpPr bwMode="auto">
          <a:xfrm>
            <a:off x="409851" y="2483297"/>
            <a:ext cx="152648" cy="152647"/>
            <a:chOff x="1239" y="1995"/>
            <a:chExt cx="115" cy="115"/>
          </a:xfrm>
          <a:solidFill>
            <a:srgbClr val="FF0000"/>
          </a:solidFill>
          <a:effectLst/>
        </p:grpSpPr>
        <p:sp>
          <p:nvSpPr>
            <p:cNvPr id="45"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46"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19" name="文字方塊 18">
            <a:extLst>
              <a:ext uri="{FF2B5EF4-FFF2-40B4-BE49-F238E27FC236}">
                <a16:creationId xmlns:a16="http://schemas.microsoft.com/office/drawing/2014/main" id="{20CDDCBE-FB4E-4CC6-837F-7C2EE9240F45}"/>
              </a:ext>
            </a:extLst>
          </p:cNvPr>
          <p:cNvSpPr txBox="1"/>
          <p:nvPr/>
        </p:nvSpPr>
        <p:spPr>
          <a:xfrm>
            <a:off x="606504" y="6387825"/>
            <a:ext cx="5328592" cy="246221"/>
          </a:xfrm>
          <a:prstGeom prst="rect">
            <a:avLst/>
          </a:prstGeom>
          <a:noFill/>
        </p:spPr>
        <p:txBody>
          <a:bodyPr wrap="square">
            <a:spAutoFit/>
          </a:bodyPr>
          <a:lstStyle/>
          <a:p>
            <a:r>
              <a:rPr lang="zh-TW" altLang="en-US" sz="1000" b="1" dirty="0">
                <a:solidFill>
                  <a:srgbClr val="0070C0"/>
                </a:solidFill>
                <a:ea typeface="微軟正黑體" panose="020B0604030504040204" pitchFamily="34" charset="-120"/>
                <a:cs typeface="Times New Roman" panose="02020603050405020304" pitchFamily="18" charset="0"/>
              </a:rPr>
              <a:t>資料來源：加強農田水利建設中長程計畫 </a:t>
            </a:r>
            <a:r>
              <a:rPr lang="en-US" altLang="zh-TW" sz="1000" b="1" dirty="0">
                <a:solidFill>
                  <a:srgbClr val="0070C0"/>
                </a:solidFill>
                <a:ea typeface="微軟正黑體" panose="020B0604030504040204" pitchFamily="34" charset="-120"/>
                <a:cs typeface="Times New Roman" panose="02020603050405020304" pitchFamily="18" charset="0"/>
              </a:rPr>
              <a:t>(110-113 </a:t>
            </a:r>
            <a:r>
              <a:rPr lang="zh-TW" altLang="en-US" sz="1000" b="1" dirty="0">
                <a:solidFill>
                  <a:srgbClr val="0070C0"/>
                </a:solidFill>
                <a:ea typeface="微軟正黑體" panose="020B0604030504040204" pitchFamily="34" charset="-120"/>
                <a:cs typeface="Times New Roman" panose="02020603050405020304" pitchFamily="18" charset="0"/>
              </a:rPr>
              <a:t>年度，第六期</a:t>
            </a:r>
            <a:r>
              <a:rPr lang="en-US" altLang="zh-TW" sz="1000" b="1" dirty="0">
                <a:solidFill>
                  <a:srgbClr val="0070C0"/>
                </a:solidFill>
                <a:ea typeface="微軟正黑體" panose="020B0604030504040204" pitchFamily="34" charset="-120"/>
                <a:cs typeface="Times New Roman" panose="02020603050405020304" pitchFamily="18" charset="0"/>
              </a:rPr>
              <a:t>) (</a:t>
            </a:r>
            <a:r>
              <a:rPr lang="zh-TW" altLang="en-US" sz="1000" b="1" dirty="0">
                <a:solidFill>
                  <a:srgbClr val="0070C0"/>
                </a:solidFill>
                <a:ea typeface="微軟正黑體" panose="020B0604030504040204" pitchFamily="34" charset="-120"/>
                <a:cs typeface="Times New Roman" panose="02020603050405020304" pitchFamily="18" charset="0"/>
              </a:rPr>
              <a:t>核定本</a:t>
            </a:r>
            <a:r>
              <a:rPr lang="en-US" altLang="zh-TW" sz="1000" b="1" dirty="0">
                <a:solidFill>
                  <a:srgbClr val="0070C0"/>
                </a:solidFill>
                <a:ea typeface="微軟正黑體" panose="020B0604030504040204" pitchFamily="34" charset="-120"/>
                <a:cs typeface="Times New Roman" panose="02020603050405020304" pitchFamily="18" charset="0"/>
              </a:rPr>
              <a:t>)</a:t>
            </a:r>
            <a:r>
              <a:rPr lang="zh-TW" altLang="en-US" sz="1000" b="1" dirty="0">
                <a:solidFill>
                  <a:srgbClr val="0070C0"/>
                </a:solidFill>
                <a:ea typeface="微軟正黑體" panose="020B0604030504040204" pitchFamily="34" charset="-120"/>
                <a:cs typeface="Times New Roman" panose="02020603050405020304" pitchFamily="18" charset="0"/>
              </a:rPr>
              <a:t>，民國</a:t>
            </a:r>
            <a:r>
              <a:rPr lang="en-US" altLang="zh-TW" sz="1000" b="1" dirty="0">
                <a:solidFill>
                  <a:srgbClr val="0070C0"/>
                </a:solidFill>
                <a:ea typeface="微軟正黑體" panose="020B0604030504040204" pitchFamily="34" charset="-120"/>
                <a:cs typeface="Times New Roman" panose="02020603050405020304" pitchFamily="18" charset="0"/>
              </a:rPr>
              <a:t>109</a:t>
            </a:r>
            <a:r>
              <a:rPr lang="zh-TW" altLang="en-US" sz="1000" b="1" dirty="0">
                <a:solidFill>
                  <a:srgbClr val="0070C0"/>
                </a:solidFill>
                <a:ea typeface="微軟正黑體" panose="020B0604030504040204" pitchFamily="34" charset="-120"/>
                <a:cs typeface="Times New Roman" panose="02020603050405020304" pitchFamily="18" charset="0"/>
              </a:rPr>
              <a:t>年</a:t>
            </a:r>
            <a:r>
              <a:rPr lang="en-US" altLang="zh-TW" sz="1000" b="1" dirty="0">
                <a:solidFill>
                  <a:srgbClr val="0070C0"/>
                </a:solidFill>
                <a:ea typeface="微軟正黑體" panose="020B0604030504040204" pitchFamily="34" charset="-120"/>
                <a:cs typeface="Times New Roman" panose="02020603050405020304" pitchFamily="18" charset="0"/>
              </a:rPr>
              <a:t>4</a:t>
            </a:r>
            <a:r>
              <a:rPr lang="zh-TW" altLang="en-US" sz="1000" b="1" dirty="0">
                <a:solidFill>
                  <a:srgbClr val="0070C0"/>
                </a:solidFill>
                <a:ea typeface="微軟正黑體" panose="020B0604030504040204" pitchFamily="34" charset="-120"/>
                <a:cs typeface="Times New Roman" panose="02020603050405020304" pitchFamily="18" charset="0"/>
              </a:rPr>
              <a:t>月</a:t>
            </a:r>
            <a:r>
              <a:rPr lang="zh-TW" altLang="en-US" sz="1000" b="1" dirty="0">
                <a:solidFill>
                  <a:srgbClr val="0070C0"/>
                </a:solidFill>
                <a:latin typeface="PMingLiU" panose="02020500000000000000" pitchFamily="18" charset="-120"/>
                <a:ea typeface="PMingLiU" panose="02020500000000000000" pitchFamily="18" charset="-120"/>
                <a:cs typeface="Times New Roman" panose="02020603050405020304" pitchFamily="18" charset="0"/>
              </a:rPr>
              <a:t>。</a:t>
            </a:r>
            <a:endParaRPr lang="zh-TW" altLang="en-US" sz="1000" b="1" dirty="0">
              <a:solidFill>
                <a:srgbClr val="0070C0"/>
              </a:solidFill>
              <a:ea typeface="微軟正黑體" panose="020B0604030504040204" pitchFamily="34" charset="-120"/>
              <a:cs typeface="Times New Roman" panose="02020603050405020304" pitchFamily="18" charset="0"/>
            </a:endParaRPr>
          </a:p>
        </p:txBody>
      </p:sp>
      <p:graphicFrame>
        <p:nvGraphicFramePr>
          <p:cNvPr id="21" name="圖表 20">
            <a:extLst>
              <a:ext uri="{FF2B5EF4-FFF2-40B4-BE49-F238E27FC236}">
                <a16:creationId xmlns:a16="http://schemas.microsoft.com/office/drawing/2014/main" id="{6E6C3D60-96FE-499C-A2DC-8340637D5838}"/>
              </a:ext>
            </a:extLst>
          </p:cNvPr>
          <p:cNvGraphicFramePr>
            <a:graphicFrameLocks/>
          </p:cNvGraphicFramePr>
          <p:nvPr>
            <p:extLst>
              <p:ext uri="{D42A27DB-BD31-4B8C-83A1-F6EECF244321}">
                <p14:modId xmlns:p14="http://schemas.microsoft.com/office/powerpoint/2010/main" val="3588475758"/>
              </p:ext>
            </p:extLst>
          </p:nvPr>
        </p:nvGraphicFramePr>
        <p:xfrm>
          <a:off x="800100" y="3172964"/>
          <a:ext cx="7543800" cy="31828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2987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9"/>
          <p:cNvGrpSpPr>
            <a:grpSpLocks/>
          </p:cNvGrpSpPr>
          <p:nvPr/>
        </p:nvGrpSpPr>
        <p:grpSpPr bwMode="auto">
          <a:xfrm>
            <a:off x="251520" y="918493"/>
            <a:ext cx="182562" cy="182562"/>
            <a:chOff x="1239" y="1995"/>
            <a:chExt cx="115" cy="115"/>
          </a:xfrm>
          <a:solidFill>
            <a:srgbClr val="002060"/>
          </a:solidFill>
        </p:grpSpPr>
        <p:sp>
          <p:nvSpPr>
            <p:cNvPr id="16"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8"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3" name="矩形 2"/>
          <p:cNvSpPr/>
          <p:nvPr/>
        </p:nvSpPr>
        <p:spPr>
          <a:xfrm>
            <a:off x="467544" y="807095"/>
            <a:ext cx="8470622" cy="461665"/>
          </a:xfrm>
          <a:prstGeom prst="rect">
            <a:avLst/>
          </a:prstGeom>
        </p:spPr>
        <p:txBody>
          <a:bodyPr wrap="square">
            <a:spAutoFit/>
          </a:bodyPr>
          <a:lstStyle/>
          <a:p>
            <a:pPr algn="just">
              <a:spcBef>
                <a:spcPct val="20000"/>
              </a:spcBef>
              <a:buClr>
                <a:srgbClr val="0000CC"/>
              </a:buClr>
            </a:pPr>
            <a:r>
              <a:rPr lang="zh-TW" altLang="en-US" b="1" dirty="0">
                <a:ea typeface="微軟正黑體" pitchFamily="34" charset="-120"/>
                <a:cs typeface="Times New Roman" panose="02020603050405020304" pitchFamily="18" charset="0"/>
              </a:rPr>
              <a:t>輔導農民採用現代化省水噴滴灌溉設施</a:t>
            </a:r>
            <a:r>
              <a:rPr lang="zh-TW" altLang="en-US" b="1" dirty="0">
                <a:latin typeface="新細明體" panose="02020500000000000000" pitchFamily="18" charset="-120"/>
                <a:cs typeface="Times New Roman" panose="02020603050405020304" pitchFamily="18" charset="0"/>
              </a:rPr>
              <a:t>（</a:t>
            </a:r>
            <a:r>
              <a:rPr lang="zh-TW" altLang="en-US" b="1" dirty="0">
                <a:ea typeface="微軟正黑體" pitchFamily="34" charset="-120"/>
                <a:cs typeface="Times New Roman" panose="02020603050405020304" pitchFamily="18" charset="0"/>
              </a:rPr>
              <a:t>旱作</a:t>
            </a:r>
            <a:r>
              <a:rPr lang="zh-TW" altLang="en-US" b="1" dirty="0">
                <a:latin typeface="新細明體" panose="02020500000000000000" pitchFamily="18" charset="-120"/>
                <a:cs typeface="Times New Roman" panose="02020603050405020304" pitchFamily="18" charset="0"/>
              </a:rPr>
              <a:t>）</a:t>
            </a:r>
            <a:endParaRPr lang="en-US" altLang="zh-TW" b="1" dirty="0">
              <a:ea typeface="微軟正黑體" pitchFamily="34" charset="-120"/>
              <a:cs typeface="Times New Roman" panose="02020603050405020304" pitchFamily="18" charset="0"/>
            </a:endParaRPr>
          </a:p>
        </p:txBody>
      </p:sp>
      <p:sp>
        <p:nvSpPr>
          <p:cNvPr id="24" name="Text Box 45"/>
          <p:cNvSpPr txBox="1">
            <a:spLocks noChangeArrowheads="1"/>
          </p:cNvSpPr>
          <p:nvPr/>
        </p:nvSpPr>
        <p:spPr bwMode="auto">
          <a:xfrm>
            <a:off x="640026" y="1268671"/>
            <a:ext cx="8396074" cy="771623"/>
          </a:xfrm>
          <a:prstGeom prst="rect">
            <a:avLst/>
          </a:prstGeom>
          <a:noFill/>
          <a:ln w="9525">
            <a:noFill/>
            <a:miter lim="800000"/>
            <a:headEnd/>
            <a:tailEnd/>
          </a:ln>
          <a:effectLst/>
        </p:spPr>
        <p:txBody>
          <a:bodyPr wrap="square" lIns="90000" tIns="46800" rIns="90000" bIns="46800">
            <a:spAutoFit/>
          </a:bodyPr>
          <a:lstStyle/>
          <a:p>
            <a:pPr>
              <a:spcBef>
                <a:spcPts val="1800"/>
              </a:spcBef>
            </a:pPr>
            <a:r>
              <a:rPr lang="zh-TW" altLang="en-US" sz="2200" b="1" dirty="0">
                <a:ea typeface="微軟正黑體" panose="020B0604030504040204" pitchFamily="34" charset="-120"/>
                <a:cs typeface="Times New Roman" panose="02020603050405020304" pitchFamily="18" charset="0"/>
              </a:rPr>
              <a:t>農委員會自</a:t>
            </a:r>
            <a:r>
              <a:rPr lang="zh-TW" altLang="en-US" sz="2200" b="1" dirty="0">
                <a:solidFill>
                  <a:srgbClr val="FF0000"/>
                </a:solidFill>
                <a:ea typeface="微軟正黑體" panose="020B0604030504040204" pitchFamily="34" charset="-120"/>
                <a:cs typeface="Times New Roman" panose="02020603050405020304" pitchFamily="18" charset="0"/>
              </a:rPr>
              <a:t>民國</a:t>
            </a:r>
            <a:r>
              <a:rPr lang="en-US" altLang="zh-TW" sz="2200" b="1" dirty="0">
                <a:solidFill>
                  <a:srgbClr val="FF0000"/>
                </a:solidFill>
                <a:ea typeface="微軟正黑體" panose="020B0604030504040204" pitchFamily="34" charset="-120"/>
                <a:cs typeface="Times New Roman" panose="02020603050405020304" pitchFamily="18" charset="0"/>
              </a:rPr>
              <a:t>72</a:t>
            </a:r>
            <a:r>
              <a:rPr lang="zh-TW" altLang="en-US" sz="2200" b="1" dirty="0">
                <a:solidFill>
                  <a:srgbClr val="FF0000"/>
                </a:solidFill>
                <a:ea typeface="微軟正黑體" panose="020B0604030504040204" pitchFamily="34" charset="-120"/>
                <a:cs typeface="Times New Roman" panose="02020603050405020304" pitchFamily="18" charset="0"/>
              </a:rPr>
              <a:t>年</a:t>
            </a:r>
            <a:r>
              <a:rPr lang="zh-TW" altLang="en-US" sz="2200" b="1" dirty="0">
                <a:ea typeface="微軟正黑體" panose="020B0604030504040204" pitchFamily="34" charset="-120"/>
                <a:cs typeface="Times New Roman" panose="02020603050405020304" pitchFamily="18" charset="0"/>
              </a:rPr>
              <a:t>起推動</a:t>
            </a:r>
            <a:r>
              <a:rPr lang="zh-TW" altLang="en-US" sz="2200" b="1" dirty="0">
                <a:solidFill>
                  <a:srgbClr val="FF0000"/>
                </a:solidFill>
                <a:ea typeface="微軟正黑體" panose="020B0604030504040204" pitchFamily="34" charset="-120"/>
                <a:cs typeface="Times New Roman" panose="02020603050405020304" pitchFamily="18" charset="0"/>
              </a:rPr>
              <a:t>「推廣省水管路灌溉計畫」</a:t>
            </a:r>
            <a:r>
              <a:rPr lang="zh-TW" altLang="en-US" sz="2200" b="1" dirty="0">
                <a:solidFill>
                  <a:schemeClr val="tx2"/>
                </a:solidFill>
                <a:ea typeface="微軟正黑體" panose="020B0604030504040204" pitchFamily="34" charset="-120"/>
                <a:cs typeface="Times New Roman" panose="02020603050405020304" pitchFamily="18" charset="0"/>
              </a:rPr>
              <a:t>，</a:t>
            </a:r>
            <a:r>
              <a:rPr lang="zh-TW" altLang="en-US" sz="2200" b="1" dirty="0">
                <a:solidFill>
                  <a:srgbClr val="FF0000"/>
                </a:solidFill>
                <a:ea typeface="微軟正黑體" panose="020B0604030504040204" pitchFamily="34" charset="-120"/>
                <a:cs typeface="Times New Roman" panose="02020603050405020304" pitchFamily="18" charset="0"/>
              </a:rPr>
              <a:t>目前</a:t>
            </a:r>
            <a:r>
              <a:rPr lang="en-US" altLang="zh-TW" sz="2200" b="1" dirty="0">
                <a:solidFill>
                  <a:srgbClr val="FF0000"/>
                </a:solidFill>
                <a:ea typeface="微軟正黑體" panose="020B0604030504040204" pitchFamily="34" charset="-120"/>
                <a:cs typeface="Times New Roman" panose="02020603050405020304" pitchFamily="18" charset="0"/>
              </a:rPr>
              <a:t>(109</a:t>
            </a:r>
            <a:r>
              <a:rPr lang="zh-TW" altLang="en-US" sz="2200" b="1" dirty="0">
                <a:solidFill>
                  <a:srgbClr val="FF0000"/>
                </a:solidFill>
                <a:ea typeface="微軟正黑體" panose="020B0604030504040204" pitchFamily="34" charset="-120"/>
                <a:cs typeface="Times New Roman" panose="02020603050405020304" pitchFamily="18" charset="0"/>
              </a:rPr>
              <a:t>年</a:t>
            </a:r>
            <a:r>
              <a:rPr lang="en-US" altLang="zh-TW" sz="2200" b="1" dirty="0">
                <a:solidFill>
                  <a:srgbClr val="FF0000"/>
                </a:solidFill>
                <a:ea typeface="微軟正黑體" panose="020B0604030504040204" pitchFamily="34" charset="-120"/>
                <a:cs typeface="Times New Roman" panose="02020603050405020304" pitchFamily="18" charset="0"/>
              </a:rPr>
              <a:t>)</a:t>
            </a:r>
            <a:r>
              <a:rPr lang="zh-TW" altLang="en-US" sz="2200" b="1" dirty="0">
                <a:solidFill>
                  <a:srgbClr val="FF0000"/>
                </a:solidFill>
                <a:ea typeface="微軟正黑體" panose="020B0604030504040204" pitchFamily="34" charset="-120"/>
                <a:cs typeface="Times New Roman" panose="02020603050405020304" pitchFamily="18" charset="0"/>
              </a:rPr>
              <a:t>累積約已補助</a:t>
            </a:r>
            <a:r>
              <a:rPr lang="en-US" altLang="zh-TW" sz="2200" b="1" dirty="0">
                <a:solidFill>
                  <a:srgbClr val="FF0000"/>
                </a:solidFill>
                <a:ea typeface="微軟正黑體" panose="020B0604030504040204" pitchFamily="34" charset="-120"/>
                <a:cs typeface="Times New Roman" panose="02020603050405020304" pitchFamily="18" charset="0"/>
              </a:rPr>
              <a:t>5.6</a:t>
            </a:r>
            <a:r>
              <a:rPr lang="zh-TW" altLang="en-US" sz="2200" b="1" dirty="0">
                <a:solidFill>
                  <a:srgbClr val="FF0000"/>
                </a:solidFill>
                <a:ea typeface="微軟正黑體" panose="020B0604030504040204" pitchFamily="34" charset="-120"/>
                <a:cs typeface="Times New Roman" panose="02020603050405020304" pitchFamily="18" charset="0"/>
              </a:rPr>
              <a:t>萬公頃農地施設</a:t>
            </a:r>
            <a:r>
              <a:rPr lang="zh-TW" altLang="en-US" sz="2200" b="1" dirty="0">
                <a:solidFill>
                  <a:schemeClr val="tx2"/>
                </a:solidFill>
                <a:ea typeface="微軟正黑體" panose="020B0604030504040204" pitchFamily="34" charset="-120"/>
                <a:cs typeface="Times New Roman" panose="02020603050405020304" pitchFamily="18" charset="0"/>
              </a:rPr>
              <a:t>。</a:t>
            </a:r>
          </a:p>
        </p:txBody>
      </p:sp>
      <p:grpSp>
        <p:nvGrpSpPr>
          <p:cNvPr id="25" name="Group 29"/>
          <p:cNvGrpSpPr>
            <a:grpSpLocks/>
          </p:cNvGrpSpPr>
          <p:nvPr/>
        </p:nvGrpSpPr>
        <p:grpSpPr bwMode="auto">
          <a:xfrm>
            <a:off x="512882" y="1406538"/>
            <a:ext cx="152648" cy="152647"/>
            <a:chOff x="1239" y="1995"/>
            <a:chExt cx="115" cy="115"/>
          </a:xfrm>
          <a:solidFill>
            <a:srgbClr val="FF0000"/>
          </a:solidFill>
          <a:effectLst/>
        </p:grpSpPr>
        <p:sp>
          <p:nvSpPr>
            <p:cNvPr id="26"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7"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31" name="矩形 30"/>
          <p:cNvSpPr/>
          <p:nvPr/>
        </p:nvSpPr>
        <p:spPr>
          <a:xfrm>
            <a:off x="674196" y="2127097"/>
            <a:ext cx="8361904" cy="430887"/>
          </a:xfrm>
          <a:prstGeom prst="rect">
            <a:avLst/>
          </a:prstGeom>
        </p:spPr>
        <p:txBody>
          <a:bodyPr wrap="square">
            <a:spAutoFit/>
          </a:bodyPr>
          <a:lstStyle/>
          <a:p>
            <a:pPr>
              <a:spcBef>
                <a:spcPts val="1800"/>
              </a:spcBef>
            </a:pPr>
            <a:r>
              <a:rPr lang="zh-TW" altLang="en-US" sz="2200" b="1" dirty="0">
                <a:solidFill>
                  <a:srgbClr val="FF0000"/>
                </a:solidFill>
                <a:ea typeface="微軟正黑體" panose="020B0604030504040204" pitchFamily="34" charset="-120"/>
                <a:cs typeface="Times New Roman" panose="02020603050405020304" pitchFamily="18" charset="0"/>
              </a:rPr>
              <a:t>每公頃</a:t>
            </a:r>
            <a:r>
              <a:rPr lang="zh-TW" altLang="en-US" sz="2200" b="1" dirty="0">
                <a:ea typeface="微軟正黑體" panose="020B0604030504040204" pitchFamily="34" charset="-120"/>
                <a:cs typeface="Times New Roman" panose="02020603050405020304" pitchFamily="18" charset="0"/>
              </a:rPr>
              <a:t>旱灌設施約可</a:t>
            </a:r>
            <a:r>
              <a:rPr lang="zh-TW" altLang="en-US" sz="2200" b="1" dirty="0">
                <a:solidFill>
                  <a:srgbClr val="FF0000"/>
                </a:solidFill>
                <a:ea typeface="微軟正黑體" panose="020B0604030504040204" pitchFamily="34" charset="-120"/>
                <a:cs typeface="Times New Roman" panose="02020603050405020304" pitchFamily="18" charset="0"/>
              </a:rPr>
              <a:t>節餘</a:t>
            </a:r>
            <a:r>
              <a:rPr lang="en-US" altLang="zh-TW" sz="2200" b="1" dirty="0">
                <a:solidFill>
                  <a:srgbClr val="FF0000"/>
                </a:solidFill>
                <a:ea typeface="微軟正黑體" panose="020B0604030504040204" pitchFamily="34" charset="-120"/>
                <a:cs typeface="Times New Roman" panose="02020603050405020304" pitchFamily="18" charset="0"/>
              </a:rPr>
              <a:t>0.5</a:t>
            </a:r>
            <a:r>
              <a:rPr lang="zh-TW" altLang="en-US" sz="2200" b="1" dirty="0">
                <a:solidFill>
                  <a:srgbClr val="FF0000"/>
                </a:solidFill>
                <a:ea typeface="微軟正黑體" panose="020B0604030504040204" pitchFamily="34" charset="-120"/>
                <a:cs typeface="Times New Roman" panose="02020603050405020304" pitchFamily="18" charset="0"/>
              </a:rPr>
              <a:t>萬噸</a:t>
            </a:r>
            <a:r>
              <a:rPr lang="zh-TW" altLang="en-US" sz="2200" b="1" dirty="0">
                <a:ea typeface="微軟正黑體" panose="020B0604030504040204" pitchFamily="34" charset="-120"/>
                <a:cs typeface="Times New Roman" panose="02020603050405020304" pitchFamily="18" charset="0"/>
              </a:rPr>
              <a:t>之水量，可有效降低用水短缺風險。</a:t>
            </a:r>
            <a:endParaRPr lang="zh-TW" altLang="en-US" sz="2200" b="1" dirty="0">
              <a:solidFill>
                <a:srgbClr val="FF0000"/>
              </a:solidFill>
              <a:ea typeface="微軟正黑體" panose="020B0604030504040204" pitchFamily="34" charset="-120"/>
              <a:cs typeface="Times New Roman" panose="02020603050405020304" pitchFamily="18" charset="0"/>
            </a:endParaRPr>
          </a:p>
        </p:txBody>
      </p:sp>
      <p:pic>
        <p:nvPicPr>
          <p:cNvPr id="36" name="Picture 4" descr="梅山滴灌試驗-噴灌處理"/>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65"/>
          <a:stretch/>
        </p:blipFill>
        <p:spPr bwMode="gray">
          <a:xfrm>
            <a:off x="6465094" y="2958094"/>
            <a:ext cx="2304256" cy="1638923"/>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37" name="Picture 11" descr="a9"/>
          <p:cNvPicPr>
            <a:picLocks noChangeArrowheads="1"/>
          </p:cNvPicPr>
          <p:nvPr/>
        </p:nvPicPr>
        <p:blipFill>
          <a:blip r:embed="rId3" cstate="print">
            <a:extLst>
              <a:ext uri="{28A0092B-C50C-407E-A947-70E740481C1C}">
                <a14:useLocalDpi xmlns:a14="http://schemas.microsoft.com/office/drawing/2010/main" val="0"/>
              </a:ext>
            </a:extLst>
          </a:blip>
          <a:srcRect t="11430"/>
          <a:stretch>
            <a:fillRect/>
          </a:stretch>
        </p:blipFill>
        <p:spPr bwMode="auto">
          <a:xfrm>
            <a:off x="6465094" y="4725144"/>
            <a:ext cx="2304256" cy="1541804"/>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pic>
      <p:grpSp>
        <p:nvGrpSpPr>
          <p:cNvPr id="39" name="Group 29"/>
          <p:cNvGrpSpPr>
            <a:grpSpLocks/>
          </p:cNvGrpSpPr>
          <p:nvPr/>
        </p:nvGrpSpPr>
        <p:grpSpPr bwMode="auto">
          <a:xfrm>
            <a:off x="512882" y="2276872"/>
            <a:ext cx="152648" cy="152647"/>
            <a:chOff x="1239" y="1995"/>
            <a:chExt cx="115" cy="115"/>
          </a:xfrm>
          <a:solidFill>
            <a:srgbClr val="FF0000"/>
          </a:solidFill>
          <a:effectLst/>
        </p:grpSpPr>
        <p:sp>
          <p:nvSpPr>
            <p:cNvPr id="40"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41"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19" name="標題 1">
            <a:extLst>
              <a:ext uri="{FF2B5EF4-FFF2-40B4-BE49-F238E27FC236}">
                <a16:creationId xmlns:a16="http://schemas.microsoft.com/office/drawing/2014/main" id="{E38543EE-FE02-4152-A003-6B760D31000C}"/>
              </a:ext>
            </a:extLst>
          </p:cNvPr>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Times New Roman" panose="02020603050405020304" pitchFamily="18" charset="0"/>
                <a:ea typeface="微軟正黑體" pitchFamily="34" charset="-120"/>
                <a:cs typeface="Times New Roman" panose="02020603050405020304" pitchFamily="18" charset="0"/>
              </a:rPr>
              <a:t>參、重要農業節水措施</a:t>
            </a:r>
          </a:p>
        </p:txBody>
      </p:sp>
      <p:graphicFrame>
        <p:nvGraphicFramePr>
          <p:cNvPr id="21" name="圖表 20">
            <a:extLst>
              <a:ext uri="{FF2B5EF4-FFF2-40B4-BE49-F238E27FC236}">
                <a16:creationId xmlns:a16="http://schemas.microsoft.com/office/drawing/2014/main" id="{DF9F95AD-C77A-1A57-6295-A1ADB3541214}"/>
              </a:ext>
            </a:extLst>
          </p:cNvPr>
          <p:cNvGraphicFramePr>
            <a:graphicFrameLocks/>
          </p:cNvGraphicFramePr>
          <p:nvPr>
            <p:extLst>
              <p:ext uri="{D42A27DB-BD31-4B8C-83A1-F6EECF244321}">
                <p14:modId xmlns:p14="http://schemas.microsoft.com/office/powerpoint/2010/main" val="2586601894"/>
              </p:ext>
            </p:extLst>
          </p:nvPr>
        </p:nvGraphicFramePr>
        <p:xfrm>
          <a:off x="611871" y="2922097"/>
          <a:ext cx="5556492" cy="3344851"/>
        </p:xfrm>
        <a:graphic>
          <a:graphicData uri="http://schemas.openxmlformats.org/drawingml/2006/chart">
            <c:chart xmlns:c="http://schemas.openxmlformats.org/drawingml/2006/chart" xmlns:r="http://schemas.openxmlformats.org/officeDocument/2006/relationships" r:id="rId4"/>
          </a:graphicData>
        </a:graphic>
      </p:graphicFrame>
      <p:sp>
        <p:nvSpPr>
          <p:cNvPr id="20" name="文字方塊 19">
            <a:extLst>
              <a:ext uri="{FF2B5EF4-FFF2-40B4-BE49-F238E27FC236}">
                <a16:creationId xmlns:a16="http://schemas.microsoft.com/office/drawing/2014/main" id="{BDF16B7E-5E2D-3355-015D-E5180E16E102}"/>
              </a:ext>
            </a:extLst>
          </p:cNvPr>
          <p:cNvSpPr txBox="1"/>
          <p:nvPr/>
        </p:nvSpPr>
        <p:spPr>
          <a:xfrm>
            <a:off x="621998" y="6143837"/>
            <a:ext cx="5328592" cy="246221"/>
          </a:xfrm>
          <a:prstGeom prst="rect">
            <a:avLst/>
          </a:prstGeom>
          <a:noFill/>
        </p:spPr>
        <p:txBody>
          <a:bodyPr wrap="square">
            <a:spAutoFit/>
          </a:bodyPr>
          <a:lstStyle/>
          <a:p>
            <a:r>
              <a:rPr lang="zh-TW" altLang="en-US" sz="1000" b="1" dirty="0">
                <a:solidFill>
                  <a:srgbClr val="0070C0"/>
                </a:solidFill>
                <a:ea typeface="微軟正黑體" panose="020B0604030504040204" pitchFamily="34" charset="-120"/>
                <a:cs typeface="Times New Roman" panose="02020603050405020304" pitchFamily="18" charset="0"/>
              </a:rPr>
              <a:t>資料來源：行政院農業委員會農田水利署</a:t>
            </a:r>
          </a:p>
        </p:txBody>
      </p:sp>
    </p:spTree>
    <p:extLst>
      <p:ext uri="{BB962C8B-B14F-4D97-AF65-F5344CB8AC3E}">
        <p14:creationId xmlns:p14="http://schemas.microsoft.com/office/powerpoint/2010/main" val="1694966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9"/>
          <p:cNvGrpSpPr>
            <a:grpSpLocks/>
          </p:cNvGrpSpPr>
          <p:nvPr/>
        </p:nvGrpSpPr>
        <p:grpSpPr bwMode="auto">
          <a:xfrm>
            <a:off x="251520" y="918493"/>
            <a:ext cx="182562" cy="182562"/>
            <a:chOff x="1239" y="1995"/>
            <a:chExt cx="115" cy="115"/>
          </a:xfrm>
          <a:solidFill>
            <a:srgbClr val="002060"/>
          </a:solidFill>
        </p:grpSpPr>
        <p:sp>
          <p:nvSpPr>
            <p:cNvPr id="16"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8"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3" name="矩形 2"/>
          <p:cNvSpPr/>
          <p:nvPr/>
        </p:nvSpPr>
        <p:spPr>
          <a:xfrm>
            <a:off x="467544" y="807095"/>
            <a:ext cx="8470622" cy="461665"/>
          </a:xfrm>
          <a:prstGeom prst="rect">
            <a:avLst/>
          </a:prstGeom>
        </p:spPr>
        <p:txBody>
          <a:bodyPr wrap="square">
            <a:spAutoFit/>
          </a:bodyPr>
          <a:lstStyle/>
          <a:p>
            <a:pPr algn="just">
              <a:spcBef>
                <a:spcPct val="20000"/>
              </a:spcBef>
              <a:buClr>
                <a:srgbClr val="0000CC"/>
              </a:buClr>
            </a:pPr>
            <a:r>
              <a:rPr lang="zh-TW" altLang="en-US" b="1" dirty="0">
                <a:ea typeface="微軟正黑體" pitchFamily="34" charset="-120"/>
                <a:cs typeface="Times New Roman" panose="02020603050405020304" pitchFamily="18" charset="0"/>
              </a:rPr>
              <a:t>加強旱作物推廣，減少用水需求</a:t>
            </a:r>
          </a:p>
        </p:txBody>
      </p:sp>
      <p:sp>
        <p:nvSpPr>
          <p:cNvPr id="24" name="Text Box 45"/>
          <p:cNvSpPr txBox="1">
            <a:spLocks noChangeArrowheads="1"/>
          </p:cNvSpPr>
          <p:nvPr/>
        </p:nvSpPr>
        <p:spPr bwMode="auto">
          <a:xfrm>
            <a:off x="640026" y="1268671"/>
            <a:ext cx="8252454" cy="769441"/>
          </a:xfrm>
          <a:prstGeom prst="rect">
            <a:avLst/>
          </a:prstGeom>
        </p:spPr>
        <p:txBody>
          <a:bodyPr wrap="square">
            <a:spAutoFit/>
          </a:bodyPr>
          <a:lstStyle>
            <a:defPPr>
              <a:defRPr lang="en-US"/>
            </a:defPPr>
            <a:lvl1pPr>
              <a:spcBef>
                <a:spcPts val="1800"/>
              </a:spcBef>
              <a:defRPr b="1">
                <a:ea typeface="微軟正黑體" panose="020B0604030504040204" pitchFamily="34" charset="-120"/>
                <a:cs typeface="Times New Roman" panose="02020603050405020304" pitchFamily="18" charset="0"/>
              </a:defRPr>
            </a:lvl1pPr>
          </a:lstStyle>
          <a:p>
            <a:r>
              <a:rPr lang="zh-TW" altLang="en-US" sz="2200" dirty="0"/>
              <a:t>為減少農業用水需求與提升糧食自給率，農糧署持續推動</a:t>
            </a:r>
            <a:r>
              <a:rPr lang="zh-TW" altLang="en-US" sz="2200" dirty="0">
                <a:solidFill>
                  <a:srgbClr val="FF0000"/>
                </a:solidFill>
              </a:rPr>
              <a:t>水稻轉作旱作</a:t>
            </a:r>
            <a:r>
              <a:rPr lang="zh-TW" altLang="en-US" sz="2200" dirty="0"/>
              <a:t>。</a:t>
            </a:r>
            <a:endParaRPr lang="en-US" altLang="zh-TW" sz="2200" dirty="0"/>
          </a:p>
        </p:txBody>
      </p:sp>
      <p:grpSp>
        <p:nvGrpSpPr>
          <p:cNvPr id="25" name="Group 29"/>
          <p:cNvGrpSpPr>
            <a:grpSpLocks/>
          </p:cNvGrpSpPr>
          <p:nvPr/>
        </p:nvGrpSpPr>
        <p:grpSpPr bwMode="auto">
          <a:xfrm>
            <a:off x="512882" y="1406538"/>
            <a:ext cx="152648" cy="152647"/>
            <a:chOff x="1239" y="1995"/>
            <a:chExt cx="115" cy="115"/>
          </a:xfrm>
          <a:solidFill>
            <a:srgbClr val="FF0000"/>
          </a:solidFill>
          <a:effectLst/>
        </p:grpSpPr>
        <p:sp>
          <p:nvSpPr>
            <p:cNvPr id="26"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7"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22" name="文字方塊 21"/>
          <p:cNvSpPr txBox="1"/>
          <p:nvPr/>
        </p:nvSpPr>
        <p:spPr>
          <a:xfrm>
            <a:off x="2609869" y="2188365"/>
            <a:ext cx="3882986" cy="369332"/>
          </a:xfrm>
          <a:prstGeom prst="rect">
            <a:avLst/>
          </a:prstGeom>
          <a:noFill/>
        </p:spPr>
        <p:txBody>
          <a:bodyPr wrap="none" rtlCol="0">
            <a:spAutoFit/>
          </a:bodyPr>
          <a:lstStyle/>
          <a:p>
            <a:r>
              <a:rPr lang="zh-TW" altLang="en-US" sz="1800" b="1" dirty="0">
                <a:ea typeface="微軟正黑體" panose="020B0604030504040204" pitchFamily="34" charset="-120"/>
                <a:cs typeface="Times New Roman" panose="02020603050405020304" pitchFamily="18" charset="0"/>
              </a:rPr>
              <a:t>綠色環境給付二期</a:t>
            </a:r>
            <a:r>
              <a:rPr lang="en-US" altLang="zh-TW" sz="1800" b="1" dirty="0">
                <a:ea typeface="微軟正黑體" panose="020B0604030504040204" pitchFamily="34" charset="-120"/>
                <a:cs typeface="Times New Roman" panose="02020603050405020304" pitchFamily="18" charset="0"/>
              </a:rPr>
              <a:t>(111</a:t>
            </a:r>
            <a:r>
              <a:rPr lang="zh-TW" altLang="en-US" sz="1800" b="1" dirty="0">
                <a:ea typeface="微軟正黑體" panose="020B0604030504040204" pitchFamily="34" charset="-120"/>
                <a:cs typeface="Times New Roman" panose="02020603050405020304" pitchFamily="18" charset="0"/>
              </a:rPr>
              <a:t>年</a:t>
            </a:r>
            <a:r>
              <a:rPr lang="en-US" altLang="zh-TW" sz="1800" b="1" dirty="0">
                <a:ea typeface="微軟正黑體" panose="020B0604030504040204" pitchFamily="34" charset="-120"/>
                <a:cs typeface="Times New Roman" panose="02020603050405020304" pitchFamily="18" charset="0"/>
              </a:rPr>
              <a:t>~114</a:t>
            </a:r>
            <a:r>
              <a:rPr lang="zh-TW" altLang="en-US" sz="1800" b="1" dirty="0">
                <a:ea typeface="微軟正黑體" panose="020B0604030504040204" pitchFamily="34" charset="-120"/>
                <a:cs typeface="Times New Roman" panose="02020603050405020304" pitchFamily="18" charset="0"/>
              </a:rPr>
              <a:t>年</a:t>
            </a:r>
            <a:r>
              <a:rPr lang="en-US" altLang="zh-TW" sz="1800" b="1" dirty="0">
                <a:ea typeface="微軟正黑體" panose="020B0604030504040204" pitchFamily="34" charset="-120"/>
                <a:cs typeface="Times New Roman" panose="02020603050405020304" pitchFamily="18" charset="0"/>
              </a:rPr>
              <a:t>)</a:t>
            </a:r>
            <a:r>
              <a:rPr lang="zh-TW" altLang="en-US" sz="1800" b="1" dirty="0">
                <a:ea typeface="微軟正黑體" panose="020B0604030504040204" pitchFamily="34" charset="-120"/>
                <a:cs typeface="Times New Roman" panose="02020603050405020304" pitchFamily="18" charset="0"/>
              </a:rPr>
              <a:t>計畫</a:t>
            </a:r>
          </a:p>
        </p:txBody>
      </p:sp>
      <p:sp>
        <p:nvSpPr>
          <p:cNvPr id="23" name="文字方塊 22"/>
          <p:cNvSpPr txBox="1"/>
          <p:nvPr/>
        </p:nvSpPr>
        <p:spPr>
          <a:xfrm>
            <a:off x="197290" y="3026592"/>
            <a:ext cx="3239165" cy="504000"/>
          </a:xfrm>
          <a:prstGeom prst="rect">
            <a:avLst/>
          </a:prstGeom>
          <a:solidFill>
            <a:schemeClr val="accent6"/>
          </a:solidFill>
        </p:spPr>
        <p:txBody>
          <a:bodyPr wrap="none" rtlCol="0">
            <a:noAutofit/>
          </a:bodyPr>
          <a:lstStyle/>
          <a:p>
            <a:pPr>
              <a:lnSpc>
                <a:spcPct val="150000"/>
              </a:lnSpc>
            </a:pPr>
            <a:r>
              <a:rPr lang="en-US" altLang="zh-TW" sz="18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8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農業環境基本給付</a:t>
            </a:r>
            <a:endParaRPr lang="en-US" altLang="zh-TW" sz="18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50000"/>
              </a:lnSpc>
            </a:pPr>
            <a:endParaRPr lang="zh-TW" altLang="en-US" sz="18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7" name="標題 1">
            <a:extLst>
              <a:ext uri="{FF2B5EF4-FFF2-40B4-BE49-F238E27FC236}">
                <a16:creationId xmlns:a16="http://schemas.microsoft.com/office/drawing/2014/main" id="{A3B3730B-4F7E-4B3D-B414-6155E47E01AC}"/>
              </a:ext>
            </a:extLst>
          </p:cNvPr>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Times New Roman" panose="02020603050405020304" pitchFamily="18" charset="0"/>
                <a:ea typeface="微軟正黑體" pitchFamily="34" charset="-120"/>
                <a:cs typeface="Times New Roman" panose="02020603050405020304" pitchFamily="18" charset="0"/>
              </a:rPr>
              <a:t>參、重要農業節水措施</a:t>
            </a:r>
          </a:p>
        </p:txBody>
      </p:sp>
      <p:pic>
        <p:nvPicPr>
          <p:cNvPr id="4" name="圖片 3">
            <a:extLst>
              <a:ext uri="{FF2B5EF4-FFF2-40B4-BE49-F238E27FC236}">
                <a16:creationId xmlns:a16="http://schemas.microsoft.com/office/drawing/2014/main" id="{A129448D-52D8-6647-8C70-8D1003FB4DEF}"/>
              </a:ext>
            </a:extLst>
          </p:cNvPr>
          <p:cNvPicPr>
            <a:picLocks noChangeAspect="1"/>
          </p:cNvPicPr>
          <p:nvPr/>
        </p:nvPicPr>
        <p:blipFill>
          <a:blip r:embed="rId2"/>
          <a:stretch>
            <a:fillRect/>
          </a:stretch>
        </p:blipFill>
        <p:spPr>
          <a:xfrm>
            <a:off x="3452875" y="2617263"/>
            <a:ext cx="5487496" cy="3651867"/>
          </a:xfrm>
          <a:prstGeom prst="rect">
            <a:avLst/>
          </a:prstGeom>
        </p:spPr>
      </p:pic>
      <p:pic>
        <p:nvPicPr>
          <p:cNvPr id="6" name="圖片 5">
            <a:extLst>
              <a:ext uri="{FF2B5EF4-FFF2-40B4-BE49-F238E27FC236}">
                <a16:creationId xmlns:a16="http://schemas.microsoft.com/office/drawing/2014/main" id="{921C8B7D-E83A-9A60-681A-0AA374204347}"/>
              </a:ext>
            </a:extLst>
          </p:cNvPr>
          <p:cNvPicPr>
            <a:picLocks noChangeAspect="1"/>
          </p:cNvPicPr>
          <p:nvPr/>
        </p:nvPicPr>
        <p:blipFill>
          <a:blip r:embed="rId3"/>
          <a:stretch>
            <a:fillRect/>
          </a:stretch>
        </p:blipFill>
        <p:spPr>
          <a:xfrm>
            <a:off x="200971" y="2642671"/>
            <a:ext cx="2094158" cy="380756"/>
          </a:xfrm>
          <a:prstGeom prst="rect">
            <a:avLst/>
          </a:prstGeom>
        </p:spPr>
      </p:pic>
      <p:sp>
        <p:nvSpPr>
          <p:cNvPr id="28" name="文字方塊 27">
            <a:extLst>
              <a:ext uri="{FF2B5EF4-FFF2-40B4-BE49-F238E27FC236}">
                <a16:creationId xmlns:a16="http://schemas.microsoft.com/office/drawing/2014/main" id="{C39E0B5B-FFA4-7B72-A8DF-1ADBC1AB125C}"/>
              </a:ext>
            </a:extLst>
          </p:cNvPr>
          <p:cNvSpPr txBox="1"/>
          <p:nvPr/>
        </p:nvSpPr>
        <p:spPr>
          <a:xfrm>
            <a:off x="197290" y="3556390"/>
            <a:ext cx="3239165" cy="504000"/>
          </a:xfrm>
          <a:prstGeom prst="rect">
            <a:avLst/>
          </a:prstGeom>
          <a:solidFill>
            <a:schemeClr val="accent4"/>
          </a:solidFill>
        </p:spPr>
        <p:txBody>
          <a:bodyPr wrap="none" rtlCol="0">
            <a:noAutofit/>
          </a:bodyPr>
          <a:lstStyle/>
          <a:p>
            <a:pPr>
              <a:lnSpc>
                <a:spcPct val="150000"/>
              </a:lnSpc>
            </a:pPr>
            <a:r>
              <a:rPr lang="en-US" altLang="zh-TW" sz="1800" b="1" dirty="0">
                <a:solidFill>
                  <a:schemeClr val="bg1"/>
                </a:solidFill>
                <a:latin typeface="微軟正黑體" panose="020B0604030504040204" pitchFamily="34" charset="-120"/>
                <a:ea typeface="微軟正黑體" panose="020B0604030504040204" pitchFamily="34" charset="-120"/>
              </a:rPr>
              <a:t>2.</a:t>
            </a:r>
            <a:r>
              <a:rPr lang="zh-TW" altLang="en-US" sz="1800" b="1" dirty="0">
                <a:solidFill>
                  <a:schemeClr val="bg1"/>
                </a:solidFill>
                <a:latin typeface="微軟正黑體" panose="020B0604030504040204" pitchFamily="34" charset="-120"/>
                <a:ea typeface="微軟正黑體" panose="020B0604030504040204" pitchFamily="34" charset="-120"/>
              </a:rPr>
              <a:t>獎勵稻田轉</a:t>
            </a: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契</a:t>
            </a: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作</a:t>
            </a:r>
            <a:endParaRPr lang="en-US" altLang="zh-TW" sz="18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0" name="文字方塊 29">
            <a:extLst>
              <a:ext uri="{FF2B5EF4-FFF2-40B4-BE49-F238E27FC236}">
                <a16:creationId xmlns:a16="http://schemas.microsoft.com/office/drawing/2014/main" id="{2CB31696-EAD8-4484-214E-BD253658DEF8}"/>
              </a:ext>
            </a:extLst>
          </p:cNvPr>
          <p:cNvSpPr txBox="1"/>
          <p:nvPr/>
        </p:nvSpPr>
        <p:spPr>
          <a:xfrm>
            <a:off x="197290" y="4086188"/>
            <a:ext cx="3239165" cy="504000"/>
          </a:xfrm>
          <a:prstGeom prst="rect">
            <a:avLst/>
          </a:prstGeom>
          <a:solidFill>
            <a:schemeClr val="accent4"/>
          </a:solidFill>
        </p:spPr>
        <p:txBody>
          <a:bodyPr wrap="none" rtlCol="0">
            <a:noAutofit/>
          </a:bodyPr>
          <a:lstStyle/>
          <a:p>
            <a:pPr>
              <a:lnSpc>
                <a:spcPct val="150000"/>
              </a:lnSpc>
            </a:pPr>
            <a:r>
              <a:rPr lang="en-US" altLang="zh-TW" sz="1800" b="1" dirty="0">
                <a:solidFill>
                  <a:schemeClr val="bg1"/>
                </a:solidFill>
                <a:latin typeface="微軟正黑體" panose="020B0604030504040204" pitchFamily="34" charset="-120"/>
                <a:ea typeface="微軟正黑體" panose="020B0604030504040204" pitchFamily="34" charset="-120"/>
              </a:rPr>
              <a:t>3.</a:t>
            </a:r>
            <a:r>
              <a:rPr lang="zh-TW" altLang="en-US" sz="1800" b="1" dirty="0">
                <a:solidFill>
                  <a:schemeClr val="bg1"/>
                </a:solidFill>
                <a:latin typeface="微軟正黑體" panose="020B0604030504040204" pitchFamily="34" charset="-120"/>
                <a:ea typeface="微軟正黑體" panose="020B0604030504040204" pitchFamily="34" charset="-120"/>
              </a:rPr>
              <a:t>提升飼料用玉米供應量能</a:t>
            </a:r>
            <a:endParaRPr lang="en-US" altLang="zh-TW" sz="18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1" name="文字方塊 30">
            <a:extLst>
              <a:ext uri="{FF2B5EF4-FFF2-40B4-BE49-F238E27FC236}">
                <a16:creationId xmlns:a16="http://schemas.microsoft.com/office/drawing/2014/main" id="{0EEBCC0E-27E7-5EB0-633B-257121F4C51D}"/>
              </a:ext>
            </a:extLst>
          </p:cNvPr>
          <p:cNvSpPr txBox="1"/>
          <p:nvPr/>
        </p:nvSpPr>
        <p:spPr>
          <a:xfrm>
            <a:off x="197290" y="4615986"/>
            <a:ext cx="3239165" cy="504000"/>
          </a:xfrm>
          <a:prstGeom prst="rect">
            <a:avLst/>
          </a:prstGeom>
          <a:solidFill>
            <a:schemeClr val="accent4"/>
          </a:solidFill>
        </p:spPr>
        <p:txBody>
          <a:bodyPr wrap="none" rtlCol="0">
            <a:noAutofit/>
          </a:bodyPr>
          <a:lstStyle/>
          <a:p>
            <a:pPr>
              <a:lnSpc>
                <a:spcPct val="150000"/>
              </a:lnSpc>
            </a:pPr>
            <a:r>
              <a:rPr lang="en-US" altLang="zh-TW" sz="1800" b="1" dirty="0">
                <a:solidFill>
                  <a:schemeClr val="bg1"/>
                </a:solidFill>
                <a:latin typeface="微軟正黑體" panose="020B0604030504040204" pitchFamily="34" charset="-120"/>
                <a:ea typeface="微軟正黑體" panose="020B0604030504040204" pitchFamily="34" charset="-120"/>
              </a:rPr>
              <a:t>4.</a:t>
            </a:r>
            <a:r>
              <a:rPr lang="zh-TW" altLang="en-US" sz="1800" b="1" dirty="0">
                <a:solidFill>
                  <a:schemeClr val="bg1"/>
                </a:solidFill>
                <a:latin typeface="微軟正黑體" panose="020B0604030504040204" pitchFamily="34" charset="-120"/>
                <a:ea typeface="微軟正黑體" panose="020B0604030504040204" pitchFamily="34" charset="-120"/>
              </a:rPr>
              <a:t>基期年農地稻作四選三</a:t>
            </a:r>
            <a:endParaRPr lang="en-US" altLang="zh-TW" sz="18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2" name="文字方塊 31">
            <a:extLst>
              <a:ext uri="{FF2B5EF4-FFF2-40B4-BE49-F238E27FC236}">
                <a16:creationId xmlns:a16="http://schemas.microsoft.com/office/drawing/2014/main" id="{5AC078B8-3B24-61D4-09F2-A932C4F98EBF}"/>
              </a:ext>
            </a:extLst>
          </p:cNvPr>
          <p:cNvSpPr txBox="1"/>
          <p:nvPr/>
        </p:nvSpPr>
        <p:spPr>
          <a:xfrm>
            <a:off x="197290" y="5145784"/>
            <a:ext cx="3239165" cy="504000"/>
          </a:xfrm>
          <a:prstGeom prst="rect">
            <a:avLst/>
          </a:prstGeom>
          <a:solidFill>
            <a:schemeClr val="accent4"/>
          </a:solidFill>
        </p:spPr>
        <p:txBody>
          <a:bodyPr wrap="none" rtlCol="0">
            <a:noAutofit/>
          </a:bodyPr>
          <a:lstStyle/>
          <a:p>
            <a:pPr>
              <a:lnSpc>
                <a:spcPct val="150000"/>
              </a:lnSpc>
            </a:pPr>
            <a:r>
              <a:rPr lang="en-US" altLang="zh-TW" sz="1800" b="1" dirty="0">
                <a:solidFill>
                  <a:schemeClr val="bg1"/>
                </a:solidFill>
                <a:latin typeface="微軟正黑體" panose="020B0604030504040204" pitchFamily="34" charset="-120"/>
                <a:ea typeface="微軟正黑體" panose="020B0604030504040204" pitchFamily="34" charset="-120"/>
              </a:rPr>
              <a:t>5.</a:t>
            </a:r>
            <a:r>
              <a:rPr lang="zh-TW" altLang="en-US" sz="1800" b="1" dirty="0">
                <a:solidFill>
                  <a:schemeClr val="bg1"/>
                </a:solidFill>
                <a:latin typeface="微軟正黑體" panose="020B0604030504040204" pitchFamily="34" charset="-120"/>
                <a:ea typeface="微軟正黑體" panose="020B0604030504040204" pitchFamily="34" charset="-120"/>
              </a:rPr>
              <a:t>水資源競用區推動大區輪</a:t>
            </a:r>
            <a:r>
              <a:rPr lang="zh-TW" altLang="en-US" sz="18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作</a:t>
            </a:r>
            <a:endParaRPr lang="en-US" altLang="zh-TW" sz="18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3" name="文字方塊 32">
            <a:extLst>
              <a:ext uri="{FF2B5EF4-FFF2-40B4-BE49-F238E27FC236}">
                <a16:creationId xmlns:a16="http://schemas.microsoft.com/office/drawing/2014/main" id="{58BDF61E-414C-562D-AF4B-19FCFD22AB49}"/>
              </a:ext>
            </a:extLst>
          </p:cNvPr>
          <p:cNvSpPr txBox="1"/>
          <p:nvPr/>
        </p:nvSpPr>
        <p:spPr>
          <a:xfrm>
            <a:off x="197290" y="5675581"/>
            <a:ext cx="3239165" cy="504000"/>
          </a:xfrm>
          <a:prstGeom prst="rect">
            <a:avLst/>
          </a:prstGeom>
          <a:solidFill>
            <a:srgbClr val="C00000"/>
          </a:solidFill>
        </p:spPr>
        <p:txBody>
          <a:bodyPr wrap="none" rtlCol="0">
            <a:noAutofit/>
          </a:bodyPr>
          <a:lstStyle/>
          <a:p>
            <a:pPr>
              <a:lnSpc>
                <a:spcPct val="150000"/>
              </a:lnSpc>
            </a:pPr>
            <a:r>
              <a:rPr lang="en-US" altLang="zh-TW" sz="1800" b="1" dirty="0">
                <a:solidFill>
                  <a:schemeClr val="bg1"/>
                </a:solidFill>
                <a:latin typeface="微軟正黑體" panose="020B0604030504040204" pitchFamily="34" charset="-120"/>
                <a:ea typeface="微軟正黑體" panose="020B0604030504040204" pitchFamily="34" charset="-120"/>
              </a:rPr>
              <a:t>6.</a:t>
            </a:r>
            <a:r>
              <a:rPr lang="zh-TW" altLang="en-US" sz="1800" b="1" dirty="0">
                <a:solidFill>
                  <a:schemeClr val="bg1"/>
                </a:solidFill>
                <a:latin typeface="微軟正黑體" panose="020B0604030504040204" pitchFamily="34" charset="-120"/>
                <a:ea typeface="微軟正黑體" panose="020B0604030504040204" pitchFamily="34" charset="-120"/>
              </a:rPr>
              <a:t>產銷履歷、友善及有機給付</a:t>
            </a:r>
            <a:endParaRPr lang="en-US" altLang="zh-TW" sz="18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1" name="文字方塊 20">
            <a:extLst>
              <a:ext uri="{FF2B5EF4-FFF2-40B4-BE49-F238E27FC236}">
                <a16:creationId xmlns:a16="http://schemas.microsoft.com/office/drawing/2014/main" id="{B8B2C8A4-33D4-8A6F-91A3-8949508FC30C}"/>
              </a:ext>
            </a:extLst>
          </p:cNvPr>
          <p:cNvSpPr txBox="1"/>
          <p:nvPr/>
        </p:nvSpPr>
        <p:spPr>
          <a:xfrm>
            <a:off x="6234838" y="6381328"/>
            <a:ext cx="2703328" cy="246221"/>
          </a:xfrm>
          <a:prstGeom prst="rect">
            <a:avLst/>
          </a:prstGeom>
          <a:noFill/>
        </p:spPr>
        <p:txBody>
          <a:bodyPr wrap="square">
            <a:spAutoFit/>
          </a:bodyPr>
          <a:lstStyle/>
          <a:p>
            <a:r>
              <a:rPr lang="zh-TW" altLang="en-US" sz="1000" b="1" dirty="0">
                <a:solidFill>
                  <a:srgbClr val="0070C0"/>
                </a:solidFill>
                <a:ea typeface="微軟正黑體" panose="020B0604030504040204" pitchFamily="34" charset="-120"/>
                <a:cs typeface="Times New Roman" panose="02020603050405020304" pitchFamily="18" charset="0"/>
              </a:rPr>
              <a:t>資料來源：農糧署網站，綠色環境給付專區</a:t>
            </a:r>
            <a:r>
              <a:rPr lang="zh-TW" altLang="en-US" sz="1000" b="1" dirty="0">
                <a:solidFill>
                  <a:srgbClr val="0070C0"/>
                </a:solidFill>
                <a:latin typeface="PMingLiU" panose="02020500000000000000" pitchFamily="18" charset="-120"/>
                <a:ea typeface="PMingLiU" panose="02020500000000000000" pitchFamily="18" charset="-120"/>
                <a:cs typeface="Times New Roman" panose="02020603050405020304" pitchFamily="18" charset="0"/>
              </a:rPr>
              <a:t>。</a:t>
            </a:r>
            <a:endParaRPr lang="zh-TW" altLang="en-US" sz="1000" b="1" dirty="0">
              <a:solidFill>
                <a:srgbClr val="0070C0"/>
              </a:solidFill>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04470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idx="4294967295"/>
          </p:nvPr>
        </p:nvSpPr>
        <p:spPr>
          <a:xfrm>
            <a:off x="0" y="44624"/>
            <a:ext cx="9144000" cy="792088"/>
          </a:xfrm>
          <a:prstGeom prst="rect">
            <a:avLst/>
          </a:prstGeom>
        </p:spPr>
        <p:txBody>
          <a:bodyPr/>
          <a:lstStyle/>
          <a:p>
            <a:pPr eaLnBrk="1" hangingPunct="1"/>
            <a:r>
              <a:rPr lang="zh-TW" altLang="en-US" sz="4000" b="1" dirty="0">
                <a:solidFill>
                  <a:schemeClr val="tx1"/>
                </a:solidFill>
                <a:latin typeface="微軟正黑體" panose="020B0604030504040204" pitchFamily="34" charset="-120"/>
                <a:ea typeface="微軟正黑體" panose="020B0604030504040204" pitchFamily="34" charset="-120"/>
              </a:rPr>
              <a:t>簡報大綱</a:t>
            </a:r>
          </a:p>
        </p:txBody>
      </p:sp>
      <p:sp>
        <p:nvSpPr>
          <p:cNvPr id="6" name="Text Box 45"/>
          <p:cNvSpPr txBox="1">
            <a:spLocks noChangeArrowheads="1"/>
          </p:cNvSpPr>
          <p:nvPr/>
        </p:nvSpPr>
        <p:spPr bwMode="auto">
          <a:xfrm>
            <a:off x="1502520" y="1970778"/>
            <a:ext cx="7641479" cy="1325620"/>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sz="3200" b="1" dirty="0">
                <a:ea typeface="微軟正黑體" panose="020B0604030504040204" pitchFamily="34" charset="-120"/>
                <a:cs typeface="Times New Roman" panose="02020603050405020304" pitchFamily="18" charset="0"/>
              </a:rPr>
              <a:t>貳、農業灌溉用水供灌效益</a:t>
            </a:r>
          </a:p>
          <a:p>
            <a:pPr>
              <a:spcBef>
                <a:spcPct val="50000"/>
              </a:spcBef>
              <a:tabLst>
                <a:tab pos="5467350" algn="ctr"/>
              </a:tabLst>
            </a:pPr>
            <a:endParaRPr lang="zh-TW" altLang="en-US" sz="3200" b="1" dirty="0">
              <a:ea typeface="微軟正黑體" panose="020B0604030504040204" pitchFamily="34" charset="-120"/>
              <a:cs typeface="Times New Roman" panose="02020603050405020304" pitchFamily="18" charset="0"/>
            </a:endParaRPr>
          </a:p>
        </p:txBody>
      </p:sp>
      <p:sp>
        <p:nvSpPr>
          <p:cNvPr id="10" name="Text Box 45"/>
          <p:cNvSpPr txBox="1">
            <a:spLocks noChangeArrowheads="1"/>
          </p:cNvSpPr>
          <p:nvPr/>
        </p:nvSpPr>
        <p:spPr bwMode="auto">
          <a:xfrm>
            <a:off x="1502521" y="1268760"/>
            <a:ext cx="7641479" cy="586957"/>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sz="3200" b="1" dirty="0">
                <a:latin typeface="微軟正黑體" panose="020B0604030504040204" pitchFamily="34" charset="-120"/>
                <a:ea typeface="微軟正黑體" panose="020B0604030504040204" pitchFamily="34" charset="-120"/>
              </a:rPr>
              <a:t>壹、農業用水資源運用現況</a:t>
            </a:r>
            <a:endParaRPr lang="en-US" altLang="zh-TW" sz="3200" b="1" dirty="0">
              <a:latin typeface="微軟正黑體" panose="020B0604030504040204" pitchFamily="34" charset="-120"/>
              <a:ea typeface="微軟正黑體" panose="020B0604030504040204" pitchFamily="34" charset="-120"/>
            </a:endParaRPr>
          </a:p>
        </p:txBody>
      </p:sp>
      <p:sp>
        <p:nvSpPr>
          <p:cNvPr id="14" name="Text Box 45"/>
          <p:cNvSpPr txBox="1">
            <a:spLocks noChangeArrowheads="1"/>
          </p:cNvSpPr>
          <p:nvPr/>
        </p:nvSpPr>
        <p:spPr bwMode="auto">
          <a:xfrm>
            <a:off x="1502519" y="2677752"/>
            <a:ext cx="7641479" cy="1325620"/>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sz="3200" b="1" dirty="0">
                <a:latin typeface="微軟正黑體" panose="020B0604030504040204" pitchFamily="34" charset="-120"/>
                <a:ea typeface="微軟正黑體" panose="020B0604030504040204" pitchFamily="34" charset="-120"/>
              </a:rPr>
              <a:t>參、重要農業節水措施</a:t>
            </a:r>
          </a:p>
          <a:p>
            <a:pPr>
              <a:spcBef>
                <a:spcPct val="50000"/>
              </a:spcBef>
              <a:tabLst>
                <a:tab pos="5467350" algn="ctr"/>
              </a:tabLst>
            </a:pPr>
            <a:endParaRPr lang="zh-TW" altLang="en-US" sz="3200" b="1" dirty="0">
              <a:latin typeface="微軟正黑體" panose="020B0604030504040204" pitchFamily="34" charset="-120"/>
              <a:ea typeface="微軟正黑體" panose="020B0604030504040204" pitchFamily="34" charset="-120"/>
            </a:endParaRPr>
          </a:p>
        </p:txBody>
      </p:sp>
      <p:sp>
        <p:nvSpPr>
          <p:cNvPr id="20" name="Text Box 45"/>
          <p:cNvSpPr txBox="1">
            <a:spLocks noChangeArrowheads="1"/>
          </p:cNvSpPr>
          <p:nvPr/>
        </p:nvSpPr>
        <p:spPr bwMode="auto">
          <a:xfrm>
            <a:off x="1500262" y="3377684"/>
            <a:ext cx="7641479" cy="1325620"/>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sz="3200" b="1" dirty="0">
                <a:latin typeface="微軟正黑體" panose="020B0604030504040204" pitchFamily="34" charset="-120"/>
                <a:ea typeface="微軟正黑體" panose="020B0604030504040204" pitchFamily="34" charset="-120"/>
              </a:rPr>
              <a:t>肆、重要農業用水開源措施</a:t>
            </a:r>
          </a:p>
          <a:p>
            <a:pPr>
              <a:spcBef>
                <a:spcPct val="50000"/>
              </a:spcBef>
              <a:tabLst>
                <a:tab pos="5467350" algn="ctr"/>
              </a:tabLst>
            </a:pPr>
            <a:endParaRPr lang="zh-TW" altLang="en-US" sz="3200" b="1" dirty="0">
              <a:latin typeface="微軟正黑體" panose="020B0604030504040204" pitchFamily="34" charset="-120"/>
              <a:ea typeface="微軟正黑體" panose="020B0604030504040204" pitchFamily="34" charset="-120"/>
            </a:endParaRPr>
          </a:p>
        </p:txBody>
      </p:sp>
      <p:sp>
        <p:nvSpPr>
          <p:cNvPr id="7" name="Text Box 45"/>
          <p:cNvSpPr txBox="1">
            <a:spLocks noChangeArrowheads="1"/>
          </p:cNvSpPr>
          <p:nvPr/>
        </p:nvSpPr>
        <p:spPr bwMode="auto">
          <a:xfrm>
            <a:off x="1500261" y="4775253"/>
            <a:ext cx="7641479" cy="586957"/>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sz="3200" b="1" dirty="0">
                <a:latin typeface="微軟正黑體" panose="020B0604030504040204" pitchFamily="34" charset="-120"/>
                <a:ea typeface="微軟正黑體" panose="020B0604030504040204" pitchFamily="34" charset="-120"/>
              </a:rPr>
              <a:t>陸、結語</a:t>
            </a:r>
          </a:p>
        </p:txBody>
      </p:sp>
      <p:sp>
        <p:nvSpPr>
          <p:cNvPr id="8" name="Text Box 45"/>
          <p:cNvSpPr txBox="1">
            <a:spLocks noChangeArrowheads="1"/>
          </p:cNvSpPr>
          <p:nvPr/>
        </p:nvSpPr>
        <p:spPr bwMode="auto">
          <a:xfrm>
            <a:off x="1475656" y="4066179"/>
            <a:ext cx="7641479" cy="586957"/>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sz="3200" b="1" dirty="0">
                <a:latin typeface="微軟正黑體" panose="020B0604030504040204" pitchFamily="34" charset="-120"/>
                <a:ea typeface="微軟正黑體" panose="020B0604030504040204" pitchFamily="34" charset="-120"/>
              </a:rPr>
              <a:t>伍、農業灌溉用水科學化管理之展望</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Times New Roman" panose="02020603050405020304" pitchFamily="18" charset="0"/>
                <a:ea typeface="微軟正黑體" pitchFamily="34" charset="-120"/>
                <a:cs typeface="Times New Roman" panose="02020603050405020304" pitchFamily="18" charset="0"/>
              </a:rPr>
              <a:t>肆、重要農業用水開源措施</a:t>
            </a:r>
          </a:p>
        </p:txBody>
      </p:sp>
      <p:grpSp>
        <p:nvGrpSpPr>
          <p:cNvPr id="15" name="Group 29"/>
          <p:cNvGrpSpPr>
            <a:grpSpLocks/>
          </p:cNvGrpSpPr>
          <p:nvPr/>
        </p:nvGrpSpPr>
        <p:grpSpPr bwMode="auto">
          <a:xfrm>
            <a:off x="251520" y="918493"/>
            <a:ext cx="182562" cy="182562"/>
            <a:chOff x="1239" y="1995"/>
            <a:chExt cx="115" cy="115"/>
          </a:xfrm>
          <a:solidFill>
            <a:srgbClr val="002060"/>
          </a:solidFill>
        </p:grpSpPr>
        <p:sp>
          <p:nvSpPr>
            <p:cNvPr id="16"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8"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3" name="矩形 2"/>
          <p:cNvSpPr/>
          <p:nvPr/>
        </p:nvSpPr>
        <p:spPr>
          <a:xfrm>
            <a:off x="467544" y="807095"/>
            <a:ext cx="8470622" cy="461665"/>
          </a:xfrm>
          <a:prstGeom prst="rect">
            <a:avLst/>
          </a:prstGeom>
        </p:spPr>
        <p:txBody>
          <a:bodyPr wrap="square">
            <a:spAutoFit/>
          </a:bodyPr>
          <a:lstStyle/>
          <a:p>
            <a:pPr algn="just">
              <a:spcBef>
                <a:spcPct val="20000"/>
              </a:spcBef>
              <a:buClr>
                <a:srgbClr val="0000CC"/>
              </a:buClr>
            </a:pPr>
            <a:r>
              <a:rPr lang="zh-TW" altLang="en-US" b="1" dirty="0">
                <a:ea typeface="微軟正黑體" pitchFamily="34" charset="-120"/>
                <a:cs typeface="Times New Roman" panose="02020603050405020304" pitchFamily="18" charset="0"/>
              </a:rPr>
              <a:t>建置調蓄池，增加調蓄空間以提升供水能力</a:t>
            </a:r>
          </a:p>
        </p:txBody>
      </p:sp>
      <p:sp>
        <p:nvSpPr>
          <p:cNvPr id="39" name="Text Box 45"/>
          <p:cNvSpPr txBox="1">
            <a:spLocks noChangeArrowheads="1"/>
          </p:cNvSpPr>
          <p:nvPr/>
        </p:nvSpPr>
        <p:spPr bwMode="auto">
          <a:xfrm>
            <a:off x="640026" y="1268671"/>
            <a:ext cx="8129324" cy="1448731"/>
          </a:xfrm>
          <a:prstGeom prst="rect">
            <a:avLst/>
          </a:prstGeom>
          <a:noFill/>
          <a:ln w="9525">
            <a:noFill/>
            <a:miter lim="800000"/>
            <a:headEnd/>
            <a:tailEnd/>
          </a:ln>
          <a:effectLst/>
        </p:spPr>
        <p:txBody>
          <a:bodyPr wrap="square" lIns="90000" tIns="46800" rIns="90000" bIns="46800">
            <a:spAutoFit/>
          </a:bodyPr>
          <a:lstStyle/>
          <a:p>
            <a:pPr algn="just">
              <a:spcBef>
                <a:spcPct val="20000"/>
              </a:spcBef>
              <a:buClr>
                <a:srgbClr val="0000CC"/>
              </a:buClr>
            </a:pPr>
            <a:r>
              <a:rPr lang="zh-TW" altLang="en-US" sz="2200" b="1" dirty="0">
                <a:ea typeface="微軟正黑體" pitchFamily="34" charset="-120"/>
                <a:cs typeface="Times New Roman" panose="02020603050405020304" pitchFamily="18" charset="0"/>
              </a:rPr>
              <a:t>以雲林管理處為例，</a:t>
            </a:r>
            <a:r>
              <a:rPr lang="en-US" altLang="zh-TW" sz="2200" b="1" dirty="0">
                <a:ea typeface="微軟正黑體" pitchFamily="34" charset="-120"/>
                <a:cs typeface="Times New Roman" panose="02020603050405020304" pitchFamily="18" charset="0"/>
              </a:rPr>
              <a:t>103</a:t>
            </a:r>
            <a:r>
              <a:rPr lang="zh-TW" altLang="en-US" sz="2200" b="1" dirty="0">
                <a:ea typeface="微軟正黑體" pitchFamily="34" charset="-120"/>
                <a:cs typeface="Times New Roman" panose="02020603050405020304" pitchFamily="18" charset="0"/>
              </a:rPr>
              <a:t>年完成濁幹線安慶圳調蓄池，其蓄水量約</a:t>
            </a:r>
            <a:r>
              <a:rPr lang="en-US" altLang="zh-TW" sz="2200" b="1" dirty="0">
                <a:ea typeface="微軟正黑體" pitchFamily="34" charset="-120"/>
                <a:cs typeface="Times New Roman" panose="02020603050405020304" pitchFamily="18" charset="0"/>
              </a:rPr>
              <a:t>2</a:t>
            </a:r>
            <a:r>
              <a:rPr lang="zh-TW" altLang="en-US" sz="2200" b="1" dirty="0">
                <a:ea typeface="微軟正黑體" pitchFamily="34" charset="-120"/>
                <a:cs typeface="Times New Roman" panose="02020603050405020304" pitchFamily="18" charset="0"/>
              </a:rPr>
              <a:t>萬噸，後又於濁幹線上興建濁幹線調蓄池，蓄水量約</a:t>
            </a:r>
            <a:r>
              <a:rPr lang="en-US" altLang="zh-TW" sz="2200" b="1" dirty="0">
                <a:ea typeface="微軟正黑體" pitchFamily="34" charset="-120"/>
                <a:cs typeface="Times New Roman" panose="02020603050405020304" pitchFamily="18" charset="0"/>
              </a:rPr>
              <a:t>9.6</a:t>
            </a:r>
            <a:r>
              <a:rPr lang="zh-TW" altLang="en-US" sz="2200" b="1" dirty="0">
                <a:ea typeface="微軟正黑體" pitchFamily="34" charset="-120"/>
                <a:cs typeface="Times New Roman" panose="02020603050405020304" pitchFamily="18" charset="0"/>
              </a:rPr>
              <a:t>萬噸，並持續規劃濁幹線多功能調蓄池</a:t>
            </a:r>
            <a:r>
              <a:rPr lang="en-US" altLang="zh-TW" sz="2200" b="1" dirty="0">
                <a:ea typeface="微軟正黑體" pitchFamily="34" charset="-120"/>
                <a:cs typeface="Times New Roman" panose="02020603050405020304" pitchFamily="18" charset="0"/>
              </a:rPr>
              <a:t>(1~3</a:t>
            </a:r>
            <a:r>
              <a:rPr lang="zh-TW" altLang="en-US" sz="2200" b="1" dirty="0">
                <a:ea typeface="微軟正黑體" pitchFamily="34" charset="-120"/>
                <a:cs typeface="Times New Roman" panose="02020603050405020304" pitchFamily="18" charset="0"/>
              </a:rPr>
              <a:t>池蓄水量共</a:t>
            </a:r>
            <a:r>
              <a:rPr lang="en-US" altLang="zh-TW" sz="2200" b="1" dirty="0">
                <a:ea typeface="微軟正黑體" pitchFamily="34" charset="-120"/>
                <a:cs typeface="Times New Roman" panose="02020603050405020304" pitchFamily="18" charset="0"/>
              </a:rPr>
              <a:t>18.7</a:t>
            </a:r>
            <a:r>
              <a:rPr lang="zh-TW" altLang="en-US" sz="2200" b="1" dirty="0">
                <a:ea typeface="微軟正黑體" pitchFamily="34" charset="-120"/>
                <a:cs typeface="Times New Roman" panose="02020603050405020304" pitchFamily="18" charset="0"/>
              </a:rPr>
              <a:t>萬噸</a:t>
            </a:r>
            <a:r>
              <a:rPr lang="en-US" altLang="zh-TW" sz="2200" b="1" dirty="0">
                <a:ea typeface="微軟正黑體" pitchFamily="34" charset="-120"/>
                <a:cs typeface="Times New Roman" panose="02020603050405020304" pitchFamily="18" charset="0"/>
              </a:rPr>
              <a:t>)</a:t>
            </a:r>
            <a:r>
              <a:rPr lang="zh-TW" altLang="en-US" sz="2200" b="1" dirty="0">
                <a:ea typeface="微軟正黑體" pitchFamily="34" charset="-120"/>
                <a:cs typeface="Times New Roman" panose="02020603050405020304" pitchFamily="18" charset="0"/>
              </a:rPr>
              <a:t>，共計可提供</a:t>
            </a:r>
            <a:r>
              <a:rPr lang="en-US" altLang="zh-TW" sz="2200" b="1" dirty="0">
                <a:ea typeface="微軟正黑體" pitchFamily="34" charset="-120"/>
                <a:cs typeface="Times New Roman" panose="02020603050405020304" pitchFamily="18" charset="0"/>
              </a:rPr>
              <a:t>30.3</a:t>
            </a:r>
            <a:r>
              <a:rPr lang="zh-TW" altLang="en-US" sz="2200" b="1" dirty="0">
                <a:ea typeface="微軟正黑體" pitchFamily="34" charset="-120"/>
                <a:cs typeface="Times New Roman" panose="02020603050405020304" pitchFamily="18" charset="0"/>
              </a:rPr>
              <a:t>萬噸蓄水量。</a:t>
            </a:r>
            <a:endParaRPr lang="en-US" altLang="zh-TW" sz="2200" b="1" dirty="0">
              <a:ea typeface="微軟正黑體" pitchFamily="34" charset="-120"/>
              <a:cs typeface="Times New Roman" panose="02020603050405020304" pitchFamily="18" charset="0"/>
            </a:endParaRPr>
          </a:p>
        </p:txBody>
      </p:sp>
      <p:grpSp>
        <p:nvGrpSpPr>
          <p:cNvPr id="40" name="Group 29"/>
          <p:cNvGrpSpPr>
            <a:grpSpLocks/>
          </p:cNvGrpSpPr>
          <p:nvPr/>
        </p:nvGrpSpPr>
        <p:grpSpPr bwMode="auto">
          <a:xfrm>
            <a:off x="512882" y="1406538"/>
            <a:ext cx="152648" cy="152647"/>
            <a:chOff x="1239" y="1995"/>
            <a:chExt cx="115" cy="115"/>
          </a:xfrm>
          <a:solidFill>
            <a:srgbClr val="FF0000"/>
          </a:solidFill>
          <a:effectLst/>
        </p:grpSpPr>
        <p:sp>
          <p:nvSpPr>
            <p:cNvPr id="41"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42"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pic>
        <p:nvPicPr>
          <p:cNvPr id="4" name="圖片 3">
            <a:extLst>
              <a:ext uri="{FF2B5EF4-FFF2-40B4-BE49-F238E27FC236}">
                <a16:creationId xmlns:a16="http://schemas.microsoft.com/office/drawing/2014/main" id="{8B6813EF-F268-19AD-7FA1-AD605416D069}"/>
              </a:ext>
            </a:extLst>
          </p:cNvPr>
          <p:cNvPicPr>
            <a:picLocks noChangeAspect="1"/>
          </p:cNvPicPr>
          <p:nvPr/>
        </p:nvPicPr>
        <p:blipFill>
          <a:blip r:embed="rId2"/>
          <a:stretch>
            <a:fillRect/>
          </a:stretch>
        </p:blipFill>
        <p:spPr>
          <a:xfrm>
            <a:off x="1182454" y="2759393"/>
            <a:ext cx="7040801" cy="3555605"/>
          </a:xfrm>
          <a:prstGeom prst="rect">
            <a:avLst/>
          </a:prstGeom>
        </p:spPr>
      </p:pic>
      <p:sp>
        <p:nvSpPr>
          <p:cNvPr id="29" name="文字方塊 28">
            <a:extLst>
              <a:ext uri="{FF2B5EF4-FFF2-40B4-BE49-F238E27FC236}">
                <a16:creationId xmlns:a16="http://schemas.microsoft.com/office/drawing/2014/main" id="{06E69CA4-B69E-069D-419C-3D784E03F1E1}"/>
              </a:ext>
            </a:extLst>
          </p:cNvPr>
          <p:cNvSpPr txBox="1"/>
          <p:nvPr/>
        </p:nvSpPr>
        <p:spPr>
          <a:xfrm>
            <a:off x="1080690" y="6348512"/>
            <a:ext cx="4948145" cy="213666"/>
          </a:xfrm>
          <a:prstGeom prst="rect">
            <a:avLst/>
          </a:prstGeom>
          <a:noFill/>
        </p:spPr>
        <p:txBody>
          <a:bodyPr wrap="square">
            <a:spAutoFit/>
          </a:bodyPr>
          <a:lstStyle/>
          <a:p>
            <a:r>
              <a:rPr lang="zh-TW" altLang="en-US" sz="1000" b="1" dirty="0">
                <a:solidFill>
                  <a:srgbClr val="0070C0"/>
                </a:solidFill>
                <a:ea typeface="微軟正黑體" panose="020B0604030504040204" pitchFamily="34" charset="-120"/>
                <a:cs typeface="Times New Roman" panose="02020603050405020304" pitchFamily="18" charset="0"/>
              </a:rPr>
              <a:t>資料來源：濁幹線多功能調蓄池執行情形，雲林管理處，</a:t>
            </a:r>
            <a:r>
              <a:rPr lang="en-US" altLang="zh-TW" sz="1000" b="1" dirty="0">
                <a:solidFill>
                  <a:srgbClr val="0070C0"/>
                </a:solidFill>
                <a:ea typeface="微軟正黑體" panose="020B0604030504040204" pitchFamily="34" charset="-120"/>
                <a:cs typeface="Times New Roman" panose="02020603050405020304" pitchFamily="18" charset="0"/>
              </a:rPr>
              <a:t>111</a:t>
            </a:r>
            <a:r>
              <a:rPr lang="zh-TW" altLang="en-US" sz="1000" b="1" dirty="0">
                <a:solidFill>
                  <a:srgbClr val="0070C0"/>
                </a:solidFill>
                <a:ea typeface="微軟正黑體" panose="020B0604030504040204" pitchFamily="34" charset="-120"/>
                <a:cs typeface="Times New Roman" panose="02020603050405020304" pitchFamily="18" charset="0"/>
              </a:rPr>
              <a:t>年</a:t>
            </a:r>
            <a:r>
              <a:rPr lang="en-US" altLang="zh-TW" sz="1000" b="1" dirty="0">
                <a:solidFill>
                  <a:srgbClr val="0070C0"/>
                </a:solidFill>
                <a:ea typeface="微軟正黑體" panose="020B0604030504040204" pitchFamily="34" charset="-120"/>
                <a:cs typeface="Times New Roman" panose="02020603050405020304" pitchFamily="18" charset="0"/>
              </a:rPr>
              <a:t>3</a:t>
            </a:r>
            <a:r>
              <a:rPr lang="zh-TW" altLang="en-US" sz="1000" b="1" dirty="0">
                <a:solidFill>
                  <a:srgbClr val="0070C0"/>
                </a:solidFill>
                <a:ea typeface="微軟正黑體" panose="020B0604030504040204" pitchFamily="34" charset="-120"/>
                <a:cs typeface="Times New Roman" panose="02020603050405020304" pitchFamily="18" charset="0"/>
              </a:rPr>
              <a:t>月</a:t>
            </a:r>
            <a:r>
              <a:rPr lang="en-US" altLang="zh-TW" sz="1000" b="1" dirty="0">
                <a:solidFill>
                  <a:srgbClr val="0070C0"/>
                </a:solidFill>
                <a:ea typeface="微軟正黑體" panose="020B0604030504040204" pitchFamily="34" charset="-120"/>
                <a:cs typeface="Times New Roman" panose="02020603050405020304" pitchFamily="18" charset="0"/>
              </a:rPr>
              <a:t>25</a:t>
            </a:r>
            <a:r>
              <a:rPr lang="zh-TW" altLang="en-US" sz="1000" b="1" dirty="0">
                <a:solidFill>
                  <a:srgbClr val="0070C0"/>
                </a:solidFill>
                <a:ea typeface="微軟正黑體" panose="020B0604030504040204" pitchFamily="34" charset="-120"/>
                <a:cs typeface="Times New Roman" panose="02020603050405020304" pitchFamily="18" charset="0"/>
              </a:rPr>
              <a:t>日</a:t>
            </a:r>
          </a:p>
        </p:txBody>
      </p:sp>
    </p:spTree>
    <p:extLst>
      <p:ext uri="{BB962C8B-B14F-4D97-AF65-F5344CB8AC3E}">
        <p14:creationId xmlns:p14="http://schemas.microsoft.com/office/powerpoint/2010/main" val="3963727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910" y="2127980"/>
            <a:ext cx="7210189" cy="4099911"/>
          </a:xfrm>
          <a:prstGeom prst="rect">
            <a:avLst/>
          </a:prstGeom>
        </p:spPr>
      </p:pic>
      <p:sp>
        <p:nvSpPr>
          <p:cNvPr id="31" name="文字方塊 30"/>
          <p:cNvSpPr txBox="1"/>
          <p:nvPr/>
        </p:nvSpPr>
        <p:spPr>
          <a:xfrm>
            <a:off x="664857" y="6058614"/>
            <a:ext cx="5493812" cy="338554"/>
          </a:xfrm>
          <a:prstGeom prst="rect">
            <a:avLst/>
          </a:prstGeom>
          <a:noFill/>
        </p:spPr>
        <p:txBody>
          <a:bodyPr wrap="none" rtlCol="0">
            <a:spAutoFit/>
          </a:bodyPr>
          <a:lstStyle/>
          <a:p>
            <a:pPr marL="177800" indent="-177800">
              <a:buFont typeface="Wingdings" panose="05000000000000000000" pitchFamily="2" charset="2"/>
              <a:buChar char="Ø"/>
            </a:pPr>
            <a:r>
              <a:rPr lang="zh-TW" altLang="en-US" sz="1600" b="1" dirty="0">
                <a:ea typeface="微軟正黑體" panose="020B0604030504040204" pitchFamily="34" charset="-120"/>
                <a:cs typeface="Times New Roman" panose="02020603050405020304" pitchFamily="18" charset="0"/>
              </a:rPr>
              <a:t>灌溉用水調蓄設施增闢應用之「順藤結瓜」模式示意圖</a:t>
            </a:r>
          </a:p>
        </p:txBody>
      </p:sp>
      <p:pic>
        <p:nvPicPr>
          <p:cNvPr id="9" name="圖片 8"/>
          <p:cNvPicPr>
            <a:picLocks noChangeAspect="1"/>
          </p:cNvPicPr>
          <p:nvPr/>
        </p:nvPicPr>
        <p:blipFill rotWithShape="1">
          <a:blip r:embed="rId3" cstate="screen">
            <a:extLst>
              <a:ext uri="{28A0092B-C50C-407E-A947-70E740481C1C}">
                <a14:useLocalDpi xmlns:a14="http://schemas.microsoft.com/office/drawing/2010/main"/>
              </a:ext>
            </a:extLst>
          </a:blip>
          <a:srcRect b="9317"/>
          <a:stretch/>
        </p:blipFill>
        <p:spPr>
          <a:xfrm>
            <a:off x="6568812" y="2497755"/>
            <a:ext cx="2360520" cy="2348352"/>
          </a:xfrm>
          <a:prstGeom prst="rect">
            <a:avLst/>
          </a:prstGeom>
        </p:spPr>
      </p:pic>
      <p:grpSp>
        <p:nvGrpSpPr>
          <p:cNvPr id="10" name="群組 9"/>
          <p:cNvGrpSpPr/>
          <p:nvPr/>
        </p:nvGrpSpPr>
        <p:grpSpPr>
          <a:xfrm>
            <a:off x="6444208" y="2775375"/>
            <a:ext cx="1876408" cy="629682"/>
            <a:chOff x="965465" y="3910789"/>
            <a:chExt cx="2078302" cy="697433"/>
          </a:xfrm>
        </p:grpSpPr>
        <p:sp>
          <p:nvSpPr>
            <p:cNvPr id="11" name="文字方塊 10"/>
            <p:cNvSpPr txBox="1"/>
            <p:nvPr/>
          </p:nvSpPr>
          <p:spPr>
            <a:xfrm rot="2314796">
              <a:off x="1424660" y="3910789"/>
              <a:ext cx="992579" cy="253916"/>
            </a:xfrm>
            <a:prstGeom prst="rect">
              <a:avLst/>
            </a:prstGeom>
            <a:noFill/>
          </p:spPr>
          <p:txBody>
            <a:bodyPr wrap="none" rtlCol="0">
              <a:spAutoFit/>
            </a:bodyPr>
            <a:lstStyle/>
            <a:p>
              <a:r>
                <a:rPr lang="zh-TW" altLang="en-US" sz="1050" b="1" dirty="0">
                  <a:solidFill>
                    <a:srgbClr val="C00000"/>
                  </a:solidFill>
                  <a:effectLst>
                    <a:glow rad="63500">
                      <a:schemeClr val="bg1"/>
                    </a:glow>
                  </a:effectLst>
                  <a:latin typeface="微軟正黑體" panose="020B0604030504040204" pitchFamily="34" charset="-120"/>
                  <a:ea typeface="微軟正黑體" panose="020B0604030504040204" pitchFamily="34" charset="-120"/>
                </a:rPr>
                <a:t>南勢圳導水路</a:t>
              </a:r>
            </a:p>
          </p:txBody>
        </p:sp>
        <p:sp>
          <p:nvSpPr>
            <p:cNvPr id="12" name="文字方塊 11"/>
            <p:cNvSpPr txBox="1"/>
            <p:nvPr/>
          </p:nvSpPr>
          <p:spPr>
            <a:xfrm rot="1945152">
              <a:off x="965465" y="4354306"/>
              <a:ext cx="1127232" cy="253916"/>
            </a:xfrm>
            <a:prstGeom prst="rect">
              <a:avLst/>
            </a:prstGeom>
            <a:noFill/>
          </p:spPr>
          <p:txBody>
            <a:bodyPr wrap="none" rtlCol="0">
              <a:spAutoFit/>
            </a:bodyPr>
            <a:lstStyle/>
            <a:p>
              <a:r>
                <a:rPr lang="zh-TW" altLang="en-US" sz="1050" b="1" dirty="0">
                  <a:solidFill>
                    <a:srgbClr val="C00000"/>
                  </a:solidFill>
                  <a:effectLst>
                    <a:glow rad="63500">
                      <a:schemeClr val="bg1"/>
                    </a:glow>
                  </a:effectLst>
                  <a:latin typeface="微軟正黑體" panose="020B0604030504040204" pitchFamily="34" charset="-120"/>
                  <a:ea typeface="微軟正黑體" panose="020B0604030504040204" pitchFamily="34" charset="-120"/>
                </a:rPr>
                <a:t>石龜溪圳導水路</a:t>
              </a:r>
            </a:p>
          </p:txBody>
        </p:sp>
        <p:sp>
          <p:nvSpPr>
            <p:cNvPr id="13" name="文字方塊 12"/>
            <p:cNvSpPr txBox="1"/>
            <p:nvPr/>
          </p:nvSpPr>
          <p:spPr>
            <a:xfrm rot="19407888">
              <a:off x="2320492" y="3958668"/>
              <a:ext cx="723275" cy="253916"/>
            </a:xfrm>
            <a:prstGeom prst="rect">
              <a:avLst/>
            </a:prstGeom>
            <a:noFill/>
          </p:spPr>
          <p:txBody>
            <a:bodyPr wrap="none" rtlCol="0">
              <a:spAutoFit/>
            </a:bodyPr>
            <a:lstStyle/>
            <a:p>
              <a:r>
                <a:rPr lang="zh-TW" altLang="en-US" sz="1050" b="1" dirty="0">
                  <a:solidFill>
                    <a:srgbClr val="C00000"/>
                  </a:solidFill>
                  <a:effectLst>
                    <a:glow rad="63500">
                      <a:schemeClr val="bg1"/>
                    </a:glow>
                  </a:effectLst>
                  <a:latin typeface="微軟正黑體" panose="020B0604030504040204" pitchFamily="34" charset="-120"/>
                  <a:ea typeface="微軟正黑體" panose="020B0604030504040204" pitchFamily="34" charset="-120"/>
                </a:rPr>
                <a:t>斗六大圳</a:t>
              </a:r>
            </a:p>
          </p:txBody>
        </p:sp>
      </p:grpSp>
      <p:grpSp>
        <p:nvGrpSpPr>
          <p:cNvPr id="14" name="群組 13"/>
          <p:cNvGrpSpPr/>
          <p:nvPr/>
        </p:nvGrpSpPr>
        <p:grpSpPr>
          <a:xfrm>
            <a:off x="6572973" y="4901369"/>
            <a:ext cx="2353415" cy="1335943"/>
            <a:chOff x="4324171" y="3909003"/>
            <a:chExt cx="4187443" cy="2377051"/>
          </a:xfrm>
        </p:grpSpPr>
        <p:pic>
          <p:nvPicPr>
            <p:cNvPr id="15" name="圖片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24171" y="3909003"/>
              <a:ext cx="4187443" cy="2377051"/>
            </a:xfrm>
            <a:prstGeom prst="rect">
              <a:avLst/>
            </a:prstGeom>
          </p:spPr>
        </p:pic>
        <p:sp>
          <p:nvSpPr>
            <p:cNvPr id="16" name="文字方塊 15"/>
            <p:cNvSpPr txBox="1"/>
            <p:nvPr/>
          </p:nvSpPr>
          <p:spPr>
            <a:xfrm rot="386497">
              <a:off x="5548430" y="5341144"/>
              <a:ext cx="857927" cy="253917"/>
            </a:xfrm>
            <a:prstGeom prst="rect">
              <a:avLst/>
            </a:prstGeom>
            <a:noFill/>
          </p:spPr>
          <p:txBody>
            <a:bodyPr wrap="none" rtlCol="0">
              <a:spAutoFit/>
            </a:bodyPr>
            <a:lstStyle/>
            <a:p>
              <a:r>
                <a:rPr lang="zh-TW" altLang="en-US" sz="1050" b="1" dirty="0">
                  <a:solidFill>
                    <a:srgbClr val="C00000"/>
                  </a:solidFill>
                  <a:effectLst>
                    <a:glow rad="63500">
                      <a:schemeClr val="bg1"/>
                    </a:glow>
                  </a:effectLst>
                  <a:latin typeface="微軟正黑體" panose="020B0604030504040204" pitchFamily="34" charset="-120"/>
                  <a:ea typeface="微軟正黑體" panose="020B0604030504040204" pitchFamily="34" charset="-120"/>
                </a:rPr>
                <a:t>栗子崙分線</a:t>
              </a:r>
            </a:p>
          </p:txBody>
        </p:sp>
        <p:sp>
          <p:nvSpPr>
            <p:cNvPr id="17" name="文字方塊 16"/>
            <p:cNvSpPr txBox="1"/>
            <p:nvPr/>
          </p:nvSpPr>
          <p:spPr>
            <a:xfrm rot="2054077">
              <a:off x="6675989" y="4472773"/>
              <a:ext cx="857927" cy="253917"/>
            </a:xfrm>
            <a:prstGeom prst="rect">
              <a:avLst/>
            </a:prstGeom>
            <a:noFill/>
          </p:spPr>
          <p:txBody>
            <a:bodyPr wrap="none" rtlCol="0">
              <a:spAutoFit/>
            </a:bodyPr>
            <a:lstStyle/>
            <a:p>
              <a:r>
                <a:rPr lang="zh-TW" altLang="en-US" sz="1050" b="1" dirty="0">
                  <a:solidFill>
                    <a:srgbClr val="C00000"/>
                  </a:solidFill>
                  <a:effectLst>
                    <a:glow rad="63500">
                      <a:schemeClr val="bg1"/>
                    </a:glow>
                  </a:effectLst>
                  <a:latin typeface="微軟正黑體" panose="020B0604030504040204" pitchFamily="34" charset="-120"/>
                  <a:ea typeface="微軟正黑體" panose="020B0604030504040204" pitchFamily="34" charset="-120"/>
                </a:rPr>
                <a:t>樹林頭別線</a:t>
              </a:r>
            </a:p>
          </p:txBody>
        </p:sp>
      </p:grpSp>
      <p:sp>
        <p:nvSpPr>
          <p:cNvPr id="18" name="矩形 17"/>
          <p:cNvSpPr/>
          <p:nvPr/>
        </p:nvSpPr>
        <p:spPr>
          <a:xfrm>
            <a:off x="6506654" y="4408840"/>
            <a:ext cx="800219" cy="461665"/>
          </a:xfrm>
          <a:prstGeom prst="rect">
            <a:avLst/>
          </a:prstGeom>
        </p:spPr>
        <p:txBody>
          <a:bodyPr wrap="none">
            <a:spAutoFit/>
          </a:bodyPr>
          <a:lstStyle/>
          <a:p>
            <a:pPr algn="ctr" fontAlgn="ctr"/>
            <a:r>
              <a:rPr lang="zh-TW" altLang="en-US" b="1" dirty="0">
                <a:ln>
                  <a:solidFill>
                    <a:sysClr val="windowText" lastClr="000000"/>
                  </a:solidFill>
                </a:ln>
                <a:solidFill>
                  <a:schemeClr val="bg1"/>
                </a:solidFill>
                <a:effectLst/>
                <a:latin typeface="微軟正黑體" panose="020B0604030504040204" pitchFamily="34" charset="-120"/>
                <a:ea typeface="微軟正黑體" panose="020B0604030504040204" pitchFamily="34" charset="-120"/>
              </a:rPr>
              <a:t>雲林</a:t>
            </a:r>
            <a:endParaRPr lang="en-US" altLang="zh-TW" b="1" dirty="0">
              <a:ln>
                <a:solidFill>
                  <a:sysClr val="windowText" lastClr="000000"/>
                </a:solidFill>
              </a:ln>
              <a:solidFill>
                <a:schemeClr val="bg1"/>
              </a:solidFill>
              <a:effectLst/>
              <a:latin typeface="微軟正黑體" panose="020B0604030504040204" pitchFamily="34" charset="-120"/>
              <a:ea typeface="微軟正黑體" panose="020B0604030504040204" pitchFamily="34" charset="-120"/>
            </a:endParaRPr>
          </a:p>
        </p:txBody>
      </p:sp>
      <p:sp>
        <p:nvSpPr>
          <p:cNvPr id="19" name="矩形 18"/>
          <p:cNvSpPr/>
          <p:nvPr/>
        </p:nvSpPr>
        <p:spPr>
          <a:xfrm>
            <a:off x="6525224" y="4841319"/>
            <a:ext cx="800219" cy="461665"/>
          </a:xfrm>
          <a:prstGeom prst="rect">
            <a:avLst/>
          </a:prstGeom>
        </p:spPr>
        <p:txBody>
          <a:bodyPr wrap="none">
            <a:spAutoFit/>
          </a:bodyPr>
          <a:lstStyle/>
          <a:p>
            <a:pPr algn="ctr" fontAlgn="ctr"/>
            <a:r>
              <a:rPr lang="zh-TW" altLang="en-US" b="1" dirty="0">
                <a:ln>
                  <a:solidFill>
                    <a:sysClr val="windowText" lastClr="000000"/>
                  </a:solidFill>
                </a:ln>
                <a:solidFill>
                  <a:schemeClr val="bg1"/>
                </a:solidFill>
                <a:effectLst/>
                <a:latin typeface="微軟正黑體" panose="020B0604030504040204" pitchFamily="34" charset="-120"/>
                <a:ea typeface="微軟正黑體" panose="020B0604030504040204" pitchFamily="34" charset="-120"/>
              </a:rPr>
              <a:t>嘉南</a:t>
            </a:r>
            <a:endParaRPr lang="en-US" altLang="zh-TW" b="1" dirty="0">
              <a:ln>
                <a:solidFill>
                  <a:sysClr val="windowText" lastClr="000000"/>
                </a:solidFill>
              </a:ln>
              <a:solidFill>
                <a:schemeClr val="bg1"/>
              </a:solidFill>
              <a:effectLst/>
              <a:latin typeface="微軟正黑體" panose="020B0604030504040204" pitchFamily="34" charset="-120"/>
              <a:ea typeface="微軟正黑體" panose="020B0604030504040204" pitchFamily="34" charset="-120"/>
            </a:endParaRPr>
          </a:p>
        </p:txBody>
      </p:sp>
      <p:sp>
        <p:nvSpPr>
          <p:cNvPr id="2" name="矩形 1"/>
          <p:cNvSpPr/>
          <p:nvPr/>
        </p:nvSpPr>
        <p:spPr>
          <a:xfrm>
            <a:off x="6727978" y="2167359"/>
            <a:ext cx="2236510" cy="338554"/>
          </a:xfrm>
          <a:prstGeom prst="rect">
            <a:avLst/>
          </a:prstGeom>
        </p:spPr>
        <p:txBody>
          <a:bodyPr wrap="none">
            <a:spAutoFit/>
          </a:bodyPr>
          <a:lstStyle/>
          <a:p>
            <a:r>
              <a:rPr lang="zh-TW" altLang="en-US" sz="1600" b="1" dirty="0">
                <a:latin typeface="微軟正黑體" panose="020B0604030504040204" pitchFamily="34" charset="-120"/>
                <a:ea typeface="微軟正黑體" panose="020B0604030504040204" pitchFamily="34" charset="-120"/>
              </a:rPr>
              <a:t>台糖農地增設埤塘評估</a:t>
            </a:r>
            <a:endParaRPr lang="zh-TW" altLang="en-US" sz="1600" dirty="0"/>
          </a:p>
        </p:txBody>
      </p:sp>
      <p:pic>
        <p:nvPicPr>
          <p:cNvPr id="22" name="圖片 21"/>
          <p:cNvPicPr>
            <a:picLocks noChangeAspect="1"/>
          </p:cNvPicPr>
          <p:nvPr/>
        </p:nvPicPr>
        <p:blipFill rotWithShape="1">
          <a:blip r:embed="rId5" cstate="print">
            <a:extLst>
              <a:ext uri="{28A0092B-C50C-407E-A947-70E740481C1C}">
                <a14:useLocalDpi xmlns:a14="http://schemas.microsoft.com/office/drawing/2010/main" val="0"/>
              </a:ext>
            </a:extLst>
          </a:blip>
          <a:srcRect l="13465" t="4951" r="14045" b="3404"/>
          <a:stretch/>
        </p:blipFill>
        <p:spPr>
          <a:xfrm>
            <a:off x="5906789" y="4401600"/>
            <a:ext cx="503760" cy="900000"/>
          </a:xfrm>
          <a:prstGeom prst="rect">
            <a:avLst/>
          </a:prstGeom>
        </p:spPr>
      </p:pic>
      <p:sp>
        <p:nvSpPr>
          <p:cNvPr id="3" name="橢圓 2"/>
          <p:cNvSpPr/>
          <p:nvPr/>
        </p:nvSpPr>
        <p:spPr>
          <a:xfrm>
            <a:off x="5987777" y="4774099"/>
            <a:ext cx="72008" cy="7200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5953943" y="4919731"/>
            <a:ext cx="72008" cy="7200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單箭頭接點 4"/>
          <p:cNvCxnSpPr>
            <a:stCxn id="3" idx="6"/>
          </p:cNvCxnSpPr>
          <p:nvPr/>
        </p:nvCxnSpPr>
        <p:spPr>
          <a:xfrm>
            <a:off x="6059785" y="4810103"/>
            <a:ext cx="51613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stCxn id="23" idx="6"/>
          </p:cNvCxnSpPr>
          <p:nvPr/>
        </p:nvCxnSpPr>
        <p:spPr>
          <a:xfrm>
            <a:off x="6025951" y="4955735"/>
            <a:ext cx="54996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向下箭號 27"/>
          <p:cNvSpPr/>
          <p:nvPr/>
        </p:nvSpPr>
        <p:spPr>
          <a:xfrm>
            <a:off x="6595786" y="2258487"/>
            <a:ext cx="180692" cy="180692"/>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30" name="文字方塊 29"/>
          <p:cNvSpPr txBox="1"/>
          <p:nvPr/>
        </p:nvSpPr>
        <p:spPr>
          <a:xfrm>
            <a:off x="6483155" y="6237312"/>
            <a:ext cx="2621230" cy="338554"/>
          </a:xfrm>
          <a:prstGeom prst="rect">
            <a:avLst/>
          </a:prstGeom>
          <a:noFill/>
        </p:spPr>
        <p:txBody>
          <a:bodyPr wrap="none" rtlCol="0">
            <a:spAutoFit/>
          </a:bodyPr>
          <a:lstStyle/>
          <a:p>
            <a:pPr marL="177800" indent="-177800">
              <a:buFont typeface="Wingdings" panose="05000000000000000000" pitchFamily="2" charset="2"/>
              <a:buChar char="Ø"/>
            </a:pPr>
            <a:r>
              <a:rPr lang="zh-TW" altLang="en-US" sz="1600" b="1" dirty="0">
                <a:ea typeface="微軟正黑體" panose="020B0604030504040204" pitchFamily="34" charset="-120"/>
                <a:cs typeface="Times New Roman" panose="02020603050405020304" pitchFamily="18" charset="0"/>
              </a:rPr>
              <a:t>雲林及嘉南灌區規劃方案</a:t>
            </a:r>
          </a:p>
        </p:txBody>
      </p:sp>
      <p:sp>
        <p:nvSpPr>
          <p:cNvPr id="33" name="向下箭號 32"/>
          <p:cNvSpPr/>
          <p:nvPr/>
        </p:nvSpPr>
        <p:spPr>
          <a:xfrm rot="1800000">
            <a:off x="3382427" y="3077793"/>
            <a:ext cx="177427" cy="326749"/>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34" name="向下箭號 33"/>
          <p:cNvSpPr/>
          <p:nvPr/>
        </p:nvSpPr>
        <p:spPr>
          <a:xfrm>
            <a:off x="3231189" y="4172471"/>
            <a:ext cx="315663" cy="328449"/>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36" name="向下箭號 35"/>
          <p:cNvSpPr/>
          <p:nvPr/>
        </p:nvSpPr>
        <p:spPr>
          <a:xfrm rot="5400000">
            <a:off x="4892367" y="2962181"/>
            <a:ext cx="223280" cy="243188"/>
          </a:xfrm>
          <a:prstGeom prst="downArrow">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44" name="矩形 43"/>
          <p:cNvSpPr/>
          <p:nvPr/>
        </p:nvSpPr>
        <p:spPr>
          <a:xfrm>
            <a:off x="3242485" y="3041508"/>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蓄存</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46" name="矩形 45"/>
          <p:cNvSpPr/>
          <p:nvPr/>
        </p:nvSpPr>
        <p:spPr>
          <a:xfrm>
            <a:off x="3159211" y="4141623"/>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調配</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52" name="向下箭號 51"/>
          <p:cNvSpPr/>
          <p:nvPr/>
        </p:nvSpPr>
        <p:spPr>
          <a:xfrm rot="16200000">
            <a:off x="3153408" y="4619214"/>
            <a:ext cx="279350" cy="290666"/>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45" name="矩形 44"/>
          <p:cNvSpPr/>
          <p:nvPr/>
        </p:nvSpPr>
        <p:spPr>
          <a:xfrm>
            <a:off x="4687373" y="3615537"/>
            <a:ext cx="646331"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調蓄池</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53" name="矩形 52"/>
          <p:cNvSpPr/>
          <p:nvPr/>
        </p:nvSpPr>
        <p:spPr>
          <a:xfrm>
            <a:off x="1392258" y="3546391"/>
            <a:ext cx="646331"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人工湖</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54" name="矩形 53"/>
          <p:cNvSpPr/>
          <p:nvPr/>
        </p:nvSpPr>
        <p:spPr>
          <a:xfrm>
            <a:off x="3088597" y="3624063"/>
            <a:ext cx="646331"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調蓄池</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55" name="矩形 54"/>
          <p:cNvSpPr/>
          <p:nvPr/>
        </p:nvSpPr>
        <p:spPr>
          <a:xfrm>
            <a:off x="2668110" y="4523683"/>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埤塘</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58" name="矩形 57"/>
          <p:cNvSpPr/>
          <p:nvPr/>
        </p:nvSpPr>
        <p:spPr>
          <a:xfrm>
            <a:off x="1668235" y="4506040"/>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埤塘</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59" name="矩形 58"/>
          <p:cNvSpPr/>
          <p:nvPr/>
        </p:nvSpPr>
        <p:spPr>
          <a:xfrm>
            <a:off x="4980477" y="4549527"/>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埤塘</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62" name="矩形 61"/>
          <p:cNvSpPr/>
          <p:nvPr/>
        </p:nvSpPr>
        <p:spPr>
          <a:xfrm>
            <a:off x="5069752" y="5163099"/>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水田</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63" name="矩形 62"/>
          <p:cNvSpPr/>
          <p:nvPr/>
        </p:nvSpPr>
        <p:spPr>
          <a:xfrm>
            <a:off x="4291432" y="5170000"/>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水田</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64" name="矩形 63"/>
          <p:cNvSpPr/>
          <p:nvPr/>
        </p:nvSpPr>
        <p:spPr>
          <a:xfrm>
            <a:off x="5120281" y="2937104"/>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河川</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65" name="矩形 64"/>
          <p:cNvSpPr/>
          <p:nvPr/>
        </p:nvSpPr>
        <p:spPr>
          <a:xfrm>
            <a:off x="3013424" y="4602109"/>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調配</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66" name="矩形 65"/>
          <p:cNvSpPr/>
          <p:nvPr/>
        </p:nvSpPr>
        <p:spPr>
          <a:xfrm>
            <a:off x="4241700" y="4574601"/>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水田</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69" name="矩形 68"/>
          <p:cNvSpPr/>
          <p:nvPr/>
        </p:nvSpPr>
        <p:spPr>
          <a:xfrm>
            <a:off x="3300630" y="5151469"/>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水田</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70" name="矩形 69"/>
          <p:cNvSpPr/>
          <p:nvPr/>
        </p:nvSpPr>
        <p:spPr>
          <a:xfrm>
            <a:off x="2609294" y="5112691"/>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水田</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71" name="矩形 70"/>
          <p:cNvSpPr/>
          <p:nvPr/>
        </p:nvSpPr>
        <p:spPr>
          <a:xfrm>
            <a:off x="1529318" y="5094949"/>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水田</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72" name="矩形 71"/>
          <p:cNvSpPr/>
          <p:nvPr/>
        </p:nvSpPr>
        <p:spPr>
          <a:xfrm>
            <a:off x="781369" y="5090848"/>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水田</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73" name="矩形 72"/>
          <p:cNvSpPr/>
          <p:nvPr/>
        </p:nvSpPr>
        <p:spPr>
          <a:xfrm>
            <a:off x="941480" y="4533104"/>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水田</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74" name="矩形 73"/>
          <p:cNvSpPr/>
          <p:nvPr/>
        </p:nvSpPr>
        <p:spPr>
          <a:xfrm>
            <a:off x="3348200" y="4520683"/>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水田</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75" name="矩形 74"/>
          <p:cNvSpPr/>
          <p:nvPr/>
        </p:nvSpPr>
        <p:spPr>
          <a:xfrm>
            <a:off x="1483323" y="2982032"/>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蓄存</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77" name="向下箭號 76"/>
          <p:cNvSpPr/>
          <p:nvPr/>
        </p:nvSpPr>
        <p:spPr>
          <a:xfrm>
            <a:off x="1877653" y="4238226"/>
            <a:ext cx="177427" cy="326749"/>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76" name="矩形 75"/>
          <p:cNvSpPr/>
          <p:nvPr/>
        </p:nvSpPr>
        <p:spPr>
          <a:xfrm>
            <a:off x="1711823" y="4231319"/>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蓄存</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78" name="向下箭號 77"/>
          <p:cNvSpPr/>
          <p:nvPr/>
        </p:nvSpPr>
        <p:spPr>
          <a:xfrm>
            <a:off x="2825104" y="4250591"/>
            <a:ext cx="177427" cy="326749"/>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79" name="矩形 78"/>
          <p:cNvSpPr/>
          <p:nvPr/>
        </p:nvSpPr>
        <p:spPr>
          <a:xfrm>
            <a:off x="2659274" y="4243684"/>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蓄存</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80" name="向下箭號 79"/>
          <p:cNvSpPr/>
          <p:nvPr/>
        </p:nvSpPr>
        <p:spPr>
          <a:xfrm>
            <a:off x="5007091" y="4277247"/>
            <a:ext cx="177427" cy="326749"/>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81" name="矩形 80"/>
          <p:cNvSpPr/>
          <p:nvPr/>
        </p:nvSpPr>
        <p:spPr>
          <a:xfrm>
            <a:off x="4841261" y="4270340"/>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蓄存</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82" name="矩形 81"/>
          <p:cNvSpPr/>
          <p:nvPr/>
        </p:nvSpPr>
        <p:spPr>
          <a:xfrm>
            <a:off x="1360799" y="4073086"/>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調配</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83" name="矩形 82"/>
          <p:cNvSpPr/>
          <p:nvPr/>
        </p:nvSpPr>
        <p:spPr>
          <a:xfrm>
            <a:off x="4567680" y="3983337"/>
            <a:ext cx="492443" cy="276999"/>
          </a:xfrm>
          <a:prstGeom prst="rect">
            <a:avLst/>
          </a:prstGeom>
        </p:spPr>
        <p:txBody>
          <a:bodyPr wrap="none">
            <a:spAutoFit/>
          </a:bodyPr>
          <a:lstStyle/>
          <a:p>
            <a:pPr algn="ctr" fontAlgn="ctr"/>
            <a:r>
              <a:rPr lang="zh-TW" altLang="en-US"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rPr>
              <a:t>調配</a:t>
            </a:r>
            <a:endParaRPr lang="en-US" altLang="zh-TW" sz="1200" b="1" dirty="0">
              <a:ln w="3175">
                <a:noFill/>
              </a:ln>
              <a:solidFill>
                <a:schemeClr val="bg1"/>
              </a:solidFill>
              <a:effectLst>
                <a:glow rad="228600">
                  <a:schemeClr val="accent1">
                    <a:satMod val="175000"/>
                    <a:alpha val="40000"/>
                  </a:schemeClr>
                </a:glow>
              </a:effectLst>
              <a:latin typeface="微軟正黑體" panose="020B0604030504040204" pitchFamily="34" charset="-120"/>
              <a:ea typeface="微軟正黑體" panose="020B0604030504040204" pitchFamily="34" charset="-120"/>
            </a:endParaRPr>
          </a:p>
        </p:txBody>
      </p:sp>
      <p:sp>
        <p:nvSpPr>
          <p:cNvPr id="57" name="Text Box 45"/>
          <p:cNvSpPr txBox="1">
            <a:spLocks noChangeArrowheads="1"/>
          </p:cNvSpPr>
          <p:nvPr/>
        </p:nvSpPr>
        <p:spPr bwMode="auto">
          <a:xfrm>
            <a:off x="425450" y="777851"/>
            <a:ext cx="8190037" cy="1448731"/>
          </a:xfrm>
          <a:prstGeom prst="rect">
            <a:avLst/>
          </a:prstGeom>
          <a:noFill/>
          <a:ln w="9525">
            <a:noFill/>
            <a:miter lim="800000"/>
            <a:headEnd/>
            <a:tailEnd/>
          </a:ln>
          <a:effectLst/>
        </p:spPr>
        <p:txBody>
          <a:bodyPr wrap="square" lIns="90000" tIns="46800" rIns="90000" bIns="46800">
            <a:spAutoFit/>
          </a:bodyPr>
          <a:lstStyle/>
          <a:p>
            <a:pPr algn="just">
              <a:spcBef>
                <a:spcPct val="50000"/>
              </a:spcBef>
              <a:buClr>
                <a:srgbClr val="FF0000"/>
              </a:buClr>
              <a:buSzPct val="90000"/>
              <a:tabLst>
                <a:tab pos="5467350" algn="ctr"/>
              </a:tabLst>
            </a:pPr>
            <a:r>
              <a:rPr lang="zh-TW" altLang="en-US" sz="2200" b="1" dirty="0">
                <a:ea typeface="微軟正黑體" pitchFamily="34" charset="-120"/>
                <a:cs typeface="Times New Roman" panose="02020603050405020304" pitchFamily="18" charset="0"/>
              </a:rPr>
              <a:t>借鏡桃園地區</a:t>
            </a:r>
            <a:r>
              <a:rPr lang="en-US" altLang="zh-TW" sz="2200" b="1" dirty="0">
                <a:ea typeface="微軟正黑體" pitchFamily="34" charset="-120"/>
                <a:cs typeface="Times New Roman" panose="02020603050405020304" pitchFamily="18" charset="0"/>
              </a:rPr>
              <a:t>7</a:t>
            </a:r>
            <a:r>
              <a:rPr lang="zh-TW" altLang="en-US" sz="2200" b="1" dirty="0">
                <a:ea typeface="微軟正黑體" pitchFamily="34" charset="-120"/>
                <a:cs typeface="Times New Roman" panose="02020603050405020304" pitchFamily="18" charset="0"/>
              </a:rPr>
              <a:t>百餘口灌溉蓄水埤塘，長期以來調蓄灌溉下游</a:t>
            </a:r>
            <a:r>
              <a:rPr lang="en-US" altLang="zh-TW" sz="2200" b="1" dirty="0">
                <a:ea typeface="微軟正黑體" pitchFamily="34" charset="-120"/>
                <a:cs typeface="Times New Roman" panose="02020603050405020304" pitchFamily="18" charset="0"/>
              </a:rPr>
              <a:t>3</a:t>
            </a:r>
            <a:r>
              <a:rPr lang="zh-TW" altLang="en-US" sz="2200" b="1" dirty="0">
                <a:ea typeface="微軟正黑體" pitchFamily="34" charset="-120"/>
                <a:cs typeface="Times New Roman" panose="02020603050405020304" pitchFamily="18" charset="0"/>
              </a:rPr>
              <a:t>萬</a:t>
            </a:r>
            <a:r>
              <a:rPr lang="en-US" altLang="zh-TW" sz="2200" b="1" dirty="0">
                <a:ea typeface="微軟正黑體" pitchFamily="34" charset="-120"/>
                <a:cs typeface="Times New Roman" panose="02020603050405020304" pitchFamily="18" charset="0"/>
              </a:rPr>
              <a:t>3</a:t>
            </a:r>
            <a:r>
              <a:rPr lang="zh-TW" altLang="en-US" sz="2200" b="1" dirty="0">
                <a:ea typeface="微軟正黑體" pitchFamily="34" charset="-120"/>
                <a:cs typeface="Times New Roman" panose="02020603050405020304" pitchFamily="18" charset="0"/>
              </a:rPr>
              <a:t>千公頃雙期作水稻田之成功模式，推廣運用於缺水灌區，以連結河川或水路方式興建調蓄池、埤塘之</a:t>
            </a:r>
            <a:r>
              <a:rPr lang="zh-TW" altLang="en-US" sz="2200" b="1" dirty="0">
                <a:solidFill>
                  <a:srgbClr val="FF0000"/>
                </a:solidFill>
                <a:ea typeface="微軟正黑體" pitchFamily="34" charset="-120"/>
                <a:cs typeface="Times New Roman" panose="02020603050405020304" pitchFamily="18" charset="0"/>
              </a:rPr>
              <a:t>「順藤結瓜」模式</a:t>
            </a:r>
            <a:r>
              <a:rPr lang="zh-TW" altLang="en-US" sz="2200" b="1" dirty="0">
                <a:ea typeface="微軟正黑體" pitchFamily="34" charset="-120"/>
                <a:cs typeface="Times New Roman" panose="02020603050405020304" pitchFamily="18" charset="0"/>
              </a:rPr>
              <a:t>穩定供應農業灌溉用水。</a:t>
            </a:r>
          </a:p>
        </p:txBody>
      </p:sp>
      <p:sp>
        <p:nvSpPr>
          <p:cNvPr id="60"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Times New Roman" panose="02020603050405020304" pitchFamily="18" charset="0"/>
                <a:ea typeface="微軟正黑體" pitchFamily="34" charset="-120"/>
                <a:cs typeface="Times New Roman" panose="02020603050405020304" pitchFamily="18" charset="0"/>
              </a:rPr>
              <a:t>肆、重要農業用水開源措施</a:t>
            </a:r>
          </a:p>
        </p:txBody>
      </p:sp>
      <p:grpSp>
        <p:nvGrpSpPr>
          <p:cNvPr id="61" name="Group 29">
            <a:extLst>
              <a:ext uri="{FF2B5EF4-FFF2-40B4-BE49-F238E27FC236}">
                <a16:creationId xmlns:a16="http://schemas.microsoft.com/office/drawing/2014/main" id="{2C5D30E9-1098-4AD6-93C2-71944622CA55}"/>
              </a:ext>
            </a:extLst>
          </p:cNvPr>
          <p:cNvGrpSpPr>
            <a:grpSpLocks/>
          </p:cNvGrpSpPr>
          <p:nvPr/>
        </p:nvGrpSpPr>
        <p:grpSpPr bwMode="auto">
          <a:xfrm>
            <a:off x="251520" y="918493"/>
            <a:ext cx="182562" cy="182562"/>
            <a:chOff x="1239" y="1995"/>
            <a:chExt cx="115" cy="115"/>
          </a:xfrm>
          <a:solidFill>
            <a:srgbClr val="002060"/>
          </a:solidFill>
        </p:grpSpPr>
        <p:sp>
          <p:nvSpPr>
            <p:cNvPr id="67" name="AutoShape 27">
              <a:extLst>
                <a:ext uri="{FF2B5EF4-FFF2-40B4-BE49-F238E27FC236}">
                  <a16:creationId xmlns:a16="http://schemas.microsoft.com/office/drawing/2014/main" id="{F04BD9F6-3DB5-46F3-BDD1-4C6B9FBC5038}"/>
                </a:ext>
              </a:extLst>
            </p:cNvPr>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8" name="AutoShape 28">
              <a:extLst>
                <a:ext uri="{FF2B5EF4-FFF2-40B4-BE49-F238E27FC236}">
                  <a16:creationId xmlns:a16="http://schemas.microsoft.com/office/drawing/2014/main" id="{31CFE94F-1654-4E19-BBC9-D0E11D683FAB}"/>
                </a:ext>
              </a:extLst>
            </p:cNvPr>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pSp>
    </p:spTree>
    <p:extLst>
      <p:ext uri="{BB962C8B-B14F-4D97-AF65-F5344CB8AC3E}">
        <p14:creationId xmlns:p14="http://schemas.microsoft.com/office/powerpoint/2010/main" val="590469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Times New Roman" panose="02020603050405020304" pitchFamily="18" charset="0"/>
                <a:ea typeface="微軟正黑體" pitchFamily="34" charset="-120"/>
                <a:cs typeface="Times New Roman" panose="02020603050405020304" pitchFamily="18" charset="0"/>
              </a:rPr>
              <a:t>伍、農業灌溉用水科學化管理之展望</a:t>
            </a:r>
          </a:p>
        </p:txBody>
      </p:sp>
      <p:grpSp>
        <p:nvGrpSpPr>
          <p:cNvPr id="44" name="Group 29"/>
          <p:cNvGrpSpPr>
            <a:grpSpLocks/>
          </p:cNvGrpSpPr>
          <p:nvPr/>
        </p:nvGrpSpPr>
        <p:grpSpPr bwMode="auto">
          <a:xfrm>
            <a:off x="349887" y="970296"/>
            <a:ext cx="158050" cy="158050"/>
            <a:chOff x="1239" y="1995"/>
            <a:chExt cx="115" cy="115"/>
          </a:xfrm>
          <a:solidFill>
            <a:srgbClr val="002060"/>
          </a:solidFill>
        </p:grpSpPr>
        <p:sp>
          <p:nvSpPr>
            <p:cNvPr id="45"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46"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47" name="矩形 46"/>
          <p:cNvSpPr/>
          <p:nvPr/>
        </p:nvSpPr>
        <p:spPr>
          <a:xfrm>
            <a:off x="507937" y="858964"/>
            <a:ext cx="8316416" cy="461665"/>
          </a:xfrm>
          <a:prstGeom prst="rect">
            <a:avLst/>
          </a:prstGeom>
        </p:spPr>
        <p:txBody>
          <a:bodyPr wrap="square">
            <a:spAutoFit/>
          </a:bodyPr>
          <a:lstStyle/>
          <a:p>
            <a:pPr algn="just">
              <a:spcBef>
                <a:spcPct val="20000"/>
              </a:spcBef>
              <a:buClr>
                <a:srgbClr val="0000CC"/>
              </a:buClr>
            </a:pPr>
            <a:r>
              <a:rPr lang="zh-TW" altLang="en-US" b="1" dirty="0">
                <a:ea typeface="微軟正黑體" pitchFamily="34" charset="-120"/>
                <a:cs typeface="Times New Roman" panose="02020603050405020304" pitchFamily="18" charset="0"/>
              </a:rPr>
              <a:t>建構灌溉用水大數據，規劃適時、適地、適種之農業政策</a:t>
            </a:r>
          </a:p>
        </p:txBody>
      </p:sp>
      <p:grpSp>
        <p:nvGrpSpPr>
          <p:cNvPr id="49" name="Group 29"/>
          <p:cNvGrpSpPr>
            <a:grpSpLocks/>
          </p:cNvGrpSpPr>
          <p:nvPr/>
        </p:nvGrpSpPr>
        <p:grpSpPr bwMode="auto">
          <a:xfrm>
            <a:off x="477861" y="1465373"/>
            <a:ext cx="152648" cy="152647"/>
            <a:chOff x="1239" y="1995"/>
            <a:chExt cx="115" cy="115"/>
          </a:xfrm>
          <a:solidFill>
            <a:srgbClr val="FF0000"/>
          </a:solidFill>
          <a:effectLst/>
        </p:grpSpPr>
        <p:sp>
          <p:nvSpPr>
            <p:cNvPr id="50"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1"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4" name="矩形 3"/>
          <p:cNvSpPr/>
          <p:nvPr/>
        </p:nvSpPr>
        <p:spPr>
          <a:xfrm>
            <a:off x="615876" y="1354256"/>
            <a:ext cx="7916564" cy="1528624"/>
          </a:xfrm>
          <a:prstGeom prst="rect">
            <a:avLst/>
          </a:prstGeom>
        </p:spPr>
        <p:txBody>
          <a:bodyPr wrap="square">
            <a:spAutoFit/>
          </a:bodyPr>
          <a:lstStyle/>
          <a:p>
            <a:pPr algn="just">
              <a:lnSpc>
                <a:spcPts val="2800"/>
              </a:lnSpc>
              <a:spcBef>
                <a:spcPct val="20000"/>
              </a:spcBef>
              <a:buClr>
                <a:srgbClr val="0000CC"/>
              </a:buClr>
            </a:pPr>
            <a:r>
              <a:rPr lang="zh-TW" altLang="en-US" sz="2000" b="1" u="sng" dirty="0">
                <a:solidFill>
                  <a:srgbClr val="FF0000"/>
                </a:solidFill>
                <a:ea typeface="微軟正黑體" pitchFamily="34" charset="-120"/>
                <a:cs typeface="Times New Roman" panose="02020603050405020304" pitchFamily="18" charset="0"/>
              </a:rPr>
              <a:t>建構灌溉用水大數據</a:t>
            </a:r>
            <a:r>
              <a:rPr lang="zh-TW" altLang="en-US" sz="2000" b="1" dirty="0">
                <a:ea typeface="微軟正黑體" pitchFamily="34" charset="-120"/>
                <a:cs typeface="Times New Roman" panose="02020603050405020304" pitchFamily="18" charset="0"/>
              </a:rPr>
              <a:t>：整合跨部門間之農地利用、產銷輔導、生產型態調查及灌溉管理等農推及農田水利業務資訊、圖資，運用手持裝置及網路資料庫，建置水土作物及氣象等大數據資訊加值決策平台及研訂灌溉用水效率指標。</a:t>
            </a:r>
          </a:p>
        </p:txBody>
      </p:sp>
      <p:grpSp>
        <p:nvGrpSpPr>
          <p:cNvPr id="41" name="Group 29"/>
          <p:cNvGrpSpPr>
            <a:grpSpLocks/>
          </p:cNvGrpSpPr>
          <p:nvPr/>
        </p:nvGrpSpPr>
        <p:grpSpPr bwMode="auto">
          <a:xfrm>
            <a:off x="395975" y="3204877"/>
            <a:ext cx="152648" cy="152647"/>
            <a:chOff x="1239" y="1995"/>
            <a:chExt cx="115" cy="115"/>
          </a:xfrm>
          <a:solidFill>
            <a:srgbClr val="FF0000"/>
          </a:solidFill>
          <a:effectLst/>
        </p:grpSpPr>
        <p:sp>
          <p:nvSpPr>
            <p:cNvPr id="42"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43"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52" name="矩形 51"/>
          <p:cNvSpPr/>
          <p:nvPr/>
        </p:nvSpPr>
        <p:spPr>
          <a:xfrm>
            <a:off x="615876" y="3056938"/>
            <a:ext cx="7916564" cy="1169551"/>
          </a:xfrm>
          <a:prstGeom prst="rect">
            <a:avLst/>
          </a:prstGeom>
        </p:spPr>
        <p:txBody>
          <a:bodyPr wrap="square">
            <a:spAutoFit/>
          </a:bodyPr>
          <a:lstStyle/>
          <a:p>
            <a:pPr algn="just">
              <a:lnSpc>
                <a:spcPts val="2800"/>
              </a:lnSpc>
              <a:spcBef>
                <a:spcPct val="20000"/>
              </a:spcBef>
              <a:buClr>
                <a:srgbClr val="0000CC"/>
              </a:buClr>
            </a:pPr>
            <a:r>
              <a:rPr lang="zh-TW" altLang="en-US" sz="2000" b="1" u="sng" dirty="0">
                <a:solidFill>
                  <a:srgbClr val="FF0000"/>
                </a:solidFill>
                <a:ea typeface="微軟正黑體" pitchFamily="34" charset="-120"/>
                <a:cs typeface="Times New Roman" panose="02020603050405020304" pitchFamily="18" charset="0"/>
              </a:rPr>
              <a:t>強化目標管理及跨域政策推動成效</a:t>
            </a:r>
            <a:r>
              <a:rPr lang="zh-TW" altLang="en-US" sz="2000" b="1" dirty="0">
                <a:ea typeface="微軟正黑體" pitchFamily="34" charset="-120"/>
                <a:cs typeface="Times New Roman" panose="02020603050405020304" pitchFamily="18" charset="0"/>
              </a:rPr>
              <a:t>：依據大數據加值分析結果，發掘農業生產環境資源發展現況、深入了解各項課題、推動實驗性作法，發展因應異常狀況之預警機制。</a:t>
            </a:r>
            <a:endParaRPr lang="en-US" altLang="zh-TW" sz="2000" b="1" dirty="0">
              <a:ea typeface="微軟正黑體" pitchFamily="34" charset="-120"/>
              <a:cs typeface="Times New Roman" panose="02020603050405020304" pitchFamily="18" charset="0"/>
            </a:endParaRPr>
          </a:p>
        </p:txBody>
      </p:sp>
      <p:sp>
        <p:nvSpPr>
          <p:cNvPr id="18" name="矩形 17"/>
          <p:cNvSpPr/>
          <p:nvPr/>
        </p:nvSpPr>
        <p:spPr>
          <a:xfrm>
            <a:off x="662124" y="4365104"/>
            <a:ext cx="7916564" cy="1887696"/>
          </a:xfrm>
          <a:prstGeom prst="rect">
            <a:avLst/>
          </a:prstGeom>
        </p:spPr>
        <p:txBody>
          <a:bodyPr wrap="square">
            <a:spAutoFit/>
          </a:bodyPr>
          <a:lstStyle/>
          <a:p>
            <a:pPr algn="just">
              <a:lnSpc>
                <a:spcPts val="2800"/>
              </a:lnSpc>
              <a:spcBef>
                <a:spcPct val="20000"/>
              </a:spcBef>
              <a:buClr>
                <a:srgbClr val="0000CC"/>
              </a:buClr>
            </a:pPr>
            <a:r>
              <a:rPr lang="zh-TW" altLang="en-US" sz="2000" b="1" u="sng" dirty="0">
                <a:solidFill>
                  <a:srgbClr val="FF0000"/>
                </a:solidFill>
                <a:ea typeface="微軟正黑體" pitchFamily="34" charset="-120"/>
                <a:cs typeface="Times New Roman" panose="02020603050405020304" pitchFamily="18" charset="0"/>
              </a:rPr>
              <a:t>完善規劃適時、適地、適種農業發展政策：</a:t>
            </a:r>
            <a:r>
              <a:rPr lang="zh-TW" altLang="en-US" sz="2000" b="1" dirty="0">
                <a:ea typeface="微軟正黑體" pitchFamily="34" charset="-120"/>
                <a:cs typeface="Times New Roman" panose="02020603050405020304" pitchFamily="18" charset="0"/>
              </a:rPr>
              <a:t>運用各區域之長時間氣象數據、農地條件變化、作物種植情勢、水源供應能力、供水設施妥善情形及分布、土地利用現況等巨量資料進行分析，再輔以系統化之自動監控設備與人力支援，邁向提升用水效率及作物生產收益之雙贏局面，並有助於逐步提升我國糧食自給率以確保糧食安全。</a:t>
            </a:r>
            <a:endParaRPr lang="en-US" altLang="zh-TW" sz="2000" b="1" dirty="0">
              <a:ea typeface="微軟正黑體" pitchFamily="34" charset="-120"/>
              <a:cs typeface="Times New Roman" panose="02020603050405020304" pitchFamily="18" charset="0"/>
            </a:endParaRPr>
          </a:p>
        </p:txBody>
      </p:sp>
      <p:grpSp>
        <p:nvGrpSpPr>
          <p:cNvPr id="19" name="Group 29"/>
          <p:cNvGrpSpPr>
            <a:grpSpLocks/>
          </p:cNvGrpSpPr>
          <p:nvPr/>
        </p:nvGrpSpPr>
        <p:grpSpPr bwMode="auto">
          <a:xfrm>
            <a:off x="507937" y="4504596"/>
            <a:ext cx="152648" cy="152647"/>
            <a:chOff x="1239" y="1995"/>
            <a:chExt cx="115" cy="115"/>
          </a:xfrm>
          <a:solidFill>
            <a:srgbClr val="FF0000"/>
          </a:solidFill>
          <a:effectLst/>
        </p:grpSpPr>
        <p:sp>
          <p:nvSpPr>
            <p:cNvPr id="20"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1"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Tree>
    <p:extLst>
      <p:ext uri="{BB962C8B-B14F-4D97-AF65-F5344CB8AC3E}">
        <p14:creationId xmlns:p14="http://schemas.microsoft.com/office/powerpoint/2010/main" val="272470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圖片 127"/>
          <p:cNvPicPr>
            <a:picLocks noChangeAspect="1"/>
          </p:cNvPicPr>
          <p:nvPr/>
        </p:nvPicPr>
        <p:blipFill rotWithShape="1">
          <a:blip r:embed="rId2">
            <a:extLst>
              <a:ext uri="{28A0092B-C50C-407E-A947-70E740481C1C}">
                <a14:useLocalDpi xmlns:a14="http://schemas.microsoft.com/office/drawing/2010/main" val="0"/>
              </a:ext>
            </a:extLst>
          </a:blip>
          <a:srcRect b="7227"/>
          <a:stretch/>
        </p:blipFill>
        <p:spPr>
          <a:xfrm>
            <a:off x="36512" y="2190986"/>
            <a:ext cx="9144000" cy="4622390"/>
          </a:xfrm>
          <a:prstGeom prst="rect">
            <a:avLst/>
          </a:prstGeom>
        </p:spPr>
      </p:pic>
      <p:pic>
        <p:nvPicPr>
          <p:cNvPr id="129" name="圖片 128"/>
          <p:cNvPicPr>
            <a:picLocks noChangeAspect="1"/>
          </p:cNvPicPr>
          <p:nvPr/>
        </p:nvPicPr>
        <p:blipFill rotWithShape="1">
          <a:blip r:embed="rId3">
            <a:extLst>
              <a:ext uri="{28A0092B-C50C-407E-A947-70E740481C1C}">
                <a14:useLocalDpi xmlns:a14="http://schemas.microsoft.com/office/drawing/2010/main" val="0"/>
              </a:ext>
            </a:extLst>
          </a:blip>
          <a:srcRect l="62289" t="27459" r="16706" b="45081"/>
          <a:stretch/>
        </p:blipFill>
        <p:spPr>
          <a:xfrm rot="19992500">
            <a:off x="1590586" y="3129954"/>
            <a:ext cx="1739618" cy="1239478"/>
          </a:xfrm>
          <a:prstGeom prst="rect">
            <a:avLst/>
          </a:prstGeom>
        </p:spPr>
      </p:pic>
      <p:pic>
        <p:nvPicPr>
          <p:cNvPr id="130" name="圖片 129"/>
          <p:cNvPicPr>
            <a:picLocks noChangeAspect="1"/>
          </p:cNvPicPr>
          <p:nvPr/>
        </p:nvPicPr>
        <p:blipFill rotWithShape="1">
          <a:blip r:embed="rId4" cstate="print">
            <a:extLst>
              <a:ext uri="{28A0092B-C50C-407E-A947-70E740481C1C}">
                <a14:useLocalDpi xmlns:a14="http://schemas.microsoft.com/office/drawing/2010/main" val="0"/>
              </a:ext>
            </a:extLst>
          </a:blip>
          <a:srcRect l="39681" t="15159" r="45532" b="20750"/>
          <a:stretch/>
        </p:blipFill>
        <p:spPr>
          <a:xfrm>
            <a:off x="2395758" y="2980147"/>
            <a:ext cx="147061" cy="359791"/>
          </a:xfrm>
          <a:prstGeom prst="rect">
            <a:avLst/>
          </a:prstGeom>
        </p:spPr>
      </p:pic>
      <p:pic>
        <p:nvPicPr>
          <p:cNvPr id="131" name="圖片 130"/>
          <p:cNvPicPr>
            <a:picLocks noChangeAspect="1"/>
          </p:cNvPicPr>
          <p:nvPr/>
        </p:nvPicPr>
        <p:blipFill rotWithShape="1">
          <a:blip r:embed="rId4" cstate="print">
            <a:extLst>
              <a:ext uri="{28A0092B-C50C-407E-A947-70E740481C1C}">
                <a14:useLocalDpi xmlns:a14="http://schemas.microsoft.com/office/drawing/2010/main" val="0"/>
              </a:ext>
            </a:extLst>
          </a:blip>
          <a:srcRect l="39681" t="15159" r="45532" b="20750"/>
          <a:stretch/>
        </p:blipFill>
        <p:spPr>
          <a:xfrm>
            <a:off x="1129539" y="4313174"/>
            <a:ext cx="147061" cy="359791"/>
          </a:xfrm>
          <a:prstGeom prst="rect">
            <a:avLst/>
          </a:prstGeom>
        </p:spPr>
      </p:pic>
      <p:pic>
        <p:nvPicPr>
          <p:cNvPr id="132" name="圖片 131"/>
          <p:cNvPicPr>
            <a:picLocks noChangeAspect="1"/>
          </p:cNvPicPr>
          <p:nvPr/>
        </p:nvPicPr>
        <p:blipFill rotWithShape="1">
          <a:blip r:embed="rId4" cstate="print">
            <a:extLst>
              <a:ext uri="{28A0092B-C50C-407E-A947-70E740481C1C}">
                <a14:useLocalDpi xmlns:a14="http://schemas.microsoft.com/office/drawing/2010/main" val="0"/>
              </a:ext>
            </a:extLst>
          </a:blip>
          <a:srcRect l="39681" t="15159" r="45532" b="20750"/>
          <a:stretch/>
        </p:blipFill>
        <p:spPr>
          <a:xfrm>
            <a:off x="494226" y="5516571"/>
            <a:ext cx="147061" cy="359791"/>
          </a:xfrm>
          <a:prstGeom prst="rect">
            <a:avLst/>
          </a:prstGeom>
        </p:spPr>
      </p:pic>
      <p:sp>
        <p:nvSpPr>
          <p:cNvPr id="133" name="文字方塊 132"/>
          <p:cNvSpPr txBox="1"/>
          <p:nvPr/>
        </p:nvSpPr>
        <p:spPr>
          <a:xfrm>
            <a:off x="7018356" y="5121096"/>
            <a:ext cx="1010028" cy="523220"/>
          </a:xfrm>
          <a:prstGeom prst="rect">
            <a:avLst/>
          </a:prstGeom>
          <a:noFill/>
        </p:spPr>
        <p:txBody>
          <a:bodyPr wrap="square" rtlCol="0">
            <a:spAutoFit/>
          </a:bodyPr>
          <a:lstStyle/>
          <a:p>
            <a:pPr algn="ctr"/>
            <a:r>
              <a:rPr lang="zh-TW" altLang="en-US" sz="1400" b="1" dirty="0">
                <a:solidFill>
                  <a:schemeClr val="tx1">
                    <a:lumMod val="75000"/>
                    <a:lumOff val="25000"/>
                  </a:schemeClr>
                </a:solidFill>
                <a:effectLst>
                  <a:glow rad="114300">
                    <a:schemeClr val="bg1"/>
                  </a:glow>
                </a:effectLst>
                <a:latin typeface="微軟正黑體" panose="020B0604030504040204" pitchFamily="34" charset="-120"/>
                <a:ea typeface="微軟正黑體" panose="020B0604030504040204" pitchFamily="34" charset="-120"/>
              </a:rPr>
              <a:t>集集攔河堰</a:t>
            </a:r>
            <a:endParaRPr lang="en-US" altLang="zh-TW" sz="1400" b="1" dirty="0">
              <a:solidFill>
                <a:schemeClr val="tx1">
                  <a:lumMod val="75000"/>
                  <a:lumOff val="25000"/>
                </a:schemeClr>
              </a:solidFill>
              <a:effectLst>
                <a:glow rad="114300">
                  <a:schemeClr val="bg1"/>
                </a:glow>
              </a:effectLst>
              <a:latin typeface="微軟正黑體" panose="020B0604030504040204" pitchFamily="34" charset="-120"/>
              <a:ea typeface="微軟正黑體" panose="020B0604030504040204" pitchFamily="34" charset="-120"/>
            </a:endParaRPr>
          </a:p>
        </p:txBody>
      </p:sp>
      <p:sp>
        <p:nvSpPr>
          <p:cNvPr id="134" name="文字方塊 133"/>
          <p:cNvSpPr txBox="1"/>
          <p:nvPr/>
        </p:nvSpPr>
        <p:spPr>
          <a:xfrm>
            <a:off x="6195260" y="4135382"/>
            <a:ext cx="882014" cy="523220"/>
          </a:xfrm>
          <a:prstGeom prst="rect">
            <a:avLst/>
          </a:prstGeom>
          <a:noFill/>
        </p:spPr>
        <p:txBody>
          <a:bodyPr wrap="square" rtlCol="0">
            <a:spAutoFit/>
          </a:bodyPr>
          <a:lstStyle/>
          <a:p>
            <a:pPr algn="ctr"/>
            <a:r>
              <a:rPr lang="zh-TW" altLang="en-US" sz="1400" b="1" dirty="0">
                <a:solidFill>
                  <a:schemeClr val="tx1">
                    <a:lumMod val="75000"/>
                    <a:lumOff val="25000"/>
                  </a:schemeClr>
                </a:solidFill>
                <a:effectLst>
                  <a:glow rad="114300">
                    <a:schemeClr val="bg1"/>
                  </a:glow>
                </a:effectLst>
                <a:latin typeface="微軟正黑體" panose="020B0604030504040204" pitchFamily="34" charset="-120"/>
                <a:ea typeface="微軟正黑體" panose="020B0604030504040204" pitchFamily="34" charset="-120"/>
              </a:rPr>
              <a:t>北岸聯絡渠道</a:t>
            </a:r>
            <a:endParaRPr lang="en-US" altLang="zh-TW" sz="1400" b="1" dirty="0">
              <a:solidFill>
                <a:schemeClr val="tx1">
                  <a:lumMod val="75000"/>
                  <a:lumOff val="25000"/>
                </a:schemeClr>
              </a:solidFill>
              <a:effectLst>
                <a:glow rad="114300">
                  <a:schemeClr val="bg1"/>
                </a:glow>
              </a:effectLst>
              <a:latin typeface="微軟正黑體" panose="020B0604030504040204" pitchFamily="34" charset="-120"/>
              <a:ea typeface="微軟正黑體" panose="020B0604030504040204" pitchFamily="34" charset="-120"/>
            </a:endParaRPr>
          </a:p>
        </p:txBody>
      </p:sp>
      <p:sp>
        <p:nvSpPr>
          <p:cNvPr id="135" name="文字方塊 134"/>
          <p:cNvSpPr txBox="1"/>
          <p:nvPr/>
        </p:nvSpPr>
        <p:spPr>
          <a:xfrm>
            <a:off x="4399192" y="3874100"/>
            <a:ext cx="882014" cy="523220"/>
          </a:xfrm>
          <a:prstGeom prst="rect">
            <a:avLst/>
          </a:prstGeom>
          <a:noFill/>
        </p:spPr>
        <p:txBody>
          <a:bodyPr wrap="square" rtlCol="0">
            <a:spAutoFit/>
          </a:bodyPr>
          <a:lstStyle/>
          <a:p>
            <a:pPr algn="ctr"/>
            <a:r>
              <a:rPr lang="zh-TW" altLang="en-US" sz="1400" b="1" dirty="0">
                <a:solidFill>
                  <a:schemeClr val="tx1">
                    <a:lumMod val="75000"/>
                    <a:lumOff val="25000"/>
                  </a:schemeClr>
                </a:solidFill>
                <a:effectLst>
                  <a:glow rad="114300">
                    <a:schemeClr val="bg1"/>
                  </a:glow>
                </a:effectLst>
                <a:latin typeface="微軟正黑體" panose="020B0604030504040204" pitchFamily="34" charset="-120"/>
                <a:ea typeface="微軟正黑體" panose="020B0604030504040204" pitchFamily="34" charset="-120"/>
              </a:rPr>
              <a:t>莿仔埤圳</a:t>
            </a:r>
            <a:endParaRPr lang="en-US" altLang="zh-TW" sz="1400" b="1" dirty="0">
              <a:solidFill>
                <a:schemeClr val="tx1">
                  <a:lumMod val="75000"/>
                  <a:lumOff val="25000"/>
                </a:schemeClr>
              </a:solidFill>
              <a:effectLst>
                <a:glow rad="114300">
                  <a:schemeClr val="bg1"/>
                </a:glow>
              </a:effectLst>
              <a:latin typeface="微軟正黑體" panose="020B0604030504040204" pitchFamily="34" charset="-120"/>
              <a:ea typeface="微軟正黑體" panose="020B0604030504040204" pitchFamily="34" charset="-120"/>
            </a:endParaRPr>
          </a:p>
        </p:txBody>
      </p:sp>
      <p:sp>
        <p:nvSpPr>
          <p:cNvPr id="136" name="矩形 135"/>
          <p:cNvSpPr/>
          <p:nvPr/>
        </p:nvSpPr>
        <p:spPr>
          <a:xfrm>
            <a:off x="2926398" y="5342005"/>
            <a:ext cx="1596585" cy="738664"/>
          </a:xfrm>
          <a:prstGeom prst="rect">
            <a:avLst/>
          </a:prstGeom>
        </p:spPr>
        <p:txBody>
          <a:bodyPr wrap="square">
            <a:spAutoFit/>
          </a:bodyPr>
          <a:lstStyle/>
          <a:p>
            <a:pPr algn="ctr"/>
            <a:r>
              <a:rPr lang="zh-TW" altLang="en-US" sz="1400" b="1" dirty="0">
                <a:solidFill>
                  <a:schemeClr val="tx1">
                    <a:lumMod val="75000"/>
                    <a:lumOff val="25000"/>
                  </a:schemeClr>
                </a:solidFill>
                <a:effectLst>
                  <a:glow rad="114300">
                    <a:schemeClr val="bg1"/>
                  </a:glow>
                </a:effectLst>
                <a:latin typeface="微軟正黑體" panose="020B0604030504040204" pitchFamily="34" charset="-120"/>
                <a:ea typeface="微軟正黑體" panose="020B0604030504040204" pitchFamily="34" charset="-120"/>
              </a:rPr>
              <a:t>三條圳智慧水門</a:t>
            </a:r>
            <a:endParaRPr lang="en-US" altLang="zh-TW" sz="1400" b="1" dirty="0">
              <a:solidFill>
                <a:schemeClr val="tx1">
                  <a:lumMod val="75000"/>
                  <a:lumOff val="25000"/>
                </a:schemeClr>
              </a:solidFill>
              <a:effectLst>
                <a:glow rad="114300">
                  <a:schemeClr val="bg1"/>
                </a:glow>
              </a:effectLst>
              <a:latin typeface="微軟正黑體" panose="020B0604030504040204" pitchFamily="34" charset="-120"/>
              <a:ea typeface="微軟正黑體" panose="020B0604030504040204" pitchFamily="34" charset="-120"/>
            </a:endParaRPr>
          </a:p>
          <a:p>
            <a:pPr algn="ctr"/>
            <a:r>
              <a:rPr lang="en-US" altLang="zh-TW" sz="1400" b="1" dirty="0">
                <a:solidFill>
                  <a:schemeClr val="tx1">
                    <a:lumMod val="75000"/>
                    <a:lumOff val="25000"/>
                  </a:schemeClr>
                </a:solidFill>
                <a:effectLst>
                  <a:glow rad="114300">
                    <a:schemeClr val="bg1"/>
                  </a:glow>
                </a:effectLst>
                <a:latin typeface="微軟正黑體" panose="020B0604030504040204" pitchFamily="34" charset="-120"/>
                <a:ea typeface="微軟正黑體" panose="020B0604030504040204" pitchFamily="34" charset="-120"/>
              </a:rPr>
              <a:t>(</a:t>
            </a:r>
            <a:r>
              <a:rPr lang="zh-TW" altLang="en-US" sz="1400" b="1" dirty="0">
                <a:solidFill>
                  <a:schemeClr val="tx1">
                    <a:lumMod val="75000"/>
                    <a:lumOff val="25000"/>
                  </a:schemeClr>
                </a:solidFill>
                <a:effectLst>
                  <a:glow rad="114300">
                    <a:schemeClr val="bg1"/>
                  </a:glow>
                </a:effectLst>
                <a:latin typeface="微軟正黑體" panose="020B0604030504040204" pitchFamily="34" charset="-120"/>
                <a:ea typeface="微軟正黑體" panose="020B0604030504040204" pitchFamily="34" charset="-120"/>
              </a:rPr>
              <a:t>電子掌水工</a:t>
            </a:r>
            <a:r>
              <a:rPr lang="en-US" altLang="zh-TW" sz="1400" b="1" dirty="0">
                <a:solidFill>
                  <a:schemeClr val="tx1">
                    <a:lumMod val="75000"/>
                    <a:lumOff val="25000"/>
                  </a:schemeClr>
                </a:solidFill>
                <a:effectLst>
                  <a:glow rad="114300">
                    <a:schemeClr val="bg1"/>
                  </a:glow>
                </a:effectLst>
                <a:latin typeface="微軟正黑體" panose="020B0604030504040204" pitchFamily="34" charset="-120"/>
                <a:ea typeface="微軟正黑體" panose="020B0604030504040204" pitchFamily="34" charset="-120"/>
              </a:rPr>
              <a:t>)</a:t>
            </a:r>
            <a:r>
              <a:rPr lang="zh-TW" altLang="en-US" sz="1400" b="1" dirty="0">
                <a:solidFill>
                  <a:schemeClr val="tx1">
                    <a:lumMod val="75000"/>
                    <a:lumOff val="25000"/>
                  </a:schemeClr>
                </a:solidFill>
                <a:effectLst>
                  <a:glow rad="114300">
                    <a:schemeClr val="bg1"/>
                  </a:glow>
                </a:effectLst>
                <a:latin typeface="微軟正黑體" panose="020B0604030504040204" pitchFamily="34" charset="-120"/>
                <a:ea typeface="微軟正黑體" panose="020B0604030504040204" pitchFamily="34" charset="-120"/>
              </a:rPr>
              <a:t>試辦區</a:t>
            </a:r>
          </a:p>
        </p:txBody>
      </p:sp>
      <p:sp>
        <p:nvSpPr>
          <p:cNvPr id="137" name="文字方塊 136"/>
          <p:cNvSpPr txBox="1"/>
          <p:nvPr/>
        </p:nvSpPr>
        <p:spPr>
          <a:xfrm>
            <a:off x="859747" y="3964994"/>
            <a:ext cx="677788" cy="400110"/>
          </a:xfrm>
          <a:prstGeom prst="rect">
            <a:avLst/>
          </a:prstGeom>
          <a:noFill/>
        </p:spPr>
        <p:txBody>
          <a:bodyPr wrap="square" rtlCol="0">
            <a:spAutoFit/>
          </a:bodyPr>
          <a:lstStyle/>
          <a:p>
            <a:pPr algn="ctr"/>
            <a:r>
              <a:rPr lang="zh-TW" altLang="en-US" sz="1000" b="1" dirty="0">
                <a:solidFill>
                  <a:srgbClr val="FF0000"/>
                </a:solidFill>
                <a:effectLst>
                  <a:glow rad="88900">
                    <a:schemeClr val="bg1"/>
                  </a:glow>
                </a:effectLst>
                <a:latin typeface="微軟正黑體" panose="020B0604030504040204" pitchFamily="34" charset="-120"/>
                <a:ea typeface="微軟正黑體" panose="020B0604030504040204" pitchFamily="34" charset="-120"/>
              </a:rPr>
              <a:t>監測</a:t>
            </a:r>
            <a:endParaRPr lang="en-US" altLang="zh-TW" sz="1000" b="1" dirty="0">
              <a:solidFill>
                <a:srgbClr val="FF0000"/>
              </a:solidFill>
              <a:effectLst>
                <a:glow rad="88900">
                  <a:schemeClr val="bg1"/>
                </a:glow>
              </a:effectLst>
              <a:latin typeface="微軟正黑體" panose="020B0604030504040204" pitchFamily="34" charset="-120"/>
              <a:ea typeface="微軟正黑體" panose="020B0604030504040204" pitchFamily="34" charset="-120"/>
            </a:endParaRPr>
          </a:p>
          <a:p>
            <a:pPr algn="ctr"/>
            <a:r>
              <a:rPr lang="zh-TW" altLang="en-US" sz="1000" b="1" dirty="0">
                <a:solidFill>
                  <a:srgbClr val="FF0000"/>
                </a:solidFill>
                <a:effectLst>
                  <a:glow rad="88900">
                    <a:schemeClr val="bg1"/>
                  </a:glow>
                </a:effectLst>
                <a:latin typeface="微軟正黑體" panose="020B0604030504040204" pitchFamily="34" charset="-120"/>
                <a:ea typeface="微軟正黑體" panose="020B0604030504040204" pitchFamily="34" charset="-120"/>
              </a:rPr>
              <a:t>設備</a:t>
            </a:r>
            <a:endParaRPr lang="en-US" altLang="zh-TW" sz="1000" b="1" dirty="0">
              <a:solidFill>
                <a:srgbClr val="FF0000"/>
              </a:solidFill>
              <a:effectLst>
                <a:glow rad="88900">
                  <a:schemeClr val="bg1"/>
                </a:glow>
              </a:effectLst>
              <a:latin typeface="微軟正黑體" panose="020B0604030504040204" pitchFamily="34" charset="-120"/>
              <a:ea typeface="微軟正黑體" panose="020B0604030504040204" pitchFamily="34" charset="-120"/>
            </a:endParaRPr>
          </a:p>
        </p:txBody>
      </p:sp>
      <p:sp>
        <p:nvSpPr>
          <p:cNvPr id="138" name="文字方塊 137"/>
          <p:cNvSpPr txBox="1"/>
          <p:nvPr/>
        </p:nvSpPr>
        <p:spPr>
          <a:xfrm>
            <a:off x="228862" y="5169257"/>
            <a:ext cx="677788" cy="400110"/>
          </a:xfrm>
          <a:prstGeom prst="rect">
            <a:avLst/>
          </a:prstGeom>
          <a:noFill/>
        </p:spPr>
        <p:txBody>
          <a:bodyPr wrap="square" rtlCol="0">
            <a:spAutoFit/>
          </a:bodyPr>
          <a:lstStyle/>
          <a:p>
            <a:pPr algn="ctr"/>
            <a:r>
              <a:rPr lang="zh-TW" altLang="en-US" sz="1000" b="1" dirty="0">
                <a:solidFill>
                  <a:srgbClr val="FF0000"/>
                </a:solidFill>
                <a:effectLst>
                  <a:glow rad="88900">
                    <a:schemeClr val="bg1"/>
                  </a:glow>
                </a:effectLst>
                <a:latin typeface="微軟正黑體" panose="020B0604030504040204" pitchFamily="34" charset="-120"/>
                <a:ea typeface="微軟正黑體" panose="020B0604030504040204" pitchFamily="34" charset="-120"/>
              </a:rPr>
              <a:t>監測</a:t>
            </a:r>
            <a:endParaRPr lang="en-US" altLang="zh-TW" sz="1000" b="1" dirty="0">
              <a:solidFill>
                <a:srgbClr val="FF0000"/>
              </a:solidFill>
              <a:effectLst>
                <a:glow rad="88900">
                  <a:schemeClr val="bg1"/>
                </a:glow>
              </a:effectLst>
              <a:latin typeface="微軟正黑體" panose="020B0604030504040204" pitchFamily="34" charset="-120"/>
              <a:ea typeface="微軟正黑體" panose="020B0604030504040204" pitchFamily="34" charset="-120"/>
            </a:endParaRPr>
          </a:p>
          <a:p>
            <a:pPr algn="ctr"/>
            <a:r>
              <a:rPr lang="zh-TW" altLang="en-US" sz="1000" b="1" dirty="0">
                <a:solidFill>
                  <a:srgbClr val="FF0000"/>
                </a:solidFill>
                <a:effectLst>
                  <a:glow rad="88900">
                    <a:schemeClr val="bg1"/>
                  </a:glow>
                </a:effectLst>
                <a:latin typeface="微軟正黑體" panose="020B0604030504040204" pitchFamily="34" charset="-120"/>
                <a:ea typeface="微軟正黑體" panose="020B0604030504040204" pitchFamily="34" charset="-120"/>
              </a:rPr>
              <a:t>設備</a:t>
            </a:r>
            <a:endParaRPr lang="en-US" altLang="zh-TW" sz="1000" b="1" dirty="0">
              <a:solidFill>
                <a:srgbClr val="FF0000"/>
              </a:solidFill>
              <a:effectLst>
                <a:glow rad="88900">
                  <a:schemeClr val="bg1"/>
                </a:glow>
              </a:effectLst>
              <a:latin typeface="微軟正黑體" panose="020B0604030504040204" pitchFamily="34" charset="-120"/>
              <a:ea typeface="微軟正黑體" panose="020B0604030504040204" pitchFamily="34" charset="-120"/>
            </a:endParaRPr>
          </a:p>
        </p:txBody>
      </p:sp>
      <p:sp>
        <p:nvSpPr>
          <p:cNvPr id="139" name="文字方塊 138"/>
          <p:cNvSpPr txBox="1"/>
          <p:nvPr/>
        </p:nvSpPr>
        <p:spPr>
          <a:xfrm>
            <a:off x="7523369" y="4243104"/>
            <a:ext cx="1010028" cy="307777"/>
          </a:xfrm>
          <a:prstGeom prst="rect">
            <a:avLst/>
          </a:prstGeom>
          <a:noFill/>
        </p:spPr>
        <p:txBody>
          <a:bodyPr wrap="square" rtlCol="0">
            <a:spAutoFit/>
          </a:bodyPr>
          <a:lstStyle/>
          <a:p>
            <a:pPr algn="ctr"/>
            <a:r>
              <a:rPr lang="zh-TW" altLang="en-US" sz="1400" b="1" dirty="0">
                <a:solidFill>
                  <a:schemeClr val="tx1">
                    <a:lumMod val="75000"/>
                    <a:lumOff val="25000"/>
                  </a:schemeClr>
                </a:solidFill>
                <a:effectLst>
                  <a:glow rad="114300">
                    <a:schemeClr val="bg1"/>
                  </a:glow>
                </a:effectLst>
                <a:latin typeface="微軟正黑體" panose="020B0604030504040204" pitchFamily="34" charset="-120"/>
                <a:ea typeface="微軟正黑體" panose="020B0604030504040204" pitchFamily="34" charset="-120"/>
              </a:rPr>
              <a:t>濁水溪</a:t>
            </a:r>
            <a:endParaRPr lang="en-US" altLang="zh-TW" sz="1400" b="1" dirty="0">
              <a:solidFill>
                <a:schemeClr val="tx1">
                  <a:lumMod val="75000"/>
                  <a:lumOff val="25000"/>
                </a:schemeClr>
              </a:solidFill>
              <a:effectLst>
                <a:glow rad="114300">
                  <a:schemeClr val="bg1"/>
                </a:glow>
              </a:effectLst>
              <a:latin typeface="微軟正黑體" panose="020B0604030504040204" pitchFamily="34" charset="-120"/>
              <a:ea typeface="微軟正黑體" panose="020B0604030504040204" pitchFamily="34" charset="-120"/>
            </a:endParaRPr>
          </a:p>
        </p:txBody>
      </p:sp>
      <p:sp>
        <p:nvSpPr>
          <p:cNvPr id="140" name="橢圓 139"/>
          <p:cNvSpPr/>
          <p:nvPr/>
        </p:nvSpPr>
        <p:spPr>
          <a:xfrm>
            <a:off x="3945889" y="2455529"/>
            <a:ext cx="927839" cy="1043819"/>
          </a:xfrm>
          <a:prstGeom prst="ellipse">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zh-TW" altLang="en-US" sz="1400" b="1" dirty="0">
                <a:solidFill>
                  <a:srgbClr val="0000FF"/>
                </a:solidFill>
                <a:latin typeface="微軟正黑體" panose="020B0604030504040204" pitchFamily="34" charset="-120"/>
                <a:ea typeface="微軟正黑體" panose="020B0604030504040204" pitchFamily="34" charset="-120"/>
                <a:cs typeface="Times New Roman" pitchFamily="18" charset="0"/>
              </a:rPr>
              <a:t>自動測報整合</a:t>
            </a:r>
            <a:r>
              <a:rPr lang="zh-TW" altLang="en-US" sz="1400" b="1" dirty="0">
                <a:solidFill>
                  <a:schemeClr val="tx1"/>
                </a:solidFill>
                <a:latin typeface="微軟正黑體" panose="020B0604030504040204" pitchFamily="34" charset="-120"/>
                <a:ea typeface="微軟正黑體" panose="020B0604030504040204" pitchFamily="34" charset="-120"/>
                <a:cs typeface="Times New Roman" pitchFamily="18" charset="0"/>
              </a:rPr>
              <a:t>平台</a:t>
            </a:r>
            <a:endParaRPr lang="zh-TW" altLang="en-US" sz="1400" dirty="0">
              <a:solidFill>
                <a:schemeClr val="tx1"/>
              </a:solidFill>
              <a:latin typeface="微軟正黑體" panose="020B0604030504040204" pitchFamily="34" charset="-120"/>
              <a:ea typeface="微軟正黑體" panose="020B0604030504040204" pitchFamily="34" charset="-120"/>
            </a:endParaRPr>
          </a:p>
        </p:txBody>
      </p:sp>
      <p:sp>
        <p:nvSpPr>
          <p:cNvPr id="141" name="圓形箭號 140"/>
          <p:cNvSpPr/>
          <p:nvPr/>
        </p:nvSpPr>
        <p:spPr>
          <a:xfrm>
            <a:off x="3856882" y="2321568"/>
            <a:ext cx="1105852" cy="1244084"/>
          </a:xfrm>
          <a:prstGeom prst="circularArrow">
            <a:avLst>
              <a:gd name="adj1" fmla="val 5085"/>
              <a:gd name="adj2" fmla="val 327528"/>
              <a:gd name="adj3" fmla="val 15872472"/>
              <a:gd name="adj4" fmla="val 10800000"/>
              <a:gd name="adj5" fmla="val 5932"/>
            </a:avLst>
          </a:prstGeom>
        </p:spPr>
        <p:style>
          <a:lnRef idx="0">
            <a:schemeClr val="lt1">
              <a:hueOff val="0"/>
              <a:satOff val="0"/>
              <a:lumOff val="0"/>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hueOff val="0"/>
              <a:satOff val="0"/>
              <a:lumOff val="0"/>
              <a:alphaOff val="0"/>
            </a:schemeClr>
          </a:fontRef>
        </p:style>
      </p:sp>
      <p:sp>
        <p:nvSpPr>
          <p:cNvPr id="142" name="圓形箭號 141"/>
          <p:cNvSpPr/>
          <p:nvPr/>
        </p:nvSpPr>
        <p:spPr>
          <a:xfrm>
            <a:off x="3856882" y="2365077"/>
            <a:ext cx="1105852" cy="1244084"/>
          </a:xfrm>
          <a:prstGeom prst="circularArrow">
            <a:avLst>
              <a:gd name="adj1" fmla="val 5085"/>
              <a:gd name="adj2" fmla="val 327528"/>
              <a:gd name="adj3" fmla="val 5072472"/>
              <a:gd name="adj4" fmla="val 0"/>
              <a:gd name="adj5" fmla="val 5932"/>
            </a:avLst>
          </a:prstGeom>
        </p:spPr>
        <p:style>
          <a:lnRef idx="0">
            <a:schemeClr val="lt1">
              <a:hueOff val="0"/>
              <a:satOff val="0"/>
              <a:lumOff val="0"/>
              <a:alphaOff val="0"/>
            </a:schemeClr>
          </a:lnRef>
          <a:fillRef idx="3">
            <a:schemeClr val="accent5">
              <a:hueOff val="-3311292"/>
              <a:satOff val="13270"/>
              <a:lumOff val="2876"/>
              <a:alphaOff val="0"/>
            </a:schemeClr>
          </a:fillRef>
          <a:effectRef idx="2">
            <a:schemeClr val="accent5">
              <a:hueOff val="-3311292"/>
              <a:satOff val="13270"/>
              <a:lumOff val="2876"/>
              <a:alphaOff val="0"/>
            </a:schemeClr>
          </a:effectRef>
          <a:fontRef idx="minor">
            <a:schemeClr val="lt1">
              <a:hueOff val="0"/>
              <a:satOff val="0"/>
              <a:lumOff val="0"/>
              <a:alphaOff val="0"/>
            </a:schemeClr>
          </a:fontRef>
        </p:style>
      </p:sp>
      <p:sp>
        <p:nvSpPr>
          <p:cNvPr id="143" name="圓形箭號 142"/>
          <p:cNvSpPr/>
          <p:nvPr/>
        </p:nvSpPr>
        <p:spPr>
          <a:xfrm>
            <a:off x="3837492" y="2372108"/>
            <a:ext cx="1105852" cy="1244084"/>
          </a:xfrm>
          <a:prstGeom prst="circularArrow">
            <a:avLst>
              <a:gd name="adj1" fmla="val 5085"/>
              <a:gd name="adj2" fmla="val 327528"/>
              <a:gd name="adj3" fmla="val 10472472"/>
              <a:gd name="adj4" fmla="val 5400000"/>
              <a:gd name="adj5" fmla="val 5932"/>
            </a:avLst>
          </a:prstGeom>
        </p:spPr>
        <p:style>
          <a:lnRef idx="0">
            <a:schemeClr val="lt1">
              <a:hueOff val="0"/>
              <a:satOff val="0"/>
              <a:lumOff val="0"/>
              <a:alphaOff val="0"/>
            </a:schemeClr>
          </a:lnRef>
          <a:fillRef idx="3">
            <a:schemeClr val="accent5">
              <a:hueOff val="-6622584"/>
              <a:satOff val="26541"/>
              <a:lumOff val="5752"/>
              <a:alphaOff val="0"/>
            </a:schemeClr>
          </a:fillRef>
          <a:effectRef idx="2">
            <a:schemeClr val="accent5">
              <a:hueOff val="-6622584"/>
              <a:satOff val="26541"/>
              <a:lumOff val="5752"/>
              <a:alphaOff val="0"/>
            </a:schemeClr>
          </a:effectRef>
          <a:fontRef idx="minor">
            <a:schemeClr val="lt1">
              <a:hueOff val="0"/>
              <a:satOff val="0"/>
              <a:lumOff val="0"/>
              <a:alphaOff val="0"/>
            </a:schemeClr>
          </a:fontRef>
        </p:style>
      </p:sp>
      <p:sp>
        <p:nvSpPr>
          <p:cNvPr id="144" name="圓形箭號 143"/>
          <p:cNvSpPr/>
          <p:nvPr/>
        </p:nvSpPr>
        <p:spPr>
          <a:xfrm>
            <a:off x="3876272" y="2314537"/>
            <a:ext cx="1105852" cy="1244084"/>
          </a:xfrm>
          <a:prstGeom prst="circularArrow">
            <a:avLst>
              <a:gd name="adj1" fmla="val 5085"/>
              <a:gd name="adj2" fmla="val 327528"/>
              <a:gd name="adj3" fmla="val 21272472"/>
              <a:gd name="adj4" fmla="val 16200000"/>
              <a:gd name="adj5" fmla="val 5932"/>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hueOff val="0"/>
              <a:satOff val="0"/>
              <a:lumOff val="0"/>
              <a:alphaOff val="0"/>
            </a:schemeClr>
          </a:fontRef>
        </p:style>
      </p:sp>
      <p:sp>
        <p:nvSpPr>
          <p:cNvPr id="145" name="圖案 144"/>
          <p:cNvSpPr/>
          <p:nvPr/>
        </p:nvSpPr>
        <p:spPr>
          <a:xfrm rot="1835434">
            <a:off x="2354758" y="2058862"/>
            <a:ext cx="1310915" cy="1301470"/>
          </a:xfrm>
          <a:prstGeom prst="swooshArrow">
            <a:avLst>
              <a:gd name="adj1" fmla="val 11702"/>
              <a:gd name="adj2" fmla="val 31129"/>
            </a:avLst>
          </a:prstGeom>
          <a:solidFill>
            <a:srgbClr val="8BE9FF">
              <a:alpha val="80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6" name="矩形 145"/>
          <p:cNvSpPr/>
          <p:nvPr/>
        </p:nvSpPr>
        <p:spPr>
          <a:xfrm>
            <a:off x="2415609" y="2216478"/>
            <a:ext cx="851516" cy="492443"/>
          </a:xfrm>
          <a:prstGeom prst="rect">
            <a:avLst/>
          </a:prstGeom>
        </p:spPr>
        <p:txBody>
          <a:bodyPr wrap="none">
            <a:spAutoFit/>
          </a:bodyPr>
          <a:lstStyle/>
          <a:p>
            <a:pPr algn="ctr"/>
            <a:r>
              <a:rPr lang="zh-TW" altLang="en-US" sz="1300" b="1" dirty="0">
                <a:solidFill>
                  <a:srgbClr val="0000FF"/>
                </a:solidFill>
                <a:effectLst>
                  <a:glow rad="101600">
                    <a:schemeClr val="bg1"/>
                  </a:glow>
                </a:effectLst>
                <a:latin typeface="微軟正黑體" panose="020B0604030504040204" pitchFamily="34" charset="-120"/>
                <a:ea typeface="微軟正黑體" panose="020B0604030504040204" pitchFamily="34" charset="-120"/>
                <a:cs typeface="Times New Roman" pitchFamily="18" charset="0"/>
              </a:rPr>
              <a:t>即時掌握</a:t>
            </a:r>
            <a:endParaRPr lang="en-US" altLang="zh-TW" sz="1300" b="1" dirty="0">
              <a:solidFill>
                <a:srgbClr val="0000FF"/>
              </a:solidFill>
              <a:effectLst>
                <a:glow rad="101600">
                  <a:schemeClr val="bg1"/>
                </a:glow>
              </a:effectLst>
              <a:latin typeface="微軟正黑體" panose="020B0604030504040204" pitchFamily="34" charset="-120"/>
              <a:ea typeface="微軟正黑體" panose="020B0604030504040204" pitchFamily="34" charset="-120"/>
              <a:cs typeface="Times New Roman" pitchFamily="18" charset="0"/>
            </a:endParaRPr>
          </a:p>
          <a:p>
            <a:pPr algn="ctr"/>
            <a:r>
              <a:rPr lang="zh-TW" altLang="en-US" sz="1300" b="1" dirty="0">
                <a:solidFill>
                  <a:srgbClr val="0000FF"/>
                </a:solidFill>
                <a:effectLst>
                  <a:glow rad="101600">
                    <a:schemeClr val="bg1"/>
                  </a:glow>
                </a:effectLst>
                <a:latin typeface="微軟正黑體" panose="020B0604030504040204" pitchFamily="34" charset="-120"/>
                <a:ea typeface="微軟正黑體" panose="020B0604030504040204" pitchFamily="34" charset="-120"/>
                <a:cs typeface="Times New Roman" pitchFamily="18" charset="0"/>
              </a:rPr>
              <a:t>有效降雨</a:t>
            </a:r>
            <a:endParaRPr lang="en-US" altLang="zh-TW" sz="1300" b="1" dirty="0">
              <a:solidFill>
                <a:srgbClr val="0000FF"/>
              </a:solidFill>
              <a:effectLst>
                <a:glow rad="101600">
                  <a:schemeClr val="bg1"/>
                </a:glow>
              </a:effectLst>
              <a:latin typeface="微軟正黑體" panose="020B0604030504040204" pitchFamily="34" charset="-120"/>
              <a:ea typeface="微軟正黑體" panose="020B0604030504040204" pitchFamily="34" charset="-120"/>
              <a:cs typeface="Times New Roman" pitchFamily="18" charset="0"/>
            </a:endParaRPr>
          </a:p>
        </p:txBody>
      </p:sp>
      <p:sp>
        <p:nvSpPr>
          <p:cNvPr id="147" name="橢圓 146"/>
          <p:cNvSpPr/>
          <p:nvPr/>
        </p:nvSpPr>
        <p:spPr>
          <a:xfrm>
            <a:off x="2011715" y="2924944"/>
            <a:ext cx="213259" cy="239916"/>
          </a:xfrm>
          <a:prstGeom prst="ellipse">
            <a:avLst/>
          </a:prstGeom>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1400" b="1" dirty="0">
                <a:latin typeface="Times New Roman" panose="02020603050405020304" pitchFamily="18" charset="0"/>
                <a:cs typeface="Times New Roman" panose="02020603050405020304" pitchFamily="18" charset="0"/>
              </a:rPr>
              <a:t>1</a:t>
            </a:r>
            <a:endParaRPr lang="zh-TW" altLang="en-US" sz="1400" b="1" dirty="0">
              <a:latin typeface="Times New Roman" panose="02020603050405020304" pitchFamily="18" charset="0"/>
              <a:cs typeface="Times New Roman" panose="02020603050405020304" pitchFamily="18" charset="0"/>
            </a:endParaRPr>
          </a:p>
        </p:txBody>
      </p:sp>
      <p:sp>
        <p:nvSpPr>
          <p:cNvPr id="148" name="圖案 147"/>
          <p:cNvSpPr/>
          <p:nvPr/>
        </p:nvSpPr>
        <p:spPr>
          <a:xfrm rot="21360149" flipH="1">
            <a:off x="4927384" y="2316363"/>
            <a:ext cx="1375401" cy="1489171"/>
          </a:xfrm>
          <a:prstGeom prst="swooshArrow">
            <a:avLst>
              <a:gd name="adj1" fmla="val 7595"/>
              <a:gd name="adj2" fmla="val 16331"/>
            </a:avLst>
          </a:prstGeom>
          <a:solidFill>
            <a:srgbClr val="8BE9FF">
              <a:alpha val="80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9" name="矩形 148"/>
          <p:cNvSpPr/>
          <p:nvPr/>
        </p:nvSpPr>
        <p:spPr>
          <a:xfrm>
            <a:off x="5185630" y="2627758"/>
            <a:ext cx="1184940" cy="492443"/>
          </a:xfrm>
          <a:prstGeom prst="rect">
            <a:avLst/>
          </a:prstGeom>
        </p:spPr>
        <p:txBody>
          <a:bodyPr wrap="none">
            <a:spAutoFit/>
          </a:bodyPr>
          <a:lstStyle/>
          <a:p>
            <a:pPr algn="ctr"/>
            <a:r>
              <a:rPr lang="zh-TW" altLang="en-US" sz="1300" b="1" dirty="0">
                <a:solidFill>
                  <a:srgbClr val="0000FF"/>
                </a:solidFill>
                <a:effectLst>
                  <a:glow rad="101600">
                    <a:schemeClr val="bg1"/>
                  </a:glow>
                </a:effectLst>
                <a:latin typeface="微軟正黑體" panose="020B0604030504040204" pitchFamily="34" charset="-120"/>
                <a:ea typeface="微軟正黑體" panose="020B0604030504040204" pitchFamily="34" charset="-120"/>
                <a:cs typeface="Times New Roman" pitchFamily="18" charset="0"/>
              </a:rPr>
              <a:t>即時掌握</a:t>
            </a:r>
            <a:endParaRPr lang="en-US" altLang="zh-TW" sz="1300" b="1" dirty="0">
              <a:solidFill>
                <a:srgbClr val="0000FF"/>
              </a:solidFill>
              <a:effectLst>
                <a:glow rad="101600">
                  <a:schemeClr val="bg1"/>
                </a:glow>
              </a:effectLst>
              <a:latin typeface="微軟正黑體" panose="020B0604030504040204" pitchFamily="34" charset="-120"/>
              <a:ea typeface="微軟正黑體" panose="020B0604030504040204" pitchFamily="34" charset="-120"/>
              <a:cs typeface="Times New Roman" pitchFamily="18" charset="0"/>
            </a:endParaRPr>
          </a:p>
          <a:p>
            <a:pPr algn="ctr"/>
            <a:r>
              <a:rPr lang="zh-TW" altLang="en-US" sz="1300" b="1" dirty="0">
                <a:solidFill>
                  <a:srgbClr val="0000FF"/>
                </a:solidFill>
                <a:effectLst>
                  <a:glow rad="101600">
                    <a:schemeClr val="bg1"/>
                  </a:glow>
                </a:effectLst>
                <a:latin typeface="微軟正黑體" panose="020B0604030504040204" pitchFamily="34" charset="-120"/>
                <a:ea typeface="微軟正黑體" panose="020B0604030504040204" pitchFamily="34" charset="-120"/>
                <a:cs typeface="Times New Roman" pitchFamily="18" charset="0"/>
              </a:rPr>
              <a:t>莿仔埤圳流量</a:t>
            </a:r>
            <a:endParaRPr lang="zh-TW" altLang="en-US" sz="1300" dirty="0">
              <a:solidFill>
                <a:srgbClr val="0000FF"/>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150" name="圖案 149"/>
          <p:cNvSpPr/>
          <p:nvPr/>
        </p:nvSpPr>
        <p:spPr>
          <a:xfrm rot="15104102" flipH="1" flipV="1">
            <a:off x="4841020" y="3113660"/>
            <a:ext cx="1146345" cy="1005854"/>
          </a:xfrm>
          <a:prstGeom prst="swooshArrow">
            <a:avLst>
              <a:gd name="adj1" fmla="val 12334"/>
              <a:gd name="adj2" fmla="val 41432"/>
            </a:avLst>
          </a:prstGeom>
          <a:solidFill>
            <a:srgbClr val="FF9393">
              <a:alpha val="80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1" name="矩形 150"/>
          <p:cNvSpPr/>
          <p:nvPr/>
        </p:nvSpPr>
        <p:spPr>
          <a:xfrm>
            <a:off x="4817904" y="3376015"/>
            <a:ext cx="851516" cy="492443"/>
          </a:xfrm>
          <a:prstGeom prst="rect">
            <a:avLst/>
          </a:prstGeom>
        </p:spPr>
        <p:txBody>
          <a:bodyPr wrap="none">
            <a:spAutoFit/>
          </a:bodyPr>
          <a:lstStyle/>
          <a:p>
            <a:pPr algn="ctr"/>
            <a:r>
              <a:rPr lang="zh-TW" altLang="en-US" sz="1300" b="1" dirty="0">
                <a:solidFill>
                  <a:srgbClr val="FF0000"/>
                </a:solidFill>
                <a:effectLst>
                  <a:glow rad="101600">
                    <a:schemeClr val="bg1"/>
                  </a:glow>
                </a:effectLst>
                <a:latin typeface="微軟正黑體" panose="020B0604030504040204" pitchFamily="34" charset="-120"/>
                <a:ea typeface="微軟正黑體" panose="020B0604030504040204" pitchFamily="34" charset="-120"/>
                <a:cs typeface="Times New Roman" pitchFamily="18" charset="0"/>
              </a:rPr>
              <a:t>即時遠端</a:t>
            </a:r>
            <a:endParaRPr lang="en-US" altLang="zh-TW" sz="1300" b="1" dirty="0">
              <a:solidFill>
                <a:srgbClr val="FF0000"/>
              </a:solidFill>
              <a:effectLst>
                <a:glow rad="101600">
                  <a:schemeClr val="bg1"/>
                </a:glow>
              </a:effectLst>
              <a:latin typeface="微軟正黑體" panose="020B0604030504040204" pitchFamily="34" charset="-120"/>
              <a:ea typeface="微軟正黑體" panose="020B0604030504040204" pitchFamily="34" charset="-120"/>
              <a:cs typeface="Times New Roman" pitchFamily="18" charset="0"/>
            </a:endParaRPr>
          </a:p>
          <a:p>
            <a:pPr algn="ctr"/>
            <a:r>
              <a:rPr lang="zh-TW" altLang="en-US" sz="1300" b="1" dirty="0">
                <a:solidFill>
                  <a:srgbClr val="FF0000"/>
                </a:solidFill>
                <a:effectLst>
                  <a:glow rad="101600">
                    <a:schemeClr val="bg1"/>
                  </a:glow>
                </a:effectLst>
                <a:latin typeface="微軟正黑體" panose="020B0604030504040204" pitchFamily="34" charset="-120"/>
                <a:ea typeface="微軟正黑體" panose="020B0604030504040204" pitchFamily="34" charset="-120"/>
                <a:cs typeface="Times New Roman" pitchFamily="18" charset="0"/>
              </a:rPr>
              <a:t>調控水門</a:t>
            </a:r>
            <a:endParaRPr lang="en-US" altLang="zh-TW" sz="1300" b="1" dirty="0">
              <a:solidFill>
                <a:srgbClr val="FF0000"/>
              </a:solidFill>
              <a:effectLst>
                <a:glow rad="101600">
                  <a:schemeClr val="bg1"/>
                </a:glow>
              </a:effectLst>
              <a:latin typeface="微軟正黑體" panose="020B0604030504040204" pitchFamily="34" charset="-120"/>
              <a:ea typeface="微軟正黑體" panose="020B0604030504040204" pitchFamily="34" charset="-120"/>
              <a:cs typeface="Times New Roman" pitchFamily="18" charset="0"/>
            </a:endParaRPr>
          </a:p>
        </p:txBody>
      </p:sp>
      <p:sp>
        <p:nvSpPr>
          <p:cNvPr id="152" name="圖案 151"/>
          <p:cNvSpPr/>
          <p:nvPr/>
        </p:nvSpPr>
        <p:spPr>
          <a:xfrm rot="19409200" flipH="1" flipV="1">
            <a:off x="2864790" y="3640695"/>
            <a:ext cx="1259928" cy="625993"/>
          </a:xfrm>
          <a:prstGeom prst="swooshArrow">
            <a:avLst>
              <a:gd name="adj1" fmla="val 20826"/>
              <a:gd name="adj2" fmla="val 41432"/>
            </a:avLst>
          </a:prstGeom>
          <a:solidFill>
            <a:srgbClr val="FF9393">
              <a:alpha val="80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3" name="矩形 152"/>
          <p:cNvSpPr/>
          <p:nvPr/>
        </p:nvSpPr>
        <p:spPr>
          <a:xfrm>
            <a:off x="3190510" y="3533783"/>
            <a:ext cx="851516" cy="492443"/>
          </a:xfrm>
          <a:prstGeom prst="rect">
            <a:avLst/>
          </a:prstGeom>
        </p:spPr>
        <p:txBody>
          <a:bodyPr wrap="none">
            <a:spAutoFit/>
          </a:bodyPr>
          <a:lstStyle/>
          <a:p>
            <a:pPr algn="ctr"/>
            <a:r>
              <a:rPr lang="zh-TW" altLang="en-US" sz="1300" b="1" dirty="0">
                <a:solidFill>
                  <a:srgbClr val="FF0000"/>
                </a:solidFill>
                <a:effectLst>
                  <a:glow rad="101600">
                    <a:schemeClr val="bg1"/>
                  </a:glow>
                </a:effectLst>
                <a:latin typeface="微軟正黑體" panose="020B0604030504040204" pitchFamily="34" charset="-120"/>
                <a:ea typeface="微軟正黑體" panose="020B0604030504040204" pitchFamily="34" charset="-120"/>
                <a:cs typeface="Times New Roman" pitchFamily="18" charset="0"/>
              </a:rPr>
              <a:t>即時調節</a:t>
            </a:r>
            <a:endParaRPr lang="en-US" altLang="zh-TW" sz="1300" b="1" dirty="0">
              <a:solidFill>
                <a:srgbClr val="FF0000"/>
              </a:solidFill>
              <a:effectLst>
                <a:glow rad="101600">
                  <a:schemeClr val="bg1"/>
                </a:glow>
              </a:effectLst>
              <a:latin typeface="微軟正黑體" panose="020B0604030504040204" pitchFamily="34" charset="-120"/>
              <a:ea typeface="微軟正黑體" panose="020B0604030504040204" pitchFamily="34" charset="-120"/>
              <a:cs typeface="Times New Roman" pitchFamily="18" charset="0"/>
            </a:endParaRPr>
          </a:p>
          <a:p>
            <a:pPr algn="ctr"/>
            <a:r>
              <a:rPr lang="zh-TW" altLang="en-US" sz="1300" b="1" dirty="0">
                <a:solidFill>
                  <a:srgbClr val="FF0000"/>
                </a:solidFill>
                <a:effectLst>
                  <a:glow rad="101600">
                    <a:schemeClr val="bg1"/>
                  </a:glow>
                </a:effectLst>
                <a:latin typeface="微軟正黑體" panose="020B0604030504040204" pitchFamily="34" charset="-120"/>
                <a:ea typeface="微軟正黑體" panose="020B0604030504040204" pitchFamily="34" charset="-120"/>
                <a:cs typeface="Times New Roman" pitchFamily="18" charset="0"/>
              </a:rPr>
              <a:t>流量供灌</a:t>
            </a:r>
            <a:endParaRPr lang="en-US" altLang="zh-TW" sz="1300" b="1" dirty="0">
              <a:solidFill>
                <a:srgbClr val="FF0000"/>
              </a:solidFill>
              <a:effectLst>
                <a:glow rad="101600">
                  <a:schemeClr val="bg1"/>
                </a:glow>
              </a:effectLst>
              <a:latin typeface="微軟正黑體" panose="020B0604030504040204" pitchFamily="34" charset="-120"/>
              <a:ea typeface="微軟正黑體" panose="020B0604030504040204" pitchFamily="34" charset="-120"/>
              <a:cs typeface="Times New Roman" pitchFamily="18" charset="0"/>
            </a:endParaRPr>
          </a:p>
        </p:txBody>
      </p:sp>
      <p:sp>
        <p:nvSpPr>
          <p:cNvPr id="154" name="矩形 153"/>
          <p:cNvSpPr/>
          <p:nvPr/>
        </p:nvSpPr>
        <p:spPr>
          <a:xfrm>
            <a:off x="5525815" y="3626116"/>
            <a:ext cx="543740" cy="307777"/>
          </a:xfrm>
          <a:prstGeom prst="rect">
            <a:avLst/>
          </a:prstGeom>
        </p:spPr>
        <p:txBody>
          <a:bodyPr wrap="none">
            <a:spAutoFit/>
          </a:bodyPr>
          <a:lstStyle/>
          <a:p>
            <a:pPr algn="ctr"/>
            <a:r>
              <a:rPr lang="zh-TW" altLang="en-US" sz="1400" b="1" dirty="0">
                <a:solidFill>
                  <a:srgbClr val="FF0000"/>
                </a:solidFill>
                <a:effectLst>
                  <a:glow rad="101600">
                    <a:schemeClr val="bg1"/>
                  </a:glow>
                </a:effectLst>
                <a:latin typeface="微軟正黑體" panose="020B0604030504040204" pitchFamily="34" charset="-120"/>
                <a:ea typeface="微軟正黑體" panose="020B0604030504040204" pitchFamily="34" charset="-120"/>
              </a:rPr>
              <a:t>操作</a:t>
            </a:r>
          </a:p>
        </p:txBody>
      </p:sp>
      <p:sp>
        <p:nvSpPr>
          <p:cNvPr id="155" name="矩形 154"/>
          <p:cNvSpPr/>
          <p:nvPr/>
        </p:nvSpPr>
        <p:spPr>
          <a:xfrm>
            <a:off x="3000797" y="4263097"/>
            <a:ext cx="543740" cy="307777"/>
          </a:xfrm>
          <a:prstGeom prst="rect">
            <a:avLst/>
          </a:prstGeom>
        </p:spPr>
        <p:txBody>
          <a:bodyPr wrap="none">
            <a:spAutoFit/>
          </a:bodyPr>
          <a:lstStyle/>
          <a:p>
            <a:pPr algn="ctr"/>
            <a:r>
              <a:rPr lang="zh-TW" altLang="en-US" sz="1400" b="1" dirty="0">
                <a:solidFill>
                  <a:srgbClr val="FF0000"/>
                </a:solidFill>
                <a:effectLst>
                  <a:glow rad="101600">
                    <a:schemeClr val="bg1"/>
                  </a:glow>
                </a:effectLst>
                <a:latin typeface="微軟正黑體" panose="020B0604030504040204" pitchFamily="34" charset="-120"/>
                <a:ea typeface="微軟正黑體" panose="020B0604030504040204" pitchFamily="34" charset="-120"/>
              </a:rPr>
              <a:t>操作</a:t>
            </a:r>
          </a:p>
        </p:txBody>
      </p:sp>
      <p:sp>
        <p:nvSpPr>
          <p:cNvPr id="156" name="矩形 155"/>
          <p:cNvSpPr/>
          <p:nvPr/>
        </p:nvSpPr>
        <p:spPr>
          <a:xfrm>
            <a:off x="3348265" y="2420889"/>
            <a:ext cx="492443" cy="276999"/>
          </a:xfrm>
          <a:prstGeom prst="rect">
            <a:avLst/>
          </a:prstGeom>
        </p:spPr>
        <p:txBody>
          <a:bodyPr wrap="none">
            <a:spAutoFit/>
          </a:bodyPr>
          <a:lstStyle/>
          <a:p>
            <a:pPr algn="ctr"/>
            <a:r>
              <a:rPr lang="zh-TW" altLang="en-US" sz="1200" b="1" dirty="0">
                <a:solidFill>
                  <a:srgbClr val="0000FF"/>
                </a:solidFill>
                <a:effectLst>
                  <a:glow rad="101600">
                    <a:schemeClr val="bg1"/>
                  </a:glow>
                </a:effectLst>
                <a:latin typeface="微軟正黑體" panose="020B0604030504040204" pitchFamily="34" charset="-120"/>
                <a:ea typeface="微軟正黑體" panose="020B0604030504040204" pitchFamily="34" charset="-120"/>
                <a:cs typeface="Times New Roman" pitchFamily="18" charset="0"/>
              </a:rPr>
              <a:t>資訊</a:t>
            </a:r>
            <a:endParaRPr lang="zh-TW" altLang="en-US" sz="1200" dirty="0">
              <a:solidFill>
                <a:srgbClr val="0000FF"/>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157" name="矩形 156"/>
          <p:cNvSpPr/>
          <p:nvPr/>
        </p:nvSpPr>
        <p:spPr>
          <a:xfrm>
            <a:off x="4919276" y="2424854"/>
            <a:ext cx="492443" cy="276999"/>
          </a:xfrm>
          <a:prstGeom prst="rect">
            <a:avLst/>
          </a:prstGeom>
        </p:spPr>
        <p:txBody>
          <a:bodyPr wrap="none">
            <a:spAutoFit/>
          </a:bodyPr>
          <a:lstStyle/>
          <a:p>
            <a:pPr algn="ctr"/>
            <a:r>
              <a:rPr lang="zh-TW" altLang="en-US" sz="1200" b="1" dirty="0">
                <a:solidFill>
                  <a:srgbClr val="0000FF"/>
                </a:solidFill>
                <a:effectLst>
                  <a:glow rad="101600">
                    <a:schemeClr val="bg1"/>
                  </a:glow>
                </a:effectLst>
                <a:latin typeface="微軟正黑體" panose="020B0604030504040204" pitchFamily="34" charset="-120"/>
                <a:ea typeface="微軟正黑體" panose="020B0604030504040204" pitchFamily="34" charset="-120"/>
                <a:cs typeface="Times New Roman" pitchFamily="18" charset="0"/>
              </a:rPr>
              <a:t>資訊</a:t>
            </a:r>
            <a:endParaRPr lang="zh-TW" altLang="en-US" sz="1200" dirty="0">
              <a:solidFill>
                <a:srgbClr val="0000FF"/>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158" name="橢圓 157"/>
          <p:cNvSpPr/>
          <p:nvPr/>
        </p:nvSpPr>
        <p:spPr>
          <a:xfrm>
            <a:off x="6088643" y="3311733"/>
            <a:ext cx="213259" cy="239916"/>
          </a:xfrm>
          <a:prstGeom prst="ellipse">
            <a:avLst/>
          </a:prstGeom>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1400" b="1" dirty="0">
                <a:latin typeface="Times New Roman" panose="02020603050405020304" pitchFamily="18" charset="0"/>
                <a:cs typeface="Times New Roman" panose="02020603050405020304" pitchFamily="18" charset="0"/>
              </a:rPr>
              <a:t>1</a:t>
            </a:r>
            <a:endParaRPr lang="zh-TW" altLang="en-US" sz="1400" b="1" dirty="0">
              <a:latin typeface="Times New Roman" panose="02020603050405020304" pitchFamily="18" charset="0"/>
              <a:cs typeface="Times New Roman" panose="02020603050405020304" pitchFamily="18" charset="0"/>
            </a:endParaRPr>
          </a:p>
        </p:txBody>
      </p:sp>
      <p:sp>
        <p:nvSpPr>
          <p:cNvPr id="159" name="橢圓 158"/>
          <p:cNvSpPr/>
          <p:nvPr/>
        </p:nvSpPr>
        <p:spPr>
          <a:xfrm>
            <a:off x="4943057" y="3160042"/>
            <a:ext cx="223825" cy="251803"/>
          </a:xfrm>
          <a:prstGeom prst="ellipse">
            <a:avLst/>
          </a:prstGeom>
          <a:solidFill>
            <a:srgbClr val="FF9393">
              <a:alpha val="80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algn="ctr"/>
            <a:r>
              <a:rPr lang="en-US" altLang="zh-TW" sz="1400" b="1" dirty="0">
                <a:latin typeface="Times New Roman" panose="02020603050405020304" pitchFamily="18" charset="0"/>
                <a:cs typeface="Times New Roman" panose="02020603050405020304" pitchFamily="18" charset="0"/>
              </a:rPr>
              <a:t>2</a:t>
            </a:r>
            <a:endParaRPr lang="zh-TW" altLang="en-US" sz="1400" b="1" dirty="0">
              <a:latin typeface="Times New Roman" panose="02020603050405020304" pitchFamily="18" charset="0"/>
              <a:cs typeface="Times New Roman" panose="02020603050405020304" pitchFamily="18" charset="0"/>
            </a:endParaRPr>
          </a:p>
        </p:txBody>
      </p:sp>
      <p:sp>
        <p:nvSpPr>
          <p:cNvPr id="160" name="橢圓 159"/>
          <p:cNvSpPr/>
          <p:nvPr/>
        </p:nvSpPr>
        <p:spPr>
          <a:xfrm>
            <a:off x="3676235" y="3320565"/>
            <a:ext cx="223825" cy="251803"/>
          </a:xfrm>
          <a:prstGeom prst="ellipse">
            <a:avLst/>
          </a:prstGeom>
          <a:solidFill>
            <a:srgbClr val="FF9393">
              <a:alpha val="80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rtlCol="0" anchor="ctr"/>
          <a:lstStyle/>
          <a:p>
            <a:pPr algn="ctr"/>
            <a:r>
              <a:rPr lang="en-US" altLang="zh-TW" sz="1400" b="1" dirty="0">
                <a:latin typeface="Times New Roman" panose="02020603050405020304" pitchFamily="18" charset="0"/>
                <a:cs typeface="Times New Roman" panose="02020603050405020304" pitchFamily="18" charset="0"/>
              </a:rPr>
              <a:t>2</a:t>
            </a:r>
            <a:endParaRPr lang="zh-TW" altLang="en-US" sz="1400" b="1" dirty="0">
              <a:latin typeface="Times New Roman" panose="02020603050405020304" pitchFamily="18" charset="0"/>
              <a:cs typeface="Times New Roman" panose="02020603050405020304" pitchFamily="18" charset="0"/>
            </a:endParaRPr>
          </a:p>
        </p:txBody>
      </p:sp>
      <p:sp>
        <p:nvSpPr>
          <p:cNvPr id="161" name="文字方塊 160"/>
          <p:cNvSpPr txBox="1"/>
          <p:nvPr/>
        </p:nvSpPr>
        <p:spPr>
          <a:xfrm>
            <a:off x="2000958" y="2626289"/>
            <a:ext cx="677788" cy="400110"/>
          </a:xfrm>
          <a:prstGeom prst="rect">
            <a:avLst/>
          </a:prstGeom>
          <a:noFill/>
        </p:spPr>
        <p:txBody>
          <a:bodyPr wrap="square" rtlCol="0">
            <a:spAutoFit/>
          </a:bodyPr>
          <a:lstStyle/>
          <a:p>
            <a:pPr algn="ctr"/>
            <a:r>
              <a:rPr lang="zh-TW" altLang="en-US" sz="1000" b="1" dirty="0">
                <a:solidFill>
                  <a:srgbClr val="FF0000"/>
                </a:solidFill>
                <a:effectLst>
                  <a:glow rad="88900">
                    <a:schemeClr val="bg1"/>
                  </a:glow>
                </a:effectLst>
                <a:latin typeface="微軟正黑體" panose="020B0604030504040204" pitchFamily="34" charset="-120"/>
                <a:ea typeface="微軟正黑體" panose="020B0604030504040204" pitchFamily="34" charset="-120"/>
              </a:rPr>
              <a:t>監測</a:t>
            </a:r>
            <a:endParaRPr lang="en-US" altLang="zh-TW" sz="1000" b="1" dirty="0">
              <a:solidFill>
                <a:srgbClr val="FF0000"/>
              </a:solidFill>
              <a:effectLst>
                <a:glow rad="88900">
                  <a:schemeClr val="bg1"/>
                </a:glow>
              </a:effectLst>
              <a:latin typeface="微軟正黑體" panose="020B0604030504040204" pitchFamily="34" charset="-120"/>
              <a:ea typeface="微軟正黑體" panose="020B0604030504040204" pitchFamily="34" charset="-120"/>
            </a:endParaRPr>
          </a:p>
          <a:p>
            <a:pPr algn="ctr"/>
            <a:r>
              <a:rPr lang="zh-TW" altLang="en-US" sz="1000" b="1" dirty="0">
                <a:solidFill>
                  <a:srgbClr val="FF0000"/>
                </a:solidFill>
                <a:effectLst>
                  <a:glow rad="88900">
                    <a:schemeClr val="bg1"/>
                  </a:glow>
                </a:effectLst>
                <a:latin typeface="微軟正黑體" panose="020B0604030504040204" pitchFamily="34" charset="-120"/>
                <a:ea typeface="微軟正黑體" panose="020B0604030504040204" pitchFamily="34" charset="-120"/>
              </a:rPr>
              <a:t>設備</a:t>
            </a:r>
            <a:endParaRPr lang="en-US" altLang="zh-TW" sz="1000" b="1" dirty="0">
              <a:solidFill>
                <a:srgbClr val="FF0000"/>
              </a:solidFill>
              <a:effectLst>
                <a:glow rad="88900">
                  <a:schemeClr val="bg1"/>
                </a:glow>
              </a:effectLst>
              <a:latin typeface="微軟正黑體" panose="020B0604030504040204" pitchFamily="34" charset="-120"/>
              <a:ea typeface="微軟正黑體" panose="020B0604030504040204" pitchFamily="34" charset="-120"/>
            </a:endParaRPr>
          </a:p>
        </p:txBody>
      </p:sp>
      <p:sp>
        <p:nvSpPr>
          <p:cNvPr id="162" name="Text Box 65"/>
          <p:cNvSpPr txBox="1">
            <a:spLocks noChangeArrowheads="1"/>
          </p:cNvSpPr>
          <p:nvPr/>
        </p:nvSpPr>
        <p:spPr bwMode="auto">
          <a:xfrm>
            <a:off x="574282" y="1206165"/>
            <a:ext cx="8257892" cy="1017844"/>
          </a:xfrm>
          <a:prstGeom prst="rect">
            <a:avLst/>
          </a:prstGeom>
          <a:noFill/>
          <a:ln w="9525">
            <a:noFill/>
            <a:miter lim="800000"/>
            <a:headEnd/>
            <a:tailEnd/>
          </a:ln>
          <a:effectLst/>
        </p:spPr>
        <p:txBody>
          <a:bodyPr wrap="square" lIns="90000" tIns="46800" rIns="90000" bIns="46800">
            <a:spAutoFit/>
          </a:bodyPr>
          <a:lstStyle/>
          <a:p>
            <a:pPr marL="263525" indent="-263525">
              <a:spcBef>
                <a:spcPct val="50000"/>
              </a:spcBef>
              <a:buClr>
                <a:srgbClr val="000099"/>
              </a:buClr>
              <a:buSzPct val="80000"/>
              <a:buFont typeface="Wingdings" pitchFamily="2" charset="2"/>
              <a:buChar char="l"/>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彰化</a:t>
            </a:r>
            <a:r>
              <a:rPr lang="zh-TW" altLang="en-US" sz="2000" b="1" dirty="0">
                <a:ea typeface="微軟正黑體" panose="020B0604030504040204" pitchFamily="34" charset="-120"/>
                <a:cs typeface="Times New Roman" panose="02020603050405020304" pitchFamily="18" charset="0"/>
              </a:rPr>
              <a:t>管理處</a:t>
            </a: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莿仔埤圳配合自動測報整合平台遠端遙控水門</a:t>
            </a:r>
            <a:r>
              <a:rPr lang="zh-TW" altLang="en-US" sz="2000" b="1" dirty="0">
                <a:ea typeface="微軟正黑體" panose="020B0604030504040204" pitchFamily="34" charset="-120"/>
                <a:cs typeface="Times New Roman" panose="02020603050405020304" pitchFamily="18" charset="0"/>
              </a:rPr>
              <a:t>，在灌溉供灌階段掌握各區域有效雨量，即時調控灌區間之配水量，提升灌溉用水效益。</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7" name="橢圓 56"/>
          <p:cNvSpPr/>
          <p:nvPr/>
        </p:nvSpPr>
        <p:spPr>
          <a:xfrm>
            <a:off x="6388113" y="1873589"/>
            <a:ext cx="2270514" cy="2059467"/>
          </a:xfrm>
          <a:prstGeom prst="ellipse">
            <a:avLst/>
          </a:prstGeom>
          <a:blipFill>
            <a:blip r:embed="rId5" cstate="print">
              <a:extLst>
                <a:ext uri="{28A0092B-C50C-407E-A947-70E740481C1C}">
                  <a14:useLocalDpi xmlns:a14="http://schemas.microsoft.com/office/drawing/2010/main" val="0"/>
                </a:ext>
              </a:extLst>
            </a:blip>
            <a:srcRect/>
            <a:stretch>
              <a:fillRect l="-39000" r="-39000"/>
            </a:stretch>
          </a:blipFill>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43" name="Text Box 65"/>
          <p:cNvSpPr txBox="1">
            <a:spLocks noChangeArrowheads="1"/>
          </p:cNvSpPr>
          <p:nvPr/>
        </p:nvSpPr>
        <p:spPr bwMode="auto">
          <a:xfrm>
            <a:off x="359747" y="764704"/>
            <a:ext cx="8257892" cy="463846"/>
          </a:xfrm>
          <a:prstGeom prst="rect">
            <a:avLst/>
          </a:prstGeom>
          <a:noFill/>
          <a:ln w="9525">
            <a:noFill/>
            <a:miter lim="800000"/>
            <a:headEnd/>
            <a:tailEnd/>
          </a:ln>
          <a:effectLst/>
        </p:spPr>
        <p:txBody>
          <a:bodyPr wrap="square" lIns="90000" tIns="46800" rIns="90000" bIns="46800">
            <a:spAutoFit/>
          </a:bodyPr>
          <a:lstStyle/>
          <a:p>
            <a:pPr marL="263525" indent="-263525">
              <a:spcBef>
                <a:spcPct val="50000"/>
              </a:spcBef>
              <a:buClr>
                <a:srgbClr val="FF0000"/>
              </a:buClr>
              <a:buFont typeface="Wingdings" pitchFamily="2" charset="2"/>
              <a:buChar char="l"/>
            </a:pPr>
            <a:r>
              <a:rPr lang="zh-TW" altLang="en-US" b="1" dirty="0">
                <a:ea typeface="微軟正黑體" pitchFamily="34" charset="-120"/>
                <a:cs typeface="Times New Roman" panose="02020603050405020304" pitchFamily="18" charset="0"/>
              </a:rPr>
              <a:t>智慧管理實例</a:t>
            </a:r>
            <a:r>
              <a:rPr lang="zh-TW" altLang="en-US" b="1" dirty="0">
                <a:latin typeface="新細明體" panose="02020500000000000000" pitchFamily="18" charset="-120"/>
                <a:cs typeface="Times New Roman" panose="02020603050405020304" pitchFamily="18" charset="0"/>
              </a:rPr>
              <a:t>－</a:t>
            </a:r>
            <a:r>
              <a:rPr lang="zh-TW" altLang="en-US" b="1" dirty="0">
                <a:ea typeface="微軟正黑體" panose="020B0604030504040204" pitchFamily="34" charset="-120"/>
                <a:cs typeface="Times New Roman" panose="02020603050405020304" pitchFamily="18" charset="0"/>
              </a:rPr>
              <a:t>彰化管理處</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電子掌水工</a:t>
            </a:r>
          </a:p>
        </p:txBody>
      </p:sp>
      <p:sp>
        <p:nvSpPr>
          <p:cNvPr id="41"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Times New Roman" panose="02020603050405020304" pitchFamily="18" charset="0"/>
                <a:ea typeface="微軟正黑體" pitchFamily="34" charset="-120"/>
                <a:cs typeface="Times New Roman" panose="02020603050405020304" pitchFamily="18" charset="0"/>
              </a:rPr>
              <a:t>伍、農業灌溉用水科學化管理之展望</a:t>
            </a:r>
          </a:p>
        </p:txBody>
      </p:sp>
    </p:spTree>
    <p:extLst>
      <p:ext uri="{BB962C8B-B14F-4D97-AF65-F5344CB8AC3E}">
        <p14:creationId xmlns:p14="http://schemas.microsoft.com/office/powerpoint/2010/main" val="1675738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5"/>
          <p:cNvSpPr txBox="1">
            <a:spLocks noChangeArrowheads="1"/>
          </p:cNvSpPr>
          <p:nvPr/>
        </p:nvSpPr>
        <p:spPr bwMode="auto">
          <a:xfrm>
            <a:off x="425450" y="777851"/>
            <a:ext cx="8190037" cy="1202510"/>
          </a:xfrm>
          <a:prstGeom prst="rect">
            <a:avLst/>
          </a:prstGeom>
          <a:noFill/>
          <a:ln w="9525">
            <a:noFill/>
            <a:miter lim="800000"/>
            <a:headEnd/>
            <a:tailEnd/>
          </a:ln>
          <a:effectLst/>
        </p:spPr>
        <p:txBody>
          <a:bodyPr wrap="square" lIns="90000" tIns="46800" rIns="90000" bIns="46800">
            <a:spAutoFit/>
          </a:bodyPr>
          <a:lstStyle/>
          <a:p>
            <a:pPr marL="342900" indent="-342900" algn="just">
              <a:spcBef>
                <a:spcPct val="50000"/>
              </a:spcBef>
              <a:buClr>
                <a:srgbClr val="FF0000"/>
              </a:buClr>
              <a:buSzPct val="90000"/>
              <a:buFont typeface="Wingdings" panose="05000000000000000000" pitchFamily="2" charset="2"/>
              <a:buChar char="l"/>
              <a:tabLst>
                <a:tab pos="5467350" algn="ctr"/>
              </a:tabLst>
            </a:pPr>
            <a:r>
              <a:rPr lang="zh-TW" altLang="en-US" b="1" dirty="0">
                <a:ea typeface="微軟正黑體" pitchFamily="34" charset="-120"/>
                <a:cs typeface="Times New Roman" panose="02020603050405020304" pitchFamily="18" charset="0"/>
              </a:rPr>
              <a:t>本署將應用感測技術及農業水土資源大數據資料之分析基礎，於缺水地區配合調蓄設施，發展智慧管理模式及建立農業灌溉用水多元化管理調配機制。</a:t>
            </a:r>
          </a:p>
        </p:txBody>
      </p:sp>
      <p:sp>
        <p:nvSpPr>
          <p:cNvPr id="31" name="文字方塊 30"/>
          <p:cNvSpPr txBox="1"/>
          <p:nvPr/>
        </p:nvSpPr>
        <p:spPr>
          <a:xfrm>
            <a:off x="2846723" y="6166012"/>
            <a:ext cx="4057521" cy="338554"/>
          </a:xfrm>
          <a:prstGeom prst="rect">
            <a:avLst/>
          </a:prstGeom>
          <a:noFill/>
        </p:spPr>
        <p:txBody>
          <a:bodyPr wrap="none" rtlCol="0">
            <a:spAutoFit/>
          </a:bodyPr>
          <a:lstStyle/>
          <a:p>
            <a:pPr marL="177800" indent="-177800">
              <a:buFont typeface="Wingdings" panose="05000000000000000000" pitchFamily="2" charset="2"/>
              <a:buChar char="Ø"/>
            </a:pPr>
            <a:r>
              <a:rPr lang="zh-TW" altLang="en-US" sz="1600" b="1" dirty="0">
                <a:ea typeface="微軟正黑體" panose="020B0604030504040204" pitchFamily="34" charset="-120"/>
                <a:cs typeface="Times New Roman" panose="02020603050405020304" pitchFamily="18" charset="0"/>
              </a:rPr>
              <a:t>農業灌溉水資源智慧管理運作模式示意圖</a:t>
            </a:r>
          </a:p>
        </p:txBody>
      </p:sp>
      <p:pic>
        <p:nvPicPr>
          <p:cNvPr id="6" name="圖片 5"/>
          <p:cNvPicPr/>
          <p:nvPr/>
        </p:nvPicPr>
        <p:blipFill>
          <a:blip r:embed="rId2">
            <a:extLst>
              <a:ext uri="{28A0092B-C50C-407E-A947-70E740481C1C}">
                <a14:useLocalDpi xmlns:a14="http://schemas.microsoft.com/office/drawing/2010/main" val="0"/>
              </a:ext>
            </a:extLst>
          </a:blip>
          <a:srcRect/>
          <a:stretch>
            <a:fillRect/>
          </a:stretch>
        </p:blipFill>
        <p:spPr bwMode="auto">
          <a:xfrm>
            <a:off x="425450" y="2348880"/>
            <a:ext cx="8320191" cy="3932207"/>
          </a:xfrm>
          <a:prstGeom prst="rect">
            <a:avLst/>
          </a:prstGeom>
          <a:noFill/>
          <a:ln>
            <a:noFill/>
          </a:ln>
        </p:spPr>
      </p:pic>
      <p:sp>
        <p:nvSpPr>
          <p:cNvPr id="9"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Times New Roman" panose="02020603050405020304" pitchFamily="18" charset="0"/>
                <a:ea typeface="微軟正黑體" pitchFamily="34" charset="-120"/>
                <a:cs typeface="Times New Roman" panose="02020603050405020304" pitchFamily="18" charset="0"/>
              </a:rPr>
              <a:t>伍、農業灌溉用水科學化管理之展望</a:t>
            </a:r>
          </a:p>
        </p:txBody>
      </p:sp>
    </p:spTree>
    <p:extLst>
      <p:ext uri="{BB962C8B-B14F-4D97-AF65-F5344CB8AC3E}">
        <p14:creationId xmlns:p14="http://schemas.microsoft.com/office/powerpoint/2010/main" val="4247051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5"/>
          <p:cNvSpPr txBox="1">
            <a:spLocks noChangeArrowheads="1"/>
          </p:cNvSpPr>
          <p:nvPr/>
        </p:nvSpPr>
        <p:spPr bwMode="auto">
          <a:xfrm>
            <a:off x="204592" y="866469"/>
            <a:ext cx="8604448" cy="402291"/>
          </a:xfrm>
          <a:prstGeom prst="rect">
            <a:avLst/>
          </a:prstGeom>
          <a:noFill/>
          <a:ln w="9525">
            <a:noFill/>
            <a:miter lim="800000"/>
            <a:headEnd/>
            <a:tailEnd/>
          </a:ln>
          <a:effectLst/>
        </p:spPr>
        <p:txBody>
          <a:bodyPr wrap="square" lIns="90000" tIns="46800" rIns="90000" bIns="46800">
            <a:spAutoFit/>
          </a:bodyPr>
          <a:lstStyle/>
          <a:p>
            <a:pPr marL="722313" indent="-722313">
              <a:spcBef>
                <a:spcPct val="50000"/>
              </a:spcBef>
              <a:tabLst>
                <a:tab pos="5467350" algn="ctr"/>
              </a:tabLst>
            </a:pPr>
            <a:r>
              <a:rPr lang="zh-TW" altLang="en-US" sz="2000" b="1" dirty="0">
                <a:ea typeface="微軟正黑體" panose="020B0604030504040204" pitchFamily="34" charset="-120"/>
                <a:cs typeface="Times New Roman" panose="02020603050405020304" pitchFamily="18" charset="0"/>
              </a:rPr>
              <a:t>一、我國農業用水比例與鄰近日本及亞洲主要稻米國家相比，</a:t>
            </a:r>
            <a:r>
              <a:rPr lang="zh-TW" altLang="en-US" sz="2000" b="1" dirty="0">
                <a:solidFill>
                  <a:srgbClr val="FF0000"/>
                </a:solidFill>
                <a:ea typeface="微軟正黑體" panose="020B0604030504040204" pitchFamily="34" charset="-120"/>
                <a:cs typeface="Times New Roman" panose="02020603050405020304" pitchFamily="18" charset="0"/>
              </a:rPr>
              <a:t>未有偏高</a:t>
            </a:r>
            <a:r>
              <a:rPr lang="zh-TW" altLang="en-US" sz="2000" b="1" dirty="0">
                <a:ea typeface="微軟正黑體" panose="020B0604030504040204" pitchFamily="34" charset="-120"/>
                <a:cs typeface="Times New Roman" panose="02020603050405020304" pitchFamily="18" charset="0"/>
              </a:rPr>
              <a:t>情勢</a:t>
            </a:r>
            <a:endParaRPr lang="en-US" altLang="zh-TW" sz="2000" b="1" dirty="0">
              <a:ea typeface="微軟正黑體" panose="020B0604030504040204" pitchFamily="34" charset="-120"/>
              <a:cs typeface="Times New Roman" panose="02020603050405020304" pitchFamily="18" charset="0"/>
            </a:endParaRPr>
          </a:p>
        </p:txBody>
      </p:sp>
      <p:sp>
        <p:nvSpPr>
          <p:cNvPr id="4" name="Text Box 45"/>
          <p:cNvSpPr txBox="1">
            <a:spLocks noChangeArrowheads="1"/>
          </p:cNvSpPr>
          <p:nvPr/>
        </p:nvSpPr>
        <p:spPr bwMode="auto">
          <a:xfrm>
            <a:off x="216024" y="1340768"/>
            <a:ext cx="7594163" cy="402291"/>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sz="2000" b="1" dirty="0">
                <a:ea typeface="微軟正黑體" panose="020B0604030504040204" pitchFamily="34" charset="-120"/>
                <a:cs typeface="Times New Roman" panose="02020603050405020304" pitchFamily="18" charset="0"/>
              </a:rPr>
              <a:t>二、農業用水運用具有其</a:t>
            </a:r>
            <a:r>
              <a:rPr lang="zh-TW" altLang="en-US" sz="2000" b="1" dirty="0">
                <a:solidFill>
                  <a:srgbClr val="FF0000"/>
                </a:solidFill>
                <a:ea typeface="微軟正黑體" panose="020B0604030504040204" pitchFamily="34" charset="-120"/>
                <a:cs typeface="Times New Roman" panose="02020603050405020304" pitchFamily="18" charset="0"/>
              </a:rPr>
              <a:t>時間及空間性之特性</a:t>
            </a:r>
            <a:endParaRPr lang="en-US" altLang="zh-TW" sz="2000" b="1" dirty="0">
              <a:solidFill>
                <a:srgbClr val="FF0000"/>
              </a:solidFill>
              <a:ea typeface="微軟正黑體" panose="020B0604030504040204" pitchFamily="34" charset="-120"/>
              <a:cs typeface="Times New Roman" panose="02020603050405020304" pitchFamily="18" charset="0"/>
            </a:endParaRPr>
          </a:p>
        </p:txBody>
      </p:sp>
      <p:sp>
        <p:nvSpPr>
          <p:cNvPr id="5" name="Text Box 45"/>
          <p:cNvSpPr txBox="1">
            <a:spLocks noChangeArrowheads="1"/>
          </p:cNvSpPr>
          <p:nvPr/>
        </p:nvSpPr>
        <p:spPr bwMode="auto">
          <a:xfrm>
            <a:off x="899592" y="1731446"/>
            <a:ext cx="8197862" cy="787011"/>
          </a:xfrm>
          <a:prstGeom prst="rect">
            <a:avLst/>
          </a:prstGeom>
          <a:noFill/>
          <a:ln w="9525">
            <a:noFill/>
            <a:miter lim="800000"/>
            <a:headEnd/>
            <a:tailEnd/>
          </a:ln>
          <a:effectLst/>
        </p:spPr>
        <p:txBody>
          <a:bodyPr wrap="square" lIns="90000" tIns="46800" rIns="90000" bIns="46800">
            <a:spAutoFit/>
          </a:bodyPr>
          <a:lstStyle/>
          <a:p>
            <a:pPr marL="176213" indent="-176213">
              <a:lnSpc>
                <a:spcPts val="2700"/>
              </a:lnSpc>
              <a:spcBef>
                <a:spcPts val="0"/>
              </a:spcBef>
              <a:buClr>
                <a:srgbClr val="0000CC"/>
              </a:buClr>
              <a:buSzPct val="80000"/>
              <a:buFont typeface="Wingdings" panose="05000000000000000000" pitchFamily="2" charset="2"/>
              <a:buChar char="l"/>
              <a:tabLst>
                <a:tab pos="5467350" algn="ctr"/>
              </a:tabLst>
            </a:pPr>
            <a:r>
              <a:rPr lang="zh-TW" altLang="en-US" sz="2000" b="1" dirty="0">
                <a:ea typeface="微軟正黑體" panose="020B0604030504040204" pitchFamily="34" charset="-120"/>
                <a:cs typeface="Times New Roman" panose="02020603050405020304" pitchFamily="18" charset="0"/>
              </a:rPr>
              <a:t>時間性</a:t>
            </a:r>
            <a:r>
              <a:rPr lang="zh-TW" altLang="en-US" sz="2000" dirty="0">
                <a:ea typeface="微軟正黑體" panose="020B0604030504040204" pitchFamily="34" charset="-120"/>
                <a:cs typeface="Times New Roman" panose="02020603050405020304" pitchFamily="18" charset="0"/>
              </a:rPr>
              <a:t>：</a:t>
            </a:r>
            <a:r>
              <a:rPr lang="zh-TW" altLang="en-US" sz="2000" b="1" dirty="0">
                <a:solidFill>
                  <a:srgbClr val="FF0000"/>
                </a:solidFill>
                <a:ea typeface="微軟正黑體" panose="020B0604030504040204" pitchFamily="34" charset="-120"/>
                <a:cs typeface="Times New Roman" panose="02020603050405020304" pitchFamily="18" charset="0"/>
              </a:rPr>
              <a:t>豐水期藏水於農</a:t>
            </a:r>
            <a:r>
              <a:rPr lang="zh-TW" altLang="en-US" sz="2000" dirty="0">
                <a:solidFill>
                  <a:srgbClr val="FF0000"/>
                </a:solidFill>
                <a:ea typeface="微軟正黑體" panose="020B0604030504040204" pitchFamily="34" charset="-120"/>
                <a:cs typeface="Times New Roman" panose="02020603050405020304" pitchFamily="18" charset="0"/>
              </a:rPr>
              <a:t>；</a:t>
            </a:r>
            <a:r>
              <a:rPr lang="zh-TW" altLang="en-US" sz="2000" b="1" dirty="0">
                <a:solidFill>
                  <a:srgbClr val="FF0000"/>
                </a:solidFill>
                <a:ea typeface="微軟正黑體" panose="020B0604030504040204" pitchFamily="34" charset="-120"/>
                <a:cs typeface="Times New Roman" panose="02020603050405020304" pitchFamily="18" charset="0"/>
              </a:rPr>
              <a:t>枯水期節約用水</a:t>
            </a:r>
            <a:endParaRPr lang="en-US" altLang="zh-TW" sz="2000" b="1" dirty="0">
              <a:solidFill>
                <a:srgbClr val="FF0000"/>
              </a:solidFill>
              <a:ea typeface="微軟正黑體" panose="020B0604030504040204" pitchFamily="34" charset="-120"/>
              <a:cs typeface="Times New Roman" panose="02020603050405020304" pitchFamily="18" charset="0"/>
            </a:endParaRPr>
          </a:p>
          <a:p>
            <a:pPr marL="176213" indent="-176213">
              <a:lnSpc>
                <a:spcPts val="2700"/>
              </a:lnSpc>
              <a:spcBef>
                <a:spcPts val="0"/>
              </a:spcBef>
              <a:buClr>
                <a:srgbClr val="0000CC"/>
              </a:buClr>
              <a:buSzPct val="80000"/>
              <a:buFont typeface="Wingdings" panose="05000000000000000000" pitchFamily="2" charset="2"/>
              <a:buChar char="l"/>
              <a:tabLst>
                <a:tab pos="5467350" algn="ctr"/>
              </a:tabLst>
            </a:pPr>
            <a:r>
              <a:rPr lang="zh-TW" altLang="en-US" sz="2000" b="1" dirty="0">
                <a:ea typeface="微軟正黑體" panose="020B0604030504040204" pitchFamily="34" charset="-120"/>
                <a:cs typeface="Times New Roman" panose="02020603050405020304" pitchFamily="18" charset="0"/>
              </a:rPr>
              <a:t>空間性</a:t>
            </a:r>
            <a:r>
              <a:rPr lang="zh-TW" altLang="en-US" sz="2000" dirty="0">
                <a:ea typeface="微軟正黑體" panose="020B0604030504040204" pitchFamily="34" charset="-120"/>
                <a:cs typeface="Times New Roman" panose="02020603050405020304" pitchFamily="18" charset="0"/>
              </a:rPr>
              <a:t>：</a:t>
            </a:r>
            <a:r>
              <a:rPr lang="zh-TW" altLang="en-US" sz="2000" b="1" dirty="0">
                <a:solidFill>
                  <a:srgbClr val="FF0000"/>
                </a:solidFill>
                <a:ea typeface="微軟正黑體" panose="020B0604030504040204" pitchFamily="34" charset="-120"/>
                <a:cs typeface="Times New Roman" panose="02020603050405020304" pitchFamily="18" charset="0"/>
              </a:rPr>
              <a:t>水庫型供灌效率高</a:t>
            </a:r>
            <a:r>
              <a:rPr lang="zh-TW" altLang="en-US" sz="2000" dirty="0">
                <a:solidFill>
                  <a:srgbClr val="FF0000"/>
                </a:solidFill>
                <a:ea typeface="微軟正黑體" panose="020B0604030504040204" pitchFamily="34" charset="-120"/>
                <a:cs typeface="Times New Roman" panose="02020603050405020304" pitchFamily="18" charset="0"/>
              </a:rPr>
              <a:t>；</a:t>
            </a:r>
            <a:r>
              <a:rPr lang="zh-TW" altLang="en-US" sz="2000" b="1" dirty="0">
                <a:solidFill>
                  <a:srgbClr val="FF0000"/>
                </a:solidFill>
                <a:ea typeface="微軟正黑體" panose="020B0604030504040204" pitchFamily="34" charset="-120"/>
                <a:cs typeface="Times New Roman" panose="02020603050405020304" pitchFamily="18" charset="0"/>
              </a:rPr>
              <a:t>河川型粗放灌溉，保育水資源</a:t>
            </a:r>
            <a:endParaRPr lang="en-US" altLang="zh-TW" sz="2000" dirty="0">
              <a:solidFill>
                <a:srgbClr val="FF0000"/>
              </a:solidFill>
              <a:ea typeface="微軟正黑體" panose="020B0604030504040204" pitchFamily="34" charset="-120"/>
              <a:cs typeface="Times New Roman" panose="02020603050405020304" pitchFamily="18" charset="0"/>
            </a:endParaRPr>
          </a:p>
        </p:txBody>
      </p:sp>
      <p:sp>
        <p:nvSpPr>
          <p:cNvPr id="6" name="Text Box 45"/>
          <p:cNvSpPr txBox="1">
            <a:spLocks noChangeArrowheads="1"/>
          </p:cNvSpPr>
          <p:nvPr/>
        </p:nvSpPr>
        <p:spPr bwMode="auto">
          <a:xfrm>
            <a:off x="216024" y="2492896"/>
            <a:ext cx="8892480" cy="1423917"/>
          </a:xfrm>
          <a:prstGeom prst="rect">
            <a:avLst/>
          </a:prstGeom>
          <a:noFill/>
          <a:ln w="9525">
            <a:noFill/>
            <a:miter lim="800000"/>
            <a:headEnd/>
            <a:tailEnd/>
          </a:ln>
          <a:effectLst/>
        </p:spPr>
        <p:txBody>
          <a:bodyPr wrap="square" lIns="90000" tIns="46800" rIns="90000" bIns="46800">
            <a:spAutoFit/>
          </a:bodyPr>
          <a:lstStyle/>
          <a:p>
            <a:pPr marL="536575" lvl="0" indent="-536575">
              <a:lnSpc>
                <a:spcPct val="150000"/>
              </a:lnSpc>
              <a:spcBef>
                <a:spcPct val="50000"/>
              </a:spcBef>
              <a:tabLst>
                <a:tab pos="5467350" algn="ctr"/>
              </a:tabLst>
            </a:pPr>
            <a:r>
              <a:rPr lang="zh-TW" altLang="en-US" sz="2000" b="1" dirty="0">
                <a:ea typeface="微軟正黑體" panose="020B0604030504040204" pitchFamily="34" charset="-120"/>
                <a:cs typeface="Times New Roman" panose="02020603050405020304" pitchFamily="18" charset="0"/>
              </a:rPr>
              <a:t>三、</a:t>
            </a:r>
            <a:r>
              <a:rPr lang="zh-TW" altLang="en-US" sz="2000" b="1" dirty="0">
                <a:solidFill>
                  <a:prstClr val="black"/>
                </a:solidFill>
                <a:ea typeface="微軟正黑體" panose="020B0604030504040204" pitchFamily="34" charset="-120"/>
                <a:cs typeface="Times New Roman" panose="02020603050405020304" pitchFamily="18" charset="0"/>
              </a:rPr>
              <a:t>水是國家資源，未來應檢討水資源之分配正義，</a:t>
            </a:r>
            <a:r>
              <a:rPr lang="zh-TW" altLang="en-US" sz="2000" b="1" u="sng" dirty="0">
                <a:solidFill>
                  <a:srgbClr val="FF0000"/>
                </a:solidFill>
                <a:ea typeface="微軟正黑體" panose="020B0604030504040204" pitchFamily="34" charset="-120"/>
                <a:cs typeface="Times New Roman" panose="02020603050405020304" pitchFamily="18" charset="0"/>
              </a:rPr>
              <a:t>農業用水應以農用為優先，短期調度農業用水係為短暫性權宜措施</a:t>
            </a:r>
            <a:r>
              <a:rPr lang="zh-TW" altLang="en-US" sz="2000" b="1" dirty="0">
                <a:solidFill>
                  <a:prstClr val="black"/>
                </a:solidFill>
                <a:ea typeface="微軟正黑體" panose="020B0604030504040204" pitchFamily="34" charset="-120"/>
                <a:cs typeface="Times New Roman" panose="02020603050405020304" pitchFamily="18" charset="0"/>
              </a:rPr>
              <a:t>，對於調水過程應注意維持社會公平正義原則，以確保糧食安全並可避免造成社會問題。</a:t>
            </a:r>
            <a:endParaRPr lang="en-US" altLang="zh-TW" sz="2000" b="1" dirty="0">
              <a:solidFill>
                <a:prstClr val="black"/>
              </a:solidFill>
              <a:ea typeface="微軟正黑體" panose="020B0604030504040204" pitchFamily="34" charset="-120"/>
              <a:cs typeface="Times New Roman" panose="02020603050405020304" pitchFamily="18" charset="0"/>
            </a:endParaRPr>
          </a:p>
        </p:txBody>
      </p:sp>
      <p:sp>
        <p:nvSpPr>
          <p:cNvPr id="7" name="Text Box 45"/>
          <p:cNvSpPr txBox="1">
            <a:spLocks noChangeArrowheads="1"/>
          </p:cNvSpPr>
          <p:nvPr/>
        </p:nvSpPr>
        <p:spPr bwMode="auto">
          <a:xfrm>
            <a:off x="186626" y="3884455"/>
            <a:ext cx="8780078" cy="1017844"/>
          </a:xfrm>
          <a:prstGeom prst="rect">
            <a:avLst/>
          </a:prstGeom>
          <a:noFill/>
          <a:ln w="9525">
            <a:noFill/>
            <a:miter lim="800000"/>
            <a:headEnd/>
            <a:tailEnd/>
          </a:ln>
          <a:effectLst/>
        </p:spPr>
        <p:txBody>
          <a:bodyPr wrap="square" lIns="90000" tIns="46800" rIns="90000" bIns="46800">
            <a:spAutoFit/>
          </a:bodyPr>
          <a:lstStyle/>
          <a:p>
            <a:pPr marL="536575" indent="-536575">
              <a:lnSpc>
                <a:spcPct val="150000"/>
              </a:lnSpc>
              <a:spcBef>
                <a:spcPct val="50000"/>
              </a:spcBef>
              <a:tabLst>
                <a:tab pos="5467350" algn="ctr"/>
              </a:tabLst>
            </a:pPr>
            <a:r>
              <a:rPr lang="zh-TW" altLang="en-US" sz="2000" b="1" dirty="0">
                <a:ea typeface="微軟正黑體" panose="020B0604030504040204" pitchFamily="34" charset="-120"/>
                <a:cs typeface="Times New Roman" panose="02020603050405020304" pitchFamily="18" charset="0"/>
              </a:rPr>
              <a:t>四、</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以設施改善</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旱作管路灌溉、推廣種植旱作及加強灌溉管理等措施，有效節省灌溉用水；</a:t>
            </a:r>
            <a:r>
              <a:rPr lang="zh-TW" altLang="en-US"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適度開發新水源，以因應氣候變遷</a:t>
            </a:r>
            <a:r>
              <a:rPr lang="zh-TW" altLang="en-US" sz="2000" b="1" u="sng" dirty="0">
                <a:solidFill>
                  <a:srgbClr val="FF0000"/>
                </a:solidFill>
                <a:latin typeface="標楷體"/>
                <a:ea typeface="標楷體"/>
                <a:cs typeface="Times New Roman" panose="02020603050405020304" pitchFamily="18" charset="0"/>
              </a:rPr>
              <a:t>。</a:t>
            </a:r>
            <a:endParaRPr lang="en-US" altLang="zh-TW"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 name="Text Box 45"/>
          <p:cNvSpPr txBox="1">
            <a:spLocks noChangeArrowheads="1"/>
          </p:cNvSpPr>
          <p:nvPr/>
        </p:nvSpPr>
        <p:spPr bwMode="auto">
          <a:xfrm>
            <a:off x="186626" y="5079753"/>
            <a:ext cx="8568952" cy="1325620"/>
          </a:xfrm>
          <a:prstGeom prst="rect">
            <a:avLst/>
          </a:prstGeom>
          <a:noFill/>
          <a:ln w="9525">
            <a:noFill/>
            <a:miter lim="800000"/>
            <a:headEnd/>
            <a:tailEnd/>
          </a:ln>
          <a:effectLst/>
        </p:spPr>
        <p:txBody>
          <a:bodyPr wrap="square" lIns="90000" tIns="46800" rIns="90000" bIns="46800">
            <a:spAutoFit/>
          </a:bodyPr>
          <a:lstStyle/>
          <a:p>
            <a:pPr marL="511175" lvl="0" indent="-511175">
              <a:spcBef>
                <a:spcPct val="50000"/>
              </a:spcBef>
              <a:tabLst>
                <a:tab pos="5467350" algn="ctr"/>
              </a:tabLst>
            </a:pPr>
            <a:r>
              <a:rPr lang="zh-TW" altLang="en-US" sz="2000" b="1" dirty="0">
                <a:ea typeface="微軟正黑體" panose="020B0604030504040204" pitchFamily="34" charset="-120"/>
                <a:cs typeface="Times New Roman" panose="02020603050405020304" pitchFamily="18" charset="0"/>
              </a:rPr>
              <a:t>五、</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農業節約用水，</a:t>
            </a:r>
            <a:r>
              <a:rPr lang="zh-TW" altLang="en-US"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尚需要水庫等調蓄設施配合，才能展現最大效益</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，不然農業灌溉用水徒以加強灌溉管理節約用水，工業、民生用水成長亦有限；</a:t>
            </a:r>
            <a:r>
              <a:rPr lang="zh-TW" altLang="en-US"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另過度刪減農業用水，將降低補助涵養地下水水量，不利抑緩地層下陷。</a:t>
            </a:r>
          </a:p>
        </p:txBody>
      </p:sp>
      <p:sp>
        <p:nvSpPr>
          <p:cNvPr id="9"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Times New Roman" panose="02020603050405020304" pitchFamily="18" charset="0"/>
                <a:ea typeface="微軟正黑體" pitchFamily="34" charset="-120"/>
                <a:cs typeface="Times New Roman" panose="02020603050405020304" pitchFamily="18" charset="0"/>
              </a:rPr>
              <a:t>陸、結語</a:t>
            </a:r>
          </a:p>
        </p:txBody>
      </p:sp>
    </p:spTree>
    <p:extLst>
      <p:ext uri="{BB962C8B-B14F-4D97-AF65-F5344CB8AC3E}">
        <p14:creationId xmlns:p14="http://schemas.microsoft.com/office/powerpoint/2010/main" val="1333393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rotWithShape="1">
          <a:blip r:embed="rId3" cstate="print">
            <a:extLst>
              <a:ext uri="{28A0092B-C50C-407E-A947-70E740481C1C}">
                <a14:useLocalDpi xmlns:a14="http://schemas.microsoft.com/office/drawing/2010/main" val="0"/>
              </a:ext>
            </a:extLst>
          </a:blip>
          <a:srcRect l="21538" t="3260" r="25468" b="3208"/>
          <a:stretch/>
        </p:blipFill>
        <p:spPr>
          <a:xfrm rot="16200000">
            <a:off x="1736744" y="-31513"/>
            <a:ext cx="5915388" cy="7387973"/>
          </a:xfrm>
          <a:prstGeom prst="rect">
            <a:avLst/>
          </a:prstGeom>
        </p:spPr>
      </p:pic>
      <p:sp>
        <p:nvSpPr>
          <p:cNvPr id="101" name="語音泡泡: 圓角矩形 100"/>
          <p:cNvSpPr/>
          <p:nvPr/>
        </p:nvSpPr>
        <p:spPr>
          <a:xfrm>
            <a:off x="5963118" y="1988840"/>
            <a:ext cx="2209282" cy="1820283"/>
          </a:xfrm>
          <a:prstGeom prst="wedgeRoundRectCallout">
            <a:avLst>
              <a:gd name="adj1" fmla="val -150491"/>
              <a:gd name="adj2" fmla="val 43209"/>
              <a:gd name="adj3" fmla="val 16667"/>
            </a:avLst>
          </a:prstGeom>
          <a:solidFill>
            <a:schemeClr val="bg1"/>
          </a:solidFill>
          <a:ln>
            <a:solidFill>
              <a:srgbClr val="0070C0"/>
            </a:solidFill>
          </a:ln>
          <a:effectLst/>
        </p:spPr>
        <p:style>
          <a:lnRef idx="1">
            <a:schemeClr val="accent3"/>
          </a:lnRef>
          <a:fillRef idx="2">
            <a:schemeClr val="accent3"/>
          </a:fillRef>
          <a:effectRef idx="1">
            <a:schemeClr val="accent3"/>
          </a:effectRef>
          <a:fontRef idx="minor">
            <a:schemeClr val="dk1"/>
          </a:fontRef>
        </p:style>
        <p:txBody>
          <a:bodyPr wrap="square" lIns="36000" tIns="36000" rIns="36000" bIns="36000">
            <a:spAutoFit/>
          </a:bodyPr>
          <a:lstStyle/>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88" name="語音泡泡: 圓角矩形 87"/>
          <p:cNvSpPr/>
          <p:nvPr/>
        </p:nvSpPr>
        <p:spPr>
          <a:xfrm>
            <a:off x="3958827" y="4226966"/>
            <a:ext cx="2340730" cy="1987343"/>
          </a:xfrm>
          <a:prstGeom prst="wedgeRoundRectCallout">
            <a:avLst>
              <a:gd name="adj1" fmla="val -106932"/>
              <a:gd name="adj2" fmla="val -28181"/>
              <a:gd name="adj3" fmla="val 16667"/>
            </a:avLst>
          </a:prstGeom>
          <a:solidFill>
            <a:schemeClr val="bg1"/>
          </a:solidFill>
          <a:ln>
            <a:solidFill>
              <a:srgbClr val="0070C0"/>
            </a:solidFill>
          </a:ln>
          <a:effectLst/>
        </p:spPr>
        <p:style>
          <a:lnRef idx="1">
            <a:schemeClr val="accent3"/>
          </a:lnRef>
          <a:fillRef idx="2">
            <a:schemeClr val="accent3"/>
          </a:fillRef>
          <a:effectRef idx="1">
            <a:schemeClr val="accent3"/>
          </a:effectRef>
          <a:fontRef idx="minor">
            <a:schemeClr val="dk1"/>
          </a:fontRef>
        </p:style>
        <p:txBody>
          <a:bodyPr wrap="square" lIns="36000" tIns="36000" rIns="36000" bIns="36000">
            <a:spAutoFit/>
          </a:bodyPr>
          <a:lstStyle/>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8" name="語音泡泡: 圓角矩形 17"/>
          <p:cNvSpPr/>
          <p:nvPr/>
        </p:nvSpPr>
        <p:spPr>
          <a:xfrm>
            <a:off x="255746" y="3194956"/>
            <a:ext cx="2164496" cy="1748979"/>
          </a:xfrm>
          <a:prstGeom prst="wedgeRoundRectCallout">
            <a:avLst>
              <a:gd name="adj1" fmla="val 66794"/>
              <a:gd name="adj2" fmla="val 21671"/>
              <a:gd name="adj3" fmla="val 16667"/>
            </a:avLst>
          </a:prstGeom>
          <a:solidFill>
            <a:schemeClr val="bg1"/>
          </a:solidFill>
          <a:ln>
            <a:solidFill>
              <a:srgbClr val="0070C0"/>
            </a:solidFill>
          </a:ln>
          <a:effectLst/>
        </p:spPr>
        <p:style>
          <a:lnRef idx="1">
            <a:schemeClr val="accent3"/>
          </a:lnRef>
          <a:fillRef idx="2">
            <a:schemeClr val="accent3"/>
          </a:fillRef>
          <a:effectRef idx="1">
            <a:schemeClr val="accent3"/>
          </a:effectRef>
          <a:fontRef idx="minor">
            <a:schemeClr val="dk1"/>
          </a:fontRef>
        </p:style>
        <p:txBody>
          <a:bodyPr wrap="square" lIns="36000" tIns="36000" rIns="36000" bIns="36000">
            <a:spAutoFit/>
          </a:bodyPr>
          <a:lstStyle/>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60" name="圖片 59"/>
          <p:cNvPicPr/>
          <p:nvPr/>
        </p:nvPicPr>
        <p:blipFill rotWithShape="1">
          <a:blip r:embed="rId4">
            <a:extLst>
              <a:ext uri="{28A0092B-C50C-407E-A947-70E740481C1C}">
                <a14:useLocalDpi xmlns:a14="http://schemas.microsoft.com/office/drawing/2010/main" val="0"/>
              </a:ext>
            </a:extLst>
          </a:blip>
          <a:srcRect r="28992" b="8234"/>
          <a:stretch/>
        </p:blipFill>
        <p:spPr bwMode="auto">
          <a:xfrm>
            <a:off x="385284" y="3592053"/>
            <a:ext cx="1932389" cy="1341293"/>
          </a:xfrm>
          <a:prstGeom prst="rect">
            <a:avLst/>
          </a:prstGeom>
          <a:ln>
            <a:solidFill>
              <a:srgbClr val="49B301"/>
            </a:solidFill>
          </a:ln>
          <a:effectLst>
            <a:softEdge rad="63500"/>
          </a:effectLst>
        </p:spPr>
      </p:pic>
      <p:sp>
        <p:nvSpPr>
          <p:cNvPr id="23" name="文字方塊 22"/>
          <p:cNvSpPr txBox="1"/>
          <p:nvPr/>
        </p:nvSpPr>
        <p:spPr>
          <a:xfrm>
            <a:off x="137921" y="5541039"/>
            <a:ext cx="1552579" cy="1180699"/>
          </a:xfrm>
          <a:prstGeom prst="rect">
            <a:avLst/>
          </a:prstGeom>
          <a:solidFill>
            <a:schemeClr val="bg1"/>
          </a:solidFill>
          <a:ln>
            <a:solidFill>
              <a:schemeClr val="tx1"/>
            </a:solidFill>
          </a:ln>
        </p:spPr>
        <p:txBody>
          <a:bodyPr wrap="square" lIns="36000" tIns="36000" rIns="36000" bIns="36000" rtlCol="0">
            <a:spAutoFit/>
          </a:bodyPr>
          <a:lstStyle/>
          <a:p>
            <a:pPr algn="ctr"/>
            <a:r>
              <a:rPr lang="zh-TW" altLang="en-US" sz="1200" b="1" dirty="0">
                <a:ea typeface="微軟正黑體" panose="020B0604030504040204" pitchFamily="34" charset="-120"/>
                <a:cs typeface="Times New Roman" panose="02020603050405020304" pitchFamily="18" charset="0"/>
              </a:rPr>
              <a:t>圖例</a:t>
            </a:r>
            <a:endParaRPr lang="en-US" altLang="zh-TW" sz="1200" b="1" dirty="0">
              <a:ea typeface="微軟正黑體" panose="020B0604030504040204" pitchFamily="34" charset="-120"/>
              <a:cs typeface="Times New Roman" panose="02020603050405020304" pitchFamily="18" charset="0"/>
            </a:endParaRPr>
          </a:p>
          <a:p>
            <a:r>
              <a:rPr lang="zh-TW" altLang="en-US" sz="1200" b="1" dirty="0">
                <a:ea typeface="微軟正黑體" panose="020B0604030504040204" pitchFamily="34" charset="-120"/>
                <a:cs typeface="Times New Roman" panose="02020603050405020304" pitchFamily="18" charset="0"/>
              </a:rPr>
              <a:t>      竹東圳灌區</a:t>
            </a:r>
            <a:endParaRPr lang="en-US" altLang="zh-TW" sz="1200" b="1" dirty="0">
              <a:ea typeface="微軟正黑體" panose="020B0604030504040204" pitchFamily="34" charset="-120"/>
              <a:cs typeface="Times New Roman" panose="02020603050405020304" pitchFamily="18" charset="0"/>
            </a:endParaRPr>
          </a:p>
          <a:p>
            <a:r>
              <a:rPr lang="zh-TW" altLang="en-US" sz="1200" b="1" dirty="0">
                <a:ea typeface="微軟正黑體" panose="020B0604030504040204" pitchFamily="34" charset="-120"/>
                <a:cs typeface="Times New Roman" panose="02020603050405020304" pitchFamily="18" charset="0"/>
              </a:rPr>
              <a:t>      實際種植水稻田區</a:t>
            </a:r>
            <a:endParaRPr lang="en-US" altLang="zh-TW" sz="1200" b="1" dirty="0">
              <a:ea typeface="微軟正黑體" panose="020B0604030504040204" pitchFamily="34" charset="-120"/>
              <a:cs typeface="Times New Roman" panose="02020603050405020304" pitchFamily="18" charset="0"/>
            </a:endParaRPr>
          </a:p>
          <a:p>
            <a:r>
              <a:rPr lang="zh-TW" altLang="en-US" sz="1200" b="1" dirty="0">
                <a:ea typeface="微軟正黑體" panose="020B0604030504040204" pitchFamily="34" charset="-120"/>
                <a:cs typeface="Times New Roman" panose="02020603050405020304" pitchFamily="18" charset="0"/>
              </a:rPr>
              <a:t>      辦理水稻轉作田區</a:t>
            </a:r>
            <a:endParaRPr lang="en-US" altLang="zh-TW" sz="1200" b="1" dirty="0">
              <a:ea typeface="微軟正黑體" panose="020B0604030504040204" pitchFamily="34" charset="-120"/>
              <a:cs typeface="Times New Roman" panose="02020603050405020304" pitchFamily="18" charset="0"/>
            </a:endParaRPr>
          </a:p>
          <a:p>
            <a:r>
              <a:rPr lang="zh-TW" altLang="en-US" sz="1200" b="1" dirty="0">
                <a:ea typeface="微軟正黑體" panose="020B0604030504040204" pitchFamily="34" charset="-120"/>
                <a:cs typeface="Times New Roman" panose="02020603050405020304" pitchFamily="18" charset="0"/>
              </a:rPr>
              <a:t>      國有地及公有地</a:t>
            </a:r>
            <a:endParaRPr lang="en-US" altLang="zh-TW" sz="1200" b="1" dirty="0">
              <a:ea typeface="微軟正黑體" panose="020B0604030504040204" pitchFamily="34" charset="-120"/>
              <a:cs typeface="Times New Roman" panose="02020603050405020304" pitchFamily="18" charset="0"/>
            </a:endParaRPr>
          </a:p>
          <a:p>
            <a:r>
              <a:rPr lang="zh-TW" altLang="en-US" sz="1200" b="1" dirty="0">
                <a:ea typeface="微軟正黑體" panose="020B0604030504040204" pitchFamily="34" charset="-120"/>
                <a:cs typeface="Times New Roman" panose="02020603050405020304" pitchFamily="18" charset="0"/>
              </a:rPr>
              <a:t>      灌溉圳路</a:t>
            </a:r>
          </a:p>
        </p:txBody>
      </p:sp>
      <p:sp>
        <p:nvSpPr>
          <p:cNvPr id="24" name="矩形 23"/>
          <p:cNvSpPr/>
          <p:nvPr/>
        </p:nvSpPr>
        <p:spPr>
          <a:xfrm>
            <a:off x="201125" y="5784285"/>
            <a:ext cx="184160" cy="145774"/>
          </a:xfrm>
          <a:prstGeom prst="rect">
            <a:avLst/>
          </a:prstGeom>
          <a:solidFill>
            <a:srgbClr val="CCF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sp>
        <p:nvSpPr>
          <p:cNvPr id="25" name="矩形 24"/>
          <p:cNvSpPr/>
          <p:nvPr/>
        </p:nvSpPr>
        <p:spPr>
          <a:xfrm>
            <a:off x="201123" y="6150472"/>
            <a:ext cx="184161" cy="145774"/>
          </a:xfrm>
          <a:prstGeom prst="rect">
            <a:avLst/>
          </a:prstGeom>
          <a:solidFill>
            <a:srgbClr val="C00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sp>
        <p:nvSpPr>
          <p:cNvPr id="30" name="矩形 29"/>
          <p:cNvSpPr/>
          <p:nvPr/>
        </p:nvSpPr>
        <p:spPr>
          <a:xfrm>
            <a:off x="201125" y="6331927"/>
            <a:ext cx="184160" cy="145774"/>
          </a:xfrm>
          <a:prstGeom prst="rect">
            <a:avLst/>
          </a:prstGeom>
          <a:solidFill>
            <a:srgbClr val="FF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sp>
        <p:nvSpPr>
          <p:cNvPr id="31" name="矩形 30"/>
          <p:cNvSpPr/>
          <p:nvPr/>
        </p:nvSpPr>
        <p:spPr>
          <a:xfrm>
            <a:off x="201123" y="6564280"/>
            <a:ext cx="18000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sp>
        <p:nvSpPr>
          <p:cNvPr id="16" name="矩形 15"/>
          <p:cNvSpPr/>
          <p:nvPr/>
        </p:nvSpPr>
        <p:spPr>
          <a:xfrm>
            <a:off x="3060380" y="4433178"/>
            <a:ext cx="723275" cy="276999"/>
          </a:xfrm>
          <a:prstGeom prst="rect">
            <a:avLst/>
          </a:prstGeom>
        </p:spPr>
        <p:txBody>
          <a:bodyPr wrap="square">
            <a:spAutoFit/>
          </a:bodyPr>
          <a:lstStyle/>
          <a:p>
            <a:pPr algn="ctr"/>
            <a:r>
              <a:rPr lang="zh-TW" altLang="en-US" sz="1200" b="1" dirty="0">
                <a:solidFill>
                  <a:srgbClr val="FF0000"/>
                </a:solidFill>
                <a:effectLst>
                  <a:glow rad="165100">
                    <a:schemeClr val="bg1">
                      <a:alpha val="80000"/>
                    </a:schemeClr>
                  </a:glow>
                </a:effectLst>
                <a:ea typeface="微軟正黑體" panose="020B0604030504040204" pitchFamily="34" charset="-120"/>
                <a:cs typeface="Times New Roman" panose="02020603050405020304" pitchFamily="18" charset="0"/>
              </a:rPr>
              <a:t>竹東圳</a:t>
            </a:r>
          </a:p>
        </p:txBody>
      </p:sp>
      <p:sp>
        <p:nvSpPr>
          <p:cNvPr id="17" name="語音泡泡: 圓角矩形 16"/>
          <p:cNvSpPr/>
          <p:nvPr/>
        </p:nvSpPr>
        <p:spPr>
          <a:xfrm>
            <a:off x="2583452" y="734840"/>
            <a:ext cx="2184951" cy="2225706"/>
          </a:xfrm>
          <a:prstGeom prst="wedgeRoundRectCallout">
            <a:avLst>
              <a:gd name="adj1" fmla="val 62134"/>
              <a:gd name="adj2" fmla="val 35800"/>
              <a:gd name="adj3" fmla="val 16667"/>
            </a:avLst>
          </a:prstGeom>
          <a:solidFill>
            <a:schemeClr val="bg1"/>
          </a:solidFill>
          <a:ln>
            <a:solidFill>
              <a:srgbClr val="0070C0"/>
            </a:solidFill>
          </a:ln>
          <a:effectLst/>
        </p:spPr>
        <p:style>
          <a:lnRef idx="1">
            <a:schemeClr val="accent3"/>
          </a:lnRef>
          <a:fillRef idx="2">
            <a:schemeClr val="accent3"/>
          </a:fillRef>
          <a:effectRef idx="1">
            <a:schemeClr val="accent3"/>
          </a:effectRef>
          <a:fontRef idx="minor">
            <a:schemeClr val="dk1"/>
          </a:fontRef>
        </p:style>
        <p:txBody>
          <a:bodyPr wrap="square" lIns="36000" tIns="36000" rIns="36000" bIns="36000">
            <a:spAutoFit/>
          </a:bodyPr>
          <a:lstStyle/>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0" name="矩形 19"/>
          <p:cNvSpPr/>
          <p:nvPr/>
        </p:nvSpPr>
        <p:spPr>
          <a:xfrm>
            <a:off x="529647" y="3225894"/>
            <a:ext cx="2336247" cy="523220"/>
          </a:xfrm>
          <a:prstGeom prst="rect">
            <a:avLst/>
          </a:prstGeom>
        </p:spPr>
        <p:txBody>
          <a:bodyPr wrap="square">
            <a:spAutoFit/>
          </a:bodyPr>
          <a:lstStyle/>
          <a:p>
            <a:r>
              <a:rPr lang="zh-TW" altLang="en-US" sz="1400" b="1" dirty="0">
                <a:solidFill>
                  <a:srgbClr val="0070C0"/>
                </a:solidFill>
                <a:effectLst>
                  <a:glow rad="165100">
                    <a:schemeClr val="bg1">
                      <a:alpha val="80000"/>
                    </a:schemeClr>
                  </a:glow>
                </a:effectLst>
                <a:ea typeface="微軟正黑體" panose="020B0604030504040204" pitchFamily="34" charset="-120"/>
                <a:cs typeface="Times New Roman" panose="02020603050405020304" pitchFamily="18" charset="0"/>
              </a:rPr>
              <a:t>利用國有土地增闢蓄水埤塘、增加水量調配能力</a:t>
            </a:r>
          </a:p>
        </p:txBody>
      </p:sp>
      <p:sp>
        <p:nvSpPr>
          <p:cNvPr id="21" name="語音泡泡: 圓角矩形 20"/>
          <p:cNvSpPr/>
          <p:nvPr/>
        </p:nvSpPr>
        <p:spPr>
          <a:xfrm>
            <a:off x="6660201" y="4221088"/>
            <a:ext cx="2016255" cy="2206250"/>
          </a:xfrm>
          <a:prstGeom prst="wedgeRoundRectCallout">
            <a:avLst>
              <a:gd name="adj1" fmla="val -49463"/>
              <a:gd name="adj2" fmla="val 33073"/>
              <a:gd name="adj3" fmla="val 16667"/>
            </a:avLst>
          </a:prstGeom>
          <a:solidFill>
            <a:schemeClr val="bg1"/>
          </a:solidFill>
          <a:ln>
            <a:solidFill>
              <a:srgbClr val="0070C0"/>
            </a:solidFill>
          </a:ln>
          <a:effectLst/>
        </p:spPr>
        <p:style>
          <a:lnRef idx="1">
            <a:schemeClr val="accent3"/>
          </a:lnRef>
          <a:fillRef idx="2">
            <a:schemeClr val="accent3"/>
          </a:fillRef>
          <a:effectRef idx="1">
            <a:schemeClr val="accent3"/>
          </a:effectRef>
          <a:fontRef idx="minor">
            <a:schemeClr val="dk1"/>
          </a:fontRef>
        </p:style>
        <p:txBody>
          <a:bodyPr wrap="square" lIns="36000" tIns="36000" rIns="36000" bIns="36000">
            <a:spAutoFit/>
          </a:bodyPr>
          <a:lstStyle/>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buClr>
                <a:srgbClr val="FF0000"/>
              </a:buClr>
              <a:buSzPct val="80000"/>
            </a:pPr>
            <a:endParaRPr lang="en-US" altLang="zh-TW" sz="1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6" name="矩形 25"/>
          <p:cNvSpPr/>
          <p:nvPr/>
        </p:nvSpPr>
        <p:spPr>
          <a:xfrm>
            <a:off x="6900558" y="4293124"/>
            <a:ext cx="1804137" cy="523220"/>
          </a:xfrm>
          <a:prstGeom prst="rect">
            <a:avLst/>
          </a:prstGeom>
        </p:spPr>
        <p:txBody>
          <a:bodyPr wrap="square">
            <a:spAutoFit/>
          </a:bodyPr>
          <a:lstStyle/>
          <a:p>
            <a:r>
              <a:rPr lang="zh-TW" altLang="en-US" sz="1400" b="1" dirty="0">
                <a:solidFill>
                  <a:srgbClr val="0070C0"/>
                </a:solidFill>
                <a:effectLst>
                  <a:glow rad="165100">
                    <a:schemeClr val="bg1">
                      <a:alpha val="80000"/>
                    </a:schemeClr>
                  </a:glow>
                </a:effectLst>
                <a:ea typeface="微軟正黑體" panose="020B0604030504040204" pitchFamily="34" charset="-120"/>
                <a:cs typeface="Times New Roman" panose="02020603050405020304" pitchFamily="18" charset="0"/>
              </a:rPr>
              <a:t>推廣果樹省水管路灌溉，節省農業用水</a:t>
            </a:r>
          </a:p>
        </p:txBody>
      </p:sp>
      <p:sp>
        <p:nvSpPr>
          <p:cNvPr id="29" name="矩形 28"/>
          <p:cNvSpPr/>
          <p:nvPr/>
        </p:nvSpPr>
        <p:spPr>
          <a:xfrm>
            <a:off x="2865894" y="789890"/>
            <a:ext cx="1780660" cy="523220"/>
          </a:xfrm>
          <a:prstGeom prst="rect">
            <a:avLst/>
          </a:prstGeom>
        </p:spPr>
        <p:txBody>
          <a:bodyPr wrap="square">
            <a:spAutoFit/>
          </a:bodyPr>
          <a:lstStyle/>
          <a:p>
            <a:r>
              <a:rPr lang="zh-TW" altLang="en-US" sz="1400" b="1" dirty="0">
                <a:solidFill>
                  <a:srgbClr val="0070C0"/>
                </a:solidFill>
                <a:effectLst>
                  <a:glow rad="165100">
                    <a:schemeClr val="bg1">
                      <a:alpha val="80000"/>
                    </a:schemeClr>
                  </a:glow>
                </a:effectLst>
                <a:ea typeface="微軟正黑體" panose="020B0604030504040204" pitchFamily="34" charset="-120"/>
                <a:cs typeface="Times New Roman" panose="02020603050405020304" pitchFamily="18" charset="0"/>
              </a:rPr>
              <a:t>辦理圳路更新改善，減少滲漏</a:t>
            </a:r>
          </a:p>
        </p:txBody>
      </p:sp>
      <p:sp>
        <p:nvSpPr>
          <p:cNvPr id="46" name="矩形 45"/>
          <p:cNvSpPr/>
          <p:nvPr/>
        </p:nvSpPr>
        <p:spPr>
          <a:xfrm>
            <a:off x="4208227" y="4322236"/>
            <a:ext cx="2062834" cy="523220"/>
          </a:xfrm>
          <a:prstGeom prst="rect">
            <a:avLst/>
          </a:prstGeom>
        </p:spPr>
        <p:txBody>
          <a:bodyPr wrap="square">
            <a:spAutoFit/>
          </a:bodyPr>
          <a:lstStyle/>
          <a:p>
            <a:r>
              <a:rPr lang="zh-TW" altLang="en-US" sz="1400" b="1" dirty="0">
                <a:solidFill>
                  <a:srgbClr val="0070C0"/>
                </a:solidFill>
                <a:effectLst>
                  <a:glow rad="165100">
                    <a:schemeClr val="bg1">
                      <a:alpha val="80000"/>
                    </a:schemeClr>
                  </a:glow>
                </a:effectLst>
                <a:latin typeface="微軟正黑體" panose="020B0604030504040204" pitchFamily="34" charset="-120"/>
                <a:ea typeface="微軟正黑體" panose="020B0604030504040204" pitchFamily="34" charset="-120"/>
                <a:cs typeface="Times New Roman" panose="02020603050405020304" pitchFamily="18" charset="0"/>
              </a:rPr>
              <a:t>配合綠色環境給付計畫，實施大區輪作</a:t>
            </a:r>
          </a:p>
        </p:txBody>
      </p:sp>
      <p:sp>
        <p:nvSpPr>
          <p:cNvPr id="47" name="矩形 46"/>
          <p:cNvSpPr/>
          <p:nvPr/>
        </p:nvSpPr>
        <p:spPr>
          <a:xfrm>
            <a:off x="2224454" y="2932374"/>
            <a:ext cx="2779594" cy="246221"/>
          </a:xfrm>
          <a:prstGeom prst="rect">
            <a:avLst/>
          </a:prstGeom>
        </p:spPr>
        <p:txBody>
          <a:bodyPr wrap="square">
            <a:spAutoFit/>
          </a:bodyPr>
          <a:lstStyle/>
          <a:p>
            <a:pPr algn="ctr"/>
            <a:r>
              <a:rPr lang="zh-TW" altLang="en-US" sz="1000" b="1" dirty="0">
                <a:solidFill>
                  <a:srgbClr val="0066FF"/>
                </a:solidFill>
                <a:effectLst>
                  <a:glow rad="165100">
                    <a:schemeClr val="bg1">
                      <a:alpha val="80000"/>
                    </a:schemeClr>
                  </a:glow>
                </a:effectLst>
                <a:ea typeface="微軟正黑體" panose="020B0604030504040204" pitchFamily="34" charset="-120"/>
                <a:cs typeface="Times New Roman" panose="02020603050405020304" pitchFamily="18" charset="0"/>
              </a:rPr>
              <a:t>尚待更新改善之圳路：幹線</a:t>
            </a:r>
            <a:r>
              <a:rPr lang="en-US" altLang="zh-TW" sz="1000" b="1" dirty="0">
                <a:solidFill>
                  <a:srgbClr val="0066FF"/>
                </a:solidFill>
                <a:effectLst>
                  <a:glow rad="165100">
                    <a:schemeClr val="bg1">
                      <a:alpha val="80000"/>
                    </a:schemeClr>
                  </a:glow>
                </a:effectLst>
                <a:ea typeface="微軟正黑體" panose="020B0604030504040204" pitchFamily="34" charset="-120"/>
                <a:cs typeface="Times New Roman" panose="02020603050405020304" pitchFamily="18" charset="0"/>
              </a:rPr>
              <a:t>2Km</a:t>
            </a:r>
            <a:r>
              <a:rPr lang="zh-TW" altLang="en-US" sz="1000" b="1" dirty="0">
                <a:solidFill>
                  <a:srgbClr val="0066FF"/>
                </a:solidFill>
                <a:effectLst>
                  <a:glow rad="165100">
                    <a:schemeClr val="bg1">
                      <a:alpha val="80000"/>
                    </a:schemeClr>
                  </a:glow>
                </a:effectLst>
                <a:ea typeface="微軟正黑體" panose="020B0604030504040204" pitchFamily="34" charset="-120"/>
                <a:cs typeface="Times New Roman" panose="02020603050405020304" pitchFamily="18" charset="0"/>
              </a:rPr>
              <a:t>、支線</a:t>
            </a:r>
            <a:r>
              <a:rPr lang="en-US" altLang="zh-TW" sz="1000" b="1" dirty="0">
                <a:solidFill>
                  <a:srgbClr val="0066FF"/>
                </a:solidFill>
                <a:effectLst>
                  <a:glow rad="165100">
                    <a:schemeClr val="bg1">
                      <a:alpha val="80000"/>
                    </a:schemeClr>
                  </a:glow>
                </a:effectLst>
                <a:ea typeface="微軟正黑體" panose="020B0604030504040204" pitchFamily="34" charset="-120"/>
                <a:cs typeface="Times New Roman" panose="02020603050405020304" pitchFamily="18" charset="0"/>
              </a:rPr>
              <a:t>5Km</a:t>
            </a:r>
            <a:endParaRPr lang="zh-TW" altLang="en-US" sz="1000" b="1" baseline="30000" dirty="0">
              <a:solidFill>
                <a:srgbClr val="0066FF"/>
              </a:solidFill>
              <a:effectLst>
                <a:glow rad="165100">
                  <a:schemeClr val="bg1">
                    <a:alpha val="80000"/>
                  </a:schemeClr>
                </a:glow>
              </a:effectLst>
              <a:ea typeface="微軟正黑體" panose="020B0604030504040204" pitchFamily="34" charset="-120"/>
              <a:cs typeface="Times New Roman" panose="02020603050405020304" pitchFamily="18" charset="0"/>
            </a:endParaRPr>
          </a:p>
        </p:txBody>
      </p:sp>
      <p:sp>
        <p:nvSpPr>
          <p:cNvPr id="53" name="矩形 52"/>
          <p:cNvSpPr/>
          <p:nvPr/>
        </p:nvSpPr>
        <p:spPr>
          <a:xfrm>
            <a:off x="129500" y="4937790"/>
            <a:ext cx="2327231" cy="246221"/>
          </a:xfrm>
          <a:prstGeom prst="rect">
            <a:avLst/>
          </a:prstGeom>
        </p:spPr>
        <p:txBody>
          <a:bodyPr wrap="square">
            <a:spAutoFit/>
          </a:bodyPr>
          <a:lstStyle/>
          <a:p>
            <a:pPr algn="ctr"/>
            <a:r>
              <a:rPr lang="zh-TW" altLang="en-US" sz="1000" b="1" dirty="0">
                <a:solidFill>
                  <a:srgbClr val="0066FF"/>
                </a:solidFill>
                <a:effectLst>
                  <a:glow rad="165100">
                    <a:schemeClr val="bg1">
                      <a:alpha val="80000"/>
                    </a:schemeClr>
                  </a:glow>
                </a:effectLst>
                <a:ea typeface="微軟正黑體" panose="020B0604030504040204" pitchFamily="34" charset="-120"/>
                <a:cs typeface="Times New Roman" panose="02020603050405020304" pitchFamily="18" charset="0"/>
              </a:rPr>
              <a:t>面積</a:t>
            </a:r>
            <a:r>
              <a:rPr lang="en-US" altLang="zh-TW" sz="1000" b="1" dirty="0">
                <a:solidFill>
                  <a:srgbClr val="0066FF"/>
                </a:solidFill>
                <a:effectLst>
                  <a:glow rad="165100">
                    <a:schemeClr val="bg1">
                      <a:alpha val="80000"/>
                    </a:schemeClr>
                  </a:glow>
                </a:effectLst>
                <a:ea typeface="微軟正黑體" panose="020B0604030504040204" pitchFamily="34" charset="-120"/>
                <a:cs typeface="Times New Roman" panose="02020603050405020304" pitchFamily="18" charset="0"/>
              </a:rPr>
              <a:t>2~3</a:t>
            </a:r>
            <a:r>
              <a:rPr lang="zh-TW" altLang="en-US" sz="1000" b="1" dirty="0">
                <a:solidFill>
                  <a:srgbClr val="0066FF"/>
                </a:solidFill>
                <a:effectLst>
                  <a:glow rad="165100">
                    <a:schemeClr val="bg1">
                      <a:alpha val="80000"/>
                    </a:schemeClr>
                  </a:glow>
                </a:effectLst>
                <a:ea typeface="微軟正黑體" panose="020B0604030504040204" pitchFamily="34" charset="-120"/>
                <a:cs typeface="Times New Roman" panose="02020603050405020304" pitchFamily="18" charset="0"/>
              </a:rPr>
              <a:t>公頃之國有土地共有</a:t>
            </a:r>
            <a:r>
              <a:rPr lang="en-US" altLang="zh-TW" sz="1000" b="1" dirty="0">
                <a:solidFill>
                  <a:srgbClr val="0066FF"/>
                </a:solidFill>
                <a:effectLst>
                  <a:glow rad="165100">
                    <a:schemeClr val="bg1">
                      <a:alpha val="80000"/>
                    </a:schemeClr>
                  </a:glow>
                </a:effectLst>
                <a:ea typeface="微軟正黑體" panose="020B0604030504040204" pitchFamily="34" charset="-120"/>
                <a:cs typeface="Times New Roman" panose="02020603050405020304" pitchFamily="18" charset="0"/>
              </a:rPr>
              <a:t>20</a:t>
            </a:r>
            <a:r>
              <a:rPr lang="zh-TW" altLang="en-US" sz="1000" b="1" dirty="0">
                <a:solidFill>
                  <a:srgbClr val="0066FF"/>
                </a:solidFill>
                <a:effectLst>
                  <a:glow rad="165100">
                    <a:schemeClr val="bg1">
                      <a:alpha val="80000"/>
                    </a:schemeClr>
                  </a:glow>
                </a:effectLst>
                <a:ea typeface="微軟正黑體" panose="020B0604030504040204" pitchFamily="34" charset="-120"/>
                <a:cs typeface="Times New Roman" panose="02020603050405020304" pitchFamily="18" charset="0"/>
              </a:rPr>
              <a:t>處</a:t>
            </a:r>
            <a:endParaRPr lang="zh-TW" altLang="en-US" sz="1000" b="1" baseline="30000" dirty="0">
              <a:solidFill>
                <a:srgbClr val="0066FF"/>
              </a:solidFill>
              <a:effectLst>
                <a:glow rad="165100">
                  <a:schemeClr val="bg1">
                    <a:alpha val="80000"/>
                  </a:schemeClr>
                </a:glow>
              </a:effectLst>
              <a:ea typeface="微軟正黑體" panose="020B0604030504040204" pitchFamily="34" charset="-120"/>
              <a:cs typeface="Times New Roman" panose="02020603050405020304" pitchFamily="18" charset="0"/>
            </a:endParaRPr>
          </a:p>
        </p:txBody>
      </p:sp>
      <p:sp>
        <p:nvSpPr>
          <p:cNvPr id="58" name="矩形 57"/>
          <p:cNvSpPr/>
          <p:nvPr/>
        </p:nvSpPr>
        <p:spPr>
          <a:xfrm>
            <a:off x="201125" y="5971623"/>
            <a:ext cx="184160" cy="145774"/>
          </a:xfrm>
          <a:prstGeom prst="rect">
            <a:avLst/>
          </a:prstGeom>
          <a:solidFill>
            <a:srgbClr val="3AA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sp>
        <p:nvSpPr>
          <p:cNvPr id="64" name="橢圓 63"/>
          <p:cNvSpPr/>
          <p:nvPr/>
        </p:nvSpPr>
        <p:spPr>
          <a:xfrm>
            <a:off x="2583452" y="721904"/>
            <a:ext cx="322173" cy="322173"/>
          </a:xfrm>
          <a:prstGeom prst="ellipse">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800" b="1" dirty="0">
                <a:latin typeface="Times New Roman" panose="02020603050405020304" pitchFamily="18" charset="0"/>
                <a:cs typeface="Times New Roman" panose="02020603050405020304" pitchFamily="18" charset="0"/>
              </a:rPr>
              <a:t>1</a:t>
            </a:r>
            <a:endParaRPr lang="zh-TW" altLang="en-US" sz="1800" b="1" dirty="0">
              <a:latin typeface="Times New Roman" panose="02020603050405020304" pitchFamily="18" charset="0"/>
              <a:cs typeface="Times New Roman" panose="02020603050405020304" pitchFamily="18" charset="0"/>
            </a:endParaRPr>
          </a:p>
        </p:txBody>
      </p:sp>
      <p:sp>
        <p:nvSpPr>
          <p:cNvPr id="8" name="AutoShape 2" descr="「指南針」的圖片搜尋結果"/>
          <p:cNvSpPr>
            <a:spLocks noChangeAspect="1" noChangeArrowheads="1"/>
          </p:cNvSpPr>
          <p:nvPr/>
        </p:nvSpPr>
        <p:spPr bwMode="auto">
          <a:xfrm>
            <a:off x="6118660" y="382602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cs typeface="Times New Roman" panose="02020603050405020304" pitchFamily="18" charset="0"/>
            </a:endParaRPr>
          </a:p>
        </p:txBody>
      </p:sp>
      <p:sp>
        <p:nvSpPr>
          <p:cNvPr id="66" name="矩形 65"/>
          <p:cNvSpPr/>
          <p:nvPr/>
        </p:nvSpPr>
        <p:spPr>
          <a:xfrm>
            <a:off x="7802627" y="836712"/>
            <a:ext cx="970030" cy="276999"/>
          </a:xfrm>
          <a:prstGeom prst="rect">
            <a:avLst/>
          </a:prstGeom>
        </p:spPr>
        <p:txBody>
          <a:bodyPr wrap="square">
            <a:spAutoFit/>
          </a:bodyPr>
          <a:lstStyle/>
          <a:p>
            <a:pPr algn="ctr"/>
            <a:r>
              <a:rPr lang="zh-TW" altLang="en-US" sz="1200" b="1" dirty="0">
                <a:solidFill>
                  <a:srgbClr val="0066FF"/>
                </a:solidFill>
                <a:effectLst>
                  <a:glow rad="165100">
                    <a:schemeClr val="bg1">
                      <a:alpha val="80000"/>
                    </a:schemeClr>
                  </a:glow>
                </a:effectLst>
                <a:ea typeface="微軟正黑體" panose="020B0604030504040204" pitchFamily="34" charset="-120"/>
                <a:cs typeface="Times New Roman" panose="02020603050405020304" pitchFamily="18" charset="0"/>
              </a:rPr>
              <a:t>上坪攔河堰</a:t>
            </a:r>
            <a:endParaRPr lang="zh-TW" altLang="en-US" sz="1200" b="1" baseline="30000" dirty="0">
              <a:solidFill>
                <a:srgbClr val="0066FF"/>
              </a:solidFill>
              <a:effectLst>
                <a:glow rad="165100">
                  <a:schemeClr val="bg1">
                    <a:alpha val="80000"/>
                  </a:schemeClr>
                </a:glow>
              </a:effectLst>
              <a:ea typeface="微軟正黑體" panose="020B0604030504040204" pitchFamily="34" charset="-120"/>
              <a:cs typeface="Times New Roman" panose="02020603050405020304" pitchFamily="18" charset="0"/>
            </a:endParaRPr>
          </a:p>
        </p:txBody>
      </p:sp>
      <p:sp>
        <p:nvSpPr>
          <p:cNvPr id="67" name="矩形 66"/>
          <p:cNvSpPr/>
          <p:nvPr/>
        </p:nvSpPr>
        <p:spPr>
          <a:xfrm>
            <a:off x="5192423" y="2795920"/>
            <a:ext cx="723275" cy="276999"/>
          </a:xfrm>
          <a:prstGeom prst="rect">
            <a:avLst/>
          </a:prstGeom>
        </p:spPr>
        <p:txBody>
          <a:bodyPr wrap="square">
            <a:spAutoFit/>
          </a:bodyPr>
          <a:lstStyle/>
          <a:p>
            <a:pPr algn="ctr"/>
            <a:r>
              <a:rPr lang="zh-TW" altLang="en-US" sz="1200" b="1" dirty="0">
                <a:solidFill>
                  <a:srgbClr val="FF0000"/>
                </a:solidFill>
                <a:effectLst>
                  <a:glow rad="165100">
                    <a:schemeClr val="bg1">
                      <a:alpha val="80000"/>
                    </a:schemeClr>
                  </a:glow>
                </a:effectLst>
                <a:ea typeface="微軟正黑體" panose="020B0604030504040204" pitchFamily="34" charset="-120"/>
                <a:cs typeface="Times New Roman" panose="02020603050405020304" pitchFamily="18" charset="0"/>
              </a:rPr>
              <a:t>竹東圳</a:t>
            </a:r>
          </a:p>
        </p:txBody>
      </p:sp>
      <p:sp>
        <p:nvSpPr>
          <p:cNvPr id="70" name="矩形 69"/>
          <p:cNvSpPr/>
          <p:nvPr/>
        </p:nvSpPr>
        <p:spPr>
          <a:xfrm>
            <a:off x="5728600" y="3795716"/>
            <a:ext cx="2659824" cy="246221"/>
          </a:xfrm>
          <a:prstGeom prst="rect">
            <a:avLst/>
          </a:prstGeom>
        </p:spPr>
        <p:txBody>
          <a:bodyPr wrap="square">
            <a:spAutoFit/>
          </a:bodyPr>
          <a:lstStyle/>
          <a:p>
            <a:pPr algn="ctr"/>
            <a:r>
              <a:rPr lang="zh-TW" altLang="en-US" sz="1000" b="1" dirty="0">
                <a:solidFill>
                  <a:srgbClr val="0066FF"/>
                </a:solidFill>
                <a:effectLst>
                  <a:glow rad="165100">
                    <a:schemeClr val="bg1">
                      <a:alpha val="80000"/>
                    </a:schemeClr>
                  </a:glow>
                </a:effectLst>
                <a:ea typeface="微軟正黑體" panose="020B0604030504040204" pitchFamily="34" charset="-120"/>
                <a:cs typeface="Times New Roman" panose="02020603050405020304" pitchFamily="18" charset="0"/>
              </a:rPr>
              <a:t>已建置</a:t>
            </a:r>
            <a:r>
              <a:rPr lang="en-US" altLang="zh-TW" sz="1000" b="1" dirty="0">
                <a:solidFill>
                  <a:srgbClr val="0066FF"/>
                </a:solidFill>
                <a:effectLst>
                  <a:glow rad="165100">
                    <a:schemeClr val="bg1">
                      <a:alpha val="80000"/>
                    </a:schemeClr>
                  </a:glow>
                </a:effectLst>
                <a:ea typeface="微軟正黑體" panose="020B0604030504040204" pitchFamily="34" charset="-120"/>
                <a:cs typeface="Times New Roman" panose="02020603050405020304" pitchFamily="18" charset="0"/>
              </a:rPr>
              <a:t>4</a:t>
            </a:r>
            <a:r>
              <a:rPr lang="zh-TW" altLang="en-US" sz="1000" b="1" dirty="0">
                <a:solidFill>
                  <a:srgbClr val="0066FF"/>
                </a:solidFill>
                <a:effectLst>
                  <a:glow rad="165100">
                    <a:schemeClr val="bg1">
                      <a:alpha val="80000"/>
                    </a:schemeClr>
                  </a:glow>
                </a:effectLst>
                <a:ea typeface="微軟正黑體" panose="020B0604030504040204" pitchFamily="34" charset="-120"/>
                <a:cs typeface="Times New Roman" panose="02020603050405020304" pitchFamily="18" charset="0"/>
              </a:rPr>
              <a:t>處，另有具設置潛力</a:t>
            </a:r>
            <a:r>
              <a:rPr lang="en-US" altLang="zh-TW" sz="1000" b="1" dirty="0">
                <a:solidFill>
                  <a:srgbClr val="0066FF"/>
                </a:solidFill>
                <a:effectLst>
                  <a:glow rad="165100">
                    <a:schemeClr val="bg1">
                      <a:alpha val="80000"/>
                    </a:schemeClr>
                  </a:glow>
                </a:effectLst>
                <a:ea typeface="微軟正黑體" panose="020B0604030504040204" pitchFamily="34" charset="-120"/>
                <a:cs typeface="Times New Roman" panose="02020603050405020304" pitchFamily="18" charset="0"/>
              </a:rPr>
              <a:t>4</a:t>
            </a:r>
            <a:r>
              <a:rPr lang="zh-TW" altLang="en-US" sz="1000" b="1" dirty="0">
                <a:solidFill>
                  <a:srgbClr val="0066FF"/>
                </a:solidFill>
                <a:effectLst>
                  <a:glow rad="165100">
                    <a:schemeClr val="bg1">
                      <a:alpha val="80000"/>
                    </a:schemeClr>
                  </a:glow>
                </a:effectLst>
                <a:ea typeface="微軟正黑體" panose="020B0604030504040204" pitchFamily="34" charset="-120"/>
                <a:cs typeface="Times New Roman" panose="02020603050405020304" pitchFamily="18" charset="0"/>
              </a:rPr>
              <a:t>處</a:t>
            </a:r>
            <a:endParaRPr lang="zh-TW" altLang="en-US" sz="1000" b="1" baseline="30000" dirty="0">
              <a:solidFill>
                <a:srgbClr val="0066FF"/>
              </a:solidFill>
              <a:effectLst>
                <a:glow rad="165100">
                  <a:schemeClr val="bg1">
                    <a:alpha val="80000"/>
                  </a:schemeClr>
                </a:glow>
              </a:effectLst>
              <a:ea typeface="微軟正黑體" panose="020B0604030504040204" pitchFamily="34" charset="-120"/>
              <a:cs typeface="Times New Roman" panose="02020603050405020304" pitchFamily="18" charset="0"/>
            </a:endParaRPr>
          </a:p>
        </p:txBody>
      </p:sp>
      <p:sp>
        <p:nvSpPr>
          <p:cNvPr id="72" name="矩形 71"/>
          <p:cNvSpPr/>
          <p:nvPr/>
        </p:nvSpPr>
        <p:spPr>
          <a:xfrm>
            <a:off x="6220261" y="2628796"/>
            <a:ext cx="1715512" cy="1120318"/>
          </a:xfrm>
          <a:prstGeom prst="rect">
            <a:avLst/>
          </a:prstGeom>
          <a:blipFill>
            <a:blip r:embed="rId5" cstate="print">
              <a:extLst>
                <a:ext uri="{28A0092B-C50C-407E-A947-70E740481C1C}">
                  <a14:useLocalDpi xmlns:a14="http://schemas.microsoft.com/office/drawing/2010/main"/>
                </a:ext>
              </a:extLst>
            </a:blip>
            <a:srcRect/>
            <a:stretch>
              <a:fillRect l="-3012" t="-6967" r="-4347" b="-11731"/>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zh-TW" altLang="en-US" dirty="0"/>
          </a:p>
        </p:txBody>
      </p:sp>
      <p:sp>
        <p:nvSpPr>
          <p:cNvPr id="80" name="橢圓 79"/>
          <p:cNvSpPr/>
          <p:nvPr/>
        </p:nvSpPr>
        <p:spPr>
          <a:xfrm>
            <a:off x="261281" y="3179581"/>
            <a:ext cx="322173" cy="322173"/>
          </a:xfrm>
          <a:prstGeom prst="ellipse">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800" b="1" dirty="0">
                <a:latin typeface="Times New Roman" panose="02020603050405020304" pitchFamily="18" charset="0"/>
                <a:cs typeface="Times New Roman" panose="02020603050405020304" pitchFamily="18" charset="0"/>
              </a:rPr>
              <a:t>2</a:t>
            </a:r>
            <a:endParaRPr lang="zh-TW" altLang="en-US" sz="1800" b="1" dirty="0">
              <a:latin typeface="Times New Roman" panose="02020603050405020304" pitchFamily="18" charset="0"/>
              <a:cs typeface="Times New Roman" panose="02020603050405020304" pitchFamily="18" charset="0"/>
            </a:endParaRPr>
          </a:p>
        </p:txBody>
      </p:sp>
      <p:sp>
        <p:nvSpPr>
          <p:cNvPr id="89" name="橢圓 88"/>
          <p:cNvSpPr/>
          <p:nvPr/>
        </p:nvSpPr>
        <p:spPr>
          <a:xfrm>
            <a:off x="3947349" y="4221088"/>
            <a:ext cx="322173" cy="322173"/>
          </a:xfrm>
          <a:prstGeom prst="ellipse">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800" b="1" dirty="0">
                <a:latin typeface="Times New Roman" panose="02020603050405020304" pitchFamily="18" charset="0"/>
                <a:cs typeface="Times New Roman" panose="02020603050405020304" pitchFamily="18" charset="0"/>
              </a:rPr>
              <a:t>4</a:t>
            </a:r>
            <a:endParaRPr lang="zh-TW" altLang="en-US" sz="1800" b="1" dirty="0">
              <a:latin typeface="Times New Roman" panose="02020603050405020304" pitchFamily="18" charset="0"/>
              <a:cs typeface="Times New Roman" panose="02020603050405020304" pitchFamily="18" charset="0"/>
            </a:endParaRPr>
          </a:p>
        </p:txBody>
      </p:sp>
      <p:sp>
        <p:nvSpPr>
          <p:cNvPr id="92" name="橢圓 91"/>
          <p:cNvSpPr/>
          <p:nvPr/>
        </p:nvSpPr>
        <p:spPr>
          <a:xfrm>
            <a:off x="6550095" y="4221088"/>
            <a:ext cx="322173" cy="322173"/>
          </a:xfrm>
          <a:prstGeom prst="ellipse">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800" b="1" dirty="0">
                <a:latin typeface="Times New Roman" panose="02020603050405020304" pitchFamily="18" charset="0"/>
                <a:cs typeface="Times New Roman" panose="02020603050405020304" pitchFamily="18" charset="0"/>
              </a:rPr>
              <a:t>5</a:t>
            </a:r>
            <a:endParaRPr lang="zh-TW" altLang="en-US" sz="1800" b="1" dirty="0">
              <a:latin typeface="Times New Roman" panose="02020603050405020304" pitchFamily="18" charset="0"/>
              <a:cs typeface="Times New Roman" panose="02020603050405020304" pitchFamily="18" charset="0"/>
            </a:endParaRPr>
          </a:p>
        </p:txBody>
      </p:sp>
      <p:sp>
        <p:nvSpPr>
          <p:cNvPr id="99" name="橢圓 98"/>
          <p:cNvSpPr/>
          <p:nvPr/>
        </p:nvSpPr>
        <p:spPr>
          <a:xfrm>
            <a:off x="5880029" y="1975595"/>
            <a:ext cx="322173" cy="322173"/>
          </a:xfrm>
          <a:prstGeom prst="ellipse">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1800" b="1" dirty="0">
                <a:latin typeface="Times New Roman" panose="02020603050405020304" pitchFamily="18" charset="0"/>
                <a:cs typeface="Times New Roman" panose="02020603050405020304" pitchFamily="18" charset="0"/>
              </a:rPr>
              <a:t>3</a:t>
            </a:r>
            <a:endParaRPr lang="zh-TW" altLang="en-US" sz="1800" b="1" dirty="0">
              <a:latin typeface="Times New Roman" panose="02020603050405020304" pitchFamily="18" charset="0"/>
              <a:cs typeface="Times New Roman" panose="02020603050405020304" pitchFamily="18" charset="0"/>
            </a:endParaRPr>
          </a:p>
        </p:txBody>
      </p:sp>
      <p:pic>
        <p:nvPicPr>
          <p:cNvPr id="41" name="圖片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3980" y="1313110"/>
            <a:ext cx="1941256" cy="1290935"/>
          </a:xfrm>
          <a:prstGeom prst="rect">
            <a:avLst/>
          </a:prstGeom>
          <a:ln>
            <a:solidFill>
              <a:srgbClr val="49B301"/>
            </a:solidFill>
          </a:ln>
          <a:effectLst>
            <a:softEdge rad="63500"/>
          </a:effectLst>
        </p:spPr>
      </p:pic>
      <p:sp>
        <p:nvSpPr>
          <p:cNvPr id="102" name="矩形 101"/>
          <p:cNvSpPr/>
          <p:nvPr/>
        </p:nvSpPr>
        <p:spPr>
          <a:xfrm>
            <a:off x="6101052" y="2023624"/>
            <a:ext cx="2186590" cy="523220"/>
          </a:xfrm>
          <a:prstGeom prst="rect">
            <a:avLst/>
          </a:prstGeom>
        </p:spPr>
        <p:txBody>
          <a:bodyPr wrap="square">
            <a:spAutoFit/>
          </a:bodyPr>
          <a:lstStyle/>
          <a:p>
            <a:r>
              <a:rPr lang="zh-TW" altLang="en-US" sz="1400" b="1" dirty="0">
                <a:solidFill>
                  <a:srgbClr val="0070C0"/>
                </a:solidFill>
                <a:effectLst>
                  <a:glow rad="165100">
                    <a:schemeClr val="bg1">
                      <a:alpha val="80000"/>
                    </a:schemeClr>
                  </a:glow>
                </a:effectLst>
                <a:ea typeface="微軟正黑體" panose="020B0604030504040204" pitchFamily="34" charset="-120"/>
                <a:cs typeface="Times New Roman" panose="02020603050405020304" pitchFamily="18" charset="0"/>
              </a:rPr>
              <a:t>應用水閘門自動控制設施，適時精準供應農業水量</a:t>
            </a:r>
          </a:p>
        </p:txBody>
      </p:sp>
      <p:grpSp>
        <p:nvGrpSpPr>
          <p:cNvPr id="103" name="群組 102"/>
          <p:cNvGrpSpPr/>
          <p:nvPr/>
        </p:nvGrpSpPr>
        <p:grpSpPr>
          <a:xfrm>
            <a:off x="272681" y="1055564"/>
            <a:ext cx="1159516" cy="1106185"/>
            <a:chOff x="1115794" y="771798"/>
            <a:chExt cx="1159516" cy="1106185"/>
          </a:xfrm>
        </p:grpSpPr>
        <p:pic>
          <p:nvPicPr>
            <p:cNvPr id="104" name="圖片 10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2760" y="1011920"/>
              <a:ext cx="644716" cy="644716"/>
            </a:xfrm>
            <a:prstGeom prst="rect">
              <a:avLst/>
            </a:prstGeom>
          </p:spPr>
        </p:pic>
        <p:sp>
          <p:nvSpPr>
            <p:cNvPr id="105" name="矩形 104"/>
            <p:cNvSpPr/>
            <p:nvPr/>
          </p:nvSpPr>
          <p:spPr>
            <a:xfrm>
              <a:off x="1531870" y="771798"/>
              <a:ext cx="358042" cy="307777"/>
            </a:xfrm>
            <a:prstGeom prst="rect">
              <a:avLst/>
            </a:prstGeom>
          </p:spPr>
          <p:txBody>
            <a:bodyPr wrap="square">
              <a:spAutoFit/>
            </a:bodyPr>
            <a:lstStyle/>
            <a:p>
              <a:pPr algn="ctr"/>
              <a:r>
                <a:rPr lang="en-US" altLang="zh-TW" sz="1400" b="1" dirty="0">
                  <a:effectLst>
                    <a:glow rad="165100">
                      <a:schemeClr val="bg1">
                        <a:alpha val="80000"/>
                      </a:schemeClr>
                    </a:glow>
                  </a:effectLst>
                  <a:ea typeface="微軟正黑體" panose="020B0604030504040204" pitchFamily="34" charset="-120"/>
                  <a:cs typeface="Times New Roman" panose="02020603050405020304" pitchFamily="18" charset="0"/>
                </a:rPr>
                <a:t>E</a:t>
              </a:r>
            </a:p>
          </p:txBody>
        </p:sp>
        <p:sp>
          <p:nvSpPr>
            <p:cNvPr id="106" name="矩形 105"/>
            <p:cNvSpPr/>
            <p:nvPr/>
          </p:nvSpPr>
          <p:spPr>
            <a:xfrm>
              <a:off x="1115794" y="1187609"/>
              <a:ext cx="358042" cy="307777"/>
            </a:xfrm>
            <a:prstGeom prst="rect">
              <a:avLst/>
            </a:prstGeom>
          </p:spPr>
          <p:txBody>
            <a:bodyPr wrap="square">
              <a:spAutoFit/>
            </a:bodyPr>
            <a:lstStyle/>
            <a:p>
              <a:pPr algn="ctr"/>
              <a:r>
                <a:rPr lang="en-US" altLang="zh-TW" sz="1400" b="1" dirty="0">
                  <a:effectLst>
                    <a:glow rad="165100">
                      <a:schemeClr val="bg1">
                        <a:alpha val="80000"/>
                      </a:schemeClr>
                    </a:glow>
                  </a:effectLst>
                  <a:ea typeface="微軟正黑體" panose="020B0604030504040204" pitchFamily="34" charset="-120"/>
                  <a:cs typeface="Times New Roman" panose="02020603050405020304" pitchFamily="18" charset="0"/>
                </a:rPr>
                <a:t>N</a:t>
              </a:r>
            </a:p>
          </p:txBody>
        </p:sp>
        <p:sp>
          <p:nvSpPr>
            <p:cNvPr id="107" name="矩形 106"/>
            <p:cNvSpPr/>
            <p:nvPr/>
          </p:nvSpPr>
          <p:spPr>
            <a:xfrm>
              <a:off x="1527205" y="1570206"/>
              <a:ext cx="358042" cy="307777"/>
            </a:xfrm>
            <a:prstGeom prst="rect">
              <a:avLst/>
            </a:prstGeom>
          </p:spPr>
          <p:txBody>
            <a:bodyPr wrap="square">
              <a:spAutoFit/>
            </a:bodyPr>
            <a:lstStyle/>
            <a:p>
              <a:pPr algn="ctr"/>
              <a:r>
                <a:rPr lang="en-US" altLang="zh-TW" sz="1400" b="1" dirty="0">
                  <a:effectLst>
                    <a:glow rad="165100">
                      <a:schemeClr val="bg1">
                        <a:alpha val="80000"/>
                      </a:schemeClr>
                    </a:glow>
                  </a:effectLst>
                  <a:ea typeface="微軟正黑體" panose="020B0604030504040204" pitchFamily="34" charset="-120"/>
                  <a:cs typeface="Times New Roman" panose="02020603050405020304" pitchFamily="18" charset="0"/>
                </a:rPr>
                <a:t>W</a:t>
              </a:r>
            </a:p>
          </p:txBody>
        </p:sp>
        <p:sp>
          <p:nvSpPr>
            <p:cNvPr id="108" name="矩形 107"/>
            <p:cNvSpPr/>
            <p:nvPr/>
          </p:nvSpPr>
          <p:spPr>
            <a:xfrm>
              <a:off x="1917268" y="1177575"/>
              <a:ext cx="358042" cy="307777"/>
            </a:xfrm>
            <a:prstGeom prst="rect">
              <a:avLst/>
            </a:prstGeom>
          </p:spPr>
          <p:txBody>
            <a:bodyPr wrap="square">
              <a:spAutoFit/>
            </a:bodyPr>
            <a:lstStyle/>
            <a:p>
              <a:pPr algn="ctr"/>
              <a:r>
                <a:rPr lang="en-US" altLang="zh-TW" sz="1400" b="1" dirty="0">
                  <a:effectLst>
                    <a:glow rad="165100">
                      <a:schemeClr val="bg1">
                        <a:alpha val="80000"/>
                      </a:schemeClr>
                    </a:glow>
                  </a:effectLst>
                  <a:ea typeface="微軟正黑體" panose="020B0604030504040204" pitchFamily="34" charset="-120"/>
                  <a:cs typeface="Times New Roman" panose="02020603050405020304" pitchFamily="18" charset="0"/>
                </a:rPr>
                <a:t>S</a:t>
              </a:r>
            </a:p>
          </p:txBody>
        </p:sp>
      </p:grpSp>
      <p:pic>
        <p:nvPicPr>
          <p:cNvPr id="55" name="Picture 11" descr="03宜蘭-柑橘噴頭-廖寶玉_09"/>
          <p:cNvPicPr>
            <a:picLocks noChangeArrowheads="1"/>
          </p:cNvPicPr>
          <p:nvPr/>
        </p:nvPicPr>
        <p:blipFill>
          <a:blip r:embed="rId8" cstate="print"/>
          <a:srcRect/>
          <a:stretch>
            <a:fillRect/>
          </a:stretch>
        </p:blipFill>
        <p:spPr bwMode="auto">
          <a:xfrm>
            <a:off x="6766865" y="4839256"/>
            <a:ext cx="1872099" cy="1205254"/>
          </a:xfrm>
          <a:prstGeom prst="rect">
            <a:avLst/>
          </a:prstGeom>
          <a:ln>
            <a:noFill/>
          </a:ln>
          <a:effectLst>
            <a:outerShdw blurRad="292100" dist="139700" dir="2700000" algn="tl" rotWithShape="0">
              <a:srgbClr val="333333">
                <a:alpha val="65000"/>
              </a:srgbClr>
            </a:outerShdw>
            <a:softEdge rad="127000"/>
          </a:effectLst>
        </p:spPr>
      </p:pic>
      <p:sp>
        <p:nvSpPr>
          <p:cNvPr id="42" name="標題 1"/>
          <p:cNvSpPr txBox="1">
            <a:spLocks/>
          </p:cNvSpPr>
          <p:nvPr/>
        </p:nvSpPr>
        <p:spPr>
          <a:xfrm>
            <a:off x="107504" y="26097"/>
            <a:ext cx="9036496" cy="59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Arial" charset="0"/>
                <a:ea typeface="+mj-ea"/>
                <a:cs typeface="+mj-cs"/>
              </a:defRPr>
            </a:lvl1pPr>
            <a:lvl2pPr algn="ctr" rtl="0" eaLnBrk="0" fontAlgn="base" hangingPunct="0">
              <a:spcBef>
                <a:spcPct val="0"/>
              </a:spcBef>
              <a:spcAft>
                <a:spcPct val="0"/>
              </a:spcAft>
              <a:defRPr kumimoji="1" sz="4400">
                <a:solidFill>
                  <a:schemeClr val="tx2"/>
                </a:solidFill>
                <a:latin typeface="Arial" charset="0"/>
                <a:ea typeface="華康仿宋體 Std W6" pitchFamily="18" charset="-120"/>
              </a:defRPr>
            </a:lvl2pPr>
            <a:lvl3pPr algn="ctr" rtl="0" eaLnBrk="0" fontAlgn="base" hangingPunct="0">
              <a:spcBef>
                <a:spcPct val="0"/>
              </a:spcBef>
              <a:spcAft>
                <a:spcPct val="0"/>
              </a:spcAft>
              <a:defRPr kumimoji="1" sz="4400">
                <a:solidFill>
                  <a:schemeClr val="tx2"/>
                </a:solidFill>
                <a:latin typeface="Arial" charset="0"/>
                <a:ea typeface="華康仿宋體 Std W6" pitchFamily="18" charset="-120"/>
              </a:defRPr>
            </a:lvl3pPr>
            <a:lvl4pPr algn="ctr" rtl="0" eaLnBrk="0" fontAlgn="base" hangingPunct="0">
              <a:spcBef>
                <a:spcPct val="0"/>
              </a:spcBef>
              <a:spcAft>
                <a:spcPct val="0"/>
              </a:spcAft>
              <a:defRPr kumimoji="1" sz="4400">
                <a:solidFill>
                  <a:schemeClr val="tx2"/>
                </a:solidFill>
                <a:latin typeface="Arial" charset="0"/>
                <a:ea typeface="華康仿宋體 Std W6" pitchFamily="18" charset="-120"/>
              </a:defRPr>
            </a:lvl4pPr>
            <a:lvl5pPr algn="ctr" rtl="0" eaLnBrk="0" fontAlgn="base" hangingPunct="0">
              <a:spcBef>
                <a:spcPct val="0"/>
              </a:spcBef>
              <a:spcAft>
                <a:spcPct val="0"/>
              </a:spcAft>
              <a:defRPr kumimoji="1" sz="4400">
                <a:solidFill>
                  <a:schemeClr val="tx2"/>
                </a:solidFill>
                <a:latin typeface="Arial" charset="0"/>
                <a:ea typeface="華康仿宋體 Std W6" pitchFamily="18" charset="-120"/>
              </a:defRPr>
            </a:lvl5pPr>
            <a:lvl6pPr marL="457200" algn="ctr" rtl="0" eaLnBrk="1" fontAlgn="base" hangingPunct="1">
              <a:spcBef>
                <a:spcPct val="0"/>
              </a:spcBef>
              <a:spcAft>
                <a:spcPct val="0"/>
              </a:spcAft>
              <a:defRPr kumimoji="1" sz="4400">
                <a:solidFill>
                  <a:schemeClr val="tx2"/>
                </a:solidFill>
                <a:latin typeface="Times New Roman" pitchFamily="18" charset="0"/>
                <a:ea typeface="新細明體" pitchFamily="18" charset="-120"/>
              </a:defRPr>
            </a:lvl6pPr>
            <a:lvl7pPr marL="914400" algn="ctr" rtl="0" eaLnBrk="1" fontAlgn="base" hangingPunct="1">
              <a:spcBef>
                <a:spcPct val="0"/>
              </a:spcBef>
              <a:spcAft>
                <a:spcPct val="0"/>
              </a:spcAft>
              <a:defRPr kumimoji="1" sz="4400">
                <a:solidFill>
                  <a:schemeClr val="tx2"/>
                </a:solidFill>
                <a:latin typeface="Times New Roman" pitchFamily="18" charset="0"/>
                <a:ea typeface="新細明體" pitchFamily="18" charset="-120"/>
              </a:defRPr>
            </a:lvl7pPr>
            <a:lvl8pPr marL="1371600" algn="ctr" rtl="0" eaLnBrk="1" fontAlgn="base" hangingPunct="1">
              <a:spcBef>
                <a:spcPct val="0"/>
              </a:spcBef>
              <a:spcAft>
                <a:spcPct val="0"/>
              </a:spcAft>
              <a:defRPr kumimoji="1" sz="4400">
                <a:solidFill>
                  <a:schemeClr val="tx2"/>
                </a:solidFill>
                <a:latin typeface="Times New Roman" pitchFamily="18" charset="0"/>
                <a:ea typeface="新細明體" pitchFamily="18" charset="-120"/>
              </a:defRPr>
            </a:lvl8pPr>
            <a:lvl9pPr marL="1828800" algn="ctr" rtl="0" eaLnBrk="1" fontAlgn="base" hangingPunct="1">
              <a:spcBef>
                <a:spcPct val="0"/>
              </a:spcBef>
              <a:spcAft>
                <a:spcPct val="0"/>
              </a:spcAft>
              <a:defRPr kumimoji="1" sz="4400">
                <a:solidFill>
                  <a:schemeClr val="tx2"/>
                </a:solidFill>
                <a:latin typeface="Times New Roman" pitchFamily="18" charset="0"/>
                <a:ea typeface="新細明體" pitchFamily="18" charset="-120"/>
              </a:defRPr>
            </a:lvl9pPr>
          </a:lstStyle>
          <a:p>
            <a:pPr marL="722313" indent="-722313" algn="l">
              <a:spcBef>
                <a:spcPct val="50000"/>
              </a:spcBef>
              <a:tabLst>
                <a:tab pos="5467350" algn="ctr"/>
              </a:tabLst>
            </a:pPr>
            <a:r>
              <a:rPr lang="zh-TW" altLang="en-US" sz="28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附錄、</a:t>
            </a:r>
            <a:r>
              <a:rPr lang="zh-TW" altLang="en-US" sz="2800" b="1" dirty="0">
                <a:solidFill>
                  <a:schemeClr val="tx1"/>
                </a:solidFill>
                <a:latin typeface="微軟正黑體" pitchFamily="34" charset="-120"/>
                <a:ea typeface="微軟正黑體" pitchFamily="34" charset="-120"/>
                <a:cs typeface="+mn-cs"/>
              </a:rPr>
              <a:t>推動</a:t>
            </a:r>
            <a:r>
              <a:rPr lang="zh-TW" altLang="en-US" sz="2800" b="1" kern="1200" dirty="0">
                <a:solidFill>
                  <a:schemeClr val="tx1"/>
                </a:solidFill>
                <a:latin typeface="微軟正黑體" pitchFamily="34" charset="-120"/>
                <a:ea typeface="微軟正黑體" pitchFamily="34" charset="-120"/>
                <a:cs typeface="+mn-cs"/>
              </a:rPr>
              <a:t>整合</a:t>
            </a:r>
            <a:r>
              <a:rPr lang="zh-TW" altLang="en-US" sz="2800" b="1" dirty="0">
                <a:solidFill>
                  <a:schemeClr val="tx1"/>
                </a:solidFill>
                <a:latin typeface="微軟正黑體" pitchFamily="34" charset="-120"/>
                <a:ea typeface="微軟正黑體" pitchFamily="34" charset="-120"/>
                <a:cs typeface="+mn-cs"/>
              </a:rPr>
              <a:t>計畫示範</a:t>
            </a:r>
            <a:r>
              <a:rPr lang="zh-TW" altLang="en-US" sz="2800" b="1" kern="1200" dirty="0">
                <a:solidFill>
                  <a:schemeClr val="tx1"/>
                </a:solidFill>
                <a:latin typeface="微軟正黑體" pitchFamily="34" charset="-120"/>
                <a:ea typeface="微軟正黑體" pitchFamily="34" charset="-120"/>
                <a:cs typeface="+mn-cs"/>
              </a:rPr>
              <a:t>區</a:t>
            </a:r>
            <a:r>
              <a:rPr lang="en-US" altLang="zh-TW" sz="2800" b="1" kern="1200" dirty="0">
                <a:solidFill>
                  <a:schemeClr val="tx1"/>
                </a:solidFill>
                <a:latin typeface="微軟正黑體" pitchFamily="34" charset="-120"/>
                <a:ea typeface="微軟正黑體" pitchFamily="34" charset="-120"/>
                <a:cs typeface="+mn-cs"/>
              </a:rPr>
              <a:t>-</a:t>
            </a:r>
            <a:r>
              <a:rPr lang="zh-TW" altLang="en-US" sz="2800" b="1" dirty="0">
                <a:solidFill>
                  <a:schemeClr val="tx1"/>
                </a:solidFill>
                <a:latin typeface="微軟正黑體" pitchFamily="34" charset="-120"/>
                <a:ea typeface="微軟正黑體" pitchFamily="34" charset="-120"/>
                <a:cs typeface="+mn-cs"/>
              </a:rPr>
              <a:t>氣候變遷下水資源調適</a:t>
            </a:r>
            <a:endParaRPr lang="zh-TW" altLang="en-US" sz="2800" b="1" kern="1200" dirty="0">
              <a:solidFill>
                <a:srgbClr val="0066FF"/>
              </a:solidFill>
              <a:latin typeface="微軟正黑體" pitchFamily="34" charset="-120"/>
              <a:ea typeface="微軟正黑體" pitchFamily="34" charset="-120"/>
              <a:cs typeface="+mn-cs"/>
            </a:endParaRPr>
          </a:p>
        </p:txBody>
      </p:sp>
      <p:pic>
        <p:nvPicPr>
          <p:cNvPr id="3" name="圖片 2">
            <a:extLst>
              <a:ext uri="{FF2B5EF4-FFF2-40B4-BE49-F238E27FC236}">
                <a16:creationId xmlns:a16="http://schemas.microsoft.com/office/drawing/2014/main" id="{01697956-82CA-8AB8-F19E-4EB4955F7B25}"/>
              </a:ext>
            </a:extLst>
          </p:cNvPr>
          <p:cNvPicPr>
            <a:picLocks noChangeAspect="1"/>
          </p:cNvPicPr>
          <p:nvPr/>
        </p:nvPicPr>
        <p:blipFill>
          <a:blip r:embed="rId9"/>
          <a:stretch>
            <a:fillRect/>
          </a:stretch>
        </p:blipFill>
        <p:spPr>
          <a:xfrm>
            <a:off x="3970305" y="4878436"/>
            <a:ext cx="2261434" cy="1302946"/>
          </a:xfrm>
          <a:prstGeom prst="rect">
            <a:avLst/>
          </a:prstGeom>
        </p:spPr>
      </p:pic>
    </p:spTree>
    <p:extLst>
      <p:ext uri="{BB962C8B-B14F-4D97-AF65-F5344CB8AC3E}">
        <p14:creationId xmlns:p14="http://schemas.microsoft.com/office/powerpoint/2010/main" val="2977541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54"/>
          <p:cNvSpPr>
            <a:spLocks noChangeArrowheads="1"/>
          </p:cNvSpPr>
          <p:nvPr/>
        </p:nvSpPr>
        <p:spPr bwMode="auto">
          <a:xfrm>
            <a:off x="395536" y="1052512"/>
            <a:ext cx="8424000" cy="1224359"/>
          </a:xfrm>
          <a:prstGeom prst="roundRect">
            <a:avLst>
              <a:gd name="adj" fmla="val 16667"/>
            </a:avLst>
          </a:prstGeom>
          <a:solidFill>
            <a:srgbClr val="FFFF99"/>
          </a:solidFill>
        </p:spPr>
        <p:txBody>
          <a:bodyPr anchor="ctr"/>
          <a:lstStyle/>
          <a:p>
            <a:pPr indent="-514350" eaLnBrk="0" hangingPunct="0">
              <a:spcBef>
                <a:spcPct val="20000"/>
              </a:spcBef>
              <a:defRPr/>
            </a:pPr>
            <a:r>
              <a:rPr lang="zh-TW" altLang="en-US" sz="2200" b="1" kern="0" dirty="0">
                <a:latin typeface="Times New Roman" pitchFamily="18" charset="0"/>
                <a:ea typeface="標楷體" pitchFamily="65" charset="-120"/>
                <a:cs typeface="Times New Roman" pitchFamily="18" charset="0"/>
              </a:rPr>
              <a:t>民國</a:t>
            </a:r>
            <a:r>
              <a:rPr lang="en-US" altLang="zh-TW" sz="2200" b="1" kern="0" dirty="0">
                <a:latin typeface="Times New Roman" pitchFamily="18" charset="0"/>
                <a:ea typeface="標楷體" pitchFamily="65" charset="-120"/>
                <a:cs typeface="Times New Roman" pitchFamily="18" charset="0"/>
              </a:rPr>
              <a:t>89</a:t>
            </a:r>
            <a:r>
              <a:rPr lang="zh-TW" altLang="en-US" sz="2200" b="1" kern="0" dirty="0">
                <a:latin typeface="Times New Roman" pitchFamily="18" charset="0"/>
                <a:ea typeface="標楷體" pitchFamily="65" charset="-120"/>
                <a:cs typeface="Times New Roman" pitchFamily="18" charset="0"/>
              </a:rPr>
              <a:t>年行政院考量我國水資源環境及農業發展，核定「農業用水量化目標及總量清查報告」，灌溉用水低標用水量為</a:t>
            </a:r>
            <a:r>
              <a:rPr lang="en-US" altLang="zh-TW" sz="2200" b="1" kern="0" dirty="0">
                <a:solidFill>
                  <a:srgbClr val="FF0000"/>
                </a:solidFill>
                <a:latin typeface="Times New Roman" pitchFamily="18" charset="0"/>
                <a:ea typeface="標楷體" pitchFamily="65" charset="-120"/>
                <a:cs typeface="Times New Roman" pitchFamily="18" charset="0"/>
              </a:rPr>
              <a:t>106.32</a:t>
            </a:r>
            <a:r>
              <a:rPr lang="zh-TW" altLang="en-US" sz="2200" b="1" kern="0" dirty="0">
                <a:solidFill>
                  <a:srgbClr val="FF0000"/>
                </a:solidFill>
                <a:latin typeface="Times New Roman" pitchFamily="18" charset="0"/>
                <a:ea typeface="標楷體" pitchFamily="65" charset="-120"/>
                <a:cs typeface="Times New Roman" pitchFamily="18" charset="0"/>
              </a:rPr>
              <a:t>億噸</a:t>
            </a:r>
            <a:r>
              <a:rPr lang="zh-TW" altLang="en-US" sz="2200" b="1" kern="0" dirty="0">
                <a:latin typeface="Times New Roman" pitchFamily="18" charset="0"/>
                <a:ea typeface="標楷體" pitchFamily="65" charset="-120"/>
                <a:cs typeface="Times New Roman" pitchFamily="18" charset="0"/>
              </a:rPr>
              <a:t>。</a:t>
            </a:r>
          </a:p>
        </p:txBody>
      </p:sp>
      <p:sp>
        <p:nvSpPr>
          <p:cNvPr id="7"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微軟正黑體" pitchFamily="34" charset="-120"/>
                <a:ea typeface="微軟正黑體" pitchFamily="34" charset="-120"/>
              </a:rPr>
              <a:t>壹、農業用水資源運用現況</a:t>
            </a:r>
            <a:endParaRPr lang="en-US" altLang="zh-TW" sz="3600" b="1" dirty="0">
              <a:latin typeface="微軟正黑體" pitchFamily="34" charset="-120"/>
              <a:ea typeface="微軟正黑體" pitchFamily="34" charset="-120"/>
            </a:endParaRPr>
          </a:p>
        </p:txBody>
      </p:sp>
      <p:sp>
        <p:nvSpPr>
          <p:cNvPr id="6" name="矩形 8">
            <a:extLst>
              <a:ext uri="{FF2B5EF4-FFF2-40B4-BE49-F238E27FC236}">
                <a16:creationId xmlns:a16="http://schemas.microsoft.com/office/drawing/2014/main" id="{91BB0D40-10CF-4DC0-8D03-11517F240483}"/>
              </a:ext>
            </a:extLst>
          </p:cNvPr>
          <p:cNvSpPr>
            <a:spLocks noChangeArrowheads="1"/>
          </p:cNvSpPr>
          <p:nvPr/>
        </p:nvSpPr>
        <p:spPr bwMode="auto">
          <a:xfrm>
            <a:off x="3871902" y="5585467"/>
            <a:ext cx="4698722" cy="261610"/>
          </a:xfrm>
          <a:prstGeom prst="rect">
            <a:avLst/>
          </a:prstGeom>
          <a:noFill/>
          <a:ln w="9525">
            <a:noFill/>
            <a:miter lim="800000"/>
            <a:headEnd/>
            <a:tailEnd/>
          </a:ln>
        </p:spPr>
        <p:txBody>
          <a:bodyPr wrap="none">
            <a:spAutoFit/>
          </a:bodyPr>
          <a:lstStyle/>
          <a:p>
            <a:r>
              <a:rPr lang="zh-TW" altLang="en-US" sz="1100" b="1" dirty="0">
                <a:solidFill>
                  <a:srgbClr val="0070C0"/>
                </a:solidFill>
                <a:ea typeface="微軟正黑體" panose="020B0604030504040204" pitchFamily="34" charset="-120"/>
                <a:cs typeface="Times New Roman" panose="02020603050405020304" pitchFamily="18" charset="0"/>
              </a:rPr>
              <a:t>資料來源：行政院，「農業用水量化目標及總量清查報告」，民國</a:t>
            </a:r>
            <a:r>
              <a:rPr lang="en-US" altLang="zh-TW" sz="1100" b="1" dirty="0">
                <a:solidFill>
                  <a:srgbClr val="0070C0"/>
                </a:solidFill>
                <a:ea typeface="微軟正黑體" panose="020B0604030504040204" pitchFamily="34" charset="-120"/>
                <a:cs typeface="Times New Roman" panose="02020603050405020304" pitchFamily="18" charset="0"/>
              </a:rPr>
              <a:t>89</a:t>
            </a:r>
            <a:r>
              <a:rPr lang="zh-TW" altLang="en-US" sz="1100" b="1" dirty="0">
                <a:solidFill>
                  <a:srgbClr val="0070C0"/>
                </a:solidFill>
                <a:ea typeface="微軟正黑體" panose="020B0604030504040204" pitchFamily="34" charset="-120"/>
                <a:cs typeface="Times New Roman" panose="02020603050405020304" pitchFamily="18" charset="0"/>
              </a:rPr>
              <a:t>年。</a:t>
            </a:r>
          </a:p>
        </p:txBody>
      </p:sp>
      <p:graphicFrame>
        <p:nvGraphicFramePr>
          <p:cNvPr id="8" name="表格 7">
            <a:extLst>
              <a:ext uri="{FF2B5EF4-FFF2-40B4-BE49-F238E27FC236}">
                <a16:creationId xmlns:a16="http://schemas.microsoft.com/office/drawing/2014/main" id="{F2E1440F-9421-47D4-B3F2-B5462FA4CC65}"/>
              </a:ext>
            </a:extLst>
          </p:cNvPr>
          <p:cNvGraphicFramePr>
            <a:graphicFrameLocks noGrp="1"/>
          </p:cNvGraphicFramePr>
          <p:nvPr>
            <p:extLst>
              <p:ext uri="{D42A27DB-BD31-4B8C-83A1-F6EECF244321}">
                <p14:modId xmlns:p14="http://schemas.microsoft.com/office/powerpoint/2010/main" val="2409560087"/>
              </p:ext>
            </p:extLst>
          </p:nvPr>
        </p:nvGraphicFramePr>
        <p:xfrm>
          <a:off x="1102268" y="2636912"/>
          <a:ext cx="7272807" cy="2773680"/>
        </p:xfrm>
        <a:graphic>
          <a:graphicData uri="http://schemas.openxmlformats.org/drawingml/2006/table">
            <a:tbl>
              <a:tblPr firstRow="1" bandRow="1">
                <a:tableStyleId>{ED083AE6-46FA-4A59-8FB0-9F97EB10719F}</a:tableStyleId>
              </a:tblPr>
              <a:tblGrid>
                <a:gridCol w="1127323">
                  <a:extLst>
                    <a:ext uri="{9D8B030D-6E8A-4147-A177-3AD203B41FA5}">
                      <a16:colId xmlns:a16="http://schemas.microsoft.com/office/drawing/2014/main" val="20000"/>
                    </a:ext>
                  </a:extLst>
                </a:gridCol>
                <a:gridCol w="1176874">
                  <a:extLst>
                    <a:ext uri="{9D8B030D-6E8A-4147-A177-3AD203B41FA5}">
                      <a16:colId xmlns:a16="http://schemas.microsoft.com/office/drawing/2014/main" val="20001"/>
                    </a:ext>
                  </a:extLst>
                </a:gridCol>
                <a:gridCol w="1189264">
                  <a:extLst>
                    <a:ext uri="{9D8B030D-6E8A-4147-A177-3AD203B41FA5}">
                      <a16:colId xmlns:a16="http://schemas.microsoft.com/office/drawing/2014/main" val="20002"/>
                    </a:ext>
                  </a:extLst>
                </a:gridCol>
                <a:gridCol w="1114935">
                  <a:extLst>
                    <a:ext uri="{9D8B030D-6E8A-4147-A177-3AD203B41FA5}">
                      <a16:colId xmlns:a16="http://schemas.microsoft.com/office/drawing/2014/main" val="20003"/>
                    </a:ext>
                  </a:extLst>
                </a:gridCol>
                <a:gridCol w="1040606">
                  <a:extLst>
                    <a:ext uri="{9D8B030D-6E8A-4147-A177-3AD203B41FA5}">
                      <a16:colId xmlns:a16="http://schemas.microsoft.com/office/drawing/2014/main" val="20004"/>
                    </a:ext>
                  </a:extLst>
                </a:gridCol>
                <a:gridCol w="1623805">
                  <a:extLst>
                    <a:ext uri="{9D8B030D-6E8A-4147-A177-3AD203B41FA5}">
                      <a16:colId xmlns:a16="http://schemas.microsoft.com/office/drawing/2014/main" val="20005"/>
                    </a:ext>
                  </a:extLst>
                </a:gridCol>
              </a:tblGrid>
              <a:tr h="720080">
                <a:tc>
                  <a:txBody>
                    <a:bodyPr/>
                    <a:lstStyle/>
                    <a:p>
                      <a:pPr algn="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rPr>
                        <a:t>    用水別</a:t>
                      </a:r>
                      <a:endPar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p>
                      <a:endPar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p>
                      <a:r>
                        <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rPr>
                        <a:t>水量別</a:t>
                      </a:r>
                    </a:p>
                  </a:txBody>
                  <a:tcPr marL="91447" marR="91447">
                    <a:lnL w="190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3175" cap="flat" cmpd="sng" algn="ctr">
                      <a:solidFill>
                        <a:schemeClr val="tx1"/>
                      </a:solidFill>
                      <a:prstDash val="solid"/>
                      <a:round/>
                      <a:headEnd type="none" w="med" len="med"/>
                      <a:tailEnd type="none" w="med" len="med"/>
                    </a:lnTlToBr>
                    <a:solidFill>
                      <a:srgbClr val="FFFFCC"/>
                    </a:solidFill>
                  </a:tcPr>
                </a:tc>
                <a:tc>
                  <a:txBody>
                    <a:bodyPr/>
                    <a:lstStyle/>
                    <a:p>
                      <a:pPr algn="ct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rPr>
                        <a:t>灌溉用水</a:t>
                      </a:r>
                      <a:endPar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a:t>
                      </a: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rPr>
                        <a:t>億噸</a:t>
                      </a: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a:t>
                      </a:r>
                      <a:endPar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txBody>
                  <a:tcPr marL="91447" marR="91447"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rPr>
                        <a:t>養殖用水</a:t>
                      </a:r>
                      <a:endPar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p>
                      <a:pPr algn="ct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a:t>
                      </a: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rPr>
                        <a:t>億噸</a:t>
                      </a: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a:t>
                      </a:r>
                      <a:endPar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txBody>
                  <a:tcPr marL="91447" marR="91447"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rPr>
                        <a:t>畜牧用水</a:t>
                      </a:r>
                      <a:endPar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a:t>
                      </a: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rPr>
                        <a:t>億噸</a:t>
                      </a: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a:t>
                      </a:r>
                      <a:endPar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txBody>
                  <a:tcPr marL="91447" marR="91447"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rPr>
                        <a:t>合計</a:t>
                      </a:r>
                      <a:endPar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a:t>
                      </a: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rPr>
                        <a:t>億噸</a:t>
                      </a: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a:t>
                      </a:r>
                      <a:endPar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txBody>
                  <a:tcPr marL="91447" marR="91447"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rPr>
                        <a:t>備註</a:t>
                      </a:r>
                    </a:p>
                  </a:txBody>
                  <a:tcPr marL="91447" marR="91447" anchor="ctr">
                    <a:lnL w="31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579120">
                <a:tc>
                  <a:txBody>
                    <a:bodyPr/>
                    <a:lstStyle/>
                    <a:p>
                      <a:pPr algn="ct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rPr>
                        <a:t>高標</a:t>
                      </a:r>
                    </a:p>
                  </a:txBody>
                  <a:tcPr marL="91447" marR="91447" anchor="ctr">
                    <a:lnL w="190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131.86</a:t>
                      </a:r>
                      <a:endPar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txBody>
                  <a:tcPr marL="91447" marR="91447"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14.72</a:t>
                      </a:r>
                      <a:endPar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txBody>
                  <a:tcPr marL="91447" marR="91447"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1.16</a:t>
                      </a:r>
                      <a:endPar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txBody>
                  <a:tcPr marL="91447" marR="91447"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147.74</a:t>
                      </a:r>
                      <a:endPar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txBody>
                  <a:tcPr marL="91447" marR="91447"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rPr>
                        <a:t>正常灌溉</a:t>
                      </a:r>
                      <a:endPar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p>
                      <a:pPr algn="ct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rPr>
                        <a:t>維護三生功能</a:t>
                      </a:r>
                    </a:p>
                  </a:txBody>
                  <a:tcPr marL="91447" marR="91447" anchor="ctr">
                    <a:lnL w="31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79120">
                <a:tc>
                  <a:txBody>
                    <a:bodyPr/>
                    <a:lstStyle/>
                    <a:p>
                      <a:pPr algn="ct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rPr>
                        <a:t>中標</a:t>
                      </a:r>
                    </a:p>
                  </a:txBody>
                  <a:tcPr marL="91447" marR="91447" anchor="ctr">
                    <a:lnL w="190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122.21</a:t>
                      </a:r>
                      <a:endPar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txBody>
                  <a:tcPr marL="91447" marR="91447"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14.72</a:t>
                      </a:r>
                      <a:endPar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txBody>
                  <a:tcPr marL="91447" marR="91447"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1.16</a:t>
                      </a:r>
                      <a:endPar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txBody>
                  <a:tcPr marL="91447" marR="91447"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138.09</a:t>
                      </a:r>
                      <a:endPar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txBody>
                  <a:tcPr marL="91447" marR="91447"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rPr>
                        <a:t>缺水率</a:t>
                      </a: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8%</a:t>
                      </a:r>
                      <a:endPar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txBody>
                  <a:tcPr marL="91447" marR="91447" anchor="ctr">
                    <a:lnL w="31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9120">
                <a:tc>
                  <a:txBody>
                    <a:bodyPr/>
                    <a:lstStyle/>
                    <a:p>
                      <a:pPr algn="ctr"/>
                      <a:r>
                        <a:rPr lang="zh-TW" altLang="en-US" sz="1800" b="1" dirty="0">
                          <a:solidFill>
                            <a:srgbClr val="FF33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itchFamily="18" charset="0"/>
                        </a:rPr>
                        <a:t>低標</a:t>
                      </a:r>
                    </a:p>
                  </a:txBody>
                  <a:tcPr marL="91447" marR="91447" anchor="ctr">
                    <a:lnL w="190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altLang="zh-TW" sz="1800" b="1" dirty="0">
                          <a:solidFill>
                            <a:srgbClr val="FF33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itchFamily="18" charset="0"/>
                        </a:rPr>
                        <a:t>106.32</a:t>
                      </a:r>
                      <a:endParaRPr lang="zh-TW" altLang="en-US" sz="1800" b="1" dirty="0">
                        <a:solidFill>
                          <a:srgbClr val="FF33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itchFamily="18" charset="0"/>
                      </a:endParaRPr>
                    </a:p>
                  </a:txBody>
                  <a:tcPr marL="91447" marR="91447"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14.72</a:t>
                      </a:r>
                      <a:endPar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txBody>
                  <a:tcPr marL="91447" marR="91447"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1.16</a:t>
                      </a:r>
                      <a:endPar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txBody>
                  <a:tcPr marL="91447" marR="91447"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122.20</a:t>
                      </a:r>
                      <a:endPar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txBody>
                  <a:tcPr marL="91447" marR="91447"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rPr>
                        <a:t>休耕</a:t>
                      </a: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13%</a:t>
                      </a: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rPr>
                        <a:t>及缺水率</a:t>
                      </a: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itchFamily="18" charset="0"/>
                        </a:rPr>
                        <a:t>8%</a:t>
                      </a:r>
                      <a:endParaRPr lang="zh-TW" altLang="en-US" sz="1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txBody>
                  <a:tcPr marL="91447" marR="91447" anchor="ctr">
                    <a:lnL w="31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04344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0DF527AD-270E-4990-BAB4-CAF78C68FE55}"/>
              </a:ext>
            </a:extLst>
          </p:cNvPr>
          <p:cNvSpPr/>
          <p:nvPr/>
        </p:nvSpPr>
        <p:spPr>
          <a:xfrm>
            <a:off x="1243692" y="3491088"/>
            <a:ext cx="7299468" cy="895323"/>
          </a:xfrm>
          <a:prstGeom prst="rect">
            <a:avLst/>
          </a:prstGeom>
          <a:gradFill flip="none" rotWithShape="1">
            <a:gsLst>
              <a:gs pos="0">
                <a:srgbClr val="33CCFF">
                  <a:tint val="66000"/>
                  <a:satMod val="160000"/>
                  <a:alpha val="25000"/>
                  <a:lumMod val="69000"/>
                </a:srgbClr>
              </a:gs>
              <a:gs pos="48000">
                <a:srgbClr val="33CCFF">
                  <a:tint val="44500"/>
                  <a:satMod val="160000"/>
                  <a:alpha val="0"/>
                </a:srgbClr>
              </a:gs>
              <a:gs pos="100000">
                <a:srgbClr val="33CCF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anose="020B0604030504040204" pitchFamily="34" charset="-120"/>
              <a:ea typeface="微軟正黑體" panose="020B0604030504040204" pitchFamily="34" charset="-120"/>
            </a:endParaRPr>
          </a:p>
        </p:txBody>
      </p:sp>
      <p:graphicFrame>
        <p:nvGraphicFramePr>
          <p:cNvPr id="22" name="圖表 21">
            <a:extLst>
              <a:ext uri="{FF2B5EF4-FFF2-40B4-BE49-F238E27FC236}">
                <a16:creationId xmlns:a16="http://schemas.microsoft.com/office/drawing/2014/main" id="{5CB95699-22F6-4456-8D76-A60B13248C98}"/>
              </a:ext>
            </a:extLst>
          </p:cNvPr>
          <p:cNvGraphicFramePr>
            <a:graphicFrameLocks/>
          </p:cNvGraphicFramePr>
          <p:nvPr>
            <p:extLst>
              <p:ext uri="{D42A27DB-BD31-4B8C-83A1-F6EECF244321}">
                <p14:modId xmlns:p14="http://schemas.microsoft.com/office/powerpoint/2010/main" val="1413622620"/>
              </p:ext>
            </p:extLst>
          </p:nvPr>
        </p:nvGraphicFramePr>
        <p:xfrm>
          <a:off x="387325" y="2708920"/>
          <a:ext cx="8152882" cy="2383120"/>
        </p:xfrm>
        <a:graphic>
          <a:graphicData uri="http://schemas.openxmlformats.org/drawingml/2006/chart">
            <c:chart xmlns:c="http://schemas.openxmlformats.org/drawingml/2006/chart" xmlns:r="http://schemas.openxmlformats.org/officeDocument/2006/relationships" r:id="rId3"/>
          </a:graphicData>
        </a:graphic>
      </p:graphicFrame>
      <p:sp>
        <p:nvSpPr>
          <p:cNvPr id="10" name="AutoShape 54"/>
          <p:cNvSpPr>
            <a:spLocks noChangeArrowheads="1"/>
          </p:cNvSpPr>
          <p:nvPr/>
        </p:nvSpPr>
        <p:spPr bwMode="auto">
          <a:xfrm>
            <a:off x="395536" y="1159148"/>
            <a:ext cx="8424000" cy="901700"/>
          </a:xfrm>
          <a:prstGeom prst="roundRect">
            <a:avLst>
              <a:gd name="adj" fmla="val 16667"/>
            </a:avLst>
          </a:prstGeom>
          <a:solidFill>
            <a:srgbClr val="FFFF99"/>
          </a:solidFill>
        </p:spPr>
        <p:txBody>
          <a:bodyPr anchor="ctr"/>
          <a:lstStyle/>
          <a:p>
            <a:pPr indent="-514350" eaLnBrk="0" hangingPunct="0">
              <a:spcBef>
                <a:spcPct val="20000"/>
              </a:spcBef>
              <a:defRPr/>
            </a:pPr>
            <a:r>
              <a:rPr lang="zh-TW" altLang="en-US" sz="2200" b="1" kern="0" dirty="0">
                <a:ea typeface="標楷體" pitchFamily="65" charset="-120"/>
                <a:cs typeface="Times New Roman" pitchFamily="18" charset="0"/>
              </a:rPr>
              <a:t>近年依據</a:t>
            </a:r>
            <a:r>
              <a:rPr lang="zh-TW" altLang="en-US" sz="2200" b="1" kern="0" dirty="0">
                <a:latin typeface="Times New Roman" pitchFamily="18" charset="0"/>
                <a:ea typeface="標楷體" pitchFamily="65" charset="-120"/>
                <a:cs typeface="Times New Roman" pitchFamily="18" charset="0"/>
              </a:rPr>
              <a:t>行政院政策</a:t>
            </a:r>
            <a:r>
              <a:rPr lang="zh-TW" altLang="en-US" sz="2200" b="1" kern="0" dirty="0">
                <a:solidFill>
                  <a:srgbClr val="FF0000"/>
                </a:solidFill>
                <a:ea typeface="標楷體" pitchFamily="65" charset="-120"/>
                <a:cs typeface="Times New Roman" pitchFamily="18" charset="0"/>
              </a:rPr>
              <a:t>灌溉用水量</a:t>
            </a:r>
            <a:r>
              <a:rPr lang="zh-TW" altLang="en-US" sz="2200" b="1" kern="0" dirty="0">
                <a:ea typeface="標楷體" pitchFamily="65" charset="-120"/>
                <a:cs typeface="Times New Roman" pitchFamily="18" charset="0"/>
              </a:rPr>
              <a:t>已不再</a:t>
            </a:r>
            <a:r>
              <a:rPr lang="zh-TW" altLang="en-US" sz="2200" b="1" kern="0" dirty="0">
                <a:latin typeface="Times New Roman" pitchFamily="18" charset="0"/>
                <a:ea typeface="標楷體" pitchFamily="65" charset="-120"/>
                <a:cs typeface="Times New Roman" pitchFamily="18" charset="0"/>
              </a:rPr>
              <a:t>成長，</a:t>
            </a:r>
            <a:r>
              <a:rPr lang="zh-TW" altLang="en-US" sz="2200" b="1" u="sng" kern="0" dirty="0">
                <a:solidFill>
                  <a:srgbClr val="FF0000"/>
                </a:solidFill>
                <a:ea typeface="標楷體" pitchFamily="65" charset="-120"/>
                <a:cs typeface="Times New Roman" pitchFamily="18" charset="0"/>
              </a:rPr>
              <a:t>已接近低標用水量</a:t>
            </a:r>
            <a:r>
              <a:rPr lang="zh-TW" altLang="en-US" sz="2200" b="1" kern="0" dirty="0">
                <a:solidFill>
                  <a:srgbClr val="FF0000"/>
                </a:solidFill>
                <a:ea typeface="標楷體" pitchFamily="65" charset="-120"/>
                <a:cs typeface="Times New Roman" pitchFamily="18" charset="0"/>
              </a:rPr>
              <a:t>。</a:t>
            </a:r>
          </a:p>
        </p:txBody>
      </p:sp>
      <p:sp>
        <p:nvSpPr>
          <p:cNvPr id="9"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微軟正黑體" pitchFamily="34" charset="-120"/>
                <a:ea typeface="微軟正黑體" pitchFamily="34" charset="-120"/>
              </a:rPr>
              <a:t>壹、農業用水資源運用現況</a:t>
            </a:r>
            <a:endParaRPr lang="en-US" altLang="zh-TW" sz="3600" b="1" dirty="0">
              <a:latin typeface="微軟正黑體" pitchFamily="34" charset="-120"/>
              <a:ea typeface="微軟正黑體" pitchFamily="34" charset="-120"/>
            </a:endParaRPr>
          </a:p>
        </p:txBody>
      </p:sp>
      <p:sp>
        <p:nvSpPr>
          <p:cNvPr id="6" name="文字方塊 5">
            <a:extLst>
              <a:ext uri="{FF2B5EF4-FFF2-40B4-BE49-F238E27FC236}">
                <a16:creationId xmlns:a16="http://schemas.microsoft.com/office/drawing/2014/main" id="{A496A10B-914C-4661-9514-8FF7002C2319}"/>
              </a:ext>
            </a:extLst>
          </p:cNvPr>
          <p:cNvSpPr txBox="1"/>
          <p:nvPr/>
        </p:nvSpPr>
        <p:spPr>
          <a:xfrm>
            <a:off x="4746175" y="5558596"/>
            <a:ext cx="3538148" cy="261610"/>
          </a:xfrm>
          <a:prstGeom prst="rect">
            <a:avLst/>
          </a:prstGeom>
          <a:noFill/>
        </p:spPr>
        <p:txBody>
          <a:bodyPr wrap="none" rtlCol="0">
            <a:spAutoFit/>
          </a:bodyPr>
          <a:lstStyle/>
          <a:p>
            <a:pPr algn="r"/>
            <a:r>
              <a:rPr lang="zh-TW" altLang="en-US" sz="1100" b="1" dirty="0">
                <a:solidFill>
                  <a:srgbClr val="0070C0"/>
                </a:solidFill>
                <a:ea typeface="微軟正黑體" panose="020B0604030504040204" pitchFamily="34" charset="-120"/>
                <a:cs typeface="Times New Roman" panose="02020603050405020304" pitchFamily="18" charset="0"/>
              </a:rPr>
              <a:t>資料來源：經濟部水利署，</a:t>
            </a:r>
            <a:r>
              <a:rPr lang="en-US" altLang="zh-TW" sz="1100" b="1" dirty="0">
                <a:solidFill>
                  <a:srgbClr val="0070C0"/>
                </a:solidFill>
                <a:ea typeface="微軟正黑體" panose="020B0604030504040204" pitchFamily="34" charset="-120"/>
                <a:cs typeface="Times New Roman" panose="02020603050405020304" pitchFamily="18" charset="0"/>
              </a:rPr>
              <a:t> 71~109</a:t>
            </a:r>
            <a:r>
              <a:rPr lang="zh-TW" altLang="en-US" sz="1100" b="1" dirty="0">
                <a:solidFill>
                  <a:srgbClr val="0070C0"/>
                </a:solidFill>
                <a:ea typeface="微軟正黑體" panose="020B0604030504040204" pitchFamily="34" charset="-120"/>
                <a:cs typeface="Times New Roman" panose="02020603050405020304" pitchFamily="18" charset="0"/>
              </a:rPr>
              <a:t>年各標的用水統計  </a:t>
            </a:r>
          </a:p>
        </p:txBody>
      </p:sp>
      <p:sp>
        <p:nvSpPr>
          <p:cNvPr id="13" name="文字方塊 12">
            <a:extLst>
              <a:ext uri="{FF2B5EF4-FFF2-40B4-BE49-F238E27FC236}">
                <a16:creationId xmlns:a16="http://schemas.microsoft.com/office/drawing/2014/main" id="{38F3BDB9-0CCB-4668-BF51-7240C194C008}"/>
              </a:ext>
            </a:extLst>
          </p:cNvPr>
          <p:cNvSpPr txBox="1"/>
          <p:nvPr/>
        </p:nvSpPr>
        <p:spPr>
          <a:xfrm>
            <a:off x="2327957" y="2819057"/>
            <a:ext cx="2404421" cy="298553"/>
          </a:xfrm>
          <a:prstGeom prst="rect">
            <a:avLst/>
          </a:prstGeom>
          <a:noFill/>
        </p:spPr>
        <p:txBody>
          <a:bodyPr wrap="square" rtlCol="0">
            <a:spAutoFit/>
          </a:bodyPr>
          <a:lstStyle/>
          <a:p>
            <a:r>
              <a:rPr lang="en-US" altLang="zh-TW" sz="1100" dirty="0">
                <a:latin typeface="微軟正黑體" panose="020B0604030504040204" pitchFamily="34" charset="-120"/>
                <a:ea typeface="微軟正黑體" panose="020B0604030504040204" pitchFamily="34" charset="-120"/>
                <a:cs typeface="Times New Roman" pitchFamily="18" charset="0"/>
              </a:rPr>
              <a:t>1971~1983</a:t>
            </a:r>
            <a:r>
              <a:rPr lang="zh-TW" altLang="en-US" sz="1100" dirty="0">
                <a:latin typeface="微軟正黑體" panose="020B0604030504040204" pitchFamily="34" charset="-120"/>
                <a:ea typeface="微軟正黑體" panose="020B0604030504040204" pitchFamily="34" charset="-120"/>
                <a:cs typeface="Times New Roman" pitchFamily="18" charset="0"/>
              </a:rPr>
              <a:t>年平均</a:t>
            </a:r>
            <a:r>
              <a:rPr lang="en-US" altLang="zh-TW" sz="1100" dirty="0">
                <a:latin typeface="微軟正黑體" panose="020B0604030504040204" pitchFamily="34" charset="-120"/>
                <a:ea typeface="微軟正黑體" panose="020B0604030504040204" pitchFamily="34" charset="-120"/>
                <a:cs typeface="Times New Roman" pitchFamily="18" charset="0"/>
              </a:rPr>
              <a:t>139</a:t>
            </a:r>
            <a:r>
              <a:rPr lang="zh-TW" altLang="en-US" sz="1100" dirty="0">
                <a:latin typeface="微軟正黑體" panose="020B0604030504040204" pitchFamily="34" charset="-120"/>
                <a:ea typeface="微軟正黑體" panose="020B0604030504040204" pitchFamily="34" charset="-120"/>
                <a:cs typeface="Times New Roman" pitchFamily="18" charset="0"/>
              </a:rPr>
              <a:t>億噸</a:t>
            </a:r>
          </a:p>
        </p:txBody>
      </p:sp>
      <p:sp>
        <p:nvSpPr>
          <p:cNvPr id="14" name="文字方塊 13">
            <a:extLst>
              <a:ext uri="{FF2B5EF4-FFF2-40B4-BE49-F238E27FC236}">
                <a16:creationId xmlns:a16="http://schemas.microsoft.com/office/drawing/2014/main" id="{0597DFC4-B68F-46F7-9C06-2B1D07673966}"/>
              </a:ext>
            </a:extLst>
          </p:cNvPr>
          <p:cNvSpPr txBox="1"/>
          <p:nvPr/>
        </p:nvSpPr>
        <p:spPr>
          <a:xfrm>
            <a:off x="6391736" y="3568861"/>
            <a:ext cx="2151423" cy="261610"/>
          </a:xfrm>
          <a:prstGeom prst="rect">
            <a:avLst/>
          </a:prstGeom>
          <a:noFill/>
        </p:spPr>
        <p:txBody>
          <a:bodyPr wrap="square" rtlCol="0">
            <a:spAutoFit/>
          </a:bodyPr>
          <a:lstStyle/>
          <a:p>
            <a:r>
              <a:rPr lang="en-US" altLang="zh-TW" sz="1100" dirty="0">
                <a:latin typeface="微軟正黑體" panose="020B0604030504040204" pitchFamily="34" charset="-120"/>
                <a:ea typeface="微軟正黑體" panose="020B0604030504040204" pitchFamily="34" charset="-120"/>
                <a:cs typeface="Times New Roman" pitchFamily="18" charset="0"/>
              </a:rPr>
              <a:t>2011~2020</a:t>
            </a:r>
            <a:r>
              <a:rPr lang="zh-TW" altLang="en-US" sz="1100" dirty="0">
                <a:latin typeface="微軟正黑體" panose="020B0604030504040204" pitchFamily="34" charset="-120"/>
                <a:ea typeface="微軟正黑體" panose="020B0604030504040204" pitchFamily="34" charset="-120"/>
                <a:cs typeface="Times New Roman" pitchFamily="18" charset="0"/>
              </a:rPr>
              <a:t>平均</a:t>
            </a:r>
            <a:r>
              <a:rPr lang="en-US" altLang="zh-TW" sz="1100" dirty="0">
                <a:latin typeface="微軟正黑體" panose="020B0604030504040204" pitchFamily="34" charset="-120"/>
                <a:ea typeface="微軟正黑體" panose="020B0604030504040204" pitchFamily="34" charset="-120"/>
                <a:cs typeface="Times New Roman" pitchFamily="18" charset="0"/>
              </a:rPr>
              <a:t>111.29</a:t>
            </a:r>
            <a:r>
              <a:rPr lang="zh-TW" altLang="en-US" sz="1100" dirty="0">
                <a:latin typeface="微軟正黑體" panose="020B0604030504040204" pitchFamily="34" charset="-120"/>
                <a:ea typeface="微軟正黑體" panose="020B0604030504040204" pitchFamily="34" charset="-120"/>
                <a:cs typeface="Times New Roman" pitchFamily="18" charset="0"/>
              </a:rPr>
              <a:t>億噸</a:t>
            </a:r>
          </a:p>
        </p:txBody>
      </p:sp>
      <p:cxnSp>
        <p:nvCxnSpPr>
          <p:cNvPr id="11" name="直線接點 10">
            <a:extLst>
              <a:ext uri="{FF2B5EF4-FFF2-40B4-BE49-F238E27FC236}">
                <a16:creationId xmlns:a16="http://schemas.microsoft.com/office/drawing/2014/main" id="{CF9591CB-264D-91FC-5FB4-14AFB4A141C8}"/>
              </a:ext>
            </a:extLst>
          </p:cNvPr>
          <p:cNvCxnSpPr/>
          <p:nvPr/>
        </p:nvCxnSpPr>
        <p:spPr>
          <a:xfrm>
            <a:off x="1223757" y="3491088"/>
            <a:ext cx="7303468" cy="0"/>
          </a:xfrm>
          <a:prstGeom prst="line">
            <a:avLst/>
          </a:prstGeom>
          <a:ln w="9525">
            <a:solidFill>
              <a:srgbClr val="0000FF"/>
            </a:solidFill>
            <a:prstDash val="lgDash"/>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3A8F3DDD-386F-8C33-1EE7-86F23A23B720}"/>
              </a:ext>
            </a:extLst>
          </p:cNvPr>
          <p:cNvSpPr txBox="1"/>
          <p:nvPr/>
        </p:nvSpPr>
        <p:spPr>
          <a:xfrm>
            <a:off x="4959449" y="2923906"/>
            <a:ext cx="2818214" cy="31612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zh-TW" altLang="en-US" sz="1200" b="1" dirty="0">
                <a:solidFill>
                  <a:srgbClr val="0000FF"/>
                </a:solidFill>
                <a:latin typeface="Times New Roman" pitchFamily="18" charset="0"/>
                <a:ea typeface="標楷體" pitchFamily="65" charset="-120"/>
                <a:cs typeface="Times New Roman" pitchFamily="18" charset="0"/>
              </a:rPr>
              <a:t>高標</a:t>
            </a:r>
            <a:r>
              <a:rPr lang="zh-TW" altLang="en-US" sz="1200" b="1" dirty="0">
                <a:latin typeface="Times New Roman" pitchFamily="18" charset="0"/>
                <a:ea typeface="標楷體" pitchFamily="65" charset="-120"/>
                <a:cs typeface="Times New Roman" pitchFamily="18" charset="0"/>
              </a:rPr>
              <a:t>用水量，</a:t>
            </a:r>
            <a:r>
              <a:rPr lang="en-US" altLang="zh-TW" sz="1200" b="1" dirty="0">
                <a:solidFill>
                  <a:srgbClr val="0000FF"/>
                </a:solidFill>
                <a:latin typeface="Times New Roman" pitchFamily="18" charset="0"/>
                <a:ea typeface="標楷體" pitchFamily="65" charset="-120"/>
                <a:cs typeface="Times New Roman" pitchFamily="18" charset="0"/>
              </a:rPr>
              <a:t>131.9</a:t>
            </a:r>
            <a:r>
              <a:rPr lang="zh-TW" altLang="en-US" sz="1200" b="1" dirty="0">
                <a:latin typeface="Times New Roman" pitchFamily="18" charset="0"/>
                <a:ea typeface="標楷體" pitchFamily="65" charset="-120"/>
                <a:cs typeface="Times New Roman" pitchFamily="18" charset="0"/>
              </a:rPr>
              <a:t>億噸</a:t>
            </a:r>
          </a:p>
        </p:txBody>
      </p:sp>
      <p:cxnSp>
        <p:nvCxnSpPr>
          <p:cNvPr id="18" name="肘形接點 7">
            <a:extLst>
              <a:ext uri="{FF2B5EF4-FFF2-40B4-BE49-F238E27FC236}">
                <a16:creationId xmlns:a16="http://schemas.microsoft.com/office/drawing/2014/main" id="{F2DF5DF9-3568-53E9-03DF-18215042D0F2}"/>
              </a:ext>
            </a:extLst>
          </p:cNvPr>
          <p:cNvCxnSpPr/>
          <p:nvPr/>
        </p:nvCxnSpPr>
        <p:spPr>
          <a:xfrm rot="5400000" flipH="1" flipV="1">
            <a:off x="4639542" y="3176918"/>
            <a:ext cx="411636" cy="210459"/>
          </a:xfrm>
          <a:prstGeom prst="bentConnector3">
            <a:avLst>
              <a:gd name="adj1" fmla="val 100000"/>
            </a:avLst>
          </a:prstGeom>
          <a:ln w="952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50611F19-C7C4-D39E-8478-8B5B01716F70}"/>
              </a:ext>
            </a:extLst>
          </p:cNvPr>
          <p:cNvCxnSpPr/>
          <p:nvPr/>
        </p:nvCxnSpPr>
        <p:spPr>
          <a:xfrm>
            <a:off x="1223757" y="4393361"/>
            <a:ext cx="7303468" cy="0"/>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肘形接點 18">
            <a:extLst>
              <a:ext uri="{FF2B5EF4-FFF2-40B4-BE49-F238E27FC236}">
                <a16:creationId xmlns:a16="http://schemas.microsoft.com/office/drawing/2014/main" id="{8FE6DE2F-4989-1C6F-C81B-4F791903CCD4}"/>
              </a:ext>
            </a:extLst>
          </p:cNvPr>
          <p:cNvCxnSpPr>
            <a:endCxn id="21" idx="1"/>
          </p:cNvCxnSpPr>
          <p:nvPr/>
        </p:nvCxnSpPr>
        <p:spPr>
          <a:xfrm rot="16200000" flipH="1">
            <a:off x="6087041" y="4479848"/>
            <a:ext cx="324319" cy="158638"/>
          </a:xfrm>
          <a:prstGeom prst="bentConnector2">
            <a:avLst/>
          </a:prstGeom>
          <a:ln w="952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文字方塊 16">
            <a:extLst>
              <a:ext uri="{FF2B5EF4-FFF2-40B4-BE49-F238E27FC236}">
                <a16:creationId xmlns:a16="http://schemas.microsoft.com/office/drawing/2014/main" id="{919D6CCD-A4B8-BF2D-695E-B4D5EACAC08E}"/>
              </a:ext>
            </a:extLst>
          </p:cNvPr>
          <p:cNvSpPr txBox="1"/>
          <p:nvPr/>
        </p:nvSpPr>
        <p:spPr>
          <a:xfrm>
            <a:off x="6328520" y="4563278"/>
            <a:ext cx="2010813" cy="31612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zh-TW" altLang="en-US" sz="1200" b="1" dirty="0">
                <a:solidFill>
                  <a:srgbClr val="FF0000"/>
                </a:solidFill>
                <a:latin typeface="Times New Roman" pitchFamily="18" charset="0"/>
                <a:ea typeface="標楷體" pitchFamily="65" charset="-120"/>
                <a:cs typeface="Times New Roman" pitchFamily="18" charset="0"/>
              </a:rPr>
              <a:t>低標</a:t>
            </a:r>
            <a:r>
              <a:rPr lang="zh-TW" altLang="en-US" sz="1200" b="1" dirty="0">
                <a:latin typeface="Times New Roman" pitchFamily="18" charset="0"/>
                <a:ea typeface="標楷體" pitchFamily="65" charset="-120"/>
                <a:cs typeface="Times New Roman" pitchFamily="18" charset="0"/>
              </a:rPr>
              <a:t>用水量，</a:t>
            </a:r>
            <a:r>
              <a:rPr lang="en-US" altLang="zh-TW" sz="1200" b="1" dirty="0">
                <a:solidFill>
                  <a:srgbClr val="FF3300"/>
                </a:solidFill>
                <a:latin typeface="Times New Roman" pitchFamily="18" charset="0"/>
                <a:ea typeface="標楷體" pitchFamily="65" charset="-120"/>
                <a:cs typeface="Times New Roman" pitchFamily="18" charset="0"/>
              </a:rPr>
              <a:t>106.3</a:t>
            </a:r>
            <a:r>
              <a:rPr lang="zh-TW" altLang="en-US" sz="1200" b="1" dirty="0">
                <a:latin typeface="Times New Roman" pitchFamily="18" charset="0"/>
                <a:ea typeface="標楷體" pitchFamily="65" charset="-120"/>
                <a:cs typeface="Times New Roman" pitchFamily="18" charset="0"/>
              </a:rPr>
              <a:t>億噸</a:t>
            </a:r>
          </a:p>
        </p:txBody>
      </p:sp>
      <p:sp>
        <p:nvSpPr>
          <p:cNvPr id="15" name="文字方塊 1">
            <a:extLst>
              <a:ext uri="{FF2B5EF4-FFF2-40B4-BE49-F238E27FC236}">
                <a16:creationId xmlns:a16="http://schemas.microsoft.com/office/drawing/2014/main" id="{B2B74D8C-D244-DC86-482F-BD76C6CC1E53}"/>
              </a:ext>
            </a:extLst>
          </p:cNvPr>
          <p:cNvSpPr txBox="1"/>
          <p:nvPr/>
        </p:nvSpPr>
        <p:spPr>
          <a:xfrm>
            <a:off x="8089488" y="4887818"/>
            <a:ext cx="499690" cy="15101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zh-TW" sz="1050" b="1" dirty="0">
                <a:solidFill>
                  <a:schemeClr val="accent3">
                    <a:lumMod val="50000"/>
                  </a:schemeClr>
                </a:solidFill>
              </a:rPr>
              <a:t>2020</a:t>
            </a:r>
            <a:endParaRPr lang="zh-TW" altLang="en-US" sz="1050" b="1" dirty="0">
              <a:solidFill>
                <a:schemeClr val="accent3">
                  <a:lumMod val="50000"/>
                </a:schemeClr>
              </a:solidFill>
            </a:endParaRPr>
          </a:p>
        </p:txBody>
      </p:sp>
    </p:spTree>
    <p:extLst>
      <p:ext uri="{BB962C8B-B14F-4D97-AF65-F5344CB8AC3E}">
        <p14:creationId xmlns:p14="http://schemas.microsoft.com/office/powerpoint/2010/main" val="3986180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5E43882E-E0D9-8FB3-7959-5A7348DD0B52}"/>
              </a:ext>
            </a:extLst>
          </p:cNvPr>
          <p:cNvPicPr>
            <a:picLocks noChangeAspect="1"/>
          </p:cNvPicPr>
          <p:nvPr/>
        </p:nvPicPr>
        <p:blipFill rotWithShape="1">
          <a:blip r:embed="rId3"/>
          <a:srcRect l="13362" t="10081" r="11296" b="15947"/>
          <a:stretch/>
        </p:blipFill>
        <p:spPr>
          <a:xfrm>
            <a:off x="5220072" y="2954265"/>
            <a:ext cx="3498478" cy="3546838"/>
          </a:xfrm>
          <a:prstGeom prst="rect">
            <a:avLst/>
          </a:prstGeom>
        </p:spPr>
      </p:pic>
      <p:sp>
        <p:nvSpPr>
          <p:cNvPr id="2" name="Text Box 45"/>
          <p:cNvSpPr txBox="1">
            <a:spLocks noChangeArrowheads="1"/>
          </p:cNvSpPr>
          <p:nvPr/>
        </p:nvSpPr>
        <p:spPr bwMode="auto">
          <a:xfrm>
            <a:off x="425451" y="777851"/>
            <a:ext cx="8136904" cy="463846"/>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b="1" dirty="0">
                <a:ea typeface="微軟正黑體" panose="020B0604030504040204" pitchFamily="34" charset="-120"/>
                <a:cs typeface="Times New Roman" panose="02020603050405020304" pitchFamily="18" charset="0"/>
              </a:rPr>
              <a:t>近</a:t>
            </a:r>
            <a:r>
              <a:rPr lang="en-US" altLang="zh-TW" b="1" dirty="0">
                <a:ea typeface="微軟正黑體" panose="020B0604030504040204" pitchFamily="34" charset="-120"/>
                <a:cs typeface="Times New Roman" panose="02020603050405020304" pitchFamily="18" charset="0"/>
              </a:rPr>
              <a:t>10</a:t>
            </a:r>
            <a:r>
              <a:rPr lang="zh-TW" altLang="en-US" b="1" dirty="0">
                <a:ea typeface="微軟正黑體" panose="020B0604030504040204" pitchFamily="34" charset="-120"/>
                <a:cs typeface="Times New Roman" panose="02020603050405020304" pitchFamily="18" charset="0"/>
              </a:rPr>
              <a:t>年農業水資源利用概況</a:t>
            </a:r>
          </a:p>
        </p:txBody>
      </p:sp>
      <p:grpSp>
        <p:nvGrpSpPr>
          <p:cNvPr id="3" name="Group 29"/>
          <p:cNvGrpSpPr>
            <a:grpSpLocks/>
          </p:cNvGrpSpPr>
          <p:nvPr/>
        </p:nvGrpSpPr>
        <p:grpSpPr bwMode="auto">
          <a:xfrm>
            <a:off x="251520" y="918493"/>
            <a:ext cx="182562" cy="182562"/>
            <a:chOff x="1239" y="1995"/>
            <a:chExt cx="115" cy="115"/>
          </a:xfrm>
          <a:solidFill>
            <a:srgbClr val="002060"/>
          </a:solidFill>
        </p:grpSpPr>
        <p:sp>
          <p:nvSpPr>
            <p:cNvPr id="4"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6" name="Text Box 45"/>
          <p:cNvSpPr txBox="1">
            <a:spLocks noChangeArrowheads="1"/>
          </p:cNvSpPr>
          <p:nvPr/>
        </p:nvSpPr>
        <p:spPr bwMode="auto">
          <a:xfrm>
            <a:off x="755522" y="1288965"/>
            <a:ext cx="8136958" cy="402291"/>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sz="2000" b="1" dirty="0">
                <a:ea typeface="微軟正黑體" panose="020B0604030504040204" pitchFamily="34" charset="-120"/>
                <a:cs typeface="Times New Roman" panose="02020603050405020304" pitchFamily="18" charset="0"/>
              </a:rPr>
              <a:t>農業用水量</a:t>
            </a:r>
            <a:r>
              <a:rPr lang="en-US" altLang="zh-TW" sz="2000" b="1" dirty="0">
                <a:ea typeface="微軟正黑體" panose="020B0604030504040204" pitchFamily="34" charset="-120"/>
                <a:cs typeface="Times New Roman" panose="02020603050405020304" pitchFamily="18" charset="0"/>
              </a:rPr>
              <a:t>121.2</a:t>
            </a:r>
            <a:r>
              <a:rPr lang="zh-TW" altLang="en-US" sz="2000" b="1" dirty="0">
                <a:ea typeface="微軟正黑體" panose="020B0604030504040204" pitchFamily="34" charset="-120"/>
                <a:cs typeface="Times New Roman" panose="02020603050405020304" pitchFamily="18" charset="0"/>
              </a:rPr>
              <a:t>億噸，占總用水量</a:t>
            </a:r>
            <a:r>
              <a:rPr lang="en-US" altLang="zh-TW" sz="2000" b="1" dirty="0">
                <a:ea typeface="微軟正黑體" panose="020B0604030504040204" pitchFamily="34" charset="-120"/>
                <a:cs typeface="Times New Roman" panose="02020603050405020304" pitchFamily="18" charset="0"/>
              </a:rPr>
              <a:t>72%</a:t>
            </a:r>
            <a:r>
              <a:rPr lang="zh-TW" altLang="en-US" sz="2000" b="1" dirty="0">
                <a:ea typeface="微軟正黑體" panose="020B0604030504040204" pitchFamily="34" charset="-120"/>
                <a:cs typeface="Times New Roman" panose="02020603050405020304" pitchFamily="18" charset="0"/>
              </a:rPr>
              <a:t>；</a:t>
            </a:r>
            <a:r>
              <a:rPr lang="en-US" altLang="zh-TW" sz="2000" b="1" dirty="0">
                <a:ea typeface="微軟正黑體" panose="020B0604030504040204" pitchFamily="34" charset="-120"/>
                <a:cs typeface="Times New Roman" panose="02020603050405020304" pitchFamily="18" charset="0"/>
              </a:rPr>
              <a:t>(</a:t>
            </a:r>
            <a:r>
              <a:rPr lang="zh-TW" altLang="en-US" sz="2000" b="1" dirty="0">
                <a:ea typeface="微軟正黑體" panose="020B0604030504040204" pitchFamily="34" charset="-120"/>
                <a:cs typeface="Times New Roman" panose="02020603050405020304" pitchFamily="18" charset="0"/>
              </a:rPr>
              <a:t>民生占</a:t>
            </a:r>
            <a:r>
              <a:rPr lang="en-US" altLang="zh-TW" sz="2000" b="1" dirty="0">
                <a:ea typeface="微軟正黑體" panose="020B0604030504040204" pitchFamily="34" charset="-120"/>
                <a:cs typeface="Times New Roman" panose="02020603050405020304" pitchFamily="18" charset="0"/>
              </a:rPr>
              <a:t>19%</a:t>
            </a:r>
            <a:r>
              <a:rPr lang="zh-TW" altLang="en-US" sz="2000" b="1" dirty="0">
                <a:ea typeface="微軟正黑體" panose="020B0604030504040204" pitchFamily="34" charset="-120"/>
                <a:cs typeface="Times New Roman" panose="02020603050405020304" pitchFamily="18" charset="0"/>
              </a:rPr>
              <a:t>、工業占 </a:t>
            </a:r>
            <a:r>
              <a:rPr lang="en-US" altLang="zh-TW" sz="2000" b="1" dirty="0">
                <a:ea typeface="微軟正黑體" panose="020B0604030504040204" pitchFamily="34" charset="-120"/>
                <a:cs typeface="Times New Roman" panose="02020603050405020304" pitchFamily="18" charset="0"/>
              </a:rPr>
              <a:t>9%)</a:t>
            </a:r>
          </a:p>
        </p:txBody>
      </p:sp>
      <p:grpSp>
        <p:nvGrpSpPr>
          <p:cNvPr id="7" name="Group 29"/>
          <p:cNvGrpSpPr>
            <a:grpSpLocks/>
          </p:cNvGrpSpPr>
          <p:nvPr/>
        </p:nvGrpSpPr>
        <p:grpSpPr bwMode="auto">
          <a:xfrm>
            <a:off x="630166" y="1431530"/>
            <a:ext cx="152647" cy="152647"/>
            <a:chOff x="1239" y="1995"/>
            <a:chExt cx="115" cy="115"/>
          </a:xfrm>
          <a:solidFill>
            <a:srgbClr val="FF0000"/>
          </a:solidFill>
          <a:effectLst/>
        </p:grpSpPr>
        <p:sp>
          <p:nvSpPr>
            <p:cNvPr id="8"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9"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10" name="Text Box 45"/>
          <p:cNvSpPr txBox="1">
            <a:spLocks noChangeArrowheads="1"/>
          </p:cNvSpPr>
          <p:nvPr/>
        </p:nvSpPr>
        <p:spPr bwMode="auto">
          <a:xfrm>
            <a:off x="755522" y="1678762"/>
            <a:ext cx="7641479" cy="402291"/>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sz="2000" b="1" dirty="0">
                <a:ea typeface="微軟正黑體" panose="020B0604030504040204" pitchFamily="34" charset="-120"/>
                <a:cs typeface="Times New Roman" panose="02020603050405020304" pitchFamily="18" charset="0"/>
              </a:rPr>
              <a:t>其中</a:t>
            </a:r>
            <a:r>
              <a:rPr lang="zh-TW" altLang="en-US" sz="2000" b="1" dirty="0">
                <a:solidFill>
                  <a:srgbClr val="FF0000"/>
                </a:solidFill>
                <a:ea typeface="微軟正黑體" panose="020B0604030504040204" pitchFamily="34" charset="-120"/>
                <a:cs typeface="Times New Roman" panose="02020603050405020304" pitchFamily="18" charset="0"/>
              </a:rPr>
              <a:t>灌溉用水量</a:t>
            </a:r>
            <a:r>
              <a:rPr lang="en-US" altLang="zh-TW" sz="2000" b="1" dirty="0">
                <a:solidFill>
                  <a:srgbClr val="FF0000"/>
                </a:solidFill>
                <a:ea typeface="微軟正黑體" panose="020B0604030504040204" pitchFamily="34" charset="-120"/>
                <a:cs typeface="Times New Roman" panose="02020603050405020304" pitchFamily="18" charset="0"/>
              </a:rPr>
              <a:t>111.29</a:t>
            </a:r>
            <a:r>
              <a:rPr lang="zh-TW" altLang="en-US" sz="2000" b="1" dirty="0">
                <a:solidFill>
                  <a:srgbClr val="FF0000"/>
                </a:solidFill>
                <a:ea typeface="微軟正黑體" panose="020B0604030504040204" pitchFamily="34" charset="-120"/>
                <a:cs typeface="Times New Roman" panose="02020603050405020304" pitchFamily="18" charset="0"/>
              </a:rPr>
              <a:t>億噸，占總用水量</a:t>
            </a:r>
            <a:r>
              <a:rPr lang="en-US" altLang="zh-TW" sz="2000" b="1" dirty="0">
                <a:solidFill>
                  <a:srgbClr val="FF0000"/>
                </a:solidFill>
                <a:ea typeface="微軟正黑體" panose="020B0604030504040204" pitchFamily="34" charset="-120"/>
                <a:cs typeface="Times New Roman" panose="02020603050405020304" pitchFamily="18" charset="0"/>
              </a:rPr>
              <a:t>65.85%</a:t>
            </a:r>
            <a:endParaRPr lang="zh-TW" altLang="en-US" sz="2000" b="1" dirty="0">
              <a:solidFill>
                <a:srgbClr val="FF0000"/>
              </a:solidFill>
              <a:ea typeface="微軟正黑體" panose="020B0604030504040204" pitchFamily="34" charset="-120"/>
              <a:cs typeface="Times New Roman" panose="02020603050405020304" pitchFamily="18" charset="0"/>
            </a:endParaRPr>
          </a:p>
        </p:txBody>
      </p:sp>
      <p:grpSp>
        <p:nvGrpSpPr>
          <p:cNvPr id="11" name="Group 29"/>
          <p:cNvGrpSpPr>
            <a:grpSpLocks/>
          </p:cNvGrpSpPr>
          <p:nvPr/>
        </p:nvGrpSpPr>
        <p:grpSpPr bwMode="auto">
          <a:xfrm>
            <a:off x="630166" y="1821327"/>
            <a:ext cx="152647" cy="152647"/>
            <a:chOff x="1239" y="1995"/>
            <a:chExt cx="115" cy="115"/>
          </a:xfrm>
          <a:solidFill>
            <a:srgbClr val="FF0000"/>
          </a:solidFill>
          <a:effectLst/>
        </p:grpSpPr>
        <p:sp>
          <p:nvSpPr>
            <p:cNvPr id="12"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22" name="文字方塊 21"/>
          <p:cNvSpPr txBox="1"/>
          <p:nvPr/>
        </p:nvSpPr>
        <p:spPr>
          <a:xfrm>
            <a:off x="5883758" y="2214469"/>
            <a:ext cx="2332690" cy="323165"/>
          </a:xfrm>
          <a:prstGeom prst="rect">
            <a:avLst/>
          </a:prstGeom>
          <a:noFill/>
        </p:spPr>
        <p:txBody>
          <a:bodyPr wrap="none" rtlCol="0">
            <a:spAutoFit/>
          </a:bodyPr>
          <a:lstStyle/>
          <a:p>
            <a:r>
              <a:rPr lang="zh-TW" altLang="en-US" sz="1500" u="sng" dirty="0">
                <a:latin typeface="微軟正黑體" panose="020B0604030504040204" pitchFamily="34" charset="-120"/>
                <a:ea typeface="微軟正黑體" panose="020B0604030504040204" pitchFamily="34" charset="-120"/>
              </a:rPr>
              <a:t>各標的近</a:t>
            </a:r>
            <a:r>
              <a:rPr lang="en-US" altLang="zh-TW" sz="1500" u="sng" dirty="0">
                <a:latin typeface="微軟正黑體" panose="020B0604030504040204" pitchFamily="34" charset="-120"/>
                <a:ea typeface="微軟正黑體" panose="020B0604030504040204" pitchFamily="34" charset="-120"/>
              </a:rPr>
              <a:t>10</a:t>
            </a:r>
            <a:r>
              <a:rPr lang="zh-TW" altLang="en-US" sz="1500" u="sng" dirty="0">
                <a:latin typeface="微軟正黑體" panose="020B0604030504040204" pitchFamily="34" charset="-120"/>
                <a:ea typeface="微軟正黑體" panose="020B0604030504040204" pitchFamily="34" charset="-120"/>
              </a:rPr>
              <a:t>年平均用水量</a:t>
            </a:r>
          </a:p>
        </p:txBody>
      </p:sp>
      <p:sp>
        <p:nvSpPr>
          <p:cNvPr id="25" name="文字方塊 24"/>
          <p:cNvSpPr txBox="1"/>
          <p:nvPr/>
        </p:nvSpPr>
        <p:spPr>
          <a:xfrm>
            <a:off x="1331640" y="2214468"/>
            <a:ext cx="2332690" cy="323165"/>
          </a:xfrm>
          <a:prstGeom prst="rect">
            <a:avLst/>
          </a:prstGeom>
          <a:noFill/>
        </p:spPr>
        <p:txBody>
          <a:bodyPr wrap="none" rtlCol="0">
            <a:spAutoFit/>
          </a:bodyPr>
          <a:lstStyle/>
          <a:p>
            <a:r>
              <a:rPr lang="zh-TW" altLang="en-US" sz="1500" u="sng" dirty="0">
                <a:latin typeface="微軟正黑體" panose="020B0604030504040204" pitchFamily="34" charset="-120"/>
                <a:ea typeface="微軟正黑體" panose="020B0604030504040204" pitchFamily="34" charset="-120"/>
              </a:rPr>
              <a:t>各標的近</a:t>
            </a:r>
            <a:r>
              <a:rPr lang="en-US" altLang="zh-TW" sz="1500" u="sng" dirty="0">
                <a:latin typeface="微軟正黑體" panose="020B0604030504040204" pitchFamily="34" charset="-120"/>
                <a:ea typeface="微軟正黑體" panose="020B0604030504040204" pitchFamily="34" charset="-120"/>
              </a:rPr>
              <a:t>10</a:t>
            </a:r>
            <a:r>
              <a:rPr lang="zh-TW" altLang="en-US" sz="1500" u="sng" dirty="0">
                <a:latin typeface="微軟正黑體" panose="020B0604030504040204" pitchFamily="34" charset="-120"/>
                <a:ea typeface="微軟正黑體" panose="020B0604030504040204" pitchFamily="34" charset="-120"/>
              </a:rPr>
              <a:t>年平均用水量</a:t>
            </a:r>
          </a:p>
        </p:txBody>
      </p:sp>
      <p:sp>
        <p:nvSpPr>
          <p:cNvPr id="26" name="Text Box 45"/>
          <p:cNvSpPr txBox="1">
            <a:spLocks noChangeArrowheads="1"/>
          </p:cNvSpPr>
          <p:nvPr/>
        </p:nvSpPr>
        <p:spPr bwMode="auto">
          <a:xfrm>
            <a:off x="413441" y="6237312"/>
            <a:ext cx="3870527" cy="263791"/>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sz="1100" b="1" dirty="0">
                <a:solidFill>
                  <a:srgbClr val="0070C0"/>
                </a:solidFill>
                <a:ea typeface="微軟正黑體" panose="020B0604030504040204" pitchFamily="34" charset="-120"/>
                <a:cs typeface="Times New Roman" panose="02020603050405020304" pitchFamily="18" charset="0"/>
              </a:rPr>
              <a:t>資料來源：經濟部水利署</a:t>
            </a:r>
            <a:r>
              <a:rPr lang="zh-TW" altLang="en-US" sz="1100" b="1" dirty="0">
                <a:solidFill>
                  <a:srgbClr val="0070C0"/>
                </a:solidFill>
                <a:latin typeface="PMingLiU" panose="02020500000000000000" pitchFamily="18" charset="-120"/>
                <a:ea typeface="PMingLiU" panose="02020500000000000000" pitchFamily="18" charset="-120"/>
                <a:cs typeface="Times New Roman" panose="02020603050405020304" pitchFamily="18" charset="0"/>
              </a:rPr>
              <a:t>，</a:t>
            </a:r>
            <a:r>
              <a:rPr lang="en-US" altLang="zh-TW" sz="1100"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100~109</a:t>
            </a:r>
            <a:r>
              <a:rPr lang="zh-TW" altLang="en-US" sz="1100" b="1" dirty="0">
                <a:solidFill>
                  <a:srgbClr val="0070C0"/>
                </a:solidFill>
                <a:ea typeface="微軟正黑體" panose="020B0604030504040204" pitchFamily="34" charset="-120"/>
                <a:cs typeface="Times New Roman" panose="02020603050405020304" pitchFamily="18" charset="0"/>
              </a:rPr>
              <a:t>年各標的用水量統計</a:t>
            </a:r>
            <a:r>
              <a:rPr lang="zh-TW" altLang="en-US" sz="1100" b="1" dirty="0">
                <a:solidFill>
                  <a:srgbClr val="0070C0"/>
                </a:solidFill>
                <a:latin typeface="PMingLiU" panose="02020500000000000000" pitchFamily="18" charset="-120"/>
                <a:ea typeface="微軟正黑體" panose="020B0604030504040204" pitchFamily="34" charset="-120"/>
                <a:cs typeface="Times New Roman" panose="02020603050405020304" pitchFamily="18" charset="0"/>
              </a:rPr>
              <a:t>。</a:t>
            </a:r>
            <a:endParaRPr lang="en-US" altLang="zh-TW" sz="1100" b="1" dirty="0">
              <a:solidFill>
                <a:srgbClr val="0070C0"/>
              </a:solidFill>
              <a:ea typeface="微軟正黑體" panose="020B0604030504040204" pitchFamily="34" charset="-120"/>
              <a:cs typeface="Times New Roman" panose="02020603050405020304" pitchFamily="18" charset="0"/>
            </a:endParaRPr>
          </a:p>
        </p:txBody>
      </p:sp>
      <p:sp>
        <p:nvSpPr>
          <p:cNvPr id="27"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微軟正黑體" pitchFamily="34" charset="-120"/>
                <a:ea typeface="微軟正黑體" pitchFamily="34" charset="-120"/>
              </a:rPr>
              <a:t>壹、農業用水資源運用現況</a:t>
            </a:r>
            <a:endParaRPr lang="en-US" altLang="zh-TW" sz="3600" b="1" dirty="0">
              <a:latin typeface="微軟正黑體" pitchFamily="34" charset="-120"/>
              <a:ea typeface="微軟正黑體" pitchFamily="34" charset="-120"/>
            </a:endParaRPr>
          </a:p>
        </p:txBody>
      </p:sp>
      <p:sp>
        <p:nvSpPr>
          <p:cNvPr id="30" name="矩形 29">
            <a:extLst>
              <a:ext uri="{FF2B5EF4-FFF2-40B4-BE49-F238E27FC236}">
                <a16:creationId xmlns:a16="http://schemas.microsoft.com/office/drawing/2014/main" id="{E989513E-2DE1-4353-9535-CE9BCD643783}"/>
              </a:ext>
            </a:extLst>
          </p:cNvPr>
          <p:cNvSpPr/>
          <p:nvPr/>
        </p:nvSpPr>
        <p:spPr>
          <a:xfrm>
            <a:off x="6074455" y="4421042"/>
            <a:ext cx="1969127" cy="707886"/>
          </a:xfrm>
          <a:prstGeom prst="rect">
            <a:avLst/>
          </a:prstGeom>
        </p:spPr>
        <p:txBody>
          <a:bodyPr wrap="square">
            <a:spAutoFit/>
          </a:bodyPr>
          <a:lstStyle/>
          <a:p>
            <a:pPr algn="ctr"/>
            <a:r>
              <a:rPr lang="zh-TW" altLang="en-US" sz="2000" b="1" dirty="0">
                <a:latin typeface="Times New Roman" panose="02020603050405020304" pitchFamily="18" charset="0"/>
                <a:ea typeface="華康中圓體(P)" panose="020F0500000000000000" pitchFamily="34" charset="-120"/>
                <a:cs typeface="Times New Roman" panose="02020603050405020304" pitchFamily="18" charset="0"/>
              </a:rPr>
              <a:t>年用水總量</a:t>
            </a:r>
          </a:p>
          <a:p>
            <a:pPr algn="ctr"/>
            <a:r>
              <a:rPr lang="en-US" altLang="zh-TW" sz="2000" b="1" dirty="0">
                <a:latin typeface="Times New Roman" panose="02020603050405020304" pitchFamily="18" charset="0"/>
                <a:ea typeface="華康中圓體(P)" panose="020F0500000000000000" pitchFamily="34" charset="-120"/>
                <a:cs typeface="Times New Roman" panose="02020603050405020304" pitchFamily="18" charset="0"/>
              </a:rPr>
              <a:t>168.99</a:t>
            </a:r>
            <a:r>
              <a:rPr lang="zh-TW" altLang="en-US" sz="2000" b="1" dirty="0">
                <a:latin typeface="Times New Roman" panose="02020603050405020304" pitchFamily="18" charset="0"/>
                <a:ea typeface="華康中圓體(P)" panose="020F0500000000000000" pitchFamily="34" charset="-120"/>
                <a:cs typeface="Times New Roman" panose="02020603050405020304" pitchFamily="18" charset="0"/>
              </a:rPr>
              <a:t>億噸</a:t>
            </a:r>
            <a:endParaRPr lang="zh-TW" altLang="en-US" sz="2000" dirty="0">
              <a:latin typeface="Times New Roman" panose="02020603050405020304" pitchFamily="18" charset="0"/>
              <a:ea typeface="華康中圓體(P)" panose="020F0500000000000000" pitchFamily="34" charset="-120"/>
              <a:cs typeface="Times New Roman" panose="02020603050405020304" pitchFamily="18" charset="0"/>
            </a:endParaRPr>
          </a:p>
        </p:txBody>
      </p:sp>
      <p:sp>
        <p:nvSpPr>
          <p:cNvPr id="31" name="矩形 30">
            <a:extLst>
              <a:ext uri="{FF2B5EF4-FFF2-40B4-BE49-F238E27FC236}">
                <a16:creationId xmlns:a16="http://schemas.microsoft.com/office/drawing/2014/main" id="{2ED36199-602C-463A-83BA-635A509FA646}"/>
              </a:ext>
            </a:extLst>
          </p:cNvPr>
          <p:cNvSpPr/>
          <p:nvPr/>
        </p:nvSpPr>
        <p:spPr>
          <a:xfrm>
            <a:off x="7894737" y="4224464"/>
            <a:ext cx="1139408" cy="830997"/>
          </a:xfrm>
          <a:prstGeom prst="rect">
            <a:avLst/>
          </a:prstGeom>
        </p:spPr>
        <p:txBody>
          <a:bodyPr wrap="square">
            <a:spAutoFit/>
          </a:bodyPr>
          <a:lstStyle/>
          <a:p>
            <a:pPr algn="ctr"/>
            <a:r>
              <a:rPr lang="zh-TW" altLang="en-US" sz="1600" b="1" dirty="0">
                <a:effectLst>
                  <a:glow rad="127000">
                    <a:schemeClr val="bg1"/>
                  </a:glow>
                </a:effectLst>
                <a:latin typeface="Times New Roman" panose="02020603050405020304" pitchFamily="18" charset="0"/>
                <a:ea typeface="微軟正黑體" panose="020B0604030504040204" pitchFamily="34" charset="-120"/>
                <a:cs typeface="Times New Roman" panose="02020603050405020304" pitchFamily="18" charset="0"/>
              </a:rPr>
              <a:t>灌溉</a:t>
            </a:r>
            <a:endParaRPr lang="en-US" altLang="zh-TW" sz="1600" b="1" dirty="0">
              <a:effectLst>
                <a:glow rad="127000">
                  <a:schemeClr val="bg1"/>
                </a:glow>
              </a:effectLst>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1600" b="1" dirty="0">
                <a:effectLst>
                  <a:glow rad="127000">
                    <a:schemeClr val="bg1"/>
                  </a:glow>
                </a:effectLst>
                <a:latin typeface="Times New Roman" panose="02020603050405020304" pitchFamily="18" charset="0"/>
                <a:ea typeface="微軟正黑體" panose="020B0604030504040204" pitchFamily="34" charset="-120"/>
                <a:cs typeface="Times New Roman" panose="02020603050405020304" pitchFamily="18" charset="0"/>
              </a:rPr>
              <a:t>111.29</a:t>
            </a:r>
            <a:r>
              <a:rPr lang="zh-TW" altLang="en-US" sz="1600" b="1" dirty="0">
                <a:effectLst>
                  <a:glow rad="127000">
                    <a:schemeClr val="bg1"/>
                  </a:glow>
                </a:effectLst>
                <a:latin typeface="Times New Roman" panose="02020603050405020304" pitchFamily="18" charset="0"/>
                <a:ea typeface="微軟正黑體" panose="020B0604030504040204" pitchFamily="34" charset="-120"/>
                <a:cs typeface="Times New Roman" panose="02020603050405020304" pitchFamily="18" charset="0"/>
              </a:rPr>
              <a:t>億噸</a:t>
            </a:r>
            <a:endParaRPr lang="en-US" altLang="zh-TW" sz="1600" b="1" dirty="0">
              <a:effectLst>
                <a:glow rad="127000">
                  <a:schemeClr val="bg1"/>
                </a:glow>
              </a:effectLst>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1600" b="1" dirty="0">
                <a:effectLst>
                  <a:glow rad="127000">
                    <a:schemeClr val="bg1"/>
                  </a:glow>
                </a:effectLst>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1600" b="1" dirty="0">
                <a:solidFill>
                  <a:srgbClr val="FF0000"/>
                </a:solidFill>
                <a:effectLst>
                  <a:glow rad="127000">
                    <a:schemeClr val="bg1"/>
                  </a:glow>
                </a:effectLst>
                <a:latin typeface="Times New Roman" panose="02020603050405020304" pitchFamily="18" charset="0"/>
                <a:ea typeface="微軟正黑體" panose="020B0604030504040204" pitchFamily="34" charset="-120"/>
                <a:cs typeface="Times New Roman" panose="02020603050405020304" pitchFamily="18" charset="0"/>
              </a:rPr>
              <a:t>65.85%</a:t>
            </a:r>
          </a:p>
        </p:txBody>
      </p:sp>
      <p:sp>
        <p:nvSpPr>
          <p:cNvPr id="32" name="矩形 31">
            <a:extLst>
              <a:ext uri="{FF2B5EF4-FFF2-40B4-BE49-F238E27FC236}">
                <a16:creationId xmlns:a16="http://schemas.microsoft.com/office/drawing/2014/main" id="{2E954F31-444E-4159-8493-3BD7C4425D2F}"/>
              </a:ext>
            </a:extLst>
          </p:cNvPr>
          <p:cNvSpPr/>
          <p:nvPr/>
        </p:nvSpPr>
        <p:spPr>
          <a:xfrm>
            <a:off x="5397911" y="3961192"/>
            <a:ext cx="993045" cy="692497"/>
          </a:xfrm>
          <a:prstGeom prst="rect">
            <a:avLst/>
          </a:prstGeom>
          <a:effectLst>
            <a:glow rad="127000">
              <a:schemeClr val="bg1"/>
            </a:glow>
          </a:effectLst>
        </p:spPr>
        <p:txBody>
          <a:bodyPr wrap="square">
            <a:spAutoFit/>
          </a:bodyPr>
          <a:lstStyle/>
          <a:p>
            <a:pPr algn="ctr"/>
            <a:r>
              <a:rPr lang="zh-TW" altLang="en-US"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生</a:t>
            </a:r>
            <a:r>
              <a:rPr lang="zh-TW" altLang="en-US" sz="1300" b="1" dirty="0">
                <a:solidFill>
                  <a:schemeClr val="tx1">
                    <a:lumMod val="75000"/>
                    <a:lumOff val="25000"/>
                  </a:schemeClr>
                </a:solidFill>
                <a:ea typeface="微軟正黑體" panose="020B0604030504040204" pitchFamily="34" charset="-120"/>
                <a:cs typeface="Times New Roman" panose="02020603050405020304" pitchFamily="18" charset="0"/>
              </a:rPr>
              <a:t>活</a:t>
            </a:r>
            <a:endParaRPr lang="en-US" altLang="zh-TW"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31.75</a:t>
            </a:r>
            <a:r>
              <a:rPr lang="zh-TW" altLang="en-US"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億噸</a:t>
            </a:r>
            <a:endParaRPr lang="en-US" altLang="zh-TW"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18.6%</a:t>
            </a:r>
          </a:p>
        </p:txBody>
      </p:sp>
      <p:sp>
        <p:nvSpPr>
          <p:cNvPr id="33" name="矩形 32">
            <a:extLst>
              <a:ext uri="{FF2B5EF4-FFF2-40B4-BE49-F238E27FC236}">
                <a16:creationId xmlns:a16="http://schemas.microsoft.com/office/drawing/2014/main" id="{FB3E1E8A-661D-4A40-A15E-F2DCEE0C83AA}"/>
              </a:ext>
            </a:extLst>
          </p:cNvPr>
          <p:cNvSpPr/>
          <p:nvPr/>
        </p:nvSpPr>
        <p:spPr>
          <a:xfrm>
            <a:off x="6140785" y="3207502"/>
            <a:ext cx="992683" cy="692497"/>
          </a:xfrm>
          <a:prstGeom prst="rect">
            <a:avLst/>
          </a:prstGeom>
          <a:effectLst>
            <a:glow rad="127000">
              <a:schemeClr val="bg1"/>
            </a:glow>
          </a:effectLst>
        </p:spPr>
        <p:txBody>
          <a:bodyPr wrap="square">
            <a:spAutoFit/>
          </a:bodyPr>
          <a:lstStyle/>
          <a:p>
            <a:pPr algn="ctr"/>
            <a:r>
              <a:rPr lang="zh-TW" altLang="en-US"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工業</a:t>
            </a:r>
            <a:endParaRPr lang="en-US" altLang="zh-TW"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16.06</a:t>
            </a:r>
            <a:r>
              <a:rPr lang="zh-TW" altLang="en-US"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億噸</a:t>
            </a:r>
            <a:endParaRPr lang="en-US" altLang="zh-TW"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 9.4%</a:t>
            </a:r>
          </a:p>
        </p:txBody>
      </p:sp>
      <p:sp>
        <p:nvSpPr>
          <p:cNvPr id="34" name="矩形 33">
            <a:extLst>
              <a:ext uri="{FF2B5EF4-FFF2-40B4-BE49-F238E27FC236}">
                <a16:creationId xmlns:a16="http://schemas.microsoft.com/office/drawing/2014/main" id="{9576C07E-BBDD-4574-A5ED-82A911654576}"/>
              </a:ext>
            </a:extLst>
          </p:cNvPr>
          <p:cNvSpPr/>
          <p:nvPr/>
        </p:nvSpPr>
        <p:spPr>
          <a:xfrm>
            <a:off x="4957723" y="5438004"/>
            <a:ext cx="892819" cy="692497"/>
          </a:xfrm>
          <a:prstGeom prst="rect">
            <a:avLst/>
          </a:prstGeom>
          <a:effectLst>
            <a:glow rad="127000">
              <a:schemeClr val="bg1"/>
            </a:glow>
          </a:effectLst>
        </p:spPr>
        <p:txBody>
          <a:bodyPr wrap="square">
            <a:spAutoFit/>
          </a:bodyPr>
          <a:lstStyle/>
          <a:p>
            <a:pPr algn="ctr"/>
            <a:r>
              <a:rPr lang="zh-TW" altLang="en-US"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養殖</a:t>
            </a:r>
            <a:endParaRPr lang="en-US" altLang="zh-TW"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9.14</a:t>
            </a:r>
            <a:r>
              <a:rPr lang="zh-TW" altLang="en-US"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億噸</a:t>
            </a:r>
            <a:endParaRPr lang="en-US" altLang="zh-TW"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1300" b="1" dirty="0">
                <a:solidFill>
                  <a:schemeClr val="tx1">
                    <a:lumMod val="75000"/>
                    <a:lumOff val="25000"/>
                  </a:schemeClr>
                </a:solidFill>
                <a:ea typeface="微軟正黑體" panose="020B0604030504040204" pitchFamily="34" charset="-120"/>
                <a:cs typeface="Times New Roman" panose="02020603050405020304" pitchFamily="18" charset="0"/>
              </a:rPr>
              <a:t>5.4</a:t>
            </a:r>
            <a:r>
              <a:rPr lang="en-US" altLang="zh-TW"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a:t>
            </a:r>
          </a:p>
        </p:txBody>
      </p:sp>
      <p:sp>
        <p:nvSpPr>
          <p:cNvPr id="35" name="矩形 34">
            <a:extLst>
              <a:ext uri="{FF2B5EF4-FFF2-40B4-BE49-F238E27FC236}">
                <a16:creationId xmlns:a16="http://schemas.microsoft.com/office/drawing/2014/main" id="{9DC8A095-469A-49B5-A56B-9C477E4DC854}"/>
              </a:ext>
            </a:extLst>
          </p:cNvPr>
          <p:cNvSpPr/>
          <p:nvPr/>
        </p:nvSpPr>
        <p:spPr>
          <a:xfrm>
            <a:off x="7839747" y="2820558"/>
            <a:ext cx="1135247" cy="584775"/>
          </a:xfrm>
          <a:prstGeom prst="rect">
            <a:avLst/>
          </a:prstGeom>
        </p:spPr>
        <p:txBody>
          <a:bodyPr wrap="none">
            <a:spAutoFit/>
          </a:bodyPr>
          <a:lstStyle/>
          <a:p>
            <a:pPr algn="ctr"/>
            <a:r>
              <a:rPr lang="zh-TW" altLang="en-US" sz="1600" b="1" dirty="0">
                <a:solidFill>
                  <a:srgbClr val="00A000"/>
                </a:solidFill>
                <a:latin typeface="微軟正黑體" panose="020B0604030504040204" pitchFamily="34" charset="-120"/>
                <a:ea typeface="微軟正黑體" panose="020B0604030504040204" pitchFamily="34" charset="-120"/>
                <a:cs typeface="Times New Roman" panose="02020603050405020304" pitchFamily="18" charset="0"/>
              </a:rPr>
              <a:t>農業用水</a:t>
            </a:r>
            <a:endParaRPr lang="en-US" altLang="zh-TW" sz="1600" b="1" dirty="0">
              <a:solidFill>
                <a:srgbClr val="00A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1600" b="1" dirty="0">
                <a:solidFill>
                  <a:srgbClr val="00A000"/>
                </a:solidFill>
                <a:latin typeface="微軟正黑體" panose="020B0604030504040204" pitchFamily="34" charset="-120"/>
                <a:ea typeface="微軟正黑體" panose="020B0604030504040204" pitchFamily="34" charset="-120"/>
                <a:cs typeface="Times New Roman" panose="02020603050405020304" pitchFamily="18" charset="0"/>
              </a:rPr>
              <a:t>123.1</a:t>
            </a:r>
            <a:r>
              <a:rPr lang="zh-TW" altLang="en-US" sz="1600" b="1" dirty="0">
                <a:solidFill>
                  <a:srgbClr val="00A000"/>
                </a:solidFill>
                <a:latin typeface="微軟正黑體" panose="020B0604030504040204" pitchFamily="34" charset="-120"/>
                <a:ea typeface="微軟正黑體" panose="020B0604030504040204" pitchFamily="34" charset="-120"/>
                <a:cs typeface="Times New Roman" panose="02020603050405020304" pitchFamily="18" charset="0"/>
              </a:rPr>
              <a:t>億噸</a:t>
            </a:r>
            <a:endParaRPr lang="en-US" altLang="zh-TW" sz="1600" b="1" dirty="0">
              <a:solidFill>
                <a:srgbClr val="00A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6" name="矩形 35">
            <a:extLst>
              <a:ext uri="{FF2B5EF4-FFF2-40B4-BE49-F238E27FC236}">
                <a16:creationId xmlns:a16="http://schemas.microsoft.com/office/drawing/2014/main" id="{B82E7927-CD8B-499A-8C18-FAD3F6CC1F9F}"/>
              </a:ext>
            </a:extLst>
          </p:cNvPr>
          <p:cNvSpPr/>
          <p:nvPr/>
        </p:nvSpPr>
        <p:spPr>
          <a:xfrm>
            <a:off x="4932040" y="2820558"/>
            <a:ext cx="1656184" cy="584775"/>
          </a:xfrm>
          <a:prstGeom prst="rect">
            <a:avLst/>
          </a:prstGeom>
        </p:spPr>
        <p:txBody>
          <a:bodyPr wrap="square">
            <a:spAutoFit/>
          </a:bodyPr>
          <a:lstStyle/>
          <a:p>
            <a:pPr algn="ctr"/>
            <a:r>
              <a:rPr lang="zh-TW" altLang="en-US" sz="1600" b="1" dirty="0">
                <a:solidFill>
                  <a:srgbClr val="F28A00"/>
                </a:solidFill>
                <a:latin typeface="微軟正黑體" panose="020B0604030504040204" pitchFamily="34" charset="-120"/>
                <a:ea typeface="微軟正黑體" panose="020B0604030504040204" pitchFamily="34" charset="-120"/>
                <a:cs typeface="Times New Roman" panose="02020603050405020304" pitchFamily="18" charset="0"/>
              </a:rPr>
              <a:t>生活及工業用水</a:t>
            </a:r>
            <a:endParaRPr lang="en-US" altLang="zh-TW" sz="1600" b="1" dirty="0">
              <a:solidFill>
                <a:srgbClr val="F28A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1600" b="1" dirty="0">
                <a:solidFill>
                  <a:srgbClr val="F28A00"/>
                </a:solidFill>
                <a:latin typeface="微軟正黑體" panose="020B0604030504040204" pitchFamily="34" charset="-120"/>
                <a:ea typeface="微軟正黑體" panose="020B0604030504040204" pitchFamily="34" charset="-120"/>
                <a:cs typeface="Times New Roman" panose="02020603050405020304" pitchFamily="18" charset="0"/>
              </a:rPr>
              <a:t>47.8</a:t>
            </a:r>
            <a:r>
              <a:rPr lang="zh-TW" altLang="en-US" sz="1600" b="1" dirty="0">
                <a:solidFill>
                  <a:srgbClr val="F28A00"/>
                </a:solidFill>
                <a:latin typeface="微軟正黑體" panose="020B0604030504040204" pitchFamily="34" charset="-120"/>
                <a:ea typeface="微軟正黑體" panose="020B0604030504040204" pitchFamily="34" charset="-120"/>
                <a:cs typeface="Times New Roman" panose="02020603050405020304" pitchFamily="18" charset="0"/>
              </a:rPr>
              <a:t>億噸</a:t>
            </a:r>
          </a:p>
        </p:txBody>
      </p:sp>
      <p:sp>
        <p:nvSpPr>
          <p:cNvPr id="37" name="矩形 36">
            <a:extLst>
              <a:ext uri="{FF2B5EF4-FFF2-40B4-BE49-F238E27FC236}">
                <a16:creationId xmlns:a16="http://schemas.microsoft.com/office/drawing/2014/main" id="{4A56148E-F145-4EA6-B54A-02A016866C4C}"/>
              </a:ext>
            </a:extLst>
          </p:cNvPr>
          <p:cNvSpPr/>
          <p:nvPr/>
        </p:nvSpPr>
        <p:spPr>
          <a:xfrm>
            <a:off x="4716015" y="4709212"/>
            <a:ext cx="910615" cy="692497"/>
          </a:xfrm>
          <a:prstGeom prst="rect">
            <a:avLst/>
          </a:prstGeom>
        </p:spPr>
        <p:txBody>
          <a:bodyPr wrap="square">
            <a:spAutoFit/>
          </a:bodyPr>
          <a:lstStyle/>
          <a:p>
            <a:pPr algn="ctr"/>
            <a:r>
              <a:rPr lang="zh-TW" altLang="en-US"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畜牧</a:t>
            </a:r>
            <a:endParaRPr lang="en-US" altLang="zh-TW"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0.76</a:t>
            </a:r>
            <a:r>
              <a:rPr lang="zh-TW" altLang="en-US"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億噸</a:t>
            </a:r>
            <a:endParaRPr lang="en-US" altLang="zh-TW"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1300" b="1"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 0.5%</a:t>
            </a:r>
          </a:p>
        </p:txBody>
      </p:sp>
      <p:pic>
        <p:nvPicPr>
          <p:cNvPr id="14" name="圖片 13">
            <a:extLst>
              <a:ext uri="{FF2B5EF4-FFF2-40B4-BE49-F238E27FC236}">
                <a16:creationId xmlns:a16="http://schemas.microsoft.com/office/drawing/2014/main" id="{68EFE4E0-161B-433B-D960-0EE96B702E77}"/>
              </a:ext>
            </a:extLst>
          </p:cNvPr>
          <p:cNvPicPr>
            <a:picLocks noChangeAspect="1"/>
          </p:cNvPicPr>
          <p:nvPr/>
        </p:nvPicPr>
        <p:blipFill>
          <a:blip r:embed="rId4"/>
          <a:stretch>
            <a:fillRect/>
          </a:stretch>
        </p:blipFill>
        <p:spPr>
          <a:xfrm>
            <a:off x="425451" y="2878801"/>
            <a:ext cx="4257316" cy="3209208"/>
          </a:xfrm>
          <a:prstGeom prst="rect">
            <a:avLst/>
          </a:prstGeom>
        </p:spPr>
      </p:pic>
    </p:spTree>
    <p:extLst>
      <p:ext uri="{BB962C8B-B14F-4D97-AF65-F5344CB8AC3E}">
        <p14:creationId xmlns:p14="http://schemas.microsoft.com/office/powerpoint/2010/main" val="3082564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5"/>
          <p:cNvSpPr txBox="1">
            <a:spLocks noChangeArrowheads="1"/>
          </p:cNvSpPr>
          <p:nvPr/>
        </p:nvSpPr>
        <p:spPr bwMode="auto">
          <a:xfrm>
            <a:off x="425451" y="777851"/>
            <a:ext cx="8136904" cy="463846"/>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b="1" dirty="0">
                <a:ea typeface="微軟正黑體" panose="020B0604030504040204" pitchFamily="34" charset="-120"/>
                <a:cs typeface="Times New Roman" panose="02020603050405020304" pitchFamily="18" charset="0"/>
              </a:rPr>
              <a:t>農業灌溉水源結構</a:t>
            </a:r>
            <a:r>
              <a:rPr lang="en-US" altLang="zh-TW" b="1" dirty="0">
                <a:ea typeface="微軟正黑體" panose="020B0604030504040204" pitchFamily="34" charset="-120"/>
                <a:cs typeface="Times New Roman" panose="02020603050405020304" pitchFamily="18" charset="0"/>
              </a:rPr>
              <a:t>-</a:t>
            </a:r>
            <a:r>
              <a:rPr lang="zh-TW" altLang="en-US" b="1" dirty="0">
                <a:ea typeface="微軟正黑體" panose="020B0604030504040204" pitchFamily="34" charset="-120"/>
                <a:cs typeface="Times New Roman" panose="02020603050405020304" pitchFamily="18" charset="0"/>
              </a:rPr>
              <a:t>主要以河川取水為大宗</a:t>
            </a:r>
          </a:p>
        </p:txBody>
      </p:sp>
      <p:grpSp>
        <p:nvGrpSpPr>
          <p:cNvPr id="3" name="Group 29"/>
          <p:cNvGrpSpPr>
            <a:grpSpLocks/>
          </p:cNvGrpSpPr>
          <p:nvPr/>
        </p:nvGrpSpPr>
        <p:grpSpPr bwMode="auto">
          <a:xfrm>
            <a:off x="251520" y="918493"/>
            <a:ext cx="182562" cy="182562"/>
            <a:chOff x="1239" y="1995"/>
            <a:chExt cx="115" cy="115"/>
          </a:xfrm>
          <a:solidFill>
            <a:srgbClr val="002060"/>
          </a:solidFill>
        </p:grpSpPr>
        <p:sp>
          <p:nvSpPr>
            <p:cNvPr id="4"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27"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微軟正黑體" pitchFamily="34" charset="-120"/>
                <a:ea typeface="微軟正黑體" pitchFamily="34" charset="-120"/>
              </a:rPr>
              <a:t>壹、農業用水資源運用現況</a:t>
            </a:r>
            <a:endParaRPr lang="en-US" altLang="zh-TW" sz="3600" b="1" dirty="0">
              <a:latin typeface="微軟正黑體" pitchFamily="34" charset="-120"/>
              <a:ea typeface="微軟正黑體" pitchFamily="34" charset="-120"/>
            </a:endParaRPr>
          </a:p>
        </p:txBody>
      </p:sp>
      <p:sp>
        <p:nvSpPr>
          <p:cNvPr id="28" name="Text Box 45"/>
          <p:cNvSpPr txBox="1">
            <a:spLocks noChangeArrowheads="1"/>
          </p:cNvSpPr>
          <p:nvPr/>
        </p:nvSpPr>
        <p:spPr bwMode="auto">
          <a:xfrm>
            <a:off x="890961" y="1874581"/>
            <a:ext cx="8145138" cy="710067"/>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sz="2000" b="1" dirty="0">
                <a:solidFill>
                  <a:srgbClr val="FF0000"/>
                </a:solidFill>
                <a:ea typeface="微軟正黑體" panose="020B0604030504040204" pitchFamily="34" charset="-120"/>
                <a:cs typeface="Times New Roman" panose="02020603050405020304" pitchFamily="18" charset="0"/>
              </a:rPr>
              <a:t>農業灌溉用水約</a:t>
            </a:r>
            <a:r>
              <a:rPr lang="en-US" altLang="zh-TW" sz="2000" b="1" dirty="0">
                <a:solidFill>
                  <a:srgbClr val="FF0000"/>
                </a:solidFill>
                <a:ea typeface="微軟正黑體" panose="020B0604030504040204" pitchFamily="34" charset="-120"/>
                <a:cs typeface="Times New Roman" panose="02020603050405020304" pitchFamily="18" charset="0"/>
              </a:rPr>
              <a:t>11.27</a:t>
            </a:r>
            <a:r>
              <a:rPr lang="zh-TW" altLang="en-US" sz="2000" b="1" dirty="0">
                <a:solidFill>
                  <a:srgbClr val="FF0000"/>
                </a:solidFill>
                <a:ea typeface="微軟正黑體" panose="020B0604030504040204" pitchFamily="34" charset="-120"/>
                <a:cs typeface="Times New Roman" panose="02020603050405020304" pitchFamily="18" charset="0"/>
              </a:rPr>
              <a:t>億噸</a:t>
            </a:r>
            <a:r>
              <a:rPr lang="zh-TW" altLang="en-US" sz="2000" b="1" dirty="0">
                <a:ea typeface="微軟正黑體" panose="020B0604030504040204" pitchFamily="34" charset="-120"/>
                <a:cs typeface="Times New Roman" panose="02020603050405020304" pitchFamily="18" charset="0"/>
              </a:rPr>
              <a:t>取自供水穩定之水庫，僅占總灌溉用水量</a:t>
            </a:r>
            <a:r>
              <a:rPr lang="en-US" altLang="zh-TW" sz="2000" b="1" dirty="0">
                <a:solidFill>
                  <a:srgbClr val="FF0000"/>
                </a:solidFill>
                <a:ea typeface="微軟正黑體" panose="020B0604030504040204" pitchFamily="34" charset="-120"/>
                <a:cs typeface="Times New Roman" panose="02020603050405020304" pitchFamily="18" charset="0"/>
              </a:rPr>
              <a:t>10.1%</a:t>
            </a:r>
            <a:endParaRPr lang="en-US" altLang="zh-TW" sz="2000" b="1" dirty="0">
              <a:ea typeface="微軟正黑體" panose="020B0604030504040204" pitchFamily="34" charset="-120"/>
              <a:cs typeface="Times New Roman" panose="02020603050405020304" pitchFamily="18" charset="0"/>
            </a:endParaRPr>
          </a:p>
        </p:txBody>
      </p:sp>
      <p:grpSp>
        <p:nvGrpSpPr>
          <p:cNvPr id="29" name="Group 29"/>
          <p:cNvGrpSpPr>
            <a:grpSpLocks/>
          </p:cNvGrpSpPr>
          <p:nvPr/>
        </p:nvGrpSpPr>
        <p:grpSpPr bwMode="auto">
          <a:xfrm>
            <a:off x="765605" y="1340768"/>
            <a:ext cx="152647" cy="152647"/>
            <a:chOff x="1239" y="1995"/>
            <a:chExt cx="115" cy="115"/>
          </a:xfrm>
          <a:solidFill>
            <a:srgbClr val="FF0000"/>
          </a:solidFill>
          <a:effectLst/>
        </p:grpSpPr>
        <p:sp>
          <p:nvSpPr>
            <p:cNvPr id="30"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1"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32" name="Text Box 45"/>
          <p:cNvSpPr txBox="1">
            <a:spLocks noChangeArrowheads="1"/>
          </p:cNvSpPr>
          <p:nvPr/>
        </p:nvSpPr>
        <p:spPr bwMode="auto">
          <a:xfrm>
            <a:off x="890961" y="1216496"/>
            <a:ext cx="7641479" cy="710067"/>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sz="2000" b="1" dirty="0">
                <a:ea typeface="微軟正黑體" panose="020B0604030504040204" pitchFamily="34" charset="-120"/>
                <a:cs typeface="Times New Roman" panose="02020603050405020304" pitchFamily="18" charset="0"/>
              </a:rPr>
              <a:t>約有</a:t>
            </a:r>
            <a:r>
              <a:rPr lang="en-US" altLang="zh-TW" sz="2000" b="1" dirty="0">
                <a:solidFill>
                  <a:srgbClr val="FF0000"/>
                </a:solidFill>
                <a:ea typeface="微軟正黑體" panose="020B0604030504040204" pitchFamily="34" charset="-120"/>
                <a:cs typeface="Times New Roman" panose="02020603050405020304" pitchFamily="18" charset="0"/>
              </a:rPr>
              <a:t>65.8%</a:t>
            </a:r>
            <a:r>
              <a:rPr lang="zh-TW" altLang="en-US" sz="2000" b="1" dirty="0">
                <a:ea typeface="微軟正黑體" panose="020B0604030504040204" pitchFamily="34" charset="-120"/>
                <a:cs typeface="Times New Roman" panose="02020603050405020304" pitchFamily="18" charset="0"/>
              </a:rPr>
              <a:t>的灌溉用水取自</a:t>
            </a:r>
            <a:r>
              <a:rPr lang="zh-TW" altLang="en-US" sz="2000" b="1" dirty="0">
                <a:solidFill>
                  <a:srgbClr val="FF0000"/>
                </a:solidFill>
                <a:ea typeface="微軟正黑體" panose="020B0604030504040204" pitchFamily="34" charset="-120"/>
                <a:cs typeface="Times New Roman" panose="02020603050405020304" pitchFamily="18" charset="0"/>
              </a:rPr>
              <a:t>不穩定之河川流水</a:t>
            </a:r>
            <a:r>
              <a:rPr lang="zh-TW" altLang="en-US" sz="2000" b="1" dirty="0">
                <a:ea typeface="微軟正黑體" panose="020B0604030504040204" pitchFamily="34" charset="-120"/>
                <a:cs typeface="Times New Roman" panose="02020603050405020304" pitchFamily="18" charset="0"/>
              </a:rPr>
              <a:t>，除農業灌溉利用外，並不易為民生與工業用水使用</a:t>
            </a:r>
            <a:endParaRPr lang="en-US" altLang="zh-TW" sz="2000" b="1" dirty="0">
              <a:ea typeface="微軟正黑體" panose="020B0604030504040204" pitchFamily="34" charset="-120"/>
              <a:cs typeface="Times New Roman" panose="02020603050405020304" pitchFamily="18" charset="0"/>
            </a:endParaRPr>
          </a:p>
        </p:txBody>
      </p:sp>
      <p:grpSp>
        <p:nvGrpSpPr>
          <p:cNvPr id="33" name="Group 29"/>
          <p:cNvGrpSpPr>
            <a:grpSpLocks/>
          </p:cNvGrpSpPr>
          <p:nvPr/>
        </p:nvGrpSpPr>
        <p:grpSpPr bwMode="auto">
          <a:xfrm>
            <a:off x="765605" y="1988840"/>
            <a:ext cx="152647" cy="152647"/>
            <a:chOff x="1239" y="1995"/>
            <a:chExt cx="115" cy="115"/>
          </a:xfrm>
          <a:solidFill>
            <a:srgbClr val="FF0000"/>
          </a:solidFill>
          <a:effectLst/>
        </p:grpSpPr>
        <p:sp>
          <p:nvSpPr>
            <p:cNvPr id="34"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5"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36" name="Text Box 45"/>
          <p:cNvSpPr txBox="1">
            <a:spLocks noChangeArrowheads="1"/>
          </p:cNvSpPr>
          <p:nvPr/>
        </p:nvSpPr>
        <p:spPr bwMode="auto">
          <a:xfrm>
            <a:off x="4211960" y="5897909"/>
            <a:ext cx="4824139" cy="402291"/>
          </a:xfrm>
          <a:prstGeom prst="rect">
            <a:avLst/>
          </a:prstGeom>
          <a:noFill/>
          <a:ln w="9525">
            <a:noFill/>
            <a:miter lim="800000"/>
            <a:headEnd/>
            <a:tailEnd/>
          </a:ln>
          <a:effectLst/>
        </p:spPr>
        <p:txBody>
          <a:bodyPr wrap="square" lIns="90000" tIns="46800" rIns="90000" bIns="46800">
            <a:spAutoFit/>
          </a:bodyPr>
          <a:lstStyle>
            <a:defPPr>
              <a:defRPr lang="en-US"/>
            </a:defPPr>
            <a:lvl1pPr>
              <a:spcBef>
                <a:spcPct val="50000"/>
              </a:spcBef>
              <a:tabLst>
                <a:tab pos="5467350" algn="ctr"/>
              </a:tabLst>
              <a:defRPr sz="1000" b="1">
                <a:solidFill>
                  <a:srgbClr val="0070C0"/>
                </a:solidFill>
                <a:ea typeface="微軟正黑體" panose="020B0604030504040204" pitchFamily="34" charset="-120"/>
                <a:cs typeface="Times New Roman" panose="02020603050405020304" pitchFamily="18" charset="0"/>
              </a:defRPr>
            </a:lvl1pPr>
          </a:lstStyle>
          <a:p>
            <a:pPr>
              <a:spcBef>
                <a:spcPts val="0"/>
              </a:spcBef>
            </a:pPr>
            <a:r>
              <a:rPr lang="zh-TW" altLang="en-US" dirty="0"/>
              <a:t>資料來源：</a:t>
            </a:r>
            <a:r>
              <a:rPr lang="en-US" altLang="zh-TW" dirty="0"/>
              <a:t>1.</a:t>
            </a:r>
            <a:r>
              <a:rPr lang="zh-TW" altLang="en-US" dirty="0"/>
              <a:t>各標的用水量統計、蓄水設施統計，</a:t>
            </a:r>
            <a:r>
              <a:rPr lang="en-US" altLang="zh-TW" dirty="0"/>
              <a:t>100~109</a:t>
            </a:r>
            <a:r>
              <a:rPr lang="zh-TW" altLang="en-US" dirty="0"/>
              <a:t>年，經濟部水利署</a:t>
            </a:r>
            <a:endParaRPr lang="en-US" altLang="zh-TW" dirty="0"/>
          </a:p>
          <a:p>
            <a:pPr>
              <a:spcBef>
                <a:spcPts val="0"/>
              </a:spcBef>
            </a:pPr>
            <a:r>
              <a:rPr lang="zh-TW" altLang="en-US" dirty="0"/>
              <a:t>                    </a:t>
            </a:r>
            <a:r>
              <a:rPr lang="en-US" altLang="zh-TW" dirty="0"/>
              <a:t>2.</a:t>
            </a:r>
            <a:r>
              <a:rPr lang="zh-TW" altLang="en-US" dirty="0"/>
              <a:t>各農田管理處灌溉用水實績資料，</a:t>
            </a:r>
            <a:r>
              <a:rPr lang="en-US" altLang="zh-TW" dirty="0"/>
              <a:t>100~109</a:t>
            </a:r>
            <a:r>
              <a:rPr lang="zh-TW" altLang="en-US" dirty="0"/>
              <a:t>年，農田水利資料輯</a:t>
            </a:r>
            <a:endParaRPr lang="en-US" altLang="zh-TW" dirty="0"/>
          </a:p>
        </p:txBody>
      </p:sp>
      <p:sp>
        <p:nvSpPr>
          <p:cNvPr id="37" name="Text Box 45"/>
          <p:cNvSpPr txBox="1">
            <a:spLocks noChangeArrowheads="1"/>
          </p:cNvSpPr>
          <p:nvPr/>
        </p:nvSpPr>
        <p:spPr bwMode="auto">
          <a:xfrm>
            <a:off x="395536" y="5897909"/>
            <a:ext cx="3600400" cy="402291"/>
          </a:xfrm>
          <a:prstGeom prst="rect">
            <a:avLst/>
          </a:prstGeom>
          <a:noFill/>
          <a:ln w="9525">
            <a:noFill/>
            <a:miter lim="800000"/>
            <a:headEnd/>
            <a:tailEnd/>
          </a:ln>
          <a:effectLst/>
        </p:spPr>
        <p:txBody>
          <a:bodyPr wrap="square" lIns="90000" tIns="46800" rIns="90000" bIns="46800">
            <a:spAutoFit/>
          </a:bodyPr>
          <a:lstStyle/>
          <a:p>
            <a:pPr>
              <a:spcBef>
                <a:spcPts val="0"/>
              </a:spcBef>
              <a:tabLst>
                <a:tab pos="5467350" algn="ctr"/>
              </a:tabLst>
            </a:pPr>
            <a:r>
              <a:rPr lang="zh-TW" altLang="en-US" sz="1000" b="1" dirty="0">
                <a:ea typeface="微軟正黑體" panose="020B0604030504040204" pitchFamily="34" charset="-120"/>
                <a:cs typeface="Times New Roman" panose="02020603050405020304" pitchFamily="18" charset="0"/>
              </a:rPr>
              <a:t>註：</a:t>
            </a:r>
            <a:r>
              <a:rPr lang="en-US" altLang="zh-TW" sz="1000" b="1" dirty="0">
                <a:ea typeface="微軟正黑體" panose="020B0604030504040204" pitchFamily="34" charset="-120"/>
                <a:cs typeface="Times New Roman" panose="02020603050405020304" pitchFamily="18" charset="0"/>
              </a:rPr>
              <a:t>1.</a:t>
            </a:r>
            <a:r>
              <a:rPr lang="zh-TW" altLang="en-US" sz="1000" b="1" dirty="0">
                <a:ea typeface="微軟正黑體" panose="020B0604030504040204" pitchFamily="34" charset="-120"/>
                <a:cs typeface="Times New Roman" panose="02020603050405020304" pitchFamily="18" charset="0"/>
              </a:rPr>
              <a:t>括弧</a:t>
            </a:r>
            <a:r>
              <a:rPr lang="en-US" altLang="zh-TW" sz="1000" b="1" dirty="0">
                <a:ea typeface="微軟正黑體" panose="020B0604030504040204" pitchFamily="34" charset="-120"/>
                <a:cs typeface="Times New Roman" panose="02020603050405020304" pitchFamily="18" charset="0"/>
              </a:rPr>
              <a:t>(</a:t>
            </a:r>
            <a:r>
              <a:rPr lang="zh-TW" altLang="en-US" sz="1000" b="1" dirty="0">
                <a:ea typeface="微軟正黑體" panose="020B0604030504040204" pitchFamily="34" charset="-120"/>
                <a:cs typeface="Times New Roman" panose="02020603050405020304" pitchFamily="18" charset="0"/>
              </a:rPr>
              <a:t> </a:t>
            </a:r>
            <a:r>
              <a:rPr lang="en-US" altLang="zh-TW" sz="1000" b="1" dirty="0">
                <a:ea typeface="微軟正黑體" panose="020B0604030504040204" pitchFamily="34" charset="-120"/>
                <a:cs typeface="Times New Roman" panose="02020603050405020304" pitchFamily="18" charset="0"/>
              </a:rPr>
              <a:t>)</a:t>
            </a:r>
            <a:r>
              <a:rPr lang="zh-TW" altLang="en-US" sz="1000" b="1" dirty="0">
                <a:ea typeface="微軟正黑體" panose="020B0604030504040204" pitchFamily="34" charset="-120"/>
                <a:cs typeface="Times New Roman" panose="02020603050405020304" pitchFamily="18" charset="0"/>
              </a:rPr>
              <a:t>內之百分比，表示該標的占總用水量之比例</a:t>
            </a:r>
            <a:endParaRPr lang="en-US" altLang="zh-TW" sz="1000" b="1" dirty="0">
              <a:ea typeface="微軟正黑體" panose="020B0604030504040204" pitchFamily="34" charset="-120"/>
              <a:cs typeface="Times New Roman" panose="02020603050405020304" pitchFamily="18" charset="0"/>
            </a:endParaRPr>
          </a:p>
          <a:p>
            <a:pPr>
              <a:spcBef>
                <a:spcPts val="0"/>
              </a:spcBef>
              <a:tabLst>
                <a:tab pos="5467350" algn="ctr"/>
              </a:tabLst>
            </a:pPr>
            <a:r>
              <a:rPr lang="zh-TW" altLang="en-US" sz="1000" b="1" dirty="0">
                <a:ea typeface="微軟正黑體" panose="020B0604030504040204" pitchFamily="34" charset="-120"/>
                <a:cs typeface="Times New Roman" panose="02020603050405020304" pitchFamily="18" charset="0"/>
              </a:rPr>
              <a:t>        </a:t>
            </a:r>
            <a:r>
              <a:rPr lang="en-US" altLang="zh-TW" sz="1000" b="1" dirty="0">
                <a:ea typeface="微軟正黑體" panose="020B0604030504040204" pitchFamily="34" charset="-120"/>
                <a:cs typeface="Times New Roman" panose="02020603050405020304" pitchFamily="18" charset="0"/>
              </a:rPr>
              <a:t>2.</a:t>
            </a:r>
            <a:r>
              <a:rPr lang="zh-TW" altLang="en-US" sz="1000" b="1" dirty="0">
                <a:ea typeface="微軟正黑體" panose="020B0604030504040204" pitchFamily="34" charset="-120"/>
                <a:cs typeface="Times New Roman" panose="02020603050405020304" pitchFamily="18" charset="0"/>
              </a:rPr>
              <a:t>括弧</a:t>
            </a:r>
            <a:r>
              <a:rPr lang="en-US" altLang="zh-TW" sz="1000" b="1" dirty="0">
                <a:ea typeface="微軟正黑體" panose="020B0604030504040204" pitchFamily="34" charset="-120"/>
                <a:cs typeface="Times New Roman" panose="02020603050405020304" pitchFamily="18" charset="0"/>
              </a:rPr>
              <a:t>[</a:t>
            </a:r>
            <a:r>
              <a:rPr lang="zh-TW" altLang="en-US" sz="1000" b="1" dirty="0">
                <a:ea typeface="微軟正黑體" panose="020B0604030504040204" pitchFamily="34" charset="-120"/>
                <a:cs typeface="Times New Roman" panose="02020603050405020304" pitchFamily="18" charset="0"/>
              </a:rPr>
              <a:t> </a:t>
            </a:r>
            <a:r>
              <a:rPr lang="en-US" altLang="zh-TW" sz="1000" b="1" dirty="0">
                <a:ea typeface="微軟正黑體" panose="020B0604030504040204" pitchFamily="34" charset="-120"/>
                <a:cs typeface="Times New Roman" panose="02020603050405020304" pitchFamily="18" charset="0"/>
              </a:rPr>
              <a:t>]</a:t>
            </a:r>
            <a:r>
              <a:rPr lang="zh-TW" altLang="en-US" sz="1000" b="1" dirty="0">
                <a:ea typeface="微軟正黑體" panose="020B0604030504040204" pitchFamily="34" charset="-120"/>
                <a:cs typeface="Times New Roman" panose="02020603050405020304" pitchFamily="18" charset="0"/>
              </a:rPr>
              <a:t>內之百分比，表示各標的用水之水源結構比例</a:t>
            </a:r>
            <a:endParaRPr lang="en-US" altLang="zh-TW" sz="1000" b="1" dirty="0">
              <a:ea typeface="微軟正黑體" panose="020B0604030504040204" pitchFamily="34" charset="-120"/>
              <a:cs typeface="Times New Roman" panose="02020603050405020304" pitchFamily="18" charset="0"/>
            </a:endParaRPr>
          </a:p>
        </p:txBody>
      </p:sp>
      <p:pic>
        <p:nvPicPr>
          <p:cNvPr id="7" name="圖片 6">
            <a:extLst>
              <a:ext uri="{FF2B5EF4-FFF2-40B4-BE49-F238E27FC236}">
                <a16:creationId xmlns:a16="http://schemas.microsoft.com/office/drawing/2014/main" id="{77F574F5-BBAC-C4AB-555A-5BA211145197}"/>
              </a:ext>
            </a:extLst>
          </p:cNvPr>
          <p:cNvPicPr>
            <a:picLocks noChangeAspect="1"/>
          </p:cNvPicPr>
          <p:nvPr/>
        </p:nvPicPr>
        <p:blipFill>
          <a:blip r:embed="rId3"/>
          <a:stretch>
            <a:fillRect/>
          </a:stretch>
        </p:blipFill>
        <p:spPr>
          <a:xfrm>
            <a:off x="1624484" y="2450888"/>
            <a:ext cx="5895032" cy="3200482"/>
          </a:xfrm>
          <a:prstGeom prst="rect">
            <a:avLst/>
          </a:prstGeom>
        </p:spPr>
      </p:pic>
    </p:spTree>
    <p:extLst>
      <p:ext uri="{BB962C8B-B14F-4D97-AF65-F5344CB8AC3E}">
        <p14:creationId xmlns:p14="http://schemas.microsoft.com/office/powerpoint/2010/main" val="2890577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微軟正黑體" pitchFamily="34" charset="-120"/>
                <a:ea typeface="微軟正黑體" pitchFamily="34" charset="-120"/>
              </a:rPr>
              <a:t>壹、農業水資源運用現況</a:t>
            </a:r>
            <a:endParaRPr lang="en-US" altLang="zh-TW" sz="3600" b="1" dirty="0">
              <a:latin typeface="微軟正黑體" pitchFamily="34" charset="-120"/>
              <a:ea typeface="微軟正黑體" pitchFamily="34" charset="-120"/>
            </a:endParaRPr>
          </a:p>
        </p:txBody>
      </p:sp>
      <p:grpSp>
        <p:nvGrpSpPr>
          <p:cNvPr id="24" name="Group 29"/>
          <p:cNvGrpSpPr>
            <a:grpSpLocks/>
          </p:cNvGrpSpPr>
          <p:nvPr/>
        </p:nvGrpSpPr>
        <p:grpSpPr bwMode="auto">
          <a:xfrm>
            <a:off x="267171" y="914178"/>
            <a:ext cx="182562" cy="182562"/>
            <a:chOff x="1239" y="1995"/>
            <a:chExt cx="115" cy="115"/>
          </a:xfrm>
          <a:solidFill>
            <a:srgbClr val="002060"/>
          </a:solidFill>
        </p:grpSpPr>
        <p:sp>
          <p:nvSpPr>
            <p:cNvPr id="25"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7"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pSp>
      <p:pic>
        <p:nvPicPr>
          <p:cNvPr id="68" name="圖片 6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5291" y="1322121"/>
            <a:ext cx="1889157" cy="3547039"/>
          </a:xfrm>
          <a:prstGeom prst="rect">
            <a:avLst/>
          </a:prstGeom>
        </p:spPr>
      </p:pic>
      <p:sp>
        <p:nvSpPr>
          <p:cNvPr id="74" name="Text Box 45"/>
          <p:cNvSpPr txBox="1">
            <a:spLocks noChangeArrowheads="1"/>
          </p:cNvSpPr>
          <p:nvPr/>
        </p:nvSpPr>
        <p:spPr bwMode="auto">
          <a:xfrm>
            <a:off x="425451" y="764704"/>
            <a:ext cx="8136904" cy="463846"/>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b="1" dirty="0">
                <a:solidFill>
                  <a:prstClr val="black"/>
                </a:solidFill>
                <a:latin typeface="微軟正黑體" panose="020B0604030504040204" pitchFamily="34" charset="-120"/>
                <a:ea typeface="微軟正黑體" panose="020B0604030504040204" pitchFamily="34" charset="-120"/>
              </a:rPr>
              <a:t>空間特性</a:t>
            </a:r>
            <a:r>
              <a:rPr lang="en-US" altLang="zh-TW" b="1" dirty="0">
                <a:solidFill>
                  <a:prstClr val="black"/>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各地區水資源供需情勢分析</a:t>
            </a:r>
            <a:endParaRPr lang="en-US" altLang="zh-TW" b="1" dirty="0">
              <a:solidFill>
                <a:prstClr val="black"/>
              </a:solidFill>
              <a:latin typeface="微軟正黑體" panose="020B0604030504040204" pitchFamily="34" charset="-120"/>
              <a:ea typeface="微軟正黑體" panose="020B0604030504040204" pitchFamily="34" charset="-120"/>
            </a:endParaRPr>
          </a:p>
        </p:txBody>
      </p:sp>
      <p:pic>
        <p:nvPicPr>
          <p:cNvPr id="78" name="圖片 7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4503" y="3458580"/>
            <a:ext cx="1008648" cy="1136056"/>
          </a:xfrm>
          <a:prstGeom prst="rect">
            <a:avLst/>
          </a:prstGeom>
        </p:spPr>
      </p:pic>
      <p:sp>
        <p:nvSpPr>
          <p:cNvPr id="79" name="橢圓 78"/>
          <p:cNvSpPr/>
          <p:nvPr/>
        </p:nvSpPr>
        <p:spPr>
          <a:xfrm>
            <a:off x="7680197" y="1685513"/>
            <a:ext cx="376774" cy="372634"/>
          </a:xfrm>
          <a:prstGeom prst="ellipse">
            <a:avLst/>
          </a:prstGeom>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altLang="zh-TW" sz="1100" b="1" dirty="0">
                <a:solidFill>
                  <a:schemeClr val="tx1"/>
                </a:solidFill>
                <a:latin typeface="Times New Roman" panose="02020603050405020304" pitchFamily="18" charset="0"/>
                <a:cs typeface="Times New Roman" panose="02020603050405020304" pitchFamily="18" charset="0"/>
              </a:rPr>
              <a:t>1.61</a:t>
            </a:r>
            <a:endParaRPr lang="zh-TW" altLang="en-US" sz="1100" b="1" dirty="0">
              <a:solidFill>
                <a:schemeClr val="tx1"/>
              </a:solidFill>
              <a:latin typeface="Times New Roman" panose="02020603050405020304" pitchFamily="18" charset="0"/>
              <a:cs typeface="Times New Roman" panose="02020603050405020304" pitchFamily="18" charset="0"/>
            </a:endParaRPr>
          </a:p>
        </p:txBody>
      </p:sp>
      <p:sp>
        <p:nvSpPr>
          <p:cNvPr id="80" name="文字方塊 79"/>
          <p:cNvSpPr txBox="1"/>
          <p:nvPr/>
        </p:nvSpPr>
        <p:spPr>
          <a:xfrm>
            <a:off x="6388765" y="5364389"/>
            <a:ext cx="2655681" cy="1169551"/>
          </a:xfrm>
          <a:prstGeom prst="rect">
            <a:avLst/>
          </a:prstGeom>
          <a:solidFill>
            <a:schemeClr val="bg1">
              <a:lumMod val="95000"/>
            </a:schemeClr>
          </a:solidFill>
        </p:spPr>
        <p:txBody>
          <a:bodyPr wrap="square" lIns="36000" rIns="36000" rtlCol="0">
            <a:spAutoFit/>
          </a:bodyPr>
          <a:lstStyle/>
          <a:p>
            <a:r>
              <a:rPr lang="zh-TW" altLang="en-US" sz="1400" b="1" dirty="0">
                <a:ea typeface="微軟正黑體" panose="020B0604030504040204" pitchFamily="34" charset="-120"/>
                <a:cs typeface="Times New Roman" panose="02020603050405020304" pitchFamily="18" charset="0"/>
              </a:rPr>
              <a:t>由各地區豐枯水期之單位面積用水量顯示，在</a:t>
            </a:r>
            <a:r>
              <a:rPr lang="zh-TW" altLang="en-US" sz="1400" b="1" dirty="0">
                <a:solidFill>
                  <a:srgbClr val="FF0000"/>
                </a:solidFill>
                <a:ea typeface="微軟正黑體" panose="020B0604030504040204" pitchFamily="34" charset="-120"/>
                <a:cs typeface="Times New Roman" panose="02020603050405020304" pitchFamily="18" charset="0"/>
              </a:rPr>
              <a:t>枯水期</a:t>
            </a:r>
            <a:r>
              <a:rPr lang="zh-TW" altLang="en-US" sz="1400" b="1" dirty="0">
                <a:ea typeface="微軟正黑體" panose="020B0604030504040204" pitchFamily="34" charset="-120"/>
                <a:cs typeface="Times New Roman" panose="02020603050405020304" pitchFamily="18" charset="0"/>
              </a:rPr>
              <a:t>，</a:t>
            </a:r>
            <a:r>
              <a:rPr lang="zh-TW" altLang="en-US" sz="1400" b="1" dirty="0">
                <a:solidFill>
                  <a:srgbClr val="008000"/>
                </a:solidFill>
                <a:ea typeface="微軟正黑體" panose="020B0604030504040204" pitchFamily="34" charset="-120"/>
                <a:cs typeface="Times New Roman" panose="02020603050405020304" pitchFamily="18" charset="0"/>
              </a:rPr>
              <a:t>農業灌溉</a:t>
            </a:r>
            <a:r>
              <a:rPr lang="zh-TW" altLang="en-US" sz="1400" b="1" dirty="0">
                <a:ea typeface="微軟正黑體" panose="020B0604030504040204" pitchFamily="34" charset="-120"/>
                <a:cs typeface="Times New Roman" panose="02020603050405020304" pitchFamily="18" charset="0"/>
              </a:rPr>
              <a:t>係</a:t>
            </a:r>
            <a:r>
              <a:rPr lang="zh-TW" altLang="en-US" sz="1400" b="1" u="sng" dirty="0">
                <a:solidFill>
                  <a:srgbClr val="0000CC"/>
                </a:solidFill>
                <a:ea typeface="微軟正黑體" panose="020B0604030504040204" pitchFamily="34" charset="-120"/>
                <a:cs typeface="Times New Roman" panose="02020603050405020304" pitchFamily="18" charset="0"/>
              </a:rPr>
              <a:t>透過加強灌溉管理有效節水</a:t>
            </a:r>
            <a:r>
              <a:rPr lang="zh-TW" altLang="en-US" sz="1400" b="1" dirty="0">
                <a:ea typeface="微軟正黑體" panose="020B0604030504040204" pitchFamily="34" charset="-120"/>
                <a:cs typeface="Times New Roman" panose="02020603050405020304" pitchFamily="18" charset="0"/>
              </a:rPr>
              <a:t>；在</a:t>
            </a:r>
            <a:r>
              <a:rPr lang="zh-TW" altLang="en-US" sz="1400" b="1" dirty="0">
                <a:solidFill>
                  <a:srgbClr val="FF0000"/>
                </a:solidFill>
                <a:ea typeface="微軟正黑體" panose="020B0604030504040204" pitchFamily="34" charset="-120"/>
                <a:cs typeface="Times New Roman" panose="02020603050405020304" pitchFamily="18" charset="0"/>
              </a:rPr>
              <a:t>豐水期</a:t>
            </a:r>
            <a:r>
              <a:rPr lang="zh-TW" altLang="en-US" sz="1400" b="1" dirty="0">
                <a:ea typeface="微軟正黑體" panose="020B0604030504040204" pitchFamily="34" charset="-120"/>
                <a:cs typeface="Times New Roman" panose="02020603050405020304" pitchFamily="18" charset="0"/>
              </a:rPr>
              <a:t>，引灌多餘河川水量，</a:t>
            </a:r>
            <a:r>
              <a:rPr lang="zh-TW" altLang="en-US" sz="1400" b="1" u="sng" dirty="0">
                <a:solidFill>
                  <a:srgbClr val="0000CC"/>
                </a:solidFill>
                <a:ea typeface="微軟正黑體" panose="020B0604030504040204" pitchFamily="34" charset="-120"/>
                <a:cs typeface="Times New Roman" panose="02020603050405020304" pitchFamily="18" charset="0"/>
              </a:rPr>
              <a:t>有效發揮生產、生態及生活功能</a:t>
            </a:r>
            <a:endParaRPr lang="en-US" altLang="zh-TW" sz="1400" b="1" u="sng" dirty="0">
              <a:solidFill>
                <a:srgbClr val="0000CC"/>
              </a:solidFill>
              <a:ea typeface="微軟正黑體" panose="020B0604030504040204" pitchFamily="34" charset="-120"/>
              <a:cs typeface="Times New Roman" panose="02020603050405020304" pitchFamily="18" charset="0"/>
            </a:endParaRPr>
          </a:p>
        </p:txBody>
      </p:sp>
      <p:sp>
        <p:nvSpPr>
          <p:cNvPr id="81" name="向下箭號 80"/>
          <p:cNvSpPr/>
          <p:nvPr/>
        </p:nvSpPr>
        <p:spPr>
          <a:xfrm>
            <a:off x="6564364" y="5071676"/>
            <a:ext cx="258784" cy="240771"/>
          </a:xfrm>
          <a:prstGeom prst="downArrow">
            <a:avLst/>
          </a:prstGeom>
          <a:solidFill>
            <a:srgbClr val="3366F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2000" dirty="0">
              <a:solidFill>
                <a:srgbClr val="00FFFF"/>
              </a:solidFill>
            </a:endParaRPr>
          </a:p>
        </p:txBody>
      </p:sp>
      <p:sp>
        <p:nvSpPr>
          <p:cNvPr id="82" name="橢圓 81"/>
          <p:cNvSpPr/>
          <p:nvPr/>
        </p:nvSpPr>
        <p:spPr>
          <a:xfrm>
            <a:off x="8095511" y="1686036"/>
            <a:ext cx="376774" cy="372634"/>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lIns="0" tIns="36000" rIns="0" bIns="36000" rtlCol="0" anchor="ctr"/>
          <a:lstStyle/>
          <a:p>
            <a:pPr algn="ctr"/>
            <a:r>
              <a:rPr lang="en-US" altLang="zh-TW" sz="1100" b="1" dirty="0">
                <a:solidFill>
                  <a:schemeClr val="tx1"/>
                </a:solidFill>
                <a:latin typeface="Times New Roman" panose="02020603050405020304" pitchFamily="18" charset="0"/>
                <a:cs typeface="Times New Roman" panose="02020603050405020304" pitchFamily="18" charset="0"/>
              </a:rPr>
              <a:t>0.88</a:t>
            </a:r>
            <a:endParaRPr lang="zh-TW" altLang="en-US" sz="1100" b="1" dirty="0">
              <a:solidFill>
                <a:schemeClr val="tx1"/>
              </a:solidFill>
              <a:latin typeface="Times New Roman" panose="02020603050405020304" pitchFamily="18" charset="0"/>
              <a:cs typeface="Times New Roman" panose="02020603050405020304" pitchFamily="18" charset="0"/>
            </a:endParaRPr>
          </a:p>
        </p:txBody>
      </p:sp>
      <p:sp>
        <p:nvSpPr>
          <p:cNvPr id="83" name="橢圓 82"/>
          <p:cNvSpPr/>
          <p:nvPr/>
        </p:nvSpPr>
        <p:spPr>
          <a:xfrm>
            <a:off x="8129503" y="3861049"/>
            <a:ext cx="317838" cy="314346"/>
          </a:xfrm>
          <a:prstGeom prst="ellipse">
            <a:avLst/>
          </a:prstGeom>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endParaRPr lang="en-US" altLang="zh-TW" sz="1100" b="1" dirty="0">
              <a:solidFill>
                <a:schemeClr val="tx1"/>
              </a:solidFill>
              <a:latin typeface="Times New Roman" panose="02020603050405020304" pitchFamily="18" charset="0"/>
              <a:cs typeface="Times New Roman" panose="02020603050405020304" pitchFamily="18" charset="0"/>
            </a:endParaRPr>
          </a:p>
          <a:p>
            <a:pPr algn="ctr"/>
            <a:endParaRPr lang="zh-TW" altLang="en-US" sz="1100" b="1" dirty="0">
              <a:solidFill>
                <a:schemeClr val="tx1"/>
              </a:solidFill>
              <a:latin typeface="Times New Roman" panose="02020603050405020304" pitchFamily="18" charset="0"/>
              <a:cs typeface="Times New Roman" panose="02020603050405020304" pitchFamily="18" charset="0"/>
            </a:endParaRPr>
          </a:p>
        </p:txBody>
      </p:sp>
      <p:sp>
        <p:nvSpPr>
          <p:cNvPr id="84" name="橢圓 83"/>
          <p:cNvSpPr/>
          <p:nvPr/>
        </p:nvSpPr>
        <p:spPr>
          <a:xfrm>
            <a:off x="8129502" y="4221088"/>
            <a:ext cx="330929" cy="327293"/>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lIns="0" tIns="36000" rIns="0" bIns="36000" rtlCol="0" anchor="ctr"/>
          <a:lstStyle/>
          <a:p>
            <a:pPr algn="ctr"/>
            <a:endParaRPr lang="zh-TW" altLang="en-US" sz="1100" b="1" dirty="0">
              <a:solidFill>
                <a:schemeClr val="tx1"/>
              </a:solidFill>
              <a:latin typeface="Times New Roman" panose="02020603050405020304" pitchFamily="18" charset="0"/>
              <a:cs typeface="Times New Roman" panose="02020603050405020304" pitchFamily="18" charset="0"/>
            </a:endParaRPr>
          </a:p>
        </p:txBody>
      </p:sp>
      <p:sp>
        <p:nvSpPr>
          <p:cNvPr id="85" name="矩形 84"/>
          <p:cNvSpPr/>
          <p:nvPr/>
        </p:nvSpPr>
        <p:spPr>
          <a:xfrm>
            <a:off x="7629629" y="1412776"/>
            <a:ext cx="902811" cy="307777"/>
          </a:xfrm>
          <a:prstGeom prst="rect">
            <a:avLst/>
          </a:prstGeom>
        </p:spPr>
        <p:txBody>
          <a:bodyPr wrap="none">
            <a:spAutoFit/>
          </a:bodyPr>
          <a:lstStyle/>
          <a:p>
            <a:r>
              <a:rPr lang="zh-TW" altLang="en-US" sz="1400" b="1" dirty="0">
                <a:ea typeface="微軟正黑體" panose="020B0604030504040204" pitchFamily="34" charset="-120"/>
                <a:cs typeface="Times New Roman" panose="02020603050405020304" pitchFamily="18" charset="0"/>
              </a:rPr>
              <a:t>北部地區</a:t>
            </a:r>
            <a:endParaRPr lang="en-US" altLang="zh-TW" sz="1400" b="1" dirty="0">
              <a:ea typeface="微軟正黑體" panose="020B0604030504040204" pitchFamily="34" charset="-120"/>
              <a:cs typeface="Times New Roman" panose="02020603050405020304" pitchFamily="18" charset="0"/>
            </a:endParaRPr>
          </a:p>
        </p:txBody>
      </p:sp>
      <p:sp>
        <p:nvSpPr>
          <p:cNvPr id="86" name="矩形 85"/>
          <p:cNvSpPr/>
          <p:nvPr/>
        </p:nvSpPr>
        <p:spPr>
          <a:xfrm>
            <a:off x="6823148" y="2276872"/>
            <a:ext cx="902811" cy="307777"/>
          </a:xfrm>
          <a:prstGeom prst="rect">
            <a:avLst/>
          </a:prstGeom>
        </p:spPr>
        <p:txBody>
          <a:bodyPr wrap="none">
            <a:spAutoFit/>
          </a:bodyPr>
          <a:lstStyle/>
          <a:p>
            <a:r>
              <a:rPr lang="zh-TW" altLang="en-US" sz="1400" b="1" dirty="0">
                <a:ea typeface="微軟正黑體" panose="020B0604030504040204" pitchFamily="34" charset="-120"/>
                <a:cs typeface="Times New Roman" panose="02020603050405020304" pitchFamily="18" charset="0"/>
              </a:rPr>
              <a:t>中部地區</a:t>
            </a:r>
            <a:endParaRPr lang="en-US" altLang="zh-TW" sz="1400" b="1" dirty="0">
              <a:ea typeface="微軟正黑體" panose="020B0604030504040204" pitchFamily="34" charset="-120"/>
              <a:cs typeface="Times New Roman" panose="02020603050405020304" pitchFamily="18" charset="0"/>
            </a:endParaRPr>
          </a:p>
        </p:txBody>
      </p:sp>
      <p:sp>
        <p:nvSpPr>
          <p:cNvPr id="87" name="矩形 86"/>
          <p:cNvSpPr/>
          <p:nvPr/>
        </p:nvSpPr>
        <p:spPr>
          <a:xfrm>
            <a:off x="6621872" y="3501008"/>
            <a:ext cx="902811" cy="307777"/>
          </a:xfrm>
          <a:prstGeom prst="rect">
            <a:avLst/>
          </a:prstGeom>
        </p:spPr>
        <p:txBody>
          <a:bodyPr wrap="none">
            <a:spAutoFit/>
          </a:bodyPr>
          <a:lstStyle/>
          <a:p>
            <a:r>
              <a:rPr lang="zh-TW" altLang="en-US" sz="1400" b="1" dirty="0">
                <a:ea typeface="微軟正黑體" panose="020B0604030504040204" pitchFamily="34" charset="-120"/>
                <a:cs typeface="Times New Roman" panose="02020603050405020304" pitchFamily="18" charset="0"/>
              </a:rPr>
              <a:t>南部地區</a:t>
            </a:r>
            <a:endParaRPr lang="en-US" altLang="zh-TW" sz="1400" b="1" dirty="0">
              <a:ea typeface="微軟正黑體" panose="020B0604030504040204" pitchFamily="34" charset="-120"/>
              <a:cs typeface="Times New Roman" panose="02020603050405020304" pitchFamily="18" charset="0"/>
            </a:endParaRPr>
          </a:p>
        </p:txBody>
      </p:sp>
      <p:sp>
        <p:nvSpPr>
          <p:cNvPr id="88" name="矩形 87"/>
          <p:cNvSpPr/>
          <p:nvPr/>
        </p:nvSpPr>
        <p:spPr>
          <a:xfrm>
            <a:off x="7917661" y="2564904"/>
            <a:ext cx="902811" cy="307777"/>
          </a:xfrm>
          <a:prstGeom prst="rect">
            <a:avLst/>
          </a:prstGeom>
        </p:spPr>
        <p:txBody>
          <a:bodyPr wrap="none">
            <a:spAutoFit/>
          </a:bodyPr>
          <a:lstStyle/>
          <a:p>
            <a:r>
              <a:rPr lang="zh-TW" altLang="en-US" sz="1400" b="1" dirty="0">
                <a:ea typeface="微軟正黑體" panose="020B0604030504040204" pitchFamily="34" charset="-120"/>
                <a:cs typeface="Times New Roman" panose="02020603050405020304" pitchFamily="18" charset="0"/>
              </a:rPr>
              <a:t>東部地區</a:t>
            </a:r>
            <a:endParaRPr lang="en-US" altLang="zh-TW" sz="1400" b="1" dirty="0">
              <a:ea typeface="微軟正黑體" panose="020B0604030504040204" pitchFamily="34" charset="-120"/>
              <a:cs typeface="Times New Roman" panose="02020603050405020304" pitchFamily="18" charset="0"/>
            </a:endParaRPr>
          </a:p>
        </p:txBody>
      </p:sp>
      <p:sp>
        <p:nvSpPr>
          <p:cNvPr id="90" name="橢圓 89"/>
          <p:cNvSpPr/>
          <p:nvPr/>
        </p:nvSpPr>
        <p:spPr>
          <a:xfrm>
            <a:off x="6881235" y="2531525"/>
            <a:ext cx="376774" cy="372634"/>
          </a:xfrm>
          <a:prstGeom prst="ellipse">
            <a:avLst/>
          </a:prstGeom>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altLang="zh-TW" sz="1100" b="1" dirty="0">
                <a:solidFill>
                  <a:schemeClr val="tx1"/>
                </a:solidFill>
                <a:latin typeface="Times New Roman" panose="02020603050405020304" pitchFamily="18" charset="0"/>
                <a:cs typeface="Times New Roman" panose="02020603050405020304" pitchFamily="18" charset="0"/>
              </a:rPr>
              <a:t>1.96</a:t>
            </a:r>
            <a:endParaRPr lang="zh-TW" altLang="en-US" sz="1100" b="1" dirty="0">
              <a:solidFill>
                <a:schemeClr val="tx1"/>
              </a:solidFill>
              <a:latin typeface="Times New Roman" panose="02020603050405020304" pitchFamily="18" charset="0"/>
              <a:cs typeface="Times New Roman" panose="02020603050405020304" pitchFamily="18" charset="0"/>
            </a:endParaRPr>
          </a:p>
        </p:txBody>
      </p:sp>
      <p:sp>
        <p:nvSpPr>
          <p:cNvPr id="91" name="橢圓 90"/>
          <p:cNvSpPr/>
          <p:nvPr/>
        </p:nvSpPr>
        <p:spPr>
          <a:xfrm>
            <a:off x="7296549" y="2532048"/>
            <a:ext cx="376774" cy="372634"/>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lIns="0" tIns="36000" rIns="0" bIns="36000" rtlCol="0" anchor="ctr"/>
          <a:lstStyle/>
          <a:p>
            <a:pPr algn="ctr"/>
            <a:r>
              <a:rPr lang="en-US" altLang="zh-TW" sz="1100" b="1" dirty="0">
                <a:solidFill>
                  <a:schemeClr val="tx1"/>
                </a:solidFill>
                <a:latin typeface="Times New Roman" panose="02020603050405020304" pitchFamily="18" charset="0"/>
                <a:cs typeface="Times New Roman" panose="02020603050405020304" pitchFamily="18" charset="0"/>
              </a:rPr>
              <a:t>1.13</a:t>
            </a:r>
            <a:endParaRPr lang="zh-TW" altLang="en-US" sz="1100" b="1" dirty="0">
              <a:solidFill>
                <a:schemeClr val="tx1"/>
              </a:solidFill>
              <a:latin typeface="Times New Roman" panose="02020603050405020304" pitchFamily="18" charset="0"/>
              <a:cs typeface="Times New Roman" panose="02020603050405020304" pitchFamily="18" charset="0"/>
            </a:endParaRPr>
          </a:p>
        </p:txBody>
      </p:sp>
      <p:sp>
        <p:nvSpPr>
          <p:cNvPr id="94" name="橢圓 93"/>
          <p:cNvSpPr/>
          <p:nvPr/>
        </p:nvSpPr>
        <p:spPr>
          <a:xfrm>
            <a:off x="7953132" y="2862998"/>
            <a:ext cx="376774" cy="372634"/>
          </a:xfrm>
          <a:prstGeom prst="ellipse">
            <a:avLst/>
          </a:prstGeom>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altLang="zh-TW" sz="1100" b="1" dirty="0">
                <a:solidFill>
                  <a:schemeClr val="tx1"/>
                </a:solidFill>
                <a:latin typeface="Times New Roman" panose="02020603050405020304" pitchFamily="18" charset="0"/>
                <a:cs typeface="Times New Roman" panose="02020603050405020304" pitchFamily="18" charset="0"/>
              </a:rPr>
              <a:t>3.37</a:t>
            </a:r>
            <a:endParaRPr lang="zh-TW" altLang="en-US" sz="1100" b="1" dirty="0">
              <a:solidFill>
                <a:schemeClr val="tx1"/>
              </a:solidFill>
              <a:latin typeface="Times New Roman" panose="02020603050405020304" pitchFamily="18" charset="0"/>
              <a:cs typeface="Times New Roman" panose="02020603050405020304" pitchFamily="18" charset="0"/>
            </a:endParaRPr>
          </a:p>
        </p:txBody>
      </p:sp>
      <p:sp>
        <p:nvSpPr>
          <p:cNvPr id="95" name="橢圓 94"/>
          <p:cNvSpPr/>
          <p:nvPr/>
        </p:nvSpPr>
        <p:spPr>
          <a:xfrm>
            <a:off x="8368446" y="2862998"/>
            <a:ext cx="376774" cy="372634"/>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lIns="0" tIns="36000" rIns="0" bIns="36000" rtlCol="0" anchor="ctr"/>
          <a:lstStyle/>
          <a:p>
            <a:pPr algn="ctr"/>
            <a:r>
              <a:rPr lang="en-US" altLang="zh-TW" sz="1100" b="1" dirty="0">
                <a:solidFill>
                  <a:schemeClr val="tx1"/>
                </a:solidFill>
                <a:latin typeface="Times New Roman" panose="02020603050405020304" pitchFamily="18" charset="0"/>
                <a:cs typeface="Times New Roman" panose="02020603050405020304" pitchFamily="18" charset="0"/>
              </a:rPr>
              <a:t>3.38</a:t>
            </a:r>
            <a:endParaRPr lang="zh-TW" altLang="en-US" sz="1100" b="1" dirty="0">
              <a:solidFill>
                <a:schemeClr val="tx1"/>
              </a:solidFill>
              <a:latin typeface="Times New Roman" panose="02020603050405020304" pitchFamily="18" charset="0"/>
              <a:cs typeface="Times New Roman" panose="02020603050405020304" pitchFamily="18" charset="0"/>
            </a:endParaRPr>
          </a:p>
        </p:txBody>
      </p:sp>
      <p:sp>
        <p:nvSpPr>
          <p:cNvPr id="96" name="文字方塊 95"/>
          <p:cNvSpPr txBox="1"/>
          <p:nvPr/>
        </p:nvSpPr>
        <p:spPr>
          <a:xfrm>
            <a:off x="6516216" y="4797152"/>
            <a:ext cx="2621230" cy="338554"/>
          </a:xfrm>
          <a:prstGeom prst="rect">
            <a:avLst/>
          </a:prstGeom>
          <a:noFill/>
        </p:spPr>
        <p:txBody>
          <a:bodyPr wrap="none" rtlCol="0">
            <a:spAutoFit/>
          </a:bodyPr>
          <a:lstStyle/>
          <a:p>
            <a:pPr marL="177800" indent="-177800">
              <a:buFont typeface="Wingdings" panose="05000000000000000000" pitchFamily="2" charset="2"/>
              <a:buChar char="Ø"/>
            </a:pPr>
            <a:r>
              <a:rPr lang="zh-TW" altLang="en-US" sz="1600" b="1" dirty="0">
                <a:ea typeface="微軟正黑體" panose="020B0604030504040204" pitchFamily="34" charset="-120"/>
                <a:cs typeface="Times New Roman" panose="02020603050405020304" pitchFamily="18" charset="0"/>
              </a:rPr>
              <a:t>各地區豐枯水期用水情勢</a:t>
            </a:r>
          </a:p>
        </p:txBody>
      </p:sp>
      <p:sp>
        <p:nvSpPr>
          <p:cNvPr id="97" name="橢圓 96"/>
          <p:cNvSpPr/>
          <p:nvPr/>
        </p:nvSpPr>
        <p:spPr>
          <a:xfrm>
            <a:off x="6709989" y="3802760"/>
            <a:ext cx="376774" cy="372634"/>
          </a:xfrm>
          <a:prstGeom prst="ellipse">
            <a:avLst/>
          </a:prstGeom>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altLang="zh-TW" sz="1100" b="1" dirty="0">
                <a:solidFill>
                  <a:schemeClr val="tx1"/>
                </a:solidFill>
                <a:latin typeface="Times New Roman" panose="02020603050405020304" pitchFamily="18" charset="0"/>
                <a:cs typeface="Times New Roman" panose="02020603050405020304" pitchFamily="18" charset="0"/>
              </a:rPr>
              <a:t>1.12</a:t>
            </a:r>
            <a:endParaRPr lang="zh-TW" altLang="en-US" sz="1100" b="1" dirty="0">
              <a:solidFill>
                <a:schemeClr val="tx1"/>
              </a:solidFill>
              <a:latin typeface="Times New Roman" panose="02020603050405020304" pitchFamily="18" charset="0"/>
              <a:cs typeface="Times New Roman" panose="02020603050405020304" pitchFamily="18" charset="0"/>
            </a:endParaRPr>
          </a:p>
        </p:txBody>
      </p:sp>
      <p:sp>
        <p:nvSpPr>
          <p:cNvPr id="98" name="橢圓 97"/>
          <p:cNvSpPr/>
          <p:nvPr/>
        </p:nvSpPr>
        <p:spPr>
          <a:xfrm>
            <a:off x="7125303" y="3802760"/>
            <a:ext cx="376774" cy="372634"/>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lIns="0" tIns="36000" rIns="0" bIns="36000" rtlCol="0" anchor="ctr"/>
          <a:lstStyle/>
          <a:p>
            <a:pPr algn="ctr"/>
            <a:r>
              <a:rPr lang="en-US" altLang="zh-TW" sz="1100" b="1" dirty="0">
                <a:solidFill>
                  <a:schemeClr val="tx1"/>
                </a:solidFill>
                <a:latin typeface="Times New Roman" panose="02020603050405020304" pitchFamily="18" charset="0"/>
                <a:cs typeface="Times New Roman" panose="02020603050405020304" pitchFamily="18" charset="0"/>
              </a:rPr>
              <a:t>1.01</a:t>
            </a:r>
            <a:endParaRPr lang="zh-TW" altLang="en-US" sz="11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30" name="表格 29"/>
          <p:cNvGraphicFramePr>
            <a:graphicFrameLocks noGrp="1"/>
          </p:cNvGraphicFramePr>
          <p:nvPr>
            <p:extLst>
              <p:ext uri="{D42A27DB-BD31-4B8C-83A1-F6EECF244321}">
                <p14:modId xmlns:p14="http://schemas.microsoft.com/office/powerpoint/2010/main" val="292727270"/>
              </p:ext>
            </p:extLst>
          </p:nvPr>
        </p:nvGraphicFramePr>
        <p:xfrm>
          <a:off x="215449" y="1700808"/>
          <a:ext cx="6120680" cy="4312920"/>
        </p:xfrm>
        <a:graphic>
          <a:graphicData uri="http://schemas.openxmlformats.org/drawingml/2006/table">
            <a:tbl>
              <a:tblPr firstRow="1" bandRow="1">
                <a:tableStyleId>{5940675A-B579-460E-94D1-54222C63F5DA}</a:tableStyleId>
              </a:tblPr>
              <a:tblGrid>
                <a:gridCol w="650367">
                  <a:extLst>
                    <a:ext uri="{9D8B030D-6E8A-4147-A177-3AD203B41FA5}">
                      <a16:colId xmlns:a16="http://schemas.microsoft.com/office/drawing/2014/main" val="20000"/>
                    </a:ext>
                  </a:extLst>
                </a:gridCol>
                <a:gridCol w="1905984">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1476097">
                  <a:extLst>
                    <a:ext uri="{9D8B030D-6E8A-4147-A177-3AD203B41FA5}">
                      <a16:colId xmlns:a16="http://schemas.microsoft.com/office/drawing/2014/main" val="20003"/>
                    </a:ext>
                  </a:extLst>
                </a:gridCol>
              </a:tblGrid>
              <a:tr h="777696">
                <a:tc>
                  <a:txBody>
                    <a:bodyPr/>
                    <a:lstStyle/>
                    <a:p>
                      <a:pPr algn="ct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地區</a:t>
                      </a:r>
                    </a:p>
                  </a:txBody>
                  <a:tcPr marL="72000" marR="7200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B0F0"/>
                    </a:solidFill>
                  </a:tcPr>
                </a:tc>
                <a:tc>
                  <a:txBody>
                    <a:bodyPr/>
                    <a:lstStyle/>
                    <a:p>
                      <a:pPr algn="ct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含括管理處</a:t>
                      </a:r>
                    </a:p>
                  </a:txBody>
                  <a:tcPr marL="72000" marR="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灌溉用水量 </a:t>
                      </a:r>
                      <a:r>
                        <a:rPr lang="en-US" altLang="zh-TW" sz="1600" b="1"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億噸</a:t>
                      </a:r>
                      <a:r>
                        <a:rPr lang="en-US" altLang="zh-TW" sz="1600" b="1"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600" b="1" dirty="0">
                          <a:latin typeface="Times New Roman" panose="02020603050405020304" pitchFamily="18" charset="0"/>
                          <a:ea typeface="微軟正黑體" panose="020B0604030504040204" pitchFamily="34" charset="-120"/>
                          <a:cs typeface="Times New Roman" panose="02020603050405020304" pitchFamily="18" charset="0"/>
                        </a:rPr>
                        <a:t>)</a:t>
                      </a:r>
                    </a:p>
                    <a:p>
                      <a:pPr algn="ct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占該地區總標的用水量比例</a:t>
                      </a:r>
                    </a:p>
                  </a:txBody>
                  <a:tcPr marL="72000" marR="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B0F0"/>
                    </a:solidFill>
                  </a:tcPr>
                </a:tc>
                <a:tc>
                  <a:txBody>
                    <a:bodyPr/>
                    <a:lstStyle/>
                    <a:p>
                      <a:pPr algn="ct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水源比例</a:t>
                      </a:r>
                    </a:p>
                  </a:txBody>
                  <a:tcPr marL="72000" marR="7200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734491">
                <a:tc>
                  <a:txBody>
                    <a:bodyPr/>
                    <a:lstStyle/>
                    <a:p>
                      <a:pPr algn="ct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北部</a:t>
                      </a:r>
                    </a:p>
                  </a:txBody>
                  <a:tcPr marL="72000" marR="7200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宜蘭</a:t>
                      </a:r>
                      <a:r>
                        <a:rPr lang="zh-TW" altLang="en-US" sz="1600" b="1" dirty="0">
                          <a:latin typeface="PMingLiU" panose="02020500000000000000" pitchFamily="18" charset="-120"/>
                          <a:ea typeface="PMingLiU" panose="02020500000000000000" pitchFamily="18" charset="-120"/>
                          <a:cs typeface="Times New Roman" panose="02020603050405020304" pitchFamily="18" charset="0"/>
                        </a:rPr>
                        <a:t>、</a:t>
                      </a: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北基、桃園、石門、新竹</a:t>
                      </a:r>
                    </a:p>
                  </a:txBody>
                  <a:tcPr marL="72000" marR="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TW" sz="1600" b="1" dirty="0">
                          <a:latin typeface="Times New Roman" panose="02020603050405020304" pitchFamily="18" charset="0"/>
                          <a:ea typeface="微軟正黑體" panose="020B0604030504040204" pitchFamily="34" charset="-120"/>
                          <a:cs typeface="Times New Roman" panose="02020603050405020304" pitchFamily="18" charset="0"/>
                        </a:rPr>
                        <a:t>19.89</a:t>
                      </a:r>
                    </a:p>
                    <a:p>
                      <a:pPr algn="ct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600" b="1" dirty="0">
                          <a:solidFill>
                            <a:srgbClr val="3366FF"/>
                          </a:solidFill>
                          <a:latin typeface="Times New Roman" panose="02020603050405020304" pitchFamily="18" charset="0"/>
                          <a:ea typeface="微軟正黑體" panose="020B0604030504040204" pitchFamily="34" charset="-120"/>
                          <a:cs typeface="Times New Roman" panose="02020603050405020304" pitchFamily="18" charset="0"/>
                        </a:rPr>
                        <a:t>48.5%</a:t>
                      </a: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72000" marR="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zh-TW" altLang="en-US" sz="1500" b="1" dirty="0">
                          <a:latin typeface="Times New Roman" panose="02020603050405020304" pitchFamily="18" charset="0"/>
                          <a:ea typeface="微軟正黑體" panose="020B0604030504040204" pitchFamily="34" charset="-120"/>
                          <a:cs typeface="Times New Roman" panose="02020603050405020304" pitchFamily="18" charset="0"/>
                        </a:rPr>
                        <a:t>水庫：</a:t>
                      </a:r>
                      <a:r>
                        <a:rPr lang="en-US" altLang="zh-TW" sz="1500" b="1" dirty="0">
                          <a:latin typeface="Times New Roman" panose="02020603050405020304" pitchFamily="18" charset="0"/>
                          <a:ea typeface="微軟正黑體" panose="020B0604030504040204" pitchFamily="34" charset="-120"/>
                          <a:cs typeface="Times New Roman" panose="02020603050405020304" pitchFamily="18" charset="0"/>
                        </a:rPr>
                        <a:t>19.6%</a:t>
                      </a:r>
                    </a:p>
                    <a:p>
                      <a:pPr algn="l"/>
                      <a:r>
                        <a:rPr lang="zh-TW" altLang="en-US" sz="1500" b="1" dirty="0">
                          <a:latin typeface="Times New Roman" panose="02020603050405020304" pitchFamily="18" charset="0"/>
                          <a:ea typeface="微軟正黑體" panose="020B0604030504040204" pitchFamily="34" charset="-120"/>
                          <a:cs typeface="Times New Roman" panose="02020603050405020304" pitchFamily="18" charset="0"/>
                        </a:rPr>
                        <a:t>壩堰：</a:t>
                      </a:r>
                      <a:r>
                        <a:rPr lang="en-US" altLang="zh-TW" sz="1500" b="1" dirty="0">
                          <a:latin typeface="Times New Roman" panose="02020603050405020304" pitchFamily="18" charset="0"/>
                          <a:ea typeface="微軟正黑體" panose="020B0604030504040204" pitchFamily="34" charset="-120"/>
                          <a:cs typeface="Times New Roman" panose="02020603050405020304" pitchFamily="18" charset="0"/>
                        </a:rPr>
                        <a:t>1.9%</a:t>
                      </a:r>
                    </a:p>
                    <a:p>
                      <a:pPr algn="l"/>
                      <a:r>
                        <a:rPr lang="zh-TW" altLang="en-US" sz="15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河川：</a:t>
                      </a:r>
                      <a:r>
                        <a:rPr lang="en-US" altLang="zh-TW" sz="15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78.2%</a:t>
                      </a:r>
                      <a:endParaRPr lang="zh-TW" altLang="en-US" sz="15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72000" marR="7200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34491">
                <a:tc>
                  <a:txBody>
                    <a:bodyPr/>
                    <a:lstStyle/>
                    <a:p>
                      <a:pPr algn="ct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中部</a:t>
                      </a:r>
                    </a:p>
                  </a:txBody>
                  <a:tcPr marL="72000" marR="7200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苗栗、台中、南投、彰化、雲林</a:t>
                      </a:r>
                    </a:p>
                  </a:txBody>
                  <a:tcPr marL="72000" marR="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TW" sz="1600" b="1" dirty="0">
                          <a:latin typeface="Times New Roman" panose="02020603050405020304" pitchFamily="18" charset="0"/>
                          <a:ea typeface="微軟正黑體" panose="020B0604030504040204" pitchFamily="34" charset="-120"/>
                          <a:cs typeface="Times New Roman" panose="02020603050405020304" pitchFamily="18" charset="0"/>
                        </a:rPr>
                        <a:t>48.61</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600" b="1" dirty="0">
                          <a:solidFill>
                            <a:srgbClr val="3366FF"/>
                          </a:solidFill>
                          <a:latin typeface="Times New Roman" panose="02020603050405020304" pitchFamily="18" charset="0"/>
                          <a:ea typeface="微軟正黑體" panose="020B0604030504040204" pitchFamily="34" charset="-120"/>
                          <a:cs typeface="Times New Roman" panose="02020603050405020304" pitchFamily="18" charset="0"/>
                        </a:rPr>
                        <a:t>75%</a:t>
                      </a: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72000" marR="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zh-TW" altLang="en-US" sz="1500" b="1" dirty="0">
                          <a:latin typeface="Times New Roman" panose="02020603050405020304" pitchFamily="18" charset="0"/>
                          <a:ea typeface="微軟正黑體" panose="020B0604030504040204" pitchFamily="34" charset="-120"/>
                          <a:cs typeface="Times New Roman" panose="02020603050405020304" pitchFamily="18" charset="0"/>
                        </a:rPr>
                        <a:t>水庫：</a:t>
                      </a:r>
                      <a:r>
                        <a:rPr lang="en-US" altLang="zh-TW" sz="1500" b="1" dirty="0">
                          <a:latin typeface="Times New Roman" panose="02020603050405020304" pitchFamily="18" charset="0"/>
                          <a:ea typeface="微軟正黑體" panose="020B0604030504040204" pitchFamily="34" charset="-120"/>
                          <a:cs typeface="Times New Roman" panose="02020603050405020304" pitchFamily="18" charset="0"/>
                        </a:rPr>
                        <a:t>3.0%</a:t>
                      </a:r>
                    </a:p>
                    <a:p>
                      <a:pPr algn="l"/>
                      <a:r>
                        <a:rPr lang="zh-TW" altLang="en-US" sz="1500" b="1" dirty="0">
                          <a:latin typeface="Times New Roman" panose="02020603050405020304" pitchFamily="18" charset="0"/>
                          <a:ea typeface="微軟正黑體" panose="020B0604030504040204" pitchFamily="34" charset="-120"/>
                          <a:cs typeface="Times New Roman" panose="02020603050405020304" pitchFamily="18" charset="0"/>
                        </a:rPr>
                        <a:t>壩堰：</a:t>
                      </a:r>
                      <a:r>
                        <a:rPr lang="en-US" altLang="zh-TW" sz="1500" b="1" dirty="0">
                          <a:latin typeface="Times New Roman" panose="02020603050405020304" pitchFamily="18" charset="0"/>
                          <a:ea typeface="微軟正黑體" panose="020B0604030504040204" pitchFamily="34" charset="-120"/>
                          <a:cs typeface="Times New Roman" panose="02020603050405020304" pitchFamily="18" charset="0"/>
                        </a:rPr>
                        <a:t>45.9%</a:t>
                      </a:r>
                    </a:p>
                    <a:p>
                      <a:pPr algn="l"/>
                      <a:r>
                        <a:rPr lang="zh-TW" altLang="en-US" sz="15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河川：</a:t>
                      </a:r>
                      <a:r>
                        <a:rPr lang="en-US" altLang="zh-TW" sz="15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49.4%</a:t>
                      </a:r>
                      <a:endParaRPr lang="zh-TW" altLang="en-US" sz="15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72000" marR="7200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7268">
                <a:tc>
                  <a:txBody>
                    <a:bodyPr/>
                    <a:lstStyle/>
                    <a:p>
                      <a:pPr algn="ct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南部</a:t>
                      </a:r>
                    </a:p>
                  </a:txBody>
                  <a:tcPr marL="72000" marR="7200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嘉南、高雄、屏東</a:t>
                      </a:r>
                    </a:p>
                  </a:txBody>
                  <a:tcPr marL="72000" marR="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TW" sz="1600" b="1" dirty="0">
                          <a:latin typeface="Times New Roman" panose="02020603050405020304" pitchFamily="18" charset="0"/>
                          <a:ea typeface="微軟正黑體" panose="020B0604030504040204" pitchFamily="34" charset="-120"/>
                          <a:cs typeface="Times New Roman" panose="02020603050405020304" pitchFamily="18" charset="0"/>
                        </a:rPr>
                        <a:t>18.92</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600" b="1" dirty="0">
                          <a:solidFill>
                            <a:srgbClr val="3366FF"/>
                          </a:solidFill>
                          <a:latin typeface="Times New Roman" panose="02020603050405020304" pitchFamily="18" charset="0"/>
                          <a:ea typeface="微軟正黑體" panose="020B0604030504040204" pitchFamily="34" charset="-120"/>
                          <a:cs typeface="Times New Roman" panose="02020603050405020304" pitchFamily="18" charset="0"/>
                        </a:rPr>
                        <a:t>49.2%</a:t>
                      </a: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72000" marR="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zh-TW" altLang="en-US" sz="1500" b="1" dirty="0">
                          <a:latin typeface="Times New Roman" panose="02020603050405020304" pitchFamily="18" charset="0"/>
                          <a:ea typeface="微軟正黑體" panose="020B0604030504040204" pitchFamily="34" charset="-120"/>
                          <a:cs typeface="Times New Roman" panose="02020603050405020304" pitchFamily="18" charset="0"/>
                        </a:rPr>
                        <a:t>水庫：</a:t>
                      </a:r>
                      <a:r>
                        <a:rPr lang="en-US" altLang="zh-TW" sz="1500" b="1" dirty="0">
                          <a:latin typeface="Times New Roman" panose="02020603050405020304" pitchFamily="18" charset="0"/>
                          <a:ea typeface="微軟正黑體" panose="020B0604030504040204" pitchFamily="34" charset="-120"/>
                          <a:cs typeface="Times New Roman" panose="02020603050405020304" pitchFamily="18" charset="0"/>
                        </a:rPr>
                        <a:t>32.6%</a:t>
                      </a:r>
                    </a:p>
                    <a:p>
                      <a:pPr algn="l"/>
                      <a:r>
                        <a:rPr lang="zh-TW" altLang="en-US" sz="15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河川：</a:t>
                      </a:r>
                      <a:r>
                        <a:rPr lang="en-US" altLang="zh-TW" sz="15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50.7%</a:t>
                      </a:r>
                      <a:endParaRPr lang="zh-TW" altLang="en-US" sz="15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72000" marR="7200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7268">
                <a:tc>
                  <a:txBody>
                    <a:bodyPr/>
                    <a:lstStyle/>
                    <a:p>
                      <a:pPr algn="ct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東部</a:t>
                      </a:r>
                    </a:p>
                  </a:txBody>
                  <a:tcPr marL="72000" marR="7200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花蓮、台東</a:t>
                      </a:r>
                    </a:p>
                  </a:txBody>
                  <a:tcPr marL="72000" marR="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zh-TW" sz="1600" b="1" dirty="0">
                          <a:latin typeface="Times New Roman" panose="02020603050405020304" pitchFamily="18" charset="0"/>
                          <a:ea typeface="微軟正黑體" panose="020B0604030504040204" pitchFamily="34" charset="-120"/>
                          <a:cs typeface="Times New Roman" panose="02020603050405020304" pitchFamily="18" charset="0"/>
                        </a:rPr>
                        <a:t>25.13</a:t>
                      </a:r>
                    </a:p>
                    <a:p>
                      <a:pPr algn="ct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600" b="1" dirty="0">
                          <a:solidFill>
                            <a:srgbClr val="3366FF"/>
                          </a:solidFill>
                          <a:latin typeface="Times New Roman" panose="02020603050405020304" pitchFamily="18" charset="0"/>
                          <a:ea typeface="微軟正黑體" panose="020B0604030504040204" pitchFamily="34" charset="-120"/>
                          <a:cs typeface="Times New Roman" panose="02020603050405020304" pitchFamily="18" charset="0"/>
                        </a:rPr>
                        <a:t>93.9%</a:t>
                      </a: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72000" marR="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zh-TW" altLang="en-US" sz="15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河川：</a:t>
                      </a:r>
                      <a:r>
                        <a:rPr lang="en-US" altLang="zh-TW" sz="15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99.8%</a:t>
                      </a:r>
                      <a:endParaRPr lang="zh-TW" altLang="en-US" sz="15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72000" marR="7200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34491">
                <a:tc>
                  <a:txBody>
                    <a:bodyPr/>
                    <a:lstStyle/>
                    <a:p>
                      <a:pPr algn="ct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全國</a:t>
                      </a:r>
                    </a:p>
                  </a:txBody>
                  <a:tcPr marL="72000" marR="7200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72000" marR="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latin typeface="Times New Roman" panose="02020603050405020304" pitchFamily="18" charset="0"/>
                          <a:ea typeface="微軟正黑體" panose="020B0604030504040204" pitchFamily="34" charset="-120"/>
                          <a:cs typeface="Times New Roman" panose="02020603050405020304" pitchFamily="18" charset="0"/>
                        </a:rPr>
                        <a:t>111.29</a:t>
                      </a:r>
                    </a:p>
                    <a:p>
                      <a:pPr algn="ct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600" b="1" dirty="0">
                          <a:solidFill>
                            <a:srgbClr val="3366FF"/>
                          </a:solidFill>
                          <a:latin typeface="Times New Roman" panose="02020603050405020304" pitchFamily="18" charset="0"/>
                          <a:ea typeface="微軟正黑體" panose="020B0604030504040204" pitchFamily="34" charset="-120"/>
                          <a:cs typeface="Times New Roman" panose="02020603050405020304" pitchFamily="18" charset="0"/>
                        </a:rPr>
                        <a:t>66%</a:t>
                      </a:r>
                      <a:r>
                        <a:rPr lang="zh-TW" altLang="en-US" sz="1600" b="1"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72000" marR="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TW" altLang="en-US" sz="1500" b="1" dirty="0">
                          <a:latin typeface="Times New Roman" panose="02020603050405020304" pitchFamily="18" charset="0"/>
                          <a:ea typeface="微軟正黑體" panose="020B0604030504040204" pitchFamily="34" charset="-120"/>
                          <a:cs typeface="Times New Roman" panose="02020603050405020304" pitchFamily="18" charset="0"/>
                        </a:rPr>
                        <a:t>水庫：</a:t>
                      </a:r>
                      <a:r>
                        <a:rPr lang="en-US" altLang="zh-TW" sz="1500" b="1" dirty="0">
                          <a:latin typeface="Times New Roman" panose="02020603050405020304" pitchFamily="18" charset="0"/>
                          <a:ea typeface="微軟正黑體" panose="020B0604030504040204" pitchFamily="34" charset="-120"/>
                          <a:cs typeface="Times New Roman" panose="02020603050405020304" pitchFamily="18" charset="0"/>
                        </a:rPr>
                        <a:t>10.1%</a:t>
                      </a:r>
                    </a:p>
                    <a:p>
                      <a:pPr algn="l"/>
                      <a:r>
                        <a:rPr lang="zh-TW" altLang="en-US" sz="1500" b="1" dirty="0">
                          <a:latin typeface="Times New Roman" panose="02020603050405020304" pitchFamily="18" charset="0"/>
                          <a:ea typeface="微軟正黑體" panose="020B0604030504040204" pitchFamily="34" charset="-120"/>
                          <a:cs typeface="Times New Roman" panose="02020603050405020304" pitchFamily="18" charset="0"/>
                        </a:rPr>
                        <a:t>壩堰：</a:t>
                      </a:r>
                      <a:r>
                        <a:rPr lang="en-US" altLang="zh-TW" sz="1500" b="1" dirty="0">
                          <a:latin typeface="Times New Roman" panose="02020603050405020304" pitchFamily="18" charset="0"/>
                          <a:ea typeface="微軟正黑體" panose="020B0604030504040204" pitchFamily="34" charset="-120"/>
                          <a:cs typeface="Times New Roman" panose="02020603050405020304" pitchFamily="18" charset="0"/>
                        </a:rPr>
                        <a:t>20.4%</a:t>
                      </a:r>
                    </a:p>
                    <a:p>
                      <a:pPr algn="l"/>
                      <a:r>
                        <a:rPr lang="zh-TW" altLang="en-US" sz="15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河川：</a:t>
                      </a:r>
                      <a:r>
                        <a:rPr lang="en-US" altLang="zh-TW" sz="15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65.8%</a:t>
                      </a:r>
                      <a:endParaRPr lang="zh-TW" altLang="en-US" sz="15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72000" marR="7200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2" name="矩形 31"/>
          <p:cNvSpPr/>
          <p:nvPr/>
        </p:nvSpPr>
        <p:spPr>
          <a:xfrm>
            <a:off x="6584061" y="1131992"/>
            <a:ext cx="1005403" cy="338554"/>
          </a:xfrm>
          <a:prstGeom prst="rect">
            <a:avLst/>
          </a:prstGeom>
        </p:spPr>
        <p:txBody>
          <a:bodyPr wrap="none">
            <a:spAutoFit/>
          </a:bodyPr>
          <a:lstStyle/>
          <a:p>
            <a:r>
              <a:rPr lang="zh-TW" altLang="en-US" sz="16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全國平均</a:t>
            </a:r>
            <a:endParaRPr lang="en-US" altLang="zh-TW" sz="16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33" name="橢圓 32"/>
          <p:cNvSpPr/>
          <p:nvPr/>
        </p:nvSpPr>
        <p:spPr>
          <a:xfrm>
            <a:off x="6693967" y="1472190"/>
            <a:ext cx="376774" cy="372634"/>
          </a:xfrm>
          <a:prstGeom prst="ellipse">
            <a:avLst/>
          </a:prstGeom>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altLang="zh-TW" sz="1100" b="1" dirty="0">
                <a:solidFill>
                  <a:schemeClr val="tx1"/>
                </a:solidFill>
                <a:latin typeface="Times New Roman" panose="02020603050405020304" pitchFamily="18" charset="0"/>
                <a:cs typeface="Times New Roman" panose="02020603050405020304" pitchFamily="18" charset="0"/>
              </a:rPr>
              <a:t>1.86</a:t>
            </a:r>
            <a:endParaRPr lang="zh-TW" altLang="en-US" sz="1100" b="1" dirty="0">
              <a:solidFill>
                <a:schemeClr val="tx1"/>
              </a:solidFill>
              <a:latin typeface="Times New Roman" panose="02020603050405020304" pitchFamily="18" charset="0"/>
              <a:cs typeface="Times New Roman" panose="02020603050405020304" pitchFamily="18" charset="0"/>
            </a:endParaRPr>
          </a:p>
        </p:txBody>
      </p:sp>
      <p:sp>
        <p:nvSpPr>
          <p:cNvPr id="34" name="橢圓 33"/>
          <p:cNvSpPr/>
          <p:nvPr/>
        </p:nvSpPr>
        <p:spPr>
          <a:xfrm>
            <a:off x="7113498" y="1470546"/>
            <a:ext cx="376774" cy="372634"/>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lIns="0" tIns="36000" rIns="0" bIns="36000" rtlCol="0" anchor="ctr"/>
          <a:lstStyle/>
          <a:p>
            <a:pPr algn="ctr"/>
            <a:r>
              <a:rPr lang="en-US" altLang="zh-TW" sz="1100" b="1" dirty="0">
                <a:solidFill>
                  <a:schemeClr val="tx1"/>
                </a:solidFill>
                <a:latin typeface="Times New Roman" panose="02020603050405020304" pitchFamily="18" charset="0"/>
                <a:cs typeface="Times New Roman" panose="02020603050405020304" pitchFamily="18" charset="0"/>
              </a:rPr>
              <a:t>1.35</a:t>
            </a:r>
            <a:endParaRPr lang="zh-TW" altLang="en-US" sz="1100" b="1" dirty="0">
              <a:solidFill>
                <a:schemeClr val="tx1"/>
              </a:solidFill>
              <a:latin typeface="Times New Roman" panose="02020603050405020304" pitchFamily="18" charset="0"/>
              <a:cs typeface="Times New Roman" panose="02020603050405020304" pitchFamily="18" charset="0"/>
            </a:endParaRPr>
          </a:p>
        </p:txBody>
      </p:sp>
      <p:sp>
        <p:nvSpPr>
          <p:cNvPr id="37" name="Text Box 45">
            <a:extLst>
              <a:ext uri="{FF2B5EF4-FFF2-40B4-BE49-F238E27FC236}">
                <a16:creationId xmlns:a16="http://schemas.microsoft.com/office/drawing/2014/main" id="{29E390B4-5E2E-4DA1-AD57-F0D5D98B5A2D}"/>
              </a:ext>
            </a:extLst>
          </p:cNvPr>
          <p:cNvSpPr txBox="1">
            <a:spLocks noChangeArrowheads="1"/>
          </p:cNvSpPr>
          <p:nvPr/>
        </p:nvSpPr>
        <p:spPr bwMode="auto">
          <a:xfrm>
            <a:off x="229361" y="6093296"/>
            <a:ext cx="4824139" cy="402291"/>
          </a:xfrm>
          <a:prstGeom prst="rect">
            <a:avLst/>
          </a:prstGeom>
          <a:noFill/>
          <a:ln w="9525">
            <a:noFill/>
            <a:miter lim="800000"/>
            <a:headEnd/>
            <a:tailEnd/>
          </a:ln>
          <a:effectLst/>
        </p:spPr>
        <p:txBody>
          <a:bodyPr wrap="square" lIns="90000" tIns="46800" rIns="90000" bIns="46800">
            <a:spAutoFit/>
          </a:bodyPr>
          <a:lstStyle>
            <a:defPPr>
              <a:defRPr lang="en-US"/>
            </a:defPPr>
            <a:lvl1pPr>
              <a:spcBef>
                <a:spcPct val="50000"/>
              </a:spcBef>
              <a:tabLst>
                <a:tab pos="5467350" algn="ctr"/>
              </a:tabLst>
              <a:defRPr sz="1000" b="1">
                <a:solidFill>
                  <a:srgbClr val="0070C0"/>
                </a:solidFill>
                <a:ea typeface="微軟正黑體" panose="020B0604030504040204" pitchFamily="34" charset="-120"/>
                <a:cs typeface="Times New Roman" panose="02020603050405020304" pitchFamily="18" charset="0"/>
              </a:defRPr>
            </a:lvl1pPr>
          </a:lstStyle>
          <a:p>
            <a:pPr>
              <a:spcBef>
                <a:spcPts val="0"/>
              </a:spcBef>
            </a:pPr>
            <a:r>
              <a:rPr lang="zh-TW" altLang="en-US" dirty="0"/>
              <a:t>資料來源：</a:t>
            </a:r>
            <a:r>
              <a:rPr lang="en-US" altLang="zh-TW" dirty="0"/>
              <a:t>1.</a:t>
            </a:r>
            <a:r>
              <a:rPr lang="zh-TW" altLang="en-US" dirty="0"/>
              <a:t>各標的用水量統計、蓄水設施統計，</a:t>
            </a:r>
            <a:r>
              <a:rPr lang="en-US" altLang="zh-TW" dirty="0"/>
              <a:t>100~109</a:t>
            </a:r>
            <a:r>
              <a:rPr lang="zh-TW" altLang="en-US" dirty="0"/>
              <a:t>年，經濟部水利署</a:t>
            </a:r>
            <a:endParaRPr lang="en-US" altLang="zh-TW" dirty="0"/>
          </a:p>
          <a:p>
            <a:pPr>
              <a:spcBef>
                <a:spcPts val="0"/>
              </a:spcBef>
            </a:pPr>
            <a:r>
              <a:rPr lang="zh-TW" altLang="en-US" dirty="0"/>
              <a:t>                    </a:t>
            </a:r>
            <a:r>
              <a:rPr lang="en-US" altLang="zh-TW" dirty="0"/>
              <a:t>2.</a:t>
            </a:r>
            <a:r>
              <a:rPr lang="zh-TW" altLang="en-US" dirty="0"/>
              <a:t>各農田管理處灌溉用水實績資料，</a:t>
            </a:r>
            <a:r>
              <a:rPr lang="en-US" altLang="zh-TW" dirty="0"/>
              <a:t>100~109</a:t>
            </a:r>
            <a:r>
              <a:rPr lang="zh-TW" altLang="en-US" dirty="0"/>
              <a:t>年，農田水利資料輯</a:t>
            </a:r>
            <a:endParaRPr lang="en-US" altLang="zh-TW" dirty="0"/>
          </a:p>
        </p:txBody>
      </p:sp>
    </p:spTree>
    <p:extLst>
      <p:ext uri="{BB962C8B-B14F-4D97-AF65-F5344CB8AC3E}">
        <p14:creationId xmlns:p14="http://schemas.microsoft.com/office/powerpoint/2010/main" val="3555570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45"/>
          <p:cNvSpPr txBox="1">
            <a:spLocks noChangeArrowheads="1"/>
          </p:cNvSpPr>
          <p:nvPr/>
        </p:nvSpPr>
        <p:spPr bwMode="auto">
          <a:xfrm>
            <a:off x="657024" y="3701297"/>
            <a:ext cx="7947424" cy="2608023"/>
          </a:xfrm>
          <a:prstGeom prst="rect">
            <a:avLst/>
          </a:prstGeom>
          <a:noFill/>
          <a:ln w="9525">
            <a:noFill/>
            <a:miter lim="800000"/>
            <a:headEnd/>
            <a:tailEnd/>
          </a:ln>
          <a:effectLst/>
        </p:spPr>
        <p:txBody>
          <a:bodyPr wrap="square" lIns="90000" tIns="46800" rIns="90000" bIns="46800">
            <a:spAutoFit/>
          </a:bodyPr>
          <a:lstStyle/>
          <a:p>
            <a:pPr>
              <a:lnSpc>
                <a:spcPts val="2800"/>
              </a:lnSpc>
              <a:spcBef>
                <a:spcPts val="0"/>
              </a:spcBef>
              <a:tabLst>
                <a:tab pos="5467350" algn="ctr"/>
              </a:tabLst>
            </a:pPr>
            <a:r>
              <a:rPr lang="zh-TW" altLang="en-US" b="1" dirty="0">
                <a:ea typeface="微軟正黑體" panose="020B0604030504040204" pitchFamily="34" charset="-120"/>
                <a:cs typeface="Times New Roman" panose="02020603050405020304" pitchFamily="18" charset="0"/>
              </a:rPr>
              <a:t>全國</a:t>
            </a:r>
            <a:r>
              <a:rPr lang="zh-TW" altLang="en-US" b="1" dirty="0">
                <a:solidFill>
                  <a:srgbClr val="FF0000"/>
                </a:solidFill>
                <a:ea typeface="微軟正黑體" panose="020B0604030504040204" pitchFamily="34" charset="-120"/>
                <a:cs typeface="Times New Roman" panose="02020603050405020304" pitchFamily="18" charset="0"/>
              </a:rPr>
              <a:t>水庫供應灌溉水量年平均約</a:t>
            </a:r>
            <a:r>
              <a:rPr lang="en-US" altLang="zh-TW" b="1" dirty="0">
                <a:solidFill>
                  <a:srgbClr val="FF0000"/>
                </a:solidFill>
                <a:ea typeface="微軟正黑體" panose="020B0604030504040204" pitchFamily="34" charset="-120"/>
                <a:cs typeface="Times New Roman" panose="02020603050405020304" pitchFamily="18" charset="0"/>
              </a:rPr>
              <a:t>11.27</a:t>
            </a:r>
            <a:r>
              <a:rPr lang="zh-TW" altLang="en-US" b="1" dirty="0">
                <a:solidFill>
                  <a:srgbClr val="FF0000"/>
                </a:solidFill>
                <a:ea typeface="微軟正黑體" panose="020B0604030504040204" pitchFamily="34" charset="-120"/>
                <a:cs typeface="Times New Roman" panose="02020603050405020304" pitchFamily="18" charset="0"/>
              </a:rPr>
              <a:t>億噸</a:t>
            </a:r>
            <a:r>
              <a:rPr lang="en-US" altLang="zh-TW" b="1" dirty="0">
                <a:ea typeface="微軟正黑體" panose="020B0604030504040204" pitchFamily="34" charset="-120"/>
                <a:cs typeface="Times New Roman" panose="02020603050405020304" pitchFamily="18" charset="0"/>
              </a:rPr>
              <a:t>(</a:t>
            </a:r>
            <a:r>
              <a:rPr lang="zh-TW" altLang="en-US" b="1" dirty="0">
                <a:solidFill>
                  <a:srgbClr val="FF0000"/>
                </a:solidFill>
                <a:ea typeface="微軟正黑體" panose="020B0604030504040204" pitchFamily="34" charset="-120"/>
                <a:cs typeface="Times New Roman" panose="02020603050405020304" pitchFamily="18" charset="0"/>
              </a:rPr>
              <a:t>約占總灌溉用水量</a:t>
            </a:r>
            <a:r>
              <a:rPr lang="en-US" altLang="zh-TW" b="1" dirty="0">
                <a:solidFill>
                  <a:srgbClr val="FF0000"/>
                </a:solidFill>
                <a:ea typeface="微軟正黑體" panose="020B0604030504040204" pitchFamily="34" charset="-120"/>
                <a:cs typeface="Times New Roman" panose="02020603050405020304" pitchFamily="18" charset="0"/>
              </a:rPr>
              <a:t>10.1</a:t>
            </a:r>
            <a:r>
              <a:rPr lang="zh-TW" altLang="en-US" b="1" dirty="0">
                <a:solidFill>
                  <a:srgbClr val="FF0000"/>
                </a:solidFill>
                <a:ea typeface="微軟正黑體" panose="020B0604030504040204" pitchFamily="34" charset="-120"/>
                <a:cs typeface="Times New Roman" panose="02020603050405020304" pitchFamily="18" charset="0"/>
              </a:rPr>
              <a:t>％</a:t>
            </a:r>
            <a:r>
              <a:rPr lang="en-US" altLang="zh-TW" b="1" dirty="0">
                <a:ea typeface="微軟正黑體" panose="020B0604030504040204" pitchFamily="34" charset="-120"/>
                <a:cs typeface="Times New Roman" panose="02020603050405020304" pitchFamily="18" charset="0"/>
              </a:rPr>
              <a:t>)</a:t>
            </a:r>
            <a:r>
              <a:rPr lang="zh-TW" altLang="en-US" b="1" dirty="0">
                <a:ea typeface="微軟正黑體" panose="020B0604030504040204" pitchFamily="34" charset="-120"/>
                <a:cs typeface="Times New Roman" panose="02020603050405020304" pitchFamily="18" charset="0"/>
              </a:rPr>
              <a:t> ，主要在嘉南地區之曾文</a:t>
            </a:r>
            <a:r>
              <a:rPr lang="en-US" altLang="zh-TW" b="1" dirty="0">
                <a:ea typeface="微軟正黑體" panose="020B0604030504040204" pitchFamily="34" charset="-120"/>
                <a:cs typeface="Times New Roman" panose="02020603050405020304" pitchFamily="18" charset="0"/>
              </a:rPr>
              <a:t>-</a:t>
            </a:r>
            <a:r>
              <a:rPr lang="zh-TW" altLang="en-US" b="1" dirty="0">
                <a:ea typeface="微軟正黑體" panose="020B0604030504040204" pitchFamily="34" charset="-120"/>
                <a:cs typeface="Times New Roman" panose="02020603050405020304" pitchFamily="18" charset="0"/>
              </a:rPr>
              <a:t>烏山頭水庫以及桃園地區之石門水庫，灌溉面積約</a:t>
            </a:r>
            <a:r>
              <a:rPr lang="en-US" altLang="zh-TW" b="1" dirty="0">
                <a:ea typeface="微軟正黑體" panose="020B0604030504040204" pitchFamily="34" charset="-120"/>
                <a:cs typeface="Times New Roman" panose="02020603050405020304" pitchFamily="18" charset="0"/>
              </a:rPr>
              <a:t>10</a:t>
            </a:r>
            <a:r>
              <a:rPr lang="zh-TW" altLang="en-US" b="1" dirty="0">
                <a:ea typeface="微軟正黑體" panose="020B0604030504040204" pitchFamily="34" charset="-120"/>
                <a:cs typeface="Times New Roman" panose="02020603050405020304" pitchFamily="18" charset="0"/>
              </a:rPr>
              <a:t>萬公頃，均為高等則農地，為農業糧食生產之精華地帶。</a:t>
            </a:r>
            <a:r>
              <a:rPr lang="zh-TW" altLang="en-US" b="1" u="sng" dirty="0">
                <a:solidFill>
                  <a:srgbClr val="FF0000"/>
                </a:solidFill>
                <a:ea typeface="微軟正黑體" panose="020B0604030504040204" pitchFamily="34" charset="-120"/>
                <a:cs typeface="Times New Roman" panose="02020603050405020304" pitchFamily="18" charset="0"/>
              </a:rPr>
              <a:t>目前桃科</a:t>
            </a:r>
            <a:r>
              <a:rPr lang="zh-TW" altLang="en-US" b="1" u="sng" dirty="0">
                <a:solidFill>
                  <a:srgbClr val="FF0000"/>
                </a:solidFill>
                <a:latin typeface="新細明體"/>
                <a:ea typeface="新細明體"/>
                <a:cs typeface="Times New Roman" panose="02020603050405020304" pitchFamily="18" charset="0"/>
              </a:rPr>
              <a:t>、</a:t>
            </a:r>
            <a:r>
              <a:rPr lang="zh-TW" altLang="en-US" b="1" u="sng" dirty="0">
                <a:solidFill>
                  <a:srgbClr val="FF0000"/>
                </a:solidFill>
                <a:ea typeface="微軟正黑體" panose="020B0604030504040204" pitchFamily="34" charset="-120"/>
                <a:cs typeface="Times New Roman" panose="02020603050405020304" pitchFamily="18" charset="0"/>
              </a:rPr>
              <a:t>竹科及南科，亦位於以上區域，高科技產業用水均有不足之虞</a:t>
            </a:r>
            <a:r>
              <a:rPr lang="zh-TW" altLang="en-US" b="1" dirty="0">
                <a:latin typeface="新細明體"/>
                <a:ea typeface="新細明體"/>
                <a:cs typeface="Times New Roman" panose="02020603050405020304" pitchFamily="18" charset="0"/>
              </a:rPr>
              <a:t>，</a:t>
            </a:r>
            <a:r>
              <a:rPr lang="zh-TW" altLang="en-US" b="1" dirty="0">
                <a:ea typeface="微軟正黑體" panose="020B0604030504040204" pitchFamily="34" charset="-120"/>
                <a:cs typeface="Times New Roman" panose="02020603050405020304" pitchFamily="18" charset="0"/>
              </a:rPr>
              <a:t>經濟部門常要求</a:t>
            </a:r>
            <a:r>
              <a:rPr lang="zh-TW" altLang="en-US" b="1" dirty="0">
                <a:solidFill>
                  <a:srgbClr val="FF0000"/>
                </a:solidFill>
                <a:ea typeface="微軟正黑體" panose="020B0604030504040204" pitchFamily="34" charset="-120"/>
                <a:cs typeface="Times New Roman" panose="02020603050405020304" pitchFamily="18" charset="0"/>
              </a:rPr>
              <a:t>枯旱期</a:t>
            </a:r>
            <a:r>
              <a:rPr lang="zh-TW" altLang="en-US" b="1" dirty="0">
                <a:ea typeface="微軟正黑體" panose="020B0604030504040204" pitchFamily="34" charset="-120"/>
                <a:cs typeface="Times New Roman" panose="02020603050405020304" pitchFamily="18" charset="0"/>
              </a:rPr>
              <a:t>於此區域調用農業用水支援</a:t>
            </a:r>
            <a:r>
              <a:rPr lang="zh-TW" altLang="en-US" b="1" dirty="0">
                <a:latin typeface="新細明體"/>
                <a:ea typeface="新細明體"/>
                <a:cs typeface="Times New Roman" panose="02020603050405020304" pitchFamily="18" charset="0"/>
              </a:rPr>
              <a:t>，</a:t>
            </a:r>
            <a:r>
              <a:rPr lang="zh-TW" altLang="en-US" b="1" dirty="0">
                <a:ea typeface="微軟正黑體" panose="020B0604030504040204" pitchFamily="34" charset="-120"/>
                <a:cs typeface="Times New Roman" panose="02020603050405020304" pitchFamily="18" charset="0"/>
              </a:rPr>
              <a:t>對農業永續經營影響深遠。</a:t>
            </a:r>
            <a:endParaRPr lang="en-US" altLang="zh-TW" b="1" dirty="0">
              <a:ea typeface="微軟正黑體" panose="020B0604030504040204" pitchFamily="34" charset="-120"/>
              <a:cs typeface="Times New Roman" panose="02020603050405020304" pitchFamily="18" charset="0"/>
            </a:endParaRPr>
          </a:p>
        </p:txBody>
      </p:sp>
      <p:sp>
        <p:nvSpPr>
          <p:cNvPr id="12"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微軟正黑體" pitchFamily="34" charset="-120"/>
                <a:ea typeface="微軟正黑體" pitchFamily="34" charset="-120"/>
              </a:rPr>
              <a:t>壹、農業水資源運用現況</a:t>
            </a:r>
          </a:p>
        </p:txBody>
      </p:sp>
      <p:sp>
        <p:nvSpPr>
          <p:cNvPr id="14" name="Text Box 45"/>
          <p:cNvSpPr txBox="1">
            <a:spLocks noChangeArrowheads="1"/>
          </p:cNvSpPr>
          <p:nvPr/>
        </p:nvSpPr>
        <p:spPr bwMode="auto">
          <a:xfrm>
            <a:off x="389285" y="777851"/>
            <a:ext cx="8136904" cy="463846"/>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b="1" dirty="0">
                <a:solidFill>
                  <a:prstClr val="black"/>
                </a:solidFill>
                <a:latin typeface="微軟正黑體" panose="020B0604030504040204" pitchFamily="34" charset="-120"/>
                <a:ea typeface="微軟正黑體" panose="020B0604030504040204" pitchFamily="34" charset="-120"/>
              </a:rPr>
              <a:t>各區域農業水資源運用現況分析</a:t>
            </a:r>
            <a:endParaRPr lang="en-US" altLang="zh-TW" b="1" dirty="0">
              <a:solidFill>
                <a:prstClr val="black"/>
              </a:solidFill>
              <a:latin typeface="微軟正黑體" panose="020B0604030504040204" pitchFamily="34" charset="-120"/>
              <a:ea typeface="微軟正黑體" panose="020B0604030504040204" pitchFamily="34" charset="-120"/>
            </a:endParaRPr>
          </a:p>
        </p:txBody>
      </p:sp>
      <p:grpSp>
        <p:nvGrpSpPr>
          <p:cNvPr id="15" name="Group 29"/>
          <p:cNvGrpSpPr>
            <a:grpSpLocks/>
          </p:cNvGrpSpPr>
          <p:nvPr/>
        </p:nvGrpSpPr>
        <p:grpSpPr bwMode="auto">
          <a:xfrm>
            <a:off x="251520" y="918493"/>
            <a:ext cx="182562" cy="182562"/>
            <a:chOff x="1239" y="1995"/>
            <a:chExt cx="115" cy="115"/>
          </a:xfrm>
          <a:solidFill>
            <a:srgbClr val="002060"/>
          </a:solidFill>
        </p:grpSpPr>
        <p:sp>
          <p:nvSpPr>
            <p:cNvPr id="16"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8"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nvGrpSpPr>
          <p:cNvPr id="20" name="Group 29"/>
          <p:cNvGrpSpPr>
            <a:grpSpLocks/>
          </p:cNvGrpSpPr>
          <p:nvPr/>
        </p:nvGrpSpPr>
        <p:grpSpPr bwMode="auto">
          <a:xfrm>
            <a:off x="552638" y="1366781"/>
            <a:ext cx="152648" cy="152647"/>
            <a:chOff x="1239" y="1995"/>
            <a:chExt cx="115" cy="115"/>
          </a:xfrm>
          <a:solidFill>
            <a:srgbClr val="FF0000"/>
          </a:solidFill>
          <a:effectLst/>
        </p:grpSpPr>
        <p:sp>
          <p:nvSpPr>
            <p:cNvPr id="22"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3"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nvGrpSpPr>
          <p:cNvPr id="26" name="Group 29"/>
          <p:cNvGrpSpPr>
            <a:grpSpLocks/>
          </p:cNvGrpSpPr>
          <p:nvPr/>
        </p:nvGrpSpPr>
        <p:grpSpPr bwMode="auto">
          <a:xfrm>
            <a:off x="526133" y="2830373"/>
            <a:ext cx="152648" cy="152647"/>
            <a:chOff x="1239" y="1995"/>
            <a:chExt cx="115" cy="115"/>
          </a:xfrm>
          <a:solidFill>
            <a:srgbClr val="FF0000"/>
          </a:solidFill>
          <a:effectLst/>
        </p:grpSpPr>
        <p:sp>
          <p:nvSpPr>
            <p:cNvPr id="29"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0"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21" name="Text Box 45"/>
          <p:cNvSpPr txBox="1">
            <a:spLocks noChangeArrowheads="1"/>
          </p:cNvSpPr>
          <p:nvPr/>
        </p:nvSpPr>
        <p:spPr bwMode="auto">
          <a:xfrm>
            <a:off x="697145" y="1251315"/>
            <a:ext cx="8072206" cy="1530805"/>
          </a:xfrm>
          <a:prstGeom prst="rect">
            <a:avLst/>
          </a:prstGeom>
          <a:noFill/>
          <a:ln w="9525">
            <a:noFill/>
            <a:miter lim="800000"/>
            <a:headEnd/>
            <a:tailEnd/>
          </a:ln>
          <a:effectLst/>
        </p:spPr>
        <p:txBody>
          <a:bodyPr wrap="square" lIns="90000" tIns="46800" rIns="90000" bIns="46800">
            <a:spAutoFit/>
          </a:bodyPr>
          <a:lstStyle/>
          <a:p>
            <a:pPr algn="just">
              <a:lnSpc>
                <a:spcPts val="2800"/>
              </a:lnSpc>
              <a:spcBef>
                <a:spcPts val="0"/>
              </a:spcBef>
              <a:tabLst>
                <a:tab pos="5467350" algn="ctr"/>
              </a:tabLst>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目前依賴河川引灌之管理處，西部管理處</a:t>
            </a:r>
            <a:r>
              <a:rPr lang="zh-TW" altLang="en-US"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平均每公頃灌溉水量約</a:t>
            </a:r>
            <a:r>
              <a:rPr lang="en-US" altLang="zh-TW"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1.8~2</a:t>
            </a:r>
            <a:r>
              <a:rPr lang="zh-TW" altLang="en-US"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萬噸，東部管理處平均每公頃灌溉水量約超過</a:t>
            </a:r>
            <a:r>
              <a:rPr lang="en-US" altLang="zh-TW"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萬噸，</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依賴水庫引灌之管理處，</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其</a:t>
            </a:r>
            <a:r>
              <a:rPr lang="zh-TW" altLang="en-US"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年平均每公頃灌溉水量約</a:t>
            </a:r>
            <a:r>
              <a:rPr lang="en-US" altLang="zh-TW"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萬噸。</a:t>
            </a:r>
            <a:endParaRPr lang="en-US" altLang="zh-TW"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4" name="Text Box 45"/>
          <p:cNvSpPr txBox="1">
            <a:spLocks noChangeArrowheads="1"/>
          </p:cNvSpPr>
          <p:nvPr/>
        </p:nvSpPr>
        <p:spPr bwMode="auto">
          <a:xfrm>
            <a:off x="615600" y="2852936"/>
            <a:ext cx="7988848" cy="812659"/>
          </a:xfrm>
          <a:prstGeom prst="rect">
            <a:avLst/>
          </a:prstGeom>
          <a:noFill/>
          <a:ln w="9525">
            <a:noFill/>
            <a:miter lim="800000"/>
            <a:headEnd/>
            <a:tailEnd/>
          </a:ln>
          <a:effectLst/>
        </p:spPr>
        <p:txBody>
          <a:bodyPr wrap="square" lIns="90000" tIns="46800" rIns="90000" bIns="46800">
            <a:spAutoFit/>
          </a:bodyPr>
          <a:lstStyle/>
          <a:p>
            <a:pPr algn="just">
              <a:lnSpc>
                <a:spcPts val="2800"/>
              </a:lnSpc>
              <a:spcBef>
                <a:spcPts val="0"/>
              </a:spcBef>
              <a:tabLst>
                <a:tab pos="5467350" algn="ctr"/>
              </a:tabLst>
            </a:pPr>
            <a:r>
              <a:rPr lang="zh-TW" altLang="en-US" b="1" u="sng" dirty="0">
                <a:solidFill>
                  <a:srgbClr val="FF0000"/>
                </a:solidFill>
                <a:ea typeface="微軟正黑體" panose="020B0604030504040204" pitchFamily="34" charset="-120"/>
                <a:cs typeface="Times New Roman" panose="02020603050405020304" pitchFamily="18" charset="0"/>
              </a:rPr>
              <a:t>以水庫供水之灌溉用水利用效率最高</a:t>
            </a:r>
            <a:r>
              <a:rPr lang="zh-TW" altLang="en-US" b="1" dirty="0">
                <a:ea typeface="微軟正黑體" panose="020B0604030504040204" pitchFamily="34" charset="-120"/>
                <a:cs typeface="Times New Roman" panose="02020603050405020304" pitchFamily="18" charset="0"/>
              </a:rPr>
              <a:t>，因水庫具有調蓄功能，能夠滿足民生及產業供水要求之穩定度。</a:t>
            </a:r>
            <a:endParaRPr lang="en-US" altLang="zh-TW" b="1" dirty="0">
              <a:ea typeface="微軟正黑體" panose="020B0604030504040204" pitchFamily="34" charset="-120"/>
              <a:cs typeface="Times New Roman" panose="02020603050405020304" pitchFamily="18" charset="0"/>
            </a:endParaRPr>
          </a:p>
        </p:txBody>
      </p:sp>
      <p:grpSp>
        <p:nvGrpSpPr>
          <p:cNvPr id="25" name="Group 29"/>
          <p:cNvGrpSpPr>
            <a:grpSpLocks/>
          </p:cNvGrpSpPr>
          <p:nvPr/>
        </p:nvGrpSpPr>
        <p:grpSpPr bwMode="auto">
          <a:xfrm>
            <a:off x="539276" y="3896118"/>
            <a:ext cx="152648" cy="152647"/>
            <a:chOff x="1239" y="1995"/>
            <a:chExt cx="115" cy="115"/>
          </a:xfrm>
          <a:solidFill>
            <a:srgbClr val="FF0000"/>
          </a:solidFill>
          <a:effectLst/>
        </p:grpSpPr>
        <p:sp>
          <p:nvSpPr>
            <p:cNvPr id="27"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8"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Tree>
    <p:extLst>
      <p:ext uri="{BB962C8B-B14F-4D97-AF65-F5344CB8AC3E}">
        <p14:creationId xmlns:p14="http://schemas.microsoft.com/office/powerpoint/2010/main" val="327649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5914" y="2636912"/>
            <a:ext cx="4332590" cy="3600400"/>
          </a:xfrm>
          <a:prstGeom prst="rect">
            <a:avLst/>
          </a:prstGeom>
        </p:spPr>
      </p:pic>
      <p:sp>
        <p:nvSpPr>
          <p:cNvPr id="12" name="標題 1"/>
          <p:cNvSpPr txBox="1">
            <a:spLocks/>
          </p:cNvSpPr>
          <p:nvPr/>
        </p:nvSpPr>
        <p:spPr bwMode="auto">
          <a:xfrm>
            <a:off x="333375" y="44624"/>
            <a:ext cx="8435975" cy="5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22313" indent="-722313"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3600" b="1" dirty="0">
                <a:latin typeface="微軟正黑體" pitchFamily="34" charset="-120"/>
                <a:ea typeface="微軟正黑體" pitchFamily="34" charset="-120"/>
              </a:rPr>
              <a:t>貳、農業灌溉用水供灌效益</a:t>
            </a:r>
          </a:p>
        </p:txBody>
      </p:sp>
      <p:grpSp>
        <p:nvGrpSpPr>
          <p:cNvPr id="15" name="Group 29"/>
          <p:cNvGrpSpPr>
            <a:grpSpLocks/>
          </p:cNvGrpSpPr>
          <p:nvPr/>
        </p:nvGrpSpPr>
        <p:grpSpPr bwMode="auto">
          <a:xfrm>
            <a:off x="251520" y="918493"/>
            <a:ext cx="182562" cy="182562"/>
            <a:chOff x="1239" y="1995"/>
            <a:chExt cx="115" cy="115"/>
          </a:xfrm>
          <a:solidFill>
            <a:srgbClr val="002060"/>
          </a:solidFill>
        </p:grpSpPr>
        <p:sp>
          <p:nvSpPr>
            <p:cNvPr id="16"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8"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latin typeface="微軟正黑體" panose="020B0604030504040204" pitchFamily="34" charset="-120"/>
                <a:ea typeface="微軟正黑體" panose="020B0604030504040204" pitchFamily="34" charset="-120"/>
                <a:cs typeface="Times New Roman" panose="02020603050405020304" pitchFamily="18" charset="0"/>
              </a:endParaRPr>
            </a:p>
          </p:txBody>
        </p:sp>
      </p:grpSp>
      <p:grpSp>
        <p:nvGrpSpPr>
          <p:cNvPr id="20" name="Group 29"/>
          <p:cNvGrpSpPr>
            <a:grpSpLocks/>
          </p:cNvGrpSpPr>
          <p:nvPr/>
        </p:nvGrpSpPr>
        <p:grpSpPr bwMode="auto">
          <a:xfrm>
            <a:off x="512882" y="1340768"/>
            <a:ext cx="152648" cy="152647"/>
            <a:chOff x="1239" y="1995"/>
            <a:chExt cx="115" cy="115"/>
          </a:xfrm>
          <a:solidFill>
            <a:srgbClr val="FF0000"/>
          </a:solidFill>
          <a:effectLst/>
        </p:grpSpPr>
        <p:sp>
          <p:nvSpPr>
            <p:cNvPr id="22"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3"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42" name="Text Box 45"/>
          <p:cNvSpPr txBox="1">
            <a:spLocks noChangeArrowheads="1"/>
          </p:cNvSpPr>
          <p:nvPr/>
        </p:nvSpPr>
        <p:spPr bwMode="auto">
          <a:xfrm>
            <a:off x="425450" y="777851"/>
            <a:ext cx="8718550" cy="463846"/>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b="1" dirty="0">
                <a:latin typeface="微軟正黑體" panose="020B0604030504040204" pitchFamily="34" charset="-120"/>
                <a:ea typeface="微軟正黑體" panose="020B0604030504040204" pitchFamily="34" charset="-120"/>
              </a:rPr>
              <a:t>灌溉用水在規劃及管理上，需積極</a:t>
            </a:r>
            <a:r>
              <a:rPr lang="zh-TW" altLang="en-US" b="1" dirty="0">
                <a:solidFill>
                  <a:srgbClr val="FF0000"/>
                </a:solidFill>
                <a:latin typeface="微軟正黑體" panose="020B0604030504040204" pitchFamily="34" charset="-120"/>
                <a:ea typeface="微軟正黑體" panose="020B0604030504040204" pitchFamily="34" charset="-120"/>
              </a:rPr>
              <a:t>利用有效降雨以節約用水量</a:t>
            </a:r>
            <a:endParaRPr lang="en-US" altLang="zh-TW" b="1" dirty="0">
              <a:solidFill>
                <a:srgbClr val="FF0000"/>
              </a:solidFill>
              <a:latin typeface="微軟正黑體" panose="020B0604030504040204" pitchFamily="34" charset="-120"/>
              <a:ea typeface="微軟正黑體" panose="020B0604030504040204" pitchFamily="34" charset="-120"/>
            </a:endParaRPr>
          </a:p>
        </p:txBody>
      </p:sp>
      <p:grpSp>
        <p:nvGrpSpPr>
          <p:cNvPr id="43" name="Group 29"/>
          <p:cNvGrpSpPr>
            <a:grpSpLocks/>
          </p:cNvGrpSpPr>
          <p:nvPr/>
        </p:nvGrpSpPr>
        <p:grpSpPr bwMode="auto">
          <a:xfrm>
            <a:off x="251520" y="918493"/>
            <a:ext cx="182562" cy="182562"/>
            <a:chOff x="1239" y="1995"/>
            <a:chExt cx="115" cy="115"/>
          </a:xfrm>
          <a:solidFill>
            <a:srgbClr val="002060"/>
          </a:solidFill>
        </p:grpSpPr>
        <p:sp>
          <p:nvSpPr>
            <p:cNvPr id="44" name="AutoShape 27"/>
            <p:cNvSpPr>
              <a:spLocks noChangeArrowheads="1"/>
            </p:cNvSpPr>
            <p:nvPr/>
          </p:nvSpPr>
          <p:spPr bwMode="gray">
            <a:xfrm rot="8100000">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latin typeface="微軟正黑體" panose="020B0604030504040204" pitchFamily="34" charset="-120"/>
                <a:ea typeface="微軟正黑體" panose="020B0604030504040204" pitchFamily="34" charset="-120"/>
              </a:endParaRPr>
            </a:p>
          </p:txBody>
        </p:sp>
        <p:sp>
          <p:nvSpPr>
            <p:cNvPr id="45" name="AutoShape 28"/>
            <p:cNvSpPr>
              <a:spLocks noChangeArrowheads="1"/>
            </p:cNvSpPr>
            <p:nvPr/>
          </p:nvSpPr>
          <p:spPr bwMode="gray">
            <a:xfrm rot="2700000" flipH="1">
              <a:off x="1239" y="1995"/>
              <a:ext cx="115" cy="115"/>
            </a:xfrm>
            <a:prstGeom prst="ellipse">
              <a:avLst/>
            </a:prstGeom>
            <a:grp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TW" altLang="en-US" b="1">
                <a:latin typeface="微軟正黑體" panose="020B0604030504040204" pitchFamily="34" charset="-120"/>
                <a:ea typeface="微軟正黑體" panose="020B0604030504040204" pitchFamily="34" charset="-120"/>
              </a:endParaRPr>
            </a:p>
          </p:txBody>
        </p:sp>
      </p:grpSp>
      <p:sp>
        <p:nvSpPr>
          <p:cNvPr id="46" name="Text Box 45"/>
          <p:cNvSpPr txBox="1">
            <a:spLocks noChangeArrowheads="1"/>
          </p:cNvSpPr>
          <p:nvPr/>
        </p:nvSpPr>
        <p:spPr bwMode="auto">
          <a:xfrm>
            <a:off x="647135" y="1245144"/>
            <a:ext cx="8231266" cy="1017844"/>
          </a:xfrm>
          <a:prstGeom prst="rect">
            <a:avLst/>
          </a:prstGeom>
          <a:noFill/>
          <a:ln w="9525">
            <a:noFill/>
            <a:miter lim="800000"/>
            <a:headEnd/>
            <a:tailEnd/>
          </a:ln>
          <a:effectLst/>
        </p:spPr>
        <p:txBody>
          <a:bodyPr wrap="square" lIns="90000" tIns="46800" rIns="90000" bIns="46800">
            <a:spAutoFit/>
          </a:bodyPr>
          <a:lstStyle/>
          <a:p>
            <a:pPr>
              <a:spcBef>
                <a:spcPct val="50000"/>
              </a:spcBef>
              <a:tabLst>
                <a:tab pos="5467350" algn="ctr"/>
              </a:tabLst>
            </a:pPr>
            <a:r>
              <a:rPr lang="zh-TW" altLang="en-US" sz="2000" b="1" dirty="0">
                <a:ea typeface="微軟正黑體" panose="020B0604030504040204" pitchFamily="34" charset="-120"/>
                <a:cs typeface="Times New Roman" panose="02020603050405020304" pitchFamily="18" charset="0"/>
              </a:rPr>
              <a:t>在灌溉規劃及管理階段，掌握各區域有效雨量預為研擬更具供灌效益之灌溉計畫；在灌溉供灌階段，正發展水文自動測報及智慧水門調控機制，期能</a:t>
            </a:r>
            <a:r>
              <a:rPr lang="zh-TW" altLang="en-US" sz="2000" b="1" u="sng" dirty="0">
                <a:solidFill>
                  <a:srgbClr val="FF0000"/>
                </a:solidFill>
                <a:ea typeface="微軟正黑體" panose="020B0604030504040204" pitchFamily="34" charset="-120"/>
                <a:cs typeface="Times New Roman" panose="02020603050405020304" pitchFamily="18" charset="0"/>
              </a:rPr>
              <a:t>充分利用有效雨量，即時調控灌區間之配水量</a:t>
            </a:r>
            <a:r>
              <a:rPr lang="zh-TW" altLang="en-US" sz="2000" b="1" dirty="0">
                <a:ea typeface="微軟正黑體" panose="020B0604030504040204" pitchFamily="34" charset="-120"/>
                <a:cs typeface="Times New Roman" panose="02020603050405020304" pitchFamily="18" charset="0"/>
              </a:rPr>
              <a:t>，提升灌溉用水效益。</a:t>
            </a:r>
            <a:endParaRPr lang="en-US" altLang="zh-TW" sz="2000" b="1" dirty="0">
              <a:ea typeface="微軟正黑體" panose="020B0604030504040204" pitchFamily="34" charset="-120"/>
              <a:cs typeface="Times New Roman" panose="02020603050405020304" pitchFamily="18" charset="0"/>
            </a:endParaRPr>
          </a:p>
        </p:txBody>
      </p:sp>
      <p:graphicFrame>
        <p:nvGraphicFramePr>
          <p:cNvPr id="17" name="圖表 16"/>
          <p:cNvGraphicFramePr>
            <a:graphicFrameLocks/>
          </p:cNvGraphicFramePr>
          <p:nvPr>
            <p:extLst>
              <p:ext uri="{D42A27DB-BD31-4B8C-83A1-F6EECF244321}">
                <p14:modId xmlns:p14="http://schemas.microsoft.com/office/powerpoint/2010/main" val="1530577493"/>
              </p:ext>
            </p:extLst>
          </p:nvPr>
        </p:nvGraphicFramePr>
        <p:xfrm>
          <a:off x="179512" y="2339612"/>
          <a:ext cx="2654142" cy="1801430"/>
        </p:xfrm>
        <a:graphic>
          <a:graphicData uri="http://schemas.openxmlformats.org/drawingml/2006/chart">
            <c:chart xmlns:c="http://schemas.openxmlformats.org/drawingml/2006/chart" xmlns:r="http://schemas.openxmlformats.org/officeDocument/2006/relationships" r:id="rId3"/>
          </a:graphicData>
        </a:graphic>
      </p:graphicFrame>
      <p:sp>
        <p:nvSpPr>
          <p:cNvPr id="19" name="文字方塊 18"/>
          <p:cNvSpPr txBox="1"/>
          <p:nvPr/>
        </p:nvSpPr>
        <p:spPr>
          <a:xfrm>
            <a:off x="328550" y="4160113"/>
            <a:ext cx="2371242" cy="276999"/>
          </a:xfrm>
          <a:prstGeom prst="rect">
            <a:avLst/>
          </a:prstGeom>
          <a:effectLst/>
        </p:spPr>
        <p:style>
          <a:lnRef idx="1">
            <a:schemeClr val="accent1"/>
          </a:lnRef>
          <a:fillRef idx="2">
            <a:schemeClr val="accent1"/>
          </a:fillRef>
          <a:effectRef idx="1">
            <a:schemeClr val="accent1"/>
          </a:effectRef>
          <a:fontRef idx="minor">
            <a:schemeClr val="dk1"/>
          </a:fontRef>
        </p:style>
        <p:txBody>
          <a:bodyPr wrap="square">
            <a:spAutoFit/>
          </a:bodyPr>
          <a:lstStyle>
            <a:defPPr>
              <a:defRPr lang="en-US"/>
            </a:defPPr>
            <a:lvl1pPr>
              <a:defRPr sz="1200" b="1">
                <a:solidFill>
                  <a:schemeClr val="dk1"/>
                </a:solidFill>
                <a:latin typeface="+mn-lt"/>
                <a:ea typeface="微軟正黑體" panose="020B0604030504040204" pitchFamily="34" charset="-120"/>
                <a:cs typeface="Times New Roman" panose="02020603050405020304" pitchFamily="18" charset="0"/>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lgn="ctr"/>
            <a:r>
              <a:rPr lang="zh-TW" altLang="en-US" dirty="0">
                <a:latin typeface="Times New Roman" panose="02020603050405020304" pitchFamily="18" charset="0"/>
              </a:rPr>
              <a:t>苗栗管理處</a:t>
            </a:r>
            <a:r>
              <a:rPr lang="en-US" altLang="zh-TW" dirty="0">
                <a:latin typeface="Times New Roman" panose="02020603050405020304" pitchFamily="18" charset="0"/>
              </a:rPr>
              <a:t>110</a:t>
            </a:r>
            <a:r>
              <a:rPr lang="zh-TW" altLang="en-US" dirty="0">
                <a:latin typeface="Times New Roman" panose="02020603050405020304" pitchFamily="18" charset="0"/>
              </a:rPr>
              <a:t>年</a:t>
            </a:r>
            <a:r>
              <a:rPr lang="en-US" altLang="zh-TW" dirty="0">
                <a:latin typeface="Times New Roman" panose="02020603050405020304" pitchFamily="18" charset="0"/>
              </a:rPr>
              <a:t>1</a:t>
            </a:r>
            <a:r>
              <a:rPr lang="zh-TW" altLang="en-US" dirty="0">
                <a:latin typeface="Times New Roman" panose="02020603050405020304" pitchFamily="18" charset="0"/>
              </a:rPr>
              <a:t>期作灌溉計畫</a:t>
            </a:r>
          </a:p>
        </p:txBody>
      </p:sp>
      <p:sp>
        <p:nvSpPr>
          <p:cNvPr id="21" name="向下箭號 20"/>
          <p:cNvSpPr/>
          <p:nvPr/>
        </p:nvSpPr>
        <p:spPr>
          <a:xfrm rot="2700000">
            <a:off x="2001728" y="2769653"/>
            <a:ext cx="258784" cy="402679"/>
          </a:xfrm>
          <a:prstGeom prst="downArrow">
            <a:avLst/>
          </a:prstGeom>
          <a:solidFill>
            <a:srgbClr val="3366F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2000" dirty="0">
              <a:solidFill>
                <a:srgbClr val="00FFFF"/>
              </a:solidFill>
            </a:endParaRPr>
          </a:p>
        </p:txBody>
      </p:sp>
      <p:sp>
        <p:nvSpPr>
          <p:cNvPr id="24" name="文字方塊 23"/>
          <p:cNvSpPr txBox="1"/>
          <p:nvPr/>
        </p:nvSpPr>
        <p:spPr>
          <a:xfrm>
            <a:off x="1576839" y="2342414"/>
            <a:ext cx="1519087" cy="523220"/>
          </a:xfrm>
          <a:prstGeom prst="rect">
            <a:avLst/>
          </a:prstGeom>
          <a:solidFill>
            <a:schemeClr val="bg1">
              <a:alpha val="67000"/>
            </a:schemeClr>
          </a:solidFill>
        </p:spPr>
        <p:txBody>
          <a:bodyPr wrap="square" rtlCol="0">
            <a:spAutoFit/>
          </a:bodyPr>
          <a:lstStyle/>
          <a:p>
            <a:pPr algn="ctr"/>
            <a:r>
              <a:rPr lang="zh-TW" altLang="en-US" sz="1400" b="1" dirty="0">
                <a:solidFill>
                  <a:srgbClr val="0000CC"/>
                </a:solidFill>
                <a:latin typeface="微軟正黑體" panose="020B0604030504040204" pitchFamily="34" charset="-120"/>
                <a:ea typeface="微軟正黑體" panose="020B0604030504040204" pitchFamily="34" charset="-120"/>
              </a:rPr>
              <a:t>運用有效雨量可節約</a:t>
            </a:r>
            <a:r>
              <a:rPr lang="en-US" altLang="zh-TW" sz="1400" b="1" dirty="0">
                <a:solidFill>
                  <a:srgbClr val="0000CC"/>
                </a:solidFill>
                <a:latin typeface="微軟正黑體" panose="020B0604030504040204" pitchFamily="34" charset="-120"/>
                <a:ea typeface="微軟正黑體" panose="020B0604030504040204" pitchFamily="34" charset="-120"/>
              </a:rPr>
              <a:t>7%</a:t>
            </a:r>
            <a:r>
              <a:rPr lang="zh-TW" altLang="en-US" sz="1400" b="1" dirty="0">
                <a:solidFill>
                  <a:srgbClr val="0000CC"/>
                </a:solidFill>
                <a:latin typeface="微軟正黑體" panose="020B0604030504040204" pitchFamily="34" charset="-120"/>
                <a:ea typeface="微軟正黑體" panose="020B0604030504040204" pitchFamily="34" charset="-120"/>
              </a:rPr>
              <a:t>灌溉用水</a:t>
            </a:r>
          </a:p>
        </p:txBody>
      </p:sp>
      <p:sp>
        <p:nvSpPr>
          <p:cNvPr id="26" name="文字方塊 25"/>
          <p:cNvSpPr txBox="1"/>
          <p:nvPr/>
        </p:nvSpPr>
        <p:spPr>
          <a:xfrm>
            <a:off x="5423148" y="6237312"/>
            <a:ext cx="3441968" cy="338554"/>
          </a:xfrm>
          <a:prstGeom prst="rect">
            <a:avLst/>
          </a:prstGeom>
          <a:noFill/>
        </p:spPr>
        <p:txBody>
          <a:bodyPr wrap="none" rtlCol="0">
            <a:spAutoFit/>
          </a:bodyPr>
          <a:lstStyle/>
          <a:p>
            <a:pPr marL="177800" indent="-177800">
              <a:buFont typeface="Wingdings" panose="05000000000000000000" pitchFamily="2" charset="2"/>
              <a:buChar char="Ø"/>
            </a:pPr>
            <a:r>
              <a:rPr lang="zh-TW" altLang="en-US" sz="1600" b="1" dirty="0">
                <a:ea typeface="微軟正黑體" panose="020B0604030504040204" pitchFamily="34" charset="-120"/>
                <a:cs typeface="Times New Roman" panose="02020603050405020304" pitchFamily="18" charset="0"/>
              </a:rPr>
              <a:t>水文自動測報及智慧水門調控機制</a:t>
            </a:r>
          </a:p>
        </p:txBody>
      </p:sp>
      <p:sp>
        <p:nvSpPr>
          <p:cNvPr id="28" name="文字方塊 27"/>
          <p:cNvSpPr txBox="1"/>
          <p:nvPr/>
        </p:nvSpPr>
        <p:spPr>
          <a:xfrm>
            <a:off x="1979712" y="6237312"/>
            <a:ext cx="3339376" cy="338554"/>
          </a:xfrm>
          <a:prstGeom prst="rect">
            <a:avLst/>
          </a:prstGeom>
          <a:noFill/>
        </p:spPr>
        <p:txBody>
          <a:bodyPr wrap="none" rtlCol="0">
            <a:spAutoFit/>
          </a:bodyPr>
          <a:lstStyle/>
          <a:p>
            <a:pPr marL="177800" indent="-177800">
              <a:buFont typeface="Wingdings" panose="05000000000000000000" pitchFamily="2" charset="2"/>
              <a:buChar char="Ø"/>
            </a:pPr>
            <a:r>
              <a:rPr lang="zh-TW" altLang="en-US" sz="1600" b="1" dirty="0">
                <a:ea typeface="微軟正黑體" panose="020B0604030504040204" pitchFamily="34" charset="-120"/>
                <a:cs typeface="Times New Roman" panose="02020603050405020304" pitchFamily="18" charset="0"/>
              </a:rPr>
              <a:t>各灌區</a:t>
            </a:r>
            <a:r>
              <a:rPr lang="en-US" altLang="zh-TW" sz="1600" b="1" dirty="0">
                <a:ea typeface="微軟正黑體" panose="020B0604030504040204" pitchFamily="34" charset="-120"/>
                <a:cs typeface="Times New Roman" panose="02020603050405020304" pitchFamily="18" charset="0"/>
              </a:rPr>
              <a:t>3</a:t>
            </a:r>
            <a:r>
              <a:rPr lang="zh-TW" altLang="en-US" sz="1600" b="1" dirty="0">
                <a:ea typeface="微軟正黑體" panose="020B0604030504040204" pitchFamily="34" charset="-120"/>
                <a:cs typeface="Times New Roman" panose="02020603050405020304" pitchFamily="18" charset="0"/>
              </a:rPr>
              <a:t>月上旬有效雨量即時推估</a:t>
            </a:r>
          </a:p>
        </p:txBody>
      </p:sp>
      <p:sp>
        <p:nvSpPr>
          <p:cNvPr id="3" name="矩形 2"/>
          <p:cNvSpPr/>
          <p:nvPr/>
        </p:nvSpPr>
        <p:spPr>
          <a:xfrm>
            <a:off x="6644579" y="5357796"/>
            <a:ext cx="2358007" cy="461665"/>
          </a:xfrm>
          <a:prstGeom prst="rect">
            <a:avLst/>
          </a:prstGeom>
          <a:effectLst/>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sz="1200" b="1" dirty="0">
                <a:ea typeface="微軟正黑體" panose="020B0604030504040204" pitchFamily="34" charset="-120"/>
                <a:cs typeface="Times New Roman" panose="02020603050405020304" pitchFamily="18" charset="0"/>
              </a:rPr>
              <a:t>自動偵測有效降雨，透過</a:t>
            </a:r>
            <a:r>
              <a:rPr lang="zh-TW" altLang="en-US" sz="1200" b="1" dirty="0">
                <a:solidFill>
                  <a:srgbClr val="FF0000"/>
                </a:solidFill>
                <a:ea typeface="微軟正黑體" panose="020B0604030504040204" pitchFamily="34" charset="-120"/>
                <a:cs typeface="Times New Roman" panose="02020603050405020304" pitchFamily="18" charset="0"/>
              </a:rPr>
              <a:t>智慧型水門</a:t>
            </a:r>
            <a:r>
              <a:rPr lang="zh-TW" altLang="en-US" sz="1200" b="1" dirty="0">
                <a:ea typeface="微軟正黑體" panose="020B0604030504040204" pitchFamily="34" charset="-120"/>
                <a:cs typeface="Times New Roman" panose="02020603050405020304" pitchFamily="18" charset="0"/>
              </a:rPr>
              <a:t>調配灌溉用水至較缺水灌區</a:t>
            </a:r>
            <a:endParaRPr lang="zh-TW" altLang="en-US" sz="1200" dirty="0"/>
          </a:p>
        </p:txBody>
      </p:sp>
      <p:pic>
        <p:nvPicPr>
          <p:cNvPr id="4" name="圖片 3"/>
          <p:cNvPicPr>
            <a:picLocks noChangeAspect="1"/>
          </p:cNvPicPr>
          <p:nvPr/>
        </p:nvPicPr>
        <p:blipFill rotWithShape="1">
          <a:blip r:embed="rId4" cstate="print">
            <a:extLst>
              <a:ext uri="{28A0092B-C50C-407E-A947-70E740481C1C}">
                <a14:useLocalDpi xmlns:a14="http://schemas.microsoft.com/office/drawing/2010/main" val="0"/>
              </a:ext>
            </a:extLst>
          </a:blip>
          <a:srcRect l="8467" t="4851" r="6984" b="4851"/>
          <a:stretch/>
        </p:blipFill>
        <p:spPr>
          <a:xfrm>
            <a:off x="2627784" y="2933324"/>
            <a:ext cx="2189853" cy="3303988"/>
          </a:xfrm>
          <a:prstGeom prst="rect">
            <a:avLst/>
          </a:prstGeom>
        </p:spPr>
      </p:pic>
      <p:sp>
        <p:nvSpPr>
          <p:cNvPr id="5" name="矩形 4"/>
          <p:cNvSpPr/>
          <p:nvPr/>
        </p:nvSpPr>
        <p:spPr>
          <a:xfrm>
            <a:off x="2627784" y="2962614"/>
            <a:ext cx="59841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向下箭號 28"/>
          <p:cNvSpPr/>
          <p:nvPr/>
        </p:nvSpPr>
        <p:spPr>
          <a:xfrm rot="8100000">
            <a:off x="2836153" y="2759653"/>
            <a:ext cx="258784" cy="771451"/>
          </a:xfrm>
          <a:prstGeom prst="downArrow">
            <a:avLst/>
          </a:prstGeom>
          <a:solidFill>
            <a:srgbClr val="3366F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2000" dirty="0">
              <a:solidFill>
                <a:srgbClr val="00FFFF"/>
              </a:solidFill>
            </a:endParaRPr>
          </a:p>
        </p:txBody>
      </p:sp>
      <p:sp>
        <p:nvSpPr>
          <p:cNvPr id="30" name="文字方塊 29"/>
          <p:cNvSpPr txBox="1"/>
          <p:nvPr/>
        </p:nvSpPr>
        <p:spPr>
          <a:xfrm>
            <a:off x="2685401" y="3091821"/>
            <a:ext cx="723409" cy="400110"/>
          </a:xfrm>
          <a:prstGeom prst="rect">
            <a:avLst/>
          </a:prstGeom>
          <a:solidFill>
            <a:schemeClr val="bg1">
              <a:alpha val="67000"/>
            </a:schemeClr>
          </a:solidFill>
        </p:spPr>
        <p:txBody>
          <a:bodyPr wrap="square" rtlCol="0">
            <a:spAutoFit/>
          </a:bodyPr>
          <a:lstStyle/>
          <a:p>
            <a:pPr algn="ctr"/>
            <a:r>
              <a:rPr lang="zh-TW" altLang="en-US" sz="1000" b="1" dirty="0">
                <a:solidFill>
                  <a:srgbClr val="FF0000"/>
                </a:solidFill>
                <a:latin typeface="微軟正黑體" panose="020B0604030504040204" pitchFamily="34" charset="-120"/>
                <a:ea typeface="微軟正黑體" panose="020B0604030504040204" pitchFamily="34" charset="-120"/>
              </a:rPr>
              <a:t>有效雨量</a:t>
            </a:r>
            <a:endParaRPr lang="en-US" altLang="zh-TW" sz="1000" b="1" dirty="0">
              <a:solidFill>
                <a:srgbClr val="FF0000"/>
              </a:solidFill>
              <a:latin typeface="微軟正黑體" panose="020B0604030504040204" pitchFamily="34" charset="-120"/>
              <a:ea typeface="微軟正黑體" panose="020B0604030504040204" pitchFamily="34" charset="-120"/>
            </a:endParaRPr>
          </a:p>
          <a:p>
            <a:pPr algn="ctr"/>
            <a:r>
              <a:rPr lang="zh-TW" altLang="en-US" sz="1000" b="1" dirty="0">
                <a:solidFill>
                  <a:srgbClr val="FF0000"/>
                </a:solidFill>
                <a:latin typeface="微軟正黑體" panose="020B0604030504040204" pitchFamily="34" charset="-120"/>
                <a:ea typeface="微軟正黑體" panose="020B0604030504040204" pitchFamily="34" charset="-120"/>
              </a:rPr>
              <a:t>即時推估</a:t>
            </a:r>
          </a:p>
        </p:txBody>
      </p:sp>
      <p:sp>
        <p:nvSpPr>
          <p:cNvPr id="32" name="矩形 31"/>
          <p:cNvSpPr/>
          <p:nvPr/>
        </p:nvSpPr>
        <p:spPr>
          <a:xfrm>
            <a:off x="5446658" y="2617862"/>
            <a:ext cx="1197921"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p:cNvSpPr txBox="1"/>
          <p:nvPr/>
        </p:nvSpPr>
        <p:spPr>
          <a:xfrm>
            <a:off x="5580112" y="2517771"/>
            <a:ext cx="1632200" cy="461665"/>
          </a:xfrm>
          <a:prstGeom prst="rect">
            <a:avLst/>
          </a:prstGeom>
          <a:solidFill>
            <a:schemeClr val="bg1">
              <a:alpha val="67000"/>
            </a:schemeClr>
          </a:solidFill>
        </p:spPr>
        <p:txBody>
          <a:bodyPr wrap="square" rtlCol="0">
            <a:spAutoFit/>
          </a:bodyPr>
          <a:lstStyle/>
          <a:p>
            <a:pPr algn="ctr"/>
            <a:r>
              <a:rPr lang="zh-TW" altLang="en-US" sz="1200" b="1" dirty="0">
                <a:solidFill>
                  <a:srgbClr val="0000CC"/>
                </a:solidFill>
                <a:ea typeface="微軟正黑體" panose="020B0604030504040204" pitchFamily="34" charset="-120"/>
                <a:cs typeface="Times New Roman" panose="02020603050405020304" pitchFamily="18" charset="0"/>
              </a:rPr>
              <a:t>即時調配灌溉用水可提升</a:t>
            </a:r>
            <a:r>
              <a:rPr lang="en-US" altLang="zh-TW" sz="1200" b="1" dirty="0">
                <a:solidFill>
                  <a:srgbClr val="0000CC"/>
                </a:solidFill>
                <a:ea typeface="微軟正黑體" panose="020B0604030504040204" pitchFamily="34" charset="-120"/>
                <a:cs typeface="Times New Roman" panose="02020603050405020304" pitchFamily="18" charset="0"/>
              </a:rPr>
              <a:t>10%</a:t>
            </a:r>
            <a:r>
              <a:rPr lang="zh-TW" altLang="en-US" sz="1200" b="1" dirty="0">
                <a:solidFill>
                  <a:srgbClr val="0000CC"/>
                </a:solidFill>
                <a:ea typeface="微軟正黑體" panose="020B0604030504040204" pitchFamily="34" charset="-120"/>
                <a:cs typeface="Times New Roman" panose="02020603050405020304" pitchFamily="18" charset="0"/>
              </a:rPr>
              <a:t>灌溉滿足度</a:t>
            </a:r>
          </a:p>
        </p:txBody>
      </p:sp>
      <p:sp>
        <p:nvSpPr>
          <p:cNvPr id="33" name="向下箭號 32"/>
          <p:cNvSpPr/>
          <p:nvPr/>
        </p:nvSpPr>
        <p:spPr>
          <a:xfrm rot="10800000">
            <a:off x="5421737" y="2539217"/>
            <a:ext cx="258784" cy="385726"/>
          </a:xfrm>
          <a:prstGeom prst="downArrow">
            <a:avLst/>
          </a:prstGeom>
          <a:solidFill>
            <a:srgbClr val="3366F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2000" dirty="0">
              <a:solidFill>
                <a:srgbClr val="00FFFF"/>
              </a:solidFill>
            </a:endParaRPr>
          </a:p>
        </p:txBody>
      </p:sp>
      <p:sp>
        <p:nvSpPr>
          <p:cNvPr id="36" name="矩形 35"/>
          <p:cNvSpPr/>
          <p:nvPr/>
        </p:nvSpPr>
        <p:spPr>
          <a:xfrm>
            <a:off x="5390303" y="5877272"/>
            <a:ext cx="1197921"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文字方塊 33"/>
          <p:cNvSpPr txBox="1"/>
          <p:nvPr/>
        </p:nvSpPr>
        <p:spPr>
          <a:xfrm>
            <a:off x="5593834" y="5885623"/>
            <a:ext cx="1632200" cy="461665"/>
          </a:xfrm>
          <a:prstGeom prst="rect">
            <a:avLst/>
          </a:prstGeom>
          <a:noFill/>
        </p:spPr>
        <p:txBody>
          <a:bodyPr wrap="square" rtlCol="0">
            <a:spAutoFit/>
          </a:bodyPr>
          <a:lstStyle/>
          <a:p>
            <a:r>
              <a:rPr lang="zh-TW" altLang="en-US" sz="1200" b="1" dirty="0">
                <a:solidFill>
                  <a:srgbClr val="0000CC"/>
                </a:solidFill>
                <a:ea typeface="微軟正黑體" panose="020B0604030504040204" pitchFamily="34" charset="-120"/>
                <a:cs typeface="Times New Roman" panose="02020603050405020304" pitchFamily="18" charset="0"/>
              </a:rPr>
              <a:t>即時運用有效雨量</a:t>
            </a:r>
            <a:endParaRPr lang="en-US" altLang="zh-TW" sz="1200" b="1" dirty="0">
              <a:solidFill>
                <a:srgbClr val="0000CC"/>
              </a:solidFill>
              <a:ea typeface="微軟正黑體" panose="020B0604030504040204" pitchFamily="34" charset="-120"/>
              <a:cs typeface="Times New Roman" panose="02020603050405020304" pitchFamily="18" charset="0"/>
            </a:endParaRPr>
          </a:p>
          <a:p>
            <a:r>
              <a:rPr lang="zh-TW" altLang="en-US" sz="1200" b="1" dirty="0">
                <a:solidFill>
                  <a:srgbClr val="0000CC"/>
                </a:solidFill>
                <a:ea typeface="微軟正黑體" panose="020B0604030504040204" pitchFamily="34" charset="-120"/>
                <a:cs typeface="Times New Roman" panose="02020603050405020304" pitchFamily="18" charset="0"/>
              </a:rPr>
              <a:t>可減少</a:t>
            </a:r>
            <a:r>
              <a:rPr lang="en-US" altLang="zh-TW" sz="1200" b="1" dirty="0">
                <a:solidFill>
                  <a:srgbClr val="0000CC"/>
                </a:solidFill>
                <a:ea typeface="微軟正黑體" panose="020B0604030504040204" pitchFamily="34" charset="-120"/>
                <a:cs typeface="Times New Roman" panose="02020603050405020304" pitchFamily="18" charset="0"/>
              </a:rPr>
              <a:t>10%</a:t>
            </a:r>
            <a:r>
              <a:rPr lang="zh-TW" altLang="en-US" sz="1200" b="1" dirty="0">
                <a:solidFill>
                  <a:srgbClr val="0000CC"/>
                </a:solidFill>
                <a:ea typeface="微軟正黑體" panose="020B0604030504040204" pitchFamily="34" charset="-120"/>
                <a:cs typeface="Times New Roman" panose="02020603050405020304" pitchFamily="18" charset="0"/>
              </a:rPr>
              <a:t>灌溉水量</a:t>
            </a:r>
          </a:p>
        </p:txBody>
      </p:sp>
      <p:sp>
        <p:nvSpPr>
          <p:cNvPr id="35" name="向下箭號 34"/>
          <p:cNvSpPr/>
          <p:nvPr/>
        </p:nvSpPr>
        <p:spPr>
          <a:xfrm>
            <a:off x="5421737" y="5923593"/>
            <a:ext cx="258784" cy="385726"/>
          </a:xfrm>
          <a:prstGeom prst="downArrow">
            <a:avLst/>
          </a:prstGeom>
          <a:solidFill>
            <a:srgbClr val="3366F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2000" dirty="0">
              <a:solidFill>
                <a:srgbClr val="00FFFF"/>
              </a:solidFill>
            </a:endParaRPr>
          </a:p>
        </p:txBody>
      </p:sp>
    </p:spTree>
    <p:extLst>
      <p:ext uri="{BB962C8B-B14F-4D97-AF65-F5344CB8AC3E}">
        <p14:creationId xmlns:p14="http://schemas.microsoft.com/office/powerpoint/2010/main" val="3360805578"/>
      </p:ext>
    </p:extLst>
  </p:cSld>
  <p:clrMapOvr>
    <a:masterClrMapping/>
  </p:clrMapOvr>
</p:sld>
</file>

<file path=ppt/theme/theme1.xml><?xml version="1.0" encoding="utf-8"?>
<a:theme xmlns:a="http://schemas.openxmlformats.org/drawingml/2006/main" name="新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預設簡報設計">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訂設計">
      <a:majorFont>
        <a:latin typeface="Times New Roman"/>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新版</Template>
  <TotalTime>19533</TotalTime>
  <Words>3876</Words>
  <Application>Microsoft Office PowerPoint</Application>
  <PresentationFormat>如螢幕大小 (4:3)</PresentationFormat>
  <Paragraphs>590</Paragraphs>
  <Slides>26</Slides>
  <Notes>9</Notes>
  <HiddenSlides>0</HiddenSlides>
  <MMClips>0</MMClips>
  <ScaleCrop>false</ScaleCrop>
  <HeadingPairs>
    <vt:vector size="6" baseType="variant">
      <vt:variant>
        <vt:lpstr>使用字型</vt:lpstr>
      </vt:variant>
      <vt:variant>
        <vt:i4>10</vt:i4>
      </vt:variant>
      <vt:variant>
        <vt:lpstr>佈景主題</vt:lpstr>
      </vt:variant>
      <vt:variant>
        <vt:i4>2</vt:i4>
      </vt:variant>
      <vt:variant>
        <vt:lpstr>投影片標題</vt:lpstr>
      </vt:variant>
      <vt:variant>
        <vt:i4>26</vt:i4>
      </vt:variant>
    </vt:vector>
  </HeadingPairs>
  <TitlesOfParts>
    <vt:vector size="38" baseType="lpstr">
      <vt:lpstr>Microsoft JhengHei UI</vt:lpstr>
      <vt:lpstr>華康中圓體(P)</vt:lpstr>
      <vt:lpstr>華康仿宋體 Std W6</vt:lpstr>
      <vt:lpstr>微軟正黑體</vt:lpstr>
      <vt:lpstr>新細明體</vt:lpstr>
      <vt:lpstr>新細明體</vt:lpstr>
      <vt:lpstr>標楷體</vt:lpstr>
      <vt:lpstr>Arial</vt:lpstr>
      <vt:lpstr>Times New Roman</vt:lpstr>
      <vt:lpstr>Wingdings</vt:lpstr>
      <vt:lpstr>新版</vt:lpstr>
      <vt:lpstr>自訂設計</vt:lpstr>
      <vt:lpstr>PowerPoint 簡報</vt:lpstr>
      <vt:lpstr>簡報大綱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dc:creator>
  <cp:lastModifiedBy>User</cp:lastModifiedBy>
  <cp:revision>1837</cp:revision>
  <cp:lastPrinted>2022-06-22T02:03:31Z</cp:lastPrinted>
  <dcterms:created xsi:type="dcterms:W3CDTF">1601-01-01T00:00:00Z</dcterms:created>
  <dcterms:modified xsi:type="dcterms:W3CDTF">2022-06-24T12:10:17Z</dcterms:modified>
</cp:coreProperties>
</file>