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0" r:id="rId6"/>
    <p:sldId id="338" r:id="rId7"/>
    <p:sldId id="339" r:id="rId8"/>
    <p:sldId id="340" r:id="rId9"/>
    <p:sldId id="341" r:id="rId10"/>
    <p:sldId id="261" r:id="rId11"/>
    <p:sldId id="262" r:id="rId12"/>
    <p:sldId id="292" r:id="rId13"/>
    <p:sldId id="263" r:id="rId14"/>
    <p:sldId id="269" r:id="rId15"/>
    <p:sldId id="264" r:id="rId16"/>
    <p:sldId id="265" r:id="rId17"/>
    <p:sldId id="271" r:id="rId18"/>
    <p:sldId id="270" r:id="rId19"/>
    <p:sldId id="274" r:id="rId20"/>
    <p:sldId id="275" r:id="rId21"/>
    <p:sldId id="277" r:id="rId22"/>
    <p:sldId id="266" r:id="rId23"/>
    <p:sldId id="278" r:id="rId24"/>
    <p:sldId id="279" r:id="rId25"/>
    <p:sldId id="281" r:id="rId26"/>
    <p:sldId id="282" r:id="rId27"/>
    <p:sldId id="283" r:id="rId28"/>
    <p:sldId id="267" r:id="rId29"/>
    <p:sldId id="273" r:id="rId30"/>
    <p:sldId id="268" r:id="rId31"/>
    <p:sldId id="293" r:id="rId32"/>
    <p:sldId id="294" r:id="rId33"/>
    <p:sldId id="296" r:id="rId34"/>
    <p:sldId id="298" r:id="rId35"/>
    <p:sldId id="297" r:id="rId36"/>
    <p:sldId id="299" r:id="rId37"/>
    <p:sldId id="272" r:id="rId38"/>
    <p:sldId id="284" r:id="rId39"/>
    <p:sldId id="285" r:id="rId40"/>
    <p:sldId id="286" r:id="rId41"/>
    <p:sldId id="287" r:id="rId42"/>
    <p:sldId id="288" r:id="rId43"/>
    <p:sldId id="382" r:id="rId44"/>
    <p:sldId id="300" r:id="rId45"/>
    <p:sldId id="301" r:id="rId46"/>
    <p:sldId id="302" r:id="rId47"/>
    <p:sldId id="289" r:id="rId48"/>
    <p:sldId id="290" r:id="rId49"/>
    <p:sldId id="291" r:id="rId50"/>
    <p:sldId id="304" r:id="rId5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4650962-EC68-4D58-9421-712C4DC8927C}" type="doc">
      <dgm:prSet loTypeId="urn:microsoft.com/office/officeart/2005/8/layout/vList2#1" loCatId="list" qsTypeId="urn:microsoft.com/office/officeart/2005/8/quickstyle/simple1#1" qsCatId="simple" csTypeId="urn:microsoft.com/office/officeart/2005/8/colors/accent1_2#1" csCatId="accent1"/>
      <dgm:spPr/>
      <dgm:t>
        <a:bodyPr/>
        <a:lstStyle/>
        <a:p>
          <a:endParaRPr lang="zh-TW" altLang="en-US"/>
        </a:p>
      </dgm:t>
    </dgm:pt>
    <dgm:pt modelId="{3DFF478C-93F4-4657-AD13-047FD34B7136}">
      <dgm:prSet/>
      <dgm:spPr/>
      <dgm:t>
        <a:bodyPr/>
        <a:lstStyle/>
        <a:p>
          <a:pPr algn="ctr"/>
          <a:r>
            <a:rPr lang="zh-TW" baseline="0" dirty="0"/>
            <a:t>工程項目成本</a:t>
          </a:r>
          <a:endParaRPr lang="zh-TW" dirty="0"/>
        </a:p>
      </dgm:t>
    </dgm:pt>
    <dgm:pt modelId="{3FCFE22F-A46B-4AA7-8C50-CE53CB0D9B92}" type="parTrans" cxnId="{6A845530-26D4-4B14-AC25-659D1F3E69E9}">
      <dgm:prSet/>
      <dgm:spPr/>
      <dgm:t>
        <a:bodyPr/>
        <a:lstStyle/>
        <a:p>
          <a:endParaRPr lang="zh-TW" altLang="en-US"/>
        </a:p>
      </dgm:t>
    </dgm:pt>
    <dgm:pt modelId="{28B640A6-9D35-40FE-8EDC-242E9E62ECD3}" type="sibTrans" cxnId="{6A845530-26D4-4B14-AC25-659D1F3E69E9}">
      <dgm:prSet/>
      <dgm:spPr/>
      <dgm:t>
        <a:bodyPr/>
        <a:lstStyle/>
        <a:p>
          <a:endParaRPr lang="zh-TW" altLang="en-US"/>
        </a:p>
      </dgm:t>
    </dgm:pt>
    <dgm:pt modelId="{13A21F3C-CDA5-468A-95A2-AF744F2FF6C6}" type="pres">
      <dgm:prSet presAssocID="{D4650962-EC68-4D58-9421-712C4DC8927C}" presName="linear" presStyleCnt="0">
        <dgm:presLayoutVars>
          <dgm:animLvl val="lvl"/>
          <dgm:resizeHandles val="exact"/>
        </dgm:presLayoutVars>
      </dgm:prSet>
      <dgm:spPr/>
      <dgm:t>
        <a:bodyPr/>
        <a:lstStyle/>
        <a:p>
          <a:endParaRPr lang="zh-TW" altLang="en-US"/>
        </a:p>
      </dgm:t>
    </dgm:pt>
    <dgm:pt modelId="{F86323E8-C58E-48A7-B9F6-3D895F82411A}" type="pres">
      <dgm:prSet presAssocID="{3DFF478C-93F4-4657-AD13-047FD34B7136}" presName="parentText" presStyleLbl="node1" presStyleIdx="0" presStyleCnt="1">
        <dgm:presLayoutVars>
          <dgm:chMax val="0"/>
          <dgm:bulletEnabled val="1"/>
        </dgm:presLayoutVars>
      </dgm:prSet>
      <dgm:spPr/>
      <dgm:t>
        <a:bodyPr/>
        <a:lstStyle/>
        <a:p>
          <a:endParaRPr lang="zh-TW" altLang="en-US"/>
        </a:p>
      </dgm:t>
    </dgm:pt>
  </dgm:ptLst>
  <dgm:cxnLst>
    <dgm:cxn modelId="{6A845530-26D4-4B14-AC25-659D1F3E69E9}" srcId="{D4650962-EC68-4D58-9421-712C4DC8927C}" destId="{3DFF478C-93F4-4657-AD13-047FD34B7136}" srcOrd="0" destOrd="0" parTransId="{3FCFE22F-A46B-4AA7-8C50-CE53CB0D9B92}" sibTransId="{28B640A6-9D35-40FE-8EDC-242E9E62ECD3}"/>
    <dgm:cxn modelId="{8E04C90A-692D-4BBA-8915-E68A66DC8FE3}" type="presOf" srcId="{3DFF478C-93F4-4657-AD13-047FD34B7136}" destId="{F86323E8-C58E-48A7-B9F6-3D895F82411A}" srcOrd="0" destOrd="0" presId="urn:microsoft.com/office/officeart/2005/8/layout/vList2#1"/>
    <dgm:cxn modelId="{6EEBEEB6-E94C-415C-8C0B-6B8ACFBE8EBC}" type="presOf" srcId="{D4650962-EC68-4D58-9421-712C4DC8927C}" destId="{13A21F3C-CDA5-468A-95A2-AF744F2FF6C6}" srcOrd="0" destOrd="0" presId="urn:microsoft.com/office/officeart/2005/8/layout/vList2#1"/>
    <dgm:cxn modelId="{36EF04B1-E5CE-4CEE-ACEC-75A464F454DD}" type="presParOf" srcId="{13A21F3C-CDA5-468A-95A2-AF744F2FF6C6}" destId="{F86323E8-C58E-48A7-B9F6-3D895F82411A}" srcOrd="0"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5913D-8951-4BB8-B2F0-620AE668C418}" type="doc">
      <dgm:prSet loTypeId="urn:microsoft.com/office/officeart/2005/8/layout/hierarchy4" loCatId="hierarchy" qsTypeId="urn:microsoft.com/office/officeart/2005/8/quickstyle/simple1#2" qsCatId="simple" csTypeId="urn:microsoft.com/office/officeart/2005/8/colors/accent1_2#2" csCatId="accent1" phldr="1"/>
      <dgm:spPr/>
      <dgm:t>
        <a:bodyPr/>
        <a:lstStyle/>
        <a:p>
          <a:endParaRPr lang="zh-TW" altLang="en-US"/>
        </a:p>
      </dgm:t>
    </dgm:pt>
    <dgm:pt modelId="{279FA12B-F406-4BF5-A6D6-BBB87E1ADE8D}">
      <dgm:prSet/>
      <dgm:spPr/>
      <dgm:t>
        <a:bodyPr/>
        <a:lstStyle/>
        <a:p>
          <a:r>
            <a:rPr lang="zh-TW" altLang="en-US" dirty="0"/>
            <a:t>直接費</a:t>
          </a:r>
          <a:r>
            <a:rPr lang="en-US" altLang="zh-TW" dirty="0"/>
            <a:t>—</a:t>
          </a:r>
          <a:r>
            <a:rPr lang="zh-TW" altLang="en-US" dirty="0"/>
            <a:t>直接工程費及措施費</a:t>
          </a:r>
        </a:p>
      </dgm:t>
    </dgm:pt>
    <dgm:pt modelId="{306E752E-0EB5-441F-9C18-F8A0AA2FB6D6}" type="parTrans" cxnId="{39BDE2FC-14BD-4B33-A0B8-C9DC72AC071B}">
      <dgm:prSet/>
      <dgm:spPr/>
      <dgm:t>
        <a:bodyPr/>
        <a:lstStyle/>
        <a:p>
          <a:endParaRPr lang="zh-TW" altLang="en-US"/>
        </a:p>
      </dgm:t>
    </dgm:pt>
    <dgm:pt modelId="{E093688D-D665-4426-9155-F193DEBE56AF}" type="sibTrans" cxnId="{39BDE2FC-14BD-4B33-A0B8-C9DC72AC071B}">
      <dgm:prSet/>
      <dgm:spPr/>
      <dgm:t>
        <a:bodyPr/>
        <a:lstStyle/>
        <a:p>
          <a:endParaRPr lang="zh-TW" altLang="en-US"/>
        </a:p>
      </dgm:t>
    </dgm:pt>
    <dgm:pt modelId="{21D5A3C9-CAD3-4D8F-90C2-5400E14400D4}">
      <dgm:prSet/>
      <dgm:spPr/>
      <dgm:t>
        <a:bodyPr/>
        <a:lstStyle/>
        <a:p>
          <a:r>
            <a:rPr lang="zh-TW" altLang="en-US" dirty="0"/>
            <a:t>間接費</a:t>
          </a:r>
          <a:r>
            <a:rPr lang="en-US" altLang="zh-TW" dirty="0"/>
            <a:t>—</a:t>
          </a:r>
          <a:r>
            <a:rPr lang="zh-TW" altLang="en-US" dirty="0"/>
            <a:t>規費及管理費</a:t>
          </a:r>
        </a:p>
      </dgm:t>
    </dgm:pt>
    <dgm:pt modelId="{D04DB229-1B03-4242-8A06-47DD45C0C782}" type="parTrans" cxnId="{3E3AA48E-7E40-4537-AF6E-E8BBEFBC3253}">
      <dgm:prSet/>
      <dgm:spPr/>
      <dgm:t>
        <a:bodyPr/>
        <a:lstStyle/>
        <a:p>
          <a:endParaRPr lang="zh-TW" altLang="en-US"/>
        </a:p>
      </dgm:t>
    </dgm:pt>
    <dgm:pt modelId="{03C32300-F5E5-4BAA-A508-AB1BEE1472CA}" type="sibTrans" cxnId="{3E3AA48E-7E40-4537-AF6E-E8BBEFBC3253}">
      <dgm:prSet/>
      <dgm:spPr/>
      <dgm:t>
        <a:bodyPr/>
        <a:lstStyle/>
        <a:p>
          <a:endParaRPr lang="zh-TW" altLang="en-US"/>
        </a:p>
      </dgm:t>
    </dgm:pt>
    <dgm:pt modelId="{C531C42F-BD70-4086-A210-3C9A267AAE6F}">
      <dgm:prSet/>
      <dgm:spPr/>
      <dgm:t>
        <a:bodyPr/>
        <a:lstStyle/>
        <a:p>
          <a:r>
            <a:rPr lang="zh-TW" altLang="en-US" dirty="0"/>
            <a:t>稅金</a:t>
          </a:r>
        </a:p>
      </dgm:t>
    </dgm:pt>
    <dgm:pt modelId="{82973F00-45B5-4CC5-842B-566AB64EE93F}" type="parTrans" cxnId="{AFDB0276-20B4-48E3-A0B3-163C9566C389}">
      <dgm:prSet/>
      <dgm:spPr/>
      <dgm:t>
        <a:bodyPr/>
        <a:lstStyle/>
        <a:p>
          <a:endParaRPr lang="zh-TW" altLang="en-US"/>
        </a:p>
      </dgm:t>
    </dgm:pt>
    <dgm:pt modelId="{9CEAC4FF-2049-4B2C-BF0C-3AC547A8DC5D}" type="sibTrans" cxnId="{AFDB0276-20B4-48E3-A0B3-163C9566C389}">
      <dgm:prSet/>
      <dgm:spPr/>
      <dgm:t>
        <a:bodyPr/>
        <a:lstStyle/>
        <a:p>
          <a:endParaRPr lang="zh-TW" altLang="en-US"/>
        </a:p>
      </dgm:t>
    </dgm:pt>
    <dgm:pt modelId="{D86F4689-E18D-447D-B6DD-10ECE37AA368}">
      <dgm:prSet/>
      <dgm:spPr/>
      <dgm:t>
        <a:bodyPr/>
        <a:lstStyle/>
        <a:p>
          <a:r>
            <a:rPr lang="zh-TW" altLang="en-US" dirty="0"/>
            <a:t>利潤</a:t>
          </a:r>
        </a:p>
      </dgm:t>
    </dgm:pt>
    <dgm:pt modelId="{56719538-D8AD-47D6-BD93-AB280FDD81A8}" type="parTrans" cxnId="{F5E620AE-0219-4E28-9C32-A5BB534640A3}">
      <dgm:prSet/>
      <dgm:spPr/>
      <dgm:t>
        <a:bodyPr/>
        <a:lstStyle/>
        <a:p>
          <a:endParaRPr lang="zh-TW" altLang="en-US"/>
        </a:p>
      </dgm:t>
    </dgm:pt>
    <dgm:pt modelId="{E99F864A-A8DA-4B9D-9A26-75A513D58441}" type="sibTrans" cxnId="{F5E620AE-0219-4E28-9C32-A5BB534640A3}">
      <dgm:prSet/>
      <dgm:spPr/>
      <dgm:t>
        <a:bodyPr/>
        <a:lstStyle/>
        <a:p>
          <a:endParaRPr lang="zh-TW" altLang="en-US"/>
        </a:p>
      </dgm:t>
    </dgm:pt>
    <dgm:pt modelId="{6A420365-C0EA-4644-A832-131CC956FD4B}" type="pres">
      <dgm:prSet presAssocID="{CEE5913D-8951-4BB8-B2F0-620AE668C418}" presName="Name0" presStyleCnt="0">
        <dgm:presLayoutVars>
          <dgm:chPref val="1"/>
          <dgm:dir/>
          <dgm:animOne val="branch"/>
          <dgm:animLvl val="lvl"/>
          <dgm:resizeHandles/>
        </dgm:presLayoutVars>
      </dgm:prSet>
      <dgm:spPr/>
      <dgm:t>
        <a:bodyPr/>
        <a:lstStyle/>
        <a:p>
          <a:endParaRPr lang="zh-TW" altLang="en-US"/>
        </a:p>
      </dgm:t>
    </dgm:pt>
    <dgm:pt modelId="{26576AF3-1014-4745-AD5E-CDC23F7F4558}" type="pres">
      <dgm:prSet presAssocID="{279FA12B-F406-4BF5-A6D6-BBB87E1ADE8D}" presName="vertOne" presStyleCnt="0"/>
      <dgm:spPr/>
    </dgm:pt>
    <dgm:pt modelId="{6818068D-DF8A-41B6-9D82-A7FD67918592}" type="pres">
      <dgm:prSet presAssocID="{279FA12B-F406-4BF5-A6D6-BBB87E1ADE8D}" presName="txOne" presStyleLbl="node0" presStyleIdx="0" presStyleCnt="4">
        <dgm:presLayoutVars>
          <dgm:chPref val="3"/>
        </dgm:presLayoutVars>
      </dgm:prSet>
      <dgm:spPr/>
      <dgm:t>
        <a:bodyPr/>
        <a:lstStyle/>
        <a:p>
          <a:endParaRPr lang="zh-TW" altLang="en-US"/>
        </a:p>
      </dgm:t>
    </dgm:pt>
    <dgm:pt modelId="{1F3FFCF6-E4EE-4B67-98C1-A0C74F3EDE52}" type="pres">
      <dgm:prSet presAssocID="{279FA12B-F406-4BF5-A6D6-BBB87E1ADE8D}" presName="horzOne" presStyleCnt="0"/>
      <dgm:spPr/>
    </dgm:pt>
    <dgm:pt modelId="{39C00645-79B5-4DB9-97C9-2B43C4486D4A}" type="pres">
      <dgm:prSet presAssocID="{E093688D-D665-4426-9155-F193DEBE56AF}" presName="sibSpaceOne" presStyleCnt="0"/>
      <dgm:spPr/>
    </dgm:pt>
    <dgm:pt modelId="{43F13BBC-5D03-40B7-A978-D6C63B47B8D5}" type="pres">
      <dgm:prSet presAssocID="{21D5A3C9-CAD3-4D8F-90C2-5400E14400D4}" presName="vertOne" presStyleCnt="0"/>
      <dgm:spPr/>
    </dgm:pt>
    <dgm:pt modelId="{602A720F-96DC-43E4-A1CC-1C863C615D60}" type="pres">
      <dgm:prSet presAssocID="{21D5A3C9-CAD3-4D8F-90C2-5400E14400D4}" presName="txOne" presStyleLbl="node0" presStyleIdx="1" presStyleCnt="4">
        <dgm:presLayoutVars>
          <dgm:chPref val="3"/>
        </dgm:presLayoutVars>
      </dgm:prSet>
      <dgm:spPr/>
      <dgm:t>
        <a:bodyPr/>
        <a:lstStyle/>
        <a:p>
          <a:endParaRPr lang="zh-TW" altLang="en-US"/>
        </a:p>
      </dgm:t>
    </dgm:pt>
    <dgm:pt modelId="{231CA205-0734-4ADE-B4AF-8F028B1F4C99}" type="pres">
      <dgm:prSet presAssocID="{21D5A3C9-CAD3-4D8F-90C2-5400E14400D4}" presName="horzOne" presStyleCnt="0"/>
      <dgm:spPr/>
    </dgm:pt>
    <dgm:pt modelId="{49AA5AA9-102E-4352-A95A-97BE62EC9F54}" type="pres">
      <dgm:prSet presAssocID="{03C32300-F5E5-4BAA-A508-AB1BEE1472CA}" presName="sibSpaceOne" presStyleCnt="0"/>
      <dgm:spPr/>
    </dgm:pt>
    <dgm:pt modelId="{C2A7B0DE-653B-463D-B708-D7566C6EDE24}" type="pres">
      <dgm:prSet presAssocID="{C531C42F-BD70-4086-A210-3C9A267AAE6F}" presName="vertOne" presStyleCnt="0"/>
      <dgm:spPr/>
    </dgm:pt>
    <dgm:pt modelId="{4D3EDD8A-6521-48E2-97BE-BEFF34C7568B}" type="pres">
      <dgm:prSet presAssocID="{C531C42F-BD70-4086-A210-3C9A267AAE6F}" presName="txOne" presStyleLbl="node0" presStyleIdx="2" presStyleCnt="4">
        <dgm:presLayoutVars>
          <dgm:chPref val="3"/>
        </dgm:presLayoutVars>
      </dgm:prSet>
      <dgm:spPr/>
      <dgm:t>
        <a:bodyPr/>
        <a:lstStyle/>
        <a:p>
          <a:endParaRPr lang="zh-TW" altLang="en-US"/>
        </a:p>
      </dgm:t>
    </dgm:pt>
    <dgm:pt modelId="{E8FB1350-1E4F-420D-9FB1-CE1676F70A94}" type="pres">
      <dgm:prSet presAssocID="{C531C42F-BD70-4086-A210-3C9A267AAE6F}" presName="horzOne" presStyleCnt="0"/>
      <dgm:spPr/>
    </dgm:pt>
    <dgm:pt modelId="{76E99662-0825-4CF1-9946-53E80F7904D1}" type="pres">
      <dgm:prSet presAssocID="{9CEAC4FF-2049-4B2C-BF0C-3AC547A8DC5D}" presName="sibSpaceOne" presStyleCnt="0"/>
      <dgm:spPr/>
    </dgm:pt>
    <dgm:pt modelId="{47C9D61F-CF99-4159-9549-515FD21AF9FC}" type="pres">
      <dgm:prSet presAssocID="{D86F4689-E18D-447D-B6DD-10ECE37AA368}" presName="vertOne" presStyleCnt="0"/>
      <dgm:spPr/>
    </dgm:pt>
    <dgm:pt modelId="{9C5CC8F4-409D-484D-8835-A8E857BAD641}" type="pres">
      <dgm:prSet presAssocID="{D86F4689-E18D-447D-B6DD-10ECE37AA368}" presName="txOne" presStyleLbl="node0" presStyleIdx="3" presStyleCnt="4">
        <dgm:presLayoutVars>
          <dgm:chPref val="3"/>
        </dgm:presLayoutVars>
      </dgm:prSet>
      <dgm:spPr/>
      <dgm:t>
        <a:bodyPr/>
        <a:lstStyle/>
        <a:p>
          <a:endParaRPr lang="zh-TW" altLang="en-US"/>
        </a:p>
      </dgm:t>
    </dgm:pt>
    <dgm:pt modelId="{658FF933-4A34-461B-B1F5-7FB6C84593B8}" type="pres">
      <dgm:prSet presAssocID="{D86F4689-E18D-447D-B6DD-10ECE37AA368}" presName="horzOne" presStyleCnt="0"/>
      <dgm:spPr/>
    </dgm:pt>
  </dgm:ptLst>
  <dgm:cxnLst>
    <dgm:cxn modelId="{72E31274-479D-4DB1-AD8D-FE91EA782B5D}" type="presOf" srcId="{C531C42F-BD70-4086-A210-3C9A267AAE6F}" destId="{4D3EDD8A-6521-48E2-97BE-BEFF34C7568B}" srcOrd="0" destOrd="0" presId="urn:microsoft.com/office/officeart/2005/8/layout/hierarchy4"/>
    <dgm:cxn modelId="{C377686F-561D-4836-AF28-AAA61D0A9E61}" type="presOf" srcId="{279FA12B-F406-4BF5-A6D6-BBB87E1ADE8D}" destId="{6818068D-DF8A-41B6-9D82-A7FD67918592}" srcOrd="0" destOrd="0" presId="urn:microsoft.com/office/officeart/2005/8/layout/hierarchy4"/>
    <dgm:cxn modelId="{D30BA0C9-9E99-4A5E-A186-427E6A2CCB73}" type="presOf" srcId="{21D5A3C9-CAD3-4D8F-90C2-5400E14400D4}" destId="{602A720F-96DC-43E4-A1CC-1C863C615D60}" srcOrd="0" destOrd="0" presId="urn:microsoft.com/office/officeart/2005/8/layout/hierarchy4"/>
    <dgm:cxn modelId="{39BDE2FC-14BD-4B33-A0B8-C9DC72AC071B}" srcId="{CEE5913D-8951-4BB8-B2F0-620AE668C418}" destId="{279FA12B-F406-4BF5-A6D6-BBB87E1ADE8D}" srcOrd="0" destOrd="0" parTransId="{306E752E-0EB5-441F-9C18-F8A0AA2FB6D6}" sibTransId="{E093688D-D665-4426-9155-F193DEBE56AF}"/>
    <dgm:cxn modelId="{F5E620AE-0219-4E28-9C32-A5BB534640A3}" srcId="{CEE5913D-8951-4BB8-B2F0-620AE668C418}" destId="{D86F4689-E18D-447D-B6DD-10ECE37AA368}" srcOrd="3" destOrd="0" parTransId="{56719538-D8AD-47D6-BD93-AB280FDD81A8}" sibTransId="{E99F864A-A8DA-4B9D-9A26-75A513D58441}"/>
    <dgm:cxn modelId="{AFDB0276-20B4-48E3-A0B3-163C9566C389}" srcId="{CEE5913D-8951-4BB8-B2F0-620AE668C418}" destId="{C531C42F-BD70-4086-A210-3C9A267AAE6F}" srcOrd="2" destOrd="0" parTransId="{82973F00-45B5-4CC5-842B-566AB64EE93F}" sibTransId="{9CEAC4FF-2049-4B2C-BF0C-3AC547A8DC5D}"/>
    <dgm:cxn modelId="{3E3AA48E-7E40-4537-AF6E-E8BBEFBC3253}" srcId="{CEE5913D-8951-4BB8-B2F0-620AE668C418}" destId="{21D5A3C9-CAD3-4D8F-90C2-5400E14400D4}" srcOrd="1" destOrd="0" parTransId="{D04DB229-1B03-4242-8A06-47DD45C0C782}" sibTransId="{03C32300-F5E5-4BAA-A508-AB1BEE1472CA}"/>
    <dgm:cxn modelId="{BDA812C7-C92E-4B49-A6F9-B0C0F502C2F6}" type="presOf" srcId="{D86F4689-E18D-447D-B6DD-10ECE37AA368}" destId="{9C5CC8F4-409D-484D-8835-A8E857BAD641}" srcOrd="0" destOrd="0" presId="urn:microsoft.com/office/officeart/2005/8/layout/hierarchy4"/>
    <dgm:cxn modelId="{4790A2D0-F1AB-415F-8790-031175A6B741}" type="presOf" srcId="{CEE5913D-8951-4BB8-B2F0-620AE668C418}" destId="{6A420365-C0EA-4644-A832-131CC956FD4B}" srcOrd="0" destOrd="0" presId="urn:microsoft.com/office/officeart/2005/8/layout/hierarchy4"/>
    <dgm:cxn modelId="{EC4A5897-2A31-4A12-852A-B5CBF7F68963}" type="presParOf" srcId="{6A420365-C0EA-4644-A832-131CC956FD4B}" destId="{26576AF3-1014-4745-AD5E-CDC23F7F4558}" srcOrd="0" destOrd="0" presId="urn:microsoft.com/office/officeart/2005/8/layout/hierarchy4"/>
    <dgm:cxn modelId="{DA4383F6-2BCB-4733-B3C8-148380FECE8C}" type="presParOf" srcId="{26576AF3-1014-4745-AD5E-CDC23F7F4558}" destId="{6818068D-DF8A-41B6-9D82-A7FD67918592}" srcOrd="0" destOrd="0" presId="urn:microsoft.com/office/officeart/2005/8/layout/hierarchy4"/>
    <dgm:cxn modelId="{A59E201E-ECAB-41CD-AE17-3FBE0118F901}" type="presParOf" srcId="{26576AF3-1014-4745-AD5E-CDC23F7F4558}" destId="{1F3FFCF6-E4EE-4B67-98C1-A0C74F3EDE52}" srcOrd="1" destOrd="0" presId="urn:microsoft.com/office/officeart/2005/8/layout/hierarchy4"/>
    <dgm:cxn modelId="{3FF772D5-7DC6-4220-80FF-9C042C290B7E}" type="presParOf" srcId="{6A420365-C0EA-4644-A832-131CC956FD4B}" destId="{39C00645-79B5-4DB9-97C9-2B43C4486D4A}" srcOrd="1" destOrd="0" presId="urn:microsoft.com/office/officeart/2005/8/layout/hierarchy4"/>
    <dgm:cxn modelId="{763762CE-0050-4213-9735-024986F20BFB}" type="presParOf" srcId="{6A420365-C0EA-4644-A832-131CC956FD4B}" destId="{43F13BBC-5D03-40B7-A978-D6C63B47B8D5}" srcOrd="2" destOrd="0" presId="urn:microsoft.com/office/officeart/2005/8/layout/hierarchy4"/>
    <dgm:cxn modelId="{1BDFC23D-771D-4740-B6C3-4AC006F19C7D}" type="presParOf" srcId="{43F13BBC-5D03-40B7-A978-D6C63B47B8D5}" destId="{602A720F-96DC-43E4-A1CC-1C863C615D60}" srcOrd="0" destOrd="0" presId="urn:microsoft.com/office/officeart/2005/8/layout/hierarchy4"/>
    <dgm:cxn modelId="{01158C4D-287D-4DA2-A343-509CB74B2B2E}" type="presParOf" srcId="{43F13BBC-5D03-40B7-A978-D6C63B47B8D5}" destId="{231CA205-0734-4ADE-B4AF-8F028B1F4C99}" srcOrd="1" destOrd="0" presId="urn:microsoft.com/office/officeart/2005/8/layout/hierarchy4"/>
    <dgm:cxn modelId="{38C481B5-568A-4899-846C-1910917B6D52}" type="presParOf" srcId="{6A420365-C0EA-4644-A832-131CC956FD4B}" destId="{49AA5AA9-102E-4352-A95A-97BE62EC9F54}" srcOrd="3" destOrd="0" presId="urn:microsoft.com/office/officeart/2005/8/layout/hierarchy4"/>
    <dgm:cxn modelId="{418CD7F5-44A8-4E2F-A997-AEDA10259198}" type="presParOf" srcId="{6A420365-C0EA-4644-A832-131CC956FD4B}" destId="{C2A7B0DE-653B-463D-B708-D7566C6EDE24}" srcOrd="4" destOrd="0" presId="urn:microsoft.com/office/officeart/2005/8/layout/hierarchy4"/>
    <dgm:cxn modelId="{FBB00251-4034-4C9D-9053-C87E3B3B88F6}" type="presParOf" srcId="{C2A7B0DE-653B-463D-B708-D7566C6EDE24}" destId="{4D3EDD8A-6521-48E2-97BE-BEFF34C7568B}" srcOrd="0" destOrd="0" presId="urn:microsoft.com/office/officeart/2005/8/layout/hierarchy4"/>
    <dgm:cxn modelId="{8400DA37-263B-4E15-94C8-7399C5A7140B}" type="presParOf" srcId="{C2A7B0DE-653B-463D-B708-D7566C6EDE24}" destId="{E8FB1350-1E4F-420D-9FB1-CE1676F70A94}" srcOrd="1" destOrd="0" presId="urn:microsoft.com/office/officeart/2005/8/layout/hierarchy4"/>
    <dgm:cxn modelId="{F063B63D-2DC3-4048-93C7-238C899294C1}" type="presParOf" srcId="{6A420365-C0EA-4644-A832-131CC956FD4B}" destId="{76E99662-0825-4CF1-9946-53E80F7904D1}" srcOrd="5" destOrd="0" presId="urn:microsoft.com/office/officeart/2005/8/layout/hierarchy4"/>
    <dgm:cxn modelId="{CBE45E3E-F36F-4C8C-B5E1-3F9622DF3E8E}" type="presParOf" srcId="{6A420365-C0EA-4644-A832-131CC956FD4B}" destId="{47C9D61F-CF99-4159-9549-515FD21AF9FC}" srcOrd="6" destOrd="0" presId="urn:microsoft.com/office/officeart/2005/8/layout/hierarchy4"/>
    <dgm:cxn modelId="{B4DDED88-8CDF-4D69-A13D-B80F4D6B2FA6}" type="presParOf" srcId="{47C9D61F-CF99-4159-9549-515FD21AF9FC}" destId="{9C5CC8F4-409D-484D-8835-A8E857BAD641}" srcOrd="0" destOrd="0" presId="urn:microsoft.com/office/officeart/2005/8/layout/hierarchy4"/>
    <dgm:cxn modelId="{833128A9-C96D-4BF2-82FF-84C7B5C3196E}" type="presParOf" srcId="{47C9D61F-CF99-4159-9549-515FD21AF9FC}" destId="{658FF933-4A34-461B-B1F5-7FB6C84593B8}"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409FB4-C4E8-4B8B-BF0B-7AA996C1498D}" type="doc">
      <dgm:prSet loTypeId="urn:microsoft.com/office/officeart/2005/8/layout/vList2#2" loCatId="list" qsTypeId="urn:microsoft.com/office/officeart/2005/8/quickstyle/simple1#3" qsCatId="simple" csTypeId="urn:microsoft.com/office/officeart/2005/8/colors/accent1_2#3" csCatId="accent1"/>
      <dgm:spPr/>
      <dgm:t>
        <a:bodyPr/>
        <a:lstStyle/>
        <a:p>
          <a:endParaRPr lang="zh-TW" altLang="en-US"/>
        </a:p>
      </dgm:t>
    </dgm:pt>
    <dgm:pt modelId="{F9C35E97-A749-46C2-A8B8-FF30099C3136}">
      <dgm:prSet/>
      <dgm:spPr/>
      <dgm:t>
        <a:bodyPr/>
        <a:lstStyle/>
        <a:p>
          <a:r>
            <a:rPr lang="zh-TW" baseline="0"/>
            <a:t>農田水利工程成本的組成</a:t>
          </a:r>
          <a:endParaRPr lang="zh-TW"/>
        </a:p>
      </dgm:t>
    </dgm:pt>
    <dgm:pt modelId="{7A5784FC-3C15-44DD-B0D9-F054AA2E8F72}" type="parTrans" cxnId="{A0139B7B-6874-433B-AF3E-559E23BD9353}">
      <dgm:prSet/>
      <dgm:spPr/>
      <dgm:t>
        <a:bodyPr/>
        <a:lstStyle/>
        <a:p>
          <a:endParaRPr lang="zh-TW" altLang="en-US"/>
        </a:p>
      </dgm:t>
    </dgm:pt>
    <dgm:pt modelId="{E0D2DC65-0CA7-4290-91B3-7352F1CE38BB}" type="sibTrans" cxnId="{A0139B7B-6874-433B-AF3E-559E23BD9353}">
      <dgm:prSet/>
      <dgm:spPr/>
      <dgm:t>
        <a:bodyPr/>
        <a:lstStyle/>
        <a:p>
          <a:endParaRPr lang="zh-TW" altLang="en-US"/>
        </a:p>
      </dgm:t>
    </dgm:pt>
    <dgm:pt modelId="{E4FD7556-3E08-4222-8002-5AE2E7BE8271}" type="pres">
      <dgm:prSet presAssocID="{B7409FB4-C4E8-4B8B-BF0B-7AA996C1498D}" presName="linear" presStyleCnt="0">
        <dgm:presLayoutVars>
          <dgm:animLvl val="lvl"/>
          <dgm:resizeHandles val="exact"/>
        </dgm:presLayoutVars>
      </dgm:prSet>
      <dgm:spPr/>
      <dgm:t>
        <a:bodyPr/>
        <a:lstStyle/>
        <a:p>
          <a:endParaRPr lang="zh-TW" altLang="en-US"/>
        </a:p>
      </dgm:t>
    </dgm:pt>
    <dgm:pt modelId="{69BD5373-9E75-4A43-AE3D-F3C3F34B3C36}" type="pres">
      <dgm:prSet presAssocID="{F9C35E97-A749-46C2-A8B8-FF30099C3136}" presName="parentText" presStyleLbl="node1" presStyleIdx="0" presStyleCnt="1">
        <dgm:presLayoutVars>
          <dgm:chMax val="0"/>
          <dgm:bulletEnabled val="1"/>
        </dgm:presLayoutVars>
      </dgm:prSet>
      <dgm:spPr/>
      <dgm:t>
        <a:bodyPr/>
        <a:lstStyle/>
        <a:p>
          <a:endParaRPr lang="zh-TW" altLang="en-US"/>
        </a:p>
      </dgm:t>
    </dgm:pt>
  </dgm:ptLst>
  <dgm:cxnLst>
    <dgm:cxn modelId="{BE2D498F-291B-452B-A3F6-401F617EEBAD}" type="presOf" srcId="{F9C35E97-A749-46C2-A8B8-FF30099C3136}" destId="{69BD5373-9E75-4A43-AE3D-F3C3F34B3C36}" srcOrd="0" destOrd="0" presId="urn:microsoft.com/office/officeart/2005/8/layout/vList2#2"/>
    <dgm:cxn modelId="{A0139B7B-6874-433B-AF3E-559E23BD9353}" srcId="{B7409FB4-C4E8-4B8B-BF0B-7AA996C1498D}" destId="{F9C35E97-A749-46C2-A8B8-FF30099C3136}" srcOrd="0" destOrd="0" parTransId="{7A5784FC-3C15-44DD-B0D9-F054AA2E8F72}" sibTransId="{E0D2DC65-0CA7-4290-91B3-7352F1CE38BB}"/>
    <dgm:cxn modelId="{FD8A7EE1-C7BD-4CDC-883A-E53CAE93621A}" type="presOf" srcId="{B7409FB4-C4E8-4B8B-BF0B-7AA996C1498D}" destId="{E4FD7556-3E08-4222-8002-5AE2E7BE8271}" srcOrd="0" destOrd="0" presId="urn:microsoft.com/office/officeart/2005/8/layout/vList2#2"/>
    <dgm:cxn modelId="{623F8905-6B33-443B-AF94-5D8A0A26FECB}" type="presParOf" srcId="{E4FD7556-3E08-4222-8002-5AE2E7BE8271}" destId="{69BD5373-9E75-4A43-AE3D-F3C3F34B3C36}" srcOrd="0"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BA8DAC-2EBB-4C45-BD47-5304DFB5231F}" type="doc">
      <dgm:prSet loTypeId="urn:microsoft.com/office/officeart/2005/8/layout/vList2#3" loCatId="list" qsTypeId="urn:microsoft.com/office/officeart/2005/8/quickstyle/simple1#4" qsCatId="simple" csTypeId="urn:microsoft.com/office/officeart/2005/8/colors/accent1_2#4" csCatId="accent1" phldr="1"/>
      <dgm:spPr/>
      <dgm:t>
        <a:bodyPr/>
        <a:lstStyle/>
        <a:p>
          <a:endParaRPr lang="zh-TW" altLang="en-US"/>
        </a:p>
      </dgm:t>
    </dgm:pt>
    <dgm:pt modelId="{CDF5D61D-ADA9-4953-864D-4D105618B915}">
      <dgm:prSet custT="1"/>
      <dgm:spPr/>
      <dgm:t>
        <a:bodyPr/>
        <a:lstStyle/>
        <a:p>
          <a:r>
            <a:rPr lang="zh-TW" altLang="en-US" sz="2800" dirty="0"/>
            <a:t>直接成本為施工過程中耗費的構成工程實體或有助於工程形成的各項費用</a:t>
          </a:r>
        </a:p>
      </dgm:t>
    </dgm:pt>
    <dgm:pt modelId="{B2DDCB49-038D-47FC-8066-49854814221A}" type="parTrans" cxnId="{D0B77DD4-60C2-41C2-88E7-62207A7806DE}">
      <dgm:prSet/>
      <dgm:spPr/>
      <dgm:t>
        <a:bodyPr/>
        <a:lstStyle/>
        <a:p>
          <a:endParaRPr lang="zh-TW" altLang="en-US"/>
        </a:p>
      </dgm:t>
    </dgm:pt>
    <dgm:pt modelId="{EBE1441E-970A-446C-9607-B32F53068344}" type="sibTrans" cxnId="{D0B77DD4-60C2-41C2-88E7-62207A7806DE}">
      <dgm:prSet/>
      <dgm:spPr/>
      <dgm:t>
        <a:bodyPr/>
        <a:lstStyle/>
        <a:p>
          <a:endParaRPr lang="zh-TW" altLang="en-US"/>
        </a:p>
      </dgm:t>
    </dgm:pt>
    <dgm:pt modelId="{3EF9A7EE-3511-46CC-938B-FD23EE34F133}">
      <dgm:prSet custT="1"/>
      <dgm:spPr/>
      <dgm:t>
        <a:bodyPr/>
        <a:lstStyle/>
        <a:p>
          <a:r>
            <a:rPr lang="zh-TW" altLang="en-US" sz="2800" dirty="0"/>
            <a:t>直接工程費：包括人工費、材料費（含採購、運輸、保管及檢試驗）及施工機械使用費。</a:t>
          </a:r>
        </a:p>
      </dgm:t>
    </dgm:pt>
    <dgm:pt modelId="{2E55CF85-DA3F-4635-A5CE-FC6C20C360B9}" type="parTrans" cxnId="{694A8D53-495B-480A-B8F7-AF837C1E2C5F}">
      <dgm:prSet/>
      <dgm:spPr/>
      <dgm:t>
        <a:bodyPr/>
        <a:lstStyle/>
        <a:p>
          <a:endParaRPr lang="zh-TW" altLang="en-US"/>
        </a:p>
      </dgm:t>
    </dgm:pt>
    <dgm:pt modelId="{77581DBA-7573-4F51-89B4-0D0ADA639DEF}" type="sibTrans" cxnId="{694A8D53-495B-480A-B8F7-AF837C1E2C5F}">
      <dgm:prSet/>
      <dgm:spPr/>
      <dgm:t>
        <a:bodyPr/>
        <a:lstStyle/>
        <a:p>
          <a:endParaRPr lang="zh-TW" altLang="en-US"/>
        </a:p>
      </dgm:t>
    </dgm:pt>
    <dgm:pt modelId="{314E59D1-9B73-4997-A0A6-E161EA2BE209}">
      <dgm:prSet custT="1"/>
      <dgm:spPr/>
      <dgm:t>
        <a:bodyPr/>
        <a:lstStyle/>
        <a:p>
          <a:r>
            <a:rPr lang="zh-TW" altLang="en-US" sz="2800" dirty="0"/>
            <a:t>措施費：包括環境保護費、安全施工費、臨時設施費、夜間施工費、二次運搬費、大型機械設備進出場及安拆費、模板及支架、腳手架、施工排水及降水費。</a:t>
          </a:r>
        </a:p>
      </dgm:t>
    </dgm:pt>
    <dgm:pt modelId="{37B9B9EE-C988-4168-935B-B51E3843B8FF}" type="parTrans" cxnId="{F7106FF7-91BF-4AC2-AD44-B74BA1402AB1}">
      <dgm:prSet/>
      <dgm:spPr/>
      <dgm:t>
        <a:bodyPr/>
        <a:lstStyle/>
        <a:p>
          <a:endParaRPr lang="zh-TW" altLang="en-US"/>
        </a:p>
      </dgm:t>
    </dgm:pt>
    <dgm:pt modelId="{F3AC88D9-3D7E-462C-B8AC-69CE43603068}" type="sibTrans" cxnId="{F7106FF7-91BF-4AC2-AD44-B74BA1402AB1}">
      <dgm:prSet/>
      <dgm:spPr/>
      <dgm:t>
        <a:bodyPr/>
        <a:lstStyle/>
        <a:p>
          <a:endParaRPr lang="zh-TW" altLang="en-US"/>
        </a:p>
      </dgm:t>
    </dgm:pt>
    <dgm:pt modelId="{24B7FB02-95A1-4C8D-A502-950F5234AA87}" type="pres">
      <dgm:prSet presAssocID="{22BA8DAC-2EBB-4C45-BD47-5304DFB5231F}" presName="linear" presStyleCnt="0">
        <dgm:presLayoutVars>
          <dgm:animLvl val="lvl"/>
          <dgm:resizeHandles val="exact"/>
        </dgm:presLayoutVars>
      </dgm:prSet>
      <dgm:spPr/>
      <dgm:t>
        <a:bodyPr/>
        <a:lstStyle/>
        <a:p>
          <a:endParaRPr lang="zh-TW" altLang="en-US"/>
        </a:p>
      </dgm:t>
    </dgm:pt>
    <dgm:pt modelId="{9EA651A9-92F3-40D0-86EC-630B203D2973}" type="pres">
      <dgm:prSet presAssocID="{CDF5D61D-ADA9-4953-864D-4D105618B915}" presName="parentText" presStyleLbl="node1" presStyleIdx="0" presStyleCnt="3">
        <dgm:presLayoutVars>
          <dgm:chMax val="0"/>
          <dgm:bulletEnabled val="1"/>
        </dgm:presLayoutVars>
      </dgm:prSet>
      <dgm:spPr/>
      <dgm:t>
        <a:bodyPr/>
        <a:lstStyle/>
        <a:p>
          <a:endParaRPr lang="zh-TW" altLang="en-US"/>
        </a:p>
      </dgm:t>
    </dgm:pt>
    <dgm:pt modelId="{ED524149-A45A-45CF-93C7-63A01CA8B4BD}" type="pres">
      <dgm:prSet presAssocID="{EBE1441E-970A-446C-9607-B32F53068344}" presName="spacer" presStyleCnt="0"/>
      <dgm:spPr/>
    </dgm:pt>
    <dgm:pt modelId="{81B34F5C-1274-4442-BB40-578A93A60E20}" type="pres">
      <dgm:prSet presAssocID="{3EF9A7EE-3511-46CC-938B-FD23EE34F133}" presName="parentText" presStyleLbl="node1" presStyleIdx="1" presStyleCnt="3">
        <dgm:presLayoutVars>
          <dgm:chMax val="0"/>
          <dgm:bulletEnabled val="1"/>
        </dgm:presLayoutVars>
      </dgm:prSet>
      <dgm:spPr/>
      <dgm:t>
        <a:bodyPr/>
        <a:lstStyle/>
        <a:p>
          <a:endParaRPr lang="zh-TW" altLang="en-US"/>
        </a:p>
      </dgm:t>
    </dgm:pt>
    <dgm:pt modelId="{4B31B426-446D-4C3F-8ABC-25AD321D524F}" type="pres">
      <dgm:prSet presAssocID="{77581DBA-7573-4F51-89B4-0D0ADA639DEF}" presName="spacer" presStyleCnt="0"/>
      <dgm:spPr/>
    </dgm:pt>
    <dgm:pt modelId="{8E09D88A-893B-4793-96B8-A0C3AEE91E17}" type="pres">
      <dgm:prSet presAssocID="{314E59D1-9B73-4997-A0A6-E161EA2BE209}" presName="parentText" presStyleLbl="node1" presStyleIdx="2" presStyleCnt="3">
        <dgm:presLayoutVars>
          <dgm:chMax val="0"/>
          <dgm:bulletEnabled val="1"/>
        </dgm:presLayoutVars>
      </dgm:prSet>
      <dgm:spPr/>
      <dgm:t>
        <a:bodyPr/>
        <a:lstStyle/>
        <a:p>
          <a:endParaRPr lang="zh-TW" altLang="en-US"/>
        </a:p>
      </dgm:t>
    </dgm:pt>
  </dgm:ptLst>
  <dgm:cxnLst>
    <dgm:cxn modelId="{EF33C337-2871-427D-8128-7AD1BC0A9909}" type="presOf" srcId="{22BA8DAC-2EBB-4C45-BD47-5304DFB5231F}" destId="{24B7FB02-95A1-4C8D-A502-950F5234AA87}" srcOrd="0" destOrd="0" presId="urn:microsoft.com/office/officeart/2005/8/layout/vList2#3"/>
    <dgm:cxn modelId="{A438A0F6-9823-4972-BB8D-7B63F0D48623}" type="presOf" srcId="{3EF9A7EE-3511-46CC-938B-FD23EE34F133}" destId="{81B34F5C-1274-4442-BB40-578A93A60E20}" srcOrd="0" destOrd="0" presId="urn:microsoft.com/office/officeart/2005/8/layout/vList2#3"/>
    <dgm:cxn modelId="{F7106FF7-91BF-4AC2-AD44-B74BA1402AB1}" srcId="{22BA8DAC-2EBB-4C45-BD47-5304DFB5231F}" destId="{314E59D1-9B73-4997-A0A6-E161EA2BE209}" srcOrd="2" destOrd="0" parTransId="{37B9B9EE-C988-4168-935B-B51E3843B8FF}" sibTransId="{F3AC88D9-3D7E-462C-B8AC-69CE43603068}"/>
    <dgm:cxn modelId="{1FC24D9B-3F37-43D3-A12B-D5B1323C0084}" type="presOf" srcId="{314E59D1-9B73-4997-A0A6-E161EA2BE209}" destId="{8E09D88A-893B-4793-96B8-A0C3AEE91E17}" srcOrd="0" destOrd="0" presId="urn:microsoft.com/office/officeart/2005/8/layout/vList2#3"/>
    <dgm:cxn modelId="{694A8D53-495B-480A-B8F7-AF837C1E2C5F}" srcId="{22BA8DAC-2EBB-4C45-BD47-5304DFB5231F}" destId="{3EF9A7EE-3511-46CC-938B-FD23EE34F133}" srcOrd="1" destOrd="0" parTransId="{2E55CF85-DA3F-4635-A5CE-FC6C20C360B9}" sibTransId="{77581DBA-7573-4F51-89B4-0D0ADA639DEF}"/>
    <dgm:cxn modelId="{7F8C51F7-6C28-4419-BC27-935FA39716EC}" type="presOf" srcId="{CDF5D61D-ADA9-4953-864D-4D105618B915}" destId="{9EA651A9-92F3-40D0-86EC-630B203D2973}" srcOrd="0" destOrd="0" presId="urn:microsoft.com/office/officeart/2005/8/layout/vList2#3"/>
    <dgm:cxn modelId="{D0B77DD4-60C2-41C2-88E7-62207A7806DE}" srcId="{22BA8DAC-2EBB-4C45-BD47-5304DFB5231F}" destId="{CDF5D61D-ADA9-4953-864D-4D105618B915}" srcOrd="0" destOrd="0" parTransId="{B2DDCB49-038D-47FC-8066-49854814221A}" sibTransId="{EBE1441E-970A-446C-9607-B32F53068344}"/>
    <dgm:cxn modelId="{D7B89032-D62E-4F4B-AD16-AC263ACC0070}" type="presParOf" srcId="{24B7FB02-95A1-4C8D-A502-950F5234AA87}" destId="{9EA651A9-92F3-40D0-86EC-630B203D2973}" srcOrd="0" destOrd="0" presId="urn:microsoft.com/office/officeart/2005/8/layout/vList2#3"/>
    <dgm:cxn modelId="{3628E860-B75E-455D-9682-0A745ABA9F4E}" type="presParOf" srcId="{24B7FB02-95A1-4C8D-A502-950F5234AA87}" destId="{ED524149-A45A-45CF-93C7-63A01CA8B4BD}" srcOrd="1" destOrd="0" presId="urn:microsoft.com/office/officeart/2005/8/layout/vList2#3"/>
    <dgm:cxn modelId="{EFAB917E-5EC7-48FA-841A-D98DFDD88637}" type="presParOf" srcId="{24B7FB02-95A1-4C8D-A502-950F5234AA87}" destId="{81B34F5C-1274-4442-BB40-578A93A60E20}" srcOrd="2" destOrd="0" presId="urn:microsoft.com/office/officeart/2005/8/layout/vList2#3"/>
    <dgm:cxn modelId="{002B46F7-1398-461A-B948-989F76EB2C46}" type="presParOf" srcId="{24B7FB02-95A1-4C8D-A502-950F5234AA87}" destId="{4B31B426-446D-4C3F-8ABC-25AD321D524F}" srcOrd="3" destOrd="0" presId="urn:microsoft.com/office/officeart/2005/8/layout/vList2#3"/>
    <dgm:cxn modelId="{1F04E89F-F48E-43C9-AF3E-ABCA011A2799}" type="presParOf" srcId="{24B7FB02-95A1-4C8D-A502-950F5234AA87}" destId="{8E09D88A-893B-4793-96B8-A0C3AEE91E17}" srcOrd="4" destOrd="0" presId="urn:microsoft.com/office/officeart/2005/8/layout/vList2#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5F9844-A4C9-4F34-AD3F-2F7FC14064FE}" type="doc">
      <dgm:prSet loTypeId="urn:microsoft.com/office/officeart/2005/8/layout/orgChart1#1" loCatId="hierarchy" qsTypeId="urn:microsoft.com/office/officeart/2005/8/quickstyle/simple1#5" qsCatId="simple" csTypeId="urn:microsoft.com/office/officeart/2005/8/colors/accent1_2#5" csCatId="accent1"/>
      <dgm:spPr/>
      <dgm:t>
        <a:bodyPr/>
        <a:lstStyle/>
        <a:p>
          <a:endParaRPr lang="zh-TW" altLang="en-US"/>
        </a:p>
      </dgm:t>
    </dgm:pt>
    <dgm:pt modelId="{A6A36E6E-D78A-403A-B6F6-743B1AF4A151}">
      <dgm:prSet/>
      <dgm:spPr/>
      <dgm:t>
        <a:bodyPr/>
        <a:lstStyle/>
        <a:p>
          <a:r>
            <a:rPr lang="zh-TW"/>
            <a:t>間接成本為施工準備，組織施工生產和管理所需的各種費用</a:t>
          </a:r>
        </a:p>
      </dgm:t>
    </dgm:pt>
    <dgm:pt modelId="{D8C84F29-7BA4-4EBA-BB0B-7371DB8B619F}" type="parTrans" cxnId="{3E94BAEC-4034-4E3C-AC02-51E2518BEC21}">
      <dgm:prSet/>
      <dgm:spPr/>
      <dgm:t>
        <a:bodyPr/>
        <a:lstStyle/>
        <a:p>
          <a:endParaRPr lang="zh-TW" altLang="en-US"/>
        </a:p>
      </dgm:t>
    </dgm:pt>
    <dgm:pt modelId="{8E4FE008-4860-4B17-9025-F179B8124B2C}" type="sibTrans" cxnId="{3E94BAEC-4034-4E3C-AC02-51E2518BEC21}">
      <dgm:prSet/>
      <dgm:spPr/>
      <dgm:t>
        <a:bodyPr/>
        <a:lstStyle/>
        <a:p>
          <a:endParaRPr lang="zh-TW" altLang="en-US"/>
        </a:p>
      </dgm:t>
    </dgm:pt>
    <dgm:pt modelId="{C7F50BA2-E7C6-436B-BD07-10B23C3777D0}">
      <dgm:prSet/>
      <dgm:spPr/>
      <dgm:t>
        <a:bodyPr/>
        <a:lstStyle/>
        <a:p>
          <a:r>
            <a:rPr lang="zh-TW"/>
            <a:t>規費、空污費、保險費</a:t>
          </a:r>
        </a:p>
      </dgm:t>
    </dgm:pt>
    <dgm:pt modelId="{1404C8DA-198B-4771-9E25-B807A37E6897}" type="parTrans" cxnId="{F35A25D8-DC11-42CF-B9E0-4FA47E590D38}">
      <dgm:prSet/>
      <dgm:spPr/>
      <dgm:t>
        <a:bodyPr/>
        <a:lstStyle/>
        <a:p>
          <a:endParaRPr lang="zh-TW" altLang="en-US"/>
        </a:p>
      </dgm:t>
    </dgm:pt>
    <dgm:pt modelId="{A51C02FD-18E0-4375-AB1F-38ABC1F21A5D}" type="sibTrans" cxnId="{F35A25D8-DC11-42CF-B9E0-4FA47E590D38}">
      <dgm:prSet/>
      <dgm:spPr/>
      <dgm:t>
        <a:bodyPr/>
        <a:lstStyle/>
        <a:p>
          <a:endParaRPr lang="zh-TW" altLang="en-US"/>
        </a:p>
      </dgm:t>
    </dgm:pt>
    <dgm:pt modelId="{E0692292-CEA4-457B-A983-B5B4F4D7E0E2}">
      <dgm:prSet/>
      <dgm:spPr/>
      <dgm:t>
        <a:bodyPr/>
        <a:lstStyle/>
        <a:p>
          <a:r>
            <a:rPr lang="zh-TW"/>
            <a:t>現場施工組織管理費</a:t>
          </a:r>
        </a:p>
      </dgm:t>
    </dgm:pt>
    <dgm:pt modelId="{CFCA212C-A0C3-4ECC-BDCD-9011A77C73B5}" type="parTrans" cxnId="{D9B76435-C370-4D06-B104-C9EB15706E05}">
      <dgm:prSet/>
      <dgm:spPr/>
      <dgm:t>
        <a:bodyPr/>
        <a:lstStyle/>
        <a:p>
          <a:endParaRPr lang="zh-TW" altLang="en-US"/>
        </a:p>
      </dgm:t>
    </dgm:pt>
    <dgm:pt modelId="{884E1585-587B-4A4E-AC43-BC9B5A7956C1}" type="sibTrans" cxnId="{D9B76435-C370-4D06-B104-C9EB15706E05}">
      <dgm:prSet/>
      <dgm:spPr/>
      <dgm:t>
        <a:bodyPr/>
        <a:lstStyle/>
        <a:p>
          <a:endParaRPr lang="zh-TW" altLang="en-US"/>
        </a:p>
      </dgm:t>
    </dgm:pt>
    <dgm:pt modelId="{953E3911-FF2B-4B19-9BA8-4716079035A7}" type="pres">
      <dgm:prSet presAssocID="{925F9844-A4C9-4F34-AD3F-2F7FC14064FE}" presName="hierChild1" presStyleCnt="0">
        <dgm:presLayoutVars>
          <dgm:orgChart val="1"/>
          <dgm:chPref val="1"/>
          <dgm:dir/>
          <dgm:animOne val="branch"/>
          <dgm:animLvl val="lvl"/>
          <dgm:resizeHandles/>
        </dgm:presLayoutVars>
      </dgm:prSet>
      <dgm:spPr/>
      <dgm:t>
        <a:bodyPr/>
        <a:lstStyle/>
        <a:p>
          <a:endParaRPr lang="zh-TW" altLang="en-US"/>
        </a:p>
      </dgm:t>
    </dgm:pt>
    <dgm:pt modelId="{833CDAF8-42F2-47B8-8F86-B9040897E483}" type="pres">
      <dgm:prSet presAssocID="{A6A36E6E-D78A-403A-B6F6-743B1AF4A151}" presName="hierRoot1" presStyleCnt="0">
        <dgm:presLayoutVars>
          <dgm:hierBranch val="init"/>
        </dgm:presLayoutVars>
      </dgm:prSet>
      <dgm:spPr/>
    </dgm:pt>
    <dgm:pt modelId="{551993C3-D20D-4E06-97FD-0B2823E357E2}" type="pres">
      <dgm:prSet presAssocID="{A6A36E6E-D78A-403A-B6F6-743B1AF4A151}" presName="rootComposite1" presStyleCnt="0"/>
      <dgm:spPr/>
    </dgm:pt>
    <dgm:pt modelId="{01BF3819-3779-4994-8573-D6075DB8DAAB}" type="pres">
      <dgm:prSet presAssocID="{A6A36E6E-D78A-403A-B6F6-743B1AF4A151}" presName="rootText1" presStyleLbl="node0" presStyleIdx="0" presStyleCnt="1">
        <dgm:presLayoutVars>
          <dgm:chPref val="3"/>
        </dgm:presLayoutVars>
      </dgm:prSet>
      <dgm:spPr/>
      <dgm:t>
        <a:bodyPr/>
        <a:lstStyle/>
        <a:p>
          <a:endParaRPr lang="zh-TW" altLang="en-US"/>
        </a:p>
      </dgm:t>
    </dgm:pt>
    <dgm:pt modelId="{5A572197-9DFB-44D7-855D-D7D78FB74AFF}" type="pres">
      <dgm:prSet presAssocID="{A6A36E6E-D78A-403A-B6F6-743B1AF4A151}" presName="rootConnector1" presStyleLbl="node1" presStyleIdx="0" presStyleCnt="0"/>
      <dgm:spPr/>
      <dgm:t>
        <a:bodyPr/>
        <a:lstStyle/>
        <a:p>
          <a:endParaRPr lang="zh-TW" altLang="en-US"/>
        </a:p>
      </dgm:t>
    </dgm:pt>
    <dgm:pt modelId="{159B3577-9710-47A2-A05B-2EA569EA7B0B}" type="pres">
      <dgm:prSet presAssocID="{A6A36E6E-D78A-403A-B6F6-743B1AF4A151}" presName="hierChild2" presStyleCnt="0"/>
      <dgm:spPr/>
    </dgm:pt>
    <dgm:pt modelId="{11E5A2EB-2A8D-4AE8-AD93-5EAF0D724482}" type="pres">
      <dgm:prSet presAssocID="{1404C8DA-198B-4771-9E25-B807A37E6897}" presName="Name37" presStyleLbl="parChTrans1D2" presStyleIdx="0" presStyleCnt="2"/>
      <dgm:spPr/>
      <dgm:t>
        <a:bodyPr/>
        <a:lstStyle/>
        <a:p>
          <a:endParaRPr lang="zh-TW" altLang="en-US"/>
        </a:p>
      </dgm:t>
    </dgm:pt>
    <dgm:pt modelId="{FC96CE51-EA3F-4B67-8CDC-05D3B6785C33}" type="pres">
      <dgm:prSet presAssocID="{C7F50BA2-E7C6-436B-BD07-10B23C3777D0}" presName="hierRoot2" presStyleCnt="0">
        <dgm:presLayoutVars>
          <dgm:hierBranch val="init"/>
        </dgm:presLayoutVars>
      </dgm:prSet>
      <dgm:spPr/>
    </dgm:pt>
    <dgm:pt modelId="{45786B54-F7EF-4B94-857A-9103756D9BCD}" type="pres">
      <dgm:prSet presAssocID="{C7F50BA2-E7C6-436B-BD07-10B23C3777D0}" presName="rootComposite" presStyleCnt="0"/>
      <dgm:spPr/>
    </dgm:pt>
    <dgm:pt modelId="{B48C8236-5D4C-471A-ACE5-8A045146C69D}" type="pres">
      <dgm:prSet presAssocID="{C7F50BA2-E7C6-436B-BD07-10B23C3777D0}" presName="rootText" presStyleLbl="node2" presStyleIdx="0" presStyleCnt="2">
        <dgm:presLayoutVars>
          <dgm:chPref val="3"/>
        </dgm:presLayoutVars>
      </dgm:prSet>
      <dgm:spPr/>
      <dgm:t>
        <a:bodyPr/>
        <a:lstStyle/>
        <a:p>
          <a:endParaRPr lang="zh-TW" altLang="en-US"/>
        </a:p>
      </dgm:t>
    </dgm:pt>
    <dgm:pt modelId="{4796B24D-A119-4C52-A609-631AE9ABE74C}" type="pres">
      <dgm:prSet presAssocID="{C7F50BA2-E7C6-436B-BD07-10B23C3777D0}" presName="rootConnector" presStyleLbl="node2" presStyleIdx="0" presStyleCnt="2"/>
      <dgm:spPr/>
      <dgm:t>
        <a:bodyPr/>
        <a:lstStyle/>
        <a:p>
          <a:endParaRPr lang="zh-TW" altLang="en-US"/>
        </a:p>
      </dgm:t>
    </dgm:pt>
    <dgm:pt modelId="{58C32A25-C123-4581-834A-71DB23914D7B}" type="pres">
      <dgm:prSet presAssocID="{C7F50BA2-E7C6-436B-BD07-10B23C3777D0}" presName="hierChild4" presStyleCnt="0"/>
      <dgm:spPr/>
    </dgm:pt>
    <dgm:pt modelId="{81E30C2E-14F7-469A-ABA9-B17F854B27FE}" type="pres">
      <dgm:prSet presAssocID="{C7F50BA2-E7C6-436B-BD07-10B23C3777D0}" presName="hierChild5" presStyleCnt="0"/>
      <dgm:spPr/>
    </dgm:pt>
    <dgm:pt modelId="{61ED4D4D-6994-4143-ADFE-4ED4579BBA5D}" type="pres">
      <dgm:prSet presAssocID="{CFCA212C-A0C3-4ECC-BDCD-9011A77C73B5}" presName="Name37" presStyleLbl="parChTrans1D2" presStyleIdx="1" presStyleCnt="2"/>
      <dgm:spPr/>
      <dgm:t>
        <a:bodyPr/>
        <a:lstStyle/>
        <a:p>
          <a:endParaRPr lang="zh-TW" altLang="en-US"/>
        </a:p>
      </dgm:t>
    </dgm:pt>
    <dgm:pt modelId="{F88C616C-E162-47B2-B1B1-5E45C3E59B2F}" type="pres">
      <dgm:prSet presAssocID="{E0692292-CEA4-457B-A983-B5B4F4D7E0E2}" presName="hierRoot2" presStyleCnt="0">
        <dgm:presLayoutVars>
          <dgm:hierBranch val="init"/>
        </dgm:presLayoutVars>
      </dgm:prSet>
      <dgm:spPr/>
    </dgm:pt>
    <dgm:pt modelId="{5C79D21B-2412-4D7A-8296-518AB96715F6}" type="pres">
      <dgm:prSet presAssocID="{E0692292-CEA4-457B-A983-B5B4F4D7E0E2}" presName="rootComposite" presStyleCnt="0"/>
      <dgm:spPr/>
    </dgm:pt>
    <dgm:pt modelId="{C26F9C5F-A648-4A4F-8B5A-C9A18717C870}" type="pres">
      <dgm:prSet presAssocID="{E0692292-CEA4-457B-A983-B5B4F4D7E0E2}" presName="rootText" presStyleLbl="node2" presStyleIdx="1" presStyleCnt="2">
        <dgm:presLayoutVars>
          <dgm:chPref val="3"/>
        </dgm:presLayoutVars>
      </dgm:prSet>
      <dgm:spPr/>
      <dgm:t>
        <a:bodyPr/>
        <a:lstStyle/>
        <a:p>
          <a:endParaRPr lang="zh-TW" altLang="en-US"/>
        </a:p>
      </dgm:t>
    </dgm:pt>
    <dgm:pt modelId="{813247E2-ABEC-441B-88AC-2A7687D85186}" type="pres">
      <dgm:prSet presAssocID="{E0692292-CEA4-457B-A983-B5B4F4D7E0E2}" presName="rootConnector" presStyleLbl="node2" presStyleIdx="1" presStyleCnt="2"/>
      <dgm:spPr/>
      <dgm:t>
        <a:bodyPr/>
        <a:lstStyle/>
        <a:p>
          <a:endParaRPr lang="zh-TW" altLang="en-US"/>
        </a:p>
      </dgm:t>
    </dgm:pt>
    <dgm:pt modelId="{F295484C-7E81-4F5C-A73A-593102F2B339}" type="pres">
      <dgm:prSet presAssocID="{E0692292-CEA4-457B-A983-B5B4F4D7E0E2}" presName="hierChild4" presStyleCnt="0"/>
      <dgm:spPr/>
    </dgm:pt>
    <dgm:pt modelId="{0A162CA4-4A6B-42D7-9123-B48927FE0BCA}" type="pres">
      <dgm:prSet presAssocID="{E0692292-CEA4-457B-A983-B5B4F4D7E0E2}" presName="hierChild5" presStyleCnt="0"/>
      <dgm:spPr/>
    </dgm:pt>
    <dgm:pt modelId="{C4566724-0293-4684-B00E-869A80FFD6B7}" type="pres">
      <dgm:prSet presAssocID="{A6A36E6E-D78A-403A-B6F6-743B1AF4A151}" presName="hierChild3" presStyleCnt="0"/>
      <dgm:spPr/>
    </dgm:pt>
  </dgm:ptLst>
  <dgm:cxnLst>
    <dgm:cxn modelId="{80FC7F39-6087-4F94-AC88-35A930FD0B52}" type="presOf" srcId="{E0692292-CEA4-457B-A983-B5B4F4D7E0E2}" destId="{813247E2-ABEC-441B-88AC-2A7687D85186}" srcOrd="1" destOrd="0" presId="urn:microsoft.com/office/officeart/2005/8/layout/orgChart1#1"/>
    <dgm:cxn modelId="{B596F853-8E12-4990-A9F5-E9444E29FF7E}" type="presOf" srcId="{C7F50BA2-E7C6-436B-BD07-10B23C3777D0}" destId="{4796B24D-A119-4C52-A609-631AE9ABE74C}" srcOrd="1" destOrd="0" presId="urn:microsoft.com/office/officeart/2005/8/layout/orgChart1#1"/>
    <dgm:cxn modelId="{8A929238-A304-4236-970F-FA1186E7CB0D}" type="presOf" srcId="{925F9844-A4C9-4F34-AD3F-2F7FC14064FE}" destId="{953E3911-FF2B-4B19-9BA8-4716079035A7}" srcOrd="0" destOrd="0" presId="urn:microsoft.com/office/officeart/2005/8/layout/orgChart1#1"/>
    <dgm:cxn modelId="{3E94BAEC-4034-4E3C-AC02-51E2518BEC21}" srcId="{925F9844-A4C9-4F34-AD3F-2F7FC14064FE}" destId="{A6A36E6E-D78A-403A-B6F6-743B1AF4A151}" srcOrd="0" destOrd="0" parTransId="{D8C84F29-7BA4-4EBA-BB0B-7371DB8B619F}" sibTransId="{8E4FE008-4860-4B17-9025-F179B8124B2C}"/>
    <dgm:cxn modelId="{B22647F4-6096-44FC-90DA-BE354D2431A8}" type="presOf" srcId="{1404C8DA-198B-4771-9E25-B807A37E6897}" destId="{11E5A2EB-2A8D-4AE8-AD93-5EAF0D724482}" srcOrd="0" destOrd="0" presId="urn:microsoft.com/office/officeart/2005/8/layout/orgChart1#1"/>
    <dgm:cxn modelId="{73443B79-EF39-45CD-8EAC-F329C2F1A4FF}" type="presOf" srcId="{E0692292-CEA4-457B-A983-B5B4F4D7E0E2}" destId="{C26F9C5F-A648-4A4F-8B5A-C9A18717C870}" srcOrd="0" destOrd="0" presId="urn:microsoft.com/office/officeart/2005/8/layout/orgChart1#1"/>
    <dgm:cxn modelId="{10D57AFA-1B8D-4F67-B923-2CD9989F3E49}" type="presOf" srcId="{A6A36E6E-D78A-403A-B6F6-743B1AF4A151}" destId="{01BF3819-3779-4994-8573-D6075DB8DAAB}" srcOrd="0" destOrd="0" presId="urn:microsoft.com/office/officeart/2005/8/layout/orgChart1#1"/>
    <dgm:cxn modelId="{CC470A5F-8B03-4174-881E-BFBB5FF4D837}" type="presOf" srcId="{A6A36E6E-D78A-403A-B6F6-743B1AF4A151}" destId="{5A572197-9DFB-44D7-855D-D7D78FB74AFF}" srcOrd="1" destOrd="0" presId="urn:microsoft.com/office/officeart/2005/8/layout/orgChart1#1"/>
    <dgm:cxn modelId="{B9F66A4B-11C1-4C18-864A-0861E25A604D}" type="presOf" srcId="{C7F50BA2-E7C6-436B-BD07-10B23C3777D0}" destId="{B48C8236-5D4C-471A-ACE5-8A045146C69D}" srcOrd="0" destOrd="0" presId="urn:microsoft.com/office/officeart/2005/8/layout/orgChart1#1"/>
    <dgm:cxn modelId="{12EEB057-456C-4825-872A-F39E8EA85225}" type="presOf" srcId="{CFCA212C-A0C3-4ECC-BDCD-9011A77C73B5}" destId="{61ED4D4D-6994-4143-ADFE-4ED4579BBA5D}" srcOrd="0" destOrd="0" presId="urn:microsoft.com/office/officeart/2005/8/layout/orgChart1#1"/>
    <dgm:cxn modelId="{D9B76435-C370-4D06-B104-C9EB15706E05}" srcId="{A6A36E6E-D78A-403A-B6F6-743B1AF4A151}" destId="{E0692292-CEA4-457B-A983-B5B4F4D7E0E2}" srcOrd="1" destOrd="0" parTransId="{CFCA212C-A0C3-4ECC-BDCD-9011A77C73B5}" sibTransId="{884E1585-587B-4A4E-AC43-BC9B5A7956C1}"/>
    <dgm:cxn modelId="{F35A25D8-DC11-42CF-B9E0-4FA47E590D38}" srcId="{A6A36E6E-D78A-403A-B6F6-743B1AF4A151}" destId="{C7F50BA2-E7C6-436B-BD07-10B23C3777D0}" srcOrd="0" destOrd="0" parTransId="{1404C8DA-198B-4771-9E25-B807A37E6897}" sibTransId="{A51C02FD-18E0-4375-AB1F-38ABC1F21A5D}"/>
    <dgm:cxn modelId="{4A3208C5-85BA-45B9-8401-8AD8CC887419}" type="presParOf" srcId="{953E3911-FF2B-4B19-9BA8-4716079035A7}" destId="{833CDAF8-42F2-47B8-8F86-B9040897E483}" srcOrd="0" destOrd="0" presId="urn:microsoft.com/office/officeart/2005/8/layout/orgChart1#1"/>
    <dgm:cxn modelId="{10882709-48B1-4731-AB6D-E3167447DF4E}" type="presParOf" srcId="{833CDAF8-42F2-47B8-8F86-B9040897E483}" destId="{551993C3-D20D-4E06-97FD-0B2823E357E2}" srcOrd="0" destOrd="0" presId="urn:microsoft.com/office/officeart/2005/8/layout/orgChart1#1"/>
    <dgm:cxn modelId="{A748AF63-69FE-473D-BD21-59629D4594BF}" type="presParOf" srcId="{551993C3-D20D-4E06-97FD-0B2823E357E2}" destId="{01BF3819-3779-4994-8573-D6075DB8DAAB}" srcOrd="0" destOrd="0" presId="urn:microsoft.com/office/officeart/2005/8/layout/orgChart1#1"/>
    <dgm:cxn modelId="{4C21B608-A401-4F2D-825B-A5ACD6778924}" type="presParOf" srcId="{551993C3-D20D-4E06-97FD-0B2823E357E2}" destId="{5A572197-9DFB-44D7-855D-D7D78FB74AFF}" srcOrd="1" destOrd="0" presId="urn:microsoft.com/office/officeart/2005/8/layout/orgChart1#1"/>
    <dgm:cxn modelId="{330E276A-22E4-4DAA-B427-D7F3D83D28D9}" type="presParOf" srcId="{833CDAF8-42F2-47B8-8F86-B9040897E483}" destId="{159B3577-9710-47A2-A05B-2EA569EA7B0B}" srcOrd="1" destOrd="0" presId="urn:microsoft.com/office/officeart/2005/8/layout/orgChart1#1"/>
    <dgm:cxn modelId="{4E596791-5F9E-4492-8911-50EDD37198D3}" type="presParOf" srcId="{159B3577-9710-47A2-A05B-2EA569EA7B0B}" destId="{11E5A2EB-2A8D-4AE8-AD93-5EAF0D724482}" srcOrd="0" destOrd="0" presId="urn:microsoft.com/office/officeart/2005/8/layout/orgChart1#1"/>
    <dgm:cxn modelId="{9DFA801A-A30F-4730-A257-CF121FA62FB9}" type="presParOf" srcId="{159B3577-9710-47A2-A05B-2EA569EA7B0B}" destId="{FC96CE51-EA3F-4B67-8CDC-05D3B6785C33}" srcOrd="1" destOrd="0" presId="urn:microsoft.com/office/officeart/2005/8/layout/orgChart1#1"/>
    <dgm:cxn modelId="{D8C2597C-D0D4-4411-BF3B-32BE2F702B66}" type="presParOf" srcId="{FC96CE51-EA3F-4B67-8CDC-05D3B6785C33}" destId="{45786B54-F7EF-4B94-857A-9103756D9BCD}" srcOrd="0" destOrd="0" presId="urn:microsoft.com/office/officeart/2005/8/layout/orgChart1#1"/>
    <dgm:cxn modelId="{03DDFE6E-A4E9-48E6-A7EE-70FAAD593BB9}" type="presParOf" srcId="{45786B54-F7EF-4B94-857A-9103756D9BCD}" destId="{B48C8236-5D4C-471A-ACE5-8A045146C69D}" srcOrd="0" destOrd="0" presId="urn:microsoft.com/office/officeart/2005/8/layout/orgChart1#1"/>
    <dgm:cxn modelId="{BC5E4232-C9FA-468D-A3B7-3F960A92744A}" type="presParOf" srcId="{45786B54-F7EF-4B94-857A-9103756D9BCD}" destId="{4796B24D-A119-4C52-A609-631AE9ABE74C}" srcOrd="1" destOrd="0" presId="urn:microsoft.com/office/officeart/2005/8/layout/orgChart1#1"/>
    <dgm:cxn modelId="{DE5BA66D-61C9-4EA1-8BEF-DDC03B6E61F1}" type="presParOf" srcId="{FC96CE51-EA3F-4B67-8CDC-05D3B6785C33}" destId="{58C32A25-C123-4581-834A-71DB23914D7B}" srcOrd="1" destOrd="0" presId="urn:microsoft.com/office/officeart/2005/8/layout/orgChart1#1"/>
    <dgm:cxn modelId="{29D2853E-D19C-479F-A356-3647ED33B900}" type="presParOf" srcId="{FC96CE51-EA3F-4B67-8CDC-05D3B6785C33}" destId="{81E30C2E-14F7-469A-ABA9-B17F854B27FE}" srcOrd="2" destOrd="0" presId="urn:microsoft.com/office/officeart/2005/8/layout/orgChart1#1"/>
    <dgm:cxn modelId="{063E5015-7BD5-455B-9734-5A48733A93BC}" type="presParOf" srcId="{159B3577-9710-47A2-A05B-2EA569EA7B0B}" destId="{61ED4D4D-6994-4143-ADFE-4ED4579BBA5D}" srcOrd="2" destOrd="0" presId="urn:microsoft.com/office/officeart/2005/8/layout/orgChart1#1"/>
    <dgm:cxn modelId="{9FC2A010-8914-46D8-A31E-B52B4FAF154E}" type="presParOf" srcId="{159B3577-9710-47A2-A05B-2EA569EA7B0B}" destId="{F88C616C-E162-47B2-B1B1-5E45C3E59B2F}" srcOrd="3" destOrd="0" presId="urn:microsoft.com/office/officeart/2005/8/layout/orgChart1#1"/>
    <dgm:cxn modelId="{C75555AD-66DB-4784-A9AA-42FFC4DFABD5}" type="presParOf" srcId="{F88C616C-E162-47B2-B1B1-5E45C3E59B2F}" destId="{5C79D21B-2412-4D7A-8296-518AB96715F6}" srcOrd="0" destOrd="0" presId="urn:microsoft.com/office/officeart/2005/8/layout/orgChart1#1"/>
    <dgm:cxn modelId="{ED8F9BE4-1E71-469A-9AD3-FF61AABCDEF7}" type="presParOf" srcId="{5C79D21B-2412-4D7A-8296-518AB96715F6}" destId="{C26F9C5F-A648-4A4F-8B5A-C9A18717C870}" srcOrd="0" destOrd="0" presId="urn:microsoft.com/office/officeart/2005/8/layout/orgChart1#1"/>
    <dgm:cxn modelId="{D47EF40E-005E-444C-9CBA-AD0AFBB6ABB9}" type="presParOf" srcId="{5C79D21B-2412-4D7A-8296-518AB96715F6}" destId="{813247E2-ABEC-441B-88AC-2A7687D85186}" srcOrd="1" destOrd="0" presId="urn:microsoft.com/office/officeart/2005/8/layout/orgChart1#1"/>
    <dgm:cxn modelId="{530B6A8F-9511-4915-B995-B2BE75709E6F}" type="presParOf" srcId="{F88C616C-E162-47B2-B1B1-5E45C3E59B2F}" destId="{F295484C-7E81-4F5C-A73A-593102F2B339}" srcOrd="1" destOrd="0" presId="urn:microsoft.com/office/officeart/2005/8/layout/orgChart1#1"/>
    <dgm:cxn modelId="{0157325D-A6EF-4B6E-AFEE-D9736F7B2F81}" type="presParOf" srcId="{F88C616C-E162-47B2-B1B1-5E45C3E59B2F}" destId="{0A162CA4-4A6B-42D7-9123-B48927FE0BCA}" srcOrd="2" destOrd="0" presId="urn:microsoft.com/office/officeart/2005/8/layout/orgChart1#1"/>
    <dgm:cxn modelId="{9816288C-BD83-4A70-AE4A-A53C1DF7CF5E}" type="presParOf" srcId="{833CDAF8-42F2-47B8-8F86-B9040897E483}" destId="{C4566724-0293-4684-B00E-869A80FFD6B7}"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578979-CDA3-452F-8CA1-9E206F847973}" type="doc">
      <dgm:prSet loTypeId="urn:microsoft.com/office/officeart/2005/8/layout/vList2#4" loCatId="list" qsTypeId="urn:microsoft.com/office/officeart/2005/8/quickstyle/simple1#6" qsCatId="simple" csTypeId="urn:microsoft.com/office/officeart/2005/8/colors/accent1_2#6" csCatId="accent1"/>
      <dgm:spPr/>
      <dgm:t>
        <a:bodyPr/>
        <a:lstStyle/>
        <a:p>
          <a:endParaRPr lang="zh-TW" altLang="en-US"/>
        </a:p>
      </dgm:t>
    </dgm:pt>
    <dgm:pt modelId="{1482ED78-5372-4DF6-96AC-046C42298600}">
      <dgm:prSet/>
      <dgm:spPr/>
      <dgm:t>
        <a:bodyPr/>
        <a:lstStyle/>
        <a:p>
          <a:r>
            <a:rPr lang="zh-TW" baseline="0"/>
            <a:t>工程項目成本的影響因素</a:t>
          </a:r>
          <a:br>
            <a:rPr lang="zh-TW" baseline="0"/>
          </a:br>
          <a:endParaRPr lang="zh-TW"/>
        </a:p>
      </dgm:t>
    </dgm:pt>
    <dgm:pt modelId="{5AF9B3CD-55C7-4785-95BC-5FF0116B3119}" type="parTrans" cxnId="{6564153F-C3E7-4A8D-9086-2D0B76D52E23}">
      <dgm:prSet/>
      <dgm:spPr/>
      <dgm:t>
        <a:bodyPr/>
        <a:lstStyle/>
        <a:p>
          <a:endParaRPr lang="zh-TW" altLang="en-US"/>
        </a:p>
      </dgm:t>
    </dgm:pt>
    <dgm:pt modelId="{FE176C68-6305-4D37-BD59-81C874D02239}" type="sibTrans" cxnId="{6564153F-C3E7-4A8D-9086-2D0B76D52E23}">
      <dgm:prSet/>
      <dgm:spPr/>
      <dgm:t>
        <a:bodyPr/>
        <a:lstStyle/>
        <a:p>
          <a:endParaRPr lang="zh-TW" altLang="en-US"/>
        </a:p>
      </dgm:t>
    </dgm:pt>
    <dgm:pt modelId="{15138918-DCDE-47CD-9FA6-05B09C7940A4}" type="pres">
      <dgm:prSet presAssocID="{F0578979-CDA3-452F-8CA1-9E206F847973}" presName="linear" presStyleCnt="0">
        <dgm:presLayoutVars>
          <dgm:animLvl val="lvl"/>
          <dgm:resizeHandles val="exact"/>
        </dgm:presLayoutVars>
      </dgm:prSet>
      <dgm:spPr/>
      <dgm:t>
        <a:bodyPr/>
        <a:lstStyle/>
        <a:p>
          <a:endParaRPr lang="zh-TW" altLang="en-US"/>
        </a:p>
      </dgm:t>
    </dgm:pt>
    <dgm:pt modelId="{3E79C601-CC51-4742-B4B2-FE1CC9D8B2C1}" type="pres">
      <dgm:prSet presAssocID="{1482ED78-5372-4DF6-96AC-046C42298600}" presName="parentText" presStyleLbl="node1" presStyleIdx="0" presStyleCnt="1">
        <dgm:presLayoutVars>
          <dgm:chMax val="0"/>
          <dgm:bulletEnabled val="1"/>
        </dgm:presLayoutVars>
      </dgm:prSet>
      <dgm:spPr/>
      <dgm:t>
        <a:bodyPr/>
        <a:lstStyle/>
        <a:p>
          <a:endParaRPr lang="zh-TW" altLang="en-US"/>
        </a:p>
      </dgm:t>
    </dgm:pt>
  </dgm:ptLst>
  <dgm:cxnLst>
    <dgm:cxn modelId="{6564153F-C3E7-4A8D-9086-2D0B76D52E23}" srcId="{F0578979-CDA3-452F-8CA1-9E206F847973}" destId="{1482ED78-5372-4DF6-96AC-046C42298600}" srcOrd="0" destOrd="0" parTransId="{5AF9B3CD-55C7-4785-95BC-5FF0116B3119}" sibTransId="{FE176C68-6305-4D37-BD59-81C874D02239}"/>
    <dgm:cxn modelId="{5E6B81A1-BD80-430E-876E-4B2D62341BBB}" type="presOf" srcId="{F0578979-CDA3-452F-8CA1-9E206F847973}" destId="{15138918-DCDE-47CD-9FA6-05B09C7940A4}" srcOrd="0" destOrd="0" presId="urn:microsoft.com/office/officeart/2005/8/layout/vList2#4"/>
    <dgm:cxn modelId="{EFA63076-3CCC-4894-A12C-B985E7C9B55F}" type="presOf" srcId="{1482ED78-5372-4DF6-96AC-046C42298600}" destId="{3E79C601-CC51-4742-B4B2-FE1CC9D8B2C1}" srcOrd="0" destOrd="0" presId="urn:microsoft.com/office/officeart/2005/8/layout/vList2#4"/>
    <dgm:cxn modelId="{E2670FC3-FFD4-4380-B72E-595578DFA6B4}" type="presParOf" srcId="{15138918-DCDE-47CD-9FA6-05B09C7940A4}" destId="{3E79C601-CC51-4742-B4B2-FE1CC9D8B2C1}" srcOrd="0"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FD5FA3-D83F-41A5-A7E4-2AE9C79C0610}" type="doc">
      <dgm:prSet loTypeId="urn:microsoft.com/office/officeart/2005/8/layout/vList2#5" loCatId="list" qsTypeId="urn:microsoft.com/office/officeart/2005/8/quickstyle/simple1#7" qsCatId="simple" csTypeId="urn:microsoft.com/office/officeart/2005/8/colors/accent1_2#7" csCatId="accent1"/>
      <dgm:spPr/>
      <dgm:t>
        <a:bodyPr/>
        <a:lstStyle/>
        <a:p>
          <a:endParaRPr lang="zh-TW" altLang="en-US"/>
        </a:p>
      </dgm:t>
    </dgm:pt>
    <dgm:pt modelId="{98F03A2D-99DF-4AEF-B35B-BE200B683CF7}">
      <dgm:prSet custT="1"/>
      <dgm:spPr/>
      <dgm:t>
        <a:bodyPr/>
        <a:lstStyle/>
        <a:p>
          <a:r>
            <a:rPr lang="zh-TW" altLang="en-US" sz="2000" dirty="0"/>
            <a:t>施工方案：施工方法、施工順序、合理的施工組織均可達到降低施工成本的目的。</a:t>
          </a:r>
        </a:p>
      </dgm:t>
    </dgm:pt>
    <dgm:pt modelId="{A45520A5-804F-4E4C-9715-FD1BA99C25EE}" type="parTrans" cxnId="{E3619AB5-3F42-4053-9931-55888F5DE103}">
      <dgm:prSet/>
      <dgm:spPr/>
      <dgm:t>
        <a:bodyPr/>
        <a:lstStyle/>
        <a:p>
          <a:endParaRPr lang="zh-TW" altLang="en-US"/>
        </a:p>
      </dgm:t>
    </dgm:pt>
    <dgm:pt modelId="{61BC3D3E-BFEF-4F14-AF47-E9C9D9E32351}" type="sibTrans" cxnId="{E3619AB5-3F42-4053-9931-55888F5DE103}">
      <dgm:prSet/>
      <dgm:spPr/>
      <dgm:t>
        <a:bodyPr/>
        <a:lstStyle/>
        <a:p>
          <a:endParaRPr lang="zh-TW" altLang="en-US"/>
        </a:p>
      </dgm:t>
    </dgm:pt>
    <dgm:pt modelId="{C7704F79-77EF-4AD9-947B-2D68B64E70A7}">
      <dgm:prSet custT="1"/>
      <dgm:spPr/>
      <dgm:t>
        <a:bodyPr/>
        <a:lstStyle/>
        <a:p>
          <a:r>
            <a:rPr lang="zh-TW" altLang="en-US" sz="1800" dirty="0"/>
            <a:t>施工進度：在施工安全與品質允許的條件下，提升施工進度可降低成本。</a:t>
          </a:r>
        </a:p>
      </dgm:t>
    </dgm:pt>
    <dgm:pt modelId="{275EC8DB-DDD1-4C7D-9246-D65101008DE5}" type="parTrans" cxnId="{698D5081-0B7C-4C37-86BB-9D97AB61AF2C}">
      <dgm:prSet/>
      <dgm:spPr/>
      <dgm:t>
        <a:bodyPr/>
        <a:lstStyle/>
        <a:p>
          <a:endParaRPr lang="zh-TW" altLang="en-US"/>
        </a:p>
      </dgm:t>
    </dgm:pt>
    <dgm:pt modelId="{CA957DCE-2F62-44C3-89E6-5A38AC723066}" type="sibTrans" cxnId="{698D5081-0B7C-4C37-86BB-9D97AB61AF2C}">
      <dgm:prSet/>
      <dgm:spPr/>
      <dgm:t>
        <a:bodyPr/>
        <a:lstStyle/>
        <a:p>
          <a:endParaRPr lang="zh-TW" altLang="en-US"/>
        </a:p>
      </dgm:t>
    </dgm:pt>
    <dgm:pt modelId="{29486478-7C01-4142-9C29-AEF0434FEFC8}">
      <dgm:prSet/>
      <dgm:spPr/>
      <dgm:t>
        <a:bodyPr/>
        <a:lstStyle/>
        <a:p>
          <a:r>
            <a:rPr lang="zh-TW"/>
            <a:t>施工質量：工程質量標準過高或過低都可能造成工程成本增加，應維持適當的質量標準。</a:t>
          </a:r>
        </a:p>
      </dgm:t>
    </dgm:pt>
    <dgm:pt modelId="{54BE19BB-0AA7-4C70-922D-F686DE12AB46}" type="parTrans" cxnId="{6425BD55-1F6C-4123-8394-0998FA5C5F4C}">
      <dgm:prSet/>
      <dgm:spPr/>
      <dgm:t>
        <a:bodyPr/>
        <a:lstStyle/>
        <a:p>
          <a:endParaRPr lang="zh-TW" altLang="en-US"/>
        </a:p>
      </dgm:t>
    </dgm:pt>
    <dgm:pt modelId="{62732416-F7FB-4109-B016-3427F1BD2EDA}" type="sibTrans" cxnId="{6425BD55-1F6C-4123-8394-0998FA5C5F4C}">
      <dgm:prSet/>
      <dgm:spPr/>
      <dgm:t>
        <a:bodyPr/>
        <a:lstStyle/>
        <a:p>
          <a:endParaRPr lang="zh-TW" altLang="en-US"/>
        </a:p>
      </dgm:t>
    </dgm:pt>
    <dgm:pt modelId="{AECD2981-FF31-48EB-9AC5-F3B8CCBB8D73}">
      <dgm:prSet/>
      <dgm:spPr/>
      <dgm:t>
        <a:bodyPr/>
        <a:lstStyle/>
        <a:p>
          <a:r>
            <a:rPr lang="zh-TW" dirty="0"/>
            <a:t>施工安全：施工安全性越好，施工事故的支出越少，施工的干擾也越少。</a:t>
          </a:r>
        </a:p>
      </dgm:t>
    </dgm:pt>
    <dgm:pt modelId="{ED997292-C27D-4C9B-89CD-66A5824F13AA}" type="parTrans" cxnId="{E31F41F8-C7CC-48D1-A200-5BAED2FA392B}">
      <dgm:prSet/>
      <dgm:spPr/>
      <dgm:t>
        <a:bodyPr/>
        <a:lstStyle/>
        <a:p>
          <a:endParaRPr lang="zh-TW" altLang="en-US"/>
        </a:p>
      </dgm:t>
    </dgm:pt>
    <dgm:pt modelId="{BBFAF504-4F1C-48D7-A83A-AC11E551EFF5}" type="sibTrans" cxnId="{E31F41F8-C7CC-48D1-A200-5BAED2FA392B}">
      <dgm:prSet/>
      <dgm:spPr/>
      <dgm:t>
        <a:bodyPr/>
        <a:lstStyle/>
        <a:p>
          <a:endParaRPr lang="zh-TW" altLang="en-US"/>
        </a:p>
      </dgm:t>
    </dgm:pt>
    <dgm:pt modelId="{3DC20D8D-E063-4754-9F43-4FC594253CA2}">
      <dgm:prSet custT="1"/>
      <dgm:spPr/>
      <dgm:t>
        <a:bodyPr/>
        <a:lstStyle/>
        <a:p>
          <a:r>
            <a:rPr lang="zh-TW" altLang="en-US" sz="1800" dirty="0"/>
            <a:t>施工現場管理：合理的施工現場平面管理可以實現施工過程互不干擾，各項資源與設施有效整合，降低施工成本。</a:t>
          </a:r>
        </a:p>
      </dgm:t>
    </dgm:pt>
    <dgm:pt modelId="{1FC87F7F-E5E4-46E4-A26C-5072C4533835}" type="parTrans" cxnId="{E5C9F6BA-C32E-43BC-A6A3-A7AC067914F2}">
      <dgm:prSet/>
      <dgm:spPr/>
      <dgm:t>
        <a:bodyPr/>
        <a:lstStyle/>
        <a:p>
          <a:endParaRPr lang="zh-TW" altLang="en-US"/>
        </a:p>
      </dgm:t>
    </dgm:pt>
    <dgm:pt modelId="{A0650902-7D59-4F6B-AC94-20AC769CA92C}" type="sibTrans" cxnId="{E5C9F6BA-C32E-43BC-A6A3-A7AC067914F2}">
      <dgm:prSet/>
      <dgm:spPr/>
      <dgm:t>
        <a:bodyPr/>
        <a:lstStyle/>
        <a:p>
          <a:endParaRPr lang="zh-TW" altLang="en-US"/>
        </a:p>
      </dgm:t>
    </dgm:pt>
    <dgm:pt modelId="{758E3AA8-0A7F-4806-851E-E20A1CDE51E2}" type="pres">
      <dgm:prSet presAssocID="{6DFD5FA3-D83F-41A5-A7E4-2AE9C79C0610}" presName="linear" presStyleCnt="0">
        <dgm:presLayoutVars>
          <dgm:animLvl val="lvl"/>
          <dgm:resizeHandles val="exact"/>
        </dgm:presLayoutVars>
      </dgm:prSet>
      <dgm:spPr/>
      <dgm:t>
        <a:bodyPr/>
        <a:lstStyle/>
        <a:p>
          <a:endParaRPr lang="zh-TW" altLang="en-US"/>
        </a:p>
      </dgm:t>
    </dgm:pt>
    <dgm:pt modelId="{F0621A48-87C9-4E58-83F5-FF1FDF90425F}" type="pres">
      <dgm:prSet presAssocID="{98F03A2D-99DF-4AEF-B35B-BE200B683CF7}" presName="parentText" presStyleLbl="node1" presStyleIdx="0" presStyleCnt="5">
        <dgm:presLayoutVars>
          <dgm:chMax val="0"/>
          <dgm:bulletEnabled val="1"/>
        </dgm:presLayoutVars>
      </dgm:prSet>
      <dgm:spPr/>
      <dgm:t>
        <a:bodyPr/>
        <a:lstStyle/>
        <a:p>
          <a:endParaRPr lang="zh-TW" altLang="en-US"/>
        </a:p>
      </dgm:t>
    </dgm:pt>
    <dgm:pt modelId="{5BF0765E-6BCA-4DD2-BEE6-22FBCCD5C4B9}" type="pres">
      <dgm:prSet presAssocID="{61BC3D3E-BFEF-4F14-AF47-E9C9D9E32351}" presName="spacer" presStyleCnt="0"/>
      <dgm:spPr/>
    </dgm:pt>
    <dgm:pt modelId="{E7137708-C750-4CE0-B3C1-7BBB52AB22DC}" type="pres">
      <dgm:prSet presAssocID="{C7704F79-77EF-4AD9-947B-2D68B64E70A7}" presName="parentText" presStyleLbl="node1" presStyleIdx="1" presStyleCnt="5">
        <dgm:presLayoutVars>
          <dgm:chMax val="0"/>
          <dgm:bulletEnabled val="1"/>
        </dgm:presLayoutVars>
      </dgm:prSet>
      <dgm:spPr/>
      <dgm:t>
        <a:bodyPr/>
        <a:lstStyle/>
        <a:p>
          <a:endParaRPr lang="zh-TW" altLang="en-US"/>
        </a:p>
      </dgm:t>
    </dgm:pt>
    <dgm:pt modelId="{B3932EB9-40C8-4F5A-BA8F-B771CD7651A3}" type="pres">
      <dgm:prSet presAssocID="{CA957DCE-2F62-44C3-89E6-5A38AC723066}" presName="spacer" presStyleCnt="0"/>
      <dgm:spPr/>
    </dgm:pt>
    <dgm:pt modelId="{5812A585-315A-41F7-AC45-5FDD97880040}" type="pres">
      <dgm:prSet presAssocID="{29486478-7C01-4142-9C29-AEF0434FEFC8}" presName="parentText" presStyleLbl="node1" presStyleIdx="2" presStyleCnt="5">
        <dgm:presLayoutVars>
          <dgm:chMax val="0"/>
          <dgm:bulletEnabled val="1"/>
        </dgm:presLayoutVars>
      </dgm:prSet>
      <dgm:spPr/>
      <dgm:t>
        <a:bodyPr/>
        <a:lstStyle/>
        <a:p>
          <a:endParaRPr lang="zh-TW" altLang="en-US"/>
        </a:p>
      </dgm:t>
    </dgm:pt>
    <dgm:pt modelId="{C542AF8D-4720-4B1E-AFF3-A39A3C61D060}" type="pres">
      <dgm:prSet presAssocID="{62732416-F7FB-4109-B016-3427F1BD2EDA}" presName="spacer" presStyleCnt="0"/>
      <dgm:spPr/>
    </dgm:pt>
    <dgm:pt modelId="{E18BD662-99CB-4FF1-A7FB-9F623567D5D5}" type="pres">
      <dgm:prSet presAssocID="{AECD2981-FF31-48EB-9AC5-F3B8CCBB8D73}" presName="parentText" presStyleLbl="node1" presStyleIdx="3" presStyleCnt="5">
        <dgm:presLayoutVars>
          <dgm:chMax val="0"/>
          <dgm:bulletEnabled val="1"/>
        </dgm:presLayoutVars>
      </dgm:prSet>
      <dgm:spPr/>
      <dgm:t>
        <a:bodyPr/>
        <a:lstStyle/>
        <a:p>
          <a:endParaRPr lang="zh-TW" altLang="en-US"/>
        </a:p>
      </dgm:t>
    </dgm:pt>
    <dgm:pt modelId="{1DC6E89B-1333-4D69-8966-450571300080}" type="pres">
      <dgm:prSet presAssocID="{BBFAF504-4F1C-48D7-A83A-AC11E551EFF5}" presName="spacer" presStyleCnt="0"/>
      <dgm:spPr/>
    </dgm:pt>
    <dgm:pt modelId="{D22B9002-4430-4780-852E-44647072A466}" type="pres">
      <dgm:prSet presAssocID="{3DC20D8D-E063-4754-9F43-4FC594253CA2}" presName="parentText" presStyleLbl="node1" presStyleIdx="4" presStyleCnt="5">
        <dgm:presLayoutVars>
          <dgm:chMax val="0"/>
          <dgm:bulletEnabled val="1"/>
        </dgm:presLayoutVars>
      </dgm:prSet>
      <dgm:spPr/>
      <dgm:t>
        <a:bodyPr/>
        <a:lstStyle/>
        <a:p>
          <a:endParaRPr lang="zh-TW" altLang="en-US"/>
        </a:p>
      </dgm:t>
    </dgm:pt>
  </dgm:ptLst>
  <dgm:cxnLst>
    <dgm:cxn modelId="{3AC68EE5-0A80-41FD-88AC-8301D53006E4}" type="presOf" srcId="{3DC20D8D-E063-4754-9F43-4FC594253CA2}" destId="{D22B9002-4430-4780-852E-44647072A466}" srcOrd="0" destOrd="0" presId="urn:microsoft.com/office/officeart/2005/8/layout/vList2#5"/>
    <dgm:cxn modelId="{32B82F95-9B9C-45B0-97AF-784D68B87564}" type="presOf" srcId="{6DFD5FA3-D83F-41A5-A7E4-2AE9C79C0610}" destId="{758E3AA8-0A7F-4806-851E-E20A1CDE51E2}" srcOrd="0" destOrd="0" presId="urn:microsoft.com/office/officeart/2005/8/layout/vList2#5"/>
    <dgm:cxn modelId="{6425BD55-1F6C-4123-8394-0998FA5C5F4C}" srcId="{6DFD5FA3-D83F-41A5-A7E4-2AE9C79C0610}" destId="{29486478-7C01-4142-9C29-AEF0434FEFC8}" srcOrd="2" destOrd="0" parTransId="{54BE19BB-0AA7-4C70-922D-F686DE12AB46}" sibTransId="{62732416-F7FB-4109-B016-3427F1BD2EDA}"/>
    <dgm:cxn modelId="{E5C9F6BA-C32E-43BC-A6A3-A7AC067914F2}" srcId="{6DFD5FA3-D83F-41A5-A7E4-2AE9C79C0610}" destId="{3DC20D8D-E063-4754-9F43-4FC594253CA2}" srcOrd="4" destOrd="0" parTransId="{1FC87F7F-E5E4-46E4-A26C-5072C4533835}" sibTransId="{A0650902-7D59-4F6B-AC94-20AC769CA92C}"/>
    <dgm:cxn modelId="{074325B8-DE01-4A2B-B50F-08A389009FE0}" type="presOf" srcId="{29486478-7C01-4142-9C29-AEF0434FEFC8}" destId="{5812A585-315A-41F7-AC45-5FDD97880040}" srcOrd="0" destOrd="0" presId="urn:microsoft.com/office/officeart/2005/8/layout/vList2#5"/>
    <dgm:cxn modelId="{698D5081-0B7C-4C37-86BB-9D97AB61AF2C}" srcId="{6DFD5FA3-D83F-41A5-A7E4-2AE9C79C0610}" destId="{C7704F79-77EF-4AD9-947B-2D68B64E70A7}" srcOrd="1" destOrd="0" parTransId="{275EC8DB-DDD1-4C7D-9246-D65101008DE5}" sibTransId="{CA957DCE-2F62-44C3-89E6-5A38AC723066}"/>
    <dgm:cxn modelId="{E31F41F8-C7CC-48D1-A200-5BAED2FA392B}" srcId="{6DFD5FA3-D83F-41A5-A7E4-2AE9C79C0610}" destId="{AECD2981-FF31-48EB-9AC5-F3B8CCBB8D73}" srcOrd="3" destOrd="0" parTransId="{ED997292-C27D-4C9B-89CD-66A5824F13AA}" sibTransId="{BBFAF504-4F1C-48D7-A83A-AC11E551EFF5}"/>
    <dgm:cxn modelId="{A0027381-6B91-4978-8F73-84C6D2D76F7B}" type="presOf" srcId="{AECD2981-FF31-48EB-9AC5-F3B8CCBB8D73}" destId="{E18BD662-99CB-4FF1-A7FB-9F623567D5D5}" srcOrd="0" destOrd="0" presId="urn:microsoft.com/office/officeart/2005/8/layout/vList2#5"/>
    <dgm:cxn modelId="{E3619AB5-3F42-4053-9931-55888F5DE103}" srcId="{6DFD5FA3-D83F-41A5-A7E4-2AE9C79C0610}" destId="{98F03A2D-99DF-4AEF-B35B-BE200B683CF7}" srcOrd="0" destOrd="0" parTransId="{A45520A5-804F-4E4C-9715-FD1BA99C25EE}" sibTransId="{61BC3D3E-BFEF-4F14-AF47-E9C9D9E32351}"/>
    <dgm:cxn modelId="{6FA56A27-11EC-48C4-8A97-0138E06737DE}" type="presOf" srcId="{C7704F79-77EF-4AD9-947B-2D68B64E70A7}" destId="{E7137708-C750-4CE0-B3C1-7BBB52AB22DC}" srcOrd="0" destOrd="0" presId="urn:microsoft.com/office/officeart/2005/8/layout/vList2#5"/>
    <dgm:cxn modelId="{F35B7EFA-5A06-4393-ACC1-8D2440148D09}" type="presOf" srcId="{98F03A2D-99DF-4AEF-B35B-BE200B683CF7}" destId="{F0621A48-87C9-4E58-83F5-FF1FDF90425F}" srcOrd="0" destOrd="0" presId="urn:microsoft.com/office/officeart/2005/8/layout/vList2#5"/>
    <dgm:cxn modelId="{589571FB-3154-4A4F-9BC9-57A45EEADE90}" type="presParOf" srcId="{758E3AA8-0A7F-4806-851E-E20A1CDE51E2}" destId="{F0621A48-87C9-4E58-83F5-FF1FDF90425F}" srcOrd="0" destOrd="0" presId="urn:microsoft.com/office/officeart/2005/8/layout/vList2#5"/>
    <dgm:cxn modelId="{E3235652-0C8B-42AF-9E61-471745EDA9F6}" type="presParOf" srcId="{758E3AA8-0A7F-4806-851E-E20A1CDE51E2}" destId="{5BF0765E-6BCA-4DD2-BEE6-22FBCCD5C4B9}" srcOrd="1" destOrd="0" presId="urn:microsoft.com/office/officeart/2005/8/layout/vList2#5"/>
    <dgm:cxn modelId="{803835AC-5BED-423A-B320-8BBC9694325D}" type="presParOf" srcId="{758E3AA8-0A7F-4806-851E-E20A1CDE51E2}" destId="{E7137708-C750-4CE0-B3C1-7BBB52AB22DC}" srcOrd="2" destOrd="0" presId="urn:microsoft.com/office/officeart/2005/8/layout/vList2#5"/>
    <dgm:cxn modelId="{84C0FB1A-1C14-4980-976C-1968BE4D9E3A}" type="presParOf" srcId="{758E3AA8-0A7F-4806-851E-E20A1CDE51E2}" destId="{B3932EB9-40C8-4F5A-BA8F-B771CD7651A3}" srcOrd="3" destOrd="0" presId="urn:microsoft.com/office/officeart/2005/8/layout/vList2#5"/>
    <dgm:cxn modelId="{3F2825BF-EBB8-4D15-86FA-12497CDD7DAF}" type="presParOf" srcId="{758E3AA8-0A7F-4806-851E-E20A1CDE51E2}" destId="{5812A585-315A-41F7-AC45-5FDD97880040}" srcOrd="4" destOrd="0" presId="urn:microsoft.com/office/officeart/2005/8/layout/vList2#5"/>
    <dgm:cxn modelId="{86E2BB90-4306-4BFA-A331-00AE1D711FE0}" type="presParOf" srcId="{758E3AA8-0A7F-4806-851E-E20A1CDE51E2}" destId="{C542AF8D-4720-4B1E-AFF3-A39A3C61D060}" srcOrd="5" destOrd="0" presId="urn:microsoft.com/office/officeart/2005/8/layout/vList2#5"/>
    <dgm:cxn modelId="{92F0E03A-51E9-4D0E-8B40-9D355923F174}" type="presParOf" srcId="{758E3AA8-0A7F-4806-851E-E20A1CDE51E2}" destId="{E18BD662-99CB-4FF1-A7FB-9F623567D5D5}" srcOrd="6" destOrd="0" presId="urn:microsoft.com/office/officeart/2005/8/layout/vList2#5"/>
    <dgm:cxn modelId="{3872ED12-8295-4DAC-BF1B-BE2BB9509B01}" type="presParOf" srcId="{758E3AA8-0A7F-4806-851E-E20A1CDE51E2}" destId="{1DC6E89B-1333-4D69-8966-450571300080}" srcOrd="7" destOrd="0" presId="urn:microsoft.com/office/officeart/2005/8/layout/vList2#5"/>
    <dgm:cxn modelId="{17A2040E-A128-461E-AED9-115BB7958F5D}" type="presParOf" srcId="{758E3AA8-0A7F-4806-851E-E20A1CDE51E2}" destId="{D22B9002-4430-4780-852E-44647072A466}" srcOrd="8" destOrd="0" presId="urn:microsoft.com/office/officeart/2005/8/layout/vList2#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711B31A-2762-4A61-AEFB-9704B49093F3}" type="datetimeFigureOut">
              <a:rPr lang="zh-TW" altLang="en-US" smtClean="0"/>
              <a:t>2022/6/21</a:t>
            </a:fld>
            <a:endParaRPr lang="zh-TW" altLang="en-US"/>
          </a:p>
        </p:txBody>
      </p:sp>
      <p:sp>
        <p:nvSpPr>
          <p:cNvPr id="4" name="投影片影像版面配置區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88A5F11-FC8D-467C-8E28-D7CC79576BCF}" type="slidenum">
              <a:rPr lang="zh-TW" altLang="en-US" smtClean="0"/>
              <a:t>‹#›</a:t>
            </a:fld>
            <a:endParaRPr lang="zh-TW" altLang="en-US"/>
          </a:p>
        </p:txBody>
      </p:sp>
    </p:spTree>
    <p:extLst>
      <p:ext uri="{BB962C8B-B14F-4D97-AF65-F5344CB8AC3E}">
        <p14:creationId xmlns:p14="http://schemas.microsoft.com/office/powerpoint/2010/main" val="10084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7802F64B-AF99-4653-B4D5-693BCC096ED2}" type="datetime1">
              <a:rPr lang="zh-TW" altLang="en-US" smtClean="0"/>
              <a:t>2022/6/21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EBC4E71-C25F-4225-BA85-E2827AC1858C}"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574B4AC-10EA-46CC-A3E6-FFDD21562DEA}" type="datetime1">
              <a:rPr lang="zh-TW" altLang="en-US" smtClean="0"/>
              <a:t>2022/6/21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EBC4E71-C25F-4225-BA85-E2827AC1858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AEA9E29-3CFC-45FD-8279-5DFA3E2B9958}" type="datetime1">
              <a:rPr lang="zh-TW" altLang="en-US" smtClean="0"/>
              <a:t>2022/6/21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EBC4E71-C25F-4225-BA85-E2827AC1858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32DDF04-474C-47E9-A189-E4A09A37B95B}" type="datetime1">
              <a:rPr lang="zh-TW" altLang="en-US" smtClean="0"/>
              <a:t>2022/6/21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EBC4E71-C25F-4225-BA85-E2827AC1858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4D82F61-B7EB-48D9-AAAC-00150B1C0C6E}" type="datetime1">
              <a:rPr lang="zh-TW" altLang="en-US" smtClean="0"/>
              <a:t>2022/6/21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EBC4E71-C25F-4225-BA85-E2827AC1858C}"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EA049A7-EDDC-4B4D-AC2E-F08218D10117}" type="datetime1">
              <a:rPr lang="zh-TW" altLang="en-US" smtClean="0"/>
              <a:t>2022/6/21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EBC4E71-C25F-4225-BA85-E2827AC1858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06DC302-CF06-4929-AF15-A6C41ECF448B}" type="datetime1">
              <a:rPr lang="zh-TW" altLang="en-US" smtClean="0"/>
              <a:t>2022/6/21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EBC4E71-C25F-4225-BA85-E2827AC1858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8CA6B04-DA74-44C2-8122-E508DBE4C797}" type="datetime1">
              <a:rPr lang="zh-TW" altLang="en-US" smtClean="0"/>
              <a:t>2022/6/21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EBC4E71-C25F-4225-BA85-E2827AC1858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23FB6F-61E4-4AD3-B195-BFCE740C31BE}" type="datetime1">
              <a:rPr lang="zh-TW" altLang="en-US" smtClean="0"/>
              <a:t>2022/6/21</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EEBC4E71-C25F-4225-BA85-E2827AC1858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815145-B1EE-486C-9303-159CBCA5A6E5}" type="datetime1">
              <a:rPr lang="zh-TW" altLang="en-US" smtClean="0"/>
              <a:t>2022/6/21</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EBC4E71-C25F-4225-BA85-E2827AC1858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3F0F1FA-AC92-454F-9664-00E3F606435D}" type="datetime1">
              <a:rPr lang="zh-TW" altLang="en-US" smtClean="0"/>
              <a:t>2022/6/21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EBC4E71-C25F-4225-BA85-E2827AC1858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905BB38-1FF5-472E-971D-272395332A4B}" type="datetime1">
              <a:rPr lang="zh-TW" altLang="en-US" smtClean="0"/>
              <a:t>2022/6/21</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EBC4E71-C25F-4225-BA85-E2827AC1858C}"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zh-TW" dirty="0">
                <a:latin typeface="標楷體" panose="03000509000000000000" charset="-120"/>
                <a:ea typeface="標楷體" panose="03000509000000000000" charset="-120"/>
              </a:rPr>
              <a:t>農田水利工程成本</a:t>
            </a:r>
            <a:r>
              <a:rPr lang="zh-TW" altLang="zh-TW" dirty="0"/>
              <a:t/>
            </a:r>
            <a:br>
              <a:rPr lang="zh-TW" altLang="zh-TW" dirty="0"/>
            </a:br>
            <a:endParaRPr lang="zh-TW" altLang="en-US" dirty="0"/>
          </a:p>
        </p:txBody>
      </p:sp>
      <p:sp>
        <p:nvSpPr>
          <p:cNvPr id="3" name="副標題 2"/>
          <p:cNvSpPr>
            <a:spLocks noGrp="1"/>
          </p:cNvSpPr>
          <p:nvPr>
            <p:ph type="subTitle" idx="1"/>
          </p:nvPr>
        </p:nvSpPr>
        <p:spPr/>
        <p:txBody>
          <a:bodyPr>
            <a:normAutofit/>
          </a:bodyPr>
          <a:lstStyle/>
          <a:p>
            <a:pPr algn="ctr"/>
            <a:r>
              <a:rPr lang="zh-TW" altLang="en-US" sz="3600" dirty="0">
                <a:latin typeface="標楷體" panose="03000509000000000000" charset="-120"/>
                <a:ea typeface="標楷體" panose="03000509000000000000" charset="-120"/>
              </a:rPr>
              <a:t>主講人：林永德</a:t>
            </a:r>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1</a:t>
            </a:fld>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rPr>
              <a:t>7.</a:t>
            </a:r>
            <a:r>
              <a:rPr lang="zh-TW" altLang="zh-TW" dirty="0">
                <a:latin typeface="標楷體" panose="03000509000000000000" charset="-120"/>
                <a:ea typeface="標楷體" panose="03000509000000000000" charset="-120"/>
              </a:rPr>
              <a:t>經濟益本比法</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normAutofit lnSpcReduction="10000"/>
          </a:bodyPr>
          <a:lstStyle/>
          <a:p>
            <a:pPr>
              <a:spcAft>
                <a:spcPts val="0"/>
              </a:spcAft>
            </a:pPr>
            <a:r>
              <a:rPr lang="zh-TW" altLang="zh-TW" sz="3200" kern="0" dirty="0">
                <a:latin typeface="標楷體" panose="03000509000000000000" charset="-120"/>
                <a:ea typeface="標楷體" panose="03000509000000000000" charset="-120"/>
                <a:cs typeface="標楷體" panose="03000509000000000000" charset="-120"/>
              </a:rPr>
              <a:t>益本比＝</a:t>
            </a:r>
            <a:r>
              <a:rPr lang="en-US" altLang="zh-TW" sz="3200" kern="0" dirty="0">
                <a:latin typeface="標楷體" panose="03000509000000000000" charset="-120"/>
                <a:ea typeface="標楷體" panose="03000509000000000000" charset="-120"/>
                <a:cs typeface="標楷體" panose="03000509000000000000" charset="-120"/>
              </a:rPr>
              <a:t>B/C</a:t>
            </a:r>
            <a:endParaRPr lang="zh-TW" altLang="zh-TW" sz="3200" kern="100" dirty="0">
              <a:latin typeface="標楷體" panose="03000509000000000000" charset="-120"/>
              <a:ea typeface="標楷體" panose="03000509000000000000" charset="-120"/>
              <a:cs typeface="標楷體" panose="03000509000000000000" charset="-120"/>
            </a:endParaRPr>
          </a:p>
          <a:p>
            <a:pPr>
              <a:spcAft>
                <a:spcPts val="0"/>
              </a:spcAft>
            </a:pPr>
            <a:r>
              <a:rPr lang="en-US" altLang="zh-TW" sz="3200" kern="0" dirty="0">
                <a:latin typeface="標楷體" panose="03000509000000000000" charset="-120"/>
                <a:ea typeface="標楷體" panose="03000509000000000000" charset="-120"/>
                <a:cs typeface="標楷體" panose="03000509000000000000" charset="-120"/>
              </a:rPr>
              <a:t>B</a:t>
            </a:r>
            <a:r>
              <a:rPr lang="zh-TW" altLang="zh-TW" sz="3200" kern="0" dirty="0">
                <a:latin typeface="標楷體" panose="03000509000000000000" charset="-120"/>
                <a:ea typeface="標楷體" panose="03000509000000000000" charset="-120"/>
                <a:cs typeface="標楷體" panose="03000509000000000000" charset="-120"/>
              </a:rPr>
              <a:t>（</a:t>
            </a:r>
            <a:r>
              <a:rPr lang="en-US" altLang="zh-TW" sz="3200" kern="0" dirty="0">
                <a:latin typeface="標楷體" panose="03000509000000000000" charset="-120"/>
                <a:ea typeface="標楷體" panose="03000509000000000000" charset="-120"/>
                <a:cs typeface="標楷體" panose="03000509000000000000" charset="-120"/>
              </a:rPr>
              <a:t>benefit</a:t>
            </a:r>
            <a:r>
              <a:rPr lang="zh-TW" altLang="zh-TW" sz="3200" kern="0" dirty="0">
                <a:latin typeface="標楷體" panose="03000509000000000000" charset="-120"/>
                <a:ea typeface="標楷體" panose="03000509000000000000" charset="-120"/>
                <a:cs typeface="標楷體" panose="03000509000000000000" charset="-120"/>
              </a:rPr>
              <a:t>）為年計效益</a:t>
            </a:r>
            <a:endParaRPr lang="zh-TW" altLang="zh-TW" sz="3200" kern="100" dirty="0">
              <a:latin typeface="標楷體" panose="03000509000000000000" charset="-120"/>
              <a:ea typeface="標楷體" panose="03000509000000000000" charset="-120"/>
              <a:cs typeface="標楷體" panose="03000509000000000000" charset="-120"/>
            </a:endParaRPr>
          </a:p>
          <a:p>
            <a:pPr>
              <a:spcAft>
                <a:spcPts val="0"/>
              </a:spcAft>
            </a:pPr>
            <a:r>
              <a:rPr lang="en-US" altLang="zh-TW" sz="3200" kern="0" dirty="0">
                <a:latin typeface="標楷體" panose="03000509000000000000" charset="-120"/>
                <a:ea typeface="標楷體" panose="03000509000000000000" charset="-120"/>
                <a:cs typeface="標楷體" panose="03000509000000000000" charset="-120"/>
              </a:rPr>
              <a:t>C</a:t>
            </a:r>
            <a:r>
              <a:rPr lang="zh-TW" altLang="zh-TW" sz="3200" kern="0" dirty="0">
                <a:latin typeface="標楷體" panose="03000509000000000000" charset="-120"/>
                <a:ea typeface="標楷體" panose="03000509000000000000" charset="-120"/>
                <a:cs typeface="標楷體" panose="03000509000000000000" charset="-120"/>
              </a:rPr>
              <a:t>（</a:t>
            </a:r>
            <a:r>
              <a:rPr lang="en-US" altLang="zh-TW" sz="3200" kern="0" dirty="0">
                <a:latin typeface="標楷體" panose="03000509000000000000" charset="-120"/>
                <a:ea typeface="標楷體" panose="03000509000000000000" charset="-120"/>
                <a:cs typeface="標楷體" panose="03000509000000000000" charset="-120"/>
              </a:rPr>
              <a:t>cost</a:t>
            </a:r>
            <a:r>
              <a:rPr lang="zh-TW" altLang="zh-TW" sz="3200" kern="0" dirty="0">
                <a:latin typeface="標楷體" panose="03000509000000000000" charset="-120"/>
                <a:ea typeface="標楷體" panose="03000509000000000000" charset="-120"/>
                <a:cs typeface="標楷體" panose="03000509000000000000" charset="-120"/>
              </a:rPr>
              <a:t>）</a:t>
            </a:r>
            <a:r>
              <a:rPr lang="zh-TW" altLang="zh-TW" sz="3200" kern="100" dirty="0">
                <a:latin typeface="標楷體" panose="03000509000000000000" charset="-120"/>
                <a:ea typeface="標楷體" panose="03000509000000000000" charset="-120"/>
                <a:cs typeface="標楷體" panose="03000509000000000000" charset="-120"/>
              </a:rPr>
              <a:t>為年計成本</a:t>
            </a:r>
          </a:p>
          <a:p>
            <a:pPr>
              <a:lnSpc>
                <a:spcPct val="150000"/>
              </a:lnSpc>
              <a:spcAft>
                <a:spcPts val="0"/>
              </a:spcAft>
            </a:pPr>
            <a:r>
              <a:rPr lang="zh-TW" altLang="zh-TW" sz="3200" kern="100" dirty="0">
                <a:latin typeface="標楷體" panose="03000509000000000000" charset="-120"/>
                <a:ea typeface="標楷體" panose="03000509000000000000" charset="-120"/>
                <a:cs typeface="標楷體" panose="03000509000000000000" charset="-120"/>
              </a:rPr>
              <a:t>計畫須符合</a:t>
            </a:r>
            <a:r>
              <a:rPr lang="zh-TW" altLang="zh-TW" sz="3200" kern="0" dirty="0">
                <a:latin typeface="標楷體" panose="03000509000000000000" charset="-120"/>
                <a:ea typeface="標楷體" panose="03000509000000000000" charset="-120"/>
                <a:cs typeface="標楷體" panose="03000509000000000000" charset="-120"/>
              </a:rPr>
              <a:t>益本比大於或等於</a:t>
            </a:r>
            <a:r>
              <a:rPr lang="en-US" altLang="zh-TW" sz="3200" kern="0" dirty="0">
                <a:latin typeface="標楷體" panose="03000509000000000000" charset="-120"/>
                <a:ea typeface="標楷體" panose="03000509000000000000" charset="-120"/>
                <a:cs typeface="標楷體" panose="03000509000000000000" charset="-120"/>
              </a:rPr>
              <a:t>1</a:t>
            </a:r>
            <a:r>
              <a:rPr lang="zh-TW" altLang="zh-TW" sz="3200" kern="0" dirty="0">
                <a:latin typeface="標楷體" panose="03000509000000000000" charset="-120"/>
                <a:ea typeface="標楷體" panose="03000509000000000000" charset="-120"/>
                <a:cs typeface="標楷體" panose="03000509000000000000" charset="-120"/>
              </a:rPr>
              <a:t>，其經濟可行性才算合格，惟不可計之無形效益有時比可計效益更重要，甚至為決策時之主要考量，應於規劃設計時敘明。</a:t>
            </a:r>
            <a:endParaRPr lang="zh-TW" altLang="zh-TW" sz="3200" kern="100" dirty="0">
              <a:latin typeface="標楷體" panose="03000509000000000000" charset="-120"/>
              <a:ea typeface="標楷體" panose="03000509000000000000" charset="-120"/>
              <a:cs typeface="標楷體" panose="03000509000000000000" charset="-120"/>
            </a:endParaRPr>
          </a:p>
          <a:p>
            <a:endParaRPr lang="zh-TW" altLang="en-US" sz="3200" dirty="0">
              <a:latin typeface="標楷體" panose="03000509000000000000" charset="-120"/>
              <a:ea typeface="標楷體" panose="03000509000000000000" charset="-120"/>
              <a:cs typeface="標楷體" panose="03000509000000000000" charset="-120"/>
            </a:endParaRPr>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10</a:t>
            </a:fld>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rPr>
              <a:t>8.</a:t>
            </a:r>
            <a:r>
              <a:rPr lang="zh-TW" altLang="zh-TW" dirty="0">
                <a:latin typeface="標楷體" panose="03000509000000000000" charset="-120"/>
                <a:ea typeface="標楷體" panose="03000509000000000000" charset="-120"/>
              </a:rPr>
              <a:t>成本分析設定條件</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normAutofit/>
          </a:bodyPr>
          <a:lstStyle/>
          <a:p>
            <a:pPr lvl="0">
              <a:lnSpc>
                <a:spcPct val="150000"/>
              </a:lnSpc>
            </a:pPr>
            <a:r>
              <a:rPr lang="en-US" altLang="zh-TW" sz="4000" dirty="0"/>
              <a:t>1.</a:t>
            </a:r>
            <a:r>
              <a:rPr lang="zh-TW" altLang="en-US" sz="4000" dirty="0"/>
              <a:t> </a:t>
            </a:r>
            <a:r>
              <a:rPr lang="zh-TW" altLang="zh-TW" sz="3460" dirty="0">
                <a:latin typeface="標楷體" panose="03000509000000000000" charset="-120"/>
                <a:ea typeface="標楷體" panose="03000509000000000000" charset="-120"/>
                <a:cs typeface="標楷體" panose="03000509000000000000" charset="-120"/>
              </a:rPr>
              <a:t>鋼筋混凝土構造物之耐用年數採</a:t>
            </a:r>
            <a:r>
              <a:rPr lang="en-US" altLang="zh-TW" sz="3460" dirty="0">
                <a:latin typeface="標楷體" panose="03000509000000000000" charset="-120"/>
                <a:ea typeface="標楷體" panose="03000509000000000000" charset="-120"/>
                <a:cs typeface="標楷體" panose="03000509000000000000" charset="-120"/>
              </a:rPr>
              <a:t>50</a:t>
            </a:r>
            <a:r>
              <a:rPr lang="zh-TW" altLang="zh-TW" sz="3460" dirty="0">
                <a:latin typeface="標楷體" panose="03000509000000000000" charset="-120"/>
                <a:ea typeface="標楷體" panose="03000509000000000000" charset="-120"/>
                <a:cs typeface="標楷體" panose="03000509000000000000" charset="-120"/>
              </a:rPr>
              <a:t>年分析，年利率以</a:t>
            </a:r>
            <a:r>
              <a:rPr lang="en-US" altLang="zh-TW" sz="3460" dirty="0">
                <a:latin typeface="標楷體" panose="03000509000000000000" charset="-120"/>
                <a:ea typeface="標楷體" panose="03000509000000000000" charset="-120"/>
                <a:cs typeface="標楷體" panose="03000509000000000000" charset="-120"/>
              </a:rPr>
              <a:t>3%</a:t>
            </a:r>
            <a:r>
              <a:rPr lang="zh-TW" altLang="zh-TW" sz="3460" dirty="0">
                <a:latin typeface="標楷體" panose="03000509000000000000" charset="-120"/>
                <a:ea typeface="標楷體" panose="03000509000000000000" charset="-120"/>
                <a:cs typeface="標楷體" panose="03000509000000000000" charset="-120"/>
              </a:rPr>
              <a:t>分析。</a:t>
            </a:r>
          </a:p>
          <a:p>
            <a:pPr lvl="0">
              <a:lnSpc>
                <a:spcPct val="150000"/>
              </a:lnSpc>
            </a:pPr>
            <a:r>
              <a:rPr lang="en-US" altLang="zh-TW" sz="3460" dirty="0">
                <a:latin typeface="標楷體" panose="03000509000000000000" charset="-120"/>
                <a:ea typeface="標楷體" panose="03000509000000000000" charset="-120"/>
                <a:cs typeface="標楷體" panose="03000509000000000000" charset="-120"/>
              </a:rPr>
              <a:t>2.</a:t>
            </a:r>
            <a:r>
              <a:rPr lang="zh-TW" altLang="en-US" sz="3460" dirty="0">
                <a:latin typeface="標楷體" panose="03000509000000000000" charset="-120"/>
                <a:ea typeface="標楷體" panose="03000509000000000000" charset="-120"/>
                <a:cs typeface="標楷體" panose="03000509000000000000" charset="-120"/>
              </a:rPr>
              <a:t> </a:t>
            </a:r>
            <a:r>
              <a:rPr lang="zh-TW" altLang="zh-TW" sz="3460" dirty="0">
                <a:latin typeface="標楷體" panose="03000509000000000000" charset="-120"/>
                <a:ea typeface="標楷體" panose="03000509000000000000" charset="-120"/>
                <a:cs typeface="標楷體" panose="03000509000000000000" charset="-120"/>
              </a:rPr>
              <a:t>建造成本包括設計階段作業費用、用地取得及拆遷補償費、工程建造費及施工期間利息等。</a:t>
            </a:r>
          </a:p>
          <a:p>
            <a:endParaRPr lang="zh-TW" altLang="en-US" sz="3460" dirty="0">
              <a:latin typeface="標楷體" panose="03000509000000000000" charset="-120"/>
              <a:ea typeface="標楷體" panose="03000509000000000000" charset="-120"/>
              <a:cs typeface="標楷體" panose="03000509000000000000" charset="-120"/>
            </a:endParaRPr>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11</a:t>
            </a:fld>
            <a:endParaRPr lang="zh-TW"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000" dirty="0">
                <a:latin typeface="標楷體" panose="03000509000000000000" charset="-120"/>
                <a:ea typeface="標楷體" panose="03000509000000000000" charset="-120"/>
              </a:rPr>
              <a:t>水利設施耐用年數與年運轉維護費率表</a:t>
            </a:r>
          </a:p>
        </p:txBody>
      </p:sp>
      <p:graphicFrame>
        <p:nvGraphicFramePr>
          <p:cNvPr id="4" name="內容版面配置區 3"/>
          <p:cNvGraphicFramePr>
            <a:graphicFrameLocks noGrp="1"/>
          </p:cNvGraphicFramePr>
          <p:nvPr>
            <p:ph idx="1"/>
          </p:nvPr>
        </p:nvGraphicFramePr>
        <p:xfrm>
          <a:off x="1097280" y="1737995"/>
          <a:ext cx="10208260" cy="4612005"/>
        </p:xfrm>
        <a:graphic>
          <a:graphicData uri="http://schemas.openxmlformats.org/drawingml/2006/table">
            <a:tbl>
              <a:tblPr firstRow="1" bandRow="1">
                <a:tableStyleId>{5C22544A-7EE6-4342-B048-85BDC9FD1C3A}</a:tableStyleId>
              </a:tblPr>
              <a:tblGrid>
                <a:gridCol w="3402965"/>
                <a:gridCol w="3402330"/>
                <a:gridCol w="3402965"/>
              </a:tblGrid>
              <a:tr h="822960">
                <a:tc>
                  <a:txBody>
                    <a:bodyPr/>
                    <a:lstStyle/>
                    <a:p>
                      <a:r>
                        <a:rPr lang="zh-TW" altLang="en-US" sz="2400" dirty="0"/>
                        <a:t>項目</a:t>
                      </a:r>
                    </a:p>
                  </a:txBody>
                  <a:tcPr/>
                </a:tc>
                <a:tc>
                  <a:txBody>
                    <a:bodyPr/>
                    <a:lstStyle/>
                    <a:p>
                      <a:r>
                        <a:rPr lang="zh-TW" altLang="en-US" sz="2400" dirty="0"/>
                        <a:t>耐用年限</a:t>
                      </a:r>
                    </a:p>
                  </a:txBody>
                  <a:tcPr/>
                </a:tc>
                <a:tc>
                  <a:txBody>
                    <a:bodyPr/>
                    <a:lstStyle/>
                    <a:p>
                      <a:r>
                        <a:rPr lang="zh-TW" altLang="en-US" sz="2400" dirty="0"/>
                        <a:t>年運轉維護費（建造費之℅）</a:t>
                      </a:r>
                    </a:p>
                  </a:txBody>
                  <a:tcPr/>
                </a:tc>
              </a:tr>
              <a:tr h="540385">
                <a:tc>
                  <a:txBody>
                    <a:bodyPr/>
                    <a:lstStyle/>
                    <a:p>
                      <a:r>
                        <a:rPr lang="zh-TW" altLang="en-US" sz="2400" dirty="0"/>
                        <a:t>進水口及結構鋼部分</a:t>
                      </a:r>
                    </a:p>
                  </a:txBody>
                  <a:tcPr/>
                </a:tc>
                <a:tc>
                  <a:txBody>
                    <a:bodyPr/>
                    <a:lstStyle/>
                    <a:p>
                      <a:pPr algn="ctr"/>
                      <a:r>
                        <a:rPr lang="en-US" altLang="zh-TW" sz="2400" dirty="0"/>
                        <a:t>50</a:t>
                      </a:r>
                      <a:endParaRPr lang="zh-TW" altLang="en-US" sz="2400" dirty="0"/>
                    </a:p>
                  </a:txBody>
                  <a:tcPr/>
                </a:tc>
                <a:tc>
                  <a:txBody>
                    <a:bodyPr/>
                    <a:lstStyle/>
                    <a:p>
                      <a:pPr algn="ctr"/>
                      <a:r>
                        <a:rPr lang="en-US" altLang="zh-TW" sz="2400" dirty="0"/>
                        <a:t>1.0</a:t>
                      </a:r>
                      <a:endParaRPr lang="zh-TW" altLang="en-US" sz="2400" dirty="0"/>
                    </a:p>
                  </a:txBody>
                  <a:tcPr/>
                </a:tc>
              </a:tr>
              <a:tr h="541655">
                <a:tc>
                  <a:txBody>
                    <a:bodyPr/>
                    <a:lstStyle/>
                    <a:p>
                      <a:r>
                        <a:rPr lang="zh-TW" altLang="en-US" sz="2400" dirty="0"/>
                        <a:t>閘門及吊門機</a:t>
                      </a:r>
                    </a:p>
                  </a:txBody>
                  <a:tcPr/>
                </a:tc>
                <a:tc>
                  <a:txBody>
                    <a:bodyPr/>
                    <a:lstStyle/>
                    <a:p>
                      <a:pPr algn="ctr"/>
                      <a:r>
                        <a:rPr lang="en-US" altLang="zh-TW" sz="2400" dirty="0"/>
                        <a:t>30</a:t>
                      </a:r>
                      <a:endParaRPr lang="zh-TW" altLang="en-US" sz="2400" dirty="0"/>
                    </a:p>
                  </a:txBody>
                  <a:tcPr/>
                </a:tc>
                <a:tc>
                  <a:txBody>
                    <a:bodyPr/>
                    <a:lstStyle/>
                    <a:p>
                      <a:pPr algn="ctr"/>
                      <a:r>
                        <a:rPr lang="en-US" altLang="zh-TW" sz="2400" dirty="0"/>
                        <a:t>1.0</a:t>
                      </a:r>
                      <a:endParaRPr lang="zh-TW" altLang="en-US" sz="2400" dirty="0"/>
                    </a:p>
                  </a:txBody>
                  <a:tcPr/>
                </a:tc>
              </a:tr>
              <a:tr h="541655">
                <a:tc>
                  <a:txBody>
                    <a:bodyPr/>
                    <a:lstStyle/>
                    <a:p>
                      <a:r>
                        <a:rPr lang="zh-TW" altLang="en-US" sz="2400" dirty="0"/>
                        <a:t>鋼筋混凝土造渡槽</a:t>
                      </a:r>
                    </a:p>
                  </a:txBody>
                  <a:tcPr/>
                </a:tc>
                <a:tc>
                  <a:txBody>
                    <a:bodyPr/>
                    <a:lstStyle/>
                    <a:p>
                      <a:pPr algn="ctr"/>
                      <a:r>
                        <a:rPr lang="en-US" altLang="zh-TW" sz="2400" dirty="0"/>
                        <a:t>60</a:t>
                      </a:r>
                      <a:endParaRPr lang="zh-TW" altLang="en-US" sz="2400" dirty="0"/>
                    </a:p>
                  </a:txBody>
                  <a:tcPr/>
                </a:tc>
                <a:tc>
                  <a:txBody>
                    <a:bodyPr/>
                    <a:lstStyle/>
                    <a:p>
                      <a:pPr algn="ctr"/>
                      <a:r>
                        <a:rPr lang="en-US" altLang="zh-TW" sz="2400" dirty="0"/>
                        <a:t>1.0</a:t>
                      </a:r>
                      <a:endParaRPr lang="zh-TW" altLang="en-US" sz="2400" dirty="0"/>
                    </a:p>
                  </a:txBody>
                  <a:tcPr/>
                </a:tc>
              </a:tr>
              <a:tr h="541655">
                <a:tc>
                  <a:txBody>
                    <a:bodyPr/>
                    <a:lstStyle/>
                    <a:p>
                      <a:r>
                        <a:rPr lang="zh-TW" altLang="en-US" sz="2400" dirty="0"/>
                        <a:t>鋼筋混凝土造管路</a:t>
                      </a:r>
                    </a:p>
                  </a:txBody>
                  <a:tcPr/>
                </a:tc>
                <a:tc>
                  <a:txBody>
                    <a:bodyPr/>
                    <a:lstStyle/>
                    <a:p>
                      <a:pPr algn="ctr"/>
                      <a:r>
                        <a:rPr lang="en-US" altLang="zh-TW" sz="2400" dirty="0"/>
                        <a:t>40</a:t>
                      </a:r>
                      <a:endParaRPr lang="zh-TW" altLang="en-US" sz="2400" dirty="0"/>
                    </a:p>
                  </a:txBody>
                  <a:tcPr/>
                </a:tc>
                <a:tc>
                  <a:txBody>
                    <a:bodyPr/>
                    <a:lstStyle/>
                    <a:p>
                      <a:pPr algn="ctr"/>
                      <a:r>
                        <a:rPr lang="en-US" altLang="zh-TW" sz="2400" dirty="0"/>
                        <a:t>1.0</a:t>
                      </a:r>
                      <a:endParaRPr lang="zh-TW" altLang="en-US" sz="2400" dirty="0"/>
                    </a:p>
                  </a:txBody>
                  <a:tcPr/>
                </a:tc>
              </a:tr>
              <a:tr h="540385">
                <a:tc>
                  <a:txBody>
                    <a:bodyPr/>
                    <a:lstStyle/>
                    <a:p>
                      <a:r>
                        <a:rPr lang="zh-TW" altLang="en-US" sz="2400" dirty="0"/>
                        <a:t>混凝土護坡</a:t>
                      </a:r>
                    </a:p>
                  </a:txBody>
                  <a:tcPr/>
                </a:tc>
                <a:tc>
                  <a:txBody>
                    <a:bodyPr/>
                    <a:lstStyle/>
                    <a:p>
                      <a:pPr algn="ctr"/>
                      <a:r>
                        <a:rPr lang="en-US" altLang="zh-TW" sz="2400" dirty="0"/>
                        <a:t>60</a:t>
                      </a:r>
                      <a:endParaRPr lang="zh-TW" altLang="en-US" sz="2400" dirty="0"/>
                    </a:p>
                  </a:txBody>
                  <a:tcPr/>
                </a:tc>
                <a:tc>
                  <a:txBody>
                    <a:bodyPr/>
                    <a:lstStyle/>
                    <a:p>
                      <a:pPr algn="ctr"/>
                      <a:r>
                        <a:rPr lang="en-US" altLang="zh-TW" sz="2400" dirty="0"/>
                        <a:t>2.0</a:t>
                      </a:r>
                      <a:endParaRPr lang="zh-TW" altLang="en-US" sz="2400" dirty="0"/>
                    </a:p>
                  </a:txBody>
                  <a:tcPr/>
                </a:tc>
              </a:tr>
              <a:tr h="542290">
                <a:tc>
                  <a:txBody>
                    <a:bodyPr/>
                    <a:lstStyle/>
                    <a:p>
                      <a:r>
                        <a:rPr lang="zh-TW" altLang="en-US" sz="2400" dirty="0"/>
                        <a:t>深井及抽水機</a:t>
                      </a:r>
                    </a:p>
                  </a:txBody>
                  <a:tcPr/>
                </a:tc>
                <a:tc>
                  <a:txBody>
                    <a:bodyPr/>
                    <a:lstStyle/>
                    <a:p>
                      <a:pPr algn="ctr"/>
                      <a:r>
                        <a:rPr lang="en-US" altLang="zh-TW" sz="2400" dirty="0"/>
                        <a:t>20</a:t>
                      </a:r>
                      <a:endParaRPr lang="zh-TW" altLang="en-US" sz="2400" dirty="0"/>
                    </a:p>
                  </a:txBody>
                  <a:tcPr/>
                </a:tc>
                <a:tc>
                  <a:txBody>
                    <a:bodyPr/>
                    <a:lstStyle/>
                    <a:p>
                      <a:pPr algn="ctr"/>
                      <a:r>
                        <a:rPr lang="zh-TW" altLang="en-US" sz="2400" dirty="0">
                          <a:solidFill>
                            <a:srgbClr val="FF0000"/>
                          </a:solidFill>
                        </a:rPr>
                        <a:t>以</a:t>
                      </a:r>
                      <a:r>
                        <a:rPr lang="en-US" altLang="zh-TW" sz="2400" dirty="0">
                          <a:solidFill>
                            <a:srgbClr val="FF0000"/>
                          </a:solidFill>
                        </a:rPr>
                        <a:t>3</a:t>
                      </a:r>
                      <a:r>
                        <a:rPr lang="zh-TW" altLang="en-US" sz="2400" dirty="0">
                          <a:solidFill>
                            <a:srgbClr val="FF0000"/>
                          </a:solidFill>
                        </a:rPr>
                        <a:t>℅估列，或細估</a:t>
                      </a:r>
                    </a:p>
                  </a:txBody>
                  <a:tcPr/>
                </a:tc>
              </a:tr>
              <a:tr h="541020">
                <a:tc gridSpan="3">
                  <a:txBody>
                    <a:bodyPr/>
                    <a:lstStyle/>
                    <a:p>
                      <a:r>
                        <a:rPr lang="zh-TW" altLang="en-US" sz="2400" dirty="0"/>
                        <a:t>摘錄自水利署水規所區域排水整治及環境營造規劃參考手冊</a:t>
                      </a:r>
                      <a:r>
                        <a:rPr lang="en-US" altLang="zh-TW" sz="2400" dirty="0"/>
                        <a:t>95</a:t>
                      </a:r>
                      <a:r>
                        <a:rPr lang="zh-TW" altLang="en-US" sz="2400" dirty="0"/>
                        <a:t>年版</a:t>
                      </a:r>
                    </a:p>
                  </a:txBody>
                  <a:tcPr/>
                </a:tc>
                <a:tc hMerge="1">
                  <a:txBody>
                    <a:bodyPr/>
                    <a:lstStyle/>
                    <a:p>
                      <a:endParaRPr lang="zh-TW"/>
                    </a:p>
                  </a:txBody>
                  <a:tcPr/>
                </a:tc>
                <a:tc hMerge="1">
                  <a:txBody>
                    <a:bodyPr/>
                    <a:lstStyle/>
                    <a:p>
                      <a:endParaRPr lang="zh-TW"/>
                    </a:p>
                  </a:txBody>
                  <a:tcPr/>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12</a:t>
            </a:fld>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rPr>
              <a:t>9.</a:t>
            </a:r>
            <a:r>
              <a:rPr lang="zh-TW" altLang="zh-TW" dirty="0">
                <a:latin typeface="標楷體" panose="03000509000000000000" charset="-120"/>
                <a:ea typeface="標楷體" panose="03000509000000000000" charset="-120"/>
              </a:rPr>
              <a:t>年計成本</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lstStyle/>
          <a:p>
            <a:pPr lvl="0"/>
            <a:r>
              <a:rPr lang="zh-TW" altLang="zh-TW" sz="3600" dirty="0">
                <a:latin typeface="標楷體" panose="03000509000000000000" charset="-120"/>
                <a:ea typeface="標楷體" panose="03000509000000000000" charset="-120"/>
                <a:cs typeface="標楷體" panose="03000509000000000000" charset="-120"/>
              </a:rPr>
              <a:t>固定成本</a:t>
            </a:r>
          </a:p>
          <a:p>
            <a:r>
              <a:rPr lang="en-US" altLang="zh-TW" sz="3600" dirty="0">
                <a:latin typeface="標楷體" panose="03000509000000000000" charset="-120"/>
                <a:ea typeface="標楷體" panose="03000509000000000000" charset="-120"/>
                <a:cs typeface="標楷體" panose="03000509000000000000" charset="-120"/>
              </a:rPr>
              <a:t>•</a:t>
            </a:r>
            <a:r>
              <a:rPr lang="zh-TW" altLang="zh-TW" sz="3600" dirty="0">
                <a:latin typeface="標楷體" panose="03000509000000000000" charset="-120"/>
                <a:ea typeface="標楷體" panose="03000509000000000000" charset="-120"/>
                <a:cs typeface="標楷體" panose="03000509000000000000" charset="-120"/>
              </a:rPr>
              <a:t>年利率以</a:t>
            </a:r>
            <a:r>
              <a:rPr lang="en-US" altLang="zh-TW" sz="3600" dirty="0">
                <a:latin typeface="標楷體" panose="03000509000000000000" charset="-120"/>
                <a:ea typeface="標楷體" panose="03000509000000000000" charset="-120"/>
                <a:cs typeface="標楷體" panose="03000509000000000000" charset="-120"/>
              </a:rPr>
              <a:t>3%</a:t>
            </a:r>
            <a:r>
              <a:rPr lang="zh-TW" altLang="zh-TW" sz="3600" dirty="0">
                <a:latin typeface="標楷體" panose="03000509000000000000" charset="-120"/>
                <a:ea typeface="標楷體" panose="03000509000000000000" charset="-120"/>
                <a:cs typeface="標楷體" panose="03000509000000000000" charset="-120"/>
              </a:rPr>
              <a:t>估計。</a:t>
            </a:r>
          </a:p>
          <a:p>
            <a:r>
              <a:rPr lang="en-US" altLang="zh-TW" sz="3600" dirty="0">
                <a:latin typeface="標楷體" panose="03000509000000000000" charset="-120"/>
                <a:ea typeface="標楷體" panose="03000509000000000000" charset="-120"/>
                <a:cs typeface="標楷體" panose="03000509000000000000" charset="-120"/>
              </a:rPr>
              <a:t>•</a:t>
            </a:r>
            <a:r>
              <a:rPr lang="zh-TW" altLang="zh-TW" sz="3600" dirty="0">
                <a:latin typeface="標楷體" panose="03000509000000000000" charset="-120"/>
                <a:ea typeface="標楷體" panose="03000509000000000000" charset="-120"/>
                <a:cs typeface="標楷體" panose="03000509000000000000" charset="-120"/>
              </a:rPr>
              <a:t>年償債基金</a:t>
            </a:r>
            <a:r>
              <a:rPr lang="en-US" altLang="zh-TW" sz="3600" dirty="0">
                <a:latin typeface="標楷體" panose="03000509000000000000" charset="-120"/>
                <a:ea typeface="標楷體" panose="03000509000000000000" charset="-120"/>
                <a:cs typeface="標楷體" panose="03000509000000000000" charset="-120"/>
              </a:rPr>
              <a:t>—</a:t>
            </a:r>
            <a:r>
              <a:rPr lang="zh-TW" altLang="zh-TW" sz="3600" dirty="0">
                <a:latin typeface="標楷體" panose="03000509000000000000" charset="-120"/>
                <a:ea typeface="標楷體" panose="03000509000000000000" charset="-120"/>
                <a:cs typeface="標楷體" panose="03000509000000000000" charset="-120"/>
              </a:rPr>
              <a:t>以建造成本為準，採用定額本利攤還法。</a:t>
            </a:r>
          </a:p>
          <a:p>
            <a:endParaRPr lang="zh-TW" altLang="en-US" dirty="0">
              <a:latin typeface="標楷體" panose="03000509000000000000" charset="-120"/>
              <a:ea typeface="標楷體" panose="03000509000000000000" charset="-120"/>
              <a:cs typeface="標楷體" panose="03000509000000000000" charset="-120"/>
            </a:endParaRPr>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13</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674056" y="1005710"/>
            <a:ext cx="8341481" cy="4204466"/>
          </a:xfrm>
          <a:prstGeom prst="rect">
            <a:avLst/>
          </a:prstGeom>
        </p:spPr>
      </p:pic>
      <p:sp>
        <p:nvSpPr>
          <p:cNvPr id="3" name="投影片編號版面配置區 2"/>
          <p:cNvSpPr>
            <a:spLocks noGrp="1"/>
          </p:cNvSpPr>
          <p:nvPr>
            <p:ph type="sldNum" sz="quarter" idx="12"/>
          </p:nvPr>
        </p:nvSpPr>
        <p:spPr/>
        <p:txBody>
          <a:bodyPr/>
          <a:lstStyle/>
          <a:p>
            <a:fld id="{EEBC4E71-C25F-4225-BA85-E2827AC1858C}" type="slidenum">
              <a:rPr lang="zh-TW" altLang="en-US" smtClean="0"/>
              <a:t>14</a:t>
            </a:fld>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rPr>
              <a:t>10.</a:t>
            </a:r>
            <a:r>
              <a:rPr lang="zh-TW" altLang="zh-TW" dirty="0">
                <a:latin typeface="標楷體" panose="03000509000000000000" charset="-120"/>
                <a:ea typeface="標楷體" panose="03000509000000000000" charset="-120"/>
              </a:rPr>
              <a:t>運轉及維護成本</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lstStyle/>
          <a:p>
            <a:pPr>
              <a:lnSpc>
                <a:spcPct val="150000"/>
              </a:lnSpc>
            </a:pPr>
            <a:r>
              <a:rPr lang="zh-TW" altLang="zh-TW" sz="4000" dirty="0">
                <a:latin typeface="標楷體" panose="03000509000000000000" charset="-120"/>
                <a:ea typeface="標楷體" panose="03000509000000000000" charset="-120"/>
                <a:cs typeface="標楷體" panose="03000509000000000000" charset="-120"/>
              </a:rPr>
              <a:t>包括機械設備之運轉、設施之維修及養護、安全檢查及評估等費用，運轉成本包括人事、油電、耗材等費用，維護成本一般土木建築以</a:t>
            </a:r>
            <a:r>
              <a:rPr lang="en-US" altLang="zh-TW" sz="4000" dirty="0">
                <a:latin typeface="標楷體" panose="03000509000000000000" charset="-120"/>
                <a:ea typeface="標楷體" panose="03000509000000000000" charset="-120"/>
                <a:cs typeface="標楷體" panose="03000509000000000000" charset="-120"/>
              </a:rPr>
              <a:t>1%</a:t>
            </a:r>
            <a:r>
              <a:rPr lang="zh-TW" altLang="zh-TW" sz="4000" dirty="0">
                <a:latin typeface="標楷體" panose="03000509000000000000" charset="-120"/>
                <a:ea typeface="標楷體" panose="03000509000000000000" charset="-120"/>
                <a:cs typeface="標楷體" panose="03000509000000000000" charset="-120"/>
              </a:rPr>
              <a:t>，機電項目以</a:t>
            </a:r>
            <a:r>
              <a:rPr lang="en-US" altLang="zh-TW" sz="4000" dirty="0">
                <a:latin typeface="標楷體" panose="03000509000000000000" charset="-120"/>
                <a:ea typeface="標楷體" panose="03000509000000000000" charset="-120"/>
                <a:cs typeface="標楷體" panose="03000509000000000000" charset="-120"/>
              </a:rPr>
              <a:t>3%</a:t>
            </a:r>
            <a:r>
              <a:rPr lang="zh-TW" altLang="zh-TW" sz="4000" dirty="0">
                <a:latin typeface="標楷體" panose="03000509000000000000" charset="-120"/>
                <a:ea typeface="標楷體" panose="03000509000000000000" charset="-120"/>
                <a:cs typeface="標楷體" panose="03000509000000000000" charset="-120"/>
              </a:rPr>
              <a:t>估算。</a:t>
            </a:r>
            <a:endParaRPr lang="zh-TW" altLang="zh-TW" sz="4000" dirty="0"/>
          </a:p>
          <a:p>
            <a:endParaRPr lang="zh-TW" altLang="en-US" dirty="0"/>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15</a:t>
            </a:fld>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rPr>
              <a:t>11.</a:t>
            </a:r>
            <a:r>
              <a:rPr lang="zh-TW" altLang="zh-TW" dirty="0">
                <a:latin typeface="標楷體" panose="03000509000000000000" charset="-120"/>
                <a:ea typeface="標楷體" panose="03000509000000000000" charset="-120"/>
              </a:rPr>
              <a:t>效益分析</a:t>
            </a:r>
            <a:r>
              <a:rPr lang="en-US" altLang="zh-TW" dirty="0">
                <a:latin typeface="標楷體" panose="03000509000000000000" charset="-120"/>
                <a:ea typeface="標楷體" panose="03000509000000000000" charset="-120"/>
              </a:rPr>
              <a:t>-</a:t>
            </a:r>
            <a:r>
              <a:rPr lang="zh-TW" altLang="zh-TW" dirty="0">
                <a:latin typeface="標楷體" panose="03000509000000000000" charset="-120"/>
                <a:ea typeface="標楷體" panose="03000509000000000000" charset="-120"/>
                <a:cs typeface="標楷體" panose="03000509000000000000" charset="-120"/>
                <a:sym typeface="+mn-ea"/>
              </a:rPr>
              <a:t>直接損失</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noAutofit/>
          </a:bodyPr>
          <a:lstStyle/>
          <a:p>
            <a:pPr lvl="1">
              <a:lnSpc>
                <a:spcPct val="120000"/>
              </a:lnSpc>
            </a:pPr>
            <a:r>
              <a:rPr lang="en-US" altLang="zh-TW" sz="3200" dirty="0">
                <a:latin typeface="標楷體" panose="03000509000000000000" charset="-120"/>
                <a:ea typeface="標楷體" panose="03000509000000000000" charset="-120"/>
                <a:cs typeface="標楷體" panose="03000509000000000000" charset="-120"/>
              </a:rPr>
              <a:t>  </a:t>
            </a:r>
            <a:r>
              <a:rPr lang="zh-TW" altLang="zh-TW" sz="3200" dirty="0">
                <a:latin typeface="標楷體" panose="03000509000000000000" charset="-120"/>
                <a:ea typeface="標楷體" panose="03000509000000000000" charset="-120"/>
                <a:cs typeface="標楷體" panose="03000509000000000000" charset="-120"/>
              </a:rPr>
              <a:t>農作物浸水損失＝</a:t>
            </a:r>
            <a:r>
              <a:rPr lang="en-US" altLang="zh-TW" sz="3200" dirty="0">
                <a:latin typeface="標楷體" panose="03000509000000000000" charset="-120"/>
                <a:ea typeface="標楷體" panose="03000509000000000000" charset="-120"/>
                <a:cs typeface="標楷體" panose="03000509000000000000" charset="-120"/>
              </a:rPr>
              <a:t>{</a:t>
            </a:r>
            <a:r>
              <a:rPr lang="zh-TW" altLang="zh-TW" sz="3200" dirty="0">
                <a:latin typeface="標楷體" panose="03000509000000000000" charset="-120"/>
                <a:ea typeface="標楷體" panose="03000509000000000000" charset="-120"/>
                <a:cs typeface="標楷體" panose="03000509000000000000" charset="-120"/>
              </a:rPr>
              <a:t>（每公頃產值</a:t>
            </a:r>
            <a:r>
              <a:rPr lang="en-US" altLang="zh-TW" sz="3200" dirty="0">
                <a:latin typeface="標楷體" panose="03000509000000000000" charset="-120"/>
                <a:ea typeface="標楷體" panose="03000509000000000000" charset="-120"/>
                <a:cs typeface="標楷體" panose="03000509000000000000" charset="-120"/>
              </a:rPr>
              <a:t>*</a:t>
            </a:r>
            <a:r>
              <a:rPr lang="zh-TW" altLang="zh-TW" sz="3200" dirty="0">
                <a:latin typeface="標楷體" panose="03000509000000000000" charset="-120"/>
                <a:ea typeface="標楷體" panose="03000509000000000000" charset="-120"/>
                <a:cs typeface="標楷體" panose="03000509000000000000" charset="-120"/>
              </a:rPr>
              <a:t>減產率）</a:t>
            </a:r>
            <a:r>
              <a:rPr lang="en-US" altLang="zh-TW" sz="3200" dirty="0">
                <a:latin typeface="標楷體" panose="03000509000000000000" charset="-120"/>
                <a:ea typeface="標楷體" panose="03000509000000000000" charset="-120"/>
                <a:cs typeface="標楷體" panose="03000509000000000000" charset="-120"/>
              </a:rPr>
              <a:t>+</a:t>
            </a:r>
            <a:r>
              <a:rPr lang="zh-TW" altLang="zh-TW" sz="3200" dirty="0">
                <a:latin typeface="標楷體" panose="03000509000000000000" charset="-120"/>
                <a:ea typeface="標楷體" panose="03000509000000000000" charset="-120"/>
                <a:cs typeface="標楷體" panose="03000509000000000000" charset="-120"/>
              </a:rPr>
              <a:t>復耕增加成本</a:t>
            </a:r>
            <a:r>
              <a:rPr lang="en-US" altLang="zh-TW" sz="3200" dirty="0">
                <a:latin typeface="標楷體" panose="03000509000000000000" charset="-120"/>
                <a:ea typeface="標楷體" panose="03000509000000000000" charset="-120"/>
                <a:cs typeface="標楷體" panose="03000509000000000000" charset="-120"/>
              </a:rPr>
              <a:t>}*</a:t>
            </a:r>
            <a:r>
              <a:rPr lang="zh-TW" altLang="zh-TW" sz="3200" dirty="0">
                <a:latin typeface="標楷體" panose="03000509000000000000" charset="-120"/>
                <a:ea typeface="標楷體" panose="03000509000000000000" charset="-120"/>
                <a:cs typeface="標楷體" panose="03000509000000000000" charset="-120"/>
              </a:rPr>
              <a:t>浸水面積</a:t>
            </a:r>
          </a:p>
          <a:p>
            <a:pPr>
              <a:lnSpc>
                <a:spcPct val="120000"/>
              </a:lnSpc>
            </a:pPr>
            <a:r>
              <a:rPr lang="zh-TW" altLang="zh-TW" sz="3200" dirty="0">
                <a:latin typeface="標楷體" panose="03000509000000000000" charset="-120"/>
                <a:ea typeface="標楷體" panose="03000509000000000000" charset="-120"/>
                <a:cs typeface="標楷體" panose="03000509000000000000" charset="-120"/>
              </a:rPr>
              <a:t>˙公頃產值：每公頃水稻產值約</a:t>
            </a:r>
            <a:r>
              <a:rPr lang="en-US" altLang="zh-TW" sz="3200" dirty="0">
                <a:latin typeface="標楷體" panose="03000509000000000000" charset="-120"/>
                <a:ea typeface="標楷體" panose="03000509000000000000" charset="-120"/>
                <a:cs typeface="標楷體" panose="03000509000000000000" charset="-120"/>
              </a:rPr>
              <a:t>30</a:t>
            </a:r>
            <a:r>
              <a:rPr lang="zh-TW" altLang="zh-TW" sz="3200" dirty="0">
                <a:latin typeface="標楷體" panose="03000509000000000000" charset="-120"/>
                <a:ea typeface="標楷體" panose="03000509000000000000" charset="-120"/>
                <a:cs typeface="標楷體" panose="03000509000000000000" charset="-120"/>
              </a:rPr>
              <a:t>萬元，旱作每公頃產值約</a:t>
            </a:r>
            <a:r>
              <a:rPr lang="en-US" altLang="zh-TW" sz="3200" dirty="0">
                <a:latin typeface="標楷體" panose="03000509000000000000" charset="-120"/>
                <a:ea typeface="標楷體" panose="03000509000000000000" charset="-120"/>
                <a:cs typeface="標楷體" panose="03000509000000000000" charset="-120"/>
              </a:rPr>
              <a:t>40</a:t>
            </a:r>
            <a:r>
              <a:rPr lang="zh-TW" altLang="zh-TW" sz="3200" dirty="0">
                <a:latin typeface="標楷體" panose="03000509000000000000" charset="-120"/>
                <a:ea typeface="標楷體" panose="03000509000000000000" charset="-120"/>
                <a:cs typeface="標楷體" panose="03000509000000000000" charset="-120"/>
              </a:rPr>
              <a:t>萬元，水稻與旱作混作時，可依比例進行每公頃平均產值之估算。</a:t>
            </a:r>
          </a:p>
          <a:p>
            <a:pPr>
              <a:lnSpc>
                <a:spcPct val="120000"/>
              </a:lnSpc>
            </a:pPr>
            <a:r>
              <a:rPr lang="zh-TW" altLang="zh-TW" sz="3200" dirty="0">
                <a:latin typeface="標楷體" panose="03000509000000000000" charset="-120"/>
                <a:ea typeface="標楷體" panose="03000509000000000000" charset="-120"/>
                <a:cs typeface="標楷體" panose="03000509000000000000" charset="-120"/>
              </a:rPr>
              <a:t>˙減產率：可參考水稻雜作淹水深度與減產率關係曲線圖估計。</a:t>
            </a:r>
            <a:endParaRPr lang="zh-TW" altLang="zh-TW" sz="3200" dirty="0"/>
          </a:p>
          <a:p>
            <a:r>
              <a:rPr lang="zh-TW" altLang="zh-TW" sz="3200" dirty="0"/>
              <a:t>˙</a:t>
            </a:r>
            <a:endParaRPr lang="zh-TW" altLang="en-US" sz="3200" dirty="0"/>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16</a:t>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3752850" y="357187"/>
            <a:ext cx="4686300" cy="6143625"/>
          </a:xfrm>
          <a:prstGeom prst="rect">
            <a:avLst/>
          </a:prstGeom>
        </p:spPr>
      </p:pic>
      <p:sp>
        <p:nvSpPr>
          <p:cNvPr id="2" name="投影片編號版面配置區 1"/>
          <p:cNvSpPr>
            <a:spLocks noGrp="1"/>
          </p:cNvSpPr>
          <p:nvPr>
            <p:ph type="sldNum" sz="quarter" idx="12"/>
          </p:nvPr>
        </p:nvSpPr>
        <p:spPr/>
        <p:txBody>
          <a:bodyPr/>
          <a:lstStyle/>
          <a:p>
            <a:fld id="{EEBC4E71-C25F-4225-BA85-E2827AC1858C}" type="slidenum">
              <a:rPr lang="zh-TW" altLang="en-US" smtClean="0"/>
              <a:t>17</a:t>
            </a:fld>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sym typeface="+mn-ea"/>
              </a:rPr>
              <a:t>12.</a:t>
            </a:r>
            <a:r>
              <a:rPr lang="zh-TW" altLang="zh-TW" dirty="0">
                <a:latin typeface="標楷體" panose="03000509000000000000" charset="-120"/>
                <a:ea typeface="標楷體" panose="03000509000000000000" charset="-120"/>
                <a:sym typeface="+mn-ea"/>
              </a:rPr>
              <a:t>效益分析</a:t>
            </a:r>
            <a:r>
              <a:rPr lang="en-US" altLang="zh-TW" dirty="0">
                <a:latin typeface="標楷體" panose="03000509000000000000" charset="-120"/>
                <a:ea typeface="標楷體" panose="03000509000000000000" charset="-120"/>
                <a:sym typeface="+mn-ea"/>
              </a:rPr>
              <a:t>-</a:t>
            </a:r>
            <a:r>
              <a:rPr lang="zh-TW" altLang="zh-TW" dirty="0">
                <a:latin typeface="標楷體" panose="03000509000000000000" charset="-120"/>
                <a:ea typeface="標楷體" panose="03000509000000000000" charset="-120"/>
                <a:cs typeface="標楷體" panose="03000509000000000000" charset="-120"/>
                <a:sym typeface="+mn-ea"/>
              </a:rPr>
              <a:t>直接效益</a:t>
            </a:r>
            <a:r>
              <a:rPr lang="zh-TW" altLang="zh-TW" dirty="0">
                <a:sym typeface="+mn-ea"/>
              </a:rPr>
              <a:t/>
            </a:r>
            <a:br>
              <a:rPr lang="zh-TW" altLang="zh-TW" dirty="0">
                <a:sym typeface="+mn-ea"/>
              </a:rPr>
            </a:b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a:t>˙</a:t>
            </a:r>
            <a:r>
              <a:rPr lang="en-US" altLang="zh-TW" sz="3200" dirty="0">
                <a:latin typeface="標楷體" panose="03000509000000000000" charset="-120"/>
                <a:ea typeface="標楷體" panose="03000509000000000000" charset="-120"/>
                <a:cs typeface="標楷體" panose="03000509000000000000" charset="-120"/>
              </a:rPr>
              <a:t>•</a:t>
            </a:r>
            <a:r>
              <a:rPr lang="zh-TW" altLang="zh-TW" sz="3200" dirty="0">
                <a:latin typeface="標楷體" panose="03000509000000000000" charset="-120"/>
                <a:ea typeface="標楷體" panose="03000509000000000000" charset="-120"/>
                <a:cs typeface="標楷體" panose="03000509000000000000" charset="-120"/>
              </a:rPr>
              <a:t>復耕增加成本：淹水深度小於</a:t>
            </a:r>
            <a:r>
              <a:rPr lang="en-US" altLang="zh-TW" sz="3200" dirty="0">
                <a:latin typeface="標楷體" panose="03000509000000000000" charset="-120"/>
                <a:ea typeface="標楷體" panose="03000509000000000000" charset="-120"/>
                <a:cs typeface="標楷體" panose="03000509000000000000" charset="-120"/>
              </a:rPr>
              <a:t>0.3</a:t>
            </a:r>
            <a:r>
              <a:rPr lang="zh-TW" altLang="zh-TW" sz="3200" dirty="0">
                <a:latin typeface="標楷體" panose="03000509000000000000" charset="-120"/>
                <a:ea typeface="標楷體" panose="03000509000000000000" charset="-120"/>
                <a:cs typeface="標楷體" panose="03000509000000000000" charset="-120"/>
              </a:rPr>
              <a:t>公尺時不需復耕，復耕每公頃機械整地成本約</a:t>
            </a:r>
            <a:r>
              <a:rPr lang="en-US" altLang="zh-TW" sz="3200" dirty="0">
                <a:latin typeface="標楷體" panose="03000509000000000000" charset="-120"/>
                <a:ea typeface="標楷體" panose="03000509000000000000" charset="-120"/>
                <a:cs typeface="標楷體" panose="03000509000000000000" charset="-120"/>
              </a:rPr>
              <a:t>1</a:t>
            </a:r>
            <a:r>
              <a:rPr lang="zh-TW" altLang="zh-TW" sz="3200" dirty="0">
                <a:latin typeface="標楷體" panose="03000509000000000000" charset="-120"/>
                <a:ea typeface="標楷體" panose="03000509000000000000" charset="-120"/>
                <a:cs typeface="標楷體" panose="03000509000000000000" charset="-120"/>
              </a:rPr>
              <a:t>萬</a:t>
            </a:r>
            <a:r>
              <a:rPr lang="en-US" altLang="zh-TW" sz="3200" dirty="0">
                <a:latin typeface="標楷體" panose="03000509000000000000" charset="-120"/>
                <a:ea typeface="標楷體" panose="03000509000000000000" charset="-120"/>
                <a:cs typeface="標楷體" panose="03000509000000000000" charset="-120"/>
              </a:rPr>
              <a:t>2</a:t>
            </a:r>
            <a:r>
              <a:rPr lang="zh-TW" altLang="zh-TW" sz="3200" dirty="0">
                <a:latin typeface="標楷體" panose="03000509000000000000" charset="-120"/>
                <a:ea typeface="標楷體" panose="03000509000000000000" charset="-120"/>
                <a:cs typeface="標楷體" panose="03000509000000000000" charset="-120"/>
              </a:rPr>
              <a:t>千元，農藥及肥料成本</a:t>
            </a:r>
            <a:r>
              <a:rPr lang="zh-TW" altLang="en-US" sz="3200" dirty="0">
                <a:latin typeface="標楷體" panose="03000509000000000000" charset="-120"/>
                <a:ea typeface="標楷體" panose="03000509000000000000" charset="-120"/>
                <a:cs typeface="標楷體" panose="03000509000000000000" charset="-120"/>
              </a:rPr>
              <a:t>含工資</a:t>
            </a:r>
            <a:r>
              <a:rPr lang="zh-TW" altLang="zh-TW" sz="3200" dirty="0">
                <a:latin typeface="標楷體" panose="03000509000000000000" charset="-120"/>
                <a:ea typeface="標楷體" panose="03000509000000000000" charset="-120"/>
                <a:cs typeface="標楷體" panose="03000509000000000000" charset="-120"/>
              </a:rPr>
              <a:t>約</a:t>
            </a:r>
            <a:r>
              <a:rPr lang="en-US" altLang="zh-TW" sz="3200" dirty="0">
                <a:latin typeface="標楷體" panose="03000509000000000000" charset="-120"/>
                <a:ea typeface="標楷體" panose="03000509000000000000" charset="-120"/>
                <a:cs typeface="標楷體" panose="03000509000000000000" charset="-120"/>
              </a:rPr>
              <a:t>1</a:t>
            </a:r>
            <a:r>
              <a:rPr lang="zh-TW" altLang="zh-TW" sz="3200" dirty="0">
                <a:latin typeface="標楷體" panose="03000509000000000000" charset="-120"/>
                <a:ea typeface="標楷體" panose="03000509000000000000" charset="-120"/>
                <a:cs typeface="標楷體" panose="03000509000000000000" charset="-120"/>
              </a:rPr>
              <a:t>萬</a:t>
            </a:r>
            <a:r>
              <a:rPr lang="en-US" altLang="zh-TW" sz="3200" dirty="0">
                <a:latin typeface="標楷體" panose="03000509000000000000" charset="-120"/>
                <a:ea typeface="標楷體" panose="03000509000000000000" charset="-120"/>
                <a:cs typeface="標楷體" panose="03000509000000000000" charset="-120"/>
              </a:rPr>
              <a:t>5</a:t>
            </a:r>
            <a:r>
              <a:rPr lang="zh-TW" altLang="en-US" sz="3200" dirty="0">
                <a:latin typeface="標楷體" panose="03000509000000000000" charset="-120"/>
                <a:ea typeface="標楷體" panose="03000509000000000000" charset="-120"/>
                <a:cs typeface="標楷體" panose="03000509000000000000" charset="-120"/>
              </a:rPr>
              <a:t>千</a:t>
            </a:r>
            <a:r>
              <a:rPr lang="zh-TW" altLang="zh-TW" sz="3200" dirty="0">
                <a:latin typeface="標楷體" panose="03000509000000000000" charset="-120"/>
                <a:ea typeface="標楷體" panose="03000509000000000000" charset="-120"/>
                <a:cs typeface="標楷體" panose="03000509000000000000" charset="-120"/>
              </a:rPr>
              <a:t>元，合計</a:t>
            </a:r>
            <a:r>
              <a:rPr lang="en-US" altLang="zh-TW" sz="3200" dirty="0">
                <a:latin typeface="標楷體" panose="03000509000000000000" charset="-120"/>
                <a:ea typeface="標楷體" panose="03000509000000000000" charset="-120"/>
                <a:cs typeface="標楷體" panose="03000509000000000000" charset="-120"/>
              </a:rPr>
              <a:t>2</a:t>
            </a:r>
            <a:r>
              <a:rPr lang="zh-TW" altLang="zh-TW" sz="3200" dirty="0">
                <a:latin typeface="標楷體" panose="03000509000000000000" charset="-120"/>
                <a:ea typeface="標楷體" panose="03000509000000000000" charset="-120"/>
                <a:cs typeface="標楷體" panose="03000509000000000000" charset="-120"/>
              </a:rPr>
              <a:t>萬</a:t>
            </a:r>
            <a:r>
              <a:rPr lang="en-US" altLang="zh-TW" sz="3200" dirty="0">
                <a:latin typeface="標楷體" panose="03000509000000000000" charset="-120"/>
                <a:ea typeface="標楷體" panose="03000509000000000000" charset="-120"/>
                <a:cs typeface="標楷體" panose="03000509000000000000" charset="-120"/>
              </a:rPr>
              <a:t>7</a:t>
            </a:r>
            <a:r>
              <a:rPr lang="zh-TW" altLang="zh-TW" sz="3200" dirty="0">
                <a:latin typeface="標楷體" panose="03000509000000000000" charset="-120"/>
                <a:ea typeface="標楷體" panose="03000509000000000000" charset="-120"/>
                <a:cs typeface="標楷體" panose="03000509000000000000" charset="-120"/>
              </a:rPr>
              <a:t>千元。</a:t>
            </a:r>
            <a:endParaRPr lang="en-US" altLang="zh-TW" sz="3200" dirty="0">
              <a:latin typeface="標楷體" panose="03000509000000000000" charset="-120"/>
              <a:ea typeface="標楷體" panose="03000509000000000000" charset="-120"/>
              <a:cs typeface="標楷體" panose="03000509000000000000" charset="-120"/>
            </a:endParaRPr>
          </a:p>
          <a:p>
            <a:r>
              <a:rPr lang="en-US" altLang="zh-TW" sz="3200" dirty="0">
                <a:latin typeface="標楷體" panose="03000509000000000000" charset="-120"/>
                <a:ea typeface="標楷體" panose="03000509000000000000" charset="-120"/>
                <a:cs typeface="標楷體" panose="03000509000000000000" charset="-120"/>
              </a:rPr>
              <a:t>•</a:t>
            </a:r>
            <a:r>
              <a:rPr lang="zh-TW" altLang="en-US" sz="3200" dirty="0">
                <a:latin typeface="標楷體" panose="03000509000000000000" charset="-120"/>
                <a:ea typeface="標楷體" panose="03000509000000000000" charset="-120"/>
                <a:cs typeface="標楷體" panose="03000509000000000000" charset="-120"/>
              </a:rPr>
              <a:t>水產養殖洪災損失減少之效益：每公頃產值約</a:t>
            </a:r>
            <a:r>
              <a:rPr lang="en-US" altLang="zh-TW" sz="3200" dirty="0">
                <a:latin typeface="標楷體" panose="03000509000000000000" charset="-120"/>
                <a:ea typeface="標楷體" panose="03000509000000000000" charset="-120"/>
                <a:cs typeface="標楷體" panose="03000509000000000000" charset="-120"/>
              </a:rPr>
              <a:t>36</a:t>
            </a:r>
            <a:r>
              <a:rPr lang="zh-TW" altLang="en-US" sz="3200" dirty="0">
                <a:latin typeface="標楷體" panose="03000509000000000000" charset="-120"/>
                <a:ea typeface="標楷體" panose="03000509000000000000" charset="-120"/>
                <a:cs typeface="標楷體" panose="03000509000000000000" charset="-120"/>
              </a:rPr>
              <a:t>萬元，損失金額以單位面積產值</a:t>
            </a:r>
            <a:r>
              <a:rPr lang="en-US" altLang="zh-TW" sz="3200" dirty="0">
                <a:latin typeface="標楷體" panose="03000509000000000000" charset="-120"/>
                <a:ea typeface="標楷體" panose="03000509000000000000" charset="-120"/>
                <a:cs typeface="標楷體" panose="03000509000000000000" charset="-120"/>
              </a:rPr>
              <a:t>50</a:t>
            </a:r>
            <a:r>
              <a:rPr lang="zh-TW" altLang="en-US" sz="3200" dirty="0">
                <a:latin typeface="標楷體" panose="03000509000000000000" charset="-120"/>
                <a:ea typeface="標楷體" panose="03000509000000000000" charset="-120"/>
                <a:cs typeface="標楷體" panose="03000509000000000000" charset="-120"/>
              </a:rPr>
              <a:t>℅計算。</a:t>
            </a:r>
            <a:endParaRPr lang="en-US" altLang="zh-TW" sz="3200" dirty="0">
              <a:latin typeface="標楷體" panose="03000509000000000000" charset="-120"/>
              <a:ea typeface="標楷體" panose="03000509000000000000" charset="-120"/>
              <a:cs typeface="標楷體" panose="03000509000000000000" charset="-120"/>
            </a:endParaRPr>
          </a:p>
          <a:p>
            <a:r>
              <a:rPr lang="en-US" altLang="zh-TW" sz="3200" dirty="0">
                <a:latin typeface="標楷體" panose="03000509000000000000" charset="-120"/>
                <a:ea typeface="標楷體" panose="03000509000000000000" charset="-120"/>
                <a:cs typeface="標楷體" panose="03000509000000000000" charset="-120"/>
              </a:rPr>
              <a:t>•</a:t>
            </a:r>
            <a:r>
              <a:rPr lang="zh-TW" altLang="en-US" sz="3200" dirty="0">
                <a:latin typeface="標楷體" panose="03000509000000000000" charset="-120"/>
                <a:ea typeface="標楷體" panose="03000509000000000000" charset="-120"/>
                <a:cs typeface="標楷體" panose="03000509000000000000" charset="-120"/>
              </a:rPr>
              <a:t>建物洪災損失減少之效益：每公頃以</a:t>
            </a:r>
            <a:r>
              <a:rPr lang="en-US" altLang="zh-TW" sz="3200" dirty="0">
                <a:latin typeface="標楷體" panose="03000509000000000000" charset="-120"/>
                <a:ea typeface="標楷體" panose="03000509000000000000" charset="-120"/>
                <a:cs typeface="標楷體" panose="03000509000000000000" charset="-120"/>
              </a:rPr>
              <a:t>20</a:t>
            </a:r>
            <a:r>
              <a:rPr lang="zh-TW" altLang="en-US" sz="3200" dirty="0">
                <a:latin typeface="標楷體" panose="03000509000000000000" charset="-120"/>
                <a:ea typeface="標楷體" panose="03000509000000000000" charset="-120"/>
                <a:cs typeface="標楷體" panose="03000509000000000000" charset="-120"/>
              </a:rPr>
              <a:t>戶計算，房屋現值以每戶</a:t>
            </a:r>
            <a:r>
              <a:rPr lang="en-US" altLang="zh-TW" sz="3200" dirty="0">
                <a:latin typeface="標楷體" panose="03000509000000000000" charset="-120"/>
                <a:ea typeface="標楷體" panose="03000509000000000000" charset="-120"/>
                <a:cs typeface="標楷體" panose="03000509000000000000" charset="-120"/>
              </a:rPr>
              <a:t>200</a:t>
            </a:r>
            <a:r>
              <a:rPr lang="zh-TW" altLang="en-US" sz="3200" dirty="0">
                <a:latin typeface="標楷體" panose="03000509000000000000" charset="-120"/>
                <a:ea typeface="標楷體" panose="03000509000000000000" charset="-120"/>
                <a:cs typeface="標楷體" panose="03000509000000000000" charset="-120"/>
              </a:rPr>
              <a:t>萬元，家庭用品以每戶</a:t>
            </a:r>
            <a:r>
              <a:rPr lang="en-US" altLang="zh-TW" sz="3200" dirty="0">
                <a:latin typeface="標楷體" panose="03000509000000000000" charset="-120"/>
                <a:ea typeface="標楷體" panose="03000509000000000000" charset="-120"/>
                <a:cs typeface="標楷體" panose="03000509000000000000" charset="-120"/>
              </a:rPr>
              <a:t>50</a:t>
            </a:r>
            <a:r>
              <a:rPr lang="zh-TW" altLang="en-US" sz="3200" dirty="0">
                <a:latin typeface="標楷體" panose="03000509000000000000" charset="-120"/>
                <a:ea typeface="標楷體" panose="03000509000000000000" charset="-120"/>
                <a:cs typeface="標楷體" panose="03000509000000000000" charset="-120"/>
              </a:rPr>
              <a:t>萬元計算。</a:t>
            </a:r>
            <a:endParaRPr lang="en-US" altLang="zh-TW" sz="3200" dirty="0"/>
          </a:p>
          <a:p>
            <a:endParaRPr lang="zh-TW" altLang="en-US" dirty="0"/>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18</a:t>
            </a:fld>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en-US" altLang="zh-TW" dirty="0"/>
          </a:p>
          <a:p>
            <a:r>
              <a:rPr lang="en-US" altLang="zh-TW" dirty="0"/>
              <a:t>•</a:t>
            </a:r>
            <a:r>
              <a:rPr lang="zh-TW" altLang="zh-TW" sz="3600" dirty="0">
                <a:latin typeface="標楷體" panose="03000509000000000000" charset="-120"/>
                <a:ea typeface="標楷體" panose="03000509000000000000" charset="-120"/>
              </a:rPr>
              <a:t>浸水面積及效益：以不同重現期距降雨，治理前即治理後之浸水面積及深度，計算改善前後之效益。參見例題說明。</a:t>
            </a:r>
          </a:p>
          <a:p>
            <a:endParaRPr lang="zh-TW" altLang="en-US" dirty="0">
              <a:latin typeface="標楷體" panose="03000509000000000000" charset="-120"/>
              <a:ea typeface="標楷體" panose="03000509000000000000" charset="-120"/>
            </a:endParaRPr>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19</a:t>
            </a:fld>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dirty="0">
                <a:latin typeface="標楷體" panose="03000509000000000000" charset="-120"/>
                <a:ea typeface="標楷體" panose="03000509000000000000" charset="-120"/>
              </a:rPr>
              <a:t>簡歷</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lstStyle/>
          <a:p>
            <a:pPr lvl="8" algn="just"/>
            <a:r>
              <a:rPr lang="zh-TW" altLang="zh-TW" sz="2800" dirty="0">
                <a:latin typeface="標楷體" panose="03000509000000000000" charset="-120"/>
                <a:ea typeface="標楷體" panose="03000509000000000000" charset="-120"/>
                <a:cs typeface="標楷體" panose="03000509000000000000" charset="-120"/>
              </a:rPr>
              <a:t>學歷：成功大學水利工程系畢業</a:t>
            </a:r>
          </a:p>
          <a:p>
            <a:pPr algn="just"/>
            <a:r>
              <a:rPr lang="en-US" altLang="zh-TW" sz="2800" dirty="0">
                <a:latin typeface="標楷體" panose="03000509000000000000" charset="-120"/>
                <a:ea typeface="標楷體" panose="03000509000000000000" charset="-120"/>
                <a:cs typeface="標楷體" panose="03000509000000000000" charset="-120"/>
              </a:rPr>
              <a:t>               </a:t>
            </a:r>
            <a:r>
              <a:rPr lang="zh-TW" altLang="zh-TW" sz="2800" dirty="0">
                <a:latin typeface="標楷體" panose="03000509000000000000" charset="-120"/>
                <a:ea typeface="標楷體" panose="03000509000000000000" charset="-120"/>
                <a:cs typeface="標楷體" panose="03000509000000000000" charset="-120"/>
              </a:rPr>
              <a:t>美國佛羅里達大學碩士</a:t>
            </a:r>
          </a:p>
          <a:p>
            <a:pPr algn="just"/>
            <a:r>
              <a:rPr lang="en-US" altLang="zh-TW" sz="2800" dirty="0">
                <a:latin typeface="標楷體" panose="03000509000000000000" charset="-120"/>
                <a:ea typeface="標楷體" panose="03000509000000000000" charset="-120"/>
                <a:cs typeface="標楷體" panose="03000509000000000000" charset="-120"/>
              </a:rPr>
              <a:t>         </a:t>
            </a:r>
            <a:r>
              <a:rPr lang="zh-TW" altLang="zh-TW" sz="2800" dirty="0">
                <a:latin typeface="標楷體" panose="03000509000000000000" charset="-120"/>
                <a:ea typeface="標楷體" panose="03000509000000000000" charset="-120"/>
                <a:cs typeface="標楷體" panose="03000509000000000000" charset="-120"/>
              </a:rPr>
              <a:t>經歷：農復會、農發會、農委會</a:t>
            </a:r>
          </a:p>
          <a:p>
            <a:pPr algn="just"/>
            <a:r>
              <a:rPr lang="en-US" altLang="zh-TW" sz="2800" dirty="0">
                <a:latin typeface="標楷體" panose="03000509000000000000" charset="-120"/>
                <a:ea typeface="標楷體" panose="03000509000000000000" charset="-120"/>
                <a:cs typeface="標楷體" panose="03000509000000000000" charset="-120"/>
              </a:rPr>
              <a:t>               </a:t>
            </a:r>
            <a:r>
              <a:rPr lang="zh-TW" altLang="zh-TW" sz="2800" dirty="0">
                <a:latin typeface="標楷體" panose="03000509000000000000" charset="-120"/>
                <a:ea typeface="標楷體" panose="03000509000000000000" charset="-120"/>
                <a:cs typeface="標楷體" panose="03000509000000000000" charset="-120"/>
              </a:rPr>
              <a:t>副工程師、簡任技正</a:t>
            </a:r>
          </a:p>
          <a:p>
            <a:pPr algn="just"/>
            <a:r>
              <a:rPr lang="en-US" altLang="zh-TW" sz="2800" dirty="0">
                <a:latin typeface="標楷體" panose="03000509000000000000" charset="-120"/>
                <a:ea typeface="標楷體" panose="03000509000000000000" charset="-120"/>
                <a:cs typeface="標楷體" panose="03000509000000000000" charset="-120"/>
              </a:rPr>
              <a:t>               </a:t>
            </a:r>
            <a:r>
              <a:rPr lang="zh-TW" altLang="zh-TW" sz="2800" dirty="0">
                <a:latin typeface="標楷體" panose="03000509000000000000" charset="-120"/>
                <a:ea typeface="標楷體" panose="03000509000000000000" charset="-120"/>
                <a:cs typeface="標楷體" panose="03000509000000000000" charset="-120"/>
              </a:rPr>
              <a:t>農委會漁業署組長、主任秘書</a:t>
            </a:r>
            <a:endParaRPr lang="zh-TW" altLang="zh-TW" sz="3200" dirty="0"/>
          </a:p>
          <a:p>
            <a:r>
              <a:rPr lang="en-US" altLang="zh-TW" dirty="0"/>
              <a:t>                                                </a:t>
            </a:r>
            <a:r>
              <a:rPr lang="zh-TW" altLang="en-US" sz="2800" dirty="0">
                <a:latin typeface="標楷體" panose="03000509000000000000" charset="-120"/>
                <a:ea typeface="標楷體" panose="03000509000000000000" charset="-120"/>
              </a:rPr>
              <a:t>水利技師</a:t>
            </a:r>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charset="-120"/>
                <a:ea typeface="標楷體" panose="03000509000000000000" charset="-120"/>
                <a:cs typeface="標楷體" panose="03000509000000000000" charset="-120"/>
              </a:rPr>
              <a:t>計畫治理前農損概估表</a:t>
            </a:r>
            <a:r>
              <a:rPr lang="en-US" altLang="zh-TW" dirty="0">
                <a:latin typeface="標楷體" panose="03000509000000000000" charset="-120"/>
                <a:ea typeface="標楷體" panose="03000509000000000000" charset="-120"/>
                <a:cs typeface="標楷體" panose="03000509000000000000" charset="-120"/>
              </a:rPr>
              <a:t>—</a:t>
            </a:r>
            <a:r>
              <a:rPr lang="zh-TW" altLang="en-US" dirty="0">
                <a:latin typeface="標楷體" panose="03000509000000000000" charset="-120"/>
                <a:ea typeface="標楷體" panose="03000509000000000000" charset="-120"/>
                <a:cs typeface="標楷體" panose="03000509000000000000" charset="-120"/>
              </a:rPr>
              <a:t>保護面積</a:t>
            </a:r>
            <a:r>
              <a:rPr lang="en-US" altLang="zh-TW" dirty="0">
                <a:latin typeface="標楷體" panose="03000509000000000000" charset="-120"/>
                <a:ea typeface="標楷體" panose="03000509000000000000" charset="-120"/>
                <a:cs typeface="標楷體" panose="03000509000000000000" charset="-120"/>
              </a:rPr>
              <a:t>104.4</a:t>
            </a:r>
            <a:r>
              <a:rPr lang="zh-TW" altLang="en-US" dirty="0">
                <a:latin typeface="標楷體" panose="03000509000000000000" charset="-120"/>
                <a:ea typeface="標楷體" panose="03000509000000000000" charset="-120"/>
                <a:cs typeface="標楷體" panose="03000509000000000000" charset="-120"/>
              </a:rPr>
              <a:t>公頃</a:t>
            </a:r>
          </a:p>
        </p:txBody>
      </p:sp>
      <p:graphicFrame>
        <p:nvGraphicFramePr>
          <p:cNvPr id="4" name="內容版面配置區 3"/>
          <p:cNvGraphicFramePr>
            <a:graphicFrameLocks noGrp="1"/>
          </p:cNvGraphicFramePr>
          <p:nvPr>
            <p:ph idx="1"/>
          </p:nvPr>
        </p:nvGraphicFramePr>
        <p:xfrm>
          <a:off x="1136073" y="1846263"/>
          <a:ext cx="10019289" cy="4053840"/>
        </p:xfrm>
        <a:graphic>
          <a:graphicData uri="http://schemas.openxmlformats.org/drawingml/2006/table">
            <a:tbl>
              <a:tblPr firstRow="1" bandRow="1">
                <a:tableStyleId>{5C22544A-7EE6-4342-B048-85BDC9FD1C3A}</a:tableStyleId>
              </a:tblPr>
              <a:tblGrid>
                <a:gridCol w="1401205"/>
                <a:gridCol w="1660649"/>
                <a:gridCol w="1357746"/>
                <a:gridCol w="1108363"/>
                <a:gridCol w="1399309"/>
                <a:gridCol w="1454728"/>
                <a:gridCol w="1637289"/>
              </a:tblGrid>
              <a:tr h="370840">
                <a:tc>
                  <a:txBody>
                    <a:bodyPr/>
                    <a:lstStyle/>
                    <a:p>
                      <a:pPr algn="ctr"/>
                      <a:r>
                        <a:rPr lang="zh-TW" altLang="en-US" sz="2800" dirty="0"/>
                        <a:t>重現期距</a:t>
                      </a:r>
                      <a:r>
                        <a:rPr lang="zh-TW" altLang="en-US" sz="2800" dirty="0">
                          <a:latin typeface="新細明體" panose="02020500000000000000" charset="-120"/>
                          <a:ea typeface="新細明體" panose="02020500000000000000" charset="-120"/>
                        </a:rPr>
                        <a:t>（年）</a:t>
                      </a:r>
                      <a:endParaRPr lang="zh-TW" altLang="en-US" sz="2800" dirty="0"/>
                    </a:p>
                  </a:txBody>
                  <a:tcPr/>
                </a:tc>
                <a:tc>
                  <a:txBody>
                    <a:bodyPr/>
                    <a:lstStyle/>
                    <a:p>
                      <a:pPr algn="ctr"/>
                      <a:r>
                        <a:rPr lang="zh-TW" altLang="en-US" sz="2800" dirty="0"/>
                        <a:t>淹水面積</a:t>
                      </a:r>
                      <a:r>
                        <a:rPr lang="zh-TW" altLang="en-US" sz="2800" dirty="0">
                          <a:latin typeface="新細明體" panose="02020500000000000000" charset="-120"/>
                          <a:ea typeface="+mn-ea"/>
                        </a:rPr>
                        <a:t>（公頃）</a:t>
                      </a:r>
                      <a:endParaRPr lang="zh-TW" altLang="en-US" sz="2800" dirty="0"/>
                    </a:p>
                  </a:txBody>
                  <a:tcPr/>
                </a:tc>
                <a:tc>
                  <a:txBody>
                    <a:bodyPr/>
                    <a:lstStyle/>
                    <a:p>
                      <a:pPr algn="ctr"/>
                      <a:r>
                        <a:rPr lang="zh-TW" altLang="en-US" sz="2800" dirty="0"/>
                        <a:t>淹水深度</a:t>
                      </a:r>
                      <a:r>
                        <a:rPr lang="zh-TW" altLang="en-US" sz="2800" dirty="0">
                          <a:latin typeface="新細明體" panose="02020500000000000000" charset="-120"/>
                          <a:ea typeface="新細明體" panose="02020500000000000000" charset="-120"/>
                        </a:rPr>
                        <a:t>ｍ</a:t>
                      </a:r>
                      <a:endParaRPr lang="zh-TW" altLang="en-US" sz="2800" dirty="0"/>
                    </a:p>
                  </a:txBody>
                  <a:tcPr/>
                </a:tc>
                <a:tc>
                  <a:txBody>
                    <a:bodyPr/>
                    <a:lstStyle/>
                    <a:p>
                      <a:pPr algn="ctr"/>
                      <a:r>
                        <a:rPr lang="zh-TW" altLang="en-US" sz="2800" dirty="0"/>
                        <a:t>淹水日數</a:t>
                      </a:r>
                    </a:p>
                  </a:txBody>
                  <a:tcPr/>
                </a:tc>
                <a:tc>
                  <a:txBody>
                    <a:bodyPr/>
                    <a:lstStyle/>
                    <a:p>
                      <a:pPr algn="ctr"/>
                      <a:r>
                        <a:rPr lang="zh-TW" altLang="en-US" sz="2800" dirty="0"/>
                        <a:t>水稻減產率℅</a:t>
                      </a:r>
                    </a:p>
                  </a:txBody>
                  <a:tcPr/>
                </a:tc>
                <a:tc>
                  <a:txBody>
                    <a:bodyPr/>
                    <a:lstStyle/>
                    <a:p>
                      <a:pPr algn="ctr"/>
                      <a:r>
                        <a:rPr lang="zh-TW" altLang="en-US" sz="2800" dirty="0"/>
                        <a:t>雜作減產率℅</a:t>
                      </a:r>
                    </a:p>
                  </a:txBody>
                  <a:tcPr/>
                </a:tc>
                <a:tc>
                  <a:txBody>
                    <a:bodyPr/>
                    <a:lstStyle/>
                    <a:p>
                      <a:pPr algn="ctr"/>
                      <a:r>
                        <a:rPr lang="zh-TW" altLang="en-US" sz="2800" dirty="0"/>
                        <a:t>年計損失</a:t>
                      </a:r>
                      <a:r>
                        <a:rPr lang="zh-TW" altLang="en-US" sz="2800" dirty="0">
                          <a:latin typeface="新細明體" panose="02020500000000000000" charset="-120"/>
                          <a:ea typeface="+mn-ea"/>
                        </a:rPr>
                        <a:t>（萬元）</a:t>
                      </a:r>
                      <a:endParaRPr lang="zh-TW" altLang="en-US" sz="2800" dirty="0"/>
                    </a:p>
                  </a:txBody>
                  <a:tcPr/>
                </a:tc>
              </a:tr>
              <a:tr h="370840">
                <a:tc>
                  <a:txBody>
                    <a:bodyPr/>
                    <a:lstStyle/>
                    <a:p>
                      <a:pPr algn="ctr"/>
                      <a:r>
                        <a:rPr lang="en-US" altLang="zh-TW" sz="2800" dirty="0"/>
                        <a:t>2</a:t>
                      </a:r>
                      <a:endParaRPr lang="zh-TW" altLang="en-US" sz="2800" dirty="0"/>
                    </a:p>
                  </a:txBody>
                  <a:tcPr/>
                </a:tc>
                <a:tc>
                  <a:txBody>
                    <a:bodyPr/>
                    <a:lstStyle/>
                    <a:p>
                      <a:pPr algn="ctr"/>
                      <a:r>
                        <a:rPr lang="en-US" altLang="zh-TW" sz="2800" dirty="0"/>
                        <a:t>5</a:t>
                      </a:r>
                      <a:endParaRPr lang="zh-TW" altLang="en-US" sz="2800" dirty="0"/>
                    </a:p>
                  </a:txBody>
                  <a:tcPr/>
                </a:tc>
                <a:tc>
                  <a:txBody>
                    <a:bodyPr/>
                    <a:lstStyle/>
                    <a:p>
                      <a:pPr algn="ctr"/>
                      <a:r>
                        <a:rPr lang="en-US" altLang="zh-TW" sz="2800" dirty="0"/>
                        <a:t>0.3</a:t>
                      </a:r>
                      <a:endParaRPr lang="zh-TW" altLang="en-US" sz="2800" dirty="0"/>
                    </a:p>
                  </a:txBody>
                  <a:tcPr/>
                </a:tc>
                <a:tc>
                  <a:txBody>
                    <a:bodyPr/>
                    <a:lstStyle/>
                    <a:p>
                      <a:pPr algn="ctr"/>
                      <a:r>
                        <a:rPr lang="en-US" altLang="zh-TW" sz="2800" dirty="0"/>
                        <a:t>0.5</a:t>
                      </a:r>
                      <a:endParaRPr lang="zh-TW" altLang="en-US" sz="2800" dirty="0"/>
                    </a:p>
                  </a:txBody>
                  <a:tcPr/>
                </a:tc>
                <a:tc>
                  <a:txBody>
                    <a:bodyPr/>
                    <a:lstStyle/>
                    <a:p>
                      <a:pPr algn="ctr"/>
                      <a:r>
                        <a:rPr lang="en-US" altLang="zh-TW" sz="2800" dirty="0"/>
                        <a:t>7</a:t>
                      </a:r>
                      <a:endParaRPr lang="zh-TW" altLang="en-US" sz="2800" dirty="0"/>
                    </a:p>
                  </a:txBody>
                  <a:tcPr/>
                </a:tc>
                <a:tc>
                  <a:txBody>
                    <a:bodyPr/>
                    <a:lstStyle/>
                    <a:p>
                      <a:pPr algn="ctr"/>
                      <a:r>
                        <a:rPr lang="en-US" altLang="zh-TW" sz="2800" dirty="0"/>
                        <a:t>8</a:t>
                      </a:r>
                      <a:endParaRPr lang="zh-TW" altLang="en-US" sz="2800" dirty="0"/>
                    </a:p>
                  </a:txBody>
                  <a:tcPr/>
                </a:tc>
                <a:tc>
                  <a:txBody>
                    <a:bodyPr/>
                    <a:lstStyle/>
                    <a:p>
                      <a:pPr algn="ctr"/>
                      <a:r>
                        <a:rPr lang="en-US" altLang="zh-TW" sz="2800" dirty="0"/>
                        <a:t>13.25</a:t>
                      </a:r>
                      <a:endParaRPr lang="zh-TW" altLang="en-US" sz="2800" dirty="0"/>
                    </a:p>
                  </a:txBody>
                  <a:tcPr/>
                </a:tc>
              </a:tr>
              <a:tr h="370840">
                <a:tc>
                  <a:txBody>
                    <a:bodyPr/>
                    <a:lstStyle/>
                    <a:p>
                      <a:pPr algn="ctr"/>
                      <a:r>
                        <a:rPr lang="en-US" altLang="zh-TW" sz="2800" dirty="0"/>
                        <a:t>5</a:t>
                      </a:r>
                      <a:endParaRPr lang="zh-TW" altLang="en-US" sz="2800" dirty="0"/>
                    </a:p>
                  </a:txBody>
                  <a:tcPr/>
                </a:tc>
                <a:tc>
                  <a:txBody>
                    <a:bodyPr/>
                    <a:lstStyle/>
                    <a:p>
                      <a:pPr algn="ctr"/>
                      <a:r>
                        <a:rPr lang="en-US" altLang="zh-TW" sz="2800" dirty="0"/>
                        <a:t>15</a:t>
                      </a:r>
                      <a:endParaRPr lang="zh-TW" altLang="en-US" sz="2800" dirty="0"/>
                    </a:p>
                  </a:txBody>
                  <a:tcPr/>
                </a:tc>
                <a:tc>
                  <a:txBody>
                    <a:bodyPr/>
                    <a:lstStyle/>
                    <a:p>
                      <a:pPr algn="ctr"/>
                      <a:r>
                        <a:rPr lang="en-US" altLang="zh-TW" sz="2800" dirty="0"/>
                        <a:t>0.4</a:t>
                      </a:r>
                      <a:endParaRPr lang="zh-TW" altLang="en-US" sz="2800" dirty="0"/>
                    </a:p>
                  </a:txBody>
                  <a:tcPr/>
                </a:tc>
                <a:tc>
                  <a:txBody>
                    <a:bodyPr/>
                    <a:lstStyle/>
                    <a:p>
                      <a:pPr algn="ctr"/>
                      <a:r>
                        <a:rPr lang="en-US" altLang="zh-TW" sz="2800" dirty="0"/>
                        <a:t>1</a:t>
                      </a:r>
                      <a:endParaRPr lang="zh-TW" altLang="en-US" sz="2800" dirty="0"/>
                    </a:p>
                  </a:txBody>
                  <a:tcPr/>
                </a:tc>
                <a:tc>
                  <a:txBody>
                    <a:bodyPr/>
                    <a:lstStyle/>
                    <a:p>
                      <a:pPr algn="ctr"/>
                      <a:r>
                        <a:rPr lang="en-US" altLang="zh-TW" sz="2800" dirty="0"/>
                        <a:t>9</a:t>
                      </a:r>
                      <a:endParaRPr lang="zh-TW" altLang="en-US" sz="2800" dirty="0"/>
                    </a:p>
                  </a:txBody>
                  <a:tcPr/>
                </a:tc>
                <a:tc>
                  <a:txBody>
                    <a:bodyPr/>
                    <a:lstStyle/>
                    <a:p>
                      <a:pPr algn="ctr"/>
                      <a:r>
                        <a:rPr lang="en-US" altLang="zh-TW" sz="2800" dirty="0"/>
                        <a:t>9</a:t>
                      </a:r>
                      <a:endParaRPr lang="zh-TW" altLang="en-US" sz="2800" dirty="0"/>
                    </a:p>
                  </a:txBody>
                  <a:tcPr/>
                </a:tc>
                <a:tc>
                  <a:txBody>
                    <a:bodyPr/>
                    <a:lstStyle/>
                    <a:p>
                      <a:pPr algn="ctr"/>
                      <a:r>
                        <a:rPr lang="en-US" altLang="zh-TW" sz="2800" dirty="0"/>
                        <a:t>87.75</a:t>
                      </a:r>
                      <a:endParaRPr lang="zh-TW" altLang="en-US" sz="2800" dirty="0"/>
                    </a:p>
                  </a:txBody>
                  <a:tcPr/>
                </a:tc>
              </a:tr>
              <a:tr h="370840">
                <a:tc>
                  <a:txBody>
                    <a:bodyPr/>
                    <a:lstStyle/>
                    <a:p>
                      <a:pPr algn="ctr"/>
                      <a:r>
                        <a:rPr lang="en-US" altLang="zh-TW" sz="2800" dirty="0"/>
                        <a:t>10</a:t>
                      </a:r>
                      <a:endParaRPr lang="zh-TW" altLang="en-US" sz="2800" dirty="0"/>
                    </a:p>
                  </a:txBody>
                  <a:tcPr/>
                </a:tc>
                <a:tc>
                  <a:txBody>
                    <a:bodyPr/>
                    <a:lstStyle/>
                    <a:p>
                      <a:pPr algn="ctr"/>
                      <a:r>
                        <a:rPr lang="en-US" altLang="zh-TW" sz="2800" dirty="0"/>
                        <a:t>26</a:t>
                      </a:r>
                      <a:endParaRPr lang="zh-TW" altLang="en-US" sz="2800" dirty="0"/>
                    </a:p>
                  </a:txBody>
                  <a:tcPr/>
                </a:tc>
                <a:tc>
                  <a:txBody>
                    <a:bodyPr/>
                    <a:lstStyle/>
                    <a:p>
                      <a:pPr algn="ctr"/>
                      <a:r>
                        <a:rPr lang="en-US" altLang="zh-TW" sz="2800" dirty="0"/>
                        <a:t>0.5</a:t>
                      </a:r>
                      <a:endParaRPr lang="zh-TW" altLang="en-US" sz="2800" dirty="0"/>
                    </a:p>
                  </a:txBody>
                  <a:tcPr/>
                </a:tc>
                <a:tc>
                  <a:txBody>
                    <a:bodyPr/>
                    <a:lstStyle/>
                    <a:p>
                      <a:pPr algn="ctr"/>
                      <a:r>
                        <a:rPr lang="en-US" altLang="zh-TW" sz="2800" dirty="0"/>
                        <a:t>1.5</a:t>
                      </a:r>
                      <a:endParaRPr lang="zh-TW" altLang="en-US" sz="2800" dirty="0"/>
                    </a:p>
                  </a:txBody>
                  <a:tcPr/>
                </a:tc>
                <a:tc>
                  <a:txBody>
                    <a:bodyPr/>
                    <a:lstStyle/>
                    <a:p>
                      <a:pPr algn="ctr"/>
                      <a:r>
                        <a:rPr lang="en-US" altLang="zh-TW" sz="2800" dirty="0"/>
                        <a:t>12</a:t>
                      </a:r>
                      <a:endParaRPr lang="zh-TW" altLang="en-US" sz="2800" dirty="0"/>
                    </a:p>
                  </a:txBody>
                  <a:tcPr/>
                </a:tc>
                <a:tc>
                  <a:txBody>
                    <a:bodyPr/>
                    <a:lstStyle/>
                    <a:p>
                      <a:pPr algn="ctr"/>
                      <a:r>
                        <a:rPr lang="en-US" altLang="zh-TW" sz="2800" dirty="0"/>
                        <a:t>12</a:t>
                      </a:r>
                      <a:endParaRPr lang="zh-TW" altLang="en-US" sz="2800" dirty="0"/>
                    </a:p>
                  </a:txBody>
                  <a:tcPr/>
                </a:tc>
                <a:tc>
                  <a:txBody>
                    <a:bodyPr/>
                    <a:lstStyle/>
                    <a:p>
                      <a:pPr algn="ctr"/>
                      <a:r>
                        <a:rPr lang="en-US" altLang="zh-TW" sz="2800" dirty="0"/>
                        <a:t>179.4</a:t>
                      </a:r>
                      <a:endParaRPr lang="zh-TW" altLang="en-US" sz="2800" dirty="0"/>
                    </a:p>
                  </a:txBody>
                  <a:tcPr/>
                </a:tc>
              </a:tr>
              <a:tr h="370840">
                <a:tc>
                  <a:txBody>
                    <a:bodyPr/>
                    <a:lstStyle/>
                    <a:p>
                      <a:pPr algn="ctr"/>
                      <a:r>
                        <a:rPr lang="en-US" altLang="zh-TW" sz="2800" dirty="0"/>
                        <a:t>25</a:t>
                      </a:r>
                      <a:endParaRPr lang="zh-TW" altLang="en-US" sz="2800" dirty="0"/>
                    </a:p>
                  </a:txBody>
                  <a:tcPr/>
                </a:tc>
                <a:tc>
                  <a:txBody>
                    <a:bodyPr/>
                    <a:lstStyle/>
                    <a:p>
                      <a:pPr algn="ctr"/>
                      <a:r>
                        <a:rPr lang="en-US" altLang="zh-TW" sz="2800" dirty="0"/>
                        <a:t>46</a:t>
                      </a:r>
                      <a:endParaRPr lang="zh-TW" altLang="en-US" sz="2800" dirty="0"/>
                    </a:p>
                  </a:txBody>
                  <a:tcPr/>
                </a:tc>
                <a:tc>
                  <a:txBody>
                    <a:bodyPr/>
                    <a:lstStyle/>
                    <a:p>
                      <a:pPr algn="ctr"/>
                      <a:r>
                        <a:rPr lang="en-US" altLang="zh-TW" sz="2800" dirty="0"/>
                        <a:t>0.6</a:t>
                      </a:r>
                      <a:endParaRPr lang="zh-TW" altLang="en-US" sz="2800" dirty="0"/>
                    </a:p>
                  </a:txBody>
                  <a:tcPr/>
                </a:tc>
                <a:tc>
                  <a:txBody>
                    <a:bodyPr/>
                    <a:lstStyle/>
                    <a:p>
                      <a:pPr algn="ctr"/>
                      <a:r>
                        <a:rPr lang="en-US" altLang="zh-TW" sz="2800" dirty="0"/>
                        <a:t>2</a:t>
                      </a:r>
                      <a:endParaRPr lang="zh-TW" altLang="en-US" sz="2800" dirty="0"/>
                    </a:p>
                  </a:txBody>
                  <a:tcPr/>
                </a:tc>
                <a:tc>
                  <a:txBody>
                    <a:bodyPr/>
                    <a:lstStyle/>
                    <a:p>
                      <a:pPr algn="ctr"/>
                      <a:r>
                        <a:rPr lang="en-US" altLang="zh-TW" sz="2800" dirty="0"/>
                        <a:t>17</a:t>
                      </a:r>
                      <a:endParaRPr lang="zh-TW" altLang="en-US" sz="2800" dirty="0"/>
                    </a:p>
                  </a:txBody>
                  <a:tcPr/>
                </a:tc>
                <a:tc>
                  <a:txBody>
                    <a:bodyPr/>
                    <a:lstStyle/>
                    <a:p>
                      <a:pPr algn="ctr"/>
                      <a:r>
                        <a:rPr lang="en-US" altLang="zh-TW" sz="2800" dirty="0"/>
                        <a:t>15</a:t>
                      </a:r>
                      <a:endParaRPr lang="zh-TW" altLang="en-US" sz="2800" dirty="0"/>
                    </a:p>
                  </a:txBody>
                  <a:tcPr/>
                </a:tc>
                <a:tc>
                  <a:txBody>
                    <a:bodyPr/>
                    <a:lstStyle/>
                    <a:p>
                      <a:pPr algn="ctr"/>
                      <a:r>
                        <a:rPr lang="en-US" altLang="zh-TW" sz="2800" dirty="0"/>
                        <a:t>379.5</a:t>
                      </a:r>
                      <a:endParaRPr lang="zh-TW" altLang="en-US" sz="2800" dirty="0"/>
                    </a:p>
                  </a:txBody>
                  <a:tcPr/>
                </a:tc>
              </a:tr>
              <a:tr h="370840">
                <a:tc>
                  <a:txBody>
                    <a:bodyPr/>
                    <a:lstStyle/>
                    <a:p>
                      <a:pPr algn="ctr"/>
                      <a:r>
                        <a:rPr lang="en-US" altLang="zh-TW" sz="2800" dirty="0"/>
                        <a:t>50</a:t>
                      </a:r>
                      <a:endParaRPr lang="zh-TW" altLang="en-US" sz="2800" dirty="0"/>
                    </a:p>
                  </a:txBody>
                  <a:tcPr/>
                </a:tc>
                <a:tc>
                  <a:txBody>
                    <a:bodyPr/>
                    <a:lstStyle/>
                    <a:p>
                      <a:pPr algn="ctr"/>
                      <a:r>
                        <a:rPr lang="en-US" altLang="zh-TW" sz="2800" dirty="0"/>
                        <a:t>57</a:t>
                      </a:r>
                      <a:endParaRPr lang="zh-TW" altLang="en-US" sz="2800" dirty="0"/>
                    </a:p>
                  </a:txBody>
                  <a:tcPr/>
                </a:tc>
                <a:tc>
                  <a:txBody>
                    <a:bodyPr/>
                    <a:lstStyle/>
                    <a:p>
                      <a:pPr algn="ctr"/>
                      <a:r>
                        <a:rPr lang="en-US" altLang="zh-TW" sz="2800" dirty="0"/>
                        <a:t>0.9</a:t>
                      </a:r>
                      <a:endParaRPr lang="zh-TW" altLang="en-US" sz="2800" dirty="0"/>
                    </a:p>
                  </a:txBody>
                  <a:tcPr/>
                </a:tc>
                <a:tc>
                  <a:txBody>
                    <a:bodyPr/>
                    <a:lstStyle/>
                    <a:p>
                      <a:pPr algn="ctr"/>
                      <a:r>
                        <a:rPr lang="en-US" altLang="zh-TW" sz="2800" dirty="0"/>
                        <a:t>3</a:t>
                      </a:r>
                      <a:endParaRPr lang="zh-TW" altLang="en-US" sz="2800" dirty="0"/>
                    </a:p>
                  </a:txBody>
                  <a:tcPr/>
                </a:tc>
                <a:tc>
                  <a:txBody>
                    <a:bodyPr/>
                    <a:lstStyle/>
                    <a:p>
                      <a:pPr algn="ctr"/>
                      <a:r>
                        <a:rPr lang="en-US" altLang="zh-TW" sz="2800" dirty="0"/>
                        <a:t>33</a:t>
                      </a:r>
                      <a:endParaRPr lang="zh-TW" altLang="en-US" sz="2800" dirty="0"/>
                    </a:p>
                  </a:txBody>
                  <a:tcPr/>
                </a:tc>
                <a:tc>
                  <a:txBody>
                    <a:bodyPr/>
                    <a:lstStyle/>
                    <a:p>
                      <a:pPr algn="ctr"/>
                      <a:r>
                        <a:rPr lang="en-US" altLang="zh-TW" sz="2800" dirty="0"/>
                        <a:t>24</a:t>
                      </a:r>
                      <a:endParaRPr lang="zh-TW" altLang="en-US" sz="2800" dirty="0"/>
                    </a:p>
                  </a:txBody>
                  <a:tcPr/>
                </a:tc>
                <a:tc>
                  <a:txBody>
                    <a:bodyPr/>
                    <a:lstStyle/>
                    <a:p>
                      <a:pPr algn="ctr"/>
                      <a:r>
                        <a:rPr lang="en-US" altLang="zh-TW" sz="2800" dirty="0"/>
                        <a:t>709.65</a:t>
                      </a:r>
                      <a:endParaRPr lang="zh-TW" altLang="en-US" sz="2800" dirty="0"/>
                    </a:p>
                  </a:txBody>
                  <a:tcPr/>
                </a:tc>
              </a:tr>
              <a:tr h="370840">
                <a:tc>
                  <a:txBody>
                    <a:bodyPr/>
                    <a:lstStyle/>
                    <a:p>
                      <a:pPr algn="ctr"/>
                      <a:r>
                        <a:rPr lang="en-US" altLang="zh-TW" sz="2800" dirty="0"/>
                        <a:t>100</a:t>
                      </a:r>
                      <a:endParaRPr lang="zh-TW" altLang="en-US" sz="2800" dirty="0"/>
                    </a:p>
                  </a:txBody>
                  <a:tcPr/>
                </a:tc>
                <a:tc>
                  <a:txBody>
                    <a:bodyPr/>
                    <a:lstStyle/>
                    <a:p>
                      <a:pPr algn="ctr"/>
                      <a:r>
                        <a:rPr lang="en-US" altLang="zh-TW" sz="2800" dirty="0"/>
                        <a:t>67</a:t>
                      </a:r>
                      <a:endParaRPr lang="zh-TW" altLang="en-US" sz="2800" dirty="0"/>
                    </a:p>
                  </a:txBody>
                  <a:tcPr/>
                </a:tc>
                <a:tc>
                  <a:txBody>
                    <a:bodyPr/>
                    <a:lstStyle/>
                    <a:p>
                      <a:pPr algn="ctr"/>
                      <a:r>
                        <a:rPr lang="en-US" altLang="zh-TW" sz="2800" dirty="0"/>
                        <a:t>1</a:t>
                      </a:r>
                      <a:endParaRPr lang="zh-TW" altLang="en-US" sz="2800" dirty="0"/>
                    </a:p>
                  </a:txBody>
                  <a:tcPr/>
                </a:tc>
                <a:tc>
                  <a:txBody>
                    <a:bodyPr/>
                    <a:lstStyle/>
                    <a:p>
                      <a:pPr algn="ctr"/>
                      <a:r>
                        <a:rPr lang="en-US" altLang="zh-TW" sz="2800" dirty="0"/>
                        <a:t>4</a:t>
                      </a:r>
                      <a:endParaRPr lang="zh-TW" altLang="en-US" sz="2800" dirty="0"/>
                    </a:p>
                  </a:txBody>
                  <a:tcPr/>
                </a:tc>
                <a:tc>
                  <a:txBody>
                    <a:bodyPr/>
                    <a:lstStyle/>
                    <a:p>
                      <a:pPr algn="ctr"/>
                      <a:r>
                        <a:rPr lang="en-US" altLang="zh-TW" sz="2800" dirty="0"/>
                        <a:t>35</a:t>
                      </a:r>
                      <a:endParaRPr lang="zh-TW" altLang="en-US" sz="2800" dirty="0"/>
                    </a:p>
                  </a:txBody>
                  <a:tcPr/>
                </a:tc>
                <a:tc>
                  <a:txBody>
                    <a:bodyPr/>
                    <a:lstStyle/>
                    <a:p>
                      <a:pPr algn="ctr"/>
                      <a:r>
                        <a:rPr lang="en-US" altLang="zh-TW" sz="2800" dirty="0"/>
                        <a:t>27</a:t>
                      </a:r>
                      <a:endParaRPr lang="zh-TW" altLang="en-US" sz="2800" dirty="0"/>
                    </a:p>
                  </a:txBody>
                  <a:tcPr/>
                </a:tc>
                <a:tc>
                  <a:txBody>
                    <a:bodyPr/>
                    <a:lstStyle/>
                    <a:p>
                      <a:pPr algn="ctr"/>
                      <a:r>
                        <a:rPr lang="en-US" altLang="zh-TW" sz="2800" dirty="0"/>
                        <a:t>894.45</a:t>
                      </a:r>
                      <a:endParaRPr lang="zh-TW" altLang="en-US" sz="2800" dirty="0"/>
                    </a:p>
                  </a:txBody>
                  <a:tcPr/>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charset="-120"/>
                <a:ea typeface="標楷體" panose="03000509000000000000" charset="-120"/>
                <a:cs typeface="標楷體" panose="03000509000000000000" charset="-120"/>
              </a:rPr>
              <a:t>計畫治理後農損概估表</a:t>
            </a:r>
            <a:r>
              <a:rPr lang="en-US" altLang="zh-TW" dirty="0">
                <a:latin typeface="標楷體" panose="03000509000000000000" charset="-120"/>
                <a:ea typeface="標楷體" panose="03000509000000000000" charset="-120"/>
                <a:cs typeface="標楷體" panose="03000509000000000000" charset="-120"/>
              </a:rPr>
              <a:t>—</a:t>
            </a:r>
            <a:r>
              <a:rPr lang="zh-TW" altLang="en-US" dirty="0">
                <a:latin typeface="標楷體" panose="03000509000000000000" charset="-120"/>
                <a:ea typeface="標楷體" panose="03000509000000000000" charset="-120"/>
                <a:cs typeface="標楷體" panose="03000509000000000000" charset="-120"/>
              </a:rPr>
              <a:t>保護面積</a:t>
            </a:r>
            <a:r>
              <a:rPr lang="en-US" altLang="zh-TW" dirty="0">
                <a:latin typeface="標楷體" panose="03000509000000000000" charset="-120"/>
                <a:ea typeface="標楷體" panose="03000509000000000000" charset="-120"/>
                <a:cs typeface="標楷體" panose="03000509000000000000" charset="-120"/>
              </a:rPr>
              <a:t>104.4</a:t>
            </a:r>
            <a:r>
              <a:rPr lang="zh-TW" altLang="en-US" dirty="0">
                <a:latin typeface="標楷體" panose="03000509000000000000" charset="-120"/>
                <a:ea typeface="標楷體" panose="03000509000000000000" charset="-120"/>
                <a:cs typeface="標楷體" panose="03000509000000000000" charset="-120"/>
              </a:rPr>
              <a:t>公頃</a:t>
            </a:r>
          </a:p>
        </p:txBody>
      </p:sp>
      <p:graphicFrame>
        <p:nvGraphicFramePr>
          <p:cNvPr id="4" name="內容版面配置區 3"/>
          <p:cNvGraphicFramePr>
            <a:graphicFrameLocks noGrp="1"/>
          </p:cNvGraphicFramePr>
          <p:nvPr>
            <p:ph idx="1"/>
          </p:nvPr>
        </p:nvGraphicFramePr>
        <p:xfrm>
          <a:off x="1136073" y="1846263"/>
          <a:ext cx="10019289" cy="4480560"/>
        </p:xfrm>
        <a:graphic>
          <a:graphicData uri="http://schemas.openxmlformats.org/drawingml/2006/table">
            <a:tbl>
              <a:tblPr firstRow="1" bandRow="1">
                <a:tableStyleId>{5C22544A-7EE6-4342-B048-85BDC9FD1C3A}</a:tableStyleId>
              </a:tblPr>
              <a:tblGrid>
                <a:gridCol w="1401205"/>
                <a:gridCol w="1549813"/>
                <a:gridCol w="1468582"/>
                <a:gridCol w="1108363"/>
                <a:gridCol w="1399309"/>
                <a:gridCol w="1454728"/>
                <a:gridCol w="1637289"/>
              </a:tblGrid>
              <a:tr h="370840">
                <a:tc>
                  <a:txBody>
                    <a:bodyPr/>
                    <a:lstStyle/>
                    <a:p>
                      <a:pPr algn="ctr"/>
                      <a:r>
                        <a:rPr lang="zh-TW" altLang="en-US" sz="2800" dirty="0"/>
                        <a:t>重現期距</a:t>
                      </a:r>
                      <a:r>
                        <a:rPr lang="zh-TW" altLang="en-US" sz="2800" dirty="0">
                          <a:latin typeface="新細明體" panose="02020500000000000000" charset="-120"/>
                          <a:ea typeface="新細明體" panose="02020500000000000000" charset="-120"/>
                        </a:rPr>
                        <a:t>（年）</a:t>
                      </a:r>
                      <a:endParaRPr lang="zh-TW" altLang="en-US" sz="2800" dirty="0"/>
                    </a:p>
                  </a:txBody>
                  <a:tcPr/>
                </a:tc>
                <a:tc>
                  <a:txBody>
                    <a:bodyPr/>
                    <a:lstStyle/>
                    <a:p>
                      <a:pPr algn="ctr"/>
                      <a:r>
                        <a:rPr lang="zh-TW" altLang="en-US" sz="2800" dirty="0"/>
                        <a:t>淹水面積</a:t>
                      </a:r>
                      <a:r>
                        <a:rPr lang="zh-TW" altLang="en-US" sz="2800" dirty="0">
                          <a:latin typeface="新細明體" panose="02020500000000000000" charset="-120"/>
                          <a:ea typeface="+mn-ea"/>
                        </a:rPr>
                        <a:t>（公頃）</a:t>
                      </a:r>
                      <a:endParaRPr lang="zh-TW" altLang="en-US" sz="2800" dirty="0"/>
                    </a:p>
                  </a:txBody>
                  <a:tcPr/>
                </a:tc>
                <a:tc>
                  <a:txBody>
                    <a:bodyPr/>
                    <a:lstStyle/>
                    <a:p>
                      <a:pPr algn="ctr"/>
                      <a:r>
                        <a:rPr lang="zh-TW" altLang="en-US" sz="2800" dirty="0"/>
                        <a:t>淹水深度</a:t>
                      </a:r>
                      <a:r>
                        <a:rPr lang="zh-TW" altLang="en-US" sz="2800" dirty="0">
                          <a:latin typeface="新細明體" panose="02020500000000000000" charset="-120"/>
                          <a:ea typeface="新細明體" panose="02020500000000000000" charset="-120"/>
                        </a:rPr>
                        <a:t>ｍ</a:t>
                      </a:r>
                      <a:endParaRPr lang="zh-TW" altLang="en-US" sz="2800" dirty="0"/>
                    </a:p>
                  </a:txBody>
                  <a:tcPr/>
                </a:tc>
                <a:tc>
                  <a:txBody>
                    <a:bodyPr/>
                    <a:lstStyle/>
                    <a:p>
                      <a:pPr algn="ctr"/>
                      <a:r>
                        <a:rPr lang="zh-TW" altLang="en-US" sz="2800" dirty="0"/>
                        <a:t>淹水日數</a:t>
                      </a:r>
                    </a:p>
                  </a:txBody>
                  <a:tcPr/>
                </a:tc>
                <a:tc>
                  <a:txBody>
                    <a:bodyPr/>
                    <a:lstStyle/>
                    <a:p>
                      <a:pPr algn="ctr"/>
                      <a:r>
                        <a:rPr lang="zh-TW" altLang="en-US" sz="2800" dirty="0"/>
                        <a:t>水稻減產率℅</a:t>
                      </a:r>
                    </a:p>
                  </a:txBody>
                  <a:tcPr/>
                </a:tc>
                <a:tc>
                  <a:txBody>
                    <a:bodyPr/>
                    <a:lstStyle/>
                    <a:p>
                      <a:pPr algn="ctr"/>
                      <a:r>
                        <a:rPr lang="zh-TW" altLang="en-US" sz="2800" dirty="0"/>
                        <a:t>雜作減產率℅</a:t>
                      </a:r>
                    </a:p>
                  </a:txBody>
                  <a:tcPr/>
                </a:tc>
                <a:tc>
                  <a:txBody>
                    <a:bodyPr/>
                    <a:lstStyle/>
                    <a:p>
                      <a:pPr algn="ctr"/>
                      <a:r>
                        <a:rPr lang="zh-TW" altLang="en-US" sz="2800" dirty="0"/>
                        <a:t>年計損失</a:t>
                      </a:r>
                      <a:r>
                        <a:rPr lang="zh-TW" altLang="en-US" sz="2800" dirty="0">
                          <a:latin typeface="新細明體" panose="02020500000000000000" charset="-120"/>
                          <a:ea typeface="+mn-ea"/>
                        </a:rPr>
                        <a:t>（萬元）</a:t>
                      </a:r>
                      <a:endParaRPr lang="zh-TW" altLang="en-US" sz="2800" dirty="0"/>
                    </a:p>
                  </a:txBody>
                  <a:tcPr/>
                </a:tc>
              </a:tr>
              <a:tr h="370840">
                <a:tc>
                  <a:txBody>
                    <a:bodyPr/>
                    <a:lstStyle/>
                    <a:p>
                      <a:pPr algn="ctr"/>
                      <a:r>
                        <a:rPr lang="en-US" altLang="zh-TW" sz="2800" dirty="0"/>
                        <a:t>2</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0.0</a:t>
                      </a:r>
                      <a:endParaRPr lang="zh-TW" altLang="en-US" sz="2800" dirty="0"/>
                    </a:p>
                  </a:txBody>
                  <a:tcPr/>
                </a:tc>
              </a:tr>
              <a:tr h="370840">
                <a:tc>
                  <a:txBody>
                    <a:bodyPr/>
                    <a:lstStyle/>
                    <a:p>
                      <a:pPr algn="ctr"/>
                      <a:r>
                        <a:rPr lang="en-US" altLang="zh-TW" sz="2800" dirty="0"/>
                        <a:t>5</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0.0</a:t>
                      </a:r>
                      <a:endParaRPr lang="zh-TW" altLang="en-US" sz="2800" dirty="0"/>
                    </a:p>
                  </a:txBody>
                  <a:tcPr/>
                </a:tc>
              </a:tr>
              <a:tr h="370840">
                <a:tc>
                  <a:txBody>
                    <a:bodyPr/>
                    <a:lstStyle/>
                    <a:p>
                      <a:pPr algn="ctr"/>
                      <a:r>
                        <a:rPr lang="en-US" altLang="zh-TW" sz="2800" dirty="0"/>
                        <a:t>10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0.0</a:t>
                      </a:r>
                      <a:endParaRPr lang="zh-TW" altLang="en-US" sz="2800" dirty="0"/>
                    </a:p>
                  </a:txBody>
                  <a:tcPr/>
                </a:tc>
              </a:tr>
              <a:tr h="370840">
                <a:tc>
                  <a:txBody>
                    <a:bodyPr/>
                    <a:lstStyle/>
                    <a:p>
                      <a:pPr algn="ctr"/>
                      <a:r>
                        <a:rPr lang="en-US" altLang="zh-TW" sz="2800" dirty="0"/>
                        <a:t>25</a:t>
                      </a:r>
                      <a:endParaRPr lang="zh-TW" altLang="en-US" sz="2800" dirty="0"/>
                    </a:p>
                  </a:txBody>
                  <a:tcPr/>
                </a:tc>
                <a:tc>
                  <a:txBody>
                    <a:bodyPr/>
                    <a:lstStyle/>
                    <a:p>
                      <a:pPr algn="ctr"/>
                      <a:r>
                        <a:rPr lang="en-US" altLang="zh-TW" sz="2800" dirty="0"/>
                        <a:t>38</a:t>
                      </a:r>
                      <a:endParaRPr lang="zh-TW" altLang="en-US" sz="2800" dirty="0"/>
                    </a:p>
                  </a:txBody>
                  <a:tcPr/>
                </a:tc>
                <a:tc>
                  <a:txBody>
                    <a:bodyPr/>
                    <a:lstStyle/>
                    <a:p>
                      <a:pPr algn="ctr"/>
                      <a:r>
                        <a:rPr lang="en-US" altLang="zh-TW" sz="2800" dirty="0"/>
                        <a:t>0.5</a:t>
                      </a:r>
                      <a:endParaRPr lang="zh-TW" altLang="en-US" sz="2800" dirty="0"/>
                    </a:p>
                  </a:txBody>
                  <a:tcPr/>
                </a:tc>
                <a:tc>
                  <a:txBody>
                    <a:bodyPr/>
                    <a:lstStyle/>
                    <a:p>
                      <a:pPr algn="ctr"/>
                      <a:r>
                        <a:rPr lang="en-US" altLang="zh-TW" sz="2800" dirty="0"/>
                        <a:t>1</a:t>
                      </a:r>
                      <a:endParaRPr lang="zh-TW" altLang="en-US" sz="2800" dirty="0"/>
                    </a:p>
                  </a:txBody>
                  <a:tcPr/>
                </a:tc>
                <a:tc>
                  <a:txBody>
                    <a:bodyPr/>
                    <a:lstStyle/>
                    <a:p>
                      <a:pPr algn="ctr"/>
                      <a:r>
                        <a:rPr lang="en-US" altLang="zh-TW" sz="2800" dirty="0"/>
                        <a:t>12</a:t>
                      </a:r>
                      <a:endParaRPr lang="zh-TW" altLang="en-US" sz="2800" dirty="0"/>
                    </a:p>
                  </a:txBody>
                  <a:tcPr/>
                </a:tc>
                <a:tc>
                  <a:txBody>
                    <a:bodyPr/>
                    <a:lstStyle/>
                    <a:p>
                      <a:pPr algn="ctr"/>
                      <a:r>
                        <a:rPr lang="en-US" altLang="zh-TW" sz="2800" dirty="0"/>
                        <a:t>12</a:t>
                      </a:r>
                      <a:endParaRPr lang="zh-TW" altLang="en-US" sz="2800" dirty="0"/>
                    </a:p>
                  </a:txBody>
                  <a:tcPr/>
                </a:tc>
                <a:tc>
                  <a:txBody>
                    <a:bodyPr/>
                    <a:lstStyle/>
                    <a:p>
                      <a:pPr algn="ctr"/>
                      <a:r>
                        <a:rPr lang="en-US" altLang="zh-TW" sz="2800" dirty="0"/>
                        <a:t>262.2</a:t>
                      </a:r>
                      <a:endParaRPr lang="zh-TW" altLang="en-US" sz="2800" dirty="0"/>
                    </a:p>
                  </a:txBody>
                  <a:tcPr/>
                </a:tc>
              </a:tr>
              <a:tr h="370840">
                <a:tc>
                  <a:txBody>
                    <a:bodyPr/>
                    <a:lstStyle/>
                    <a:p>
                      <a:pPr algn="ctr"/>
                      <a:r>
                        <a:rPr lang="en-US" altLang="zh-TW" sz="2800" dirty="0"/>
                        <a:t>50</a:t>
                      </a:r>
                      <a:endParaRPr lang="zh-TW" altLang="en-US" sz="2800" dirty="0"/>
                    </a:p>
                  </a:txBody>
                  <a:tcPr/>
                </a:tc>
                <a:tc>
                  <a:txBody>
                    <a:bodyPr/>
                    <a:lstStyle/>
                    <a:p>
                      <a:pPr algn="ctr"/>
                      <a:r>
                        <a:rPr lang="en-US" altLang="zh-TW" sz="2800" dirty="0"/>
                        <a:t>49</a:t>
                      </a:r>
                      <a:endParaRPr lang="zh-TW" altLang="en-US" sz="2800" dirty="0"/>
                    </a:p>
                  </a:txBody>
                  <a:tcPr/>
                </a:tc>
                <a:tc>
                  <a:txBody>
                    <a:bodyPr/>
                    <a:lstStyle/>
                    <a:p>
                      <a:pPr algn="ctr"/>
                      <a:r>
                        <a:rPr lang="en-US" altLang="zh-TW" sz="2800" dirty="0"/>
                        <a:t>0.6</a:t>
                      </a:r>
                      <a:endParaRPr lang="zh-TW" altLang="en-US" sz="2800" dirty="0"/>
                    </a:p>
                  </a:txBody>
                  <a:tcPr/>
                </a:tc>
                <a:tc>
                  <a:txBody>
                    <a:bodyPr/>
                    <a:lstStyle/>
                    <a:p>
                      <a:pPr algn="ctr"/>
                      <a:r>
                        <a:rPr lang="en-US" altLang="zh-TW" sz="2800" dirty="0"/>
                        <a:t>1.5</a:t>
                      </a:r>
                      <a:endParaRPr lang="zh-TW" altLang="en-US" sz="2800" dirty="0"/>
                    </a:p>
                  </a:txBody>
                  <a:tcPr/>
                </a:tc>
                <a:tc>
                  <a:txBody>
                    <a:bodyPr/>
                    <a:lstStyle/>
                    <a:p>
                      <a:pPr algn="ctr"/>
                      <a:r>
                        <a:rPr lang="en-US" altLang="zh-TW" sz="2800" dirty="0"/>
                        <a:t>14</a:t>
                      </a:r>
                      <a:endParaRPr lang="zh-TW" altLang="en-US" sz="2800" dirty="0"/>
                    </a:p>
                  </a:txBody>
                  <a:tcPr/>
                </a:tc>
                <a:tc>
                  <a:txBody>
                    <a:bodyPr/>
                    <a:lstStyle/>
                    <a:p>
                      <a:pPr algn="ctr"/>
                      <a:r>
                        <a:rPr lang="en-US" altLang="zh-TW" sz="2800" dirty="0"/>
                        <a:t>15</a:t>
                      </a:r>
                      <a:endParaRPr lang="zh-TW" altLang="en-US" sz="2800" dirty="0"/>
                    </a:p>
                  </a:txBody>
                  <a:tcPr/>
                </a:tc>
                <a:tc>
                  <a:txBody>
                    <a:bodyPr/>
                    <a:lstStyle/>
                    <a:p>
                      <a:pPr algn="ctr"/>
                      <a:r>
                        <a:rPr lang="en-US" altLang="zh-TW" sz="2800" dirty="0"/>
                        <a:t>382.2</a:t>
                      </a:r>
                      <a:endParaRPr lang="zh-TW" altLang="en-US" sz="2800" dirty="0"/>
                    </a:p>
                  </a:txBody>
                  <a:tcPr/>
                </a:tc>
              </a:tr>
              <a:tr h="370840">
                <a:tc>
                  <a:txBody>
                    <a:bodyPr/>
                    <a:lstStyle/>
                    <a:p>
                      <a:pPr algn="ctr"/>
                      <a:r>
                        <a:rPr lang="en-US" altLang="zh-TW" sz="2800" dirty="0"/>
                        <a:t>100</a:t>
                      </a:r>
                      <a:endParaRPr lang="zh-TW" altLang="en-US" sz="2800" dirty="0"/>
                    </a:p>
                  </a:txBody>
                  <a:tcPr/>
                </a:tc>
                <a:tc>
                  <a:txBody>
                    <a:bodyPr/>
                    <a:lstStyle/>
                    <a:p>
                      <a:pPr algn="ctr"/>
                      <a:r>
                        <a:rPr lang="en-US" altLang="zh-TW" sz="2800" dirty="0"/>
                        <a:t>59</a:t>
                      </a:r>
                      <a:endParaRPr lang="zh-TW" altLang="en-US" sz="2800" dirty="0"/>
                    </a:p>
                  </a:txBody>
                  <a:tcPr/>
                </a:tc>
                <a:tc>
                  <a:txBody>
                    <a:bodyPr/>
                    <a:lstStyle/>
                    <a:p>
                      <a:pPr algn="ctr"/>
                      <a:r>
                        <a:rPr lang="en-US" altLang="zh-TW" sz="2800" dirty="0"/>
                        <a:t>0.7</a:t>
                      </a:r>
                      <a:endParaRPr lang="zh-TW" altLang="en-US" sz="2800" dirty="0"/>
                    </a:p>
                  </a:txBody>
                  <a:tcPr/>
                </a:tc>
                <a:tc>
                  <a:txBody>
                    <a:bodyPr/>
                    <a:lstStyle/>
                    <a:p>
                      <a:pPr algn="ctr"/>
                      <a:r>
                        <a:rPr lang="en-US" altLang="zh-TW" sz="2800" dirty="0"/>
                        <a:t>2</a:t>
                      </a:r>
                      <a:endParaRPr lang="zh-TW" altLang="en-US" sz="2800" dirty="0"/>
                    </a:p>
                  </a:txBody>
                  <a:tcPr/>
                </a:tc>
                <a:tc>
                  <a:txBody>
                    <a:bodyPr/>
                    <a:lstStyle/>
                    <a:p>
                      <a:pPr algn="ctr"/>
                      <a:r>
                        <a:rPr lang="en-US" altLang="zh-TW" sz="2800" dirty="0"/>
                        <a:t>16</a:t>
                      </a:r>
                      <a:endParaRPr lang="zh-TW" altLang="en-US" sz="2800" dirty="0"/>
                    </a:p>
                  </a:txBody>
                  <a:tcPr/>
                </a:tc>
                <a:tc>
                  <a:txBody>
                    <a:bodyPr/>
                    <a:lstStyle/>
                    <a:p>
                      <a:pPr algn="ctr"/>
                      <a:r>
                        <a:rPr lang="en-US" altLang="zh-TW" sz="2800" dirty="0"/>
                        <a:t>18</a:t>
                      </a:r>
                      <a:endParaRPr lang="zh-TW" altLang="en-US" sz="2800" dirty="0"/>
                    </a:p>
                  </a:txBody>
                  <a:tcPr/>
                </a:tc>
                <a:tc>
                  <a:txBody>
                    <a:bodyPr/>
                    <a:lstStyle/>
                    <a:p>
                      <a:pPr algn="ctr"/>
                      <a:r>
                        <a:rPr lang="en-US" altLang="zh-TW" sz="2800" dirty="0"/>
                        <a:t>513.3</a:t>
                      </a:r>
                      <a:endParaRPr lang="zh-TW" altLang="en-US" sz="2800" dirty="0"/>
                    </a:p>
                  </a:txBody>
                  <a:tcPr/>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21</a:t>
            </a:fld>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標楷體" panose="03000509000000000000" charset="-120"/>
                <a:ea typeface="標楷體" panose="03000509000000000000" charset="-120"/>
              </a:rPr>
              <a:t>養殖魚塭之損失計算方法</a:t>
            </a:r>
          </a:p>
        </p:txBody>
      </p:sp>
      <p:graphicFrame>
        <p:nvGraphicFramePr>
          <p:cNvPr id="4" name="內容版面配置區 3"/>
          <p:cNvGraphicFramePr>
            <a:graphicFrameLocks noGrp="1"/>
          </p:cNvGraphicFramePr>
          <p:nvPr>
            <p:ph idx="1"/>
          </p:nvPr>
        </p:nvGraphicFramePr>
        <p:xfrm>
          <a:off x="1122218" y="1846263"/>
          <a:ext cx="10033145" cy="4389120"/>
        </p:xfrm>
        <a:graphic>
          <a:graphicData uri="http://schemas.openxmlformats.org/drawingml/2006/table">
            <a:tbl>
              <a:tblPr firstRow="1" bandRow="1">
                <a:tableStyleId>{5C22544A-7EE6-4342-B048-85BDC9FD1C3A}</a:tableStyleId>
              </a:tblPr>
              <a:tblGrid>
                <a:gridCol w="1080655"/>
                <a:gridCol w="2917450"/>
                <a:gridCol w="2011680"/>
                <a:gridCol w="2011680"/>
                <a:gridCol w="2011680"/>
              </a:tblGrid>
              <a:tr h="481301">
                <a:tc>
                  <a:txBody>
                    <a:bodyPr/>
                    <a:lstStyle/>
                    <a:p>
                      <a:pPr algn="ctr"/>
                      <a:r>
                        <a:rPr lang="zh-TW" altLang="en-US" sz="2400" dirty="0"/>
                        <a:t>重現期距</a:t>
                      </a:r>
                    </a:p>
                  </a:txBody>
                  <a:tcPr/>
                </a:tc>
                <a:tc>
                  <a:txBody>
                    <a:bodyPr/>
                    <a:lstStyle/>
                    <a:p>
                      <a:pPr algn="ctr"/>
                      <a:r>
                        <a:rPr lang="zh-TW" altLang="en-US" sz="2400" dirty="0"/>
                        <a:t>治理前</a:t>
                      </a:r>
                    </a:p>
                  </a:txBody>
                  <a:tcPr/>
                </a:tc>
                <a:tc>
                  <a:txBody>
                    <a:bodyPr/>
                    <a:lstStyle/>
                    <a:p>
                      <a:pPr algn="ctr"/>
                      <a:endParaRPr lang="zh-TW" altLang="en-US" sz="2400"/>
                    </a:p>
                  </a:txBody>
                  <a:tcPr/>
                </a:tc>
                <a:tc>
                  <a:txBody>
                    <a:bodyPr/>
                    <a:lstStyle/>
                    <a:p>
                      <a:pPr algn="ctr"/>
                      <a:r>
                        <a:rPr lang="zh-TW" altLang="en-US" sz="2400" dirty="0"/>
                        <a:t>治理後</a:t>
                      </a:r>
                    </a:p>
                  </a:txBody>
                  <a:tcPr/>
                </a:tc>
                <a:tc>
                  <a:txBody>
                    <a:bodyPr/>
                    <a:lstStyle/>
                    <a:p>
                      <a:pPr algn="ctr"/>
                      <a:endParaRPr lang="zh-TW" altLang="en-US" sz="2400"/>
                    </a:p>
                  </a:txBody>
                  <a:tcPr/>
                </a:tc>
              </a:tr>
              <a:tr h="370840">
                <a:tc>
                  <a:txBody>
                    <a:bodyPr/>
                    <a:lstStyle/>
                    <a:p>
                      <a:pPr algn="ctr"/>
                      <a:r>
                        <a:rPr lang="zh-TW" altLang="en-US" sz="2400" dirty="0"/>
                        <a:t>年</a:t>
                      </a:r>
                    </a:p>
                  </a:txBody>
                  <a:tcPr/>
                </a:tc>
                <a:tc>
                  <a:txBody>
                    <a:bodyPr/>
                    <a:lstStyle/>
                    <a:p>
                      <a:pPr algn="ctr"/>
                      <a:r>
                        <a:rPr lang="zh-TW" altLang="en-US" sz="2400" dirty="0"/>
                        <a:t>淹水面積</a:t>
                      </a:r>
                    </a:p>
                  </a:txBody>
                  <a:tcPr/>
                </a:tc>
                <a:tc>
                  <a:txBody>
                    <a:bodyPr/>
                    <a:lstStyle/>
                    <a:p>
                      <a:pPr algn="ctr"/>
                      <a:r>
                        <a:rPr lang="zh-TW" altLang="en-US" sz="2400" dirty="0"/>
                        <a:t>損失（萬元）</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2400" dirty="0"/>
                        <a:t>淹水面積</a:t>
                      </a:r>
                    </a:p>
                    <a:p>
                      <a:pPr algn="ctr"/>
                      <a:endParaRPr lang="zh-TW"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2400" dirty="0"/>
                        <a:t>損失（萬元）</a:t>
                      </a:r>
                    </a:p>
                    <a:p>
                      <a:pPr algn="ctr"/>
                      <a:endParaRPr lang="zh-TW" altLang="en-US" sz="2400" dirty="0"/>
                    </a:p>
                  </a:txBody>
                  <a:tcPr/>
                </a:tc>
              </a:tr>
              <a:tr h="370840">
                <a:tc>
                  <a:txBody>
                    <a:bodyPr/>
                    <a:lstStyle/>
                    <a:p>
                      <a:pPr algn="ctr"/>
                      <a:r>
                        <a:rPr lang="en-US" altLang="zh-TW" sz="2400" dirty="0"/>
                        <a:t>2</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r>
              <a:tr h="370840">
                <a:tc>
                  <a:txBody>
                    <a:bodyPr/>
                    <a:lstStyle/>
                    <a:p>
                      <a:pPr algn="ctr"/>
                      <a:r>
                        <a:rPr lang="en-US" altLang="zh-TW" sz="2400" dirty="0"/>
                        <a:t>5</a:t>
                      </a:r>
                      <a:endParaRPr lang="zh-TW" altLang="en-US" sz="2400" dirty="0"/>
                    </a:p>
                  </a:txBody>
                  <a:tcPr/>
                </a:tc>
                <a:tc>
                  <a:txBody>
                    <a:bodyPr/>
                    <a:lstStyle/>
                    <a:p>
                      <a:pPr algn="ctr"/>
                      <a:r>
                        <a:rPr lang="en-US" altLang="zh-TW" sz="2400" dirty="0"/>
                        <a:t>4.0</a:t>
                      </a:r>
                      <a:endParaRPr lang="zh-TW" altLang="en-US" sz="2400" dirty="0"/>
                    </a:p>
                  </a:txBody>
                  <a:tcPr/>
                </a:tc>
                <a:tc>
                  <a:txBody>
                    <a:bodyPr/>
                    <a:lstStyle/>
                    <a:p>
                      <a:pPr algn="ctr"/>
                      <a:r>
                        <a:rPr lang="en-US" altLang="zh-TW" sz="2400" dirty="0"/>
                        <a:t>72</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r>
              <a:tr h="370840">
                <a:tc>
                  <a:txBody>
                    <a:bodyPr/>
                    <a:lstStyle/>
                    <a:p>
                      <a:pPr algn="ctr"/>
                      <a:r>
                        <a:rPr lang="en-US" altLang="zh-TW" sz="2400" dirty="0"/>
                        <a:t>10</a:t>
                      </a:r>
                      <a:endParaRPr lang="zh-TW" altLang="en-US" sz="2400" dirty="0"/>
                    </a:p>
                  </a:txBody>
                  <a:tcPr/>
                </a:tc>
                <a:tc>
                  <a:txBody>
                    <a:bodyPr/>
                    <a:lstStyle/>
                    <a:p>
                      <a:pPr algn="ctr"/>
                      <a:r>
                        <a:rPr lang="en-US" altLang="zh-TW" sz="2400" dirty="0"/>
                        <a:t>7.0</a:t>
                      </a:r>
                      <a:endParaRPr lang="zh-TW" altLang="en-US" sz="2400" dirty="0"/>
                    </a:p>
                  </a:txBody>
                  <a:tcPr/>
                </a:tc>
                <a:tc>
                  <a:txBody>
                    <a:bodyPr/>
                    <a:lstStyle/>
                    <a:p>
                      <a:pPr algn="ctr"/>
                      <a:r>
                        <a:rPr lang="en-US" altLang="zh-TW" sz="2400" dirty="0"/>
                        <a:t>126</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r>
              <a:tr h="370840">
                <a:tc>
                  <a:txBody>
                    <a:bodyPr/>
                    <a:lstStyle/>
                    <a:p>
                      <a:pPr algn="ctr"/>
                      <a:r>
                        <a:rPr lang="en-US" altLang="zh-TW" sz="2400" dirty="0"/>
                        <a:t>25</a:t>
                      </a:r>
                      <a:endParaRPr lang="zh-TW" altLang="en-US" sz="2400" dirty="0"/>
                    </a:p>
                  </a:txBody>
                  <a:tcPr/>
                </a:tc>
                <a:tc>
                  <a:txBody>
                    <a:bodyPr/>
                    <a:lstStyle/>
                    <a:p>
                      <a:pPr algn="ctr"/>
                      <a:r>
                        <a:rPr lang="en-US" altLang="zh-TW" sz="2400" dirty="0"/>
                        <a:t>25.5</a:t>
                      </a:r>
                      <a:endParaRPr lang="zh-TW" altLang="en-US" sz="2400" dirty="0"/>
                    </a:p>
                  </a:txBody>
                  <a:tcPr/>
                </a:tc>
                <a:tc>
                  <a:txBody>
                    <a:bodyPr/>
                    <a:lstStyle/>
                    <a:p>
                      <a:pPr algn="ctr"/>
                      <a:r>
                        <a:rPr lang="en-US" altLang="zh-TW" sz="2400" dirty="0"/>
                        <a:t>459</a:t>
                      </a:r>
                      <a:endParaRPr lang="zh-TW" altLang="en-US" sz="2400" dirty="0"/>
                    </a:p>
                  </a:txBody>
                  <a:tcPr/>
                </a:tc>
                <a:tc>
                  <a:txBody>
                    <a:bodyPr/>
                    <a:lstStyle/>
                    <a:p>
                      <a:pPr algn="ctr"/>
                      <a:r>
                        <a:rPr lang="en-US" altLang="zh-TW" sz="2400" dirty="0"/>
                        <a:t>12.6</a:t>
                      </a:r>
                      <a:endParaRPr lang="zh-TW" altLang="en-US" sz="2400" dirty="0"/>
                    </a:p>
                  </a:txBody>
                  <a:tcPr/>
                </a:tc>
                <a:tc>
                  <a:txBody>
                    <a:bodyPr/>
                    <a:lstStyle/>
                    <a:p>
                      <a:pPr algn="ctr"/>
                      <a:r>
                        <a:rPr lang="en-US" altLang="zh-TW" sz="2400" dirty="0"/>
                        <a:t>226.8</a:t>
                      </a:r>
                      <a:endParaRPr lang="zh-TW" altLang="en-US" sz="2400" dirty="0"/>
                    </a:p>
                  </a:txBody>
                  <a:tcPr/>
                </a:tc>
              </a:tr>
              <a:tr h="370840">
                <a:tc>
                  <a:txBody>
                    <a:bodyPr/>
                    <a:lstStyle/>
                    <a:p>
                      <a:pPr algn="ctr"/>
                      <a:r>
                        <a:rPr lang="en-US" altLang="zh-TW" sz="2400" dirty="0"/>
                        <a:t>50</a:t>
                      </a:r>
                      <a:endParaRPr lang="zh-TW" altLang="en-US" sz="2400" dirty="0"/>
                    </a:p>
                  </a:txBody>
                  <a:tcPr/>
                </a:tc>
                <a:tc>
                  <a:txBody>
                    <a:bodyPr/>
                    <a:lstStyle/>
                    <a:p>
                      <a:pPr algn="ctr"/>
                      <a:r>
                        <a:rPr lang="en-US" altLang="zh-TW" sz="2400" dirty="0"/>
                        <a:t>36.5</a:t>
                      </a:r>
                      <a:endParaRPr lang="zh-TW" altLang="en-US" sz="2400" dirty="0"/>
                    </a:p>
                  </a:txBody>
                  <a:tcPr/>
                </a:tc>
                <a:tc>
                  <a:txBody>
                    <a:bodyPr/>
                    <a:lstStyle/>
                    <a:p>
                      <a:pPr algn="ctr"/>
                      <a:r>
                        <a:rPr lang="en-US" altLang="zh-TW" sz="2400" dirty="0"/>
                        <a:t>657</a:t>
                      </a:r>
                      <a:endParaRPr lang="zh-TW" altLang="en-US" sz="2400" dirty="0"/>
                    </a:p>
                  </a:txBody>
                  <a:tcPr/>
                </a:tc>
                <a:tc>
                  <a:txBody>
                    <a:bodyPr/>
                    <a:lstStyle/>
                    <a:p>
                      <a:pPr algn="ctr"/>
                      <a:r>
                        <a:rPr lang="en-US" altLang="zh-TW" sz="2400" dirty="0"/>
                        <a:t>18.0</a:t>
                      </a:r>
                      <a:endParaRPr lang="zh-TW" altLang="en-US" sz="2400" dirty="0"/>
                    </a:p>
                  </a:txBody>
                  <a:tcPr/>
                </a:tc>
                <a:tc>
                  <a:txBody>
                    <a:bodyPr/>
                    <a:lstStyle/>
                    <a:p>
                      <a:pPr algn="ctr"/>
                      <a:r>
                        <a:rPr lang="en-US" altLang="zh-TW" sz="2400" dirty="0"/>
                        <a:t>324.0</a:t>
                      </a:r>
                      <a:endParaRPr lang="zh-TW" altLang="en-US" sz="2400" dirty="0"/>
                    </a:p>
                  </a:txBody>
                  <a:tcPr/>
                </a:tc>
              </a:tr>
              <a:tr h="370840">
                <a:tc>
                  <a:txBody>
                    <a:bodyPr/>
                    <a:lstStyle/>
                    <a:p>
                      <a:pPr algn="ctr"/>
                      <a:r>
                        <a:rPr lang="en-US" altLang="zh-TW" sz="2400" dirty="0"/>
                        <a:t>100</a:t>
                      </a:r>
                      <a:endParaRPr lang="zh-TW" altLang="en-US" sz="2400" dirty="0"/>
                    </a:p>
                  </a:txBody>
                  <a:tcPr/>
                </a:tc>
                <a:tc>
                  <a:txBody>
                    <a:bodyPr/>
                    <a:lstStyle/>
                    <a:p>
                      <a:pPr algn="ctr"/>
                      <a:r>
                        <a:rPr lang="en-US" altLang="zh-TW" sz="2400" dirty="0"/>
                        <a:t>41.5</a:t>
                      </a:r>
                      <a:endParaRPr lang="zh-TW" altLang="en-US" sz="2400" dirty="0"/>
                    </a:p>
                  </a:txBody>
                  <a:tcPr/>
                </a:tc>
                <a:tc>
                  <a:txBody>
                    <a:bodyPr/>
                    <a:lstStyle/>
                    <a:p>
                      <a:pPr algn="ctr"/>
                      <a:r>
                        <a:rPr lang="en-US" altLang="zh-TW" sz="2400" dirty="0"/>
                        <a:t>747</a:t>
                      </a:r>
                      <a:endParaRPr lang="zh-TW" altLang="en-US" sz="2400" dirty="0"/>
                    </a:p>
                  </a:txBody>
                  <a:tcPr/>
                </a:tc>
                <a:tc>
                  <a:txBody>
                    <a:bodyPr/>
                    <a:lstStyle/>
                    <a:p>
                      <a:pPr algn="ctr"/>
                      <a:r>
                        <a:rPr lang="en-US" altLang="zh-TW" sz="2400" dirty="0"/>
                        <a:t>20.7</a:t>
                      </a:r>
                      <a:endParaRPr lang="zh-TW" altLang="en-US" sz="2400" dirty="0"/>
                    </a:p>
                  </a:txBody>
                  <a:tcPr/>
                </a:tc>
                <a:tc>
                  <a:txBody>
                    <a:bodyPr/>
                    <a:lstStyle/>
                    <a:p>
                      <a:pPr algn="ctr"/>
                      <a:r>
                        <a:rPr lang="en-US" altLang="zh-TW" sz="2400" dirty="0"/>
                        <a:t>372.6</a:t>
                      </a:r>
                      <a:endParaRPr lang="zh-TW" altLang="en-US" sz="2400" dirty="0"/>
                    </a:p>
                  </a:txBody>
                  <a:tcPr/>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22</a:t>
            </a:fld>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charset="-120"/>
                <a:ea typeface="標楷體" panose="03000509000000000000" charset="-120"/>
              </a:rPr>
              <a:t>一般資產洪災損失表</a:t>
            </a:r>
          </a:p>
        </p:txBody>
      </p:sp>
      <p:graphicFrame>
        <p:nvGraphicFramePr>
          <p:cNvPr id="4" name="內容版面配置區 3"/>
          <p:cNvGraphicFramePr>
            <a:graphicFrameLocks noGrp="1"/>
          </p:cNvGraphicFramePr>
          <p:nvPr>
            <p:ph idx="1"/>
          </p:nvPr>
        </p:nvGraphicFramePr>
        <p:xfrm>
          <a:off x="1025236" y="1814945"/>
          <a:ext cx="10130127" cy="4358640"/>
        </p:xfrm>
        <a:graphic>
          <a:graphicData uri="http://schemas.openxmlformats.org/drawingml/2006/table">
            <a:tbl>
              <a:tblPr firstRow="1" bandRow="1">
                <a:tableStyleId>{5C22544A-7EE6-4342-B048-85BDC9FD1C3A}</a:tableStyleId>
              </a:tblPr>
              <a:tblGrid>
                <a:gridCol w="1748127"/>
                <a:gridCol w="1676400"/>
                <a:gridCol w="1676400"/>
                <a:gridCol w="1676400"/>
                <a:gridCol w="1676400"/>
                <a:gridCol w="1676400"/>
              </a:tblGrid>
              <a:tr h="402158">
                <a:tc rowSpan="2">
                  <a:txBody>
                    <a:bodyPr/>
                    <a:lstStyle/>
                    <a:p>
                      <a:pPr algn="ctr"/>
                      <a:r>
                        <a:rPr lang="zh-TW" altLang="en-US" sz="3200" dirty="0"/>
                        <a:t>資產總損失（℅）</a:t>
                      </a:r>
                    </a:p>
                  </a:txBody>
                  <a:tcPr/>
                </a:tc>
                <a:tc gridSpan="5">
                  <a:txBody>
                    <a:bodyPr/>
                    <a:lstStyle/>
                    <a:p>
                      <a:pPr algn="ctr"/>
                      <a:r>
                        <a:rPr lang="zh-TW" altLang="en-US" sz="3200" dirty="0"/>
                        <a:t>淹水深度（公尺）</a:t>
                      </a:r>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r h="370840">
                <a:tc vMerge="1">
                  <a:txBody>
                    <a:bodyPr/>
                    <a:lstStyle/>
                    <a:p>
                      <a:endParaRPr lang="zh-TW"/>
                    </a:p>
                  </a:txBody>
                  <a:tcPr/>
                </a:tc>
                <a:tc>
                  <a:txBody>
                    <a:bodyPr/>
                    <a:lstStyle/>
                    <a:p>
                      <a:pPr algn="ctr"/>
                      <a:r>
                        <a:rPr lang="en-US" altLang="zh-TW" sz="3200" dirty="0"/>
                        <a:t>0.5</a:t>
                      </a:r>
                      <a:r>
                        <a:rPr lang="zh-TW" altLang="en-US" sz="3200" dirty="0"/>
                        <a:t>以下</a:t>
                      </a:r>
                    </a:p>
                  </a:txBody>
                  <a:tcPr/>
                </a:tc>
                <a:tc>
                  <a:txBody>
                    <a:bodyPr/>
                    <a:lstStyle/>
                    <a:p>
                      <a:pPr algn="ctr"/>
                      <a:r>
                        <a:rPr lang="en-US" altLang="zh-TW" sz="3200" dirty="0"/>
                        <a:t>0.5~0.99</a:t>
                      </a:r>
                      <a:endParaRPr lang="zh-TW" altLang="en-US" sz="3200" dirty="0"/>
                    </a:p>
                  </a:txBody>
                  <a:tcPr/>
                </a:tc>
                <a:tc>
                  <a:txBody>
                    <a:bodyPr/>
                    <a:lstStyle/>
                    <a:p>
                      <a:pPr algn="ctr"/>
                      <a:r>
                        <a:rPr lang="en-US" altLang="zh-TW" sz="3200" dirty="0"/>
                        <a:t>1.0~1.99</a:t>
                      </a:r>
                      <a:endParaRPr lang="zh-TW" altLang="en-US" sz="3200" dirty="0"/>
                    </a:p>
                  </a:txBody>
                  <a:tcPr/>
                </a:tc>
                <a:tc>
                  <a:txBody>
                    <a:bodyPr/>
                    <a:lstStyle/>
                    <a:p>
                      <a:pPr algn="ctr"/>
                      <a:r>
                        <a:rPr lang="en-US" altLang="zh-TW" sz="3200" dirty="0"/>
                        <a:t>2.0~2.99</a:t>
                      </a:r>
                      <a:endParaRPr lang="zh-TW" altLang="en-US" sz="3200" dirty="0"/>
                    </a:p>
                  </a:txBody>
                  <a:tcPr/>
                </a:tc>
                <a:tc>
                  <a:txBody>
                    <a:bodyPr/>
                    <a:lstStyle/>
                    <a:p>
                      <a:pPr algn="ctr"/>
                      <a:r>
                        <a:rPr lang="en-US" altLang="zh-TW" sz="3200" dirty="0"/>
                        <a:t>3.0</a:t>
                      </a:r>
                      <a:r>
                        <a:rPr lang="zh-TW" altLang="en-US" sz="3200" dirty="0"/>
                        <a:t>以上</a:t>
                      </a:r>
                    </a:p>
                  </a:txBody>
                  <a:tcPr/>
                </a:tc>
              </a:tr>
              <a:tr h="370840">
                <a:tc>
                  <a:txBody>
                    <a:bodyPr/>
                    <a:lstStyle/>
                    <a:p>
                      <a:pPr algn="ctr"/>
                      <a:r>
                        <a:rPr lang="zh-TW" altLang="en-US" sz="3200" dirty="0"/>
                        <a:t>家庭用品損失率</a:t>
                      </a:r>
                    </a:p>
                  </a:txBody>
                  <a:tcPr/>
                </a:tc>
                <a:tc>
                  <a:txBody>
                    <a:bodyPr/>
                    <a:lstStyle/>
                    <a:p>
                      <a:pPr algn="ctr"/>
                      <a:r>
                        <a:rPr lang="en-US" altLang="zh-TW" sz="3200" dirty="0"/>
                        <a:t>8.6</a:t>
                      </a:r>
                      <a:endParaRPr lang="zh-TW" altLang="en-US" sz="3200" dirty="0"/>
                    </a:p>
                  </a:txBody>
                  <a:tcPr/>
                </a:tc>
                <a:tc>
                  <a:txBody>
                    <a:bodyPr/>
                    <a:lstStyle/>
                    <a:p>
                      <a:pPr algn="ctr"/>
                      <a:r>
                        <a:rPr lang="en-US" altLang="zh-TW" sz="3200" dirty="0"/>
                        <a:t>19.1</a:t>
                      </a:r>
                      <a:endParaRPr lang="zh-TW" altLang="en-US" sz="3200" dirty="0"/>
                    </a:p>
                  </a:txBody>
                  <a:tcPr/>
                </a:tc>
                <a:tc>
                  <a:txBody>
                    <a:bodyPr/>
                    <a:lstStyle/>
                    <a:p>
                      <a:pPr algn="ctr"/>
                      <a:r>
                        <a:rPr lang="en-US" altLang="zh-TW" sz="3200" dirty="0"/>
                        <a:t>33.1</a:t>
                      </a:r>
                      <a:endParaRPr lang="zh-TW" altLang="en-US" sz="3200" dirty="0"/>
                    </a:p>
                  </a:txBody>
                  <a:tcPr/>
                </a:tc>
                <a:tc>
                  <a:txBody>
                    <a:bodyPr/>
                    <a:lstStyle/>
                    <a:p>
                      <a:pPr algn="ctr"/>
                      <a:r>
                        <a:rPr lang="en-US" altLang="zh-TW" sz="3200" dirty="0"/>
                        <a:t>49.9</a:t>
                      </a:r>
                      <a:endParaRPr lang="zh-TW" altLang="en-US" sz="3200" dirty="0"/>
                    </a:p>
                  </a:txBody>
                  <a:tcPr/>
                </a:tc>
                <a:tc>
                  <a:txBody>
                    <a:bodyPr/>
                    <a:lstStyle/>
                    <a:p>
                      <a:pPr algn="ctr"/>
                      <a:r>
                        <a:rPr lang="en-US" altLang="zh-TW" sz="3200" dirty="0"/>
                        <a:t>69.0</a:t>
                      </a:r>
                      <a:endParaRPr lang="zh-TW" altLang="en-US" sz="3200" dirty="0"/>
                    </a:p>
                  </a:txBody>
                  <a:tcPr/>
                </a:tc>
              </a:tr>
              <a:tr h="370840">
                <a:tc>
                  <a:txBody>
                    <a:bodyPr/>
                    <a:lstStyle/>
                    <a:p>
                      <a:pPr algn="ctr"/>
                      <a:r>
                        <a:rPr lang="zh-TW" altLang="en-US" sz="3200" dirty="0"/>
                        <a:t>建物損失率</a:t>
                      </a:r>
                    </a:p>
                  </a:txBody>
                  <a:tcPr/>
                </a:tc>
                <a:tc>
                  <a:txBody>
                    <a:bodyPr/>
                    <a:lstStyle/>
                    <a:p>
                      <a:pPr algn="ctr"/>
                      <a:r>
                        <a:rPr lang="en-US" altLang="zh-TW" sz="3200" dirty="0"/>
                        <a:t>5.3</a:t>
                      </a:r>
                      <a:endParaRPr lang="zh-TW" altLang="en-US" sz="3200" dirty="0"/>
                    </a:p>
                  </a:txBody>
                  <a:tcPr/>
                </a:tc>
                <a:tc>
                  <a:txBody>
                    <a:bodyPr/>
                    <a:lstStyle/>
                    <a:p>
                      <a:pPr algn="ctr"/>
                      <a:r>
                        <a:rPr lang="en-US" altLang="zh-TW" sz="3200" dirty="0"/>
                        <a:t>7.2</a:t>
                      </a:r>
                      <a:endParaRPr lang="zh-TW" altLang="en-US" sz="3200" dirty="0"/>
                    </a:p>
                  </a:txBody>
                  <a:tcPr/>
                </a:tc>
                <a:tc>
                  <a:txBody>
                    <a:bodyPr/>
                    <a:lstStyle/>
                    <a:p>
                      <a:pPr algn="ctr"/>
                      <a:r>
                        <a:rPr lang="en-US" altLang="zh-TW" sz="3200" dirty="0"/>
                        <a:t>10.9</a:t>
                      </a:r>
                      <a:endParaRPr lang="zh-TW" altLang="en-US" sz="3200" dirty="0"/>
                    </a:p>
                  </a:txBody>
                  <a:tcPr/>
                </a:tc>
                <a:tc>
                  <a:txBody>
                    <a:bodyPr/>
                    <a:lstStyle/>
                    <a:p>
                      <a:pPr algn="ctr"/>
                      <a:r>
                        <a:rPr lang="en-US" altLang="zh-TW" sz="3200" dirty="0"/>
                        <a:t>15.2</a:t>
                      </a:r>
                      <a:endParaRPr lang="zh-TW" altLang="en-US" sz="3200" dirty="0"/>
                    </a:p>
                  </a:txBody>
                  <a:tcPr/>
                </a:tc>
                <a:tc>
                  <a:txBody>
                    <a:bodyPr/>
                    <a:lstStyle/>
                    <a:p>
                      <a:pPr algn="ctr"/>
                      <a:r>
                        <a:rPr lang="en-US" altLang="zh-TW" sz="3200" dirty="0"/>
                        <a:t>22.0</a:t>
                      </a:r>
                      <a:endParaRPr lang="zh-TW" altLang="en-US" sz="3200" dirty="0"/>
                    </a:p>
                  </a:txBody>
                  <a:tcPr/>
                </a:tc>
              </a:tr>
              <a:tr h="370840">
                <a:tc gridSpan="6">
                  <a:txBody>
                    <a:bodyPr/>
                    <a:lstStyle/>
                    <a:p>
                      <a:pPr algn="ctr"/>
                      <a:r>
                        <a:rPr lang="zh-TW" altLang="en-US" sz="3200" dirty="0"/>
                        <a:t>資料來源：水利署防洪工程規劃講義</a:t>
                      </a:r>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23</a:t>
            </a:fld>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charset="-120"/>
                <a:ea typeface="標楷體" panose="03000509000000000000" charset="-120"/>
                <a:cs typeface="標楷體" panose="03000509000000000000" charset="-120"/>
              </a:rPr>
              <a:t>治理前建物災損概估表</a:t>
            </a:r>
            <a:r>
              <a:rPr lang="en-US" altLang="zh-TW" dirty="0">
                <a:latin typeface="標楷體" panose="03000509000000000000" charset="-120"/>
                <a:ea typeface="標楷體" panose="03000509000000000000" charset="-120"/>
                <a:cs typeface="標楷體" panose="03000509000000000000" charset="-120"/>
              </a:rPr>
              <a:t>—</a:t>
            </a:r>
            <a:r>
              <a:rPr lang="zh-TW" altLang="en-US" dirty="0">
                <a:latin typeface="標楷體" panose="03000509000000000000" charset="-120"/>
                <a:ea typeface="標楷體" panose="03000509000000000000" charset="-120"/>
                <a:cs typeface="標楷體" panose="03000509000000000000" charset="-120"/>
              </a:rPr>
              <a:t>住宅區面積</a:t>
            </a:r>
            <a:r>
              <a:rPr lang="en-US" altLang="zh-TW" dirty="0">
                <a:latin typeface="標楷體" panose="03000509000000000000" charset="-120"/>
                <a:ea typeface="標楷體" panose="03000509000000000000" charset="-120"/>
                <a:cs typeface="標楷體" panose="03000509000000000000" charset="-120"/>
              </a:rPr>
              <a:t>26.75</a:t>
            </a:r>
            <a:r>
              <a:rPr lang="zh-TW" altLang="en-US" dirty="0">
                <a:latin typeface="標楷體" panose="03000509000000000000" charset="-120"/>
                <a:ea typeface="標楷體" panose="03000509000000000000" charset="-120"/>
                <a:cs typeface="標楷體" panose="03000509000000000000" charset="-120"/>
              </a:rPr>
              <a:t>公頃</a:t>
            </a:r>
          </a:p>
        </p:txBody>
      </p:sp>
      <p:graphicFrame>
        <p:nvGraphicFramePr>
          <p:cNvPr id="4" name="內容版面配置區 3"/>
          <p:cNvGraphicFramePr>
            <a:graphicFrameLocks noGrp="1"/>
          </p:cNvGraphicFramePr>
          <p:nvPr>
            <p:ph idx="1"/>
          </p:nvPr>
        </p:nvGraphicFramePr>
        <p:xfrm>
          <a:off x="1096963" y="1846263"/>
          <a:ext cx="10058400" cy="4053840"/>
        </p:xfrm>
        <a:graphic>
          <a:graphicData uri="http://schemas.openxmlformats.org/drawingml/2006/table">
            <a:tbl>
              <a:tblPr firstRow="1" bandRow="1">
                <a:tableStyleId>{5C22544A-7EE6-4342-B048-85BDC9FD1C3A}</a:tableStyleId>
              </a:tblPr>
              <a:tblGrid>
                <a:gridCol w="1676400"/>
                <a:gridCol w="1676400"/>
                <a:gridCol w="1676400"/>
                <a:gridCol w="1676400"/>
                <a:gridCol w="1676400"/>
                <a:gridCol w="1676400"/>
              </a:tblGrid>
              <a:tr h="370840">
                <a:tc>
                  <a:txBody>
                    <a:bodyPr/>
                    <a:lstStyle/>
                    <a:p>
                      <a:pPr algn="ctr"/>
                      <a:r>
                        <a:rPr lang="zh-TW" altLang="en-US" sz="2800" dirty="0"/>
                        <a:t>重現期距（年）</a:t>
                      </a:r>
                    </a:p>
                  </a:txBody>
                  <a:tcPr/>
                </a:tc>
                <a:tc>
                  <a:txBody>
                    <a:bodyPr/>
                    <a:lstStyle/>
                    <a:p>
                      <a:pPr algn="ctr"/>
                      <a:r>
                        <a:rPr lang="zh-TW" altLang="en-US" sz="2800" dirty="0"/>
                        <a:t>淹水面積（</a:t>
                      </a:r>
                      <a:r>
                        <a:rPr lang="en-US" altLang="zh-TW" sz="2800" dirty="0"/>
                        <a:t>ha</a:t>
                      </a:r>
                      <a:r>
                        <a:rPr lang="zh-TW" altLang="en-US" sz="2800" dirty="0"/>
                        <a:t>）</a:t>
                      </a:r>
                    </a:p>
                  </a:txBody>
                  <a:tcPr/>
                </a:tc>
                <a:tc>
                  <a:txBody>
                    <a:bodyPr/>
                    <a:lstStyle/>
                    <a:p>
                      <a:pPr algn="ctr"/>
                      <a:r>
                        <a:rPr lang="zh-TW" altLang="en-US" sz="2800" dirty="0"/>
                        <a:t>淹水深度（</a:t>
                      </a:r>
                      <a:r>
                        <a:rPr lang="en-US" altLang="zh-TW" sz="2800" dirty="0"/>
                        <a:t>m</a:t>
                      </a:r>
                      <a:r>
                        <a:rPr lang="zh-TW" altLang="en-US" sz="2800" dirty="0"/>
                        <a:t>）</a:t>
                      </a:r>
                    </a:p>
                  </a:txBody>
                  <a:tcPr/>
                </a:tc>
                <a:tc>
                  <a:txBody>
                    <a:bodyPr/>
                    <a:lstStyle/>
                    <a:p>
                      <a:pPr algn="ctr"/>
                      <a:r>
                        <a:rPr lang="zh-TW" altLang="en-US" sz="2800" dirty="0"/>
                        <a:t>家用品損失率（</a:t>
                      </a:r>
                      <a:r>
                        <a:rPr lang="en-US" altLang="zh-TW" sz="2800" dirty="0"/>
                        <a:t>%</a:t>
                      </a:r>
                      <a:r>
                        <a:rPr lang="zh-TW" altLang="en-US" sz="2800" dirty="0"/>
                        <a:t>）</a:t>
                      </a:r>
                    </a:p>
                  </a:txBody>
                  <a:tcPr/>
                </a:tc>
                <a:tc>
                  <a:txBody>
                    <a:bodyPr/>
                    <a:lstStyle/>
                    <a:p>
                      <a:pPr algn="ctr"/>
                      <a:r>
                        <a:rPr lang="zh-TW" altLang="en-US" sz="2800" dirty="0"/>
                        <a:t>建物損失率（</a:t>
                      </a:r>
                      <a:r>
                        <a:rPr lang="en-US" altLang="zh-TW" sz="2800" dirty="0"/>
                        <a:t>%</a:t>
                      </a:r>
                      <a:r>
                        <a:rPr lang="zh-TW" altLang="en-US" sz="2800" dirty="0"/>
                        <a:t>）</a:t>
                      </a:r>
                    </a:p>
                  </a:txBody>
                  <a:tcPr/>
                </a:tc>
                <a:tc>
                  <a:txBody>
                    <a:bodyPr/>
                    <a:lstStyle/>
                    <a:p>
                      <a:pPr algn="ctr"/>
                      <a:r>
                        <a:rPr lang="zh-TW" altLang="en-US" sz="2800" dirty="0"/>
                        <a:t>淹水損失（萬元）</a:t>
                      </a:r>
                    </a:p>
                  </a:txBody>
                  <a:tcPr/>
                </a:tc>
              </a:tr>
              <a:tr h="370840">
                <a:tc>
                  <a:txBody>
                    <a:bodyPr/>
                    <a:lstStyle/>
                    <a:p>
                      <a:pPr algn="ctr"/>
                      <a:r>
                        <a:rPr lang="en-US" altLang="zh-TW" sz="2800" dirty="0"/>
                        <a:t>2</a:t>
                      </a:r>
                      <a:endParaRPr lang="zh-TW" altLang="en-US" sz="2800" dirty="0"/>
                    </a:p>
                  </a:txBody>
                  <a:tcPr/>
                </a:tc>
                <a:tc>
                  <a:txBody>
                    <a:bodyPr/>
                    <a:lstStyle/>
                    <a:p>
                      <a:pPr algn="ctr"/>
                      <a:r>
                        <a:rPr lang="en-US" altLang="zh-TW" sz="2800" dirty="0"/>
                        <a:t>0.5</a:t>
                      </a:r>
                      <a:endParaRPr lang="zh-TW" altLang="en-US" sz="2800" dirty="0"/>
                    </a:p>
                  </a:txBody>
                  <a:tcPr/>
                </a:tc>
                <a:tc>
                  <a:txBody>
                    <a:bodyPr/>
                    <a:lstStyle/>
                    <a:p>
                      <a:pPr algn="ctr"/>
                      <a:r>
                        <a:rPr lang="en-US" altLang="zh-TW" sz="2800" dirty="0"/>
                        <a:t>0.3</a:t>
                      </a:r>
                      <a:endParaRPr lang="zh-TW" altLang="en-US" sz="2800" dirty="0"/>
                    </a:p>
                  </a:txBody>
                  <a:tcPr/>
                </a:tc>
                <a:tc>
                  <a:txBody>
                    <a:bodyPr/>
                    <a:lstStyle/>
                    <a:p>
                      <a:pPr algn="ctr"/>
                      <a:r>
                        <a:rPr lang="en-US" altLang="zh-TW" sz="2800" dirty="0"/>
                        <a:t>8.6</a:t>
                      </a:r>
                      <a:endParaRPr lang="zh-TW" altLang="en-US" sz="2800" dirty="0"/>
                    </a:p>
                  </a:txBody>
                  <a:tcPr/>
                </a:tc>
                <a:tc>
                  <a:txBody>
                    <a:bodyPr/>
                    <a:lstStyle/>
                    <a:p>
                      <a:pPr algn="ctr"/>
                      <a:r>
                        <a:rPr lang="en-US" altLang="zh-TW" sz="2800" dirty="0"/>
                        <a:t>5.3</a:t>
                      </a:r>
                      <a:endParaRPr lang="zh-TW" altLang="en-US" sz="2800" dirty="0"/>
                    </a:p>
                  </a:txBody>
                  <a:tcPr/>
                </a:tc>
                <a:tc>
                  <a:txBody>
                    <a:bodyPr/>
                    <a:lstStyle/>
                    <a:p>
                      <a:pPr algn="ctr"/>
                      <a:r>
                        <a:rPr lang="en-US" altLang="zh-TW" sz="2800" dirty="0"/>
                        <a:t>159</a:t>
                      </a:r>
                      <a:endParaRPr lang="zh-TW" altLang="en-US" sz="2800" dirty="0"/>
                    </a:p>
                  </a:txBody>
                  <a:tcPr/>
                </a:tc>
              </a:tr>
              <a:tr h="370840">
                <a:tc>
                  <a:txBody>
                    <a:bodyPr/>
                    <a:lstStyle/>
                    <a:p>
                      <a:pPr algn="ctr"/>
                      <a:r>
                        <a:rPr lang="en-US" altLang="zh-TW" sz="2800" dirty="0"/>
                        <a:t>5</a:t>
                      </a:r>
                      <a:endParaRPr lang="zh-TW" altLang="en-US" sz="2800" dirty="0"/>
                    </a:p>
                  </a:txBody>
                  <a:tcPr/>
                </a:tc>
                <a:tc>
                  <a:txBody>
                    <a:bodyPr/>
                    <a:lstStyle/>
                    <a:p>
                      <a:pPr algn="ctr"/>
                      <a:r>
                        <a:rPr lang="en-US" altLang="zh-TW" sz="2800" dirty="0"/>
                        <a:t>1.3</a:t>
                      </a:r>
                      <a:endParaRPr lang="zh-TW" altLang="en-US" sz="2800" dirty="0"/>
                    </a:p>
                  </a:txBody>
                  <a:tcPr/>
                </a:tc>
                <a:tc>
                  <a:txBody>
                    <a:bodyPr/>
                    <a:lstStyle/>
                    <a:p>
                      <a:pPr algn="ctr"/>
                      <a:r>
                        <a:rPr lang="en-US" altLang="zh-TW" sz="2800" dirty="0"/>
                        <a:t>0.4</a:t>
                      </a:r>
                      <a:endParaRPr lang="zh-TW" altLang="en-US" sz="2800" dirty="0"/>
                    </a:p>
                  </a:txBody>
                  <a:tcPr/>
                </a:tc>
                <a:tc>
                  <a:txBody>
                    <a:bodyPr/>
                    <a:lstStyle/>
                    <a:p>
                      <a:pPr algn="ctr"/>
                      <a:r>
                        <a:rPr lang="en-US" altLang="zh-TW" sz="2800" dirty="0"/>
                        <a:t>8.6</a:t>
                      </a:r>
                      <a:endParaRPr lang="zh-TW" altLang="en-US" sz="2800" dirty="0"/>
                    </a:p>
                  </a:txBody>
                  <a:tcPr/>
                </a:tc>
                <a:tc>
                  <a:txBody>
                    <a:bodyPr/>
                    <a:lstStyle/>
                    <a:p>
                      <a:pPr algn="ctr"/>
                      <a:r>
                        <a:rPr lang="en-US" altLang="zh-TW" sz="2800" dirty="0"/>
                        <a:t>5.3</a:t>
                      </a:r>
                      <a:endParaRPr lang="zh-TW" altLang="en-US" sz="2800" dirty="0"/>
                    </a:p>
                  </a:txBody>
                  <a:tcPr/>
                </a:tc>
                <a:tc>
                  <a:txBody>
                    <a:bodyPr/>
                    <a:lstStyle/>
                    <a:p>
                      <a:pPr algn="ctr"/>
                      <a:r>
                        <a:rPr lang="en-US" altLang="zh-TW" sz="2800" dirty="0"/>
                        <a:t>399</a:t>
                      </a:r>
                      <a:endParaRPr lang="zh-TW" altLang="en-US" sz="2800" dirty="0"/>
                    </a:p>
                  </a:txBody>
                  <a:tcPr/>
                </a:tc>
              </a:tr>
              <a:tr h="370840">
                <a:tc>
                  <a:txBody>
                    <a:bodyPr/>
                    <a:lstStyle/>
                    <a:p>
                      <a:pPr algn="ctr"/>
                      <a:r>
                        <a:rPr lang="en-US" altLang="zh-TW" sz="2800" dirty="0"/>
                        <a:t>10</a:t>
                      </a:r>
                      <a:endParaRPr lang="zh-TW" altLang="en-US" sz="2800" dirty="0"/>
                    </a:p>
                  </a:txBody>
                  <a:tcPr/>
                </a:tc>
                <a:tc>
                  <a:txBody>
                    <a:bodyPr/>
                    <a:lstStyle/>
                    <a:p>
                      <a:pPr algn="ctr"/>
                      <a:r>
                        <a:rPr lang="en-US" altLang="zh-TW" sz="2800" dirty="0"/>
                        <a:t>2.1</a:t>
                      </a:r>
                      <a:endParaRPr lang="zh-TW" altLang="en-US" sz="2800" dirty="0"/>
                    </a:p>
                  </a:txBody>
                  <a:tcPr/>
                </a:tc>
                <a:tc>
                  <a:txBody>
                    <a:bodyPr/>
                    <a:lstStyle/>
                    <a:p>
                      <a:pPr algn="ctr"/>
                      <a:r>
                        <a:rPr lang="en-US" altLang="zh-TW" sz="2800" dirty="0"/>
                        <a:t>0.5</a:t>
                      </a:r>
                      <a:endParaRPr lang="zh-TW" altLang="en-US" sz="2800" dirty="0"/>
                    </a:p>
                  </a:txBody>
                  <a:tcPr/>
                </a:tc>
                <a:tc>
                  <a:txBody>
                    <a:bodyPr/>
                    <a:lstStyle/>
                    <a:p>
                      <a:pPr algn="ctr"/>
                      <a:r>
                        <a:rPr lang="en-US" altLang="zh-TW" sz="2800" dirty="0"/>
                        <a:t>8.6</a:t>
                      </a:r>
                      <a:endParaRPr lang="zh-TW" altLang="en-US" sz="2800" dirty="0"/>
                    </a:p>
                  </a:txBody>
                  <a:tcPr/>
                </a:tc>
                <a:tc>
                  <a:txBody>
                    <a:bodyPr/>
                    <a:lstStyle/>
                    <a:p>
                      <a:pPr algn="ctr"/>
                      <a:r>
                        <a:rPr lang="en-US" altLang="zh-TW" sz="2800" dirty="0"/>
                        <a:t>5.3</a:t>
                      </a:r>
                      <a:endParaRPr lang="zh-TW" altLang="en-US" sz="2800" dirty="0"/>
                    </a:p>
                  </a:txBody>
                  <a:tcPr/>
                </a:tc>
                <a:tc>
                  <a:txBody>
                    <a:bodyPr/>
                    <a:lstStyle/>
                    <a:p>
                      <a:pPr algn="ctr"/>
                      <a:r>
                        <a:rPr lang="en-US" altLang="zh-TW" sz="2800" dirty="0"/>
                        <a:t>638</a:t>
                      </a:r>
                      <a:endParaRPr lang="zh-TW" altLang="en-US" sz="2800" dirty="0"/>
                    </a:p>
                  </a:txBody>
                  <a:tcPr/>
                </a:tc>
              </a:tr>
              <a:tr h="370840">
                <a:tc>
                  <a:txBody>
                    <a:bodyPr/>
                    <a:lstStyle/>
                    <a:p>
                      <a:pPr algn="ctr"/>
                      <a:r>
                        <a:rPr lang="en-US" altLang="zh-TW" sz="2800" dirty="0"/>
                        <a:t>25</a:t>
                      </a:r>
                      <a:endParaRPr lang="zh-TW" altLang="en-US" sz="2800" dirty="0"/>
                    </a:p>
                  </a:txBody>
                  <a:tcPr/>
                </a:tc>
                <a:tc>
                  <a:txBody>
                    <a:bodyPr/>
                    <a:lstStyle/>
                    <a:p>
                      <a:pPr algn="ctr"/>
                      <a:r>
                        <a:rPr lang="en-US" altLang="zh-TW" sz="2800" dirty="0"/>
                        <a:t>8.0</a:t>
                      </a:r>
                      <a:endParaRPr lang="zh-TW" altLang="en-US" sz="2800" dirty="0"/>
                    </a:p>
                  </a:txBody>
                  <a:tcPr/>
                </a:tc>
                <a:tc>
                  <a:txBody>
                    <a:bodyPr/>
                    <a:lstStyle/>
                    <a:p>
                      <a:pPr algn="ctr"/>
                      <a:r>
                        <a:rPr lang="en-US" altLang="zh-TW" sz="2800" dirty="0"/>
                        <a:t>0.6</a:t>
                      </a:r>
                      <a:endParaRPr lang="zh-TW" altLang="en-US" sz="2800" dirty="0"/>
                    </a:p>
                  </a:txBody>
                  <a:tcPr/>
                </a:tc>
                <a:tc>
                  <a:txBody>
                    <a:bodyPr/>
                    <a:lstStyle/>
                    <a:p>
                      <a:pPr algn="ctr"/>
                      <a:r>
                        <a:rPr lang="en-US" altLang="zh-TW" sz="2800" dirty="0"/>
                        <a:t>19.1</a:t>
                      </a:r>
                      <a:endParaRPr lang="zh-TW" altLang="en-US" sz="2800" dirty="0"/>
                    </a:p>
                  </a:txBody>
                  <a:tcPr/>
                </a:tc>
                <a:tc>
                  <a:txBody>
                    <a:bodyPr/>
                    <a:lstStyle/>
                    <a:p>
                      <a:pPr algn="ctr"/>
                      <a:r>
                        <a:rPr lang="en-US" altLang="zh-TW" sz="2800" dirty="0"/>
                        <a:t>7.2</a:t>
                      </a:r>
                      <a:endParaRPr lang="zh-TW" altLang="en-US" sz="2800" dirty="0"/>
                    </a:p>
                  </a:txBody>
                  <a:tcPr/>
                </a:tc>
                <a:tc>
                  <a:txBody>
                    <a:bodyPr/>
                    <a:lstStyle/>
                    <a:p>
                      <a:pPr algn="ctr"/>
                      <a:r>
                        <a:rPr lang="en-US" altLang="zh-TW" sz="2800" dirty="0"/>
                        <a:t>3,844</a:t>
                      </a:r>
                      <a:endParaRPr lang="zh-TW" altLang="en-US" sz="2800" dirty="0"/>
                    </a:p>
                  </a:txBody>
                  <a:tcPr/>
                </a:tc>
              </a:tr>
              <a:tr h="370840">
                <a:tc>
                  <a:txBody>
                    <a:bodyPr/>
                    <a:lstStyle/>
                    <a:p>
                      <a:pPr algn="ctr"/>
                      <a:r>
                        <a:rPr lang="en-US" altLang="zh-TW" sz="2800" dirty="0"/>
                        <a:t>50</a:t>
                      </a:r>
                      <a:endParaRPr lang="zh-TW" altLang="en-US" sz="2800" dirty="0"/>
                    </a:p>
                  </a:txBody>
                  <a:tcPr/>
                </a:tc>
                <a:tc>
                  <a:txBody>
                    <a:bodyPr/>
                    <a:lstStyle/>
                    <a:p>
                      <a:pPr algn="ctr"/>
                      <a:r>
                        <a:rPr lang="en-US" altLang="zh-TW" sz="2800" dirty="0"/>
                        <a:t>13.4</a:t>
                      </a:r>
                      <a:endParaRPr lang="zh-TW" altLang="en-US" sz="2800" dirty="0"/>
                    </a:p>
                  </a:txBody>
                  <a:tcPr/>
                </a:tc>
                <a:tc>
                  <a:txBody>
                    <a:bodyPr/>
                    <a:lstStyle/>
                    <a:p>
                      <a:pPr algn="ctr"/>
                      <a:r>
                        <a:rPr lang="en-US" altLang="zh-TW" sz="2800" dirty="0"/>
                        <a:t>0.9</a:t>
                      </a:r>
                      <a:endParaRPr lang="zh-TW" altLang="en-US" sz="2800" dirty="0"/>
                    </a:p>
                  </a:txBody>
                  <a:tcPr/>
                </a:tc>
                <a:tc>
                  <a:txBody>
                    <a:bodyPr/>
                    <a:lstStyle/>
                    <a:p>
                      <a:pPr algn="ctr"/>
                      <a:r>
                        <a:rPr lang="en-US" altLang="zh-TW" sz="2800" dirty="0"/>
                        <a:t>19.1</a:t>
                      </a:r>
                      <a:endParaRPr lang="zh-TW" altLang="en-US" sz="2800" dirty="0"/>
                    </a:p>
                  </a:txBody>
                  <a:tcPr/>
                </a:tc>
                <a:tc>
                  <a:txBody>
                    <a:bodyPr/>
                    <a:lstStyle/>
                    <a:p>
                      <a:pPr algn="ctr"/>
                      <a:r>
                        <a:rPr lang="en-US" altLang="zh-TW" sz="2800" dirty="0"/>
                        <a:t>7.2</a:t>
                      </a:r>
                      <a:endParaRPr lang="zh-TW" altLang="en-US" sz="2800" dirty="0"/>
                    </a:p>
                  </a:txBody>
                  <a:tcPr/>
                </a:tc>
                <a:tc>
                  <a:txBody>
                    <a:bodyPr/>
                    <a:lstStyle/>
                    <a:p>
                      <a:pPr algn="ctr"/>
                      <a:r>
                        <a:rPr lang="en-US" altLang="zh-TW" sz="2800" dirty="0"/>
                        <a:t>6,407</a:t>
                      </a:r>
                      <a:endParaRPr lang="zh-TW" altLang="en-US" sz="2800" dirty="0"/>
                    </a:p>
                  </a:txBody>
                  <a:tcPr/>
                </a:tc>
              </a:tr>
              <a:tr h="370840">
                <a:tc>
                  <a:txBody>
                    <a:bodyPr/>
                    <a:lstStyle/>
                    <a:p>
                      <a:pPr algn="ctr"/>
                      <a:r>
                        <a:rPr lang="en-US" altLang="zh-TW" sz="2800" dirty="0"/>
                        <a:t>100</a:t>
                      </a:r>
                      <a:endParaRPr lang="zh-TW" altLang="en-US" sz="2800" dirty="0"/>
                    </a:p>
                  </a:txBody>
                  <a:tcPr/>
                </a:tc>
                <a:tc>
                  <a:txBody>
                    <a:bodyPr/>
                    <a:lstStyle/>
                    <a:p>
                      <a:pPr algn="ctr"/>
                      <a:r>
                        <a:rPr lang="en-US" altLang="zh-TW" sz="2800" dirty="0"/>
                        <a:t>18.7</a:t>
                      </a:r>
                      <a:endParaRPr lang="zh-TW" altLang="en-US" sz="2800" dirty="0"/>
                    </a:p>
                  </a:txBody>
                  <a:tcPr/>
                </a:tc>
                <a:tc>
                  <a:txBody>
                    <a:bodyPr/>
                    <a:lstStyle/>
                    <a:p>
                      <a:pPr algn="ctr"/>
                      <a:r>
                        <a:rPr lang="en-US" altLang="zh-TW" sz="2800" dirty="0"/>
                        <a:t>1</a:t>
                      </a:r>
                      <a:endParaRPr lang="zh-TW" altLang="en-US" sz="2800" dirty="0"/>
                    </a:p>
                  </a:txBody>
                  <a:tcPr/>
                </a:tc>
                <a:tc>
                  <a:txBody>
                    <a:bodyPr/>
                    <a:lstStyle/>
                    <a:p>
                      <a:pPr algn="ctr"/>
                      <a:r>
                        <a:rPr lang="en-US" altLang="zh-TW" sz="2800" dirty="0"/>
                        <a:t>33.1</a:t>
                      </a:r>
                      <a:endParaRPr lang="zh-TW" altLang="en-US" sz="2800" dirty="0"/>
                    </a:p>
                  </a:txBody>
                  <a:tcPr/>
                </a:tc>
                <a:tc>
                  <a:txBody>
                    <a:bodyPr/>
                    <a:lstStyle/>
                    <a:p>
                      <a:pPr algn="ctr"/>
                      <a:r>
                        <a:rPr lang="en-US" altLang="zh-TW" sz="2800" dirty="0"/>
                        <a:t>10.9</a:t>
                      </a:r>
                      <a:endParaRPr lang="zh-TW" altLang="en-US" sz="2800" dirty="0"/>
                    </a:p>
                  </a:txBody>
                  <a:tcPr/>
                </a:tc>
                <a:tc>
                  <a:txBody>
                    <a:bodyPr/>
                    <a:lstStyle/>
                    <a:p>
                      <a:pPr algn="ctr"/>
                      <a:r>
                        <a:rPr lang="en-US" altLang="zh-TW" sz="2800" dirty="0"/>
                        <a:t>14,363</a:t>
                      </a:r>
                      <a:endParaRPr lang="zh-TW" altLang="en-US" sz="2800" dirty="0"/>
                    </a:p>
                  </a:txBody>
                  <a:tcPr/>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24</a:t>
            </a:fld>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charset="-120"/>
                <a:ea typeface="標楷體" panose="03000509000000000000" charset="-120"/>
                <a:cs typeface="標楷體" panose="03000509000000000000" charset="-120"/>
              </a:rPr>
              <a:t>治理後建物災損概估表</a:t>
            </a:r>
            <a:r>
              <a:rPr lang="en-US" altLang="zh-TW" dirty="0">
                <a:latin typeface="標楷體" panose="03000509000000000000" charset="-120"/>
                <a:ea typeface="標楷體" panose="03000509000000000000" charset="-120"/>
                <a:cs typeface="標楷體" panose="03000509000000000000" charset="-120"/>
              </a:rPr>
              <a:t>—</a:t>
            </a:r>
            <a:r>
              <a:rPr lang="zh-TW" altLang="en-US" dirty="0">
                <a:latin typeface="標楷體" panose="03000509000000000000" charset="-120"/>
                <a:ea typeface="標楷體" panose="03000509000000000000" charset="-120"/>
                <a:cs typeface="標楷體" panose="03000509000000000000" charset="-120"/>
              </a:rPr>
              <a:t>住宅區面積</a:t>
            </a:r>
            <a:r>
              <a:rPr lang="en-US" altLang="zh-TW" dirty="0">
                <a:latin typeface="標楷體" panose="03000509000000000000" charset="-120"/>
                <a:ea typeface="標楷體" panose="03000509000000000000" charset="-120"/>
                <a:cs typeface="標楷體" panose="03000509000000000000" charset="-120"/>
              </a:rPr>
              <a:t>26.75</a:t>
            </a:r>
            <a:r>
              <a:rPr lang="zh-TW" altLang="en-US" dirty="0">
                <a:latin typeface="標楷體" panose="03000509000000000000" charset="-120"/>
                <a:ea typeface="標楷體" panose="03000509000000000000" charset="-120"/>
                <a:cs typeface="標楷體" panose="03000509000000000000" charset="-120"/>
              </a:rPr>
              <a:t>公頃</a:t>
            </a:r>
          </a:p>
        </p:txBody>
      </p:sp>
      <p:graphicFrame>
        <p:nvGraphicFramePr>
          <p:cNvPr id="4" name="內容版面配置區 3"/>
          <p:cNvGraphicFramePr>
            <a:graphicFrameLocks noGrp="1"/>
          </p:cNvGraphicFramePr>
          <p:nvPr>
            <p:ph idx="1"/>
          </p:nvPr>
        </p:nvGraphicFramePr>
        <p:xfrm>
          <a:off x="1096963" y="1846263"/>
          <a:ext cx="10058400" cy="4053840"/>
        </p:xfrm>
        <a:graphic>
          <a:graphicData uri="http://schemas.openxmlformats.org/drawingml/2006/table">
            <a:tbl>
              <a:tblPr firstRow="1" bandRow="1">
                <a:tableStyleId>{5C22544A-7EE6-4342-B048-85BDC9FD1C3A}</a:tableStyleId>
              </a:tblPr>
              <a:tblGrid>
                <a:gridCol w="1676400"/>
                <a:gridCol w="1676400"/>
                <a:gridCol w="1676400"/>
                <a:gridCol w="1676400"/>
                <a:gridCol w="1676400"/>
                <a:gridCol w="1676400"/>
              </a:tblGrid>
              <a:tr h="370840">
                <a:tc>
                  <a:txBody>
                    <a:bodyPr/>
                    <a:lstStyle/>
                    <a:p>
                      <a:pPr algn="ctr"/>
                      <a:r>
                        <a:rPr lang="zh-TW" altLang="en-US" sz="2800" dirty="0"/>
                        <a:t>重現期距（年）</a:t>
                      </a:r>
                    </a:p>
                  </a:txBody>
                  <a:tcPr/>
                </a:tc>
                <a:tc>
                  <a:txBody>
                    <a:bodyPr/>
                    <a:lstStyle/>
                    <a:p>
                      <a:pPr algn="ctr"/>
                      <a:r>
                        <a:rPr lang="zh-TW" altLang="en-US" sz="2800" dirty="0"/>
                        <a:t>淹水面積（</a:t>
                      </a:r>
                      <a:r>
                        <a:rPr lang="en-US" altLang="zh-TW" sz="2800" dirty="0"/>
                        <a:t>ha</a:t>
                      </a:r>
                      <a:r>
                        <a:rPr lang="zh-TW" altLang="en-US" sz="2800" dirty="0"/>
                        <a:t>）</a:t>
                      </a:r>
                    </a:p>
                  </a:txBody>
                  <a:tcPr/>
                </a:tc>
                <a:tc>
                  <a:txBody>
                    <a:bodyPr/>
                    <a:lstStyle/>
                    <a:p>
                      <a:pPr algn="ctr"/>
                      <a:r>
                        <a:rPr lang="zh-TW" altLang="en-US" sz="2800" dirty="0"/>
                        <a:t>淹水深度（</a:t>
                      </a:r>
                      <a:r>
                        <a:rPr lang="en-US" altLang="zh-TW" sz="2800" dirty="0"/>
                        <a:t>m</a:t>
                      </a:r>
                      <a:r>
                        <a:rPr lang="zh-TW" altLang="en-US" sz="2800" dirty="0"/>
                        <a:t>）</a:t>
                      </a:r>
                    </a:p>
                  </a:txBody>
                  <a:tcPr/>
                </a:tc>
                <a:tc>
                  <a:txBody>
                    <a:bodyPr/>
                    <a:lstStyle/>
                    <a:p>
                      <a:pPr algn="ctr"/>
                      <a:r>
                        <a:rPr lang="zh-TW" altLang="en-US" sz="2800" dirty="0"/>
                        <a:t>家用品損失率（</a:t>
                      </a:r>
                      <a:r>
                        <a:rPr lang="en-US" altLang="zh-TW" sz="2800" dirty="0"/>
                        <a:t>%</a:t>
                      </a:r>
                      <a:r>
                        <a:rPr lang="zh-TW" altLang="en-US" sz="2800" dirty="0"/>
                        <a:t>）</a:t>
                      </a:r>
                    </a:p>
                  </a:txBody>
                  <a:tcPr/>
                </a:tc>
                <a:tc>
                  <a:txBody>
                    <a:bodyPr/>
                    <a:lstStyle/>
                    <a:p>
                      <a:pPr algn="ctr"/>
                      <a:r>
                        <a:rPr lang="zh-TW" altLang="en-US" sz="2800" dirty="0"/>
                        <a:t>建物損失率（</a:t>
                      </a:r>
                      <a:r>
                        <a:rPr lang="en-US" altLang="zh-TW" sz="2800" dirty="0"/>
                        <a:t>%</a:t>
                      </a:r>
                      <a:r>
                        <a:rPr lang="zh-TW" altLang="en-US" sz="2800" dirty="0"/>
                        <a:t>）</a:t>
                      </a:r>
                    </a:p>
                  </a:txBody>
                  <a:tcPr/>
                </a:tc>
                <a:tc>
                  <a:txBody>
                    <a:bodyPr/>
                    <a:lstStyle/>
                    <a:p>
                      <a:pPr algn="ctr"/>
                      <a:r>
                        <a:rPr lang="zh-TW" altLang="en-US" sz="2800" dirty="0"/>
                        <a:t>淹水損失（萬元）</a:t>
                      </a:r>
                    </a:p>
                  </a:txBody>
                  <a:tcPr/>
                </a:tc>
              </a:tr>
              <a:tr h="370840">
                <a:tc>
                  <a:txBody>
                    <a:bodyPr/>
                    <a:lstStyle/>
                    <a:p>
                      <a:pPr algn="ctr"/>
                      <a:r>
                        <a:rPr lang="en-US" altLang="zh-TW" sz="2800" dirty="0"/>
                        <a:t>2</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r>
              <a:tr h="370840">
                <a:tc>
                  <a:txBody>
                    <a:bodyPr/>
                    <a:lstStyle/>
                    <a:p>
                      <a:pPr algn="ctr"/>
                      <a:r>
                        <a:rPr lang="en-US" altLang="zh-TW" sz="2800" dirty="0"/>
                        <a:t>5</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r>
              <a:tr h="370840">
                <a:tc>
                  <a:txBody>
                    <a:bodyPr/>
                    <a:lstStyle/>
                    <a:p>
                      <a:pPr algn="ctr"/>
                      <a:r>
                        <a:rPr lang="en-US" altLang="zh-TW" sz="2800" dirty="0"/>
                        <a:t>10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c>
                  <a:txBody>
                    <a:bodyPr/>
                    <a:lstStyle/>
                    <a:p>
                      <a:pPr algn="ctr"/>
                      <a:r>
                        <a:rPr lang="en-US" altLang="zh-TW" sz="2800" dirty="0"/>
                        <a:t>0</a:t>
                      </a:r>
                      <a:endParaRPr lang="zh-TW" altLang="en-US" sz="2800" dirty="0"/>
                    </a:p>
                  </a:txBody>
                  <a:tcPr/>
                </a:tc>
              </a:tr>
              <a:tr h="370840">
                <a:tc>
                  <a:txBody>
                    <a:bodyPr/>
                    <a:lstStyle/>
                    <a:p>
                      <a:pPr algn="ctr"/>
                      <a:r>
                        <a:rPr lang="en-US" altLang="zh-TW" sz="2800" dirty="0"/>
                        <a:t>25</a:t>
                      </a:r>
                      <a:endParaRPr lang="zh-TW" altLang="en-US" sz="2800" dirty="0"/>
                    </a:p>
                  </a:txBody>
                  <a:tcPr/>
                </a:tc>
                <a:tc>
                  <a:txBody>
                    <a:bodyPr/>
                    <a:lstStyle/>
                    <a:p>
                      <a:pPr algn="ctr"/>
                      <a:r>
                        <a:rPr lang="en-US" altLang="zh-TW" sz="2800" dirty="0"/>
                        <a:t>6.7</a:t>
                      </a:r>
                      <a:endParaRPr lang="zh-TW" altLang="en-US" sz="2800" dirty="0"/>
                    </a:p>
                  </a:txBody>
                  <a:tcPr/>
                </a:tc>
                <a:tc>
                  <a:txBody>
                    <a:bodyPr/>
                    <a:lstStyle/>
                    <a:p>
                      <a:pPr algn="ctr"/>
                      <a:r>
                        <a:rPr lang="en-US" altLang="zh-TW" sz="2800" dirty="0"/>
                        <a:t>0.5</a:t>
                      </a:r>
                      <a:endParaRPr lang="zh-TW" altLang="en-US" sz="2800" dirty="0"/>
                    </a:p>
                  </a:txBody>
                  <a:tcPr/>
                </a:tc>
                <a:tc>
                  <a:txBody>
                    <a:bodyPr/>
                    <a:lstStyle/>
                    <a:p>
                      <a:pPr algn="ctr"/>
                      <a:r>
                        <a:rPr lang="en-US" altLang="zh-TW" sz="2800" dirty="0"/>
                        <a:t>8.6</a:t>
                      </a:r>
                      <a:endParaRPr lang="zh-TW" altLang="en-US" sz="2800" dirty="0"/>
                    </a:p>
                  </a:txBody>
                  <a:tcPr/>
                </a:tc>
                <a:tc>
                  <a:txBody>
                    <a:bodyPr/>
                    <a:lstStyle/>
                    <a:p>
                      <a:pPr algn="ctr"/>
                      <a:r>
                        <a:rPr lang="en-US" altLang="zh-TW" sz="2800" dirty="0"/>
                        <a:t>5.3</a:t>
                      </a:r>
                      <a:endParaRPr lang="zh-TW" altLang="en-US" sz="2800" dirty="0"/>
                    </a:p>
                  </a:txBody>
                  <a:tcPr/>
                </a:tc>
                <a:tc>
                  <a:txBody>
                    <a:bodyPr/>
                    <a:lstStyle/>
                    <a:p>
                      <a:pPr algn="ctr"/>
                      <a:r>
                        <a:rPr lang="en-US" altLang="zh-TW" sz="2800" dirty="0"/>
                        <a:t>1,993</a:t>
                      </a:r>
                      <a:endParaRPr lang="zh-TW" altLang="en-US" sz="2800" dirty="0"/>
                    </a:p>
                  </a:txBody>
                  <a:tcPr/>
                </a:tc>
              </a:tr>
              <a:tr h="370840">
                <a:tc>
                  <a:txBody>
                    <a:bodyPr/>
                    <a:lstStyle/>
                    <a:p>
                      <a:pPr algn="ctr"/>
                      <a:r>
                        <a:rPr lang="en-US" altLang="zh-TW" sz="2800" dirty="0"/>
                        <a:t>50</a:t>
                      </a:r>
                      <a:endParaRPr lang="zh-TW" altLang="en-US" sz="2800" dirty="0"/>
                    </a:p>
                  </a:txBody>
                  <a:tcPr/>
                </a:tc>
                <a:tc>
                  <a:txBody>
                    <a:bodyPr/>
                    <a:lstStyle/>
                    <a:p>
                      <a:pPr algn="ctr"/>
                      <a:r>
                        <a:rPr lang="en-US" altLang="zh-TW" sz="2800" dirty="0"/>
                        <a:t>12.0</a:t>
                      </a:r>
                      <a:endParaRPr lang="zh-TW" altLang="en-US" sz="2800" dirty="0"/>
                    </a:p>
                  </a:txBody>
                  <a:tcPr/>
                </a:tc>
                <a:tc>
                  <a:txBody>
                    <a:bodyPr/>
                    <a:lstStyle/>
                    <a:p>
                      <a:pPr algn="ctr"/>
                      <a:r>
                        <a:rPr lang="en-US" altLang="zh-TW" sz="2800" dirty="0"/>
                        <a:t>0.6</a:t>
                      </a:r>
                      <a:endParaRPr lang="zh-TW" altLang="en-US" sz="2800" dirty="0"/>
                    </a:p>
                  </a:txBody>
                  <a:tcPr/>
                </a:tc>
                <a:tc>
                  <a:txBody>
                    <a:bodyPr/>
                    <a:lstStyle/>
                    <a:p>
                      <a:pPr algn="ctr"/>
                      <a:r>
                        <a:rPr lang="en-US" altLang="zh-TW" sz="2800" dirty="0"/>
                        <a:t>19.1</a:t>
                      </a:r>
                      <a:endParaRPr lang="zh-TW" altLang="en-US" sz="2800" dirty="0"/>
                    </a:p>
                  </a:txBody>
                  <a:tcPr/>
                </a:tc>
                <a:tc>
                  <a:txBody>
                    <a:bodyPr/>
                    <a:lstStyle/>
                    <a:p>
                      <a:pPr algn="ctr"/>
                      <a:r>
                        <a:rPr lang="en-US" altLang="zh-TW" sz="2800" dirty="0"/>
                        <a:t>7.2</a:t>
                      </a:r>
                      <a:endParaRPr lang="zh-TW" altLang="en-US" sz="2800" dirty="0"/>
                    </a:p>
                  </a:txBody>
                  <a:tcPr/>
                </a:tc>
                <a:tc>
                  <a:txBody>
                    <a:bodyPr/>
                    <a:lstStyle/>
                    <a:p>
                      <a:pPr algn="ctr"/>
                      <a:r>
                        <a:rPr lang="en-US" altLang="zh-TW" sz="2800" dirty="0"/>
                        <a:t>5,766</a:t>
                      </a:r>
                      <a:endParaRPr lang="zh-TW" altLang="en-US" sz="2800" dirty="0"/>
                    </a:p>
                  </a:txBody>
                  <a:tcPr/>
                </a:tc>
              </a:tr>
              <a:tr h="370840">
                <a:tc>
                  <a:txBody>
                    <a:bodyPr/>
                    <a:lstStyle/>
                    <a:p>
                      <a:pPr algn="ctr"/>
                      <a:r>
                        <a:rPr lang="en-US" altLang="zh-TW" sz="2800" dirty="0"/>
                        <a:t>100</a:t>
                      </a:r>
                      <a:endParaRPr lang="zh-TW" altLang="en-US" sz="2800" dirty="0"/>
                    </a:p>
                  </a:txBody>
                  <a:tcPr/>
                </a:tc>
                <a:tc>
                  <a:txBody>
                    <a:bodyPr/>
                    <a:lstStyle/>
                    <a:p>
                      <a:pPr algn="ctr"/>
                      <a:r>
                        <a:rPr lang="en-US" altLang="zh-TW" sz="2800" dirty="0"/>
                        <a:t>17.1</a:t>
                      </a:r>
                      <a:endParaRPr lang="zh-TW" altLang="en-US" sz="2800" dirty="0"/>
                    </a:p>
                  </a:txBody>
                  <a:tcPr/>
                </a:tc>
                <a:tc>
                  <a:txBody>
                    <a:bodyPr/>
                    <a:lstStyle/>
                    <a:p>
                      <a:pPr algn="ctr"/>
                      <a:r>
                        <a:rPr lang="en-US" altLang="zh-TW" sz="2800" dirty="0"/>
                        <a:t>0.7</a:t>
                      </a:r>
                      <a:endParaRPr lang="zh-TW" altLang="en-US" sz="2800" dirty="0"/>
                    </a:p>
                  </a:txBody>
                  <a:tcPr/>
                </a:tc>
                <a:tc>
                  <a:txBody>
                    <a:bodyPr/>
                    <a:lstStyle/>
                    <a:p>
                      <a:pPr algn="ctr"/>
                      <a:r>
                        <a:rPr lang="en-US" altLang="zh-TW" sz="2800" dirty="0"/>
                        <a:t>19.1</a:t>
                      </a:r>
                      <a:endParaRPr lang="zh-TW" altLang="en-US" sz="2800" dirty="0"/>
                    </a:p>
                  </a:txBody>
                  <a:tcPr/>
                </a:tc>
                <a:tc>
                  <a:txBody>
                    <a:bodyPr/>
                    <a:lstStyle/>
                    <a:p>
                      <a:pPr algn="ctr"/>
                      <a:r>
                        <a:rPr lang="en-US" altLang="zh-TW" sz="2800" dirty="0"/>
                        <a:t>7.2</a:t>
                      </a:r>
                      <a:endParaRPr lang="zh-TW" altLang="en-US" sz="2800" dirty="0"/>
                    </a:p>
                  </a:txBody>
                  <a:tcPr/>
                </a:tc>
                <a:tc>
                  <a:txBody>
                    <a:bodyPr/>
                    <a:lstStyle/>
                    <a:p>
                      <a:pPr algn="ctr"/>
                      <a:r>
                        <a:rPr lang="en-US" altLang="zh-TW" sz="2800" dirty="0"/>
                        <a:t>8,329</a:t>
                      </a:r>
                      <a:endParaRPr lang="zh-TW" altLang="en-US" sz="2800" dirty="0"/>
                    </a:p>
                  </a:txBody>
                  <a:tcPr/>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25</a:t>
            </a:fld>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694080" y="0"/>
            <a:ext cx="8803839" cy="6858000"/>
          </a:xfrm>
          <a:prstGeom prst="rect">
            <a:avLst/>
          </a:prstGeom>
        </p:spPr>
      </p:pic>
      <p:sp>
        <p:nvSpPr>
          <p:cNvPr id="2" name="投影片編號版面配置區 1"/>
          <p:cNvSpPr>
            <a:spLocks noGrp="1"/>
          </p:cNvSpPr>
          <p:nvPr>
            <p:ph type="sldNum" sz="quarter" idx="12"/>
          </p:nvPr>
        </p:nvSpPr>
        <p:spPr/>
        <p:txBody>
          <a:bodyPr/>
          <a:lstStyle/>
          <a:p>
            <a:fld id="{EEBC4E71-C25F-4225-BA85-E2827AC1858C}" type="slidenum">
              <a:rPr lang="zh-TW" altLang="en-US" smtClean="0"/>
              <a:t>26</a:t>
            </a:fld>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589827" y="0"/>
            <a:ext cx="9012346" cy="6858000"/>
          </a:xfrm>
          <a:prstGeom prst="rect">
            <a:avLst/>
          </a:prstGeom>
        </p:spPr>
      </p:pic>
      <p:sp>
        <p:nvSpPr>
          <p:cNvPr id="3" name="投影片編號版面配置區 2"/>
          <p:cNvSpPr>
            <a:spLocks noGrp="1"/>
          </p:cNvSpPr>
          <p:nvPr>
            <p:ph type="sldNum" sz="quarter" idx="12"/>
          </p:nvPr>
        </p:nvSpPr>
        <p:spPr/>
        <p:txBody>
          <a:bodyPr/>
          <a:lstStyle/>
          <a:p>
            <a:fld id="{EEBC4E71-C25F-4225-BA85-E2827AC1858C}" type="slidenum">
              <a:rPr lang="zh-TW" altLang="en-US" smtClean="0"/>
              <a:t>27</a:t>
            </a:fld>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sym typeface="+mn-ea"/>
              </a:rPr>
              <a:t>13.</a:t>
            </a:r>
            <a:r>
              <a:rPr lang="zh-TW" altLang="zh-TW" dirty="0">
                <a:latin typeface="標楷體" panose="03000509000000000000" charset="-120"/>
                <a:ea typeface="標楷體" panose="03000509000000000000" charset="-120"/>
                <a:sym typeface="+mn-ea"/>
              </a:rPr>
              <a:t>效益分析</a:t>
            </a:r>
            <a:r>
              <a:rPr lang="en-US" altLang="zh-TW" dirty="0">
                <a:latin typeface="標楷體" panose="03000509000000000000" charset="-120"/>
                <a:ea typeface="標楷體" panose="03000509000000000000" charset="-120"/>
                <a:sym typeface="+mn-ea"/>
              </a:rPr>
              <a:t>-</a:t>
            </a:r>
            <a:r>
              <a:rPr lang="zh-TW" altLang="en-US" dirty="0">
                <a:latin typeface="標楷體" panose="03000509000000000000" charset="-120"/>
                <a:ea typeface="標楷體" panose="03000509000000000000" charset="-120"/>
                <a:sym typeface="+mn-ea"/>
              </a:rPr>
              <a:t>間</a:t>
            </a:r>
            <a:r>
              <a:rPr lang="zh-TW" altLang="zh-TW" dirty="0">
                <a:latin typeface="標楷體" panose="03000509000000000000" charset="-120"/>
                <a:ea typeface="標楷體" panose="03000509000000000000" charset="-120"/>
                <a:cs typeface="標楷體" panose="03000509000000000000" charset="-120"/>
                <a:sym typeface="+mn-ea"/>
              </a:rPr>
              <a:t>接效益</a:t>
            </a:r>
            <a:endParaRPr lang="zh-TW" altLang="en-US" dirty="0"/>
          </a:p>
        </p:txBody>
      </p:sp>
      <p:sp>
        <p:nvSpPr>
          <p:cNvPr id="3" name="內容版面配置區 2"/>
          <p:cNvSpPr>
            <a:spLocks noGrp="1"/>
          </p:cNvSpPr>
          <p:nvPr>
            <p:ph idx="1"/>
          </p:nvPr>
        </p:nvSpPr>
        <p:spPr/>
        <p:txBody>
          <a:bodyPr>
            <a:normAutofit lnSpcReduction="20000"/>
          </a:bodyPr>
          <a:lstStyle/>
          <a:p>
            <a:r>
              <a:rPr lang="en-US" altLang="zh-TW" dirty="0"/>
              <a:t>.</a:t>
            </a:r>
          </a:p>
          <a:p>
            <a:r>
              <a:rPr lang="en-US" altLang="zh-TW" sz="3600" dirty="0">
                <a:latin typeface="標楷體" panose="03000509000000000000" charset="-120"/>
                <a:ea typeface="標楷體" panose="03000509000000000000" charset="-120"/>
                <a:cs typeface="標楷體" panose="03000509000000000000" charset="-120"/>
              </a:rPr>
              <a:t>•</a:t>
            </a:r>
            <a:r>
              <a:rPr lang="zh-TW" altLang="zh-TW" sz="3600" dirty="0">
                <a:latin typeface="標楷體" panose="03000509000000000000" charset="-120"/>
                <a:ea typeface="標楷體" panose="03000509000000000000" charset="-120"/>
                <a:cs typeface="標楷體" panose="03000509000000000000" charset="-120"/>
              </a:rPr>
              <a:t>工程完工後所減輕之洪災間接損害（包括交通中斷之損失、無法工作之勞務損失、工商停產損失等），一般以直接效益總和</a:t>
            </a:r>
            <a:r>
              <a:rPr lang="en-US" altLang="zh-TW" sz="3600" dirty="0">
                <a:latin typeface="標楷體" panose="03000509000000000000" charset="-120"/>
                <a:ea typeface="標楷體" panose="03000509000000000000" charset="-120"/>
                <a:cs typeface="標楷體" panose="03000509000000000000" charset="-120"/>
              </a:rPr>
              <a:t>20 %~40%</a:t>
            </a:r>
            <a:r>
              <a:rPr lang="zh-TW" altLang="zh-TW" sz="3600" dirty="0">
                <a:latin typeface="標楷體" panose="03000509000000000000" charset="-120"/>
                <a:ea typeface="標楷體" panose="03000509000000000000" charset="-120"/>
                <a:cs typeface="標楷體" panose="03000509000000000000" charset="-120"/>
              </a:rPr>
              <a:t>作為間接效益估算。</a:t>
            </a:r>
          </a:p>
          <a:p>
            <a:pPr lvl="0"/>
            <a:r>
              <a:rPr lang="en-US" altLang="zh-TW" sz="3600" dirty="0">
                <a:latin typeface="標楷體" panose="03000509000000000000" charset="-120"/>
                <a:ea typeface="標楷體" panose="03000509000000000000" charset="-120"/>
                <a:cs typeface="標楷體" panose="03000509000000000000" charset="-120"/>
              </a:rPr>
              <a:t>•</a:t>
            </a:r>
            <a:r>
              <a:rPr lang="zh-TW" altLang="zh-TW" sz="3600" dirty="0">
                <a:latin typeface="標楷體" panose="03000509000000000000" charset="-120"/>
                <a:ea typeface="標楷體" panose="03000509000000000000" charset="-120"/>
                <a:cs typeface="標楷體" panose="03000509000000000000" charset="-120"/>
              </a:rPr>
              <a:t>經濟評價</a:t>
            </a:r>
          </a:p>
          <a:p>
            <a:r>
              <a:rPr lang="zh-TW" altLang="zh-TW" sz="3600" dirty="0">
                <a:latin typeface="標楷體" panose="03000509000000000000" charset="-120"/>
                <a:ea typeface="標楷體" panose="03000509000000000000" charset="-120"/>
                <a:cs typeface="標楷體" panose="03000509000000000000" charset="-120"/>
              </a:rPr>
              <a:t>益本比＝</a:t>
            </a:r>
            <a:r>
              <a:rPr lang="en-US" altLang="zh-TW" sz="3600" dirty="0">
                <a:latin typeface="標楷體" panose="03000509000000000000" charset="-120"/>
                <a:ea typeface="標楷體" panose="03000509000000000000" charset="-120"/>
                <a:cs typeface="標楷體" panose="03000509000000000000" charset="-120"/>
              </a:rPr>
              <a:t>B/C</a:t>
            </a:r>
            <a:endParaRPr lang="zh-TW" altLang="zh-TW" sz="3600" dirty="0"/>
          </a:p>
          <a:p>
            <a:endParaRPr lang="zh-TW" altLang="en-US" dirty="0"/>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28</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案例</a:t>
            </a:r>
          </a:p>
        </p:txBody>
      </p:sp>
      <p:sp>
        <p:nvSpPr>
          <p:cNvPr id="3" name="內容版面配置區 2"/>
          <p:cNvSpPr>
            <a:spLocks noGrp="1"/>
          </p:cNvSpPr>
          <p:nvPr>
            <p:ph idx="1"/>
          </p:nvPr>
        </p:nvSpPr>
        <p:spPr/>
        <p:txBody>
          <a:bodyPr>
            <a:normAutofit/>
          </a:bodyPr>
          <a:lstStyle/>
          <a:p>
            <a:r>
              <a:rPr lang="en-US" altLang="zh-TW" sz="3200" dirty="0"/>
              <a:t>•</a:t>
            </a:r>
            <a:r>
              <a:rPr lang="zh-TW" altLang="en-US" sz="3200" dirty="0">
                <a:latin typeface="標楷體" panose="03000509000000000000" charset="-120"/>
                <a:ea typeface="標楷體" panose="03000509000000000000" charset="-120"/>
                <a:cs typeface="標楷體" panose="03000509000000000000" charset="-120"/>
              </a:rPr>
              <a:t>年計效益</a:t>
            </a:r>
            <a:r>
              <a:rPr lang="en-US" altLang="zh-TW" sz="3200" dirty="0">
                <a:latin typeface="標楷體" panose="03000509000000000000" charset="-120"/>
                <a:ea typeface="標楷體" panose="03000509000000000000" charset="-120"/>
                <a:cs typeface="標楷體" panose="03000509000000000000" charset="-120"/>
              </a:rPr>
              <a:t>B=</a:t>
            </a:r>
            <a:r>
              <a:rPr lang="zh-TW" altLang="en-US" sz="3200" dirty="0">
                <a:latin typeface="標楷體" panose="03000509000000000000" charset="-120"/>
                <a:ea typeface="標楷體" panose="03000509000000000000" charset="-120"/>
                <a:cs typeface="標楷體" panose="03000509000000000000" charset="-120"/>
              </a:rPr>
              <a:t>直接效益</a:t>
            </a:r>
            <a:r>
              <a:rPr lang="en-US" altLang="zh-TW" sz="3200" dirty="0">
                <a:latin typeface="標楷體" panose="03000509000000000000" charset="-120"/>
                <a:ea typeface="標楷體" panose="03000509000000000000" charset="-120"/>
                <a:cs typeface="標楷體" panose="03000509000000000000" charset="-120"/>
              </a:rPr>
              <a:t>+</a:t>
            </a:r>
            <a:r>
              <a:rPr lang="zh-TW" altLang="en-US" sz="3200" dirty="0">
                <a:latin typeface="標楷體" panose="03000509000000000000" charset="-120"/>
                <a:ea typeface="標楷體" panose="03000509000000000000" charset="-120"/>
                <a:cs typeface="標楷體" panose="03000509000000000000" charset="-120"/>
              </a:rPr>
              <a:t>間接效益</a:t>
            </a:r>
            <a:r>
              <a:rPr lang="en-US" altLang="zh-TW" sz="3200" dirty="0">
                <a:latin typeface="標楷體" panose="03000509000000000000" charset="-120"/>
                <a:ea typeface="標楷體" panose="03000509000000000000" charset="-120"/>
                <a:cs typeface="標楷體" panose="03000509000000000000" charset="-120"/>
              </a:rPr>
              <a:t>=1,548.9+309.8=1,858.7</a:t>
            </a:r>
            <a:r>
              <a:rPr lang="zh-TW" altLang="en-US" sz="3200" dirty="0">
                <a:latin typeface="標楷體" panose="03000509000000000000" charset="-120"/>
                <a:ea typeface="標楷體" panose="03000509000000000000" charset="-120"/>
                <a:cs typeface="標楷體" panose="03000509000000000000" charset="-120"/>
              </a:rPr>
              <a:t>萬元</a:t>
            </a:r>
            <a:endParaRPr lang="en-US" altLang="zh-TW" sz="3200" dirty="0">
              <a:latin typeface="標楷體" panose="03000509000000000000" charset="-120"/>
              <a:ea typeface="標楷體" panose="03000509000000000000" charset="-120"/>
              <a:cs typeface="標楷體" panose="03000509000000000000" charset="-120"/>
            </a:endParaRPr>
          </a:p>
          <a:p>
            <a:r>
              <a:rPr lang="en-US" altLang="zh-TW" sz="3200" dirty="0">
                <a:latin typeface="標楷體" panose="03000509000000000000" charset="-120"/>
                <a:ea typeface="標楷體" panose="03000509000000000000" charset="-120"/>
                <a:cs typeface="標楷體" panose="03000509000000000000" charset="-120"/>
              </a:rPr>
              <a:t>•</a:t>
            </a:r>
            <a:r>
              <a:rPr lang="zh-TW" altLang="en-US" sz="3200" dirty="0">
                <a:latin typeface="標楷體" panose="03000509000000000000" charset="-120"/>
                <a:ea typeface="標楷體" panose="03000509000000000000" charset="-120"/>
                <a:cs typeface="標楷體" panose="03000509000000000000" charset="-120"/>
              </a:rPr>
              <a:t>年計成本</a:t>
            </a:r>
            <a:r>
              <a:rPr lang="en-US" altLang="zh-TW" sz="3200" dirty="0">
                <a:latin typeface="標楷體" panose="03000509000000000000" charset="-120"/>
                <a:ea typeface="標楷體" panose="03000509000000000000" charset="-120"/>
                <a:cs typeface="標楷體" panose="03000509000000000000" charset="-120"/>
              </a:rPr>
              <a:t>C=1,455.5</a:t>
            </a:r>
            <a:r>
              <a:rPr lang="zh-TW" altLang="en-US" sz="3200" dirty="0">
                <a:latin typeface="標楷體" panose="03000509000000000000" charset="-120"/>
                <a:ea typeface="標楷體" panose="03000509000000000000" charset="-120"/>
                <a:cs typeface="標楷體" panose="03000509000000000000" charset="-120"/>
              </a:rPr>
              <a:t>萬元</a:t>
            </a:r>
            <a:endParaRPr lang="en-US" altLang="zh-TW" sz="3200" dirty="0">
              <a:latin typeface="標楷體" panose="03000509000000000000" charset="-120"/>
              <a:ea typeface="標楷體" panose="03000509000000000000" charset="-120"/>
              <a:cs typeface="標楷體" panose="03000509000000000000" charset="-120"/>
            </a:endParaRPr>
          </a:p>
          <a:p>
            <a:r>
              <a:rPr lang="en-US" altLang="zh-TW" sz="3200" dirty="0">
                <a:latin typeface="標楷體" panose="03000509000000000000" charset="-120"/>
                <a:ea typeface="標楷體" panose="03000509000000000000" charset="-120"/>
                <a:cs typeface="標楷體" panose="03000509000000000000" charset="-120"/>
              </a:rPr>
              <a:t>•</a:t>
            </a:r>
            <a:r>
              <a:rPr lang="zh-TW" altLang="en-US" sz="3200" dirty="0">
                <a:latin typeface="標楷體" panose="03000509000000000000" charset="-120"/>
                <a:ea typeface="標楷體" panose="03000509000000000000" charset="-120"/>
                <a:cs typeface="標楷體" panose="03000509000000000000" charset="-120"/>
              </a:rPr>
              <a:t>益本比</a:t>
            </a:r>
            <a:r>
              <a:rPr lang="en-US" altLang="zh-TW" sz="3200" dirty="0">
                <a:latin typeface="標楷體" panose="03000509000000000000" charset="-120"/>
                <a:ea typeface="標楷體" panose="03000509000000000000" charset="-120"/>
                <a:cs typeface="標楷體" panose="03000509000000000000" charset="-120"/>
              </a:rPr>
              <a:t>=B/C=1,858.7/1,455.5=1.258&gt;1</a:t>
            </a:r>
            <a:endParaRPr lang="zh-TW" altLang="en-US" sz="3200" dirty="0">
              <a:latin typeface="標楷體" panose="03000509000000000000" charset="-120"/>
              <a:ea typeface="標楷體" panose="03000509000000000000" charset="-120"/>
              <a:cs typeface="標楷體" panose="03000509000000000000" charset="-120"/>
            </a:endParaRPr>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29</a:t>
            </a:fld>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spcAft>
                <a:spcPts val="0"/>
              </a:spcAft>
            </a:pPr>
            <a:r>
              <a:rPr lang="zh-TW" altLang="zh-TW" kern="100" dirty="0">
                <a:latin typeface="標楷體" panose="03000509000000000000" charset="-120"/>
                <a:ea typeface="標楷體" panose="03000509000000000000" charset="-120"/>
                <a:cs typeface="標楷體" panose="03000509000000000000" charset="-120"/>
              </a:rPr>
              <a:t>農田水利工程成本應用時機</a:t>
            </a:r>
            <a:br>
              <a:rPr lang="zh-TW" altLang="zh-TW" kern="100" dirty="0">
                <a:latin typeface="標楷體" panose="03000509000000000000" charset="-120"/>
                <a:ea typeface="標楷體" panose="03000509000000000000" charset="-120"/>
                <a:cs typeface="標楷體" panose="03000509000000000000" charset="-120"/>
              </a:rPr>
            </a:br>
            <a:endParaRPr lang="zh-TW" altLang="en-US" dirty="0">
              <a:latin typeface="標楷體" panose="03000509000000000000" charset="-120"/>
              <a:ea typeface="標楷體" panose="03000509000000000000" charset="-120"/>
              <a:cs typeface="標楷體" panose="03000509000000000000" charset="-120"/>
            </a:endParaRPr>
          </a:p>
        </p:txBody>
      </p:sp>
      <p:sp>
        <p:nvSpPr>
          <p:cNvPr id="3" name="內容版面配置區 2"/>
          <p:cNvSpPr>
            <a:spLocks noGrp="1"/>
          </p:cNvSpPr>
          <p:nvPr>
            <p:ph idx="1"/>
          </p:nvPr>
        </p:nvSpPr>
        <p:spPr/>
        <p:txBody>
          <a:bodyPr>
            <a:normAutofit/>
          </a:bodyPr>
          <a:lstStyle/>
          <a:p>
            <a:pPr marL="0" indent="0">
              <a:buNone/>
            </a:pPr>
            <a:endParaRPr lang="zh-TW" altLang="zh-TW" dirty="0"/>
          </a:p>
          <a:p>
            <a:pPr marL="0" lvl="0" indent="0">
              <a:spcAft>
                <a:spcPts val="0"/>
              </a:spcAft>
              <a:buFont typeface="+mj-lt"/>
              <a:buNone/>
            </a:pPr>
            <a:r>
              <a:rPr lang="zh-TW" altLang="zh-TW" sz="3200" kern="100" dirty="0">
                <a:latin typeface="標楷體" panose="03000509000000000000" charset="-120"/>
                <a:ea typeface="標楷體" panose="03000509000000000000" charset="-120"/>
                <a:cs typeface="Times New Roman" panose="02020603050405020304" pitchFamily="18" charset="0"/>
              </a:rPr>
              <a:t>一、計畫可行性評估之工程效益分析</a:t>
            </a:r>
          </a:p>
          <a:p>
            <a:pPr marL="0" lvl="0" indent="0">
              <a:spcAft>
                <a:spcPts val="0"/>
              </a:spcAft>
              <a:buFont typeface="+mj-lt"/>
              <a:buNone/>
            </a:pPr>
            <a:r>
              <a:rPr lang="zh-TW" altLang="zh-TW" sz="3200" kern="100" dirty="0">
                <a:latin typeface="標楷體" panose="03000509000000000000" charset="-120"/>
                <a:ea typeface="標楷體" panose="03000509000000000000" charset="-120"/>
                <a:cs typeface="Times New Roman" panose="02020603050405020304" pitchFamily="18" charset="0"/>
              </a:rPr>
              <a:t>二、工程設計方案比較</a:t>
            </a:r>
          </a:p>
          <a:p>
            <a:pPr marL="0" lvl="0" indent="0">
              <a:spcAft>
                <a:spcPts val="0"/>
              </a:spcAft>
              <a:buFont typeface="+mj-lt"/>
              <a:buNone/>
            </a:pPr>
            <a:r>
              <a:rPr lang="zh-TW" altLang="zh-TW" sz="3200" kern="100" dirty="0">
                <a:latin typeface="標楷體" panose="03000509000000000000" charset="-120"/>
                <a:ea typeface="標楷體" panose="03000509000000000000" charset="-120"/>
                <a:cs typeface="Times New Roman" panose="02020603050405020304" pitchFamily="18" charset="0"/>
              </a:rPr>
              <a:t>三、施工期間之成本控制</a:t>
            </a:r>
          </a:p>
          <a:p>
            <a:pPr marL="0" lvl="0" indent="0">
              <a:spcAft>
                <a:spcPts val="0"/>
              </a:spcAft>
              <a:buFont typeface="+mj-lt"/>
              <a:buNone/>
            </a:pPr>
            <a:r>
              <a:rPr lang="zh-TW" altLang="en-US" sz="3200" kern="100" dirty="0">
                <a:latin typeface="標楷體" panose="03000509000000000000" charset="-120"/>
                <a:ea typeface="標楷體" panose="03000509000000000000" charset="-120"/>
                <a:cs typeface="Times New Roman" panose="02020603050405020304" pitchFamily="18" charset="0"/>
              </a:rPr>
              <a:t>四、</a:t>
            </a:r>
            <a:r>
              <a:rPr lang="en-US" altLang="zh-TW" sz="3200" kern="100" dirty="0">
                <a:latin typeface="標楷體" panose="03000509000000000000" charset="-120"/>
                <a:ea typeface="標楷體" panose="03000509000000000000" charset="-120"/>
                <a:cs typeface="Times New Roman" panose="02020603050405020304" pitchFamily="18" charset="0"/>
              </a:rPr>
              <a:t>BOT</a:t>
            </a:r>
            <a:r>
              <a:rPr lang="zh-TW" altLang="en-US" sz="3200" kern="100" dirty="0">
                <a:latin typeface="標楷體" panose="03000509000000000000" charset="-120"/>
                <a:ea typeface="標楷體" panose="03000509000000000000" charset="-120"/>
                <a:cs typeface="Times New Roman" panose="02020603050405020304" pitchFamily="18" charset="0"/>
              </a:rPr>
              <a:t>或設定地上權</a:t>
            </a:r>
            <a:endParaRPr lang="en-US" altLang="zh-TW" sz="3200" kern="100" dirty="0">
              <a:latin typeface="標楷體" panose="03000509000000000000" charset="-120"/>
              <a:ea typeface="標楷體" panose="03000509000000000000" charset="-120"/>
              <a:cs typeface="Times New Roman" panose="02020603050405020304" pitchFamily="18" charset="0"/>
            </a:endParaRPr>
          </a:p>
          <a:p>
            <a:pPr marL="0" lvl="0" indent="0">
              <a:spcAft>
                <a:spcPts val="0"/>
              </a:spcAft>
              <a:buNone/>
            </a:pPr>
            <a:r>
              <a:rPr lang="zh-TW" altLang="en-US" sz="3200" kern="100" dirty="0">
                <a:latin typeface="標楷體" panose="03000509000000000000" charset="-120"/>
                <a:ea typeface="標楷體" panose="03000509000000000000" charset="-120"/>
                <a:cs typeface="Times New Roman" panose="02020603050405020304" pitchFamily="18" charset="0"/>
              </a:rPr>
              <a:t>☆流域綜合治理計畫及前瞻基礎建設水環境計畫排水改善工作計畫書需有效益分析及工程設計方案比較。</a:t>
            </a:r>
            <a:endParaRPr lang="en-US" altLang="zh-TW" sz="3200" kern="100" dirty="0">
              <a:latin typeface="Calibri" panose="020F0502020204030204" pitchFamily="34" charset="0"/>
              <a:cs typeface="Times New Roman" panose="02020603050405020304" pitchFamily="18" charset="0"/>
            </a:endParaRPr>
          </a:p>
          <a:p>
            <a:pPr marL="0" lvl="0" indent="0">
              <a:spcAft>
                <a:spcPts val="0"/>
              </a:spcAft>
              <a:buNone/>
            </a:pPr>
            <a:endParaRPr lang="zh-TW" altLang="zh-TW" sz="4000" kern="100" dirty="0">
              <a:latin typeface="Calibri" panose="020F0502020204030204" pitchFamily="34"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dirty="0">
                <a:latin typeface="標楷體" panose="03000509000000000000" charset="-120"/>
                <a:ea typeface="標楷體" panose="03000509000000000000" charset="-120"/>
              </a:rPr>
              <a:t>二、工程設計方案比較</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lstStyle/>
          <a:p>
            <a:pPr lvl="0"/>
            <a:r>
              <a:rPr lang="en-US" altLang="zh-TW" sz="3600" dirty="0"/>
              <a:t>1.</a:t>
            </a:r>
            <a:r>
              <a:rPr lang="zh-TW" altLang="en-US" sz="3600" dirty="0">
                <a:latin typeface="標楷體" panose="03000509000000000000" charset="-120"/>
                <a:ea typeface="標楷體" panose="03000509000000000000" charset="-120"/>
                <a:cs typeface="標楷體" panose="03000509000000000000" charset="-120"/>
              </a:rPr>
              <a:t> </a:t>
            </a:r>
            <a:r>
              <a:rPr lang="zh-TW" altLang="zh-TW" sz="3600" dirty="0">
                <a:latin typeface="標楷體" panose="03000509000000000000" charset="-120"/>
                <a:ea typeface="標楷體" panose="03000509000000000000" charset="-120"/>
                <a:cs typeface="標楷體" panose="03000509000000000000" charset="-120"/>
              </a:rPr>
              <a:t>減少對生態影響列</a:t>
            </a:r>
            <a:r>
              <a:rPr lang="zh-TW" altLang="en-US" sz="3600" dirty="0">
                <a:latin typeface="標楷體" panose="03000509000000000000" charset="-120"/>
                <a:ea typeface="標楷體" panose="03000509000000000000" charset="-120"/>
                <a:cs typeface="標楷體" panose="03000509000000000000" charset="-120"/>
              </a:rPr>
              <a:t>入</a:t>
            </a:r>
            <a:r>
              <a:rPr lang="zh-TW" altLang="zh-TW" sz="3600" dirty="0">
                <a:latin typeface="標楷體" panose="03000509000000000000" charset="-120"/>
                <a:ea typeface="標楷體" panose="03000509000000000000" charset="-120"/>
                <a:cs typeface="標楷體" panose="03000509000000000000" charset="-120"/>
              </a:rPr>
              <a:t>考慮因素。</a:t>
            </a:r>
          </a:p>
          <a:p>
            <a:pPr lvl="0"/>
            <a:r>
              <a:rPr lang="en-US" altLang="zh-TW" sz="3600" dirty="0">
                <a:latin typeface="標楷體" panose="03000509000000000000" charset="-120"/>
                <a:ea typeface="標楷體" panose="03000509000000000000" charset="-120"/>
                <a:cs typeface="標楷體" panose="03000509000000000000" charset="-120"/>
              </a:rPr>
              <a:t>2.</a:t>
            </a:r>
            <a:r>
              <a:rPr lang="zh-TW" altLang="en-US" sz="3600" dirty="0">
                <a:latin typeface="標楷體" panose="03000509000000000000" charset="-120"/>
                <a:ea typeface="標楷體" panose="03000509000000000000" charset="-120"/>
                <a:cs typeface="標楷體" panose="03000509000000000000" charset="-120"/>
              </a:rPr>
              <a:t> </a:t>
            </a:r>
            <a:r>
              <a:rPr lang="zh-TW" altLang="zh-TW" sz="3600" dirty="0">
                <a:latin typeface="標楷體" panose="03000509000000000000" charset="-120"/>
                <a:ea typeface="標楷體" panose="03000509000000000000" charset="-120"/>
                <a:cs typeface="標楷體" panose="03000509000000000000" charset="-120"/>
              </a:rPr>
              <a:t>地層下陷地區需預留沉陷量。</a:t>
            </a:r>
          </a:p>
          <a:p>
            <a:pPr lvl="0"/>
            <a:r>
              <a:rPr lang="en-US" altLang="zh-TW" sz="3600" dirty="0">
                <a:latin typeface="標楷體" panose="03000509000000000000" charset="-120"/>
                <a:ea typeface="標楷體" panose="03000509000000000000" charset="-120"/>
                <a:cs typeface="標楷體" panose="03000509000000000000" charset="-120"/>
              </a:rPr>
              <a:t>3.</a:t>
            </a:r>
            <a:r>
              <a:rPr lang="zh-TW" altLang="en-US" sz="3600" dirty="0">
                <a:latin typeface="標楷體" panose="03000509000000000000" charset="-120"/>
                <a:ea typeface="標楷體" panose="03000509000000000000" charset="-120"/>
                <a:cs typeface="標楷體" panose="03000509000000000000" charset="-120"/>
              </a:rPr>
              <a:t> </a:t>
            </a:r>
            <a:r>
              <a:rPr lang="zh-TW" altLang="zh-TW" sz="3600" dirty="0">
                <a:latin typeface="標楷體" panose="03000509000000000000" charset="-120"/>
                <a:ea typeface="標楷體" panose="03000509000000000000" charset="-120"/>
                <a:cs typeface="標楷體" panose="03000509000000000000" charset="-120"/>
              </a:rPr>
              <a:t>有可用土地時可放寬排水溝寬度。</a:t>
            </a:r>
          </a:p>
          <a:p>
            <a:pPr lvl="0"/>
            <a:r>
              <a:rPr lang="en-US" altLang="zh-TW" sz="3600" dirty="0">
                <a:latin typeface="標楷體" panose="03000509000000000000" charset="-120"/>
                <a:ea typeface="標楷體" panose="03000509000000000000" charset="-120"/>
                <a:cs typeface="標楷體" panose="03000509000000000000" charset="-120"/>
              </a:rPr>
              <a:t>4.</a:t>
            </a:r>
            <a:r>
              <a:rPr lang="zh-TW" altLang="en-US" sz="3600" dirty="0">
                <a:latin typeface="標楷體" panose="03000509000000000000" charset="-120"/>
                <a:ea typeface="標楷體" panose="03000509000000000000" charset="-120"/>
                <a:cs typeface="標楷體" panose="03000509000000000000" charset="-120"/>
              </a:rPr>
              <a:t> </a:t>
            </a:r>
            <a:r>
              <a:rPr lang="zh-TW" altLang="zh-TW" sz="3600" dirty="0">
                <a:latin typeface="標楷體" panose="03000509000000000000" charset="-120"/>
                <a:ea typeface="標楷體" panose="03000509000000000000" charset="-120"/>
                <a:cs typeface="標楷體" panose="03000509000000000000" charset="-120"/>
              </a:rPr>
              <a:t>工程單位長度造價比較時應納入耐用年數考慮</a:t>
            </a:r>
            <a:r>
              <a:rPr lang="zh-TW" altLang="zh-TW" sz="3600" dirty="0"/>
              <a:t>。</a:t>
            </a:r>
          </a:p>
          <a:p>
            <a:endParaRPr lang="zh-TW" altLang="en-US" dirty="0"/>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1884218" y="1191491"/>
            <a:ext cx="8839200" cy="4253345"/>
          </a:xfrm>
          <a:prstGeom prst="rect">
            <a:avLst/>
          </a:prstGeom>
          <a:noFill/>
          <a:ln>
            <a:noFill/>
          </a:ln>
        </p:spPr>
      </p:pic>
      <p:sp>
        <p:nvSpPr>
          <p:cNvPr id="2" name="投影片編號版面配置區 1"/>
          <p:cNvSpPr>
            <a:spLocks noGrp="1"/>
          </p:cNvSpPr>
          <p:nvPr>
            <p:ph type="sldNum" sz="quarter" idx="12"/>
          </p:nvPr>
        </p:nvSpPr>
        <p:spPr/>
        <p:txBody>
          <a:bodyPr/>
          <a:lstStyle/>
          <a:p>
            <a:fld id="{EEBC4E71-C25F-4225-BA85-E2827AC1858C}" type="slidenum">
              <a:rPr lang="zh-TW" altLang="en-US" smtClean="0"/>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565564" y="817418"/>
          <a:ext cx="9545781" cy="4932217"/>
        </p:xfrm>
        <a:graphic>
          <a:graphicData uri="http://schemas.openxmlformats.org/drawingml/2006/table">
            <a:tbl>
              <a:tblPr firstRow="1" firstCol="1" bandRow="1">
                <a:tableStyleId>{5C22544A-7EE6-4342-B048-85BDC9FD1C3A}</a:tableStyleId>
              </a:tblPr>
              <a:tblGrid>
                <a:gridCol w="1838762"/>
                <a:gridCol w="3057806"/>
                <a:gridCol w="2010758"/>
                <a:gridCol w="2638455"/>
              </a:tblGrid>
              <a:tr h="448383">
                <a:tc>
                  <a:txBody>
                    <a:bodyPr/>
                    <a:lstStyle/>
                    <a:p>
                      <a:pPr algn="ctr">
                        <a:spcAft>
                          <a:spcPts val="0"/>
                        </a:spcAft>
                      </a:pPr>
                      <a:r>
                        <a:rPr lang="zh-TW" sz="2400" kern="100" dirty="0">
                          <a:effectLst/>
                        </a:rPr>
                        <a:t>工法</a:t>
                      </a:r>
                      <a:endParaRPr lang="zh-TW" sz="24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lgn="ctr">
                        <a:spcAft>
                          <a:spcPts val="0"/>
                        </a:spcAft>
                      </a:pPr>
                      <a:r>
                        <a:rPr lang="zh-TW" sz="2400" kern="100">
                          <a:effectLst/>
                        </a:rPr>
                        <a:t>優點</a:t>
                      </a:r>
                      <a:endParaRPr lang="zh-TW" sz="24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lgn="ctr">
                        <a:spcAft>
                          <a:spcPts val="0"/>
                        </a:spcAft>
                      </a:pPr>
                      <a:r>
                        <a:rPr lang="zh-TW" sz="2400" kern="100">
                          <a:effectLst/>
                        </a:rPr>
                        <a:t>缺點</a:t>
                      </a:r>
                      <a:endParaRPr lang="zh-TW" sz="24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lgn="ctr">
                        <a:spcAft>
                          <a:spcPts val="0"/>
                        </a:spcAft>
                      </a:pPr>
                      <a:r>
                        <a:rPr lang="zh-TW" sz="2400" kern="100">
                          <a:effectLst/>
                        </a:rPr>
                        <a:t>適用性評估</a:t>
                      </a:r>
                      <a:endParaRPr lang="zh-TW" sz="24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r>
              <a:tr h="2241917">
                <a:tc>
                  <a:txBody>
                    <a:bodyPr/>
                    <a:lstStyle/>
                    <a:p>
                      <a:pPr marL="342900" lvl="0" indent="-342900">
                        <a:spcAft>
                          <a:spcPts val="0"/>
                        </a:spcAft>
                        <a:buFont typeface="+mj-lt"/>
                        <a:buAutoNum type="arabicPeriod"/>
                      </a:pPr>
                      <a:r>
                        <a:rPr lang="zh-TW" sz="2400" kern="100" dirty="0">
                          <a:effectLst/>
                        </a:rPr>
                        <a:t>半重力式擋土牆護岸</a:t>
                      </a:r>
                      <a:r>
                        <a:rPr lang="zh-TW" altLang="en-US" sz="2400" kern="100" dirty="0">
                          <a:effectLst/>
                        </a:rPr>
                        <a:t>   </a:t>
                      </a:r>
                      <a:endParaRPr lang="zh-TW" sz="24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marL="342900" lvl="0" indent="-342900">
                        <a:spcAft>
                          <a:spcPts val="0"/>
                        </a:spcAft>
                        <a:buFont typeface="+mj-lt"/>
                        <a:buAutoNum type="arabicPeriod"/>
                      </a:pPr>
                      <a:r>
                        <a:rPr lang="zh-TW" sz="2400" kern="100">
                          <a:effectLst/>
                        </a:rPr>
                        <a:t>可半半施工，對通水斷面影響較小。</a:t>
                      </a:r>
                    </a:p>
                    <a:p>
                      <a:pPr marL="342900" lvl="0" indent="-342900">
                        <a:spcAft>
                          <a:spcPts val="0"/>
                        </a:spcAft>
                        <a:buFont typeface="+mj-lt"/>
                        <a:buAutoNum type="arabicPeriod"/>
                      </a:pPr>
                      <a:r>
                        <a:rPr lang="zh-TW" sz="2400" kern="100">
                          <a:effectLst/>
                        </a:rPr>
                        <a:t>可以打樁增加基礎穩定性</a:t>
                      </a:r>
                      <a:r>
                        <a:rPr lang="zh-TW" sz="2400" kern="0">
                          <a:effectLst/>
                        </a:rPr>
                        <a:t>。</a:t>
                      </a:r>
                      <a:endParaRPr lang="zh-TW" sz="24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zh-TW" sz="2400" kern="100">
                          <a:effectLst/>
                        </a:rPr>
                        <a:t>高度較高或渠道寬度較小時，造價較高。</a:t>
                      </a:r>
                      <a:endParaRPr lang="zh-TW" sz="24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zh-TW" sz="2400" kern="100">
                          <a:effectLst/>
                        </a:rPr>
                        <a:t>適用渠寬大於</a:t>
                      </a:r>
                      <a:r>
                        <a:rPr lang="en-US" sz="2400" kern="100">
                          <a:effectLst/>
                        </a:rPr>
                        <a:t>7</a:t>
                      </a:r>
                      <a:r>
                        <a:rPr lang="zh-TW" sz="2400" kern="100">
                          <a:effectLst/>
                        </a:rPr>
                        <a:t>公尺之排水路。</a:t>
                      </a:r>
                      <a:endParaRPr lang="zh-TW" sz="24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r>
              <a:tr h="2241917">
                <a:tc>
                  <a:txBody>
                    <a:bodyPr/>
                    <a:lstStyle/>
                    <a:p>
                      <a:pPr marL="0" lvl="0" indent="0">
                        <a:spcAft>
                          <a:spcPts val="0"/>
                        </a:spcAft>
                        <a:buFont typeface="+mj-lt"/>
                        <a:buNone/>
                      </a:pPr>
                      <a:r>
                        <a:rPr lang="en-US" altLang="zh-TW" sz="2400" kern="100" dirty="0">
                          <a:effectLst/>
                        </a:rPr>
                        <a:t>2.</a:t>
                      </a:r>
                      <a:r>
                        <a:rPr lang="zh-TW" altLang="en-US" sz="2400" kern="100" dirty="0">
                          <a:effectLst/>
                        </a:rPr>
                        <a:t> </a:t>
                      </a:r>
                      <a:r>
                        <a:rPr lang="zh-TW" sz="2400" kern="100" dirty="0">
                          <a:effectLst/>
                        </a:rPr>
                        <a:t>懸臂式擋土牆護岸</a:t>
                      </a:r>
                      <a:endParaRPr lang="zh-TW" sz="24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marL="342900" lvl="0" indent="-342900">
                        <a:spcAft>
                          <a:spcPts val="0"/>
                        </a:spcAft>
                        <a:buFont typeface="+mj-lt"/>
                        <a:buAutoNum type="arabicPeriod"/>
                      </a:pPr>
                      <a:r>
                        <a:rPr lang="zh-TW" sz="2400" kern="100" dirty="0">
                          <a:effectLst/>
                        </a:rPr>
                        <a:t>可半半施工，對通水斷面影響較小。</a:t>
                      </a:r>
                    </a:p>
                    <a:p>
                      <a:pPr marL="342900" lvl="0" indent="-342900">
                        <a:spcAft>
                          <a:spcPts val="0"/>
                        </a:spcAft>
                        <a:buFont typeface="+mj-lt"/>
                        <a:buAutoNum type="arabicPeriod"/>
                      </a:pPr>
                      <a:r>
                        <a:rPr lang="zh-TW" sz="2400" kern="100" dirty="0">
                          <a:effectLst/>
                        </a:rPr>
                        <a:t>可以打樁增加基礎穩定性</a:t>
                      </a:r>
                      <a:r>
                        <a:rPr lang="zh-TW" sz="2400" kern="0" dirty="0">
                          <a:effectLst/>
                        </a:rPr>
                        <a:t>。</a:t>
                      </a:r>
                      <a:endParaRPr lang="zh-TW" sz="24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zh-TW" sz="2400" kern="100" dirty="0">
                          <a:effectLst/>
                        </a:rPr>
                        <a:t>高度較高或渠道寬度較小時，造價較高。</a:t>
                      </a:r>
                      <a:endParaRPr lang="zh-TW" sz="24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zh-TW" sz="2400" kern="100" dirty="0">
                          <a:effectLst/>
                        </a:rPr>
                        <a:t>適用渠寬大於</a:t>
                      </a:r>
                      <a:r>
                        <a:rPr lang="en-US" sz="2400" kern="100" dirty="0">
                          <a:effectLst/>
                        </a:rPr>
                        <a:t>7</a:t>
                      </a:r>
                      <a:r>
                        <a:rPr lang="zh-TW" sz="2400" kern="100" dirty="0">
                          <a:effectLst/>
                        </a:rPr>
                        <a:t>公尺之排水路。</a:t>
                      </a:r>
                      <a:endParaRPr lang="zh-TW" sz="24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045354" y="1551709"/>
            <a:ext cx="10287666" cy="3823855"/>
          </a:xfrm>
          <a:prstGeom prst="rect">
            <a:avLst/>
          </a:prstGeom>
        </p:spPr>
      </p:pic>
      <p:sp>
        <p:nvSpPr>
          <p:cNvPr id="3" name="投影片編號版面配置區 2"/>
          <p:cNvSpPr>
            <a:spLocks noGrp="1"/>
          </p:cNvSpPr>
          <p:nvPr>
            <p:ph type="sldNum" sz="quarter" idx="12"/>
          </p:nvPr>
        </p:nvSpPr>
        <p:spPr/>
        <p:txBody>
          <a:bodyPr/>
          <a:lstStyle/>
          <a:p>
            <a:fld id="{EEBC4E71-C25F-4225-BA85-E2827AC1858C}" type="slidenum">
              <a:rPr lang="zh-TW" altLang="en-US" smtClean="0"/>
              <a:t>33</a:t>
            </a:fld>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510145" y="1094509"/>
          <a:ext cx="9490364" cy="4693920"/>
        </p:xfrm>
        <a:graphic>
          <a:graphicData uri="http://schemas.openxmlformats.org/drawingml/2006/table">
            <a:tbl>
              <a:tblPr firstRow="1" firstCol="1" bandRow="1">
                <a:tableStyleId>{5C22544A-7EE6-4342-B048-85BDC9FD1C3A}</a:tableStyleId>
              </a:tblPr>
              <a:tblGrid>
                <a:gridCol w="1828087"/>
                <a:gridCol w="3040054"/>
                <a:gridCol w="2623138"/>
                <a:gridCol w="1999085"/>
              </a:tblGrid>
              <a:tr h="404301">
                <a:tc>
                  <a:txBody>
                    <a:bodyPr/>
                    <a:lstStyle/>
                    <a:p>
                      <a:pPr algn="ctr">
                        <a:spcAft>
                          <a:spcPts val="0"/>
                        </a:spcAft>
                      </a:pPr>
                      <a:r>
                        <a:rPr lang="zh-TW" sz="2800" kern="100" dirty="0">
                          <a:effectLst/>
                        </a:rPr>
                        <a:t>工法</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lgn="ctr">
                        <a:spcAft>
                          <a:spcPts val="0"/>
                        </a:spcAft>
                      </a:pPr>
                      <a:r>
                        <a:rPr lang="zh-TW" sz="2800" kern="100">
                          <a:effectLst/>
                        </a:rPr>
                        <a:t>優點</a:t>
                      </a:r>
                      <a:endParaRPr lang="zh-TW" sz="28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lgn="ctr">
                        <a:spcAft>
                          <a:spcPts val="0"/>
                        </a:spcAft>
                      </a:pPr>
                      <a:r>
                        <a:rPr lang="zh-TW" sz="2800" kern="100">
                          <a:effectLst/>
                        </a:rPr>
                        <a:t>缺點</a:t>
                      </a:r>
                      <a:endParaRPr lang="zh-TW" sz="28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lgn="ctr">
                        <a:spcAft>
                          <a:spcPts val="0"/>
                        </a:spcAft>
                      </a:pPr>
                      <a:r>
                        <a:rPr lang="zh-TW" sz="2800" kern="100">
                          <a:effectLst/>
                        </a:rPr>
                        <a:t>適用性評估</a:t>
                      </a:r>
                      <a:endParaRPr lang="zh-TW" sz="28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r>
              <a:tr h="1617203">
                <a:tc>
                  <a:txBody>
                    <a:bodyPr/>
                    <a:lstStyle/>
                    <a:p>
                      <a:pPr>
                        <a:spcAft>
                          <a:spcPts val="0"/>
                        </a:spcAft>
                      </a:pPr>
                      <a:r>
                        <a:rPr lang="en-US" sz="2800" kern="100" dirty="0">
                          <a:effectLst/>
                        </a:rPr>
                        <a:t>3.</a:t>
                      </a:r>
                      <a:r>
                        <a:rPr lang="zh-TW" sz="2800" kern="100" dirty="0">
                          <a:effectLst/>
                        </a:rPr>
                        <a:t>混凝土坡面護岸</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en-US" sz="2800" kern="100">
                          <a:effectLst/>
                        </a:rPr>
                        <a:t>1. </a:t>
                      </a:r>
                      <a:r>
                        <a:rPr lang="zh-TW" sz="2800" kern="100">
                          <a:effectLst/>
                        </a:rPr>
                        <a:t>工程費較低。</a:t>
                      </a:r>
                    </a:p>
                    <a:p>
                      <a:pPr>
                        <a:spcAft>
                          <a:spcPts val="0"/>
                        </a:spcAft>
                      </a:pPr>
                      <a:r>
                        <a:rPr lang="en-US" sz="2800" kern="100">
                          <a:effectLst/>
                        </a:rPr>
                        <a:t>2. </a:t>
                      </a:r>
                      <a:r>
                        <a:rPr lang="zh-TW" sz="2800" kern="100">
                          <a:effectLst/>
                        </a:rPr>
                        <a:t>施工工期較短。</a:t>
                      </a:r>
                    </a:p>
                    <a:p>
                      <a:pPr>
                        <a:spcAft>
                          <a:spcPts val="0"/>
                        </a:spcAft>
                      </a:pPr>
                      <a:r>
                        <a:rPr lang="en-US" sz="2800" kern="100">
                          <a:effectLst/>
                        </a:rPr>
                        <a:t>3. </a:t>
                      </a:r>
                      <a:r>
                        <a:rPr lang="zh-TW" sz="2800" kern="100">
                          <a:effectLst/>
                        </a:rPr>
                        <a:t>可以打樁增加基礎穩定性</a:t>
                      </a:r>
                      <a:r>
                        <a:rPr lang="zh-TW" sz="2800" kern="0">
                          <a:effectLst/>
                        </a:rPr>
                        <a:t>。</a:t>
                      </a:r>
                      <a:endParaRPr lang="zh-TW" sz="28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en-US" sz="2800" kern="100">
                          <a:effectLst/>
                        </a:rPr>
                        <a:t>1. </a:t>
                      </a:r>
                      <a:r>
                        <a:rPr lang="zh-TW" sz="2800" kern="100">
                          <a:effectLst/>
                        </a:rPr>
                        <a:t>護岸所需用地面積較大。</a:t>
                      </a:r>
                    </a:p>
                    <a:p>
                      <a:pPr>
                        <a:spcAft>
                          <a:spcPts val="0"/>
                        </a:spcAft>
                      </a:pPr>
                      <a:r>
                        <a:rPr lang="en-US" sz="2800" kern="100">
                          <a:effectLst/>
                        </a:rPr>
                        <a:t>2. </a:t>
                      </a:r>
                      <a:r>
                        <a:rPr lang="zh-TW" sz="2800" kern="100">
                          <a:effectLst/>
                        </a:rPr>
                        <a:t>耐用年數約</a:t>
                      </a:r>
                      <a:r>
                        <a:rPr lang="en-US" sz="2800" kern="100">
                          <a:effectLst/>
                        </a:rPr>
                        <a:t>20</a:t>
                      </a:r>
                      <a:r>
                        <a:rPr lang="zh-TW" sz="2800" kern="100">
                          <a:effectLst/>
                        </a:rPr>
                        <a:t>年。</a:t>
                      </a:r>
                      <a:endParaRPr lang="zh-TW" sz="28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zh-TW" sz="2800" kern="100">
                          <a:effectLst/>
                        </a:rPr>
                        <a:t>適用用地面積足夠之排水路。</a:t>
                      </a:r>
                      <a:endParaRPr lang="zh-TW" sz="28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r>
              <a:tr h="2425805">
                <a:tc>
                  <a:txBody>
                    <a:bodyPr/>
                    <a:lstStyle/>
                    <a:p>
                      <a:pPr>
                        <a:spcAft>
                          <a:spcPts val="0"/>
                        </a:spcAft>
                      </a:pPr>
                      <a:r>
                        <a:rPr lang="en-US" sz="2800" kern="100" dirty="0">
                          <a:effectLst/>
                        </a:rPr>
                        <a:t>4.</a:t>
                      </a:r>
                      <a:r>
                        <a:rPr lang="zh-TW" sz="2800" kern="100" dirty="0">
                          <a:effectLst/>
                        </a:rPr>
                        <a:t>混凝土砌塊石護岸</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en-US" sz="2800" kern="100" dirty="0">
                          <a:effectLst/>
                        </a:rPr>
                        <a:t>1. </a:t>
                      </a:r>
                      <a:r>
                        <a:rPr lang="zh-TW" sz="2800" kern="100" dirty="0">
                          <a:effectLst/>
                        </a:rPr>
                        <a:t>工程費較低。</a:t>
                      </a:r>
                    </a:p>
                    <a:p>
                      <a:pPr>
                        <a:spcAft>
                          <a:spcPts val="0"/>
                        </a:spcAft>
                      </a:pPr>
                      <a:r>
                        <a:rPr lang="en-US" sz="2800" kern="100" dirty="0">
                          <a:effectLst/>
                        </a:rPr>
                        <a:t>2. </a:t>
                      </a:r>
                      <a:r>
                        <a:rPr lang="zh-TW" sz="2800" kern="100" dirty="0">
                          <a:effectLst/>
                        </a:rPr>
                        <a:t>施工工期較短。</a:t>
                      </a:r>
                    </a:p>
                    <a:p>
                      <a:pPr marL="226695">
                        <a:spcAft>
                          <a:spcPts val="0"/>
                        </a:spcAft>
                      </a:pPr>
                      <a:r>
                        <a:rPr lang="en-US" sz="2800" kern="100" dirty="0">
                          <a:effectLst/>
                        </a:rPr>
                        <a:t> </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en-US" sz="2800" kern="100" dirty="0">
                          <a:effectLst/>
                        </a:rPr>
                        <a:t>1. </a:t>
                      </a:r>
                      <a:r>
                        <a:rPr lang="zh-TW" sz="2800" kern="100" dirty="0">
                          <a:effectLst/>
                        </a:rPr>
                        <a:t>護岸所需用地面積較大。</a:t>
                      </a:r>
                    </a:p>
                    <a:p>
                      <a:pPr>
                        <a:spcAft>
                          <a:spcPts val="0"/>
                        </a:spcAft>
                      </a:pPr>
                      <a:r>
                        <a:rPr lang="en-US" sz="2800" kern="100" dirty="0">
                          <a:effectLst/>
                        </a:rPr>
                        <a:t>2. </a:t>
                      </a:r>
                      <a:r>
                        <a:rPr lang="zh-TW" sz="2800" kern="100" dirty="0">
                          <a:effectLst/>
                        </a:rPr>
                        <a:t>耐用年數約</a:t>
                      </a:r>
                      <a:r>
                        <a:rPr lang="en-US" sz="2800" kern="100" dirty="0">
                          <a:effectLst/>
                        </a:rPr>
                        <a:t>20</a:t>
                      </a:r>
                      <a:r>
                        <a:rPr lang="zh-TW" sz="2800" kern="100" dirty="0">
                          <a:effectLst/>
                        </a:rPr>
                        <a:t>年。</a:t>
                      </a:r>
                    </a:p>
                    <a:p>
                      <a:pPr>
                        <a:spcAft>
                          <a:spcPts val="0"/>
                        </a:spcAft>
                      </a:pPr>
                      <a:r>
                        <a:rPr lang="en-US" sz="2800" kern="100" dirty="0">
                          <a:effectLst/>
                        </a:rPr>
                        <a:t>3. </a:t>
                      </a:r>
                      <a:r>
                        <a:rPr lang="zh-TW" sz="2800" kern="100" dirty="0">
                          <a:effectLst/>
                        </a:rPr>
                        <a:t>砌石技術工較少。</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zh-TW" sz="2800" kern="100" dirty="0">
                          <a:effectLst/>
                        </a:rPr>
                        <a:t>目</a:t>
                      </a:r>
                      <a:r>
                        <a:rPr lang="zh-TW" altLang="en-US" sz="2800" kern="100" dirty="0">
                          <a:effectLst/>
                        </a:rPr>
                        <a:t>前</a:t>
                      </a:r>
                      <a:r>
                        <a:rPr lang="zh-TW" sz="2800" kern="100" dirty="0">
                          <a:effectLst/>
                        </a:rPr>
                        <a:t>多用於營造砌石外觀。</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34</a:t>
            </a:fld>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149175" y="1731818"/>
            <a:ext cx="9732122" cy="3338946"/>
          </a:xfrm>
          <a:prstGeom prst="rect">
            <a:avLst/>
          </a:prstGeom>
        </p:spPr>
      </p:pic>
      <p:sp>
        <p:nvSpPr>
          <p:cNvPr id="3" name="投影片編號版面配置區 2"/>
          <p:cNvSpPr>
            <a:spLocks noGrp="1"/>
          </p:cNvSpPr>
          <p:nvPr>
            <p:ph type="sldNum" sz="quarter" idx="12"/>
          </p:nvPr>
        </p:nvSpPr>
        <p:spPr/>
        <p:txBody>
          <a:bodyPr/>
          <a:lstStyle/>
          <a:p>
            <a:fld id="{EEBC4E71-C25F-4225-BA85-E2827AC1858C}" type="slidenum">
              <a:rPr lang="zh-TW" altLang="en-US" smtClean="0"/>
              <a:t>35</a:t>
            </a:fld>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496291" y="969819"/>
          <a:ext cx="8894617" cy="5186288"/>
        </p:xfrm>
        <a:graphic>
          <a:graphicData uri="http://schemas.openxmlformats.org/drawingml/2006/table">
            <a:tbl>
              <a:tblPr firstRow="1" firstCol="1" bandRow="1">
                <a:tableStyleId>{5C22544A-7EE6-4342-B048-85BDC9FD1C3A}</a:tableStyleId>
              </a:tblPr>
              <a:tblGrid>
                <a:gridCol w="1713332"/>
                <a:gridCol w="2849218"/>
                <a:gridCol w="2101486"/>
                <a:gridCol w="2230581"/>
              </a:tblGrid>
              <a:tr h="375139">
                <a:tc>
                  <a:txBody>
                    <a:bodyPr/>
                    <a:lstStyle/>
                    <a:p>
                      <a:pPr algn="ctr">
                        <a:spcAft>
                          <a:spcPts val="0"/>
                        </a:spcAft>
                      </a:pPr>
                      <a:r>
                        <a:rPr lang="zh-TW" sz="2800" kern="100" dirty="0">
                          <a:effectLst/>
                        </a:rPr>
                        <a:t>工法</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lgn="ctr">
                        <a:spcAft>
                          <a:spcPts val="0"/>
                        </a:spcAft>
                      </a:pPr>
                      <a:r>
                        <a:rPr lang="zh-TW" sz="2800" kern="100">
                          <a:effectLst/>
                        </a:rPr>
                        <a:t>優點</a:t>
                      </a:r>
                      <a:endParaRPr lang="zh-TW" sz="28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lgn="ctr">
                        <a:spcAft>
                          <a:spcPts val="0"/>
                        </a:spcAft>
                      </a:pPr>
                      <a:r>
                        <a:rPr lang="zh-TW" sz="2800" kern="100">
                          <a:effectLst/>
                        </a:rPr>
                        <a:t>缺點</a:t>
                      </a:r>
                      <a:endParaRPr lang="zh-TW" sz="28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lgn="ctr">
                        <a:spcAft>
                          <a:spcPts val="0"/>
                        </a:spcAft>
                      </a:pPr>
                      <a:r>
                        <a:rPr lang="zh-TW" sz="2800" kern="100">
                          <a:effectLst/>
                        </a:rPr>
                        <a:t>適用性評估</a:t>
                      </a:r>
                      <a:endParaRPr lang="zh-TW" sz="2800" kern="10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r>
              <a:tr h="2625968">
                <a:tc>
                  <a:txBody>
                    <a:bodyPr/>
                    <a:lstStyle/>
                    <a:p>
                      <a:pPr marL="0" lvl="0" indent="0">
                        <a:spcAft>
                          <a:spcPts val="0"/>
                        </a:spcAft>
                        <a:buFont typeface="+mj-lt"/>
                        <a:buNone/>
                      </a:pPr>
                      <a:r>
                        <a:rPr lang="en-US" altLang="zh-TW" sz="2800" kern="100" dirty="0">
                          <a:effectLst/>
                        </a:rPr>
                        <a:t>5.</a:t>
                      </a:r>
                      <a:r>
                        <a:rPr lang="en-US" sz="2800" kern="100" dirty="0">
                          <a:effectLst/>
                        </a:rPr>
                        <a:t>R.C.   U</a:t>
                      </a:r>
                      <a:r>
                        <a:rPr lang="zh-TW" sz="2800" kern="100" dirty="0">
                          <a:effectLst/>
                        </a:rPr>
                        <a:t>型溝</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marL="342900" lvl="0" indent="-342900">
                        <a:spcAft>
                          <a:spcPts val="0"/>
                        </a:spcAft>
                        <a:buFont typeface="微軟正黑體" panose="020B0604030504040204" pitchFamily="34" charset="-120"/>
                        <a:buAutoNum type="arabicPeriod"/>
                      </a:pPr>
                      <a:r>
                        <a:rPr lang="zh-TW" sz="2800" kern="0" dirty="0">
                          <a:effectLst/>
                        </a:rPr>
                        <a:t>用地面積較小。</a:t>
                      </a:r>
                      <a:endParaRPr lang="zh-TW" sz="2800" kern="100" dirty="0">
                        <a:effectLst/>
                      </a:endParaRPr>
                    </a:p>
                    <a:p>
                      <a:pPr marL="342900" lvl="0" indent="-342900">
                        <a:spcAft>
                          <a:spcPts val="0"/>
                        </a:spcAft>
                        <a:buFont typeface="微軟正黑體" panose="020B0604030504040204" pitchFamily="34" charset="-120"/>
                        <a:buAutoNum type="arabicPeriod"/>
                      </a:pPr>
                      <a:r>
                        <a:rPr lang="zh-TW" sz="2800" kern="100" dirty="0">
                          <a:effectLst/>
                        </a:rPr>
                        <a:t>可獲得通水斷面較大。</a:t>
                      </a:r>
                    </a:p>
                    <a:p>
                      <a:pPr marL="342900" lvl="0" indent="-342900">
                        <a:spcAft>
                          <a:spcPts val="0"/>
                        </a:spcAft>
                        <a:buFont typeface="微軟正黑體" panose="020B0604030504040204" pitchFamily="34" charset="-120"/>
                        <a:buAutoNum type="arabicPeriod"/>
                      </a:pPr>
                      <a:r>
                        <a:rPr lang="zh-TW" sz="2800" kern="100" dirty="0">
                          <a:effectLst/>
                        </a:rPr>
                        <a:t>可以打樁增加基礎穩定性</a:t>
                      </a:r>
                      <a:r>
                        <a:rPr lang="zh-TW" sz="2800" kern="0" dirty="0">
                          <a:effectLst/>
                        </a:rPr>
                        <a:t>。</a:t>
                      </a:r>
                      <a:endParaRPr lang="zh-TW" sz="2800" kern="100" dirty="0">
                        <a:effectLst/>
                        <a:latin typeface="Calibri" panose="020F0502020204030204" pitchFamily="34" charset="0"/>
                        <a:ea typeface="新細明體" panose="02020500000000000000" charset="-120"/>
                        <a:cs typeface="微軟正黑體" panose="020B0604030504040204" pitchFamily="34" charset="-120"/>
                      </a:endParaRPr>
                    </a:p>
                  </a:txBody>
                  <a:tcPr marL="68580" marR="68580" marT="0" marB="0"/>
                </a:tc>
                <a:tc>
                  <a:txBody>
                    <a:bodyPr/>
                    <a:lstStyle/>
                    <a:p>
                      <a:pPr marL="342900" lvl="0" indent="-342900">
                        <a:spcAft>
                          <a:spcPts val="0"/>
                        </a:spcAft>
                        <a:buFont typeface="微軟正黑體" panose="020B0604030504040204" pitchFamily="34" charset="-120"/>
                        <a:buAutoNum type="arabicPeriod"/>
                      </a:pPr>
                      <a:r>
                        <a:rPr lang="zh-TW" sz="2800" kern="100">
                          <a:effectLst/>
                        </a:rPr>
                        <a:t>渠道寬度較大時，造價較高。</a:t>
                      </a:r>
                    </a:p>
                    <a:p>
                      <a:pPr marL="342900" lvl="0" indent="-342900">
                        <a:spcAft>
                          <a:spcPts val="0"/>
                        </a:spcAft>
                        <a:buFont typeface="微軟正黑體" panose="020B0604030504040204" pitchFamily="34" charset="-120"/>
                        <a:buAutoNum type="arabicPeriod"/>
                      </a:pPr>
                      <a:r>
                        <a:rPr lang="zh-TW" sz="2800" kern="100">
                          <a:effectLst/>
                        </a:rPr>
                        <a:t>對生態影響最大。</a:t>
                      </a:r>
                      <a:endParaRPr lang="zh-TW" sz="2800" kern="100">
                        <a:effectLst/>
                        <a:latin typeface="Calibri" panose="020F0502020204030204" pitchFamily="34" charset="0"/>
                        <a:ea typeface="新細明體" panose="02020500000000000000" charset="-120"/>
                        <a:cs typeface="微軟正黑體" panose="020B0604030504040204" pitchFamily="34" charset="-120"/>
                      </a:endParaRPr>
                    </a:p>
                  </a:txBody>
                  <a:tcPr marL="68580" marR="68580" marT="0" marB="0"/>
                </a:tc>
                <a:tc>
                  <a:txBody>
                    <a:bodyPr/>
                    <a:lstStyle/>
                    <a:p>
                      <a:pPr>
                        <a:spcAft>
                          <a:spcPts val="0"/>
                        </a:spcAft>
                      </a:pPr>
                      <a:r>
                        <a:rPr lang="zh-TW" sz="2800" kern="100" dirty="0">
                          <a:effectLst/>
                        </a:rPr>
                        <a:t>適用渠寬小於</a:t>
                      </a:r>
                      <a:r>
                        <a:rPr lang="en-US" sz="2800" kern="100" dirty="0">
                          <a:effectLst/>
                        </a:rPr>
                        <a:t>7</a:t>
                      </a:r>
                      <a:r>
                        <a:rPr lang="zh-TW" sz="2800" kern="100" dirty="0">
                          <a:effectLst/>
                        </a:rPr>
                        <a:t>公尺之排水路</a:t>
                      </a:r>
                      <a:r>
                        <a:rPr lang="zh-TW" altLang="en-US" sz="2800" kern="100" dirty="0">
                          <a:effectLst/>
                        </a:rPr>
                        <a:t>，常附加生態孔</a:t>
                      </a:r>
                      <a:r>
                        <a:rPr lang="zh-TW" sz="2800" kern="100" dirty="0">
                          <a:effectLst/>
                        </a:rPr>
                        <a:t>。</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r>
              <a:tr h="1875692">
                <a:tc>
                  <a:txBody>
                    <a:bodyPr/>
                    <a:lstStyle/>
                    <a:p>
                      <a:pPr marL="0" lvl="0" indent="0">
                        <a:spcAft>
                          <a:spcPts val="0"/>
                        </a:spcAft>
                        <a:buFont typeface="微軟正黑體" panose="020B0604030504040204" pitchFamily="34" charset="-120"/>
                        <a:buNone/>
                      </a:pPr>
                      <a:r>
                        <a:rPr lang="en-US" altLang="zh-TW" sz="2800" kern="100" dirty="0">
                          <a:effectLst/>
                        </a:rPr>
                        <a:t>6.</a:t>
                      </a:r>
                      <a:r>
                        <a:rPr lang="zh-TW" sz="2800" kern="100" dirty="0">
                          <a:effectLst/>
                        </a:rPr>
                        <a:t>護岸頂部植筋加高</a:t>
                      </a:r>
                      <a:endParaRPr lang="zh-TW" sz="2800" kern="100" dirty="0">
                        <a:effectLst/>
                        <a:latin typeface="Calibri" panose="020F0502020204030204" pitchFamily="34" charset="0"/>
                        <a:ea typeface="新細明體" panose="02020500000000000000" charset="-120"/>
                        <a:cs typeface="微軟正黑體" panose="020B0604030504040204" pitchFamily="34" charset="-120"/>
                      </a:endParaRPr>
                    </a:p>
                  </a:txBody>
                  <a:tcPr marL="68580" marR="68580" marT="0" marB="0"/>
                </a:tc>
                <a:tc>
                  <a:txBody>
                    <a:bodyPr/>
                    <a:lstStyle/>
                    <a:p>
                      <a:pPr>
                        <a:spcAft>
                          <a:spcPts val="0"/>
                        </a:spcAft>
                      </a:pPr>
                      <a:r>
                        <a:rPr lang="en-US" sz="2800" kern="100" dirty="0">
                          <a:effectLst/>
                        </a:rPr>
                        <a:t>1. </a:t>
                      </a:r>
                      <a:r>
                        <a:rPr lang="zh-TW" sz="2800" kern="100" dirty="0">
                          <a:effectLst/>
                        </a:rPr>
                        <a:t>工程費較低。</a:t>
                      </a:r>
                    </a:p>
                    <a:p>
                      <a:pPr>
                        <a:spcAft>
                          <a:spcPts val="0"/>
                        </a:spcAft>
                      </a:pPr>
                      <a:r>
                        <a:rPr lang="en-US" sz="2800" kern="100" dirty="0">
                          <a:effectLst/>
                        </a:rPr>
                        <a:t>2. </a:t>
                      </a:r>
                      <a:r>
                        <a:rPr lang="zh-TW" sz="2800" kern="100" dirty="0">
                          <a:effectLst/>
                        </a:rPr>
                        <a:t>施工工期較短。</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zh-TW" sz="2800" kern="100" dirty="0">
                          <a:effectLst/>
                        </a:rPr>
                        <a:t>不適用於無法承受加高後背填土壓力之既有護岸。</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c>
                  <a:txBody>
                    <a:bodyPr/>
                    <a:lstStyle/>
                    <a:p>
                      <a:pPr>
                        <a:spcAft>
                          <a:spcPts val="0"/>
                        </a:spcAft>
                      </a:pPr>
                      <a:r>
                        <a:rPr lang="zh-TW" sz="2800" kern="100" dirty="0">
                          <a:effectLst/>
                        </a:rPr>
                        <a:t>適用地層下陷區之既有護岸加高。</a:t>
                      </a:r>
                      <a:endParaRPr lang="zh-TW" sz="2800" kern="100" dirty="0">
                        <a:effectLst/>
                        <a:latin typeface="Calibri" panose="020F0502020204030204" pitchFamily="34" charset="0"/>
                        <a:ea typeface="新細明體" panose="02020500000000000000" charset="-120"/>
                        <a:cs typeface="Times New Roman" panose="02020603050405020304" pitchFamily="18" charset="0"/>
                      </a:endParaRPr>
                    </a:p>
                  </a:txBody>
                  <a:tcPr marL="68580" marR="68580" marT="0" marB="0"/>
                </a:tc>
              </a:tr>
            </a:tbl>
          </a:graphicData>
        </a:graphic>
      </p:graphicFrame>
      <p:sp>
        <p:nvSpPr>
          <p:cNvPr id="3" name="投影片編號版面配置區 2"/>
          <p:cNvSpPr>
            <a:spLocks noGrp="1"/>
          </p:cNvSpPr>
          <p:nvPr>
            <p:ph type="sldNum" sz="quarter" idx="12"/>
          </p:nvPr>
        </p:nvSpPr>
        <p:spPr/>
        <p:txBody>
          <a:bodyPr/>
          <a:lstStyle/>
          <a:p>
            <a:fld id="{EEBC4E71-C25F-4225-BA85-E2827AC1858C}" type="slidenum">
              <a:rPr lang="zh-TW" altLang="en-US" smtClean="0"/>
              <a:t>36</a:t>
            </a:fld>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229240" y="657226"/>
            <a:ext cx="7821948" cy="4633912"/>
          </a:xfrm>
          <a:prstGeom prst="rect">
            <a:avLst/>
          </a:prstGeom>
        </p:spPr>
      </p:pic>
      <p:sp>
        <p:nvSpPr>
          <p:cNvPr id="2" name="投影片編號版面配置區 1"/>
          <p:cNvSpPr>
            <a:spLocks noGrp="1"/>
          </p:cNvSpPr>
          <p:nvPr>
            <p:ph type="sldNum" sz="quarter" idx="12"/>
          </p:nvPr>
        </p:nvSpPr>
        <p:spPr/>
        <p:txBody>
          <a:bodyPr/>
          <a:lstStyle/>
          <a:p>
            <a:fld id="{EEBC4E71-C25F-4225-BA85-E2827AC1858C}" type="slidenum">
              <a:rPr lang="zh-TW" altLang="en-US" smtClean="0"/>
              <a:t>37</a:t>
            </a:fld>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641819" y="1500188"/>
            <a:ext cx="10650802" cy="3348037"/>
          </a:xfrm>
          <a:prstGeom prst="rect">
            <a:avLst/>
          </a:prstGeom>
        </p:spPr>
      </p:pic>
      <p:sp>
        <p:nvSpPr>
          <p:cNvPr id="3" name="投影片編號版面配置區 2"/>
          <p:cNvSpPr>
            <a:spLocks noGrp="1"/>
          </p:cNvSpPr>
          <p:nvPr>
            <p:ph type="sldNum" sz="quarter" idx="12"/>
          </p:nvPr>
        </p:nvSpPr>
        <p:spPr/>
        <p:txBody>
          <a:bodyPr/>
          <a:lstStyle/>
          <a:p>
            <a:fld id="{EEBC4E71-C25F-4225-BA85-E2827AC1858C}" type="slidenum">
              <a:rPr lang="zh-TW" altLang="en-US" smtClean="0"/>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023938" y="914400"/>
            <a:ext cx="9975056" cy="4495800"/>
          </a:xfrm>
          <a:prstGeom prst="rect">
            <a:avLst/>
          </a:prstGeom>
        </p:spPr>
      </p:pic>
      <p:sp>
        <p:nvSpPr>
          <p:cNvPr id="3" name="投影片編號版面配置區 2"/>
          <p:cNvSpPr>
            <a:spLocks noGrp="1"/>
          </p:cNvSpPr>
          <p:nvPr>
            <p:ph type="sldNum" sz="quarter" idx="12"/>
          </p:nvPr>
        </p:nvSpPr>
        <p:spPr/>
        <p:txBody>
          <a:bodyPr/>
          <a:lstStyle/>
          <a:p>
            <a:fld id="{EEBC4E71-C25F-4225-BA85-E2827AC1858C}" type="slidenum">
              <a:rPr lang="zh-TW" altLang="en-US" smtClean="0"/>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標楷體" panose="03000509000000000000" charset="-120"/>
                <a:ea typeface="標楷體" panose="03000509000000000000" charset="-120"/>
                <a:cs typeface="標楷體" panose="03000509000000000000" charset="-120"/>
              </a:rPr>
              <a:t>一、計畫可行性評估需考慮的問題</a:t>
            </a:r>
            <a:br>
              <a:rPr lang="zh-TW" altLang="zh-TW" dirty="0">
                <a:latin typeface="標楷體" panose="03000509000000000000" charset="-120"/>
                <a:ea typeface="標楷體" panose="03000509000000000000" charset="-120"/>
                <a:cs typeface="標楷體" panose="03000509000000000000" charset="-120"/>
              </a:rPr>
            </a:br>
            <a:r>
              <a:rPr lang="en-US" altLang="zh-TW" kern="100" dirty="0">
                <a:latin typeface="標楷體" panose="03000509000000000000" charset="-120"/>
                <a:ea typeface="標楷體" panose="03000509000000000000" charset="-120"/>
                <a:cs typeface="Times New Roman" panose="02020603050405020304" pitchFamily="18" charset="0"/>
                <a:sym typeface="+mn-ea"/>
              </a:rPr>
              <a:t>1.</a:t>
            </a:r>
            <a:r>
              <a:rPr lang="zh-TW" altLang="zh-TW" sz="3600" kern="100" dirty="0">
                <a:latin typeface="標楷體" panose="03000509000000000000" charset="-120"/>
                <a:ea typeface="標楷體" panose="03000509000000000000" charset="-120"/>
                <a:cs typeface="Times New Roman" panose="02020603050405020304" pitchFamily="18" charset="0"/>
                <a:sym typeface="+mn-ea"/>
              </a:rPr>
              <a:t>計畫可行性評估之工程效益分析</a:t>
            </a:r>
          </a:p>
        </p:txBody>
      </p:sp>
      <p:sp>
        <p:nvSpPr>
          <p:cNvPr id="3" name="內容版面配置區 2"/>
          <p:cNvSpPr>
            <a:spLocks noGrp="1"/>
          </p:cNvSpPr>
          <p:nvPr>
            <p:ph idx="1"/>
          </p:nvPr>
        </p:nvSpPr>
        <p:spPr/>
        <p:txBody>
          <a:bodyPr>
            <a:normAutofit lnSpcReduction="10000"/>
          </a:bodyPr>
          <a:lstStyle/>
          <a:p>
            <a:pPr lvl="0"/>
            <a:r>
              <a:rPr lang="zh-TW" altLang="zh-TW" sz="3200" dirty="0">
                <a:latin typeface="標楷體" panose="03000509000000000000" charset="-120"/>
                <a:ea typeface="標楷體" panose="03000509000000000000" charset="-120"/>
              </a:rPr>
              <a:t>技術可行性</a:t>
            </a:r>
          </a:p>
          <a:p>
            <a:pPr lvl="0"/>
            <a:r>
              <a:rPr lang="zh-TW" altLang="zh-TW" sz="3200" dirty="0">
                <a:latin typeface="標楷體" panose="03000509000000000000" charset="-120"/>
                <a:ea typeface="標楷體" panose="03000509000000000000" charset="-120"/>
              </a:rPr>
              <a:t>操作可行性（人員操作能力）</a:t>
            </a:r>
          </a:p>
          <a:p>
            <a:pPr lvl="0"/>
            <a:r>
              <a:rPr lang="zh-TW" altLang="zh-TW" sz="3200" dirty="0">
                <a:latin typeface="標楷體" panose="03000509000000000000" charset="-120"/>
                <a:ea typeface="標楷體" panose="03000509000000000000" charset="-120"/>
              </a:rPr>
              <a:t>合法可行性</a:t>
            </a:r>
          </a:p>
          <a:p>
            <a:pPr lvl="0"/>
            <a:r>
              <a:rPr lang="zh-TW" altLang="zh-TW" sz="3200" dirty="0">
                <a:latin typeface="標楷體" panose="03000509000000000000" charset="-120"/>
                <a:ea typeface="標楷體" panose="03000509000000000000" charset="-120"/>
              </a:rPr>
              <a:t>調度可行性（能否一次完成）</a:t>
            </a:r>
          </a:p>
          <a:p>
            <a:pPr lvl="0"/>
            <a:r>
              <a:rPr lang="zh-TW" altLang="zh-TW" sz="3200" dirty="0">
                <a:latin typeface="標楷體" panose="03000509000000000000" charset="-120"/>
                <a:ea typeface="標楷體" panose="03000509000000000000" charset="-120"/>
              </a:rPr>
              <a:t>經濟可行性</a:t>
            </a:r>
          </a:p>
          <a:p>
            <a:pPr lvl="0"/>
            <a:r>
              <a:rPr lang="zh-TW" altLang="zh-TW" sz="3200" dirty="0">
                <a:solidFill>
                  <a:srgbClr val="FF0000"/>
                </a:solidFill>
                <a:latin typeface="標楷體" panose="03000509000000000000" charset="-120"/>
                <a:ea typeface="標楷體" panose="03000509000000000000" charset="-120"/>
              </a:rPr>
              <a:t>社會（民意）可行性</a:t>
            </a:r>
          </a:p>
          <a:p>
            <a:pPr lvl="0"/>
            <a:r>
              <a:rPr lang="zh-TW" altLang="zh-TW" sz="3200" dirty="0">
                <a:solidFill>
                  <a:srgbClr val="FF0000"/>
                </a:solidFill>
                <a:latin typeface="標楷體" panose="03000509000000000000" charset="-120"/>
                <a:ea typeface="標楷體" panose="03000509000000000000" charset="-120"/>
              </a:rPr>
              <a:t>生態可行性</a:t>
            </a:r>
          </a:p>
          <a:p>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4</a:t>
            </a:fld>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490662" y="747712"/>
            <a:ext cx="9210675" cy="5362575"/>
          </a:xfrm>
          <a:prstGeom prst="rect">
            <a:avLst/>
          </a:prstGeom>
        </p:spPr>
      </p:pic>
      <p:sp>
        <p:nvSpPr>
          <p:cNvPr id="3" name="投影片編號版面配置區 2"/>
          <p:cNvSpPr>
            <a:spLocks noGrp="1"/>
          </p:cNvSpPr>
          <p:nvPr>
            <p:ph type="sldNum" sz="quarter" idx="12"/>
          </p:nvPr>
        </p:nvSpPr>
        <p:spPr/>
        <p:txBody>
          <a:bodyPr/>
          <a:lstStyle/>
          <a:p>
            <a:fld id="{EEBC4E71-C25F-4225-BA85-E2827AC1858C}" type="slidenum">
              <a:rPr lang="zh-TW" altLang="en-US" smtClean="0"/>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585913" y="583437"/>
            <a:ext cx="8186737" cy="5231575"/>
          </a:xfrm>
          <a:prstGeom prst="rect">
            <a:avLst/>
          </a:prstGeom>
        </p:spPr>
      </p:pic>
      <p:sp>
        <p:nvSpPr>
          <p:cNvPr id="3" name="投影片編號版面配置區 2"/>
          <p:cNvSpPr>
            <a:spLocks noGrp="1"/>
          </p:cNvSpPr>
          <p:nvPr>
            <p:ph type="sldNum" sz="quarter" idx="12"/>
          </p:nvPr>
        </p:nvSpPr>
        <p:spPr/>
        <p:txBody>
          <a:bodyPr/>
          <a:lstStyle/>
          <a:p>
            <a:fld id="{EEBC4E71-C25F-4225-BA85-E2827AC1858C}" type="slidenum">
              <a:rPr lang="zh-TW" altLang="en-US" smtClean="0"/>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368681" y="928688"/>
            <a:ext cx="9060693" cy="4271962"/>
          </a:xfrm>
          <a:prstGeom prst="rect">
            <a:avLst/>
          </a:prstGeom>
        </p:spPr>
      </p:pic>
      <p:sp>
        <p:nvSpPr>
          <p:cNvPr id="3" name="投影片編號版面配置區 2"/>
          <p:cNvSpPr>
            <a:spLocks noGrp="1"/>
          </p:cNvSpPr>
          <p:nvPr>
            <p:ph type="sldNum" sz="quarter" idx="12"/>
          </p:nvPr>
        </p:nvSpPr>
        <p:spPr/>
        <p:txBody>
          <a:bodyPr/>
          <a:lstStyle/>
          <a:p>
            <a:fld id="{EEBC4E71-C25F-4225-BA85-E2827AC1858C}" type="slidenum">
              <a:rPr lang="zh-TW" altLang="en-US" smtClean="0"/>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BC4E71-C25F-4225-BA85-E2827AC1858C}" type="slidenum">
              <a:rPr lang="zh-TW" altLang="en-US" smtClean="0"/>
              <a:t>43</a:t>
            </a:fld>
            <a:endParaRPr lang="zh-TW" altLang="en-US"/>
          </a:p>
        </p:txBody>
      </p:sp>
      <p:sp>
        <p:nvSpPr>
          <p:cNvPr id="3" name="Text Box 2"/>
          <p:cNvSpPr txBox="1"/>
          <p:nvPr/>
        </p:nvSpPr>
        <p:spPr>
          <a:xfrm>
            <a:off x="5083810" y="1374140"/>
            <a:ext cx="309880" cy="368300"/>
          </a:xfrm>
          <a:prstGeom prst="rect">
            <a:avLst/>
          </a:prstGeom>
          <a:noFill/>
        </p:spPr>
        <p:txBody>
          <a:bodyPr wrap="none" rtlCol="0">
            <a:spAutoFit/>
          </a:bodyPr>
          <a:lstStyle/>
          <a:p>
            <a:endParaRPr lang="en-US"/>
          </a:p>
        </p:txBody>
      </p:sp>
      <p:sp>
        <p:nvSpPr>
          <p:cNvPr id="4" name="Text Box 3"/>
          <p:cNvSpPr txBox="1"/>
          <p:nvPr/>
        </p:nvSpPr>
        <p:spPr>
          <a:xfrm>
            <a:off x="3018790" y="2463165"/>
            <a:ext cx="6349365" cy="768350"/>
          </a:xfrm>
          <a:prstGeom prst="rect">
            <a:avLst/>
          </a:prstGeom>
          <a:noFill/>
        </p:spPr>
        <p:txBody>
          <a:bodyPr wrap="square" rtlCol="0">
            <a:spAutoFit/>
          </a:bodyPr>
          <a:lstStyle/>
          <a:p>
            <a:pPr algn="l"/>
            <a:r>
              <a:rPr lang="zh-TW" altLang="zh-TW" sz="4400" kern="100" dirty="0">
                <a:latin typeface="標楷體" panose="03000509000000000000" charset="-120"/>
                <a:ea typeface="標楷體" panose="03000509000000000000" charset="-120"/>
                <a:cs typeface="Times New Roman" panose="02020603050405020304" pitchFamily="18" charset="0"/>
                <a:sym typeface="+mn-ea"/>
              </a:rPr>
              <a:t>三、施工期間之成本控制</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內容版面配置區 3"/>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fld id="{EEBC4E71-C25F-4225-BA85-E2827AC1858C}" type="slidenum">
              <a:rPr lang="zh-TW" altLang="en-US" smtClean="0"/>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rPr>
              <a:t>1.</a:t>
            </a:r>
            <a:r>
              <a:rPr lang="zh-TW" altLang="en-US" dirty="0">
                <a:latin typeface="標楷體" panose="03000509000000000000" charset="-120"/>
                <a:ea typeface="標楷體" panose="03000509000000000000" charset="-120"/>
              </a:rPr>
              <a:t>工程項目成本的特點</a:t>
            </a:r>
          </a:p>
        </p:txBody>
      </p:sp>
      <p:sp>
        <p:nvSpPr>
          <p:cNvPr id="5" name="內容版面配置區 4"/>
          <p:cNvSpPr>
            <a:spLocks noGrp="1"/>
          </p:cNvSpPr>
          <p:nvPr>
            <p:ph idx="1"/>
          </p:nvPr>
        </p:nvSpPr>
        <p:spPr/>
        <p:txBody>
          <a:bodyPr>
            <a:noAutofit/>
          </a:bodyPr>
          <a:lstStyle/>
          <a:p>
            <a:r>
              <a:rPr lang="zh-TW" altLang="en-US" sz="2800" dirty="0"/>
              <a:t>●</a:t>
            </a:r>
            <a:r>
              <a:rPr lang="zh-TW" altLang="en-US" sz="2800" dirty="0">
                <a:latin typeface="標楷體" panose="03000509000000000000" charset="-120"/>
                <a:ea typeface="標楷體" panose="03000509000000000000" charset="-120"/>
                <a:cs typeface="標楷體" panose="03000509000000000000" charset="-120"/>
              </a:rPr>
              <a:t>事前計劃性</a:t>
            </a:r>
            <a:r>
              <a:rPr lang="en-US" altLang="zh-TW" sz="2800" dirty="0">
                <a:latin typeface="標楷體" panose="03000509000000000000" charset="-120"/>
                <a:ea typeface="標楷體" panose="03000509000000000000" charset="-120"/>
                <a:cs typeface="標楷體" panose="03000509000000000000" charset="-120"/>
              </a:rPr>
              <a:t>—</a:t>
            </a:r>
            <a:r>
              <a:rPr lang="zh-TW" altLang="en-US" sz="2800" dirty="0">
                <a:latin typeface="標楷體" panose="03000509000000000000" charset="-120"/>
                <a:ea typeface="標楷體" panose="03000509000000000000" charset="-120"/>
                <a:cs typeface="標楷體" panose="03000509000000000000" charset="-120"/>
              </a:rPr>
              <a:t>從工程投標報價到竣工結算，各階段的成本數據都是事前的計畫成本，項目總成本的控制總是在不同階段的相互比較，以反應總成本變動的情況。</a:t>
            </a:r>
            <a:endParaRPr lang="en-US" altLang="zh-TW" sz="2800" dirty="0">
              <a:latin typeface="標楷體" panose="03000509000000000000" charset="-120"/>
              <a:ea typeface="標楷體" panose="03000509000000000000" charset="-120"/>
              <a:cs typeface="標楷體" panose="03000509000000000000" charset="-120"/>
            </a:endParaRPr>
          </a:p>
          <a:p>
            <a:r>
              <a:rPr lang="zh-TW" altLang="en-US" sz="2800" dirty="0">
                <a:latin typeface="標楷體" panose="03000509000000000000" charset="-120"/>
                <a:ea typeface="標楷體" panose="03000509000000000000" charset="-120"/>
                <a:cs typeface="標楷體" panose="03000509000000000000" charset="-120"/>
              </a:rPr>
              <a:t>●投入複雜性</a:t>
            </a:r>
            <a:r>
              <a:rPr lang="en-US" altLang="zh-TW" sz="2800" dirty="0">
                <a:latin typeface="標楷體" panose="03000509000000000000" charset="-120"/>
                <a:ea typeface="標楷體" panose="03000509000000000000" charset="-120"/>
                <a:cs typeface="標楷體" panose="03000509000000000000" charset="-120"/>
              </a:rPr>
              <a:t>—</a:t>
            </a:r>
            <a:r>
              <a:rPr lang="zh-TW" altLang="en-US" sz="2800" dirty="0">
                <a:latin typeface="標楷體" panose="03000509000000000000" charset="-120"/>
                <a:ea typeface="標楷體" panose="03000509000000000000" charset="-120"/>
                <a:cs typeface="標楷體" panose="03000509000000000000" charset="-120"/>
              </a:rPr>
              <a:t>在承包組織內部有組織層面的投入和項目層面的投入。</a:t>
            </a:r>
            <a:endParaRPr lang="en-US" altLang="zh-TW" sz="2800" dirty="0">
              <a:latin typeface="標楷體" panose="03000509000000000000" charset="-120"/>
              <a:ea typeface="標楷體" panose="03000509000000000000" charset="-120"/>
              <a:cs typeface="標楷體" panose="03000509000000000000" charset="-120"/>
            </a:endParaRPr>
          </a:p>
          <a:p>
            <a:r>
              <a:rPr lang="zh-TW" altLang="en-US" sz="2800" dirty="0">
                <a:latin typeface="標楷體" panose="03000509000000000000" charset="-120"/>
                <a:ea typeface="標楷體" panose="03000509000000000000" charset="-120"/>
                <a:cs typeface="標楷體" panose="03000509000000000000" charset="-120"/>
              </a:rPr>
              <a:t>●核算困難大</a:t>
            </a:r>
            <a:r>
              <a:rPr lang="en-US" altLang="zh-TW" sz="2800" dirty="0">
                <a:latin typeface="標楷體" panose="03000509000000000000" charset="-120"/>
                <a:ea typeface="標楷體" panose="03000509000000000000" charset="-120"/>
                <a:cs typeface="標楷體" panose="03000509000000000000" charset="-120"/>
              </a:rPr>
              <a:t>--</a:t>
            </a:r>
            <a:r>
              <a:rPr lang="zh-TW" altLang="en-US" sz="2800" dirty="0">
                <a:latin typeface="標楷體" panose="03000509000000000000" charset="-120"/>
                <a:ea typeface="標楷體" panose="03000509000000000000" charset="-120"/>
                <a:cs typeface="標楷體" panose="03000509000000000000" charset="-120"/>
              </a:rPr>
              <a:t>以已完成工程成本統計彙集，作為後續類似工程的參考，但因時間、範圍、工地條件及物價指數變動，只能概略參考。</a:t>
            </a:r>
            <a:endParaRPr lang="en-US" altLang="zh-TW" sz="2800" dirty="0">
              <a:latin typeface="標楷體" panose="03000509000000000000" charset="-120"/>
              <a:ea typeface="標楷體" panose="03000509000000000000" charset="-120"/>
              <a:cs typeface="標楷體" panose="03000509000000000000" charset="-120"/>
            </a:endParaRPr>
          </a:p>
          <a:p>
            <a:r>
              <a:rPr lang="zh-TW" altLang="en-US" sz="2800" dirty="0">
                <a:latin typeface="標楷體" panose="03000509000000000000" charset="-120"/>
                <a:ea typeface="標楷體" panose="03000509000000000000" charset="-120"/>
                <a:cs typeface="標楷體" panose="03000509000000000000" charset="-120"/>
              </a:rPr>
              <a:t>●信息不對等</a:t>
            </a:r>
            <a:r>
              <a:rPr lang="en-US" altLang="zh-TW" sz="2800" dirty="0">
                <a:latin typeface="標楷體" panose="03000509000000000000" charset="-120"/>
                <a:ea typeface="標楷體" panose="03000509000000000000" charset="-120"/>
                <a:cs typeface="標楷體" panose="03000509000000000000" charset="-120"/>
              </a:rPr>
              <a:t>—</a:t>
            </a:r>
            <a:r>
              <a:rPr lang="zh-TW" altLang="en-US" sz="2800" dirty="0">
                <a:latin typeface="標楷體" panose="03000509000000000000" charset="-120"/>
                <a:ea typeface="標楷體" panose="03000509000000000000" charset="-120"/>
                <a:cs typeface="標楷體" panose="03000509000000000000" charset="-120"/>
              </a:rPr>
              <a:t>商業機密，承包商實際成本難獲得。</a:t>
            </a:r>
          </a:p>
        </p:txBody>
      </p:sp>
      <p:sp>
        <p:nvSpPr>
          <p:cNvPr id="3" name="投影片編號版面配置區 2"/>
          <p:cNvSpPr>
            <a:spLocks noGrp="1"/>
          </p:cNvSpPr>
          <p:nvPr>
            <p:ph type="sldNum" sz="quarter" idx="12"/>
          </p:nvPr>
        </p:nvSpPr>
        <p:spPr/>
        <p:txBody>
          <a:bodyPr/>
          <a:lstStyle/>
          <a:p>
            <a:fld id="{EEBC4E71-C25F-4225-BA85-E2827AC1858C}" type="slidenum">
              <a:rPr lang="zh-TW" altLang="en-US" smtClean="0"/>
              <a:t>45</a:t>
            </a:fld>
            <a:endParaRPr lang="zh-TW"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rPr>
              <a:t>2.</a:t>
            </a:r>
            <a:r>
              <a:rPr lang="zh-TW" altLang="en-US" dirty="0">
                <a:latin typeface="標楷體" panose="03000509000000000000" charset="-120"/>
                <a:ea typeface="標楷體" panose="03000509000000000000" charset="-120"/>
              </a:rPr>
              <a:t>工程項目成本的分類</a:t>
            </a:r>
          </a:p>
        </p:txBody>
      </p:sp>
      <p:sp>
        <p:nvSpPr>
          <p:cNvPr id="3" name="內容版面配置區 2"/>
          <p:cNvSpPr>
            <a:spLocks noGrp="1"/>
          </p:cNvSpPr>
          <p:nvPr>
            <p:ph idx="1"/>
          </p:nvPr>
        </p:nvSpPr>
        <p:spPr/>
        <p:txBody>
          <a:bodyPr>
            <a:noAutofit/>
          </a:bodyPr>
          <a:lstStyle/>
          <a:p>
            <a:r>
              <a:rPr lang="en-US" altLang="zh-TW" sz="2400" dirty="0"/>
              <a:t>1.</a:t>
            </a:r>
            <a:r>
              <a:rPr lang="zh-TW" altLang="en-US" sz="2400" dirty="0">
                <a:latin typeface="標楷體" panose="03000509000000000000" charset="-120"/>
                <a:ea typeface="標楷體" panose="03000509000000000000" charset="-120"/>
                <a:cs typeface="標楷體" panose="03000509000000000000" charset="-120"/>
              </a:rPr>
              <a:t> 按照工程項目特點和管理要求劃分</a:t>
            </a:r>
            <a:endParaRPr lang="en-US" altLang="zh-TW" sz="2400" dirty="0">
              <a:latin typeface="標楷體" panose="03000509000000000000" charset="-120"/>
              <a:ea typeface="標楷體" panose="03000509000000000000" charset="-120"/>
              <a:cs typeface="標楷體" panose="03000509000000000000" charset="-120"/>
            </a:endParaRPr>
          </a:p>
          <a:p>
            <a:r>
              <a:rPr lang="zh-TW" altLang="en-US" sz="2400" dirty="0">
                <a:latin typeface="標楷體" panose="03000509000000000000" charset="-120"/>
                <a:ea typeface="標楷體" panose="03000509000000000000" charset="-120"/>
                <a:cs typeface="標楷體" panose="03000509000000000000" charset="-120"/>
              </a:rPr>
              <a:t>●預算成本</a:t>
            </a:r>
            <a:r>
              <a:rPr lang="en-US" altLang="zh-TW" sz="2400" dirty="0">
                <a:latin typeface="標楷體" panose="03000509000000000000" charset="-120"/>
                <a:ea typeface="標楷體" panose="03000509000000000000" charset="-120"/>
                <a:cs typeface="標楷體" panose="03000509000000000000" charset="-120"/>
              </a:rPr>
              <a:t>—</a:t>
            </a:r>
            <a:r>
              <a:rPr lang="zh-TW" altLang="en-US" sz="2400" dirty="0">
                <a:latin typeface="標楷體" panose="03000509000000000000" charset="-120"/>
                <a:ea typeface="標楷體" panose="03000509000000000000" charset="-120"/>
                <a:cs typeface="標楷體" panose="03000509000000000000" charset="-120"/>
              </a:rPr>
              <a:t>根據施工圖說、工程數量清單、預算額度、單價分析計算出成本。</a:t>
            </a:r>
            <a:endParaRPr lang="en-US" altLang="zh-TW" sz="2400" dirty="0">
              <a:latin typeface="標楷體" panose="03000509000000000000" charset="-120"/>
              <a:ea typeface="標楷體" panose="03000509000000000000" charset="-120"/>
              <a:cs typeface="標楷體" panose="03000509000000000000" charset="-120"/>
            </a:endParaRPr>
          </a:p>
          <a:p>
            <a:r>
              <a:rPr lang="zh-TW" altLang="en-US" sz="2400" dirty="0">
                <a:latin typeface="標楷體" panose="03000509000000000000" charset="-120"/>
                <a:ea typeface="標楷體" panose="03000509000000000000" charset="-120"/>
                <a:cs typeface="標楷體" panose="03000509000000000000" charset="-120"/>
              </a:rPr>
              <a:t>●計畫成本</a:t>
            </a:r>
            <a:r>
              <a:rPr lang="en-US" altLang="zh-TW" sz="2400" dirty="0">
                <a:latin typeface="標楷體" panose="03000509000000000000" charset="-120"/>
                <a:ea typeface="標楷體" panose="03000509000000000000" charset="-120"/>
                <a:cs typeface="標楷體" panose="03000509000000000000" charset="-120"/>
              </a:rPr>
              <a:t>—</a:t>
            </a:r>
            <a:r>
              <a:rPr lang="zh-TW" altLang="en-US" sz="2400" dirty="0">
                <a:latin typeface="標楷體" panose="03000509000000000000" charset="-120"/>
                <a:ea typeface="標楷體" panose="03000509000000000000" charset="-120"/>
                <a:cs typeface="標楷體" panose="03000509000000000000" charset="-120"/>
              </a:rPr>
              <a:t>依據決標金額計算出之成本。</a:t>
            </a:r>
            <a:endParaRPr lang="en-US" altLang="zh-TW" sz="2400" dirty="0">
              <a:latin typeface="標楷體" panose="03000509000000000000" charset="-120"/>
              <a:ea typeface="標楷體" panose="03000509000000000000" charset="-120"/>
              <a:cs typeface="標楷體" panose="03000509000000000000" charset="-120"/>
            </a:endParaRPr>
          </a:p>
          <a:p>
            <a:r>
              <a:rPr lang="zh-TW" altLang="en-US" sz="2400" dirty="0">
                <a:latin typeface="標楷體" panose="03000509000000000000" charset="-120"/>
                <a:ea typeface="標楷體" panose="03000509000000000000" charset="-120"/>
                <a:cs typeface="標楷體" panose="03000509000000000000" charset="-120"/>
              </a:rPr>
              <a:t>●實際成本</a:t>
            </a:r>
            <a:r>
              <a:rPr lang="en-US" altLang="zh-TW" sz="2400" dirty="0">
                <a:latin typeface="標楷體" panose="03000509000000000000" charset="-120"/>
                <a:ea typeface="標楷體" panose="03000509000000000000" charset="-120"/>
                <a:cs typeface="標楷體" panose="03000509000000000000" charset="-120"/>
              </a:rPr>
              <a:t>—</a:t>
            </a:r>
            <a:r>
              <a:rPr lang="zh-TW" altLang="en-US" sz="2400" dirty="0">
                <a:latin typeface="標楷體" panose="03000509000000000000" charset="-120"/>
                <a:ea typeface="標楷體" panose="03000509000000000000" charset="-120"/>
                <a:cs typeface="標楷體" panose="03000509000000000000" charset="-120"/>
              </a:rPr>
              <a:t>執行後包括數量增減等工程設計變更後之實際支出。</a:t>
            </a:r>
            <a:endParaRPr lang="en-US" altLang="zh-TW" sz="2400" dirty="0">
              <a:latin typeface="標楷體" panose="03000509000000000000" charset="-120"/>
              <a:ea typeface="標楷體" panose="03000509000000000000" charset="-120"/>
              <a:cs typeface="標楷體" panose="03000509000000000000" charset="-120"/>
            </a:endParaRPr>
          </a:p>
          <a:p>
            <a:r>
              <a:rPr lang="en-US" altLang="zh-TW" sz="2400" dirty="0">
                <a:latin typeface="標楷體" panose="03000509000000000000" charset="-120"/>
                <a:ea typeface="標楷體" panose="03000509000000000000" charset="-120"/>
                <a:cs typeface="標楷體" panose="03000509000000000000" charset="-120"/>
              </a:rPr>
              <a:t>2.</a:t>
            </a:r>
            <a:r>
              <a:rPr lang="zh-TW" altLang="en-US" sz="2400" dirty="0">
                <a:latin typeface="標楷體" panose="03000509000000000000" charset="-120"/>
                <a:ea typeface="標楷體" panose="03000509000000000000" charset="-120"/>
                <a:cs typeface="標楷體" panose="03000509000000000000" charset="-120"/>
              </a:rPr>
              <a:t>按照費用與工程量變動的關毅劃分</a:t>
            </a:r>
            <a:endParaRPr lang="en-US" altLang="zh-TW" sz="2400" dirty="0">
              <a:latin typeface="標楷體" panose="03000509000000000000" charset="-120"/>
              <a:ea typeface="標楷體" panose="03000509000000000000" charset="-120"/>
              <a:cs typeface="標楷體" panose="03000509000000000000" charset="-120"/>
            </a:endParaRPr>
          </a:p>
          <a:p>
            <a:r>
              <a:rPr lang="en-US" altLang="zh-TW" sz="2400" dirty="0">
                <a:latin typeface="標楷體" panose="03000509000000000000" charset="-120"/>
                <a:ea typeface="標楷體" panose="03000509000000000000" charset="-120"/>
                <a:cs typeface="標楷體" panose="03000509000000000000" charset="-120"/>
              </a:rPr>
              <a:t>‵</a:t>
            </a:r>
            <a:r>
              <a:rPr lang="zh-TW" altLang="en-US" sz="2400" dirty="0">
                <a:latin typeface="標楷體" panose="03000509000000000000" charset="-120"/>
                <a:ea typeface="標楷體" panose="03000509000000000000" charset="-120"/>
                <a:cs typeface="標楷體" panose="03000509000000000000" charset="-120"/>
              </a:rPr>
              <a:t>●固定成本</a:t>
            </a:r>
            <a:r>
              <a:rPr lang="en-US" altLang="zh-TW" sz="2400" dirty="0">
                <a:latin typeface="標楷體" panose="03000509000000000000" charset="-120"/>
                <a:ea typeface="標楷體" panose="03000509000000000000" charset="-120"/>
                <a:cs typeface="標楷體" panose="03000509000000000000" charset="-120"/>
              </a:rPr>
              <a:t>—</a:t>
            </a:r>
            <a:r>
              <a:rPr lang="zh-TW" altLang="en-US" sz="2400" dirty="0">
                <a:latin typeface="標楷體" panose="03000509000000000000" charset="-120"/>
                <a:ea typeface="標楷體" panose="03000509000000000000" charset="-120"/>
                <a:cs typeface="標楷體" panose="03000509000000000000" charset="-120"/>
              </a:rPr>
              <a:t>指總額在一定時期和工程量範圍內，不受工程量增減變動而相對不變的成本。</a:t>
            </a:r>
            <a:endParaRPr lang="en-US" altLang="zh-TW" sz="2400" dirty="0">
              <a:latin typeface="標楷體" panose="03000509000000000000" charset="-120"/>
              <a:ea typeface="標楷體" panose="03000509000000000000" charset="-120"/>
              <a:cs typeface="標楷體" panose="03000509000000000000" charset="-120"/>
            </a:endParaRPr>
          </a:p>
          <a:p>
            <a:r>
              <a:rPr lang="zh-TW" altLang="en-US" sz="2400" dirty="0">
                <a:latin typeface="標楷體" panose="03000509000000000000" charset="-120"/>
                <a:ea typeface="標楷體" panose="03000509000000000000" charset="-120"/>
                <a:cs typeface="標楷體" panose="03000509000000000000" charset="-120"/>
              </a:rPr>
              <a:t>●變動成本</a:t>
            </a:r>
            <a:r>
              <a:rPr lang="en-US" altLang="zh-TW" sz="2400" dirty="0">
                <a:latin typeface="標楷體" panose="03000509000000000000" charset="-120"/>
                <a:ea typeface="標楷體" panose="03000509000000000000" charset="-120"/>
                <a:cs typeface="標楷體" panose="03000509000000000000" charset="-120"/>
              </a:rPr>
              <a:t>—</a:t>
            </a:r>
            <a:r>
              <a:rPr lang="zh-TW" altLang="en-US" sz="2400" dirty="0">
                <a:latin typeface="標楷體" panose="03000509000000000000" charset="-120"/>
                <a:ea typeface="標楷體" panose="03000509000000000000" charset="-120"/>
                <a:cs typeface="標楷體" panose="03000509000000000000" charset="-120"/>
              </a:rPr>
              <a:t>總額隨工程量變動而成正比例變化的成本。</a:t>
            </a:r>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46</a:t>
            </a:fld>
            <a:endParaRPr lang="zh-TW"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fld id="{EEBC4E71-C25F-4225-BA85-E2827AC1858C}" type="slidenum">
              <a:rPr lang="zh-TW" altLang="en-US" smtClean="0"/>
              <a:t>47</a:t>
            </a:fld>
            <a:endParaRPr lang="zh-TW"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fld id="{EEBC4E71-C25F-4225-BA85-E2827AC1858C}" type="slidenum">
              <a:rPr lang="zh-TW" altLang="en-US" smtClean="0"/>
              <a:t>48</a:t>
            </a:fld>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資料庫圖表 3"/>
          <p:cNvGraphicFramePr/>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fld id="{EEBC4E71-C25F-4225-BA85-E2827AC1858C}" type="slidenum">
              <a:rPr lang="zh-TW" altLang="en-US" smtClean="0"/>
              <a:t>49</a:t>
            </a:fld>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標楷體" panose="03000509000000000000" charset="-120"/>
                <a:ea typeface="標楷體" panose="03000509000000000000" charset="-120"/>
              </a:rPr>
              <a:t>2.</a:t>
            </a:r>
            <a:r>
              <a:rPr lang="zh-TW" altLang="zh-TW" dirty="0">
                <a:latin typeface="標楷體" panose="03000509000000000000" charset="-120"/>
                <a:ea typeface="標楷體" panose="03000509000000000000" charset="-120"/>
              </a:rPr>
              <a:t>經濟可行性評估方法</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normAutofit lnSpcReduction="20000"/>
          </a:bodyPr>
          <a:lstStyle/>
          <a:p>
            <a:r>
              <a:rPr lang="en-US" altLang="zh-TW" sz="3200" dirty="0"/>
              <a:t>1.</a:t>
            </a:r>
            <a:r>
              <a:rPr lang="zh-TW" altLang="en-US" sz="3200" dirty="0">
                <a:latin typeface="標楷體" panose="03000509000000000000" charset="-120"/>
                <a:ea typeface="標楷體" panose="03000509000000000000" charset="-120"/>
                <a:cs typeface="標楷體" panose="03000509000000000000" charset="-120"/>
              </a:rPr>
              <a:t> 經濟</a:t>
            </a:r>
            <a:r>
              <a:rPr lang="zh-TW" altLang="zh-TW" sz="3200" dirty="0">
                <a:latin typeface="標楷體" panose="03000509000000000000" charset="-120"/>
                <a:ea typeface="標楷體" panose="03000509000000000000" charset="-120"/>
                <a:cs typeface="標楷體" panose="03000509000000000000" charset="-120"/>
              </a:rPr>
              <a:t>益本比法</a:t>
            </a:r>
            <a:r>
              <a:rPr lang="en-US" altLang="zh-TW" sz="3200" dirty="0">
                <a:latin typeface="標楷體" panose="03000509000000000000" charset="-120"/>
                <a:ea typeface="標楷體" panose="03000509000000000000" charset="-120"/>
                <a:cs typeface="標楷體" panose="03000509000000000000" charset="-120"/>
              </a:rPr>
              <a:t>—</a:t>
            </a:r>
            <a:r>
              <a:rPr lang="zh-TW" altLang="zh-TW" sz="3200" dirty="0">
                <a:latin typeface="標楷體" panose="03000509000000000000" charset="-120"/>
                <a:ea typeface="標楷體" panose="03000509000000000000" charset="-120"/>
                <a:cs typeface="標楷體" panose="03000509000000000000" charset="-120"/>
                <a:sym typeface="+mn-ea"/>
              </a:rPr>
              <a:t>（</a:t>
            </a:r>
            <a:r>
              <a:rPr lang="en-US" altLang="zh-TW" sz="2400" dirty="0">
                <a:latin typeface="標楷體" panose="03000509000000000000" charset="-120"/>
                <a:ea typeface="標楷體" panose="03000509000000000000" charset="-120"/>
                <a:cs typeface="標楷體" panose="03000509000000000000" charset="-120"/>
                <a:sym typeface="+mn-ea"/>
              </a:rPr>
              <a:t>Benefit-Cost Ratio, B/C ratio</a:t>
            </a:r>
            <a:r>
              <a:rPr lang="zh-TW" altLang="zh-TW" sz="3200" dirty="0">
                <a:latin typeface="標楷體" panose="03000509000000000000" charset="-120"/>
                <a:ea typeface="標楷體" panose="03000509000000000000" charset="-120"/>
                <a:cs typeface="標楷體" panose="03000509000000000000" charset="-120"/>
                <a:sym typeface="+mn-ea"/>
              </a:rPr>
              <a:t>）</a:t>
            </a:r>
            <a:r>
              <a:rPr lang="zh-TW" altLang="zh-TW" sz="3200" dirty="0">
                <a:latin typeface="標楷體" panose="03000509000000000000" charset="-120"/>
                <a:ea typeface="標楷體" panose="03000509000000000000" charset="-120"/>
                <a:cs typeface="標楷體" panose="03000509000000000000" charset="-120"/>
              </a:rPr>
              <a:t>流域綜合治理計畫農田排水工程規劃設計參考手冊選用</a:t>
            </a:r>
            <a:r>
              <a:rPr lang="zh-TW" altLang="en-US" sz="3200" dirty="0">
                <a:latin typeface="標楷體" panose="03000509000000000000" charset="-120"/>
                <a:ea typeface="標楷體" panose="03000509000000000000" charset="-120"/>
                <a:cs typeface="標楷體" panose="03000509000000000000" charset="-120"/>
              </a:rPr>
              <a:t>，計入計畫之</a:t>
            </a:r>
            <a:r>
              <a:rPr lang="zh-TW" altLang="en-US" sz="3200" dirty="0">
                <a:solidFill>
                  <a:srgbClr val="FF0000"/>
                </a:solidFill>
                <a:latin typeface="標楷體" panose="03000509000000000000" charset="-120"/>
                <a:ea typeface="標楷體" panose="03000509000000000000" charset="-120"/>
                <a:cs typeface="標楷體" panose="03000509000000000000" charset="-120"/>
              </a:rPr>
              <a:t>間接效益</a:t>
            </a:r>
            <a:endParaRPr lang="zh-TW" altLang="zh-TW" sz="3200" dirty="0">
              <a:solidFill>
                <a:srgbClr val="FF0000"/>
              </a:solidFill>
              <a:latin typeface="標楷體" panose="03000509000000000000" charset="-120"/>
              <a:ea typeface="標楷體" panose="03000509000000000000" charset="-120"/>
              <a:cs typeface="標楷體" panose="03000509000000000000" charset="-120"/>
            </a:endParaRPr>
          </a:p>
          <a:p>
            <a:pPr lvl="0"/>
            <a:r>
              <a:rPr lang="en-US" altLang="zh-TW" sz="3200" dirty="0">
                <a:latin typeface="標楷體" panose="03000509000000000000" charset="-120"/>
                <a:ea typeface="標楷體" panose="03000509000000000000" charset="-120"/>
                <a:cs typeface="標楷體" panose="03000509000000000000" charset="-120"/>
              </a:rPr>
              <a:t>2.</a:t>
            </a:r>
            <a:r>
              <a:rPr lang="zh-TW" altLang="en-US" sz="3200" dirty="0">
                <a:latin typeface="標楷體" panose="03000509000000000000" charset="-120"/>
                <a:ea typeface="標楷體" panose="03000509000000000000" charset="-120"/>
                <a:cs typeface="標楷體" panose="03000509000000000000" charset="-120"/>
              </a:rPr>
              <a:t> 內</a:t>
            </a:r>
            <a:r>
              <a:rPr lang="zh-TW" altLang="zh-TW" sz="3200" dirty="0">
                <a:latin typeface="標楷體" panose="03000509000000000000" charset="-120"/>
                <a:ea typeface="標楷體" panose="03000509000000000000" charset="-120"/>
                <a:cs typeface="標楷體" panose="03000509000000000000" charset="-120"/>
              </a:rPr>
              <a:t>在投資報酬率（</a:t>
            </a:r>
            <a:r>
              <a:rPr lang="en-US" altLang="zh-TW" sz="2400" dirty="0">
                <a:latin typeface="標楷體" panose="03000509000000000000" charset="-120"/>
                <a:ea typeface="標楷體" panose="03000509000000000000" charset="-120"/>
                <a:cs typeface="標楷體" panose="03000509000000000000" charset="-120"/>
              </a:rPr>
              <a:t>Internal Rate of Return</a:t>
            </a:r>
            <a:r>
              <a:rPr lang="zh-TW" altLang="zh-TW" sz="2400" dirty="0">
                <a:latin typeface="標楷體" panose="03000509000000000000" charset="-120"/>
                <a:ea typeface="標楷體" panose="03000509000000000000" charset="-120"/>
                <a:cs typeface="標楷體" panose="03000509000000000000" charset="-120"/>
              </a:rPr>
              <a:t>，</a:t>
            </a:r>
            <a:r>
              <a:rPr lang="en-US" altLang="zh-TW" sz="2400" dirty="0">
                <a:latin typeface="標楷體" panose="03000509000000000000" charset="-120"/>
                <a:ea typeface="標楷體" panose="03000509000000000000" charset="-120"/>
                <a:cs typeface="標楷體" panose="03000509000000000000" charset="-120"/>
              </a:rPr>
              <a:t>IRR</a:t>
            </a:r>
            <a:r>
              <a:rPr lang="zh-TW" altLang="zh-TW" sz="3200" dirty="0">
                <a:latin typeface="標楷體" panose="03000509000000000000" charset="-120"/>
                <a:ea typeface="標楷體" panose="03000509000000000000" charset="-120"/>
                <a:cs typeface="標楷體" panose="03000509000000000000" charset="-120"/>
              </a:rPr>
              <a:t>）</a:t>
            </a:r>
            <a:r>
              <a:rPr lang="en-US" altLang="zh-TW" sz="3200" dirty="0">
                <a:latin typeface="標楷體" panose="03000509000000000000" charset="-120"/>
                <a:ea typeface="標楷體" panose="03000509000000000000" charset="-120"/>
                <a:cs typeface="標楷體" panose="03000509000000000000" charset="-120"/>
              </a:rPr>
              <a:t>--</a:t>
            </a:r>
            <a:r>
              <a:rPr lang="zh-TW" altLang="en-US" sz="3200" dirty="0">
                <a:latin typeface="標楷體" panose="03000509000000000000" charset="-120"/>
                <a:ea typeface="標楷體" panose="03000509000000000000" charset="-120"/>
                <a:cs typeface="標楷體" panose="03000509000000000000" charset="-120"/>
              </a:rPr>
              <a:t>計入計畫之</a:t>
            </a:r>
            <a:r>
              <a:rPr lang="zh-TW" altLang="en-US" sz="3200" dirty="0">
                <a:solidFill>
                  <a:srgbClr val="FF0000"/>
                </a:solidFill>
                <a:latin typeface="標楷體" panose="03000509000000000000" charset="-120"/>
                <a:ea typeface="標楷體" panose="03000509000000000000" charset="-120"/>
                <a:cs typeface="標楷體" panose="03000509000000000000" charset="-120"/>
              </a:rPr>
              <a:t>間接效益</a:t>
            </a:r>
            <a:r>
              <a:rPr lang="zh-TW" altLang="en-US" sz="3200" dirty="0">
                <a:latin typeface="標楷體" panose="03000509000000000000" charset="-120"/>
                <a:ea typeface="標楷體" panose="03000509000000000000" charset="-120"/>
                <a:cs typeface="標楷體" panose="03000509000000000000" charset="-120"/>
              </a:rPr>
              <a:t>，換算為計畫投資所獲得之</a:t>
            </a:r>
            <a:r>
              <a:rPr lang="zh-TW" altLang="en-US" sz="3200" dirty="0">
                <a:solidFill>
                  <a:srgbClr val="FF0000"/>
                </a:solidFill>
                <a:latin typeface="標楷體" panose="03000509000000000000" charset="-120"/>
                <a:ea typeface="標楷體" panose="03000509000000000000" charset="-120"/>
                <a:cs typeface="標楷體" panose="03000509000000000000" charset="-120"/>
              </a:rPr>
              <a:t>利率，亞洲銀行貸款採用之方法</a:t>
            </a:r>
            <a:endParaRPr lang="zh-TW" altLang="zh-TW" sz="3200" dirty="0">
              <a:solidFill>
                <a:srgbClr val="FF0000"/>
              </a:solidFill>
              <a:latin typeface="標楷體" panose="03000509000000000000" charset="-120"/>
              <a:ea typeface="標楷體" panose="03000509000000000000" charset="-120"/>
              <a:cs typeface="標楷體" panose="03000509000000000000" charset="-120"/>
            </a:endParaRPr>
          </a:p>
          <a:p>
            <a:pPr lvl="0"/>
            <a:r>
              <a:rPr lang="en-US" altLang="zh-TW" sz="3200" dirty="0">
                <a:latin typeface="標楷體" panose="03000509000000000000" charset="-120"/>
                <a:ea typeface="標楷體" panose="03000509000000000000" charset="-120"/>
                <a:cs typeface="標楷體" panose="03000509000000000000" charset="-120"/>
              </a:rPr>
              <a:t>3.</a:t>
            </a:r>
            <a:r>
              <a:rPr lang="zh-TW" altLang="en-US" sz="3200" dirty="0">
                <a:latin typeface="標楷體" panose="03000509000000000000" charset="-120"/>
                <a:ea typeface="標楷體" panose="03000509000000000000" charset="-120"/>
                <a:cs typeface="標楷體" panose="03000509000000000000" charset="-120"/>
              </a:rPr>
              <a:t> </a:t>
            </a:r>
            <a:r>
              <a:rPr lang="zh-TW" altLang="zh-TW" sz="3200" dirty="0">
                <a:latin typeface="標楷體" panose="03000509000000000000" charset="-120"/>
                <a:ea typeface="標楷體" panose="03000509000000000000" charset="-120"/>
                <a:cs typeface="標楷體" panose="03000509000000000000" charset="-120"/>
              </a:rPr>
              <a:t>現金</a:t>
            </a:r>
            <a:r>
              <a:rPr lang="zh-TW" altLang="en-US" sz="3200" dirty="0">
                <a:latin typeface="標楷體" panose="03000509000000000000" charset="-120"/>
                <a:ea typeface="標楷體" panose="03000509000000000000" charset="-120"/>
                <a:cs typeface="標楷體" panose="03000509000000000000" charset="-120"/>
                <a:sym typeface="+mn-ea"/>
              </a:rPr>
              <a:t>經濟淨現值（</a:t>
            </a:r>
            <a:r>
              <a:rPr lang="en-US" altLang="zh-TW" sz="2400" dirty="0">
                <a:latin typeface="標楷體" panose="03000509000000000000" charset="-120"/>
                <a:ea typeface="標楷體" panose="03000509000000000000" charset="-120"/>
                <a:cs typeface="標楷體" panose="03000509000000000000" charset="-120"/>
                <a:sym typeface="+mn-ea"/>
              </a:rPr>
              <a:t>Net Present Value, NPV</a:t>
            </a:r>
            <a:r>
              <a:rPr lang="zh-TW" altLang="en-US" sz="3200" dirty="0">
                <a:latin typeface="標楷體" panose="03000509000000000000" charset="-120"/>
                <a:ea typeface="標楷體" panose="03000509000000000000" charset="-120"/>
                <a:cs typeface="標楷體" panose="03000509000000000000" charset="-120"/>
                <a:sym typeface="+mn-ea"/>
              </a:rPr>
              <a:t>）</a:t>
            </a:r>
            <a:r>
              <a:rPr lang="en-US" altLang="zh-TW" sz="3200" dirty="0">
                <a:latin typeface="標楷體" panose="03000509000000000000" charset="-120"/>
                <a:ea typeface="標楷體" panose="03000509000000000000" charset="-120"/>
                <a:cs typeface="標楷體" panose="03000509000000000000" charset="-120"/>
                <a:sym typeface="+mn-ea"/>
              </a:rPr>
              <a:t>/</a:t>
            </a:r>
            <a:r>
              <a:rPr lang="zh-TW" altLang="zh-TW" sz="3200" dirty="0">
                <a:latin typeface="標楷體" panose="03000509000000000000" charset="-120"/>
                <a:ea typeface="標楷體" panose="03000509000000000000" charset="-120"/>
                <a:cs typeface="標楷體" panose="03000509000000000000" charset="-120"/>
              </a:rPr>
              <a:t>流量分析</a:t>
            </a:r>
            <a:r>
              <a:rPr lang="zh-TW" altLang="en-US" sz="3200" dirty="0">
                <a:latin typeface="標楷體" panose="03000509000000000000" charset="-120"/>
                <a:ea typeface="標楷體" panose="03000509000000000000" charset="-120"/>
                <a:cs typeface="標楷體" panose="03000509000000000000" charset="-120"/>
              </a:rPr>
              <a:t>（財務分析）</a:t>
            </a:r>
            <a:r>
              <a:rPr lang="en-US" altLang="zh-TW" sz="3200" dirty="0">
                <a:latin typeface="標楷體" panose="03000509000000000000" charset="-120"/>
                <a:ea typeface="標楷體" panose="03000509000000000000" charset="-120"/>
                <a:cs typeface="標楷體" panose="03000509000000000000" charset="-120"/>
              </a:rPr>
              <a:t>--</a:t>
            </a:r>
            <a:r>
              <a:rPr lang="zh-TW" altLang="en-US" sz="3200" dirty="0">
                <a:latin typeface="標楷體" panose="03000509000000000000" charset="-120"/>
                <a:ea typeface="標楷體" panose="03000509000000000000" charset="-120"/>
                <a:cs typeface="標楷體" panose="03000509000000000000" charset="-120"/>
              </a:rPr>
              <a:t>不計入</a:t>
            </a:r>
            <a:r>
              <a:rPr lang="zh-TW" altLang="en-US" sz="3200" dirty="0">
                <a:solidFill>
                  <a:srgbClr val="FF0000"/>
                </a:solidFill>
                <a:latin typeface="標楷體" panose="03000509000000000000" charset="-120"/>
                <a:ea typeface="標楷體" panose="03000509000000000000" charset="-120"/>
                <a:cs typeface="標楷體" panose="03000509000000000000" charset="-120"/>
              </a:rPr>
              <a:t>間接效益</a:t>
            </a:r>
            <a:r>
              <a:rPr lang="zh-TW" altLang="en-US" sz="3200" dirty="0">
                <a:latin typeface="標楷體" panose="03000509000000000000" charset="-120"/>
                <a:ea typeface="標楷體" panose="03000509000000000000" charset="-120"/>
                <a:cs typeface="標楷體" panose="03000509000000000000" charset="-120"/>
              </a:rPr>
              <a:t>，為一般商業投資計畫採用之方法</a:t>
            </a:r>
            <a:endParaRPr lang="zh-TW" altLang="zh-TW" sz="3200" dirty="0">
              <a:latin typeface="標楷體" panose="03000509000000000000" charset="-120"/>
              <a:ea typeface="標楷體" panose="03000509000000000000" charset="-120"/>
              <a:cs typeface="標楷體" panose="03000509000000000000" charset="-120"/>
            </a:endParaRPr>
          </a:p>
          <a:p>
            <a:endParaRPr lang="zh-TW" altLang="en-US" dirty="0">
              <a:latin typeface="標楷體" panose="03000509000000000000" charset="-120"/>
              <a:ea typeface="標楷體" panose="03000509000000000000" charset="-120"/>
              <a:cs typeface="標楷體" panose="03000509000000000000" charset="-120"/>
            </a:endParaRPr>
          </a:p>
        </p:txBody>
      </p:sp>
      <p:sp>
        <p:nvSpPr>
          <p:cNvPr id="4" name="投影片編號版面配置區 3"/>
          <p:cNvSpPr>
            <a:spLocks noGrp="1"/>
          </p:cNvSpPr>
          <p:nvPr>
            <p:ph type="sldNum" sz="quarter" idx="12"/>
          </p:nvPr>
        </p:nvSpPr>
        <p:spPr/>
        <p:txBody>
          <a:bodyPr/>
          <a:lstStyle/>
          <a:p>
            <a:fld id="{EEBC4E71-C25F-4225-BA85-E2827AC1858C}" type="slidenum">
              <a:rPr lang="zh-TW" altLang="en-US" smtClean="0"/>
              <a:t>5</a:t>
            </a:fld>
            <a:endParaRPr lang="zh-TW"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pPr algn="ctr"/>
            <a:r>
              <a:rPr lang="en-US" altLang="zh-TW" dirty="0"/>
              <a:t>THE</a:t>
            </a:r>
            <a:r>
              <a:rPr lang="zh-TW" altLang="en-US" dirty="0"/>
              <a:t>  </a:t>
            </a:r>
            <a:r>
              <a:rPr lang="en-US" altLang="zh-TW" dirty="0"/>
              <a:t>END</a:t>
            </a:r>
            <a:endParaRPr lang="zh-TW" altLang="en-US" dirty="0"/>
          </a:p>
        </p:txBody>
      </p:sp>
      <p:sp>
        <p:nvSpPr>
          <p:cNvPr id="5" name="副標題 4"/>
          <p:cNvSpPr>
            <a:spLocks noGrp="1"/>
          </p:cNvSpPr>
          <p:nvPr>
            <p:ph type="subTitle" idx="1"/>
          </p:nvPr>
        </p:nvSpPr>
        <p:spPr/>
        <p:txBody>
          <a:bodyPr/>
          <a:lstStyle/>
          <a:p>
            <a:endParaRPr lang="zh-TW" altLang="en-US"/>
          </a:p>
        </p:txBody>
      </p:sp>
      <p:sp>
        <p:nvSpPr>
          <p:cNvPr id="2" name="投影片編號版面配置區 1"/>
          <p:cNvSpPr>
            <a:spLocks noGrp="1"/>
          </p:cNvSpPr>
          <p:nvPr>
            <p:ph type="sldNum" sz="quarter" idx="12"/>
          </p:nvPr>
        </p:nvSpPr>
        <p:spPr/>
        <p:txBody>
          <a:bodyPr/>
          <a:lstStyle/>
          <a:p>
            <a:fld id="{EEBC4E71-C25F-4225-BA85-E2827AC1858C}" type="slidenum">
              <a:rPr lang="zh-TW" altLang="en-US" smtClean="0"/>
              <a:t>50</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a:latin typeface="標楷體" panose="03000509000000000000" charset="-120"/>
                <a:ea typeface="標楷體" panose="03000509000000000000" charset="-120"/>
                <a:cs typeface="標楷體" panose="03000509000000000000" charset="-120"/>
                <a:sym typeface="+mn-ea"/>
              </a:rPr>
              <a:t>3.</a:t>
            </a:r>
            <a:r>
              <a:rPr lang="zh-TW" altLang="en-US" dirty="0">
                <a:latin typeface="標楷體" panose="03000509000000000000" charset="-120"/>
                <a:ea typeface="標楷體" panose="03000509000000000000" charset="-120"/>
                <a:cs typeface="標楷體" panose="03000509000000000000" charset="-120"/>
                <a:sym typeface="+mn-ea"/>
              </a:rPr>
              <a:t>經濟</a:t>
            </a:r>
            <a:r>
              <a:rPr lang="zh-TW" altLang="zh-TW" dirty="0">
                <a:latin typeface="標楷體" panose="03000509000000000000" charset="-120"/>
                <a:ea typeface="標楷體" panose="03000509000000000000" charset="-120"/>
                <a:cs typeface="標楷體" panose="03000509000000000000" charset="-120"/>
                <a:sym typeface="+mn-ea"/>
              </a:rPr>
              <a:t>益本比</a:t>
            </a:r>
            <a:endParaRPr lang="en-US"/>
          </a:p>
        </p:txBody>
      </p:sp>
      <p:sp>
        <p:nvSpPr>
          <p:cNvPr id="4" name="Slide Number Placeholder 3"/>
          <p:cNvSpPr>
            <a:spLocks noGrp="1"/>
          </p:cNvSpPr>
          <p:nvPr>
            <p:ph type="sldNum" sz="quarter" idx="12"/>
          </p:nvPr>
        </p:nvSpPr>
        <p:spPr/>
        <p:txBody>
          <a:bodyPr/>
          <a:lstStyle/>
          <a:p>
            <a:fld id="{EEBC4E71-C25F-4225-BA85-E2827AC1858C}" type="slidenum">
              <a:rPr lang="zh-TW" altLang="en-US" sz="2485" smtClean="0"/>
              <a:t>6</a:t>
            </a:fld>
            <a:endParaRPr lang="zh-TW" altLang="en-US" sz="2485"/>
          </a:p>
        </p:txBody>
      </p:sp>
      <p:graphicFrame>
        <p:nvGraphicFramePr>
          <p:cNvPr id="8" name="Content Placeholder 7"/>
          <p:cNvGraphicFramePr>
            <a:graphicFrameLocks noGrp="1" noChangeAspect="1"/>
          </p:cNvGraphicFramePr>
          <p:nvPr>
            <p:ph idx="1"/>
          </p:nvPr>
        </p:nvGraphicFramePr>
        <p:xfrm>
          <a:off x="2980690" y="1864995"/>
          <a:ext cx="5467985" cy="4425950"/>
        </p:xfrm>
        <a:graphic>
          <a:graphicData uri="http://schemas.openxmlformats.org/presentationml/2006/ole">
            <mc:AlternateContent xmlns:mc="http://schemas.openxmlformats.org/markup-compatibility/2006">
              <mc:Choice xmlns:v="urn:schemas-microsoft-com:vml" Requires="v">
                <p:oleObj spid="_x0000_s1026" r:id="rId3" imgW="2270760" imgH="3611880" progId="Paint.Picture">
                  <p:embed/>
                </p:oleObj>
              </mc:Choice>
              <mc:Fallback>
                <p:oleObj r:id="rId3" imgW="2270760" imgH="3611880" progId="Paint.Picture">
                  <p:embed/>
                  <p:pic>
                    <p:nvPicPr>
                      <p:cNvPr id="0" name="Picture 8"/>
                      <p:cNvPicPr/>
                      <p:nvPr/>
                    </p:nvPicPr>
                    <p:blipFill>
                      <a:blip r:embed="rId4"/>
                      <a:stretch>
                        <a:fillRect/>
                      </a:stretch>
                    </p:blipFill>
                    <p:spPr>
                      <a:xfrm>
                        <a:off x="2980690" y="1864995"/>
                        <a:ext cx="5467985" cy="4425950"/>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a:latin typeface="標楷體" panose="03000509000000000000" charset="-120"/>
                <a:ea typeface="標楷體" panose="03000509000000000000" charset="-120"/>
                <a:cs typeface="標楷體" panose="03000509000000000000" charset="-120"/>
                <a:sym typeface="+mn-ea"/>
              </a:rPr>
              <a:t>4.</a:t>
            </a:r>
            <a:r>
              <a:rPr lang="zh-TW" altLang="en-US" dirty="0">
                <a:latin typeface="標楷體" panose="03000509000000000000" charset="-120"/>
                <a:ea typeface="標楷體" panose="03000509000000000000" charset="-120"/>
                <a:cs typeface="標楷體" panose="03000509000000000000" charset="-120"/>
                <a:sym typeface="+mn-ea"/>
              </a:rPr>
              <a:t>內</a:t>
            </a:r>
            <a:r>
              <a:rPr lang="zh-TW" altLang="zh-TW" dirty="0">
                <a:latin typeface="標楷體" panose="03000509000000000000" charset="-120"/>
                <a:ea typeface="標楷體" panose="03000509000000000000" charset="-120"/>
                <a:cs typeface="標楷體" panose="03000509000000000000" charset="-120"/>
                <a:sym typeface="+mn-ea"/>
              </a:rPr>
              <a:t>在投資報酬率</a:t>
            </a:r>
            <a:endParaRPr lang="en-US"/>
          </a:p>
        </p:txBody>
      </p:sp>
      <p:sp>
        <p:nvSpPr>
          <p:cNvPr id="4" name="Slide Number Placeholder 3"/>
          <p:cNvSpPr>
            <a:spLocks noGrp="1"/>
          </p:cNvSpPr>
          <p:nvPr>
            <p:ph type="sldNum" sz="quarter" idx="12"/>
          </p:nvPr>
        </p:nvSpPr>
        <p:spPr/>
        <p:txBody>
          <a:bodyPr/>
          <a:lstStyle/>
          <a:p>
            <a:fld id="{EEBC4E71-C25F-4225-BA85-E2827AC1858C}" type="slidenum">
              <a:rPr lang="zh-TW" altLang="en-US" sz="2485" smtClean="0"/>
              <a:t>7</a:t>
            </a:fld>
            <a:endParaRPr lang="zh-TW" altLang="en-US" sz="2485"/>
          </a:p>
        </p:txBody>
      </p:sp>
      <p:graphicFrame>
        <p:nvGraphicFramePr>
          <p:cNvPr id="5" name="Content Placeholder 4"/>
          <p:cNvGraphicFramePr>
            <a:graphicFrameLocks noGrp="1" noChangeAspect="1"/>
          </p:cNvGraphicFramePr>
          <p:nvPr>
            <p:ph idx="1"/>
          </p:nvPr>
        </p:nvGraphicFramePr>
        <p:xfrm>
          <a:off x="2682240" y="1925955"/>
          <a:ext cx="7338060" cy="4340860"/>
        </p:xfrm>
        <a:graphic>
          <a:graphicData uri="http://schemas.openxmlformats.org/presentationml/2006/ole">
            <mc:AlternateContent xmlns:mc="http://schemas.openxmlformats.org/markup-compatibility/2006">
              <mc:Choice xmlns:v="urn:schemas-microsoft-com:vml" Requires="v">
                <p:oleObj spid="_x0000_s2050" r:id="rId3" imgW="2446020" imgH="2255520" progId="Paint.Picture">
                  <p:embed/>
                </p:oleObj>
              </mc:Choice>
              <mc:Fallback>
                <p:oleObj r:id="rId3" imgW="2446020" imgH="2255520" progId="Paint.Picture">
                  <p:embed/>
                  <p:pic>
                    <p:nvPicPr>
                      <p:cNvPr id="0" name="Picture 5"/>
                      <p:cNvPicPr/>
                      <p:nvPr/>
                    </p:nvPicPr>
                    <p:blipFill>
                      <a:blip r:embed="rId4"/>
                      <a:stretch>
                        <a:fillRect/>
                      </a:stretch>
                    </p:blipFill>
                    <p:spPr>
                      <a:xfrm>
                        <a:off x="2682240" y="1925955"/>
                        <a:ext cx="7338060" cy="4340860"/>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a:latin typeface="標楷體" panose="03000509000000000000" charset="-120"/>
                <a:ea typeface="標楷體" panose="03000509000000000000" charset="-120"/>
                <a:cs typeface="標楷體" panose="03000509000000000000" charset="-120"/>
                <a:sym typeface="+mn-ea"/>
              </a:rPr>
              <a:t>5.</a:t>
            </a:r>
            <a:r>
              <a:rPr lang="zh-TW" altLang="en-US" dirty="0">
                <a:latin typeface="標楷體" panose="03000509000000000000" charset="-120"/>
                <a:ea typeface="標楷體" panose="03000509000000000000" charset="-120"/>
                <a:cs typeface="標楷體" panose="03000509000000000000" charset="-120"/>
                <a:sym typeface="+mn-ea"/>
              </a:rPr>
              <a:t>經濟淨現值</a:t>
            </a:r>
            <a:endParaRPr lang="en-US"/>
          </a:p>
        </p:txBody>
      </p:sp>
      <p:sp>
        <p:nvSpPr>
          <p:cNvPr id="4" name="Slide Number Placeholder 3"/>
          <p:cNvSpPr>
            <a:spLocks noGrp="1"/>
          </p:cNvSpPr>
          <p:nvPr>
            <p:ph type="sldNum" sz="quarter" idx="12"/>
          </p:nvPr>
        </p:nvSpPr>
        <p:spPr/>
        <p:txBody>
          <a:bodyPr/>
          <a:lstStyle/>
          <a:p>
            <a:fld id="{EEBC4E71-C25F-4225-BA85-E2827AC1858C}" type="slidenum">
              <a:rPr lang="zh-TW" altLang="en-US" sz="2485" smtClean="0"/>
              <a:t>8</a:t>
            </a:fld>
            <a:endParaRPr lang="zh-TW" altLang="en-US" sz="2485"/>
          </a:p>
        </p:txBody>
      </p:sp>
      <p:graphicFrame>
        <p:nvGraphicFramePr>
          <p:cNvPr id="5" name="Content Placeholder 4"/>
          <p:cNvGraphicFramePr>
            <a:graphicFrameLocks noGrp="1" noChangeAspect="1"/>
          </p:cNvGraphicFramePr>
          <p:nvPr>
            <p:ph idx="1"/>
          </p:nvPr>
        </p:nvGraphicFramePr>
        <p:xfrm>
          <a:off x="2336165" y="1851660"/>
          <a:ext cx="7214870" cy="4410710"/>
        </p:xfrm>
        <a:graphic>
          <a:graphicData uri="http://schemas.openxmlformats.org/presentationml/2006/ole">
            <mc:AlternateContent xmlns:mc="http://schemas.openxmlformats.org/markup-compatibility/2006">
              <mc:Choice xmlns:v="urn:schemas-microsoft-com:vml" Requires="v">
                <p:oleObj spid="_x0000_s3074" r:id="rId3" imgW="2689860" imgH="2598420" progId="Paint.Picture">
                  <p:embed/>
                </p:oleObj>
              </mc:Choice>
              <mc:Fallback>
                <p:oleObj r:id="rId3" imgW="2689860" imgH="2598420" progId="Paint.Picture">
                  <p:embed/>
                  <p:pic>
                    <p:nvPicPr>
                      <p:cNvPr id="0" name="Picture 5"/>
                      <p:cNvPicPr/>
                      <p:nvPr/>
                    </p:nvPicPr>
                    <p:blipFill>
                      <a:blip r:embed="rId4"/>
                      <a:stretch>
                        <a:fillRect/>
                      </a:stretch>
                    </p:blipFill>
                    <p:spPr>
                      <a:xfrm>
                        <a:off x="2336165" y="1851660"/>
                        <a:ext cx="7214870" cy="441071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a:latin typeface="標楷體" panose="03000509000000000000" charset="-120"/>
                <a:ea typeface="標楷體" panose="03000509000000000000" charset="-120"/>
                <a:cs typeface="標楷體" panose="03000509000000000000" charset="-120"/>
                <a:sym typeface="+mn-ea"/>
              </a:rPr>
              <a:t>6.</a:t>
            </a:r>
            <a:r>
              <a:rPr lang="zh-TW" altLang="en-US" dirty="0">
                <a:latin typeface="標楷體" panose="03000509000000000000" charset="-120"/>
                <a:ea typeface="標楷體" panose="03000509000000000000" charset="-120"/>
                <a:cs typeface="標楷體" panose="03000509000000000000" charset="-120"/>
                <a:sym typeface="+mn-ea"/>
              </a:rPr>
              <a:t>經濟淨現值</a:t>
            </a:r>
            <a:r>
              <a:rPr lang="en-US" altLang="zh-TW" dirty="0">
                <a:latin typeface="標楷體" panose="03000509000000000000" charset="-120"/>
                <a:ea typeface="標楷體" panose="03000509000000000000" charset="-120"/>
                <a:cs typeface="標楷體" panose="03000509000000000000" charset="-120"/>
                <a:sym typeface="+mn-ea"/>
              </a:rPr>
              <a:t>/</a:t>
            </a:r>
            <a:r>
              <a:rPr lang="zh-TW" altLang="zh-TW" dirty="0">
                <a:latin typeface="標楷體" panose="03000509000000000000" charset="-120"/>
                <a:ea typeface="標楷體" panose="03000509000000000000" charset="-120"/>
                <a:cs typeface="標楷體" panose="03000509000000000000" charset="-120"/>
                <a:sym typeface="+mn-ea"/>
              </a:rPr>
              <a:t>現金流量分析</a:t>
            </a:r>
            <a:endParaRPr lang="en-US" altLang="zh-TW" dirty="0">
              <a:latin typeface="標楷體" panose="03000509000000000000" charset="-120"/>
              <a:ea typeface="標楷體" panose="03000509000000000000" charset="-120"/>
              <a:cs typeface="標楷體" panose="03000509000000000000" charset="-120"/>
              <a:sym typeface="+mn-ea"/>
            </a:endParaRPr>
          </a:p>
        </p:txBody>
      </p:sp>
      <p:sp>
        <p:nvSpPr>
          <p:cNvPr id="4" name="Slide Number Placeholder 3"/>
          <p:cNvSpPr>
            <a:spLocks noGrp="1"/>
          </p:cNvSpPr>
          <p:nvPr>
            <p:ph type="sldNum" sz="quarter" idx="12"/>
          </p:nvPr>
        </p:nvSpPr>
        <p:spPr/>
        <p:txBody>
          <a:bodyPr/>
          <a:lstStyle/>
          <a:p>
            <a:fld id="{EEBC4E71-C25F-4225-BA85-E2827AC1858C}" type="slidenum">
              <a:rPr lang="zh-TW" altLang="en-US" sz="2485" smtClean="0"/>
              <a:t>9</a:t>
            </a:fld>
            <a:endParaRPr lang="zh-TW" altLang="en-US" sz="2485"/>
          </a:p>
        </p:txBody>
      </p:sp>
      <p:graphicFrame>
        <p:nvGraphicFramePr>
          <p:cNvPr id="5" name="Content Placeholder 4"/>
          <p:cNvGraphicFramePr>
            <a:graphicFrameLocks noGrp="1" noChangeAspect="1"/>
          </p:cNvGraphicFramePr>
          <p:nvPr>
            <p:ph idx="1"/>
          </p:nvPr>
        </p:nvGraphicFramePr>
        <p:xfrm>
          <a:off x="1200150" y="1737360"/>
          <a:ext cx="10415270" cy="4472305"/>
        </p:xfrm>
        <a:graphic>
          <a:graphicData uri="http://schemas.openxmlformats.org/presentationml/2006/ole">
            <mc:AlternateContent xmlns:mc="http://schemas.openxmlformats.org/markup-compatibility/2006">
              <mc:Choice xmlns:v="urn:schemas-microsoft-com:vml" Requires="v">
                <p:oleObj spid="_x0000_s4098" r:id="rId3" imgW="6568440" imgH="3307080" progId="Paint.Picture">
                  <p:embed/>
                </p:oleObj>
              </mc:Choice>
              <mc:Fallback>
                <p:oleObj r:id="rId3" imgW="6568440" imgH="3307080" progId="Paint.Picture">
                  <p:embed/>
                  <p:pic>
                    <p:nvPicPr>
                      <p:cNvPr id="0" name="Picture 5"/>
                      <p:cNvPicPr/>
                      <p:nvPr/>
                    </p:nvPicPr>
                    <p:blipFill>
                      <a:blip r:embed="rId4"/>
                      <a:stretch>
                        <a:fillRect/>
                      </a:stretch>
                    </p:blipFill>
                    <p:spPr>
                      <a:xfrm>
                        <a:off x="1200150" y="1737360"/>
                        <a:ext cx="10415270" cy="4472305"/>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2317</Words>
  <Application>Microsoft Office PowerPoint</Application>
  <PresentationFormat>寬螢幕</PresentationFormat>
  <Paragraphs>472</Paragraphs>
  <Slides>50</Slides>
  <Notes>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50</vt:i4>
      </vt:variant>
    </vt:vector>
  </HeadingPairs>
  <TitlesOfParts>
    <vt:vector size="58" baseType="lpstr">
      <vt:lpstr>微軟正黑體</vt:lpstr>
      <vt:lpstr>新細明體</vt:lpstr>
      <vt:lpstr>標楷體</vt:lpstr>
      <vt:lpstr>Calibri</vt:lpstr>
      <vt:lpstr>Calibri Light</vt:lpstr>
      <vt:lpstr>Times New Roman</vt:lpstr>
      <vt:lpstr>回顧</vt:lpstr>
      <vt:lpstr>Bitmap Image</vt:lpstr>
      <vt:lpstr>農田水利工程成本 </vt:lpstr>
      <vt:lpstr>簡歷 </vt:lpstr>
      <vt:lpstr>農田水利工程成本應用時機 </vt:lpstr>
      <vt:lpstr>一、計畫可行性評估需考慮的問題 1.計畫可行性評估之工程效益分析</vt:lpstr>
      <vt:lpstr>2.經濟可行性評估方法 </vt:lpstr>
      <vt:lpstr>3.經濟益本比</vt:lpstr>
      <vt:lpstr>4.內在投資報酬率</vt:lpstr>
      <vt:lpstr>5.經濟淨現值</vt:lpstr>
      <vt:lpstr>6.經濟淨現值/現金流量分析</vt:lpstr>
      <vt:lpstr>7.經濟益本比法 </vt:lpstr>
      <vt:lpstr>8.成本分析設定條件 </vt:lpstr>
      <vt:lpstr>水利設施耐用年數與年運轉維護費率表</vt:lpstr>
      <vt:lpstr>9.年計成本 </vt:lpstr>
      <vt:lpstr>PowerPoint 簡報</vt:lpstr>
      <vt:lpstr>10.運轉及維護成本 </vt:lpstr>
      <vt:lpstr>11.效益分析-直接損失 </vt:lpstr>
      <vt:lpstr>PowerPoint 簡報</vt:lpstr>
      <vt:lpstr>12.效益分析-直接效益 </vt:lpstr>
      <vt:lpstr>PowerPoint 簡報</vt:lpstr>
      <vt:lpstr>計畫治理前農損概估表—保護面積104.4公頃</vt:lpstr>
      <vt:lpstr>計畫治理後農損概估表—保護面積104.4公頃</vt:lpstr>
      <vt:lpstr>養殖魚塭之損失計算方法</vt:lpstr>
      <vt:lpstr>一般資產洪災損失表</vt:lpstr>
      <vt:lpstr>治理前建物災損概估表—住宅區面積26.75公頃</vt:lpstr>
      <vt:lpstr>治理後建物災損概估表—住宅區面積26.75公頃</vt:lpstr>
      <vt:lpstr>PowerPoint 簡報</vt:lpstr>
      <vt:lpstr>PowerPoint 簡報</vt:lpstr>
      <vt:lpstr>13.效益分析-間接效益</vt:lpstr>
      <vt:lpstr>案例</vt:lpstr>
      <vt:lpstr>二、工程設計方案比較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1.工程項目成本的特點</vt:lpstr>
      <vt:lpstr>2.工程項目成本的分類</vt:lpstr>
      <vt:lpstr>PowerPoint 簡報</vt:lpstr>
      <vt:lpstr>PowerPoint 簡報</vt:lpstr>
      <vt:lpstr>PowerPoint 簡報</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農田水利工程成本</dc:title>
  <dc:creator>Tom Lin</dc:creator>
  <cp:lastModifiedBy>林柏綸</cp:lastModifiedBy>
  <cp:revision>70</cp:revision>
  <dcterms:created xsi:type="dcterms:W3CDTF">2019-07-13T07:24:00Z</dcterms:created>
  <dcterms:modified xsi:type="dcterms:W3CDTF">2022-06-21T01:13:43Z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1033-11.2.0.11156</vt:lpwstr>
  </property>
  <property fmtid="{D5CDD505-2E9C-101B-9397-08002B2CF9AE}" pid="3" name="ICV">
    <vt:lpwstr>1C1B21006A02476B98AEDC1E66E3B407</vt:lpwstr>
  </property>
</Properties>
</file>