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6" r:id="rId1"/>
    <p:sldMasterId id="2147483679" r:id="rId2"/>
  </p:sldMasterIdLst>
  <p:notesMasterIdLst>
    <p:notesMasterId r:id="rId22"/>
  </p:notesMasterIdLst>
  <p:sldIdLst>
    <p:sldId id="268" r:id="rId3"/>
    <p:sldId id="292" r:id="rId4"/>
    <p:sldId id="269" r:id="rId5"/>
    <p:sldId id="270" r:id="rId6"/>
    <p:sldId id="278" r:id="rId7"/>
    <p:sldId id="279" r:id="rId8"/>
    <p:sldId id="280" r:id="rId9"/>
    <p:sldId id="281" r:id="rId10"/>
    <p:sldId id="273" r:id="rId11"/>
    <p:sldId id="274" r:id="rId12"/>
    <p:sldId id="287" r:id="rId13"/>
    <p:sldId id="288" r:id="rId14"/>
    <p:sldId id="289" r:id="rId15"/>
    <p:sldId id="290" r:id="rId16"/>
    <p:sldId id="293" r:id="rId17"/>
    <p:sldId id="284" r:id="rId18"/>
    <p:sldId id="258" r:id="rId19"/>
    <p:sldId id="285" r:id="rId20"/>
    <p:sldId id="291" r:id="rId21"/>
  </p:sldIdLst>
  <p:sldSz cx="12192000" cy="6858000"/>
  <p:notesSz cx="6858000" cy="9144000"/>
  <p:embeddedFontLst>
    <p:embeddedFont>
      <p:font typeface="微软雅黑" panose="020B0503020204020204" pitchFamily="34" charset="-122"/>
      <p:regular r:id="rId23"/>
      <p:bold r:id="rId24"/>
    </p:embeddedFont>
    <p:embeddedFont>
      <p:font typeface="宋体" panose="02010600030101010101" pitchFamily="2" charset="-122"/>
      <p:regular r:id="rId25"/>
    </p:embeddedFont>
    <p:embeddedFont>
      <p:font typeface="Microsoft JhengHei" panose="020B0604030504040204" pitchFamily="34" charset="-120"/>
      <p:regular r:id="rId26"/>
      <p:bold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Segoe UI Light" panose="020B0502040204020203" pitchFamily="34" charset="0"/>
      <p:regular r:id="rId36"/>
      <p:italic r:id="rId37"/>
    </p:embeddedFont>
    <p:embeddedFont>
      <p:font typeface="標楷體" panose="03000509000000000000" pitchFamily="65" charset="-120"/>
      <p:regular r:id="rId38"/>
    </p:embeddedFont>
  </p:embeddedFontLst>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836"/>
    <a:srgbClr val="61C09E"/>
    <a:srgbClr val="C6C1F1"/>
    <a:srgbClr val="D870BB"/>
    <a:srgbClr val="E3A663"/>
    <a:srgbClr val="738DBB"/>
    <a:srgbClr val="E2A04C"/>
    <a:srgbClr val="F23C00"/>
    <a:srgbClr val="800000"/>
    <a:srgbClr val="F3B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8" autoAdjust="0"/>
    <p:restoredTop sz="93631"/>
  </p:normalViewPr>
  <p:slideViewPr>
    <p:cSldViewPr snapToGrid="0" snapToObjects="1">
      <p:cViewPr varScale="1">
        <p:scale>
          <a:sx n="95" d="100"/>
          <a:sy n="95" d="100"/>
        </p:scale>
        <p:origin x="496" y="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2022/4/25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xmlns:p14="http://schemas.microsoft.com/office/powerpoint/2010/main"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直角三角形 7"/>
          <p:cNvSpPr/>
          <p:nvPr userDrawn="1"/>
        </p:nvSpPr>
        <p:spPr>
          <a:xfrm rot="5400000">
            <a:off x="1657349" y="-1657351"/>
            <a:ext cx="1155700" cy="4470402"/>
          </a:xfrm>
          <a:prstGeom prst="rtTriangle">
            <a:avLst/>
          </a:pr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直角三角形 6"/>
          <p:cNvSpPr/>
          <p:nvPr userDrawn="1"/>
        </p:nvSpPr>
        <p:spPr>
          <a:xfrm rot="16200000">
            <a:off x="7480300" y="2146300"/>
            <a:ext cx="6451600" cy="2971800"/>
          </a:xfrm>
          <a:prstGeom prst="rtTriangle">
            <a:avLst/>
          </a:prstGeom>
          <a:solidFill>
            <a:schemeClr val="accent3"/>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直角三角形 4"/>
          <p:cNvSpPr/>
          <p:nvPr userDrawn="1"/>
        </p:nvSpPr>
        <p:spPr>
          <a:xfrm rot="5400000">
            <a:off x="0" y="0"/>
            <a:ext cx="1752600" cy="17526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直角三角形 5"/>
          <p:cNvSpPr/>
          <p:nvPr userDrawn="1"/>
        </p:nvSpPr>
        <p:spPr>
          <a:xfrm rot="16200000">
            <a:off x="8165252" y="2831252"/>
            <a:ext cx="3695700" cy="4357796"/>
          </a:xfrm>
          <a:prstGeom prst="rtTriangle">
            <a:avLst/>
          </a:prstGeom>
          <a:solidFill>
            <a:schemeClr val="accent1"/>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直角三角形 8"/>
          <p:cNvSpPr/>
          <p:nvPr userDrawn="1"/>
        </p:nvSpPr>
        <p:spPr>
          <a:xfrm>
            <a:off x="0" y="4305300"/>
            <a:ext cx="1625600" cy="2552700"/>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占位符 5"/>
          <p:cNvSpPr>
            <a:spLocks noGrp="1"/>
          </p:cNvSpPr>
          <p:nvPr>
            <p:ph type="body" sz="quarter" idx="10"/>
          </p:nvPr>
        </p:nvSpPr>
        <p:spPr>
          <a:xfrm>
            <a:off x="1307569" y="1452563"/>
            <a:ext cx="5109845" cy="834708"/>
          </a:xfrm>
          <a:prstGeom prst="rect">
            <a:avLst/>
          </a:prstGeom>
        </p:spPr>
        <p:txBody>
          <a:bodyPr anchor="ctr"/>
          <a:lstStyle>
            <a:lvl1pPr marL="0" indent="0">
              <a:buNone/>
              <a:defRPr sz="4800" b="1">
                <a:solidFill>
                  <a:schemeClr val="accent2">
                    <a:lumMod val="75000"/>
                  </a:schemeClr>
                </a:solidFill>
              </a:defRPr>
            </a:lvl1pPr>
          </a:lstStyle>
          <a:p>
            <a:pPr lvl="0"/>
            <a:endParaRPr kumimoji="1" lang="zh-CN" altLang="en-US" dirty="0"/>
          </a:p>
        </p:txBody>
      </p:sp>
      <p:sp>
        <p:nvSpPr>
          <p:cNvPr id="11" name="文本占位符 5"/>
          <p:cNvSpPr>
            <a:spLocks noGrp="1"/>
          </p:cNvSpPr>
          <p:nvPr>
            <p:ph type="body" sz="quarter" idx="11"/>
          </p:nvPr>
        </p:nvSpPr>
        <p:spPr>
          <a:xfrm>
            <a:off x="1307569" y="2287271"/>
            <a:ext cx="7098666" cy="1215006"/>
          </a:xfrm>
          <a:prstGeom prst="rect">
            <a:avLst/>
          </a:prstGeom>
          <a:solidFill>
            <a:schemeClr val="accent2">
              <a:lumMod val="90000"/>
            </a:schemeClr>
          </a:solidFill>
        </p:spPr>
        <p:txBody>
          <a:bodyPr anchor="ctr"/>
          <a:lstStyle>
            <a:lvl1pPr marL="0" indent="0">
              <a:buNone/>
              <a:defRPr sz="6600" b="1">
                <a:solidFill>
                  <a:schemeClr val="bg1"/>
                </a:solidFill>
              </a:defRPr>
            </a:lvl1pPr>
          </a:lstStyle>
          <a:p>
            <a:pPr lvl="0"/>
            <a:endParaRPr kumimoji="1" lang="zh-CN" altLang="en-US" dirty="0"/>
          </a:p>
        </p:txBody>
      </p:sp>
      <p:sp>
        <p:nvSpPr>
          <p:cNvPr id="12" name="文本占位符 5"/>
          <p:cNvSpPr>
            <a:spLocks noGrp="1"/>
          </p:cNvSpPr>
          <p:nvPr>
            <p:ph type="body" sz="quarter" idx="12"/>
          </p:nvPr>
        </p:nvSpPr>
        <p:spPr>
          <a:xfrm>
            <a:off x="1307568" y="3502276"/>
            <a:ext cx="7098667" cy="579503"/>
          </a:xfrm>
          <a:prstGeom prst="rect">
            <a:avLst/>
          </a:prstGeom>
        </p:spPr>
        <p:txBody>
          <a:bodyPr anchor="ctr"/>
          <a:lstStyle>
            <a:lvl1pPr marL="0" indent="0">
              <a:buNone/>
              <a:defRPr sz="2800" b="1">
                <a:solidFill>
                  <a:schemeClr val="accent2">
                    <a:lumMod val="75000"/>
                  </a:schemeClr>
                </a:solidFill>
              </a:defRPr>
            </a:lvl1pPr>
          </a:lstStyle>
          <a:p>
            <a:pPr lvl="0"/>
            <a:endParaRPr kumimoji="1" lang="zh-CN" altLang="en-US" dirty="0"/>
          </a:p>
        </p:txBody>
      </p:sp>
      <p:sp>
        <p:nvSpPr>
          <p:cNvPr id="13" name="文本占位符 5"/>
          <p:cNvSpPr>
            <a:spLocks noGrp="1"/>
          </p:cNvSpPr>
          <p:nvPr>
            <p:ph type="body" sz="quarter" idx="13"/>
          </p:nvPr>
        </p:nvSpPr>
        <p:spPr>
          <a:xfrm>
            <a:off x="1307569" y="4158672"/>
            <a:ext cx="5109845" cy="1511877"/>
          </a:xfrm>
          <a:prstGeom prst="rect">
            <a:avLst/>
          </a:prstGeom>
        </p:spPr>
        <p:txBody>
          <a:bodyPr anchor="t"/>
          <a:lstStyle>
            <a:lvl1pPr marL="285750" indent="-285750">
              <a:buFont typeface="Arial" charset="0"/>
              <a:buChar char="•"/>
              <a:defRPr sz="1400" b="1">
                <a:solidFill>
                  <a:schemeClr val="tx1">
                    <a:lumMod val="75000"/>
                    <a:lumOff val="25000"/>
                  </a:schemeClr>
                </a:solidFill>
              </a:defRPr>
            </a:lvl1pPr>
          </a:lstStyle>
          <a:p>
            <a:pPr lvl="0"/>
            <a:endParaRPr kumimoji="1" lang="zh-CN" altLang="en-US" dirty="0"/>
          </a:p>
        </p:txBody>
      </p:sp>
    </p:spTree>
    <p:extLst>
      <p:ext uri="{BB962C8B-B14F-4D97-AF65-F5344CB8AC3E}">
        <p14:creationId xmlns:p14="http://schemas.microsoft.com/office/powerpoint/2010/main" val="162069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5">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5"/>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5"/>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160834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副标题页_6">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6"/>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6"/>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6512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1">
              <a:lumMod val="75000"/>
            </a:schemeClr>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1">
                    <a:lumMod val="75000"/>
                  </a:schemeClr>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155465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2">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2">
              <a:lumMod val="75000"/>
            </a:schemeClr>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2">
                    <a:lumMod val="75000"/>
                  </a:schemeClr>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6356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3">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3"/>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3"/>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15874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4">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4"/>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4"/>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4470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5">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5"/>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5"/>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3733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6">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223935"/>
            <a:ext cx="970383" cy="652366"/>
          </a:xfrm>
          <a:prstGeom prst="rect">
            <a:avLst/>
          </a:prstGeom>
          <a:solidFill>
            <a:schemeClr val="accent6"/>
          </a:solidFill>
          <a:effectLst>
            <a:outerShdw blurRad="88900" sx="102000" sy="102000" algn="ctr" rotWithShape="0">
              <a:prstClr val="black">
                <a:alpha val="25000"/>
              </a:prstClr>
            </a:outerShdw>
          </a:effectLst>
        </p:spPr>
        <p:txBody>
          <a:bodyPr anchor="ctr"/>
          <a:lstStyle>
            <a:lvl1pPr marL="0" indent="0">
              <a:buNone/>
              <a:defRPr sz="4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chemeClr val="accent6"/>
                </a:solidFill>
                <a:effectLst>
                  <a:outerShdw blurRad="88900" sx="102000" sy="102000" algn="ctr" rotWithShape="0">
                    <a:prstClr val="black">
                      <a:alpha val="25000"/>
                    </a:prstClr>
                  </a:outerShdw>
                </a:effectLst>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flipV="1">
            <a:off x="0" y="6380480"/>
            <a:ext cx="121920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54084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66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a:cs typeface="Segoe UI Light"/>
              </a:rPr>
              <a:t>Century Gothic</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57399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任意形状 23"/>
          <p:cNvSpPr/>
          <p:nvPr userDrawn="1"/>
        </p:nvSpPr>
        <p:spPr>
          <a:xfrm rot="10800000">
            <a:off x="4133850" y="0"/>
            <a:ext cx="8058150" cy="6858001"/>
          </a:xfrm>
          <a:custGeom>
            <a:avLst/>
            <a:gdLst>
              <a:gd name="connsiteX0" fmla="*/ 5118100 w 8058150"/>
              <a:gd name="connsiteY0" fmla="*/ 6858001 h 6858001"/>
              <a:gd name="connsiteX1" fmla="*/ 0 w 8058150"/>
              <a:gd name="connsiteY1" fmla="*/ 6858001 h 6858001"/>
              <a:gd name="connsiteX2" fmla="*/ 0 w 8058150"/>
              <a:gd name="connsiteY2" fmla="*/ 0 h 6858001"/>
              <a:gd name="connsiteX3" fmla="*/ 5118100 w 8058150"/>
              <a:gd name="connsiteY3" fmla="*/ 0 h 6858001"/>
              <a:gd name="connsiteX4" fmla="*/ 8058150 w 8058150"/>
              <a:gd name="connsiteY4" fmla="*/ 6858000 h 6858001"/>
              <a:gd name="connsiteX5" fmla="*/ 5118100 w 8058150"/>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150" h="6858001">
                <a:moveTo>
                  <a:pt x="5118100" y="6858001"/>
                </a:moveTo>
                <a:lnTo>
                  <a:pt x="0" y="6858001"/>
                </a:lnTo>
                <a:lnTo>
                  <a:pt x="0" y="0"/>
                </a:lnTo>
                <a:lnTo>
                  <a:pt x="5118100" y="0"/>
                </a:lnTo>
                <a:lnTo>
                  <a:pt x="8058150" y="6858000"/>
                </a:lnTo>
                <a:lnTo>
                  <a:pt x="5118100" y="6858000"/>
                </a:lnTo>
                <a:close/>
              </a:path>
            </a:pathLst>
          </a:cu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直角三角形 2"/>
          <p:cNvSpPr/>
          <p:nvPr userDrawn="1"/>
        </p:nvSpPr>
        <p:spPr>
          <a:xfrm>
            <a:off x="0" y="5295900"/>
            <a:ext cx="6248400" cy="15621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直角三角形 3"/>
          <p:cNvSpPr/>
          <p:nvPr userDrawn="1"/>
        </p:nvSpPr>
        <p:spPr>
          <a:xfrm rot="5400000" flipV="1">
            <a:off x="9753602" y="-927095"/>
            <a:ext cx="1511299" cy="3365498"/>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5"/>
          <p:cNvSpPr txBox="1">
            <a:spLocks/>
          </p:cNvSpPr>
          <p:nvPr userDrawn="1"/>
        </p:nvSpPr>
        <p:spPr>
          <a:xfrm>
            <a:off x="909955" y="2016760"/>
            <a:ext cx="3223896" cy="168021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18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1800" b="1" i="0" u="none" strike="noStrike" kern="1200" cap="none" spc="0" normalizeH="0" baseline="0" noProof="0">
                <a:ln>
                  <a:noFill/>
                </a:ln>
                <a:solidFill>
                  <a:schemeClr val="accent2">
                    <a:lumMod val="75000"/>
                  </a:schemeClr>
                </a:solidFill>
                <a:effectLst/>
                <a:uLnTx/>
                <a:uFillTx/>
                <a:latin typeface="Century Gothic"/>
                <a:ea typeface="微软雅黑"/>
                <a:cs typeface=""/>
              </a:rPr>
              <a:t>目录</a:t>
            </a:r>
            <a:endParaRPr kumimoji="1" lang="zh-CN" altLang="en-US" sz="118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8" name="文本占位符 5"/>
          <p:cNvSpPr txBox="1">
            <a:spLocks/>
          </p:cNvSpPr>
          <p:nvPr userDrawn="1"/>
        </p:nvSpPr>
        <p:spPr>
          <a:xfrm>
            <a:off x="909955" y="3696970"/>
            <a:ext cx="3223896" cy="58293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4400" b="1" i="0" u="none" strike="noStrike" kern="1200" cap="none" spc="0" normalizeH="0" baseline="0" noProof="0">
                <a:ln>
                  <a:noFill/>
                </a:ln>
                <a:solidFill>
                  <a:schemeClr val="accent2">
                    <a:lumMod val="75000"/>
                  </a:schemeClr>
                </a:solidFill>
                <a:effectLst/>
                <a:uLnTx/>
                <a:uFillTx/>
                <a:latin typeface="Century Gothic"/>
                <a:ea typeface="微软雅黑"/>
                <a:cs typeface=""/>
              </a:rPr>
              <a:t>CONTENTS</a:t>
            </a:r>
            <a:endParaRPr kumimoji="1" lang="zh-CN" altLang="en-US" sz="44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25" name="文本占位符 5"/>
          <p:cNvSpPr>
            <a:spLocks noGrp="1"/>
          </p:cNvSpPr>
          <p:nvPr>
            <p:ph type="body" sz="quarter" idx="12" hasCustomPrompt="1"/>
          </p:nvPr>
        </p:nvSpPr>
        <p:spPr>
          <a:xfrm>
            <a:off x="7077075" y="191342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6" name="文本占位符 5"/>
          <p:cNvSpPr>
            <a:spLocks noGrp="1"/>
          </p:cNvSpPr>
          <p:nvPr>
            <p:ph type="body" sz="quarter" idx="13"/>
          </p:nvPr>
        </p:nvSpPr>
        <p:spPr>
          <a:xfrm>
            <a:off x="7912100" y="20167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7" name="文本占位符 5"/>
          <p:cNvSpPr>
            <a:spLocks noGrp="1"/>
          </p:cNvSpPr>
          <p:nvPr>
            <p:ph type="body" sz="quarter" idx="14" hasCustomPrompt="1"/>
          </p:nvPr>
        </p:nvSpPr>
        <p:spPr>
          <a:xfrm>
            <a:off x="7077075" y="3001814"/>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8" name="文本占位符 5"/>
          <p:cNvSpPr>
            <a:spLocks noGrp="1"/>
          </p:cNvSpPr>
          <p:nvPr>
            <p:ph type="body" sz="quarter" idx="15"/>
          </p:nvPr>
        </p:nvSpPr>
        <p:spPr>
          <a:xfrm>
            <a:off x="7912100" y="3105154"/>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9" name="文本占位符 5"/>
          <p:cNvSpPr>
            <a:spLocks noGrp="1"/>
          </p:cNvSpPr>
          <p:nvPr>
            <p:ph type="body" sz="quarter" idx="16" hasCustomPrompt="1"/>
          </p:nvPr>
        </p:nvSpPr>
        <p:spPr>
          <a:xfrm>
            <a:off x="7077075" y="409020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30" name="文本占位符 5"/>
          <p:cNvSpPr>
            <a:spLocks noGrp="1"/>
          </p:cNvSpPr>
          <p:nvPr>
            <p:ph type="body" sz="quarter" idx="17"/>
          </p:nvPr>
        </p:nvSpPr>
        <p:spPr>
          <a:xfrm>
            <a:off x="7912100" y="41877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Tree>
    <p:extLst>
      <p:ext uri="{BB962C8B-B14F-4D97-AF65-F5344CB8AC3E}">
        <p14:creationId xmlns:p14="http://schemas.microsoft.com/office/powerpoint/2010/main" val="77215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Tree>
    <p:extLst>
      <p:ext uri="{BB962C8B-B14F-4D97-AF65-F5344CB8AC3E}">
        <p14:creationId xmlns:p14="http://schemas.microsoft.com/office/powerpoint/2010/main" val="141874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点击</a:t>
            </a:r>
            <a:r>
              <a:rPr kumimoji="1" lang="en-US" altLang="zh-CN" sz="1333" b="0" i="0" u="none" strike="noStrike" kern="0" cap="none" spc="0" normalizeH="0" baseline="0" noProof="0" dirty="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34173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任意形状 23"/>
          <p:cNvSpPr/>
          <p:nvPr userDrawn="1"/>
        </p:nvSpPr>
        <p:spPr>
          <a:xfrm rot="10800000">
            <a:off x="4133850" y="0"/>
            <a:ext cx="8058150" cy="6858001"/>
          </a:xfrm>
          <a:custGeom>
            <a:avLst/>
            <a:gdLst>
              <a:gd name="connsiteX0" fmla="*/ 5118100 w 8058150"/>
              <a:gd name="connsiteY0" fmla="*/ 6858001 h 6858001"/>
              <a:gd name="connsiteX1" fmla="*/ 0 w 8058150"/>
              <a:gd name="connsiteY1" fmla="*/ 6858001 h 6858001"/>
              <a:gd name="connsiteX2" fmla="*/ 0 w 8058150"/>
              <a:gd name="connsiteY2" fmla="*/ 0 h 6858001"/>
              <a:gd name="connsiteX3" fmla="*/ 5118100 w 8058150"/>
              <a:gd name="connsiteY3" fmla="*/ 0 h 6858001"/>
              <a:gd name="connsiteX4" fmla="*/ 8058150 w 8058150"/>
              <a:gd name="connsiteY4" fmla="*/ 6858000 h 6858001"/>
              <a:gd name="connsiteX5" fmla="*/ 5118100 w 8058150"/>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150" h="6858001">
                <a:moveTo>
                  <a:pt x="5118100" y="6858001"/>
                </a:moveTo>
                <a:lnTo>
                  <a:pt x="0" y="6858001"/>
                </a:lnTo>
                <a:lnTo>
                  <a:pt x="0" y="0"/>
                </a:lnTo>
                <a:lnTo>
                  <a:pt x="5118100" y="0"/>
                </a:lnTo>
                <a:lnTo>
                  <a:pt x="8058150" y="6858000"/>
                </a:lnTo>
                <a:lnTo>
                  <a:pt x="5118100" y="6858000"/>
                </a:lnTo>
                <a:close/>
              </a:path>
            </a:pathLst>
          </a:cu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直角三角形 2"/>
          <p:cNvSpPr/>
          <p:nvPr userDrawn="1"/>
        </p:nvSpPr>
        <p:spPr>
          <a:xfrm>
            <a:off x="0" y="5295900"/>
            <a:ext cx="6248400" cy="15621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直角三角形 3"/>
          <p:cNvSpPr/>
          <p:nvPr userDrawn="1"/>
        </p:nvSpPr>
        <p:spPr>
          <a:xfrm rot="5400000" flipV="1">
            <a:off x="9753602" y="-927095"/>
            <a:ext cx="1511299" cy="3365498"/>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5"/>
          <p:cNvSpPr txBox="1">
            <a:spLocks/>
          </p:cNvSpPr>
          <p:nvPr userDrawn="1"/>
        </p:nvSpPr>
        <p:spPr>
          <a:xfrm>
            <a:off x="909955" y="2016760"/>
            <a:ext cx="3223896" cy="168021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18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1800" b="1" i="0" u="none" strike="noStrike" kern="1200" cap="none" spc="0" normalizeH="0" baseline="0" noProof="0">
                <a:ln>
                  <a:noFill/>
                </a:ln>
                <a:solidFill>
                  <a:schemeClr val="accent2">
                    <a:lumMod val="75000"/>
                  </a:schemeClr>
                </a:solidFill>
                <a:effectLst/>
                <a:uLnTx/>
                <a:uFillTx/>
                <a:latin typeface="Century Gothic"/>
                <a:ea typeface="微软雅黑"/>
                <a:cs typeface=""/>
              </a:rPr>
              <a:t>目录</a:t>
            </a:r>
            <a:endParaRPr kumimoji="1" lang="zh-CN" altLang="en-US" sz="118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8" name="文本占位符 5"/>
          <p:cNvSpPr txBox="1">
            <a:spLocks/>
          </p:cNvSpPr>
          <p:nvPr userDrawn="1"/>
        </p:nvSpPr>
        <p:spPr>
          <a:xfrm>
            <a:off x="909955" y="3696970"/>
            <a:ext cx="3223896" cy="58293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4400" b="1" i="0" u="none" strike="noStrike" kern="1200" cap="none" spc="0" normalizeH="0" baseline="0" noProof="0">
                <a:ln>
                  <a:noFill/>
                </a:ln>
                <a:solidFill>
                  <a:schemeClr val="accent2">
                    <a:lumMod val="75000"/>
                  </a:schemeClr>
                </a:solidFill>
                <a:effectLst/>
                <a:uLnTx/>
                <a:uFillTx/>
                <a:latin typeface="Century Gothic"/>
                <a:ea typeface="微软雅黑"/>
                <a:cs typeface=""/>
              </a:rPr>
              <a:t>CONTENTS</a:t>
            </a:r>
            <a:endParaRPr kumimoji="1" lang="zh-CN" altLang="en-US" sz="44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25" name="文本占位符 5"/>
          <p:cNvSpPr>
            <a:spLocks noGrp="1"/>
          </p:cNvSpPr>
          <p:nvPr>
            <p:ph type="body" sz="quarter" idx="12" hasCustomPrompt="1"/>
          </p:nvPr>
        </p:nvSpPr>
        <p:spPr>
          <a:xfrm>
            <a:off x="7077075" y="125302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6" name="文本占位符 5"/>
          <p:cNvSpPr>
            <a:spLocks noGrp="1"/>
          </p:cNvSpPr>
          <p:nvPr>
            <p:ph type="body" sz="quarter" idx="13"/>
          </p:nvPr>
        </p:nvSpPr>
        <p:spPr>
          <a:xfrm>
            <a:off x="7912100" y="13563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7" name="文本占位符 5"/>
          <p:cNvSpPr>
            <a:spLocks noGrp="1"/>
          </p:cNvSpPr>
          <p:nvPr>
            <p:ph type="body" sz="quarter" idx="14" hasCustomPrompt="1"/>
          </p:nvPr>
        </p:nvSpPr>
        <p:spPr>
          <a:xfrm>
            <a:off x="7077075" y="2341414"/>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8" name="文本占位符 5"/>
          <p:cNvSpPr>
            <a:spLocks noGrp="1"/>
          </p:cNvSpPr>
          <p:nvPr>
            <p:ph type="body" sz="quarter" idx="15"/>
          </p:nvPr>
        </p:nvSpPr>
        <p:spPr>
          <a:xfrm>
            <a:off x="7912100" y="2444754"/>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9" name="文本占位符 5"/>
          <p:cNvSpPr>
            <a:spLocks noGrp="1"/>
          </p:cNvSpPr>
          <p:nvPr>
            <p:ph type="body" sz="quarter" idx="16" hasCustomPrompt="1"/>
          </p:nvPr>
        </p:nvSpPr>
        <p:spPr>
          <a:xfrm>
            <a:off x="7077075" y="342980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30" name="文本占位符 5"/>
          <p:cNvSpPr>
            <a:spLocks noGrp="1"/>
          </p:cNvSpPr>
          <p:nvPr>
            <p:ph type="body" sz="quarter" idx="17"/>
          </p:nvPr>
        </p:nvSpPr>
        <p:spPr>
          <a:xfrm>
            <a:off x="7912100" y="35273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3" name="文本占位符 5"/>
          <p:cNvSpPr>
            <a:spLocks noGrp="1"/>
          </p:cNvSpPr>
          <p:nvPr>
            <p:ph type="body" sz="quarter" idx="18" hasCustomPrompt="1"/>
          </p:nvPr>
        </p:nvSpPr>
        <p:spPr>
          <a:xfrm>
            <a:off x="7077075" y="4621538"/>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14" name="文本占位符 5"/>
          <p:cNvSpPr>
            <a:spLocks noGrp="1"/>
          </p:cNvSpPr>
          <p:nvPr>
            <p:ph type="body" sz="quarter" idx="19"/>
          </p:nvPr>
        </p:nvSpPr>
        <p:spPr>
          <a:xfrm>
            <a:off x="7912100" y="4719091"/>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Tree>
    <p:extLst>
      <p:ext uri="{BB962C8B-B14F-4D97-AF65-F5344CB8AC3E}">
        <p14:creationId xmlns:p14="http://schemas.microsoft.com/office/powerpoint/2010/main" val="83942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任意形状 23"/>
          <p:cNvSpPr/>
          <p:nvPr userDrawn="1"/>
        </p:nvSpPr>
        <p:spPr>
          <a:xfrm rot="10800000">
            <a:off x="4133850" y="0"/>
            <a:ext cx="8058150" cy="6858001"/>
          </a:xfrm>
          <a:custGeom>
            <a:avLst/>
            <a:gdLst>
              <a:gd name="connsiteX0" fmla="*/ 5118100 w 8058150"/>
              <a:gd name="connsiteY0" fmla="*/ 6858001 h 6858001"/>
              <a:gd name="connsiteX1" fmla="*/ 0 w 8058150"/>
              <a:gd name="connsiteY1" fmla="*/ 6858001 h 6858001"/>
              <a:gd name="connsiteX2" fmla="*/ 0 w 8058150"/>
              <a:gd name="connsiteY2" fmla="*/ 0 h 6858001"/>
              <a:gd name="connsiteX3" fmla="*/ 5118100 w 8058150"/>
              <a:gd name="connsiteY3" fmla="*/ 0 h 6858001"/>
              <a:gd name="connsiteX4" fmla="*/ 8058150 w 8058150"/>
              <a:gd name="connsiteY4" fmla="*/ 6858000 h 6858001"/>
              <a:gd name="connsiteX5" fmla="*/ 5118100 w 8058150"/>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150" h="6858001">
                <a:moveTo>
                  <a:pt x="5118100" y="6858001"/>
                </a:moveTo>
                <a:lnTo>
                  <a:pt x="0" y="6858001"/>
                </a:lnTo>
                <a:lnTo>
                  <a:pt x="0" y="0"/>
                </a:lnTo>
                <a:lnTo>
                  <a:pt x="5118100" y="0"/>
                </a:lnTo>
                <a:lnTo>
                  <a:pt x="8058150" y="6858000"/>
                </a:lnTo>
                <a:lnTo>
                  <a:pt x="5118100" y="6858000"/>
                </a:lnTo>
                <a:close/>
              </a:path>
            </a:pathLst>
          </a:cu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直角三角形 2"/>
          <p:cNvSpPr/>
          <p:nvPr userDrawn="1"/>
        </p:nvSpPr>
        <p:spPr>
          <a:xfrm>
            <a:off x="0" y="5295900"/>
            <a:ext cx="6248400" cy="15621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直角三角形 3"/>
          <p:cNvSpPr/>
          <p:nvPr userDrawn="1"/>
        </p:nvSpPr>
        <p:spPr>
          <a:xfrm rot="5400000" flipV="1">
            <a:off x="9753602" y="-927095"/>
            <a:ext cx="1511299" cy="3365498"/>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5"/>
          <p:cNvSpPr txBox="1">
            <a:spLocks/>
          </p:cNvSpPr>
          <p:nvPr userDrawn="1"/>
        </p:nvSpPr>
        <p:spPr>
          <a:xfrm>
            <a:off x="909955" y="2016760"/>
            <a:ext cx="3223896" cy="168021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18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1800" b="1" i="0" u="none" strike="noStrike" kern="1200" cap="none" spc="0" normalizeH="0" baseline="0" noProof="0">
                <a:ln>
                  <a:noFill/>
                </a:ln>
                <a:solidFill>
                  <a:schemeClr val="accent2">
                    <a:lumMod val="75000"/>
                  </a:schemeClr>
                </a:solidFill>
                <a:effectLst/>
                <a:uLnTx/>
                <a:uFillTx/>
                <a:latin typeface="Century Gothic"/>
                <a:ea typeface="微软雅黑"/>
                <a:cs typeface=""/>
              </a:rPr>
              <a:t>目录</a:t>
            </a:r>
            <a:endParaRPr kumimoji="1" lang="zh-CN" altLang="en-US" sz="118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8" name="文本占位符 5"/>
          <p:cNvSpPr txBox="1">
            <a:spLocks/>
          </p:cNvSpPr>
          <p:nvPr userDrawn="1"/>
        </p:nvSpPr>
        <p:spPr>
          <a:xfrm>
            <a:off x="909955" y="3696970"/>
            <a:ext cx="3223896" cy="58293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4400" b="1" i="0" u="none" strike="noStrike" kern="1200" cap="none" spc="0" normalizeH="0" baseline="0" noProof="0">
                <a:ln>
                  <a:noFill/>
                </a:ln>
                <a:solidFill>
                  <a:schemeClr val="accent2">
                    <a:lumMod val="75000"/>
                  </a:schemeClr>
                </a:solidFill>
                <a:effectLst/>
                <a:uLnTx/>
                <a:uFillTx/>
                <a:latin typeface="Century Gothic"/>
                <a:ea typeface="微软雅黑"/>
                <a:cs typeface=""/>
              </a:rPr>
              <a:t>CONTENTS</a:t>
            </a:r>
            <a:endParaRPr kumimoji="1" lang="zh-CN" altLang="en-US" sz="44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25" name="文本占位符 5"/>
          <p:cNvSpPr>
            <a:spLocks noGrp="1"/>
          </p:cNvSpPr>
          <p:nvPr>
            <p:ph type="body" sz="quarter" idx="12" hasCustomPrompt="1"/>
          </p:nvPr>
        </p:nvSpPr>
        <p:spPr>
          <a:xfrm>
            <a:off x="7077075" y="125302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6" name="文本占位符 5"/>
          <p:cNvSpPr>
            <a:spLocks noGrp="1"/>
          </p:cNvSpPr>
          <p:nvPr>
            <p:ph type="body" sz="quarter" idx="13"/>
          </p:nvPr>
        </p:nvSpPr>
        <p:spPr>
          <a:xfrm>
            <a:off x="7912100" y="13563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7" name="文本占位符 5"/>
          <p:cNvSpPr>
            <a:spLocks noGrp="1"/>
          </p:cNvSpPr>
          <p:nvPr>
            <p:ph type="body" sz="quarter" idx="14" hasCustomPrompt="1"/>
          </p:nvPr>
        </p:nvSpPr>
        <p:spPr>
          <a:xfrm>
            <a:off x="7077075" y="208709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8" name="文本占位符 5"/>
          <p:cNvSpPr>
            <a:spLocks noGrp="1"/>
          </p:cNvSpPr>
          <p:nvPr>
            <p:ph type="body" sz="quarter" idx="15"/>
          </p:nvPr>
        </p:nvSpPr>
        <p:spPr>
          <a:xfrm>
            <a:off x="7912100" y="2190437"/>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5" name="文本占位符 5"/>
          <p:cNvSpPr>
            <a:spLocks noGrp="1"/>
          </p:cNvSpPr>
          <p:nvPr>
            <p:ph type="body" sz="quarter" idx="16" hasCustomPrompt="1"/>
          </p:nvPr>
        </p:nvSpPr>
        <p:spPr>
          <a:xfrm>
            <a:off x="7077075" y="284385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16" name="文本占位符 5"/>
          <p:cNvSpPr>
            <a:spLocks noGrp="1"/>
          </p:cNvSpPr>
          <p:nvPr>
            <p:ph type="body" sz="quarter" idx="17"/>
          </p:nvPr>
        </p:nvSpPr>
        <p:spPr>
          <a:xfrm>
            <a:off x="7912100" y="294719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7" name="文本占位符 5"/>
          <p:cNvSpPr>
            <a:spLocks noGrp="1"/>
          </p:cNvSpPr>
          <p:nvPr>
            <p:ph type="body" sz="quarter" idx="18" hasCustomPrompt="1"/>
          </p:nvPr>
        </p:nvSpPr>
        <p:spPr>
          <a:xfrm>
            <a:off x="7077075" y="367792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18" name="文本占位符 5"/>
          <p:cNvSpPr>
            <a:spLocks noGrp="1"/>
          </p:cNvSpPr>
          <p:nvPr>
            <p:ph type="body" sz="quarter" idx="19"/>
          </p:nvPr>
        </p:nvSpPr>
        <p:spPr>
          <a:xfrm>
            <a:off x="7912100" y="3781267"/>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9" name="文本占位符 5"/>
          <p:cNvSpPr>
            <a:spLocks noGrp="1"/>
          </p:cNvSpPr>
          <p:nvPr>
            <p:ph type="body" sz="quarter" idx="20" hasCustomPrompt="1"/>
          </p:nvPr>
        </p:nvSpPr>
        <p:spPr>
          <a:xfrm>
            <a:off x="7077075" y="4512003"/>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0" name="文本占位符 5"/>
          <p:cNvSpPr>
            <a:spLocks noGrp="1"/>
          </p:cNvSpPr>
          <p:nvPr>
            <p:ph type="body" sz="quarter" idx="21"/>
          </p:nvPr>
        </p:nvSpPr>
        <p:spPr>
          <a:xfrm>
            <a:off x="7912100" y="4615343"/>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Tree>
    <p:extLst>
      <p:ext uri="{BB962C8B-B14F-4D97-AF65-F5344CB8AC3E}">
        <p14:creationId xmlns:p14="http://schemas.microsoft.com/office/powerpoint/2010/main" val="80525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4" name="任意形状 23"/>
          <p:cNvSpPr/>
          <p:nvPr userDrawn="1"/>
        </p:nvSpPr>
        <p:spPr>
          <a:xfrm rot="10800000">
            <a:off x="4133850" y="0"/>
            <a:ext cx="8058150" cy="6858001"/>
          </a:xfrm>
          <a:custGeom>
            <a:avLst/>
            <a:gdLst>
              <a:gd name="connsiteX0" fmla="*/ 5118100 w 8058150"/>
              <a:gd name="connsiteY0" fmla="*/ 6858001 h 6858001"/>
              <a:gd name="connsiteX1" fmla="*/ 0 w 8058150"/>
              <a:gd name="connsiteY1" fmla="*/ 6858001 h 6858001"/>
              <a:gd name="connsiteX2" fmla="*/ 0 w 8058150"/>
              <a:gd name="connsiteY2" fmla="*/ 0 h 6858001"/>
              <a:gd name="connsiteX3" fmla="*/ 5118100 w 8058150"/>
              <a:gd name="connsiteY3" fmla="*/ 0 h 6858001"/>
              <a:gd name="connsiteX4" fmla="*/ 8058150 w 8058150"/>
              <a:gd name="connsiteY4" fmla="*/ 6858000 h 6858001"/>
              <a:gd name="connsiteX5" fmla="*/ 5118100 w 8058150"/>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150" h="6858001">
                <a:moveTo>
                  <a:pt x="5118100" y="6858001"/>
                </a:moveTo>
                <a:lnTo>
                  <a:pt x="0" y="6858001"/>
                </a:lnTo>
                <a:lnTo>
                  <a:pt x="0" y="0"/>
                </a:lnTo>
                <a:lnTo>
                  <a:pt x="5118100" y="0"/>
                </a:lnTo>
                <a:lnTo>
                  <a:pt x="8058150" y="6858000"/>
                </a:lnTo>
                <a:lnTo>
                  <a:pt x="5118100" y="6858000"/>
                </a:lnTo>
                <a:close/>
              </a:path>
            </a:pathLst>
          </a:custGeom>
          <a:solidFill>
            <a:schemeClr val="accent4"/>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直角三角形 2"/>
          <p:cNvSpPr/>
          <p:nvPr userDrawn="1"/>
        </p:nvSpPr>
        <p:spPr>
          <a:xfrm>
            <a:off x="0" y="5295900"/>
            <a:ext cx="6248400" cy="1562100"/>
          </a:xfrm>
          <a:prstGeom prst="rtTriangle">
            <a:avLst/>
          </a:prstGeom>
          <a:solidFill>
            <a:schemeClr val="accent2"/>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直角三角形 3"/>
          <p:cNvSpPr/>
          <p:nvPr userDrawn="1"/>
        </p:nvSpPr>
        <p:spPr>
          <a:xfrm rot="5400000" flipV="1">
            <a:off x="9753602" y="-927095"/>
            <a:ext cx="1511299" cy="3365498"/>
          </a:xfrm>
          <a:prstGeom prst="rtTriangle">
            <a:avLst/>
          </a:prstGeom>
          <a:solidFill>
            <a:schemeClr val="accent5"/>
          </a:solidFill>
          <a:ln>
            <a:noFill/>
          </a:ln>
          <a:effectLst>
            <a:outerShdw blurRad="889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占位符 5"/>
          <p:cNvSpPr txBox="1">
            <a:spLocks/>
          </p:cNvSpPr>
          <p:nvPr userDrawn="1"/>
        </p:nvSpPr>
        <p:spPr>
          <a:xfrm>
            <a:off x="909955" y="2016760"/>
            <a:ext cx="3223896" cy="168021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18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1800" b="1" i="0" u="none" strike="noStrike" kern="1200" cap="none" spc="0" normalizeH="0" baseline="0" noProof="0">
                <a:ln>
                  <a:noFill/>
                </a:ln>
                <a:solidFill>
                  <a:schemeClr val="accent2">
                    <a:lumMod val="75000"/>
                  </a:schemeClr>
                </a:solidFill>
                <a:effectLst/>
                <a:uLnTx/>
                <a:uFillTx/>
                <a:latin typeface="Century Gothic"/>
                <a:ea typeface="微软雅黑"/>
                <a:cs typeface=""/>
              </a:rPr>
              <a:t>目录</a:t>
            </a:r>
            <a:endParaRPr kumimoji="1" lang="zh-CN" altLang="en-US" sz="118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8" name="文本占位符 5"/>
          <p:cNvSpPr txBox="1">
            <a:spLocks/>
          </p:cNvSpPr>
          <p:nvPr userDrawn="1"/>
        </p:nvSpPr>
        <p:spPr>
          <a:xfrm>
            <a:off x="909955" y="3696970"/>
            <a:ext cx="3223896" cy="58293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CN" sz="4400" b="1" i="0" u="none" strike="noStrike" kern="1200" cap="none" spc="0" normalizeH="0" baseline="0" noProof="0">
                <a:ln>
                  <a:noFill/>
                </a:ln>
                <a:solidFill>
                  <a:schemeClr val="accent2">
                    <a:lumMod val="75000"/>
                  </a:schemeClr>
                </a:solidFill>
                <a:effectLst/>
                <a:uLnTx/>
                <a:uFillTx/>
                <a:latin typeface="Century Gothic"/>
                <a:ea typeface="微软雅黑"/>
                <a:cs typeface=""/>
              </a:rPr>
              <a:t>CONTENTS</a:t>
            </a:r>
            <a:endParaRPr kumimoji="1" lang="zh-CN" altLang="en-US" sz="4400" b="1" i="0" u="none" strike="noStrike" kern="1200" cap="none" spc="0" normalizeH="0" baseline="0" noProof="0" dirty="0">
              <a:ln>
                <a:noFill/>
              </a:ln>
              <a:solidFill>
                <a:schemeClr val="accent2">
                  <a:lumMod val="75000"/>
                </a:schemeClr>
              </a:solidFill>
              <a:effectLst/>
              <a:uLnTx/>
              <a:uFillTx/>
              <a:latin typeface="Century Gothic"/>
              <a:ea typeface="微软雅黑"/>
              <a:cs typeface=""/>
            </a:endParaRPr>
          </a:p>
        </p:txBody>
      </p:sp>
      <p:sp>
        <p:nvSpPr>
          <p:cNvPr id="25" name="文本占位符 5"/>
          <p:cNvSpPr>
            <a:spLocks noGrp="1"/>
          </p:cNvSpPr>
          <p:nvPr>
            <p:ph type="body" sz="quarter" idx="12" hasCustomPrompt="1"/>
          </p:nvPr>
        </p:nvSpPr>
        <p:spPr>
          <a:xfrm>
            <a:off x="7077075" y="115142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6" name="文本占位符 5"/>
          <p:cNvSpPr>
            <a:spLocks noGrp="1"/>
          </p:cNvSpPr>
          <p:nvPr>
            <p:ph type="body" sz="quarter" idx="13"/>
          </p:nvPr>
        </p:nvSpPr>
        <p:spPr>
          <a:xfrm>
            <a:off x="7912100" y="125476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7" name="文本占位符 5"/>
          <p:cNvSpPr>
            <a:spLocks noGrp="1"/>
          </p:cNvSpPr>
          <p:nvPr>
            <p:ph type="body" sz="quarter" idx="14" hasCustomPrompt="1"/>
          </p:nvPr>
        </p:nvSpPr>
        <p:spPr>
          <a:xfrm>
            <a:off x="7077075" y="198549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8" name="文本占位符 5"/>
          <p:cNvSpPr>
            <a:spLocks noGrp="1"/>
          </p:cNvSpPr>
          <p:nvPr>
            <p:ph type="body" sz="quarter" idx="15"/>
          </p:nvPr>
        </p:nvSpPr>
        <p:spPr>
          <a:xfrm>
            <a:off x="7912100" y="2088837"/>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5" name="文本占位符 5"/>
          <p:cNvSpPr>
            <a:spLocks noGrp="1"/>
          </p:cNvSpPr>
          <p:nvPr>
            <p:ph type="body" sz="quarter" idx="16" hasCustomPrompt="1"/>
          </p:nvPr>
        </p:nvSpPr>
        <p:spPr>
          <a:xfrm>
            <a:off x="7077075" y="2742251"/>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16" name="文本占位符 5"/>
          <p:cNvSpPr>
            <a:spLocks noGrp="1"/>
          </p:cNvSpPr>
          <p:nvPr>
            <p:ph type="body" sz="quarter" idx="17"/>
          </p:nvPr>
        </p:nvSpPr>
        <p:spPr>
          <a:xfrm>
            <a:off x="7912100" y="2845590"/>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7" name="文本占位符 5"/>
          <p:cNvSpPr>
            <a:spLocks noGrp="1"/>
          </p:cNvSpPr>
          <p:nvPr>
            <p:ph type="body" sz="quarter" idx="18" hasCustomPrompt="1"/>
          </p:nvPr>
        </p:nvSpPr>
        <p:spPr>
          <a:xfrm>
            <a:off x="7077075" y="3576327"/>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18" name="文本占位符 5"/>
          <p:cNvSpPr>
            <a:spLocks noGrp="1"/>
          </p:cNvSpPr>
          <p:nvPr>
            <p:ph type="body" sz="quarter" idx="19"/>
          </p:nvPr>
        </p:nvSpPr>
        <p:spPr>
          <a:xfrm>
            <a:off x="7912100" y="3679667"/>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19" name="文本占位符 5"/>
          <p:cNvSpPr>
            <a:spLocks noGrp="1"/>
          </p:cNvSpPr>
          <p:nvPr>
            <p:ph type="body" sz="quarter" idx="20" hasCustomPrompt="1"/>
          </p:nvPr>
        </p:nvSpPr>
        <p:spPr>
          <a:xfrm>
            <a:off x="7077075" y="4410403"/>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0" name="文本占位符 5"/>
          <p:cNvSpPr>
            <a:spLocks noGrp="1"/>
          </p:cNvSpPr>
          <p:nvPr>
            <p:ph type="body" sz="quarter" idx="21"/>
          </p:nvPr>
        </p:nvSpPr>
        <p:spPr>
          <a:xfrm>
            <a:off x="7912100" y="4513743"/>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
        <p:nvSpPr>
          <p:cNvPr id="21" name="文本占位符 5"/>
          <p:cNvSpPr>
            <a:spLocks noGrp="1"/>
          </p:cNvSpPr>
          <p:nvPr>
            <p:ph type="body" sz="quarter" idx="22" hasCustomPrompt="1"/>
          </p:nvPr>
        </p:nvSpPr>
        <p:spPr>
          <a:xfrm>
            <a:off x="7077075" y="5244479"/>
            <a:ext cx="835026" cy="651828"/>
          </a:xfrm>
          <a:prstGeom prst="rect">
            <a:avLst/>
          </a:prstGeom>
        </p:spPr>
        <p:txBody>
          <a:bodyPr anchor="ctr"/>
          <a:lstStyle>
            <a:lvl1pPr marL="0" indent="0">
              <a:buNone/>
              <a:defRPr sz="4400" b="0">
                <a:solidFill>
                  <a:schemeClr val="bg1"/>
                </a:solidFill>
              </a:defRPr>
            </a:lvl1pPr>
          </a:lstStyle>
          <a:p>
            <a:pPr lvl="0"/>
            <a:r>
              <a:rPr kumimoji="1" lang="en-US" altLang="zh-CN" dirty="0"/>
              <a:t>00</a:t>
            </a:r>
            <a:endParaRPr kumimoji="1" lang="zh-CN" altLang="en-US" dirty="0"/>
          </a:p>
        </p:txBody>
      </p:sp>
      <p:sp>
        <p:nvSpPr>
          <p:cNvPr id="22" name="文本占位符 5"/>
          <p:cNvSpPr>
            <a:spLocks noGrp="1"/>
          </p:cNvSpPr>
          <p:nvPr>
            <p:ph type="body" sz="quarter" idx="23"/>
          </p:nvPr>
        </p:nvSpPr>
        <p:spPr>
          <a:xfrm>
            <a:off x="7912100" y="5347819"/>
            <a:ext cx="3234689" cy="445150"/>
          </a:xfrm>
          <a:prstGeom prst="rect">
            <a:avLst/>
          </a:prstGeom>
        </p:spPr>
        <p:txBody>
          <a:bodyPr anchor="ctr"/>
          <a:lstStyle>
            <a:lvl1pPr marL="0" indent="0">
              <a:buNone/>
              <a:defRPr sz="1800" b="1">
                <a:solidFill>
                  <a:schemeClr val="bg1"/>
                </a:solidFill>
              </a:defRPr>
            </a:lvl1pPr>
          </a:lstStyle>
          <a:p>
            <a:pPr lvl="0"/>
            <a:endParaRPr kumimoji="1" lang="zh-CN" altLang="en-US" dirty="0"/>
          </a:p>
        </p:txBody>
      </p:sp>
    </p:spTree>
    <p:extLst>
      <p:ext uri="{BB962C8B-B14F-4D97-AF65-F5344CB8AC3E}">
        <p14:creationId xmlns:p14="http://schemas.microsoft.com/office/powerpoint/2010/main" val="9425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1">
              <a:lumMod val="75000"/>
            </a:schemeClr>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1">
                    <a:lumMod val="75000"/>
                  </a:schemeClr>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18863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2">
              <a:lumMod val="75000"/>
            </a:schemeClr>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2">
                    <a:lumMod val="75000"/>
                  </a:schemeClr>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36330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3"/>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3"/>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114515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文本占位符 5"/>
          <p:cNvSpPr>
            <a:spLocks noGrp="1"/>
          </p:cNvSpPr>
          <p:nvPr>
            <p:ph type="body" sz="quarter" idx="12" hasCustomPrompt="1"/>
          </p:nvPr>
        </p:nvSpPr>
        <p:spPr>
          <a:xfrm>
            <a:off x="0" y="1474236"/>
            <a:ext cx="4735484" cy="3844213"/>
          </a:xfrm>
          <a:prstGeom prst="rect">
            <a:avLst/>
          </a:prstGeom>
          <a:solidFill>
            <a:schemeClr val="accent4"/>
          </a:solidFill>
          <a:effectLst>
            <a:outerShdw blurRad="88900" sx="102000" sy="102000" algn="ctr" rotWithShape="0">
              <a:prstClr val="black">
                <a:alpha val="25000"/>
              </a:prstClr>
            </a:outerShdw>
          </a:effectLst>
        </p:spPr>
        <p:txBody>
          <a:bodyPr anchor="ctr"/>
          <a:lstStyle>
            <a:lvl1pPr marL="0" indent="0">
              <a:buNone/>
              <a:defRPr sz="30000" b="1">
                <a:solidFill>
                  <a:schemeClr val="bg1"/>
                </a:solidFill>
              </a:defRPr>
            </a:lvl1pPr>
          </a:lstStyle>
          <a:p>
            <a:pPr lvl="0"/>
            <a:r>
              <a:rPr kumimoji="1" lang="en-US" altLang="zh-CN" dirty="0"/>
              <a:t>00</a:t>
            </a:r>
            <a:endParaRPr kumimoji="1" lang="zh-CN" altLang="en-US" dirty="0"/>
          </a:p>
        </p:txBody>
      </p:sp>
      <p:sp>
        <p:nvSpPr>
          <p:cNvPr id="3" name="文本占位符 5"/>
          <p:cNvSpPr>
            <a:spLocks noGrp="1"/>
          </p:cNvSpPr>
          <p:nvPr>
            <p:ph type="body" sz="quarter" idx="13"/>
          </p:nvPr>
        </p:nvSpPr>
        <p:spPr>
          <a:xfrm>
            <a:off x="4966996" y="1474235"/>
            <a:ext cx="6696270" cy="3844213"/>
          </a:xfrm>
          <a:prstGeom prst="rect">
            <a:avLst/>
          </a:prstGeom>
          <a:noFill/>
        </p:spPr>
        <p:txBody>
          <a:bodyPr anchor="t"/>
          <a:lstStyle>
            <a:lvl1pPr marL="0" indent="0">
              <a:lnSpc>
                <a:spcPct val="100000"/>
              </a:lnSpc>
              <a:buNone/>
              <a:defRPr sz="10000" b="1">
                <a:solidFill>
                  <a:schemeClr val="accent4"/>
                </a:solidFill>
                <a:effectLst>
                  <a:outerShdw blurRad="88900" sx="102000" sy="102000" algn="ctr" rotWithShape="0">
                    <a:prstClr val="black">
                      <a:alpha val="25000"/>
                    </a:prstClr>
                  </a:outerShdw>
                </a:effectLst>
              </a:defRPr>
            </a:lvl1pPr>
          </a:lstStyle>
          <a:p>
            <a:pPr lvl="0"/>
            <a:endParaRPr kumimoji="1" lang="zh-CN" altLang="en-US" dirty="0"/>
          </a:p>
        </p:txBody>
      </p:sp>
    </p:spTree>
    <p:extLst>
      <p:ext uri="{BB962C8B-B14F-4D97-AF65-F5344CB8AC3E}">
        <p14:creationId xmlns:p14="http://schemas.microsoft.com/office/powerpoint/2010/main" val="124503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86" r:id="rId1"/>
    <p:sldLayoutId id="2147483682" r:id="rId2"/>
    <p:sldLayoutId id="2147483687" r:id="rId3"/>
    <p:sldLayoutId id="2147483688" r:id="rId4"/>
    <p:sldLayoutId id="2147483689" r:id="rId5"/>
    <p:sldLayoutId id="2147483684" r:id="rId6"/>
    <p:sldLayoutId id="2147483690" r:id="rId7"/>
    <p:sldLayoutId id="2147483695" r:id="rId8"/>
    <p:sldLayoutId id="2147483696" r:id="rId9"/>
    <p:sldLayoutId id="2147483697" r:id="rId10"/>
    <p:sldLayoutId id="2147483698" r:id="rId11"/>
    <p:sldLayoutId id="2147483692" r:id="rId12"/>
    <p:sldLayoutId id="2147483699" r:id="rId13"/>
    <p:sldLayoutId id="2147483700" r:id="rId14"/>
    <p:sldLayoutId id="2147483701" r:id="rId15"/>
    <p:sldLayoutId id="2147483702" r:id="rId16"/>
    <p:sldLayoutId id="214748370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8725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1948463" y="1779097"/>
            <a:ext cx="7905656" cy="2154476"/>
          </a:xfrm>
        </p:spPr>
        <p:txBody>
          <a:bodyPr/>
          <a:lstStyle/>
          <a:p>
            <a:pPr algn="ctr"/>
            <a:r>
              <a:rPr lang="zh-TW" altLang="en-US" dirty="0">
                <a:latin typeface="標楷體" panose="03000509000000000000" pitchFamily="65" charset="-120"/>
                <a:ea typeface="標楷體" panose="03000509000000000000" pitchFamily="65" charset="-120"/>
              </a:rPr>
              <a:t>勞資會議之實務探討</a:t>
            </a:r>
            <a:endParaRPr lang="zh-TW" altLang="en-US" dirty="0"/>
          </a:p>
        </p:txBody>
      </p:sp>
      <p:sp>
        <p:nvSpPr>
          <p:cNvPr id="4" name="文字版面配置區 3"/>
          <p:cNvSpPr>
            <a:spLocks noGrp="1"/>
          </p:cNvSpPr>
          <p:nvPr>
            <p:ph type="body" sz="quarter" idx="12"/>
          </p:nvPr>
        </p:nvSpPr>
        <p:spPr>
          <a:xfrm>
            <a:off x="5976846" y="4406630"/>
            <a:ext cx="3575717" cy="1893856"/>
          </a:xfrm>
        </p:spPr>
        <p:txBody>
          <a:bodyPr/>
          <a:lstStyle/>
          <a:p>
            <a:r>
              <a:rPr lang="zh-TW" altLang="en-US"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rPr>
              <a:t>報告人：鄭津津教授</a:t>
            </a:r>
            <a:endParaRPr lang="en-US" altLang="zh-TW"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endParaRPr>
          </a:p>
          <a:p>
            <a:r>
              <a:rPr lang="zh-TW" altLang="en-US" dirty="0">
                <a:solidFill>
                  <a:schemeClr val="accent5">
                    <a:lumMod val="50000"/>
                  </a:schemeClr>
                </a:solidFill>
                <a:latin typeface="標楷體" panose="03000509000000000000" pitchFamily="65" charset="-120"/>
                <a:ea typeface="標楷體" panose="03000509000000000000" pitchFamily="65" charset="-120"/>
                <a:cs typeface="Times New Roman" pitchFamily="18" charset="0"/>
              </a:rPr>
              <a:t>國立中正大學法律系</a:t>
            </a:r>
            <a:endParaRPr lang="en-US" altLang="zh-TW" dirty="0">
              <a:solidFill>
                <a:schemeClr val="accent5">
                  <a:lumMod val="50000"/>
                </a:schemeClr>
              </a:solidFill>
              <a:latin typeface="標楷體" pitchFamily="65" charset="-120"/>
              <a:ea typeface="標楷體" pitchFamily="65" charset="-120"/>
            </a:endParaRPr>
          </a:p>
          <a:p>
            <a:pPr algn="ctr"/>
            <a:endParaRPr lang="zh-TW" altLang="en-US" dirty="0"/>
          </a:p>
        </p:txBody>
      </p:sp>
    </p:spTree>
    <p:extLst>
      <p:ext uri="{BB962C8B-B14F-4D97-AF65-F5344CB8AC3E}">
        <p14:creationId xmlns:p14="http://schemas.microsoft.com/office/powerpoint/2010/main" val="321073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一、</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勞資會議之重要函釋</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1234841" y="1258500"/>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2230293" y="1133490"/>
            <a:ext cx="7173229" cy="104731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因天災出勤之相關勞動條件，可於勞資會議中協商決議</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勞動部</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日勞動條</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1060130136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2753955" y="2257180"/>
            <a:ext cx="7424440" cy="11742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勞資會議代表名冊備查與否，與會議決議效力無關</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臺北市政府勞動局</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日北市勞動字第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10603136000</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a:spLocks noChangeArrowheads="1"/>
          </p:cNvSpPr>
          <p:nvPr/>
        </p:nvSpPr>
        <p:spPr bwMode="auto">
          <a:xfrm>
            <a:off x="1705251" y="2414128"/>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kumimoji="0" lang="en-US" altLang="zh-TW"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9" name="圓角矩形 8"/>
          <p:cNvSpPr/>
          <p:nvPr/>
        </p:nvSpPr>
        <p:spPr>
          <a:xfrm>
            <a:off x="3376834" y="3582791"/>
            <a:ext cx="7173229" cy="117427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勞資會議勞方代表選舉方式由工會議定</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勞動部</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日勞動關</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1040128682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橢圓 9"/>
          <p:cNvSpPr>
            <a:spLocks noChangeArrowheads="1"/>
          </p:cNvSpPr>
          <p:nvPr/>
        </p:nvSpPr>
        <p:spPr bwMode="auto">
          <a:xfrm>
            <a:off x="2338674" y="3771280"/>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kumimoji="0" lang="en-US" altLang="zh-TW"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1" name="圓角矩形 10"/>
          <p:cNvSpPr/>
          <p:nvPr/>
        </p:nvSpPr>
        <p:spPr>
          <a:xfrm>
            <a:off x="4444210" y="4908403"/>
            <a:ext cx="7415281" cy="11742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勞資會議舉辦是否採視訊方式進行，依勞資雙方本誠實信用原則履行決議</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勞動部勞動關</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1070126483</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號書函</a:t>
            </a:r>
          </a:p>
        </p:txBody>
      </p:sp>
      <p:sp>
        <p:nvSpPr>
          <p:cNvPr id="14" name="橢圓 13"/>
          <p:cNvSpPr>
            <a:spLocks noChangeArrowheads="1"/>
          </p:cNvSpPr>
          <p:nvPr/>
        </p:nvSpPr>
        <p:spPr bwMode="auto">
          <a:xfrm>
            <a:off x="3376834" y="5096892"/>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270505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一、</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勞資會議之重要函釋</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1344379" y="1453750"/>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kumimoji="0" lang="en-US" altLang="zh-TW"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5</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2382693" y="1183658"/>
            <a:ext cx="7689562" cy="150114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企業工會已成立在前，即不得事後再以勞資會議決議取代工會同意；國定假日調移仍應個別勞工同意，不得以勞資會議決議代之</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日勞動 </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字第 </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1030051386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2937110" y="2869399"/>
            <a:ext cx="7883290" cy="11742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無薪休假」涉及個別勞動條件變更，應取得個別勞工同意，不得以勞資會議決議代替</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日勞動</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0980070071</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a:spLocks noChangeArrowheads="1"/>
          </p:cNvSpPr>
          <p:nvPr/>
        </p:nvSpPr>
        <p:spPr bwMode="auto">
          <a:xfrm>
            <a:off x="1815012" y="3118570"/>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6</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9" name="圓角矩形 8"/>
          <p:cNvSpPr/>
          <p:nvPr/>
        </p:nvSpPr>
        <p:spPr>
          <a:xfrm>
            <a:off x="3616036" y="4461326"/>
            <a:ext cx="7668073" cy="117427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勞方代表任期屆滿後即應改選，始具代表資格參加勞資會議</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88</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日台勞資</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0044807</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橢圓 9"/>
          <p:cNvSpPr>
            <a:spLocks noChangeArrowheads="1"/>
          </p:cNvSpPr>
          <p:nvPr/>
        </p:nvSpPr>
        <p:spPr bwMode="auto">
          <a:xfrm>
            <a:off x="2632753" y="4649815"/>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7</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156864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一、</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勞資會議之重要函釋</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1344379" y="1453750"/>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8</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2382693" y="1077047"/>
            <a:ext cx="7357052" cy="155069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defTabSz="914400"/>
            <a:r>
              <a:rPr lang="zh-TW" altLang="en-US"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勞資會議實施辦法「</a:t>
            </a:r>
            <a:r>
              <a:rPr lang="zh-TW" altLang="en-US" sz="24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24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個月</a:t>
            </a:r>
            <a:r>
              <a:rPr lang="zh-TW" altLang="en-US"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」計算方式，勞資會議召開間隔雖有所不同，惟於自訂每</a:t>
            </a:r>
            <a:r>
              <a:rPr lang="en-US" altLang="zh-TW"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個月週期內至少皆有召開 </a:t>
            </a:r>
            <a:r>
              <a:rPr lang="en-US" altLang="zh-TW"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次勞資會議，亦符合規定</a:t>
            </a:r>
            <a:r>
              <a:rPr lang="en-US" altLang="zh-TW" sz="2000" b="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勞動部勞動關</a:t>
            </a:r>
            <a:r>
              <a:rPr lang="en-US" altLang="zh-TW" sz="200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1080125806</a:t>
            </a:r>
            <a:r>
              <a:rPr lang="zh-TW" altLang="en-US" sz="200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2937110" y="2869399"/>
            <a:ext cx="7424440" cy="11742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勞資會議代表任期不得由勞資雙方自行協商變更</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81</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日台勞資</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10031</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a:spLocks noChangeArrowheads="1"/>
          </p:cNvSpPr>
          <p:nvPr/>
        </p:nvSpPr>
        <p:spPr bwMode="auto">
          <a:xfrm>
            <a:off x="1815012" y="3118570"/>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9</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9" name="圓角矩形 8"/>
          <p:cNvSpPr/>
          <p:nvPr/>
        </p:nvSpPr>
        <p:spPr>
          <a:xfrm>
            <a:off x="4110880" y="4461325"/>
            <a:ext cx="7554647" cy="149612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事業單位之勞資會議勞方候補代表</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需於勞方代表有出缺</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之事實後，方得依序遞補，並應報 請當地主管機關備查</a:t>
            </a:r>
            <a:r>
              <a:rPr lang="en-US" altLang="zh-TW" sz="2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日台</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勞資二字第</a:t>
            </a:r>
            <a:r>
              <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020776</a:t>
            </a:r>
            <a:r>
              <a:rPr lang="zh-CN"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號</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函</a:t>
            </a:r>
          </a:p>
        </p:txBody>
      </p:sp>
      <p:sp>
        <p:nvSpPr>
          <p:cNvPr id="10" name="橢圓 9"/>
          <p:cNvSpPr>
            <a:spLocks noChangeArrowheads="1"/>
          </p:cNvSpPr>
          <p:nvPr/>
        </p:nvSpPr>
        <p:spPr bwMode="auto">
          <a:xfrm>
            <a:off x="3048034" y="4649815"/>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10</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345146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一、</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勞資會議之重要函釋</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1344379" y="1453750"/>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2382693" y="1183658"/>
            <a:ext cx="7173229" cy="143485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原無工會之事業單位經勞資會議同意之協議且未附期限者，爾後始成立工會，得免工會同意，允認完備法定程序</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勞動部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06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21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日勞動條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1070130884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a:t>
            </a:r>
          </a:p>
        </p:txBody>
      </p:sp>
      <p:sp>
        <p:nvSpPr>
          <p:cNvPr id="7" name="圓角矩形 6"/>
          <p:cNvSpPr/>
          <p:nvPr/>
        </p:nvSpPr>
        <p:spPr>
          <a:xfrm>
            <a:off x="2812419" y="2739423"/>
            <a:ext cx="7910999" cy="117427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defTabSz="914400"/>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雖</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非勞動基準法</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之適用對象，尚</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不宜</a:t>
            </a:r>
            <a:r>
              <a:rPr lang="zh-TW"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排除其具有勞資會議勞方代表之選舉權及被選舉權</a:t>
            </a:r>
            <a:endParaRPr lang="zh-TW" altLang="zh-TW"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14400"/>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行政院勞工委員會</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88</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日台</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88</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勞資二字第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003647</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 </a:t>
            </a:r>
          </a:p>
        </p:txBody>
      </p:sp>
      <p:sp>
        <p:nvSpPr>
          <p:cNvPr id="8" name="橢圓 7"/>
          <p:cNvSpPr>
            <a:spLocks noChangeArrowheads="1"/>
          </p:cNvSpPr>
          <p:nvPr/>
        </p:nvSpPr>
        <p:spPr bwMode="auto">
          <a:xfrm>
            <a:off x="1815012" y="2873962"/>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9" name="圓角矩形 8"/>
          <p:cNvSpPr/>
          <p:nvPr/>
        </p:nvSpPr>
        <p:spPr>
          <a:xfrm>
            <a:off x="3376589" y="4170461"/>
            <a:ext cx="7997993" cy="12605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資方確有刻意拒不執行勞資會議決議之情形，已涉有違背勞資自治、誠實信用原則</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行政院勞工委員會九十年三月十三日台九十勞資二字第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0009391</a:t>
            </a:r>
            <a:r>
              <a:rPr lang="zh-CN"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函</a:t>
            </a:r>
          </a:p>
        </p:txBody>
      </p:sp>
      <p:sp>
        <p:nvSpPr>
          <p:cNvPr id="10" name="橢圓 9"/>
          <p:cNvSpPr>
            <a:spLocks noChangeArrowheads="1"/>
          </p:cNvSpPr>
          <p:nvPr/>
        </p:nvSpPr>
        <p:spPr bwMode="auto">
          <a:xfrm>
            <a:off x="2397138" y="4402076"/>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noProof="0" dirty="0">
                <a:solidFill>
                  <a:prstClr val="white"/>
                </a:solidFill>
                <a:latin typeface="Times New Roman" panose="02020603050405020304" pitchFamily="18" charset="0"/>
                <a:cs typeface="Times New Roman" panose="02020603050405020304" pitchFamily="18" charset="0"/>
                <a:sym typeface="Arial" pitchFamily="34" charset="0"/>
              </a:rPr>
              <a:t>13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181032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一、</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勞資會議之重要函釋</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1911350" y="3065506"/>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15</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2949664" y="2988859"/>
            <a:ext cx="7173229" cy="10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勞資會議勞方代表選舉方式由工會議定</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勞動部</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日勞動關</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1040128682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3587212" y="4494246"/>
            <a:ext cx="7424440" cy="10148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涉個別勞工勞動條件之變更 ，仍應徵得勞工個人之同意</a:t>
            </a:r>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勞委會</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日勞動</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0980070071</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a:t>
            </a:r>
            <a:endParaRPr lang="zh-TW" altLang="en-US"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a:spLocks noChangeArrowheads="1"/>
          </p:cNvSpPr>
          <p:nvPr/>
        </p:nvSpPr>
        <p:spPr bwMode="auto">
          <a:xfrm>
            <a:off x="2589161" y="4603049"/>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16</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3" name="橢圓 12"/>
          <p:cNvSpPr>
            <a:spLocks noChangeArrowheads="1"/>
          </p:cNvSpPr>
          <p:nvPr/>
        </p:nvSpPr>
        <p:spPr bwMode="auto">
          <a:xfrm>
            <a:off x="1213958" y="1748691"/>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14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4" name="圓角矩形 13"/>
          <p:cNvSpPr/>
          <p:nvPr/>
        </p:nvSpPr>
        <p:spPr>
          <a:xfrm>
            <a:off x="2179404" y="1667170"/>
            <a:ext cx="7186269" cy="960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defTabSz="914400"/>
            <a:endParaRPr lang="en-US" altLang="zh-TW" sz="28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14400"/>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部分工時工作者</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不可</a:t>
            </a:r>
            <a:r>
              <a:rPr lang="zh-TW" altLang="en-US"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經勞資會議同意實施變形工時</a:t>
            </a:r>
            <a:endParaRPr lang="en-US" altLang="zh-TW" sz="2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0" defTabSz="914400"/>
            <a:r>
              <a:rPr lang="en-US" altLang="zh-TW" sz="2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勞動部民國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108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09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月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27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日勞動條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1080130988 </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號函 </a:t>
            </a:r>
          </a:p>
          <a:p>
            <a:pPr lvl="0" defTabSz="914400"/>
            <a:endParaRPr lang="zh-TW" altLang="en-US" sz="40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3872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二、</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勞資會議之重要實務判決</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4" name="橢圓 3"/>
          <p:cNvSpPr>
            <a:spLocks noChangeArrowheads="1"/>
          </p:cNvSpPr>
          <p:nvPr/>
        </p:nvSpPr>
        <p:spPr bwMode="auto">
          <a:xfrm>
            <a:off x="694802" y="1961352"/>
            <a:ext cx="830562" cy="797291"/>
          </a:xfrm>
          <a:prstGeom prst="ellipse">
            <a:avLst/>
          </a:prstGeom>
          <a:solidFill>
            <a:schemeClr val="accent4"/>
          </a:solidFill>
          <a:ln>
            <a:solidFill>
              <a:schemeClr val="accent4">
                <a:lumMod val="60000"/>
                <a:lumOff val="4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5" name="圓角矩形 4"/>
          <p:cNvSpPr/>
          <p:nvPr/>
        </p:nvSpPr>
        <p:spPr>
          <a:xfrm>
            <a:off x="1288183" y="3281929"/>
            <a:ext cx="9615344" cy="17350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dirty="0">
                <a:solidFill>
                  <a:prstClr val="black"/>
                </a:solidFill>
                <a:latin typeface="標楷體" panose="03000509000000000000" pitchFamily="65" charset="-120"/>
                <a:ea typeface="標楷體" panose="03000509000000000000" pitchFamily="65" charset="-120"/>
              </a:rPr>
              <a:t>凡勞方代表選舉及召開之勞資會議，</a:t>
            </a:r>
            <a:r>
              <a:rPr lang="zh-TW" altLang="en-US" sz="2400" dirty="0">
                <a:solidFill>
                  <a:srgbClr val="FF0000"/>
                </a:solidFill>
                <a:latin typeface="標楷體" panose="03000509000000000000" pitchFamily="65" charset="-120"/>
                <a:ea typeface="標楷體" panose="03000509000000000000" pitchFamily="65" charset="-120"/>
              </a:rPr>
              <a:t>若未遵循法定方式</a:t>
            </a:r>
            <a:r>
              <a:rPr lang="zh-TW" altLang="en-US" sz="2400" dirty="0">
                <a:solidFill>
                  <a:prstClr val="black"/>
                </a:solidFill>
                <a:latin typeface="標楷體" panose="03000509000000000000" pitchFamily="65" charset="-120"/>
                <a:ea typeface="標楷體" panose="03000509000000000000" pitchFamily="65" charset="-120"/>
              </a:rPr>
              <a:t>，該次勞資會議中所形成之各項決議，均難認經全體勞工之合法代表所同意，</a:t>
            </a:r>
            <a:r>
              <a:rPr lang="zh-TW" altLang="en-US" sz="2400" dirty="0">
                <a:solidFill>
                  <a:srgbClr val="FF0000"/>
                </a:solidFill>
                <a:latin typeface="標楷體" panose="03000509000000000000" pitchFamily="65" charset="-120"/>
                <a:ea typeface="標楷體" panose="03000509000000000000" pitchFamily="65" charset="-120"/>
              </a:rPr>
              <a:t>決議應屬無效</a:t>
            </a:r>
            <a:r>
              <a:rPr lang="zh-TW" altLang="en-US" sz="2400" dirty="0">
                <a:solidFill>
                  <a:prstClr val="black"/>
                </a:solidFill>
                <a:latin typeface="標楷體" panose="03000509000000000000" pitchFamily="65" charset="-120"/>
                <a:ea typeface="標楷體" panose="03000509000000000000" pitchFamily="65" charset="-120"/>
              </a:rPr>
              <a:t>，不能逕以決議拘束勞工。</a:t>
            </a:r>
            <a:endParaRPr lang="zh-TW" altLang="en-US" dirty="0">
              <a:solidFill>
                <a:srgbClr val="1A1A54"/>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1662257" y="1882943"/>
            <a:ext cx="9241270" cy="954107"/>
          </a:xfrm>
          <a:prstGeom prst="rect">
            <a:avLst/>
          </a:prstGeom>
          <a:noFill/>
        </p:spPr>
        <p:txBody>
          <a:bodyPr wrap="square" rtlCol="0">
            <a:spAutoFit/>
          </a:bodyPr>
          <a:lstStyle/>
          <a:p>
            <a:pPr lvl="0"/>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最高法院</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年度台上字第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373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號民事判決</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臺灣高等法院 </a:t>
            </a:r>
            <a:r>
              <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100 </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年度勞上更</a:t>
            </a:r>
            <a:r>
              <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字第 </a:t>
            </a:r>
            <a:r>
              <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號民事判決意旨</a:t>
            </a:r>
            <a:r>
              <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39618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zh-TW" altLang="en-US" dirty="0">
                <a:latin typeface="標楷體" panose="03000509000000000000" pitchFamily="65" charset="-120"/>
                <a:ea typeface="標楷體" panose="03000509000000000000" pitchFamily="65" charset="-120"/>
              </a:rPr>
              <a:t>二、</a:t>
            </a:r>
          </a:p>
        </p:txBody>
      </p:sp>
      <p:sp>
        <p:nvSpPr>
          <p:cNvPr id="3" name="文字版面配置區 2"/>
          <p:cNvSpPr>
            <a:spLocks noGrp="1"/>
          </p:cNvSpPr>
          <p:nvPr>
            <p:ph type="body" sz="quarter" idx="13"/>
          </p:nvPr>
        </p:nvSpPr>
        <p:spPr/>
        <p:txBody>
          <a:bodyPr/>
          <a:lstStyle/>
          <a:p>
            <a:r>
              <a:rPr lang="zh-TW" altLang="en-US" sz="4000" dirty="0">
                <a:effectLst/>
                <a:latin typeface="標楷體" panose="03000509000000000000" pitchFamily="65" charset="-120"/>
                <a:ea typeface="標楷體" panose="03000509000000000000" pitchFamily="65" charset="-120"/>
                <a:cs typeface="Arial" pitchFamily="34" charset="0"/>
              </a:rPr>
              <a:t>勞資會議之重要實務判決</a:t>
            </a:r>
            <a:endParaRPr lang="en-US" altLang="zh-TW" sz="4000" dirty="0">
              <a:effectLst/>
              <a:latin typeface="標楷體" panose="03000509000000000000" pitchFamily="65" charset="-120"/>
              <a:ea typeface="標楷體" panose="03000509000000000000" pitchFamily="65" charset="-120"/>
              <a:cs typeface="Arial" pitchFamily="34" charset="0"/>
            </a:endParaRPr>
          </a:p>
        </p:txBody>
      </p:sp>
      <p:sp>
        <p:nvSpPr>
          <p:cNvPr id="5" name="圓角矩形 4"/>
          <p:cNvSpPr/>
          <p:nvPr/>
        </p:nvSpPr>
        <p:spPr>
          <a:xfrm>
            <a:off x="1110083" y="2103196"/>
            <a:ext cx="10082448" cy="3659337"/>
          </a:xfrm>
          <a:prstGeom prst="roundRect">
            <a:avLst/>
          </a:prstGeom>
          <a:ln>
            <a:solidFill>
              <a:srgbClr val="EFD836"/>
            </a:solidFill>
          </a:ln>
        </p:spPr>
        <p:style>
          <a:lnRef idx="2">
            <a:schemeClr val="accent4"/>
          </a:lnRef>
          <a:fillRef idx="1">
            <a:schemeClr val="lt1"/>
          </a:fillRef>
          <a:effectRef idx="0">
            <a:schemeClr val="accent4"/>
          </a:effectRef>
          <a:fontRef idx="minor">
            <a:schemeClr val="dk1"/>
          </a:fontRef>
        </p:style>
        <p:txBody>
          <a:bodyPr rtlCol="0" anchor="ctr"/>
          <a:lstStyle/>
          <a:p>
            <a:r>
              <a:rPr lang="zh-TW" altLang="en-US" sz="2400" dirty="0">
                <a:solidFill>
                  <a:prstClr val="black"/>
                </a:solidFill>
                <a:latin typeface="標楷體" panose="03000509000000000000" pitchFamily="65" charset="-120"/>
                <a:ea typeface="標楷體" panose="03000509000000000000" pitchFamily="65" charset="-120"/>
              </a:rPr>
              <a:t>揆諸立法者之所以採取工會同意優先之規制，除因勞工團結權為工會法所保障，較諸以多數決決議的勞資會議，更有與資方談判之實力外，亦在於避免雇主利用其經濟優勢，藉私法自治及契約自由之名，影響個別勞工，降低勞工的自主性後各個擊破，達到不利勞工之勞動條件，甚至弱化工會之功能。因此，事業單位</a:t>
            </a:r>
            <a:r>
              <a:rPr lang="zh-TW" altLang="en-US" sz="2400" dirty="0">
                <a:solidFill>
                  <a:srgbClr val="FF0000"/>
                </a:solidFill>
                <a:latin typeface="標楷體" panose="03000509000000000000" pitchFamily="65" charset="-120"/>
                <a:ea typeface="標楷體" panose="03000509000000000000" pitchFamily="65" charset="-120"/>
              </a:rPr>
              <a:t>既有成立企業工會</a:t>
            </a:r>
            <a:r>
              <a:rPr lang="zh-TW" altLang="en-US" sz="2400" dirty="0">
                <a:solidFill>
                  <a:prstClr val="black"/>
                </a:solidFill>
                <a:latin typeface="標楷體" panose="03000509000000000000" pitchFamily="65" charset="-120"/>
                <a:ea typeface="標楷體" panose="03000509000000000000" pitchFamily="65" charset="-120"/>
              </a:rPr>
              <a:t>，各分支機構關於勞動基準法第</a:t>
            </a:r>
            <a:r>
              <a:rPr lang="en-US" altLang="zh-TW" sz="2400" dirty="0">
                <a:solidFill>
                  <a:prstClr val="black"/>
                </a:solidFill>
                <a:latin typeface="標楷體" panose="03000509000000000000" pitchFamily="65" charset="-120"/>
                <a:ea typeface="標楷體" panose="03000509000000000000" pitchFamily="65" charset="-120"/>
              </a:rPr>
              <a:t>30</a:t>
            </a:r>
            <a:r>
              <a:rPr lang="zh-TW" altLang="en-US" sz="2400" dirty="0">
                <a:solidFill>
                  <a:prstClr val="black"/>
                </a:solidFill>
                <a:latin typeface="標楷體" panose="03000509000000000000" pitchFamily="65" charset="-120"/>
                <a:ea typeface="標楷體" panose="03000509000000000000" pitchFamily="65" charset="-120"/>
              </a:rPr>
              <a:t>條第</a:t>
            </a:r>
            <a:r>
              <a:rPr lang="en-US" altLang="zh-TW" sz="2400" dirty="0">
                <a:solidFill>
                  <a:prstClr val="black"/>
                </a:solidFill>
                <a:latin typeface="標楷體" panose="03000509000000000000" pitchFamily="65" charset="-120"/>
                <a:ea typeface="標楷體" panose="03000509000000000000" pitchFamily="65" charset="-120"/>
              </a:rPr>
              <a:t>2</a:t>
            </a:r>
            <a:r>
              <a:rPr lang="zh-TW" altLang="en-US" sz="2400" dirty="0">
                <a:solidFill>
                  <a:prstClr val="black"/>
                </a:solidFill>
                <a:latin typeface="標楷體" panose="03000509000000000000" pitchFamily="65" charset="-120"/>
                <a:ea typeface="標楷體" panose="03000509000000000000" pitchFamily="65" charset="-120"/>
              </a:rPr>
              <a:t>項、第</a:t>
            </a:r>
            <a:r>
              <a:rPr lang="en-US" altLang="zh-TW" sz="2400" dirty="0">
                <a:solidFill>
                  <a:prstClr val="black"/>
                </a:solidFill>
                <a:latin typeface="標楷體" panose="03000509000000000000" pitchFamily="65" charset="-120"/>
                <a:ea typeface="標楷體" panose="03000509000000000000" pitchFamily="65" charset="-120"/>
              </a:rPr>
              <a:t>30</a:t>
            </a:r>
            <a:r>
              <a:rPr lang="zh-TW" altLang="en-US" sz="2400" dirty="0">
                <a:solidFill>
                  <a:prstClr val="black"/>
                </a:solidFill>
                <a:latin typeface="標楷體" panose="03000509000000000000" pitchFamily="65" charset="-120"/>
                <a:ea typeface="標楷體" panose="03000509000000000000" pitchFamily="65" charset="-120"/>
              </a:rPr>
              <a:t>條之</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第</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項、第</a:t>
            </a:r>
            <a:r>
              <a:rPr lang="en-US" altLang="zh-TW" sz="2400" dirty="0">
                <a:solidFill>
                  <a:prstClr val="black"/>
                </a:solidFill>
                <a:latin typeface="標楷體" panose="03000509000000000000" pitchFamily="65" charset="-120"/>
                <a:ea typeface="標楷體" panose="03000509000000000000" pitchFamily="65" charset="-120"/>
              </a:rPr>
              <a:t>32</a:t>
            </a:r>
            <a:r>
              <a:rPr lang="zh-TW" altLang="en-US" sz="2400" dirty="0">
                <a:solidFill>
                  <a:prstClr val="black"/>
                </a:solidFill>
                <a:latin typeface="標楷體" panose="03000509000000000000" pitchFamily="65" charset="-120"/>
                <a:ea typeface="標楷體" panose="03000509000000000000" pitchFamily="65" charset="-120"/>
              </a:rPr>
              <a:t>條第</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項、第</a:t>
            </a:r>
            <a:r>
              <a:rPr lang="en-US" altLang="zh-TW" sz="2400" dirty="0">
                <a:solidFill>
                  <a:prstClr val="black"/>
                </a:solidFill>
                <a:latin typeface="標楷體" panose="03000509000000000000" pitchFamily="65" charset="-120"/>
                <a:ea typeface="標楷體" panose="03000509000000000000" pitchFamily="65" charset="-120"/>
              </a:rPr>
              <a:t>49</a:t>
            </a:r>
            <a:r>
              <a:rPr lang="zh-TW" altLang="en-US" sz="2400" dirty="0">
                <a:solidFill>
                  <a:prstClr val="black"/>
                </a:solidFill>
                <a:latin typeface="標楷體" panose="03000509000000000000" pitchFamily="65" charset="-120"/>
                <a:ea typeface="標楷體" panose="03000509000000000000" pitchFamily="65" charset="-120"/>
              </a:rPr>
              <a:t>條第</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項所示勞動條件之變更，</a:t>
            </a:r>
            <a:r>
              <a:rPr lang="zh-TW" altLang="en-US" sz="2400" dirty="0">
                <a:solidFill>
                  <a:srgbClr val="FF0000"/>
                </a:solidFill>
                <a:latin typeface="標楷體" panose="03000509000000000000" pitchFamily="65" charset="-120"/>
                <a:ea typeface="標楷體" panose="03000509000000000000" pitchFamily="65" charset="-120"/>
              </a:rPr>
              <a:t>當然須經企業工會之同意，要無以各分支機構未成立廠場工會為由，而謂分支機構就該等勞動條件之變更，只需經由各分支機構之勞資會議同意即可，藉以規避工會監督。</a:t>
            </a:r>
            <a:endPar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1821617" y="1344661"/>
            <a:ext cx="8659379" cy="523220"/>
          </a:xfrm>
          <a:prstGeom prst="rect">
            <a:avLst/>
          </a:prstGeom>
          <a:noFill/>
        </p:spPr>
        <p:txBody>
          <a:bodyPr wrap="square" rtlCol="0">
            <a:spAutoFit/>
          </a:bodyPr>
          <a:lstStyle/>
          <a:p>
            <a:pPr lvl="0"/>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最高行政法院</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年度判字第</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472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號</a:t>
            </a:r>
            <a:r>
              <a:rPr lang="zh-TW" altLang="en-US"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a:spLocks noChangeArrowheads="1"/>
          </p:cNvSpPr>
          <p:nvPr/>
        </p:nvSpPr>
        <p:spPr bwMode="auto">
          <a:xfrm>
            <a:off x="694802" y="1207626"/>
            <a:ext cx="830562" cy="797291"/>
          </a:xfrm>
          <a:prstGeom prst="ellipse">
            <a:avLst/>
          </a:prstGeom>
          <a:solidFill>
            <a:srgbClr val="FFFF00"/>
          </a:solidFill>
          <a:ln>
            <a:solidFill>
              <a:schemeClr val="accent5">
                <a:lumMod val="40000"/>
                <a:lumOff val="60000"/>
              </a:schemeClr>
            </a:solidFill>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800" b="1" kern="0" dirty="0">
                <a:solidFill>
                  <a:prstClr val="white"/>
                </a:solidFill>
                <a:latin typeface="Times New Roman" panose="02020603050405020304" pitchFamily="18" charset="0"/>
                <a:cs typeface="Times New Roman" panose="02020603050405020304" pitchFamily="18" charset="0"/>
                <a:sym typeface="Arial" pitchFamily="34" charset="0"/>
              </a:rPr>
              <a:t>02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65359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2"/>
          </p:nvPr>
        </p:nvSpPr>
        <p:spPr/>
        <p:txBody>
          <a:bodyPr/>
          <a:lstStyle/>
          <a:p>
            <a:r>
              <a:rPr kumimoji="1" lang="en-US" altLang="zh-CN" dirty="0">
                <a:latin typeface="Times New Roman" panose="02020603050405020304" pitchFamily="18" charset="0"/>
                <a:cs typeface="Times New Roman" panose="02020603050405020304" pitchFamily="18" charset="0"/>
              </a:rPr>
              <a:t>0</a:t>
            </a:r>
            <a:r>
              <a:rPr kumimoji="1" lang="en-US" altLang="zh-TW"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sp>
        <p:nvSpPr>
          <p:cNvPr id="3" name="文本占位符 2"/>
          <p:cNvSpPr>
            <a:spLocks noGrp="1"/>
          </p:cNvSpPr>
          <p:nvPr>
            <p:ph type="body" sz="quarter" idx="13"/>
          </p:nvPr>
        </p:nvSpPr>
        <p:spPr>
          <a:xfrm>
            <a:off x="4966996" y="1785520"/>
            <a:ext cx="6696270" cy="3844213"/>
          </a:xfrm>
        </p:spPr>
        <p:txBody>
          <a:bodyPr/>
          <a:lstStyle/>
          <a:p>
            <a:r>
              <a:rPr lang="zh-TW" altLang="en-US" sz="9600" dirty="0">
                <a:effectLst/>
                <a:latin typeface="標楷體" panose="03000509000000000000" pitchFamily="65" charset="-120"/>
                <a:ea typeface="標楷體" panose="03000509000000000000" pitchFamily="65" charset="-120"/>
              </a:rPr>
              <a:t>勞資會議</a:t>
            </a:r>
            <a:endParaRPr lang="en-US" altLang="zh-TW" sz="9600" dirty="0">
              <a:effectLst/>
              <a:latin typeface="標楷體" panose="03000509000000000000" pitchFamily="65" charset="-120"/>
              <a:ea typeface="標楷體" panose="03000509000000000000" pitchFamily="65" charset="-120"/>
            </a:endParaRPr>
          </a:p>
          <a:p>
            <a:r>
              <a:rPr lang="zh-TW" altLang="en-US" sz="9600" dirty="0">
                <a:effectLst/>
                <a:latin typeface="標楷體" panose="03000509000000000000" pitchFamily="65" charset="-120"/>
                <a:ea typeface="標楷體" panose="03000509000000000000" pitchFamily="65" charset="-120"/>
              </a:rPr>
              <a:t>最新發展</a:t>
            </a:r>
          </a:p>
        </p:txBody>
      </p:sp>
    </p:spTree>
    <p:extLst>
      <p:ext uri="{BB962C8B-B14F-4D97-AF65-F5344CB8AC3E}">
        <p14:creationId xmlns:p14="http://schemas.microsoft.com/office/powerpoint/2010/main" val="777635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5527"/>
            <a:ext cx="1468582" cy="10390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文本占位符 2"/>
          <p:cNvSpPr>
            <a:spLocks noGrp="1"/>
          </p:cNvSpPr>
          <p:nvPr>
            <p:ph type="body" sz="quarter" idx="13"/>
          </p:nvPr>
        </p:nvSpPr>
        <p:spPr>
          <a:xfrm>
            <a:off x="1697324" y="172323"/>
            <a:ext cx="10383840" cy="1165497"/>
          </a:xfrm>
        </p:spPr>
        <p:txBody>
          <a:bodyPr/>
          <a:lstStyle/>
          <a:p>
            <a:r>
              <a:rPr lang="zh-TW" altLang="en-US" sz="4800" b="0" dirty="0">
                <a:effectLst/>
                <a:latin typeface="標楷體" panose="03000509000000000000" pitchFamily="65" charset="-120"/>
                <a:ea typeface="標楷體" panose="03000509000000000000" pitchFamily="65" charset="-120"/>
                <a:cs typeface="Arial" pitchFamily="34" charset="0"/>
              </a:rPr>
              <a:t>勞動事件法擴大勞動事件的範圍</a:t>
            </a:r>
            <a:endParaRPr lang="en-US" altLang="zh-TW" sz="4800" b="0" dirty="0">
              <a:effectLst/>
              <a:latin typeface="標楷體" panose="03000509000000000000" pitchFamily="65" charset="-120"/>
              <a:ea typeface="標楷體" panose="03000509000000000000" pitchFamily="65" charset="-120"/>
              <a:cs typeface="Arial" pitchFamily="34" charset="0"/>
            </a:endParaRPr>
          </a:p>
        </p:txBody>
      </p:sp>
      <p:sp>
        <p:nvSpPr>
          <p:cNvPr id="7" name="Rectangle 47"/>
          <p:cNvSpPr/>
          <p:nvPr/>
        </p:nvSpPr>
        <p:spPr>
          <a:xfrm>
            <a:off x="952096" y="1764131"/>
            <a:ext cx="4243358" cy="492443"/>
          </a:xfrm>
          <a:prstGeom prst="rect">
            <a:avLst/>
          </a:prstGeom>
        </p:spPr>
        <p:txBody>
          <a:bodyPr wrap="square" lIns="0" tIns="0" rIns="0" bIns="0">
            <a:spAutoFit/>
          </a:bodyPr>
          <a:lstStyle/>
          <a:p>
            <a:r>
              <a:rPr lang="zh-TW" altLang="en-US" sz="3200" dirty="0">
                <a:latin typeface="標楷體" panose="03000509000000000000" pitchFamily="65" charset="-120"/>
                <a:ea typeface="標楷體" panose="03000509000000000000" pitchFamily="65" charset="-120"/>
                <a:cs typeface="Arial" pitchFamily="34" charset="0"/>
              </a:rPr>
              <a:t>勞動事件法第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標楷體" panose="03000509000000000000" pitchFamily="65" charset="-120"/>
                <a:ea typeface="標楷體" panose="03000509000000000000" pitchFamily="65" charset="-120"/>
                <a:cs typeface="Arial" pitchFamily="34" charset="0"/>
              </a:rPr>
              <a:t>條第</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a:latin typeface="標楷體" panose="03000509000000000000" pitchFamily="65" charset="-120"/>
                <a:ea typeface="標楷體" panose="03000509000000000000" pitchFamily="65" charset="-120"/>
                <a:cs typeface="Arial" pitchFamily="34" charset="0"/>
              </a:rPr>
              <a:t>項</a:t>
            </a:r>
            <a:endParaRPr lang="en-US" altLang="zh-TW" sz="3200" dirty="0">
              <a:latin typeface="標楷體" panose="03000509000000000000" pitchFamily="65" charset="-120"/>
              <a:ea typeface="標楷體" panose="03000509000000000000" pitchFamily="65" charset="-120"/>
              <a:cs typeface="Arial" pitchFamily="34" charset="0"/>
            </a:endParaRPr>
          </a:p>
        </p:txBody>
      </p:sp>
      <p:sp>
        <p:nvSpPr>
          <p:cNvPr id="8" name="圓角矩形 7"/>
          <p:cNvSpPr/>
          <p:nvPr/>
        </p:nvSpPr>
        <p:spPr>
          <a:xfrm>
            <a:off x="748146" y="2634709"/>
            <a:ext cx="10296756" cy="2586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TW" altLang="en-US" sz="2800" dirty="0">
                <a:latin typeface="標楷體" panose="03000509000000000000" pitchFamily="65" charset="-120"/>
                <a:ea typeface="標楷體" panose="03000509000000000000" pitchFamily="65" charset="-120"/>
              </a:rPr>
              <a:t>本法所稱勞動事件，係指下列事件：</a:t>
            </a:r>
            <a:endParaRPr lang="en-US" altLang="zh-TW" sz="2800" dirty="0">
              <a:latin typeface="標楷體" panose="03000509000000000000" pitchFamily="65" charset="-120"/>
              <a:ea typeface="標楷體" panose="03000509000000000000" pitchFamily="65" charset="-120"/>
            </a:endParaRPr>
          </a:p>
          <a:p>
            <a:pPr>
              <a:lnSpc>
                <a:spcPct val="150000"/>
              </a:lnSpc>
            </a:pPr>
            <a:r>
              <a:rPr lang="zh-TW" altLang="en-US" sz="2800" dirty="0">
                <a:latin typeface="標楷體" panose="03000509000000000000" pitchFamily="65" charset="-120"/>
                <a:ea typeface="標楷體" panose="03000509000000000000" pitchFamily="65" charset="-120"/>
              </a:rPr>
              <a:t>一、</a:t>
            </a:r>
            <a:r>
              <a:rPr lang="zh-TW" altLang="en-US" sz="2800" dirty="0">
                <a:solidFill>
                  <a:schemeClr val="tx1"/>
                </a:solidFill>
                <a:latin typeface="標楷體" panose="03000509000000000000" pitchFamily="65" charset="-120"/>
                <a:ea typeface="標楷體" panose="03000509000000000000" pitchFamily="65" charset="-120"/>
              </a:rPr>
              <a:t>基於勞工法令、團體協約、工作規則、</a:t>
            </a:r>
            <a:r>
              <a:rPr lang="zh-TW" altLang="en-US" sz="2800" dirty="0">
                <a:solidFill>
                  <a:srgbClr val="FF0000"/>
                </a:solidFill>
                <a:latin typeface="標楷體" panose="03000509000000000000" pitchFamily="65" charset="-120"/>
                <a:ea typeface="標楷體" panose="03000509000000000000" pitchFamily="65" charset="-120"/>
              </a:rPr>
              <a:t>勞資會議決議</a:t>
            </a:r>
            <a:r>
              <a:rPr lang="zh-TW" altLang="en-US" sz="2800" dirty="0">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勞動契約、勞動習慣及</a:t>
            </a:r>
            <a:r>
              <a:rPr lang="zh-TW" altLang="en-US" sz="2800" dirty="0">
                <a:latin typeface="標楷體" panose="03000509000000000000" pitchFamily="65" charset="-120"/>
                <a:ea typeface="標楷體" panose="03000509000000000000" pitchFamily="65" charset="-120"/>
              </a:rPr>
              <a:t>其他勞動關係所生</a:t>
            </a:r>
            <a:r>
              <a:rPr lang="zh-TW" altLang="en-US" sz="2800" dirty="0">
                <a:solidFill>
                  <a:schemeClr val="tx1"/>
                </a:solidFill>
                <a:latin typeface="標楷體" panose="03000509000000000000" pitchFamily="65" charset="-120"/>
                <a:ea typeface="標楷體" panose="03000509000000000000" pitchFamily="65" charset="-120"/>
              </a:rPr>
              <a:t>民事上權利義務之爭議</a:t>
            </a:r>
            <a:r>
              <a:rPr lang="zh-TW" altLang="en-US"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9895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1948463" y="2277861"/>
            <a:ext cx="7905656" cy="2154476"/>
          </a:xfrm>
        </p:spPr>
        <p: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Q&amp;A</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56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563008" y="1913456"/>
            <a:ext cx="1196519" cy="2598939"/>
          </a:xfrm>
        </p:spPr>
        <p:txBody>
          <a:bodyPr/>
          <a:lstStyle/>
          <a:p>
            <a:pPr algn="ctr"/>
            <a:r>
              <a:rPr lang="zh-TW" altLang="en-US" dirty="0">
                <a:latin typeface="標楷體" panose="03000509000000000000" pitchFamily="65" charset="-120"/>
                <a:ea typeface="標楷體" panose="03000509000000000000" pitchFamily="65" charset="-120"/>
              </a:rPr>
              <a:t>目</a:t>
            </a:r>
            <a:endParaRPr lang="en-US" altLang="zh-TW"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錄</a:t>
            </a:r>
            <a:endParaRPr lang="zh-TW" altLang="en-US" dirty="0"/>
          </a:p>
        </p:txBody>
      </p:sp>
      <p:sp>
        <p:nvSpPr>
          <p:cNvPr id="8" name="文字版面配置區 1"/>
          <p:cNvSpPr txBox="1">
            <a:spLocks/>
          </p:cNvSpPr>
          <p:nvPr/>
        </p:nvSpPr>
        <p:spPr>
          <a:xfrm>
            <a:off x="2486892" y="2599172"/>
            <a:ext cx="1482436" cy="1268964"/>
          </a:xfrm>
          <a:prstGeom prst="rect">
            <a:avLst/>
          </a:prstGeom>
          <a:solidFill>
            <a:srgbClr val="61C09E"/>
          </a:solidFill>
          <a:effectLst>
            <a:outerShdw blurRad="88900" sx="102000" sy="102000" algn="ctr" rotWithShape="0">
              <a:prstClr val="black">
                <a:alpha val="25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0000" dirty="0">
                <a:latin typeface="Times New Roman" panose="02020603050405020304" pitchFamily="18" charset="0"/>
                <a:cs typeface="Times New Roman" panose="02020603050405020304" pitchFamily="18" charset="0"/>
              </a:rPr>
              <a:t>02</a:t>
            </a:r>
            <a:endParaRPr lang="zh-TW" altLang="en-US" dirty="0">
              <a:latin typeface="Times New Roman" panose="02020603050405020304" pitchFamily="18" charset="0"/>
              <a:cs typeface="Times New Roman" panose="02020603050405020304" pitchFamily="18" charset="0"/>
            </a:endParaRPr>
          </a:p>
        </p:txBody>
      </p:sp>
      <p:sp>
        <p:nvSpPr>
          <p:cNvPr id="9" name="文字版面配置區 1"/>
          <p:cNvSpPr txBox="1">
            <a:spLocks/>
          </p:cNvSpPr>
          <p:nvPr/>
        </p:nvSpPr>
        <p:spPr>
          <a:xfrm>
            <a:off x="2486892" y="1021875"/>
            <a:ext cx="1482436" cy="1268964"/>
          </a:xfrm>
          <a:prstGeom prst="rect">
            <a:avLst/>
          </a:prstGeom>
          <a:solidFill>
            <a:schemeClr val="accent3"/>
          </a:solidFill>
          <a:effectLst>
            <a:outerShdw blurRad="88900" sx="102000" sy="102000" algn="ctr" rotWithShape="0">
              <a:prstClr val="black">
                <a:alpha val="25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0000" dirty="0">
                <a:latin typeface="Times New Roman" panose="02020603050405020304" pitchFamily="18" charset="0"/>
                <a:cs typeface="Times New Roman" panose="02020603050405020304" pitchFamily="18" charset="0"/>
              </a:rPr>
              <a:t>01</a:t>
            </a:r>
            <a:endParaRPr lang="zh-TW" altLang="en-US" dirty="0">
              <a:latin typeface="Times New Roman" panose="02020603050405020304" pitchFamily="18" charset="0"/>
              <a:cs typeface="Times New Roman" panose="02020603050405020304" pitchFamily="18" charset="0"/>
            </a:endParaRPr>
          </a:p>
        </p:txBody>
      </p:sp>
      <p:sp>
        <p:nvSpPr>
          <p:cNvPr id="10" name="文字版面配置區 1"/>
          <p:cNvSpPr txBox="1">
            <a:spLocks/>
          </p:cNvSpPr>
          <p:nvPr/>
        </p:nvSpPr>
        <p:spPr>
          <a:xfrm>
            <a:off x="2486892" y="4433515"/>
            <a:ext cx="1482436" cy="1268964"/>
          </a:xfrm>
          <a:prstGeom prst="rect">
            <a:avLst/>
          </a:prstGeom>
          <a:solidFill>
            <a:srgbClr val="EFD836"/>
          </a:solidFill>
          <a:effectLst>
            <a:outerShdw blurRad="88900" sx="102000" sy="102000" algn="ctr" rotWithShape="0">
              <a:prstClr val="black">
                <a:alpha val="25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0000" dirty="0">
                <a:latin typeface="Times New Roman" panose="02020603050405020304" pitchFamily="18" charset="0"/>
                <a:cs typeface="Times New Roman" panose="02020603050405020304" pitchFamily="18" charset="0"/>
              </a:rPr>
              <a:t>03</a:t>
            </a:r>
            <a:endParaRPr lang="zh-TW" altLang="en-US" dirty="0">
              <a:latin typeface="Times New Roman" panose="02020603050405020304" pitchFamily="18" charset="0"/>
              <a:cs typeface="Times New Roman" panose="02020603050405020304" pitchFamily="18" charset="0"/>
            </a:endParaRPr>
          </a:p>
        </p:txBody>
      </p:sp>
      <p:sp>
        <p:nvSpPr>
          <p:cNvPr id="11" name="文字版面配置區 2"/>
          <p:cNvSpPr>
            <a:spLocks noGrp="1"/>
          </p:cNvSpPr>
          <p:nvPr>
            <p:ph type="body" sz="quarter" idx="13"/>
          </p:nvPr>
        </p:nvSpPr>
        <p:spPr>
          <a:xfrm>
            <a:off x="4149878" y="1379185"/>
            <a:ext cx="6919903" cy="534271"/>
          </a:xfrm>
        </p:spPr>
        <p:txBody>
          <a:bodyPr/>
          <a:lstStyle/>
          <a:p>
            <a:pPr marL="0" indent="0">
              <a:buNone/>
            </a:pPr>
            <a:r>
              <a:rPr lang="zh-TW" altLang="en-US" sz="4000" dirty="0">
                <a:solidFill>
                  <a:schemeClr val="accent3">
                    <a:lumMod val="75000"/>
                  </a:schemeClr>
                </a:solidFill>
                <a:effectLst/>
                <a:latin typeface="標楷體" panose="03000509000000000000" pitchFamily="65" charset="-120"/>
                <a:ea typeface="標楷體" panose="03000509000000000000" pitchFamily="65" charset="-120"/>
              </a:rPr>
              <a:t>勞資會議制之施行成效及影響</a:t>
            </a:r>
          </a:p>
        </p:txBody>
      </p:sp>
      <p:sp>
        <p:nvSpPr>
          <p:cNvPr id="12" name="文字版面配置區 2"/>
          <p:cNvSpPr>
            <a:spLocks noGrp="1"/>
          </p:cNvSpPr>
          <p:nvPr>
            <p:ph type="body" sz="quarter" idx="13"/>
          </p:nvPr>
        </p:nvSpPr>
        <p:spPr>
          <a:xfrm>
            <a:off x="4149878" y="2962107"/>
            <a:ext cx="6919903" cy="750911"/>
          </a:xfrm>
        </p:spPr>
        <p:txBody>
          <a:bodyPr/>
          <a:lstStyle/>
          <a:p>
            <a:pPr marL="0" lvl="0" indent="0">
              <a:lnSpc>
                <a:spcPct val="100000"/>
              </a:lnSpc>
              <a:buNone/>
            </a:pPr>
            <a:r>
              <a:rPr lang="zh-TW" altLang="en-US" sz="4000" dirty="0">
                <a:solidFill>
                  <a:srgbClr val="61C09E"/>
                </a:solidFill>
                <a:latin typeface="標楷體" panose="03000509000000000000" pitchFamily="65" charset="-120"/>
                <a:ea typeface="標楷體" panose="03000509000000000000" pitchFamily="65" charset="-120"/>
              </a:rPr>
              <a:t>勞資會議相關見解</a:t>
            </a:r>
          </a:p>
        </p:txBody>
      </p:sp>
      <p:sp>
        <p:nvSpPr>
          <p:cNvPr id="13" name="文字版面配置區 2"/>
          <p:cNvSpPr>
            <a:spLocks noGrp="1"/>
          </p:cNvSpPr>
          <p:nvPr>
            <p:ph type="body" sz="quarter" idx="13"/>
          </p:nvPr>
        </p:nvSpPr>
        <p:spPr>
          <a:xfrm>
            <a:off x="4274569" y="4741148"/>
            <a:ext cx="6919903" cy="534271"/>
          </a:xfrm>
        </p:spPr>
        <p:txBody>
          <a:bodyPr/>
          <a:lstStyle/>
          <a:p>
            <a:pPr marL="0" lvl="0" indent="0">
              <a:lnSpc>
                <a:spcPct val="100000"/>
              </a:lnSpc>
              <a:buNone/>
            </a:pPr>
            <a:r>
              <a:rPr lang="zh-TW" altLang="en-US" sz="4000" dirty="0">
                <a:solidFill>
                  <a:srgbClr val="EFD836"/>
                </a:solidFill>
                <a:latin typeface="標楷體" panose="03000509000000000000" pitchFamily="65" charset="-120"/>
                <a:ea typeface="標楷體" panose="03000509000000000000" pitchFamily="65" charset="-120"/>
              </a:rPr>
              <a:t>勞資會議最新發展</a:t>
            </a:r>
          </a:p>
        </p:txBody>
      </p:sp>
    </p:spTree>
    <p:extLst>
      <p:ext uri="{BB962C8B-B14F-4D97-AF65-F5344CB8AC3E}">
        <p14:creationId xmlns:p14="http://schemas.microsoft.com/office/powerpoint/2010/main" val="150257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1474236"/>
            <a:ext cx="4056434" cy="3844213"/>
          </a:xfrm>
        </p:spPr>
        <p:txBody>
          <a:bodyPr/>
          <a:lstStyle/>
          <a:p>
            <a:r>
              <a:rPr lang="en-US" altLang="zh-TW" dirty="0">
                <a:latin typeface="Times New Roman" panose="02020603050405020304" pitchFamily="18" charset="0"/>
                <a:cs typeface="Times New Roman" panose="02020603050405020304" pitchFamily="18" charset="0"/>
              </a:rPr>
              <a:t>01</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4717915" y="2064900"/>
            <a:ext cx="7140102" cy="2662883"/>
          </a:xfrm>
        </p:spPr>
        <p:txBody>
          <a:bodyPr/>
          <a:lstStyle/>
          <a:p>
            <a:r>
              <a:rPr lang="zh-TW" altLang="en-US" sz="7500" dirty="0">
                <a:effectLst/>
                <a:latin typeface="標楷體" panose="03000509000000000000" pitchFamily="65" charset="-120"/>
                <a:ea typeface="標楷體" panose="03000509000000000000" pitchFamily="65" charset="-120"/>
              </a:rPr>
              <a:t>勞資會議制之</a:t>
            </a:r>
            <a:endParaRPr lang="en-US" altLang="zh-TW" sz="7500" dirty="0">
              <a:effectLst/>
              <a:latin typeface="標楷體" panose="03000509000000000000" pitchFamily="65" charset="-120"/>
              <a:ea typeface="標楷體" panose="03000509000000000000" pitchFamily="65" charset="-120"/>
            </a:endParaRPr>
          </a:p>
          <a:p>
            <a:r>
              <a:rPr lang="zh-TW" altLang="en-US" sz="7500" dirty="0">
                <a:effectLst/>
                <a:latin typeface="標楷體" panose="03000509000000000000" pitchFamily="65" charset="-120"/>
                <a:ea typeface="標楷體" panose="03000509000000000000" pitchFamily="65" charset="-120"/>
              </a:rPr>
              <a:t>施行成效及影響</a:t>
            </a:r>
          </a:p>
        </p:txBody>
      </p:sp>
    </p:spTree>
    <p:extLst>
      <p:ext uri="{BB962C8B-B14F-4D97-AF65-F5344CB8AC3E}">
        <p14:creationId xmlns:p14="http://schemas.microsoft.com/office/powerpoint/2010/main" val="1991301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223935"/>
            <a:ext cx="1110082" cy="652366"/>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一、</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1110082" y="230555"/>
            <a:ext cx="7508623" cy="652366"/>
          </a:xfrm>
        </p:spPr>
        <p:txBody>
          <a:bodyPr/>
          <a:lstStyle/>
          <a:p>
            <a:r>
              <a:rPr lang="zh-TW" altLang="zh-TW" sz="4000" dirty="0">
                <a:solidFill>
                  <a:schemeClr val="tx1">
                    <a:lumMod val="95000"/>
                    <a:lumOff val="5000"/>
                  </a:schemeClr>
                </a:solidFill>
                <a:effectLst/>
                <a:latin typeface="標楷體" panose="03000509000000000000" pitchFamily="65" charset="-120"/>
                <a:ea typeface="標楷體" panose="03000509000000000000" pitchFamily="65" charset="-120"/>
              </a:rPr>
              <a:t>勞資會議之</a:t>
            </a:r>
            <a:r>
              <a:rPr lang="zh-TW" altLang="en-US" sz="4000" dirty="0">
                <a:solidFill>
                  <a:schemeClr val="tx1">
                    <a:lumMod val="95000"/>
                    <a:lumOff val="5000"/>
                  </a:schemeClr>
                </a:solidFill>
                <a:effectLst/>
                <a:latin typeface="標楷體" panose="03000509000000000000" pitchFamily="65" charset="-120"/>
                <a:ea typeface="標楷體" panose="03000509000000000000" pitchFamily="65" charset="-120"/>
              </a:rPr>
              <a:t>舉辦未能普及與落實</a:t>
            </a:r>
            <a:endParaRPr lang="zh-TW" altLang="en-US" sz="4000" dirty="0">
              <a:effectLst/>
            </a:endParaRPr>
          </a:p>
        </p:txBody>
      </p:sp>
      <p:sp>
        <p:nvSpPr>
          <p:cNvPr id="6" name="文字方塊 5"/>
          <p:cNvSpPr txBox="1"/>
          <p:nvPr/>
        </p:nvSpPr>
        <p:spPr>
          <a:xfrm>
            <a:off x="1625647" y="1898119"/>
            <a:ext cx="8719754" cy="523220"/>
          </a:xfrm>
          <a:prstGeom prst="rect">
            <a:avLst/>
          </a:prstGeom>
          <a:noFill/>
        </p:spPr>
        <p:txBody>
          <a:bodyPr wrap="square" rtlCol="0">
            <a:spAutoFit/>
          </a:bodyPr>
          <a:lstStyle/>
          <a:p>
            <a:r>
              <a:rPr lang="zh-TW" altLang="en-US" sz="2800" b="1" dirty="0">
                <a:solidFill>
                  <a:srgbClr val="C00000"/>
                </a:solidFill>
                <a:latin typeface="標楷體" panose="03000509000000000000" pitchFamily="65" charset="-120"/>
                <a:ea typeface="標楷體" panose="03000509000000000000" pitchFamily="65" charset="-120"/>
              </a:rPr>
              <a:t>勞基法相關規定及勞資會議實施辦法</a:t>
            </a:r>
            <a:r>
              <a:rPr lang="zh-TW" altLang="zh-TW" sz="2800" b="1" dirty="0">
                <a:solidFill>
                  <a:srgbClr val="C00000"/>
                </a:solidFill>
                <a:latin typeface="標楷體" panose="03000509000000000000" pitchFamily="65" charset="-120"/>
                <a:ea typeface="標楷體" panose="03000509000000000000" pitchFamily="65" charset="-120"/>
              </a:rPr>
              <a:t>無強制性</a:t>
            </a:r>
            <a:endParaRPr lang="en-US" altLang="zh-TW" sz="2800" b="1" dirty="0">
              <a:solidFill>
                <a:srgbClr val="C00000"/>
              </a:solidFill>
              <a:latin typeface="標楷體" panose="03000509000000000000" pitchFamily="65" charset="-120"/>
              <a:ea typeface="標楷體" panose="03000509000000000000" pitchFamily="65" charset="-120"/>
            </a:endParaRPr>
          </a:p>
        </p:txBody>
      </p:sp>
      <p:sp>
        <p:nvSpPr>
          <p:cNvPr id="9" name="橢圓 8"/>
          <p:cNvSpPr>
            <a:spLocks noChangeArrowheads="1"/>
          </p:cNvSpPr>
          <p:nvPr/>
        </p:nvSpPr>
        <p:spPr bwMode="auto">
          <a:xfrm>
            <a:off x="649170" y="1761084"/>
            <a:ext cx="830562" cy="797291"/>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01</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0" name="橢圓 9"/>
          <p:cNvSpPr>
            <a:spLocks noChangeArrowheads="1"/>
          </p:cNvSpPr>
          <p:nvPr/>
        </p:nvSpPr>
        <p:spPr bwMode="auto">
          <a:xfrm>
            <a:off x="649170" y="2876522"/>
            <a:ext cx="830562" cy="797291"/>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a:t>
            </a:r>
            <a:r>
              <a:rPr lang="en-US" sz="2800" b="1" kern="0" dirty="0">
                <a:solidFill>
                  <a:prstClr val="white"/>
                </a:solidFill>
                <a:latin typeface="Times New Roman" panose="02020603050405020304" pitchFamily="18" charset="0"/>
                <a:cs typeface="Times New Roman" panose="02020603050405020304" pitchFamily="18" charset="0"/>
                <a:sym typeface="Arial" pitchFamily="34" charset="0"/>
              </a:rPr>
              <a:t>2</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2" name="文字方塊 11"/>
          <p:cNvSpPr txBox="1"/>
          <p:nvPr/>
        </p:nvSpPr>
        <p:spPr>
          <a:xfrm>
            <a:off x="1625647" y="2876522"/>
            <a:ext cx="9142872" cy="2092881"/>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雖</a:t>
            </a:r>
            <a:r>
              <a:rPr lang="zh-TW" altLang="zh-TW" sz="2800" dirty="0">
                <a:latin typeface="標楷體" panose="03000509000000000000" pitchFamily="65" charset="-120"/>
                <a:ea typeface="標楷體" panose="03000509000000000000" pitchFamily="65" charset="-120"/>
              </a:rPr>
              <a:t>政府陸續增加上市上櫃公司之審核標準須包括舉辦勞資會議以及申請外勞之招募許可應備已依規定舉辦勞資會議之文件等規定。然而，</a:t>
            </a:r>
            <a:r>
              <a:rPr lang="zh-CN" altLang="en-US" sz="2800" dirty="0">
                <a:solidFill>
                  <a:srgbClr val="C00000"/>
                </a:solidFill>
                <a:latin typeface="標楷體" panose="03000509000000000000" pitchFamily="65" charset="-120"/>
                <a:ea typeface="標楷體" panose="03000509000000000000" pitchFamily="65" charset="-120"/>
              </a:rPr>
              <a:t>須符合相關規定之</a:t>
            </a:r>
            <a:r>
              <a:rPr lang="zh-TW" altLang="zh-TW" sz="2800" dirty="0">
                <a:solidFill>
                  <a:srgbClr val="C00000"/>
                </a:solidFill>
                <a:latin typeface="標楷體" panose="03000509000000000000" pitchFamily="65" charset="-120"/>
                <a:ea typeface="標楷體" panose="03000509000000000000" pitchFamily="65" charset="-120"/>
              </a:rPr>
              <a:t>事業單位</a:t>
            </a:r>
            <a:r>
              <a:rPr lang="zh-CN" altLang="en-US" sz="2800" dirty="0">
                <a:solidFill>
                  <a:srgbClr val="C00000"/>
                </a:solidFill>
                <a:latin typeface="標楷體" panose="03000509000000000000" pitchFamily="65" charset="-120"/>
                <a:ea typeface="標楷體" panose="03000509000000000000" pitchFamily="65" charset="-120"/>
              </a:rPr>
              <a:t>為少數</a:t>
            </a:r>
            <a:r>
              <a:rPr lang="zh-TW" altLang="zh-TW" sz="2800" dirty="0">
                <a:solidFill>
                  <a:srgbClr val="C00000"/>
                </a:solidFill>
                <a:latin typeface="標楷體" panose="03000509000000000000" pitchFamily="65" charset="-120"/>
                <a:ea typeface="標楷體" panose="03000509000000000000" pitchFamily="65" charset="-120"/>
              </a:rPr>
              <a:t>，</a:t>
            </a:r>
            <a:r>
              <a:rPr lang="zh-CN" altLang="en-US" sz="2800" dirty="0">
                <a:solidFill>
                  <a:srgbClr val="C00000"/>
                </a:solidFill>
                <a:latin typeface="標楷體" panose="03000509000000000000" pitchFamily="65" charset="-120"/>
                <a:ea typeface="標楷體" panose="03000509000000000000" pitchFamily="65" charset="-120"/>
              </a:rPr>
              <a:t>因此其他</a:t>
            </a:r>
            <a:r>
              <a:rPr lang="zh-TW" altLang="zh-TW" sz="2800" dirty="0">
                <a:solidFill>
                  <a:srgbClr val="C00000"/>
                </a:solidFill>
                <a:latin typeface="標楷體" panose="03000509000000000000" pitchFamily="65" charset="-120"/>
                <a:ea typeface="標楷體" panose="03000509000000000000" pitchFamily="65" charset="-120"/>
              </a:rPr>
              <a:t>事業單位自然不會積極地舉辦勞資會議。</a:t>
            </a:r>
            <a:endParaRPr lang="en-US" altLang="zh-TW" sz="2800" dirty="0">
              <a:solidFill>
                <a:srgbClr val="C0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87885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223935"/>
            <a:ext cx="1110082" cy="652366"/>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一、</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1110082" y="230555"/>
            <a:ext cx="7508623" cy="652366"/>
          </a:xfrm>
        </p:spPr>
        <p:txBody>
          <a:bodyPr/>
          <a:lstStyle/>
          <a:p>
            <a:r>
              <a:rPr lang="zh-TW" altLang="zh-TW" sz="4000" dirty="0">
                <a:solidFill>
                  <a:schemeClr val="tx1">
                    <a:lumMod val="95000"/>
                    <a:lumOff val="5000"/>
                  </a:schemeClr>
                </a:solidFill>
                <a:effectLst/>
                <a:latin typeface="標楷體" panose="03000509000000000000" pitchFamily="65" charset="-120"/>
                <a:ea typeface="標楷體" panose="03000509000000000000" pitchFamily="65" charset="-120"/>
              </a:rPr>
              <a:t>勞資會議之</a:t>
            </a:r>
            <a:r>
              <a:rPr lang="zh-TW" altLang="en-US" sz="4000" dirty="0">
                <a:solidFill>
                  <a:schemeClr val="tx1">
                    <a:lumMod val="95000"/>
                    <a:lumOff val="5000"/>
                  </a:schemeClr>
                </a:solidFill>
                <a:effectLst/>
                <a:latin typeface="標楷體" panose="03000509000000000000" pitchFamily="65" charset="-120"/>
                <a:ea typeface="標楷體" panose="03000509000000000000" pitchFamily="65" charset="-120"/>
              </a:rPr>
              <a:t>舉辦未能普及與落實</a:t>
            </a:r>
            <a:endParaRPr lang="zh-TW" altLang="en-US" sz="4000" dirty="0">
              <a:effectLst/>
            </a:endParaRPr>
          </a:p>
        </p:txBody>
      </p:sp>
      <p:sp>
        <p:nvSpPr>
          <p:cNvPr id="6" name="文字方塊 5"/>
          <p:cNvSpPr txBox="1"/>
          <p:nvPr/>
        </p:nvSpPr>
        <p:spPr>
          <a:xfrm>
            <a:off x="1625647" y="1509158"/>
            <a:ext cx="9253711" cy="1384995"/>
          </a:xfrm>
          <a:prstGeom prst="rect">
            <a:avLst/>
          </a:prstGeom>
          <a:noFill/>
        </p:spPr>
        <p:txBody>
          <a:bodyPr wrap="square" rtlCol="0">
            <a:spAutoFit/>
          </a:bodyPr>
          <a:lstStyle/>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有些事業單位舉辦勞資會議僅是為了</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因應上市上櫃或是申請外勞之需要，一旦目的達到，勞資會議</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很容易</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成為有名無實之機制</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橢圓 8"/>
          <p:cNvSpPr>
            <a:spLocks noChangeArrowheads="1"/>
          </p:cNvSpPr>
          <p:nvPr/>
        </p:nvSpPr>
        <p:spPr bwMode="auto">
          <a:xfrm>
            <a:off x="649170" y="1509158"/>
            <a:ext cx="830562" cy="797291"/>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03</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0" name="橢圓 9"/>
          <p:cNvSpPr>
            <a:spLocks noChangeArrowheads="1"/>
          </p:cNvSpPr>
          <p:nvPr/>
        </p:nvSpPr>
        <p:spPr bwMode="auto">
          <a:xfrm>
            <a:off x="694801" y="3142190"/>
            <a:ext cx="830562" cy="797291"/>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pitchFamily="34" charset="0"/>
              </a:rPr>
              <a:t>04</a:t>
            </a: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2" name="文字方塊 11"/>
          <p:cNvSpPr txBox="1"/>
          <p:nvPr/>
        </p:nvSpPr>
        <p:spPr>
          <a:xfrm>
            <a:off x="1625647" y="3142190"/>
            <a:ext cx="9142872" cy="1231106"/>
          </a:xfrm>
          <a:prstGeom prst="rect">
            <a:avLst/>
          </a:prstGeom>
          <a:noFill/>
        </p:spPr>
        <p:txBody>
          <a:bodyPr wrap="square" rtlCol="0">
            <a:spAutoFit/>
          </a:bodyPr>
          <a:lstStyle/>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有些事業單位舉辦勞資會議僅為了討論</a:t>
            </a:r>
            <a:r>
              <a:rPr lang="zh-TW"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施行變形工時、延長工時或使女性夜間工作</a:t>
            </a:r>
            <a:r>
              <a:rPr lang="zh-TW" altLang="en-US"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等事宜</a:t>
            </a:r>
            <a:r>
              <a:rPr lang="zh-TW" altLang="zh-TW" sz="28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，而不會去關切其他議題</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5" name="文字方塊 4"/>
          <p:cNvSpPr txBox="1"/>
          <p:nvPr/>
        </p:nvSpPr>
        <p:spPr>
          <a:xfrm>
            <a:off x="822550" y="4361914"/>
            <a:ext cx="10145949" cy="1384995"/>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此外，亦曾發生</a:t>
            </a:r>
            <a:r>
              <a:rPr lang="zh-TW" altLang="zh-TW" sz="2800" dirty="0">
                <a:latin typeface="標楷體" panose="03000509000000000000" pitchFamily="65" charset="-120"/>
                <a:ea typeface="標楷體" panose="03000509000000000000" pitchFamily="65" charset="-120"/>
              </a:rPr>
              <a:t>若干企業為符合相關規定之要求，</a:t>
            </a:r>
            <a:r>
              <a:rPr lang="zh-TW" altLang="zh-TW" sz="2800" dirty="0">
                <a:solidFill>
                  <a:srgbClr val="CC6600"/>
                </a:solidFill>
                <a:latin typeface="標楷體" panose="03000509000000000000" pitchFamily="65" charset="-120"/>
                <a:ea typeface="標楷體" panose="03000509000000000000" pitchFamily="65" charset="-120"/>
              </a:rPr>
              <a:t>有造假勞資會議紀錄、以職工福利委員會充當勞資會議或未透過選舉直接指定勞資會議勞工代表之情形</a:t>
            </a:r>
            <a:r>
              <a:rPr lang="zh-TW" altLang="en-US" sz="28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93187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223935"/>
            <a:ext cx="1110082" cy="652366"/>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二、</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1110082" y="230555"/>
            <a:ext cx="7508623" cy="652366"/>
          </a:xfrm>
        </p:spPr>
        <p:txBody>
          <a:bodyPr/>
          <a:lstStyle/>
          <a:p>
            <a:r>
              <a:rPr lang="zh-TW" altLang="zh-TW" sz="4000" dirty="0">
                <a:solidFill>
                  <a:schemeClr val="tx1">
                    <a:lumMod val="95000"/>
                    <a:lumOff val="5000"/>
                  </a:schemeClr>
                </a:solidFill>
                <a:effectLst/>
                <a:latin typeface="標楷體" panose="03000509000000000000" pitchFamily="65" charset="-120"/>
                <a:ea typeface="標楷體" panose="03000509000000000000" pitchFamily="65" charset="-120"/>
              </a:rPr>
              <a:t>勞資會議</a:t>
            </a:r>
            <a:r>
              <a:rPr lang="zh-TW" altLang="en-US" sz="4000" dirty="0">
                <a:solidFill>
                  <a:schemeClr val="tx1">
                    <a:lumMod val="95000"/>
                    <a:lumOff val="5000"/>
                  </a:schemeClr>
                </a:solidFill>
                <a:effectLst/>
                <a:latin typeface="標楷體" panose="03000509000000000000" pitchFamily="65" charset="-120"/>
                <a:ea typeface="標楷體" panose="03000509000000000000" pitchFamily="65" charset="-120"/>
              </a:rPr>
              <a:t>決議之效力未定</a:t>
            </a:r>
            <a:endParaRPr lang="zh-TW" altLang="en-US" sz="4000" dirty="0">
              <a:effectLst/>
            </a:endParaRPr>
          </a:p>
        </p:txBody>
      </p:sp>
      <p:sp>
        <p:nvSpPr>
          <p:cNvPr id="7" name="橢圓 6"/>
          <p:cNvSpPr/>
          <p:nvPr/>
        </p:nvSpPr>
        <p:spPr>
          <a:xfrm>
            <a:off x="561320" y="1020541"/>
            <a:ext cx="1324945" cy="1334275"/>
          </a:xfrm>
          <a:prstGeom prst="ellipse">
            <a:avLst/>
          </a:prstGeom>
          <a:solidFill>
            <a:srgbClr val="D870BB"/>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TW" altLang="en-US"/>
          </a:p>
        </p:txBody>
      </p:sp>
      <p:sp>
        <p:nvSpPr>
          <p:cNvPr id="8" name="文字方塊 7"/>
          <p:cNvSpPr txBox="1"/>
          <p:nvPr/>
        </p:nvSpPr>
        <p:spPr>
          <a:xfrm>
            <a:off x="699662" y="1227756"/>
            <a:ext cx="1119673" cy="830997"/>
          </a:xfrm>
          <a:prstGeom prst="rect">
            <a:avLst/>
          </a:prstGeom>
          <a:noFill/>
        </p:spPr>
        <p:txBody>
          <a:bodyPr wrap="square" rtlCol="0">
            <a:spAutoFit/>
          </a:bodyPr>
          <a:lstStyle/>
          <a:p>
            <a:pPr lvl="0" algn="ctr"/>
            <a:r>
              <a:rPr lang="zh-TW" altLang="en-US" sz="2400" dirty="0">
                <a:solidFill>
                  <a:schemeClr val="bg1"/>
                </a:solidFill>
                <a:latin typeface="標楷體" panose="03000509000000000000" pitchFamily="65" charset="-120"/>
                <a:ea typeface="標楷體" panose="03000509000000000000" pitchFamily="65" charset="-120"/>
              </a:rPr>
              <a:t>君子</a:t>
            </a:r>
            <a:endParaRPr lang="en-US" altLang="zh-TW" sz="2400" dirty="0">
              <a:solidFill>
                <a:schemeClr val="bg1"/>
              </a:solidFill>
              <a:latin typeface="標楷體" panose="03000509000000000000" pitchFamily="65" charset="-120"/>
              <a:ea typeface="標楷體" panose="03000509000000000000" pitchFamily="65" charset="-120"/>
            </a:endParaRPr>
          </a:p>
          <a:p>
            <a:pPr lvl="0" algn="ctr"/>
            <a:r>
              <a:rPr lang="zh-TW" altLang="en-US" sz="2400" dirty="0">
                <a:solidFill>
                  <a:schemeClr val="bg1"/>
                </a:solidFill>
                <a:latin typeface="標楷體" panose="03000509000000000000" pitchFamily="65" charset="-120"/>
                <a:ea typeface="標楷體" panose="03000509000000000000" pitchFamily="65" charset="-120"/>
              </a:rPr>
              <a:t>協定說</a:t>
            </a:r>
            <a:endParaRPr lang="zh-TW" altLang="en-US" dirty="0"/>
          </a:p>
        </p:txBody>
      </p:sp>
      <p:sp>
        <p:nvSpPr>
          <p:cNvPr id="13" name="文字方塊 12"/>
          <p:cNvSpPr txBox="1"/>
          <p:nvPr/>
        </p:nvSpPr>
        <p:spPr>
          <a:xfrm>
            <a:off x="2136574" y="1469712"/>
            <a:ext cx="5535330" cy="800219"/>
          </a:xfrm>
          <a:prstGeom prst="rect">
            <a:avLst/>
          </a:prstGeom>
          <a:noFill/>
        </p:spPr>
        <p:txBody>
          <a:bodyPr wrap="square" rtlCol="0">
            <a:spAutoFit/>
          </a:bodyPr>
          <a:lstStyle/>
          <a:p>
            <a:r>
              <a:rPr lang="zh-TW" altLang="zh-TW" sz="2800" b="1" dirty="0">
                <a:solidFill>
                  <a:schemeClr val="tx1">
                    <a:lumMod val="95000"/>
                    <a:lumOff val="5000"/>
                  </a:schemeClr>
                </a:solidFill>
                <a:latin typeface="標楷體" panose="03000509000000000000" pitchFamily="65" charset="-120"/>
                <a:ea typeface="標楷體" panose="03000509000000000000" pitchFamily="65" charset="-120"/>
              </a:rPr>
              <a:t>勞資會議決議</a:t>
            </a:r>
            <a:r>
              <a:rPr lang="zh-TW" altLang="zh-TW" sz="2800" b="1" dirty="0">
                <a:solidFill>
                  <a:srgbClr val="7030A0"/>
                </a:solidFill>
                <a:latin typeface="標楷體" panose="03000509000000000000" pitchFamily="65" charset="-120"/>
                <a:ea typeface="標楷體" panose="03000509000000000000" pitchFamily="65" charset="-120"/>
              </a:rPr>
              <a:t>無法律效力</a:t>
            </a:r>
            <a:endParaRPr lang="zh-TW" altLang="en-US" sz="2800" b="1" dirty="0">
              <a:solidFill>
                <a:srgbClr val="7030A0"/>
              </a:solidFill>
            </a:endParaRPr>
          </a:p>
          <a:p>
            <a:endParaRPr lang="zh-TW" altLang="en-US" dirty="0"/>
          </a:p>
        </p:txBody>
      </p:sp>
      <p:sp>
        <p:nvSpPr>
          <p:cNvPr id="14" name="橢圓 13"/>
          <p:cNvSpPr/>
          <p:nvPr/>
        </p:nvSpPr>
        <p:spPr>
          <a:xfrm>
            <a:off x="555041" y="2429164"/>
            <a:ext cx="1362533" cy="1334277"/>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zh-TW" altLang="en-US">
              <a:solidFill>
                <a:srgbClr val="C6C1F1"/>
              </a:solidFill>
            </a:endParaRPr>
          </a:p>
        </p:txBody>
      </p:sp>
      <p:sp>
        <p:nvSpPr>
          <p:cNvPr id="15" name="文字方塊 14"/>
          <p:cNvSpPr txBox="1"/>
          <p:nvPr/>
        </p:nvSpPr>
        <p:spPr>
          <a:xfrm>
            <a:off x="620356" y="2609749"/>
            <a:ext cx="1231902" cy="830997"/>
          </a:xfrm>
          <a:prstGeom prst="rect">
            <a:avLst/>
          </a:prstGeom>
          <a:noFill/>
        </p:spPr>
        <p:txBody>
          <a:bodyPr wrap="square" rtlCol="0">
            <a:spAutoFit/>
          </a:bodyPr>
          <a:lstStyle/>
          <a:p>
            <a:pPr algn="ctr"/>
            <a:r>
              <a:rPr lang="zh-TW" altLang="en-US" sz="2400" dirty="0">
                <a:solidFill>
                  <a:schemeClr val="bg1"/>
                </a:solidFill>
                <a:latin typeface="標楷體" panose="03000509000000000000" pitchFamily="65" charset="-120"/>
                <a:ea typeface="標楷體" panose="03000509000000000000" pitchFamily="65" charset="-120"/>
              </a:rPr>
              <a:t>共同</a:t>
            </a:r>
            <a:endParaRPr lang="en-US" altLang="zh-TW" sz="2400" dirty="0">
              <a:solidFill>
                <a:schemeClr val="bg1"/>
              </a:solidFill>
              <a:latin typeface="標楷體" panose="03000509000000000000" pitchFamily="65" charset="-120"/>
              <a:ea typeface="標楷體" panose="03000509000000000000" pitchFamily="65" charset="-120"/>
            </a:endParaRPr>
          </a:p>
          <a:p>
            <a:pPr algn="ctr"/>
            <a:r>
              <a:rPr lang="zh-TW" altLang="en-US" sz="2400" dirty="0">
                <a:solidFill>
                  <a:schemeClr val="bg1"/>
                </a:solidFill>
                <a:latin typeface="標楷體" panose="03000509000000000000" pitchFamily="65" charset="-120"/>
                <a:ea typeface="標楷體" panose="03000509000000000000" pitchFamily="65" charset="-120"/>
              </a:rPr>
              <a:t>決議說</a:t>
            </a:r>
          </a:p>
        </p:txBody>
      </p:sp>
      <p:sp>
        <p:nvSpPr>
          <p:cNvPr id="16" name="矩形 15"/>
          <p:cNvSpPr/>
          <p:nvPr/>
        </p:nvSpPr>
        <p:spPr>
          <a:xfrm>
            <a:off x="2136574" y="2625668"/>
            <a:ext cx="6346439" cy="830997"/>
          </a:xfrm>
          <a:prstGeom prst="rect">
            <a:avLst/>
          </a:prstGeom>
        </p:spPr>
        <p:txBody>
          <a:bodyPr wrap="square">
            <a:spAutoFit/>
          </a:bodyPr>
          <a:lstStyle/>
          <a:p>
            <a:r>
              <a:rPr lang="zh-TW" altLang="zh-TW" sz="2400" b="1" dirty="0">
                <a:solidFill>
                  <a:srgbClr val="FF0000"/>
                </a:solidFill>
                <a:latin typeface="標楷體" panose="03000509000000000000" pitchFamily="65" charset="-120"/>
                <a:ea typeface="標楷體" panose="03000509000000000000" pitchFamily="65" charset="-120"/>
              </a:rPr>
              <a:t>勞資會議決議可類推適用公司法中關於股東會決議之規定，對勞資雙方產生拘束力。</a:t>
            </a:r>
            <a:endParaRPr lang="en-US" altLang="zh-TW" sz="2400" b="1" dirty="0">
              <a:solidFill>
                <a:srgbClr val="FF0000"/>
              </a:solidFill>
              <a:latin typeface="標楷體" panose="03000509000000000000" pitchFamily="65" charset="-120"/>
              <a:ea typeface="標楷體" panose="03000509000000000000" pitchFamily="65" charset="-120"/>
            </a:endParaRPr>
          </a:p>
        </p:txBody>
      </p:sp>
      <p:sp>
        <p:nvSpPr>
          <p:cNvPr id="17" name="橢圓 16"/>
          <p:cNvSpPr/>
          <p:nvPr/>
        </p:nvSpPr>
        <p:spPr>
          <a:xfrm>
            <a:off x="615024" y="3803557"/>
            <a:ext cx="1362533" cy="1334277"/>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zh-TW" altLang="en-US"/>
          </a:p>
        </p:txBody>
      </p:sp>
      <p:sp>
        <p:nvSpPr>
          <p:cNvPr id="18" name="文字方塊 17"/>
          <p:cNvSpPr txBox="1"/>
          <p:nvPr/>
        </p:nvSpPr>
        <p:spPr>
          <a:xfrm>
            <a:off x="769908" y="4055198"/>
            <a:ext cx="1147666" cy="830997"/>
          </a:xfrm>
          <a:prstGeom prst="rect">
            <a:avLst/>
          </a:prstGeom>
          <a:noFill/>
        </p:spPr>
        <p:txBody>
          <a:bodyPr wrap="square" rtlCol="0">
            <a:spAutoFit/>
          </a:bodyPr>
          <a:lstStyle/>
          <a:p>
            <a:r>
              <a:rPr lang="zh-TW" altLang="en-US" sz="2400" dirty="0">
                <a:solidFill>
                  <a:schemeClr val="bg1"/>
                </a:solidFill>
                <a:latin typeface="標楷體" panose="03000509000000000000" pitchFamily="65" charset="-120"/>
                <a:ea typeface="標楷體" panose="03000509000000000000" pitchFamily="65" charset="-120"/>
              </a:rPr>
              <a:t>契約性</a:t>
            </a:r>
            <a:endParaRPr lang="en-US" altLang="zh-TW" sz="2400" dirty="0">
              <a:solidFill>
                <a:schemeClr val="bg1"/>
              </a:solidFill>
              <a:latin typeface="標楷體" panose="03000509000000000000" pitchFamily="65" charset="-120"/>
              <a:ea typeface="標楷體" panose="03000509000000000000" pitchFamily="65" charset="-120"/>
            </a:endParaRPr>
          </a:p>
          <a:p>
            <a:r>
              <a:rPr lang="zh-TW" altLang="en-US" sz="2400" dirty="0">
                <a:solidFill>
                  <a:schemeClr val="bg1"/>
                </a:solidFill>
                <a:latin typeface="標楷體" panose="03000509000000000000" pitchFamily="65" charset="-120"/>
                <a:ea typeface="標楷體" panose="03000509000000000000" pitchFamily="65" charset="-120"/>
              </a:rPr>
              <a:t>法源說</a:t>
            </a:r>
          </a:p>
        </p:txBody>
      </p:sp>
      <p:sp>
        <p:nvSpPr>
          <p:cNvPr id="19" name="矩形 18"/>
          <p:cNvSpPr/>
          <p:nvPr/>
        </p:nvSpPr>
        <p:spPr>
          <a:xfrm>
            <a:off x="2230014" y="3921870"/>
            <a:ext cx="5441890" cy="830997"/>
          </a:xfrm>
          <a:prstGeom prst="rect">
            <a:avLst/>
          </a:prstGeom>
        </p:spPr>
        <p:txBody>
          <a:bodyPr wrap="square">
            <a:spAutoFit/>
          </a:bodyPr>
          <a:lstStyle/>
          <a:p>
            <a:r>
              <a:rPr lang="zh-TW" altLang="zh-TW" sz="2400" b="1" dirty="0">
                <a:solidFill>
                  <a:srgbClr val="FF3300"/>
                </a:solidFill>
                <a:latin typeface="標楷體" panose="03000509000000000000" pitchFamily="65" charset="-120"/>
                <a:ea typeface="標楷體" panose="03000509000000000000" pitchFamily="65" charset="-120"/>
              </a:rPr>
              <a:t>勞資會議決議得為勞動法之契約性法源，效力高於個別勞動契約</a:t>
            </a:r>
            <a:endParaRPr lang="zh-TW" altLang="en-US" sz="2400" b="1" dirty="0">
              <a:solidFill>
                <a:srgbClr val="FF3300"/>
              </a:solidFill>
            </a:endParaRPr>
          </a:p>
        </p:txBody>
      </p:sp>
      <p:pic>
        <p:nvPicPr>
          <p:cNvPr id="20" name="圖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27" y="91697"/>
            <a:ext cx="2756029" cy="2756029"/>
          </a:xfrm>
          <a:prstGeom prst="rect">
            <a:avLst/>
          </a:prstGeom>
        </p:spPr>
      </p:pic>
      <p:sp>
        <p:nvSpPr>
          <p:cNvPr id="21" name="文字方塊 20"/>
          <p:cNvSpPr txBox="1"/>
          <p:nvPr/>
        </p:nvSpPr>
        <p:spPr>
          <a:xfrm>
            <a:off x="1819335" y="5218072"/>
            <a:ext cx="8444209" cy="1107996"/>
          </a:xfrm>
          <a:prstGeom prst="rect">
            <a:avLst/>
          </a:prstGeom>
          <a:noFill/>
        </p:spPr>
        <p:txBody>
          <a:bodyPr wrap="square" rtlCol="0">
            <a:spAutoFit/>
          </a:bodyPr>
          <a:lstStyle/>
          <a:p>
            <a:r>
              <a:rPr lang="zh-TW" altLang="en-US" sz="22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雖</a:t>
            </a:r>
            <a:r>
              <a:rPr lang="zh-TW" altLang="zh-TW" sz="22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勞基法第</a:t>
            </a:r>
            <a:r>
              <a:rPr lang="en-US" altLang="zh-TW" sz="22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83</a:t>
            </a:r>
            <a:r>
              <a:rPr lang="zh-TW" altLang="zh-TW" sz="22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條將</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勞資會議定位為勞資協調合作之機制</a:t>
            </a:r>
            <a:r>
              <a:rPr lang="zh-TW" altLang="zh-TW" sz="22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但勞動事件法第</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項第</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款已</a:t>
            </a:r>
            <a:r>
              <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明文將勞資會議決議定義為勞動事件，得提起訴訟救濟</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，故應可認勞資會議決議具有一定之法律效力。</a:t>
            </a:r>
            <a:endParaRPr lang="zh-TW" altLang="en-US" dirty="0"/>
          </a:p>
        </p:txBody>
      </p:sp>
      <p:pic>
        <p:nvPicPr>
          <p:cNvPr id="23" name="圖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20" y="5252953"/>
            <a:ext cx="1097524" cy="1097524"/>
          </a:xfrm>
          <a:prstGeom prst="rect">
            <a:avLst/>
          </a:prstGeom>
        </p:spPr>
      </p:pic>
    </p:spTree>
    <p:extLst>
      <p:ext uri="{BB962C8B-B14F-4D97-AF65-F5344CB8AC3E}">
        <p14:creationId xmlns:p14="http://schemas.microsoft.com/office/powerpoint/2010/main" val="133443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223935"/>
            <a:ext cx="1110082" cy="652366"/>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三、</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1110082" y="230555"/>
            <a:ext cx="7508623" cy="652366"/>
          </a:xfrm>
        </p:spPr>
        <p:txBody>
          <a:bodyPr/>
          <a:lstStyle/>
          <a:p>
            <a:r>
              <a:rPr lang="zh-TW" altLang="zh-TW" sz="4000" dirty="0">
                <a:solidFill>
                  <a:schemeClr val="tx1">
                    <a:lumMod val="95000"/>
                    <a:lumOff val="5000"/>
                  </a:schemeClr>
                </a:solidFill>
                <a:effectLst/>
                <a:latin typeface="標楷體" panose="03000509000000000000" pitchFamily="65" charset="-120"/>
                <a:ea typeface="標楷體" panose="03000509000000000000" pitchFamily="65" charset="-120"/>
              </a:rPr>
              <a:t>勞資會議</a:t>
            </a:r>
            <a:r>
              <a:rPr lang="zh-TW" altLang="en-US" sz="4000" dirty="0">
                <a:solidFill>
                  <a:schemeClr val="tx1">
                    <a:lumMod val="95000"/>
                    <a:lumOff val="5000"/>
                  </a:schemeClr>
                </a:solidFill>
                <a:effectLst/>
                <a:latin typeface="標楷體" panose="03000509000000000000" pitchFamily="65" charset="-120"/>
                <a:ea typeface="標楷體" panose="03000509000000000000" pitchFamily="65" charset="-120"/>
              </a:rPr>
              <a:t>效率不彰</a:t>
            </a:r>
            <a:endParaRPr lang="zh-TW" altLang="en-US" sz="4000" dirty="0">
              <a:effectLst/>
            </a:endParaRPr>
          </a:p>
        </p:txBody>
      </p:sp>
      <p:sp>
        <p:nvSpPr>
          <p:cNvPr id="6" name="文字方塊 5"/>
          <p:cNvSpPr txBox="1"/>
          <p:nvPr/>
        </p:nvSpPr>
        <p:spPr>
          <a:xfrm>
            <a:off x="1289745" y="1431243"/>
            <a:ext cx="9142872" cy="2246769"/>
          </a:xfrm>
          <a:prstGeom prst="rect">
            <a:avLst/>
          </a:prstGeom>
          <a:noFill/>
        </p:spPr>
        <p:txBody>
          <a:bodyPr wrap="square" rtlCol="0">
            <a:spAutoFit/>
          </a:bodyPr>
          <a:lstStyle/>
          <a:p>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某些大型事業單位在總公司與各分支機構分別舉辦勞資會議，分支機構勞資會議所討論之議題往往範圍較窄，需要討論之議題亦相對較少，且在</a:t>
            </a:r>
            <a:r>
              <a:rPr lang="zh-TW" altLang="zh-TW" sz="2800" dirty="0">
                <a:solidFill>
                  <a:srgbClr val="C00000"/>
                </a:solidFill>
                <a:latin typeface="標楷體" panose="03000509000000000000" pitchFamily="65" charset="-120"/>
                <a:ea typeface="標楷體" panose="03000509000000000000" pitchFamily="65" charset="-120"/>
              </a:rPr>
              <a:t>討論重大事項時無權做出決議，造成勞方代表參加勞資會議之意願降低，或不願積極提出議案</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9" name="橢圓 8"/>
          <p:cNvSpPr>
            <a:spLocks noChangeArrowheads="1"/>
          </p:cNvSpPr>
          <p:nvPr/>
        </p:nvSpPr>
        <p:spPr bwMode="auto">
          <a:xfrm>
            <a:off x="736720" y="1564513"/>
            <a:ext cx="373362" cy="334353"/>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
        <p:nvSpPr>
          <p:cNvPr id="12" name="文字方塊 11"/>
          <p:cNvSpPr txBox="1"/>
          <p:nvPr/>
        </p:nvSpPr>
        <p:spPr>
          <a:xfrm>
            <a:off x="1289745" y="4024464"/>
            <a:ext cx="9142872" cy="1815882"/>
          </a:xfrm>
          <a:prstGeom prst="rect">
            <a:avLst/>
          </a:prstGeom>
          <a:noFill/>
        </p:spPr>
        <p:txBody>
          <a:bodyPr wrap="square" rtlCol="0">
            <a:spAutoFit/>
          </a:bodyPr>
          <a:lstStyle/>
          <a:p>
            <a:r>
              <a:rPr lang="zh-TW" altLang="zh-TW" sz="2800" dirty="0">
                <a:solidFill>
                  <a:srgbClr val="1A1A54"/>
                </a:solidFill>
                <a:latin typeface="標楷體" panose="03000509000000000000" pitchFamily="65" charset="-120"/>
                <a:ea typeface="標楷體" panose="03000509000000000000" pitchFamily="65" charset="-120"/>
              </a:rPr>
              <a:t>即使總公司與分支機構未分開舉辦勞資會議，仍有可能因資方代表授權不足，而無法立即做出決議</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，僅能列入參辦，或是在參辦後經相關部門研擬看法後，再送交至下次會議討論，勞資會議因而效率不彰。</a:t>
            </a:r>
            <a:endParaRPr lang="zh-TW" altLang="en-US" sz="28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11" name="橢圓 10"/>
          <p:cNvSpPr>
            <a:spLocks noChangeArrowheads="1"/>
          </p:cNvSpPr>
          <p:nvPr/>
        </p:nvSpPr>
        <p:spPr bwMode="auto">
          <a:xfrm>
            <a:off x="736720" y="4102814"/>
            <a:ext cx="373362" cy="334353"/>
          </a:xfrm>
          <a:prstGeom prst="ellipse">
            <a:avLst/>
          </a:prstGeom>
          <a:solidFill>
            <a:schemeClr val="accent3">
              <a:lumMod val="75000"/>
            </a:schemeClr>
          </a:solidFill>
          <a:ln>
            <a:headEnd/>
            <a:tailEnd/>
          </a:ln>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1" i="0" u="none" strike="noStrike" kern="0" cap="none" spc="0" normalizeH="0" baseline="0" noProof="0" dirty="0">
              <a:ln>
                <a:noFill/>
              </a:ln>
              <a:solidFill>
                <a:prstClr val="white"/>
              </a:solidFill>
              <a:effectLst/>
              <a:uLnTx/>
              <a:uFillTx/>
              <a:latin typeface="Times New Roman" panose="02020603050405020304" pitchFamily="18" charset="0"/>
              <a:ea typeface="Microsoft JhengHei" pitchFamily="34" charset="-120"/>
              <a:cs typeface="Times New Roman" panose="02020603050405020304" pitchFamily="18" charset="0"/>
              <a:sym typeface="Microsoft JhengHei" pitchFamily="34" charset="-120"/>
            </a:endParaRPr>
          </a:p>
        </p:txBody>
      </p:sp>
    </p:spTree>
    <p:extLst>
      <p:ext uri="{BB962C8B-B14F-4D97-AF65-F5344CB8AC3E}">
        <p14:creationId xmlns:p14="http://schemas.microsoft.com/office/powerpoint/2010/main" val="153485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a:xfrm>
            <a:off x="0" y="223935"/>
            <a:ext cx="1110082" cy="652366"/>
          </a:xfrm>
        </p:spPr>
        <p:txBody>
          <a:bodyPr/>
          <a:lstStyle/>
          <a:p>
            <a:r>
              <a:rPr lang="zh-TW" altLang="en-US" dirty="0">
                <a:latin typeface="標楷體" panose="03000509000000000000" pitchFamily="65" charset="-120"/>
                <a:ea typeface="標楷體" panose="03000509000000000000" pitchFamily="65" charset="-120"/>
                <a:cs typeface="Times New Roman" panose="02020603050405020304" pitchFamily="18" charset="0"/>
              </a:rPr>
              <a:t>四、</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1110082" y="230555"/>
            <a:ext cx="9928032" cy="652366"/>
          </a:xfrm>
        </p:spPr>
        <p:txBody>
          <a:bodyPr/>
          <a:lstStyle/>
          <a:p>
            <a:r>
              <a:rPr lang="zh-TW" altLang="zh-TW" sz="4000" dirty="0">
                <a:solidFill>
                  <a:schemeClr val="tx1">
                    <a:lumMod val="95000"/>
                    <a:lumOff val="5000"/>
                  </a:schemeClr>
                </a:solidFill>
                <a:effectLst/>
                <a:latin typeface="標楷體" panose="03000509000000000000" pitchFamily="65" charset="-120"/>
                <a:ea typeface="標楷體" panose="03000509000000000000" pitchFamily="65" charset="-120"/>
              </a:rPr>
              <a:t>勞資會議制度弱化勞工行使團結權之需要</a:t>
            </a:r>
            <a:endParaRPr lang="zh-TW" altLang="en-US" sz="4000" dirty="0">
              <a:effectLst/>
            </a:endParaRPr>
          </a:p>
        </p:txBody>
      </p:sp>
      <p:sp>
        <p:nvSpPr>
          <p:cNvPr id="6" name="文字方塊 5"/>
          <p:cNvSpPr txBox="1"/>
          <p:nvPr/>
        </p:nvSpPr>
        <p:spPr>
          <a:xfrm>
            <a:off x="555041" y="1052167"/>
            <a:ext cx="10888824" cy="5693866"/>
          </a:xfrm>
          <a:prstGeom prst="rect">
            <a:avLst/>
          </a:prstGeom>
          <a:noFill/>
        </p:spPr>
        <p:txBody>
          <a:bodyPr wrap="square" rtlCol="0">
            <a:spAutoFit/>
          </a:bodyPr>
          <a:lstStyle/>
          <a:p>
            <a:pPr>
              <a:buFont typeface="Wingdings" panose="05000000000000000000" pitchFamily="2" charset="2"/>
              <a:buChar char="Ø"/>
            </a:pP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勞資會議制度雖是一種</a:t>
            </a:r>
            <a:r>
              <a:rPr lang="zh-TW" altLang="zh-TW" sz="2800" dirty="0">
                <a:solidFill>
                  <a:srgbClr val="C00000"/>
                </a:solidFill>
                <a:latin typeface="標楷體" panose="03000509000000000000" pitchFamily="65" charset="-120"/>
                <a:ea typeface="標楷體" panose="03000509000000000000" pitchFamily="65" charset="-120"/>
              </a:rPr>
              <a:t>勞資合作模式</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a:t>
            </a:r>
            <a:r>
              <a:rPr lang="zh-TW" altLang="zh-TW" sz="2800" b="1" dirty="0">
                <a:solidFill>
                  <a:srgbClr val="C00000"/>
                </a:solidFill>
                <a:latin typeface="標楷體" panose="03000509000000000000" pitchFamily="65" charset="-120"/>
                <a:ea typeface="標楷體" panose="03000509000000000000" pitchFamily="65" charset="-120"/>
              </a:rPr>
              <a:t>但勞資會議並不能取代工會之角色與功能</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。當勞資會議在外觀上扮演團體協商的角色時，勞工自然較不會積極地行使團結權。</a:t>
            </a: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雖然國內有許多企業之員工人數</a:t>
            </a:r>
            <a:r>
              <a:rPr lang="zh-TW"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不足</a:t>
            </a:r>
            <a:r>
              <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，依法無法成立企業工會，</a:t>
            </a:r>
            <a:r>
              <a:rPr lang="zh-TW" altLang="zh-TW" sz="2800" b="1" dirty="0">
                <a:solidFill>
                  <a:srgbClr val="FF3300"/>
                </a:solidFill>
                <a:latin typeface="標楷體" panose="03000509000000000000" pitchFamily="65" charset="-120"/>
                <a:ea typeface="標楷體" panose="03000509000000000000" pitchFamily="65" charset="-120"/>
              </a:rPr>
              <a:t>但此種企業的勞工仍可透過參加產業工會行使其團結權</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a:t>
            </a:r>
            <a:endParaRPr lang="zh-TW" altLang="en-US" sz="2800" dirty="0">
              <a:solidFill>
                <a:schemeClr val="tx1">
                  <a:lumMod val="95000"/>
                  <a:lumOff val="5000"/>
                </a:schemeClr>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工會代表其</a:t>
            </a:r>
            <a:r>
              <a:rPr lang="zh-TW" altLang="zh-TW" sz="2800" dirty="0">
                <a:solidFill>
                  <a:srgbClr val="C00000"/>
                </a:solidFill>
                <a:latin typeface="標楷體" panose="03000509000000000000" pitchFamily="65" charset="-120"/>
                <a:ea typeface="標楷體" panose="03000509000000000000" pitchFamily="65" charset="-120"/>
              </a:rPr>
              <a:t>會員與雇主進行團體協商係以其會員之最大利益為考量</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，且</a:t>
            </a:r>
            <a:r>
              <a:rPr lang="zh-TW" altLang="zh-TW" sz="2800" dirty="0">
                <a:solidFill>
                  <a:srgbClr val="1A1A54"/>
                </a:solidFill>
                <a:latin typeface="標楷體" panose="03000509000000000000" pitchFamily="65" charset="-120"/>
                <a:ea typeface="標楷體" panose="03000509000000000000" pitchFamily="65" charset="-120"/>
              </a:rPr>
              <a:t>勞資雙方皆有誠信協商義務，團體協約亦有法律所賦予之效力，勞資雙方有遵守之義務。</a:t>
            </a:r>
            <a:r>
              <a:rPr lang="zh-TW" altLang="zh-TW" sz="2800" dirty="0">
                <a:solidFill>
                  <a:schemeClr val="tx1">
                    <a:lumMod val="95000"/>
                    <a:lumOff val="5000"/>
                  </a:schemeClr>
                </a:solidFill>
                <a:latin typeface="標楷體" panose="03000509000000000000" pitchFamily="65" charset="-120"/>
                <a:ea typeface="標楷體" panose="03000509000000000000" pitchFamily="65" charset="-120"/>
              </a:rPr>
              <a:t>然而，勞資會議即使做成決議也不一定有拘束力。兩相比較，勞工行使團結權，透過工會與雇主進行團體協商，簽訂團體協約，顯然是較能有效保障勞工權益的。然而，現行相關規定使勞資會議可以在某些情況下取代工會之功能，再加上一般勞工對勞資會議與工會之區別並不清楚，弱化了勞工行使團結權之需要。</a:t>
            </a:r>
            <a:endParaRPr lang="zh-TW" altLang="en-US" sz="2800" dirty="0">
              <a:solidFill>
                <a:schemeClr val="tx1">
                  <a:lumMod val="95000"/>
                  <a:lumOff val="5000"/>
                </a:schemeClr>
              </a:solidFill>
              <a:latin typeface="標楷體" panose="03000509000000000000" pitchFamily="65" charset="-120"/>
              <a:ea typeface="標楷體" panose="03000509000000000000" pitchFamily="65" charset="-120"/>
            </a:endParaRPr>
          </a:p>
          <a:p>
            <a:endParaRPr lang="zh-TW" altLang="en-US" sz="2800" dirty="0">
              <a:solidFill>
                <a:schemeClr val="tx1">
                  <a:lumMod val="95000"/>
                  <a:lumOff val="5000"/>
                </a:schemeClr>
              </a:solidFill>
            </a:endParaRPr>
          </a:p>
        </p:txBody>
      </p:sp>
    </p:spTree>
    <p:extLst>
      <p:ext uri="{BB962C8B-B14F-4D97-AF65-F5344CB8AC3E}">
        <p14:creationId xmlns:p14="http://schemas.microsoft.com/office/powerpoint/2010/main" val="365009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2"/>
          </p:nvPr>
        </p:nvSpPr>
        <p:spPr/>
        <p:txBody>
          <a:bodyPr/>
          <a:lstStyle/>
          <a:p>
            <a:r>
              <a:rPr lang="en-US" altLang="zh-TW" dirty="0">
                <a:latin typeface="Times New Roman" panose="02020603050405020304" pitchFamily="18" charset="0"/>
                <a:cs typeface="Times New Roman" panose="02020603050405020304" pitchFamily="18" charset="0"/>
              </a:rPr>
              <a:t>02</a:t>
            </a:r>
            <a:endParaRPr lang="zh-TW" altLang="en-US" dirty="0">
              <a:latin typeface="Times New Roman" panose="02020603050405020304" pitchFamily="18" charset="0"/>
              <a:cs typeface="Times New Roman" panose="02020603050405020304" pitchFamily="18" charset="0"/>
            </a:endParaRPr>
          </a:p>
        </p:txBody>
      </p:sp>
      <p:sp>
        <p:nvSpPr>
          <p:cNvPr id="3" name="文字版面配置區 2"/>
          <p:cNvSpPr>
            <a:spLocks noGrp="1"/>
          </p:cNvSpPr>
          <p:nvPr>
            <p:ph type="body" sz="quarter" idx="13"/>
          </p:nvPr>
        </p:nvSpPr>
        <p:spPr>
          <a:xfrm>
            <a:off x="4966995" y="1970346"/>
            <a:ext cx="6929933" cy="3844213"/>
          </a:xfrm>
        </p:spPr>
        <p:txBody>
          <a:bodyPr/>
          <a:lstStyle/>
          <a:p>
            <a:r>
              <a:rPr lang="zh-TW" altLang="en-US" sz="8800" dirty="0">
                <a:effectLst/>
                <a:latin typeface="標楷體" panose="03000509000000000000" pitchFamily="65" charset="-120"/>
                <a:ea typeface="標楷體" panose="03000509000000000000" pitchFamily="65" charset="-120"/>
              </a:rPr>
              <a:t>勞資會議</a:t>
            </a:r>
            <a:endParaRPr lang="en-US" altLang="zh-TW" sz="8800" dirty="0">
              <a:effectLst/>
              <a:latin typeface="標楷體" panose="03000509000000000000" pitchFamily="65" charset="-120"/>
              <a:ea typeface="標楷體" panose="03000509000000000000" pitchFamily="65" charset="-120"/>
            </a:endParaRPr>
          </a:p>
          <a:p>
            <a:pPr algn="ctr"/>
            <a:r>
              <a:rPr lang="zh-TW" altLang="en-US" sz="8800" dirty="0">
                <a:effectLst/>
                <a:latin typeface="標楷體" panose="03000509000000000000" pitchFamily="65" charset="-120"/>
                <a:ea typeface="標楷體" panose="03000509000000000000" pitchFamily="65" charset="-120"/>
              </a:rPr>
              <a:t>相關見解</a:t>
            </a:r>
          </a:p>
        </p:txBody>
      </p:sp>
    </p:spTree>
    <p:extLst>
      <p:ext uri="{BB962C8B-B14F-4D97-AF65-F5344CB8AC3E}">
        <p14:creationId xmlns:p14="http://schemas.microsoft.com/office/powerpoint/2010/main" val="3313557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模板页面">
  <a:themeElements>
    <a:clrScheme name="自定义 95">
      <a:dk1>
        <a:srgbClr val="000000"/>
      </a:dk1>
      <a:lt1>
        <a:srgbClr val="FFFFFF"/>
      </a:lt1>
      <a:dk2>
        <a:srgbClr val="000000"/>
      </a:dk2>
      <a:lt2>
        <a:srgbClr val="FFFDFD"/>
      </a:lt2>
      <a:accent1>
        <a:srgbClr val="F0CEA3"/>
      </a:accent1>
      <a:accent2>
        <a:srgbClr val="C1D9DF"/>
      </a:accent2>
      <a:accent3>
        <a:srgbClr val="D870BB"/>
      </a:accent3>
      <a:accent4>
        <a:srgbClr val="61C09E"/>
      </a:accent4>
      <a:accent5>
        <a:srgbClr val="EFD836"/>
      </a:accent5>
      <a:accent6>
        <a:srgbClr val="73D2E8"/>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1127</TotalTime>
  <Words>1720</Words>
  <Application>Microsoft Office PowerPoint</Application>
  <PresentationFormat>寬螢幕</PresentationFormat>
  <Paragraphs>116</Paragraphs>
  <Slides>19</Slides>
  <Notes>0</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19</vt:i4>
      </vt:variant>
    </vt:vector>
  </HeadingPairs>
  <TitlesOfParts>
    <vt:vector size="31" baseType="lpstr">
      <vt:lpstr>Microsoft JhengHei</vt:lpstr>
      <vt:lpstr>Calibri</vt:lpstr>
      <vt:lpstr>宋体</vt:lpstr>
      <vt:lpstr>微软雅黑</vt:lpstr>
      <vt:lpstr>Times New Roman</vt:lpstr>
      <vt:lpstr>標楷體</vt:lpstr>
      <vt:lpstr>Arial</vt:lpstr>
      <vt:lpstr>Segoe UI Light</vt:lpstr>
      <vt:lpstr>Century Gothic</vt:lpstr>
      <vt:lpstr>Wingdings</vt:lpstr>
      <vt:lpstr>模板页面</vt:lpstr>
      <vt:lpstr>OfficePLUS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Admin</cp:lastModifiedBy>
  <cp:revision>169</cp:revision>
  <dcterms:created xsi:type="dcterms:W3CDTF">2015-08-18T02:51:41Z</dcterms:created>
  <dcterms:modified xsi:type="dcterms:W3CDTF">2022-04-25T10:12:17Z</dcterms:modified>
  <cp:category/>
</cp:coreProperties>
</file>