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27"/>
  </p:notesMasterIdLst>
  <p:handoutMasterIdLst>
    <p:handoutMasterId r:id="rId28"/>
  </p:handoutMasterIdLst>
  <p:sldIdLst>
    <p:sldId id="256" r:id="rId2"/>
    <p:sldId id="351" r:id="rId3"/>
    <p:sldId id="259" r:id="rId4"/>
    <p:sldId id="418" r:id="rId5"/>
    <p:sldId id="415" r:id="rId6"/>
    <p:sldId id="414" r:id="rId7"/>
    <p:sldId id="416" r:id="rId8"/>
    <p:sldId id="417" r:id="rId9"/>
    <p:sldId id="441" r:id="rId10"/>
    <p:sldId id="438" r:id="rId11"/>
    <p:sldId id="443" r:id="rId12"/>
    <p:sldId id="444" r:id="rId13"/>
    <p:sldId id="445" r:id="rId14"/>
    <p:sldId id="419" r:id="rId15"/>
    <p:sldId id="421" r:id="rId16"/>
    <p:sldId id="422" r:id="rId17"/>
    <p:sldId id="423" r:id="rId18"/>
    <p:sldId id="424" r:id="rId19"/>
    <p:sldId id="425" r:id="rId20"/>
    <p:sldId id="426" r:id="rId21"/>
    <p:sldId id="439" r:id="rId22"/>
    <p:sldId id="427" r:id="rId23"/>
    <p:sldId id="428" r:id="rId24"/>
    <p:sldId id="440" r:id="rId25"/>
    <p:sldId id="442" r:id="rId26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8F8F8"/>
    <a:srgbClr val="F84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5244" autoAdjust="0"/>
  </p:normalViewPr>
  <p:slideViewPr>
    <p:cSldViewPr>
      <p:cViewPr varScale="1">
        <p:scale>
          <a:sx n="97" d="100"/>
          <a:sy n="97" d="100"/>
        </p:scale>
        <p:origin x="13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1"/>
    </p:cViewPr>
  </p:sorterViewPr>
  <p:notesViewPr>
    <p:cSldViewPr>
      <p:cViewPr varScale="1">
        <p:scale>
          <a:sx n="65" d="100"/>
          <a:sy n="65" d="100"/>
        </p:scale>
        <p:origin x="315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E6FF7-5429-4F2D-B8DC-5EDA3D1695BF}" type="datetimeFigureOut">
              <a:rPr lang="zh-TW" altLang="en-US" smtClean="0"/>
              <a:pPr/>
              <a:t>2022/4/25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B33A0-C750-4DFE-9119-A15A64538B5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272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A6969-1D9D-4E37-81DF-CE5C7194335A}" type="datetimeFigureOut">
              <a:rPr lang="zh-TW" altLang="en-US" smtClean="0"/>
              <a:pPr/>
              <a:t>2022/4/25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E20DF-2435-49E2-966F-5DA405A8F49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6671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021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804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5010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816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123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4981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73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0231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8738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1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8991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252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7640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5307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855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391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376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E20DF-2435-49E2-966F-5DA405A8F496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48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C19C-8427-46AE-A82E-1D1C9FD1EB6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585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6BE5-C64A-41A8-B5EE-C5C1C4176FE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858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D9F5-96A2-4C18-A31A-33506EA58AA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29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25AD9E5F-FCFD-4D5E-B6AC-98A51801A2F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6031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4332-8718-49FE-B891-51D5C64E0B4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055464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F067F-1D30-40DB-B0A7-ABC7ED3D24C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409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0B15-16AA-42EB-A9D6-C827EBE93A9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863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061F-F902-4142-AA51-9F08644F289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726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20C-36F2-4036-9D59-92F4A650C73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855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2410-D035-48C5-BF16-C5DE328AC6E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463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9C6BD-C9AB-40EB-903F-49CB31EE3E2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230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t="-6000" r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4332-8718-49FE-B891-51D5C64E0B4F}" type="slidenum">
              <a:rPr lang="en-US" altLang="zh-TW" smtClean="0"/>
              <a:pPr/>
              <a:t>‹#›</a:t>
            </a:fld>
            <a:endParaRPr lang="en-US" altLang="zh-TW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0" y="4908550"/>
            <a:ext cx="9144000" cy="1949450"/>
            <a:chOff x="0" y="4908550"/>
            <a:chExt cx="9144000" cy="1949450"/>
          </a:xfrm>
        </p:grpSpPr>
        <p:sp>
          <p:nvSpPr>
            <p:cNvPr id="8" name="Rectangle 152"/>
            <p:cNvSpPr>
              <a:spLocks noChangeArrowheads="1"/>
            </p:cNvSpPr>
            <p:nvPr/>
          </p:nvSpPr>
          <p:spPr bwMode="gray">
            <a:xfrm>
              <a:off x="6613525" y="5918200"/>
              <a:ext cx="506413" cy="469900"/>
            </a:xfrm>
            <a:prstGeom prst="rect">
              <a:avLst/>
            </a:prstGeom>
            <a:solidFill>
              <a:schemeClr val="accent2">
                <a:alpha val="20000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" name="Rectangle 153"/>
            <p:cNvSpPr>
              <a:spLocks noChangeArrowheads="1"/>
            </p:cNvSpPr>
            <p:nvPr/>
          </p:nvSpPr>
          <p:spPr bwMode="gray">
            <a:xfrm>
              <a:off x="7629525" y="5918200"/>
              <a:ext cx="506413" cy="469900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" name="Rectangle 154"/>
            <p:cNvSpPr>
              <a:spLocks noChangeArrowheads="1"/>
            </p:cNvSpPr>
            <p:nvPr/>
          </p:nvSpPr>
          <p:spPr bwMode="gray">
            <a:xfrm>
              <a:off x="7113588" y="5440363"/>
              <a:ext cx="508000" cy="473075"/>
            </a:xfrm>
            <a:prstGeom prst="rect">
              <a:avLst/>
            </a:prstGeom>
            <a:solidFill>
              <a:srgbClr val="DDDDDD">
                <a:alpha val="10001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" name="Rectangle 155"/>
            <p:cNvSpPr>
              <a:spLocks noChangeArrowheads="1"/>
            </p:cNvSpPr>
            <p:nvPr/>
          </p:nvSpPr>
          <p:spPr bwMode="gray">
            <a:xfrm>
              <a:off x="8626475" y="5918200"/>
              <a:ext cx="506413" cy="469900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" name="Rectangle 156"/>
            <p:cNvSpPr>
              <a:spLocks noChangeArrowheads="1"/>
            </p:cNvSpPr>
            <p:nvPr/>
          </p:nvSpPr>
          <p:spPr bwMode="gray">
            <a:xfrm>
              <a:off x="4575175" y="5918200"/>
              <a:ext cx="506413" cy="469900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" name="Rectangle 157"/>
            <p:cNvSpPr>
              <a:spLocks noChangeArrowheads="1"/>
            </p:cNvSpPr>
            <p:nvPr/>
          </p:nvSpPr>
          <p:spPr bwMode="gray">
            <a:xfrm>
              <a:off x="5600700" y="5918200"/>
              <a:ext cx="506413" cy="469900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Rectangle 158"/>
            <p:cNvSpPr>
              <a:spLocks noChangeArrowheads="1"/>
            </p:cNvSpPr>
            <p:nvPr/>
          </p:nvSpPr>
          <p:spPr bwMode="gray">
            <a:xfrm>
              <a:off x="5083175" y="5440363"/>
              <a:ext cx="508000" cy="473075"/>
            </a:xfrm>
            <a:prstGeom prst="rect">
              <a:avLst/>
            </a:prstGeom>
            <a:solidFill>
              <a:srgbClr val="DDDDDD">
                <a:alpha val="10001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" name="Rectangle 159"/>
            <p:cNvSpPr>
              <a:spLocks noChangeArrowheads="1"/>
            </p:cNvSpPr>
            <p:nvPr/>
          </p:nvSpPr>
          <p:spPr bwMode="gray">
            <a:xfrm>
              <a:off x="6097588" y="5440363"/>
              <a:ext cx="509587" cy="473075"/>
            </a:xfrm>
            <a:prstGeom prst="rect">
              <a:avLst/>
            </a:prstGeom>
            <a:solidFill>
              <a:srgbClr val="DDDDDD">
                <a:alpha val="10001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" name="Rectangle 160"/>
            <p:cNvSpPr>
              <a:spLocks noChangeArrowheads="1"/>
            </p:cNvSpPr>
            <p:nvPr/>
          </p:nvSpPr>
          <p:spPr bwMode="gray">
            <a:xfrm>
              <a:off x="4068763" y="5440363"/>
              <a:ext cx="509587" cy="473075"/>
            </a:xfrm>
            <a:prstGeom prst="rect">
              <a:avLst/>
            </a:prstGeom>
            <a:solidFill>
              <a:schemeClr val="accent2">
                <a:alpha val="10001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" name="Rectangle 161"/>
            <p:cNvSpPr>
              <a:spLocks noChangeArrowheads="1"/>
            </p:cNvSpPr>
            <p:nvPr/>
          </p:nvSpPr>
          <p:spPr bwMode="gray">
            <a:xfrm>
              <a:off x="6605588" y="4972050"/>
              <a:ext cx="506412" cy="473075"/>
            </a:xfrm>
            <a:prstGeom prst="rect">
              <a:avLst/>
            </a:prstGeom>
            <a:solidFill>
              <a:srgbClr val="EAEAEA">
                <a:alpha val="5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8" name="Rectangle 162"/>
            <p:cNvSpPr>
              <a:spLocks noChangeArrowheads="1"/>
            </p:cNvSpPr>
            <p:nvPr/>
          </p:nvSpPr>
          <p:spPr bwMode="gray">
            <a:xfrm>
              <a:off x="7623175" y="4972050"/>
              <a:ext cx="506413" cy="473075"/>
            </a:xfrm>
            <a:prstGeom prst="rect">
              <a:avLst/>
            </a:prstGeom>
            <a:solidFill>
              <a:schemeClr val="accent2">
                <a:alpha val="5000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9" name="Rectangle 163"/>
            <p:cNvSpPr>
              <a:spLocks noChangeArrowheads="1"/>
            </p:cNvSpPr>
            <p:nvPr/>
          </p:nvSpPr>
          <p:spPr bwMode="gray">
            <a:xfrm>
              <a:off x="8628063" y="4972050"/>
              <a:ext cx="508000" cy="473075"/>
            </a:xfrm>
            <a:prstGeom prst="rect">
              <a:avLst/>
            </a:prstGeom>
            <a:solidFill>
              <a:srgbClr val="EAEAEA">
                <a:alpha val="5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" name="Rectangle 164"/>
            <p:cNvSpPr>
              <a:spLocks noChangeArrowheads="1"/>
            </p:cNvSpPr>
            <p:nvPr/>
          </p:nvSpPr>
          <p:spPr bwMode="gray">
            <a:xfrm>
              <a:off x="5600700" y="4972050"/>
              <a:ext cx="506413" cy="473075"/>
            </a:xfrm>
            <a:prstGeom prst="rect">
              <a:avLst/>
            </a:prstGeom>
            <a:solidFill>
              <a:schemeClr val="folHlink">
                <a:alpha val="5000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" name="Rectangle 165"/>
            <p:cNvSpPr>
              <a:spLocks noChangeArrowheads="1"/>
            </p:cNvSpPr>
            <p:nvPr/>
          </p:nvSpPr>
          <p:spPr bwMode="gray">
            <a:xfrm>
              <a:off x="8128000" y="6386513"/>
              <a:ext cx="506413" cy="471487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" name="Rectangle 166"/>
            <p:cNvSpPr>
              <a:spLocks noChangeArrowheads="1"/>
            </p:cNvSpPr>
            <p:nvPr/>
          </p:nvSpPr>
          <p:spPr bwMode="gray">
            <a:xfrm>
              <a:off x="5091113" y="6386513"/>
              <a:ext cx="508000" cy="471487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3" name="Rectangle 167"/>
            <p:cNvSpPr>
              <a:spLocks noChangeArrowheads="1"/>
            </p:cNvSpPr>
            <p:nvPr/>
          </p:nvSpPr>
          <p:spPr bwMode="gray">
            <a:xfrm>
              <a:off x="6105525" y="6386513"/>
              <a:ext cx="508000" cy="471487"/>
            </a:xfrm>
            <a:prstGeom prst="rect">
              <a:avLst/>
            </a:prstGeom>
            <a:solidFill>
              <a:schemeClr val="folHlink">
                <a:alpha val="20000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" name="Rectangle 168"/>
            <p:cNvSpPr>
              <a:spLocks noChangeArrowheads="1"/>
            </p:cNvSpPr>
            <p:nvPr/>
          </p:nvSpPr>
          <p:spPr bwMode="gray">
            <a:xfrm>
              <a:off x="4068763" y="6386513"/>
              <a:ext cx="509587" cy="471487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5" name="Rectangle 169"/>
            <p:cNvSpPr>
              <a:spLocks noChangeArrowheads="1"/>
            </p:cNvSpPr>
            <p:nvPr/>
          </p:nvSpPr>
          <p:spPr bwMode="gray">
            <a:xfrm>
              <a:off x="8113713" y="5440363"/>
              <a:ext cx="506412" cy="473075"/>
            </a:xfrm>
            <a:prstGeom prst="rect">
              <a:avLst/>
            </a:prstGeom>
            <a:solidFill>
              <a:schemeClr val="folHlink">
                <a:alpha val="10001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" name="Rectangle 170"/>
            <p:cNvSpPr>
              <a:spLocks noChangeArrowheads="1"/>
            </p:cNvSpPr>
            <p:nvPr/>
          </p:nvSpPr>
          <p:spPr bwMode="gray">
            <a:xfrm>
              <a:off x="4575175" y="4965700"/>
              <a:ext cx="506413" cy="469900"/>
            </a:xfrm>
            <a:prstGeom prst="rect">
              <a:avLst/>
            </a:prstGeom>
            <a:solidFill>
              <a:srgbClr val="DDDDDD">
                <a:alpha val="5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" name="Rectangle 171"/>
            <p:cNvSpPr>
              <a:spLocks noChangeArrowheads="1"/>
            </p:cNvSpPr>
            <p:nvPr/>
          </p:nvSpPr>
          <p:spPr bwMode="gray">
            <a:xfrm>
              <a:off x="7113588" y="6384925"/>
              <a:ext cx="508000" cy="471488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Rectangle 173"/>
            <p:cNvSpPr>
              <a:spLocks noChangeArrowheads="1"/>
            </p:cNvSpPr>
            <p:nvPr/>
          </p:nvSpPr>
          <p:spPr bwMode="gray">
            <a:xfrm>
              <a:off x="3556000" y="5918200"/>
              <a:ext cx="506413" cy="469900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9" name="Rectangle 174"/>
            <p:cNvSpPr>
              <a:spLocks noChangeArrowheads="1"/>
            </p:cNvSpPr>
            <p:nvPr/>
          </p:nvSpPr>
          <p:spPr bwMode="gray">
            <a:xfrm>
              <a:off x="3038475" y="5440363"/>
              <a:ext cx="506413" cy="473075"/>
            </a:xfrm>
            <a:prstGeom prst="rect">
              <a:avLst/>
            </a:prstGeom>
            <a:solidFill>
              <a:srgbClr val="DDDDDD">
                <a:alpha val="10001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" name="Rectangle 176"/>
            <p:cNvSpPr>
              <a:spLocks noChangeArrowheads="1"/>
            </p:cNvSpPr>
            <p:nvPr/>
          </p:nvSpPr>
          <p:spPr bwMode="gray">
            <a:xfrm>
              <a:off x="3556000" y="4972050"/>
              <a:ext cx="506413" cy="473075"/>
            </a:xfrm>
            <a:prstGeom prst="rect">
              <a:avLst/>
            </a:prstGeom>
            <a:solidFill>
              <a:schemeClr val="folHlink">
                <a:alpha val="5000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" name="Rectangle 177"/>
            <p:cNvSpPr>
              <a:spLocks noChangeArrowheads="1"/>
            </p:cNvSpPr>
            <p:nvPr/>
          </p:nvSpPr>
          <p:spPr bwMode="gray">
            <a:xfrm>
              <a:off x="3046413" y="6386513"/>
              <a:ext cx="508000" cy="471487"/>
            </a:xfrm>
            <a:prstGeom prst="rect">
              <a:avLst/>
            </a:prstGeom>
            <a:solidFill>
              <a:schemeClr val="folHlink">
                <a:alpha val="20000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" name="Rectangle 181"/>
            <p:cNvSpPr>
              <a:spLocks noChangeArrowheads="1"/>
            </p:cNvSpPr>
            <p:nvPr/>
          </p:nvSpPr>
          <p:spPr bwMode="gray">
            <a:xfrm>
              <a:off x="1524000" y="5918200"/>
              <a:ext cx="506413" cy="469900"/>
            </a:xfrm>
            <a:prstGeom prst="rect">
              <a:avLst/>
            </a:prstGeom>
            <a:solidFill>
              <a:schemeClr val="accent2">
                <a:alpha val="20000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" name="Rectangle 182"/>
            <p:cNvSpPr>
              <a:spLocks noChangeArrowheads="1"/>
            </p:cNvSpPr>
            <p:nvPr/>
          </p:nvSpPr>
          <p:spPr bwMode="gray">
            <a:xfrm>
              <a:off x="2540000" y="5918200"/>
              <a:ext cx="506413" cy="469900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" name="Rectangle 183"/>
            <p:cNvSpPr>
              <a:spLocks noChangeArrowheads="1"/>
            </p:cNvSpPr>
            <p:nvPr/>
          </p:nvSpPr>
          <p:spPr bwMode="gray">
            <a:xfrm>
              <a:off x="2024063" y="5440363"/>
              <a:ext cx="506412" cy="473075"/>
            </a:xfrm>
            <a:prstGeom prst="rect">
              <a:avLst/>
            </a:prstGeom>
            <a:solidFill>
              <a:srgbClr val="DDDDDD">
                <a:alpha val="10001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" name="Rectangle 184"/>
            <p:cNvSpPr>
              <a:spLocks noChangeArrowheads="1"/>
            </p:cNvSpPr>
            <p:nvPr/>
          </p:nvSpPr>
          <p:spPr bwMode="gray">
            <a:xfrm>
              <a:off x="511175" y="5918200"/>
              <a:ext cx="506413" cy="469900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6" name="Rectangle 185"/>
            <p:cNvSpPr>
              <a:spLocks noChangeArrowheads="1"/>
            </p:cNvSpPr>
            <p:nvPr/>
          </p:nvSpPr>
          <p:spPr bwMode="gray">
            <a:xfrm>
              <a:off x="4763" y="5440363"/>
              <a:ext cx="506412" cy="473075"/>
            </a:xfrm>
            <a:prstGeom prst="rect">
              <a:avLst/>
            </a:prstGeom>
            <a:solidFill>
              <a:srgbClr val="DDDDDD">
                <a:alpha val="10001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7" name="Rectangle 186"/>
            <p:cNvSpPr>
              <a:spLocks noChangeArrowheads="1"/>
            </p:cNvSpPr>
            <p:nvPr/>
          </p:nvSpPr>
          <p:spPr bwMode="gray">
            <a:xfrm>
              <a:off x="1008063" y="5440363"/>
              <a:ext cx="508000" cy="473075"/>
            </a:xfrm>
            <a:prstGeom prst="rect">
              <a:avLst/>
            </a:prstGeom>
            <a:solidFill>
              <a:srgbClr val="DDDDDD">
                <a:alpha val="10001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8" name="Rectangle 187"/>
            <p:cNvSpPr>
              <a:spLocks noChangeArrowheads="1"/>
            </p:cNvSpPr>
            <p:nvPr/>
          </p:nvSpPr>
          <p:spPr bwMode="gray">
            <a:xfrm>
              <a:off x="1514475" y="4972050"/>
              <a:ext cx="508000" cy="473075"/>
            </a:xfrm>
            <a:prstGeom prst="rect">
              <a:avLst/>
            </a:prstGeom>
            <a:solidFill>
              <a:srgbClr val="EAEAEA">
                <a:alpha val="5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9" name="Rectangle 188"/>
            <p:cNvSpPr>
              <a:spLocks noChangeArrowheads="1"/>
            </p:cNvSpPr>
            <p:nvPr/>
          </p:nvSpPr>
          <p:spPr bwMode="gray">
            <a:xfrm>
              <a:off x="2532063" y="4972050"/>
              <a:ext cx="508000" cy="473075"/>
            </a:xfrm>
            <a:prstGeom prst="rect">
              <a:avLst/>
            </a:prstGeom>
            <a:solidFill>
              <a:srgbClr val="EAEAEA">
                <a:alpha val="5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0" name="Rectangle 189"/>
            <p:cNvSpPr>
              <a:spLocks noChangeArrowheads="1"/>
            </p:cNvSpPr>
            <p:nvPr/>
          </p:nvSpPr>
          <p:spPr bwMode="gray">
            <a:xfrm>
              <a:off x="511175" y="4972050"/>
              <a:ext cx="506413" cy="473075"/>
            </a:xfrm>
            <a:prstGeom prst="rect">
              <a:avLst/>
            </a:prstGeom>
            <a:solidFill>
              <a:schemeClr val="folHlink">
                <a:alpha val="5000"/>
              </a:scheme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" name="Rectangle 190"/>
            <p:cNvSpPr>
              <a:spLocks noChangeArrowheads="1"/>
            </p:cNvSpPr>
            <p:nvPr/>
          </p:nvSpPr>
          <p:spPr bwMode="gray">
            <a:xfrm>
              <a:off x="12700" y="6386513"/>
              <a:ext cx="508000" cy="471487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2" name="Rectangle 191"/>
            <p:cNvSpPr>
              <a:spLocks noChangeArrowheads="1"/>
            </p:cNvSpPr>
            <p:nvPr/>
          </p:nvSpPr>
          <p:spPr bwMode="gray">
            <a:xfrm>
              <a:off x="1016000" y="6386513"/>
              <a:ext cx="508000" cy="471487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3" name="Rectangle 192"/>
            <p:cNvSpPr>
              <a:spLocks noChangeArrowheads="1"/>
            </p:cNvSpPr>
            <p:nvPr/>
          </p:nvSpPr>
          <p:spPr bwMode="gray">
            <a:xfrm>
              <a:off x="2024063" y="6384925"/>
              <a:ext cx="506412" cy="471488"/>
            </a:xfrm>
            <a:prstGeom prst="rect">
              <a:avLst/>
            </a:prstGeom>
            <a:solidFill>
              <a:srgbClr val="DDDDDD">
                <a:alpha val="20000"/>
              </a:srgbClr>
            </a:solidFill>
            <a:ln w="9525">
              <a:solidFill>
                <a:srgbClr val="DDDDDD">
                  <a:alpha val="60001"/>
                </a:srgb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4" name="Rectangle 194"/>
            <p:cNvSpPr>
              <a:spLocks noChangeArrowheads="1"/>
            </p:cNvSpPr>
            <p:nvPr/>
          </p:nvSpPr>
          <p:spPr bwMode="gray">
            <a:xfrm>
              <a:off x="0" y="4908550"/>
              <a:ext cx="9144000" cy="1477963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89999"/>
                  </a:schemeClr>
                </a:gs>
                <a:gs pos="100000">
                  <a:schemeClr val="bg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551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556792"/>
            <a:ext cx="8964488" cy="1470025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勞動基準法宣導</a:t>
            </a:r>
            <a:b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--</a:t>
            </a:r>
            <a:r>
              <a:rPr lang="zh-TW" altLang="en-US" sz="32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以延長工時工資、調動、休假、出勤記錄為例</a:t>
            </a:r>
            <a:endParaRPr lang="zh-TW" altLang="en-US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861048"/>
            <a:ext cx="7200800" cy="1656184"/>
          </a:xfrm>
        </p:spPr>
        <p:txBody>
          <a:bodyPr>
            <a:normAutofit fontScale="92500" lnSpcReduction="10000"/>
          </a:bodyPr>
          <a:lstStyle/>
          <a:p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500" b="1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報告人：鄭津津教授</a:t>
            </a:r>
            <a:endParaRPr lang="en-US" altLang="zh-TW" sz="3500" dirty="0">
              <a:solidFill>
                <a:srgbClr val="7030A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500" b="1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國立中正大學法律系</a:t>
            </a:r>
            <a:endParaRPr lang="en-US" altLang="zh-TW" sz="3500" b="1" dirty="0">
              <a:solidFill>
                <a:srgbClr val="7030A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9600" b="1" dirty="0">
              <a:solidFill>
                <a:srgbClr val="7030A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extLst>
              <a:ext uri="{FF2B5EF4-FFF2-40B4-BE49-F238E27FC236}">
                <a16:creationId xmlns:a16="http://schemas.microsoft.com/office/drawing/2014/main" id="{3E93D510-0E29-469A-A636-F2F8E697D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75" y="4153357"/>
            <a:ext cx="8208911" cy="3260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150000"/>
              </a:lnSpc>
            </a:pPr>
            <a:endParaRPr lang="zh-TW" altLang="zh-TW" sz="16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延長工時與工資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198580" y="1213465"/>
            <a:ext cx="2339103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六、問題討論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32603" y="1926673"/>
            <a:ext cx="8784975" cy="4544766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44" y="1918798"/>
            <a:ext cx="740147" cy="740147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8FF92AD-4A1E-4F02-B1E8-2FD21D60D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262" y="268691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3D42E3D5-0BE8-441D-916E-6B3FFC42B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FF609A6-5EE2-4CA1-8E5C-FA0BA641F5F8}"/>
              </a:ext>
            </a:extLst>
          </p:cNvPr>
          <p:cNvSpPr txBox="1"/>
          <p:nvPr/>
        </p:nvSpPr>
        <p:spPr>
          <a:xfrm>
            <a:off x="626251" y="2905800"/>
            <a:ext cx="77352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(A)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(B)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(C)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(D)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14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zh-TW" altLang="en-US" sz="2000" dirty="0"/>
              <a:t>。</a:t>
            </a:r>
            <a:endParaRPr lang="en-US" altLang="zh-TW" sz="20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320C129-CA7E-401E-9016-270FA089EA43}"/>
              </a:ext>
            </a:extLst>
          </p:cNvPr>
          <p:cNvSpPr txBox="1"/>
          <p:nvPr/>
        </p:nvSpPr>
        <p:spPr>
          <a:xfrm>
            <a:off x="1019167" y="1918798"/>
            <a:ext cx="8019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在勞動基準法的規範下，勞工原則上每日工作超過幾小時，雇主就必須給付加班費？</a:t>
            </a:r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33811C77-AC89-4F82-A809-8319BD611F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910" y="5375893"/>
            <a:ext cx="1085685" cy="108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016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9E5F-FCFD-4D5E-B6AC-98A51801A2F3}" type="slidenum">
              <a:rPr lang="en-US" altLang="zh-TW" smtClean="0"/>
              <a:pPr/>
              <a:t>11</a:t>
            </a:fld>
            <a:endParaRPr lang="en-US" altLang="zh-TW"/>
          </a:p>
        </p:txBody>
      </p:sp>
      <p:pic>
        <p:nvPicPr>
          <p:cNvPr id="3076" name="Picture 4" descr="流れ星にお願いをする人のイラスト（男性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176230"/>
            <a:ext cx="2153816" cy="215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19019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調動</a:t>
            </a:r>
            <a:endParaRPr lang="zh-TW" altLang="zh-TW" sz="60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33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FF2682-9890-4C70-8F1E-E25CE640A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404664"/>
            <a:ext cx="8229600" cy="4525963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516938-CD87-4076-BDFE-4F031A5F5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9E5F-FCFD-4D5E-B6AC-98A51801A2F3}" type="slidenum">
              <a:rPr lang="en-US" altLang="zh-TW" smtClean="0"/>
              <a:pPr/>
              <a:t>12</a:t>
            </a:fld>
            <a:endParaRPr lang="en-US" altLang="zh-TW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2D3CFA7-9B97-4624-BE41-E76FBCB2F89F}"/>
              </a:ext>
            </a:extLst>
          </p:cNvPr>
          <p:cNvSpPr/>
          <p:nvPr/>
        </p:nvSpPr>
        <p:spPr>
          <a:xfrm>
            <a:off x="827584" y="680553"/>
            <a:ext cx="8229600" cy="425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lnSpc>
                <a:spcPct val="140000"/>
              </a:lnSpc>
            </a:pPr>
            <a:r>
              <a:rPr lang="zh-TW" altLang="en-US" sz="28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調職對於勞雇雙方之意義</a:t>
            </a:r>
            <a:endParaRPr lang="en-US" altLang="zh-TW" sz="2800" dirty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 algn="l" eaLnBrk="1" hangingPunct="1">
              <a:lnSpc>
                <a:spcPct val="140000"/>
              </a:lnSpc>
            </a:pPr>
            <a:r>
              <a:rPr lang="zh-TW" altLang="en-US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雇主：人力運用與管理之裁量</a:t>
            </a:r>
          </a:p>
          <a:p>
            <a:pPr lvl="1" algn="l" eaLnBrk="1" hangingPunct="1">
              <a:lnSpc>
                <a:spcPct val="140000"/>
              </a:lnSpc>
            </a:pPr>
            <a:r>
              <a:rPr lang="zh-TW" altLang="en-US"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勞工：勞動條件之變更</a:t>
            </a:r>
          </a:p>
          <a:p>
            <a:pPr algn="l" eaLnBrk="1" hangingPunct="1">
              <a:lnSpc>
                <a:spcPct val="140000"/>
              </a:lnSpc>
            </a:pPr>
            <a:endParaRPr lang="en-US" altLang="zh-TW" sz="2800" dirty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 eaLnBrk="1" hangingPunct="1">
              <a:lnSpc>
                <a:spcPct val="140000"/>
              </a:lnSpc>
            </a:pPr>
            <a:r>
              <a:rPr lang="zh-TW" altLang="en-US" sz="28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調職應在勞資雙方合意的情況下進行，若有合意，勞工即應接受雇主之調職，除非雇主有濫用權利之情事</a:t>
            </a:r>
            <a:r>
              <a:rPr lang="zh-TW" altLang="en-US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933043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A5CF53D-5BA7-4D88-B1CB-0CC883933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404664"/>
            <a:ext cx="8352928" cy="626469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5B5ACAF-EB3A-4635-96E3-4C279C0B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9E5F-FCFD-4D5E-B6AC-98A51801A2F3}" type="slidenum">
              <a:rPr lang="en-US" altLang="zh-TW" smtClean="0"/>
              <a:pPr/>
              <a:t>13</a:t>
            </a:fld>
            <a:endParaRPr lang="en-US" altLang="zh-TW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3E373A8-8A37-438B-A4BD-59175332FEDA}"/>
              </a:ext>
            </a:extLst>
          </p:cNvPr>
          <p:cNvSpPr/>
          <p:nvPr/>
        </p:nvSpPr>
        <p:spPr>
          <a:xfrm>
            <a:off x="611560" y="1028343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條之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（雇主調動勞工工作應符合之原則）</a:t>
            </a:r>
            <a:endParaRPr lang="en-US" altLang="zh-TW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endParaRPr lang="en-US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雇主調動勞工工作，不得違反勞動契約之約定，並應符合下列原則： </a:t>
            </a:r>
          </a:p>
          <a:p>
            <a:pPr marL="800100" lvl="2" indent="0" algn="l">
              <a:buNone/>
            </a:pPr>
            <a:endParaRPr lang="en-US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algn="l">
              <a:buNone/>
            </a:pPr>
            <a:endParaRPr lang="en-US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algn="l">
              <a:buNone/>
            </a:pP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一、基於企業經營上所必須，且不得有不當動機及目的。但法律另有規定者，從其規定。 </a:t>
            </a:r>
            <a:endParaRPr lang="en-US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algn="l">
              <a:buNone/>
            </a:pPr>
            <a:endParaRPr lang="zh-TW" altLang="en-US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algn="l">
              <a:buNone/>
            </a:pP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二、對勞工之工資及其他勞動條件，未作不利之變更。</a:t>
            </a:r>
            <a:endParaRPr lang="en-US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algn="l">
              <a:buNone/>
            </a:pP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algn="l">
              <a:buNone/>
            </a:pP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三、調動後工作為勞工體能及技術可勝任。</a:t>
            </a:r>
            <a:endParaRPr lang="en-US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algn="l">
              <a:buNone/>
            </a:pP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marL="800100" lvl="2" indent="0" algn="l">
              <a:buNone/>
            </a:pP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四、調動工作地點過遠，雇主應予以必要之協助。 </a:t>
            </a:r>
            <a:endParaRPr lang="en-US" altLang="zh-TW" sz="2000" b="1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algn="l">
              <a:buNone/>
            </a:pPr>
            <a:endParaRPr lang="en-US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800100" lvl="2" indent="0" algn="l">
              <a:buNone/>
            </a:pP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五、考量勞工及其家庭之生活利益。</a:t>
            </a:r>
          </a:p>
        </p:txBody>
      </p:sp>
    </p:spTree>
    <p:extLst>
      <p:ext uri="{BB962C8B-B14F-4D97-AF65-F5344CB8AC3E}">
        <p14:creationId xmlns:p14="http://schemas.microsoft.com/office/powerpoint/2010/main" val="1941783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9E5F-FCFD-4D5E-B6AC-98A51801A2F3}" type="slidenum">
              <a:rPr lang="en-US" altLang="zh-TW" smtClean="0"/>
              <a:pPr/>
              <a:t>14</a:t>
            </a:fld>
            <a:endParaRPr lang="en-US" altLang="zh-TW"/>
          </a:p>
        </p:txBody>
      </p:sp>
      <p:pic>
        <p:nvPicPr>
          <p:cNvPr id="3076" name="Picture 4" descr="流れ星にお願いをする人のイラスト（男性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176230"/>
            <a:ext cx="2153816" cy="215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19019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例假日與休息日</a:t>
            </a:r>
            <a:endParaRPr lang="zh-TW" altLang="zh-TW" sz="60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220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例假日與休息日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44015" y="1997120"/>
            <a:ext cx="8696717" cy="3160072"/>
          </a:xfrm>
        </p:spPr>
        <p:txBody>
          <a:bodyPr>
            <a:normAutofit/>
          </a:bodyPr>
          <a:lstStyle/>
          <a:p>
            <a:pPr marL="342000" indent="0" algn="just">
              <a:lnSpc>
                <a:spcPct val="140000"/>
              </a:lnSpc>
              <a:spcAft>
                <a:spcPct val="20000"/>
              </a:spcAft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規定：「勞工每七日中應有二日之休息，其中一日為例假，一日為休息日。」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每週之例假具有</a:t>
            </a:r>
            <a:r>
              <a:rPr lang="zh-TW" altLang="en-US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強制性質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，除因天災、事變或突發事件，有繼續工作之必要，否則無論是出於雇主的需要，或是勞資雙方的合意，例假日皆不得從事工作。雇主若因天災、事變或突發事件，有繼續工作之必要，得停止勞工之例假日，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但停止例假日之工資，應加倍發給，並應於事後補假休息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。此外，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雇主在停止勞工例假後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小時內，應向當地主管機關核備。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205721" y="1270402"/>
            <a:ext cx="1980029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一、例假日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1"/>
            <a:ext cx="8784975" cy="3292677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046637"/>
            <a:ext cx="1152127" cy="162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26566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771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例假日與休息日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44015" y="1997120"/>
            <a:ext cx="8696717" cy="3160072"/>
          </a:xfrm>
        </p:spPr>
        <p:txBody>
          <a:bodyPr>
            <a:normAutofit/>
          </a:bodyPr>
          <a:lstStyle/>
          <a:p>
            <a:pPr marL="342000" indent="0" algn="just">
              <a:lnSpc>
                <a:spcPct val="140000"/>
              </a:lnSpc>
              <a:spcAft>
                <a:spcPct val="20000"/>
              </a:spcAft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規定：「勞工每七日中應有二日之休息，其中一日為例假，一日為休息日。」因休息日之出勤較例假日為彈性，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出勤性質屬延長工作時間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，雇主如有使勞工在休息日工作之必要，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可徵求勞工之同意後始勞工於休息日出勤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，並應依勞基法第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項、第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條、第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項等之規定，加給休息日工作之工資。</a:t>
            </a:r>
            <a:endParaRPr lang="zh-TW" altLang="en-US" sz="20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403648" y="1270402"/>
            <a:ext cx="1980029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二、休息日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2"/>
            <a:ext cx="8784975" cy="2428580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046637"/>
            <a:ext cx="1152127" cy="162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26566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634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例假日與休息日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3641" y="2024584"/>
            <a:ext cx="8696717" cy="3160072"/>
          </a:xfrm>
        </p:spPr>
        <p:txBody>
          <a:bodyPr>
            <a:normAutofit fontScale="92500" lnSpcReduction="10000"/>
          </a:bodyPr>
          <a:lstStyle/>
          <a:p>
            <a:pPr marL="800100" lvl="2" indent="0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勞基法僅規定</a:t>
            </a:r>
            <a:r>
              <a:rPr lang="en-US" altLang="zh-TW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日中應有</a:t>
            </a:r>
            <a:r>
              <a:rPr lang="en-US" altLang="zh-TW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日為休息日、</a:t>
            </a:r>
            <a:r>
              <a:rPr lang="en-US" altLang="zh-TW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日為例假日，至於哪一日是勞工之休息日、哪一日是例假日，乃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勞動契約之約定事項，應由勞資雙方依事業單位之性質與需要，於勞動契約中約定何日為休息日及例假日。</a:t>
            </a:r>
          </a:p>
          <a:p>
            <a:pPr marL="800100" lvl="2" indent="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None/>
            </a:pPr>
            <a:r>
              <a:rPr lang="en-US" altLang="zh-TW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此外，例假日與休息日之安排應在同一週之工作週期內，以每</a:t>
            </a:r>
            <a:r>
              <a:rPr lang="en-US" altLang="zh-TW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日為一週期，週期之起迄亦由勞雇雙方自行約定，依曆日連續計算，不因跨月而重新起算，且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雇主不得任意調動週期之起迄</a:t>
            </a:r>
            <a:r>
              <a:rPr lang="zh-TW" alt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200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11751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971600" y="1270402"/>
            <a:ext cx="4493538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三、休息日與例假日之約定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2"/>
            <a:ext cx="8784975" cy="3192176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046637"/>
            <a:ext cx="1152127" cy="162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26566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53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例假日與休息日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040636"/>
            <a:ext cx="8696717" cy="2540492"/>
          </a:xfrm>
        </p:spPr>
        <p:txBody>
          <a:bodyPr>
            <a:normAutofit/>
          </a:bodyPr>
          <a:lstStyle/>
          <a:p>
            <a:pPr marL="800100" lvl="2" indent="0">
              <a:lnSpc>
                <a:spcPct val="170000"/>
              </a:lnSpc>
              <a:buClr>
                <a:srgbClr val="FF0000"/>
              </a:buClr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一日原則係指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午前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時至午後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時之連續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。但若有雇主採輪班制且各班之間輪替有一定之規律，恐無法使全部之勞工均能自午前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時至午後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時之連續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小時中休息，此時雇主並非不得採取以「連續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小時」為「一日」之計算方式。</a:t>
            </a:r>
            <a:endParaRPr lang="en-US" altLang="zh-TW" sz="2000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11751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205642" y="1267010"/>
            <a:ext cx="2339102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四、何謂一日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2"/>
            <a:ext cx="8784975" cy="2572596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046637"/>
            <a:ext cx="1152127" cy="162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11" y="2074180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442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例假日與休息日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040636"/>
            <a:ext cx="8696717" cy="3260572"/>
          </a:xfrm>
        </p:spPr>
        <p:txBody>
          <a:bodyPr>
            <a:normAutofit/>
          </a:bodyPr>
          <a:lstStyle/>
          <a:p>
            <a:pPr marL="400050" lvl="1" indent="0">
              <a:lnSpc>
                <a:spcPct val="160000"/>
              </a:lnSpc>
              <a:buClr>
                <a:srgbClr val="FF0000"/>
              </a:buClr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按時計酬者享有例假及休息日照給工資之權利，惟該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例假及休息日照給之工資已折算到每小時基本工資中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00050" lvl="1" indent="0">
              <a:lnSpc>
                <a:spcPct val="160000"/>
              </a:lnSpc>
              <a:buClr>
                <a:srgbClr val="FF0000"/>
              </a:buClr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然而，按時或按日計薪之部分工時勞工，如於每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日的工作週期內，工作至第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日時，即使當週勞工正常工作時間未達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小時，雇主仍應依休息日出勤工資加給標準計給工資。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11751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059806" y="1211566"/>
            <a:ext cx="4673075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五、按時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/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按日計酬者之適用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2"/>
            <a:ext cx="8784975" cy="3292676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046637"/>
            <a:ext cx="1152127" cy="162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90552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94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9E5F-FCFD-4D5E-B6AC-98A51801A2F3}" type="slidenum">
              <a:rPr lang="en-US" altLang="zh-TW" smtClean="0"/>
              <a:pPr/>
              <a:t>2</a:t>
            </a:fld>
            <a:endParaRPr lang="en-US" altLang="zh-TW"/>
          </a:p>
        </p:txBody>
      </p:sp>
      <p:pic>
        <p:nvPicPr>
          <p:cNvPr id="3076" name="Picture 4" descr="流れ星にお願いをする人のイラスト（男性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176230"/>
            <a:ext cx="2153816" cy="215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19019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延長工時與工資</a:t>
            </a:r>
            <a:endParaRPr lang="zh-TW" altLang="zh-TW" sz="60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593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例假日與休息日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040636"/>
            <a:ext cx="8696717" cy="3764628"/>
          </a:xfrm>
        </p:spPr>
        <p:txBody>
          <a:bodyPr>
            <a:normAutofit/>
          </a:bodyPr>
          <a:lstStyle/>
          <a:p>
            <a:pPr marL="400050" lvl="1" indent="0" algn="just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None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例假日與休息日之安排乃勞動契約之約定事項，雇主若有需要可予以調整，但雇主不得單方面決定，而應與勞工合意後始得變更，且必須符合「不得連續工作逾</a:t>
            </a: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日」之規定。勞雇合意調移休息日後，雇主如有使勞工於調移後之休息日工作之需要時，仍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應徵得勞工同意</a:t>
            </a:r>
            <a:r>
              <a:rPr lang="zh-TW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，並應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按勞基法第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項之休息日出勤加成之標準給付工資</a:t>
            </a:r>
            <a:r>
              <a:rPr lang="zh-TW" alt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marL="400050" lvl="1" indent="0" algn="just"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此外，立法者於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2018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31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日增訂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32-1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之規定將勞動部函釋法制化，亦即將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加班換補休法制化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，雇主應依勞工實際延長工時時數等比例換取補休時數。</a:t>
            </a:r>
            <a:endParaRPr lang="zh-TW" altLang="en-US" sz="20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11751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149578" y="1211566"/>
            <a:ext cx="4493538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六、休息日與例假日之調整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2"/>
            <a:ext cx="8784975" cy="3796732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59" y="1855680"/>
            <a:ext cx="740147" cy="740147"/>
          </a:xfrm>
          <a:prstGeom prst="rect">
            <a:avLst/>
          </a:prstGeom>
        </p:spPr>
      </p:pic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617" y="5360413"/>
            <a:ext cx="874439" cy="123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722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例假日與休息日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331641" y="1262704"/>
            <a:ext cx="2339103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七、問題討論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32603" y="1926673"/>
            <a:ext cx="8784975" cy="4544766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44" y="1918798"/>
            <a:ext cx="740147" cy="740147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8FF92AD-4A1E-4F02-B1E8-2FD21D60D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262" y="268691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3D42E3D5-0BE8-441D-916E-6B3FFC42B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5A8EAC5-0CD5-4B95-9133-09E36B0FF2D4}"/>
              </a:ext>
            </a:extLst>
          </p:cNvPr>
          <p:cNvSpPr txBox="1"/>
          <p:nvPr/>
        </p:nvSpPr>
        <p:spPr>
          <a:xfrm>
            <a:off x="373144" y="2815316"/>
            <a:ext cx="754121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(A)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日為一週期，一週中應有一日為例假日，一日為休假日。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(B)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勞工每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日中應該有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日之休息，其中休假日為星期六，例假日為星期日。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(C)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只要勞資雙方合意約定例假日工作，且依法給付加班費，即為合法。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(D)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勞工在休息日工作，雇主應依勞基法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項規定之標準，給付勞工延長工時工資。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1149C49-0A51-456A-A67E-E197D57CB62D}"/>
              </a:ext>
            </a:extLst>
          </p:cNvPr>
          <p:cNvSpPr txBox="1"/>
          <p:nvPr/>
        </p:nvSpPr>
        <p:spPr>
          <a:xfrm>
            <a:off x="898494" y="2162349"/>
            <a:ext cx="5572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下列有關休息日和例假日的敘述，何者為錯誤</a:t>
            </a:r>
            <a:r>
              <a:rPr lang="en-US" altLang="zh-TW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endParaRPr lang="zh-TW" altLang="en-US" sz="2000" dirty="0"/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DC937EF0-709E-4798-91BE-66A9C86FD2A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628" y="5108824"/>
            <a:ext cx="1285967" cy="128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847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9E5F-FCFD-4D5E-B6AC-98A51801A2F3}" type="slidenum">
              <a:rPr lang="en-US" altLang="zh-TW" smtClean="0"/>
              <a:pPr/>
              <a:t>22</a:t>
            </a:fld>
            <a:endParaRPr lang="en-US" altLang="zh-TW"/>
          </a:p>
        </p:txBody>
      </p:sp>
      <p:pic>
        <p:nvPicPr>
          <p:cNvPr id="3076" name="Picture 4" descr="流れ星にお願いをする人のイラスト（男性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176230"/>
            <a:ext cx="2153816" cy="215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19019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出勤記錄</a:t>
            </a:r>
            <a:endParaRPr lang="zh-TW" altLang="zh-TW" sz="60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678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出勤紀錄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040636"/>
            <a:ext cx="8696717" cy="4366232"/>
          </a:xfrm>
        </p:spPr>
        <p:txBody>
          <a:bodyPr>
            <a:normAutofit fontScale="47500" lnSpcReduction="20000"/>
          </a:bodyPr>
          <a:lstStyle/>
          <a:p>
            <a:pPr marL="400050" lvl="1" indent="0">
              <a:lnSpc>
                <a:spcPct val="170000"/>
              </a:lnSpc>
              <a:spcBef>
                <a:spcPts val="0"/>
              </a:spcBef>
              <a:buClr>
                <a:srgbClr val="FF0000"/>
              </a:buClr>
              <a:buNone/>
            </a:pPr>
            <a:r>
              <a:rPr lang="en-US" altLang="zh-TW" sz="2000" dirty="0">
                <a:solidFill>
                  <a:prstClr val="black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</a:t>
            </a:r>
            <a:r>
              <a:rPr lang="zh-TW" altLang="en-US" sz="4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規定：「雇主應置備勞工出勤紀錄，並保存五年。」</a:t>
            </a:r>
            <a:endParaRPr lang="en-US" altLang="zh-TW" sz="4200" dirty="0">
              <a:solidFill>
                <a:prstClr val="black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00050" lvl="1" indent="0">
              <a:lnSpc>
                <a:spcPct val="170000"/>
              </a:lnSpc>
              <a:spcBef>
                <a:spcPts val="0"/>
              </a:spcBef>
              <a:buClr>
                <a:srgbClr val="FF0000"/>
              </a:buClr>
              <a:buNone/>
            </a:pPr>
            <a:r>
              <a:rPr lang="en-US" altLang="zh-TW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</a:t>
            </a:r>
            <a:r>
              <a:rPr lang="zh-TW" altLang="en-US" sz="4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規定：「前項出勤紀錄，應逐日記載勞工出勤情形至分鐘為止。勞工向雇主申請其出勤紀錄副本或影本時，雇主不得拒絕。」</a:t>
            </a:r>
            <a:endParaRPr lang="en-US" altLang="zh-TW" sz="4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00050" lvl="1" indent="0">
              <a:lnSpc>
                <a:spcPct val="170000"/>
              </a:lnSpc>
              <a:spcBef>
                <a:spcPts val="0"/>
              </a:spcBef>
              <a:buClr>
                <a:srgbClr val="FF0000"/>
              </a:buClr>
              <a:buNone/>
            </a:pPr>
            <a:r>
              <a:rPr lang="en-US" altLang="zh-TW" sz="4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勞基法施行細則第</a:t>
            </a:r>
            <a:r>
              <a:rPr lang="en-US" altLang="zh-TW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21</a:t>
            </a:r>
            <a:r>
              <a:rPr lang="zh-TW" altLang="en-US" sz="4200" dirty="0">
                <a:solidFill>
                  <a:srgbClr val="00B05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</a:t>
            </a:r>
            <a:r>
              <a:rPr lang="zh-TW" altLang="en-US" sz="4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規定：「本法第三十條第五項所定出勤紀錄，包括以簽到簿、出勤卡、刷卡機、門禁卡、生物特徵辨識系統、電腦出勤紀錄系統或其他可資覈實記載出勤時間工具所為之紀錄。前項出勤紀錄，雇主因勞動檢查之需要或勞工向其申請時，應以書面方式提出。」</a:t>
            </a:r>
            <a:endParaRPr lang="en-US" altLang="zh-TW" sz="4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11751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231922" y="1248336"/>
            <a:ext cx="2339102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一、相關規定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2"/>
            <a:ext cx="8784975" cy="4300788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59" y="1855680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45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219404" y="164489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出勤記錄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331641" y="1262704"/>
            <a:ext cx="2339103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二、問題討論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32603" y="1926673"/>
            <a:ext cx="8784975" cy="4544766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44" y="1918798"/>
            <a:ext cx="740147" cy="740147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8FF92AD-4A1E-4F02-B1E8-2FD21D60D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262" y="268691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3D42E3D5-0BE8-441D-916E-6B3FFC42B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85D73E09-A557-419A-8F05-54547A20464A}"/>
              </a:ext>
            </a:extLst>
          </p:cNvPr>
          <p:cNvSpPr txBox="1"/>
          <p:nvPr/>
        </p:nvSpPr>
        <p:spPr>
          <a:xfrm>
            <a:off x="1113291" y="2858516"/>
            <a:ext cx="63642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(A)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雇主有備置出勤紀錄之義務。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(B)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出勤記錄應保存五年。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(C)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勞工向雇主申請出勤紀錄時，雇主得予以拒絕。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(D)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當勞資雙方就出勤時間發生爭議時，應由雇主負提出出勤紀錄之責任。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F1CDEA7-6768-4E76-9EFA-3837DA6A13B4}"/>
              </a:ext>
            </a:extLst>
          </p:cNvPr>
          <p:cNvSpPr txBox="1"/>
          <p:nvPr/>
        </p:nvSpPr>
        <p:spPr>
          <a:xfrm>
            <a:off x="971600" y="2090131"/>
            <a:ext cx="47372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下列有關出勤紀錄之敘述，何者為錯誤</a:t>
            </a:r>
            <a:r>
              <a:rPr lang="en-US" altLang="zh-TW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endParaRPr lang="zh-TW" altLang="en-US" dirty="0"/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7BA09E89-C67D-48CD-8ADF-96908208EE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628" y="5108824"/>
            <a:ext cx="1285967" cy="128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3519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9E5F-FCFD-4D5E-B6AC-98A51801A2F3}" type="slidenum">
              <a:rPr lang="en-US" altLang="zh-TW" smtClean="0"/>
              <a:pPr/>
              <a:t>25</a:t>
            </a:fld>
            <a:endParaRPr lang="en-US" altLang="zh-TW"/>
          </a:p>
        </p:txBody>
      </p:sp>
      <p:pic>
        <p:nvPicPr>
          <p:cNvPr id="3076" name="Picture 4" descr="流れ星にお願いをする人のイラスト（男性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176230"/>
            <a:ext cx="2153816" cy="215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636912"/>
            <a:ext cx="5328592" cy="1143000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Q</a:t>
            </a:r>
            <a:r>
              <a:rPr lang="zh-TW" altLang="en-US" sz="60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＆</a:t>
            </a:r>
            <a:r>
              <a:rPr lang="en-US" altLang="zh-TW" sz="60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endParaRPr lang="zh-TW" altLang="zh-TW" sz="60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186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延長工時與工資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44015" y="1997120"/>
            <a:ext cx="8696717" cy="4407466"/>
          </a:xfrm>
        </p:spPr>
        <p:txBody>
          <a:bodyPr>
            <a:normAutofit/>
          </a:bodyPr>
          <a:lstStyle/>
          <a:p>
            <a:pPr marL="342000" indent="0" algn="just">
              <a:lnSpc>
                <a:spcPct val="140000"/>
              </a:lnSpc>
              <a:spcAft>
                <a:spcPct val="20000"/>
              </a:spcAft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項規定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：「勞工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正常工作時間，每日不得超過八小時，每週不得超過四十小時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。」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	</a:t>
            </a:r>
            <a:r>
              <a:rPr lang="zh-TW" altLang="en-US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</a:t>
            </a:r>
            <a:r>
              <a:rPr lang="zh-TW" altLang="en-US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2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項規定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：「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雇主延長勞工之工作時間連同正常工作時間，一日不得超過十二小時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；</a:t>
            </a:r>
            <a:r>
              <a:rPr lang="zh-TW" alt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延長之工作時間，一個月不得超過四十六小時</a:t>
            </a:r>
            <a:r>
              <a:rPr lang="zh-TW" altLang="en-US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，但雇主經工會同意，如事業單位無工會者，經勞資會議同意後，延長之工作時間，一個月不得超過五十四小時，每三個月不得超過一百三十八小時。」</a:t>
            </a:r>
            <a:endParaRPr lang="en-US" altLang="zh-TW" sz="2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221658" y="1270402"/>
            <a:ext cx="3775393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一、延長工時相關規定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1"/>
            <a:ext cx="8784975" cy="3724725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046637"/>
            <a:ext cx="1152127" cy="162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26566"/>
            <a:ext cx="740147" cy="7401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延長工時與工資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44015" y="1997120"/>
            <a:ext cx="8696717" cy="4407466"/>
          </a:xfrm>
        </p:spPr>
        <p:txBody>
          <a:bodyPr>
            <a:normAutofit lnSpcReduction="10000"/>
          </a:bodyPr>
          <a:lstStyle/>
          <a:p>
            <a:pPr marL="342000" indent="0" algn="just">
              <a:lnSpc>
                <a:spcPct val="140000"/>
              </a:lnSpc>
              <a:spcAft>
                <a:spcPct val="20000"/>
              </a:spcAft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條規定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000" indent="0" algn="just">
              <a:lnSpc>
                <a:spcPct val="140000"/>
              </a:lnSpc>
              <a:spcAft>
                <a:spcPct val="20000"/>
              </a:spcAft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I.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雇主延長勞工工作時間者，其延長工作時間之工資依下列標準加給：</a:t>
            </a:r>
          </a:p>
          <a:p>
            <a:pPr marL="342000" indent="0" algn="just">
              <a:lnSpc>
                <a:spcPct val="140000"/>
              </a:lnSpc>
              <a:spcAft>
                <a:spcPct val="20000"/>
              </a:spcAft>
              <a:buFontTx/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一、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工作時間在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以內者，按平日每小時工資額加給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1/3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以上。 </a:t>
            </a:r>
          </a:p>
          <a:p>
            <a:pPr marL="342000" indent="0" algn="just">
              <a:lnSpc>
                <a:spcPct val="140000"/>
              </a:lnSpc>
              <a:spcAft>
                <a:spcPct val="20000"/>
              </a:spcAft>
              <a:buFontTx/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二、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再延長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工作時間在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以內者，按平日每小時工資額加給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2/3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以上。 </a:t>
            </a:r>
          </a:p>
          <a:p>
            <a:pPr marL="342000" indent="0" algn="just">
              <a:lnSpc>
                <a:spcPct val="140000"/>
              </a:lnSpc>
              <a:spcAft>
                <a:spcPct val="20000"/>
              </a:spcAft>
              <a:buFontTx/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　三、依第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規定，延長工作時間者，按平日每小時工資額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加倍發給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marL="342000" indent="0" algn="just">
              <a:lnSpc>
                <a:spcPct val="140000"/>
              </a:lnSpc>
              <a:spcAft>
                <a:spcPct val="20000"/>
              </a:spcAft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II.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雇主使勞工於第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條所定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休息日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工作，工作時間在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以內者，其工  資按平日每小時工資額另再加給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又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1/3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以上；工作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後再繼續工作者，按平日每小時工資額另再加給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又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2/3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以上。</a:t>
            </a:r>
          </a:p>
          <a:p>
            <a:pPr marL="342000" indent="0" algn="just">
              <a:lnSpc>
                <a:spcPct val="140000"/>
              </a:lnSpc>
              <a:spcAft>
                <a:spcPct val="20000"/>
              </a:spcAft>
              <a:buFontTx/>
              <a:buNone/>
            </a:pP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106286" y="1283010"/>
            <a:ext cx="4493539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二、延長工時工資相關規定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1"/>
            <a:ext cx="8784975" cy="3724725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522" y="377568"/>
            <a:ext cx="1152127" cy="162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26566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延長工時與工資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44015" y="1997120"/>
            <a:ext cx="8696717" cy="4407466"/>
          </a:xfrm>
        </p:spPr>
        <p:txBody>
          <a:bodyPr>
            <a:normAutofit/>
          </a:bodyPr>
          <a:lstStyle/>
          <a:p>
            <a:pPr marL="342000" indent="0" algn="just">
              <a:lnSpc>
                <a:spcPct val="150000"/>
              </a:lnSpc>
              <a:spcAft>
                <a:spcPct val="20000"/>
              </a:spcAft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勞基法施行細則第</a:t>
            </a:r>
            <a:r>
              <a:rPr lang="en-US" altLang="zh-TW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20-1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條規定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：「本法所定雇主延長勞工工作之時間如下：</a:t>
            </a:r>
          </a:p>
          <a:p>
            <a:pPr marL="342000" indent="0" algn="just">
              <a:lnSpc>
                <a:spcPct val="150000"/>
              </a:lnSpc>
              <a:spcAft>
                <a:spcPct val="20000"/>
              </a:spcAft>
              <a:buFontTx/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每日工作時間超過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每週工作總時數超過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之部分。但依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000" indent="0" algn="just">
              <a:lnSpc>
                <a:spcPct val="150000"/>
              </a:lnSpc>
              <a:spcAft>
                <a:spcPct val="20000"/>
              </a:spcAft>
              <a:buFontTx/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本法第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項、第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項或第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條之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款變更工作時間者，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000" indent="0" algn="just">
              <a:lnSpc>
                <a:spcPct val="150000"/>
              </a:lnSpc>
              <a:spcAft>
                <a:spcPct val="20000"/>
              </a:spcAft>
              <a:buFontTx/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為超過變更後工作時間之部分。</a:t>
            </a:r>
          </a:p>
          <a:p>
            <a:pPr marL="342000" indent="0" algn="just">
              <a:lnSpc>
                <a:spcPct val="150000"/>
              </a:lnSpc>
              <a:spcAft>
                <a:spcPct val="20000"/>
              </a:spcAft>
              <a:buFontTx/>
              <a:buNone/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）勞工於本法第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條所定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休息日工作之時間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。」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072750" y="1284497"/>
            <a:ext cx="4493539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二、延長工時工資相關規定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1"/>
            <a:ext cx="8784975" cy="3724725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046637"/>
            <a:ext cx="1152127" cy="162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26566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8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延長工時與工資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144015" y="1997120"/>
                <a:ext cx="8696717" cy="4407466"/>
              </a:xfrm>
            </p:spPr>
            <p:txBody>
              <a:bodyPr>
                <a:normAutofit/>
              </a:bodyPr>
              <a:lstStyle/>
              <a:p>
                <a:pPr marL="342000" indent="0" algn="just">
                  <a:lnSpc>
                    <a:spcPct val="140000"/>
                  </a:lnSpc>
                  <a:spcAft>
                    <a:spcPct val="20000"/>
                  </a:spcAft>
                  <a:buFontTx/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	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假設勞工月薪為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36000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，某日加班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小時，則雇主至少應發給多少加班費呢？</a:t>
                </a:r>
                <a:endPara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342000" indent="0" algn="just">
                  <a:lnSpc>
                    <a:spcPct val="140000"/>
                  </a:lnSpc>
                  <a:spcAft>
                    <a:spcPct val="20000"/>
                  </a:spcAft>
                  <a:buFontTx/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1.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平日每小時工資：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36000</a:t>
                </a:r>
                <a14:m>
                  <m:oMath xmlns:m="http://schemas.openxmlformats.org/officeDocument/2006/math"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÷</m:t>
                    </m:r>
                  </m:oMath>
                </a14:m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240(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每月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30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日每日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8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小時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)=150</a:t>
                </a:r>
              </a:p>
              <a:p>
                <a:pPr marL="342000" indent="0" algn="just">
                  <a:lnSpc>
                    <a:spcPct val="140000"/>
                  </a:lnSpc>
                  <a:spcAft>
                    <a:spcPct val="20000"/>
                  </a:spcAft>
                  <a:buFontTx/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2.</a:t>
                </a:r>
                <a:r>
                  <a:rPr lang="zh-TW" altLang="en-US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加班</a:t>
                </a:r>
                <a:r>
                  <a:rPr lang="en-US" altLang="zh-TW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</a:t>
                </a:r>
                <a:r>
                  <a:rPr lang="zh-TW" altLang="en-US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小時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〔150×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（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1+1/3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）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×2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＝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400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元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〕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，加班費為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400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元</a:t>
                </a:r>
                <a:endPara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342000" indent="0" algn="just">
                  <a:lnSpc>
                    <a:spcPct val="140000"/>
                  </a:lnSpc>
                  <a:spcAft>
                    <a:spcPct val="20000"/>
                  </a:spcAft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3.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如</a:t>
                </a:r>
                <a:r>
                  <a:rPr lang="zh-TW" altLang="en-US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加班</a:t>
                </a:r>
                <a:r>
                  <a:rPr lang="en-US" altLang="zh-TW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</a:t>
                </a:r>
                <a:r>
                  <a:rPr lang="zh-TW" altLang="en-US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小時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：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〔150×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（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＋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1/3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）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×2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＋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150×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（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＋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2/3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）＝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650〕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</a:t>
                </a:r>
                <a:endPara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342000" indent="0" algn="just">
                  <a:lnSpc>
                    <a:spcPct val="140000"/>
                  </a:lnSpc>
                  <a:spcAft>
                    <a:spcPct val="20000"/>
                  </a:spcAft>
                  <a:buNone/>
                </a:pP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加班費為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650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元</a:t>
                </a:r>
                <a:endPara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342000" indent="0" algn="just">
                  <a:lnSpc>
                    <a:spcPct val="140000"/>
                  </a:lnSpc>
                  <a:spcAft>
                    <a:spcPct val="20000"/>
                  </a:spcAft>
                  <a:buFontTx/>
                  <a:buNone/>
                </a:pP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4.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如係因天災等理由延長工作時間時，</a:t>
                </a:r>
                <a:r>
                  <a:rPr lang="zh-TW" altLang="en-US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每小時雇主須給付勞工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：</a:t>
                </a:r>
                <a:endPara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342000" indent="0" algn="just">
                  <a:lnSpc>
                    <a:spcPct val="140000"/>
                  </a:lnSpc>
                  <a:spcAft>
                    <a:spcPct val="20000"/>
                  </a:spcAft>
                  <a:buFontTx/>
                  <a:buNone/>
                </a:pP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加班費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300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元（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150×2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＝</a:t>
                </a:r>
                <a:r>
                  <a:rPr lang="en-US" altLang="zh-TW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300</a:t>
                </a:r>
                <a:r>
                  <a:rPr lang="zh-TW" altLang="en-US" sz="20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）。</a:t>
                </a:r>
                <a:endPara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buNone/>
                </a:pPr>
                <a:endParaRPr lang="en-US" altLang="zh-TW" sz="20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4015" y="1997120"/>
                <a:ext cx="8696717" cy="4407466"/>
              </a:xfrm>
              <a:blipFill>
                <a:blip r:embed="rId3"/>
                <a:stretch>
                  <a:fillRect r="-7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072751" y="1283010"/>
            <a:ext cx="4493538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三、延長工時工資計算方式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1"/>
            <a:ext cx="8784975" cy="4466609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102" name="Picture 6" descr="手で止めている工事現場の人のイラスト「立入禁止・ストップ！」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52" y="4775905"/>
            <a:ext cx="1152127" cy="162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26566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07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延長工時與工資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69128" y="1987555"/>
            <a:ext cx="8696717" cy="4407466"/>
          </a:xfrm>
        </p:spPr>
        <p:txBody>
          <a:bodyPr>
            <a:normAutofit/>
          </a:bodyPr>
          <a:lstStyle/>
          <a:p>
            <a:pPr marL="342000" indent="0" algn="just">
              <a:lnSpc>
                <a:spcPct val="150000"/>
              </a:lnSpc>
              <a:spcAft>
                <a:spcPct val="20000"/>
              </a:spcAft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39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條規定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：「第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36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條所定之例假、休息日、第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條所定之休假及第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38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條所定之特別休假，工資應由雇主照給。雇主經徵得勞工同意於休假日工作者，工資應加倍發給。因季節性關係有趕工必要，經勞工或工會同意照常工作者，亦同。」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000" indent="0" algn="just">
              <a:lnSpc>
                <a:spcPct val="150000"/>
              </a:lnSpc>
              <a:spcAft>
                <a:spcPct val="20000"/>
              </a:spcAft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所稱「加倍發給」，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係指假日當日工資照給外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再加發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日工資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，此乃因勞工於假日工作，即使未滿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小時，亦已無法充分運用假日之故，與同法第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條延長每日工時應依第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條按平日每小時工資額加成或加倍發給工資，係於正常工作時間後再繼續工作，有所不同。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000" indent="0" algn="just">
              <a:lnSpc>
                <a:spcPct val="150000"/>
              </a:lnSpc>
              <a:spcAft>
                <a:spcPct val="20000"/>
              </a:spcAft>
              <a:buFontTx/>
              <a:buNone/>
            </a:pP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231921" y="1306279"/>
            <a:ext cx="4493539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四、假日工作工資相關規定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1"/>
            <a:ext cx="8784975" cy="3868741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26566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753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延長工時與工資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44015" y="1997119"/>
            <a:ext cx="8892480" cy="2495333"/>
          </a:xfrm>
        </p:spPr>
        <p:txBody>
          <a:bodyPr>
            <a:normAutofit/>
          </a:bodyPr>
          <a:lstStyle/>
          <a:p>
            <a:pPr marL="342000" indent="0">
              <a:lnSpc>
                <a:spcPct val="150000"/>
              </a:lnSpc>
              <a:spcAft>
                <a:spcPct val="20000"/>
              </a:spcAft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勞基法第</a:t>
            </a:r>
            <a:r>
              <a:rPr lang="en-US" altLang="zh-TW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79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條第</a:t>
            </a:r>
            <a:r>
              <a:rPr lang="en-US" altLang="zh-TW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項第</a:t>
            </a:r>
            <a:r>
              <a:rPr lang="en-US" altLang="zh-TW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000" dirty="0">
                <a:solidFill>
                  <a:srgbClr val="6B9F25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款規定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：「有下列各款規定行為之一者，處新臺幣</a:t>
            </a:r>
            <a:r>
              <a:rPr lang="zh-TW" altLang="en-US" sz="2000" b="1" dirty="0">
                <a:solidFill>
                  <a:srgbClr val="7030A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二萬元以上一百萬元以下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罰鍰：</a:t>
            </a:r>
            <a:b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一、違反第二十一條第一項、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第二十二條至第二十五條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第三十條第一項至第三項、第六項、第七項、第三十二條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第三十四條至第四十一條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、第四十九條第一項或第五十九條規定。」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072750" y="1233308"/>
            <a:ext cx="1620957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五、罰則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51520" y="2008531"/>
            <a:ext cx="8784975" cy="2572597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03" y="1926566"/>
            <a:ext cx="740147" cy="74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86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extLst>
              <a:ext uri="{FF2B5EF4-FFF2-40B4-BE49-F238E27FC236}">
                <a16:creationId xmlns:a16="http://schemas.microsoft.com/office/drawing/2014/main" id="{3E93D510-0E29-469A-A636-F2F8E697D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75" y="4153357"/>
            <a:ext cx="8208911" cy="3260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150000"/>
              </a:lnSpc>
            </a:pPr>
            <a:endParaRPr lang="zh-TW" altLang="zh-TW" sz="16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195736" y="174541"/>
            <a:ext cx="4843260" cy="8061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07" y="121228"/>
            <a:ext cx="8229600" cy="8052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accent6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延長工時與工資</a:t>
            </a:r>
            <a:endParaRPr lang="zh-TW" altLang="zh-TW" sz="3600" b="1" dirty="0">
              <a:solidFill>
                <a:schemeClr val="accent6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38995" y="6406868"/>
            <a:ext cx="2133600" cy="365125"/>
          </a:xfrm>
        </p:spPr>
        <p:txBody>
          <a:bodyPr/>
          <a:lstStyle/>
          <a:p>
            <a:fld id="{25AD9E5F-FCFD-4D5E-B6AC-98A51801A2F3}" type="slidenum">
              <a:rPr lang="en-US" altLang="zh-TW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ランタン祭りのイラスト（単体）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03" y="877654"/>
            <a:ext cx="899319" cy="102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198580" y="1213465"/>
            <a:ext cx="2339103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六、問題討論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32603" y="1926673"/>
            <a:ext cx="8784975" cy="4544766"/>
          </a:xfrm>
          <a:prstGeom prst="roundRect">
            <a:avLst>
              <a:gd name="adj" fmla="val 5684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44" y="1918798"/>
            <a:ext cx="740147" cy="740147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8FF92AD-4A1E-4F02-B1E8-2FD21D60D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262" y="268691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3D42E3D5-0BE8-441D-916E-6B3FFC42B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FF609A6-5EE2-4CA1-8E5C-FA0BA641F5F8}"/>
              </a:ext>
            </a:extLst>
          </p:cNvPr>
          <p:cNvSpPr txBox="1"/>
          <p:nvPr/>
        </p:nvSpPr>
        <p:spPr>
          <a:xfrm>
            <a:off x="561494" y="2795787"/>
            <a:ext cx="8111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(A)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每日工作超過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小時、每週工作超過</a:t>
            </a: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小時以及休息日上班為延長工時。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(B)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雇主徵得勞工同意於休假日工作者，工資應加倍發給。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(C)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雇主若因天災、事變、突發事件而使勞工延長工時者，工資應加倍發給。</a:t>
            </a:r>
            <a:endParaRPr lang="en-US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(D)</a:t>
            </a: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雇主可片面將勞工之延長工時換算補休</a:t>
            </a:r>
            <a:r>
              <a:rPr lang="zh-TW" altLang="en-US" sz="2000" dirty="0"/>
              <a:t>。</a:t>
            </a:r>
            <a:endParaRPr lang="en-US" altLang="zh-TW" sz="20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320C129-CA7E-401E-9016-270FA089EA43}"/>
              </a:ext>
            </a:extLst>
          </p:cNvPr>
          <p:cNvSpPr txBox="1"/>
          <p:nvPr/>
        </p:nvSpPr>
        <p:spPr>
          <a:xfrm>
            <a:off x="-684584" y="1973771"/>
            <a:ext cx="8019463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下列敘述何者為錯誤</a:t>
            </a:r>
            <a:r>
              <a:rPr lang="en-US" altLang="zh-TW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DA15063C-9EB2-40A7-8B83-1A63ACFF32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628" y="5108824"/>
            <a:ext cx="1285967" cy="128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64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831433C-810A-4BE7-82E0-6DFFDC719DEF}">
  <we:reference id="wa104380121" version="2.0.0.0" store="zh-TW" storeType="OMEX"/>
  <we:alternateReferences>
    <we:reference id="wa104380121" version="2.0.0.0" store="wa10438012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6921</TotalTime>
  <Words>2281</Words>
  <Application>Microsoft Office PowerPoint</Application>
  <PresentationFormat>如螢幕大小 (4:3)</PresentationFormat>
  <Paragraphs>159</Paragraphs>
  <Slides>25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3" baseType="lpstr">
      <vt:lpstr>新細明體</vt:lpstr>
      <vt:lpstr>標楷體</vt:lpstr>
      <vt:lpstr>Arial</vt:lpstr>
      <vt:lpstr>Calibri</vt:lpstr>
      <vt:lpstr>Cambria Math</vt:lpstr>
      <vt:lpstr>Tahoma</vt:lpstr>
      <vt:lpstr>Times New Roman</vt:lpstr>
      <vt:lpstr>Office 佈景主題</vt:lpstr>
      <vt:lpstr>勞動基準法宣導 --以延長工時工資、調動、休假、出勤記錄為例</vt:lpstr>
      <vt:lpstr>延長工時與工資</vt:lpstr>
      <vt:lpstr>延長工時與工資</vt:lpstr>
      <vt:lpstr>延長工時與工資</vt:lpstr>
      <vt:lpstr>延長工時與工資</vt:lpstr>
      <vt:lpstr>延長工時與工資</vt:lpstr>
      <vt:lpstr>延長工時與工資</vt:lpstr>
      <vt:lpstr>延長工時與工資</vt:lpstr>
      <vt:lpstr>延長工時與工資</vt:lpstr>
      <vt:lpstr>延長工時與工資</vt:lpstr>
      <vt:lpstr>調動</vt:lpstr>
      <vt:lpstr>PowerPoint 簡報</vt:lpstr>
      <vt:lpstr>PowerPoint 簡報</vt:lpstr>
      <vt:lpstr>例假日與休息日</vt:lpstr>
      <vt:lpstr>例假日與休息日</vt:lpstr>
      <vt:lpstr>例假日與休息日</vt:lpstr>
      <vt:lpstr>例假日與休息日</vt:lpstr>
      <vt:lpstr>例假日與休息日</vt:lpstr>
      <vt:lpstr>例假日與休息日</vt:lpstr>
      <vt:lpstr>例假日與休息日</vt:lpstr>
      <vt:lpstr>例假日與休息日</vt:lpstr>
      <vt:lpstr>出勤記錄</vt:lpstr>
      <vt:lpstr>出勤紀錄</vt:lpstr>
      <vt:lpstr>出勤記錄</vt:lpstr>
      <vt:lpstr>Q＆A</vt:lpstr>
    </vt:vector>
  </TitlesOfParts>
  <Company>中正大學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兩性工作平等法大剖析— 兩平法之法條解析與實務見解</dc:title>
  <dc:creator>鄭津津</dc:creator>
  <cp:lastModifiedBy>Admin</cp:lastModifiedBy>
  <cp:revision>393</cp:revision>
  <dcterms:created xsi:type="dcterms:W3CDTF">2006-12-01T01:40:43Z</dcterms:created>
  <dcterms:modified xsi:type="dcterms:W3CDTF">2022-04-25T10:10:39Z</dcterms:modified>
</cp:coreProperties>
</file>