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siuwan tsai" initials="ht" lastIdx="2" clrIdx="0">
    <p:extLst>
      <p:ext uri="{19B8F6BF-5375-455C-9EA6-DF929625EA0E}">
        <p15:presenceInfo xmlns:p15="http://schemas.microsoft.com/office/powerpoint/2012/main" userId="eeb2ca927dfe9c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0933-4587-47C4-BB01-A31B943683B8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F1-199F-4916-B99E-B7CDBE1E00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2198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0933-4587-47C4-BB01-A31B943683B8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F1-199F-4916-B99E-B7CDBE1E00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361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0933-4587-47C4-BB01-A31B943683B8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F1-199F-4916-B99E-B7CDBE1E00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00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0933-4587-47C4-BB01-A31B943683B8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F1-199F-4916-B99E-B7CDBE1E00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158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0933-4587-47C4-BB01-A31B943683B8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F1-199F-4916-B99E-B7CDBE1E00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854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0933-4587-47C4-BB01-A31B943683B8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F1-199F-4916-B99E-B7CDBE1E00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99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0933-4587-47C4-BB01-A31B943683B8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F1-199F-4916-B99E-B7CDBE1E00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18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0933-4587-47C4-BB01-A31B943683B8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F1-199F-4916-B99E-B7CDBE1E00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807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0933-4587-47C4-BB01-A31B943683B8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F1-199F-4916-B99E-B7CDBE1E00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7856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0933-4587-47C4-BB01-A31B943683B8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F1-199F-4916-B99E-B7CDBE1E00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959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0933-4587-47C4-BB01-A31B943683B8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25F1-199F-4916-B99E-B7CDBE1E00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7572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F0933-4587-47C4-BB01-A31B943683B8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225F1-199F-4916-B99E-B7CDBE1E00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42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7575" y="2143848"/>
            <a:ext cx="431321" cy="23909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農業用地變更</a:t>
            </a:r>
            <a:endParaRPr lang="en-US" altLang="zh-TW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endParaRPr lang="en-US" altLang="zh-TW" sz="1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1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(§1.§2</a:t>
            </a:r>
            <a:r>
              <a:rPr lang="en-US" altLang="zh-TW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09439" y="202899"/>
            <a:ext cx="612477" cy="30713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變更為非</a:t>
            </a:r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農地</a:t>
            </a:r>
            <a:r>
              <a:rPr lang="en-US" altLang="zh-TW" sz="105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sz="14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02255" y="3483174"/>
            <a:ext cx="612476" cy="13734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容許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核准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非農業使用</a:t>
            </a:r>
            <a:r>
              <a:rPr lang="en-US" altLang="zh-TW" sz="12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12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§16)</a:t>
            </a:r>
            <a:endParaRPr lang="zh-TW" altLang="en-US" sz="1200" b="1" dirty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02256" y="5187713"/>
            <a:ext cx="612476" cy="1316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臨時使用</a:t>
            </a:r>
            <a:endParaRPr lang="en-US" altLang="zh-TW" sz="1400" dirty="0" smtClean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非農用</a:t>
            </a:r>
            <a:r>
              <a:rPr lang="en-US" altLang="zh-TW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ctr"/>
            <a:r>
              <a:rPr lang="en-US" altLang="zh-TW" sz="12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(§16)</a:t>
            </a:r>
            <a:endParaRPr lang="zh-TW" altLang="en-US" sz="1200" b="1" dirty="0" smtClean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65537" y="214223"/>
            <a:ext cx="1124312" cy="5319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用地變更</a:t>
            </a:r>
            <a:r>
              <a:rPr lang="en-US" altLang="zh-TW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小規模</a:t>
            </a:r>
            <a:r>
              <a:rPr lang="en-US" altLang="zh-TW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en-US" altLang="zh-TW" sz="11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endParaRPr lang="zh-TW" altLang="en-US" sz="11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772720" y="1240047"/>
            <a:ext cx="1124312" cy="8367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涉分區變更</a:t>
            </a:r>
            <a:r>
              <a:rPr lang="en-US" altLang="zh-TW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送區委會</a:t>
            </a:r>
            <a:r>
              <a:rPr lang="en-US" altLang="zh-TW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en-US" altLang="zh-TW" sz="11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</a:p>
          <a:p>
            <a:pPr algn="ctr"/>
            <a:r>
              <a:rPr lang="en-US" altLang="zh-TW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(§13)</a:t>
            </a:r>
            <a:endParaRPr lang="zh-TW" altLang="en-US" sz="1100" b="1" dirty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240653" y="966158"/>
            <a:ext cx="1365853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縣市區委會審</a:t>
            </a:r>
            <a:r>
              <a:rPr lang="en-US" altLang="zh-TW" sz="11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endParaRPr lang="zh-TW" altLang="en-US" sz="16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266525" y="2143848"/>
            <a:ext cx="1365853" cy="442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中央區委會審</a:t>
            </a:r>
            <a:endParaRPr lang="zh-TW" altLang="en-US" sz="1400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765537" y="3569965"/>
            <a:ext cx="112431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非都市地區</a:t>
            </a:r>
            <a:r>
              <a:rPr lang="en-US" altLang="zh-TW" sz="11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sz="14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765537" y="4374372"/>
            <a:ext cx="1124312" cy="442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都市地區</a:t>
            </a:r>
            <a:endParaRPr lang="zh-TW" altLang="en-US" sz="1400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765537" y="5187713"/>
            <a:ext cx="112431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非都市地區</a:t>
            </a:r>
            <a:r>
              <a:rPr lang="en-US" altLang="zh-TW" sz="11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endParaRPr lang="zh-TW" altLang="en-US" sz="1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765537" y="5957618"/>
            <a:ext cx="1124312" cy="442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都市地區</a:t>
            </a:r>
            <a:endParaRPr lang="zh-TW" altLang="en-US" sz="1400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765537" y="2831431"/>
            <a:ext cx="1124312" cy="442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都市地區</a:t>
            </a:r>
            <a:endParaRPr lang="zh-TW" altLang="en-US" sz="1400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3210463" y="197332"/>
            <a:ext cx="1705157" cy="4500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申請人檢具興辦事業計畫及</a:t>
            </a:r>
            <a:r>
              <a:rPr lang="zh-TW" altLang="en-US" sz="1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農變說明書</a:t>
            </a:r>
            <a:r>
              <a:rPr lang="en-US" altLang="zh-TW" sz="11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(§3)</a:t>
            </a:r>
            <a:endParaRPr lang="zh-TW" altLang="en-US" sz="1100" b="1" dirty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134870" y="213865"/>
            <a:ext cx="1636867" cy="4500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縣市政府受理，興辦事業計畫同意</a:t>
            </a:r>
            <a:r>
              <a:rPr lang="en-US" altLang="zh-TW" sz="11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(§4)</a:t>
            </a:r>
            <a:endParaRPr lang="zh-TW" altLang="en-US" sz="1100" b="1" dirty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046337" y="213865"/>
            <a:ext cx="1264814" cy="4500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農變審查</a:t>
            </a:r>
            <a:r>
              <a:rPr lang="en-US" altLang="zh-TW" sz="11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(§5-12)</a:t>
            </a:r>
            <a:endParaRPr lang="zh-TW" altLang="en-US" sz="1100" b="1" dirty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8712667" y="215116"/>
            <a:ext cx="901481" cy="4500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縣府核發審查同意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9888749" y="222481"/>
            <a:ext cx="997800" cy="4500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繳交回饋金</a:t>
            </a:r>
          </a:p>
        </p:txBody>
      </p:sp>
      <p:sp>
        <p:nvSpPr>
          <p:cNvPr id="27" name="矩形 26"/>
          <p:cNvSpPr/>
          <p:nvPr/>
        </p:nvSpPr>
        <p:spPr>
          <a:xfrm>
            <a:off x="4945810" y="952500"/>
            <a:ext cx="1762663" cy="5657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申請人檢具開發計畫</a:t>
            </a:r>
            <a:r>
              <a:rPr lang="en-US" altLang="zh-TW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</a:t>
            </a:r>
            <a:r>
              <a:rPr lang="en-US" altLang="zh-TW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1.2</a:t>
            </a:r>
            <a:r>
              <a:rPr lang="zh-TW" altLang="en-US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級敏感區查詢作業</a:t>
            </a:r>
            <a:r>
              <a:rPr lang="en-US" altLang="zh-TW" sz="105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1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農變說明書</a:t>
            </a:r>
            <a:endParaRPr lang="zh-TW" altLang="en-US" sz="11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927007" y="956094"/>
            <a:ext cx="810885" cy="5621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目的事業主管機關同意</a:t>
            </a:r>
          </a:p>
        </p:txBody>
      </p:sp>
      <p:sp>
        <p:nvSpPr>
          <p:cNvPr id="29" name="矩形 28"/>
          <p:cNvSpPr/>
          <p:nvPr/>
        </p:nvSpPr>
        <p:spPr>
          <a:xfrm>
            <a:off x="7956426" y="961844"/>
            <a:ext cx="709450" cy="5564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縣市農變審查</a:t>
            </a:r>
            <a:endParaRPr lang="en-US" altLang="zh-TW" sz="1200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9060612" y="956094"/>
            <a:ext cx="808011" cy="5621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縣市區委會審查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8560278" y="4981902"/>
            <a:ext cx="3554089" cy="1800713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2000"/>
              </a:lnSpc>
            </a:pPr>
            <a:r>
              <a:rPr lang="zh-TW" altLang="en-US" sz="14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涉及內政部法令規定</a:t>
            </a:r>
            <a:r>
              <a:rPr lang="zh-TW" altLang="en-US" sz="1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1400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2000"/>
              </a:lnSpc>
              <a:buFont typeface="+mj-lt"/>
              <a:buAutoNum type="arabicPeriod"/>
            </a:pPr>
            <a:r>
              <a:rPr lang="zh-TW" altLang="en-US" sz="1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非都市土地使用管制規則</a:t>
            </a:r>
            <a:r>
              <a:rPr lang="en-US" altLang="zh-TW" sz="1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1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條</a:t>
            </a:r>
            <a:r>
              <a:rPr lang="en-US" altLang="zh-TW" sz="1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342900" indent="-342900">
              <a:lnSpc>
                <a:spcPts val="2000"/>
              </a:lnSpc>
              <a:buFont typeface="+mj-lt"/>
              <a:buAutoNum type="arabicPeriod"/>
            </a:pPr>
            <a:r>
              <a:rPr lang="zh-TW" altLang="en-US" sz="1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非都市土地變更編定執行要點</a:t>
            </a:r>
            <a:endParaRPr lang="en-US" altLang="zh-TW" sz="1400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2000"/>
              </a:lnSpc>
              <a:buFont typeface="+mj-lt"/>
              <a:buAutoNum type="arabicPeriod"/>
            </a:pPr>
            <a:r>
              <a:rPr lang="zh-TW" altLang="en-US" sz="1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非都市土地開發審議作業規範</a:t>
            </a:r>
            <a:endParaRPr lang="en-US" altLang="zh-TW" sz="1400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2000"/>
              </a:lnSpc>
              <a:buFont typeface="+mj-lt"/>
              <a:buAutoNum type="arabicPeriod"/>
            </a:pPr>
            <a:r>
              <a:rPr lang="zh-TW" altLang="en-US" sz="1400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非都市土地使用分區及使用地變更申請案件委辦直轄市縣（市）政府審查作業要點</a:t>
            </a:r>
            <a:endParaRPr lang="zh-TW" altLang="en-US" sz="14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0092911" y="948906"/>
            <a:ext cx="672859" cy="5693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繳交回饋金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0990061" y="948905"/>
            <a:ext cx="1006416" cy="5693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地政單位完成編定作業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971683" y="2072322"/>
            <a:ext cx="1762663" cy="6426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申請人檢具開發計畫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1.2</a:t>
            </a:r>
            <a:r>
              <a:rPr lang="zh-TW" altLang="en-US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級敏感區查詢作業</a:t>
            </a:r>
            <a:r>
              <a:rPr lang="en-US" altLang="zh-TW" sz="1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1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農變說明書</a:t>
            </a:r>
            <a:endParaRPr lang="zh-TW" altLang="en-US" sz="12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927007" y="2072322"/>
            <a:ext cx="1449236" cy="6435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縣市政府受理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農業單位提供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農</a:t>
            </a:r>
            <a:r>
              <a:rPr lang="zh-TW" altLang="en-US" sz="1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變</a:t>
            </a:r>
            <a:r>
              <a:rPr lang="zh-TW" altLang="en-US" sz="1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審查意見</a:t>
            </a:r>
            <a:endParaRPr lang="zh-TW" altLang="en-US" sz="12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266526" y="2835028"/>
            <a:ext cx="1443490" cy="4471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都市計畫通盤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檢討或個案變更</a:t>
            </a:r>
            <a:endParaRPr lang="zh-TW" altLang="en-US" sz="1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971683" y="2835028"/>
            <a:ext cx="1443490" cy="4471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(§8, §12)</a:t>
            </a:r>
            <a:endParaRPr lang="zh-TW" altLang="en-US" sz="1100" b="1" dirty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8643663" y="2072322"/>
            <a:ext cx="1699045" cy="642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中央目的事業主管機關檢具農變說明書請農委會表示意見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10903439" y="2056492"/>
            <a:ext cx="808011" cy="6462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中央區委會審查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1096458" y="237774"/>
            <a:ext cx="1006417" cy="4500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地政單位完成編定作業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3140731" y="4368851"/>
            <a:ext cx="5058679" cy="4343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zh-TW" altLang="en-US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依據都市計畫法台灣省施行細則第</a:t>
            </a:r>
            <a:r>
              <a:rPr lang="en-US" altLang="zh-TW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29</a:t>
            </a:r>
            <a:r>
              <a:rPr lang="zh-TW" altLang="en-US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條之</a:t>
            </a:r>
            <a:r>
              <a:rPr lang="en-US" altLang="zh-TW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申請，並依據都市計畫規定審查</a:t>
            </a:r>
            <a:endParaRPr lang="en-US" altLang="zh-TW" sz="1100" b="1" dirty="0" smtClean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直轄市依據直轄市施行細則規定</a:t>
            </a:r>
            <a:r>
              <a:rPr lang="en-US" altLang="zh-TW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100" b="1" dirty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3140731" y="5117632"/>
            <a:ext cx="1805079" cy="642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中央目的事業主管機關檢具</a:t>
            </a:r>
            <a:r>
              <a:rPr lang="zh-TW" altLang="en-US" sz="1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臨時使用說明書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請農委會表示意見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5134870" y="5117631"/>
            <a:ext cx="1449236" cy="6426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本會函請縣市農業單位提供</a:t>
            </a:r>
            <a:r>
              <a:rPr lang="zh-TW" altLang="en-US" sz="1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初審意見</a:t>
            </a:r>
            <a:endParaRPr lang="zh-TW" altLang="en-US" sz="12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6734346" y="5117631"/>
            <a:ext cx="1604506" cy="6426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本會審查後，回復中央目的事業主管機關</a:t>
            </a:r>
            <a:r>
              <a:rPr lang="en-US" altLang="zh-TW" sz="1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提醒事項</a:t>
            </a:r>
            <a:r>
              <a:rPr lang="en-US" altLang="zh-TW" sz="1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2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55" name="直線單箭頭接點 54"/>
          <p:cNvCxnSpPr>
            <a:stCxn id="40" idx="3"/>
            <a:endCxn id="41" idx="1"/>
          </p:cNvCxnSpPr>
          <p:nvPr/>
        </p:nvCxnSpPr>
        <p:spPr>
          <a:xfrm flipV="1">
            <a:off x="10342708" y="2379623"/>
            <a:ext cx="560731" cy="14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字方塊 55"/>
          <p:cNvSpPr txBox="1"/>
          <p:nvPr/>
        </p:nvSpPr>
        <p:spPr>
          <a:xfrm>
            <a:off x="10338258" y="2186582"/>
            <a:ext cx="54373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700" dirty="0" smtClean="0"/>
              <a:t>備齊文件</a:t>
            </a:r>
            <a:endParaRPr lang="zh-TW" altLang="en-US" sz="700" dirty="0"/>
          </a:p>
        </p:txBody>
      </p:sp>
      <p:cxnSp>
        <p:nvCxnSpPr>
          <p:cNvPr id="57" name="直線單箭頭接點 56"/>
          <p:cNvCxnSpPr>
            <a:endCxn id="30" idx="1"/>
          </p:cNvCxnSpPr>
          <p:nvPr/>
        </p:nvCxnSpPr>
        <p:spPr>
          <a:xfrm flipV="1">
            <a:off x="8665876" y="1237172"/>
            <a:ext cx="394736" cy="24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文字方塊 57"/>
          <p:cNvSpPr txBox="1"/>
          <p:nvPr/>
        </p:nvSpPr>
        <p:spPr>
          <a:xfrm>
            <a:off x="8665876" y="1061821"/>
            <a:ext cx="36420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700" dirty="0"/>
              <a:t>同意</a:t>
            </a:r>
          </a:p>
        </p:txBody>
      </p:sp>
      <p:sp>
        <p:nvSpPr>
          <p:cNvPr id="63" name="矩形 62"/>
          <p:cNvSpPr/>
          <p:nvPr/>
        </p:nvSpPr>
        <p:spPr>
          <a:xfrm>
            <a:off x="7737892" y="1635479"/>
            <a:ext cx="1155942" cy="3276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050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太陽光電</a:t>
            </a:r>
            <a:r>
              <a:rPr lang="zh-TW" altLang="en-US" sz="105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en-US" altLang="zh-TW" sz="105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2-</a:t>
            </a:r>
            <a:r>
              <a:rPr lang="en-US" altLang="zh-TW" sz="1050" dirty="0" err="1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30ha</a:t>
            </a:r>
            <a:r>
              <a:rPr lang="zh-TW" altLang="en-US" sz="1050" dirty="0" smtClean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中央同意</a:t>
            </a:r>
            <a:endParaRPr lang="zh-TW" altLang="en-US" sz="1050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5" name="直線單箭頭接點 64"/>
          <p:cNvCxnSpPr>
            <a:stCxn id="29" idx="2"/>
            <a:endCxn id="63" idx="0"/>
          </p:cNvCxnSpPr>
          <p:nvPr/>
        </p:nvCxnSpPr>
        <p:spPr>
          <a:xfrm>
            <a:off x="8311151" y="1518250"/>
            <a:ext cx="4712" cy="117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單箭頭接點 69"/>
          <p:cNvCxnSpPr/>
          <p:nvPr/>
        </p:nvCxnSpPr>
        <p:spPr>
          <a:xfrm flipV="1">
            <a:off x="8438067" y="1518250"/>
            <a:ext cx="0" cy="117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肘形接點 71"/>
          <p:cNvCxnSpPr>
            <a:stCxn id="5" idx="3"/>
            <a:endCxn id="8" idx="1"/>
          </p:cNvCxnSpPr>
          <p:nvPr/>
        </p:nvCxnSpPr>
        <p:spPr>
          <a:xfrm flipV="1">
            <a:off x="1421916" y="480204"/>
            <a:ext cx="343621" cy="125837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肘形接點 73"/>
          <p:cNvCxnSpPr>
            <a:stCxn id="5" idx="3"/>
            <a:endCxn id="10" idx="1"/>
          </p:cNvCxnSpPr>
          <p:nvPr/>
        </p:nvCxnSpPr>
        <p:spPr>
          <a:xfrm flipV="1">
            <a:off x="1421916" y="1658428"/>
            <a:ext cx="350804" cy="8014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肘形接點 75"/>
          <p:cNvCxnSpPr>
            <a:stCxn id="5" idx="3"/>
            <a:endCxn id="19" idx="1"/>
          </p:cNvCxnSpPr>
          <p:nvPr/>
        </p:nvCxnSpPr>
        <p:spPr>
          <a:xfrm>
            <a:off x="1421916" y="1738575"/>
            <a:ext cx="343621" cy="131426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肘形接點 83"/>
          <p:cNvCxnSpPr>
            <a:stCxn id="6" idx="3"/>
            <a:endCxn id="15" idx="1"/>
          </p:cNvCxnSpPr>
          <p:nvPr/>
        </p:nvCxnSpPr>
        <p:spPr>
          <a:xfrm flipV="1">
            <a:off x="1414731" y="3798565"/>
            <a:ext cx="350806" cy="37135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肘形接點 85"/>
          <p:cNvCxnSpPr>
            <a:stCxn id="6" idx="3"/>
            <a:endCxn id="16" idx="1"/>
          </p:cNvCxnSpPr>
          <p:nvPr/>
        </p:nvCxnSpPr>
        <p:spPr>
          <a:xfrm>
            <a:off x="1414731" y="4169923"/>
            <a:ext cx="350806" cy="42585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肘形接點 87"/>
          <p:cNvCxnSpPr>
            <a:stCxn id="7" idx="3"/>
            <a:endCxn id="17" idx="1"/>
          </p:cNvCxnSpPr>
          <p:nvPr/>
        </p:nvCxnSpPr>
        <p:spPr>
          <a:xfrm flipV="1">
            <a:off x="1414732" y="5416313"/>
            <a:ext cx="350805" cy="429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肘形接點 89"/>
          <p:cNvCxnSpPr>
            <a:stCxn id="7" idx="3"/>
            <a:endCxn id="18" idx="1"/>
          </p:cNvCxnSpPr>
          <p:nvPr/>
        </p:nvCxnSpPr>
        <p:spPr>
          <a:xfrm>
            <a:off x="1414732" y="5846013"/>
            <a:ext cx="350805" cy="3330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矩形 92"/>
          <p:cNvSpPr/>
          <p:nvPr/>
        </p:nvSpPr>
        <p:spPr>
          <a:xfrm>
            <a:off x="3140731" y="5968519"/>
            <a:ext cx="5058679" cy="4343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zh-TW" altLang="en-US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依據都市計畫法台灣省施行細則第</a:t>
            </a:r>
            <a:r>
              <a:rPr lang="en-US" altLang="zh-TW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29</a:t>
            </a:r>
            <a:r>
              <a:rPr lang="zh-TW" altLang="en-US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條之</a:t>
            </a:r>
            <a:r>
              <a:rPr lang="en-US" altLang="zh-TW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申請，並依據都市計畫規定審查</a:t>
            </a:r>
            <a:endParaRPr lang="en-US" altLang="zh-TW" sz="1100" b="1" dirty="0" smtClean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直轄市依據直轄市施行細則規定</a:t>
            </a:r>
            <a:r>
              <a:rPr lang="en-US" altLang="zh-TW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100" b="1" dirty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6" name="肘形接點 95"/>
          <p:cNvCxnSpPr>
            <a:stCxn id="10" idx="3"/>
            <a:endCxn id="11" idx="1"/>
          </p:cNvCxnSpPr>
          <p:nvPr/>
        </p:nvCxnSpPr>
        <p:spPr>
          <a:xfrm flipV="1">
            <a:off x="2897032" y="1194758"/>
            <a:ext cx="343621" cy="46367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肘形接點 97"/>
          <p:cNvCxnSpPr>
            <a:stCxn id="10" idx="3"/>
            <a:endCxn id="12" idx="1"/>
          </p:cNvCxnSpPr>
          <p:nvPr/>
        </p:nvCxnSpPr>
        <p:spPr>
          <a:xfrm>
            <a:off x="2897032" y="1658428"/>
            <a:ext cx="369493" cy="70683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矩形 98"/>
          <p:cNvSpPr/>
          <p:nvPr/>
        </p:nvSpPr>
        <p:spPr>
          <a:xfrm>
            <a:off x="8560278" y="2875116"/>
            <a:ext cx="3548337" cy="2051222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2200"/>
              </a:lnSpc>
            </a:pPr>
            <a:r>
              <a:rPr lang="zh-TW" altLang="en-US" sz="1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農變審查重點</a:t>
            </a:r>
            <a:r>
              <a:rPr lang="zh-TW" altLang="en-US" sz="1400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14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indent="-180975">
              <a:lnSpc>
                <a:spcPts val="2200"/>
              </a:lnSpc>
              <a:buFont typeface="+mj-lt"/>
              <a:buAutoNum type="arabicPeriod"/>
            </a:pPr>
            <a:r>
              <a:rPr lang="en-US" altLang="zh-TW" sz="1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§4~5</a:t>
            </a:r>
            <a:r>
              <a:rPr lang="zh-TW" altLang="en-US" sz="1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400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同意或</a:t>
            </a:r>
            <a:r>
              <a:rPr lang="zh-TW" altLang="en-US" sz="1400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不同意變更情形</a:t>
            </a:r>
            <a:endParaRPr lang="en-US" altLang="zh-TW" sz="14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indent="-180975">
              <a:lnSpc>
                <a:spcPts val="2200"/>
              </a:lnSpc>
              <a:buFont typeface="+mj-lt"/>
              <a:buAutoNum type="arabicPeriod"/>
            </a:pPr>
            <a:r>
              <a:rPr lang="en-US" altLang="zh-TW" sz="1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§6. § 7. § 7-1</a:t>
            </a:r>
            <a:r>
              <a:rPr lang="zh-TW" altLang="en-US" sz="1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400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特農、養專區、太陽光電</a:t>
            </a:r>
            <a:endParaRPr lang="en-US" altLang="zh-TW" sz="14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indent="-180975">
              <a:lnSpc>
                <a:spcPts val="2200"/>
              </a:lnSpc>
              <a:buFont typeface="+mj-lt"/>
              <a:buAutoNum type="arabicPeriod"/>
            </a:pPr>
            <a:r>
              <a:rPr lang="en-US" altLang="zh-TW" sz="1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§9~11</a:t>
            </a:r>
            <a:r>
              <a:rPr lang="zh-TW" altLang="en-US" sz="1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400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隔離綠帶</a:t>
            </a:r>
            <a:endParaRPr lang="en-US" altLang="zh-TW" sz="14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indent="-180975">
              <a:lnSpc>
                <a:spcPts val="2200"/>
              </a:lnSpc>
              <a:buFont typeface="+mj-lt"/>
              <a:buAutoNum type="arabicPeriod"/>
            </a:pPr>
            <a:r>
              <a:rPr lang="en-US" altLang="zh-TW" sz="1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§14</a:t>
            </a:r>
            <a:r>
              <a:rPr lang="zh-TW" altLang="en-US" sz="1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400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部分地區逕依相關規定審查</a:t>
            </a:r>
            <a:endParaRPr lang="en-US" altLang="zh-TW" sz="14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2200"/>
              </a:lnSpc>
              <a:spcBef>
                <a:spcPts val="600"/>
              </a:spcBef>
            </a:pPr>
            <a:r>
              <a:rPr lang="zh-TW" altLang="zh-TW" sz="1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1400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現況有違規使用</a:t>
            </a:r>
            <a:r>
              <a:rPr lang="en-US" altLang="zh-TW" sz="1400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r>
              <a:rPr lang="zh-TW" altLang="en-US" sz="1400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聯外道路認定</a:t>
            </a:r>
            <a:r>
              <a:rPr lang="en-US" altLang="zh-TW" sz="1400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ts val="2200"/>
              </a:lnSpc>
            </a:pPr>
            <a:r>
              <a:rPr lang="zh-TW" altLang="zh-TW" sz="1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14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400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規費收取、定期</a:t>
            </a:r>
            <a:r>
              <a:rPr lang="zh-TW" altLang="en-US" sz="1400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回報案件</a:t>
            </a:r>
            <a:r>
              <a:rPr lang="zh-TW" altLang="en-US" sz="1400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量</a:t>
            </a:r>
            <a:endParaRPr lang="en-US" altLang="zh-TW" sz="14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2200"/>
              </a:lnSpc>
              <a:spcBef>
                <a:spcPts val="600"/>
              </a:spcBef>
            </a:pPr>
            <a:endParaRPr lang="en-US" altLang="zh-TW" sz="14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2200"/>
              </a:lnSpc>
            </a:pPr>
            <a:endParaRPr lang="zh-TW" altLang="en-US" sz="140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00" name="直線單箭頭接點 99"/>
          <p:cNvCxnSpPr>
            <a:stCxn id="24" idx="3"/>
            <a:endCxn id="25" idx="1"/>
          </p:cNvCxnSpPr>
          <p:nvPr/>
        </p:nvCxnSpPr>
        <p:spPr>
          <a:xfrm>
            <a:off x="8311151" y="438871"/>
            <a:ext cx="401516" cy="1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文字方塊 100"/>
          <p:cNvSpPr txBox="1"/>
          <p:nvPr/>
        </p:nvSpPr>
        <p:spPr>
          <a:xfrm>
            <a:off x="8316890" y="237774"/>
            <a:ext cx="36420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700" dirty="0"/>
              <a:t>同意</a:t>
            </a:r>
          </a:p>
        </p:txBody>
      </p:sp>
      <p:sp>
        <p:nvSpPr>
          <p:cNvPr id="107" name="矩形 106"/>
          <p:cNvSpPr/>
          <p:nvPr/>
        </p:nvSpPr>
        <p:spPr>
          <a:xfrm>
            <a:off x="3169849" y="3584502"/>
            <a:ext cx="3274442" cy="5561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zh-TW" altLang="en-US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僅限非都管第</a:t>
            </a:r>
            <a:r>
              <a:rPr lang="en-US" altLang="zh-TW" sz="11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條附表一容許非農業使用項目</a:t>
            </a:r>
            <a:endParaRPr lang="en-US" altLang="zh-TW" sz="1100" b="1" dirty="0" smtClean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zh-TW" altLang="en-US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參考農變要點審查項目審查</a:t>
            </a:r>
            <a:endParaRPr lang="en-US" altLang="zh-TW" sz="1100" b="1" dirty="0" smtClean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zh-TW" altLang="en-US" sz="11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視同作非農業</a:t>
            </a:r>
            <a:r>
              <a:rPr lang="zh-TW" altLang="en-US" sz="1100" b="1" dirty="0" smtClean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使用，要繳交回饋金</a:t>
            </a:r>
            <a:endParaRPr lang="en-US" altLang="zh-TW" sz="1100" b="1" dirty="0">
              <a:solidFill>
                <a:srgbClr val="3333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09" name="肘形接點 108"/>
          <p:cNvCxnSpPr>
            <a:stCxn id="4" idx="3"/>
            <a:endCxn id="5" idx="1"/>
          </p:cNvCxnSpPr>
          <p:nvPr/>
        </p:nvCxnSpPr>
        <p:spPr>
          <a:xfrm flipV="1">
            <a:off x="498896" y="1738575"/>
            <a:ext cx="310543" cy="16007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肘形接點 110"/>
          <p:cNvCxnSpPr>
            <a:stCxn id="4" idx="3"/>
            <a:endCxn id="6" idx="1"/>
          </p:cNvCxnSpPr>
          <p:nvPr/>
        </p:nvCxnSpPr>
        <p:spPr>
          <a:xfrm>
            <a:off x="498896" y="3339331"/>
            <a:ext cx="303359" cy="83059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肘形接點 112"/>
          <p:cNvCxnSpPr>
            <a:stCxn id="4" idx="3"/>
            <a:endCxn id="7" idx="1"/>
          </p:cNvCxnSpPr>
          <p:nvPr/>
        </p:nvCxnSpPr>
        <p:spPr>
          <a:xfrm>
            <a:off x="498896" y="3339331"/>
            <a:ext cx="303360" cy="25066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38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467</Words>
  <Application>Microsoft Office PowerPoint</Application>
  <PresentationFormat>寬螢幕</PresentationFormat>
  <Paragraphs>65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hsiuwan tsai</dc:creator>
  <cp:lastModifiedBy>hsiuwan tsai</cp:lastModifiedBy>
  <cp:revision>19</cp:revision>
  <dcterms:created xsi:type="dcterms:W3CDTF">2022-05-03T17:09:00Z</dcterms:created>
  <dcterms:modified xsi:type="dcterms:W3CDTF">2022-05-03T19:03:48Z</dcterms:modified>
</cp:coreProperties>
</file>