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4" r:id="rId1"/>
    <p:sldMasterId id="2147483926" r:id="rId2"/>
  </p:sldMasterIdLst>
  <p:notesMasterIdLst>
    <p:notesMasterId r:id="rId65"/>
  </p:notesMasterIdLst>
  <p:handoutMasterIdLst>
    <p:handoutMasterId r:id="rId66"/>
  </p:handoutMasterIdLst>
  <p:sldIdLst>
    <p:sldId id="260" r:id="rId3"/>
    <p:sldId id="602" r:id="rId4"/>
    <p:sldId id="645" r:id="rId5"/>
    <p:sldId id="639" r:id="rId6"/>
    <p:sldId id="603" r:id="rId7"/>
    <p:sldId id="633" r:id="rId8"/>
    <p:sldId id="654" r:id="rId9"/>
    <p:sldId id="662" r:id="rId10"/>
    <p:sldId id="656" r:id="rId11"/>
    <p:sldId id="657" r:id="rId12"/>
    <p:sldId id="658" r:id="rId13"/>
    <p:sldId id="659" r:id="rId14"/>
    <p:sldId id="547" r:id="rId15"/>
    <p:sldId id="605" r:id="rId16"/>
    <p:sldId id="644" r:id="rId17"/>
    <p:sldId id="606" r:id="rId18"/>
    <p:sldId id="625" r:id="rId19"/>
    <p:sldId id="551" r:id="rId20"/>
    <p:sldId id="607" r:id="rId21"/>
    <p:sldId id="608" r:id="rId22"/>
    <p:sldId id="610" r:id="rId23"/>
    <p:sldId id="635" r:id="rId24"/>
    <p:sldId id="609" r:id="rId25"/>
    <p:sldId id="584" r:id="rId26"/>
    <p:sldId id="611" r:id="rId27"/>
    <p:sldId id="612" r:id="rId28"/>
    <p:sldId id="626" r:id="rId29"/>
    <p:sldId id="622" r:id="rId30"/>
    <p:sldId id="627" r:id="rId31"/>
    <p:sldId id="621" r:id="rId32"/>
    <p:sldId id="637" r:id="rId33"/>
    <p:sldId id="641" r:id="rId34"/>
    <p:sldId id="623" r:id="rId35"/>
    <p:sldId id="646" r:id="rId36"/>
    <p:sldId id="665" r:id="rId37"/>
    <p:sldId id="655" r:id="rId38"/>
    <p:sldId id="572" r:id="rId39"/>
    <p:sldId id="573" r:id="rId40"/>
    <p:sldId id="588" r:id="rId41"/>
    <p:sldId id="585" r:id="rId42"/>
    <p:sldId id="589" r:id="rId43"/>
    <p:sldId id="578" r:id="rId44"/>
    <p:sldId id="614" r:id="rId45"/>
    <p:sldId id="615" r:id="rId46"/>
    <p:sldId id="616" r:id="rId47"/>
    <p:sldId id="617" r:id="rId48"/>
    <p:sldId id="618" r:id="rId49"/>
    <p:sldId id="631" r:id="rId50"/>
    <p:sldId id="643" r:id="rId51"/>
    <p:sldId id="649" r:id="rId52"/>
    <p:sldId id="579" r:id="rId53"/>
    <p:sldId id="595" r:id="rId54"/>
    <p:sldId id="666" r:id="rId55"/>
    <p:sldId id="629" r:id="rId56"/>
    <p:sldId id="581" r:id="rId57"/>
    <p:sldId id="620" r:id="rId58"/>
    <p:sldId id="619" r:id="rId59"/>
    <p:sldId id="598" r:id="rId60"/>
    <p:sldId id="599" r:id="rId61"/>
    <p:sldId id="601" r:id="rId62"/>
    <p:sldId id="600" r:id="rId63"/>
    <p:sldId id="380" r:id="rId64"/>
  </p:sldIdLst>
  <p:sldSz cx="9144000" cy="6858000" type="screen4x3"/>
  <p:notesSz cx="6807200" cy="9939338"/>
  <p:defaultTextStyle>
    <a:defPPr>
      <a:defRPr lang="zh-TW"/>
    </a:defPPr>
    <a:lvl1pPr algn="ctr" rtl="0" fontAlgn="base">
      <a:spcBef>
        <a:spcPct val="0"/>
      </a:spcBef>
      <a:spcAft>
        <a:spcPct val="0"/>
      </a:spcAft>
      <a:defRPr kumimoji="1" sz="2400" kern="1200">
        <a:solidFill>
          <a:srgbClr val="000000"/>
        </a:solidFill>
        <a:latin typeface="Times New Roman" pitchFamily="18" charset="0"/>
        <a:ea typeface="標楷體" pitchFamily="65" charset="-120"/>
        <a:cs typeface="+mn-cs"/>
      </a:defRPr>
    </a:lvl1pPr>
    <a:lvl2pPr marL="457200" algn="ctr" rtl="0" fontAlgn="base">
      <a:spcBef>
        <a:spcPct val="0"/>
      </a:spcBef>
      <a:spcAft>
        <a:spcPct val="0"/>
      </a:spcAft>
      <a:defRPr kumimoji="1" sz="2400" kern="1200">
        <a:solidFill>
          <a:srgbClr val="000000"/>
        </a:solidFill>
        <a:latin typeface="Times New Roman" pitchFamily="18" charset="0"/>
        <a:ea typeface="標楷體" pitchFamily="65" charset="-120"/>
        <a:cs typeface="+mn-cs"/>
      </a:defRPr>
    </a:lvl2pPr>
    <a:lvl3pPr marL="914400" algn="ctr" rtl="0" fontAlgn="base">
      <a:spcBef>
        <a:spcPct val="0"/>
      </a:spcBef>
      <a:spcAft>
        <a:spcPct val="0"/>
      </a:spcAft>
      <a:defRPr kumimoji="1" sz="2400" kern="1200">
        <a:solidFill>
          <a:srgbClr val="000000"/>
        </a:solidFill>
        <a:latin typeface="Times New Roman" pitchFamily="18" charset="0"/>
        <a:ea typeface="標楷體" pitchFamily="65" charset="-120"/>
        <a:cs typeface="+mn-cs"/>
      </a:defRPr>
    </a:lvl3pPr>
    <a:lvl4pPr marL="1371600" algn="ctr" rtl="0" fontAlgn="base">
      <a:spcBef>
        <a:spcPct val="0"/>
      </a:spcBef>
      <a:spcAft>
        <a:spcPct val="0"/>
      </a:spcAft>
      <a:defRPr kumimoji="1" sz="2400" kern="1200">
        <a:solidFill>
          <a:srgbClr val="000000"/>
        </a:solidFill>
        <a:latin typeface="Times New Roman" pitchFamily="18" charset="0"/>
        <a:ea typeface="標楷體" pitchFamily="65" charset="-120"/>
        <a:cs typeface="+mn-cs"/>
      </a:defRPr>
    </a:lvl4pPr>
    <a:lvl5pPr marL="1828800" algn="ctr" rtl="0" fontAlgn="base">
      <a:spcBef>
        <a:spcPct val="0"/>
      </a:spcBef>
      <a:spcAft>
        <a:spcPct val="0"/>
      </a:spcAft>
      <a:defRPr kumimoji="1" sz="2400" kern="1200">
        <a:solidFill>
          <a:srgbClr val="000000"/>
        </a:solidFill>
        <a:latin typeface="Times New Roman" pitchFamily="18" charset="0"/>
        <a:ea typeface="標楷體" pitchFamily="65" charset="-120"/>
        <a:cs typeface="+mn-cs"/>
      </a:defRPr>
    </a:lvl5pPr>
    <a:lvl6pPr marL="2286000" algn="l" defTabSz="914400" rtl="0" eaLnBrk="1" latinLnBrk="0" hangingPunct="1">
      <a:defRPr kumimoji="1" sz="2400" kern="1200">
        <a:solidFill>
          <a:srgbClr val="000000"/>
        </a:solidFill>
        <a:latin typeface="Times New Roman" pitchFamily="18" charset="0"/>
        <a:ea typeface="標楷體" pitchFamily="65" charset="-120"/>
        <a:cs typeface="+mn-cs"/>
      </a:defRPr>
    </a:lvl6pPr>
    <a:lvl7pPr marL="2743200" algn="l" defTabSz="914400" rtl="0" eaLnBrk="1" latinLnBrk="0" hangingPunct="1">
      <a:defRPr kumimoji="1" sz="2400" kern="1200">
        <a:solidFill>
          <a:srgbClr val="000000"/>
        </a:solidFill>
        <a:latin typeface="Times New Roman" pitchFamily="18" charset="0"/>
        <a:ea typeface="標楷體" pitchFamily="65" charset="-120"/>
        <a:cs typeface="+mn-cs"/>
      </a:defRPr>
    </a:lvl7pPr>
    <a:lvl8pPr marL="3200400" algn="l" defTabSz="914400" rtl="0" eaLnBrk="1" latinLnBrk="0" hangingPunct="1">
      <a:defRPr kumimoji="1" sz="2400" kern="1200">
        <a:solidFill>
          <a:srgbClr val="000000"/>
        </a:solidFill>
        <a:latin typeface="Times New Roman" pitchFamily="18" charset="0"/>
        <a:ea typeface="標楷體" pitchFamily="65" charset="-120"/>
        <a:cs typeface="+mn-cs"/>
      </a:defRPr>
    </a:lvl8pPr>
    <a:lvl9pPr marL="3657600" algn="l" defTabSz="914400" rtl="0" eaLnBrk="1" latinLnBrk="0" hangingPunct="1">
      <a:defRPr kumimoji="1" sz="2400" kern="1200">
        <a:solidFill>
          <a:srgbClr val="000000"/>
        </a:solidFill>
        <a:latin typeface="Times New Roman" pitchFamily="18" charset="0"/>
        <a:ea typeface="標楷體" pitchFamily="65"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FF0000"/>
    <a:srgbClr val="000099"/>
    <a:srgbClr val="0000FF"/>
    <a:srgbClr val="336600"/>
    <a:srgbClr val="000000"/>
    <a:srgbClr val="FFFF99"/>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3520" autoAdjust="0"/>
  </p:normalViewPr>
  <p:slideViewPr>
    <p:cSldViewPr>
      <p:cViewPr>
        <p:scale>
          <a:sx n="77" d="100"/>
          <a:sy n="77" d="100"/>
        </p:scale>
        <p:origin x="-2610" y="-756"/>
      </p:cViewPr>
      <p:guideLst>
        <p:guide orient="horz" pos="2160"/>
        <p:guide pos="2880"/>
      </p:guideLst>
    </p:cSldViewPr>
  </p:slideViewPr>
  <p:outlineViewPr>
    <p:cViewPr>
      <p:scale>
        <a:sx n="33" d="100"/>
        <a:sy n="33" d="100"/>
      </p:scale>
      <p:origin x="0" y="11010"/>
    </p:cViewPr>
  </p:outlineViewPr>
  <p:notesTextViewPr>
    <p:cViewPr>
      <p:scale>
        <a:sx n="100" d="100"/>
        <a:sy n="100" d="100"/>
      </p:scale>
      <p:origin x="0" y="0"/>
    </p:cViewPr>
  </p:notesTextViewPr>
  <p:sorterViewPr>
    <p:cViewPr>
      <p:scale>
        <a:sx n="100" d="100"/>
        <a:sy n="100" d="100"/>
      </p:scale>
      <p:origin x="0" y="1074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50529" cy="496968"/>
          </a:xfrm>
          <a:prstGeom prst="rect">
            <a:avLst/>
          </a:prstGeom>
          <a:noFill/>
          <a:ln w="9525">
            <a:noFill/>
            <a:miter lim="800000"/>
            <a:headEnd/>
            <a:tailEnd/>
          </a:ln>
          <a:effectLst/>
        </p:spPr>
        <p:txBody>
          <a:bodyPr vert="horz" wrap="square" lIns="91975" tIns="45987" rIns="91975" bIns="45987" numCol="1" anchor="t" anchorCtr="0" compatLnSpc="1">
            <a:prstTxWarp prst="textNoShape">
              <a:avLst/>
            </a:prstTxWarp>
          </a:bodyPr>
          <a:lstStyle>
            <a:lvl1pPr algn="l" defTabSz="920054">
              <a:defRPr sz="1200">
                <a:solidFill>
                  <a:schemeClr val="tx1"/>
                </a:solidFill>
                <a:latin typeface="Arial" pitchFamily="34" charset="0"/>
                <a:ea typeface="新細明體" pitchFamily="18" charset="-120"/>
              </a:defRPr>
            </a:lvl1pPr>
          </a:lstStyle>
          <a:p>
            <a:pPr>
              <a:defRPr/>
            </a:pPr>
            <a:endParaRPr lang="en-US" altLang="zh-TW"/>
          </a:p>
        </p:txBody>
      </p:sp>
      <p:sp>
        <p:nvSpPr>
          <p:cNvPr id="68611" name="Rectangle 3"/>
          <p:cNvSpPr>
            <a:spLocks noGrp="1" noChangeArrowheads="1"/>
          </p:cNvSpPr>
          <p:nvPr>
            <p:ph type="dt" sz="quarter" idx="1"/>
          </p:nvPr>
        </p:nvSpPr>
        <p:spPr bwMode="auto">
          <a:xfrm>
            <a:off x="3855082" y="0"/>
            <a:ext cx="2950529" cy="496968"/>
          </a:xfrm>
          <a:prstGeom prst="rect">
            <a:avLst/>
          </a:prstGeom>
          <a:noFill/>
          <a:ln w="9525">
            <a:noFill/>
            <a:miter lim="800000"/>
            <a:headEnd/>
            <a:tailEnd/>
          </a:ln>
          <a:effectLst/>
        </p:spPr>
        <p:txBody>
          <a:bodyPr vert="horz" wrap="square" lIns="91975" tIns="45987" rIns="91975" bIns="45987" numCol="1" anchor="t" anchorCtr="0" compatLnSpc="1">
            <a:prstTxWarp prst="textNoShape">
              <a:avLst/>
            </a:prstTxWarp>
          </a:bodyPr>
          <a:lstStyle>
            <a:lvl1pPr algn="r" defTabSz="920054">
              <a:defRPr sz="1200">
                <a:solidFill>
                  <a:schemeClr val="tx1"/>
                </a:solidFill>
                <a:latin typeface="Arial" pitchFamily="34" charset="0"/>
                <a:ea typeface="新細明體" pitchFamily="18" charset="-120"/>
              </a:defRPr>
            </a:lvl1pPr>
          </a:lstStyle>
          <a:p>
            <a:pPr>
              <a:defRPr/>
            </a:pPr>
            <a:endParaRPr lang="en-US" altLang="zh-TW"/>
          </a:p>
        </p:txBody>
      </p:sp>
      <p:sp>
        <p:nvSpPr>
          <p:cNvPr id="68612" name="Rectangle 4"/>
          <p:cNvSpPr>
            <a:spLocks noGrp="1" noChangeArrowheads="1"/>
          </p:cNvSpPr>
          <p:nvPr>
            <p:ph type="ftr" sz="quarter" idx="2"/>
          </p:nvPr>
        </p:nvSpPr>
        <p:spPr bwMode="auto">
          <a:xfrm>
            <a:off x="0" y="9440773"/>
            <a:ext cx="2950529" cy="496968"/>
          </a:xfrm>
          <a:prstGeom prst="rect">
            <a:avLst/>
          </a:prstGeom>
          <a:noFill/>
          <a:ln w="9525">
            <a:noFill/>
            <a:miter lim="800000"/>
            <a:headEnd/>
            <a:tailEnd/>
          </a:ln>
          <a:effectLst/>
        </p:spPr>
        <p:txBody>
          <a:bodyPr vert="horz" wrap="square" lIns="91975" tIns="45987" rIns="91975" bIns="45987" numCol="1" anchor="b" anchorCtr="0" compatLnSpc="1">
            <a:prstTxWarp prst="textNoShape">
              <a:avLst/>
            </a:prstTxWarp>
          </a:bodyPr>
          <a:lstStyle>
            <a:lvl1pPr algn="l" defTabSz="920054">
              <a:defRPr sz="1200">
                <a:solidFill>
                  <a:schemeClr val="tx1"/>
                </a:solidFill>
                <a:latin typeface="Arial" pitchFamily="34" charset="0"/>
                <a:ea typeface="新細明體" pitchFamily="18" charset="-120"/>
              </a:defRPr>
            </a:lvl1pPr>
          </a:lstStyle>
          <a:p>
            <a:pPr>
              <a:defRPr/>
            </a:pPr>
            <a:endParaRPr lang="en-US" altLang="zh-TW"/>
          </a:p>
        </p:txBody>
      </p:sp>
      <p:sp>
        <p:nvSpPr>
          <p:cNvPr id="68613" name="Rectangle 5"/>
          <p:cNvSpPr>
            <a:spLocks noGrp="1" noChangeArrowheads="1"/>
          </p:cNvSpPr>
          <p:nvPr>
            <p:ph type="sldNum" sz="quarter" idx="3"/>
          </p:nvPr>
        </p:nvSpPr>
        <p:spPr bwMode="auto">
          <a:xfrm>
            <a:off x="3855082" y="9440773"/>
            <a:ext cx="2950529" cy="496968"/>
          </a:xfrm>
          <a:prstGeom prst="rect">
            <a:avLst/>
          </a:prstGeom>
          <a:noFill/>
          <a:ln w="9525">
            <a:noFill/>
            <a:miter lim="800000"/>
            <a:headEnd/>
            <a:tailEnd/>
          </a:ln>
          <a:effectLst/>
        </p:spPr>
        <p:txBody>
          <a:bodyPr vert="horz" wrap="square" lIns="91975" tIns="45987" rIns="91975" bIns="45987" numCol="1" anchor="b" anchorCtr="0" compatLnSpc="1">
            <a:prstTxWarp prst="textNoShape">
              <a:avLst/>
            </a:prstTxWarp>
          </a:bodyPr>
          <a:lstStyle>
            <a:lvl1pPr algn="r" defTabSz="920054">
              <a:defRPr sz="1200">
                <a:solidFill>
                  <a:schemeClr val="tx1"/>
                </a:solidFill>
                <a:latin typeface="Arial" pitchFamily="34" charset="0"/>
                <a:ea typeface="新細明體" pitchFamily="18" charset="-120"/>
              </a:defRPr>
            </a:lvl1pPr>
          </a:lstStyle>
          <a:p>
            <a:pPr>
              <a:defRPr/>
            </a:pPr>
            <a:fld id="{5D839702-28E1-44D0-B2FB-80AA74E68A62}" type="slidenum">
              <a:rPr lang="en-US" altLang="zh-TW"/>
              <a:pPr>
                <a:defRPr/>
              </a:pPr>
              <a:t>‹#›</a:t>
            </a:fld>
            <a:endParaRPr lang="en-US" altLang="zh-TW" dirty="0"/>
          </a:p>
        </p:txBody>
      </p:sp>
    </p:spTree>
    <p:extLst>
      <p:ext uri="{BB962C8B-B14F-4D97-AF65-F5344CB8AC3E}">
        <p14:creationId xmlns:p14="http://schemas.microsoft.com/office/powerpoint/2010/main" val="22227567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50529" cy="496968"/>
          </a:xfrm>
          <a:prstGeom prst="rect">
            <a:avLst/>
          </a:prstGeom>
          <a:noFill/>
          <a:ln w="9525">
            <a:noFill/>
            <a:miter lim="800000"/>
            <a:headEnd/>
            <a:tailEnd/>
          </a:ln>
          <a:effectLst/>
        </p:spPr>
        <p:txBody>
          <a:bodyPr vert="horz" wrap="square" lIns="91975" tIns="45987" rIns="91975" bIns="45987" numCol="1" anchor="t" anchorCtr="0" compatLnSpc="1">
            <a:prstTxWarp prst="textNoShape">
              <a:avLst/>
            </a:prstTxWarp>
          </a:bodyPr>
          <a:lstStyle>
            <a:lvl1pPr algn="l" defTabSz="920054">
              <a:defRPr sz="1200">
                <a:solidFill>
                  <a:schemeClr val="tx1"/>
                </a:solidFill>
                <a:latin typeface="Arial" pitchFamily="34" charset="0"/>
                <a:ea typeface="新細明體" pitchFamily="18" charset="-120"/>
              </a:defRPr>
            </a:lvl1pPr>
          </a:lstStyle>
          <a:p>
            <a:pPr>
              <a:defRPr/>
            </a:pPr>
            <a:endParaRPr lang="en-US" altLang="zh-TW"/>
          </a:p>
        </p:txBody>
      </p:sp>
      <p:sp>
        <p:nvSpPr>
          <p:cNvPr id="18435" name="Rectangle 3"/>
          <p:cNvSpPr>
            <a:spLocks noGrp="1" noChangeArrowheads="1"/>
          </p:cNvSpPr>
          <p:nvPr>
            <p:ph type="dt" idx="1"/>
          </p:nvPr>
        </p:nvSpPr>
        <p:spPr bwMode="auto">
          <a:xfrm>
            <a:off x="3855082" y="0"/>
            <a:ext cx="2950529" cy="496968"/>
          </a:xfrm>
          <a:prstGeom prst="rect">
            <a:avLst/>
          </a:prstGeom>
          <a:noFill/>
          <a:ln w="9525">
            <a:noFill/>
            <a:miter lim="800000"/>
            <a:headEnd/>
            <a:tailEnd/>
          </a:ln>
          <a:effectLst/>
        </p:spPr>
        <p:txBody>
          <a:bodyPr vert="horz" wrap="square" lIns="91975" tIns="45987" rIns="91975" bIns="45987" numCol="1" anchor="t" anchorCtr="0" compatLnSpc="1">
            <a:prstTxWarp prst="textNoShape">
              <a:avLst/>
            </a:prstTxWarp>
          </a:bodyPr>
          <a:lstStyle>
            <a:lvl1pPr algn="r" defTabSz="920054">
              <a:defRPr sz="1200">
                <a:solidFill>
                  <a:schemeClr val="tx1"/>
                </a:solidFill>
                <a:latin typeface="Arial" pitchFamily="34" charset="0"/>
                <a:ea typeface="新細明體" pitchFamily="18" charset="-120"/>
              </a:defRPr>
            </a:lvl1pPr>
          </a:lstStyle>
          <a:p>
            <a:pPr>
              <a:defRPr/>
            </a:pPr>
            <a:endParaRPr lang="en-US" altLang="zh-TW"/>
          </a:p>
        </p:txBody>
      </p:sp>
      <p:sp>
        <p:nvSpPr>
          <p:cNvPr id="39940" name="Rectangle 4"/>
          <p:cNvSpPr>
            <a:spLocks noGrp="1" noRot="1" noChangeAspect="1" noChangeArrowheads="1" noTextEdit="1"/>
          </p:cNvSpPr>
          <p:nvPr>
            <p:ph type="sldImg" idx="2"/>
          </p:nvPr>
        </p:nvSpPr>
        <p:spPr bwMode="auto">
          <a:xfrm>
            <a:off x="919163" y="744538"/>
            <a:ext cx="4973637" cy="3729037"/>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680403" y="4725182"/>
            <a:ext cx="5446396" cy="4471104"/>
          </a:xfrm>
          <a:prstGeom prst="rect">
            <a:avLst/>
          </a:prstGeom>
          <a:noFill/>
          <a:ln w="9525">
            <a:noFill/>
            <a:miter lim="800000"/>
            <a:headEnd/>
            <a:tailEnd/>
          </a:ln>
          <a:effectLst/>
        </p:spPr>
        <p:txBody>
          <a:bodyPr vert="horz" wrap="square" lIns="91975" tIns="45987" rIns="91975" bIns="45987"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18438" name="Rectangle 6"/>
          <p:cNvSpPr>
            <a:spLocks noGrp="1" noChangeArrowheads="1"/>
          </p:cNvSpPr>
          <p:nvPr>
            <p:ph type="ftr" sz="quarter" idx="4"/>
          </p:nvPr>
        </p:nvSpPr>
        <p:spPr bwMode="auto">
          <a:xfrm>
            <a:off x="0" y="9440773"/>
            <a:ext cx="2950529" cy="496968"/>
          </a:xfrm>
          <a:prstGeom prst="rect">
            <a:avLst/>
          </a:prstGeom>
          <a:noFill/>
          <a:ln w="9525">
            <a:noFill/>
            <a:miter lim="800000"/>
            <a:headEnd/>
            <a:tailEnd/>
          </a:ln>
          <a:effectLst/>
        </p:spPr>
        <p:txBody>
          <a:bodyPr vert="horz" wrap="square" lIns="91975" tIns="45987" rIns="91975" bIns="45987" numCol="1" anchor="b" anchorCtr="0" compatLnSpc="1">
            <a:prstTxWarp prst="textNoShape">
              <a:avLst/>
            </a:prstTxWarp>
          </a:bodyPr>
          <a:lstStyle>
            <a:lvl1pPr algn="l" defTabSz="920054">
              <a:defRPr sz="1200">
                <a:solidFill>
                  <a:schemeClr val="tx1"/>
                </a:solidFill>
                <a:latin typeface="Arial" pitchFamily="34" charset="0"/>
                <a:ea typeface="新細明體" pitchFamily="18" charset="-120"/>
              </a:defRPr>
            </a:lvl1pPr>
          </a:lstStyle>
          <a:p>
            <a:pPr>
              <a:defRPr/>
            </a:pPr>
            <a:endParaRPr lang="en-US" altLang="zh-TW"/>
          </a:p>
        </p:txBody>
      </p:sp>
      <p:sp>
        <p:nvSpPr>
          <p:cNvPr id="18439" name="Rectangle 7"/>
          <p:cNvSpPr>
            <a:spLocks noGrp="1" noChangeArrowheads="1"/>
          </p:cNvSpPr>
          <p:nvPr>
            <p:ph type="sldNum" sz="quarter" idx="5"/>
          </p:nvPr>
        </p:nvSpPr>
        <p:spPr bwMode="auto">
          <a:xfrm>
            <a:off x="3855082" y="9440773"/>
            <a:ext cx="2950529" cy="496968"/>
          </a:xfrm>
          <a:prstGeom prst="rect">
            <a:avLst/>
          </a:prstGeom>
          <a:noFill/>
          <a:ln w="9525">
            <a:noFill/>
            <a:miter lim="800000"/>
            <a:headEnd/>
            <a:tailEnd/>
          </a:ln>
          <a:effectLst/>
        </p:spPr>
        <p:txBody>
          <a:bodyPr vert="horz" wrap="square" lIns="91975" tIns="45987" rIns="91975" bIns="45987" numCol="1" anchor="b" anchorCtr="0" compatLnSpc="1">
            <a:prstTxWarp prst="textNoShape">
              <a:avLst/>
            </a:prstTxWarp>
          </a:bodyPr>
          <a:lstStyle>
            <a:lvl1pPr algn="r" defTabSz="920054">
              <a:defRPr sz="1200">
                <a:solidFill>
                  <a:schemeClr val="tx1"/>
                </a:solidFill>
                <a:latin typeface="Arial" pitchFamily="34" charset="0"/>
                <a:ea typeface="新細明體" pitchFamily="18" charset="-120"/>
              </a:defRPr>
            </a:lvl1pPr>
          </a:lstStyle>
          <a:p>
            <a:pPr>
              <a:defRPr/>
            </a:pPr>
            <a:fld id="{40B6C8E8-3499-4F51-B9D3-9EBA460B90FB}" type="slidenum">
              <a:rPr lang="en-US" altLang="zh-TW"/>
              <a:pPr>
                <a:defRPr/>
              </a:pPr>
              <a:t>‹#›</a:t>
            </a:fld>
            <a:endParaRPr lang="en-US" altLang="zh-TW" dirty="0"/>
          </a:p>
        </p:txBody>
      </p:sp>
    </p:spTree>
    <p:extLst>
      <p:ext uri="{BB962C8B-B14F-4D97-AF65-F5344CB8AC3E}">
        <p14:creationId xmlns:p14="http://schemas.microsoft.com/office/powerpoint/2010/main" val="20355288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itchFamily="34"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pitchFamily="34"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pitchFamily="34"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pitchFamily="34"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pitchFamily="34"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pPr defTabSz="918676"/>
            <a:fld id="{76B23299-416F-44E5-91CC-8EA86266B52F}" type="slidenum">
              <a:rPr lang="en-US" altLang="zh-TW" smtClean="0"/>
              <a:pPr defTabSz="918676"/>
              <a:t>1</a:t>
            </a:fld>
            <a:endParaRPr lang="en-US" altLang="zh-TW"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zh-TW" altLang="zh-TW"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13</a:t>
            </a:fld>
            <a:endParaRPr lang="en-US" altLang="zh-TW"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smtClean="0"/>
              <a:t>說明已納入興辦事業計畫、</a:t>
            </a:r>
            <a:r>
              <a:rPr lang="zh-TW" altLang="en-US" smtClean="0"/>
              <a:t>開發計畫、土地使用計畫，免再擬具農變說明書。</a:t>
            </a:r>
            <a:endParaRPr lang="zh-TW" altLang="en-US" dirty="0"/>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14</a:t>
            </a:fld>
            <a:endParaRPr lang="en-US" altLang="zh-TW"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15</a:t>
            </a:fld>
            <a:endParaRPr lang="en-US" altLang="zh-TW"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smtClean="0"/>
              <a:t>說明已納入興辦事業計畫、</a:t>
            </a:r>
            <a:r>
              <a:rPr lang="zh-TW" altLang="en-US" smtClean="0"/>
              <a:t>開發計畫、土地使用計畫，免再擬具農變說明書。</a:t>
            </a:r>
            <a:endParaRPr lang="zh-TW" altLang="en-US" dirty="0"/>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16</a:t>
            </a:fld>
            <a:endParaRPr lang="en-US" altLang="zh-TW"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smtClean="0"/>
              <a:t>著重是否支持土地變更使用</a:t>
            </a:r>
            <a:endParaRPr lang="zh-TW" altLang="en-US" dirty="0"/>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18</a:t>
            </a:fld>
            <a:endParaRPr lang="en-US" altLang="zh-TW"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19</a:t>
            </a:fld>
            <a:endParaRPr lang="en-US" altLang="zh-TW"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20</a:t>
            </a:fld>
            <a:endParaRPr lang="en-US" altLang="zh-TW"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21</a:t>
            </a:fld>
            <a:endParaRPr lang="en-US" altLang="zh-TW"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22</a:t>
            </a:fld>
            <a:endParaRPr lang="en-US" altLang="zh-TW"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23</a:t>
            </a:fld>
            <a:endParaRPr lang="en-US" altLang="zh-TW"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2</a:t>
            </a:fld>
            <a:endParaRPr lang="en-US" altLang="zh-TW"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24</a:t>
            </a:fld>
            <a:endParaRPr lang="en-US" altLang="zh-TW"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25</a:t>
            </a:fld>
            <a:endParaRPr lang="en-US" altLang="zh-TW"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26</a:t>
            </a:fld>
            <a:endParaRPr lang="en-US" altLang="zh-TW"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27</a:t>
            </a:fld>
            <a:endParaRPr lang="en-US" altLang="zh-TW"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投影片圖像版面配置區 1"/>
          <p:cNvSpPr>
            <a:spLocks noGrp="1" noRot="1" noChangeAspect="1"/>
          </p:cNvSpPr>
          <p:nvPr>
            <p:ph type="sldImg"/>
          </p:nvPr>
        </p:nvSpPr>
        <p:spPr>
          <a:ln/>
        </p:spPr>
      </p:sp>
      <p:sp>
        <p:nvSpPr>
          <p:cNvPr id="55298" name="備忘稿版面配置區 2"/>
          <p:cNvSpPr>
            <a:spLocks noGrp="1"/>
          </p:cNvSpPr>
          <p:nvPr>
            <p:ph type="body" idx="1"/>
          </p:nvPr>
        </p:nvSpPr>
        <p:spPr>
          <a:noFill/>
          <a:ln/>
        </p:spPr>
        <p:txBody>
          <a:bodyPr/>
          <a:lstStyle/>
          <a:p>
            <a:endParaRPr lang="zh-TW" altLang="en-US" smtClean="0">
              <a:latin typeface="Arial" charset="0"/>
              <a:ea typeface="新細明體" charset="-120"/>
            </a:endParaRPr>
          </a:p>
        </p:txBody>
      </p:sp>
      <p:sp>
        <p:nvSpPr>
          <p:cNvPr id="55299" name="投影片編號版面配置區 3"/>
          <p:cNvSpPr>
            <a:spLocks noGrp="1"/>
          </p:cNvSpPr>
          <p:nvPr>
            <p:ph type="sldNum" sz="quarter" idx="5"/>
          </p:nvPr>
        </p:nvSpPr>
        <p:spPr>
          <a:noFill/>
        </p:spPr>
        <p:txBody>
          <a:bodyPr/>
          <a:lstStyle/>
          <a:p>
            <a:pPr defTabSz="918676"/>
            <a:fld id="{5CFFAA3F-8AC1-4EEB-9404-AEDB3F2A26BF}" type="slidenum">
              <a:rPr lang="en-US" altLang="zh-TW" smtClean="0">
                <a:latin typeface="Arial" charset="0"/>
                <a:ea typeface="新細明體" charset="-120"/>
              </a:rPr>
              <a:pPr defTabSz="918676"/>
              <a:t>28</a:t>
            </a:fld>
            <a:endParaRPr lang="en-US" altLang="zh-TW" smtClean="0">
              <a:latin typeface="Arial" charset="0"/>
              <a:ea typeface="新細明體" charset="-12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投影片圖像版面配置區 1"/>
          <p:cNvSpPr>
            <a:spLocks noGrp="1" noRot="1" noChangeAspect="1"/>
          </p:cNvSpPr>
          <p:nvPr>
            <p:ph type="sldImg"/>
          </p:nvPr>
        </p:nvSpPr>
        <p:spPr>
          <a:ln/>
        </p:spPr>
      </p:sp>
      <p:sp>
        <p:nvSpPr>
          <p:cNvPr id="55298" name="備忘稿版面配置區 2"/>
          <p:cNvSpPr>
            <a:spLocks noGrp="1"/>
          </p:cNvSpPr>
          <p:nvPr>
            <p:ph type="body" idx="1"/>
          </p:nvPr>
        </p:nvSpPr>
        <p:spPr>
          <a:noFill/>
          <a:ln/>
        </p:spPr>
        <p:txBody>
          <a:bodyPr/>
          <a:lstStyle/>
          <a:p>
            <a:endParaRPr lang="zh-TW" altLang="en-US" dirty="0" smtClean="0">
              <a:latin typeface="Arial" charset="0"/>
              <a:ea typeface="新細明體" charset="-120"/>
            </a:endParaRPr>
          </a:p>
        </p:txBody>
      </p:sp>
      <p:sp>
        <p:nvSpPr>
          <p:cNvPr id="55299" name="投影片編號版面配置區 3"/>
          <p:cNvSpPr>
            <a:spLocks noGrp="1"/>
          </p:cNvSpPr>
          <p:nvPr>
            <p:ph type="sldNum" sz="quarter" idx="5"/>
          </p:nvPr>
        </p:nvSpPr>
        <p:spPr>
          <a:noFill/>
        </p:spPr>
        <p:txBody>
          <a:bodyPr/>
          <a:lstStyle/>
          <a:p>
            <a:pPr defTabSz="918676"/>
            <a:fld id="{5CFFAA3F-8AC1-4EEB-9404-AEDB3F2A26BF}" type="slidenum">
              <a:rPr lang="en-US" altLang="zh-TW" smtClean="0">
                <a:latin typeface="Arial" charset="0"/>
                <a:ea typeface="新細明體" charset="-120"/>
              </a:rPr>
              <a:pPr defTabSz="918676"/>
              <a:t>29</a:t>
            </a:fld>
            <a:endParaRPr lang="en-US" altLang="zh-TW" smtClean="0">
              <a:latin typeface="Arial" charset="0"/>
              <a:ea typeface="新細明體" charset="-12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30</a:t>
            </a:fld>
            <a:endParaRPr lang="en-US" altLang="zh-TW"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31</a:t>
            </a:fld>
            <a:endParaRPr lang="en-US" altLang="zh-TW"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32</a:t>
            </a:fld>
            <a:endParaRPr lang="en-US" altLang="zh-TW"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投影片圖像版面配置區 1"/>
          <p:cNvSpPr>
            <a:spLocks noGrp="1" noRot="1" noChangeAspect="1"/>
          </p:cNvSpPr>
          <p:nvPr>
            <p:ph type="sldImg"/>
          </p:nvPr>
        </p:nvSpPr>
        <p:spPr>
          <a:ln/>
        </p:spPr>
      </p:sp>
      <p:sp>
        <p:nvSpPr>
          <p:cNvPr id="82946" name="備忘稿版面配置區 2"/>
          <p:cNvSpPr>
            <a:spLocks noGrp="1"/>
          </p:cNvSpPr>
          <p:nvPr>
            <p:ph type="body" idx="1"/>
          </p:nvPr>
        </p:nvSpPr>
        <p:spPr>
          <a:noFill/>
          <a:ln/>
        </p:spPr>
        <p:txBody>
          <a:bodyPr/>
          <a:lstStyle/>
          <a:p>
            <a:endParaRPr lang="zh-TW" altLang="en-US" smtClean="0">
              <a:latin typeface="Arial" charset="0"/>
              <a:ea typeface="新細明體" charset="-120"/>
            </a:endParaRPr>
          </a:p>
        </p:txBody>
      </p:sp>
      <p:sp>
        <p:nvSpPr>
          <p:cNvPr id="82947" name="投影片編號版面配置區 3"/>
          <p:cNvSpPr>
            <a:spLocks noGrp="1"/>
          </p:cNvSpPr>
          <p:nvPr>
            <p:ph type="sldNum" sz="quarter" idx="5"/>
          </p:nvPr>
        </p:nvSpPr>
        <p:spPr>
          <a:noFill/>
        </p:spPr>
        <p:txBody>
          <a:bodyPr/>
          <a:lstStyle/>
          <a:p>
            <a:pPr defTabSz="918676"/>
            <a:fld id="{9B6FC499-04FF-431A-A5FF-E1D864C5D290}" type="slidenum">
              <a:rPr lang="en-US" altLang="zh-TW" smtClean="0">
                <a:latin typeface="Arial" charset="0"/>
                <a:ea typeface="新細明體" charset="-120"/>
              </a:rPr>
              <a:pPr defTabSz="918676"/>
              <a:t>33</a:t>
            </a:fld>
            <a:endParaRPr lang="en-US" altLang="zh-TW" smtClean="0">
              <a:latin typeface="Arial" charset="0"/>
              <a:ea typeface="新細明體" charset="-12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3</a:t>
            </a:fld>
            <a:endParaRPr lang="en-US" altLang="zh-TW"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37</a:t>
            </a:fld>
            <a:endParaRPr lang="en-US" altLang="zh-TW"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38</a:t>
            </a:fld>
            <a:endParaRPr lang="en-US" altLang="zh-TW"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39</a:t>
            </a:fld>
            <a:endParaRPr lang="en-US" altLang="zh-TW"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40</a:t>
            </a:fld>
            <a:endParaRPr lang="en-US" altLang="zh-TW"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41</a:t>
            </a:fld>
            <a:endParaRPr lang="en-US" altLang="zh-TW"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43</a:t>
            </a:fld>
            <a:endParaRPr lang="en-US" altLang="zh-TW"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44</a:t>
            </a:fld>
            <a:endParaRPr lang="en-US" altLang="zh-TW"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45</a:t>
            </a:fld>
            <a:endParaRPr lang="en-US" altLang="zh-TW"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46</a:t>
            </a:fld>
            <a:endParaRPr lang="en-US" altLang="zh-TW"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47</a:t>
            </a:fld>
            <a:endParaRPr lang="en-US" altLang="zh-TW"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4</a:t>
            </a:fld>
            <a:endParaRPr lang="en-US" altLang="zh-TW"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48</a:t>
            </a:fld>
            <a:endParaRPr lang="en-US" altLang="zh-TW"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49</a:t>
            </a:fld>
            <a:endParaRPr lang="en-US" altLang="zh-TW"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50</a:t>
            </a:fld>
            <a:endParaRPr lang="en-US" altLang="zh-TW"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53</a:t>
            </a:fld>
            <a:endParaRPr lang="en-US" altLang="zh-TW"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pPr defTabSz="918676"/>
            <a:fld id="{AAEE5E14-2A35-4719-9F9B-CF4098D25CC5}" type="slidenum">
              <a:rPr lang="en-US" altLang="zh-TW" smtClean="0"/>
              <a:pPr defTabSz="918676"/>
              <a:t>62</a:t>
            </a:fld>
            <a:endParaRPr lang="en-US" altLang="zh-TW" smtClean="0"/>
          </a:p>
        </p:txBody>
      </p:sp>
      <p:sp>
        <p:nvSpPr>
          <p:cNvPr id="41987" name="Rectangle 2"/>
          <p:cNvSpPr>
            <a:spLocks noGrp="1" noRot="1" noChangeAspect="1" noChangeArrowheads="1" noTextEdit="1"/>
          </p:cNvSpPr>
          <p:nvPr>
            <p:ph type="sldImg"/>
          </p:nvPr>
        </p:nvSpPr>
        <p:spPr>
          <a:xfrm>
            <a:off x="917575" y="744538"/>
            <a:ext cx="4975225" cy="3730625"/>
          </a:xfrm>
          <a:ln/>
        </p:spPr>
      </p:sp>
      <p:sp>
        <p:nvSpPr>
          <p:cNvPr id="41988" name="Rectangle 3"/>
          <p:cNvSpPr>
            <a:spLocks noGrp="1" noChangeArrowheads="1"/>
          </p:cNvSpPr>
          <p:nvPr>
            <p:ph type="body" idx="1"/>
          </p:nvPr>
        </p:nvSpPr>
        <p:spPr>
          <a:xfrm>
            <a:off x="906144" y="4725182"/>
            <a:ext cx="4994914" cy="4471104"/>
          </a:xfrm>
          <a:noFill/>
          <a:ln/>
        </p:spPr>
        <p:txBody>
          <a:bodyPr/>
          <a:lstStyle/>
          <a:p>
            <a:pPr eaLnBrk="1" hangingPunct="1"/>
            <a:endParaRPr lang="zh-TW" altLang="zh-TW"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5</a:t>
            </a:fld>
            <a:endParaRPr lang="en-US" altLang="zh-TW"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6</a:t>
            </a:fld>
            <a:endParaRPr lang="en-US" altLang="zh-TW"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10</a:t>
            </a:fld>
            <a:endParaRPr lang="en-US" altLang="zh-TW"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11</a:t>
            </a:fld>
            <a:endParaRPr lang="en-US" altLang="zh-TW"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40B6C8E8-3499-4F51-B9D3-9EBA460B90FB}" type="slidenum">
              <a:rPr lang="en-US" altLang="zh-TW" smtClean="0"/>
              <a:pPr>
                <a:defRPr/>
              </a:pPr>
              <a:t>12</a:t>
            </a:fld>
            <a:endParaRPr lang="en-US" altLang="zh-TW"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pPr>
              <a:defRPr/>
            </a:pPr>
            <a:endParaRPr lang="en-US" altLang="zh-TW"/>
          </a:p>
        </p:txBody>
      </p:sp>
      <p:sp>
        <p:nvSpPr>
          <p:cNvPr id="5" name="頁尾版面配置區 4"/>
          <p:cNvSpPr>
            <a:spLocks noGrp="1"/>
          </p:cNvSpPr>
          <p:nvPr>
            <p:ph type="ftr" sz="quarter" idx="11"/>
          </p:nvPr>
        </p:nvSpPr>
        <p:spPr/>
        <p:txBody>
          <a:bodyPr/>
          <a:lstStyle/>
          <a:p>
            <a:pPr>
              <a:defRPr/>
            </a:pPr>
            <a:r>
              <a:rPr lang="en-US" altLang="zh-TW" smtClean="0"/>
              <a:t>1</a:t>
            </a:r>
            <a:endParaRPr lang="en-US" altLang="zh-TW"/>
          </a:p>
        </p:txBody>
      </p:sp>
      <p:sp>
        <p:nvSpPr>
          <p:cNvPr id="6" name="投影片編號版面配置區 5"/>
          <p:cNvSpPr>
            <a:spLocks noGrp="1"/>
          </p:cNvSpPr>
          <p:nvPr>
            <p:ph type="sldNum" sz="quarter" idx="12"/>
          </p:nvPr>
        </p:nvSpPr>
        <p:spPr/>
        <p:txBody>
          <a:bodyPr/>
          <a:lstStyle/>
          <a:p>
            <a:pPr>
              <a:defRPr/>
            </a:pPr>
            <a:fld id="{6EDBCB85-4FAC-4856-9C51-7879743752CB}" type="slidenum">
              <a:rPr lang="en-US" altLang="zh-TW" smtClean="0"/>
              <a:pPr>
                <a:defRPr/>
              </a:pPr>
              <a:t>‹#›</a:t>
            </a:fld>
            <a:endParaRPr lang="en-US" altLang="zh-TW" dirty="0"/>
          </a:p>
        </p:txBody>
      </p:sp>
    </p:spTree>
    <p:extLst>
      <p:ext uri="{BB962C8B-B14F-4D97-AF65-F5344CB8AC3E}">
        <p14:creationId xmlns:p14="http://schemas.microsoft.com/office/powerpoint/2010/main" val="2921454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pPr>
              <a:defRPr/>
            </a:pPr>
            <a:endParaRPr lang="en-US" altLang="zh-TW"/>
          </a:p>
        </p:txBody>
      </p:sp>
      <p:sp>
        <p:nvSpPr>
          <p:cNvPr id="5" name="頁尾版面配置區 4"/>
          <p:cNvSpPr>
            <a:spLocks noGrp="1"/>
          </p:cNvSpPr>
          <p:nvPr>
            <p:ph type="ftr" sz="quarter" idx="11"/>
          </p:nvPr>
        </p:nvSpPr>
        <p:spPr/>
        <p:txBody>
          <a:bodyPr/>
          <a:lstStyle/>
          <a:p>
            <a:pPr>
              <a:defRPr/>
            </a:pPr>
            <a:r>
              <a:rPr lang="en-US" altLang="zh-TW" smtClean="0"/>
              <a:t>1</a:t>
            </a:r>
            <a:endParaRPr lang="en-US" altLang="zh-TW"/>
          </a:p>
        </p:txBody>
      </p:sp>
      <p:sp>
        <p:nvSpPr>
          <p:cNvPr id="6" name="投影片編號版面配置區 5"/>
          <p:cNvSpPr>
            <a:spLocks noGrp="1"/>
          </p:cNvSpPr>
          <p:nvPr>
            <p:ph type="sldNum" sz="quarter" idx="12"/>
          </p:nvPr>
        </p:nvSpPr>
        <p:spPr/>
        <p:txBody>
          <a:bodyPr/>
          <a:lstStyle/>
          <a:p>
            <a:pPr>
              <a:defRPr/>
            </a:pPr>
            <a:fld id="{AD6B298F-79CC-4D4C-A526-EC847327B109}" type="slidenum">
              <a:rPr lang="en-US" altLang="zh-TW" smtClean="0"/>
              <a:pPr>
                <a:defRPr/>
              </a:pPr>
              <a:t>‹#›</a:t>
            </a:fld>
            <a:endParaRPr lang="en-US" altLang="zh-TW" dirty="0"/>
          </a:p>
        </p:txBody>
      </p:sp>
    </p:spTree>
    <p:extLst>
      <p:ext uri="{BB962C8B-B14F-4D97-AF65-F5344CB8AC3E}">
        <p14:creationId xmlns:p14="http://schemas.microsoft.com/office/powerpoint/2010/main" val="2921707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pPr>
              <a:defRPr/>
            </a:pPr>
            <a:endParaRPr lang="en-US" altLang="zh-TW"/>
          </a:p>
        </p:txBody>
      </p:sp>
      <p:sp>
        <p:nvSpPr>
          <p:cNvPr id="5" name="頁尾版面配置區 4"/>
          <p:cNvSpPr>
            <a:spLocks noGrp="1"/>
          </p:cNvSpPr>
          <p:nvPr>
            <p:ph type="ftr" sz="quarter" idx="11"/>
          </p:nvPr>
        </p:nvSpPr>
        <p:spPr/>
        <p:txBody>
          <a:bodyPr/>
          <a:lstStyle/>
          <a:p>
            <a:pPr>
              <a:defRPr/>
            </a:pPr>
            <a:r>
              <a:rPr lang="en-US" altLang="zh-TW" smtClean="0"/>
              <a:t>1</a:t>
            </a:r>
            <a:endParaRPr lang="en-US" altLang="zh-TW"/>
          </a:p>
        </p:txBody>
      </p:sp>
      <p:sp>
        <p:nvSpPr>
          <p:cNvPr id="6" name="投影片編號版面配置區 5"/>
          <p:cNvSpPr>
            <a:spLocks noGrp="1"/>
          </p:cNvSpPr>
          <p:nvPr>
            <p:ph type="sldNum" sz="quarter" idx="12"/>
          </p:nvPr>
        </p:nvSpPr>
        <p:spPr/>
        <p:txBody>
          <a:bodyPr/>
          <a:lstStyle/>
          <a:p>
            <a:pPr>
              <a:defRPr/>
            </a:pPr>
            <a:fld id="{9723AB75-026B-49DB-BE2C-96A8CFD23DCD}" type="slidenum">
              <a:rPr lang="en-US" altLang="zh-TW" smtClean="0"/>
              <a:pPr>
                <a:defRPr/>
              </a:pPr>
              <a:t>‹#›</a:t>
            </a:fld>
            <a:endParaRPr lang="en-US" altLang="zh-TW" dirty="0"/>
          </a:p>
        </p:txBody>
      </p:sp>
    </p:spTree>
    <p:extLst>
      <p:ext uri="{BB962C8B-B14F-4D97-AF65-F5344CB8AC3E}">
        <p14:creationId xmlns:p14="http://schemas.microsoft.com/office/powerpoint/2010/main" val="18428938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4101" name="Rectangle 1029"/>
          <p:cNvSpPr>
            <a:spLocks noGrp="1" noChangeArrowheads="1"/>
          </p:cNvSpPr>
          <p:nvPr>
            <p:ph type="ctrTitle"/>
          </p:nvPr>
        </p:nvSpPr>
        <p:spPr>
          <a:xfrm>
            <a:off x="1143000" y="1981200"/>
            <a:ext cx="7772400" cy="1143000"/>
          </a:xfrm>
        </p:spPr>
        <p:txBody>
          <a:bodyPr/>
          <a:lstStyle>
            <a:lvl1pPr>
              <a:defRPr/>
            </a:lvl1pPr>
          </a:lstStyle>
          <a:p>
            <a:pPr lvl="0"/>
            <a:r>
              <a:rPr lang="zh-TW" altLang="en-US" noProof="0" smtClean="0"/>
              <a:t>按一下以編輯母片標題樣式</a:t>
            </a:r>
          </a:p>
        </p:txBody>
      </p:sp>
      <p:sp>
        <p:nvSpPr>
          <p:cNvPr id="4102" name="Rectangle 1030"/>
          <p:cNvSpPr>
            <a:spLocks noGrp="1" noChangeArrowheads="1"/>
          </p:cNvSpPr>
          <p:nvPr>
            <p:ph type="subTitle" idx="1"/>
          </p:nvPr>
        </p:nvSpPr>
        <p:spPr>
          <a:xfrm>
            <a:off x="2038350" y="4351338"/>
            <a:ext cx="6400800" cy="1371600"/>
          </a:xfrm>
        </p:spPr>
        <p:txBody>
          <a:bodyPr/>
          <a:lstStyle>
            <a:lvl1pPr marL="0" indent="0">
              <a:buFont typeface="Wingdings" pitchFamily="2" charset="2"/>
              <a:buNone/>
              <a:defRPr/>
            </a:lvl1pPr>
          </a:lstStyle>
          <a:p>
            <a:pPr lvl="0"/>
            <a:r>
              <a:rPr lang="zh-TW" altLang="en-US" noProof="0" smtClean="0"/>
              <a:t>按一下以編輯母片副標題樣式</a:t>
            </a:r>
          </a:p>
        </p:txBody>
      </p:sp>
      <p:sp>
        <p:nvSpPr>
          <p:cNvPr id="4" name="Rectangle 1031"/>
          <p:cNvSpPr>
            <a:spLocks noGrp="1" noChangeArrowheads="1"/>
          </p:cNvSpPr>
          <p:nvPr>
            <p:ph type="dt" sz="half" idx="10"/>
          </p:nvPr>
        </p:nvSpPr>
        <p:spPr>
          <a:xfrm>
            <a:off x="685800" y="6324600"/>
            <a:ext cx="1905000" cy="457200"/>
          </a:xfrm>
        </p:spPr>
        <p:txBody>
          <a:bodyPr/>
          <a:lstStyle>
            <a:lvl1pPr>
              <a:defRPr/>
            </a:lvl1pPr>
          </a:lstStyle>
          <a:p>
            <a:pPr>
              <a:defRPr/>
            </a:pPr>
            <a:endParaRPr lang="en-US" altLang="zh-TW">
              <a:solidFill>
                <a:srgbClr val="2A3D7A"/>
              </a:solidFill>
            </a:endParaRPr>
          </a:p>
        </p:txBody>
      </p:sp>
      <p:sp>
        <p:nvSpPr>
          <p:cNvPr id="5" name="Rectangle 1032"/>
          <p:cNvSpPr>
            <a:spLocks noGrp="1" noChangeArrowheads="1"/>
          </p:cNvSpPr>
          <p:nvPr>
            <p:ph type="ftr" sz="quarter" idx="11"/>
          </p:nvPr>
        </p:nvSpPr>
        <p:spPr>
          <a:xfrm>
            <a:off x="3124200" y="6324600"/>
            <a:ext cx="2895600" cy="457200"/>
          </a:xfrm>
        </p:spPr>
        <p:txBody>
          <a:bodyPr/>
          <a:lstStyle>
            <a:lvl1pPr>
              <a:defRPr/>
            </a:lvl1pPr>
          </a:lstStyle>
          <a:p>
            <a:pPr>
              <a:defRPr/>
            </a:pPr>
            <a:endParaRPr lang="en-US" altLang="zh-TW">
              <a:solidFill>
                <a:srgbClr val="2A3D7A"/>
              </a:solidFill>
            </a:endParaRPr>
          </a:p>
        </p:txBody>
      </p:sp>
      <p:sp>
        <p:nvSpPr>
          <p:cNvPr id="6" name="Rectangle 1033"/>
          <p:cNvSpPr>
            <a:spLocks noGrp="1" noChangeArrowheads="1"/>
          </p:cNvSpPr>
          <p:nvPr>
            <p:ph type="sldNum" sz="quarter" idx="12"/>
          </p:nvPr>
        </p:nvSpPr>
        <p:spPr>
          <a:xfrm>
            <a:off x="7235825" y="6356350"/>
            <a:ext cx="1905000" cy="457200"/>
          </a:xfrm>
        </p:spPr>
        <p:txBody>
          <a:bodyPr/>
          <a:lstStyle>
            <a:lvl1pPr>
              <a:defRPr sz="1400"/>
            </a:lvl1pPr>
          </a:lstStyle>
          <a:p>
            <a:pPr>
              <a:defRPr/>
            </a:pPr>
            <a:fld id="{F41DF0F5-132B-483B-9747-FF113FC7846B}" type="slidenum">
              <a:rPr lang="en-US" altLang="zh-TW">
                <a:solidFill>
                  <a:srgbClr val="2A3D7A"/>
                </a:solidFill>
              </a:rPr>
              <a:pPr>
                <a:defRPr/>
              </a:pPr>
              <a:t>‹#›</a:t>
            </a:fld>
            <a:endParaRPr lang="en-US" altLang="zh-TW" dirty="0">
              <a:solidFill>
                <a:srgbClr val="2A3D7A"/>
              </a:solidFill>
            </a:endParaRPr>
          </a:p>
        </p:txBody>
      </p:sp>
    </p:spTree>
    <p:extLst>
      <p:ext uri="{BB962C8B-B14F-4D97-AF65-F5344CB8AC3E}">
        <p14:creationId xmlns:p14="http://schemas.microsoft.com/office/powerpoint/2010/main" val="355988102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zh-TW">
              <a:solidFill>
                <a:srgbClr val="2A3D7A"/>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TW">
              <a:solidFill>
                <a:srgbClr val="2A3D7A"/>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85E2FEDA-0A26-422B-BB68-08B17B8D3C08}" type="slidenum">
              <a:rPr lang="en-US" altLang="zh-TW">
                <a:solidFill>
                  <a:srgbClr val="2A3D7A"/>
                </a:solidFill>
              </a:rPr>
              <a:pPr>
                <a:defRPr/>
              </a:pPr>
              <a:t>‹#›</a:t>
            </a:fld>
            <a:endParaRPr lang="en-US" altLang="zh-TW" dirty="0">
              <a:solidFill>
                <a:srgbClr val="2A3D7A"/>
              </a:solidFill>
            </a:endParaRPr>
          </a:p>
        </p:txBody>
      </p:sp>
    </p:spTree>
    <p:extLst>
      <p:ext uri="{BB962C8B-B14F-4D97-AF65-F5344CB8AC3E}">
        <p14:creationId xmlns:p14="http://schemas.microsoft.com/office/powerpoint/2010/main" val="42525598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zh-TW">
              <a:solidFill>
                <a:srgbClr val="2A3D7A"/>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TW">
              <a:solidFill>
                <a:srgbClr val="2A3D7A"/>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47E8FCB7-81B7-42CA-8E49-682E231BA3E8}" type="slidenum">
              <a:rPr lang="en-US" altLang="zh-TW">
                <a:solidFill>
                  <a:srgbClr val="2A3D7A"/>
                </a:solidFill>
              </a:rPr>
              <a:pPr>
                <a:defRPr/>
              </a:pPr>
              <a:t>‹#›</a:t>
            </a:fld>
            <a:endParaRPr lang="en-US" altLang="zh-TW" dirty="0">
              <a:solidFill>
                <a:srgbClr val="2A3D7A"/>
              </a:solidFill>
            </a:endParaRPr>
          </a:p>
        </p:txBody>
      </p:sp>
    </p:spTree>
    <p:extLst>
      <p:ext uri="{BB962C8B-B14F-4D97-AF65-F5344CB8AC3E}">
        <p14:creationId xmlns:p14="http://schemas.microsoft.com/office/powerpoint/2010/main" val="14031295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10668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50292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ltLang="zh-TW">
              <a:solidFill>
                <a:srgbClr val="2A3D7A"/>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zh-TW">
              <a:solidFill>
                <a:srgbClr val="2A3D7A"/>
              </a:solidFill>
            </a:endParaRPr>
          </a:p>
        </p:txBody>
      </p:sp>
      <p:sp>
        <p:nvSpPr>
          <p:cNvPr id="7" name="Rectangle 11"/>
          <p:cNvSpPr>
            <a:spLocks noGrp="1" noChangeArrowheads="1"/>
          </p:cNvSpPr>
          <p:nvPr>
            <p:ph type="sldNum" sz="quarter" idx="12"/>
          </p:nvPr>
        </p:nvSpPr>
        <p:spPr>
          <a:ln/>
        </p:spPr>
        <p:txBody>
          <a:bodyPr/>
          <a:lstStyle>
            <a:lvl1pPr>
              <a:defRPr/>
            </a:lvl1pPr>
          </a:lstStyle>
          <a:p>
            <a:pPr>
              <a:defRPr/>
            </a:pPr>
            <a:fld id="{A6E377A8-49F1-448C-ADF1-8C9EA127BAC4}" type="slidenum">
              <a:rPr lang="en-US" altLang="zh-TW">
                <a:solidFill>
                  <a:srgbClr val="2A3D7A"/>
                </a:solidFill>
              </a:rPr>
              <a:pPr>
                <a:defRPr/>
              </a:pPr>
              <a:t>‹#›</a:t>
            </a:fld>
            <a:endParaRPr lang="en-US" altLang="zh-TW" dirty="0">
              <a:solidFill>
                <a:srgbClr val="2A3D7A"/>
              </a:solidFill>
            </a:endParaRPr>
          </a:p>
        </p:txBody>
      </p:sp>
    </p:spTree>
    <p:extLst>
      <p:ext uri="{BB962C8B-B14F-4D97-AF65-F5344CB8AC3E}">
        <p14:creationId xmlns:p14="http://schemas.microsoft.com/office/powerpoint/2010/main" val="11781004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7"/>
          <p:cNvSpPr>
            <a:spLocks noGrp="1" noChangeArrowheads="1"/>
          </p:cNvSpPr>
          <p:nvPr>
            <p:ph type="dt" sz="half" idx="10"/>
          </p:nvPr>
        </p:nvSpPr>
        <p:spPr>
          <a:ln/>
        </p:spPr>
        <p:txBody>
          <a:bodyPr/>
          <a:lstStyle>
            <a:lvl1pPr>
              <a:defRPr/>
            </a:lvl1pPr>
          </a:lstStyle>
          <a:p>
            <a:pPr>
              <a:defRPr/>
            </a:pPr>
            <a:endParaRPr lang="en-US" altLang="zh-TW">
              <a:solidFill>
                <a:srgbClr val="2A3D7A"/>
              </a:solidFill>
            </a:endParaRPr>
          </a:p>
        </p:txBody>
      </p:sp>
      <p:sp>
        <p:nvSpPr>
          <p:cNvPr id="8" name="Rectangle 8"/>
          <p:cNvSpPr>
            <a:spLocks noGrp="1" noChangeArrowheads="1"/>
          </p:cNvSpPr>
          <p:nvPr>
            <p:ph type="ftr" sz="quarter" idx="11"/>
          </p:nvPr>
        </p:nvSpPr>
        <p:spPr>
          <a:ln/>
        </p:spPr>
        <p:txBody>
          <a:bodyPr/>
          <a:lstStyle>
            <a:lvl1pPr>
              <a:defRPr/>
            </a:lvl1pPr>
          </a:lstStyle>
          <a:p>
            <a:pPr>
              <a:defRPr/>
            </a:pPr>
            <a:endParaRPr lang="en-US" altLang="zh-TW">
              <a:solidFill>
                <a:srgbClr val="2A3D7A"/>
              </a:solidFill>
            </a:endParaRPr>
          </a:p>
        </p:txBody>
      </p:sp>
      <p:sp>
        <p:nvSpPr>
          <p:cNvPr id="9" name="Rectangle 11"/>
          <p:cNvSpPr>
            <a:spLocks noGrp="1" noChangeArrowheads="1"/>
          </p:cNvSpPr>
          <p:nvPr>
            <p:ph type="sldNum" sz="quarter" idx="12"/>
          </p:nvPr>
        </p:nvSpPr>
        <p:spPr>
          <a:ln/>
        </p:spPr>
        <p:txBody>
          <a:bodyPr/>
          <a:lstStyle>
            <a:lvl1pPr>
              <a:defRPr/>
            </a:lvl1pPr>
          </a:lstStyle>
          <a:p>
            <a:pPr>
              <a:defRPr/>
            </a:pPr>
            <a:fld id="{EC762768-5693-48AF-92D4-2CD04EB7521F}" type="slidenum">
              <a:rPr lang="en-US" altLang="zh-TW">
                <a:solidFill>
                  <a:srgbClr val="2A3D7A"/>
                </a:solidFill>
              </a:rPr>
              <a:pPr>
                <a:defRPr/>
              </a:pPr>
              <a:t>‹#›</a:t>
            </a:fld>
            <a:endParaRPr lang="en-US" altLang="zh-TW" dirty="0">
              <a:solidFill>
                <a:srgbClr val="2A3D7A"/>
              </a:solidFill>
            </a:endParaRPr>
          </a:p>
        </p:txBody>
      </p:sp>
    </p:spTree>
    <p:extLst>
      <p:ext uri="{BB962C8B-B14F-4D97-AF65-F5344CB8AC3E}">
        <p14:creationId xmlns:p14="http://schemas.microsoft.com/office/powerpoint/2010/main" val="27826296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7"/>
          <p:cNvSpPr>
            <a:spLocks noGrp="1" noChangeArrowheads="1"/>
          </p:cNvSpPr>
          <p:nvPr>
            <p:ph type="dt" sz="half" idx="10"/>
          </p:nvPr>
        </p:nvSpPr>
        <p:spPr>
          <a:ln/>
        </p:spPr>
        <p:txBody>
          <a:bodyPr/>
          <a:lstStyle>
            <a:lvl1pPr>
              <a:defRPr/>
            </a:lvl1pPr>
          </a:lstStyle>
          <a:p>
            <a:pPr>
              <a:defRPr/>
            </a:pPr>
            <a:endParaRPr lang="en-US" altLang="zh-TW">
              <a:solidFill>
                <a:srgbClr val="2A3D7A"/>
              </a:solidFill>
            </a:endParaRPr>
          </a:p>
        </p:txBody>
      </p:sp>
      <p:sp>
        <p:nvSpPr>
          <p:cNvPr id="4" name="Rectangle 8"/>
          <p:cNvSpPr>
            <a:spLocks noGrp="1" noChangeArrowheads="1"/>
          </p:cNvSpPr>
          <p:nvPr>
            <p:ph type="ftr" sz="quarter" idx="11"/>
          </p:nvPr>
        </p:nvSpPr>
        <p:spPr>
          <a:ln/>
        </p:spPr>
        <p:txBody>
          <a:bodyPr/>
          <a:lstStyle>
            <a:lvl1pPr>
              <a:defRPr/>
            </a:lvl1pPr>
          </a:lstStyle>
          <a:p>
            <a:pPr>
              <a:defRPr/>
            </a:pPr>
            <a:endParaRPr lang="en-US" altLang="zh-TW">
              <a:solidFill>
                <a:srgbClr val="2A3D7A"/>
              </a:solidFill>
            </a:endParaRPr>
          </a:p>
        </p:txBody>
      </p:sp>
      <p:sp>
        <p:nvSpPr>
          <p:cNvPr id="5" name="Rectangle 11"/>
          <p:cNvSpPr>
            <a:spLocks noGrp="1" noChangeArrowheads="1"/>
          </p:cNvSpPr>
          <p:nvPr>
            <p:ph type="sldNum" sz="quarter" idx="12"/>
          </p:nvPr>
        </p:nvSpPr>
        <p:spPr>
          <a:ln/>
        </p:spPr>
        <p:txBody>
          <a:bodyPr/>
          <a:lstStyle>
            <a:lvl1pPr>
              <a:defRPr/>
            </a:lvl1pPr>
          </a:lstStyle>
          <a:p>
            <a:pPr>
              <a:defRPr/>
            </a:pPr>
            <a:fld id="{8243D375-A6BB-43C6-8CB3-79E3664C05C1}" type="slidenum">
              <a:rPr lang="en-US" altLang="zh-TW">
                <a:solidFill>
                  <a:srgbClr val="2A3D7A"/>
                </a:solidFill>
              </a:rPr>
              <a:pPr>
                <a:defRPr/>
              </a:pPr>
              <a:t>‹#›</a:t>
            </a:fld>
            <a:endParaRPr lang="en-US" altLang="zh-TW" dirty="0">
              <a:solidFill>
                <a:srgbClr val="2A3D7A"/>
              </a:solidFill>
            </a:endParaRPr>
          </a:p>
        </p:txBody>
      </p:sp>
    </p:spTree>
    <p:extLst>
      <p:ext uri="{BB962C8B-B14F-4D97-AF65-F5344CB8AC3E}">
        <p14:creationId xmlns:p14="http://schemas.microsoft.com/office/powerpoint/2010/main" val="12233969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p:txBody>
          <a:bodyPr/>
          <a:lstStyle>
            <a:lvl1pPr>
              <a:defRPr/>
            </a:lvl1pPr>
          </a:lstStyle>
          <a:p>
            <a:pPr>
              <a:defRPr/>
            </a:pPr>
            <a:endParaRPr lang="en-US" altLang="zh-TW">
              <a:solidFill>
                <a:srgbClr val="2A3D7A"/>
              </a:solidFill>
            </a:endParaRPr>
          </a:p>
        </p:txBody>
      </p:sp>
      <p:sp>
        <p:nvSpPr>
          <p:cNvPr id="3" name="Rectangle 8"/>
          <p:cNvSpPr>
            <a:spLocks noGrp="1" noChangeArrowheads="1"/>
          </p:cNvSpPr>
          <p:nvPr>
            <p:ph type="ftr" sz="quarter" idx="11"/>
          </p:nvPr>
        </p:nvSpPr>
        <p:spPr/>
        <p:txBody>
          <a:bodyPr/>
          <a:lstStyle>
            <a:lvl1pPr>
              <a:defRPr/>
            </a:lvl1pPr>
          </a:lstStyle>
          <a:p>
            <a:pPr>
              <a:defRPr/>
            </a:pPr>
            <a:endParaRPr lang="en-US" altLang="zh-TW">
              <a:solidFill>
                <a:srgbClr val="2A3D7A"/>
              </a:solidFill>
            </a:endParaRPr>
          </a:p>
        </p:txBody>
      </p:sp>
      <p:sp>
        <p:nvSpPr>
          <p:cNvPr id="4" name="Rectangle 11"/>
          <p:cNvSpPr>
            <a:spLocks noGrp="1" noChangeArrowheads="1"/>
          </p:cNvSpPr>
          <p:nvPr>
            <p:ph type="sldNum" sz="quarter" idx="12"/>
          </p:nvPr>
        </p:nvSpPr>
        <p:spPr/>
        <p:txBody>
          <a:bodyPr/>
          <a:lstStyle>
            <a:lvl1pPr>
              <a:defRPr sz="1600" b="0" smtClean="0"/>
            </a:lvl1pPr>
          </a:lstStyle>
          <a:p>
            <a:pPr>
              <a:defRPr/>
            </a:pPr>
            <a:fld id="{4DB4F491-A93B-470D-B291-92F11D4E5592}" type="slidenum">
              <a:rPr lang="en-US" altLang="zh-TW">
                <a:solidFill>
                  <a:srgbClr val="2A3D7A"/>
                </a:solidFill>
              </a:rPr>
              <a:pPr>
                <a:defRPr/>
              </a:pPr>
              <a:t>‹#›</a:t>
            </a:fld>
            <a:endParaRPr lang="en-US" altLang="zh-TW" dirty="0">
              <a:solidFill>
                <a:srgbClr val="2A3D7A"/>
              </a:solidFill>
            </a:endParaRPr>
          </a:p>
        </p:txBody>
      </p:sp>
    </p:spTree>
    <p:extLst>
      <p:ext uri="{BB962C8B-B14F-4D97-AF65-F5344CB8AC3E}">
        <p14:creationId xmlns:p14="http://schemas.microsoft.com/office/powerpoint/2010/main" val="2124245042"/>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7"/>
          <p:cNvSpPr>
            <a:spLocks noGrp="1" noChangeArrowheads="1"/>
          </p:cNvSpPr>
          <p:nvPr>
            <p:ph type="dt" sz="half" idx="10"/>
          </p:nvPr>
        </p:nvSpPr>
        <p:spPr>
          <a:ln/>
        </p:spPr>
        <p:txBody>
          <a:bodyPr/>
          <a:lstStyle>
            <a:lvl1pPr>
              <a:defRPr/>
            </a:lvl1pPr>
          </a:lstStyle>
          <a:p>
            <a:pPr>
              <a:defRPr/>
            </a:pPr>
            <a:endParaRPr lang="en-US" altLang="zh-TW">
              <a:solidFill>
                <a:srgbClr val="2A3D7A"/>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zh-TW">
              <a:solidFill>
                <a:srgbClr val="2A3D7A"/>
              </a:solidFill>
            </a:endParaRPr>
          </a:p>
        </p:txBody>
      </p:sp>
      <p:sp>
        <p:nvSpPr>
          <p:cNvPr id="7" name="Rectangle 11"/>
          <p:cNvSpPr>
            <a:spLocks noGrp="1" noChangeArrowheads="1"/>
          </p:cNvSpPr>
          <p:nvPr>
            <p:ph type="sldNum" sz="quarter" idx="12"/>
          </p:nvPr>
        </p:nvSpPr>
        <p:spPr>
          <a:ln/>
        </p:spPr>
        <p:txBody>
          <a:bodyPr/>
          <a:lstStyle>
            <a:lvl1pPr>
              <a:defRPr/>
            </a:lvl1pPr>
          </a:lstStyle>
          <a:p>
            <a:pPr>
              <a:defRPr/>
            </a:pPr>
            <a:fld id="{C5D7C045-CC57-4D25-A250-5A09136EC3DB}" type="slidenum">
              <a:rPr lang="en-US" altLang="zh-TW">
                <a:solidFill>
                  <a:srgbClr val="2A3D7A"/>
                </a:solidFill>
              </a:rPr>
              <a:pPr>
                <a:defRPr/>
              </a:pPr>
              <a:t>‹#›</a:t>
            </a:fld>
            <a:endParaRPr lang="en-US" altLang="zh-TW" dirty="0">
              <a:solidFill>
                <a:srgbClr val="2A3D7A"/>
              </a:solidFill>
            </a:endParaRPr>
          </a:p>
        </p:txBody>
      </p:sp>
    </p:spTree>
    <p:extLst>
      <p:ext uri="{BB962C8B-B14F-4D97-AF65-F5344CB8AC3E}">
        <p14:creationId xmlns:p14="http://schemas.microsoft.com/office/powerpoint/2010/main" val="2259296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pPr>
              <a:defRPr/>
            </a:pPr>
            <a:endParaRPr lang="en-US" altLang="zh-TW"/>
          </a:p>
        </p:txBody>
      </p:sp>
      <p:sp>
        <p:nvSpPr>
          <p:cNvPr id="5" name="頁尾版面配置區 4"/>
          <p:cNvSpPr>
            <a:spLocks noGrp="1"/>
          </p:cNvSpPr>
          <p:nvPr>
            <p:ph type="ftr" sz="quarter" idx="11"/>
          </p:nvPr>
        </p:nvSpPr>
        <p:spPr/>
        <p:txBody>
          <a:bodyPr/>
          <a:lstStyle/>
          <a:p>
            <a:pPr>
              <a:defRPr/>
            </a:pPr>
            <a:r>
              <a:rPr lang="en-US" altLang="zh-TW" smtClean="0"/>
              <a:t>1</a:t>
            </a:r>
            <a:endParaRPr lang="en-US" altLang="zh-TW"/>
          </a:p>
        </p:txBody>
      </p:sp>
      <p:sp>
        <p:nvSpPr>
          <p:cNvPr id="6" name="投影片編號版面配置區 5"/>
          <p:cNvSpPr>
            <a:spLocks noGrp="1"/>
          </p:cNvSpPr>
          <p:nvPr>
            <p:ph type="sldNum" sz="quarter" idx="12"/>
          </p:nvPr>
        </p:nvSpPr>
        <p:spPr/>
        <p:txBody>
          <a:bodyPr/>
          <a:lstStyle/>
          <a:p>
            <a:pPr>
              <a:defRPr/>
            </a:pPr>
            <a:fld id="{11F0E244-2784-4E64-BDD1-6BE973629B67}" type="slidenum">
              <a:rPr lang="en-US" altLang="zh-TW" smtClean="0"/>
              <a:pPr>
                <a:defRPr/>
              </a:pPr>
              <a:t>‹#›</a:t>
            </a:fld>
            <a:endParaRPr lang="en-US" altLang="zh-TW" dirty="0"/>
          </a:p>
        </p:txBody>
      </p:sp>
    </p:spTree>
    <p:extLst>
      <p:ext uri="{BB962C8B-B14F-4D97-AF65-F5344CB8AC3E}">
        <p14:creationId xmlns:p14="http://schemas.microsoft.com/office/powerpoint/2010/main" val="42508399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1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3"/>
          <p:cNvSpPr>
            <a:spLocks noGrp="1"/>
          </p:cNvSpPr>
          <p:nvPr>
            <p:ph type="dt" sz="half" idx="10"/>
          </p:nvPr>
        </p:nvSpPr>
        <p:spPr/>
        <p:txBody>
          <a:bodyPr/>
          <a:lstStyle>
            <a:lvl1pPr>
              <a:defRPr/>
            </a:lvl1pPr>
            <a:extLst/>
          </a:lstStyle>
          <a:p>
            <a:pPr>
              <a:defRPr/>
            </a:pPr>
            <a:endParaRPr lang="zh-TW" altLang="en-US">
              <a:solidFill>
                <a:srgbClr val="2A3D7A"/>
              </a:solidFill>
            </a:endParaRPr>
          </a:p>
        </p:txBody>
      </p:sp>
      <p:sp>
        <p:nvSpPr>
          <p:cNvPr id="5" name="頁尾版面配置區 4"/>
          <p:cNvSpPr>
            <a:spLocks noGrp="1"/>
          </p:cNvSpPr>
          <p:nvPr>
            <p:ph type="ftr" sz="quarter" idx="11"/>
          </p:nvPr>
        </p:nvSpPr>
        <p:spPr/>
        <p:txBody>
          <a:bodyPr/>
          <a:lstStyle>
            <a:lvl1pPr>
              <a:defRPr/>
            </a:lvl1pPr>
            <a:extLst/>
          </a:lstStyle>
          <a:p>
            <a:pPr>
              <a:defRPr/>
            </a:pPr>
            <a:endParaRPr lang="zh-TW" altLang="en-US">
              <a:solidFill>
                <a:srgbClr val="2A3D7A"/>
              </a:solidFill>
            </a:endParaRPr>
          </a:p>
        </p:txBody>
      </p:sp>
      <p:sp>
        <p:nvSpPr>
          <p:cNvPr id="6" name="投影片編號版面配置區 5"/>
          <p:cNvSpPr>
            <a:spLocks noGrp="1"/>
          </p:cNvSpPr>
          <p:nvPr>
            <p:ph type="sldNum" sz="quarter" idx="12"/>
          </p:nvPr>
        </p:nvSpPr>
        <p:spPr/>
        <p:txBody>
          <a:bodyPr/>
          <a:lstStyle>
            <a:lvl1pPr>
              <a:defRPr/>
            </a:lvl1pPr>
            <a:extLst/>
          </a:lstStyle>
          <a:p>
            <a:pPr>
              <a:defRPr/>
            </a:pPr>
            <a:fld id="{49F1395C-59FB-4D6F-8B68-79136EBA137A}" type="slidenum">
              <a:rPr lang="zh-TW" altLang="en-US">
                <a:solidFill>
                  <a:srgbClr val="2A3D7A"/>
                </a:solidFill>
              </a:rPr>
              <a:pPr>
                <a:defRPr/>
              </a:pPr>
              <a:t>‹#›</a:t>
            </a:fld>
            <a:endParaRPr lang="zh-TW" altLang="en-US">
              <a:solidFill>
                <a:srgbClr val="2A3D7A"/>
              </a:solidFill>
            </a:endParaRPr>
          </a:p>
        </p:txBody>
      </p:sp>
    </p:spTree>
    <p:extLst>
      <p:ext uri="{BB962C8B-B14F-4D97-AF65-F5344CB8AC3E}">
        <p14:creationId xmlns:p14="http://schemas.microsoft.com/office/powerpoint/2010/main" val="1201512859"/>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2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3"/>
          <p:cNvSpPr>
            <a:spLocks noGrp="1"/>
          </p:cNvSpPr>
          <p:nvPr>
            <p:ph type="dt" sz="half" idx="10"/>
          </p:nvPr>
        </p:nvSpPr>
        <p:spPr/>
        <p:txBody>
          <a:bodyPr/>
          <a:lstStyle>
            <a:lvl1pPr>
              <a:defRPr/>
            </a:lvl1pPr>
            <a:extLst/>
          </a:lstStyle>
          <a:p>
            <a:pPr>
              <a:defRPr/>
            </a:pPr>
            <a:endParaRPr lang="zh-TW" altLang="en-US">
              <a:solidFill>
                <a:srgbClr val="2A3D7A"/>
              </a:solidFill>
            </a:endParaRPr>
          </a:p>
        </p:txBody>
      </p:sp>
      <p:sp>
        <p:nvSpPr>
          <p:cNvPr id="5" name="頁尾版面配置區 4"/>
          <p:cNvSpPr>
            <a:spLocks noGrp="1"/>
          </p:cNvSpPr>
          <p:nvPr>
            <p:ph type="ftr" sz="quarter" idx="11"/>
          </p:nvPr>
        </p:nvSpPr>
        <p:spPr/>
        <p:txBody>
          <a:bodyPr/>
          <a:lstStyle>
            <a:lvl1pPr>
              <a:defRPr/>
            </a:lvl1pPr>
            <a:extLst/>
          </a:lstStyle>
          <a:p>
            <a:pPr>
              <a:defRPr/>
            </a:pPr>
            <a:endParaRPr lang="zh-TW" altLang="en-US">
              <a:solidFill>
                <a:srgbClr val="2A3D7A"/>
              </a:solidFill>
            </a:endParaRPr>
          </a:p>
        </p:txBody>
      </p:sp>
      <p:sp>
        <p:nvSpPr>
          <p:cNvPr id="6" name="投影片編號版面配置區 5"/>
          <p:cNvSpPr>
            <a:spLocks noGrp="1"/>
          </p:cNvSpPr>
          <p:nvPr>
            <p:ph type="sldNum" sz="quarter" idx="12"/>
          </p:nvPr>
        </p:nvSpPr>
        <p:spPr/>
        <p:txBody>
          <a:bodyPr/>
          <a:lstStyle>
            <a:lvl1pPr>
              <a:defRPr/>
            </a:lvl1pPr>
            <a:extLst/>
          </a:lstStyle>
          <a:p>
            <a:pPr>
              <a:defRPr/>
            </a:pPr>
            <a:fld id="{97064A83-5954-43D4-9B58-95ABE101AD03}" type="slidenum">
              <a:rPr lang="zh-TW" altLang="en-US">
                <a:solidFill>
                  <a:srgbClr val="2A3D7A"/>
                </a:solidFill>
              </a:rPr>
              <a:pPr>
                <a:defRPr/>
              </a:pPr>
              <a:t>‹#›</a:t>
            </a:fld>
            <a:endParaRPr lang="zh-TW" altLang="en-US">
              <a:solidFill>
                <a:srgbClr val="2A3D7A"/>
              </a:solidFill>
            </a:endParaRPr>
          </a:p>
        </p:txBody>
      </p:sp>
    </p:spTree>
    <p:extLst>
      <p:ext uri="{BB962C8B-B14F-4D97-AF65-F5344CB8AC3E}">
        <p14:creationId xmlns:p14="http://schemas.microsoft.com/office/powerpoint/2010/main" val="19498564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7"/>
          <p:cNvSpPr>
            <a:spLocks noGrp="1" noChangeArrowheads="1"/>
          </p:cNvSpPr>
          <p:nvPr>
            <p:ph type="dt" sz="half" idx="10"/>
          </p:nvPr>
        </p:nvSpPr>
        <p:spPr>
          <a:ln/>
        </p:spPr>
        <p:txBody>
          <a:bodyPr/>
          <a:lstStyle>
            <a:lvl1pPr>
              <a:defRPr/>
            </a:lvl1pPr>
          </a:lstStyle>
          <a:p>
            <a:pPr>
              <a:defRPr/>
            </a:pPr>
            <a:endParaRPr lang="en-US" altLang="zh-TW">
              <a:solidFill>
                <a:srgbClr val="2A3D7A"/>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zh-TW">
              <a:solidFill>
                <a:srgbClr val="2A3D7A"/>
              </a:solidFill>
            </a:endParaRPr>
          </a:p>
        </p:txBody>
      </p:sp>
      <p:sp>
        <p:nvSpPr>
          <p:cNvPr id="7" name="Rectangle 11"/>
          <p:cNvSpPr>
            <a:spLocks noGrp="1" noChangeArrowheads="1"/>
          </p:cNvSpPr>
          <p:nvPr>
            <p:ph type="sldNum" sz="quarter" idx="12"/>
          </p:nvPr>
        </p:nvSpPr>
        <p:spPr>
          <a:ln/>
        </p:spPr>
        <p:txBody>
          <a:bodyPr/>
          <a:lstStyle>
            <a:lvl1pPr>
              <a:defRPr/>
            </a:lvl1pPr>
          </a:lstStyle>
          <a:p>
            <a:pPr>
              <a:defRPr/>
            </a:pPr>
            <a:fld id="{8C204475-75D5-460E-A343-327A42A4B149}" type="slidenum">
              <a:rPr lang="en-US" altLang="zh-TW">
                <a:solidFill>
                  <a:srgbClr val="2A3D7A"/>
                </a:solidFill>
              </a:rPr>
              <a:pPr>
                <a:defRPr/>
              </a:pPr>
              <a:t>‹#›</a:t>
            </a:fld>
            <a:endParaRPr lang="en-US" altLang="zh-TW" dirty="0">
              <a:solidFill>
                <a:srgbClr val="2A3D7A"/>
              </a:solidFill>
            </a:endParaRPr>
          </a:p>
        </p:txBody>
      </p:sp>
    </p:spTree>
    <p:extLst>
      <p:ext uri="{BB962C8B-B14F-4D97-AF65-F5344CB8AC3E}">
        <p14:creationId xmlns:p14="http://schemas.microsoft.com/office/powerpoint/2010/main" val="26597558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atin typeface="標楷體" pitchFamily="65" charset="-120"/>
                <a:ea typeface="標楷體" pitchFamily="65" charset="-120"/>
              </a:defRPr>
            </a:lvl1p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zh-TW">
              <a:solidFill>
                <a:srgbClr val="2A3D7A"/>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TW">
              <a:solidFill>
                <a:srgbClr val="2A3D7A"/>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2542DAC4-A8C1-427B-A1C5-DDC956C63EA1}" type="slidenum">
              <a:rPr lang="en-US" altLang="zh-TW">
                <a:solidFill>
                  <a:srgbClr val="2A3D7A"/>
                </a:solidFill>
              </a:rPr>
              <a:pPr>
                <a:defRPr/>
              </a:pPr>
              <a:t>‹#›</a:t>
            </a:fld>
            <a:endParaRPr lang="en-US" altLang="zh-TW" dirty="0">
              <a:solidFill>
                <a:srgbClr val="2A3D7A"/>
              </a:solidFill>
            </a:endParaRPr>
          </a:p>
        </p:txBody>
      </p:sp>
    </p:spTree>
    <p:extLst>
      <p:ext uri="{BB962C8B-B14F-4D97-AF65-F5344CB8AC3E}">
        <p14:creationId xmlns:p14="http://schemas.microsoft.com/office/powerpoint/2010/main" val="15777390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96100" y="838200"/>
            <a:ext cx="1943100" cy="537845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1066800" y="838200"/>
            <a:ext cx="5676900" cy="537845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zh-TW">
              <a:solidFill>
                <a:srgbClr val="2A3D7A"/>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TW">
              <a:solidFill>
                <a:srgbClr val="2A3D7A"/>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84E267F3-24E1-43F1-B65F-9AE1736AC2C7}" type="slidenum">
              <a:rPr lang="en-US" altLang="zh-TW">
                <a:solidFill>
                  <a:srgbClr val="2A3D7A"/>
                </a:solidFill>
              </a:rPr>
              <a:pPr>
                <a:defRPr/>
              </a:pPr>
              <a:t>‹#›</a:t>
            </a:fld>
            <a:endParaRPr lang="en-US" altLang="zh-TW" dirty="0">
              <a:solidFill>
                <a:srgbClr val="2A3D7A"/>
              </a:solidFill>
            </a:endParaRPr>
          </a:p>
        </p:txBody>
      </p:sp>
    </p:spTree>
    <p:extLst>
      <p:ext uri="{BB962C8B-B14F-4D97-AF65-F5344CB8AC3E}">
        <p14:creationId xmlns:p14="http://schemas.microsoft.com/office/powerpoint/2010/main" val="4457604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ClipArt" preserve="1">
  <p:cSld name="標題，文字及美工圖案">
    <p:spTree>
      <p:nvGrpSpPr>
        <p:cNvPr id="1" name=""/>
        <p:cNvGrpSpPr/>
        <p:nvPr/>
      </p:nvGrpSpPr>
      <p:grpSpPr>
        <a:xfrm>
          <a:off x="0" y="0"/>
          <a:ext cx="0" cy="0"/>
          <a:chOff x="0" y="0"/>
          <a:chExt cx="0" cy="0"/>
        </a:xfrm>
      </p:grpSpPr>
      <p:sp>
        <p:nvSpPr>
          <p:cNvPr id="2" name="標題 1"/>
          <p:cNvSpPr>
            <a:spLocks noGrp="1"/>
          </p:cNvSpPr>
          <p:nvPr>
            <p:ph type="title"/>
          </p:nvPr>
        </p:nvSpPr>
        <p:spPr>
          <a:xfrm>
            <a:off x="1066800" y="838200"/>
            <a:ext cx="7772400" cy="11430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1066800" y="2101850"/>
            <a:ext cx="3810000" cy="4114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美工圖案版面配置區 3"/>
          <p:cNvSpPr>
            <a:spLocks noGrp="1"/>
          </p:cNvSpPr>
          <p:nvPr>
            <p:ph type="clipArt" sz="half" idx="2"/>
          </p:nvPr>
        </p:nvSpPr>
        <p:spPr>
          <a:xfrm>
            <a:off x="5029200" y="2101850"/>
            <a:ext cx="3810000" cy="4114800"/>
          </a:xfrm>
        </p:spPr>
        <p:txBody>
          <a:bodyPr/>
          <a:lstStyle/>
          <a:p>
            <a:pPr lvl="0"/>
            <a:endParaRPr lang="zh-TW" altLang="en-US" noProof="0" smtClean="0"/>
          </a:p>
        </p:txBody>
      </p:sp>
      <p:sp>
        <p:nvSpPr>
          <p:cNvPr id="5" name="Rectangle 7"/>
          <p:cNvSpPr>
            <a:spLocks noGrp="1" noChangeArrowheads="1"/>
          </p:cNvSpPr>
          <p:nvPr>
            <p:ph type="dt" sz="half" idx="10"/>
          </p:nvPr>
        </p:nvSpPr>
        <p:spPr>
          <a:ln/>
        </p:spPr>
        <p:txBody>
          <a:bodyPr/>
          <a:lstStyle>
            <a:lvl1pPr>
              <a:defRPr/>
            </a:lvl1pPr>
          </a:lstStyle>
          <a:p>
            <a:pPr>
              <a:defRPr/>
            </a:pPr>
            <a:endParaRPr lang="en-US" altLang="zh-TW">
              <a:solidFill>
                <a:srgbClr val="2A3D7A"/>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zh-TW">
              <a:solidFill>
                <a:srgbClr val="2A3D7A"/>
              </a:solidFill>
            </a:endParaRPr>
          </a:p>
        </p:txBody>
      </p:sp>
      <p:sp>
        <p:nvSpPr>
          <p:cNvPr id="7" name="Rectangle 11"/>
          <p:cNvSpPr>
            <a:spLocks noGrp="1" noChangeArrowheads="1"/>
          </p:cNvSpPr>
          <p:nvPr>
            <p:ph type="sldNum" sz="quarter" idx="12"/>
          </p:nvPr>
        </p:nvSpPr>
        <p:spPr>
          <a:ln/>
        </p:spPr>
        <p:txBody>
          <a:bodyPr/>
          <a:lstStyle>
            <a:lvl1pPr>
              <a:defRPr/>
            </a:lvl1pPr>
          </a:lstStyle>
          <a:p>
            <a:pPr>
              <a:defRPr/>
            </a:pPr>
            <a:fld id="{C0E81E38-992E-4803-BD5B-FA9184E524E6}" type="slidenum">
              <a:rPr lang="en-US" altLang="zh-TW">
                <a:solidFill>
                  <a:srgbClr val="2A3D7A"/>
                </a:solidFill>
              </a:rPr>
              <a:pPr>
                <a:defRPr/>
              </a:pPr>
              <a:t>‹#›</a:t>
            </a:fld>
            <a:endParaRPr lang="en-US" altLang="zh-TW" dirty="0">
              <a:solidFill>
                <a:srgbClr val="2A3D7A"/>
              </a:solidFill>
            </a:endParaRPr>
          </a:p>
        </p:txBody>
      </p:sp>
    </p:spTree>
    <p:extLst>
      <p:ext uri="{BB962C8B-B14F-4D97-AF65-F5344CB8AC3E}">
        <p14:creationId xmlns:p14="http://schemas.microsoft.com/office/powerpoint/2010/main" val="391479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pPr>
              <a:defRPr/>
            </a:pPr>
            <a:endParaRPr lang="en-US" altLang="zh-TW"/>
          </a:p>
        </p:txBody>
      </p:sp>
      <p:sp>
        <p:nvSpPr>
          <p:cNvPr id="5" name="頁尾版面配置區 4"/>
          <p:cNvSpPr>
            <a:spLocks noGrp="1"/>
          </p:cNvSpPr>
          <p:nvPr>
            <p:ph type="ftr" sz="quarter" idx="11"/>
          </p:nvPr>
        </p:nvSpPr>
        <p:spPr/>
        <p:txBody>
          <a:bodyPr/>
          <a:lstStyle/>
          <a:p>
            <a:pPr>
              <a:defRPr/>
            </a:pPr>
            <a:r>
              <a:rPr lang="en-US" altLang="zh-TW" smtClean="0"/>
              <a:t>1</a:t>
            </a:r>
            <a:endParaRPr lang="en-US" altLang="zh-TW"/>
          </a:p>
        </p:txBody>
      </p:sp>
      <p:sp>
        <p:nvSpPr>
          <p:cNvPr id="6" name="投影片編號版面配置區 5"/>
          <p:cNvSpPr>
            <a:spLocks noGrp="1"/>
          </p:cNvSpPr>
          <p:nvPr>
            <p:ph type="sldNum" sz="quarter" idx="12"/>
          </p:nvPr>
        </p:nvSpPr>
        <p:spPr/>
        <p:txBody>
          <a:bodyPr/>
          <a:lstStyle/>
          <a:p>
            <a:pPr>
              <a:defRPr/>
            </a:pPr>
            <a:fld id="{A4A36301-27E2-4643-99FD-6C6D08739ED2}" type="slidenum">
              <a:rPr lang="en-US" altLang="zh-TW" smtClean="0"/>
              <a:pPr>
                <a:defRPr/>
              </a:pPr>
              <a:t>‹#›</a:t>
            </a:fld>
            <a:endParaRPr lang="en-US" altLang="zh-TW" dirty="0"/>
          </a:p>
        </p:txBody>
      </p:sp>
    </p:spTree>
    <p:extLst>
      <p:ext uri="{BB962C8B-B14F-4D97-AF65-F5344CB8AC3E}">
        <p14:creationId xmlns:p14="http://schemas.microsoft.com/office/powerpoint/2010/main" val="1202032363"/>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pPr>
              <a:defRPr/>
            </a:pPr>
            <a:endParaRPr lang="en-US" altLang="zh-TW"/>
          </a:p>
        </p:txBody>
      </p:sp>
      <p:sp>
        <p:nvSpPr>
          <p:cNvPr id="6" name="頁尾版面配置區 5"/>
          <p:cNvSpPr>
            <a:spLocks noGrp="1"/>
          </p:cNvSpPr>
          <p:nvPr>
            <p:ph type="ftr" sz="quarter" idx="11"/>
          </p:nvPr>
        </p:nvSpPr>
        <p:spPr/>
        <p:txBody>
          <a:bodyPr/>
          <a:lstStyle/>
          <a:p>
            <a:pPr>
              <a:defRPr/>
            </a:pPr>
            <a:r>
              <a:rPr lang="en-US" altLang="zh-TW" smtClean="0"/>
              <a:t>1</a:t>
            </a:r>
            <a:endParaRPr lang="en-US" altLang="zh-TW"/>
          </a:p>
        </p:txBody>
      </p:sp>
      <p:sp>
        <p:nvSpPr>
          <p:cNvPr id="7" name="投影片編號版面配置區 6"/>
          <p:cNvSpPr>
            <a:spLocks noGrp="1"/>
          </p:cNvSpPr>
          <p:nvPr>
            <p:ph type="sldNum" sz="quarter" idx="12"/>
          </p:nvPr>
        </p:nvSpPr>
        <p:spPr/>
        <p:txBody>
          <a:bodyPr/>
          <a:lstStyle/>
          <a:p>
            <a:pPr>
              <a:defRPr/>
            </a:pPr>
            <a:fld id="{5F495B25-59A7-43F6-80C9-6F0FDD61F873}" type="slidenum">
              <a:rPr lang="en-US" altLang="zh-TW" smtClean="0"/>
              <a:pPr>
                <a:defRPr/>
              </a:pPr>
              <a:t>‹#›</a:t>
            </a:fld>
            <a:endParaRPr lang="en-US" altLang="zh-TW" dirty="0"/>
          </a:p>
        </p:txBody>
      </p:sp>
    </p:spTree>
    <p:extLst>
      <p:ext uri="{BB962C8B-B14F-4D97-AF65-F5344CB8AC3E}">
        <p14:creationId xmlns:p14="http://schemas.microsoft.com/office/powerpoint/2010/main" val="2100914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pPr>
              <a:defRPr/>
            </a:pPr>
            <a:endParaRPr lang="en-US" altLang="zh-TW"/>
          </a:p>
        </p:txBody>
      </p:sp>
      <p:sp>
        <p:nvSpPr>
          <p:cNvPr id="8" name="頁尾版面配置區 7"/>
          <p:cNvSpPr>
            <a:spLocks noGrp="1"/>
          </p:cNvSpPr>
          <p:nvPr>
            <p:ph type="ftr" sz="quarter" idx="11"/>
          </p:nvPr>
        </p:nvSpPr>
        <p:spPr/>
        <p:txBody>
          <a:bodyPr/>
          <a:lstStyle/>
          <a:p>
            <a:pPr>
              <a:defRPr/>
            </a:pPr>
            <a:r>
              <a:rPr lang="en-US" altLang="zh-TW" smtClean="0"/>
              <a:t>1</a:t>
            </a:r>
            <a:endParaRPr lang="en-US" altLang="zh-TW"/>
          </a:p>
        </p:txBody>
      </p:sp>
      <p:sp>
        <p:nvSpPr>
          <p:cNvPr id="9" name="投影片編號版面配置區 8"/>
          <p:cNvSpPr>
            <a:spLocks noGrp="1"/>
          </p:cNvSpPr>
          <p:nvPr>
            <p:ph type="sldNum" sz="quarter" idx="12"/>
          </p:nvPr>
        </p:nvSpPr>
        <p:spPr/>
        <p:txBody>
          <a:bodyPr/>
          <a:lstStyle/>
          <a:p>
            <a:pPr>
              <a:defRPr/>
            </a:pPr>
            <a:fld id="{54D28D7B-E6BD-4FD5-AF71-FFF43BB6D83B}" type="slidenum">
              <a:rPr lang="en-US" altLang="zh-TW" smtClean="0"/>
              <a:pPr>
                <a:defRPr/>
              </a:pPr>
              <a:t>‹#›</a:t>
            </a:fld>
            <a:endParaRPr lang="en-US" altLang="zh-TW" dirty="0"/>
          </a:p>
        </p:txBody>
      </p:sp>
    </p:spTree>
    <p:extLst>
      <p:ext uri="{BB962C8B-B14F-4D97-AF65-F5344CB8AC3E}">
        <p14:creationId xmlns:p14="http://schemas.microsoft.com/office/powerpoint/2010/main" val="3111586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pPr>
              <a:defRPr/>
            </a:pPr>
            <a:endParaRPr lang="en-US" altLang="zh-TW"/>
          </a:p>
        </p:txBody>
      </p:sp>
      <p:sp>
        <p:nvSpPr>
          <p:cNvPr id="4" name="頁尾版面配置區 3"/>
          <p:cNvSpPr>
            <a:spLocks noGrp="1"/>
          </p:cNvSpPr>
          <p:nvPr>
            <p:ph type="ftr" sz="quarter" idx="11"/>
          </p:nvPr>
        </p:nvSpPr>
        <p:spPr/>
        <p:txBody>
          <a:bodyPr/>
          <a:lstStyle/>
          <a:p>
            <a:pPr>
              <a:defRPr/>
            </a:pPr>
            <a:r>
              <a:rPr lang="en-US" altLang="zh-TW" smtClean="0"/>
              <a:t>1</a:t>
            </a:r>
            <a:endParaRPr lang="en-US" altLang="zh-TW"/>
          </a:p>
        </p:txBody>
      </p:sp>
      <p:sp>
        <p:nvSpPr>
          <p:cNvPr id="5" name="投影片編號版面配置區 4"/>
          <p:cNvSpPr>
            <a:spLocks noGrp="1"/>
          </p:cNvSpPr>
          <p:nvPr>
            <p:ph type="sldNum" sz="quarter" idx="12"/>
          </p:nvPr>
        </p:nvSpPr>
        <p:spPr/>
        <p:txBody>
          <a:bodyPr/>
          <a:lstStyle/>
          <a:p>
            <a:pPr>
              <a:defRPr/>
            </a:pPr>
            <a:fld id="{3A102A87-07EC-41E1-B92B-D941717E86F7}" type="slidenum">
              <a:rPr lang="en-US" altLang="zh-TW" smtClean="0"/>
              <a:pPr>
                <a:defRPr/>
              </a:pPr>
              <a:t>‹#›</a:t>
            </a:fld>
            <a:endParaRPr lang="en-US" altLang="zh-TW" dirty="0"/>
          </a:p>
        </p:txBody>
      </p:sp>
    </p:spTree>
    <p:extLst>
      <p:ext uri="{BB962C8B-B14F-4D97-AF65-F5344CB8AC3E}">
        <p14:creationId xmlns:p14="http://schemas.microsoft.com/office/powerpoint/2010/main" val="1992102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pPr>
              <a:defRPr/>
            </a:pPr>
            <a:endParaRPr lang="en-US" altLang="zh-TW"/>
          </a:p>
        </p:txBody>
      </p:sp>
      <p:sp>
        <p:nvSpPr>
          <p:cNvPr id="3" name="頁尾版面配置區 2"/>
          <p:cNvSpPr>
            <a:spLocks noGrp="1"/>
          </p:cNvSpPr>
          <p:nvPr>
            <p:ph type="ftr" sz="quarter" idx="11"/>
          </p:nvPr>
        </p:nvSpPr>
        <p:spPr/>
        <p:txBody>
          <a:bodyPr/>
          <a:lstStyle/>
          <a:p>
            <a:pPr>
              <a:defRPr/>
            </a:pPr>
            <a:r>
              <a:rPr lang="en-US" altLang="zh-TW" smtClean="0"/>
              <a:t>1</a:t>
            </a:r>
            <a:endParaRPr lang="en-US" altLang="zh-TW"/>
          </a:p>
        </p:txBody>
      </p:sp>
      <p:sp>
        <p:nvSpPr>
          <p:cNvPr id="4" name="投影片編號版面配置區 3"/>
          <p:cNvSpPr>
            <a:spLocks noGrp="1"/>
          </p:cNvSpPr>
          <p:nvPr>
            <p:ph type="sldNum" sz="quarter" idx="12"/>
          </p:nvPr>
        </p:nvSpPr>
        <p:spPr/>
        <p:txBody>
          <a:bodyPr/>
          <a:lstStyle/>
          <a:p>
            <a:pPr>
              <a:defRPr/>
            </a:pPr>
            <a:fld id="{5A6CCE2E-1417-4E01-A993-35906FA651F8}" type="slidenum">
              <a:rPr lang="en-US" altLang="zh-TW" smtClean="0"/>
              <a:pPr>
                <a:defRPr/>
              </a:pPr>
              <a:t>‹#›</a:t>
            </a:fld>
            <a:endParaRPr lang="en-US" altLang="zh-TW" dirty="0"/>
          </a:p>
        </p:txBody>
      </p:sp>
    </p:spTree>
    <p:extLst>
      <p:ext uri="{BB962C8B-B14F-4D97-AF65-F5344CB8AC3E}">
        <p14:creationId xmlns:p14="http://schemas.microsoft.com/office/powerpoint/2010/main" val="1554187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pPr>
              <a:defRPr/>
            </a:pPr>
            <a:endParaRPr lang="en-US" altLang="zh-TW"/>
          </a:p>
        </p:txBody>
      </p:sp>
      <p:sp>
        <p:nvSpPr>
          <p:cNvPr id="6" name="頁尾版面配置區 5"/>
          <p:cNvSpPr>
            <a:spLocks noGrp="1"/>
          </p:cNvSpPr>
          <p:nvPr>
            <p:ph type="ftr" sz="quarter" idx="11"/>
          </p:nvPr>
        </p:nvSpPr>
        <p:spPr/>
        <p:txBody>
          <a:bodyPr/>
          <a:lstStyle/>
          <a:p>
            <a:pPr>
              <a:defRPr/>
            </a:pPr>
            <a:r>
              <a:rPr lang="en-US" altLang="zh-TW" smtClean="0"/>
              <a:t>1</a:t>
            </a:r>
            <a:endParaRPr lang="en-US" altLang="zh-TW"/>
          </a:p>
        </p:txBody>
      </p:sp>
      <p:sp>
        <p:nvSpPr>
          <p:cNvPr id="7" name="投影片編號版面配置區 6"/>
          <p:cNvSpPr>
            <a:spLocks noGrp="1"/>
          </p:cNvSpPr>
          <p:nvPr>
            <p:ph type="sldNum" sz="quarter" idx="12"/>
          </p:nvPr>
        </p:nvSpPr>
        <p:spPr/>
        <p:txBody>
          <a:bodyPr/>
          <a:lstStyle/>
          <a:p>
            <a:pPr>
              <a:defRPr/>
            </a:pPr>
            <a:fld id="{ADAA4696-DC13-41CC-BA86-A05877EEE142}" type="slidenum">
              <a:rPr lang="en-US" altLang="zh-TW" smtClean="0"/>
              <a:pPr>
                <a:defRPr/>
              </a:pPr>
              <a:t>‹#›</a:t>
            </a:fld>
            <a:endParaRPr lang="en-US" altLang="zh-TW" dirty="0"/>
          </a:p>
        </p:txBody>
      </p:sp>
    </p:spTree>
    <p:extLst>
      <p:ext uri="{BB962C8B-B14F-4D97-AF65-F5344CB8AC3E}">
        <p14:creationId xmlns:p14="http://schemas.microsoft.com/office/powerpoint/2010/main" val="3879987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pPr>
              <a:defRPr/>
            </a:pPr>
            <a:endParaRPr lang="en-US" altLang="zh-TW"/>
          </a:p>
        </p:txBody>
      </p:sp>
      <p:sp>
        <p:nvSpPr>
          <p:cNvPr id="6" name="頁尾版面配置區 5"/>
          <p:cNvSpPr>
            <a:spLocks noGrp="1"/>
          </p:cNvSpPr>
          <p:nvPr>
            <p:ph type="ftr" sz="quarter" idx="11"/>
          </p:nvPr>
        </p:nvSpPr>
        <p:spPr/>
        <p:txBody>
          <a:bodyPr/>
          <a:lstStyle/>
          <a:p>
            <a:pPr>
              <a:defRPr/>
            </a:pPr>
            <a:r>
              <a:rPr lang="en-US" altLang="zh-TW" smtClean="0"/>
              <a:t>1</a:t>
            </a:r>
            <a:endParaRPr lang="en-US" altLang="zh-TW"/>
          </a:p>
        </p:txBody>
      </p:sp>
      <p:sp>
        <p:nvSpPr>
          <p:cNvPr id="7" name="投影片編號版面配置區 6"/>
          <p:cNvSpPr>
            <a:spLocks noGrp="1"/>
          </p:cNvSpPr>
          <p:nvPr>
            <p:ph type="sldNum" sz="quarter" idx="12"/>
          </p:nvPr>
        </p:nvSpPr>
        <p:spPr/>
        <p:txBody>
          <a:bodyPr/>
          <a:lstStyle/>
          <a:p>
            <a:pPr>
              <a:defRPr/>
            </a:pPr>
            <a:fld id="{16BFC061-6FB1-4FBE-AB74-30DFDB5AE318}" type="slidenum">
              <a:rPr lang="en-US" altLang="zh-TW" smtClean="0"/>
              <a:pPr>
                <a:defRPr/>
              </a:pPr>
              <a:t>‹#›</a:t>
            </a:fld>
            <a:endParaRPr lang="en-US" altLang="zh-TW" dirty="0"/>
          </a:p>
        </p:txBody>
      </p:sp>
    </p:spTree>
    <p:extLst>
      <p:ext uri="{BB962C8B-B14F-4D97-AF65-F5344CB8AC3E}">
        <p14:creationId xmlns:p14="http://schemas.microsoft.com/office/powerpoint/2010/main" val="3162922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zh-TW"/>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ltLang="zh-TW" smtClean="0"/>
              <a:t>1</a:t>
            </a:r>
            <a:endParaRPr lang="en-US" altLang="zh-TW"/>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4A36301-27E2-4643-99FD-6C6D08739ED2}" type="slidenum">
              <a:rPr lang="en-US" altLang="zh-TW" smtClean="0"/>
              <a:pPr>
                <a:defRPr/>
              </a:pPr>
              <a:t>‹#›</a:t>
            </a:fld>
            <a:endParaRPr lang="en-US" altLang="zh-TW" dirty="0"/>
          </a:p>
        </p:txBody>
      </p:sp>
    </p:spTree>
    <p:extLst>
      <p:ext uri="{BB962C8B-B14F-4D97-AF65-F5344CB8AC3E}">
        <p14:creationId xmlns:p14="http://schemas.microsoft.com/office/powerpoint/2010/main" val="3086036358"/>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Grp="1" noChangeArrowheads="1"/>
          </p:cNvSpPr>
          <p:nvPr>
            <p:ph type="title"/>
          </p:nvPr>
        </p:nvSpPr>
        <p:spPr bwMode="auto">
          <a:xfrm>
            <a:off x="1066800" y="8382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zh-TW" altLang="en-US" smtClean="0"/>
              <a:t>按一下以編輯母片標題樣式</a:t>
            </a:r>
          </a:p>
        </p:txBody>
      </p:sp>
      <p:sp>
        <p:nvSpPr>
          <p:cNvPr id="3079" name="Rectangle 7"/>
          <p:cNvSpPr>
            <a:spLocks noGrp="1" noChangeArrowheads="1"/>
          </p:cNvSpPr>
          <p:nvPr>
            <p:ph type="dt" sz="half" idx="2"/>
          </p:nvPr>
        </p:nvSpPr>
        <p:spPr bwMode="auto">
          <a:xfrm>
            <a:off x="1066800" y="6413500"/>
            <a:ext cx="19050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a:defRPr kumimoji="0" sz="1400">
                <a:solidFill>
                  <a:schemeClr val="tx2"/>
                </a:solidFill>
                <a:ea typeface="+mn-ea"/>
              </a:defRPr>
            </a:lvl1pPr>
          </a:lstStyle>
          <a:p>
            <a:pPr>
              <a:defRPr/>
            </a:pPr>
            <a:endParaRPr lang="en-US" altLang="zh-TW">
              <a:solidFill>
                <a:srgbClr val="2A3D7A"/>
              </a:solidFill>
            </a:endParaRPr>
          </a:p>
        </p:txBody>
      </p:sp>
      <p:sp>
        <p:nvSpPr>
          <p:cNvPr id="3080" name="Rectangle 8"/>
          <p:cNvSpPr>
            <a:spLocks noGrp="1" noChangeArrowheads="1"/>
          </p:cNvSpPr>
          <p:nvPr>
            <p:ph type="ftr" sz="quarter" idx="3"/>
          </p:nvPr>
        </p:nvSpPr>
        <p:spPr bwMode="auto">
          <a:xfrm>
            <a:off x="3429000" y="6413500"/>
            <a:ext cx="2895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a:defRPr kumimoji="0" sz="1400">
                <a:solidFill>
                  <a:schemeClr val="tx2"/>
                </a:solidFill>
                <a:ea typeface="+mn-ea"/>
              </a:defRPr>
            </a:lvl1pPr>
          </a:lstStyle>
          <a:p>
            <a:pPr>
              <a:defRPr/>
            </a:pPr>
            <a:endParaRPr lang="en-US" altLang="zh-TW">
              <a:solidFill>
                <a:srgbClr val="2A3D7A"/>
              </a:solidFill>
            </a:endParaRPr>
          </a:p>
        </p:txBody>
      </p:sp>
      <p:sp>
        <p:nvSpPr>
          <p:cNvPr id="3083" name="Rectangle 11"/>
          <p:cNvSpPr>
            <a:spLocks noGrp="1" noChangeArrowheads="1"/>
          </p:cNvSpPr>
          <p:nvPr>
            <p:ph type="sldNum" sz="quarter" idx="4"/>
          </p:nvPr>
        </p:nvSpPr>
        <p:spPr bwMode="auto">
          <a:xfrm>
            <a:off x="8229600" y="6413500"/>
            <a:ext cx="9144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kumimoji="0" sz="1400" b="1" smtClean="0">
                <a:solidFill>
                  <a:schemeClr val="tx2"/>
                </a:solidFill>
                <a:latin typeface="Times New Roman" pitchFamily="18" charset="0"/>
                <a:ea typeface="+mn-ea"/>
                <a:cs typeface="Times New Roman" pitchFamily="18" charset="0"/>
              </a:defRPr>
            </a:lvl1pPr>
          </a:lstStyle>
          <a:p>
            <a:pPr>
              <a:defRPr/>
            </a:pPr>
            <a:fld id="{55945D79-3215-41F1-9EED-9984A9A7883A}" type="slidenum">
              <a:rPr lang="en-US" altLang="zh-TW">
                <a:solidFill>
                  <a:srgbClr val="2A3D7A"/>
                </a:solidFill>
              </a:rPr>
              <a:pPr>
                <a:defRPr/>
              </a:pPr>
              <a:t>‹#›</a:t>
            </a:fld>
            <a:endParaRPr lang="en-US" altLang="zh-TW" dirty="0">
              <a:solidFill>
                <a:srgbClr val="2A3D7A"/>
              </a:solidFill>
            </a:endParaRPr>
          </a:p>
        </p:txBody>
      </p:sp>
      <p:sp>
        <p:nvSpPr>
          <p:cNvPr id="1030" name="Rectangle 12"/>
          <p:cNvSpPr>
            <a:spLocks noGrp="1" noChangeArrowheads="1"/>
          </p:cNvSpPr>
          <p:nvPr>
            <p:ph type="body" idx="1"/>
          </p:nvPr>
        </p:nvSpPr>
        <p:spPr bwMode="auto">
          <a:xfrm>
            <a:off x="1066800" y="210185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Tree>
    <p:extLst>
      <p:ext uri="{BB962C8B-B14F-4D97-AF65-F5344CB8AC3E}">
        <p14:creationId xmlns:p14="http://schemas.microsoft.com/office/powerpoint/2010/main" val="1753728156"/>
      </p:ext>
    </p:extLst>
  </p:cSld>
  <p:clrMap bg1="lt1" tx1="dk1" bg2="lt2" tx2="dk2" accent1="accent1" accent2="accent2" accent3="accent3" accent4="accent4" accent5="accent5" accent6="accent6" hlink="hlink" folHlink="folHlink"/>
  <p:sldLayoutIdLst>
    <p:sldLayoutId id="2147483927" r:id="rId1"/>
    <p:sldLayoutId id="2147483928" r:id="rId2"/>
    <p:sldLayoutId id="2147483929" r:id="rId3"/>
    <p:sldLayoutId id="2147483930" r:id="rId4"/>
    <p:sldLayoutId id="2147483931" r:id="rId5"/>
    <p:sldLayoutId id="2147483932" r:id="rId6"/>
    <p:sldLayoutId id="2147483933" r:id="rId7"/>
    <p:sldLayoutId id="2147483934" r:id="rId8"/>
    <p:sldLayoutId id="2147483935" r:id="rId9"/>
    <p:sldLayoutId id="2147483936" r:id="rId10"/>
    <p:sldLayoutId id="2147483937" r:id="rId11"/>
    <p:sldLayoutId id="2147483938" r:id="rId12"/>
    <p:sldLayoutId id="2147483939" r:id="rId13"/>
    <p:sldLayoutId id="2147483940" r:id="rId14"/>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imes New Roman" pitchFamily="18" charset="0"/>
          <a:ea typeface="新細明體" pitchFamily="18" charset="-120"/>
        </a:defRPr>
      </a:lvl2pPr>
      <a:lvl3pPr algn="l" rtl="0" eaLnBrk="0" fontAlgn="base" hangingPunct="0">
        <a:spcBef>
          <a:spcPct val="0"/>
        </a:spcBef>
        <a:spcAft>
          <a:spcPct val="0"/>
        </a:spcAft>
        <a:defRPr kumimoji="1" sz="4400">
          <a:solidFill>
            <a:schemeClr val="tx2"/>
          </a:solidFill>
          <a:latin typeface="Times New Roman" pitchFamily="18" charset="0"/>
          <a:ea typeface="新細明體" pitchFamily="18" charset="-120"/>
        </a:defRPr>
      </a:lvl3pPr>
      <a:lvl4pPr algn="l" rtl="0" eaLnBrk="0" fontAlgn="base" hangingPunct="0">
        <a:spcBef>
          <a:spcPct val="0"/>
        </a:spcBef>
        <a:spcAft>
          <a:spcPct val="0"/>
        </a:spcAft>
        <a:defRPr kumimoji="1" sz="4400">
          <a:solidFill>
            <a:schemeClr val="tx2"/>
          </a:solidFill>
          <a:latin typeface="Times New Roman" pitchFamily="18" charset="0"/>
          <a:ea typeface="新細明體" pitchFamily="18" charset="-120"/>
        </a:defRPr>
      </a:lvl4pPr>
      <a:lvl5pPr algn="l" rtl="0" eaLnBrk="0" fontAlgn="base" hangingPunct="0">
        <a:spcBef>
          <a:spcPct val="0"/>
        </a:spcBef>
        <a:spcAft>
          <a:spcPct val="0"/>
        </a:spcAft>
        <a:defRPr kumimoji="1" sz="4400">
          <a:solidFill>
            <a:schemeClr val="tx2"/>
          </a:solidFill>
          <a:latin typeface="Times New Roman" pitchFamily="18" charset="0"/>
          <a:ea typeface="新細明體" pitchFamily="18" charset="-120"/>
        </a:defRPr>
      </a:lvl5pPr>
      <a:lvl6pPr marL="457200" algn="l" rtl="0" fontAlgn="base">
        <a:spcBef>
          <a:spcPct val="0"/>
        </a:spcBef>
        <a:spcAft>
          <a:spcPct val="0"/>
        </a:spcAft>
        <a:defRPr kumimoji="1" sz="4400">
          <a:solidFill>
            <a:schemeClr val="tx2"/>
          </a:solidFill>
          <a:latin typeface="Times New Roman" pitchFamily="18" charset="0"/>
          <a:ea typeface="新細明體" pitchFamily="18" charset="-120"/>
        </a:defRPr>
      </a:lvl6pPr>
      <a:lvl7pPr marL="914400" algn="l" rtl="0" fontAlgn="base">
        <a:spcBef>
          <a:spcPct val="0"/>
        </a:spcBef>
        <a:spcAft>
          <a:spcPct val="0"/>
        </a:spcAft>
        <a:defRPr kumimoji="1" sz="4400">
          <a:solidFill>
            <a:schemeClr val="tx2"/>
          </a:solidFill>
          <a:latin typeface="Times New Roman" pitchFamily="18" charset="0"/>
          <a:ea typeface="新細明體" pitchFamily="18" charset="-120"/>
        </a:defRPr>
      </a:lvl7pPr>
      <a:lvl8pPr marL="1371600" algn="l" rtl="0" fontAlgn="base">
        <a:spcBef>
          <a:spcPct val="0"/>
        </a:spcBef>
        <a:spcAft>
          <a:spcPct val="0"/>
        </a:spcAft>
        <a:defRPr kumimoji="1" sz="4400">
          <a:solidFill>
            <a:schemeClr val="tx2"/>
          </a:solidFill>
          <a:latin typeface="Times New Roman" pitchFamily="18" charset="0"/>
          <a:ea typeface="新細明體" pitchFamily="18" charset="-120"/>
        </a:defRPr>
      </a:lvl8pPr>
      <a:lvl9pPr marL="1828800" algn="l" rtl="0" fontAlgn="base">
        <a:spcBef>
          <a:spcPct val="0"/>
        </a:spcBef>
        <a:spcAft>
          <a:spcPct val="0"/>
        </a:spcAft>
        <a:defRPr kumimoji="1" sz="4400">
          <a:solidFill>
            <a:schemeClr val="tx2"/>
          </a:solidFill>
          <a:latin typeface="Times New Roman" pitchFamily="18" charset="0"/>
          <a:ea typeface="新細明體" pitchFamily="18" charset="-120"/>
        </a:defRPr>
      </a:lvl9pPr>
    </p:titleStyle>
    <p:bodyStyle>
      <a:lvl1pPr marL="457200" indent="-457200" algn="l" rtl="0" eaLnBrk="0" fontAlgn="base" hangingPunct="0">
        <a:spcBef>
          <a:spcPct val="20000"/>
        </a:spcBef>
        <a:spcAft>
          <a:spcPct val="0"/>
        </a:spcAft>
        <a:buClr>
          <a:srgbClr val="A50021"/>
        </a:buClr>
        <a:buSzPct val="75000"/>
        <a:buFont typeface="Wingdings" pitchFamily="2" charset="2"/>
        <a:buChar char="n"/>
        <a:defRPr kumimoji="1"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itchFamily="2" charset="2"/>
        <a:buChar char="n"/>
        <a:defRPr kumimoji="1" sz="2800">
          <a:solidFill>
            <a:schemeClr val="tx1"/>
          </a:solidFill>
          <a:latin typeface="+mn-lt"/>
          <a:ea typeface="+mn-ea"/>
        </a:defRPr>
      </a:lvl2pPr>
      <a:lvl3pPr marL="1370013" indent="-228600" algn="l" rtl="0" eaLnBrk="0" fontAlgn="base" hangingPunct="0">
        <a:spcBef>
          <a:spcPct val="20000"/>
        </a:spcBef>
        <a:spcAft>
          <a:spcPct val="0"/>
        </a:spcAft>
        <a:buClr>
          <a:srgbClr val="666699"/>
        </a:buClr>
        <a:buSzPct val="70000"/>
        <a:buFont typeface="Wingdings" pitchFamily="2" charset="2"/>
        <a:buChar char="n"/>
        <a:defRPr kumimoji="1" sz="2400">
          <a:solidFill>
            <a:schemeClr val="tx1"/>
          </a:solidFill>
          <a:latin typeface="+mn-lt"/>
          <a:ea typeface="+mn-ea"/>
        </a:defRPr>
      </a:lvl3pPr>
      <a:lvl4pPr marL="1712913" indent="-228600" algn="l" rtl="0" eaLnBrk="0" fontAlgn="base" hangingPunct="0">
        <a:spcBef>
          <a:spcPct val="20000"/>
        </a:spcBef>
        <a:spcAft>
          <a:spcPct val="0"/>
        </a:spcAft>
        <a:buSzPct val="60000"/>
        <a:buFont typeface="Wingdings"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hlink"/>
        </a:buClr>
        <a:buSzPct val="55000"/>
        <a:buFont typeface="Wingdings"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hlink"/>
        </a:buClr>
        <a:buSzPct val="55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hlink"/>
        </a:buClr>
        <a:buSzPct val="55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hlink"/>
        </a:buClr>
        <a:buSzPct val="55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hlink"/>
        </a:buClr>
        <a:buSzPct val="55000"/>
        <a:buFont typeface="Wingdings" pitchFamily="2" charset="2"/>
        <a:buChar char="n"/>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農委會"/>
          <p:cNvPicPr>
            <a:picLocks noChangeAspect="1" noChangeArrowheads="1"/>
          </p:cNvPicPr>
          <p:nvPr/>
        </p:nvPicPr>
        <p:blipFill>
          <a:blip r:embed="rId3" cstate="print"/>
          <a:srcRect/>
          <a:stretch>
            <a:fillRect/>
          </a:stretch>
        </p:blipFill>
        <p:spPr bwMode="auto">
          <a:xfrm>
            <a:off x="0" y="0"/>
            <a:ext cx="1081088" cy="982663"/>
          </a:xfrm>
          <a:prstGeom prst="rect">
            <a:avLst/>
          </a:prstGeom>
          <a:noFill/>
          <a:ln w="9525">
            <a:noFill/>
            <a:miter lim="800000"/>
            <a:headEnd/>
            <a:tailEnd/>
          </a:ln>
        </p:spPr>
      </p:pic>
      <p:sp>
        <p:nvSpPr>
          <p:cNvPr id="4103" name="Rectangle 9"/>
          <p:cNvSpPr>
            <a:spLocks noChangeArrowheads="1"/>
          </p:cNvSpPr>
          <p:nvPr/>
        </p:nvSpPr>
        <p:spPr bwMode="auto">
          <a:xfrm>
            <a:off x="0" y="3933056"/>
            <a:ext cx="9144000" cy="1536700"/>
          </a:xfrm>
          <a:prstGeom prst="rect">
            <a:avLst/>
          </a:prstGeom>
          <a:noFill/>
          <a:ln w="9525">
            <a:noFill/>
            <a:miter lim="800000"/>
            <a:headEnd/>
            <a:tailEnd/>
          </a:ln>
        </p:spPr>
        <p:txBody>
          <a:bodyPr lIns="88368" tIns="44184" rIns="88368" bIns="44184" anchor="ctr"/>
          <a:lstStyle/>
          <a:p>
            <a:pPr marL="342900" indent="-342900">
              <a:lnSpc>
                <a:spcPct val="135000"/>
              </a:lnSpc>
              <a:buSzPct val="90000"/>
              <a:defRPr/>
            </a:pPr>
            <a:r>
              <a:rPr kumimoji="0" lang="en-US" altLang="zh-TW" sz="3000" b="1" dirty="0">
                <a:solidFill>
                  <a:srgbClr val="000099"/>
                </a:solidFill>
                <a:latin typeface="標楷體" pitchFamily="65" charset="-120"/>
              </a:rPr>
              <a:t> </a:t>
            </a:r>
            <a:r>
              <a:rPr kumimoji="0" lang="zh-TW" altLang="en-US" sz="2800" b="1" dirty="0">
                <a:solidFill>
                  <a:schemeClr val="accent2">
                    <a:lumMod val="25000"/>
                  </a:schemeClr>
                </a:solidFill>
                <a:latin typeface="標楷體" pitchFamily="65" charset="-120"/>
              </a:rPr>
              <a:t>行政院農業委員會企劃</a:t>
            </a:r>
            <a:r>
              <a:rPr kumimoji="0" lang="zh-TW" altLang="en-US" sz="2800" b="1" dirty="0" smtClean="0">
                <a:solidFill>
                  <a:schemeClr val="accent2">
                    <a:lumMod val="25000"/>
                  </a:schemeClr>
                </a:solidFill>
                <a:latin typeface="標楷體" pitchFamily="65" charset="-120"/>
              </a:rPr>
              <a:t>處</a:t>
            </a:r>
            <a:endParaRPr kumimoji="0" lang="en-US" altLang="zh-TW" sz="2800" b="1" dirty="0" smtClean="0">
              <a:solidFill>
                <a:schemeClr val="accent2">
                  <a:lumMod val="25000"/>
                </a:schemeClr>
              </a:solidFill>
              <a:latin typeface="標楷體" pitchFamily="65" charset="-120"/>
            </a:endParaRPr>
          </a:p>
          <a:p>
            <a:pPr marL="342900" indent="-342900">
              <a:lnSpc>
                <a:spcPct val="135000"/>
              </a:lnSpc>
              <a:buSzPct val="90000"/>
              <a:defRPr/>
            </a:pPr>
            <a:r>
              <a:rPr lang="en-US" altLang="zh-TW" sz="2800" b="1" dirty="0" smtClean="0">
                <a:solidFill>
                  <a:schemeClr val="accent2">
                    <a:lumMod val="25000"/>
                  </a:schemeClr>
                </a:solidFill>
                <a:latin typeface="標楷體" pitchFamily="65" charset="-120"/>
              </a:rPr>
              <a:t>111</a:t>
            </a:r>
            <a:r>
              <a:rPr lang="zh-TW" altLang="en-US" sz="2800" b="1" dirty="0" smtClean="0">
                <a:solidFill>
                  <a:schemeClr val="accent2">
                    <a:lumMod val="25000"/>
                  </a:schemeClr>
                </a:solidFill>
                <a:latin typeface="標楷體" pitchFamily="65" charset="-120"/>
              </a:rPr>
              <a:t>年</a:t>
            </a:r>
            <a:r>
              <a:rPr lang="en-US" altLang="zh-TW" sz="2800" b="1" dirty="0">
                <a:solidFill>
                  <a:schemeClr val="accent2">
                    <a:lumMod val="25000"/>
                  </a:schemeClr>
                </a:solidFill>
                <a:latin typeface="標楷體" pitchFamily="65" charset="-120"/>
              </a:rPr>
              <a:t>5</a:t>
            </a:r>
            <a:r>
              <a:rPr lang="zh-TW" altLang="en-US" sz="2800" b="1" dirty="0" smtClean="0">
                <a:solidFill>
                  <a:schemeClr val="accent2">
                    <a:lumMod val="25000"/>
                  </a:schemeClr>
                </a:solidFill>
                <a:latin typeface="標楷體" pitchFamily="65" charset="-120"/>
              </a:rPr>
              <a:t>月</a:t>
            </a:r>
            <a:endParaRPr lang="zh-TW" altLang="en-US" sz="2800" b="1" dirty="0">
              <a:solidFill>
                <a:schemeClr val="accent2">
                  <a:lumMod val="25000"/>
                </a:schemeClr>
              </a:solidFill>
              <a:latin typeface="標楷體" pitchFamily="65" charset="-120"/>
            </a:endParaRPr>
          </a:p>
        </p:txBody>
      </p:sp>
      <p:sp>
        <p:nvSpPr>
          <p:cNvPr id="9" name="投影片編號版面配置區 8"/>
          <p:cNvSpPr>
            <a:spLocks noGrp="1"/>
          </p:cNvSpPr>
          <p:nvPr>
            <p:ph type="sldNum" sz="quarter" idx="12"/>
          </p:nvPr>
        </p:nvSpPr>
        <p:spPr/>
        <p:txBody>
          <a:bodyPr/>
          <a:lstStyle/>
          <a:p>
            <a:fld id="{D3973B1B-19B4-4494-90DB-E78F6FD6B72E}" type="slidenum">
              <a:rPr lang="en-US" altLang="zh-TW" smtClean="0"/>
              <a:pPr/>
              <a:t>1</a:t>
            </a:fld>
            <a:endParaRPr lang="en-US" altLang="zh-TW" dirty="0"/>
          </a:p>
        </p:txBody>
      </p:sp>
      <p:sp>
        <p:nvSpPr>
          <p:cNvPr id="5" name="矩形 4"/>
          <p:cNvSpPr/>
          <p:nvPr/>
        </p:nvSpPr>
        <p:spPr>
          <a:xfrm>
            <a:off x="1043608" y="1196752"/>
            <a:ext cx="6984776" cy="1754326"/>
          </a:xfrm>
          <a:prstGeom prst="rect">
            <a:avLst/>
          </a:prstGeom>
        </p:spPr>
        <p:txBody>
          <a:bodyPr wrap="square">
            <a:spAutoFit/>
          </a:bodyPr>
          <a:lstStyle/>
          <a:p>
            <a:r>
              <a:rPr lang="zh-TW" altLang="zh-TW" sz="3600" b="1" dirty="0" smtClean="0"/>
              <a:t>農業主管機關同意農業用地</a:t>
            </a:r>
            <a:endParaRPr lang="en-US" altLang="zh-TW" sz="3600" b="1" dirty="0" smtClean="0"/>
          </a:p>
          <a:p>
            <a:r>
              <a:rPr lang="zh-TW" altLang="zh-TW" sz="3600" b="1" dirty="0" smtClean="0"/>
              <a:t>變更</a:t>
            </a:r>
            <a:r>
              <a:rPr lang="zh-TW" altLang="en-US" sz="3600" b="1" dirty="0" smtClean="0"/>
              <a:t>使用</a:t>
            </a:r>
            <a:r>
              <a:rPr lang="zh-TW" altLang="zh-TW" sz="3600" b="1" dirty="0" smtClean="0"/>
              <a:t>審查</a:t>
            </a:r>
            <a:r>
              <a:rPr lang="zh-TW" altLang="en-US" sz="3600" b="1" dirty="0" smtClean="0"/>
              <a:t>作業要點</a:t>
            </a:r>
            <a:endParaRPr lang="en-US" altLang="zh-TW" sz="3600" b="1" dirty="0" smtClean="0"/>
          </a:p>
          <a:p>
            <a:r>
              <a:rPr lang="zh-TW" altLang="zh-TW" sz="3600" b="1" dirty="0" smtClean="0"/>
              <a:t>之</a:t>
            </a:r>
            <a:r>
              <a:rPr lang="zh-TW" altLang="en-US" sz="3600" b="1" dirty="0"/>
              <a:t>說明</a:t>
            </a:r>
            <a:r>
              <a:rPr lang="zh-TW" altLang="zh-TW" sz="3600" b="1" dirty="0" smtClean="0"/>
              <a:t>與行政實務</a:t>
            </a:r>
            <a:endParaRPr lang="zh-TW" altLang="en-US"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51520" y="260648"/>
            <a:ext cx="8305800" cy="504812"/>
          </a:xfrm>
        </p:spPr>
        <p:txBody>
          <a:bodyPr>
            <a:normAutofit fontScale="77500" lnSpcReduction="20000"/>
          </a:bodyPr>
          <a:lstStyle/>
          <a:p>
            <a:pPr eaLnBrk="1" hangingPunct="1">
              <a:lnSpc>
                <a:spcPct val="140000"/>
              </a:lnSpc>
              <a:spcBef>
                <a:spcPts val="600"/>
              </a:spcBef>
              <a:buFont typeface="Wingdings" pitchFamily="2" charset="2"/>
              <a:buChar char="l"/>
              <a:defRPr/>
            </a:pPr>
            <a:r>
              <a:rPr lang="zh-TW" altLang="en-US" sz="2800" b="1" dirty="0">
                <a:solidFill>
                  <a:srgbClr val="003366"/>
                </a:solidFill>
                <a:latin typeface="標楷體" pitchFamily="65" charset="-120"/>
                <a:ea typeface="標楷體" pitchFamily="65" charset="-120"/>
              </a:rPr>
              <a:t>相關函釋</a:t>
            </a:r>
            <a:endParaRPr lang="en-US" altLang="zh-TW" sz="2800" b="1" dirty="0" smtClean="0">
              <a:solidFill>
                <a:srgbClr val="003366"/>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10</a:t>
            </a:fld>
            <a:endParaRPr lang="en-US" altLang="zh-TW" dirty="0"/>
          </a:p>
        </p:txBody>
      </p:sp>
      <p:sp>
        <p:nvSpPr>
          <p:cNvPr id="13" name="圓角矩形 21"/>
          <p:cNvSpPr>
            <a:spLocks noChangeArrowheads="1"/>
          </p:cNvSpPr>
          <p:nvPr/>
        </p:nvSpPr>
        <p:spPr bwMode="auto">
          <a:xfrm>
            <a:off x="330368" y="764704"/>
            <a:ext cx="8642350" cy="3024336"/>
          </a:xfrm>
          <a:prstGeom prst="roundRect">
            <a:avLst>
              <a:gd name="adj" fmla="val 16667"/>
            </a:avLst>
          </a:prstGeom>
          <a:solidFill>
            <a:srgbClr val="FFFF99">
              <a:alpha val="2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57188" indent="-357188" algn="l">
              <a:buFont typeface="Wingdings" panose="05000000000000000000" pitchFamily="2" charset="2"/>
              <a:buChar char="l"/>
            </a:pPr>
            <a:r>
              <a:rPr lang="zh-TW" altLang="en-US" b="1" dirty="0" smtClean="0">
                <a:solidFill>
                  <a:schemeClr val="tx1"/>
                </a:solidFill>
                <a:latin typeface="標楷體" panose="03000509000000000000" pitchFamily="65" charset="-120"/>
              </a:rPr>
              <a:t>釋申請非農業之容許使用，現況有違規未</a:t>
            </a:r>
            <a:r>
              <a:rPr lang="zh-TW" altLang="en-US" b="1" dirty="0">
                <a:solidFill>
                  <a:schemeClr val="tx1"/>
                </a:solidFill>
                <a:latin typeface="標楷體" panose="03000509000000000000" pitchFamily="65" charset="-120"/>
              </a:rPr>
              <a:t>改善或恢復原狀前，得</a:t>
            </a:r>
            <a:r>
              <a:rPr lang="zh-TW" altLang="en-US" b="1" dirty="0" smtClean="0">
                <a:solidFill>
                  <a:schemeClr val="tx1"/>
                </a:solidFill>
                <a:latin typeface="標楷體" panose="03000509000000000000" pitchFamily="65" charset="-120"/>
              </a:rPr>
              <a:t>否同意疑義</a:t>
            </a:r>
            <a:endParaRPr lang="en-US" altLang="zh-TW" b="1" dirty="0">
              <a:solidFill>
                <a:schemeClr val="tx1"/>
              </a:solidFill>
              <a:latin typeface="標楷體" panose="03000509000000000000" pitchFamily="65" charset="-120"/>
            </a:endParaRPr>
          </a:p>
          <a:p>
            <a:pPr marL="342900" lvl="0" indent="-342900" algn="just">
              <a:buClr>
                <a:schemeClr val="tx1"/>
              </a:buClr>
              <a:buFont typeface="Wingdings" panose="05000000000000000000" pitchFamily="2" charset="2"/>
              <a:buChar char="ü"/>
            </a:pPr>
            <a:r>
              <a:rPr lang="zh-TW" altLang="en-US" dirty="0"/>
              <a:t>參依農業用地作農業設施容許使用之申請案件，其土地需符合土地使用管制相關法令規定，始得</a:t>
            </a:r>
            <a:r>
              <a:rPr lang="zh-TW" altLang="en-US" dirty="0" smtClean="0"/>
              <a:t>同意。</a:t>
            </a:r>
            <a:endParaRPr lang="en-US" altLang="zh-TW" dirty="0" smtClean="0"/>
          </a:p>
          <a:p>
            <a:pPr marL="342900" lvl="0" indent="-342900" algn="just">
              <a:spcBef>
                <a:spcPts val="600"/>
              </a:spcBef>
              <a:buClr>
                <a:schemeClr val="tx1"/>
              </a:buClr>
              <a:buFont typeface="Wingdings" panose="05000000000000000000" pitchFamily="2" charset="2"/>
              <a:buChar char="ü"/>
            </a:pPr>
            <a:r>
              <a:rPr lang="zh-TW" altLang="en-US" dirty="0" smtClean="0"/>
              <a:t>農業</a:t>
            </a:r>
            <a:r>
              <a:rPr lang="zh-TW" altLang="en-US" dirty="0"/>
              <a:t>用地上作非農業使用性質之案件，</a:t>
            </a:r>
            <a:r>
              <a:rPr lang="zh-TW" altLang="en-US" u="sng" dirty="0">
                <a:solidFill>
                  <a:srgbClr val="660066"/>
                </a:solidFill>
              </a:rPr>
              <a:t>應相較農業設施容許案之審認較為嚴格</a:t>
            </a:r>
            <a:r>
              <a:rPr lang="zh-TW" altLang="en-US" dirty="0" smtClean="0"/>
              <a:t>，倘</a:t>
            </a:r>
            <a:r>
              <a:rPr lang="zh-TW" altLang="en-US" dirty="0"/>
              <a:t>於受理申請案件時，該農業用地上之違規事項尚未改善</a:t>
            </a:r>
            <a:r>
              <a:rPr lang="zh-TW" altLang="en-US" dirty="0" smtClean="0"/>
              <a:t>完成，應不予同意容許使用。</a:t>
            </a:r>
            <a:endParaRPr lang="en-US" altLang="zh-TW" dirty="0" smtClean="0"/>
          </a:p>
          <a:p>
            <a:pPr lvl="0" algn="just"/>
            <a:endParaRPr lang="zh-TW" altLang="zh-TW" dirty="0"/>
          </a:p>
        </p:txBody>
      </p:sp>
      <p:sp>
        <p:nvSpPr>
          <p:cNvPr id="6" name="圓角矩形 21"/>
          <p:cNvSpPr>
            <a:spLocks noChangeArrowheads="1"/>
          </p:cNvSpPr>
          <p:nvPr/>
        </p:nvSpPr>
        <p:spPr bwMode="auto">
          <a:xfrm>
            <a:off x="330369" y="3933056"/>
            <a:ext cx="8642350" cy="2780928"/>
          </a:xfrm>
          <a:prstGeom prst="roundRect">
            <a:avLst>
              <a:gd name="adj" fmla="val 16667"/>
            </a:avLst>
          </a:prstGeom>
          <a:solidFill>
            <a:srgbClr val="FFFF99">
              <a:alpha val="2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algn="l">
              <a:spcAft>
                <a:spcPts val="600"/>
              </a:spcAft>
              <a:buFont typeface="Wingdings" panose="05000000000000000000" pitchFamily="2" charset="2"/>
              <a:buChar char="l"/>
            </a:pPr>
            <a:r>
              <a:rPr lang="zh-TW" altLang="en-US" b="1" dirty="0" smtClean="0">
                <a:solidFill>
                  <a:schemeClr val="tx1"/>
                </a:solidFill>
                <a:latin typeface="標楷體" panose="03000509000000000000" pitchFamily="65" charset="-120"/>
              </a:rPr>
              <a:t>釋</a:t>
            </a:r>
            <a:r>
              <a:rPr lang="zh-TW" altLang="en-US" b="1" dirty="0" smtClean="0">
                <a:solidFill>
                  <a:srgbClr val="FF0000"/>
                </a:solidFill>
                <a:latin typeface="標楷體" panose="03000509000000000000" pitchFamily="65" charset="-120"/>
              </a:rPr>
              <a:t>用地變更案件</a:t>
            </a:r>
            <a:r>
              <a:rPr lang="zh-TW" altLang="en-US" b="1" dirty="0" smtClean="0">
                <a:solidFill>
                  <a:schemeClr val="tx1"/>
                </a:solidFill>
                <a:latin typeface="標楷體" panose="03000509000000000000" pitchFamily="65" charset="-120"/>
              </a:rPr>
              <a:t>現況</a:t>
            </a:r>
            <a:r>
              <a:rPr lang="zh-TW" altLang="en-US" b="1" dirty="0">
                <a:solidFill>
                  <a:schemeClr val="tx1"/>
                </a:solidFill>
                <a:latin typeface="標楷體" panose="03000509000000000000" pitchFamily="65" charset="-120"/>
              </a:rPr>
              <a:t>有</a:t>
            </a:r>
            <a:r>
              <a:rPr lang="zh-TW" altLang="en-US" b="1" dirty="0" smtClean="0">
                <a:solidFill>
                  <a:schemeClr val="tx1"/>
                </a:solidFill>
                <a:latin typeface="標楷體" panose="03000509000000000000" pitchFamily="65" charset="-120"/>
              </a:rPr>
              <a:t>違規，裁處及變更程序得併行為之</a:t>
            </a:r>
            <a:endParaRPr lang="en-US" altLang="zh-TW" b="1" dirty="0" smtClean="0">
              <a:solidFill>
                <a:srgbClr val="FF0000"/>
              </a:solidFill>
              <a:latin typeface="標楷體" panose="03000509000000000000" pitchFamily="65" charset="-120"/>
            </a:endParaRPr>
          </a:p>
          <a:p>
            <a:pPr marL="342900" indent="-342900" algn="l">
              <a:buFont typeface="Wingdings" panose="05000000000000000000" pitchFamily="2" charset="2"/>
              <a:buChar char="ü"/>
            </a:pPr>
            <a:r>
              <a:rPr lang="zh-TW" altLang="en-US" dirty="0" smtClean="0">
                <a:solidFill>
                  <a:schemeClr val="tx1">
                    <a:lumMod val="95000"/>
                    <a:lumOff val="5000"/>
                  </a:schemeClr>
                </a:solidFill>
                <a:latin typeface="標楷體" panose="03000509000000000000" pitchFamily="65" charset="-120"/>
              </a:rPr>
              <a:t>對於</a:t>
            </a:r>
            <a:r>
              <a:rPr lang="zh-TW" altLang="en-US" dirty="0">
                <a:solidFill>
                  <a:schemeClr val="tx1">
                    <a:lumMod val="95000"/>
                    <a:lumOff val="5000"/>
                  </a:schemeClr>
                </a:solidFill>
                <a:latin typeface="標楷體" panose="03000509000000000000" pitchFamily="65" charset="-120"/>
              </a:rPr>
              <a:t>非都市土地違規使用案，如</a:t>
            </a:r>
            <a:r>
              <a:rPr lang="zh-TW" altLang="en-US" b="1" dirty="0">
                <a:solidFill>
                  <a:schemeClr val="tx1">
                    <a:lumMod val="95000"/>
                    <a:lumOff val="5000"/>
                  </a:schemeClr>
                </a:solidFill>
                <a:latin typeface="標楷體" panose="03000509000000000000" pitchFamily="65" charset="-120"/>
              </a:rPr>
              <a:t>符合非都市土地使用分區或用地變更之規定</a:t>
            </a:r>
            <a:r>
              <a:rPr lang="zh-TW" altLang="en-US" dirty="0">
                <a:solidFill>
                  <a:schemeClr val="tx1">
                    <a:lumMod val="95000"/>
                    <a:lumOff val="5000"/>
                  </a:schemeClr>
                </a:solidFill>
                <a:latin typeface="標楷體" panose="03000509000000000000" pitchFamily="65" charset="-120"/>
              </a:rPr>
              <a:t>者，由縣市政府先依區域計畫法第</a:t>
            </a:r>
            <a:r>
              <a:rPr lang="en-US" altLang="zh-TW" dirty="0">
                <a:solidFill>
                  <a:schemeClr val="tx1">
                    <a:lumMod val="95000"/>
                    <a:lumOff val="5000"/>
                  </a:schemeClr>
                </a:solidFill>
                <a:latin typeface="標楷體" panose="03000509000000000000" pitchFamily="65" charset="-120"/>
              </a:rPr>
              <a:t>21</a:t>
            </a:r>
            <a:r>
              <a:rPr lang="zh-TW" altLang="en-US" dirty="0">
                <a:solidFill>
                  <a:schemeClr val="tx1">
                    <a:lumMod val="95000"/>
                    <a:lumOff val="5000"/>
                  </a:schemeClr>
                </a:solidFill>
                <a:latin typeface="標楷體" panose="03000509000000000000" pitchFamily="65" charset="-120"/>
              </a:rPr>
              <a:t>條及</a:t>
            </a:r>
            <a:r>
              <a:rPr lang="en-US" altLang="zh-TW" dirty="0">
                <a:solidFill>
                  <a:schemeClr val="tx1">
                    <a:lumMod val="95000"/>
                    <a:lumOff val="5000"/>
                  </a:schemeClr>
                </a:solidFill>
                <a:latin typeface="標楷體" panose="03000509000000000000" pitchFamily="65" charset="-120"/>
              </a:rPr>
              <a:t>22</a:t>
            </a:r>
            <a:r>
              <a:rPr lang="zh-TW" altLang="en-US" dirty="0">
                <a:solidFill>
                  <a:schemeClr val="tx1">
                    <a:lumMod val="95000"/>
                    <a:lumOff val="5000"/>
                  </a:schemeClr>
                </a:solidFill>
                <a:latin typeface="標楷體" panose="03000509000000000000" pitchFamily="65" charset="-120"/>
              </a:rPr>
              <a:t>條規定懲處後，申請人即可依相關規定辦理土地使用</a:t>
            </a:r>
            <a:r>
              <a:rPr lang="zh-TW" altLang="en-US" dirty="0" smtClean="0">
                <a:solidFill>
                  <a:schemeClr val="tx1">
                    <a:lumMod val="95000"/>
                    <a:lumOff val="5000"/>
                  </a:schemeClr>
                </a:solidFill>
                <a:latin typeface="標楷體" panose="03000509000000000000" pitchFamily="65" charset="-120"/>
              </a:rPr>
              <a:t>變更，故「</a:t>
            </a:r>
            <a:r>
              <a:rPr lang="zh-TW" altLang="en-US" b="1" dirty="0">
                <a:solidFill>
                  <a:srgbClr val="FF0000"/>
                </a:solidFill>
                <a:latin typeface="標楷體" panose="03000509000000000000" pitchFamily="65" charset="-120"/>
              </a:rPr>
              <a:t>農業用地違規行為之裁處與變更編定之處理程序，尚得併同為之</a:t>
            </a:r>
            <a:r>
              <a:rPr lang="zh-TW" altLang="en-US" dirty="0">
                <a:solidFill>
                  <a:schemeClr val="tx1">
                    <a:lumMod val="95000"/>
                    <a:lumOff val="5000"/>
                  </a:schemeClr>
                </a:solidFill>
                <a:latin typeface="標楷體" panose="03000509000000000000" pitchFamily="65" charset="-120"/>
              </a:rPr>
              <a:t>．．．」。</a:t>
            </a:r>
            <a:endParaRPr lang="zh-TW" altLang="zh-TW" dirty="0">
              <a:solidFill>
                <a:schemeClr val="tx1">
                  <a:lumMod val="95000"/>
                  <a:lumOff val="5000"/>
                </a:schemeClr>
              </a:solidFill>
            </a:endParaRPr>
          </a:p>
        </p:txBody>
      </p:sp>
    </p:spTree>
    <p:extLst>
      <p:ext uri="{BB962C8B-B14F-4D97-AF65-F5344CB8AC3E}">
        <p14:creationId xmlns:p14="http://schemas.microsoft.com/office/powerpoint/2010/main" val="20577442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11</a:t>
            </a:fld>
            <a:endParaRPr lang="en-US" altLang="zh-TW" dirty="0"/>
          </a:p>
        </p:txBody>
      </p:sp>
      <p:sp>
        <p:nvSpPr>
          <p:cNvPr id="2" name="文字方塊 1"/>
          <p:cNvSpPr txBox="1"/>
          <p:nvPr/>
        </p:nvSpPr>
        <p:spPr>
          <a:xfrm>
            <a:off x="251520" y="693181"/>
            <a:ext cx="8369599" cy="461665"/>
          </a:xfrm>
          <a:prstGeom prst="rect">
            <a:avLst/>
          </a:prstGeom>
          <a:noFill/>
        </p:spPr>
        <p:txBody>
          <a:bodyPr wrap="none" rtlCol="0">
            <a:spAutoFit/>
          </a:bodyPr>
          <a:lstStyle/>
          <a:p>
            <a:pPr marL="342900" indent="-342900" algn="l">
              <a:buFont typeface="Wingdings" panose="05000000000000000000" pitchFamily="2" charset="2"/>
              <a:buChar char="l"/>
            </a:pPr>
            <a:r>
              <a:rPr lang="zh-TW" altLang="en-US" b="1" dirty="0" smtClean="0">
                <a:solidFill>
                  <a:srgbClr val="000099"/>
                </a:solidFill>
              </a:rPr>
              <a:t>臨時使用案件初審意見表</a:t>
            </a:r>
            <a:r>
              <a:rPr lang="en-US" altLang="zh-TW" sz="2000" dirty="0" smtClean="0"/>
              <a:t>(</a:t>
            </a:r>
            <a:r>
              <a:rPr lang="en-US" altLang="zh-TW" sz="2000" dirty="0"/>
              <a:t>103</a:t>
            </a:r>
            <a:r>
              <a:rPr lang="zh-TW" altLang="en-US" sz="2000" dirty="0" smtClean="0"/>
              <a:t>年</a:t>
            </a:r>
            <a:r>
              <a:rPr lang="en-US" altLang="zh-TW" sz="2000" dirty="0" smtClean="0"/>
              <a:t>2</a:t>
            </a:r>
            <a:r>
              <a:rPr lang="zh-TW" altLang="en-US" sz="2000" dirty="0" smtClean="0"/>
              <a:t>月</a:t>
            </a:r>
            <a:r>
              <a:rPr lang="en-US" altLang="zh-TW" sz="2000" dirty="0" smtClean="0"/>
              <a:t>5</a:t>
            </a:r>
            <a:r>
              <a:rPr lang="zh-TW" altLang="en-US" sz="2000" dirty="0" smtClean="0"/>
              <a:t>日</a:t>
            </a:r>
            <a:r>
              <a:rPr lang="zh-TW" altLang="en-US" sz="2000" dirty="0"/>
              <a:t>農企字第</a:t>
            </a:r>
            <a:r>
              <a:rPr lang="en-US" altLang="zh-TW" sz="2000" dirty="0"/>
              <a:t>1030012075</a:t>
            </a:r>
            <a:r>
              <a:rPr lang="zh-TW" altLang="en-US" sz="2000" dirty="0" smtClean="0"/>
              <a:t>號</a:t>
            </a:r>
            <a:r>
              <a:rPr lang="en-US" altLang="zh-TW" sz="2000" dirty="0" smtClean="0"/>
              <a:t>)</a:t>
            </a:r>
            <a:r>
              <a:rPr lang="zh-TW" altLang="en-US" dirty="0" smtClean="0"/>
              <a:t>：</a:t>
            </a:r>
            <a:endParaRPr lang="zh-TW" altLang="en-US" dirty="0"/>
          </a:p>
        </p:txBody>
      </p:sp>
      <p:graphicFrame>
        <p:nvGraphicFramePr>
          <p:cNvPr id="3" name="表格 2"/>
          <p:cNvGraphicFramePr>
            <a:graphicFrameLocks noGrp="1"/>
          </p:cNvGraphicFramePr>
          <p:nvPr>
            <p:extLst>
              <p:ext uri="{D42A27DB-BD31-4B8C-83A1-F6EECF244321}">
                <p14:modId xmlns:p14="http://schemas.microsoft.com/office/powerpoint/2010/main" val="3491192043"/>
              </p:ext>
            </p:extLst>
          </p:nvPr>
        </p:nvGraphicFramePr>
        <p:xfrm>
          <a:off x="683568" y="1268760"/>
          <a:ext cx="7632848" cy="5054600"/>
        </p:xfrm>
        <a:graphic>
          <a:graphicData uri="http://schemas.openxmlformats.org/drawingml/2006/table">
            <a:tbl>
              <a:tblPr/>
              <a:tblGrid>
                <a:gridCol w="1200203"/>
                <a:gridCol w="4200398"/>
                <a:gridCol w="1368152"/>
                <a:gridCol w="864095"/>
              </a:tblGrid>
              <a:tr h="153618">
                <a:tc gridSpan="4">
                  <a:txBody>
                    <a:bodyPr/>
                    <a:lstStyle/>
                    <a:p>
                      <a:pPr algn="just">
                        <a:lnSpc>
                          <a:spcPts val="2100"/>
                        </a:lnSpc>
                        <a:spcAft>
                          <a:spcPts val="0"/>
                        </a:spcAft>
                        <a:tabLst>
                          <a:tab pos="3581400" algn="l"/>
                        </a:tabLst>
                      </a:pPr>
                      <a:endParaRPr lang="zh-TW" sz="2000" kern="100" dirty="0">
                        <a:effectLst/>
                        <a:latin typeface="Times New Roman"/>
                        <a:ea typeface="新細明體"/>
                      </a:endParaRPr>
                    </a:p>
                  </a:txBody>
                  <a:tcPr marL="13437" marR="13437" marT="0" marB="0" anchor="b">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01552">
                <a:tc gridSpan="2">
                  <a:txBody>
                    <a:bodyPr/>
                    <a:lstStyle/>
                    <a:p>
                      <a:pPr>
                        <a:lnSpc>
                          <a:spcPts val="2100"/>
                        </a:lnSpc>
                        <a:spcAft>
                          <a:spcPts val="0"/>
                        </a:spcAft>
                        <a:tabLst>
                          <a:tab pos="3581400" algn="l"/>
                        </a:tabLst>
                      </a:pPr>
                      <a:r>
                        <a:rPr lang="zh-TW" sz="2000" kern="0" dirty="0">
                          <a:solidFill>
                            <a:srgbClr val="000000"/>
                          </a:solidFill>
                          <a:effectLst/>
                          <a:latin typeface="Times New Roman"/>
                          <a:ea typeface="標楷體"/>
                        </a:rPr>
                        <a:t>審查項目</a:t>
                      </a:r>
                      <a:endParaRPr lang="zh-TW" sz="2000" kern="100" dirty="0">
                        <a:effectLst/>
                        <a:latin typeface="Times New Roman"/>
                        <a:ea typeface="新細明體"/>
                      </a:endParaRPr>
                    </a:p>
                  </a:txBody>
                  <a:tcPr marL="13437" marR="134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nSpc>
                          <a:spcPts val="2100"/>
                        </a:lnSpc>
                        <a:spcAft>
                          <a:spcPts val="0"/>
                        </a:spcAft>
                        <a:tabLst>
                          <a:tab pos="3581400" algn="l"/>
                        </a:tabLst>
                      </a:pPr>
                      <a:r>
                        <a:rPr lang="zh-TW" sz="2000" kern="100" dirty="0">
                          <a:solidFill>
                            <a:srgbClr val="000000"/>
                          </a:solidFill>
                          <a:effectLst/>
                          <a:latin typeface="Times New Roman"/>
                          <a:ea typeface="標楷體"/>
                        </a:rPr>
                        <a:t>審查意見</a:t>
                      </a:r>
                      <a:endParaRPr lang="zh-TW" sz="2000" kern="100" dirty="0">
                        <a:effectLst/>
                        <a:latin typeface="Times New Roman"/>
                        <a:ea typeface="新細明體"/>
                      </a:endParaRPr>
                    </a:p>
                  </a:txBody>
                  <a:tcPr marL="13437" marR="134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100"/>
                        </a:lnSpc>
                        <a:spcAft>
                          <a:spcPts val="0"/>
                        </a:spcAft>
                        <a:tabLst>
                          <a:tab pos="3581400" algn="l"/>
                        </a:tabLst>
                      </a:pPr>
                      <a:r>
                        <a:rPr lang="zh-TW" sz="2000" kern="100">
                          <a:solidFill>
                            <a:srgbClr val="000000"/>
                          </a:solidFill>
                          <a:effectLst/>
                          <a:latin typeface="Times New Roman"/>
                          <a:ea typeface="標楷體"/>
                        </a:rPr>
                        <a:t>備註</a:t>
                      </a:r>
                      <a:endParaRPr lang="zh-TW" sz="2000" kern="100">
                        <a:effectLst/>
                        <a:latin typeface="Times New Roman"/>
                        <a:ea typeface="新細明體"/>
                      </a:endParaRPr>
                    </a:p>
                  </a:txBody>
                  <a:tcPr marL="13437" marR="134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747">
                <a:tc gridSpan="2">
                  <a:txBody>
                    <a:bodyPr/>
                    <a:lstStyle/>
                    <a:p>
                      <a:pPr marL="180340" indent="-170815" algn="just">
                        <a:lnSpc>
                          <a:spcPts val="2300"/>
                        </a:lnSpc>
                        <a:spcAft>
                          <a:spcPts val="0"/>
                        </a:spcAft>
                        <a:tabLst>
                          <a:tab pos="3581400" algn="l"/>
                        </a:tabLst>
                      </a:pPr>
                      <a:r>
                        <a:rPr lang="en-US" sz="2000" kern="100" dirty="0">
                          <a:solidFill>
                            <a:srgbClr val="000000"/>
                          </a:solidFill>
                          <a:effectLst/>
                          <a:latin typeface="標楷體"/>
                          <a:ea typeface="新細明體"/>
                        </a:rPr>
                        <a:t>1.</a:t>
                      </a:r>
                      <a:r>
                        <a:rPr lang="zh-TW" sz="2000" kern="100" dirty="0">
                          <a:solidFill>
                            <a:srgbClr val="000000"/>
                          </a:solidFill>
                          <a:effectLst/>
                          <a:latin typeface="Times New Roman"/>
                          <a:ea typeface="標楷體"/>
                        </a:rPr>
                        <a:t>是否規劃設置隔離綠帶或設施</a:t>
                      </a:r>
                      <a:endParaRPr lang="zh-TW" sz="2000" kern="100" dirty="0">
                        <a:effectLst/>
                        <a:latin typeface="Times New Roman"/>
                        <a:ea typeface="新細明體"/>
                      </a:endParaRPr>
                    </a:p>
                  </a:txBody>
                  <a:tcPr marL="13437" marR="13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gn="just">
                        <a:lnSpc>
                          <a:spcPts val="2100"/>
                        </a:lnSpc>
                        <a:spcAft>
                          <a:spcPts val="0"/>
                        </a:spcAft>
                        <a:tabLst>
                          <a:tab pos="3581400" algn="l"/>
                        </a:tabLst>
                      </a:pPr>
                      <a:r>
                        <a:rPr lang="zh-TW" sz="2000" kern="100">
                          <a:solidFill>
                            <a:srgbClr val="000000"/>
                          </a:solidFill>
                          <a:effectLst/>
                          <a:latin typeface="Times New Roman"/>
                          <a:ea typeface="標楷體"/>
                        </a:rPr>
                        <a:t>□是</a:t>
                      </a:r>
                      <a:r>
                        <a:rPr lang="en-US" sz="2000" kern="100">
                          <a:solidFill>
                            <a:srgbClr val="000000"/>
                          </a:solidFill>
                          <a:effectLst/>
                          <a:latin typeface="Times New Roman"/>
                          <a:ea typeface="標楷體"/>
                        </a:rPr>
                        <a:t>    </a:t>
                      </a:r>
                      <a:r>
                        <a:rPr lang="zh-TW" sz="2000" kern="100">
                          <a:solidFill>
                            <a:srgbClr val="000000"/>
                          </a:solidFill>
                          <a:effectLst/>
                          <a:latin typeface="Times New Roman"/>
                          <a:ea typeface="標楷體"/>
                        </a:rPr>
                        <a:t>□否</a:t>
                      </a:r>
                      <a:endParaRPr lang="zh-TW" sz="2000" kern="100">
                        <a:effectLst/>
                        <a:latin typeface="Times New Roman"/>
                        <a:ea typeface="新細明體"/>
                      </a:endParaRPr>
                    </a:p>
                  </a:txBody>
                  <a:tcPr marL="13437" marR="13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100"/>
                        </a:lnSpc>
                        <a:spcAft>
                          <a:spcPts val="0"/>
                        </a:spcAft>
                        <a:tabLst>
                          <a:tab pos="3581400" algn="l"/>
                        </a:tabLst>
                      </a:pPr>
                      <a:r>
                        <a:rPr lang="en-US" sz="2000" kern="100">
                          <a:solidFill>
                            <a:srgbClr val="000000"/>
                          </a:solidFill>
                          <a:effectLst/>
                          <a:latin typeface="標楷體"/>
                          <a:ea typeface="新細明體"/>
                        </a:rPr>
                        <a:t> </a:t>
                      </a:r>
                      <a:endParaRPr lang="zh-TW" sz="2000" kern="100">
                        <a:effectLst/>
                        <a:latin typeface="Times New Roman"/>
                        <a:ea typeface="新細明體"/>
                      </a:endParaRPr>
                    </a:p>
                  </a:txBody>
                  <a:tcPr marL="13437" marR="13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0286">
                <a:tc gridSpan="2">
                  <a:txBody>
                    <a:bodyPr/>
                    <a:lstStyle/>
                    <a:p>
                      <a:pPr marL="180340" indent="-170815" algn="just">
                        <a:lnSpc>
                          <a:spcPts val="2300"/>
                        </a:lnSpc>
                        <a:spcAft>
                          <a:spcPts val="0"/>
                        </a:spcAft>
                        <a:tabLst>
                          <a:tab pos="3581400" algn="l"/>
                        </a:tabLst>
                      </a:pPr>
                      <a:r>
                        <a:rPr lang="en-US" sz="2000" kern="100" dirty="0">
                          <a:solidFill>
                            <a:srgbClr val="000000"/>
                          </a:solidFill>
                          <a:effectLst/>
                          <a:latin typeface="標楷體"/>
                          <a:ea typeface="新細明體"/>
                        </a:rPr>
                        <a:t>2.</a:t>
                      </a:r>
                      <a:r>
                        <a:rPr lang="zh-TW" sz="2000" kern="100" dirty="0">
                          <a:solidFill>
                            <a:srgbClr val="000000"/>
                          </a:solidFill>
                          <a:effectLst/>
                          <a:latin typeface="Times New Roman"/>
                          <a:ea typeface="標楷體"/>
                        </a:rPr>
                        <a:t>是否使用具有農業灌溉功能之系統作為廢污水排放使用或有妨礙上、下游農業灌排水系統輸水能力之虞</a:t>
                      </a:r>
                      <a:endParaRPr lang="zh-TW" sz="2000" kern="100" dirty="0">
                        <a:effectLst/>
                        <a:latin typeface="Times New Roman"/>
                        <a:ea typeface="新細明體"/>
                      </a:endParaRPr>
                    </a:p>
                  </a:txBody>
                  <a:tcPr marL="13437" marR="13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gn="just">
                        <a:lnSpc>
                          <a:spcPts val="2100"/>
                        </a:lnSpc>
                        <a:spcAft>
                          <a:spcPts val="0"/>
                        </a:spcAft>
                        <a:tabLst>
                          <a:tab pos="3581400" algn="l"/>
                        </a:tabLst>
                      </a:pPr>
                      <a:r>
                        <a:rPr lang="zh-TW" sz="2000" kern="100" dirty="0">
                          <a:solidFill>
                            <a:srgbClr val="000000"/>
                          </a:solidFill>
                          <a:effectLst/>
                          <a:latin typeface="Times New Roman"/>
                          <a:ea typeface="標楷體"/>
                        </a:rPr>
                        <a:t>□是</a:t>
                      </a:r>
                      <a:r>
                        <a:rPr lang="en-US" sz="2000" kern="100" dirty="0">
                          <a:solidFill>
                            <a:srgbClr val="000000"/>
                          </a:solidFill>
                          <a:effectLst/>
                          <a:latin typeface="Times New Roman"/>
                          <a:ea typeface="標楷體"/>
                        </a:rPr>
                        <a:t>    </a:t>
                      </a:r>
                      <a:r>
                        <a:rPr lang="zh-TW" sz="2000" kern="100" dirty="0">
                          <a:solidFill>
                            <a:srgbClr val="000000"/>
                          </a:solidFill>
                          <a:effectLst/>
                          <a:latin typeface="Times New Roman"/>
                          <a:ea typeface="標楷體"/>
                        </a:rPr>
                        <a:t>□否</a:t>
                      </a:r>
                      <a:endParaRPr lang="zh-TW" sz="2000" kern="100" dirty="0">
                        <a:effectLst/>
                        <a:latin typeface="Times New Roman"/>
                        <a:ea typeface="新細明體"/>
                      </a:endParaRPr>
                    </a:p>
                  </a:txBody>
                  <a:tcPr marL="13437" marR="13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100"/>
                        </a:lnSpc>
                        <a:spcAft>
                          <a:spcPts val="0"/>
                        </a:spcAft>
                        <a:tabLst>
                          <a:tab pos="3581400" algn="l"/>
                        </a:tabLst>
                      </a:pPr>
                      <a:r>
                        <a:rPr lang="en-US" sz="2000" kern="100" dirty="0">
                          <a:solidFill>
                            <a:srgbClr val="000000"/>
                          </a:solidFill>
                          <a:effectLst/>
                          <a:latin typeface="標楷體"/>
                          <a:ea typeface="新細明體"/>
                        </a:rPr>
                        <a:t> </a:t>
                      </a:r>
                      <a:endParaRPr lang="zh-TW" sz="2000" kern="100" dirty="0">
                        <a:effectLst/>
                        <a:latin typeface="Times New Roman"/>
                        <a:ea typeface="新細明體"/>
                      </a:endParaRPr>
                    </a:p>
                  </a:txBody>
                  <a:tcPr marL="13437" marR="13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495">
                <a:tc gridSpan="2">
                  <a:txBody>
                    <a:bodyPr/>
                    <a:lstStyle/>
                    <a:p>
                      <a:pPr marL="180340" indent="-170815" algn="just">
                        <a:lnSpc>
                          <a:spcPts val="2300"/>
                        </a:lnSpc>
                        <a:spcAft>
                          <a:spcPts val="0"/>
                        </a:spcAft>
                        <a:tabLst>
                          <a:tab pos="3581400" algn="l"/>
                        </a:tabLst>
                      </a:pPr>
                      <a:r>
                        <a:rPr lang="en-US" sz="2000" kern="100" dirty="0">
                          <a:solidFill>
                            <a:srgbClr val="000000"/>
                          </a:solidFill>
                          <a:effectLst/>
                          <a:latin typeface="標楷體"/>
                          <a:ea typeface="新細明體"/>
                        </a:rPr>
                        <a:t>3.</a:t>
                      </a:r>
                      <a:r>
                        <a:rPr lang="zh-TW" sz="2000" kern="100" dirty="0">
                          <a:solidFill>
                            <a:srgbClr val="000000"/>
                          </a:solidFill>
                          <a:effectLst/>
                          <a:latin typeface="Times New Roman"/>
                          <a:ea typeface="標楷體"/>
                        </a:rPr>
                        <a:t>申請範圍內是否夾雜未申請之農業用地且妨礙其農業經營</a:t>
                      </a:r>
                      <a:endParaRPr lang="zh-TW" sz="2000" kern="100" dirty="0">
                        <a:effectLst/>
                        <a:latin typeface="Times New Roman"/>
                        <a:ea typeface="新細明體"/>
                      </a:endParaRPr>
                    </a:p>
                  </a:txBody>
                  <a:tcPr marL="13437" marR="13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gn="just">
                        <a:lnSpc>
                          <a:spcPts val="2100"/>
                        </a:lnSpc>
                        <a:spcAft>
                          <a:spcPts val="0"/>
                        </a:spcAft>
                      </a:pPr>
                      <a:r>
                        <a:rPr lang="zh-TW" sz="2000" kern="100" dirty="0">
                          <a:solidFill>
                            <a:srgbClr val="000000"/>
                          </a:solidFill>
                          <a:effectLst/>
                          <a:latin typeface="Times New Roman"/>
                          <a:ea typeface="標楷體"/>
                        </a:rPr>
                        <a:t>□是</a:t>
                      </a:r>
                      <a:r>
                        <a:rPr lang="en-US" sz="2000" kern="100" dirty="0">
                          <a:solidFill>
                            <a:srgbClr val="000000"/>
                          </a:solidFill>
                          <a:effectLst/>
                          <a:latin typeface="Times New Roman"/>
                          <a:ea typeface="標楷體"/>
                        </a:rPr>
                        <a:t>    </a:t>
                      </a:r>
                      <a:r>
                        <a:rPr lang="zh-TW" sz="2000" kern="100" dirty="0">
                          <a:solidFill>
                            <a:srgbClr val="000000"/>
                          </a:solidFill>
                          <a:effectLst/>
                          <a:latin typeface="Times New Roman"/>
                          <a:ea typeface="標楷體"/>
                        </a:rPr>
                        <a:t>□否</a:t>
                      </a:r>
                      <a:endParaRPr lang="zh-TW" sz="2000" kern="100" dirty="0">
                        <a:effectLst/>
                        <a:latin typeface="Times New Roman"/>
                        <a:ea typeface="新細明體"/>
                      </a:endParaRPr>
                    </a:p>
                  </a:txBody>
                  <a:tcPr marL="13437" marR="13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100"/>
                        </a:lnSpc>
                        <a:spcAft>
                          <a:spcPts val="0"/>
                        </a:spcAft>
                      </a:pPr>
                      <a:r>
                        <a:rPr lang="en-US" sz="2000" kern="100" dirty="0">
                          <a:solidFill>
                            <a:srgbClr val="000000"/>
                          </a:solidFill>
                          <a:effectLst/>
                          <a:latin typeface="標楷體"/>
                          <a:ea typeface="新細明體"/>
                        </a:rPr>
                        <a:t> </a:t>
                      </a:r>
                      <a:endParaRPr lang="zh-TW" sz="2000" kern="100" dirty="0">
                        <a:effectLst/>
                        <a:latin typeface="Times New Roman"/>
                        <a:ea typeface="新細明體"/>
                      </a:endParaRPr>
                    </a:p>
                  </a:txBody>
                  <a:tcPr marL="13437" marR="13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747">
                <a:tc gridSpan="2">
                  <a:txBody>
                    <a:bodyPr/>
                    <a:lstStyle/>
                    <a:p>
                      <a:pPr marL="180340" indent="-170815" algn="just">
                        <a:lnSpc>
                          <a:spcPts val="2300"/>
                        </a:lnSpc>
                        <a:spcAft>
                          <a:spcPts val="0"/>
                        </a:spcAft>
                        <a:tabLst>
                          <a:tab pos="3581400" algn="l"/>
                        </a:tabLst>
                      </a:pPr>
                      <a:r>
                        <a:rPr lang="en-US" sz="2000" kern="100" dirty="0">
                          <a:solidFill>
                            <a:srgbClr val="000000"/>
                          </a:solidFill>
                          <a:effectLst/>
                          <a:latin typeface="標楷體"/>
                          <a:ea typeface="新細明體"/>
                        </a:rPr>
                        <a:t>4.</a:t>
                      </a:r>
                      <a:r>
                        <a:rPr lang="zh-TW" sz="2000" kern="100" dirty="0">
                          <a:solidFill>
                            <a:srgbClr val="000000"/>
                          </a:solidFill>
                          <a:effectLst/>
                          <a:latin typeface="Times New Roman"/>
                          <a:ea typeface="標楷體"/>
                        </a:rPr>
                        <a:t>是否妨礙原有區域性農路通行</a:t>
                      </a:r>
                      <a:endParaRPr lang="zh-TW" sz="2000" kern="100" dirty="0">
                        <a:effectLst/>
                        <a:latin typeface="Times New Roman"/>
                        <a:ea typeface="新細明體"/>
                      </a:endParaRPr>
                    </a:p>
                  </a:txBody>
                  <a:tcPr marL="13437" marR="13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gn="just">
                        <a:lnSpc>
                          <a:spcPts val="2100"/>
                        </a:lnSpc>
                        <a:spcAft>
                          <a:spcPts val="0"/>
                        </a:spcAft>
                      </a:pPr>
                      <a:r>
                        <a:rPr lang="zh-TW" sz="2000" kern="100" dirty="0">
                          <a:solidFill>
                            <a:srgbClr val="000000"/>
                          </a:solidFill>
                          <a:effectLst/>
                          <a:latin typeface="Times New Roman"/>
                          <a:ea typeface="標楷體"/>
                        </a:rPr>
                        <a:t>□是</a:t>
                      </a:r>
                      <a:r>
                        <a:rPr lang="en-US" sz="2000" kern="100" dirty="0">
                          <a:solidFill>
                            <a:srgbClr val="000000"/>
                          </a:solidFill>
                          <a:effectLst/>
                          <a:latin typeface="Times New Roman"/>
                          <a:ea typeface="標楷體"/>
                        </a:rPr>
                        <a:t>    </a:t>
                      </a:r>
                      <a:r>
                        <a:rPr lang="zh-TW" sz="2000" kern="100" dirty="0">
                          <a:solidFill>
                            <a:srgbClr val="000000"/>
                          </a:solidFill>
                          <a:effectLst/>
                          <a:latin typeface="Times New Roman"/>
                          <a:ea typeface="標楷體"/>
                        </a:rPr>
                        <a:t>□否</a:t>
                      </a:r>
                      <a:endParaRPr lang="zh-TW" sz="2000" kern="100" dirty="0">
                        <a:effectLst/>
                        <a:latin typeface="Times New Roman"/>
                        <a:ea typeface="新細明體"/>
                      </a:endParaRPr>
                    </a:p>
                  </a:txBody>
                  <a:tcPr marL="13437" marR="13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100"/>
                        </a:lnSpc>
                        <a:spcAft>
                          <a:spcPts val="0"/>
                        </a:spcAft>
                      </a:pPr>
                      <a:r>
                        <a:rPr lang="en-US" sz="2000" kern="100">
                          <a:solidFill>
                            <a:srgbClr val="000000"/>
                          </a:solidFill>
                          <a:effectLst/>
                          <a:latin typeface="標楷體"/>
                          <a:ea typeface="新細明體"/>
                        </a:rPr>
                        <a:t> </a:t>
                      </a:r>
                      <a:endParaRPr lang="zh-TW" sz="2000" kern="100">
                        <a:effectLst/>
                        <a:latin typeface="Times New Roman"/>
                        <a:ea typeface="新細明體"/>
                      </a:endParaRPr>
                    </a:p>
                  </a:txBody>
                  <a:tcPr marL="13437" marR="13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495">
                <a:tc gridSpan="2">
                  <a:txBody>
                    <a:bodyPr/>
                    <a:lstStyle/>
                    <a:p>
                      <a:pPr marL="180340" indent="-170815" algn="just">
                        <a:lnSpc>
                          <a:spcPts val="2300"/>
                        </a:lnSpc>
                        <a:spcAft>
                          <a:spcPts val="0"/>
                        </a:spcAft>
                        <a:tabLst>
                          <a:tab pos="3581400" algn="l"/>
                        </a:tabLst>
                      </a:pPr>
                      <a:r>
                        <a:rPr lang="en-US" sz="2000" kern="100" dirty="0">
                          <a:solidFill>
                            <a:srgbClr val="000000"/>
                          </a:solidFill>
                          <a:effectLst/>
                          <a:latin typeface="標楷體"/>
                          <a:ea typeface="新細明體"/>
                        </a:rPr>
                        <a:t>5.</a:t>
                      </a:r>
                      <a:r>
                        <a:rPr lang="zh-TW" sz="2000" kern="100" dirty="0">
                          <a:solidFill>
                            <a:srgbClr val="000000"/>
                          </a:solidFill>
                          <a:effectLst/>
                          <a:latin typeface="Times New Roman"/>
                          <a:ea typeface="標楷體"/>
                        </a:rPr>
                        <a:t>是否具體說明使用期限及期滿後如何恢復農作種植</a:t>
                      </a:r>
                      <a:endParaRPr lang="zh-TW" sz="2000" kern="100" dirty="0">
                        <a:effectLst/>
                        <a:latin typeface="Times New Roman"/>
                        <a:ea typeface="新細明體"/>
                      </a:endParaRPr>
                    </a:p>
                  </a:txBody>
                  <a:tcPr marL="13437" marR="13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gn="just">
                        <a:lnSpc>
                          <a:spcPts val="2100"/>
                        </a:lnSpc>
                        <a:spcAft>
                          <a:spcPts val="0"/>
                        </a:spcAft>
                      </a:pPr>
                      <a:r>
                        <a:rPr lang="zh-TW" sz="2000" kern="100" dirty="0">
                          <a:solidFill>
                            <a:srgbClr val="000000"/>
                          </a:solidFill>
                          <a:effectLst/>
                          <a:latin typeface="Times New Roman"/>
                          <a:ea typeface="標楷體"/>
                        </a:rPr>
                        <a:t>□是</a:t>
                      </a:r>
                      <a:r>
                        <a:rPr lang="en-US" sz="2000" kern="100" dirty="0">
                          <a:solidFill>
                            <a:srgbClr val="000000"/>
                          </a:solidFill>
                          <a:effectLst/>
                          <a:latin typeface="Times New Roman"/>
                          <a:ea typeface="標楷體"/>
                        </a:rPr>
                        <a:t>    </a:t>
                      </a:r>
                      <a:r>
                        <a:rPr lang="zh-TW" sz="2000" kern="100" dirty="0">
                          <a:solidFill>
                            <a:srgbClr val="000000"/>
                          </a:solidFill>
                          <a:effectLst/>
                          <a:latin typeface="Times New Roman"/>
                          <a:ea typeface="標楷體"/>
                        </a:rPr>
                        <a:t>□否</a:t>
                      </a:r>
                      <a:endParaRPr lang="zh-TW" sz="2000" kern="100" dirty="0">
                        <a:effectLst/>
                        <a:latin typeface="Times New Roman"/>
                        <a:ea typeface="新細明體"/>
                      </a:endParaRPr>
                    </a:p>
                  </a:txBody>
                  <a:tcPr marL="13437" marR="13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100"/>
                        </a:lnSpc>
                        <a:spcAft>
                          <a:spcPts val="0"/>
                        </a:spcAft>
                      </a:pPr>
                      <a:r>
                        <a:rPr lang="en-US" sz="2000" kern="100">
                          <a:solidFill>
                            <a:srgbClr val="000000"/>
                          </a:solidFill>
                          <a:effectLst/>
                          <a:latin typeface="標楷體"/>
                          <a:ea typeface="新細明體"/>
                        </a:rPr>
                        <a:t> </a:t>
                      </a:r>
                      <a:endParaRPr lang="zh-TW" sz="2000" kern="100">
                        <a:effectLst/>
                        <a:latin typeface="Times New Roman"/>
                        <a:ea typeface="新細明體"/>
                      </a:endParaRPr>
                    </a:p>
                  </a:txBody>
                  <a:tcPr marL="13437" marR="13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799">
                <a:tc gridSpan="2">
                  <a:txBody>
                    <a:bodyPr/>
                    <a:lstStyle/>
                    <a:p>
                      <a:pPr marL="180340" indent="-170815" algn="just">
                        <a:lnSpc>
                          <a:spcPts val="2300"/>
                        </a:lnSpc>
                        <a:spcAft>
                          <a:spcPts val="0"/>
                        </a:spcAft>
                        <a:tabLst>
                          <a:tab pos="3581400" algn="l"/>
                        </a:tabLst>
                      </a:pPr>
                      <a:r>
                        <a:rPr lang="en-US" sz="2000" kern="100" dirty="0">
                          <a:solidFill>
                            <a:srgbClr val="000000"/>
                          </a:solidFill>
                          <a:effectLst/>
                          <a:latin typeface="標楷體"/>
                          <a:ea typeface="新細明體"/>
                        </a:rPr>
                        <a:t>6.</a:t>
                      </a:r>
                      <a:r>
                        <a:rPr lang="zh-TW" sz="2000" kern="100" dirty="0">
                          <a:solidFill>
                            <a:srgbClr val="000000"/>
                          </a:solidFill>
                          <a:effectLst/>
                          <a:latin typeface="Times New Roman"/>
                          <a:ea typeface="標楷體"/>
                        </a:rPr>
                        <a:t>是否有其他影響農業生產環境之事項</a:t>
                      </a:r>
                      <a:endParaRPr lang="zh-TW" sz="2000" kern="100" dirty="0">
                        <a:effectLst/>
                        <a:latin typeface="Times New Roman"/>
                        <a:ea typeface="新細明體"/>
                      </a:endParaRPr>
                    </a:p>
                  </a:txBody>
                  <a:tcPr marL="13437" marR="13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gn="just">
                        <a:lnSpc>
                          <a:spcPts val="2100"/>
                        </a:lnSpc>
                        <a:spcAft>
                          <a:spcPts val="0"/>
                        </a:spcAft>
                        <a:tabLst>
                          <a:tab pos="3581400" algn="l"/>
                        </a:tabLst>
                      </a:pPr>
                      <a:r>
                        <a:rPr lang="zh-TW" sz="2000" kern="100" dirty="0">
                          <a:solidFill>
                            <a:srgbClr val="000000"/>
                          </a:solidFill>
                          <a:effectLst/>
                          <a:latin typeface="Times New Roman"/>
                          <a:ea typeface="標楷體"/>
                        </a:rPr>
                        <a:t>□是</a:t>
                      </a:r>
                      <a:r>
                        <a:rPr lang="en-US" sz="2000" kern="100" dirty="0">
                          <a:solidFill>
                            <a:srgbClr val="000000"/>
                          </a:solidFill>
                          <a:effectLst/>
                          <a:latin typeface="Times New Roman"/>
                          <a:ea typeface="標楷體"/>
                        </a:rPr>
                        <a:t>    </a:t>
                      </a:r>
                      <a:r>
                        <a:rPr lang="zh-TW" sz="2000" kern="100" dirty="0">
                          <a:solidFill>
                            <a:srgbClr val="000000"/>
                          </a:solidFill>
                          <a:effectLst/>
                          <a:latin typeface="Times New Roman"/>
                          <a:ea typeface="標楷體"/>
                        </a:rPr>
                        <a:t>□否</a:t>
                      </a:r>
                      <a:endParaRPr lang="zh-TW" sz="2000" kern="100" dirty="0">
                        <a:effectLst/>
                        <a:latin typeface="Times New Roman"/>
                        <a:ea typeface="新細明體"/>
                      </a:endParaRPr>
                    </a:p>
                  </a:txBody>
                  <a:tcPr marL="13437" marR="13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100"/>
                        </a:lnSpc>
                        <a:spcAft>
                          <a:spcPts val="0"/>
                        </a:spcAft>
                        <a:tabLst>
                          <a:tab pos="3581400" algn="l"/>
                        </a:tabLst>
                      </a:pPr>
                      <a:endParaRPr lang="zh-TW" sz="2000" kern="100" dirty="0">
                        <a:effectLst/>
                        <a:latin typeface="Times New Roman"/>
                        <a:ea typeface="新細明體"/>
                      </a:endParaRPr>
                    </a:p>
                  </a:txBody>
                  <a:tcPr marL="13437" marR="13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09311">
                <a:tc>
                  <a:txBody>
                    <a:bodyPr/>
                    <a:lstStyle/>
                    <a:p>
                      <a:pPr algn="ctr">
                        <a:lnSpc>
                          <a:spcPts val="2100"/>
                        </a:lnSpc>
                        <a:spcAft>
                          <a:spcPts val="0"/>
                        </a:spcAft>
                      </a:pPr>
                      <a:r>
                        <a:rPr lang="zh-TW" sz="2000" kern="100" dirty="0">
                          <a:solidFill>
                            <a:srgbClr val="000000"/>
                          </a:solidFill>
                          <a:effectLst/>
                          <a:latin typeface="Times New Roman"/>
                          <a:ea typeface="標楷體"/>
                        </a:rPr>
                        <a:t>綜 合 初</a:t>
                      </a:r>
                      <a:r>
                        <a:rPr lang="en-US" sz="2000" kern="100" dirty="0">
                          <a:solidFill>
                            <a:srgbClr val="000000"/>
                          </a:solidFill>
                          <a:effectLst/>
                          <a:latin typeface="Times New Roman"/>
                          <a:ea typeface="標楷體"/>
                        </a:rPr>
                        <a:t>  </a:t>
                      </a:r>
                      <a:r>
                        <a:rPr lang="zh-TW" sz="2000" kern="100" dirty="0">
                          <a:solidFill>
                            <a:srgbClr val="000000"/>
                          </a:solidFill>
                          <a:effectLst/>
                          <a:latin typeface="Times New Roman"/>
                          <a:ea typeface="標楷體"/>
                        </a:rPr>
                        <a:t>審 意 見</a:t>
                      </a:r>
                      <a:endParaRPr lang="zh-TW" sz="2000" kern="100" dirty="0">
                        <a:effectLst/>
                        <a:latin typeface="Times New Roman"/>
                        <a:ea typeface="新細明體"/>
                      </a:endParaRPr>
                    </a:p>
                  </a:txBody>
                  <a:tcPr marL="13437" marR="134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342900" lvl="0" indent="-342900" algn="just">
                        <a:lnSpc>
                          <a:spcPts val="2100"/>
                        </a:lnSpc>
                        <a:spcAft>
                          <a:spcPts val="0"/>
                        </a:spcAft>
                        <a:buFont typeface="標楷體"/>
                        <a:buChar char="□"/>
                      </a:pPr>
                      <a:r>
                        <a:rPr lang="zh-TW" sz="2000" kern="100" dirty="0">
                          <a:solidFill>
                            <a:srgbClr val="000000"/>
                          </a:solidFill>
                          <a:effectLst/>
                          <a:latin typeface="Times New Roman"/>
                          <a:ea typeface="標楷體"/>
                        </a:rPr>
                        <a:t>尚無影響農業生產環境</a:t>
                      </a:r>
                      <a:endParaRPr lang="zh-TW" sz="2000" kern="100" dirty="0">
                        <a:effectLst/>
                        <a:latin typeface="Times New Roman"/>
                        <a:ea typeface="新細明體"/>
                      </a:endParaRPr>
                    </a:p>
                    <a:p>
                      <a:pPr marL="342900" lvl="0" indent="-342900" algn="just">
                        <a:lnSpc>
                          <a:spcPts val="2100"/>
                        </a:lnSpc>
                        <a:spcAft>
                          <a:spcPts val="0"/>
                        </a:spcAft>
                        <a:buFont typeface="標楷體"/>
                        <a:buChar char="□"/>
                      </a:pPr>
                      <a:r>
                        <a:rPr lang="zh-TW" sz="2000" kern="100" dirty="0">
                          <a:solidFill>
                            <a:srgbClr val="000000"/>
                          </a:solidFill>
                          <a:effectLst/>
                          <a:latin typeface="Times New Roman"/>
                          <a:ea typeface="標楷體"/>
                        </a:rPr>
                        <a:t>尚有需補正事項</a:t>
                      </a:r>
                      <a:endParaRPr lang="zh-TW" sz="2000" kern="100" dirty="0">
                        <a:effectLst/>
                        <a:latin typeface="Times New Roman"/>
                        <a:ea typeface="新細明體"/>
                      </a:endParaRPr>
                    </a:p>
                    <a:p>
                      <a:pPr algn="just">
                        <a:lnSpc>
                          <a:spcPts val="2100"/>
                        </a:lnSpc>
                        <a:spcAft>
                          <a:spcPts val="0"/>
                        </a:spcAft>
                      </a:pPr>
                      <a:r>
                        <a:rPr lang="zh-TW" sz="2000" kern="100" dirty="0">
                          <a:solidFill>
                            <a:srgbClr val="000000"/>
                          </a:solidFill>
                          <a:effectLst/>
                          <a:latin typeface="Times New Roman"/>
                          <a:ea typeface="標楷體"/>
                        </a:rPr>
                        <a:t>□其他意見：</a:t>
                      </a:r>
                      <a:endParaRPr lang="zh-TW" sz="2000" kern="100" dirty="0">
                        <a:effectLst/>
                        <a:latin typeface="Times New Roman"/>
                        <a:ea typeface="新細明體"/>
                      </a:endParaRPr>
                    </a:p>
                    <a:p>
                      <a:pPr indent="152400" algn="just">
                        <a:lnSpc>
                          <a:spcPts val="2100"/>
                        </a:lnSpc>
                        <a:spcAft>
                          <a:spcPts val="0"/>
                        </a:spcAft>
                      </a:pPr>
                      <a:r>
                        <a:rPr lang="zh-TW" sz="2000" kern="100" dirty="0">
                          <a:solidFill>
                            <a:srgbClr val="000000"/>
                          </a:solidFill>
                          <a:effectLst/>
                          <a:latin typeface="Times New Roman"/>
                          <a:ea typeface="標楷體"/>
                        </a:rPr>
                        <a:t>◎</a:t>
                      </a:r>
                      <a:r>
                        <a:rPr lang="zh-TW" sz="2000" b="1" u="sng" kern="100" dirty="0">
                          <a:solidFill>
                            <a:srgbClr val="000099"/>
                          </a:solidFill>
                          <a:effectLst/>
                          <a:latin typeface="Times New Roman"/>
                          <a:ea typeface="標楷體"/>
                        </a:rPr>
                        <a:t>是否有先行使用之情形：□是</a:t>
                      </a:r>
                      <a:r>
                        <a:rPr lang="en-US" sz="2000" b="1" u="sng" kern="100" dirty="0">
                          <a:solidFill>
                            <a:srgbClr val="000099"/>
                          </a:solidFill>
                          <a:effectLst/>
                          <a:latin typeface="Times New Roman"/>
                          <a:ea typeface="標楷體"/>
                        </a:rPr>
                        <a:t>    </a:t>
                      </a:r>
                      <a:r>
                        <a:rPr lang="zh-TW" sz="2000" b="1" u="sng" kern="100" dirty="0">
                          <a:solidFill>
                            <a:srgbClr val="000099"/>
                          </a:solidFill>
                          <a:effectLst/>
                          <a:latin typeface="Times New Roman"/>
                          <a:ea typeface="標楷體"/>
                        </a:rPr>
                        <a:t>□否</a:t>
                      </a:r>
                      <a:endParaRPr lang="zh-TW" sz="2000" b="1" u="sng" kern="100" dirty="0">
                        <a:solidFill>
                          <a:srgbClr val="000099"/>
                        </a:solidFill>
                        <a:effectLst/>
                        <a:latin typeface="Times New Roman"/>
                        <a:ea typeface="新細明體"/>
                      </a:endParaRPr>
                    </a:p>
                    <a:p>
                      <a:pPr indent="152400" algn="just">
                        <a:lnSpc>
                          <a:spcPts val="2100"/>
                        </a:lnSpc>
                        <a:spcAft>
                          <a:spcPts val="0"/>
                        </a:spcAft>
                      </a:pPr>
                      <a:r>
                        <a:rPr lang="en-US" sz="2000" kern="100" dirty="0">
                          <a:solidFill>
                            <a:srgbClr val="000000"/>
                          </a:solidFill>
                          <a:effectLst/>
                          <a:latin typeface="標楷體"/>
                          <a:ea typeface="新細明體"/>
                        </a:rPr>
                        <a:t>  </a:t>
                      </a:r>
                      <a:r>
                        <a:rPr lang="zh-TW" sz="2000" kern="100" dirty="0">
                          <a:solidFill>
                            <a:srgbClr val="000000"/>
                          </a:solidFill>
                          <a:effectLst/>
                          <a:latin typeface="Times New Roman"/>
                          <a:ea typeface="標楷體"/>
                        </a:rPr>
                        <a:t>如是，請補充說明先行使用情形：</a:t>
                      </a:r>
                      <a:endParaRPr lang="zh-TW" sz="2000" kern="100" dirty="0">
                        <a:effectLst/>
                        <a:latin typeface="Times New Roman"/>
                        <a:ea typeface="新細明體"/>
                      </a:endParaRPr>
                    </a:p>
                    <a:p>
                      <a:pPr indent="152400" algn="just">
                        <a:lnSpc>
                          <a:spcPts val="2100"/>
                        </a:lnSpc>
                        <a:spcAft>
                          <a:spcPts val="0"/>
                        </a:spcAft>
                      </a:pPr>
                      <a:r>
                        <a:rPr lang="zh-TW" sz="2000" kern="100" dirty="0">
                          <a:solidFill>
                            <a:srgbClr val="000000"/>
                          </a:solidFill>
                          <a:effectLst/>
                          <a:latin typeface="Times New Roman"/>
                          <a:ea typeface="標楷體"/>
                        </a:rPr>
                        <a:t>◎其他：</a:t>
                      </a:r>
                      <a:endParaRPr lang="zh-TW" sz="2000" kern="100" dirty="0">
                        <a:effectLst/>
                        <a:latin typeface="Times New Roman"/>
                        <a:ea typeface="新細明體"/>
                      </a:endParaRPr>
                    </a:p>
                  </a:txBody>
                  <a:tcPr marL="13437" marR="134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r>
            </a:tbl>
          </a:graphicData>
        </a:graphic>
      </p:graphicFrame>
    </p:spTree>
    <p:extLst>
      <p:ext uri="{BB962C8B-B14F-4D97-AF65-F5344CB8AC3E}">
        <p14:creationId xmlns:p14="http://schemas.microsoft.com/office/powerpoint/2010/main" val="36245961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12</a:t>
            </a:fld>
            <a:endParaRPr lang="en-US" altLang="zh-TW" dirty="0"/>
          </a:p>
        </p:txBody>
      </p:sp>
      <p:sp>
        <p:nvSpPr>
          <p:cNvPr id="2" name="文字方塊 1"/>
          <p:cNvSpPr txBox="1"/>
          <p:nvPr/>
        </p:nvSpPr>
        <p:spPr>
          <a:xfrm>
            <a:off x="395536" y="332656"/>
            <a:ext cx="7609776" cy="461665"/>
          </a:xfrm>
          <a:prstGeom prst="rect">
            <a:avLst/>
          </a:prstGeom>
          <a:noFill/>
        </p:spPr>
        <p:txBody>
          <a:bodyPr wrap="none" rtlCol="0">
            <a:spAutoFit/>
          </a:bodyPr>
          <a:lstStyle/>
          <a:p>
            <a:pPr marL="342900" indent="-342900" algn="l">
              <a:buFont typeface="Wingdings" panose="05000000000000000000" pitchFamily="2" charset="2"/>
              <a:buChar char="l"/>
            </a:pPr>
            <a:r>
              <a:rPr lang="zh-TW" altLang="en-US" b="1" dirty="0" smtClean="0">
                <a:solidFill>
                  <a:srgbClr val="000099"/>
                </a:solidFill>
              </a:rPr>
              <a:t>臨時使用案件出具同意之</a:t>
            </a:r>
            <a:r>
              <a:rPr lang="zh-TW" altLang="en-US" b="1" dirty="0">
                <a:solidFill>
                  <a:srgbClr val="000099"/>
                </a:solidFill>
              </a:rPr>
              <a:t>文件時</a:t>
            </a:r>
            <a:r>
              <a:rPr lang="zh-TW" altLang="en-US" b="1" dirty="0" smtClean="0">
                <a:solidFill>
                  <a:srgbClr val="000099"/>
                </a:solidFill>
              </a:rPr>
              <a:t>，</a:t>
            </a:r>
            <a:r>
              <a:rPr lang="zh-TW" altLang="en-US" b="1" dirty="0">
                <a:solidFill>
                  <a:srgbClr val="000099"/>
                </a:solidFill>
              </a:rPr>
              <a:t>併</a:t>
            </a:r>
            <a:r>
              <a:rPr lang="zh-TW" altLang="en-US" b="1" dirty="0" smtClean="0">
                <a:solidFill>
                  <a:srgbClr val="000099"/>
                </a:solidFill>
              </a:rPr>
              <a:t>予提醒之事項</a:t>
            </a:r>
            <a:r>
              <a:rPr lang="zh-TW" altLang="en-US" dirty="0" smtClean="0">
                <a:solidFill>
                  <a:srgbClr val="000099"/>
                </a:solidFill>
              </a:rPr>
              <a:t>：</a:t>
            </a:r>
            <a:endParaRPr lang="zh-TW" altLang="en-US" dirty="0">
              <a:solidFill>
                <a:srgbClr val="000099"/>
              </a:solidFill>
            </a:endParaRPr>
          </a:p>
        </p:txBody>
      </p:sp>
      <p:sp>
        <p:nvSpPr>
          <p:cNvPr id="5" name="Rectangle 1"/>
          <p:cNvSpPr>
            <a:spLocks noChangeArrowheads="1"/>
          </p:cNvSpPr>
          <p:nvPr/>
        </p:nvSpPr>
        <p:spPr bwMode="auto">
          <a:xfrm>
            <a:off x="2286000" y="254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sp>
        <p:nvSpPr>
          <p:cNvPr id="7" name="圓角矩形 21"/>
          <p:cNvSpPr>
            <a:spLocks noChangeArrowheads="1"/>
          </p:cNvSpPr>
          <p:nvPr/>
        </p:nvSpPr>
        <p:spPr bwMode="auto">
          <a:xfrm>
            <a:off x="251520" y="764704"/>
            <a:ext cx="8642350" cy="5832648"/>
          </a:xfrm>
          <a:prstGeom prst="roundRect">
            <a:avLst>
              <a:gd name="adj" fmla="val 9297"/>
            </a:avLst>
          </a:prstGeom>
          <a:solidFill>
            <a:srgbClr val="FFFF99">
              <a:alpha val="2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lvl="0" indent="-342900" algn="just">
              <a:spcBef>
                <a:spcPts val="600"/>
              </a:spcBef>
              <a:buClr>
                <a:schemeClr val="tx1"/>
              </a:buClr>
              <a:buFont typeface="Wingdings" panose="05000000000000000000" pitchFamily="2" charset="2"/>
              <a:buChar char="l"/>
            </a:pPr>
            <a:r>
              <a:rPr lang="zh-TW" altLang="en-US" dirty="0" smtClean="0"/>
              <a:t>請</a:t>
            </a:r>
            <a:r>
              <a:rPr lang="zh-TW" altLang="en-US" dirty="0"/>
              <a:t>目的事業主管機關會同府內建設</a:t>
            </a:r>
            <a:r>
              <a:rPr lang="en-US" altLang="zh-TW" dirty="0"/>
              <a:t>(</a:t>
            </a:r>
            <a:r>
              <a:rPr lang="zh-TW" altLang="en-US" dirty="0"/>
              <a:t>工務</a:t>
            </a:r>
            <a:r>
              <a:rPr lang="en-US" altLang="zh-TW" dirty="0"/>
              <a:t>)</a:t>
            </a:r>
            <a:r>
              <a:rPr lang="zh-TW" altLang="en-US" dirty="0"/>
              <a:t>主管機關督導業者於臨時使用期間，確實依農業用地臨時使用說明書辦理，且不得影響周邊農業生產環境、鄰近農地灌排水功能及週遭農業用地聯外道路或農路之通行</a:t>
            </a:r>
            <a:r>
              <a:rPr lang="zh-TW" altLang="en-US" dirty="0" smtClean="0"/>
              <a:t>。</a:t>
            </a:r>
            <a:endParaRPr lang="en-US" altLang="zh-TW" dirty="0" smtClean="0"/>
          </a:p>
          <a:p>
            <a:pPr marL="342900" lvl="0" indent="-342900" algn="just">
              <a:spcBef>
                <a:spcPts val="600"/>
              </a:spcBef>
              <a:buClr>
                <a:schemeClr val="tx1"/>
              </a:buClr>
              <a:buFont typeface="Wingdings" panose="05000000000000000000" pitchFamily="2" charset="2"/>
              <a:buChar char="l"/>
            </a:pPr>
            <a:r>
              <a:rPr lang="zh-TW" altLang="en-US" dirty="0" smtClean="0"/>
              <a:t>臨時</a:t>
            </a:r>
            <a:r>
              <a:rPr lang="zh-TW" altLang="en-US" dirty="0"/>
              <a:t>使用案件原則不得申請展延，宜請目的事業主管機關確實督導於核定計畫之使用期限內完成。臨時使用期限屆滿時，亦請目的事業主管機關督導業者確實將農業用地恢復作農業使用</a:t>
            </a:r>
            <a:r>
              <a:rPr lang="zh-TW" altLang="en-US" dirty="0" smtClean="0"/>
              <a:t>。</a:t>
            </a:r>
            <a:endParaRPr lang="en-US" altLang="zh-TW" dirty="0" smtClean="0"/>
          </a:p>
          <a:p>
            <a:pPr marL="342900" lvl="0" indent="-342900" algn="just">
              <a:spcBef>
                <a:spcPts val="600"/>
              </a:spcBef>
              <a:buClr>
                <a:schemeClr val="tx1"/>
              </a:buClr>
              <a:buFont typeface="Wingdings" panose="05000000000000000000" pitchFamily="2" charset="2"/>
              <a:buChar char="l"/>
            </a:pPr>
            <a:r>
              <a:rPr lang="zh-TW" altLang="en-US" dirty="0" smtClean="0"/>
              <a:t>請</a:t>
            </a:r>
            <a:r>
              <a:rPr lang="zh-TW" altLang="en-US" dirty="0"/>
              <a:t>目的事業主管機關轉知土地所有權人農業用地作</a:t>
            </a:r>
            <a:r>
              <a:rPr lang="zh-TW" altLang="en-US" b="1" dirty="0">
                <a:solidFill>
                  <a:srgbClr val="FF0000"/>
                </a:solidFill>
              </a:rPr>
              <a:t>臨時使用期間，不符合農業使用之定義，無法享有土地增值稅、遺產稅或贈與稅等稅賦減免之</a:t>
            </a:r>
            <a:r>
              <a:rPr lang="zh-TW" altLang="en-US" b="1" dirty="0" smtClean="0">
                <a:solidFill>
                  <a:srgbClr val="FF0000"/>
                </a:solidFill>
              </a:rPr>
              <a:t>優惠</a:t>
            </a:r>
            <a:r>
              <a:rPr lang="zh-TW" altLang="en-US" b="1" u="sng" dirty="0">
                <a:solidFill>
                  <a:srgbClr val="FF0000"/>
                </a:solidFill>
              </a:rPr>
              <a:t>，且</a:t>
            </a:r>
            <a:r>
              <a:rPr lang="zh-TW" altLang="en-US" b="1" u="sng" dirty="0" smtClean="0">
                <a:solidFill>
                  <a:srgbClr val="FF0000"/>
                </a:solidFill>
              </a:rPr>
              <a:t>不得申領相關農業補助</a:t>
            </a:r>
            <a:r>
              <a:rPr lang="en-US" altLang="zh-TW" b="1" u="sng" dirty="0" smtClean="0">
                <a:solidFill>
                  <a:srgbClr val="FF0000"/>
                </a:solidFill>
              </a:rPr>
              <a:t>(</a:t>
            </a:r>
            <a:r>
              <a:rPr lang="zh-TW" altLang="en-US" b="1" u="sng" dirty="0" smtClean="0">
                <a:solidFill>
                  <a:srgbClr val="FF0000"/>
                </a:solidFill>
              </a:rPr>
              <a:t>貼</a:t>
            </a:r>
            <a:r>
              <a:rPr lang="en-US" altLang="zh-TW" b="1" u="sng" dirty="0" smtClean="0">
                <a:solidFill>
                  <a:srgbClr val="FF0000"/>
                </a:solidFill>
              </a:rPr>
              <a:t>)</a:t>
            </a:r>
            <a:r>
              <a:rPr lang="zh-TW" altLang="en-US" dirty="0" smtClean="0"/>
              <a:t>。</a:t>
            </a:r>
            <a:endParaRPr lang="en-US" altLang="zh-TW" dirty="0"/>
          </a:p>
          <a:p>
            <a:pPr marL="342900" lvl="0" indent="-342900" algn="just">
              <a:spcBef>
                <a:spcPts val="600"/>
              </a:spcBef>
              <a:buClr>
                <a:schemeClr val="tx1"/>
              </a:buClr>
              <a:buFont typeface="Wingdings" panose="05000000000000000000" pitchFamily="2" charset="2"/>
              <a:buChar char="l"/>
            </a:pPr>
            <a:r>
              <a:rPr lang="zh-TW" altLang="en-US" dirty="0" smtClean="0"/>
              <a:t>倘</a:t>
            </a:r>
            <a:r>
              <a:rPr lang="zh-TW" altLang="en-US" dirty="0"/>
              <a:t>查有</a:t>
            </a:r>
            <a:r>
              <a:rPr lang="zh-TW" altLang="en-US" b="1" dirty="0"/>
              <a:t>未經核准即先行使用或未依核定計畫使用者，應</a:t>
            </a:r>
            <a:r>
              <a:rPr lang="zh-TW" altLang="en-US" b="1" u="sng" dirty="0" smtClean="0"/>
              <a:t>依區域計畫法、都市</a:t>
            </a:r>
            <a:r>
              <a:rPr lang="zh-TW" altLang="en-US" b="1" u="sng" dirty="0"/>
              <a:t>計畫法等相關規定處理</a:t>
            </a:r>
            <a:r>
              <a:rPr lang="zh-TW" altLang="en-US" u="sng" dirty="0"/>
              <a:t>。</a:t>
            </a:r>
          </a:p>
          <a:p>
            <a:pPr marL="342900" lvl="0" indent="-342900" algn="just">
              <a:spcBef>
                <a:spcPts val="600"/>
              </a:spcBef>
              <a:buClr>
                <a:schemeClr val="tx1"/>
              </a:buClr>
              <a:buFont typeface="Wingdings" panose="05000000000000000000" pitchFamily="2" charset="2"/>
              <a:buChar char="l"/>
            </a:pPr>
            <a:endParaRPr lang="en-US" altLang="zh-TW" dirty="0" smtClean="0"/>
          </a:p>
          <a:p>
            <a:pPr lvl="0" algn="just"/>
            <a:endParaRPr lang="zh-TW" altLang="zh-TW" dirty="0"/>
          </a:p>
        </p:txBody>
      </p:sp>
    </p:spTree>
    <p:extLst>
      <p:ext uri="{BB962C8B-B14F-4D97-AF65-F5344CB8AC3E}">
        <p14:creationId xmlns:p14="http://schemas.microsoft.com/office/powerpoint/2010/main" val="41216635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388" y="1052736"/>
            <a:ext cx="8642350" cy="3251492"/>
          </a:xfr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spcBef>
                <a:spcPts val="0"/>
              </a:spcBef>
              <a:buFont typeface="Wingdings" pitchFamily="2" charset="2"/>
              <a:buChar char="l"/>
            </a:pPr>
            <a:r>
              <a:rPr lang="zh-TW" altLang="en-US" sz="2800" b="1" dirty="0">
                <a:solidFill>
                  <a:srgbClr val="003366"/>
                </a:solidFill>
                <a:latin typeface="標楷體" pitchFamily="65" charset="-120"/>
                <a:ea typeface="標楷體" pitchFamily="65" charset="-120"/>
              </a:rPr>
              <a:t>第</a:t>
            </a:r>
            <a:r>
              <a:rPr lang="en-US" altLang="zh-TW" sz="2800" b="1" dirty="0">
                <a:solidFill>
                  <a:srgbClr val="003366"/>
                </a:solidFill>
                <a:latin typeface="標楷體" pitchFamily="65" charset="-120"/>
                <a:ea typeface="標楷體" pitchFamily="65" charset="-120"/>
              </a:rPr>
              <a:t>3</a:t>
            </a:r>
            <a:r>
              <a:rPr lang="zh-TW" altLang="en-US" sz="2800" b="1" dirty="0" smtClean="0">
                <a:solidFill>
                  <a:srgbClr val="003366"/>
                </a:solidFill>
                <a:latin typeface="標楷體" pitchFamily="65" charset="-120"/>
                <a:ea typeface="標楷體" pitchFamily="65" charset="-120"/>
              </a:rPr>
              <a:t>點</a:t>
            </a:r>
            <a:r>
              <a:rPr lang="zh-TW" altLang="en-US" sz="2800" b="1" dirty="0">
                <a:solidFill>
                  <a:srgbClr val="003366"/>
                </a:solidFill>
                <a:latin typeface="標楷體" pitchFamily="65" charset="-120"/>
                <a:ea typeface="標楷體" pitchFamily="65" charset="-120"/>
              </a:rPr>
              <a:t>規定</a:t>
            </a:r>
            <a:endParaRPr lang="en-US" altLang="zh-TW" sz="2800" b="1" dirty="0" smtClean="0">
              <a:solidFill>
                <a:srgbClr val="003366"/>
              </a:solidFill>
              <a:latin typeface="標楷體" pitchFamily="65" charset="-120"/>
              <a:ea typeface="標楷體" pitchFamily="65" charset="-120"/>
            </a:endParaRPr>
          </a:p>
          <a:p>
            <a:pPr fontAlgn="base">
              <a:lnSpc>
                <a:spcPts val="3200"/>
              </a:lnSpc>
              <a:spcBef>
                <a:spcPts val="600"/>
              </a:spcBef>
              <a:spcAft>
                <a:spcPct val="0"/>
              </a:spcAft>
              <a:buSzPct val="90000"/>
              <a:buFont typeface="Wingdings" panose="05000000000000000000" pitchFamily="2" charset="2"/>
              <a:buChar char="Ø"/>
              <a:defRPr/>
            </a:pPr>
            <a:r>
              <a:rPr kumimoji="1" lang="zh-TW" altLang="en-US" sz="2400" b="1" kern="0" dirty="0">
                <a:solidFill>
                  <a:srgbClr val="003366"/>
                </a:solidFill>
                <a:latin typeface="標楷體" pitchFamily="65" charset="-120"/>
                <a:ea typeface="標楷體" pitchFamily="65" charset="-120"/>
              </a:rPr>
              <a:t>興辦事業人申請農業用地變更使用，應擬具農業用地變更使用說明書，就下列事項詳予說明：</a:t>
            </a:r>
            <a:endParaRPr kumimoji="1" lang="en-US" altLang="zh-TW" sz="2400" b="1" kern="0" dirty="0">
              <a:solidFill>
                <a:srgbClr val="003366"/>
              </a:solidFill>
              <a:latin typeface="標楷體" pitchFamily="65" charset="-120"/>
              <a:ea typeface="標楷體" pitchFamily="65" charset="-120"/>
            </a:endParaRPr>
          </a:p>
          <a:p>
            <a:pPr marL="357188" indent="0">
              <a:lnSpc>
                <a:spcPts val="3200"/>
              </a:lnSpc>
              <a:spcBef>
                <a:spcPts val="600"/>
              </a:spcBef>
              <a:buNone/>
              <a:defRPr/>
            </a:pPr>
            <a:r>
              <a:rPr lang="en-US" altLang="zh-TW" sz="2400" b="1" kern="1200" dirty="0" smtClean="0">
                <a:solidFill>
                  <a:srgbClr val="000099"/>
                </a:solidFill>
                <a:latin typeface="標楷體" pitchFamily="65" charset="-120"/>
                <a:ea typeface="標楷體" pitchFamily="65" charset="-120"/>
              </a:rPr>
              <a:t>(</a:t>
            </a:r>
            <a:r>
              <a:rPr lang="zh-TW" altLang="en-US" sz="2400" b="1" kern="1200" dirty="0" smtClean="0">
                <a:solidFill>
                  <a:srgbClr val="000099"/>
                </a:solidFill>
                <a:latin typeface="標楷體" pitchFamily="65" charset="-120"/>
                <a:ea typeface="標楷體" pitchFamily="65" charset="-120"/>
              </a:rPr>
              <a:t>一</a:t>
            </a:r>
            <a:r>
              <a:rPr lang="en-US" altLang="zh-TW" sz="2400" b="1" kern="1200" dirty="0" smtClean="0">
                <a:solidFill>
                  <a:srgbClr val="000099"/>
                </a:solidFill>
                <a:latin typeface="標楷體" pitchFamily="65" charset="-120"/>
                <a:ea typeface="標楷體" pitchFamily="65" charset="-120"/>
              </a:rPr>
              <a:t>)</a:t>
            </a:r>
            <a:r>
              <a:rPr lang="zh-TW" altLang="zh-TW" sz="2400" b="1" kern="1200" dirty="0" smtClean="0">
                <a:solidFill>
                  <a:srgbClr val="000099"/>
                </a:solidFill>
                <a:latin typeface="標楷體" pitchFamily="65" charset="-120"/>
                <a:ea typeface="標楷體" pitchFamily="65" charset="-120"/>
              </a:rPr>
              <a:t>擬</a:t>
            </a:r>
            <a:r>
              <a:rPr lang="zh-TW" altLang="zh-TW" sz="2400" b="1" kern="1200" dirty="0">
                <a:solidFill>
                  <a:srgbClr val="000099"/>
                </a:solidFill>
                <a:latin typeface="標楷體" pitchFamily="65" charset="-120"/>
                <a:ea typeface="標楷體" pitchFamily="65" charset="-120"/>
              </a:rPr>
              <a:t>申請變更之農業用地之使用現況。</a:t>
            </a:r>
          </a:p>
          <a:p>
            <a:pPr marL="357188" indent="0">
              <a:lnSpc>
                <a:spcPts val="3200"/>
              </a:lnSpc>
              <a:spcBef>
                <a:spcPts val="600"/>
              </a:spcBef>
              <a:buNone/>
              <a:defRPr/>
            </a:pPr>
            <a:r>
              <a:rPr lang="en-US" altLang="zh-TW" sz="2400" b="1" kern="1200" dirty="0" smtClean="0">
                <a:solidFill>
                  <a:srgbClr val="000099"/>
                </a:solidFill>
                <a:latin typeface="標楷體" pitchFamily="65" charset="-120"/>
                <a:ea typeface="標楷體" pitchFamily="65" charset="-120"/>
              </a:rPr>
              <a:t>(</a:t>
            </a:r>
            <a:r>
              <a:rPr lang="zh-TW" altLang="en-US" sz="2400" b="1" kern="1200" dirty="0" smtClean="0">
                <a:solidFill>
                  <a:srgbClr val="000099"/>
                </a:solidFill>
                <a:latin typeface="標楷體" pitchFamily="65" charset="-120"/>
                <a:ea typeface="標楷體" pitchFamily="65" charset="-120"/>
              </a:rPr>
              <a:t>二</a:t>
            </a:r>
            <a:r>
              <a:rPr lang="en-US" altLang="zh-TW" sz="2400" b="1" kern="1200" dirty="0" smtClean="0">
                <a:solidFill>
                  <a:srgbClr val="000099"/>
                </a:solidFill>
                <a:latin typeface="標楷體" pitchFamily="65" charset="-120"/>
                <a:ea typeface="標楷體" pitchFamily="65" charset="-120"/>
              </a:rPr>
              <a:t>)</a:t>
            </a:r>
            <a:r>
              <a:rPr lang="zh-TW" altLang="zh-TW" sz="2400" b="1" kern="1200" dirty="0" smtClean="0">
                <a:solidFill>
                  <a:srgbClr val="000099"/>
                </a:solidFill>
                <a:latin typeface="標楷體" pitchFamily="65" charset="-120"/>
                <a:ea typeface="標楷體" pitchFamily="65" charset="-120"/>
              </a:rPr>
              <a:t>變更</a:t>
            </a:r>
            <a:r>
              <a:rPr lang="zh-TW" altLang="zh-TW" sz="2400" b="1" kern="1200" dirty="0">
                <a:solidFill>
                  <a:srgbClr val="000099"/>
                </a:solidFill>
                <a:latin typeface="標楷體" pitchFamily="65" charset="-120"/>
                <a:ea typeface="標楷體" pitchFamily="65" charset="-120"/>
              </a:rPr>
              <a:t>使用前後之使用分區、編定類別、面積。</a:t>
            </a:r>
          </a:p>
          <a:p>
            <a:pPr marL="984250" indent="-627063">
              <a:lnSpc>
                <a:spcPts val="3200"/>
              </a:lnSpc>
              <a:spcBef>
                <a:spcPts val="600"/>
              </a:spcBef>
              <a:buNone/>
              <a:defRPr/>
            </a:pPr>
            <a:r>
              <a:rPr lang="en-US" altLang="zh-TW" sz="2400" b="1" kern="1200" dirty="0" smtClean="0">
                <a:solidFill>
                  <a:srgbClr val="000099"/>
                </a:solidFill>
                <a:latin typeface="標楷體" pitchFamily="65" charset="-120"/>
                <a:ea typeface="標楷體" pitchFamily="65" charset="-120"/>
              </a:rPr>
              <a:t>(</a:t>
            </a:r>
            <a:r>
              <a:rPr lang="zh-TW" altLang="en-US" sz="2400" b="1" kern="1200" dirty="0" smtClean="0">
                <a:solidFill>
                  <a:srgbClr val="000099"/>
                </a:solidFill>
                <a:latin typeface="標楷體" pitchFamily="65" charset="-120"/>
                <a:ea typeface="標楷體" pitchFamily="65" charset="-120"/>
              </a:rPr>
              <a:t>三</a:t>
            </a:r>
            <a:r>
              <a:rPr lang="en-US" altLang="zh-TW" sz="2400" b="1" kern="1200" dirty="0" smtClean="0">
                <a:solidFill>
                  <a:srgbClr val="000099"/>
                </a:solidFill>
                <a:latin typeface="標楷體" pitchFamily="65" charset="-120"/>
                <a:ea typeface="標楷體" pitchFamily="65" charset="-120"/>
              </a:rPr>
              <a:t>)</a:t>
            </a:r>
            <a:r>
              <a:rPr lang="zh-TW" altLang="zh-TW" sz="2400" b="1" kern="1200" dirty="0" smtClean="0">
                <a:solidFill>
                  <a:srgbClr val="000099"/>
                </a:solidFill>
                <a:latin typeface="標楷體" pitchFamily="65" charset="-120"/>
                <a:ea typeface="標楷體" pitchFamily="65" charset="-120"/>
              </a:rPr>
              <a:t>鄰近</a:t>
            </a:r>
            <a:r>
              <a:rPr lang="zh-TW" altLang="zh-TW" sz="2400" b="1" kern="1200" dirty="0">
                <a:solidFill>
                  <a:srgbClr val="000099"/>
                </a:solidFill>
                <a:latin typeface="標楷體" pitchFamily="65" charset="-120"/>
                <a:ea typeface="標楷體" pitchFamily="65" charset="-120"/>
              </a:rPr>
              <a:t>灌、排水系統與農業設施位置及是否使用</a:t>
            </a:r>
            <a:r>
              <a:rPr lang="zh-TW" altLang="zh-TW" sz="2400" b="1" kern="1200" dirty="0" smtClean="0">
                <a:solidFill>
                  <a:srgbClr val="000099"/>
                </a:solidFill>
                <a:latin typeface="標楷體" pitchFamily="65" charset="-120"/>
                <a:ea typeface="標楷體" pitchFamily="65" charset="-120"/>
              </a:rPr>
              <a:t>具有農業灌溉</a:t>
            </a:r>
            <a:r>
              <a:rPr lang="zh-TW" altLang="zh-TW" sz="2400" b="1" kern="1200" dirty="0">
                <a:solidFill>
                  <a:srgbClr val="000099"/>
                </a:solidFill>
                <a:latin typeface="標楷體" pitchFamily="65" charset="-120"/>
                <a:ea typeface="標楷體" pitchFamily="65" charset="-120"/>
              </a:rPr>
              <a:t>功能之系統作為廢污水排放使用。</a:t>
            </a:r>
          </a:p>
          <a:p>
            <a:pPr>
              <a:lnSpc>
                <a:spcPct val="140000"/>
              </a:lnSpc>
              <a:spcBef>
                <a:spcPts val="600"/>
              </a:spcBef>
              <a:buFont typeface="Wingdings" pitchFamily="2" charset="2"/>
              <a:buChar char="l"/>
            </a:pPr>
            <a:endParaRPr lang="zh-TW" altLang="en-US" sz="2800" b="1" dirty="0">
              <a:solidFill>
                <a:srgbClr val="003366"/>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13</a:t>
            </a:fld>
            <a:endParaRPr lang="en-US" altLang="zh-TW" dirty="0"/>
          </a:p>
        </p:txBody>
      </p:sp>
      <p:sp>
        <p:nvSpPr>
          <p:cNvPr id="7"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農業用地變更使用說明書應說明事項</a:t>
            </a:r>
            <a:endParaRPr lang="zh-TW" altLang="en-US" sz="3600" b="1" dirty="0"/>
          </a:p>
          <a:p>
            <a:pPr>
              <a:defRPr/>
            </a:pPr>
            <a:endParaRPr lang="zh-TW" altLang="en-US" sz="3600" b="1" dirty="0">
              <a:solidFill>
                <a:schemeClr val="tx1"/>
              </a:solidFill>
              <a:latin typeface="標楷體" pitchFamily="65" charset="-120"/>
              <a:sym typeface="Webdings" pitchFamily="18" charset="2"/>
            </a:endParaRPr>
          </a:p>
        </p:txBody>
      </p:sp>
      <p:sp>
        <p:nvSpPr>
          <p:cNvPr id="6" name="圓角矩形 5"/>
          <p:cNvSpPr/>
          <p:nvPr/>
        </p:nvSpPr>
        <p:spPr bwMode="auto">
          <a:xfrm>
            <a:off x="251520" y="4437112"/>
            <a:ext cx="8498210" cy="2304256"/>
          </a:xfrm>
          <a:prstGeom prst="roundRect">
            <a:avLst/>
          </a:prstGeom>
          <a:solidFill>
            <a:srgbClr val="FFFF99">
              <a:alpha val="2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eaLnBrk="1" latinLnBrk="0" hangingPunct="1">
              <a:lnSpc>
                <a:spcPct val="100000"/>
              </a:lnSpc>
              <a:buClrTx/>
              <a:buSzTx/>
              <a:buFont typeface="Wingdings" panose="05000000000000000000" pitchFamily="2" charset="2"/>
              <a:buChar char="u"/>
              <a:tabLst/>
              <a:defRPr/>
            </a:pPr>
            <a:r>
              <a:rPr lang="zh-TW" altLang="en-US" b="1" dirty="0" smtClean="0">
                <a:solidFill>
                  <a:schemeClr val="tx1"/>
                </a:solidFill>
              </a:rPr>
              <a:t>灌排相關規定：</a:t>
            </a:r>
            <a:endParaRPr lang="en-US" altLang="zh-TW" b="1" dirty="0" smtClean="0">
              <a:solidFill>
                <a:schemeClr val="tx1"/>
              </a:solidFill>
            </a:endParaRPr>
          </a:p>
          <a:p>
            <a:pPr marL="342900" indent="-342900" algn="l">
              <a:buFont typeface="Wingdings" panose="05000000000000000000" pitchFamily="2" charset="2"/>
              <a:buChar char="l"/>
              <a:defRPr/>
            </a:pPr>
            <a:r>
              <a:rPr lang="zh-TW" altLang="zh-TW" b="1" dirty="0">
                <a:solidFill>
                  <a:schemeClr val="tx1"/>
                </a:solidFill>
              </a:rPr>
              <a:t>具有灌溉功能灌排水路</a:t>
            </a:r>
            <a:r>
              <a:rPr lang="zh-TW" altLang="en-US" b="1" dirty="0">
                <a:solidFill>
                  <a:schemeClr val="tx1"/>
                </a:solidFill>
              </a:rPr>
              <a:t>：</a:t>
            </a:r>
            <a:r>
              <a:rPr lang="zh-TW" altLang="zh-TW" b="1" u="sng" dirty="0">
                <a:solidFill>
                  <a:srgbClr val="660066"/>
                </a:solidFill>
              </a:rPr>
              <a:t>灌溉專用、灌排兼用、迴歸利用</a:t>
            </a:r>
            <a:r>
              <a:rPr lang="en-US" altLang="zh-TW" b="1" dirty="0">
                <a:solidFill>
                  <a:schemeClr val="tx1"/>
                </a:solidFill>
              </a:rPr>
              <a:t>3</a:t>
            </a:r>
            <a:r>
              <a:rPr lang="zh-TW" altLang="en-US" b="1" dirty="0">
                <a:solidFill>
                  <a:schemeClr val="tx1"/>
                </a:solidFill>
              </a:rPr>
              <a:t>類：</a:t>
            </a:r>
            <a:r>
              <a:rPr lang="zh-TW" altLang="zh-TW" b="1" dirty="0">
                <a:solidFill>
                  <a:schemeClr val="tx1"/>
                </a:solidFill>
              </a:rPr>
              <a:t>均應予以嚴禁，不得作為廢污水排放使用</a:t>
            </a:r>
            <a:r>
              <a:rPr lang="zh-TW" altLang="en-US" b="1" dirty="0" smtClean="0">
                <a:solidFill>
                  <a:schemeClr val="tx1"/>
                </a:solidFill>
              </a:rPr>
              <a:t>。</a:t>
            </a:r>
            <a:endParaRPr lang="en-US" altLang="zh-TW" b="1" dirty="0">
              <a:solidFill>
                <a:schemeClr val="tx1"/>
              </a:solidFill>
            </a:endParaRPr>
          </a:p>
          <a:p>
            <a:pPr marL="342900" indent="-342900" algn="l">
              <a:buFont typeface="Wingdings" panose="05000000000000000000" pitchFamily="2" charset="2"/>
              <a:buChar char="l"/>
              <a:defRPr/>
            </a:pPr>
            <a:r>
              <a:rPr lang="zh-TW" altLang="zh-TW" b="1" u="sng" dirty="0">
                <a:solidFill>
                  <a:srgbClr val="660066"/>
                </a:solidFill>
              </a:rPr>
              <a:t>排水專用</a:t>
            </a:r>
            <a:r>
              <a:rPr lang="zh-TW" altLang="zh-TW" b="1" dirty="0">
                <a:solidFill>
                  <a:schemeClr val="tx1"/>
                </a:solidFill>
              </a:rPr>
              <a:t>系統之廢污水，依環保相關法令規定，其排放之水</a:t>
            </a:r>
            <a:r>
              <a:rPr lang="zh-TW" altLang="en-US" b="1" dirty="0">
                <a:solidFill>
                  <a:schemeClr val="tx1"/>
                </a:solidFill>
              </a:rPr>
              <a:t> </a:t>
            </a:r>
            <a:r>
              <a:rPr lang="zh-TW" altLang="zh-TW" b="1" dirty="0">
                <a:solidFill>
                  <a:schemeClr val="tx1"/>
                </a:solidFill>
              </a:rPr>
              <a:t>質，須先經廢污水之淨化處理，達放流水排放標準者，始</a:t>
            </a:r>
            <a:r>
              <a:rPr lang="zh-TW" altLang="zh-TW" b="1" dirty="0" smtClean="0">
                <a:solidFill>
                  <a:schemeClr val="tx1"/>
                </a:solidFill>
              </a:rPr>
              <a:t>得排</a:t>
            </a:r>
            <a:r>
              <a:rPr lang="zh-TW" altLang="zh-TW" b="1" dirty="0">
                <a:solidFill>
                  <a:schemeClr val="tx1"/>
                </a:solidFill>
              </a:rPr>
              <a:t>入。</a:t>
            </a:r>
            <a:endParaRPr lang="en-US" altLang="zh-TW" b="1" dirty="0">
              <a:solidFill>
                <a:schemeClr val="tx1"/>
              </a:solidFill>
            </a:endParaRPr>
          </a:p>
          <a:p>
            <a:pPr marL="342900" marR="0" indent="-342900" algn="l" defTabSz="914400" eaLnBrk="1" latinLnBrk="0" hangingPunct="1">
              <a:lnSpc>
                <a:spcPct val="100000"/>
              </a:lnSpc>
              <a:buClrTx/>
              <a:buSzTx/>
              <a:buFont typeface="Wingdings" panose="05000000000000000000" pitchFamily="2" charset="2"/>
              <a:buChar char="l"/>
              <a:tabLst/>
              <a:defRPr/>
            </a:pPr>
            <a:endParaRPr lang="en-US" altLang="zh-TW" b="1" dirty="0" smtClean="0">
              <a:solidFill>
                <a:srgbClr val="000099"/>
              </a:solidFill>
              <a:latin typeface="標楷體" pitchFamily="65" charset="-12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388" y="1124743"/>
            <a:ext cx="8643547" cy="4320481"/>
          </a:xfrm>
          <a:ln>
            <a:solidFill>
              <a:srgbClr val="000000"/>
            </a:solidFill>
          </a:ln>
        </p:spPr>
        <p:txBody>
          <a:bodyPr/>
          <a:lstStyle/>
          <a:p>
            <a:pPr>
              <a:lnSpc>
                <a:spcPct val="140000"/>
              </a:lnSpc>
              <a:spcBef>
                <a:spcPts val="600"/>
              </a:spcBef>
              <a:buFont typeface="Wingdings" pitchFamily="2" charset="2"/>
              <a:buChar char="l"/>
              <a:defRPr/>
            </a:pPr>
            <a:r>
              <a:rPr lang="zh-TW" altLang="en-US" sz="2800" b="1" dirty="0">
                <a:solidFill>
                  <a:srgbClr val="003366"/>
                </a:solidFill>
                <a:latin typeface="標楷體" pitchFamily="65" charset="-120"/>
                <a:ea typeface="標楷體" pitchFamily="65" charset="-120"/>
              </a:rPr>
              <a:t>第</a:t>
            </a:r>
            <a:r>
              <a:rPr lang="en-US" altLang="zh-TW" sz="2800" b="1" dirty="0">
                <a:solidFill>
                  <a:srgbClr val="003366"/>
                </a:solidFill>
                <a:latin typeface="標楷體" pitchFamily="65" charset="-120"/>
                <a:ea typeface="標楷體" pitchFamily="65" charset="-120"/>
              </a:rPr>
              <a:t>3</a:t>
            </a:r>
            <a:r>
              <a:rPr lang="zh-TW" altLang="en-US" sz="2800" b="1" dirty="0" smtClean="0">
                <a:solidFill>
                  <a:srgbClr val="003366"/>
                </a:solidFill>
                <a:latin typeface="標楷體" pitchFamily="65" charset="-120"/>
                <a:ea typeface="標楷體" pitchFamily="65" charset="-120"/>
              </a:rPr>
              <a:t>點規定</a:t>
            </a:r>
            <a:endParaRPr lang="en-US" altLang="zh-TW" sz="2800" b="1" dirty="0">
              <a:solidFill>
                <a:srgbClr val="003366"/>
              </a:solidFill>
              <a:latin typeface="標楷體" pitchFamily="65" charset="-120"/>
              <a:ea typeface="標楷體" pitchFamily="65" charset="-120"/>
            </a:endParaRPr>
          </a:p>
          <a:p>
            <a:pPr marL="447675" indent="0">
              <a:lnSpc>
                <a:spcPts val="2500"/>
              </a:lnSpc>
              <a:spcBef>
                <a:spcPts val="600"/>
              </a:spcBef>
              <a:buNone/>
              <a:defRPr/>
            </a:pPr>
            <a:r>
              <a:rPr lang="zh-TW" altLang="zh-TW" sz="2400" b="1" kern="1200" dirty="0" smtClean="0">
                <a:solidFill>
                  <a:srgbClr val="000099"/>
                </a:solidFill>
                <a:latin typeface="標楷體" pitchFamily="65" charset="-120"/>
                <a:ea typeface="標楷體" pitchFamily="65" charset="-120"/>
              </a:rPr>
              <a:t>（四）變更後土地使用之興建設施配置。</a:t>
            </a:r>
          </a:p>
          <a:p>
            <a:pPr marL="447675" indent="0">
              <a:lnSpc>
                <a:spcPts val="2500"/>
              </a:lnSpc>
              <a:spcBef>
                <a:spcPts val="600"/>
              </a:spcBef>
              <a:buNone/>
              <a:defRPr/>
            </a:pPr>
            <a:r>
              <a:rPr lang="zh-TW" altLang="zh-TW" sz="2400" b="1" kern="1200" dirty="0" smtClean="0">
                <a:solidFill>
                  <a:srgbClr val="000099"/>
                </a:solidFill>
                <a:latin typeface="標楷體" pitchFamily="65" charset="-120"/>
                <a:ea typeface="標楷體" pitchFamily="65" charset="-120"/>
              </a:rPr>
              <a:t>（五）隔離綠帶或設施設置之規劃。</a:t>
            </a:r>
          </a:p>
          <a:p>
            <a:pPr marL="447675" indent="0">
              <a:lnSpc>
                <a:spcPts val="2500"/>
              </a:lnSpc>
              <a:spcBef>
                <a:spcPts val="600"/>
              </a:spcBef>
              <a:buNone/>
              <a:defRPr/>
            </a:pPr>
            <a:r>
              <a:rPr lang="zh-TW" altLang="zh-TW" sz="2400" b="1" kern="1200" dirty="0" smtClean="0">
                <a:solidFill>
                  <a:srgbClr val="000099"/>
                </a:solidFill>
                <a:latin typeface="標楷體" pitchFamily="65" charset="-120"/>
                <a:ea typeface="標楷體" pitchFamily="65" charset="-120"/>
              </a:rPr>
              <a:t>（六）該農業用地變更使用對鄰近農業生產環境之影響。</a:t>
            </a:r>
          </a:p>
          <a:p>
            <a:pPr marL="447675" indent="0">
              <a:lnSpc>
                <a:spcPts val="2500"/>
              </a:lnSpc>
              <a:spcBef>
                <a:spcPts val="600"/>
              </a:spcBef>
              <a:buNone/>
              <a:defRPr/>
            </a:pPr>
            <a:r>
              <a:rPr lang="zh-TW" altLang="zh-TW" sz="2400" b="1" kern="1200" dirty="0" smtClean="0">
                <a:solidFill>
                  <a:srgbClr val="000099"/>
                </a:solidFill>
                <a:latin typeface="標楷體" pitchFamily="65" charset="-120"/>
                <a:ea typeface="標楷體" pitchFamily="65" charset="-120"/>
              </a:rPr>
              <a:t>（七）聯外道路規劃與寬度及對農路通行之影響。</a:t>
            </a:r>
          </a:p>
          <a:p>
            <a:pPr marL="447675" indent="0">
              <a:lnSpc>
                <a:spcPts val="2500"/>
              </a:lnSpc>
              <a:spcBef>
                <a:spcPts val="600"/>
              </a:spcBef>
              <a:buNone/>
              <a:defRPr/>
            </a:pPr>
            <a:r>
              <a:rPr lang="zh-TW" altLang="zh-TW" sz="2400" b="1" kern="1200" dirty="0" smtClean="0">
                <a:solidFill>
                  <a:srgbClr val="000099"/>
                </a:solidFill>
                <a:latin typeface="標楷體" pitchFamily="65" charset="-120"/>
                <a:ea typeface="標楷體" pitchFamily="65" charset="-120"/>
              </a:rPr>
              <a:t>（八）降低或減輕對農業生產環境影響之因應設施。</a:t>
            </a:r>
          </a:p>
          <a:p>
            <a:pPr marL="447675" indent="0" algn="just">
              <a:lnSpc>
                <a:spcPts val="2500"/>
              </a:lnSpc>
              <a:spcBef>
                <a:spcPts val="600"/>
              </a:spcBef>
              <a:buNone/>
              <a:tabLst>
                <a:tab pos="266700" algn="l"/>
              </a:tabLst>
              <a:defRPr/>
            </a:pPr>
            <a:r>
              <a:rPr lang="zh-TW" altLang="zh-TW" sz="2400" b="1" kern="1200" dirty="0" smtClean="0">
                <a:solidFill>
                  <a:srgbClr val="000099"/>
                </a:solidFill>
                <a:latin typeface="標楷體" pitchFamily="65" charset="-120"/>
                <a:ea typeface="標楷體" pitchFamily="65" charset="-120"/>
              </a:rPr>
              <a:t>（九）使用農業用地所提區位、面積之必要性、合理性及</a:t>
            </a:r>
            <a:endParaRPr lang="en-US" altLang="zh-TW" sz="2400" b="1" kern="1200" dirty="0" smtClean="0">
              <a:solidFill>
                <a:srgbClr val="000099"/>
              </a:solidFill>
              <a:latin typeface="標楷體" pitchFamily="65" charset="-120"/>
              <a:ea typeface="標楷體" pitchFamily="65" charset="-120"/>
            </a:endParaRPr>
          </a:p>
          <a:p>
            <a:pPr algn="just">
              <a:lnSpc>
                <a:spcPts val="2500"/>
              </a:lnSpc>
              <a:spcBef>
                <a:spcPts val="600"/>
              </a:spcBef>
              <a:buNone/>
              <a:defRPr/>
            </a:pPr>
            <a:r>
              <a:rPr lang="zh-TW" altLang="en-US" sz="2400" b="1" kern="1200" dirty="0" smtClean="0">
                <a:solidFill>
                  <a:srgbClr val="000099"/>
                </a:solidFill>
                <a:latin typeface="標楷體" pitchFamily="65" charset="-120"/>
                <a:ea typeface="標楷體" pitchFamily="65" charset="-120"/>
              </a:rPr>
              <a:t>        </a:t>
            </a:r>
            <a:r>
              <a:rPr lang="zh-TW" altLang="zh-TW" sz="2400" b="1" kern="1200" dirty="0" smtClean="0">
                <a:solidFill>
                  <a:srgbClr val="000099"/>
                </a:solidFill>
                <a:latin typeface="標楷體" pitchFamily="65" charset="-120"/>
                <a:ea typeface="標楷體" pitchFamily="65" charset="-120"/>
              </a:rPr>
              <a:t>無可替代性。</a:t>
            </a:r>
            <a:r>
              <a:rPr lang="zh-TW" altLang="zh-TW" sz="2400" b="1" kern="1200" dirty="0" smtClean="0">
                <a:latin typeface="Times New Roman" pitchFamily="18" charset="0"/>
                <a:ea typeface="標楷體" pitchFamily="65" charset="-120"/>
              </a:rPr>
              <a:t>但農業所需產、製、儲、銷及休閒等</a:t>
            </a:r>
            <a:endParaRPr lang="en-US" altLang="zh-TW" sz="2400" b="1" kern="1200" dirty="0" smtClean="0">
              <a:latin typeface="Times New Roman" pitchFamily="18" charset="0"/>
              <a:ea typeface="標楷體" pitchFamily="65" charset="-120"/>
            </a:endParaRPr>
          </a:p>
          <a:p>
            <a:pPr algn="just">
              <a:lnSpc>
                <a:spcPts val="2500"/>
              </a:lnSpc>
              <a:spcBef>
                <a:spcPts val="600"/>
              </a:spcBef>
              <a:buNone/>
              <a:defRPr/>
            </a:pPr>
            <a:r>
              <a:rPr lang="zh-TW" altLang="en-US" sz="2400" b="1" kern="1200" dirty="0" smtClean="0">
                <a:latin typeface="Times New Roman" pitchFamily="18" charset="0"/>
                <a:ea typeface="標楷體" pitchFamily="65" charset="-120"/>
              </a:rPr>
              <a:t>                </a:t>
            </a:r>
            <a:r>
              <a:rPr lang="zh-TW" altLang="zh-TW" sz="2400" b="1" kern="1200" dirty="0" smtClean="0">
                <a:latin typeface="Times New Roman" pitchFamily="18" charset="0"/>
                <a:ea typeface="標楷體" pitchFamily="65" charset="-120"/>
              </a:rPr>
              <a:t>相關農業設施所需用地，僅須提出</a:t>
            </a:r>
            <a:r>
              <a:rPr lang="zh-TW" altLang="zh-TW" sz="2400" b="1" u="sng" kern="1200" dirty="0" smtClean="0">
                <a:solidFill>
                  <a:srgbClr val="660066"/>
                </a:solidFill>
                <a:latin typeface="Times New Roman" pitchFamily="18" charset="0"/>
                <a:ea typeface="標楷體" pitchFamily="65" charset="-120"/>
              </a:rPr>
              <a:t>區位之無可替代</a:t>
            </a:r>
            <a:endParaRPr lang="en-US" altLang="zh-TW" sz="2400" b="1" u="sng" kern="1200" dirty="0" smtClean="0">
              <a:solidFill>
                <a:srgbClr val="660066"/>
              </a:solidFill>
              <a:latin typeface="Times New Roman" pitchFamily="18" charset="0"/>
              <a:ea typeface="標楷體" pitchFamily="65" charset="-120"/>
            </a:endParaRPr>
          </a:p>
          <a:p>
            <a:pPr algn="just">
              <a:lnSpc>
                <a:spcPts val="2500"/>
              </a:lnSpc>
              <a:spcBef>
                <a:spcPts val="600"/>
              </a:spcBef>
              <a:buNone/>
              <a:defRPr/>
            </a:pPr>
            <a:r>
              <a:rPr lang="zh-TW" altLang="en-US" sz="2400" b="1" kern="1200" dirty="0" smtClean="0">
                <a:solidFill>
                  <a:srgbClr val="660066"/>
                </a:solidFill>
                <a:latin typeface="Times New Roman" pitchFamily="18" charset="0"/>
                <a:ea typeface="標楷體" pitchFamily="65" charset="-120"/>
              </a:rPr>
              <a:t>                </a:t>
            </a:r>
            <a:r>
              <a:rPr lang="zh-TW" altLang="zh-TW" sz="2400" b="1" u="sng" kern="1200" dirty="0" smtClean="0">
                <a:solidFill>
                  <a:srgbClr val="660066"/>
                </a:solidFill>
                <a:latin typeface="Times New Roman" pitchFamily="18" charset="0"/>
                <a:ea typeface="標楷體" pitchFamily="65" charset="-120"/>
              </a:rPr>
              <a:t>性說明</a:t>
            </a:r>
            <a:r>
              <a:rPr lang="zh-TW" altLang="en-US" sz="2400" b="1" kern="1200" dirty="0" smtClean="0">
                <a:latin typeface="Times New Roman" pitchFamily="18" charset="0"/>
                <a:ea typeface="標楷體" pitchFamily="65" charset="-120"/>
              </a:rPr>
              <a:t>。</a:t>
            </a:r>
            <a:endParaRPr lang="en-US" altLang="zh-TW" sz="2400" b="1" kern="1200" dirty="0" smtClean="0">
              <a:latin typeface="Times New Roman" pitchFamily="18" charset="0"/>
              <a:ea typeface="標楷體" pitchFamily="65" charset="-120"/>
            </a:endParaRPr>
          </a:p>
          <a:p>
            <a:pPr algn="just">
              <a:lnSpc>
                <a:spcPts val="2500"/>
              </a:lnSpc>
              <a:spcBef>
                <a:spcPts val="600"/>
              </a:spcBef>
              <a:buNone/>
              <a:defRPr/>
            </a:pPr>
            <a:endParaRPr lang="zh-TW" altLang="zh-TW" sz="2400" b="1" kern="1200" dirty="0" smtClean="0">
              <a:latin typeface="Times New Roman" pitchFamily="18" charset="0"/>
              <a:ea typeface="標楷體" pitchFamily="65" charset="-120"/>
            </a:endParaRPr>
          </a:p>
          <a:p>
            <a:endParaRPr lang="zh-TW" altLang="en-US" sz="2400" dirty="0" smtClean="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14</a:t>
            </a:fld>
            <a:endParaRPr lang="en-US" altLang="zh-TW" dirty="0"/>
          </a:p>
        </p:txBody>
      </p:sp>
      <p:sp>
        <p:nvSpPr>
          <p:cNvPr id="5"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en-US" sz="3600" b="1" dirty="0" smtClean="0"/>
              <a:t>農業用地變更使用說明書應說明事項</a:t>
            </a:r>
          </a:p>
        </p:txBody>
      </p:sp>
      <p:sp>
        <p:nvSpPr>
          <p:cNvPr id="10" name="圓角矩形 9"/>
          <p:cNvSpPr/>
          <p:nvPr/>
        </p:nvSpPr>
        <p:spPr bwMode="auto">
          <a:xfrm>
            <a:off x="179388" y="5517232"/>
            <a:ext cx="8642350" cy="1214446"/>
          </a:xfrm>
          <a:prstGeom prst="roundRect">
            <a:avLst/>
          </a:prstGeom>
          <a:solidFill>
            <a:srgbClr val="FFFF99">
              <a:alpha val="25000"/>
            </a:srgbClr>
          </a:solidFill>
          <a:ln w="9525" algn="ctr">
            <a:solidFill>
              <a:schemeClr val="tx1"/>
            </a:solidFill>
            <a:round/>
            <a:headEnd/>
            <a:tailEnd/>
          </a:ln>
        </p:spPr>
        <p:txBody>
          <a:bodyPr wrap="square" anchor="ctr"/>
          <a:lstStyle/>
          <a:p>
            <a:pPr marL="342900" indent="-342900" algn="l">
              <a:buFont typeface="Wingdings" panose="05000000000000000000" pitchFamily="2" charset="2"/>
              <a:buChar char="u"/>
              <a:defRPr/>
            </a:pPr>
            <a:r>
              <a:rPr lang="zh-TW" altLang="zh-TW" b="1" dirty="0">
                <a:solidFill>
                  <a:schemeClr val="tx1"/>
                </a:solidFill>
              </a:rPr>
              <a:t>基於農業用地提供農產業發展之正當性，考量</a:t>
            </a:r>
            <a:r>
              <a:rPr lang="zh-TW" altLang="zh-TW" b="1" u="sng" dirty="0">
                <a:solidFill>
                  <a:srgbClr val="660066"/>
                </a:solidFill>
              </a:rPr>
              <a:t>行政簡化</a:t>
            </a:r>
            <a:r>
              <a:rPr lang="zh-TW" altLang="zh-TW" b="1" dirty="0">
                <a:solidFill>
                  <a:schemeClr val="tx1"/>
                </a:solidFill>
              </a:rPr>
              <a:t>並</a:t>
            </a:r>
            <a:r>
              <a:rPr lang="zh-TW" altLang="zh-TW" b="1" u="sng" dirty="0">
                <a:solidFill>
                  <a:srgbClr val="660066"/>
                </a:solidFill>
              </a:rPr>
              <a:t>適度引導產業於合宜之區位設置</a:t>
            </a:r>
            <a:r>
              <a:rPr lang="zh-TW" altLang="zh-TW" b="1" dirty="0">
                <a:solidFill>
                  <a:schemeClr val="tx1"/>
                </a:solidFill>
              </a:rPr>
              <a:t>，針對農業產銷相關設施僅須</a:t>
            </a:r>
            <a:r>
              <a:rPr lang="zh-TW" altLang="zh-TW" b="1" u="sng" dirty="0">
                <a:solidFill>
                  <a:srgbClr val="660066"/>
                </a:solidFill>
              </a:rPr>
              <a:t>就區位之無可替代性提具理由即可</a:t>
            </a:r>
            <a:r>
              <a:rPr lang="zh-TW" altLang="zh-TW" b="1" dirty="0">
                <a:solidFill>
                  <a:schemeClr val="tx1"/>
                </a:solidFill>
              </a:rPr>
              <a:t>。</a:t>
            </a:r>
            <a:endParaRPr lang="zh-TW" altLang="en-US" b="1" dirty="0">
              <a:solidFill>
                <a:schemeClr val="tx1"/>
              </a:solidFill>
            </a:endParaRPr>
          </a:p>
        </p:txBody>
      </p:sp>
    </p:spTree>
    <p:extLst>
      <p:ext uri="{BB962C8B-B14F-4D97-AF65-F5344CB8AC3E}">
        <p14:creationId xmlns:p14="http://schemas.microsoft.com/office/powerpoint/2010/main" val="37070339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15</a:t>
            </a:fld>
            <a:endParaRPr lang="en-US" altLang="zh-TW" dirty="0"/>
          </a:p>
        </p:txBody>
      </p:sp>
      <p:sp>
        <p:nvSpPr>
          <p:cNvPr id="7" name="Rectangle 66"/>
          <p:cNvSpPr>
            <a:spLocks noChangeArrowheads="1"/>
          </p:cNvSpPr>
          <p:nvPr/>
        </p:nvSpPr>
        <p:spPr bwMode="auto">
          <a:xfrm>
            <a:off x="179388" y="116632"/>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en-US" sz="3600" b="1" dirty="0" smtClean="0"/>
              <a:t>聯</a:t>
            </a:r>
            <a:r>
              <a:rPr lang="zh-TW" altLang="en-US" sz="3600" b="1" dirty="0"/>
              <a:t>外道路規劃與寬度之審查作業</a:t>
            </a:r>
          </a:p>
        </p:txBody>
      </p:sp>
      <p:sp>
        <p:nvSpPr>
          <p:cNvPr id="9" name="圓角矩形 21"/>
          <p:cNvSpPr>
            <a:spLocks noChangeArrowheads="1"/>
          </p:cNvSpPr>
          <p:nvPr/>
        </p:nvSpPr>
        <p:spPr bwMode="auto">
          <a:xfrm>
            <a:off x="107504" y="980728"/>
            <a:ext cx="8927166" cy="5827576"/>
          </a:xfrm>
          <a:prstGeom prst="roundRect">
            <a:avLst>
              <a:gd name="adj" fmla="val 16667"/>
            </a:avLst>
          </a:prstGeom>
          <a:solidFill>
            <a:srgbClr val="FFFF99">
              <a:alpha val="2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lvl="0" indent="-342900" algn="just">
              <a:lnSpc>
                <a:spcPts val="3300"/>
              </a:lnSpc>
              <a:spcBef>
                <a:spcPts val="600"/>
              </a:spcBef>
              <a:spcAft>
                <a:spcPts val="600"/>
              </a:spcAft>
              <a:buClr>
                <a:schemeClr val="tx1"/>
              </a:buClr>
              <a:buFont typeface="Wingdings" panose="05000000000000000000" pitchFamily="2" charset="2"/>
              <a:buChar char="l"/>
            </a:pPr>
            <a:r>
              <a:rPr lang="zh-TW" altLang="en-US" b="1" dirty="0">
                <a:solidFill>
                  <a:schemeClr val="tx1"/>
                </a:solidFill>
                <a:latin typeface="標楷體" panose="03000509000000000000" pitchFamily="65" charset="-120"/>
              </a:rPr>
              <a:t>土地開發必定會產生交通旅次，故開發基地必須有聯絡道路之條件</a:t>
            </a:r>
            <a:r>
              <a:rPr lang="zh-TW" altLang="en-US" b="1" dirty="0" smtClean="0">
                <a:solidFill>
                  <a:schemeClr val="tx1"/>
                </a:solidFill>
                <a:latin typeface="標楷體" panose="03000509000000000000" pitchFamily="65" charset="-120"/>
              </a:rPr>
              <a:t>，「</a:t>
            </a:r>
            <a:r>
              <a:rPr lang="zh-TW" altLang="en-US" b="1" dirty="0">
                <a:solidFill>
                  <a:schemeClr val="tx1"/>
                </a:solidFill>
                <a:latin typeface="標楷體" panose="03000509000000000000" pitchFamily="65" charset="-120"/>
              </a:rPr>
              <a:t>聯外道路規劃與寬度及對農路通行之影響</a:t>
            </a:r>
            <a:r>
              <a:rPr lang="zh-TW" altLang="en-US" b="1" dirty="0" smtClean="0">
                <a:solidFill>
                  <a:schemeClr val="tx1"/>
                </a:solidFill>
                <a:latin typeface="標楷體" panose="03000509000000000000" pitchFamily="65" charset="-120"/>
              </a:rPr>
              <a:t>」</a:t>
            </a:r>
            <a:r>
              <a:rPr lang="zh-TW" altLang="en-US" b="1" dirty="0">
                <a:solidFill>
                  <a:schemeClr val="tx1"/>
                </a:solidFill>
                <a:latin typeface="標楷體" panose="03000509000000000000" pitchFamily="65" charset="-120"/>
              </a:rPr>
              <a:t>之</a:t>
            </a:r>
            <a:r>
              <a:rPr lang="zh-TW" altLang="en-US" b="1" dirty="0" smtClean="0">
                <a:solidFill>
                  <a:schemeClr val="tx1"/>
                </a:solidFill>
                <a:latin typeface="標楷體" panose="03000509000000000000" pitchFamily="65" charset="-120"/>
              </a:rPr>
              <a:t>說明</a:t>
            </a:r>
            <a:r>
              <a:rPr lang="zh-TW" altLang="en-US" b="1" dirty="0">
                <a:solidFill>
                  <a:schemeClr val="tx1"/>
                </a:solidFill>
                <a:latin typeface="標楷體" panose="03000509000000000000" pitchFamily="65" charset="-120"/>
              </a:rPr>
              <a:t>，係因農業用地於劃定或變更為非農業使用時，</a:t>
            </a:r>
            <a:r>
              <a:rPr lang="zh-TW" altLang="en-US" b="1" u="sng" dirty="0">
                <a:solidFill>
                  <a:srgbClr val="7030A0"/>
                </a:solidFill>
                <a:latin typeface="標楷體" panose="03000509000000000000" pitchFamily="65" charset="-120"/>
              </a:rPr>
              <a:t>應有道路可供進出或配合辦理交通用地變更使用條件，不得直接使用農業用地作為聯外道路使用</a:t>
            </a:r>
            <a:r>
              <a:rPr lang="zh-TW" altLang="en-US" b="1" dirty="0">
                <a:solidFill>
                  <a:schemeClr val="tx1"/>
                </a:solidFill>
                <a:latin typeface="標楷體" panose="03000509000000000000" pitchFamily="65" charset="-120"/>
              </a:rPr>
              <a:t>。。</a:t>
            </a:r>
            <a:endParaRPr lang="en-US" altLang="zh-TW" b="1" dirty="0">
              <a:solidFill>
                <a:schemeClr val="tx1"/>
              </a:solidFill>
              <a:latin typeface="標楷體" panose="03000509000000000000" pitchFamily="65" charset="-120"/>
            </a:endParaRPr>
          </a:p>
          <a:p>
            <a:pPr marL="342900" lvl="0" indent="-342900" algn="just">
              <a:lnSpc>
                <a:spcPts val="3300"/>
              </a:lnSpc>
              <a:spcBef>
                <a:spcPts val="600"/>
              </a:spcBef>
              <a:spcAft>
                <a:spcPts val="600"/>
              </a:spcAft>
              <a:buClr>
                <a:schemeClr val="tx1"/>
              </a:buClr>
              <a:buFont typeface="Wingdings" panose="05000000000000000000" pitchFamily="2" charset="2"/>
              <a:buChar char="l"/>
            </a:pPr>
            <a:r>
              <a:rPr lang="zh-TW" altLang="en-US" b="1" dirty="0" smtClean="0">
                <a:solidFill>
                  <a:schemeClr val="tx1"/>
                </a:solidFill>
                <a:latin typeface="標楷體" panose="03000509000000000000" pitchFamily="65" charset="-120"/>
              </a:rPr>
              <a:t>又，</a:t>
            </a:r>
            <a:r>
              <a:rPr lang="zh-TW" altLang="en-US" b="1" u="sng" dirty="0" smtClean="0">
                <a:solidFill>
                  <a:srgbClr val="7030A0"/>
                </a:solidFill>
                <a:latin typeface="標楷體" panose="03000509000000000000" pitchFamily="65" charset="-120"/>
              </a:rPr>
              <a:t>現有</a:t>
            </a:r>
            <a:r>
              <a:rPr lang="zh-TW" altLang="en-US" b="1" u="sng" dirty="0">
                <a:solidFill>
                  <a:srgbClr val="7030A0"/>
                </a:solidFill>
                <a:latin typeface="標楷體" panose="03000509000000000000" pitchFamily="65" charset="-120"/>
              </a:rPr>
              <a:t>巷道</a:t>
            </a:r>
            <a:r>
              <a:rPr lang="zh-TW" altLang="en-US" b="1" dirty="0">
                <a:solidFill>
                  <a:schemeClr val="tx1"/>
                </a:solidFill>
                <a:latin typeface="標楷體" panose="03000509000000000000" pitchFamily="65" charset="-120"/>
              </a:rPr>
              <a:t>位於農業用地上，可否作為聯外道路一節，倘該巷道</a:t>
            </a:r>
            <a:r>
              <a:rPr lang="zh-TW" altLang="en-US" b="1" u="sng" dirty="0">
                <a:solidFill>
                  <a:srgbClr val="7030A0"/>
                </a:solidFill>
                <a:latin typeface="標楷體" panose="03000509000000000000" pitchFamily="65" charset="-120"/>
              </a:rPr>
              <a:t>經道路主管機關認屬具有前開說明係可配合辦理交通用地變更使用之條件者</a:t>
            </a:r>
            <a:r>
              <a:rPr lang="zh-TW" altLang="en-US" b="1" dirty="0">
                <a:solidFill>
                  <a:schemeClr val="tx1"/>
                </a:solidFill>
                <a:latin typeface="標楷體" panose="03000509000000000000" pitchFamily="65" charset="-120"/>
              </a:rPr>
              <a:t>，得認定具有聯外道路規劃</a:t>
            </a:r>
            <a:r>
              <a:rPr lang="zh-TW" altLang="en-US" b="1" dirty="0" smtClean="0">
                <a:solidFill>
                  <a:schemeClr val="tx1"/>
                </a:solidFill>
                <a:latin typeface="標楷體" panose="03000509000000000000" pitchFamily="65" charset="-120"/>
              </a:rPr>
              <a:t>使用。</a:t>
            </a:r>
            <a:endParaRPr lang="en-US" altLang="zh-TW" b="1" dirty="0" smtClean="0">
              <a:solidFill>
                <a:schemeClr val="tx1"/>
              </a:solidFill>
              <a:latin typeface="標楷體" panose="03000509000000000000" pitchFamily="65" charset="-120"/>
            </a:endParaRPr>
          </a:p>
        </p:txBody>
      </p:sp>
    </p:spTree>
    <p:extLst>
      <p:ext uri="{BB962C8B-B14F-4D97-AF65-F5344CB8AC3E}">
        <p14:creationId xmlns:p14="http://schemas.microsoft.com/office/powerpoint/2010/main" val="23741937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388" y="1124743"/>
            <a:ext cx="8643547" cy="3312369"/>
          </a:xfrm>
          <a:ln>
            <a:solidFill>
              <a:srgbClr val="000000"/>
            </a:solidFill>
          </a:ln>
        </p:spPr>
        <p:txBody>
          <a:bodyPr>
            <a:normAutofit fontScale="92500" lnSpcReduction="20000"/>
          </a:bodyPr>
          <a:lstStyle/>
          <a:p>
            <a:pPr>
              <a:lnSpc>
                <a:spcPct val="140000"/>
              </a:lnSpc>
              <a:spcBef>
                <a:spcPts val="600"/>
              </a:spcBef>
              <a:buFont typeface="Wingdings" pitchFamily="2" charset="2"/>
              <a:buChar char="l"/>
              <a:defRPr/>
            </a:pPr>
            <a:r>
              <a:rPr lang="zh-TW" altLang="en-US" sz="2800" b="1" dirty="0">
                <a:solidFill>
                  <a:srgbClr val="003366"/>
                </a:solidFill>
                <a:latin typeface="標楷體" pitchFamily="65" charset="-120"/>
                <a:ea typeface="標楷體" pitchFamily="65" charset="-120"/>
              </a:rPr>
              <a:t>第</a:t>
            </a:r>
            <a:r>
              <a:rPr lang="en-US" altLang="zh-TW" sz="2800" b="1" dirty="0">
                <a:solidFill>
                  <a:srgbClr val="003366"/>
                </a:solidFill>
                <a:latin typeface="標楷體" pitchFamily="65" charset="-120"/>
                <a:ea typeface="標楷體" pitchFamily="65" charset="-120"/>
              </a:rPr>
              <a:t>3</a:t>
            </a:r>
            <a:r>
              <a:rPr lang="zh-TW" altLang="en-US" sz="2800" b="1" dirty="0" smtClean="0">
                <a:solidFill>
                  <a:srgbClr val="003366"/>
                </a:solidFill>
                <a:latin typeface="標楷體" pitchFamily="65" charset="-120"/>
                <a:ea typeface="標楷體" pitchFamily="65" charset="-120"/>
              </a:rPr>
              <a:t>點規定</a:t>
            </a:r>
            <a:endParaRPr lang="zh-TW" altLang="zh-TW" sz="2400" b="1" kern="1200" dirty="0" smtClean="0">
              <a:solidFill>
                <a:srgbClr val="000099"/>
              </a:solidFill>
              <a:latin typeface="標楷體" pitchFamily="65" charset="-120"/>
              <a:ea typeface="標楷體" pitchFamily="65" charset="-120"/>
            </a:endParaRPr>
          </a:p>
          <a:p>
            <a:pPr marL="0" lvl="0" indent="0" algn="just">
              <a:lnSpc>
                <a:spcPts val="2800"/>
              </a:lnSpc>
              <a:spcBef>
                <a:spcPts val="600"/>
              </a:spcBef>
              <a:buNone/>
              <a:tabLst>
                <a:tab pos="266700" algn="l"/>
              </a:tabLst>
              <a:defRPr/>
            </a:pPr>
            <a:r>
              <a:rPr lang="zh-TW" altLang="en-US" sz="2400" b="1" kern="1200" dirty="0" smtClean="0">
                <a:solidFill>
                  <a:srgbClr val="000099"/>
                </a:solidFill>
                <a:latin typeface="標楷體" pitchFamily="65" charset="-120"/>
                <a:ea typeface="標楷體" pitchFamily="65" charset="-120"/>
              </a:rPr>
              <a:t>   </a:t>
            </a:r>
            <a:r>
              <a:rPr lang="zh-TW" altLang="zh-TW" sz="2600" b="1" kern="1200" dirty="0" smtClean="0">
                <a:solidFill>
                  <a:srgbClr val="000099"/>
                </a:solidFill>
                <a:latin typeface="標楷體" pitchFamily="65" charset="-120"/>
                <a:ea typeface="標楷體" pitchFamily="65" charset="-120"/>
              </a:rPr>
              <a:t>（</a:t>
            </a:r>
            <a:r>
              <a:rPr lang="zh-TW" altLang="en-US" sz="2600" b="1" kern="1200" dirty="0" smtClean="0">
                <a:solidFill>
                  <a:srgbClr val="000099"/>
                </a:solidFill>
                <a:latin typeface="標楷體" pitchFamily="65" charset="-120"/>
                <a:ea typeface="標楷體" pitchFamily="65" charset="-120"/>
              </a:rPr>
              <a:t>十</a:t>
            </a:r>
            <a:r>
              <a:rPr lang="zh-TW" altLang="zh-TW" sz="2600" b="1" kern="1200" dirty="0" smtClean="0">
                <a:solidFill>
                  <a:srgbClr val="000099"/>
                </a:solidFill>
                <a:latin typeface="標楷體" pitchFamily="65" charset="-120"/>
                <a:ea typeface="標楷體" pitchFamily="65" charset="-120"/>
              </a:rPr>
              <a:t>）</a:t>
            </a:r>
            <a:r>
              <a:rPr lang="zh-TW" altLang="zh-TW" sz="2600" b="1" kern="1200" dirty="0">
                <a:solidFill>
                  <a:srgbClr val="000099"/>
                </a:solidFill>
                <a:latin typeface="標楷體" pitchFamily="65" charset="-120"/>
                <a:ea typeface="標楷體" pitchFamily="65" charset="-120"/>
              </a:rPr>
              <a:t>興辦事業使用水資源對農業生產環境之影響</a:t>
            </a:r>
            <a:r>
              <a:rPr lang="zh-TW" altLang="zh-TW" sz="2600" b="1" kern="1200" dirty="0" smtClean="0">
                <a:solidFill>
                  <a:srgbClr val="000099"/>
                </a:solidFill>
                <a:latin typeface="標楷體" pitchFamily="65" charset="-120"/>
                <a:ea typeface="標楷體" pitchFamily="65" charset="-120"/>
              </a:rPr>
              <a:t>。</a:t>
            </a:r>
            <a:endParaRPr lang="en-US" altLang="zh-TW" sz="2600" b="1" kern="1200" dirty="0" smtClean="0">
              <a:solidFill>
                <a:srgbClr val="000099"/>
              </a:solidFill>
              <a:latin typeface="標楷體" pitchFamily="65" charset="-120"/>
              <a:ea typeface="標楷體" pitchFamily="65" charset="-120"/>
            </a:endParaRPr>
          </a:p>
          <a:p>
            <a:pPr marL="536575" lvl="0" indent="-268288" algn="just">
              <a:lnSpc>
                <a:spcPts val="2800"/>
              </a:lnSpc>
              <a:spcBef>
                <a:spcPts val="600"/>
              </a:spcBef>
              <a:buFont typeface="Wingdings" pitchFamily="2" charset="2"/>
              <a:buChar char="Ø"/>
              <a:tabLst>
                <a:tab pos="266700" algn="l"/>
              </a:tabLst>
              <a:defRPr/>
            </a:pPr>
            <a:r>
              <a:rPr lang="zh-TW" altLang="zh-TW" sz="2600" b="1" kern="1200" dirty="0">
                <a:solidFill>
                  <a:srgbClr val="000099"/>
                </a:solidFill>
                <a:latin typeface="標楷體" pitchFamily="65" charset="-120"/>
                <a:ea typeface="標楷體" pitchFamily="65" charset="-120"/>
              </a:rPr>
              <a:t>前項各款事項以文字說明為原則，並配合不少於一千二百分之一比例尺之位置圖、灌排水系統圖等相關圖表輔助說明。</a:t>
            </a:r>
          </a:p>
          <a:p>
            <a:pPr marL="536575" indent="-268288" algn="just">
              <a:lnSpc>
                <a:spcPts val="2800"/>
              </a:lnSpc>
              <a:spcBef>
                <a:spcPts val="600"/>
              </a:spcBef>
              <a:buFont typeface="Wingdings" pitchFamily="2" charset="2"/>
              <a:buChar char="Ø"/>
              <a:tabLst>
                <a:tab pos="266700" algn="l"/>
              </a:tabLst>
              <a:defRPr/>
            </a:pPr>
            <a:r>
              <a:rPr lang="zh-TW" altLang="zh-TW" sz="2600" b="1" kern="1200" dirty="0">
                <a:solidFill>
                  <a:srgbClr val="000099"/>
                </a:solidFill>
                <a:latin typeface="標楷體" pitchFamily="65" charset="-120"/>
                <a:ea typeface="標楷體" pitchFamily="65" charset="-120"/>
              </a:rPr>
              <a:t>第一項農業用地變更使用說明書應說明事項，經納入</a:t>
            </a:r>
            <a:r>
              <a:rPr lang="zh-TW" altLang="zh-TW" sz="2600" b="1" kern="1200" dirty="0">
                <a:solidFill>
                  <a:srgbClr val="660066"/>
                </a:solidFill>
                <a:latin typeface="標楷體" pitchFamily="65" charset="-120"/>
                <a:ea typeface="標楷體" pitchFamily="65" charset="-120"/>
              </a:rPr>
              <a:t>興辦事業計畫書、開發計畫書或土地使用計畫</a:t>
            </a:r>
            <a:r>
              <a:rPr lang="zh-TW" altLang="zh-TW" sz="2600" b="1" kern="1200" dirty="0">
                <a:solidFill>
                  <a:srgbClr val="000099"/>
                </a:solidFill>
                <a:latin typeface="標楷體" pitchFamily="65" charset="-120"/>
                <a:ea typeface="標楷體" pitchFamily="65" charset="-120"/>
              </a:rPr>
              <a:t>中專章說明者，得</a:t>
            </a:r>
            <a:r>
              <a:rPr lang="zh-TW" altLang="zh-TW" sz="2600" b="1" u="sng" kern="1200" dirty="0">
                <a:solidFill>
                  <a:srgbClr val="660066"/>
                </a:solidFill>
                <a:latin typeface="標楷體" pitchFamily="65" charset="-120"/>
                <a:ea typeface="標楷體" pitchFamily="65" charset="-120"/>
              </a:rPr>
              <a:t>免予再擬具農業用地變更使用說明書</a:t>
            </a:r>
            <a:r>
              <a:rPr lang="zh-TW" altLang="zh-TW" sz="2600" b="1" kern="1200" dirty="0" smtClean="0">
                <a:solidFill>
                  <a:srgbClr val="000099"/>
                </a:solidFill>
                <a:latin typeface="標楷體" pitchFamily="65" charset="-120"/>
                <a:ea typeface="標楷體" pitchFamily="65" charset="-120"/>
              </a:rPr>
              <a:t>。</a:t>
            </a:r>
            <a:endParaRPr lang="zh-TW" altLang="zh-TW" sz="2600" b="1" kern="1200" dirty="0">
              <a:solidFill>
                <a:srgbClr val="000099"/>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16</a:t>
            </a:fld>
            <a:endParaRPr lang="en-US" altLang="zh-TW" dirty="0"/>
          </a:p>
        </p:txBody>
      </p:sp>
      <p:sp>
        <p:nvSpPr>
          <p:cNvPr id="5"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en-US" sz="3600" b="1" dirty="0" smtClean="0"/>
              <a:t>農業用地變更使用說明書應說明事項</a:t>
            </a:r>
          </a:p>
        </p:txBody>
      </p:sp>
      <p:sp>
        <p:nvSpPr>
          <p:cNvPr id="7" name="圓角矩形 6"/>
          <p:cNvSpPr/>
          <p:nvPr/>
        </p:nvSpPr>
        <p:spPr bwMode="auto">
          <a:xfrm>
            <a:off x="179388" y="4581127"/>
            <a:ext cx="8621349" cy="2016225"/>
          </a:xfrm>
          <a:prstGeom prst="roundRect">
            <a:avLst/>
          </a:prstGeom>
          <a:solidFill>
            <a:srgbClr val="FFFF99">
              <a:alpha val="2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algn="l">
              <a:lnSpc>
                <a:spcPts val="3400"/>
              </a:lnSpc>
              <a:buFont typeface="Wingdings" panose="05000000000000000000" pitchFamily="2" charset="2"/>
              <a:buChar char="u"/>
            </a:pPr>
            <a:r>
              <a:rPr lang="zh-TW" altLang="en-US" b="1" dirty="0" smtClean="0">
                <a:solidFill>
                  <a:schemeClr val="tx1"/>
                </a:solidFill>
              </a:rPr>
              <a:t>第</a:t>
            </a:r>
            <a:r>
              <a:rPr lang="en-US" altLang="zh-TW" b="1" dirty="0" smtClean="0">
                <a:solidFill>
                  <a:schemeClr val="tx1"/>
                </a:solidFill>
                <a:latin typeface="標楷體" panose="03000509000000000000" pitchFamily="65" charset="-120"/>
              </a:rPr>
              <a:t>10</a:t>
            </a:r>
            <a:r>
              <a:rPr lang="zh-TW" altLang="en-US" b="1" dirty="0" smtClean="0">
                <a:solidFill>
                  <a:schemeClr val="tx1"/>
                </a:solidFill>
                <a:latin typeface="標楷體" panose="03000509000000000000" pitchFamily="65" charset="-120"/>
              </a:rPr>
              <a:t>款立法</a:t>
            </a:r>
            <a:r>
              <a:rPr lang="zh-TW" altLang="en-US" b="1" dirty="0" smtClean="0">
                <a:solidFill>
                  <a:schemeClr val="tx1"/>
                </a:solidFill>
              </a:rPr>
              <a:t>意旨：由申請人</a:t>
            </a:r>
            <a:r>
              <a:rPr lang="zh-TW" altLang="zh-TW" b="1" dirty="0">
                <a:solidFill>
                  <a:schemeClr val="tx1"/>
                </a:solidFill>
              </a:rPr>
              <a:t>明</a:t>
            </a:r>
            <a:r>
              <a:rPr lang="zh-TW" altLang="en-US" b="1" dirty="0">
                <a:solidFill>
                  <a:schemeClr val="tx1"/>
                </a:solidFill>
              </a:rPr>
              <a:t>敘</a:t>
            </a:r>
            <a:r>
              <a:rPr lang="zh-TW" altLang="zh-TW" b="1" dirty="0">
                <a:solidFill>
                  <a:schemeClr val="tx1"/>
                </a:solidFill>
              </a:rPr>
              <a:t>興辦事業計畫使用水資源之利用情形，</a:t>
            </a:r>
            <a:r>
              <a:rPr lang="zh-TW" altLang="zh-TW" b="1" dirty="0" smtClean="0">
                <a:solidFill>
                  <a:schemeClr val="tx1"/>
                </a:solidFill>
              </a:rPr>
              <a:t>以</a:t>
            </a:r>
            <a:r>
              <a:rPr lang="zh-TW" altLang="en-US" b="1" dirty="0" smtClean="0">
                <a:solidFill>
                  <a:schemeClr val="tx1"/>
                </a:solidFill>
              </a:rPr>
              <a:t>利審查</a:t>
            </a:r>
            <a:r>
              <a:rPr lang="zh-TW" altLang="zh-TW" b="1" u="sng" dirty="0" smtClean="0">
                <a:solidFill>
                  <a:srgbClr val="660066"/>
                </a:solidFill>
              </a:rPr>
              <a:t>避免</a:t>
            </a:r>
            <a:r>
              <a:rPr lang="zh-TW" altLang="zh-TW" b="1" u="sng" dirty="0">
                <a:solidFill>
                  <a:srgbClr val="660066"/>
                </a:solidFill>
              </a:rPr>
              <a:t>競用農業灌溉</a:t>
            </a:r>
            <a:r>
              <a:rPr lang="zh-TW" altLang="zh-TW" b="1" u="sng" dirty="0" smtClean="0">
                <a:solidFill>
                  <a:srgbClr val="660066"/>
                </a:solidFill>
              </a:rPr>
              <a:t>用水</a:t>
            </a:r>
            <a:r>
              <a:rPr lang="zh-TW" altLang="en-US" b="1" dirty="0" smtClean="0">
                <a:solidFill>
                  <a:schemeClr val="tx1"/>
                </a:solidFill>
              </a:rPr>
              <a:t>之情形</a:t>
            </a:r>
            <a:r>
              <a:rPr lang="zh-TW" altLang="zh-TW" b="1" dirty="0" smtClean="0">
                <a:solidFill>
                  <a:schemeClr val="tx1"/>
                </a:solidFill>
              </a:rPr>
              <a:t>。</a:t>
            </a:r>
            <a:endParaRPr lang="en-US" altLang="zh-TW" b="1" dirty="0" smtClean="0">
              <a:solidFill>
                <a:schemeClr val="tx1"/>
              </a:solidFill>
            </a:endParaRPr>
          </a:p>
          <a:p>
            <a:pPr marL="342900" indent="-342900" algn="l">
              <a:lnSpc>
                <a:spcPts val="3400"/>
              </a:lnSpc>
              <a:buFont typeface="Wingdings" panose="05000000000000000000" pitchFamily="2" charset="2"/>
              <a:buChar char="u"/>
            </a:pPr>
            <a:r>
              <a:rPr lang="zh-TW" altLang="en-US" b="1" dirty="0" smtClean="0">
                <a:solidFill>
                  <a:schemeClr val="tx1"/>
                </a:solidFill>
                <a:latin typeface="標楷體" panose="03000509000000000000" pitchFamily="65" charset="-120"/>
              </a:rPr>
              <a:t>第</a:t>
            </a:r>
            <a:r>
              <a:rPr lang="en-US" altLang="zh-TW" b="1" dirty="0" smtClean="0">
                <a:solidFill>
                  <a:schemeClr val="tx1"/>
                </a:solidFill>
                <a:latin typeface="標楷體" panose="03000509000000000000" pitchFamily="65" charset="-120"/>
              </a:rPr>
              <a:t>3</a:t>
            </a:r>
            <a:r>
              <a:rPr lang="zh-TW" altLang="en-US" b="1" dirty="0" smtClean="0">
                <a:solidFill>
                  <a:schemeClr val="tx1"/>
                </a:solidFill>
                <a:latin typeface="標楷體" panose="03000509000000000000" pitchFamily="65" charset="-120"/>
              </a:rPr>
              <a:t>項</a:t>
            </a:r>
            <a:r>
              <a:rPr lang="zh-TW" altLang="zh-TW" b="1" dirty="0" smtClean="0">
                <a:solidFill>
                  <a:schemeClr val="tx1"/>
                </a:solidFill>
                <a:latin typeface="標楷體" panose="03000509000000000000" pitchFamily="65" charset="-120"/>
              </a:rPr>
              <a:t>增</a:t>
            </a:r>
            <a:r>
              <a:rPr lang="zh-TW" altLang="zh-TW" b="1" dirty="0">
                <a:solidFill>
                  <a:schemeClr val="tx1"/>
                </a:solidFill>
                <a:latin typeface="標楷體" panose="03000509000000000000" pitchFamily="65" charset="-120"/>
              </a:rPr>
              <a:t>列已依規定擬具開發書計畫書者並納入說明者，得免予再檢附農業用地變更使用說明書，</a:t>
            </a:r>
            <a:r>
              <a:rPr lang="zh-TW" altLang="zh-TW" b="1" u="sng" dirty="0">
                <a:solidFill>
                  <a:srgbClr val="660066"/>
                </a:solidFill>
                <a:latin typeface="標楷體" panose="03000509000000000000" pitchFamily="65" charset="-120"/>
              </a:rPr>
              <a:t>以</a:t>
            </a:r>
            <a:r>
              <a:rPr lang="zh-TW" altLang="zh-TW" b="1" u="sng" dirty="0" smtClean="0">
                <a:solidFill>
                  <a:srgbClr val="660066"/>
                </a:solidFill>
                <a:latin typeface="標楷體" panose="03000509000000000000" pitchFamily="65" charset="-120"/>
              </a:rPr>
              <a:t>簡</a:t>
            </a:r>
            <a:r>
              <a:rPr lang="zh-TW" altLang="en-US" b="1" u="sng" dirty="0" smtClean="0">
                <a:solidFill>
                  <a:srgbClr val="660066"/>
                </a:solidFill>
                <a:latin typeface="標楷體" panose="03000509000000000000" pitchFamily="65" charset="-120"/>
              </a:rPr>
              <a:t>化</a:t>
            </a:r>
            <a:r>
              <a:rPr lang="zh-TW" altLang="zh-TW" b="1" u="sng" dirty="0" smtClean="0">
                <a:solidFill>
                  <a:srgbClr val="660066"/>
                </a:solidFill>
                <a:latin typeface="標楷體" panose="03000509000000000000" pitchFamily="65" charset="-120"/>
              </a:rPr>
              <a:t>書</a:t>
            </a:r>
            <a:r>
              <a:rPr lang="zh-TW" altLang="zh-TW" b="1" u="sng" dirty="0">
                <a:solidFill>
                  <a:srgbClr val="660066"/>
                </a:solidFill>
                <a:latin typeface="標楷體" panose="03000509000000000000" pitchFamily="65" charset="-120"/>
              </a:rPr>
              <a:t>件</a:t>
            </a:r>
            <a:r>
              <a:rPr lang="zh-TW" altLang="zh-TW" b="1" dirty="0" smtClean="0">
                <a:solidFill>
                  <a:schemeClr val="tx1"/>
                </a:solidFill>
                <a:latin typeface="標楷體" panose="03000509000000000000" pitchFamily="65" charset="-120"/>
              </a:rPr>
              <a:t>。</a:t>
            </a:r>
            <a:endParaRPr lang="en-US" altLang="zh-TW" b="1" dirty="0" smtClean="0">
              <a:solidFill>
                <a:schemeClr val="tx1"/>
              </a:solidFill>
            </a:endParaRPr>
          </a:p>
        </p:txBody>
      </p:sp>
    </p:spTree>
    <p:extLst>
      <p:ext uri="{BB962C8B-B14F-4D97-AF65-F5344CB8AC3E}">
        <p14:creationId xmlns:p14="http://schemas.microsoft.com/office/powerpoint/2010/main" val="23744206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17</a:t>
            </a:fld>
            <a:endParaRPr lang="en-US" altLang="zh-TW" dirty="0"/>
          </a:p>
        </p:txBody>
      </p:sp>
      <p:sp>
        <p:nvSpPr>
          <p:cNvPr id="5"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農業用地變更使用說明書應說明事項</a:t>
            </a:r>
            <a:endParaRPr lang="zh-TW" altLang="en-US" sz="3600" b="1" dirty="0"/>
          </a:p>
          <a:p>
            <a:pPr>
              <a:defRPr/>
            </a:pPr>
            <a:endParaRPr lang="zh-TW" altLang="en-US" sz="3600" b="1" dirty="0">
              <a:solidFill>
                <a:schemeClr val="tx1"/>
              </a:solidFill>
              <a:latin typeface="標楷體" pitchFamily="65" charset="-120"/>
              <a:sym typeface="Webdings" pitchFamily="18" charset="2"/>
            </a:endParaRPr>
          </a:p>
        </p:txBody>
      </p:sp>
      <p:graphicFrame>
        <p:nvGraphicFramePr>
          <p:cNvPr id="7" name="表格 6"/>
          <p:cNvGraphicFramePr>
            <a:graphicFrameLocks noGrp="1"/>
          </p:cNvGraphicFramePr>
          <p:nvPr>
            <p:extLst>
              <p:ext uri="{D42A27DB-BD31-4B8C-83A1-F6EECF244321}">
                <p14:modId xmlns:p14="http://schemas.microsoft.com/office/powerpoint/2010/main" val="1749074752"/>
              </p:ext>
            </p:extLst>
          </p:nvPr>
        </p:nvGraphicFramePr>
        <p:xfrm>
          <a:off x="216719" y="1030987"/>
          <a:ext cx="8747769" cy="5577949"/>
        </p:xfrm>
        <a:graphic>
          <a:graphicData uri="http://schemas.openxmlformats.org/drawingml/2006/table">
            <a:tbl>
              <a:tblPr firstRow="1" bandRow="1">
                <a:tableStyleId>{5C22544A-7EE6-4342-B048-85BDC9FD1C3A}</a:tableStyleId>
              </a:tblPr>
              <a:tblGrid>
                <a:gridCol w="1042913"/>
                <a:gridCol w="1693391"/>
                <a:gridCol w="6011465"/>
              </a:tblGrid>
              <a:tr h="504056">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zh-TW" altLang="en-US" sz="2000" b="0" i="0" u="none" strike="noStrike" cap="none" normalizeH="0" baseline="0" dirty="0" smtClean="0">
                          <a:ln>
                            <a:noFill/>
                          </a:ln>
                          <a:solidFill>
                            <a:srgbClr val="000000"/>
                          </a:solidFill>
                          <a:effectLst/>
                          <a:latin typeface="Verdana" pitchFamily="34" charset="0"/>
                          <a:ea typeface="標楷體" pitchFamily="65" charset="-120"/>
                        </a:rPr>
                        <a:t>評估項目</a:t>
                      </a:r>
                    </a:p>
                  </a:txBody>
                  <a:tcPr marL="36000" marR="360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zh-TW" altLang="en-US" sz="2000" b="0" i="0" u="none" strike="noStrike" cap="none" normalizeH="0" baseline="0" dirty="0" smtClean="0">
                          <a:ln>
                            <a:noFill/>
                          </a:ln>
                          <a:solidFill>
                            <a:srgbClr val="000000"/>
                          </a:solidFill>
                          <a:effectLst/>
                          <a:latin typeface="Verdana" pitchFamily="34" charset="0"/>
                          <a:ea typeface="標楷體" pitchFamily="65" charset="-120"/>
                        </a:rPr>
                        <a:t>檢核原則</a:t>
                      </a:r>
                    </a:p>
                  </a:txBody>
                  <a:tcPr marL="36000" marR="360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zh-TW" altLang="en-US" sz="2000" b="0" i="0" u="none" strike="noStrike" cap="none" normalizeH="0" baseline="0" dirty="0" smtClean="0">
                          <a:ln>
                            <a:noFill/>
                          </a:ln>
                          <a:solidFill>
                            <a:srgbClr val="000000"/>
                          </a:solidFill>
                          <a:effectLst/>
                          <a:latin typeface="Verdana" pitchFamily="34" charset="0"/>
                          <a:ea typeface="標楷體" pitchFamily="65" charset="-120"/>
                        </a:rPr>
                        <a:t>列舉說明</a:t>
                      </a:r>
                    </a:p>
                  </a:txBody>
                  <a:tcPr marL="36000" marR="360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00389">
                <a:tc>
                  <a:txBody>
                    <a:bodyPr/>
                    <a:lstStyle/>
                    <a:p>
                      <a:pPr algn="ctr" fontAlgn="base">
                        <a:lnSpc>
                          <a:spcPts val="2200"/>
                        </a:lnSpc>
                        <a:spcAft>
                          <a:spcPts val="0"/>
                        </a:spcAft>
                      </a:pPr>
                      <a:r>
                        <a:rPr lang="zh-TW" sz="2000" kern="1200" dirty="0">
                          <a:solidFill>
                            <a:srgbClr val="000000"/>
                          </a:solidFill>
                          <a:effectLst/>
                          <a:latin typeface="Times New Roman"/>
                          <a:ea typeface="標楷體"/>
                          <a:cs typeface="Arial"/>
                        </a:rPr>
                        <a:t>必要性</a:t>
                      </a:r>
                      <a:endParaRPr lang="zh-TW" sz="2000" kern="100" dirty="0">
                        <a:solidFill>
                          <a:srgbClr val="000000"/>
                        </a:solidFill>
                        <a:effectLst/>
                        <a:latin typeface="Times New Roman"/>
                        <a:ea typeface="新細明體"/>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fontAlgn="base">
                        <a:lnSpc>
                          <a:spcPts val="2200"/>
                        </a:lnSpc>
                        <a:spcAft>
                          <a:spcPts val="0"/>
                        </a:spcAft>
                      </a:pPr>
                      <a:r>
                        <a:rPr lang="zh-TW" sz="2000" kern="1200" dirty="0">
                          <a:solidFill>
                            <a:srgbClr val="000000"/>
                          </a:solidFill>
                          <a:effectLst/>
                          <a:latin typeface="Times New Roman"/>
                          <a:ea typeface="標楷體"/>
                          <a:cs typeface="Arial"/>
                        </a:rPr>
                        <a:t>是否有必要使用農地進行新開發計畫</a:t>
                      </a:r>
                      <a:endParaRPr lang="zh-TW" sz="2000" kern="100" dirty="0">
                        <a:solidFill>
                          <a:srgbClr val="000000"/>
                        </a:solidFill>
                        <a:effectLst/>
                        <a:latin typeface="Times New Roman"/>
                        <a:ea typeface="新細明體"/>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42900" lvl="0" indent="-342900" algn="just" fontAlgn="base">
                        <a:lnSpc>
                          <a:spcPts val="2200"/>
                        </a:lnSpc>
                        <a:spcAft>
                          <a:spcPts val="0"/>
                        </a:spcAft>
                        <a:buFont typeface="+mj-lt"/>
                        <a:buAutoNum type="arabicPeriod"/>
                      </a:pPr>
                      <a:r>
                        <a:rPr lang="zh-TW" altLang="en-US" sz="2000" kern="100" dirty="0" smtClean="0">
                          <a:solidFill>
                            <a:srgbClr val="000000"/>
                          </a:solidFill>
                          <a:effectLst/>
                          <a:latin typeface="Times New Roman"/>
                          <a:ea typeface="標楷體"/>
                        </a:rPr>
                        <a:t>是否有必要使用農地進行新開發計畫。</a:t>
                      </a:r>
                    </a:p>
                    <a:p>
                      <a:pPr marL="342900" lvl="0" indent="-342900" algn="just" fontAlgn="base">
                        <a:lnSpc>
                          <a:spcPts val="2200"/>
                        </a:lnSpc>
                        <a:spcAft>
                          <a:spcPts val="0"/>
                        </a:spcAft>
                        <a:buFont typeface="+mj-lt"/>
                        <a:buAutoNum type="arabicPeriod"/>
                      </a:pPr>
                      <a:r>
                        <a:rPr lang="zh-TW" altLang="en-US" sz="2000" kern="100" dirty="0" smtClean="0">
                          <a:solidFill>
                            <a:srgbClr val="000000"/>
                          </a:solidFill>
                          <a:effectLst/>
                          <a:latin typeface="Times New Roman"/>
                          <a:ea typeface="標楷體"/>
                        </a:rPr>
                        <a:t>變更基地鄰近地區是否有閒置土地而未利用之情形</a:t>
                      </a:r>
                      <a:r>
                        <a:rPr lang="zh-TW" sz="2000" kern="100" dirty="0" smtClean="0">
                          <a:solidFill>
                            <a:srgbClr val="000000"/>
                          </a:solidFill>
                          <a:effectLst/>
                          <a:latin typeface="Times New Roman"/>
                          <a:ea typeface="標楷體"/>
                        </a:rPr>
                        <a:t>。</a:t>
                      </a:r>
                      <a:endParaRPr lang="en-US" altLang="zh-TW" sz="2000" kern="100" dirty="0" smtClean="0">
                        <a:solidFill>
                          <a:srgbClr val="000000"/>
                        </a:solidFill>
                        <a:effectLst/>
                        <a:latin typeface="Times New Roman"/>
                        <a:ea typeface="新細明體"/>
                      </a:endParaRPr>
                    </a:p>
                    <a:p>
                      <a:pPr marL="0" lvl="0" indent="0" algn="just" fontAlgn="base">
                        <a:lnSpc>
                          <a:spcPts val="2200"/>
                        </a:lnSpc>
                        <a:spcAft>
                          <a:spcPts val="0"/>
                        </a:spcAft>
                        <a:buFont typeface="+mj-lt"/>
                        <a:buNone/>
                      </a:pPr>
                      <a:r>
                        <a:rPr lang="en-US" altLang="zh-TW" sz="2000" kern="100" dirty="0" smtClean="0">
                          <a:solidFill>
                            <a:srgbClr val="000000"/>
                          </a:solidFill>
                          <a:effectLst/>
                          <a:latin typeface="Times New Roman"/>
                          <a:ea typeface="標楷體"/>
                        </a:rPr>
                        <a:t>ex</a:t>
                      </a:r>
                      <a:r>
                        <a:rPr lang="zh-TW" altLang="en-US" sz="2000" kern="100" dirty="0" smtClean="0">
                          <a:solidFill>
                            <a:srgbClr val="000000"/>
                          </a:solidFill>
                          <a:effectLst/>
                          <a:latin typeface="Times New Roman"/>
                          <a:ea typeface="標楷體"/>
                        </a:rPr>
                        <a:t>：如全國區域計畫針對工業區或產業園區之設置區位，以應優先檢討使用閒置之產業土地為指導原則。</a:t>
                      </a:r>
                      <a:endParaRPr lang="en-US" altLang="zh-TW" sz="2000" kern="100" dirty="0" smtClean="0">
                        <a:solidFill>
                          <a:srgbClr val="000000"/>
                        </a:solidFill>
                        <a:effectLst/>
                        <a:latin typeface="Times New Roman"/>
                        <a:ea typeface="標楷體"/>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440160">
                <a:tc>
                  <a:txBody>
                    <a:bodyPr/>
                    <a:lstStyle/>
                    <a:p>
                      <a:pPr algn="ctr" fontAlgn="base">
                        <a:lnSpc>
                          <a:spcPts val="2200"/>
                        </a:lnSpc>
                        <a:spcAft>
                          <a:spcPts val="0"/>
                        </a:spcAft>
                      </a:pPr>
                      <a:r>
                        <a:rPr lang="zh-TW" sz="2000" kern="1200" dirty="0">
                          <a:solidFill>
                            <a:srgbClr val="000000"/>
                          </a:solidFill>
                          <a:effectLst/>
                          <a:latin typeface="Times New Roman"/>
                          <a:ea typeface="標楷體"/>
                          <a:cs typeface="Arial"/>
                        </a:rPr>
                        <a:t>合理性</a:t>
                      </a:r>
                      <a:endParaRPr lang="zh-TW" sz="2000" kern="100" dirty="0">
                        <a:solidFill>
                          <a:srgbClr val="000000"/>
                        </a:solidFill>
                        <a:effectLst/>
                        <a:latin typeface="Times New Roman"/>
                        <a:ea typeface="新細明體"/>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fontAlgn="base">
                        <a:lnSpc>
                          <a:spcPts val="2200"/>
                        </a:lnSpc>
                        <a:spcAft>
                          <a:spcPts val="0"/>
                        </a:spcAft>
                      </a:pPr>
                      <a:r>
                        <a:rPr lang="zh-TW" sz="2000" kern="1200" dirty="0">
                          <a:solidFill>
                            <a:srgbClr val="000000"/>
                          </a:solidFill>
                          <a:effectLst/>
                          <a:latin typeface="Times New Roman"/>
                          <a:ea typeface="標楷體"/>
                          <a:cs typeface="Arial"/>
                        </a:rPr>
                        <a:t>開發計畫使用之農地面積規模是否適當</a:t>
                      </a:r>
                      <a:endParaRPr lang="zh-TW" sz="2000" kern="100" dirty="0">
                        <a:solidFill>
                          <a:srgbClr val="000000"/>
                        </a:solidFill>
                        <a:effectLst/>
                        <a:latin typeface="Times New Roman"/>
                        <a:ea typeface="新細明體"/>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42900" lvl="0" indent="-342900" algn="just">
                        <a:lnSpc>
                          <a:spcPts val="2200"/>
                        </a:lnSpc>
                        <a:spcAft>
                          <a:spcPts val="0"/>
                        </a:spcAft>
                        <a:buFont typeface="+mj-lt"/>
                        <a:buAutoNum type="arabicPeriod"/>
                      </a:pPr>
                      <a:r>
                        <a:rPr lang="zh-TW" sz="2000" kern="100" dirty="0">
                          <a:solidFill>
                            <a:srgbClr val="000000"/>
                          </a:solidFill>
                          <a:effectLst/>
                          <a:latin typeface="Times New Roman"/>
                          <a:ea typeface="標楷體"/>
                        </a:rPr>
                        <a:t>開發計畫使用</a:t>
                      </a:r>
                      <a:r>
                        <a:rPr lang="zh-TW" sz="2000" kern="100" dirty="0" smtClean="0">
                          <a:solidFill>
                            <a:srgbClr val="000000"/>
                          </a:solidFill>
                          <a:effectLst/>
                          <a:latin typeface="Times New Roman"/>
                          <a:ea typeface="標楷體"/>
                        </a:rPr>
                        <a:t>之土地</a:t>
                      </a:r>
                      <a:r>
                        <a:rPr lang="zh-TW" sz="2000" kern="100" dirty="0">
                          <a:solidFill>
                            <a:srgbClr val="000000"/>
                          </a:solidFill>
                          <a:effectLst/>
                          <a:latin typeface="Times New Roman"/>
                          <a:ea typeface="標楷體"/>
                        </a:rPr>
                        <a:t>面積規模是否適當。</a:t>
                      </a:r>
                      <a:endParaRPr lang="zh-TW" sz="2000" kern="100" dirty="0">
                        <a:solidFill>
                          <a:srgbClr val="000000"/>
                        </a:solidFill>
                        <a:effectLst/>
                        <a:latin typeface="Times New Roman"/>
                        <a:ea typeface="新細明體"/>
                      </a:endParaRPr>
                    </a:p>
                    <a:p>
                      <a:pPr marL="342900" lvl="0" indent="-342900" algn="just">
                        <a:lnSpc>
                          <a:spcPts val="2200"/>
                        </a:lnSpc>
                        <a:spcAft>
                          <a:spcPts val="0"/>
                        </a:spcAft>
                        <a:buFont typeface="+mj-lt"/>
                        <a:buAutoNum type="arabicPeriod"/>
                      </a:pPr>
                      <a:r>
                        <a:rPr lang="zh-TW" sz="2000" kern="100" dirty="0">
                          <a:solidFill>
                            <a:srgbClr val="000000"/>
                          </a:solidFill>
                          <a:effectLst/>
                          <a:latin typeface="Times New Roman"/>
                          <a:ea typeface="標楷體"/>
                        </a:rPr>
                        <a:t>是否採影響農業最小之區位及面積辦理變更使用</a:t>
                      </a:r>
                      <a:r>
                        <a:rPr lang="zh-TW" sz="2000" kern="100" dirty="0" smtClean="0">
                          <a:solidFill>
                            <a:srgbClr val="000000"/>
                          </a:solidFill>
                          <a:effectLst/>
                          <a:latin typeface="Times New Roman"/>
                          <a:ea typeface="標楷體"/>
                        </a:rPr>
                        <a:t>。</a:t>
                      </a:r>
                      <a:endParaRPr lang="en-US" altLang="zh-TW" sz="2000" kern="100" dirty="0" smtClean="0">
                        <a:solidFill>
                          <a:srgbClr val="000000"/>
                        </a:solidFill>
                        <a:effectLst/>
                        <a:latin typeface="Times New Roman"/>
                        <a:ea typeface="新細明體"/>
                      </a:endParaRPr>
                    </a:p>
                    <a:p>
                      <a:pPr marL="0" lvl="0" indent="0" algn="just">
                        <a:lnSpc>
                          <a:spcPts val="2200"/>
                        </a:lnSpc>
                        <a:spcAft>
                          <a:spcPts val="0"/>
                        </a:spcAft>
                        <a:buFont typeface="+mj-lt"/>
                        <a:buNone/>
                      </a:pPr>
                      <a:r>
                        <a:rPr lang="en-US" altLang="zh-TW" sz="2000" kern="100" dirty="0" smtClean="0">
                          <a:solidFill>
                            <a:srgbClr val="000000"/>
                          </a:solidFill>
                          <a:effectLst/>
                          <a:latin typeface="Times New Roman"/>
                          <a:ea typeface="標楷體"/>
                        </a:rPr>
                        <a:t>ex</a:t>
                      </a:r>
                      <a:r>
                        <a:rPr lang="zh-TW" altLang="en-US" sz="2000" kern="100" dirty="0" smtClean="0">
                          <a:solidFill>
                            <a:srgbClr val="000000"/>
                          </a:solidFill>
                          <a:effectLst/>
                          <a:latin typeface="Times New Roman"/>
                          <a:ea typeface="標楷體"/>
                        </a:rPr>
                        <a:t>：以農村社區土地重劃案件為例，新增之建築用地總面積不得超過重劃前既有建築用地總面積之</a:t>
                      </a:r>
                      <a:r>
                        <a:rPr lang="en-US" altLang="zh-TW" sz="2000" kern="100" dirty="0" smtClean="0">
                          <a:solidFill>
                            <a:srgbClr val="000000"/>
                          </a:solidFill>
                          <a:effectLst/>
                          <a:latin typeface="Times New Roman"/>
                          <a:ea typeface="標楷體"/>
                        </a:rPr>
                        <a:t>1.5</a:t>
                      </a:r>
                      <a:r>
                        <a:rPr lang="zh-TW" altLang="en-US" sz="2000" kern="100" dirty="0" smtClean="0">
                          <a:solidFill>
                            <a:srgbClr val="000000"/>
                          </a:solidFill>
                          <a:effectLst/>
                          <a:latin typeface="Times New Roman"/>
                          <a:ea typeface="標楷體"/>
                        </a:rPr>
                        <a:t>倍為原則。</a:t>
                      </a:r>
                      <a:endParaRPr lang="en-US" altLang="zh-TW" sz="2000" kern="100" dirty="0" smtClean="0">
                        <a:solidFill>
                          <a:srgbClr val="000000"/>
                        </a:solidFill>
                        <a:effectLst/>
                        <a:latin typeface="Times New Roman"/>
                        <a:ea typeface="標楷體"/>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84176">
                <a:tc>
                  <a:txBody>
                    <a:bodyPr/>
                    <a:lstStyle/>
                    <a:p>
                      <a:pPr algn="ctr" fontAlgn="base">
                        <a:lnSpc>
                          <a:spcPts val="2200"/>
                        </a:lnSpc>
                        <a:spcAft>
                          <a:spcPts val="0"/>
                        </a:spcAft>
                      </a:pPr>
                      <a:r>
                        <a:rPr lang="zh-TW" sz="2000" kern="1200" dirty="0">
                          <a:solidFill>
                            <a:srgbClr val="000000"/>
                          </a:solidFill>
                          <a:effectLst/>
                          <a:latin typeface="Times New Roman"/>
                          <a:ea typeface="標楷體"/>
                          <a:cs typeface="Arial"/>
                        </a:rPr>
                        <a:t>無可替代性</a:t>
                      </a:r>
                      <a:endParaRPr lang="zh-TW" sz="2000" kern="100" dirty="0">
                        <a:solidFill>
                          <a:srgbClr val="000000"/>
                        </a:solidFill>
                        <a:effectLst/>
                        <a:latin typeface="Times New Roman"/>
                        <a:ea typeface="新細明體"/>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fontAlgn="base">
                        <a:lnSpc>
                          <a:spcPts val="2200"/>
                        </a:lnSpc>
                        <a:spcAft>
                          <a:spcPts val="0"/>
                        </a:spcAft>
                      </a:pPr>
                      <a:r>
                        <a:rPr lang="zh-TW" sz="2000" kern="1200" dirty="0">
                          <a:solidFill>
                            <a:srgbClr val="000000"/>
                          </a:solidFill>
                          <a:effectLst/>
                          <a:latin typeface="Times New Roman"/>
                          <a:ea typeface="標楷體"/>
                          <a:cs typeface="Arial"/>
                        </a:rPr>
                        <a:t>是否沒有其他替代區位之土地可供開發</a:t>
                      </a:r>
                      <a:endParaRPr lang="zh-TW" sz="2000" kern="100" dirty="0">
                        <a:solidFill>
                          <a:srgbClr val="000000"/>
                        </a:solidFill>
                        <a:effectLst/>
                        <a:latin typeface="Times New Roman"/>
                        <a:ea typeface="新細明體"/>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42900" lvl="0" indent="-342900" algn="just" defTabSz="914400" rtl="0" eaLnBrk="1" latinLnBrk="0" hangingPunct="1">
                        <a:lnSpc>
                          <a:spcPts val="2200"/>
                        </a:lnSpc>
                        <a:spcAft>
                          <a:spcPts val="0"/>
                        </a:spcAft>
                        <a:buFont typeface="+mj-lt"/>
                        <a:buAutoNum type="arabicPeriod"/>
                      </a:pPr>
                      <a:r>
                        <a:rPr lang="zh-TW" altLang="en-US" sz="2000" kern="100" dirty="0" smtClean="0">
                          <a:solidFill>
                            <a:srgbClr val="000000"/>
                          </a:solidFill>
                          <a:effectLst/>
                          <a:latin typeface="Times New Roman"/>
                          <a:ea typeface="標楷體"/>
                          <a:cs typeface="+mn-cs"/>
                        </a:rPr>
                        <a:t>是否因當地已無其他可供開發事業用途使用之土地。</a:t>
                      </a:r>
                      <a:endParaRPr lang="en-US" altLang="zh-TW" sz="2000" kern="100" dirty="0" smtClean="0">
                        <a:solidFill>
                          <a:srgbClr val="000000"/>
                        </a:solidFill>
                        <a:effectLst/>
                        <a:latin typeface="Times New Roman"/>
                        <a:ea typeface="標楷體"/>
                        <a:cs typeface="+mn-cs"/>
                      </a:endParaRPr>
                    </a:p>
                    <a:p>
                      <a:pPr marL="342900" lvl="0" indent="-342900" algn="just" defTabSz="914400" rtl="0" eaLnBrk="1" latinLnBrk="0" hangingPunct="1">
                        <a:lnSpc>
                          <a:spcPts val="2200"/>
                        </a:lnSpc>
                        <a:spcAft>
                          <a:spcPts val="0"/>
                        </a:spcAft>
                        <a:buFont typeface="+mj-lt"/>
                        <a:buAutoNum type="arabicPeriod"/>
                      </a:pPr>
                      <a:r>
                        <a:rPr lang="zh-TW" altLang="en-US" sz="2000" kern="100" dirty="0" smtClean="0">
                          <a:solidFill>
                            <a:srgbClr val="000000"/>
                          </a:solidFill>
                          <a:effectLst/>
                          <a:latin typeface="Times New Roman"/>
                          <a:ea typeface="標楷體"/>
                          <a:cs typeface="+mn-cs"/>
                        </a:rPr>
                        <a:t>是否因其他外部環境條件之因素，無法避免選用該區位之農業用地變更使用。</a:t>
                      </a:r>
                      <a:endParaRPr lang="en-US" altLang="zh-TW" sz="2000" kern="100" dirty="0" smtClean="0">
                        <a:solidFill>
                          <a:srgbClr val="000000"/>
                        </a:solidFill>
                        <a:effectLst/>
                        <a:latin typeface="Times New Roman"/>
                        <a:ea typeface="標楷體"/>
                        <a:cs typeface="+mn-cs"/>
                      </a:endParaRPr>
                    </a:p>
                    <a:p>
                      <a:pPr marL="0" lvl="0" indent="0" algn="just" defTabSz="914400" rtl="0" eaLnBrk="1" latinLnBrk="0" hangingPunct="1">
                        <a:lnSpc>
                          <a:spcPts val="2200"/>
                        </a:lnSpc>
                        <a:spcAft>
                          <a:spcPts val="0"/>
                        </a:spcAft>
                        <a:buFont typeface="+mj-lt"/>
                        <a:buNone/>
                      </a:pPr>
                      <a:r>
                        <a:rPr lang="en-US" altLang="zh-TW" sz="2000" kern="100" dirty="0" smtClean="0">
                          <a:solidFill>
                            <a:srgbClr val="000000"/>
                          </a:solidFill>
                          <a:effectLst/>
                          <a:latin typeface="Times New Roman"/>
                          <a:ea typeface="標楷體"/>
                          <a:cs typeface="+mn-cs"/>
                        </a:rPr>
                        <a:t>ex</a:t>
                      </a:r>
                      <a:r>
                        <a:rPr lang="zh-TW" altLang="en-US" sz="2000" kern="100" dirty="0" smtClean="0">
                          <a:solidFill>
                            <a:srgbClr val="000000"/>
                          </a:solidFill>
                          <a:effectLst/>
                          <a:latin typeface="Times New Roman"/>
                          <a:ea typeface="標楷體"/>
                          <a:cs typeface="+mn-cs"/>
                        </a:rPr>
                        <a:t>：如農產食品加工場所設施之變更案件，為促進產業價值鏈形成並發揮產業群聚的效益，因無可避免須選用緊鄰原料生產區域設置，故其區位具無可替代性。</a:t>
                      </a:r>
                      <a:endParaRPr lang="en-US" altLang="zh-TW" sz="2000" kern="100" dirty="0" smtClean="0">
                        <a:solidFill>
                          <a:srgbClr val="000000"/>
                        </a:solidFill>
                        <a:effectLst/>
                        <a:latin typeface="Times New Roman"/>
                        <a:ea typeface="標楷體"/>
                        <a:cs typeface="+mn-cs"/>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41779055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18</a:t>
            </a:fld>
            <a:endParaRPr lang="en-US" altLang="zh-TW" dirty="0"/>
          </a:p>
        </p:txBody>
      </p:sp>
      <p:sp>
        <p:nvSpPr>
          <p:cNvPr id="5" name="Rectangle 66"/>
          <p:cNvSpPr>
            <a:spLocks noChangeArrowheads="1"/>
          </p:cNvSpPr>
          <p:nvPr/>
        </p:nvSpPr>
        <p:spPr bwMode="auto">
          <a:xfrm>
            <a:off x="179388" y="188913"/>
            <a:ext cx="8642350" cy="1295871"/>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en-US" sz="3600" b="1" dirty="0" smtClean="0"/>
              <a:t>目的事業主管機關提供評估意見</a:t>
            </a:r>
            <a:endParaRPr lang="en-US" altLang="zh-TW" sz="3600" b="1" dirty="0" smtClean="0"/>
          </a:p>
          <a:p>
            <a:pPr>
              <a:defRPr/>
            </a:pPr>
            <a:r>
              <a:rPr lang="zh-TW" altLang="en-US" sz="3600" b="1" dirty="0" smtClean="0"/>
              <a:t>或具體表示支持</a:t>
            </a:r>
            <a:endParaRPr lang="zh-TW" altLang="en-US" sz="3600" b="1" dirty="0"/>
          </a:p>
        </p:txBody>
      </p:sp>
      <p:sp>
        <p:nvSpPr>
          <p:cNvPr id="7" name="矩形 6"/>
          <p:cNvSpPr/>
          <p:nvPr/>
        </p:nvSpPr>
        <p:spPr>
          <a:xfrm>
            <a:off x="170592" y="1722635"/>
            <a:ext cx="8651146" cy="2210421"/>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342900" indent="-342900" algn="l" eaLnBrk="0" hangingPunct="0">
              <a:lnSpc>
                <a:spcPct val="140000"/>
              </a:lnSpc>
              <a:spcBef>
                <a:spcPts val="600"/>
              </a:spcBef>
              <a:buSzPct val="90000"/>
              <a:buFont typeface="Wingdings" pitchFamily="2" charset="2"/>
              <a:buChar char="l"/>
            </a:pPr>
            <a:r>
              <a:rPr lang="zh-TW" altLang="en-US" sz="2800" b="1" dirty="0">
                <a:solidFill>
                  <a:srgbClr val="003366"/>
                </a:solidFill>
                <a:latin typeface="標楷體" pitchFamily="65" charset="-120"/>
              </a:rPr>
              <a:t>第</a:t>
            </a:r>
            <a:r>
              <a:rPr lang="en-US" altLang="zh-TW" sz="2800" b="1" dirty="0">
                <a:solidFill>
                  <a:srgbClr val="003366"/>
                </a:solidFill>
                <a:latin typeface="標楷體" pitchFamily="65" charset="-120"/>
              </a:rPr>
              <a:t>4</a:t>
            </a:r>
            <a:r>
              <a:rPr lang="zh-TW" altLang="en-US" sz="2800" b="1" dirty="0" smtClean="0">
                <a:solidFill>
                  <a:srgbClr val="003366"/>
                </a:solidFill>
                <a:latin typeface="標楷體" pitchFamily="65" charset="-120"/>
              </a:rPr>
              <a:t>點規定</a:t>
            </a:r>
            <a:endParaRPr lang="zh-TW" altLang="zh-TW" sz="2800" b="1" dirty="0">
              <a:solidFill>
                <a:srgbClr val="003366"/>
              </a:solidFill>
              <a:latin typeface="標楷體" pitchFamily="65" charset="-120"/>
            </a:endParaRPr>
          </a:p>
          <a:p>
            <a:pPr marL="357188" algn="just" eaLnBrk="0" hangingPunct="0">
              <a:lnSpc>
                <a:spcPts val="3200"/>
              </a:lnSpc>
              <a:spcBef>
                <a:spcPts val="600"/>
              </a:spcBef>
              <a:buSzPct val="90000"/>
              <a:tabLst>
                <a:tab pos="266700" algn="l"/>
              </a:tabLst>
              <a:defRPr/>
            </a:pPr>
            <a:r>
              <a:rPr lang="zh-TW" altLang="en-US" b="1" dirty="0">
                <a:solidFill>
                  <a:srgbClr val="000099"/>
                </a:solidFill>
                <a:latin typeface="標楷體" pitchFamily="65" charset="-120"/>
              </a:rPr>
              <a:t>目的事業主管機關</a:t>
            </a:r>
            <a:r>
              <a:rPr lang="zh-TW" altLang="zh-TW" b="1" dirty="0">
                <a:solidFill>
                  <a:srgbClr val="000099"/>
                </a:solidFill>
                <a:latin typeface="標楷體" pitchFamily="65" charset="-120"/>
              </a:rPr>
              <a:t>應就事業設置之必要性與計畫使用農業用地所提</a:t>
            </a:r>
            <a:r>
              <a:rPr lang="zh-TW" altLang="zh-TW" b="1" u="sng" dirty="0">
                <a:solidFill>
                  <a:srgbClr val="660066"/>
                </a:solidFill>
                <a:latin typeface="標楷體" pitchFamily="65" charset="-120"/>
              </a:rPr>
              <a:t>區位、面積之必要性、合理性及無可替代性</a:t>
            </a:r>
            <a:r>
              <a:rPr lang="zh-TW" altLang="zh-TW" b="1" dirty="0">
                <a:solidFill>
                  <a:srgbClr val="000099"/>
                </a:solidFill>
                <a:latin typeface="標楷體" pitchFamily="65" charset="-120"/>
              </a:rPr>
              <a:t>，</a:t>
            </a:r>
            <a:r>
              <a:rPr lang="zh-TW" altLang="zh-TW" b="1" u="sng" dirty="0">
                <a:solidFill>
                  <a:srgbClr val="660066"/>
                </a:solidFill>
                <a:latin typeface="標楷體" pitchFamily="65" charset="-120"/>
              </a:rPr>
              <a:t>提出評估意見，</a:t>
            </a:r>
            <a:r>
              <a:rPr lang="zh-TW" altLang="zh-TW" b="1" u="sng" dirty="0">
                <a:solidFill>
                  <a:srgbClr val="FF0000"/>
                </a:solidFill>
                <a:latin typeface="標楷體" pitchFamily="65" charset="-120"/>
              </a:rPr>
              <a:t>或</a:t>
            </a:r>
            <a:r>
              <a:rPr lang="zh-TW" altLang="zh-TW" b="1" u="sng" dirty="0">
                <a:solidFill>
                  <a:srgbClr val="660066"/>
                </a:solidFill>
                <a:latin typeface="標楷體" pitchFamily="65" charset="-120"/>
              </a:rPr>
              <a:t>具體表示是否支持該興辦事業及土地使用。</a:t>
            </a:r>
            <a:endParaRPr lang="zh-TW" altLang="en-US" b="1" u="sng" dirty="0">
              <a:solidFill>
                <a:srgbClr val="660066"/>
              </a:solidFill>
              <a:latin typeface="標楷體" pitchFamily="65" charset="-120"/>
            </a:endParaRPr>
          </a:p>
        </p:txBody>
      </p:sp>
      <p:sp>
        <p:nvSpPr>
          <p:cNvPr id="9" name="圓角矩形 21"/>
          <p:cNvSpPr>
            <a:spLocks noChangeArrowheads="1"/>
          </p:cNvSpPr>
          <p:nvPr/>
        </p:nvSpPr>
        <p:spPr bwMode="auto">
          <a:xfrm>
            <a:off x="179388" y="4334273"/>
            <a:ext cx="8642350" cy="1008112"/>
          </a:xfrm>
          <a:prstGeom prst="roundRect">
            <a:avLst>
              <a:gd name="adj" fmla="val 16667"/>
            </a:avLst>
          </a:prstGeom>
          <a:solidFill>
            <a:srgbClr val="FFFF99">
              <a:alpha val="2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algn="l">
              <a:lnSpc>
                <a:spcPts val="3500"/>
              </a:lnSpc>
              <a:buFont typeface="Wingdings" panose="05000000000000000000" pitchFamily="2" charset="2"/>
              <a:buChar char="u"/>
            </a:pPr>
            <a:r>
              <a:rPr lang="zh-TW" altLang="zh-TW" b="1" dirty="0">
                <a:solidFill>
                  <a:schemeClr val="tx1"/>
                </a:solidFill>
              </a:rPr>
              <a:t>目的事業主管機關</a:t>
            </a:r>
            <a:r>
              <a:rPr lang="zh-TW" altLang="zh-TW" b="1" dirty="0">
                <a:solidFill>
                  <a:srgbClr val="660066"/>
                </a:solidFill>
              </a:rPr>
              <a:t>倘未提出評估意見</a:t>
            </a:r>
            <a:r>
              <a:rPr lang="zh-TW" altLang="zh-TW" b="1" dirty="0">
                <a:solidFill>
                  <a:srgbClr val="FF0000"/>
                </a:solidFill>
              </a:rPr>
              <a:t>或</a:t>
            </a:r>
            <a:r>
              <a:rPr lang="zh-TW" altLang="zh-TW" b="1" dirty="0">
                <a:solidFill>
                  <a:srgbClr val="660066"/>
                </a:solidFill>
              </a:rPr>
              <a:t>不支持該興辦事業計畫</a:t>
            </a:r>
            <a:r>
              <a:rPr lang="zh-TW" altLang="zh-TW" b="1" dirty="0">
                <a:solidFill>
                  <a:schemeClr val="tx1"/>
                </a:solidFill>
              </a:rPr>
              <a:t>，農業主管機關</a:t>
            </a:r>
            <a:r>
              <a:rPr lang="zh-TW" altLang="zh-TW" b="1" u="sng" dirty="0">
                <a:solidFill>
                  <a:srgbClr val="C00000"/>
                </a:solidFill>
              </a:rPr>
              <a:t>自無需同意農業用地變更</a:t>
            </a:r>
            <a:r>
              <a:rPr lang="zh-TW" altLang="zh-TW" b="1" u="sng" dirty="0" smtClean="0">
                <a:solidFill>
                  <a:srgbClr val="C00000"/>
                </a:solidFill>
              </a:rPr>
              <a:t>使用</a:t>
            </a:r>
            <a:r>
              <a:rPr lang="zh-TW" altLang="en-US" b="1" u="sng" dirty="0" smtClean="0">
                <a:solidFill>
                  <a:srgbClr val="C00000"/>
                </a:solidFill>
              </a:rPr>
              <a:t>。</a:t>
            </a:r>
            <a:endParaRPr lang="zh-TW" altLang="en-US" b="1" u="sng" dirty="0">
              <a:solidFill>
                <a:srgbClr val="C0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388" y="1052736"/>
            <a:ext cx="8642350" cy="2736304"/>
          </a:xfr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nSpc>
                <a:spcPts val="3000"/>
              </a:lnSpc>
              <a:spcBef>
                <a:spcPts val="600"/>
              </a:spcBef>
              <a:buFont typeface="Wingdings" pitchFamily="2" charset="2"/>
              <a:buChar char="l"/>
            </a:pPr>
            <a:r>
              <a:rPr lang="zh-TW" altLang="en-US" sz="2800" b="1" dirty="0" smtClean="0">
                <a:solidFill>
                  <a:srgbClr val="003366"/>
                </a:solidFill>
                <a:latin typeface="標楷體" pitchFamily="65" charset="-120"/>
                <a:ea typeface="標楷體" pitchFamily="65" charset="-120"/>
              </a:rPr>
              <a:t>第</a:t>
            </a:r>
            <a:r>
              <a:rPr lang="en-US" altLang="zh-TW" sz="2800" b="1" dirty="0" smtClean="0">
                <a:solidFill>
                  <a:srgbClr val="003366"/>
                </a:solidFill>
                <a:latin typeface="標楷體" pitchFamily="65" charset="-120"/>
                <a:ea typeface="標楷體" pitchFamily="65" charset="-120"/>
              </a:rPr>
              <a:t>5</a:t>
            </a:r>
            <a:r>
              <a:rPr lang="zh-TW" altLang="en-US" sz="2800" b="1" dirty="0" smtClean="0">
                <a:solidFill>
                  <a:srgbClr val="003366"/>
                </a:solidFill>
                <a:latin typeface="標楷體" pitchFamily="65" charset="-120"/>
                <a:ea typeface="標楷體" pitchFamily="65" charset="-120"/>
              </a:rPr>
              <a:t>點規定</a:t>
            </a:r>
            <a:endParaRPr lang="en-US" altLang="zh-TW" sz="2800" b="1" dirty="0" smtClean="0">
              <a:solidFill>
                <a:srgbClr val="003366"/>
              </a:solidFill>
              <a:latin typeface="標楷體" pitchFamily="65" charset="-120"/>
              <a:ea typeface="標楷體" pitchFamily="65" charset="-120"/>
            </a:endParaRPr>
          </a:p>
          <a:p>
            <a:pPr marL="357188" indent="-268288">
              <a:lnSpc>
                <a:spcPts val="3200"/>
              </a:lnSpc>
              <a:spcBef>
                <a:spcPts val="600"/>
              </a:spcBef>
              <a:buFont typeface="Wingdings" pitchFamily="2" charset="2"/>
              <a:buChar char="Ø"/>
              <a:defRPr/>
            </a:pPr>
            <a:r>
              <a:rPr lang="zh-TW" altLang="zh-TW" sz="2400" b="1" kern="1200" dirty="0">
                <a:solidFill>
                  <a:srgbClr val="000099"/>
                </a:solidFill>
                <a:latin typeface="標楷體" pitchFamily="65" charset="-120"/>
                <a:ea typeface="標楷體" pitchFamily="65" charset="-120"/>
              </a:rPr>
              <a:t>農業用地變更使用，應避免影響農業生產環境之完整。有下列情形之一者，不同意變更使用：</a:t>
            </a:r>
            <a:endParaRPr lang="en-US" altLang="zh-TW" sz="2400" b="1" kern="1200" dirty="0">
              <a:solidFill>
                <a:srgbClr val="000099"/>
              </a:solidFill>
              <a:latin typeface="標楷體" pitchFamily="65" charset="-120"/>
              <a:ea typeface="標楷體" pitchFamily="65" charset="-120"/>
            </a:endParaRPr>
          </a:p>
          <a:p>
            <a:pPr marL="357188" indent="-268288">
              <a:lnSpc>
                <a:spcPts val="3200"/>
              </a:lnSpc>
              <a:buNone/>
            </a:pPr>
            <a:r>
              <a:rPr lang="en-US" altLang="zh-TW" sz="2400" b="1" kern="1200" dirty="0" smtClean="0">
                <a:solidFill>
                  <a:srgbClr val="000099"/>
                </a:solidFill>
                <a:latin typeface="標楷體" pitchFamily="65" charset="-120"/>
                <a:ea typeface="標楷體" pitchFamily="65" charset="-120"/>
              </a:rPr>
              <a:t>(</a:t>
            </a:r>
            <a:r>
              <a:rPr lang="zh-TW" altLang="en-US" sz="2400" b="1" kern="1200" dirty="0" smtClean="0">
                <a:solidFill>
                  <a:srgbClr val="000099"/>
                </a:solidFill>
                <a:latin typeface="標楷體" pitchFamily="65" charset="-120"/>
                <a:ea typeface="標楷體" pitchFamily="65" charset="-120"/>
              </a:rPr>
              <a:t>一</a:t>
            </a:r>
            <a:r>
              <a:rPr lang="en-US" altLang="zh-TW" sz="2400" b="1" kern="1200" dirty="0" smtClean="0">
                <a:solidFill>
                  <a:srgbClr val="000099"/>
                </a:solidFill>
                <a:latin typeface="標楷體" pitchFamily="65" charset="-120"/>
                <a:ea typeface="標楷體" pitchFamily="65" charset="-120"/>
              </a:rPr>
              <a:t>)</a:t>
            </a:r>
            <a:r>
              <a:rPr lang="zh-TW" altLang="zh-TW" sz="2400" b="1" kern="1200" dirty="0">
                <a:solidFill>
                  <a:srgbClr val="000099"/>
                </a:solidFill>
                <a:latin typeface="標楷體" pitchFamily="65" charset="-120"/>
                <a:ea typeface="標楷體" pitchFamily="65" charset="-120"/>
              </a:rPr>
              <a:t>未依規定規劃設置隔離綠帶或設施</a:t>
            </a:r>
            <a:r>
              <a:rPr lang="zh-TW" altLang="zh-TW" sz="2400" b="1" kern="1200" dirty="0" smtClean="0">
                <a:solidFill>
                  <a:srgbClr val="000099"/>
                </a:solidFill>
                <a:latin typeface="標楷體" pitchFamily="65" charset="-120"/>
                <a:ea typeface="標楷體" pitchFamily="65" charset="-120"/>
              </a:rPr>
              <a:t>。</a:t>
            </a:r>
            <a:endParaRPr lang="en-US" altLang="zh-TW" sz="2400" b="1" kern="1200" dirty="0" smtClean="0">
              <a:solidFill>
                <a:srgbClr val="000099"/>
              </a:solidFill>
              <a:latin typeface="標楷體" pitchFamily="65" charset="-120"/>
              <a:ea typeface="標楷體" pitchFamily="65" charset="-120"/>
            </a:endParaRPr>
          </a:p>
          <a:p>
            <a:pPr marL="715963" indent="-627063">
              <a:lnSpc>
                <a:spcPts val="3200"/>
              </a:lnSpc>
              <a:buNone/>
            </a:pPr>
            <a:r>
              <a:rPr lang="en-US" altLang="zh-TW" sz="2400" b="1" kern="1200" dirty="0" smtClean="0">
                <a:solidFill>
                  <a:srgbClr val="000099"/>
                </a:solidFill>
                <a:latin typeface="標楷體" pitchFamily="65" charset="-120"/>
                <a:ea typeface="標楷體" pitchFamily="65" charset="-120"/>
              </a:rPr>
              <a:t>(</a:t>
            </a:r>
            <a:r>
              <a:rPr lang="zh-TW" altLang="en-US" sz="2400" b="1" kern="1200" dirty="0" smtClean="0">
                <a:solidFill>
                  <a:srgbClr val="000099"/>
                </a:solidFill>
                <a:latin typeface="標楷體" pitchFamily="65" charset="-120"/>
                <a:ea typeface="標楷體" pitchFamily="65" charset="-120"/>
              </a:rPr>
              <a:t>二</a:t>
            </a:r>
            <a:r>
              <a:rPr lang="en-US" altLang="zh-TW" sz="2400" b="1" kern="1200" dirty="0" smtClean="0">
                <a:solidFill>
                  <a:srgbClr val="000099"/>
                </a:solidFill>
                <a:latin typeface="標楷體" pitchFamily="65" charset="-120"/>
                <a:ea typeface="標楷體" pitchFamily="65" charset="-120"/>
              </a:rPr>
              <a:t>)</a:t>
            </a:r>
            <a:r>
              <a:rPr lang="zh-TW" altLang="zh-TW" sz="2400" b="1" kern="1200" dirty="0" smtClean="0">
                <a:solidFill>
                  <a:srgbClr val="000099"/>
                </a:solidFill>
                <a:latin typeface="標楷體" pitchFamily="65" charset="-120"/>
                <a:ea typeface="標楷體" pitchFamily="65" charset="-120"/>
              </a:rPr>
              <a:t>使用</a:t>
            </a:r>
            <a:r>
              <a:rPr lang="zh-TW" altLang="zh-TW" sz="2400" b="1" kern="1200" dirty="0">
                <a:solidFill>
                  <a:srgbClr val="C00000"/>
                </a:solidFill>
                <a:latin typeface="標楷體" pitchFamily="65" charset="-120"/>
                <a:ea typeface="標楷體" pitchFamily="65" charset="-120"/>
              </a:rPr>
              <a:t>具有農業灌溉功能之系統作為廢污水排放使用</a:t>
            </a:r>
            <a:r>
              <a:rPr lang="zh-TW" altLang="zh-TW" sz="2400" b="1" kern="1200" dirty="0">
                <a:solidFill>
                  <a:srgbClr val="000099"/>
                </a:solidFill>
                <a:latin typeface="標楷體" pitchFamily="65" charset="-120"/>
                <a:ea typeface="標楷體" pitchFamily="65" charset="-120"/>
              </a:rPr>
              <a:t>或</a:t>
            </a:r>
            <a:r>
              <a:rPr lang="zh-TW" altLang="zh-TW" sz="2400" b="1" kern="1200" dirty="0">
                <a:solidFill>
                  <a:srgbClr val="C00000"/>
                </a:solidFill>
                <a:latin typeface="標楷體" pitchFamily="65" charset="-120"/>
                <a:ea typeface="標楷體" pitchFamily="65" charset="-120"/>
              </a:rPr>
              <a:t>有</a:t>
            </a:r>
            <a:r>
              <a:rPr lang="zh-TW" altLang="zh-TW" sz="2400" b="1" kern="1200" dirty="0" smtClean="0">
                <a:solidFill>
                  <a:srgbClr val="C00000"/>
                </a:solidFill>
                <a:latin typeface="標楷體" pitchFamily="65" charset="-120"/>
                <a:ea typeface="標楷體" pitchFamily="65" charset="-120"/>
              </a:rPr>
              <a:t>妨礙</a:t>
            </a:r>
            <a:r>
              <a:rPr lang="zh-TW" altLang="zh-TW" sz="2400" b="1" kern="1200" dirty="0">
                <a:solidFill>
                  <a:srgbClr val="C00000"/>
                </a:solidFill>
                <a:latin typeface="標楷體" pitchFamily="65" charset="-120"/>
                <a:ea typeface="標楷體" pitchFamily="65" charset="-120"/>
              </a:rPr>
              <a:t>上</a:t>
            </a:r>
            <a:r>
              <a:rPr lang="zh-TW" altLang="zh-TW" sz="2400" b="1" kern="1200" dirty="0" smtClean="0">
                <a:solidFill>
                  <a:srgbClr val="C00000"/>
                </a:solidFill>
                <a:latin typeface="標楷體" pitchFamily="65" charset="-120"/>
                <a:ea typeface="標楷體" pitchFamily="65" charset="-120"/>
              </a:rPr>
              <a:t>、下游</a:t>
            </a:r>
            <a:r>
              <a:rPr lang="zh-TW" altLang="zh-TW" sz="2400" b="1" kern="1200" dirty="0">
                <a:solidFill>
                  <a:srgbClr val="C00000"/>
                </a:solidFill>
                <a:latin typeface="標楷體" pitchFamily="65" charset="-120"/>
                <a:ea typeface="標楷體" pitchFamily="65" charset="-120"/>
              </a:rPr>
              <a:t>農業灌排水系統輸水能力</a:t>
            </a:r>
            <a:r>
              <a:rPr lang="zh-TW" altLang="zh-TW" sz="2400" b="1" kern="1200" dirty="0">
                <a:solidFill>
                  <a:srgbClr val="000099"/>
                </a:solidFill>
                <a:latin typeface="標楷體" pitchFamily="65" charset="-120"/>
                <a:ea typeface="標楷體" pitchFamily="65" charset="-120"/>
              </a:rPr>
              <a:t>之虞</a:t>
            </a:r>
            <a:r>
              <a:rPr lang="zh-TW" altLang="zh-TW" sz="2400" b="1" kern="1200" dirty="0" smtClean="0">
                <a:solidFill>
                  <a:srgbClr val="000099"/>
                </a:solidFill>
                <a:latin typeface="標楷體" pitchFamily="65" charset="-120"/>
                <a:ea typeface="標楷體" pitchFamily="65" charset="-120"/>
              </a:rPr>
              <a:t>。</a:t>
            </a:r>
            <a:endParaRPr lang="zh-TW" altLang="zh-TW" sz="2400" b="1" kern="1200" dirty="0">
              <a:solidFill>
                <a:srgbClr val="000099"/>
              </a:solidFill>
              <a:latin typeface="標楷體" pitchFamily="65" charset="-120"/>
              <a:ea typeface="標楷體" pitchFamily="65" charset="-120"/>
            </a:endParaRPr>
          </a:p>
          <a:p>
            <a:pPr>
              <a:lnSpc>
                <a:spcPct val="140000"/>
              </a:lnSpc>
              <a:spcBef>
                <a:spcPts val="600"/>
              </a:spcBef>
              <a:buFont typeface="Wingdings" pitchFamily="2" charset="2"/>
              <a:buChar char="l"/>
            </a:pPr>
            <a:endParaRPr lang="zh-TW" altLang="en-US" sz="2800" b="1" dirty="0">
              <a:solidFill>
                <a:srgbClr val="003366"/>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19</a:t>
            </a:fld>
            <a:endParaRPr lang="en-US" altLang="zh-TW" dirty="0"/>
          </a:p>
        </p:txBody>
      </p:sp>
      <p:sp>
        <p:nvSpPr>
          <p:cNvPr id="7"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en-US" sz="3600" b="1" dirty="0"/>
              <a:t>農業主管機關不同意變更使用之情形</a:t>
            </a:r>
          </a:p>
        </p:txBody>
      </p:sp>
      <p:sp>
        <p:nvSpPr>
          <p:cNvPr id="8" name="圓角矩形 21"/>
          <p:cNvSpPr>
            <a:spLocks noChangeArrowheads="1"/>
          </p:cNvSpPr>
          <p:nvPr/>
        </p:nvSpPr>
        <p:spPr bwMode="auto">
          <a:xfrm>
            <a:off x="194822" y="3826123"/>
            <a:ext cx="8642350" cy="2987253"/>
          </a:xfrm>
          <a:prstGeom prst="roundRect">
            <a:avLst>
              <a:gd name="adj" fmla="val 5355"/>
            </a:avLst>
          </a:prstGeom>
          <a:solidFill>
            <a:srgbClr val="FFFF99">
              <a:alpha val="23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algn="l">
              <a:buFont typeface="Wingdings" panose="05000000000000000000" pitchFamily="2" charset="2"/>
              <a:buChar char="u"/>
            </a:pPr>
            <a:r>
              <a:rPr lang="zh-TW" altLang="en-US" b="1" dirty="0">
                <a:solidFill>
                  <a:schemeClr val="tx1"/>
                </a:solidFill>
                <a:latin typeface="標楷體" panose="03000509000000000000" pitchFamily="65" charset="-120"/>
              </a:rPr>
              <a:t>序文規定：</a:t>
            </a:r>
            <a:r>
              <a:rPr lang="zh-TW" altLang="en-US" b="1" dirty="0" smtClean="0">
                <a:solidFill>
                  <a:schemeClr val="tx1"/>
                </a:solidFill>
                <a:latin typeface="標楷體" panose="03000509000000000000" pitchFamily="65" charset="-120"/>
              </a:rPr>
              <a:t>除本點各</a:t>
            </a:r>
            <a:r>
              <a:rPr lang="zh-TW" altLang="en-US" b="1" dirty="0">
                <a:solidFill>
                  <a:schemeClr val="tx1"/>
                </a:solidFill>
                <a:latin typeface="標楷體" panose="03000509000000000000" pitchFamily="65" charset="-120"/>
              </a:rPr>
              <a:t>款所列不予同意變更使用之情形外，亦於序文明定「農業用地變更使用，應避免影響農業生產環境之完整」，故</a:t>
            </a:r>
            <a:r>
              <a:rPr lang="zh-TW" altLang="en-US" b="1" dirty="0">
                <a:solidFill>
                  <a:srgbClr val="660066"/>
                </a:solidFill>
                <a:latin typeface="標楷體" panose="03000509000000000000" pitchFamily="65" charset="-120"/>
              </a:rPr>
              <a:t>是否影響農業生產環境之完整係屬審認農業用地得否同意變更使用之</a:t>
            </a:r>
            <a:r>
              <a:rPr lang="zh-TW" altLang="en-US" b="1" u="sng" dirty="0">
                <a:solidFill>
                  <a:srgbClr val="660066"/>
                </a:solidFill>
                <a:latin typeface="標楷體" panose="03000509000000000000" pitchFamily="65" charset="-120"/>
              </a:rPr>
              <a:t>必要條件</a:t>
            </a:r>
            <a:r>
              <a:rPr lang="zh-TW" altLang="en-US" b="1" dirty="0">
                <a:solidFill>
                  <a:schemeClr val="tx1"/>
                </a:solidFill>
                <a:latin typeface="標楷體" panose="03000509000000000000" pitchFamily="65" charset="-120"/>
              </a:rPr>
              <a:t>，且具可裁量或判斷餘地之</a:t>
            </a:r>
            <a:r>
              <a:rPr lang="zh-TW" altLang="en-US" b="1" dirty="0" smtClean="0">
                <a:solidFill>
                  <a:schemeClr val="tx1"/>
                </a:solidFill>
                <a:latin typeface="標楷體" panose="03000509000000000000" pitchFamily="65" charset="-120"/>
              </a:rPr>
              <a:t>性質。</a:t>
            </a:r>
            <a:endParaRPr lang="en-US" altLang="zh-TW" b="1" dirty="0" smtClean="0">
              <a:solidFill>
                <a:schemeClr val="tx1"/>
              </a:solidFill>
              <a:latin typeface="標楷體" panose="03000509000000000000" pitchFamily="65" charset="-120"/>
            </a:endParaRPr>
          </a:p>
          <a:p>
            <a:pPr marL="342900" indent="-342900" algn="l">
              <a:buFont typeface="Wingdings" panose="05000000000000000000" pitchFamily="2" charset="2"/>
              <a:buChar char="u"/>
            </a:pPr>
            <a:r>
              <a:rPr lang="zh-TW" altLang="en-US" b="1" dirty="0" smtClean="0">
                <a:solidFill>
                  <a:schemeClr val="tx1"/>
                </a:solidFill>
                <a:latin typeface="標楷體" panose="03000509000000000000" pitchFamily="65" charset="-120"/>
              </a:rPr>
              <a:t>第</a:t>
            </a:r>
            <a:r>
              <a:rPr lang="en-US" altLang="zh-TW" b="1" dirty="0" smtClean="0">
                <a:solidFill>
                  <a:schemeClr val="tx1"/>
                </a:solidFill>
                <a:latin typeface="標楷體" panose="03000509000000000000" pitchFamily="65" charset="-120"/>
              </a:rPr>
              <a:t>2</a:t>
            </a:r>
            <a:r>
              <a:rPr lang="zh-TW" altLang="en-US" b="1" dirty="0" smtClean="0">
                <a:solidFill>
                  <a:schemeClr val="tx1"/>
                </a:solidFill>
                <a:latin typeface="標楷體" panose="03000509000000000000" pitchFamily="65" charset="-120"/>
              </a:rPr>
              <a:t>款立</a:t>
            </a:r>
            <a:r>
              <a:rPr lang="zh-TW" altLang="en-US" b="1" dirty="0" smtClean="0">
                <a:solidFill>
                  <a:schemeClr val="tx1"/>
                </a:solidFill>
              </a:rPr>
              <a:t>法意旨：</a:t>
            </a:r>
            <a:r>
              <a:rPr lang="zh-TW" altLang="en-US" b="1" dirty="0">
                <a:solidFill>
                  <a:schemeClr val="tx1"/>
                </a:solidFill>
                <a:latin typeface="標楷體" panose="03000509000000000000" pitchFamily="65" charset="-120"/>
              </a:rPr>
              <a:t>配合</a:t>
            </a:r>
            <a:r>
              <a:rPr lang="zh-TW" altLang="en-US" b="1" dirty="0" smtClean="0">
                <a:solidFill>
                  <a:schemeClr val="tx1"/>
                </a:solidFill>
                <a:latin typeface="標楷體" panose="03000509000000000000" pitchFamily="65" charset="-120"/>
              </a:rPr>
              <a:t>第</a:t>
            </a:r>
            <a:r>
              <a:rPr lang="en-US" altLang="zh-TW" b="1" dirty="0" smtClean="0">
                <a:solidFill>
                  <a:schemeClr val="tx1"/>
                </a:solidFill>
                <a:latin typeface="標楷體" panose="03000509000000000000" pitchFamily="65" charset="-120"/>
              </a:rPr>
              <a:t>3</a:t>
            </a:r>
            <a:r>
              <a:rPr lang="zh-TW" altLang="en-US" b="1" dirty="0" smtClean="0">
                <a:solidFill>
                  <a:schemeClr val="tx1"/>
                </a:solidFill>
                <a:latin typeface="標楷體" panose="03000509000000000000" pitchFamily="65" charset="-120"/>
              </a:rPr>
              <a:t>點</a:t>
            </a:r>
            <a:r>
              <a:rPr lang="zh-TW" altLang="en-US" b="1" dirty="0">
                <a:solidFill>
                  <a:schemeClr val="tx1"/>
                </a:solidFill>
                <a:latin typeface="標楷體" panose="03000509000000000000" pitchFamily="65" charset="-120"/>
              </a:rPr>
              <a:t>修正；並增列倘有妨礙上、下游農業灌排水系統之輸水能力之虞者，不予同意，</a:t>
            </a:r>
            <a:r>
              <a:rPr lang="zh-TW" altLang="en-US" b="1" u="sng" dirty="0">
                <a:solidFill>
                  <a:srgbClr val="660066"/>
                </a:solidFill>
                <a:latin typeface="標楷體" panose="03000509000000000000" pitchFamily="65" charset="-120"/>
              </a:rPr>
              <a:t>以確保農業用水品質</a:t>
            </a:r>
            <a:r>
              <a:rPr lang="zh-TW" altLang="en-US" b="1" dirty="0">
                <a:solidFill>
                  <a:schemeClr val="tx1"/>
                </a:solidFill>
                <a:latin typeface="標楷體" panose="03000509000000000000" pitchFamily="65" charset="-120"/>
              </a:rPr>
              <a:t>。</a:t>
            </a:r>
          </a:p>
          <a:p>
            <a:pPr marL="342900" indent="-342900" algn="l">
              <a:buFont typeface="Wingdings" panose="05000000000000000000" pitchFamily="2" charset="2"/>
              <a:buChar char="u"/>
            </a:pPr>
            <a:endParaRPr lang="en-US" altLang="zh-TW" b="1" u="sng" dirty="0" smtClean="0">
              <a:solidFill>
                <a:srgbClr val="C00000"/>
              </a:solidFill>
            </a:endParaRPr>
          </a:p>
          <a:p>
            <a:pPr algn="l"/>
            <a:endParaRPr lang="en-US" altLang="zh-TW" b="1" dirty="0" smtClean="0">
              <a:solidFill>
                <a:schemeClr val="tx1"/>
              </a:solidFill>
            </a:endParaRPr>
          </a:p>
        </p:txBody>
      </p:sp>
    </p:spTree>
    <p:extLst>
      <p:ext uri="{BB962C8B-B14F-4D97-AF65-F5344CB8AC3E}">
        <p14:creationId xmlns:p14="http://schemas.microsoft.com/office/powerpoint/2010/main" val="41575352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2</a:t>
            </a:fld>
            <a:endParaRPr lang="en-US" altLang="zh-TW" dirty="0"/>
          </a:p>
        </p:txBody>
      </p:sp>
      <p:sp>
        <p:nvSpPr>
          <p:cNvPr id="6"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法令授權依據</a:t>
            </a:r>
            <a:endParaRPr lang="zh-TW" altLang="en-US" sz="3600" b="1" dirty="0"/>
          </a:p>
          <a:p>
            <a:pPr>
              <a:defRPr/>
            </a:pPr>
            <a:endParaRPr lang="zh-TW" altLang="en-US" sz="3600" b="1" dirty="0">
              <a:solidFill>
                <a:schemeClr val="tx1"/>
              </a:solidFill>
              <a:latin typeface="標楷體" pitchFamily="65" charset="-120"/>
              <a:sym typeface="Webdings" pitchFamily="18" charset="2"/>
            </a:endParaRPr>
          </a:p>
        </p:txBody>
      </p:sp>
      <p:sp>
        <p:nvSpPr>
          <p:cNvPr id="2" name="圓角矩形 1"/>
          <p:cNvSpPr/>
          <p:nvPr/>
        </p:nvSpPr>
        <p:spPr bwMode="auto">
          <a:xfrm>
            <a:off x="179389" y="3356990"/>
            <a:ext cx="8642349" cy="3096346"/>
          </a:xfrm>
          <a:prstGeom prst="roundRect">
            <a:avLst/>
          </a:prstGeom>
          <a:solidFill>
            <a:srgbClr val="FFFF99">
              <a:alpha val="2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lnSpc>
                <a:spcPts val="3500"/>
              </a:lnSpc>
              <a:spcBef>
                <a:spcPts val="600"/>
              </a:spcBef>
              <a:buSzPct val="90000"/>
              <a:defRPr/>
            </a:pPr>
            <a:r>
              <a:rPr lang="zh-TW" altLang="en-US" b="1" dirty="0" smtClean="0">
                <a:solidFill>
                  <a:srgbClr val="000099"/>
                </a:solidFill>
                <a:latin typeface="標楷體" pitchFamily="65" charset="-120"/>
              </a:rPr>
              <a:t>農業發展條例第</a:t>
            </a:r>
            <a:r>
              <a:rPr lang="en-US" altLang="zh-TW" b="1" dirty="0" smtClean="0">
                <a:solidFill>
                  <a:srgbClr val="000099"/>
                </a:solidFill>
                <a:latin typeface="標楷體" pitchFamily="65" charset="-120"/>
              </a:rPr>
              <a:t>10</a:t>
            </a:r>
            <a:r>
              <a:rPr lang="zh-TW" altLang="en-US" b="1" dirty="0" smtClean="0">
                <a:solidFill>
                  <a:srgbClr val="000099"/>
                </a:solidFill>
                <a:latin typeface="標楷體" pitchFamily="65" charset="-120"/>
              </a:rPr>
              <a:t>條</a:t>
            </a:r>
            <a:endParaRPr lang="en-US" altLang="zh-TW" b="1" dirty="0" smtClean="0">
              <a:solidFill>
                <a:srgbClr val="000099"/>
              </a:solidFill>
              <a:latin typeface="標楷體" pitchFamily="65" charset="-120"/>
            </a:endParaRPr>
          </a:p>
          <a:p>
            <a:pPr marL="342900" indent="-342900" algn="l">
              <a:lnSpc>
                <a:spcPts val="3500"/>
              </a:lnSpc>
              <a:buFont typeface="Wingdings" panose="05000000000000000000" pitchFamily="2" charset="2"/>
              <a:buChar char="u"/>
              <a:defRPr/>
            </a:pPr>
            <a:r>
              <a:rPr lang="zh-TW" altLang="en-US" b="1" dirty="0">
                <a:solidFill>
                  <a:schemeClr val="tx1"/>
                </a:solidFill>
              </a:rPr>
              <a:t>農業用地於</a:t>
            </a:r>
            <a:r>
              <a:rPr lang="zh-TW" altLang="en-US" b="1" u="sng" dirty="0">
                <a:solidFill>
                  <a:srgbClr val="660066"/>
                </a:solidFill>
              </a:rPr>
              <a:t>劃定或變更</a:t>
            </a:r>
            <a:r>
              <a:rPr lang="zh-TW" altLang="en-US" b="1" dirty="0">
                <a:solidFill>
                  <a:schemeClr val="tx1"/>
                </a:solidFill>
              </a:rPr>
              <a:t>為非農業使用時，</a:t>
            </a:r>
            <a:r>
              <a:rPr lang="zh-TW" altLang="en-US" b="1" u="sng" dirty="0">
                <a:solidFill>
                  <a:srgbClr val="660066"/>
                </a:solidFill>
              </a:rPr>
              <a:t>應以不影響農業生產環境之完整 </a:t>
            </a:r>
            <a:r>
              <a:rPr lang="zh-TW" altLang="en-US" b="1" dirty="0">
                <a:solidFill>
                  <a:schemeClr val="tx1"/>
                </a:solidFill>
              </a:rPr>
              <a:t>，並</a:t>
            </a:r>
            <a:r>
              <a:rPr lang="zh-TW" altLang="en-US" b="1" u="sng" dirty="0">
                <a:solidFill>
                  <a:srgbClr val="660066"/>
                </a:solidFill>
              </a:rPr>
              <a:t>先徵得主管機關之同意</a:t>
            </a:r>
            <a:r>
              <a:rPr lang="zh-TW" altLang="en-US" b="1" dirty="0">
                <a:solidFill>
                  <a:schemeClr val="tx1"/>
                </a:solidFill>
              </a:rPr>
              <a:t>；其變更之條件、程序，另以法律定之</a:t>
            </a:r>
            <a:r>
              <a:rPr lang="zh-TW" altLang="en-US" b="1" dirty="0" smtClean="0">
                <a:solidFill>
                  <a:schemeClr val="tx1"/>
                </a:solidFill>
              </a:rPr>
              <a:t>。</a:t>
            </a:r>
            <a:endParaRPr lang="en-US" altLang="zh-TW" b="1" dirty="0">
              <a:solidFill>
                <a:schemeClr val="tx1"/>
              </a:solidFill>
            </a:endParaRPr>
          </a:p>
          <a:p>
            <a:pPr marL="342900" indent="-342900" algn="l">
              <a:lnSpc>
                <a:spcPts val="3500"/>
              </a:lnSpc>
              <a:buFont typeface="Wingdings" panose="05000000000000000000" pitchFamily="2" charset="2"/>
              <a:buChar char="u"/>
              <a:defRPr/>
            </a:pPr>
            <a:r>
              <a:rPr lang="zh-TW" altLang="en-US" b="1" dirty="0" smtClean="0">
                <a:solidFill>
                  <a:schemeClr val="tx1"/>
                </a:solidFill>
              </a:rPr>
              <a:t>在</a:t>
            </a:r>
            <a:r>
              <a:rPr lang="zh-TW" altLang="en-US" b="1" dirty="0">
                <a:solidFill>
                  <a:schemeClr val="tx1"/>
                </a:solidFill>
              </a:rPr>
              <a:t>前項法律未制定前，關於農業用地劃定或變更為非農業使用，依現行</a:t>
            </a:r>
            <a:r>
              <a:rPr lang="zh-TW" altLang="en-US" b="1" dirty="0" smtClean="0">
                <a:solidFill>
                  <a:schemeClr val="tx1"/>
                </a:solidFill>
              </a:rPr>
              <a:t>相關</a:t>
            </a:r>
            <a:r>
              <a:rPr lang="zh-TW" altLang="en-US" b="1" dirty="0">
                <a:solidFill>
                  <a:schemeClr val="tx1"/>
                </a:solidFill>
              </a:rPr>
              <a:t>法令之規定辦理。</a:t>
            </a:r>
          </a:p>
        </p:txBody>
      </p:sp>
      <p:sp>
        <p:nvSpPr>
          <p:cNvPr id="7" name="矩形 6"/>
          <p:cNvSpPr/>
          <p:nvPr/>
        </p:nvSpPr>
        <p:spPr bwMode="auto">
          <a:xfrm>
            <a:off x="179389" y="1196752"/>
            <a:ext cx="8642350" cy="20882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algn="l">
              <a:lnSpc>
                <a:spcPct val="140000"/>
              </a:lnSpc>
              <a:spcBef>
                <a:spcPts val="600"/>
              </a:spcBef>
              <a:buSzPct val="90000"/>
              <a:buFont typeface="Wingdings" pitchFamily="2" charset="2"/>
              <a:buChar char="l"/>
              <a:defRPr/>
            </a:pPr>
            <a:r>
              <a:rPr lang="zh-TW" altLang="en-US" sz="2800" b="1" kern="0" dirty="0">
                <a:solidFill>
                  <a:srgbClr val="003366"/>
                </a:solidFill>
                <a:latin typeface="標楷體" pitchFamily="65" charset="-120"/>
              </a:rPr>
              <a:t>第</a:t>
            </a:r>
            <a:r>
              <a:rPr lang="en-US" altLang="zh-TW" sz="2800" b="1" kern="0" dirty="0">
                <a:solidFill>
                  <a:srgbClr val="003366"/>
                </a:solidFill>
                <a:latin typeface="標楷體" pitchFamily="65" charset="-120"/>
              </a:rPr>
              <a:t>1</a:t>
            </a:r>
            <a:r>
              <a:rPr lang="zh-TW" altLang="en-US" sz="2800" b="1" kern="0" dirty="0" smtClean="0">
                <a:solidFill>
                  <a:srgbClr val="003366"/>
                </a:solidFill>
                <a:latin typeface="標楷體" pitchFamily="65" charset="-120"/>
              </a:rPr>
              <a:t>點規定</a:t>
            </a:r>
            <a:endParaRPr lang="en-US" altLang="zh-TW" sz="2800" b="1" kern="0" dirty="0">
              <a:solidFill>
                <a:srgbClr val="003366"/>
              </a:solidFill>
              <a:latin typeface="標楷體" pitchFamily="65" charset="-120"/>
            </a:endParaRPr>
          </a:p>
          <a:p>
            <a:pPr marL="342900" indent="-342900" algn="l" eaLnBrk="0" hangingPunct="0">
              <a:lnSpc>
                <a:spcPts val="3300"/>
              </a:lnSpc>
              <a:spcBef>
                <a:spcPts val="600"/>
              </a:spcBef>
              <a:buSzPct val="90000"/>
              <a:buFont typeface="Wingdings" pitchFamily="2" charset="2"/>
              <a:buChar char="Ø"/>
              <a:defRPr/>
            </a:pPr>
            <a:r>
              <a:rPr lang="zh-TW" altLang="zh-TW" b="1" dirty="0">
                <a:solidFill>
                  <a:srgbClr val="000099"/>
                </a:solidFill>
                <a:latin typeface="標楷體" pitchFamily="65" charset="-120"/>
              </a:rPr>
              <a:t>為執行農業發展條例</a:t>
            </a:r>
            <a:r>
              <a:rPr lang="zh-TW" altLang="zh-TW" b="1" dirty="0" smtClean="0">
                <a:solidFill>
                  <a:srgbClr val="000099"/>
                </a:solidFill>
                <a:latin typeface="標楷體" pitchFamily="65" charset="-120"/>
              </a:rPr>
              <a:t>第</a:t>
            </a:r>
            <a:r>
              <a:rPr lang="en-US" altLang="zh-TW" b="1" dirty="0" smtClean="0">
                <a:solidFill>
                  <a:srgbClr val="000099"/>
                </a:solidFill>
                <a:latin typeface="標楷體" pitchFamily="65" charset="-120"/>
              </a:rPr>
              <a:t>10</a:t>
            </a:r>
            <a:r>
              <a:rPr lang="zh-TW" altLang="zh-TW" b="1" dirty="0" smtClean="0">
                <a:solidFill>
                  <a:srgbClr val="000099"/>
                </a:solidFill>
                <a:latin typeface="標楷體" pitchFamily="65" charset="-120"/>
              </a:rPr>
              <a:t>條</a:t>
            </a:r>
            <a:r>
              <a:rPr lang="zh-TW" altLang="zh-TW" b="1" dirty="0">
                <a:solidFill>
                  <a:srgbClr val="000099"/>
                </a:solidFill>
                <a:latin typeface="標楷體" pitchFamily="65" charset="-120"/>
              </a:rPr>
              <a:t>農業用地於劃定或變更為非農業使用時，應徵得主管機關同意之規定，據以辦理同意農業用地變更使用審查作業，特訂定本要點。</a:t>
            </a:r>
            <a:endParaRPr lang="zh-TW" altLang="en-US" b="1" dirty="0">
              <a:solidFill>
                <a:srgbClr val="000099"/>
              </a:solidFill>
              <a:latin typeface="標楷體" pitchFamily="65" charset="-120"/>
            </a:endParaRPr>
          </a:p>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dirty="0" smtClean="0">
              <a:ln>
                <a:noFill/>
              </a:ln>
              <a:solidFill>
                <a:srgbClr val="000000"/>
              </a:solidFill>
              <a:effectLst/>
              <a:latin typeface="Times New Roman" pitchFamily="18" charset="0"/>
              <a:ea typeface="標楷體" pitchFamily="65" charset="-120"/>
            </a:endParaRPr>
          </a:p>
        </p:txBody>
      </p:sp>
    </p:spTree>
    <p:extLst>
      <p:ext uri="{BB962C8B-B14F-4D97-AF65-F5344CB8AC3E}">
        <p14:creationId xmlns:p14="http://schemas.microsoft.com/office/powerpoint/2010/main" val="36472584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388" y="1124744"/>
            <a:ext cx="8642350" cy="1944216"/>
          </a:xfr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nSpc>
                <a:spcPct val="140000"/>
              </a:lnSpc>
              <a:spcBef>
                <a:spcPts val="600"/>
              </a:spcBef>
              <a:buFont typeface="Wingdings" pitchFamily="2" charset="2"/>
              <a:buChar char="l"/>
            </a:pPr>
            <a:r>
              <a:rPr lang="zh-TW" altLang="en-US" sz="2800" b="1" dirty="0" smtClean="0">
                <a:solidFill>
                  <a:srgbClr val="003366"/>
                </a:solidFill>
                <a:latin typeface="標楷體" pitchFamily="65" charset="-120"/>
                <a:ea typeface="標楷體" pitchFamily="65" charset="-120"/>
              </a:rPr>
              <a:t>第</a:t>
            </a:r>
            <a:r>
              <a:rPr lang="en-US" altLang="zh-TW" sz="2800" b="1" dirty="0" smtClean="0">
                <a:solidFill>
                  <a:srgbClr val="003366"/>
                </a:solidFill>
                <a:latin typeface="標楷體" pitchFamily="65" charset="-120"/>
                <a:ea typeface="標楷體" pitchFamily="65" charset="-120"/>
              </a:rPr>
              <a:t>5</a:t>
            </a:r>
            <a:r>
              <a:rPr lang="zh-TW" altLang="en-US" sz="2800" b="1" dirty="0" smtClean="0">
                <a:solidFill>
                  <a:srgbClr val="003366"/>
                </a:solidFill>
                <a:latin typeface="標楷體" pitchFamily="65" charset="-120"/>
                <a:ea typeface="標楷體" pitchFamily="65" charset="-120"/>
              </a:rPr>
              <a:t>點規定</a:t>
            </a:r>
            <a:endParaRPr lang="en-US" altLang="zh-TW" sz="2400" b="1" kern="1200" dirty="0">
              <a:solidFill>
                <a:srgbClr val="000099"/>
              </a:solidFill>
              <a:latin typeface="標楷體" pitchFamily="65" charset="-120"/>
              <a:ea typeface="標楷體" pitchFamily="65" charset="-120"/>
            </a:endParaRPr>
          </a:p>
          <a:p>
            <a:pPr marL="0" indent="0">
              <a:spcBef>
                <a:spcPts val="300"/>
              </a:spcBef>
              <a:buNone/>
            </a:pPr>
            <a:r>
              <a:rPr lang="en-US" altLang="zh-TW" sz="2400" b="1" kern="1200" dirty="0" smtClean="0">
                <a:solidFill>
                  <a:srgbClr val="000099"/>
                </a:solidFill>
                <a:latin typeface="標楷體" pitchFamily="65" charset="-120"/>
                <a:ea typeface="標楷體" pitchFamily="65" charset="-120"/>
              </a:rPr>
              <a:t>(</a:t>
            </a:r>
            <a:r>
              <a:rPr lang="zh-TW" altLang="en-US" sz="2400" b="1" kern="1200" dirty="0">
                <a:solidFill>
                  <a:srgbClr val="000099"/>
                </a:solidFill>
                <a:latin typeface="標楷體" pitchFamily="65" charset="-120"/>
                <a:ea typeface="標楷體" pitchFamily="65" charset="-120"/>
              </a:rPr>
              <a:t>三</a:t>
            </a:r>
            <a:r>
              <a:rPr lang="en-US" altLang="zh-TW" sz="2400" b="1" kern="1200" dirty="0">
                <a:solidFill>
                  <a:srgbClr val="000099"/>
                </a:solidFill>
                <a:latin typeface="標楷體" pitchFamily="65" charset="-120"/>
                <a:ea typeface="標楷體" pitchFamily="65" charset="-120"/>
              </a:rPr>
              <a:t>)</a:t>
            </a:r>
            <a:r>
              <a:rPr lang="zh-TW" altLang="zh-TW" sz="2400" b="1" kern="1200" dirty="0">
                <a:solidFill>
                  <a:srgbClr val="000099"/>
                </a:solidFill>
                <a:latin typeface="標楷體" pitchFamily="65" charset="-120"/>
                <a:ea typeface="標楷體" pitchFamily="65" charset="-120"/>
              </a:rPr>
              <a:t>申請變更範圍內夾雜未申請變更之農業用地且妨礙其</a:t>
            </a:r>
            <a:r>
              <a:rPr lang="zh-TW" altLang="zh-TW" sz="2400" b="1" kern="1200" dirty="0" smtClean="0">
                <a:solidFill>
                  <a:srgbClr val="000099"/>
                </a:solidFill>
                <a:latin typeface="標楷體" pitchFamily="65" charset="-120"/>
                <a:ea typeface="標楷體" pitchFamily="65" charset="-120"/>
              </a:rPr>
              <a:t>農業</a:t>
            </a:r>
            <a:endParaRPr lang="en-US" altLang="zh-TW" sz="2400" b="1" kern="1200" dirty="0" smtClean="0">
              <a:solidFill>
                <a:srgbClr val="000099"/>
              </a:solidFill>
              <a:latin typeface="標楷體" pitchFamily="65" charset="-120"/>
              <a:ea typeface="標楷體" pitchFamily="65" charset="-120"/>
            </a:endParaRPr>
          </a:p>
          <a:p>
            <a:pPr marL="0" indent="0">
              <a:spcBef>
                <a:spcPts val="300"/>
              </a:spcBef>
              <a:buNone/>
            </a:pPr>
            <a:r>
              <a:rPr lang="zh-TW" altLang="en-US" sz="2400" b="1" kern="1200" dirty="0">
                <a:solidFill>
                  <a:srgbClr val="000099"/>
                </a:solidFill>
                <a:latin typeface="標楷體" pitchFamily="65" charset="-120"/>
                <a:ea typeface="標楷體" pitchFamily="65" charset="-120"/>
              </a:rPr>
              <a:t> </a:t>
            </a:r>
            <a:r>
              <a:rPr lang="zh-TW" altLang="en-US" sz="2400" b="1" kern="1200" dirty="0" smtClean="0">
                <a:solidFill>
                  <a:srgbClr val="000099"/>
                </a:solidFill>
                <a:latin typeface="標楷體" pitchFamily="65" charset="-120"/>
                <a:ea typeface="標楷體" pitchFamily="65" charset="-120"/>
              </a:rPr>
              <a:t>   </a:t>
            </a:r>
            <a:r>
              <a:rPr lang="zh-TW" altLang="zh-TW" sz="2400" b="1" kern="1200" dirty="0" smtClean="0">
                <a:solidFill>
                  <a:srgbClr val="000099"/>
                </a:solidFill>
                <a:latin typeface="標楷體" pitchFamily="65" charset="-120"/>
                <a:ea typeface="標楷體" pitchFamily="65" charset="-120"/>
              </a:rPr>
              <a:t>經營。</a:t>
            </a:r>
            <a:endParaRPr lang="en-US" altLang="zh-TW" sz="2400" b="1" kern="1200" dirty="0" smtClean="0">
              <a:solidFill>
                <a:srgbClr val="000099"/>
              </a:solidFill>
              <a:latin typeface="標楷體" pitchFamily="65" charset="-120"/>
              <a:ea typeface="標楷體" pitchFamily="65" charset="-120"/>
            </a:endParaRPr>
          </a:p>
          <a:p>
            <a:pPr marL="0" indent="0">
              <a:spcBef>
                <a:spcPts val="300"/>
              </a:spcBef>
              <a:buNone/>
            </a:pPr>
            <a:r>
              <a:rPr lang="en-US" altLang="zh-TW" sz="2400" b="1" kern="1200" dirty="0" smtClean="0">
                <a:solidFill>
                  <a:srgbClr val="000099"/>
                </a:solidFill>
                <a:latin typeface="標楷體" pitchFamily="65" charset="-120"/>
                <a:ea typeface="標楷體" pitchFamily="65" charset="-120"/>
              </a:rPr>
              <a:t>(</a:t>
            </a:r>
            <a:r>
              <a:rPr lang="zh-TW" altLang="en-US" sz="2400" b="1" kern="1200" dirty="0" smtClean="0">
                <a:solidFill>
                  <a:srgbClr val="000099"/>
                </a:solidFill>
                <a:latin typeface="標楷體" pitchFamily="65" charset="-120"/>
                <a:ea typeface="標楷體" pitchFamily="65" charset="-120"/>
              </a:rPr>
              <a:t>四</a:t>
            </a:r>
            <a:r>
              <a:rPr lang="en-US" altLang="zh-TW" sz="2400" b="1" kern="1200" dirty="0" smtClean="0">
                <a:solidFill>
                  <a:srgbClr val="000099"/>
                </a:solidFill>
                <a:latin typeface="標楷體" pitchFamily="65" charset="-120"/>
                <a:ea typeface="標楷體" pitchFamily="65" charset="-120"/>
              </a:rPr>
              <a:t>)</a:t>
            </a:r>
            <a:r>
              <a:rPr lang="zh-TW" altLang="zh-TW" sz="2400" b="1" kern="1200" dirty="0">
                <a:solidFill>
                  <a:srgbClr val="000099"/>
                </a:solidFill>
                <a:latin typeface="標楷體" pitchFamily="65" charset="-120"/>
                <a:ea typeface="標楷體" pitchFamily="65" charset="-120"/>
              </a:rPr>
              <a:t>妨礙原有區域性農路通行</a:t>
            </a:r>
            <a:r>
              <a:rPr lang="zh-TW" altLang="zh-TW" sz="2400" b="1" kern="1200" dirty="0" smtClean="0">
                <a:solidFill>
                  <a:srgbClr val="000099"/>
                </a:solidFill>
                <a:latin typeface="標楷體" pitchFamily="65" charset="-120"/>
                <a:ea typeface="標楷體" pitchFamily="65" charset="-120"/>
              </a:rPr>
              <a:t>。</a:t>
            </a:r>
            <a:endParaRPr lang="zh-TW" altLang="zh-TW" sz="2400" b="1" kern="1200" dirty="0">
              <a:solidFill>
                <a:srgbClr val="000099"/>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20</a:t>
            </a:fld>
            <a:endParaRPr lang="en-US" altLang="zh-TW" dirty="0"/>
          </a:p>
        </p:txBody>
      </p:sp>
      <p:sp>
        <p:nvSpPr>
          <p:cNvPr id="7"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en-US" sz="3600" b="1" dirty="0"/>
              <a:t>農業主管機關不同意變更使用之情形</a:t>
            </a:r>
          </a:p>
        </p:txBody>
      </p:sp>
      <p:sp>
        <p:nvSpPr>
          <p:cNvPr id="8" name="圓角矩形 21"/>
          <p:cNvSpPr>
            <a:spLocks noChangeArrowheads="1"/>
          </p:cNvSpPr>
          <p:nvPr/>
        </p:nvSpPr>
        <p:spPr bwMode="auto">
          <a:xfrm>
            <a:off x="179388" y="3284984"/>
            <a:ext cx="8642350" cy="3456384"/>
          </a:xfrm>
          <a:prstGeom prst="roundRect">
            <a:avLst>
              <a:gd name="adj" fmla="val 16667"/>
            </a:avLst>
          </a:prstGeom>
          <a:solidFill>
            <a:srgbClr val="FFFF99">
              <a:alpha val="2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algn="l">
              <a:lnSpc>
                <a:spcPts val="3200"/>
              </a:lnSpc>
              <a:buFont typeface="Wingdings" panose="05000000000000000000" pitchFamily="2" charset="2"/>
              <a:buChar char="u"/>
            </a:pPr>
            <a:r>
              <a:rPr lang="zh-TW" altLang="en-US" b="1" dirty="0" smtClean="0">
                <a:solidFill>
                  <a:schemeClr val="tx1"/>
                </a:solidFill>
                <a:latin typeface="標楷體" panose="03000509000000000000" pitchFamily="65" charset="-120"/>
              </a:rPr>
              <a:t>第</a:t>
            </a:r>
            <a:r>
              <a:rPr lang="en-US" altLang="zh-TW" b="1" dirty="0" smtClean="0">
                <a:solidFill>
                  <a:schemeClr val="tx1"/>
                </a:solidFill>
                <a:latin typeface="標楷體" panose="03000509000000000000" pitchFamily="65" charset="-120"/>
              </a:rPr>
              <a:t>3</a:t>
            </a:r>
            <a:r>
              <a:rPr lang="zh-TW" altLang="en-US" b="1" dirty="0" smtClean="0">
                <a:solidFill>
                  <a:schemeClr val="tx1"/>
                </a:solidFill>
                <a:latin typeface="標楷體" panose="03000509000000000000" pitchFamily="65" charset="-120"/>
              </a:rPr>
              <a:t>款立</a:t>
            </a:r>
            <a:r>
              <a:rPr lang="zh-TW" altLang="en-US" b="1" dirty="0" smtClean="0">
                <a:solidFill>
                  <a:schemeClr val="tx1"/>
                </a:solidFill>
              </a:rPr>
              <a:t>法意旨：</a:t>
            </a:r>
            <a:endParaRPr lang="en-US" altLang="zh-TW" b="1" dirty="0" smtClean="0">
              <a:solidFill>
                <a:schemeClr val="tx1"/>
              </a:solidFill>
            </a:endParaRPr>
          </a:p>
          <a:p>
            <a:pPr marL="342900" indent="-342900" algn="l">
              <a:lnSpc>
                <a:spcPts val="3200"/>
              </a:lnSpc>
              <a:buClr>
                <a:schemeClr val="tx1"/>
              </a:buClr>
              <a:buFont typeface="Wingdings" panose="05000000000000000000" pitchFamily="2" charset="2"/>
              <a:buChar char="l"/>
            </a:pPr>
            <a:r>
              <a:rPr lang="zh-TW" altLang="en-US" b="1" dirty="0">
                <a:latin typeface="紳/'77?"/>
              </a:rPr>
              <a:t>「</a:t>
            </a:r>
            <a:r>
              <a:rPr lang="zh-TW" altLang="en-US" b="1" dirty="0">
                <a:solidFill>
                  <a:schemeClr val="tx1"/>
                </a:solidFill>
              </a:rPr>
              <a:t>夾雜</a:t>
            </a:r>
            <a:r>
              <a:rPr lang="zh-TW" altLang="en-US" b="1" dirty="0" smtClean="0">
                <a:solidFill>
                  <a:schemeClr val="tx1"/>
                </a:solidFill>
              </a:rPr>
              <a:t>」：應</a:t>
            </a:r>
            <a:r>
              <a:rPr lang="zh-TW" altLang="en-US" b="1" dirty="0">
                <a:solidFill>
                  <a:schemeClr val="tx1"/>
                </a:solidFill>
              </a:rPr>
              <a:t>指</a:t>
            </a:r>
            <a:r>
              <a:rPr lang="zh-TW" altLang="en-US" b="1" u="sng" dirty="0">
                <a:solidFill>
                  <a:srgbClr val="660066"/>
                </a:solidFill>
              </a:rPr>
              <a:t>未申請變更之農業用地為新申請變更編定之用地與原</a:t>
            </a:r>
            <a:r>
              <a:rPr lang="zh-TW" altLang="en-US" b="1" u="sng" dirty="0" smtClean="0">
                <a:solidFill>
                  <a:srgbClr val="660066"/>
                </a:solidFill>
              </a:rPr>
              <a:t>已變更</a:t>
            </a:r>
            <a:r>
              <a:rPr lang="zh-TW" altLang="en-US" b="1" u="sng" dirty="0">
                <a:solidFill>
                  <a:srgbClr val="660066"/>
                </a:solidFill>
              </a:rPr>
              <a:t>編定之用地所包圍，致該農業用地無通路與外界聯絡</a:t>
            </a:r>
            <a:r>
              <a:rPr lang="zh-TW" altLang="en-US" b="1" dirty="0" smtClean="0">
                <a:solidFill>
                  <a:schemeClr val="tx1"/>
                </a:solidFill>
              </a:rPr>
              <a:t>等情形。</a:t>
            </a:r>
            <a:endParaRPr lang="en-US" altLang="zh-TW" b="1" dirty="0">
              <a:solidFill>
                <a:schemeClr val="tx1"/>
              </a:solidFill>
            </a:endParaRPr>
          </a:p>
          <a:p>
            <a:pPr marL="342900" indent="-342900" algn="l">
              <a:lnSpc>
                <a:spcPts val="3200"/>
              </a:lnSpc>
              <a:buClr>
                <a:schemeClr val="tx1"/>
              </a:buClr>
              <a:buFont typeface="Wingdings" panose="05000000000000000000" pitchFamily="2" charset="2"/>
              <a:buChar char="l"/>
            </a:pPr>
            <a:r>
              <a:rPr lang="zh-TW" altLang="en-US" b="1" dirty="0">
                <a:solidFill>
                  <a:schemeClr val="tx1"/>
                </a:solidFill>
              </a:rPr>
              <a:t>又為考量申請案整體開發效益，並避免影響夾雜農地之利用，爰宜視</a:t>
            </a:r>
            <a:r>
              <a:rPr lang="zh-TW" altLang="en-US" b="1" u="sng" dirty="0">
                <a:solidFill>
                  <a:srgbClr val="660066"/>
                </a:solidFill>
              </a:rPr>
              <a:t>個案農水路配置等環境現況</a:t>
            </a:r>
            <a:r>
              <a:rPr lang="zh-TW" altLang="en-US" b="1" dirty="0">
                <a:solidFill>
                  <a:schemeClr val="tx1"/>
                </a:solidFill>
              </a:rPr>
              <a:t>，並</a:t>
            </a:r>
            <a:r>
              <a:rPr lang="zh-TW" altLang="en-US" b="1" u="sng" dirty="0">
                <a:solidFill>
                  <a:srgbClr val="660066"/>
                </a:solidFill>
              </a:rPr>
              <a:t>參酌該農地所有者之意見</a:t>
            </a:r>
            <a:r>
              <a:rPr lang="zh-TW" altLang="en-US" b="1" dirty="0">
                <a:solidFill>
                  <a:schemeClr val="tx1"/>
                </a:solidFill>
              </a:rPr>
              <a:t>，予以綜合判定申請案是否不妨礙該地之農業經營</a:t>
            </a:r>
            <a:r>
              <a:rPr lang="zh-TW" altLang="en-US" b="1" dirty="0" smtClean="0">
                <a:solidFill>
                  <a:schemeClr val="tx1"/>
                </a:solidFill>
              </a:rPr>
              <a:t>。</a:t>
            </a:r>
            <a:endParaRPr lang="zh-TW" altLang="en-US" b="1" dirty="0">
              <a:solidFill>
                <a:schemeClr val="tx1"/>
              </a:solidFill>
            </a:endParaRPr>
          </a:p>
        </p:txBody>
      </p:sp>
    </p:spTree>
    <p:extLst>
      <p:ext uri="{BB962C8B-B14F-4D97-AF65-F5344CB8AC3E}">
        <p14:creationId xmlns:p14="http://schemas.microsoft.com/office/powerpoint/2010/main" val="21019610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388" y="1124744"/>
            <a:ext cx="8642350" cy="1656184"/>
          </a:xfr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nSpc>
                <a:spcPct val="140000"/>
              </a:lnSpc>
              <a:spcBef>
                <a:spcPts val="600"/>
              </a:spcBef>
              <a:buFont typeface="Wingdings" pitchFamily="2" charset="2"/>
              <a:buChar char="l"/>
            </a:pPr>
            <a:r>
              <a:rPr lang="zh-TW" altLang="en-US" sz="2800" b="1" dirty="0" smtClean="0">
                <a:solidFill>
                  <a:srgbClr val="003366"/>
                </a:solidFill>
                <a:latin typeface="標楷體" pitchFamily="65" charset="-120"/>
                <a:ea typeface="標楷體" pitchFamily="65" charset="-120"/>
              </a:rPr>
              <a:t>第</a:t>
            </a:r>
            <a:r>
              <a:rPr lang="en-US" altLang="zh-TW" sz="2800" b="1" dirty="0" smtClean="0">
                <a:solidFill>
                  <a:srgbClr val="003366"/>
                </a:solidFill>
                <a:latin typeface="標楷體" pitchFamily="65" charset="-120"/>
                <a:ea typeface="標楷體" pitchFamily="65" charset="-120"/>
              </a:rPr>
              <a:t>5</a:t>
            </a:r>
            <a:r>
              <a:rPr lang="zh-TW" altLang="en-US" sz="2800" b="1" dirty="0" smtClean="0">
                <a:solidFill>
                  <a:srgbClr val="003366"/>
                </a:solidFill>
                <a:latin typeface="標楷體" pitchFamily="65" charset="-120"/>
                <a:ea typeface="標楷體" pitchFamily="65" charset="-120"/>
              </a:rPr>
              <a:t>點規定</a:t>
            </a:r>
            <a:endParaRPr lang="en-US" altLang="zh-TW" sz="2400" b="1" kern="1200" dirty="0">
              <a:solidFill>
                <a:srgbClr val="000099"/>
              </a:solidFill>
              <a:latin typeface="標楷體" pitchFamily="65" charset="-120"/>
              <a:ea typeface="標楷體" pitchFamily="65" charset="-120"/>
            </a:endParaRPr>
          </a:p>
          <a:p>
            <a:pPr marL="0" indent="0">
              <a:buNone/>
            </a:pPr>
            <a:r>
              <a:rPr lang="en-US" altLang="zh-TW" sz="2400" b="1" kern="1200" dirty="0" smtClean="0">
                <a:solidFill>
                  <a:srgbClr val="000099"/>
                </a:solidFill>
                <a:latin typeface="標楷體" pitchFamily="65" charset="-120"/>
                <a:ea typeface="標楷體" pitchFamily="65" charset="-120"/>
              </a:rPr>
              <a:t>(</a:t>
            </a:r>
            <a:r>
              <a:rPr lang="zh-TW" altLang="en-US" sz="2400" b="1" kern="1200" dirty="0">
                <a:solidFill>
                  <a:srgbClr val="000099"/>
                </a:solidFill>
                <a:latin typeface="標楷體" pitchFamily="65" charset="-120"/>
                <a:ea typeface="標楷體" pitchFamily="65" charset="-120"/>
              </a:rPr>
              <a:t>五</a:t>
            </a:r>
            <a:r>
              <a:rPr lang="en-US" altLang="zh-TW" sz="2400" b="1" kern="1200" dirty="0" smtClean="0">
                <a:solidFill>
                  <a:srgbClr val="000099"/>
                </a:solidFill>
                <a:latin typeface="標楷體" pitchFamily="65" charset="-120"/>
                <a:ea typeface="標楷體" pitchFamily="65" charset="-120"/>
              </a:rPr>
              <a:t>)</a:t>
            </a:r>
            <a:r>
              <a:rPr lang="zh-TW" altLang="zh-TW" sz="2400" b="1" kern="1200" dirty="0">
                <a:solidFill>
                  <a:srgbClr val="000099"/>
                </a:solidFill>
                <a:latin typeface="標楷體" pitchFamily="65" charset="-120"/>
                <a:ea typeface="標楷體" pitchFamily="65" charset="-120"/>
              </a:rPr>
              <a:t>申請變更農業用地辦理部分土地分割，致造成坵塊零碎</a:t>
            </a:r>
            <a:r>
              <a:rPr lang="zh-TW" altLang="zh-TW" sz="2400" b="1" kern="1200" dirty="0" smtClean="0">
                <a:solidFill>
                  <a:srgbClr val="000099"/>
                </a:solidFill>
                <a:latin typeface="標楷體" pitchFamily="65" charset="-120"/>
                <a:ea typeface="標楷體" pitchFamily="65" charset="-120"/>
              </a:rPr>
              <a:t>不</a:t>
            </a:r>
            <a:endParaRPr lang="en-US" altLang="zh-TW" sz="2400" b="1" kern="1200" dirty="0">
              <a:solidFill>
                <a:srgbClr val="000099"/>
              </a:solidFill>
              <a:latin typeface="標楷體" pitchFamily="65" charset="-120"/>
              <a:ea typeface="標楷體" pitchFamily="65" charset="-120"/>
            </a:endParaRPr>
          </a:p>
          <a:p>
            <a:pPr marL="0" indent="0">
              <a:buNone/>
            </a:pPr>
            <a:r>
              <a:rPr lang="zh-TW" altLang="en-US" sz="2400" b="1" kern="1200" dirty="0" smtClean="0">
                <a:solidFill>
                  <a:srgbClr val="000099"/>
                </a:solidFill>
                <a:latin typeface="標楷體" pitchFamily="65" charset="-120"/>
                <a:ea typeface="標楷體" pitchFamily="65" charset="-120"/>
              </a:rPr>
              <a:t>    </a:t>
            </a:r>
            <a:r>
              <a:rPr lang="zh-TW" altLang="zh-TW" sz="2400" b="1" kern="1200" dirty="0" smtClean="0">
                <a:solidFill>
                  <a:srgbClr val="000099"/>
                </a:solidFill>
                <a:latin typeface="標楷體" pitchFamily="65" charset="-120"/>
                <a:ea typeface="標楷體" pitchFamily="65" charset="-120"/>
              </a:rPr>
              <a:t>利</a:t>
            </a:r>
            <a:r>
              <a:rPr lang="zh-TW" altLang="zh-TW" sz="2400" b="1" kern="1200" dirty="0">
                <a:solidFill>
                  <a:srgbClr val="000099"/>
                </a:solidFill>
                <a:latin typeface="標楷體" pitchFamily="65" charset="-120"/>
                <a:ea typeface="標楷體" pitchFamily="65" charset="-120"/>
              </a:rPr>
              <a:t>農業經營。但線狀之公共建設，不在此限</a:t>
            </a:r>
            <a:r>
              <a:rPr lang="zh-TW" altLang="zh-TW" sz="2400" b="1" kern="1200" dirty="0" smtClean="0">
                <a:solidFill>
                  <a:srgbClr val="000099"/>
                </a:solidFill>
                <a:latin typeface="標楷體" pitchFamily="65" charset="-120"/>
                <a:ea typeface="標楷體" pitchFamily="65" charset="-120"/>
              </a:rPr>
              <a:t>。</a:t>
            </a:r>
            <a:endParaRPr lang="en-US" altLang="zh-TW" sz="2400" b="1" kern="1200" dirty="0" smtClean="0">
              <a:solidFill>
                <a:srgbClr val="000099"/>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21</a:t>
            </a:fld>
            <a:endParaRPr lang="en-US" altLang="zh-TW" dirty="0"/>
          </a:p>
        </p:txBody>
      </p:sp>
      <p:sp>
        <p:nvSpPr>
          <p:cNvPr id="7"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en-US" sz="3600" b="1" dirty="0"/>
              <a:t>農業主管機關不同意變更使用之情形</a:t>
            </a:r>
          </a:p>
        </p:txBody>
      </p:sp>
      <p:sp>
        <p:nvSpPr>
          <p:cNvPr id="8" name="圓角矩形 21"/>
          <p:cNvSpPr>
            <a:spLocks noChangeArrowheads="1"/>
          </p:cNvSpPr>
          <p:nvPr/>
        </p:nvSpPr>
        <p:spPr bwMode="auto">
          <a:xfrm>
            <a:off x="214039" y="3224602"/>
            <a:ext cx="8642350" cy="3084718"/>
          </a:xfrm>
          <a:prstGeom prst="roundRect">
            <a:avLst>
              <a:gd name="adj" fmla="val 16667"/>
            </a:avLst>
          </a:prstGeom>
          <a:solidFill>
            <a:srgbClr val="FFFF99">
              <a:alpha val="2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algn="l">
              <a:buFont typeface="Wingdings" panose="05000000000000000000" pitchFamily="2" charset="2"/>
              <a:buChar char="u"/>
            </a:pPr>
            <a:r>
              <a:rPr lang="zh-TW" altLang="en-US" b="1" dirty="0" smtClean="0">
                <a:solidFill>
                  <a:schemeClr val="tx1"/>
                </a:solidFill>
                <a:latin typeface="標楷體" panose="03000509000000000000" pitchFamily="65" charset="-120"/>
              </a:rPr>
              <a:t>第</a:t>
            </a:r>
            <a:r>
              <a:rPr lang="en-US" altLang="zh-TW" b="1" dirty="0">
                <a:solidFill>
                  <a:schemeClr val="tx1"/>
                </a:solidFill>
                <a:latin typeface="標楷體" panose="03000509000000000000" pitchFamily="65" charset="-120"/>
              </a:rPr>
              <a:t>5</a:t>
            </a:r>
            <a:r>
              <a:rPr lang="zh-TW" altLang="en-US" b="1" dirty="0" smtClean="0">
                <a:solidFill>
                  <a:schemeClr val="tx1"/>
                </a:solidFill>
                <a:latin typeface="標楷體" panose="03000509000000000000" pitchFamily="65" charset="-120"/>
              </a:rPr>
              <a:t>款規定</a:t>
            </a:r>
            <a:r>
              <a:rPr lang="zh-TW" altLang="en-US" b="1" dirty="0" smtClean="0">
                <a:solidFill>
                  <a:schemeClr val="tx1"/>
                </a:solidFill>
              </a:rPr>
              <a:t>：</a:t>
            </a:r>
            <a:endParaRPr lang="en-US" altLang="zh-TW" b="1" dirty="0" smtClean="0">
              <a:solidFill>
                <a:schemeClr val="tx1"/>
              </a:solidFill>
            </a:endParaRPr>
          </a:p>
          <a:p>
            <a:pPr marL="342900" indent="-342900" algn="just">
              <a:lnSpc>
                <a:spcPts val="3300"/>
              </a:lnSpc>
              <a:buClr>
                <a:schemeClr val="tx1"/>
              </a:buClr>
              <a:buFont typeface="Wingdings" panose="05000000000000000000" pitchFamily="2" charset="2"/>
              <a:buChar char="l"/>
            </a:pPr>
            <a:r>
              <a:rPr lang="zh-TW" altLang="en-US" b="1" dirty="0">
                <a:solidFill>
                  <a:schemeClr val="tx1"/>
                </a:solidFill>
              </a:rPr>
              <a:t>立法意旨：</a:t>
            </a:r>
            <a:r>
              <a:rPr lang="zh-TW" altLang="zh-TW" b="1" dirty="0">
                <a:solidFill>
                  <a:schemeClr val="tx1"/>
                </a:solidFill>
              </a:rPr>
              <a:t>避免因部分土地分割造成農業用地坵塊零碎致不利農業經營，爰成立條件必須有</a:t>
            </a:r>
            <a:r>
              <a:rPr lang="zh-TW" altLang="zh-TW" b="1" u="sng" dirty="0">
                <a:solidFill>
                  <a:srgbClr val="660066"/>
                </a:solidFill>
              </a:rPr>
              <a:t>「部分土地分割</a:t>
            </a:r>
            <a:r>
              <a:rPr lang="zh-TW" altLang="zh-TW" b="1" u="sng" dirty="0" smtClean="0">
                <a:solidFill>
                  <a:srgbClr val="660066"/>
                </a:solidFill>
              </a:rPr>
              <a:t>」</a:t>
            </a:r>
            <a:r>
              <a:rPr lang="zh-TW" altLang="en-US" b="1" dirty="0" smtClean="0">
                <a:solidFill>
                  <a:schemeClr val="tx1"/>
                </a:solidFill>
              </a:rPr>
              <a:t>、</a:t>
            </a:r>
            <a:r>
              <a:rPr lang="zh-TW" altLang="zh-TW" b="1" u="sng" dirty="0" smtClean="0">
                <a:solidFill>
                  <a:srgbClr val="660066"/>
                </a:solidFill>
              </a:rPr>
              <a:t>「</a:t>
            </a:r>
            <a:r>
              <a:rPr lang="zh-TW" altLang="zh-TW" b="1" u="sng" dirty="0">
                <a:solidFill>
                  <a:srgbClr val="660066"/>
                </a:solidFill>
              </a:rPr>
              <a:t>農業用地坵塊零碎」</a:t>
            </a:r>
            <a:r>
              <a:rPr lang="zh-TW" altLang="zh-TW" b="1" dirty="0">
                <a:solidFill>
                  <a:schemeClr val="tx1"/>
                </a:solidFill>
              </a:rPr>
              <a:t>等</a:t>
            </a:r>
            <a:r>
              <a:rPr lang="zh-TW" altLang="zh-TW" b="1" dirty="0" smtClean="0">
                <a:solidFill>
                  <a:schemeClr val="tx1"/>
                </a:solidFill>
              </a:rPr>
              <a:t>情形</a:t>
            </a:r>
            <a:r>
              <a:rPr lang="zh-TW" altLang="en-US" b="1" dirty="0" smtClean="0">
                <a:solidFill>
                  <a:schemeClr val="tx1"/>
                </a:solidFill>
              </a:rPr>
              <a:t>。</a:t>
            </a:r>
            <a:endParaRPr lang="en-US" altLang="zh-TW" b="1" dirty="0" smtClean="0">
              <a:solidFill>
                <a:schemeClr val="tx1"/>
              </a:solidFill>
            </a:endParaRPr>
          </a:p>
          <a:p>
            <a:pPr marL="342900" indent="-342900" algn="just">
              <a:lnSpc>
                <a:spcPts val="3300"/>
              </a:lnSpc>
              <a:buClr>
                <a:schemeClr val="tx1"/>
              </a:buClr>
              <a:buFont typeface="Wingdings" panose="05000000000000000000" pitchFamily="2" charset="2"/>
              <a:buChar char="l"/>
            </a:pPr>
            <a:r>
              <a:rPr lang="zh-TW" altLang="zh-TW" b="1" dirty="0" smtClean="0">
                <a:solidFill>
                  <a:schemeClr val="tx1"/>
                </a:solidFill>
              </a:rPr>
              <a:t>剩餘</a:t>
            </a:r>
            <a:r>
              <a:rPr lang="zh-TW" altLang="zh-TW" b="1" dirty="0">
                <a:solidFill>
                  <a:schemeClr val="tx1"/>
                </a:solidFill>
              </a:rPr>
              <a:t>未變更使用之農業用地面積，可否認定為坵塊零碎，仍應視個案實情客觀判斷是否有導致不利農業經營之</a:t>
            </a:r>
            <a:r>
              <a:rPr lang="zh-TW" altLang="zh-TW" b="1" dirty="0" smtClean="0">
                <a:solidFill>
                  <a:schemeClr val="tx1"/>
                </a:solidFill>
              </a:rPr>
              <a:t>情事</a:t>
            </a:r>
            <a:r>
              <a:rPr lang="zh-TW" altLang="en-US" b="1" dirty="0" smtClean="0">
                <a:solidFill>
                  <a:schemeClr val="tx1"/>
                </a:solidFill>
              </a:rPr>
              <a:t>。</a:t>
            </a:r>
            <a:endParaRPr lang="en-US" altLang="zh-TW" b="1" dirty="0">
              <a:solidFill>
                <a:schemeClr val="tx1"/>
              </a:solidFill>
            </a:endParaRPr>
          </a:p>
        </p:txBody>
      </p:sp>
    </p:spTree>
    <p:extLst>
      <p:ext uri="{BB962C8B-B14F-4D97-AF65-F5344CB8AC3E}">
        <p14:creationId xmlns:p14="http://schemas.microsoft.com/office/powerpoint/2010/main" val="27352612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22</a:t>
            </a:fld>
            <a:endParaRPr lang="en-US" altLang="zh-TW" dirty="0"/>
          </a:p>
        </p:txBody>
      </p:sp>
      <p:sp>
        <p:nvSpPr>
          <p:cNvPr id="7"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en-US" sz="3600" b="1" dirty="0"/>
              <a:t>坵</a:t>
            </a:r>
            <a:r>
              <a:rPr lang="zh-TW" altLang="en-US" sz="3600" b="1" dirty="0" smtClean="0"/>
              <a:t>塊零碎</a:t>
            </a:r>
            <a:r>
              <a:rPr lang="zh-TW" altLang="en-US" sz="3600" b="1" dirty="0"/>
              <a:t>不</a:t>
            </a:r>
            <a:r>
              <a:rPr lang="zh-TW" altLang="en-US" sz="3600" b="1" dirty="0" smtClean="0"/>
              <a:t>利</a:t>
            </a:r>
            <a:r>
              <a:rPr lang="zh-TW" altLang="en-US" sz="3600" b="1" dirty="0"/>
              <a:t>農業</a:t>
            </a:r>
            <a:r>
              <a:rPr lang="zh-TW" altLang="en-US" sz="3600" b="1" dirty="0" smtClean="0"/>
              <a:t>經營函示</a:t>
            </a:r>
            <a:endParaRPr lang="zh-TW" altLang="en-US" sz="3600" b="1" dirty="0"/>
          </a:p>
        </p:txBody>
      </p:sp>
      <p:sp>
        <p:nvSpPr>
          <p:cNvPr id="9" name="圓角矩形 21"/>
          <p:cNvSpPr>
            <a:spLocks noChangeArrowheads="1"/>
          </p:cNvSpPr>
          <p:nvPr/>
        </p:nvSpPr>
        <p:spPr bwMode="auto">
          <a:xfrm>
            <a:off x="251520" y="1124744"/>
            <a:ext cx="8642350" cy="5500726"/>
          </a:xfrm>
          <a:prstGeom prst="roundRect">
            <a:avLst>
              <a:gd name="adj" fmla="val 16667"/>
            </a:avLst>
          </a:prstGeom>
          <a:solidFill>
            <a:srgbClr val="FFFF99">
              <a:alpha val="2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lvl="0" indent="-342900" algn="just">
              <a:spcBef>
                <a:spcPts val="600"/>
              </a:spcBef>
              <a:spcAft>
                <a:spcPts val="600"/>
              </a:spcAft>
              <a:buClr>
                <a:schemeClr val="tx1"/>
              </a:buClr>
              <a:buFont typeface="Wingdings" panose="05000000000000000000" pitchFamily="2" charset="2"/>
              <a:buChar char="l"/>
            </a:pPr>
            <a:r>
              <a:rPr lang="zh-TW" altLang="en-US" dirty="0">
                <a:solidFill>
                  <a:schemeClr val="tx1"/>
                </a:solidFill>
                <a:latin typeface="標楷體" panose="03000509000000000000" pitchFamily="65" charset="-120"/>
              </a:rPr>
              <a:t>成立條件必須有</a:t>
            </a:r>
            <a:r>
              <a:rPr lang="zh-TW" altLang="en-US" b="1" u="sng" dirty="0">
                <a:solidFill>
                  <a:schemeClr val="tx1"/>
                </a:solidFill>
                <a:latin typeface="標楷體" panose="03000509000000000000" pitchFamily="65" charset="-120"/>
              </a:rPr>
              <a:t>「部分土地分割」</a:t>
            </a:r>
            <a:r>
              <a:rPr lang="zh-TW" altLang="en-US" dirty="0">
                <a:solidFill>
                  <a:schemeClr val="tx1"/>
                </a:solidFill>
                <a:latin typeface="標楷體" panose="03000509000000000000" pitchFamily="65" charset="-120"/>
              </a:rPr>
              <a:t>、</a:t>
            </a:r>
            <a:r>
              <a:rPr lang="zh-TW" altLang="en-US" b="1" dirty="0">
                <a:solidFill>
                  <a:schemeClr val="tx1"/>
                </a:solidFill>
                <a:latin typeface="標楷體" panose="03000509000000000000" pitchFamily="65" charset="-120"/>
              </a:rPr>
              <a:t>「</a:t>
            </a:r>
            <a:r>
              <a:rPr lang="zh-TW" altLang="en-US" b="1" u="sng" dirty="0">
                <a:solidFill>
                  <a:schemeClr val="tx1"/>
                </a:solidFill>
                <a:latin typeface="標楷體" panose="03000509000000000000" pitchFamily="65" charset="-120"/>
              </a:rPr>
              <a:t>農業用地坵塊零碎」</a:t>
            </a:r>
            <a:r>
              <a:rPr lang="zh-TW" altLang="en-US" dirty="0">
                <a:solidFill>
                  <a:schemeClr val="tx1"/>
                </a:solidFill>
                <a:latin typeface="標楷體" panose="03000509000000000000" pitchFamily="65" charset="-120"/>
              </a:rPr>
              <a:t>等情形，始有上開規定不同意使用之適用</a:t>
            </a:r>
            <a:r>
              <a:rPr lang="zh-TW" altLang="en-US" dirty="0" smtClean="0">
                <a:solidFill>
                  <a:schemeClr val="tx1"/>
                </a:solidFill>
                <a:latin typeface="標楷體" panose="03000509000000000000" pitchFamily="65" charset="-120"/>
              </a:rPr>
              <a:t>。</a:t>
            </a:r>
            <a:endParaRPr lang="en-US" altLang="zh-TW" dirty="0">
              <a:solidFill>
                <a:schemeClr val="tx1"/>
              </a:solidFill>
              <a:latin typeface="標楷體" panose="03000509000000000000" pitchFamily="65" charset="-120"/>
            </a:endParaRPr>
          </a:p>
          <a:p>
            <a:pPr marL="342900" lvl="0" indent="-342900" algn="just">
              <a:lnSpc>
                <a:spcPts val="3200"/>
              </a:lnSpc>
              <a:spcBef>
                <a:spcPts val="600"/>
              </a:spcBef>
              <a:spcAft>
                <a:spcPts val="600"/>
              </a:spcAft>
              <a:buClr>
                <a:schemeClr val="tx1"/>
              </a:buClr>
              <a:buFont typeface="Wingdings" panose="05000000000000000000" pitchFamily="2" charset="2"/>
              <a:buChar char="l"/>
            </a:pPr>
            <a:r>
              <a:rPr lang="zh-TW" altLang="en-US" dirty="0" smtClean="0">
                <a:solidFill>
                  <a:schemeClr val="tx1"/>
                </a:solidFill>
                <a:latin typeface="標楷體" panose="03000509000000000000" pitchFamily="65" charset="-120"/>
              </a:rPr>
              <a:t>至</a:t>
            </a:r>
            <a:r>
              <a:rPr lang="zh-TW" altLang="en-US" dirty="0">
                <a:solidFill>
                  <a:schemeClr val="tx1"/>
                </a:solidFill>
                <a:latin typeface="標楷體" panose="03000509000000000000" pitchFamily="65" charset="-120"/>
              </a:rPr>
              <a:t>申請變更農業用地辦理部分土地分割，其剩餘未變更使用之農業用地面積，可否認定為坵塊零碎一節，因農業產業型態多元，且因經營方式或耕作制度不同，爰難訂定一致性之最小耕作面積，又因土壤之質性差異大，隨作物種類適合之土質及條件亦有別，故仍</a:t>
            </a:r>
            <a:r>
              <a:rPr lang="zh-TW" altLang="en-US" b="1" u="sng" dirty="0">
                <a:solidFill>
                  <a:schemeClr val="tx1"/>
                </a:solidFill>
                <a:latin typeface="標楷體" panose="03000509000000000000" pitchFamily="65" charset="-120"/>
              </a:rPr>
              <a:t>應視種植之區位及作物類別判斷是否有導致不利農業經營</a:t>
            </a:r>
            <a:r>
              <a:rPr lang="zh-TW" altLang="en-US" dirty="0" smtClean="0">
                <a:solidFill>
                  <a:schemeClr val="tx1"/>
                </a:solidFill>
                <a:latin typeface="標楷體" panose="03000509000000000000" pitchFamily="65" charset="-120"/>
              </a:rPr>
              <a:t>。</a:t>
            </a:r>
            <a:endParaRPr lang="en-US" altLang="zh-TW" dirty="0" smtClean="0">
              <a:solidFill>
                <a:schemeClr val="tx1"/>
              </a:solidFill>
              <a:latin typeface="標楷體" panose="03000509000000000000" pitchFamily="65" charset="-120"/>
            </a:endParaRPr>
          </a:p>
          <a:p>
            <a:pPr marL="342900" lvl="0" indent="-342900" algn="just">
              <a:spcBef>
                <a:spcPts val="600"/>
              </a:spcBef>
              <a:spcAft>
                <a:spcPts val="600"/>
              </a:spcAft>
              <a:buClr>
                <a:schemeClr val="tx1"/>
              </a:buClr>
              <a:buFont typeface="Wingdings" panose="05000000000000000000" pitchFamily="2" charset="2"/>
              <a:buChar char="l"/>
            </a:pPr>
            <a:r>
              <a:rPr lang="zh-TW" altLang="en-US" dirty="0" smtClean="0">
                <a:solidFill>
                  <a:schemeClr val="tx1"/>
                </a:solidFill>
                <a:latin typeface="標楷體" panose="03000509000000000000" pitchFamily="65" charset="-120"/>
              </a:rPr>
              <a:t>另</a:t>
            </a:r>
            <a:r>
              <a:rPr lang="zh-TW" altLang="en-US" dirty="0">
                <a:solidFill>
                  <a:schemeClr val="tx1"/>
                </a:solidFill>
                <a:latin typeface="標楷體" panose="03000509000000000000" pitchFamily="65" charset="-120"/>
              </a:rPr>
              <a:t>，倘</a:t>
            </a:r>
            <a:r>
              <a:rPr lang="zh-TW" altLang="en-US" b="1" dirty="0">
                <a:solidFill>
                  <a:schemeClr val="tx1"/>
                </a:solidFill>
                <a:latin typeface="標楷體" panose="03000509000000000000" pitchFamily="65" charset="-120"/>
              </a:rPr>
              <a:t>擬以留有通路出入使其未有不利農業經營之情事，仍應視個案農水路配置等環境現況，並</a:t>
            </a:r>
            <a:r>
              <a:rPr lang="zh-TW" altLang="en-US" b="1" dirty="0">
                <a:solidFill>
                  <a:srgbClr val="FF0000"/>
                </a:solidFill>
                <a:latin typeface="標楷體" panose="03000509000000000000" pitchFamily="65" charset="-120"/>
              </a:rPr>
              <a:t>參酌該農地所有者之意見，予以綜合判定</a:t>
            </a:r>
            <a:r>
              <a:rPr lang="zh-TW" altLang="en-US" dirty="0">
                <a:solidFill>
                  <a:schemeClr val="tx1"/>
                </a:solidFill>
                <a:latin typeface="標楷體" panose="03000509000000000000" pitchFamily="65" charset="-120"/>
              </a:rPr>
              <a:t>，始得認定之。</a:t>
            </a:r>
            <a:endParaRPr lang="en-US" altLang="zh-TW" dirty="0" smtClean="0">
              <a:solidFill>
                <a:schemeClr val="tx1"/>
              </a:solidFill>
              <a:latin typeface="標楷體" panose="03000509000000000000" pitchFamily="65" charset="-120"/>
            </a:endParaRPr>
          </a:p>
        </p:txBody>
      </p:sp>
    </p:spTree>
    <p:extLst>
      <p:ext uri="{BB962C8B-B14F-4D97-AF65-F5344CB8AC3E}">
        <p14:creationId xmlns:p14="http://schemas.microsoft.com/office/powerpoint/2010/main" val="23181236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388" y="1124744"/>
            <a:ext cx="8642350" cy="2592288"/>
          </a:xfr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nSpc>
                <a:spcPct val="140000"/>
              </a:lnSpc>
              <a:spcBef>
                <a:spcPts val="600"/>
              </a:spcBef>
              <a:buFont typeface="Wingdings" pitchFamily="2" charset="2"/>
              <a:buChar char="l"/>
            </a:pPr>
            <a:r>
              <a:rPr lang="zh-TW" altLang="en-US" sz="2800" b="1" dirty="0" smtClean="0">
                <a:solidFill>
                  <a:srgbClr val="003366"/>
                </a:solidFill>
                <a:latin typeface="標楷體" pitchFamily="65" charset="-120"/>
                <a:ea typeface="標楷體" pitchFamily="65" charset="-120"/>
              </a:rPr>
              <a:t>第</a:t>
            </a:r>
            <a:r>
              <a:rPr lang="en-US" altLang="zh-TW" sz="2800" b="1" dirty="0" smtClean="0">
                <a:solidFill>
                  <a:srgbClr val="003366"/>
                </a:solidFill>
                <a:latin typeface="標楷體" pitchFamily="65" charset="-120"/>
                <a:ea typeface="標楷體" pitchFamily="65" charset="-120"/>
              </a:rPr>
              <a:t>5</a:t>
            </a:r>
            <a:r>
              <a:rPr lang="zh-TW" altLang="en-US" sz="2800" b="1" dirty="0" smtClean="0">
                <a:solidFill>
                  <a:srgbClr val="003366"/>
                </a:solidFill>
                <a:latin typeface="標楷體" pitchFamily="65" charset="-120"/>
                <a:ea typeface="標楷體" pitchFamily="65" charset="-120"/>
              </a:rPr>
              <a:t>點規定</a:t>
            </a:r>
            <a:endParaRPr lang="en-US" altLang="zh-TW" sz="2400" b="1" kern="1200" dirty="0" smtClean="0">
              <a:solidFill>
                <a:srgbClr val="000099"/>
              </a:solidFill>
              <a:latin typeface="標楷體" pitchFamily="65" charset="-120"/>
              <a:ea typeface="標楷體" pitchFamily="65" charset="-120"/>
            </a:endParaRPr>
          </a:p>
          <a:p>
            <a:pPr marL="0" indent="0">
              <a:buNone/>
            </a:pPr>
            <a:r>
              <a:rPr lang="en-US" altLang="zh-TW" sz="2400" b="1" kern="1200" dirty="0">
                <a:solidFill>
                  <a:srgbClr val="000099"/>
                </a:solidFill>
                <a:latin typeface="標楷體" pitchFamily="65" charset="-120"/>
                <a:ea typeface="標楷體" pitchFamily="65" charset="-120"/>
              </a:rPr>
              <a:t>(</a:t>
            </a:r>
            <a:r>
              <a:rPr lang="zh-TW" altLang="en-US" sz="2400" b="1" kern="1200" dirty="0">
                <a:solidFill>
                  <a:srgbClr val="000099"/>
                </a:solidFill>
                <a:latin typeface="標楷體" pitchFamily="65" charset="-120"/>
                <a:ea typeface="標楷體" pitchFamily="65" charset="-120"/>
              </a:rPr>
              <a:t>六</a:t>
            </a:r>
            <a:r>
              <a:rPr lang="en-US" altLang="zh-TW" sz="2400" b="1" kern="1200" dirty="0">
                <a:solidFill>
                  <a:srgbClr val="000099"/>
                </a:solidFill>
                <a:latin typeface="標楷體" pitchFamily="65" charset="-120"/>
                <a:ea typeface="標楷體" pitchFamily="65" charset="-120"/>
              </a:rPr>
              <a:t>)</a:t>
            </a:r>
            <a:r>
              <a:rPr lang="zh-TW" altLang="zh-TW" sz="2400" b="1" kern="1200" dirty="0">
                <a:solidFill>
                  <a:srgbClr val="000099"/>
                </a:solidFill>
                <a:latin typeface="標楷體" pitchFamily="65" charset="-120"/>
                <a:ea typeface="標楷體" pitchFamily="65" charset="-120"/>
              </a:rPr>
              <a:t>目的事業主管機關就事業設置之必要性與計畫使用農業</a:t>
            </a:r>
            <a:r>
              <a:rPr lang="zh-TW" altLang="zh-TW" sz="2400" b="1" kern="1200" dirty="0" smtClean="0">
                <a:solidFill>
                  <a:srgbClr val="000099"/>
                </a:solidFill>
                <a:latin typeface="標楷體" pitchFamily="65" charset="-120"/>
                <a:ea typeface="標楷體" pitchFamily="65" charset="-120"/>
              </a:rPr>
              <a:t>用</a:t>
            </a:r>
            <a:endParaRPr lang="en-US" altLang="zh-TW" sz="2400" b="1" kern="1200" dirty="0" smtClean="0">
              <a:solidFill>
                <a:srgbClr val="000099"/>
              </a:solidFill>
              <a:latin typeface="標楷體" pitchFamily="65" charset="-120"/>
              <a:ea typeface="標楷體" pitchFamily="65" charset="-120"/>
            </a:endParaRPr>
          </a:p>
          <a:p>
            <a:pPr marL="0" indent="0">
              <a:buNone/>
            </a:pPr>
            <a:r>
              <a:rPr lang="zh-TW" altLang="en-US" sz="2400" b="1" kern="1200" dirty="0">
                <a:solidFill>
                  <a:srgbClr val="000099"/>
                </a:solidFill>
                <a:latin typeface="標楷體" pitchFamily="65" charset="-120"/>
                <a:ea typeface="標楷體" pitchFamily="65" charset="-120"/>
              </a:rPr>
              <a:t> </a:t>
            </a:r>
            <a:r>
              <a:rPr lang="zh-TW" altLang="en-US" sz="2400" b="1" kern="1200" dirty="0" smtClean="0">
                <a:solidFill>
                  <a:srgbClr val="000099"/>
                </a:solidFill>
                <a:latin typeface="標楷體" pitchFamily="65" charset="-120"/>
                <a:ea typeface="標楷體" pitchFamily="65" charset="-120"/>
              </a:rPr>
              <a:t>   </a:t>
            </a:r>
            <a:r>
              <a:rPr lang="zh-TW" altLang="zh-TW" sz="2400" b="1" kern="1200" dirty="0" smtClean="0">
                <a:solidFill>
                  <a:srgbClr val="000099"/>
                </a:solidFill>
                <a:latin typeface="標楷體" pitchFamily="65" charset="-120"/>
                <a:ea typeface="標楷體" pitchFamily="65" charset="-120"/>
              </a:rPr>
              <a:t>地</a:t>
            </a:r>
            <a:r>
              <a:rPr lang="zh-TW" altLang="zh-TW" sz="2400" b="1" kern="1200" dirty="0">
                <a:solidFill>
                  <a:srgbClr val="000099"/>
                </a:solidFill>
                <a:latin typeface="標楷體" pitchFamily="65" charset="-120"/>
                <a:ea typeface="標楷體" pitchFamily="65" charset="-120"/>
              </a:rPr>
              <a:t>所提</a:t>
            </a:r>
            <a:r>
              <a:rPr lang="zh-TW" altLang="zh-TW" sz="2400" b="1" u="sng" kern="1200" dirty="0">
                <a:solidFill>
                  <a:srgbClr val="C00000"/>
                </a:solidFill>
                <a:latin typeface="標楷體" pitchFamily="65" charset="-120"/>
                <a:ea typeface="標楷體" pitchFamily="65" charset="-120"/>
              </a:rPr>
              <a:t>區位、面積之必要性、合理性及無可替代性，未</a:t>
            </a:r>
            <a:r>
              <a:rPr lang="zh-TW" altLang="zh-TW" sz="2400" b="1" u="sng" kern="1200" dirty="0" smtClean="0">
                <a:solidFill>
                  <a:srgbClr val="C00000"/>
                </a:solidFill>
                <a:latin typeface="標楷體" pitchFamily="65" charset="-120"/>
                <a:ea typeface="標楷體" pitchFamily="65" charset="-120"/>
              </a:rPr>
              <a:t>提</a:t>
            </a:r>
            <a:r>
              <a:rPr lang="zh-TW" altLang="en-US" sz="2400" b="1" u="sng" kern="1200" dirty="0" smtClean="0">
                <a:solidFill>
                  <a:srgbClr val="C00000"/>
                </a:solidFill>
                <a:latin typeface="標楷體" pitchFamily="65" charset="-120"/>
                <a:ea typeface="標楷體" pitchFamily="65" charset="-120"/>
              </a:rPr>
              <a:t> </a:t>
            </a:r>
            <a:endParaRPr lang="en-US" altLang="zh-TW" sz="2400" b="1" u="sng" kern="1200" dirty="0" smtClean="0">
              <a:solidFill>
                <a:srgbClr val="C00000"/>
              </a:solidFill>
              <a:latin typeface="標楷體" pitchFamily="65" charset="-120"/>
              <a:ea typeface="標楷體" pitchFamily="65" charset="-120"/>
            </a:endParaRPr>
          </a:p>
          <a:p>
            <a:pPr marL="0" indent="0">
              <a:buNone/>
            </a:pPr>
            <a:r>
              <a:rPr lang="zh-TW" altLang="en-US" sz="2400" b="1" kern="1200" dirty="0">
                <a:solidFill>
                  <a:srgbClr val="C00000"/>
                </a:solidFill>
                <a:latin typeface="標楷體" pitchFamily="65" charset="-120"/>
                <a:ea typeface="標楷體" pitchFamily="65" charset="-120"/>
              </a:rPr>
              <a:t> </a:t>
            </a:r>
            <a:r>
              <a:rPr lang="zh-TW" altLang="en-US" sz="2400" b="1" kern="1200" dirty="0" smtClean="0">
                <a:solidFill>
                  <a:srgbClr val="C00000"/>
                </a:solidFill>
                <a:latin typeface="標楷體" pitchFamily="65" charset="-120"/>
                <a:ea typeface="標楷體" pitchFamily="65" charset="-120"/>
              </a:rPr>
              <a:t>   </a:t>
            </a:r>
            <a:r>
              <a:rPr lang="zh-TW" altLang="zh-TW" sz="2400" b="1" u="sng" kern="1200" dirty="0" smtClean="0">
                <a:solidFill>
                  <a:srgbClr val="C00000"/>
                </a:solidFill>
                <a:latin typeface="標楷體" pitchFamily="65" charset="-120"/>
                <a:ea typeface="標楷體" pitchFamily="65" charset="-120"/>
              </a:rPr>
              <a:t>出</a:t>
            </a:r>
            <a:r>
              <a:rPr lang="zh-TW" altLang="zh-TW" sz="2400" b="1" u="sng" kern="1200" dirty="0">
                <a:solidFill>
                  <a:srgbClr val="C00000"/>
                </a:solidFill>
                <a:latin typeface="標楷體" pitchFamily="65" charset="-120"/>
                <a:ea typeface="標楷體" pitchFamily="65" charset="-120"/>
              </a:rPr>
              <a:t>評估意見或未表示支持意見</a:t>
            </a:r>
            <a:r>
              <a:rPr lang="zh-TW" altLang="zh-TW" sz="2400" b="1" kern="1200" dirty="0" smtClean="0">
                <a:solidFill>
                  <a:srgbClr val="000099"/>
                </a:solidFill>
                <a:latin typeface="標楷體" pitchFamily="65" charset="-120"/>
                <a:ea typeface="標楷體" pitchFamily="65" charset="-120"/>
              </a:rPr>
              <a:t>。</a:t>
            </a:r>
            <a:endParaRPr lang="en-US" altLang="zh-TW" sz="2400" b="1" kern="1200" dirty="0" smtClean="0">
              <a:solidFill>
                <a:srgbClr val="000099"/>
              </a:solidFill>
              <a:latin typeface="標楷體" pitchFamily="65" charset="-120"/>
              <a:ea typeface="標楷體" pitchFamily="65" charset="-120"/>
            </a:endParaRPr>
          </a:p>
          <a:p>
            <a:pPr marL="0" indent="0">
              <a:buNone/>
            </a:pPr>
            <a:r>
              <a:rPr lang="en-US" altLang="zh-TW" sz="2400" b="1" kern="1200" dirty="0" smtClean="0">
                <a:solidFill>
                  <a:srgbClr val="000099"/>
                </a:solidFill>
                <a:latin typeface="標楷體" pitchFamily="65" charset="-120"/>
                <a:ea typeface="標楷體" pitchFamily="65" charset="-120"/>
              </a:rPr>
              <a:t>(</a:t>
            </a:r>
            <a:r>
              <a:rPr lang="zh-TW" altLang="en-US" sz="2400" b="1" kern="1200" dirty="0" smtClean="0">
                <a:solidFill>
                  <a:srgbClr val="000099"/>
                </a:solidFill>
                <a:latin typeface="標楷體" pitchFamily="65" charset="-120"/>
                <a:ea typeface="標楷體" pitchFamily="65" charset="-120"/>
              </a:rPr>
              <a:t>七</a:t>
            </a:r>
            <a:r>
              <a:rPr lang="en-US" altLang="zh-TW" sz="2400" b="1" kern="1200" dirty="0" smtClean="0">
                <a:solidFill>
                  <a:srgbClr val="000099"/>
                </a:solidFill>
                <a:latin typeface="標楷體" pitchFamily="65" charset="-120"/>
                <a:ea typeface="標楷體" pitchFamily="65" charset="-120"/>
              </a:rPr>
              <a:t>)</a:t>
            </a:r>
            <a:r>
              <a:rPr lang="zh-TW" altLang="zh-TW" sz="2400" b="1" kern="1200" dirty="0">
                <a:solidFill>
                  <a:srgbClr val="000099"/>
                </a:solidFill>
                <a:latin typeface="標楷體" pitchFamily="65" charset="-120"/>
                <a:ea typeface="標楷體" pitchFamily="65" charset="-120"/>
              </a:rPr>
              <a:t>其他依本要點規定不得同意變更使用之情形</a:t>
            </a:r>
            <a:r>
              <a:rPr lang="zh-TW" altLang="zh-TW" sz="2400" b="1" kern="1200" dirty="0" smtClean="0">
                <a:solidFill>
                  <a:srgbClr val="000099"/>
                </a:solidFill>
                <a:latin typeface="標楷體" pitchFamily="65" charset="-120"/>
                <a:ea typeface="標楷體" pitchFamily="65" charset="-120"/>
              </a:rPr>
              <a:t>。</a:t>
            </a:r>
            <a:endParaRPr lang="zh-TW" altLang="zh-TW" sz="2400" b="1" kern="1200" dirty="0">
              <a:solidFill>
                <a:srgbClr val="000099"/>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23</a:t>
            </a:fld>
            <a:endParaRPr lang="en-US" altLang="zh-TW" dirty="0"/>
          </a:p>
        </p:txBody>
      </p:sp>
      <p:sp>
        <p:nvSpPr>
          <p:cNvPr id="7"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en-US" sz="3600" b="1" dirty="0"/>
              <a:t>農業主管機關不同意變更使用之情形</a:t>
            </a:r>
          </a:p>
        </p:txBody>
      </p:sp>
      <p:sp>
        <p:nvSpPr>
          <p:cNvPr id="8" name="圓角矩形 21"/>
          <p:cNvSpPr>
            <a:spLocks noChangeArrowheads="1"/>
          </p:cNvSpPr>
          <p:nvPr/>
        </p:nvSpPr>
        <p:spPr bwMode="auto">
          <a:xfrm>
            <a:off x="210239" y="4005064"/>
            <a:ext cx="8642350" cy="1656184"/>
          </a:xfrm>
          <a:prstGeom prst="roundRect">
            <a:avLst>
              <a:gd name="adj" fmla="val 16667"/>
            </a:avLst>
          </a:prstGeom>
          <a:solidFill>
            <a:srgbClr val="FFFF99">
              <a:alpha val="2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algn="l">
              <a:lnSpc>
                <a:spcPts val="3600"/>
              </a:lnSpc>
              <a:buFont typeface="Wingdings" panose="05000000000000000000" pitchFamily="2" charset="2"/>
              <a:buChar char="u"/>
            </a:pPr>
            <a:r>
              <a:rPr lang="zh-TW" altLang="en-US" b="1" dirty="0" smtClean="0">
                <a:solidFill>
                  <a:schemeClr val="tx1"/>
                </a:solidFill>
                <a:latin typeface="標楷體" panose="03000509000000000000" pitchFamily="65" charset="-120"/>
              </a:rPr>
              <a:t>第</a:t>
            </a:r>
            <a:r>
              <a:rPr lang="en-US" altLang="zh-TW" b="1" dirty="0" smtClean="0">
                <a:solidFill>
                  <a:schemeClr val="tx1"/>
                </a:solidFill>
                <a:latin typeface="標楷體" panose="03000509000000000000" pitchFamily="65" charset="-120"/>
              </a:rPr>
              <a:t>6</a:t>
            </a:r>
            <a:r>
              <a:rPr lang="zh-TW" altLang="en-US" b="1" dirty="0" smtClean="0">
                <a:solidFill>
                  <a:schemeClr val="tx1"/>
                </a:solidFill>
                <a:latin typeface="標楷體" panose="03000509000000000000" pitchFamily="65" charset="-120"/>
              </a:rPr>
              <a:t>款立</a:t>
            </a:r>
            <a:r>
              <a:rPr lang="zh-TW" altLang="en-US" b="1" dirty="0" smtClean="0">
                <a:solidFill>
                  <a:schemeClr val="tx1"/>
                </a:solidFill>
              </a:rPr>
              <a:t>法意旨：</a:t>
            </a:r>
            <a:r>
              <a:rPr lang="zh-TW" altLang="en-US" b="1" dirty="0">
                <a:solidFill>
                  <a:schemeClr val="tx1"/>
                </a:solidFill>
                <a:latin typeface="標楷體" panose="03000509000000000000" pitchFamily="65" charset="-120"/>
              </a:rPr>
              <a:t>目的事業主管機關</a:t>
            </a:r>
            <a:r>
              <a:rPr lang="zh-TW" altLang="en-US" b="1" u="sng" dirty="0">
                <a:solidFill>
                  <a:srgbClr val="660066"/>
                </a:solidFill>
                <a:latin typeface="標楷體" panose="03000509000000000000" pitchFamily="65" charset="-120"/>
              </a:rPr>
              <a:t>未先就</a:t>
            </a:r>
            <a:r>
              <a:rPr lang="zh-TW" altLang="en-US" b="1" dirty="0">
                <a:solidFill>
                  <a:schemeClr val="tx1"/>
                </a:solidFill>
                <a:latin typeface="標楷體" panose="03000509000000000000" pitchFamily="65" charset="-120"/>
              </a:rPr>
              <a:t>變更農業用地提出評估意見或未表示支持之意見者，</a:t>
            </a:r>
            <a:r>
              <a:rPr lang="zh-TW" altLang="en-US" b="1" u="sng" dirty="0">
                <a:solidFill>
                  <a:srgbClr val="660066"/>
                </a:solidFill>
                <a:latin typeface="標楷體" panose="03000509000000000000" pitchFamily="65" charset="-120"/>
              </a:rPr>
              <a:t>農業主管機關自無同意農業用地變更使用之所據</a:t>
            </a:r>
            <a:r>
              <a:rPr lang="zh-TW" altLang="en-US" b="1" dirty="0" smtClean="0">
                <a:solidFill>
                  <a:schemeClr val="tx1"/>
                </a:solidFill>
                <a:latin typeface="標楷體" panose="03000509000000000000" pitchFamily="65" charset="-120"/>
              </a:rPr>
              <a:t>。</a:t>
            </a:r>
            <a:endParaRPr lang="zh-TW" altLang="en-US" b="1" dirty="0">
              <a:solidFill>
                <a:schemeClr val="tx1"/>
              </a:solidFill>
              <a:latin typeface="標楷體" panose="03000509000000000000" pitchFamily="65" charset="-120"/>
            </a:endParaRPr>
          </a:p>
        </p:txBody>
      </p:sp>
    </p:spTree>
    <p:extLst>
      <p:ext uri="{BB962C8B-B14F-4D97-AF65-F5344CB8AC3E}">
        <p14:creationId xmlns:p14="http://schemas.microsoft.com/office/powerpoint/2010/main" val="38187773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內容版面配置區 2"/>
          <p:cNvSpPr>
            <a:spLocks noGrp="1"/>
          </p:cNvSpPr>
          <p:nvPr>
            <p:ph idx="1"/>
          </p:nvPr>
        </p:nvSpPr>
        <p:spPr>
          <a:xfrm>
            <a:off x="357158" y="1000108"/>
            <a:ext cx="8305800" cy="857256"/>
          </a:xfrm>
        </p:spPr>
        <p:txBody>
          <a:bodyPr/>
          <a:lstStyle/>
          <a:p>
            <a:pPr eaLnBrk="1" hangingPunct="1">
              <a:lnSpc>
                <a:spcPct val="140000"/>
              </a:lnSpc>
              <a:spcBef>
                <a:spcPts val="600"/>
              </a:spcBef>
              <a:buFont typeface="Wingdings" pitchFamily="2" charset="2"/>
              <a:buChar char="l"/>
              <a:defRPr/>
            </a:pPr>
            <a:r>
              <a:rPr lang="zh-TW" altLang="en-US" sz="2800" b="1" dirty="0" smtClean="0">
                <a:solidFill>
                  <a:srgbClr val="003366"/>
                </a:solidFill>
                <a:latin typeface="標楷體" pitchFamily="65" charset="-120"/>
                <a:ea typeface="標楷體" pitchFamily="65" charset="-120"/>
              </a:rPr>
              <a:t>第</a:t>
            </a:r>
            <a:r>
              <a:rPr lang="en-US" altLang="zh-TW" sz="2800" b="1" dirty="0" smtClean="0">
                <a:solidFill>
                  <a:srgbClr val="003366"/>
                </a:solidFill>
                <a:latin typeface="標楷體" pitchFamily="65" charset="-120"/>
                <a:ea typeface="標楷體" pitchFamily="65" charset="-120"/>
              </a:rPr>
              <a:t>6</a:t>
            </a:r>
            <a:r>
              <a:rPr lang="zh-TW" altLang="en-US" sz="2800" b="1" dirty="0" smtClean="0">
                <a:solidFill>
                  <a:srgbClr val="003366"/>
                </a:solidFill>
                <a:latin typeface="標楷體" pitchFamily="65" charset="-120"/>
                <a:ea typeface="標楷體" pitchFamily="65" charset="-120"/>
              </a:rPr>
              <a:t>點</a:t>
            </a:r>
            <a:endParaRPr lang="zh-TW" altLang="zh-TW" sz="2400" kern="1200" dirty="0" smtClean="0">
              <a:solidFill>
                <a:srgbClr val="000000"/>
              </a:solidFill>
              <a:latin typeface="Times New Roman" pitchFamily="18" charset="0"/>
              <a:ea typeface="標楷體" pitchFamily="65" charset="-120"/>
            </a:endParaRPr>
          </a:p>
          <a:p>
            <a:pPr>
              <a:buNone/>
            </a:pPr>
            <a:endParaRPr lang="zh-TW" altLang="en-US" dirty="0"/>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24</a:t>
            </a:fld>
            <a:endParaRPr lang="en-US" altLang="zh-TW" dirty="0"/>
          </a:p>
        </p:txBody>
      </p:sp>
      <p:sp>
        <p:nvSpPr>
          <p:cNvPr id="5"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en-US" sz="3600" b="1" dirty="0" smtClean="0"/>
              <a:t>特定</a:t>
            </a:r>
            <a:r>
              <a:rPr lang="zh-TW" altLang="en-US" sz="3600" b="1" dirty="0"/>
              <a:t>農業區不同意變更使用之例外</a:t>
            </a:r>
            <a:r>
              <a:rPr lang="zh-TW" altLang="en-US" sz="3600" b="1" dirty="0" smtClean="0"/>
              <a:t>情形</a:t>
            </a:r>
          </a:p>
        </p:txBody>
      </p:sp>
      <p:sp>
        <p:nvSpPr>
          <p:cNvPr id="11" name="矩形 10"/>
          <p:cNvSpPr/>
          <p:nvPr/>
        </p:nvSpPr>
        <p:spPr>
          <a:xfrm>
            <a:off x="500034" y="1643050"/>
            <a:ext cx="7643866" cy="412934"/>
          </a:xfrm>
          <a:prstGeom prst="rect">
            <a:avLst/>
          </a:prstGeom>
        </p:spPr>
        <p:txBody>
          <a:bodyPr wrap="square">
            <a:spAutoFit/>
          </a:bodyPr>
          <a:lstStyle/>
          <a:p>
            <a:pPr algn="l">
              <a:lnSpc>
                <a:spcPts val="2500"/>
              </a:lnSpc>
              <a:spcBef>
                <a:spcPts val="600"/>
              </a:spcBef>
              <a:buFont typeface="Wingdings" pitchFamily="2" charset="2"/>
              <a:buChar char="Ø"/>
              <a:defRPr/>
            </a:pPr>
            <a:r>
              <a:rPr lang="zh-TW" altLang="en-US" b="1" dirty="0" smtClean="0">
                <a:solidFill>
                  <a:srgbClr val="000099"/>
                </a:solidFill>
                <a:latin typeface="標楷體" pitchFamily="65" charset="-120"/>
              </a:rPr>
              <a:t>以「區」概念管制：</a:t>
            </a:r>
            <a:endParaRPr lang="en-US" altLang="zh-TW" b="1" dirty="0" smtClean="0">
              <a:solidFill>
                <a:srgbClr val="000099"/>
              </a:solidFill>
              <a:latin typeface="標楷體" pitchFamily="65" charset="-120"/>
            </a:endParaRPr>
          </a:p>
        </p:txBody>
      </p:sp>
      <p:sp>
        <p:nvSpPr>
          <p:cNvPr id="12" name="矩形 11"/>
          <p:cNvSpPr/>
          <p:nvPr/>
        </p:nvSpPr>
        <p:spPr>
          <a:xfrm>
            <a:off x="642910" y="3929066"/>
            <a:ext cx="5286396" cy="810478"/>
          </a:xfrm>
          <a:prstGeom prst="rect">
            <a:avLst/>
          </a:prstGeom>
        </p:spPr>
        <p:txBody>
          <a:bodyPr wrap="square">
            <a:spAutoFit/>
          </a:bodyPr>
          <a:lstStyle/>
          <a:p>
            <a:pPr algn="l">
              <a:lnSpc>
                <a:spcPts val="2500"/>
              </a:lnSpc>
              <a:spcBef>
                <a:spcPts val="600"/>
              </a:spcBef>
              <a:defRPr/>
            </a:pPr>
            <a:endParaRPr lang="zh-TW" altLang="zh-TW" b="1" dirty="0" smtClean="0">
              <a:solidFill>
                <a:srgbClr val="000099"/>
              </a:solidFill>
              <a:latin typeface="標楷體" pitchFamily="65" charset="-120"/>
            </a:endParaRPr>
          </a:p>
          <a:p>
            <a:pPr algn="l">
              <a:lnSpc>
                <a:spcPts val="2500"/>
              </a:lnSpc>
              <a:spcBef>
                <a:spcPts val="600"/>
              </a:spcBef>
              <a:buFont typeface="Wingdings" pitchFamily="2" charset="2"/>
              <a:buChar char="Ø"/>
              <a:defRPr/>
            </a:pPr>
            <a:r>
              <a:rPr lang="zh-TW" altLang="en-US" b="1" dirty="0" smtClean="0">
                <a:solidFill>
                  <a:srgbClr val="000099"/>
                </a:solidFill>
                <a:latin typeface="標楷體" pitchFamily="65" charset="-120"/>
              </a:rPr>
              <a:t>不再區分是否辦竣農地重劃：</a:t>
            </a:r>
            <a:endParaRPr lang="zh-TW" altLang="zh-TW" b="1" dirty="0" smtClean="0">
              <a:solidFill>
                <a:srgbClr val="000099"/>
              </a:solidFill>
              <a:latin typeface="標楷體" pitchFamily="65" charset="-120"/>
            </a:endParaRPr>
          </a:p>
        </p:txBody>
      </p:sp>
      <p:sp>
        <p:nvSpPr>
          <p:cNvPr id="13" name="剪去單一角落矩形 12"/>
          <p:cNvSpPr/>
          <p:nvPr/>
        </p:nvSpPr>
        <p:spPr bwMode="auto">
          <a:xfrm>
            <a:off x="785786" y="2143116"/>
            <a:ext cx="7602638" cy="2071702"/>
          </a:xfrm>
          <a:prstGeom prst="snip1Rect">
            <a:avLst/>
          </a:prstGeom>
          <a:gradFill flip="none" rotWithShape="1">
            <a:gsLst>
              <a:gs pos="0">
                <a:srgbClr val="5E9EFF"/>
              </a:gs>
              <a:gs pos="39999">
                <a:srgbClr val="85C2FF"/>
              </a:gs>
              <a:gs pos="70000">
                <a:srgbClr val="C4D6EB"/>
              </a:gs>
              <a:gs pos="100000">
                <a:srgbClr val="FFEBFA"/>
              </a:gs>
            </a:gsLst>
            <a:lin ang="5400000" scaled="0"/>
            <a:tileRect/>
          </a:gradFill>
          <a:ln w="9525" cap="flat" cmpd="sng" algn="ctr">
            <a:solidFill>
              <a:schemeClr val="tx1"/>
            </a:solidFill>
            <a:prstDash val="solid"/>
            <a:round/>
            <a:headEnd type="none" w="med" len="med"/>
            <a:tailEnd type="none" w="med" len="med"/>
          </a:ln>
          <a:effectLst/>
        </p:spPr>
        <p:txBody>
          <a:bodyPr wrap="square" anchor="ctr"/>
          <a:lstStyle/>
          <a:p>
            <a:pPr marL="266700" indent="-266700" algn="l">
              <a:buFont typeface="Wingdings" pitchFamily="2" charset="2"/>
              <a:buChar char="l"/>
            </a:pPr>
            <a:r>
              <a:rPr lang="zh-TW" altLang="en-US" b="1" dirty="0" smtClean="0">
                <a:solidFill>
                  <a:schemeClr val="tx1"/>
                </a:solidFill>
              </a:rPr>
              <a:t>基於農地為糧食生產之基礎，為確保農地資源，維護優良農業生產環境，並依循</a:t>
            </a:r>
            <a:r>
              <a:rPr lang="zh-TW" altLang="en-US" b="1" dirty="0" smtClean="0">
                <a:solidFill>
                  <a:srgbClr val="000099"/>
                </a:solidFill>
              </a:rPr>
              <a:t>國土利用採分區管理</a:t>
            </a:r>
            <a:r>
              <a:rPr lang="zh-TW" altLang="en-US" b="1" dirty="0" smtClean="0">
                <a:solidFill>
                  <a:schemeClr val="tx1"/>
                </a:solidFill>
              </a:rPr>
              <a:t>之方向，以</a:t>
            </a:r>
            <a:r>
              <a:rPr lang="zh-TW" altLang="en-US" b="1" u="sng" dirty="0" smtClean="0">
                <a:solidFill>
                  <a:srgbClr val="7030A0"/>
                </a:solidFill>
              </a:rPr>
              <a:t>「特定農業區」</a:t>
            </a:r>
            <a:r>
              <a:rPr lang="zh-TW" altLang="en-US" b="1" dirty="0" smtClean="0">
                <a:solidFill>
                  <a:schemeClr val="tx1"/>
                </a:solidFill>
              </a:rPr>
              <a:t>作管制。</a:t>
            </a:r>
            <a:endParaRPr lang="en-US" altLang="zh-TW" b="1" dirty="0" smtClean="0">
              <a:solidFill>
                <a:schemeClr val="tx1"/>
              </a:solidFill>
            </a:endParaRPr>
          </a:p>
          <a:p>
            <a:pPr marL="266700" indent="-266700" algn="l">
              <a:buFont typeface="Wingdings" pitchFamily="2" charset="2"/>
              <a:buChar char="l"/>
            </a:pPr>
            <a:r>
              <a:rPr lang="zh-TW" altLang="en-US" b="1" dirty="0" smtClean="0">
                <a:solidFill>
                  <a:schemeClr val="tx1"/>
                </a:solidFill>
              </a:rPr>
              <a:t>特農區農業用地屬較優良農業生產區域，其得提供作非農業使用之規定趨嚴管理。</a:t>
            </a:r>
            <a:endParaRPr lang="en-US" altLang="zh-TW" b="1" dirty="0">
              <a:solidFill>
                <a:schemeClr val="tx1"/>
              </a:solidFill>
            </a:endParaRPr>
          </a:p>
        </p:txBody>
      </p:sp>
      <p:sp>
        <p:nvSpPr>
          <p:cNvPr id="14" name="剪去單一角落矩形 13"/>
          <p:cNvSpPr/>
          <p:nvPr/>
        </p:nvSpPr>
        <p:spPr bwMode="auto">
          <a:xfrm>
            <a:off x="785786" y="4857760"/>
            <a:ext cx="7602638" cy="1785926"/>
          </a:xfrm>
          <a:prstGeom prst="snip1Rect">
            <a:avLst/>
          </a:prstGeom>
          <a:gradFill flip="none" rotWithShape="1">
            <a:gsLst>
              <a:gs pos="0">
                <a:srgbClr val="5E9EFF"/>
              </a:gs>
              <a:gs pos="39999">
                <a:srgbClr val="85C2FF"/>
              </a:gs>
              <a:gs pos="70000">
                <a:srgbClr val="C4D6EB"/>
              </a:gs>
              <a:gs pos="100000">
                <a:srgbClr val="FFEBFA"/>
              </a:gs>
            </a:gsLst>
            <a:lin ang="5400000" scaled="0"/>
            <a:tileRect/>
          </a:gradFill>
          <a:ln w="9525" cap="flat" cmpd="sng" algn="ctr">
            <a:solidFill>
              <a:schemeClr val="tx1"/>
            </a:solidFill>
            <a:prstDash val="solid"/>
            <a:round/>
            <a:headEnd type="none" w="med" len="med"/>
            <a:tailEnd type="none" w="med" len="med"/>
          </a:ln>
          <a:effectLst/>
        </p:spPr>
        <p:txBody>
          <a:bodyPr wrap="square" anchor="ctr"/>
          <a:lstStyle/>
          <a:p>
            <a:pPr marL="266700" indent="-266700" algn="just">
              <a:buFont typeface="Wingdings" pitchFamily="2" charset="2"/>
              <a:buChar char="l"/>
            </a:pPr>
            <a:r>
              <a:rPr lang="zh-TW" altLang="en-US" b="1" dirty="0" smtClean="0">
                <a:solidFill>
                  <a:schemeClr val="tx1"/>
                </a:solidFill>
              </a:rPr>
              <a:t>農地重劃已實施多年，</a:t>
            </a:r>
            <a:r>
              <a:rPr lang="zh-TW" altLang="en-US" b="1" dirty="0" smtClean="0">
                <a:solidFill>
                  <a:srgbClr val="0000FF"/>
                </a:solidFill>
              </a:rPr>
              <a:t>部分重劃區因時空環境變遷已非原實施狀態</a:t>
            </a:r>
            <a:r>
              <a:rPr lang="zh-TW" altLang="en-US" b="1" dirty="0" smtClean="0">
                <a:solidFill>
                  <a:schemeClr val="tx1"/>
                </a:solidFill>
              </a:rPr>
              <a:t>，以經辦竣農地重劃為特定農業區農地管理之準據，恐與實地狀況未盡相符，故</a:t>
            </a:r>
            <a:r>
              <a:rPr lang="zh-TW" altLang="en-US" b="1" u="sng" dirty="0" smtClean="0">
                <a:solidFill>
                  <a:srgbClr val="FF0000"/>
                </a:solidFill>
              </a:rPr>
              <a:t>不再就是否已辦竣農地重劃作為審認條件</a:t>
            </a:r>
            <a:endParaRPr lang="en-US" altLang="zh-TW" b="1" u="sng" dirty="0" smtClean="0">
              <a:solidFill>
                <a:srgbClr val="FF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388" y="1124744"/>
            <a:ext cx="8642350" cy="2952328"/>
          </a:xfr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nSpc>
                <a:spcPct val="140000"/>
              </a:lnSpc>
              <a:spcBef>
                <a:spcPts val="600"/>
              </a:spcBef>
              <a:buFont typeface="Wingdings" pitchFamily="2" charset="2"/>
              <a:buChar char="l"/>
            </a:pPr>
            <a:r>
              <a:rPr lang="zh-TW" altLang="en-US" sz="2800" b="1" dirty="0" smtClean="0">
                <a:solidFill>
                  <a:srgbClr val="003366"/>
                </a:solidFill>
                <a:latin typeface="標楷體" pitchFamily="65" charset="-120"/>
                <a:ea typeface="標楷體" pitchFamily="65" charset="-120"/>
              </a:rPr>
              <a:t>第</a:t>
            </a:r>
            <a:r>
              <a:rPr lang="en-US" altLang="zh-TW" sz="2800" b="1" dirty="0">
                <a:solidFill>
                  <a:srgbClr val="003366"/>
                </a:solidFill>
                <a:latin typeface="標楷體" pitchFamily="65" charset="-120"/>
                <a:ea typeface="標楷體" pitchFamily="65" charset="-120"/>
              </a:rPr>
              <a:t>6</a:t>
            </a:r>
            <a:r>
              <a:rPr lang="zh-TW" altLang="en-US" sz="2800" b="1" dirty="0" smtClean="0">
                <a:solidFill>
                  <a:srgbClr val="003366"/>
                </a:solidFill>
                <a:latin typeface="標楷體" pitchFamily="65" charset="-120"/>
                <a:ea typeface="標楷體" pitchFamily="65" charset="-120"/>
              </a:rPr>
              <a:t>點規定</a:t>
            </a:r>
            <a:endParaRPr lang="en-US" altLang="zh-TW" sz="2400" b="1" kern="1200" dirty="0" smtClean="0">
              <a:solidFill>
                <a:srgbClr val="000099"/>
              </a:solidFill>
              <a:latin typeface="標楷體" pitchFamily="65" charset="-120"/>
              <a:ea typeface="標楷體" pitchFamily="65" charset="-120"/>
            </a:endParaRPr>
          </a:p>
          <a:p>
            <a:pPr>
              <a:lnSpc>
                <a:spcPts val="2500"/>
              </a:lnSpc>
              <a:spcBef>
                <a:spcPts val="600"/>
              </a:spcBef>
              <a:buFont typeface="Wingdings" pitchFamily="2" charset="2"/>
              <a:buChar char="Ø"/>
              <a:defRPr/>
            </a:pPr>
            <a:r>
              <a:rPr lang="zh-TW" altLang="zh-TW" sz="2400" b="1" kern="1200" dirty="0">
                <a:solidFill>
                  <a:srgbClr val="000099"/>
                </a:solidFill>
                <a:latin typeface="標楷體" pitchFamily="65" charset="-120"/>
                <a:ea typeface="標楷體" pitchFamily="65" charset="-120"/>
              </a:rPr>
              <a:t>非都市土地</a:t>
            </a:r>
            <a:r>
              <a:rPr lang="zh-TW" altLang="zh-TW" sz="2400" b="1" u="sng" kern="1200" dirty="0">
                <a:solidFill>
                  <a:srgbClr val="C00000"/>
                </a:solidFill>
                <a:latin typeface="標楷體" pitchFamily="65" charset="-120"/>
                <a:ea typeface="標楷體" pitchFamily="65" charset="-120"/>
              </a:rPr>
              <a:t>特定農業區之農業用地</a:t>
            </a:r>
            <a:r>
              <a:rPr lang="zh-TW" altLang="zh-TW" sz="2400" b="1" kern="1200" dirty="0">
                <a:solidFill>
                  <a:srgbClr val="000099"/>
                </a:solidFill>
                <a:latin typeface="標楷體" pitchFamily="65" charset="-120"/>
                <a:ea typeface="標楷體" pitchFamily="65" charset="-120"/>
              </a:rPr>
              <a:t>，</a:t>
            </a:r>
            <a:r>
              <a:rPr lang="zh-TW" altLang="zh-TW" sz="2400" b="1" u="sng" kern="1200" dirty="0">
                <a:solidFill>
                  <a:srgbClr val="660066"/>
                </a:solidFill>
                <a:latin typeface="標楷體" pitchFamily="65" charset="-120"/>
                <a:ea typeface="標楷體" pitchFamily="65" charset="-120"/>
              </a:rPr>
              <a:t>不同意變更使用</a:t>
            </a:r>
            <a:r>
              <a:rPr lang="zh-TW" altLang="zh-TW" sz="2400" b="1" kern="1200" dirty="0">
                <a:solidFill>
                  <a:srgbClr val="000099"/>
                </a:solidFill>
                <a:latin typeface="標楷體" pitchFamily="65" charset="-120"/>
                <a:ea typeface="標楷體" pitchFamily="65" charset="-120"/>
              </a:rPr>
              <a:t>。但符合下列情形之一，且無前點各款情形之ㄧ者，得申請變更使用</a:t>
            </a:r>
            <a:r>
              <a:rPr lang="zh-TW" altLang="zh-TW" sz="2400" b="1" kern="1200" dirty="0" smtClean="0">
                <a:solidFill>
                  <a:srgbClr val="000099"/>
                </a:solidFill>
                <a:latin typeface="標楷體" pitchFamily="65" charset="-120"/>
                <a:ea typeface="標楷體" pitchFamily="65" charset="-120"/>
              </a:rPr>
              <a:t>：</a:t>
            </a:r>
            <a:endParaRPr lang="en-US" altLang="zh-TW" sz="2400" b="1" kern="1200" dirty="0" smtClean="0">
              <a:solidFill>
                <a:srgbClr val="000099"/>
              </a:solidFill>
              <a:latin typeface="標楷體" pitchFamily="65" charset="-120"/>
              <a:ea typeface="標楷體" pitchFamily="65" charset="-120"/>
            </a:endParaRPr>
          </a:p>
          <a:p>
            <a:pPr marL="357188" indent="0">
              <a:lnSpc>
                <a:spcPts val="2500"/>
              </a:lnSpc>
              <a:spcBef>
                <a:spcPts val="600"/>
              </a:spcBef>
              <a:buNone/>
              <a:defRPr/>
            </a:pPr>
            <a:r>
              <a:rPr lang="en-US" altLang="zh-TW" sz="2400" b="1" kern="1200" dirty="0" smtClean="0">
                <a:solidFill>
                  <a:srgbClr val="000099"/>
                </a:solidFill>
                <a:latin typeface="標楷體" pitchFamily="65" charset="-120"/>
                <a:ea typeface="標楷體" pitchFamily="65" charset="-120"/>
              </a:rPr>
              <a:t>(</a:t>
            </a:r>
            <a:r>
              <a:rPr lang="zh-TW" altLang="en-US" sz="2400" b="1" kern="1200" dirty="0" smtClean="0">
                <a:solidFill>
                  <a:srgbClr val="000099"/>
                </a:solidFill>
                <a:latin typeface="標楷體" pitchFamily="65" charset="-120"/>
                <a:ea typeface="標楷體" pitchFamily="65" charset="-120"/>
              </a:rPr>
              <a:t>一</a:t>
            </a:r>
            <a:r>
              <a:rPr lang="en-US" altLang="zh-TW" sz="2400" b="1" kern="1200" dirty="0" smtClean="0">
                <a:solidFill>
                  <a:srgbClr val="000099"/>
                </a:solidFill>
                <a:latin typeface="標楷體" pitchFamily="65" charset="-120"/>
                <a:ea typeface="標楷體" pitchFamily="65" charset="-120"/>
              </a:rPr>
              <a:t>)</a:t>
            </a:r>
            <a:r>
              <a:rPr lang="zh-TW" altLang="zh-TW" sz="2400" b="1" kern="1200" dirty="0">
                <a:solidFill>
                  <a:srgbClr val="000099"/>
                </a:solidFill>
                <a:latin typeface="標楷體" pitchFamily="65" charset="-120"/>
                <a:ea typeface="標楷體" pitchFamily="65" charset="-120"/>
              </a:rPr>
              <a:t>國防或防止災害之所需用地。</a:t>
            </a:r>
            <a:endParaRPr lang="en-US" altLang="zh-TW" sz="2400" b="1" kern="1200" dirty="0">
              <a:solidFill>
                <a:srgbClr val="000099"/>
              </a:solidFill>
              <a:latin typeface="標楷體" pitchFamily="65" charset="-120"/>
              <a:ea typeface="標楷體" pitchFamily="65" charset="-120"/>
            </a:endParaRPr>
          </a:p>
          <a:p>
            <a:pPr marL="357188" indent="0">
              <a:lnSpc>
                <a:spcPts val="2500"/>
              </a:lnSpc>
              <a:spcBef>
                <a:spcPts val="600"/>
              </a:spcBef>
              <a:buNone/>
              <a:defRPr/>
            </a:pPr>
            <a:r>
              <a:rPr lang="en-US" altLang="zh-TW" sz="2400" b="1" kern="1200" dirty="0">
                <a:solidFill>
                  <a:srgbClr val="000099"/>
                </a:solidFill>
                <a:latin typeface="標楷體" pitchFamily="65" charset="-120"/>
                <a:ea typeface="標楷體" pitchFamily="65" charset="-120"/>
              </a:rPr>
              <a:t>(</a:t>
            </a:r>
            <a:r>
              <a:rPr lang="zh-TW" altLang="en-US" sz="2400" b="1" kern="1200" dirty="0">
                <a:solidFill>
                  <a:srgbClr val="000099"/>
                </a:solidFill>
                <a:latin typeface="標楷體" pitchFamily="65" charset="-120"/>
                <a:ea typeface="標楷體" pitchFamily="65" charset="-120"/>
              </a:rPr>
              <a:t>二</a:t>
            </a:r>
            <a:r>
              <a:rPr lang="en-US" altLang="zh-TW" sz="2400" b="1" kern="1200" dirty="0">
                <a:solidFill>
                  <a:srgbClr val="000099"/>
                </a:solidFill>
                <a:latin typeface="標楷體" pitchFamily="65" charset="-120"/>
                <a:ea typeface="標楷體" pitchFamily="65" charset="-120"/>
              </a:rPr>
              <a:t>)</a:t>
            </a:r>
            <a:r>
              <a:rPr lang="zh-TW" altLang="zh-TW" sz="2400" b="1" kern="1200" dirty="0">
                <a:solidFill>
                  <a:srgbClr val="000099"/>
                </a:solidFill>
                <a:latin typeface="標楷體" pitchFamily="65" charset="-120"/>
                <a:ea typeface="標楷體" pitchFamily="65" charset="-120"/>
              </a:rPr>
              <a:t>經行政院核定之計畫或公共建設之所需用地。</a:t>
            </a:r>
            <a:endParaRPr lang="en-US" altLang="zh-TW" sz="2400" b="1" kern="1200" dirty="0">
              <a:solidFill>
                <a:srgbClr val="000099"/>
              </a:solidFill>
              <a:latin typeface="標楷體" pitchFamily="65" charset="-120"/>
              <a:ea typeface="標楷體" pitchFamily="65" charset="-120"/>
            </a:endParaRPr>
          </a:p>
          <a:p>
            <a:pPr marL="357188" indent="0">
              <a:lnSpc>
                <a:spcPts val="2500"/>
              </a:lnSpc>
              <a:spcBef>
                <a:spcPts val="600"/>
              </a:spcBef>
              <a:buNone/>
              <a:defRPr/>
            </a:pPr>
            <a:r>
              <a:rPr lang="en-US" altLang="zh-TW" sz="2400" b="1" kern="1200" dirty="0">
                <a:solidFill>
                  <a:srgbClr val="000099"/>
                </a:solidFill>
                <a:latin typeface="標楷體" pitchFamily="65" charset="-120"/>
                <a:ea typeface="標楷體" pitchFamily="65" charset="-120"/>
              </a:rPr>
              <a:t>(</a:t>
            </a:r>
            <a:r>
              <a:rPr lang="zh-TW" altLang="en-US" sz="2400" b="1" kern="1200" dirty="0">
                <a:solidFill>
                  <a:srgbClr val="000099"/>
                </a:solidFill>
                <a:latin typeface="標楷體" pitchFamily="65" charset="-120"/>
                <a:ea typeface="標楷體" pitchFamily="65" charset="-120"/>
              </a:rPr>
              <a:t>三</a:t>
            </a:r>
            <a:r>
              <a:rPr lang="en-US" altLang="zh-TW" sz="2400" b="1" kern="1200" dirty="0">
                <a:solidFill>
                  <a:srgbClr val="000099"/>
                </a:solidFill>
                <a:latin typeface="標楷體" pitchFamily="65" charset="-120"/>
                <a:ea typeface="標楷體" pitchFamily="65" charset="-120"/>
              </a:rPr>
              <a:t>)</a:t>
            </a:r>
            <a:r>
              <a:rPr lang="zh-TW" altLang="zh-TW" sz="2400" b="1" kern="1200" dirty="0">
                <a:solidFill>
                  <a:srgbClr val="000099"/>
                </a:solidFill>
                <a:latin typeface="標楷體" pitchFamily="65" charset="-120"/>
                <a:ea typeface="標楷體" pitchFamily="65" charset="-120"/>
              </a:rPr>
              <a:t>依土地徵收條例規定得辦理徵收事業之所需用地。</a:t>
            </a:r>
            <a:endParaRPr lang="en-US" altLang="zh-TW" sz="2400" b="1" kern="1200" dirty="0">
              <a:solidFill>
                <a:srgbClr val="000099"/>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25</a:t>
            </a:fld>
            <a:endParaRPr lang="en-US" altLang="zh-TW" dirty="0"/>
          </a:p>
        </p:txBody>
      </p:sp>
      <p:sp>
        <p:nvSpPr>
          <p:cNvPr id="7"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en-US" sz="3600" b="1" dirty="0"/>
              <a:t>特定農業區</a:t>
            </a:r>
            <a:r>
              <a:rPr lang="zh-TW" altLang="en-US" sz="3600" b="1" dirty="0" smtClean="0"/>
              <a:t>不同意變更</a:t>
            </a:r>
            <a:r>
              <a:rPr lang="zh-TW" altLang="en-US" sz="3600" b="1" dirty="0"/>
              <a:t>使用之例外情形</a:t>
            </a:r>
          </a:p>
        </p:txBody>
      </p:sp>
      <p:sp>
        <p:nvSpPr>
          <p:cNvPr id="8" name="圓角矩形 21"/>
          <p:cNvSpPr>
            <a:spLocks noChangeArrowheads="1"/>
          </p:cNvSpPr>
          <p:nvPr/>
        </p:nvSpPr>
        <p:spPr bwMode="auto">
          <a:xfrm>
            <a:off x="179388" y="4286256"/>
            <a:ext cx="8642350" cy="2239088"/>
          </a:xfrm>
          <a:prstGeom prst="roundRect">
            <a:avLst>
              <a:gd name="adj" fmla="val 16667"/>
            </a:avLst>
          </a:prstGeom>
          <a:solidFill>
            <a:srgbClr val="FFFF99">
              <a:alpha val="2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algn="l">
              <a:buFont typeface="Wingdings" panose="05000000000000000000" pitchFamily="2" charset="2"/>
              <a:buChar char="u"/>
            </a:pPr>
            <a:r>
              <a:rPr lang="zh-TW" altLang="en-US" b="1" dirty="0" smtClean="0">
                <a:solidFill>
                  <a:schemeClr val="tx1"/>
                </a:solidFill>
                <a:latin typeface="標楷體" panose="03000509000000000000" pitchFamily="65" charset="-120"/>
              </a:rPr>
              <a:t>第</a:t>
            </a:r>
            <a:r>
              <a:rPr lang="en-US" altLang="zh-TW" b="1" dirty="0">
                <a:solidFill>
                  <a:schemeClr val="tx1"/>
                </a:solidFill>
                <a:latin typeface="標楷體" panose="03000509000000000000" pitchFamily="65" charset="-120"/>
              </a:rPr>
              <a:t>3</a:t>
            </a:r>
            <a:r>
              <a:rPr lang="zh-TW" altLang="en-US" b="1" dirty="0" smtClean="0">
                <a:solidFill>
                  <a:schemeClr val="tx1"/>
                </a:solidFill>
                <a:latin typeface="標楷體" panose="03000509000000000000" pitchFamily="65" charset="-120"/>
              </a:rPr>
              <a:t>款規定</a:t>
            </a:r>
            <a:r>
              <a:rPr lang="zh-TW" altLang="en-US" b="1" dirty="0" smtClean="0">
                <a:solidFill>
                  <a:schemeClr val="tx1"/>
                </a:solidFill>
              </a:rPr>
              <a:t>：</a:t>
            </a:r>
            <a:endParaRPr lang="en-US" altLang="zh-TW" b="1" dirty="0" smtClean="0">
              <a:solidFill>
                <a:schemeClr val="tx1"/>
              </a:solidFill>
            </a:endParaRPr>
          </a:p>
          <a:p>
            <a:pPr marL="342900" indent="-342900" algn="l">
              <a:buFont typeface="Wingdings" panose="05000000000000000000" pitchFamily="2" charset="2"/>
              <a:buChar char="l"/>
            </a:pPr>
            <a:r>
              <a:rPr lang="zh-TW" altLang="en-US" b="1" dirty="0">
                <a:solidFill>
                  <a:schemeClr val="tx1"/>
                </a:solidFill>
                <a:latin typeface="標楷體" panose="03000509000000000000" pitchFamily="65" charset="-120"/>
              </a:rPr>
              <a:t>土徵條例規定得徵收之事業者</a:t>
            </a:r>
            <a:r>
              <a:rPr lang="en-US" altLang="en-US" b="1" dirty="0">
                <a:solidFill>
                  <a:schemeClr val="tx1"/>
                </a:solidFill>
                <a:latin typeface="標楷體" panose="03000509000000000000" pitchFamily="65" charset="-120"/>
              </a:rPr>
              <a:t>(</a:t>
            </a:r>
            <a:r>
              <a:rPr lang="zh-TW" altLang="en-US" b="1" u="sng" dirty="0">
                <a:solidFill>
                  <a:srgbClr val="660066"/>
                </a:solidFill>
                <a:latin typeface="標楷體" panose="03000509000000000000" pitchFamily="65" charset="-120"/>
              </a:rPr>
              <a:t>含國防、交通、水利、公用事業供輸電線使用所必須或經行政院核定之重大建設</a:t>
            </a:r>
            <a:r>
              <a:rPr lang="en-US" altLang="en-US" b="1" dirty="0">
                <a:solidFill>
                  <a:schemeClr val="tx1"/>
                </a:solidFill>
                <a:latin typeface="標楷體" panose="03000509000000000000" pitchFamily="65" charset="-120"/>
              </a:rPr>
              <a:t>)</a:t>
            </a:r>
            <a:r>
              <a:rPr lang="zh-TW" altLang="en-US" b="1" dirty="0" smtClean="0">
                <a:solidFill>
                  <a:schemeClr val="tx1"/>
                </a:solidFill>
                <a:latin typeface="標楷體" panose="03000509000000000000" pitchFamily="65" charset="-120"/>
              </a:rPr>
              <a:t>。</a:t>
            </a:r>
            <a:endParaRPr lang="en-US" altLang="zh-TW" b="1" dirty="0" smtClean="0">
              <a:solidFill>
                <a:schemeClr val="tx1"/>
              </a:solidFill>
              <a:latin typeface="標楷體" panose="03000509000000000000" pitchFamily="65" charset="-120"/>
            </a:endParaRPr>
          </a:p>
          <a:p>
            <a:pPr marL="342900" indent="-342900" algn="l">
              <a:buFont typeface="Wingdings" panose="05000000000000000000" pitchFamily="2" charset="2"/>
              <a:buChar char="l"/>
            </a:pPr>
            <a:r>
              <a:rPr lang="zh-TW" altLang="en-US" b="1" dirty="0">
                <a:solidFill>
                  <a:schemeClr val="tx1"/>
                </a:solidFill>
                <a:latin typeface="標楷體" panose="03000509000000000000" pitchFamily="65" charset="-120"/>
              </a:rPr>
              <a:t>興辦事業計畫範圍內夾有</a:t>
            </a:r>
            <a:r>
              <a:rPr lang="zh-TW" altLang="en-US" b="1" u="sng" dirty="0">
                <a:solidFill>
                  <a:srgbClr val="660066"/>
                </a:solidFill>
                <a:latin typeface="標楷體" panose="03000509000000000000" pitchFamily="65" charset="-120"/>
              </a:rPr>
              <a:t>特農區農牧用地</a:t>
            </a:r>
            <a:r>
              <a:rPr lang="zh-TW" altLang="en-US" b="1" dirty="0">
                <a:solidFill>
                  <a:schemeClr val="tx1"/>
                </a:solidFill>
                <a:latin typeface="標楷體" panose="03000509000000000000" pitchFamily="65" charset="-120"/>
              </a:rPr>
              <a:t>，其</a:t>
            </a:r>
            <a:r>
              <a:rPr lang="zh-TW" altLang="en-US" b="1" u="sng" dirty="0">
                <a:solidFill>
                  <a:srgbClr val="660066"/>
                </a:solidFill>
                <a:latin typeface="標楷體" panose="03000509000000000000" pitchFamily="65" charset="-120"/>
              </a:rPr>
              <a:t>面積不超過</a:t>
            </a:r>
            <a:r>
              <a:rPr lang="en-US" altLang="zh-TW" b="1" u="sng" dirty="0">
                <a:solidFill>
                  <a:srgbClr val="660066"/>
                </a:solidFill>
                <a:latin typeface="標楷體" panose="03000509000000000000" pitchFamily="65" charset="-120"/>
              </a:rPr>
              <a:t>0.25</a:t>
            </a:r>
            <a:r>
              <a:rPr lang="zh-TW" altLang="en-US" b="1" u="sng" dirty="0" smtClean="0">
                <a:solidFill>
                  <a:srgbClr val="660066"/>
                </a:solidFill>
                <a:latin typeface="標楷體" panose="03000509000000000000" pitchFamily="65" charset="-120"/>
              </a:rPr>
              <a:t>公頃</a:t>
            </a:r>
            <a:r>
              <a:rPr lang="zh-TW" altLang="en-US" b="1" dirty="0" smtClean="0">
                <a:solidFill>
                  <a:schemeClr val="tx1"/>
                </a:solidFill>
                <a:latin typeface="標楷體" panose="03000509000000000000" pitchFamily="65" charset="-120"/>
              </a:rPr>
              <a:t>。</a:t>
            </a:r>
            <a:r>
              <a:rPr lang="en-US" altLang="zh-TW" b="1" dirty="0" smtClean="0">
                <a:solidFill>
                  <a:schemeClr val="tx1"/>
                </a:solidFill>
                <a:latin typeface="標楷體" panose="03000509000000000000" pitchFamily="65" charset="-120"/>
              </a:rPr>
              <a:t>(</a:t>
            </a:r>
            <a:r>
              <a:rPr lang="zh-TW" altLang="en-US" b="1" dirty="0" smtClean="0">
                <a:solidFill>
                  <a:schemeClr val="tx1"/>
                </a:solidFill>
                <a:latin typeface="標楷體" panose="03000509000000000000" pitchFamily="65" charset="-120"/>
              </a:rPr>
              <a:t>土地徵收條例施行細則第</a:t>
            </a:r>
            <a:r>
              <a:rPr lang="en-US" altLang="zh-TW" b="1" dirty="0" smtClean="0">
                <a:solidFill>
                  <a:schemeClr val="tx1"/>
                </a:solidFill>
                <a:latin typeface="標楷體" panose="03000509000000000000" pitchFamily="65" charset="-120"/>
              </a:rPr>
              <a:t>2</a:t>
            </a:r>
            <a:r>
              <a:rPr lang="zh-TW" altLang="en-US" b="1" dirty="0" smtClean="0">
                <a:solidFill>
                  <a:schemeClr val="tx1"/>
                </a:solidFill>
                <a:latin typeface="標楷體" panose="03000509000000000000" pitchFamily="65" charset="-120"/>
              </a:rPr>
              <a:t>條之</a:t>
            </a:r>
            <a:r>
              <a:rPr lang="en-US" altLang="zh-TW" b="1" dirty="0" smtClean="0">
                <a:solidFill>
                  <a:schemeClr val="tx1"/>
                </a:solidFill>
                <a:latin typeface="標楷體" panose="03000509000000000000" pitchFamily="65" charset="-120"/>
              </a:rPr>
              <a:t>1</a:t>
            </a:r>
            <a:r>
              <a:rPr lang="zh-TW" altLang="en-US" b="1" dirty="0" smtClean="0">
                <a:solidFill>
                  <a:schemeClr val="tx1"/>
                </a:solidFill>
                <a:latin typeface="標楷體" panose="03000509000000000000" pitchFamily="65" charset="-120"/>
              </a:rPr>
              <a:t>規定</a:t>
            </a:r>
            <a:r>
              <a:rPr lang="en-US" altLang="zh-TW" b="1" dirty="0" smtClean="0">
                <a:solidFill>
                  <a:schemeClr val="tx1"/>
                </a:solidFill>
                <a:latin typeface="標楷體" panose="03000509000000000000" pitchFamily="65" charset="-120"/>
              </a:rPr>
              <a:t>)</a:t>
            </a:r>
            <a:endParaRPr lang="en-US" altLang="zh-TW" b="1" dirty="0">
              <a:solidFill>
                <a:schemeClr val="tx1"/>
              </a:solidFill>
              <a:latin typeface="標楷體" panose="03000509000000000000" pitchFamily="65" charset="-120"/>
            </a:endParaRPr>
          </a:p>
          <a:p>
            <a:pPr marL="342900" indent="-342900" algn="l">
              <a:buFont typeface="Wingdings" panose="05000000000000000000" pitchFamily="2" charset="2"/>
              <a:buChar char="l"/>
            </a:pPr>
            <a:endParaRPr lang="en-US" altLang="zh-TW" b="1" dirty="0">
              <a:solidFill>
                <a:schemeClr val="tx1"/>
              </a:solidFill>
              <a:latin typeface="標楷體" panose="03000509000000000000" pitchFamily="65" charset="-120"/>
            </a:endParaRPr>
          </a:p>
        </p:txBody>
      </p:sp>
    </p:spTree>
    <p:extLst>
      <p:ext uri="{BB962C8B-B14F-4D97-AF65-F5344CB8AC3E}">
        <p14:creationId xmlns:p14="http://schemas.microsoft.com/office/powerpoint/2010/main" val="42243130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03673" y="1196752"/>
            <a:ext cx="8642350" cy="1440160"/>
          </a:xfr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nSpc>
                <a:spcPts val="3000"/>
              </a:lnSpc>
              <a:spcBef>
                <a:spcPts val="600"/>
              </a:spcBef>
              <a:buFont typeface="Wingdings" pitchFamily="2" charset="2"/>
              <a:buChar char="l"/>
            </a:pPr>
            <a:r>
              <a:rPr lang="zh-TW" altLang="en-US" sz="2800" b="1" dirty="0" smtClean="0">
                <a:solidFill>
                  <a:srgbClr val="003366"/>
                </a:solidFill>
                <a:latin typeface="標楷體" pitchFamily="65" charset="-120"/>
                <a:ea typeface="標楷體" pitchFamily="65" charset="-120"/>
              </a:rPr>
              <a:t>第</a:t>
            </a:r>
            <a:r>
              <a:rPr lang="en-US" altLang="zh-TW" sz="2800" b="1" dirty="0">
                <a:solidFill>
                  <a:srgbClr val="003366"/>
                </a:solidFill>
                <a:latin typeface="標楷體" pitchFamily="65" charset="-120"/>
                <a:ea typeface="標楷體" pitchFamily="65" charset="-120"/>
              </a:rPr>
              <a:t>6</a:t>
            </a:r>
            <a:r>
              <a:rPr lang="zh-TW" altLang="en-US" sz="2800" b="1" dirty="0" smtClean="0">
                <a:solidFill>
                  <a:srgbClr val="003366"/>
                </a:solidFill>
                <a:latin typeface="標楷體" pitchFamily="65" charset="-120"/>
                <a:ea typeface="標楷體" pitchFamily="65" charset="-120"/>
              </a:rPr>
              <a:t>點規定</a:t>
            </a:r>
            <a:endParaRPr lang="en-US" altLang="zh-TW" sz="2400" b="1" kern="1200" dirty="0" smtClean="0">
              <a:solidFill>
                <a:srgbClr val="000099"/>
              </a:solidFill>
              <a:latin typeface="標楷體" pitchFamily="65" charset="-120"/>
              <a:ea typeface="標楷體" pitchFamily="65" charset="-120"/>
            </a:endParaRPr>
          </a:p>
          <a:p>
            <a:pPr marL="0" indent="0">
              <a:lnSpc>
                <a:spcPts val="3000"/>
              </a:lnSpc>
              <a:spcBef>
                <a:spcPts val="600"/>
              </a:spcBef>
              <a:buNone/>
              <a:defRPr/>
            </a:pPr>
            <a:r>
              <a:rPr lang="en-US" altLang="zh-TW" sz="2400" b="1" kern="1200" dirty="0" smtClean="0">
                <a:solidFill>
                  <a:srgbClr val="000099"/>
                </a:solidFill>
                <a:latin typeface="標楷體" pitchFamily="65" charset="-120"/>
                <a:ea typeface="標楷體" pitchFamily="65" charset="-120"/>
              </a:rPr>
              <a:t>(</a:t>
            </a:r>
            <a:r>
              <a:rPr lang="zh-TW" altLang="en-US" sz="2400" b="1" kern="1200" dirty="0">
                <a:solidFill>
                  <a:srgbClr val="000099"/>
                </a:solidFill>
                <a:latin typeface="標楷體" pitchFamily="65" charset="-120"/>
                <a:ea typeface="標楷體" pitchFamily="65" charset="-120"/>
              </a:rPr>
              <a:t>四</a:t>
            </a:r>
            <a:r>
              <a:rPr lang="en-US" altLang="zh-TW" sz="2400" b="1" kern="1200" dirty="0" smtClean="0">
                <a:solidFill>
                  <a:srgbClr val="000099"/>
                </a:solidFill>
                <a:latin typeface="標楷體" pitchFamily="65" charset="-120"/>
                <a:ea typeface="標楷體" pitchFamily="65" charset="-120"/>
              </a:rPr>
              <a:t>)</a:t>
            </a:r>
            <a:r>
              <a:rPr lang="zh-TW" altLang="zh-TW" sz="2400" b="1" kern="1200" dirty="0">
                <a:solidFill>
                  <a:srgbClr val="000099"/>
                </a:solidFill>
                <a:latin typeface="標楷體" pitchFamily="65" charset="-120"/>
                <a:ea typeface="標楷體" pitchFamily="65" charset="-120"/>
              </a:rPr>
              <a:t>政府機關興辦之公共建設設施或提供公眾使用設施之所</a:t>
            </a:r>
            <a:r>
              <a:rPr lang="zh-TW" altLang="zh-TW" sz="2400" b="1" kern="1200" dirty="0" smtClean="0">
                <a:solidFill>
                  <a:srgbClr val="000099"/>
                </a:solidFill>
                <a:latin typeface="標楷體" pitchFamily="65" charset="-120"/>
                <a:ea typeface="標楷體" pitchFamily="65" charset="-120"/>
              </a:rPr>
              <a:t>需</a:t>
            </a:r>
            <a:endParaRPr lang="en-US" altLang="zh-TW" sz="2400" b="1" kern="1200" dirty="0" smtClean="0">
              <a:solidFill>
                <a:srgbClr val="000099"/>
              </a:solidFill>
              <a:latin typeface="標楷體" pitchFamily="65" charset="-120"/>
              <a:ea typeface="標楷體" pitchFamily="65" charset="-120"/>
            </a:endParaRPr>
          </a:p>
          <a:p>
            <a:pPr marL="0" indent="0">
              <a:lnSpc>
                <a:spcPts val="3000"/>
              </a:lnSpc>
              <a:spcBef>
                <a:spcPts val="600"/>
              </a:spcBef>
              <a:buNone/>
              <a:defRPr/>
            </a:pPr>
            <a:r>
              <a:rPr lang="zh-TW" altLang="en-US" sz="2400" b="1" kern="1200" dirty="0">
                <a:solidFill>
                  <a:srgbClr val="000099"/>
                </a:solidFill>
                <a:latin typeface="標楷體" pitchFamily="65" charset="-120"/>
                <a:ea typeface="標楷體" pitchFamily="65" charset="-120"/>
              </a:rPr>
              <a:t> </a:t>
            </a:r>
            <a:r>
              <a:rPr lang="zh-TW" altLang="en-US" sz="2400" b="1" kern="1200" dirty="0" smtClean="0">
                <a:solidFill>
                  <a:srgbClr val="000099"/>
                </a:solidFill>
                <a:latin typeface="標楷體" pitchFamily="65" charset="-120"/>
                <a:ea typeface="標楷體" pitchFamily="65" charset="-120"/>
              </a:rPr>
              <a:t>   </a:t>
            </a:r>
            <a:r>
              <a:rPr lang="zh-TW" altLang="zh-TW" sz="2400" b="1" kern="1200" dirty="0" smtClean="0">
                <a:solidFill>
                  <a:srgbClr val="000099"/>
                </a:solidFill>
                <a:latin typeface="標楷體" pitchFamily="65" charset="-120"/>
                <a:ea typeface="標楷體" pitchFamily="65" charset="-120"/>
              </a:rPr>
              <a:t>用地。</a:t>
            </a:r>
            <a:endParaRPr lang="en-US" altLang="zh-TW" sz="2400" b="1" kern="1200" dirty="0" smtClean="0">
              <a:solidFill>
                <a:srgbClr val="000099"/>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26</a:t>
            </a:fld>
            <a:endParaRPr lang="en-US" altLang="zh-TW" dirty="0"/>
          </a:p>
        </p:txBody>
      </p:sp>
      <p:sp>
        <p:nvSpPr>
          <p:cNvPr id="7"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en-US" sz="3600" b="1" dirty="0"/>
              <a:t>特定農業區</a:t>
            </a:r>
            <a:r>
              <a:rPr lang="zh-TW" altLang="en-US" sz="3600" b="1" dirty="0" smtClean="0"/>
              <a:t>不同意變更</a:t>
            </a:r>
            <a:r>
              <a:rPr lang="zh-TW" altLang="en-US" sz="3600" b="1" dirty="0"/>
              <a:t>使用之例外情形</a:t>
            </a:r>
          </a:p>
        </p:txBody>
      </p:sp>
      <p:sp>
        <p:nvSpPr>
          <p:cNvPr id="8" name="圓角矩形 21"/>
          <p:cNvSpPr>
            <a:spLocks noChangeArrowheads="1"/>
          </p:cNvSpPr>
          <p:nvPr/>
        </p:nvSpPr>
        <p:spPr bwMode="auto">
          <a:xfrm>
            <a:off x="179388" y="2852935"/>
            <a:ext cx="8700220" cy="3312369"/>
          </a:xfrm>
          <a:prstGeom prst="roundRect">
            <a:avLst>
              <a:gd name="adj" fmla="val 16667"/>
            </a:avLst>
          </a:prstGeom>
          <a:solidFill>
            <a:srgbClr val="FFFF99">
              <a:alpha val="2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algn="l">
              <a:buFont typeface="Wingdings" panose="05000000000000000000" pitchFamily="2" charset="2"/>
              <a:buChar char="u"/>
            </a:pPr>
            <a:r>
              <a:rPr lang="zh-TW" altLang="en-US" b="1" dirty="0" smtClean="0">
                <a:solidFill>
                  <a:schemeClr val="tx1"/>
                </a:solidFill>
                <a:latin typeface="標楷體" panose="03000509000000000000" pitchFamily="65" charset="-120"/>
              </a:rPr>
              <a:t>第</a:t>
            </a:r>
            <a:r>
              <a:rPr lang="en-US" altLang="zh-TW" b="1" dirty="0" smtClean="0">
                <a:solidFill>
                  <a:schemeClr val="tx1"/>
                </a:solidFill>
                <a:latin typeface="標楷體" panose="03000509000000000000" pitchFamily="65" charset="-120"/>
              </a:rPr>
              <a:t>4</a:t>
            </a:r>
            <a:r>
              <a:rPr lang="zh-TW" altLang="en-US" b="1" dirty="0" smtClean="0">
                <a:solidFill>
                  <a:schemeClr val="tx1"/>
                </a:solidFill>
                <a:latin typeface="標楷體" panose="03000509000000000000" pitchFamily="65" charset="-120"/>
              </a:rPr>
              <a:t>款規定</a:t>
            </a:r>
            <a:r>
              <a:rPr lang="zh-TW" altLang="en-US" b="1" dirty="0" smtClean="0">
                <a:solidFill>
                  <a:schemeClr val="tx1"/>
                </a:solidFill>
              </a:rPr>
              <a:t>：</a:t>
            </a:r>
            <a:endParaRPr lang="en-US" altLang="zh-TW" b="1" dirty="0" smtClean="0">
              <a:solidFill>
                <a:schemeClr val="tx1"/>
              </a:solidFill>
            </a:endParaRPr>
          </a:p>
          <a:p>
            <a:pPr marL="342900" lvl="0" indent="-342900" algn="just">
              <a:lnSpc>
                <a:spcPts val="3300"/>
              </a:lnSpc>
              <a:buFont typeface="Wingdings" panose="05000000000000000000" pitchFamily="2" charset="2"/>
              <a:buChar char="l"/>
            </a:pPr>
            <a:r>
              <a:rPr lang="zh-TW" altLang="en-US" b="1" dirty="0" smtClean="0">
                <a:solidFill>
                  <a:schemeClr val="tx1"/>
                </a:solidFill>
                <a:latin typeface="標楷體" panose="03000509000000000000" pitchFamily="65" charset="-120"/>
              </a:rPr>
              <a:t>需同時</a:t>
            </a:r>
            <a:r>
              <a:rPr lang="zh-TW" altLang="en-US" b="1" dirty="0">
                <a:solidFill>
                  <a:schemeClr val="tx1"/>
                </a:solidFill>
                <a:latin typeface="標楷體" panose="03000509000000000000" pitchFamily="65" charset="-120"/>
              </a:rPr>
              <a:t>具備「政府機關興辦」，及「公共建設設施」或「公眾使用設施</a:t>
            </a:r>
            <a:r>
              <a:rPr lang="zh-TW" altLang="en-US" b="1" dirty="0" smtClean="0">
                <a:solidFill>
                  <a:schemeClr val="tx1"/>
                </a:solidFill>
                <a:latin typeface="標楷體" panose="03000509000000000000" pitchFamily="65" charset="-120"/>
              </a:rPr>
              <a:t>」，又</a:t>
            </a:r>
            <a:r>
              <a:rPr lang="zh-TW" altLang="en-US" b="1" dirty="0">
                <a:solidFill>
                  <a:schemeClr val="tx1"/>
                </a:solidFill>
                <a:latin typeface="標楷體" panose="03000509000000000000" pitchFamily="65" charset="-120"/>
              </a:rPr>
              <a:t>所稱「政府機關興辦」，意指</a:t>
            </a:r>
            <a:r>
              <a:rPr lang="zh-TW" altLang="en-US" b="1" u="sng" dirty="0">
                <a:solidFill>
                  <a:srgbClr val="660066"/>
                </a:solidFill>
                <a:latin typeface="標楷體" panose="03000509000000000000" pitchFamily="65" charset="-120"/>
              </a:rPr>
              <a:t>申請及興辦主體</a:t>
            </a:r>
            <a:r>
              <a:rPr lang="zh-TW" altLang="en-US" b="1" dirty="0">
                <a:solidFill>
                  <a:schemeClr val="tx1"/>
                </a:solidFill>
                <a:latin typeface="標楷體" panose="03000509000000000000" pitchFamily="65" charset="-120"/>
              </a:rPr>
              <a:t>均應由「政府機關」</a:t>
            </a:r>
            <a:r>
              <a:rPr lang="zh-TW" altLang="en-US" b="1" dirty="0" smtClean="0">
                <a:solidFill>
                  <a:schemeClr val="tx1"/>
                </a:solidFill>
                <a:latin typeface="標楷體" panose="03000509000000000000" pitchFamily="65" charset="-120"/>
              </a:rPr>
              <a:t>擔任，即須</a:t>
            </a:r>
            <a:r>
              <a:rPr lang="zh-TW" altLang="en-US" b="1" dirty="0">
                <a:solidFill>
                  <a:schemeClr val="tx1"/>
                </a:solidFill>
                <a:latin typeface="標楷體" panose="03000509000000000000" pitchFamily="65" charset="-120"/>
              </a:rPr>
              <a:t>由政府機關申請變更使用且由其施設公共建設設施或公眾使用</a:t>
            </a:r>
            <a:r>
              <a:rPr lang="zh-TW" altLang="en-US" b="1" dirty="0" smtClean="0">
                <a:solidFill>
                  <a:schemeClr val="tx1"/>
                </a:solidFill>
                <a:latin typeface="標楷體" panose="03000509000000000000" pitchFamily="65" charset="-120"/>
              </a:rPr>
              <a:t>設施。</a:t>
            </a:r>
            <a:endParaRPr lang="en-US" altLang="zh-TW" b="1" dirty="0" smtClean="0">
              <a:solidFill>
                <a:schemeClr val="tx1"/>
              </a:solidFill>
              <a:latin typeface="標楷體" panose="03000509000000000000" pitchFamily="65" charset="-120"/>
            </a:endParaRPr>
          </a:p>
          <a:p>
            <a:pPr marL="342900" lvl="0" indent="-342900" algn="just">
              <a:lnSpc>
                <a:spcPts val="3300"/>
              </a:lnSpc>
              <a:buFont typeface="Wingdings" panose="05000000000000000000" pitchFamily="2" charset="2"/>
              <a:buChar char="l"/>
            </a:pPr>
            <a:r>
              <a:rPr lang="zh-TW" altLang="en-US" b="1" dirty="0" smtClean="0">
                <a:solidFill>
                  <a:schemeClr val="tx1"/>
                </a:solidFill>
                <a:latin typeface="標楷體" panose="03000509000000000000" pitchFamily="65" charset="-120"/>
              </a:rPr>
              <a:t>政府</a:t>
            </a:r>
            <a:r>
              <a:rPr lang="zh-TW" altLang="en-US" b="1" u="sng" dirty="0">
                <a:solidFill>
                  <a:srgbClr val="660066"/>
                </a:solidFill>
                <a:latin typeface="標楷體" panose="03000509000000000000" pitchFamily="65" charset="-120"/>
              </a:rPr>
              <a:t>「公辦」農村社區土地重劃</a:t>
            </a:r>
            <a:r>
              <a:rPr lang="zh-TW" altLang="en-US" b="1" dirty="0">
                <a:solidFill>
                  <a:schemeClr val="tx1"/>
                </a:solidFill>
                <a:latin typeface="標楷體" panose="03000509000000000000" pitchFamily="65" charset="-120"/>
              </a:rPr>
              <a:t>，係解決農村社區地籍雜亂、公設不足問題，應具有政府機關興辦之公共建設</a:t>
            </a:r>
            <a:r>
              <a:rPr lang="zh-TW" altLang="en-US" b="1" dirty="0" smtClean="0">
                <a:solidFill>
                  <a:schemeClr val="tx1"/>
                </a:solidFill>
                <a:latin typeface="標楷體" panose="03000509000000000000" pitchFamily="65" charset="-120"/>
              </a:rPr>
              <a:t>性質。</a:t>
            </a:r>
            <a:endParaRPr lang="en-US" altLang="zh-TW" b="1" dirty="0" smtClean="0">
              <a:solidFill>
                <a:schemeClr val="tx1"/>
              </a:solidFill>
              <a:latin typeface="標楷體" panose="03000509000000000000" pitchFamily="65" charset="-120"/>
            </a:endParaRPr>
          </a:p>
          <a:p>
            <a:pPr marL="342900" indent="-342900" algn="l">
              <a:buFont typeface="Wingdings" panose="05000000000000000000" pitchFamily="2" charset="2"/>
              <a:buChar char="l"/>
            </a:pPr>
            <a:endParaRPr lang="en-US" altLang="zh-TW" b="1" dirty="0">
              <a:solidFill>
                <a:schemeClr val="tx1"/>
              </a:solidFill>
              <a:latin typeface="標楷體" panose="03000509000000000000" pitchFamily="65" charset="-120"/>
            </a:endParaRPr>
          </a:p>
          <a:p>
            <a:pPr marL="342900" indent="-342900" algn="l">
              <a:buFont typeface="Wingdings" panose="05000000000000000000" pitchFamily="2" charset="2"/>
              <a:buChar char="l"/>
            </a:pPr>
            <a:endParaRPr lang="en-US" altLang="zh-TW" b="1" dirty="0">
              <a:solidFill>
                <a:schemeClr val="tx1"/>
              </a:solidFill>
              <a:latin typeface="標楷體" panose="03000509000000000000" pitchFamily="65" charset="-120"/>
            </a:endParaRPr>
          </a:p>
        </p:txBody>
      </p:sp>
    </p:spTree>
    <p:extLst>
      <p:ext uri="{BB962C8B-B14F-4D97-AF65-F5344CB8AC3E}">
        <p14:creationId xmlns:p14="http://schemas.microsoft.com/office/powerpoint/2010/main" val="24260027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388" y="1052736"/>
            <a:ext cx="8642350" cy="1512168"/>
          </a:xfr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nSpc>
                <a:spcPts val="3000"/>
              </a:lnSpc>
              <a:spcBef>
                <a:spcPts val="600"/>
              </a:spcBef>
              <a:buFont typeface="Wingdings" pitchFamily="2" charset="2"/>
              <a:buChar char="l"/>
            </a:pPr>
            <a:r>
              <a:rPr lang="zh-TW" altLang="en-US" sz="2800" b="1" dirty="0" smtClean="0">
                <a:solidFill>
                  <a:srgbClr val="003366"/>
                </a:solidFill>
                <a:latin typeface="標楷體" pitchFamily="65" charset="-120"/>
                <a:ea typeface="標楷體" pitchFamily="65" charset="-120"/>
              </a:rPr>
              <a:t>第</a:t>
            </a:r>
            <a:r>
              <a:rPr lang="en-US" altLang="zh-TW" sz="2800" b="1" dirty="0">
                <a:solidFill>
                  <a:srgbClr val="003366"/>
                </a:solidFill>
                <a:latin typeface="標楷體" pitchFamily="65" charset="-120"/>
                <a:ea typeface="標楷體" pitchFamily="65" charset="-120"/>
              </a:rPr>
              <a:t>6</a:t>
            </a:r>
            <a:r>
              <a:rPr lang="zh-TW" altLang="en-US" sz="2800" b="1" dirty="0" smtClean="0">
                <a:solidFill>
                  <a:srgbClr val="003366"/>
                </a:solidFill>
                <a:latin typeface="標楷體" pitchFamily="65" charset="-120"/>
                <a:ea typeface="標楷體" pitchFamily="65" charset="-120"/>
              </a:rPr>
              <a:t>點規定</a:t>
            </a:r>
            <a:endParaRPr lang="en-US" altLang="zh-TW" sz="2400" b="1" kern="1200" dirty="0" smtClean="0">
              <a:solidFill>
                <a:srgbClr val="000099"/>
              </a:solidFill>
              <a:latin typeface="標楷體" pitchFamily="65" charset="-120"/>
              <a:ea typeface="標楷體" pitchFamily="65" charset="-120"/>
            </a:endParaRPr>
          </a:p>
          <a:p>
            <a:pPr marL="0" indent="0">
              <a:lnSpc>
                <a:spcPts val="3000"/>
              </a:lnSpc>
              <a:spcBef>
                <a:spcPts val="600"/>
              </a:spcBef>
              <a:buNone/>
              <a:defRPr/>
            </a:pPr>
            <a:r>
              <a:rPr lang="en-US" altLang="zh-TW" sz="2400" b="1" strike="sngStrike" kern="1200" dirty="0" smtClean="0">
                <a:solidFill>
                  <a:srgbClr val="000099"/>
                </a:solidFill>
                <a:latin typeface="標楷體" pitchFamily="65" charset="-120"/>
                <a:ea typeface="標楷體" pitchFamily="65" charset="-120"/>
              </a:rPr>
              <a:t>(</a:t>
            </a:r>
            <a:r>
              <a:rPr lang="zh-TW" altLang="en-US" sz="2400" b="1" strike="sngStrike" kern="1200" dirty="0" smtClean="0">
                <a:solidFill>
                  <a:srgbClr val="000099"/>
                </a:solidFill>
                <a:latin typeface="標楷體" pitchFamily="65" charset="-120"/>
                <a:ea typeface="標楷體" pitchFamily="65" charset="-120"/>
              </a:rPr>
              <a:t>五</a:t>
            </a:r>
            <a:r>
              <a:rPr lang="en-US" altLang="zh-TW" sz="2400" b="1" strike="sngStrike" kern="1200" dirty="0">
                <a:solidFill>
                  <a:srgbClr val="000099"/>
                </a:solidFill>
                <a:latin typeface="標楷體" pitchFamily="65" charset="-120"/>
                <a:ea typeface="標楷體" pitchFamily="65" charset="-120"/>
              </a:rPr>
              <a:t>)</a:t>
            </a:r>
            <a:r>
              <a:rPr lang="zh-TW" altLang="zh-TW" sz="2400" b="1" strike="sngStrike" kern="1200" dirty="0">
                <a:solidFill>
                  <a:srgbClr val="000099"/>
                </a:solidFill>
                <a:latin typeface="標楷體" pitchFamily="65" charset="-120"/>
                <a:ea typeface="標楷體" pitchFamily="65" charset="-120"/>
              </a:rPr>
              <a:t>中央目的事業主管機關專案核准設立之公益性福利設施</a:t>
            </a:r>
            <a:r>
              <a:rPr lang="zh-TW" altLang="zh-TW" sz="2400" b="1" strike="sngStrike" kern="1200" dirty="0" smtClean="0">
                <a:solidFill>
                  <a:srgbClr val="000099"/>
                </a:solidFill>
                <a:latin typeface="標楷體" pitchFamily="65" charset="-120"/>
                <a:ea typeface="標楷體" pitchFamily="65" charset="-120"/>
              </a:rPr>
              <a:t>或</a:t>
            </a:r>
            <a:endParaRPr lang="en-US" altLang="zh-TW" sz="2400" b="1" strike="sngStrike" kern="1200" dirty="0" smtClean="0">
              <a:solidFill>
                <a:srgbClr val="000099"/>
              </a:solidFill>
              <a:latin typeface="標楷體" pitchFamily="65" charset="-120"/>
              <a:ea typeface="標楷體" pitchFamily="65" charset="-120"/>
            </a:endParaRPr>
          </a:p>
          <a:p>
            <a:pPr marL="0" indent="0">
              <a:lnSpc>
                <a:spcPts val="3000"/>
              </a:lnSpc>
              <a:spcBef>
                <a:spcPts val="600"/>
              </a:spcBef>
              <a:buNone/>
              <a:defRPr/>
            </a:pPr>
            <a:r>
              <a:rPr lang="zh-TW" altLang="en-US" sz="2400" b="1" strike="sngStrike" kern="1200" dirty="0">
                <a:solidFill>
                  <a:srgbClr val="000099"/>
                </a:solidFill>
                <a:latin typeface="標楷體" pitchFamily="65" charset="-120"/>
                <a:ea typeface="標楷體" pitchFamily="65" charset="-120"/>
              </a:rPr>
              <a:t> </a:t>
            </a:r>
            <a:r>
              <a:rPr lang="zh-TW" altLang="en-US" sz="2400" b="1" strike="sngStrike" kern="1200" dirty="0" smtClean="0">
                <a:solidFill>
                  <a:srgbClr val="000099"/>
                </a:solidFill>
                <a:latin typeface="標楷體" pitchFamily="65" charset="-120"/>
                <a:ea typeface="標楷體" pitchFamily="65" charset="-120"/>
              </a:rPr>
              <a:t>   </a:t>
            </a:r>
            <a:r>
              <a:rPr lang="zh-TW" altLang="zh-TW" sz="2400" b="1" strike="sngStrike" kern="1200" dirty="0" smtClean="0">
                <a:solidFill>
                  <a:srgbClr val="000099"/>
                </a:solidFill>
                <a:latin typeface="標楷體" pitchFamily="65" charset="-120"/>
                <a:ea typeface="標楷體" pitchFamily="65" charset="-120"/>
              </a:rPr>
              <a:t>再生</a:t>
            </a:r>
            <a:r>
              <a:rPr lang="zh-TW" altLang="zh-TW" sz="2400" b="1" strike="sngStrike" kern="1200" dirty="0">
                <a:solidFill>
                  <a:srgbClr val="000099"/>
                </a:solidFill>
                <a:latin typeface="標楷體" pitchFamily="65" charset="-120"/>
                <a:ea typeface="標楷體" pitchFamily="65" charset="-120"/>
              </a:rPr>
              <a:t>能源設施</a:t>
            </a:r>
            <a:r>
              <a:rPr lang="zh-TW" altLang="zh-TW" sz="2400" b="1" strike="sngStrike" kern="1200" dirty="0" smtClean="0">
                <a:solidFill>
                  <a:srgbClr val="000099"/>
                </a:solidFill>
                <a:latin typeface="標楷體" pitchFamily="65" charset="-120"/>
                <a:ea typeface="標楷體" pitchFamily="65" charset="-120"/>
              </a:rPr>
              <a:t>。</a:t>
            </a:r>
            <a:r>
              <a:rPr lang="en-US" altLang="zh-TW" sz="2400" b="1" kern="1200" dirty="0" smtClean="0">
                <a:solidFill>
                  <a:srgbClr val="FF0000"/>
                </a:solidFill>
                <a:latin typeface="標楷體" pitchFamily="65" charset="-120"/>
                <a:ea typeface="標楷體" pitchFamily="65" charset="-120"/>
              </a:rPr>
              <a:t>(</a:t>
            </a:r>
            <a:r>
              <a:rPr lang="zh-TW" altLang="en-US" sz="2400" b="1" kern="1200" dirty="0" smtClean="0">
                <a:solidFill>
                  <a:srgbClr val="FF0000"/>
                </a:solidFill>
                <a:latin typeface="標楷體" pitchFamily="65" charset="-120"/>
                <a:ea typeface="標楷體" pitchFamily="65" charset="-120"/>
              </a:rPr>
              <a:t>本款已於</a:t>
            </a:r>
            <a:r>
              <a:rPr lang="en-US" altLang="zh-TW" sz="2400" b="1" kern="1200" dirty="0" smtClean="0">
                <a:solidFill>
                  <a:srgbClr val="FF0000"/>
                </a:solidFill>
                <a:latin typeface="標楷體" pitchFamily="65" charset="-120"/>
                <a:ea typeface="標楷體" pitchFamily="65" charset="-120"/>
              </a:rPr>
              <a:t>109</a:t>
            </a:r>
            <a:r>
              <a:rPr lang="zh-TW" altLang="en-US" sz="2400" b="1" kern="1200" dirty="0" smtClean="0">
                <a:solidFill>
                  <a:srgbClr val="FF0000"/>
                </a:solidFill>
                <a:latin typeface="標楷體" pitchFamily="65" charset="-120"/>
                <a:ea typeface="標楷體" pitchFamily="65" charset="-120"/>
              </a:rPr>
              <a:t>年</a:t>
            </a:r>
            <a:r>
              <a:rPr lang="en-US" altLang="zh-TW" sz="2400" b="1" kern="1200" dirty="0" smtClean="0">
                <a:solidFill>
                  <a:srgbClr val="FF0000"/>
                </a:solidFill>
                <a:latin typeface="標楷體" pitchFamily="65" charset="-120"/>
                <a:ea typeface="標楷體" pitchFamily="65" charset="-120"/>
              </a:rPr>
              <a:t>7</a:t>
            </a:r>
            <a:r>
              <a:rPr lang="zh-TW" altLang="en-US" sz="2400" b="1" kern="1200" dirty="0" smtClean="0">
                <a:solidFill>
                  <a:srgbClr val="FF0000"/>
                </a:solidFill>
                <a:latin typeface="標楷體" pitchFamily="65" charset="-120"/>
                <a:ea typeface="標楷體" pitchFamily="65" charset="-120"/>
              </a:rPr>
              <a:t>月</a:t>
            </a:r>
            <a:r>
              <a:rPr lang="en-US" altLang="zh-TW" sz="2400" b="1" kern="1200" dirty="0" smtClean="0">
                <a:solidFill>
                  <a:srgbClr val="FF0000"/>
                </a:solidFill>
                <a:latin typeface="標楷體" pitchFamily="65" charset="-120"/>
                <a:ea typeface="標楷體" pitchFamily="65" charset="-120"/>
              </a:rPr>
              <a:t>6</a:t>
            </a:r>
            <a:r>
              <a:rPr lang="zh-TW" altLang="en-US" sz="2400" b="1" kern="1200" dirty="0" smtClean="0">
                <a:solidFill>
                  <a:srgbClr val="FF0000"/>
                </a:solidFill>
                <a:latin typeface="標楷體" pitchFamily="65" charset="-120"/>
                <a:ea typeface="標楷體" pitchFamily="65" charset="-120"/>
              </a:rPr>
              <a:t>日刪除</a:t>
            </a:r>
            <a:r>
              <a:rPr lang="en-US" altLang="zh-TW" sz="2400" b="1" kern="1200" dirty="0" smtClean="0">
                <a:solidFill>
                  <a:srgbClr val="FF0000"/>
                </a:solidFill>
                <a:latin typeface="標楷體" pitchFamily="65" charset="-120"/>
                <a:ea typeface="標楷體" pitchFamily="65" charset="-120"/>
              </a:rPr>
              <a:t>)</a:t>
            </a:r>
            <a:endParaRPr lang="en-US" altLang="zh-TW" sz="2400" b="1" kern="1200" dirty="0">
              <a:solidFill>
                <a:srgbClr val="FF0000"/>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27</a:t>
            </a:fld>
            <a:endParaRPr lang="en-US" altLang="zh-TW" dirty="0"/>
          </a:p>
        </p:txBody>
      </p:sp>
      <p:sp>
        <p:nvSpPr>
          <p:cNvPr id="7"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en-US" sz="3600" b="1" dirty="0"/>
              <a:t>特定農業區</a:t>
            </a:r>
            <a:r>
              <a:rPr lang="zh-TW" altLang="en-US" sz="3600" b="1" dirty="0" smtClean="0"/>
              <a:t>不同意變更</a:t>
            </a:r>
            <a:r>
              <a:rPr lang="zh-TW" altLang="en-US" sz="3600" b="1" dirty="0"/>
              <a:t>使用之例外情形</a:t>
            </a:r>
          </a:p>
        </p:txBody>
      </p:sp>
      <p:sp>
        <p:nvSpPr>
          <p:cNvPr id="8" name="圓角矩形 21"/>
          <p:cNvSpPr>
            <a:spLocks noChangeArrowheads="1"/>
          </p:cNvSpPr>
          <p:nvPr/>
        </p:nvSpPr>
        <p:spPr bwMode="auto">
          <a:xfrm>
            <a:off x="179386" y="2852936"/>
            <a:ext cx="8642351" cy="3406781"/>
          </a:xfrm>
          <a:prstGeom prst="roundRect">
            <a:avLst>
              <a:gd name="adj" fmla="val 16667"/>
            </a:avLst>
          </a:prstGeom>
          <a:solidFill>
            <a:srgbClr val="FFFF99">
              <a:alpha val="2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lvl="0" indent="-342900" algn="l">
              <a:lnSpc>
                <a:spcPts val="3300"/>
              </a:lnSpc>
              <a:buFont typeface="Wingdings" panose="05000000000000000000" pitchFamily="2" charset="2"/>
              <a:buChar char="u"/>
            </a:pPr>
            <a:r>
              <a:rPr lang="zh-TW" altLang="en-US" b="1" dirty="0" smtClean="0">
                <a:solidFill>
                  <a:schemeClr val="tx1"/>
                </a:solidFill>
                <a:latin typeface="標楷體" panose="03000509000000000000" pitchFamily="65" charset="-120"/>
              </a:rPr>
              <a:t>第</a:t>
            </a:r>
            <a:r>
              <a:rPr lang="en-US" altLang="zh-TW" b="1" dirty="0" smtClean="0">
                <a:solidFill>
                  <a:schemeClr val="tx1"/>
                </a:solidFill>
                <a:latin typeface="標楷體" panose="03000509000000000000" pitchFamily="65" charset="-120"/>
              </a:rPr>
              <a:t>5</a:t>
            </a:r>
            <a:r>
              <a:rPr lang="zh-TW" altLang="en-US" b="1" dirty="0" smtClean="0">
                <a:solidFill>
                  <a:schemeClr val="tx1"/>
                </a:solidFill>
                <a:latin typeface="標楷體" panose="03000509000000000000" pitchFamily="65" charset="-120"/>
              </a:rPr>
              <a:t>款規定：</a:t>
            </a:r>
            <a:endParaRPr lang="en-US" altLang="zh-TW" b="1" dirty="0" smtClean="0">
              <a:solidFill>
                <a:schemeClr val="tx1"/>
              </a:solidFill>
              <a:latin typeface="標楷體" panose="03000509000000000000" pitchFamily="65" charset="-120"/>
            </a:endParaRPr>
          </a:p>
          <a:p>
            <a:pPr marL="342900" indent="-342900" algn="just">
              <a:lnSpc>
                <a:spcPts val="3300"/>
              </a:lnSpc>
              <a:buFont typeface="Wingdings" panose="05000000000000000000" pitchFamily="2" charset="2"/>
              <a:buChar char="l"/>
            </a:pPr>
            <a:r>
              <a:rPr lang="zh-TW" altLang="en-US" b="1" dirty="0" smtClean="0">
                <a:solidFill>
                  <a:schemeClr val="tx1"/>
                </a:solidFill>
                <a:latin typeface="標楷體" panose="03000509000000000000" pitchFamily="65" charset="-120"/>
              </a:rPr>
              <a:t>審查要件：須為</a:t>
            </a:r>
            <a:r>
              <a:rPr lang="zh-TW" altLang="en-US" b="1" u="sng" dirty="0">
                <a:solidFill>
                  <a:srgbClr val="660066"/>
                </a:solidFill>
                <a:latin typeface="標楷體" panose="03000509000000000000" pitchFamily="65" charset="-120"/>
              </a:rPr>
              <a:t>「公益性福利設施」、「再生能源設施」</a:t>
            </a:r>
            <a:r>
              <a:rPr lang="zh-TW" altLang="en-US" b="1" dirty="0">
                <a:solidFill>
                  <a:schemeClr val="tx1"/>
                </a:solidFill>
                <a:latin typeface="標楷體" panose="03000509000000000000" pitchFamily="65" charset="-120"/>
              </a:rPr>
              <a:t>且為</a:t>
            </a:r>
            <a:r>
              <a:rPr lang="zh-TW" altLang="en-US" b="1" u="sng" dirty="0">
                <a:solidFill>
                  <a:srgbClr val="660066"/>
                </a:solidFill>
                <a:latin typeface="標楷體" panose="03000509000000000000" pitchFamily="65" charset="-120"/>
              </a:rPr>
              <a:t>「中央目的事業主管機關專案核准</a:t>
            </a:r>
            <a:r>
              <a:rPr lang="zh-TW" altLang="en-US" b="1" u="sng" dirty="0" smtClean="0">
                <a:solidFill>
                  <a:srgbClr val="660066"/>
                </a:solidFill>
                <a:latin typeface="標楷體" panose="03000509000000000000" pitchFamily="65" charset="-120"/>
              </a:rPr>
              <a:t>設立」。</a:t>
            </a:r>
            <a:endParaRPr lang="en-US" altLang="zh-TW" b="1" u="sng" dirty="0" smtClean="0">
              <a:solidFill>
                <a:srgbClr val="660066"/>
              </a:solidFill>
              <a:latin typeface="標楷體" panose="03000509000000000000" pitchFamily="65" charset="-120"/>
            </a:endParaRPr>
          </a:p>
          <a:p>
            <a:pPr marL="342900" indent="-342900" algn="just">
              <a:lnSpc>
                <a:spcPts val="3300"/>
              </a:lnSpc>
              <a:buFont typeface="Wingdings" panose="05000000000000000000" pitchFamily="2" charset="2"/>
              <a:buChar char="l"/>
            </a:pPr>
            <a:r>
              <a:rPr lang="zh-TW" altLang="en-US" b="1" dirty="0">
                <a:solidFill>
                  <a:schemeClr val="tx1"/>
                </a:solidFill>
                <a:latin typeface="標楷體" panose="03000509000000000000" pitchFamily="65" charset="-120"/>
              </a:rPr>
              <a:t>「公益</a:t>
            </a:r>
            <a:r>
              <a:rPr lang="zh-TW" altLang="en-US" b="1" dirty="0" smtClean="0">
                <a:solidFill>
                  <a:schemeClr val="tx1"/>
                </a:solidFill>
                <a:latin typeface="標楷體" panose="03000509000000000000" pitchFamily="65" charset="-120"/>
              </a:rPr>
              <a:t>性</a:t>
            </a:r>
            <a:r>
              <a:rPr lang="zh-TW" altLang="en-US" b="1" dirty="0">
                <a:solidFill>
                  <a:schemeClr val="tx1"/>
                </a:solidFill>
                <a:latin typeface="標楷體" panose="03000509000000000000" pitchFamily="65" charset="-120"/>
              </a:rPr>
              <a:t>設施</a:t>
            </a:r>
            <a:r>
              <a:rPr lang="zh-TW" altLang="en-US" b="1" dirty="0" smtClean="0">
                <a:solidFill>
                  <a:schemeClr val="tx1"/>
                </a:solidFill>
                <a:latin typeface="標楷體" panose="03000509000000000000" pitchFamily="65" charset="-120"/>
              </a:rPr>
              <a:t>」</a:t>
            </a:r>
            <a:r>
              <a:rPr lang="zh-TW" altLang="en-US" b="1" dirty="0">
                <a:solidFill>
                  <a:schemeClr val="tx1"/>
                </a:solidFill>
                <a:latin typeface="標楷體" panose="03000509000000000000" pitchFamily="65" charset="-120"/>
              </a:rPr>
              <a:t>參依農發細則第</a:t>
            </a:r>
            <a:r>
              <a:rPr lang="en-US" altLang="zh-TW" b="1" dirty="0">
                <a:solidFill>
                  <a:schemeClr val="tx1"/>
                </a:solidFill>
                <a:latin typeface="標楷體" panose="03000509000000000000" pitchFamily="65" charset="-120"/>
              </a:rPr>
              <a:t>8</a:t>
            </a:r>
            <a:r>
              <a:rPr lang="zh-TW" altLang="en-US" b="1" dirty="0">
                <a:solidFill>
                  <a:schemeClr val="tx1"/>
                </a:solidFill>
                <a:latin typeface="標楷體" panose="03000509000000000000" pitchFamily="65" charset="-120"/>
              </a:rPr>
              <a:t>條規定，指</a:t>
            </a:r>
            <a:r>
              <a:rPr lang="zh-TW" altLang="en-US" b="1" dirty="0" smtClean="0">
                <a:solidFill>
                  <a:schemeClr val="tx1"/>
                </a:solidFill>
                <a:latin typeface="標楷體" panose="03000509000000000000" pitchFamily="65" charset="-120"/>
              </a:rPr>
              <a:t>具有</a:t>
            </a:r>
            <a:r>
              <a:rPr lang="zh-TW" altLang="en-US" b="1" dirty="0">
                <a:solidFill>
                  <a:schemeClr val="tx1"/>
                </a:solidFill>
                <a:latin typeface="標楷體" panose="03000509000000000000" pitchFamily="65" charset="-120"/>
              </a:rPr>
              <a:t>文教、慈善、醫療、衛生、社會福利及民眾活動中心等公益性設施；</a:t>
            </a:r>
            <a:r>
              <a:rPr lang="zh-TW" altLang="en-US" b="1" dirty="0" smtClean="0">
                <a:solidFill>
                  <a:schemeClr val="tx1"/>
                </a:solidFill>
                <a:latin typeface="標楷體" panose="03000509000000000000" pitchFamily="65" charset="-120"/>
              </a:rPr>
              <a:t>「公益性福利設施」需經</a:t>
            </a:r>
            <a:r>
              <a:rPr lang="zh-TW" altLang="en-US" b="1" u="sng" dirty="0" smtClean="0">
                <a:solidFill>
                  <a:srgbClr val="660066"/>
                </a:solidFill>
                <a:latin typeface="標楷體" panose="03000509000000000000" pitchFamily="65" charset="-120"/>
              </a:rPr>
              <a:t>中央目的事業主管機關認屬上開公益性設施類別並具福利性質者</a:t>
            </a:r>
            <a:r>
              <a:rPr lang="zh-TW" altLang="en-US" b="1" dirty="0" smtClean="0">
                <a:solidFill>
                  <a:schemeClr val="tx1"/>
                </a:solidFill>
                <a:latin typeface="標楷體" panose="03000509000000000000" pitchFamily="65" charset="-120"/>
              </a:rPr>
              <a:t>。</a:t>
            </a:r>
            <a:endParaRPr lang="en-US" altLang="zh-TW" b="1" dirty="0">
              <a:solidFill>
                <a:schemeClr val="tx1"/>
              </a:solidFill>
              <a:latin typeface="標楷體" panose="03000509000000000000" pitchFamily="65" charset="-120"/>
            </a:endParaRPr>
          </a:p>
          <a:p>
            <a:pPr marL="342900" indent="-342900" algn="l">
              <a:buFont typeface="Wingdings" panose="05000000000000000000" pitchFamily="2" charset="2"/>
              <a:buChar char="l"/>
            </a:pPr>
            <a:endParaRPr lang="en-US" altLang="zh-TW" b="1" dirty="0">
              <a:solidFill>
                <a:schemeClr val="tx1"/>
              </a:solidFill>
              <a:latin typeface="標楷體" panose="03000509000000000000" pitchFamily="65" charset="-120"/>
            </a:endParaRPr>
          </a:p>
        </p:txBody>
      </p:sp>
    </p:spTree>
    <p:extLst>
      <p:ext uri="{BB962C8B-B14F-4D97-AF65-F5344CB8AC3E}">
        <p14:creationId xmlns:p14="http://schemas.microsoft.com/office/powerpoint/2010/main" val="12747837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388" y="1125539"/>
            <a:ext cx="8642350" cy="2303462"/>
          </a:xfrm>
          <a:noFill/>
          <a:ln cap="flat" algn="ctr">
            <a:solidFill>
              <a:schemeClr val="tx1"/>
            </a:solidFill>
            <a:round/>
            <a:headEnd type="none" w="med" len="med"/>
            <a:tailEnd type="none" w="med" len="med"/>
          </a:ln>
        </p:spPr>
        <p:txBody>
          <a:bodyPr>
            <a:noAutofit/>
          </a:bodyPr>
          <a:lstStyle/>
          <a:p>
            <a:pPr>
              <a:lnSpc>
                <a:spcPts val="2600"/>
              </a:lnSpc>
              <a:spcBef>
                <a:spcPts val="600"/>
              </a:spcBef>
              <a:buFont typeface="Wingdings" pitchFamily="2" charset="2"/>
              <a:buChar char="l"/>
            </a:pPr>
            <a:r>
              <a:rPr lang="zh-TW" altLang="en-US" sz="2400" b="1" dirty="0" smtClean="0">
                <a:solidFill>
                  <a:srgbClr val="003366"/>
                </a:solidFill>
                <a:latin typeface="標楷體" pitchFamily="65" charset="-120"/>
                <a:ea typeface="標楷體" pitchFamily="65" charset="-120"/>
              </a:rPr>
              <a:t>第</a:t>
            </a:r>
            <a:r>
              <a:rPr lang="en-US" altLang="zh-TW" sz="2400" b="1" dirty="0" smtClean="0">
                <a:solidFill>
                  <a:srgbClr val="003366"/>
                </a:solidFill>
                <a:latin typeface="標楷體" pitchFamily="65" charset="-120"/>
                <a:ea typeface="標楷體" pitchFamily="65" charset="-120"/>
              </a:rPr>
              <a:t>6</a:t>
            </a:r>
            <a:r>
              <a:rPr lang="zh-TW" altLang="en-US" sz="2400" b="1" dirty="0" smtClean="0">
                <a:solidFill>
                  <a:srgbClr val="003366"/>
                </a:solidFill>
                <a:latin typeface="標楷體" pitchFamily="65" charset="-120"/>
                <a:ea typeface="標楷體" pitchFamily="65" charset="-120"/>
              </a:rPr>
              <a:t>點規定</a:t>
            </a:r>
            <a:endParaRPr lang="en-US" altLang="zh-TW" sz="2400" b="1" dirty="0" smtClean="0">
              <a:solidFill>
                <a:srgbClr val="000099"/>
              </a:solidFill>
              <a:latin typeface="標楷體" pitchFamily="65" charset="-120"/>
              <a:ea typeface="標楷體" pitchFamily="65" charset="-120"/>
            </a:endParaRPr>
          </a:p>
          <a:p>
            <a:pPr>
              <a:lnSpc>
                <a:spcPts val="2600"/>
              </a:lnSpc>
              <a:spcBef>
                <a:spcPts val="600"/>
              </a:spcBef>
              <a:buFontTx/>
              <a:buNone/>
            </a:pPr>
            <a:r>
              <a:rPr lang="en-US" altLang="zh-TW" sz="2400" b="1" dirty="0" smtClean="0">
                <a:solidFill>
                  <a:srgbClr val="000099"/>
                </a:solidFill>
                <a:latin typeface="標楷體" pitchFamily="65" charset="-120"/>
                <a:ea typeface="標楷體" pitchFamily="65" charset="-120"/>
              </a:rPr>
              <a:t>(</a:t>
            </a:r>
            <a:r>
              <a:rPr lang="zh-TW" altLang="en-US" sz="2400" b="1" dirty="0">
                <a:solidFill>
                  <a:srgbClr val="000099"/>
                </a:solidFill>
                <a:latin typeface="標楷體" pitchFamily="65" charset="-120"/>
                <a:ea typeface="標楷體" pitchFamily="65" charset="-120"/>
              </a:rPr>
              <a:t>五</a:t>
            </a:r>
            <a:r>
              <a:rPr lang="en-US" altLang="zh-TW" sz="2400" b="1" dirty="0" smtClean="0">
                <a:solidFill>
                  <a:srgbClr val="000099"/>
                </a:solidFill>
                <a:latin typeface="標楷體" pitchFamily="65" charset="-120"/>
                <a:ea typeface="標楷體" pitchFamily="65" charset="-120"/>
              </a:rPr>
              <a:t>)</a:t>
            </a:r>
            <a:r>
              <a:rPr lang="zh-TW" altLang="en-US" sz="2400" b="1" dirty="0" smtClean="0">
                <a:solidFill>
                  <a:srgbClr val="000099"/>
                </a:solidFill>
                <a:latin typeface="標楷體" pitchFamily="65" charset="-120"/>
                <a:ea typeface="標楷體" pitchFamily="65" charset="-120"/>
              </a:rPr>
              <a:t>符合非都市土地使用管制規則規定，為</a:t>
            </a:r>
            <a:r>
              <a:rPr lang="zh-TW" altLang="en-US" sz="2400" b="1" dirty="0" smtClean="0">
                <a:solidFill>
                  <a:srgbClr val="FF0000"/>
                </a:solidFill>
                <a:latin typeface="標楷體" pitchFamily="65" charset="-120"/>
                <a:ea typeface="標楷體" pitchFamily="65" charset="-120"/>
              </a:rPr>
              <a:t>自然地形或合法建</a:t>
            </a:r>
            <a:endParaRPr lang="en-US" altLang="zh-TW" sz="2400" b="1" dirty="0" smtClean="0">
              <a:solidFill>
                <a:srgbClr val="FF0000"/>
              </a:solidFill>
              <a:latin typeface="標楷體" pitchFamily="65" charset="-120"/>
              <a:ea typeface="標楷體" pitchFamily="65" charset="-120"/>
            </a:endParaRPr>
          </a:p>
          <a:p>
            <a:pPr>
              <a:lnSpc>
                <a:spcPts val="2600"/>
              </a:lnSpc>
              <a:spcBef>
                <a:spcPts val="600"/>
              </a:spcBef>
              <a:buFontTx/>
              <a:buNone/>
            </a:pPr>
            <a:r>
              <a:rPr lang="zh-TW" altLang="en-US" sz="2400" b="1" dirty="0">
                <a:solidFill>
                  <a:srgbClr val="FF0000"/>
                </a:solidFill>
                <a:latin typeface="標楷體" pitchFamily="65" charset="-120"/>
                <a:ea typeface="標楷體" pitchFamily="65" charset="-120"/>
              </a:rPr>
              <a:t> </a:t>
            </a:r>
            <a:r>
              <a:rPr lang="zh-TW" altLang="en-US" sz="2400" b="1" dirty="0" smtClean="0">
                <a:solidFill>
                  <a:srgbClr val="FF0000"/>
                </a:solidFill>
                <a:latin typeface="標楷體" pitchFamily="65" charset="-120"/>
                <a:ea typeface="標楷體" pitchFamily="65" charset="-120"/>
              </a:rPr>
              <a:t>   築用地包圍、夾雜之零星農業用地</a:t>
            </a:r>
            <a:r>
              <a:rPr lang="zh-TW" altLang="en-US" sz="2400" b="1" dirty="0" smtClean="0">
                <a:solidFill>
                  <a:srgbClr val="000099"/>
                </a:solidFill>
                <a:latin typeface="標楷體" pitchFamily="65" charset="-120"/>
                <a:ea typeface="標楷體" pitchFamily="65" charset="-120"/>
              </a:rPr>
              <a:t>。</a:t>
            </a:r>
          </a:p>
          <a:p>
            <a:pPr>
              <a:lnSpc>
                <a:spcPts val="2600"/>
              </a:lnSpc>
              <a:spcBef>
                <a:spcPts val="600"/>
              </a:spcBef>
              <a:buFontTx/>
              <a:buNone/>
            </a:pPr>
            <a:r>
              <a:rPr lang="en-US" altLang="zh-TW" sz="2400" b="1" dirty="0" smtClean="0">
                <a:solidFill>
                  <a:srgbClr val="000099"/>
                </a:solidFill>
                <a:latin typeface="標楷體" pitchFamily="65" charset="-120"/>
                <a:ea typeface="標楷體" pitchFamily="65" charset="-120"/>
              </a:rPr>
              <a:t>(</a:t>
            </a:r>
            <a:r>
              <a:rPr lang="zh-TW" altLang="en-US" sz="2400" b="1" dirty="0" smtClean="0">
                <a:solidFill>
                  <a:srgbClr val="000099"/>
                </a:solidFill>
                <a:latin typeface="標楷體" pitchFamily="65" charset="-120"/>
                <a:ea typeface="標楷體" pitchFamily="65" charset="-120"/>
              </a:rPr>
              <a:t>六</a:t>
            </a:r>
            <a:r>
              <a:rPr lang="en-US" altLang="zh-TW" sz="2400" b="1" dirty="0" smtClean="0">
                <a:solidFill>
                  <a:srgbClr val="000099"/>
                </a:solidFill>
                <a:latin typeface="標楷體" pitchFamily="65" charset="-120"/>
                <a:ea typeface="標楷體" pitchFamily="65" charset="-120"/>
              </a:rPr>
              <a:t>)</a:t>
            </a:r>
            <a:r>
              <a:rPr lang="zh-TW" altLang="en-US" sz="2400" b="1" dirty="0" smtClean="0">
                <a:solidFill>
                  <a:srgbClr val="000099"/>
                </a:solidFill>
                <a:latin typeface="標楷體" pitchFamily="65" charset="-120"/>
                <a:ea typeface="標楷體" pitchFamily="65" charset="-120"/>
              </a:rPr>
              <a:t>供</a:t>
            </a:r>
            <a:r>
              <a:rPr lang="zh-TW" altLang="en-US" sz="2400" b="1" u="sng" dirty="0" smtClean="0">
                <a:solidFill>
                  <a:srgbClr val="000099"/>
                </a:solidFill>
                <a:latin typeface="標楷體" pitchFamily="65" charset="-120"/>
                <a:ea typeface="標楷體" pitchFamily="65" charset="-120"/>
              </a:rPr>
              <a:t>公眾通行且具有公用地役關係之既成道路</a:t>
            </a:r>
            <a:r>
              <a:rPr lang="zh-TW" altLang="en-US" sz="2400" b="1" dirty="0" smtClean="0">
                <a:solidFill>
                  <a:srgbClr val="000099"/>
                </a:solidFill>
                <a:latin typeface="標楷體" pitchFamily="65" charset="-120"/>
                <a:ea typeface="標楷體" pitchFamily="65" charset="-120"/>
              </a:rPr>
              <a:t>，或公立公墓</a:t>
            </a:r>
            <a:endParaRPr lang="en-US" altLang="zh-TW" sz="2400" b="1" dirty="0" smtClean="0">
              <a:solidFill>
                <a:srgbClr val="000099"/>
              </a:solidFill>
              <a:latin typeface="標楷體" pitchFamily="65" charset="-120"/>
              <a:ea typeface="標楷體" pitchFamily="65" charset="-120"/>
            </a:endParaRPr>
          </a:p>
          <a:p>
            <a:pPr>
              <a:lnSpc>
                <a:spcPts val="2600"/>
              </a:lnSpc>
              <a:spcBef>
                <a:spcPts val="600"/>
              </a:spcBef>
              <a:buFontTx/>
              <a:buNone/>
            </a:pPr>
            <a:r>
              <a:rPr lang="zh-TW" altLang="en-US" sz="2400" b="1" dirty="0">
                <a:solidFill>
                  <a:srgbClr val="000099"/>
                </a:solidFill>
                <a:latin typeface="標楷體" pitchFamily="65" charset="-120"/>
                <a:ea typeface="標楷體" pitchFamily="65" charset="-120"/>
              </a:rPr>
              <a:t> </a:t>
            </a:r>
            <a:r>
              <a:rPr lang="zh-TW" altLang="en-US" sz="2400" b="1" dirty="0" smtClean="0">
                <a:solidFill>
                  <a:srgbClr val="000099"/>
                </a:solidFill>
                <a:latin typeface="標楷體" pitchFamily="65" charset="-120"/>
                <a:ea typeface="標楷體" pitchFamily="65" charset="-120"/>
              </a:rPr>
              <a:t>   更新計畫之所需用地。 </a:t>
            </a:r>
          </a:p>
        </p:txBody>
      </p:sp>
      <p:sp>
        <p:nvSpPr>
          <p:cNvPr id="4" name="投影片編號版面配置區 3"/>
          <p:cNvSpPr>
            <a:spLocks noGrp="1"/>
          </p:cNvSpPr>
          <p:nvPr>
            <p:ph type="sldNum" sz="quarter" idx="12"/>
          </p:nvPr>
        </p:nvSpPr>
        <p:spPr/>
        <p:txBody>
          <a:bodyPr/>
          <a:lstStyle/>
          <a:p>
            <a:pPr>
              <a:defRPr/>
            </a:pPr>
            <a:fld id="{A19692E4-EC8C-4ABF-9974-C691E980C45E}" type="slidenum">
              <a:rPr lang="en-US" altLang="zh-TW" smtClean="0"/>
              <a:pPr>
                <a:defRPr/>
              </a:pPr>
              <a:t>28</a:t>
            </a:fld>
            <a:endParaRPr lang="en-US" altLang="zh-TW" dirty="0"/>
          </a:p>
        </p:txBody>
      </p:sp>
      <p:sp>
        <p:nvSpPr>
          <p:cNvPr id="7" name="Rectangle 66"/>
          <p:cNvSpPr>
            <a:spLocks noChangeArrowheads="1"/>
          </p:cNvSpPr>
          <p:nvPr/>
        </p:nvSpPr>
        <p:spPr bwMode="auto">
          <a:xfrm>
            <a:off x="179388" y="188913"/>
            <a:ext cx="8642350" cy="792162"/>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en-US" sz="3600" b="1" dirty="0"/>
              <a:t>特定農業區不得申請變更使用之例外情形</a:t>
            </a:r>
          </a:p>
        </p:txBody>
      </p:sp>
      <p:sp>
        <p:nvSpPr>
          <p:cNvPr id="54276" name="圓角矩形 21"/>
          <p:cNvSpPr>
            <a:spLocks noChangeArrowheads="1"/>
          </p:cNvSpPr>
          <p:nvPr/>
        </p:nvSpPr>
        <p:spPr bwMode="auto">
          <a:xfrm>
            <a:off x="107950" y="3645024"/>
            <a:ext cx="8785225" cy="2924175"/>
          </a:xfrm>
          <a:prstGeom prst="roundRect">
            <a:avLst>
              <a:gd name="adj" fmla="val 16667"/>
            </a:avLst>
          </a:prstGeom>
          <a:solidFill>
            <a:srgbClr val="FFFF99">
              <a:alpha val="23000"/>
            </a:srgbClr>
          </a:solidFill>
          <a:ln w="9525" algn="ctr">
            <a:solidFill>
              <a:schemeClr val="tx1"/>
            </a:solidFill>
            <a:round/>
            <a:headEnd/>
            <a:tailEnd/>
          </a:ln>
        </p:spPr>
        <p:txBody>
          <a:bodyPr/>
          <a:lstStyle/>
          <a:p>
            <a:pPr marL="342900" indent="-342900" algn="just">
              <a:lnSpc>
                <a:spcPts val="3000"/>
              </a:lnSpc>
              <a:buFont typeface="Wingdings" pitchFamily="2" charset="2"/>
              <a:buChar char="u"/>
            </a:pPr>
            <a:r>
              <a:rPr lang="zh-TW" altLang="en-US" b="1" dirty="0">
                <a:solidFill>
                  <a:schemeClr val="tx1"/>
                </a:solidFill>
                <a:latin typeface="標楷體" pitchFamily="65" charset="-120"/>
                <a:ea typeface="標楷體" pitchFamily="65" charset="-120"/>
              </a:rPr>
              <a:t>第</a:t>
            </a:r>
            <a:r>
              <a:rPr lang="en-US" altLang="zh-TW" b="1" dirty="0">
                <a:solidFill>
                  <a:schemeClr val="tx1"/>
                </a:solidFill>
                <a:latin typeface="標楷體" pitchFamily="65" charset="-120"/>
                <a:ea typeface="標楷體" pitchFamily="65" charset="-120"/>
              </a:rPr>
              <a:t>6</a:t>
            </a:r>
            <a:r>
              <a:rPr lang="zh-TW" altLang="en-US" b="1" dirty="0">
                <a:solidFill>
                  <a:schemeClr val="tx1"/>
                </a:solidFill>
                <a:latin typeface="標楷體" pitchFamily="65" charset="-120"/>
                <a:ea typeface="標楷體" pitchFamily="65" charset="-120"/>
              </a:rPr>
              <a:t>款規定</a:t>
            </a:r>
            <a:r>
              <a:rPr lang="zh-TW" altLang="en-US" b="1" dirty="0" smtClean="0">
                <a:solidFill>
                  <a:schemeClr val="tx1"/>
                </a:solidFill>
                <a:latin typeface="標楷體" pitchFamily="65" charset="-120"/>
                <a:ea typeface="標楷體" pitchFamily="65" charset="-120"/>
              </a:rPr>
              <a:t>：</a:t>
            </a:r>
            <a:endParaRPr lang="en-US" altLang="zh-TW" b="1" dirty="0" smtClean="0">
              <a:solidFill>
                <a:schemeClr val="tx1"/>
              </a:solidFill>
              <a:latin typeface="標楷體" pitchFamily="65" charset="-120"/>
              <a:ea typeface="標楷體" pitchFamily="65" charset="-120"/>
            </a:endParaRPr>
          </a:p>
          <a:p>
            <a:pPr marL="342900" indent="-342900" algn="just">
              <a:lnSpc>
                <a:spcPts val="3000"/>
              </a:lnSpc>
              <a:buClr>
                <a:schemeClr val="tx1"/>
              </a:buClr>
              <a:buFont typeface="Wingdings" panose="05000000000000000000" pitchFamily="2" charset="2"/>
              <a:buChar char="l"/>
            </a:pPr>
            <a:r>
              <a:rPr lang="zh-TW" altLang="en-US" b="1" dirty="0" smtClean="0">
                <a:solidFill>
                  <a:srgbClr val="FF0000"/>
                </a:solidFill>
                <a:latin typeface="標楷體" pitchFamily="65" charset="-120"/>
                <a:ea typeface="標楷體" pitchFamily="65" charset="-120"/>
              </a:rPr>
              <a:t>部分</a:t>
            </a:r>
            <a:r>
              <a:rPr lang="zh-TW" altLang="en-US" b="1" dirty="0">
                <a:solidFill>
                  <a:srgbClr val="FF0000"/>
                </a:solidFill>
                <a:latin typeface="標楷體" pitchFamily="65" charset="-120"/>
                <a:ea typeface="標楷體" pitchFamily="65" charset="-120"/>
              </a:rPr>
              <a:t>零星被自然地形或合法建築用地包圍、夾雜之農業用地</a:t>
            </a:r>
            <a:r>
              <a:rPr lang="zh-TW" altLang="en-US" b="1" dirty="0">
                <a:solidFill>
                  <a:schemeClr val="tx1"/>
                </a:solidFill>
                <a:latin typeface="標楷體" pitchFamily="65" charset="-120"/>
                <a:ea typeface="標楷體" pitchFamily="65" charset="-120"/>
              </a:rPr>
              <a:t>，雖位於特定農業區，考量其零星或破碎不利耕作</a:t>
            </a:r>
            <a:r>
              <a:rPr lang="zh-TW" altLang="zh-TW" b="1" dirty="0">
                <a:solidFill>
                  <a:schemeClr val="tx1"/>
                </a:solidFill>
                <a:latin typeface="標楷體" pitchFamily="65" charset="-120"/>
                <a:ea typeface="標楷體" pitchFamily="65" charset="-120"/>
              </a:rPr>
              <a:t>，</a:t>
            </a:r>
            <a:r>
              <a:rPr lang="zh-TW" altLang="en-US" b="1" dirty="0">
                <a:solidFill>
                  <a:schemeClr val="tx1"/>
                </a:solidFill>
                <a:latin typeface="標楷體" pitchFamily="65" charset="-120"/>
                <a:ea typeface="標楷體" pitchFamily="65" charset="-120"/>
              </a:rPr>
              <a:t>符合非都管制</a:t>
            </a:r>
            <a:r>
              <a:rPr lang="zh-TW" altLang="en-US" b="1" dirty="0" smtClean="0">
                <a:solidFill>
                  <a:schemeClr val="tx1"/>
                </a:solidFill>
                <a:latin typeface="標楷體" pitchFamily="65" charset="-120"/>
              </a:rPr>
              <a:t>規則</a:t>
            </a:r>
            <a:r>
              <a:rPr lang="en-US" altLang="zh-TW" b="1" dirty="0" smtClean="0">
                <a:solidFill>
                  <a:schemeClr val="tx1"/>
                </a:solidFill>
                <a:latin typeface="標楷體" pitchFamily="65" charset="-120"/>
              </a:rPr>
              <a:t>§32</a:t>
            </a:r>
            <a:r>
              <a:rPr lang="zh-TW" altLang="en-US" b="1" dirty="0" smtClean="0">
                <a:solidFill>
                  <a:schemeClr val="tx1"/>
                </a:solidFill>
                <a:latin typeface="標楷體" pitchFamily="65" charset="-120"/>
              </a:rPr>
              <a:t>、</a:t>
            </a:r>
            <a:r>
              <a:rPr lang="en-US" altLang="zh-TW" b="1" dirty="0">
                <a:solidFill>
                  <a:schemeClr val="tx1"/>
                </a:solidFill>
                <a:latin typeface="標楷體" pitchFamily="65" charset="-120"/>
              </a:rPr>
              <a:t>§</a:t>
            </a:r>
            <a:r>
              <a:rPr lang="en-US" altLang="zh-TW" b="1" dirty="0" smtClean="0">
                <a:solidFill>
                  <a:schemeClr val="tx1"/>
                </a:solidFill>
                <a:latin typeface="標楷體" pitchFamily="65" charset="-120"/>
              </a:rPr>
              <a:t>33</a:t>
            </a:r>
            <a:r>
              <a:rPr lang="zh-TW" altLang="en-US" b="1" dirty="0" smtClean="0">
                <a:solidFill>
                  <a:schemeClr val="tx1"/>
                </a:solidFill>
                <a:latin typeface="標楷體" pitchFamily="65" charset="-120"/>
              </a:rPr>
              <a:t>、</a:t>
            </a:r>
            <a:r>
              <a:rPr lang="en-US" altLang="zh-TW" b="1" dirty="0">
                <a:solidFill>
                  <a:schemeClr val="tx1"/>
                </a:solidFill>
                <a:latin typeface="標楷體" pitchFamily="65" charset="-120"/>
              </a:rPr>
              <a:t>§</a:t>
            </a:r>
            <a:r>
              <a:rPr lang="en-US" altLang="zh-TW" b="1" dirty="0" smtClean="0">
                <a:solidFill>
                  <a:schemeClr val="tx1"/>
                </a:solidFill>
                <a:latin typeface="標楷體" pitchFamily="65" charset="-120"/>
              </a:rPr>
              <a:t>35</a:t>
            </a:r>
            <a:r>
              <a:rPr lang="zh-TW" altLang="en-US" b="1" dirty="0" smtClean="0">
                <a:solidFill>
                  <a:schemeClr val="tx1"/>
                </a:solidFill>
                <a:latin typeface="標楷體" pitchFamily="65" charset="-120"/>
              </a:rPr>
              <a:t>或</a:t>
            </a:r>
            <a:r>
              <a:rPr lang="en-US" altLang="zh-TW" b="1" dirty="0">
                <a:solidFill>
                  <a:schemeClr val="tx1"/>
                </a:solidFill>
                <a:latin typeface="標楷體" pitchFamily="65" charset="-120"/>
              </a:rPr>
              <a:t>§</a:t>
            </a:r>
            <a:r>
              <a:rPr lang="en-US" altLang="zh-TW" b="1" dirty="0" smtClean="0">
                <a:solidFill>
                  <a:schemeClr val="tx1"/>
                </a:solidFill>
                <a:latin typeface="標楷體" pitchFamily="65" charset="-120"/>
              </a:rPr>
              <a:t>35-1</a:t>
            </a:r>
            <a:r>
              <a:rPr lang="zh-TW" altLang="en-US" b="1" dirty="0" smtClean="0">
                <a:solidFill>
                  <a:schemeClr val="tx1"/>
                </a:solidFill>
                <a:latin typeface="標楷體" pitchFamily="65" charset="-120"/>
                <a:ea typeface="標楷體" pitchFamily="65" charset="-120"/>
              </a:rPr>
              <a:t>者</a:t>
            </a:r>
            <a:r>
              <a:rPr lang="zh-TW" altLang="en-US" b="1" dirty="0">
                <a:solidFill>
                  <a:schemeClr val="tx1"/>
                </a:solidFill>
                <a:latin typeface="標楷體" pitchFamily="65" charset="-120"/>
                <a:ea typeface="標楷體" pitchFamily="65" charset="-120"/>
              </a:rPr>
              <a:t>，可申請用地變更</a:t>
            </a:r>
            <a:r>
              <a:rPr lang="zh-TW" altLang="en-US" b="1" dirty="0" smtClean="0">
                <a:solidFill>
                  <a:schemeClr val="tx1"/>
                </a:solidFill>
                <a:latin typeface="標楷體" pitchFamily="65" charset="-120"/>
                <a:ea typeface="標楷體" pitchFamily="65" charset="-120"/>
              </a:rPr>
              <a:t>。</a:t>
            </a:r>
            <a:endParaRPr lang="en-US" altLang="zh-TW" b="1" dirty="0" smtClean="0">
              <a:solidFill>
                <a:schemeClr val="tx1"/>
              </a:solidFill>
              <a:latin typeface="標楷體" pitchFamily="65" charset="-120"/>
              <a:ea typeface="標楷體" pitchFamily="65" charset="-120"/>
            </a:endParaRPr>
          </a:p>
          <a:p>
            <a:pPr marL="342900" indent="-342900" algn="just">
              <a:lnSpc>
                <a:spcPts val="3000"/>
              </a:lnSpc>
              <a:buClr>
                <a:schemeClr val="tx1"/>
              </a:buClr>
              <a:buFont typeface="Wingdings" panose="05000000000000000000" pitchFamily="2" charset="2"/>
              <a:buChar char="l"/>
            </a:pPr>
            <a:r>
              <a:rPr lang="zh-TW" altLang="en-US" b="1" dirty="0" smtClean="0">
                <a:solidFill>
                  <a:schemeClr val="tx1"/>
                </a:solidFill>
                <a:latin typeface="標楷體" pitchFamily="65" charset="-120"/>
              </a:rPr>
              <a:t>管制規則</a:t>
            </a:r>
            <a:r>
              <a:rPr lang="en-US" altLang="zh-TW" b="1" dirty="0">
                <a:solidFill>
                  <a:schemeClr val="tx1"/>
                </a:solidFill>
                <a:latin typeface="標楷體" pitchFamily="65" charset="-120"/>
              </a:rPr>
              <a:t>§</a:t>
            </a:r>
            <a:r>
              <a:rPr lang="en-US" altLang="zh-TW" b="1" dirty="0" smtClean="0">
                <a:solidFill>
                  <a:schemeClr val="tx1"/>
                </a:solidFill>
                <a:latin typeface="標楷體" pitchFamily="65" charset="-120"/>
              </a:rPr>
              <a:t>32</a:t>
            </a:r>
            <a:r>
              <a:rPr lang="zh-TW" altLang="en-US" b="1" dirty="0">
                <a:solidFill>
                  <a:schemeClr val="tx1"/>
                </a:solidFill>
                <a:latin typeface="標楷體" pitchFamily="65" charset="-120"/>
              </a:rPr>
              <a:t>、</a:t>
            </a:r>
            <a:r>
              <a:rPr lang="en-US" altLang="zh-TW" b="1" dirty="0">
                <a:solidFill>
                  <a:schemeClr val="tx1"/>
                </a:solidFill>
                <a:latin typeface="標楷體" pitchFamily="65" charset="-120"/>
              </a:rPr>
              <a:t>§33</a:t>
            </a:r>
            <a:r>
              <a:rPr lang="zh-TW" altLang="en-US" b="1" dirty="0" smtClean="0">
                <a:solidFill>
                  <a:schemeClr val="tx1"/>
                </a:solidFill>
                <a:latin typeface="標楷體" pitchFamily="65" charset="-120"/>
              </a:rPr>
              <a:t>規定屬</a:t>
            </a:r>
            <a:r>
              <a:rPr lang="zh-TW" altLang="en-US" b="1" dirty="0">
                <a:solidFill>
                  <a:schemeClr val="tx1"/>
                </a:solidFill>
                <a:latin typeface="標楷體" pitchFamily="65" charset="-120"/>
              </a:rPr>
              <a:t>丁種建築用地「包圍或夾雜」之土地</a:t>
            </a:r>
            <a:r>
              <a:rPr lang="zh-TW" altLang="en-US" b="1" dirty="0" smtClean="0">
                <a:solidFill>
                  <a:schemeClr val="tx1"/>
                </a:solidFill>
                <a:latin typeface="標楷體" pitchFamily="65" charset="-120"/>
              </a:rPr>
              <a:t>，依內政部</a:t>
            </a:r>
            <a:r>
              <a:rPr lang="en-US" altLang="zh-TW" b="1" dirty="0">
                <a:solidFill>
                  <a:schemeClr val="tx1"/>
                </a:solidFill>
                <a:latin typeface="標楷體" pitchFamily="65" charset="-120"/>
              </a:rPr>
              <a:t>95</a:t>
            </a:r>
            <a:r>
              <a:rPr lang="zh-TW" altLang="en-US" b="1" dirty="0">
                <a:solidFill>
                  <a:schemeClr val="tx1"/>
                </a:solidFill>
                <a:latin typeface="標楷體" pitchFamily="65" charset="-120"/>
              </a:rPr>
              <a:t>年</a:t>
            </a:r>
            <a:r>
              <a:rPr lang="en-US" altLang="zh-TW" b="1" dirty="0">
                <a:solidFill>
                  <a:schemeClr val="tx1"/>
                </a:solidFill>
                <a:latin typeface="標楷體" pitchFamily="65" charset="-120"/>
              </a:rPr>
              <a:t>12</a:t>
            </a:r>
            <a:r>
              <a:rPr lang="zh-TW" altLang="en-US" b="1" dirty="0">
                <a:solidFill>
                  <a:schemeClr val="tx1"/>
                </a:solidFill>
                <a:latin typeface="標楷體" pitchFamily="65" charset="-120"/>
              </a:rPr>
              <a:t>月</a:t>
            </a:r>
            <a:r>
              <a:rPr lang="en-US" altLang="zh-TW" b="1" dirty="0">
                <a:solidFill>
                  <a:schemeClr val="tx1"/>
                </a:solidFill>
                <a:latin typeface="標楷體" pitchFamily="65" charset="-120"/>
              </a:rPr>
              <a:t>22</a:t>
            </a:r>
            <a:r>
              <a:rPr lang="zh-TW" altLang="en-US" b="1" dirty="0">
                <a:solidFill>
                  <a:schemeClr val="tx1"/>
                </a:solidFill>
                <a:latin typeface="標楷體" pitchFamily="65" charset="-120"/>
              </a:rPr>
              <a:t>日內授中辦地字第</a:t>
            </a:r>
            <a:r>
              <a:rPr lang="en-US" altLang="zh-TW" b="1" dirty="0">
                <a:solidFill>
                  <a:schemeClr val="tx1"/>
                </a:solidFill>
                <a:latin typeface="標楷體" pitchFamily="65" charset="-120"/>
              </a:rPr>
              <a:t>0950055443</a:t>
            </a:r>
            <a:r>
              <a:rPr lang="zh-TW" altLang="en-US" b="1" dirty="0">
                <a:solidFill>
                  <a:schemeClr val="tx1"/>
                </a:solidFill>
                <a:latin typeface="標楷體" pitchFamily="65" charset="-120"/>
              </a:rPr>
              <a:t>號函，應由</a:t>
            </a:r>
            <a:r>
              <a:rPr lang="zh-TW" altLang="en-US" b="1" u="sng" dirty="0">
                <a:solidFill>
                  <a:srgbClr val="660066"/>
                </a:solidFill>
                <a:latin typeface="標楷體" pitchFamily="65" charset="-120"/>
              </a:rPr>
              <a:t>工業主管機關</a:t>
            </a:r>
            <a:r>
              <a:rPr lang="zh-TW" altLang="en-US" b="1" dirty="0">
                <a:solidFill>
                  <a:schemeClr val="tx1"/>
                </a:solidFill>
                <a:latin typeface="標楷體" pitchFamily="65" charset="-120"/>
              </a:rPr>
              <a:t>本於權責依法</a:t>
            </a:r>
            <a:r>
              <a:rPr lang="zh-TW" altLang="en-US" b="1" dirty="0" smtClean="0">
                <a:solidFill>
                  <a:schemeClr val="tx1"/>
                </a:solidFill>
                <a:latin typeface="標楷體" pitchFamily="65" charset="-120"/>
              </a:rPr>
              <a:t>認定。</a:t>
            </a:r>
            <a:endParaRPr lang="zh-TW" altLang="en-US" b="1" dirty="0">
              <a:solidFill>
                <a:schemeClr val="tx1"/>
              </a:solidFill>
              <a:latin typeface="標楷體" pitchFamily="65" charset="-120"/>
              <a:ea typeface="標楷體" pitchFamily="65" charset="-120"/>
            </a:endParaRPr>
          </a:p>
          <a:p>
            <a:pPr marL="342900" indent="-342900">
              <a:buFont typeface="Wingdings" pitchFamily="2" charset="2"/>
              <a:buChar char="l"/>
            </a:pPr>
            <a:endParaRPr lang="zh-TW" altLang="en-US" b="1" dirty="0">
              <a:solidFill>
                <a:schemeClr val="tx1"/>
              </a:solidFill>
              <a:latin typeface="標楷體" pitchFamily="65" charset="-120"/>
            </a:endParaRPr>
          </a:p>
          <a:p>
            <a:pPr marL="342900" indent="-342900">
              <a:buFont typeface="Wingdings" pitchFamily="2" charset="2"/>
              <a:buChar char="l"/>
            </a:pPr>
            <a:endParaRPr lang="zh-TW" altLang="en-US" b="1" dirty="0">
              <a:solidFill>
                <a:schemeClr val="tx1"/>
              </a:solidFill>
              <a:latin typeface="標楷體" pitchFamily="65" charset="-120"/>
              <a:ea typeface="標楷體" pitchFamily="65" charset="-120"/>
            </a:endParaRPr>
          </a:p>
          <a:p>
            <a:pPr marL="342900" indent="-342900">
              <a:buFont typeface="Wingdings" pitchFamily="2" charset="2"/>
              <a:buChar char="l"/>
            </a:pPr>
            <a:endParaRPr lang="en-US" altLang="zh-TW" b="1" dirty="0">
              <a:solidFill>
                <a:schemeClr val="tx1"/>
              </a:solidFill>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388" y="1125539"/>
            <a:ext cx="8642350" cy="1223341"/>
          </a:xfrm>
          <a:noFill/>
          <a:ln cap="flat" algn="ctr">
            <a:solidFill>
              <a:schemeClr val="tx1"/>
            </a:solidFill>
            <a:round/>
            <a:headEnd type="none" w="med" len="med"/>
            <a:tailEnd type="none" w="med" len="med"/>
          </a:ln>
        </p:spPr>
        <p:txBody>
          <a:bodyPr>
            <a:noAutofit/>
          </a:bodyPr>
          <a:lstStyle/>
          <a:p>
            <a:pPr>
              <a:lnSpc>
                <a:spcPts val="2600"/>
              </a:lnSpc>
              <a:spcBef>
                <a:spcPts val="600"/>
              </a:spcBef>
              <a:buFont typeface="Wingdings" pitchFamily="2" charset="2"/>
              <a:buChar char="l"/>
            </a:pPr>
            <a:r>
              <a:rPr lang="zh-TW" altLang="en-US" sz="2400" b="1" dirty="0" smtClean="0">
                <a:solidFill>
                  <a:srgbClr val="003366"/>
                </a:solidFill>
                <a:latin typeface="標楷體" pitchFamily="65" charset="-120"/>
                <a:ea typeface="標楷體" pitchFamily="65" charset="-120"/>
              </a:rPr>
              <a:t>第</a:t>
            </a:r>
            <a:r>
              <a:rPr lang="en-US" altLang="zh-TW" sz="2400" b="1" dirty="0" smtClean="0">
                <a:solidFill>
                  <a:srgbClr val="003366"/>
                </a:solidFill>
                <a:latin typeface="標楷體" pitchFamily="65" charset="-120"/>
                <a:ea typeface="標楷體" pitchFamily="65" charset="-120"/>
              </a:rPr>
              <a:t>6</a:t>
            </a:r>
            <a:r>
              <a:rPr lang="zh-TW" altLang="en-US" sz="2400" b="1" dirty="0" smtClean="0">
                <a:solidFill>
                  <a:srgbClr val="003366"/>
                </a:solidFill>
                <a:latin typeface="標楷體" pitchFamily="65" charset="-120"/>
                <a:ea typeface="標楷體" pitchFamily="65" charset="-120"/>
              </a:rPr>
              <a:t>點</a:t>
            </a:r>
            <a:endParaRPr lang="en-US" altLang="zh-TW" sz="2400" b="1" dirty="0" smtClean="0">
              <a:solidFill>
                <a:srgbClr val="000099"/>
              </a:solidFill>
              <a:latin typeface="標楷體" pitchFamily="65" charset="-120"/>
              <a:ea typeface="標楷體" pitchFamily="65" charset="-120"/>
            </a:endParaRPr>
          </a:p>
          <a:p>
            <a:pPr>
              <a:lnSpc>
                <a:spcPts val="2600"/>
              </a:lnSpc>
              <a:spcBef>
                <a:spcPts val="600"/>
              </a:spcBef>
              <a:buFontTx/>
              <a:buNone/>
            </a:pPr>
            <a:r>
              <a:rPr lang="en-US" altLang="zh-TW" sz="2400" b="1" dirty="0" smtClean="0">
                <a:solidFill>
                  <a:srgbClr val="000099"/>
                </a:solidFill>
                <a:latin typeface="標楷體" pitchFamily="65" charset="-120"/>
                <a:ea typeface="標楷體" pitchFamily="65" charset="-120"/>
              </a:rPr>
              <a:t>(</a:t>
            </a:r>
            <a:r>
              <a:rPr lang="zh-TW" altLang="en-US" sz="2400" b="1" dirty="0" smtClean="0">
                <a:solidFill>
                  <a:srgbClr val="000099"/>
                </a:solidFill>
                <a:latin typeface="標楷體" pitchFamily="65" charset="-120"/>
                <a:ea typeface="標楷體" pitchFamily="65" charset="-120"/>
              </a:rPr>
              <a:t>七</a:t>
            </a:r>
            <a:r>
              <a:rPr lang="en-US" altLang="zh-TW" sz="2400" b="1" dirty="0" smtClean="0">
                <a:solidFill>
                  <a:srgbClr val="000099"/>
                </a:solidFill>
                <a:latin typeface="標楷體" pitchFamily="65" charset="-120"/>
                <a:ea typeface="標楷體" pitchFamily="65" charset="-120"/>
              </a:rPr>
              <a:t>)</a:t>
            </a:r>
            <a:r>
              <a:rPr lang="zh-TW" altLang="en-US" sz="2400" b="1" dirty="0" smtClean="0">
                <a:solidFill>
                  <a:srgbClr val="000099"/>
                </a:solidFill>
                <a:latin typeface="標楷體" pitchFamily="65" charset="-120"/>
                <a:ea typeface="標楷體" pitchFamily="65" charset="-120"/>
              </a:rPr>
              <a:t>經中央農業主管機關核准或輔導之產、製、儲、銷</a:t>
            </a:r>
            <a:r>
              <a:rPr lang="zh-TW" altLang="en-US" sz="2400" b="1" strike="sngStrike" dirty="0" smtClean="0">
                <a:solidFill>
                  <a:srgbClr val="FF0000"/>
                </a:solidFill>
                <a:latin typeface="標楷體" pitchFamily="65" charset="-120"/>
                <a:ea typeface="標楷體" pitchFamily="65" charset="-120"/>
              </a:rPr>
              <a:t>及休閒</a:t>
            </a:r>
            <a:endParaRPr lang="en-US" altLang="zh-TW" sz="2400" b="1" strike="sngStrike" dirty="0" smtClean="0">
              <a:solidFill>
                <a:srgbClr val="FF0000"/>
              </a:solidFill>
              <a:latin typeface="標楷體" pitchFamily="65" charset="-120"/>
              <a:ea typeface="標楷體" pitchFamily="65" charset="-120"/>
            </a:endParaRPr>
          </a:p>
          <a:p>
            <a:pPr>
              <a:lnSpc>
                <a:spcPts val="2600"/>
              </a:lnSpc>
              <a:spcBef>
                <a:spcPts val="600"/>
              </a:spcBef>
              <a:buFontTx/>
              <a:buNone/>
            </a:pPr>
            <a:r>
              <a:rPr lang="zh-TW" altLang="en-US" sz="2400" b="1" dirty="0">
                <a:solidFill>
                  <a:srgbClr val="000099"/>
                </a:solidFill>
                <a:latin typeface="標楷體" pitchFamily="65" charset="-120"/>
                <a:ea typeface="標楷體" pitchFamily="65" charset="-120"/>
              </a:rPr>
              <a:t> </a:t>
            </a:r>
            <a:r>
              <a:rPr lang="zh-TW" altLang="en-US" sz="2400" b="1" dirty="0" smtClean="0">
                <a:solidFill>
                  <a:srgbClr val="000099"/>
                </a:solidFill>
                <a:latin typeface="標楷體" pitchFamily="65" charset="-120"/>
                <a:ea typeface="標楷體" pitchFamily="65" charset="-120"/>
              </a:rPr>
              <a:t>   等農業相關設施之所需用地。</a:t>
            </a:r>
            <a:r>
              <a:rPr lang="zh-TW" altLang="en-US" sz="2400" dirty="0" smtClean="0">
                <a:solidFill>
                  <a:srgbClr val="000099"/>
                </a:solidFill>
              </a:rPr>
              <a:t> </a:t>
            </a:r>
            <a:endParaRPr lang="en-US" altLang="zh-TW" sz="2400" dirty="0" smtClean="0">
              <a:solidFill>
                <a:srgbClr val="000099"/>
              </a:solidFill>
            </a:endParaRPr>
          </a:p>
        </p:txBody>
      </p:sp>
      <p:sp>
        <p:nvSpPr>
          <p:cNvPr id="4" name="投影片編號版面配置區 3"/>
          <p:cNvSpPr>
            <a:spLocks noGrp="1"/>
          </p:cNvSpPr>
          <p:nvPr>
            <p:ph type="sldNum" sz="quarter" idx="12"/>
          </p:nvPr>
        </p:nvSpPr>
        <p:spPr/>
        <p:txBody>
          <a:bodyPr/>
          <a:lstStyle/>
          <a:p>
            <a:pPr>
              <a:defRPr/>
            </a:pPr>
            <a:fld id="{A19692E4-EC8C-4ABF-9974-C691E980C45E}" type="slidenum">
              <a:rPr lang="en-US" altLang="zh-TW" smtClean="0"/>
              <a:pPr>
                <a:defRPr/>
              </a:pPr>
              <a:t>29</a:t>
            </a:fld>
            <a:endParaRPr lang="en-US" altLang="zh-TW" dirty="0"/>
          </a:p>
        </p:txBody>
      </p:sp>
      <p:sp>
        <p:nvSpPr>
          <p:cNvPr id="54276" name="圓角矩形 21"/>
          <p:cNvSpPr>
            <a:spLocks noChangeArrowheads="1"/>
          </p:cNvSpPr>
          <p:nvPr/>
        </p:nvSpPr>
        <p:spPr bwMode="auto">
          <a:xfrm>
            <a:off x="69613" y="2333870"/>
            <a:ext cx="8894875" cy="4454556"/>
          </a:xfrm>
          <a:prstGeom prst="roundRect">
            <a:avLst>
              <a:gd name="adj" fmla="val 16667"/>
            </a:avLst>
          </a:prstGeom>
          <a:solidFill>
            <a:srgbClr val="FFFF99">
              <a:alpha val="23000"/>
            </a:srgbClr>
          </a:solidFill>
          <a:ln w="9525" algn="ctr">
            <a:solidFill>
              <a:schemeClr val="tx1"/>
            </a:solidFill>
            <a:round/>
            <a:headEnd/>
            <a:tailEnd/>
          </a:ln>
        </p:spPr>
        <p:txBody>
          <a:bodyPr/>
          <a:lstStyle/>
          <a:p>
            <a:pPr marL="342900" indent="-342900" algn="just">
              <a:lnSpc>
                <a:spcPts val="3000"/>
              </a:lnSpc>
              <a:buFont typeface="Wingdings" panose="05000000000000000000" pitchFamily="2" charset="2"/>
              <a:buChar char="u"/>
            </a:pPr>
            <a:r>
              <a:rPr lang="zh-TW" altLang="en-US" b="1" dirty="0" smtClean="0">
                <a:solidFill>
                  <a:schemeClr val="tx1"/>
                </a:solidFill>
                <a:latin typeface="標楷體" pitchFamily="65" charset="-120"/>
                <a:ea typeface="標楷體" pitchFamily="65" charset="-120"/>
              </a:rPr>
              <a:t>第</a:t>
            </a:r>
            <a:r>
              <a:rPr lang="en-US" altLang="zh-TW" b="1" dirty="0" smtClean="0">
                <a:solidFill>
                  <a:schemeClr val="tx1"/>
                </a:solidFill>
                <a:latin typeface="標楷體" pitchFamily="65" charset="-120"/>
                <a:ea typeface="標楷體" pitchFamily="65" charset="-120"/>
              </a:rPr>
              <a:t>7</a:t>
            </a:r>
            <a:r>
              <a:rPr lang="zh-TW" altLang="en-US" b="1" dirty="0" smtClean="0">
                <a:solidFill>
                  <a:schemeClr val="tx1"/>
                </a:solidFill>
                <a:latin typeface="標楷體" pitchFamily="65" charset="-120"/>
                <a:ea typeface="標楷體" pitchFamily="65" charset="-120"/>
              </a:rPr>
              <a:t>款</a:t>
            </a:r>
            <a:r>
              <a:rPr lang="zh-TW" altLang="en-US" b="1" dirty="0">
                <a:solidFill>
                  <a:schemeClr val="tx1"/>
                </a:solidFill>
                <a:latin typeface="標楷體" pitchFamily="65" charset="-120"/>
                <a:ea typeface="標楷體" pitchFamily="65" charset="-120"/>
              </a:rPr>
              <a:t>規定：</a:t>
            </a:r>
          </a:p>
          <a:p>
            <a:pPr marL="625475" lvl="1" indent="-268288" algn="just">
              <a:lnSpc>
                <a:spcPts val="3000"/>
              </a:lnSpc>
              <a:buClr>
                <a:schemeClr val="tx1"/>
              </a:buClr>
              <a:buFont typeface="Wingdings" pitchFamily="2" charset="2"/>
              <a:buChar char="l"/>
            </a:pPr>
            <a:r>
              <a:rPr lang="zh-TW" altLang="en-US" b="1" dirty="0">
                <a:solidFill>
                  <a:schemeClr val="tx1"/>
                </a:solidFill>
                <a:latin typeface="標楷體" pitchFamily="65" charset="-120"/>
                <a:ea typeface="標楷體" pitchFamily="65" charset="-120"/>
              </a:rPr>
              <a:t>立法意旨：</a:t>
            </a:r>
            <a:r>
              <a:rPr lang="zh-TW" altLang="en-US" b="1" u="sng" dirty="0">
                <a:solidFill>
                  <a:srgbClr val="660066"/>
                </a:solidFill>
                <a:latin typeface="標楷體" pitchFamily="65" charset="-120"/>
                <a:ea typeface="標楷體" pitchFamily="65" charset="-120"/>
              </a:rPr>
              <a:t>考量農產業多元發展</a:t>
            </a:r>
            <a:r>
              <a:rPr lang="zh-TW" altLang="en-US" b="1" dirty="0">
                <a:solidFill>
                  <a:schemeClr val="tx1"/>
                </a:solidFill>
                <a:latin typeface="標楷體" pitchFamily="65" charset="-120"/>
                <a:ea typeface="標楷體" pitchFamily="65" charset="-120"/>
              </a:rPr>
              <a:t>，且相關設施利用多於原料產地進行處理之實務需求，中央農業主管機關</a:t>
            </a:r>
            <a:r>
              <a:rPr lang="zh-TW" altLang="en-US" b="1" u="sng" dirty="0">
                <a:solidFill>
                  <a:srgbClr val="660066"/>
                </a:solidFill>
                <a:latin typeface="標楷體" pitchFamily="65" charset="-120"/>
                <a:ea typeface="標楷體" pitchFamily="65" charset="-120"/>
              </a:rPr>
              <a:t>核准或輔導</a:t>
            </a:r>
            <a:r>
              <a:rPr lang="zh-TW" altLang="en-US" b="1" dirty="0">
                <a:solidFill>
                  <a:schemeClr val="tx1"/>
                </a:solidFill>
                <a:latin typeface="標楷體" pitchFamily="65" charset="-120"/>
                <a:ea typeface="標楷體" pitchFamily="65" charset="-120"/>
              </a:rPr>
              <a:t>之農業相關設施得變更使用</a:t>
            </a:r>
            <a:r>
              <a:rPr lang="zh-TW" altLang="en-US" b="1" dirty="0" smtClean="0">
                <a:solidFill>
                  <a:schemeClr val="tx1"/>
                </a:solidFill>
                <a:latin typeface="標楷體" pitchFamily="65" charset="-120"/>
                <a:ea typeface="標楷體" pitchFamily="65" charset="-120"/>
              </a:rPr>
              <a:t>。</a:t>
            </a:r>
            <a:endParaRPr lang="en-US" altLang="zh-TW" b="1" dirty="0" smtClean="0">
              <a:solidFill>
                <a:schemeClr val="tx1"/>
              </a:solidFill>
              <a:latin typeface="標楷體" pitchFamily="65" charset="-120"/>
              <a:ea typeface="標楷體" pitchFamily="65" charset="-120"/>
            </a:endParaRPr>
          </a:p>
          <a:p>
            <a:pPr marL="625475" lvl="1" indent="-268288" algn="just">
              <a:lnSpc>
                <a:spcPts val="3000"/>
              </a:lnSpc>
              <a:buFont typeface="Wingdings" pitchFamily="2" charset="2"/>
              <a:buChar char="l"/>
            </a:pPr>
            <a:r>
              <a:rPr lang="zh-TW" altLang="en-US" b="1" dirty="0" smtClean="0">
                <a:solidFill>
                  <a:schemeClr val="tx1"/>
                </a:solidFill>
                <a:latin typeface="標楷體" pitchFamily="65" charset="-120"/>
              </a:rPr>
              <a:t>建議產業主管單位納入</a:t>
            </a:r>
            <a:r>
              <a:rPr lang="zh-TW" altLang="en-US" b="1" dirty="0">
                <a:solidFill>
                  <a:schemeClr val="tx1"/>
                </a:solidFill>
                <a:latin typeface="標楷體" pitchFamily="65" charset="-120"/>
              </a:rPr>
              <a:t>總量管制及產業發展區位適宜性之審</a:t>
            </a:r>
            <a:r>
              <a:rPr lang="zh-TW" altLang="en-US" b="1" dirty="0" smtClean="0">
                <a:solidFill>
                  <a:schemeClr val="tx1"/>
                </a:solidFill>
                <a:latin typeface="標楷體" pitchFamily="65" charset="-120"/>
              </a:rPr>
              <a:t>認機制</a:t>
            </a:r>
            <a:r>
              <a:rPr lang="zh-TW" altLang="en-US" b="1" dirty="0">
                <a:solidFill>
                  <a:schemeClr val="tx1"/>
                </a:solidFill>
                <a:latin typeface="標楷體" pitchFamily="65" charset="-120"/>
              </a:rPr>
              <a:t>，凡有污染之虞或與產地原料供應鏈無關之</a:t>
            </a:r>
            <a:r>
              <a:rPr lang="zh-TW" altLang="en-US" b="1" dirty="0" smtClean="0">
                <a:solidFill>
                  <a:schemeClr val="tx1"/>
                </a:solidFill>
                <a:latin typeface="標楷體" pitchFamily="65" charset="-120"/>
              </a:rPr>
              <a:t>農業相關設施，原則不得</a:t>
            </a:r>
            <a:r>
              <a:rPr lang="zh-TW" altLang="en-US" b="1" dirty="0">
                <a:solidFill>
                  <a:schemeClr val="tx1"/>
                </a:solidFill>
                <a:latin typeface="標楷體" pitchFamily="65" charset="-120"/>
              </a:rPr>
              <a:t>變更使用特定農業區農業</a:t>
            </a:r>
            <a:r>
              <a:rPr lang="zh-TW" altLang="en-US" b="1" dirty="0" smtClean="0">
                <a:solidFill>
                  <a:schemeClr val="tx1"/>
                </a:solidFill>
                <a:latin typeface="標楷體" pitchFamily="65" charset="-120"/>
              </a:rPr>
              <a:t>用地。</a:t>
            </a:r>
            <a:endParaRPr lang="en-US" altLang="zh-TW" b="1" strike="sngStrike" dirty="0">
              <a:solidFill>
                <a:srgbClr val="FF0000"/>
              </a:solidFill>
              <a:latin typeface="標楷體" pitchFamily="65" charset="-120"/>
            </a:endParaRPr>
          </a:p>
          <a:p>
            <a:pPr marL="342900" indent="-342900" algn="just">
              <a:lnSpc>
                <a:spcPts val="3000"/>
              </a:lnSpc>
              <a:buFont typeface="Wingdings" panose="05000000000000000000" pitchFamily="2" charset="2"/>
              <a:buChar char="Ø"/>
            </a:pPr>
            <a:r>
              <a:rPr lang="zh-TW" altLang="en-US" b="1" u="sng" dirty="0" smtClean="0">
                <a:solidFill>
                  <a:srgbClr val="0000FF"/>
                </a:solidFill>
                <a:latin typeface="標楷體" pitchFamily="65" charset="-120"/>
              </a:rPr>
              <a:t>特定</a:t>
            </a:r>
            <a:r>
              <a:rPr lang="zh-TW" altLang="en-US" b="1" u="sng" dirty="0">
                <a:solidFill>
                  <a:srgbClr val="0000FF"/>
                </a:solidFill>
                <a:latin typeface="標楷體" pitchFamily="65" charset="-120"/>
              </a:rPr>
              <a:t>農業區農業</a:t>
            </a:r>
            <a:r>
              <a:rPr lang="zh-TW" altLang="en-US" b="1" u="sng" dirty="0" smtClean="0">
                <a:solidFill>
                  <a:srgbClr val="0000FF"/>
                </a:solidFill>
                <a:latin typeface="標楷體" pitchFamily="65" charset="-120"/>
              </a:rPr>
              <a:t>用地申請容許</a:t>
            </a:r>
            <a:r>
              <a:rPr lang="zh-TW" altLang="en-US" b="1" u="sng" dirty="0">
                <a:solidFill>
                  <a:srgbClr val="0000FF"/>
                </a:solidFill>
                <a:latin typeface="標楷體" pitchFamily="65" charset="-120"/>
              </a:rPr>
              <a:t>使用</a:t>
            </a:r>
            <a:r>
              <a:rPr lang="zh-TW" altLang="en-US" b="1" u="sng" dirty="0" smtClean="0">
                <a:solidFill>
                  <a:srgbClr val="0000FF"/>
                </a:solidFill>
                <a:latin typeface="標楷體" pitchFamily="65" charset="-120"/>
              </a:rPr>
              <a:t>項目</a:t>
            </a:r>
            <a:r>
              <a:rPr lang="zh-TW" altLang="en-US" b="1" dirty="0">
                <a:solidFill>
                  <a:srgbClr val="FF0000"/>
                </a:solidFill>
                <a:latin typeface="標楷體" pitchFamily="65" charset="-120"/>
              </a:rPr>
              <a:t>，</a:t>
            </a:r>
            <a:r>
              <a:rPr lang="zh-TW" altLang="en-US" b="1" dirty="0" smtClean="0">
                <a:solidFill>
                  <a:srgbClr val="FF0000"/>
                </a:solidFill>
                <a:latin typeface="標楷體" pitchFamily="65" charset="-120"/>
              </a:rPr>
              <a:t>依管制</a:t>
            </a:r>
            <a:r>
              <a:rPr lang="zh-TW" altLang="en-US" b="1" dirty="0">
                <a:solidFill>
                  <a:srgbClr val="FF0000"/>
                </a:solidFill>
                <a:latin typeface="標楷體" pitchFamily="65" charset="-120"/>
              </a:rPr>
              <a:t>規則第</a:t>
            </a:r>
            <a:r>
              <a:rPr lang="en-US" altLang="zh-TW" b="1" dirty="0" smtClean="0">
                <a:solidFill>
                  <a:srgbClr val="FF0000"/>
                </a:solidFill>
                <a:latin typeface="標楷體" pitchFamily="65" charset="-120"/>
              </a:rPr>
              <a:t>6</a:t>
            </a:r>
            <a:r>
              <a:rPr lang="zh-TW" altLang="en-US" b="1" dirty="0" smtClean="0">
                <a:solidFill>
                  <a:srgbClr val="FF0000"/>
                </a:solidFill>
                <a:latin typeface="標楷體" pitchFamily="65" charset="-120"/>
              </a:rPr>
              <a:t>條</a:t>
            </a:r>
            <a:r>
              <a:rPr lang="zh-TW" altLang="en-US" b="1" dirty="0">
                <a:solidFill>
                  <a:srgbClr val="FF0000"/>
                </a:solidFill>
                <a:latin typeface="標楷體" pitchFamily="65" charset="-120"/>
              </a:rPr>
              <a:t>附表</a:t>
            </a:r>
            <a:r>
              <a:rPr lang="en-US" altLang="zh-TW" b="1" dirty="0">
                <a:solidFill>
                  <a:srgbClr val="FF0000"/>
                </a:solidFill>
                <a:latin typeface="標楷體" pitchFamily="65" charset="-120"/>
              </a:rPr>
              <a:t>1</a:t>
            </a:r>
            <a:r>
              <a:rPr lang="zh-TW" altLang="en-US" b="1" dirty="0">
                <a:solidFill>
                  <a:srgbClr val="FF0000"/>
                </a:solidFill>
                <a:latin typeface="標楷體" pitchFamily="65" charset="-120"/>
              </a:rPr>
              <a:t>「各種使用地容許使用項目及許可使用細目表」</a:t>
            </a:r>
            <a:r>
              <a:rPr lang="zh-TW" altLang="en-US" b="1" dirty="0" smtClean="0">
                <a:solidFill>
                  <a:srgbClr val="FF0000"/>
                </a:solidFill>
                <a:latin typeface="標楷體" pitchFamily="65" charset="-120"/>
              </a:rPr>
              <a:t>所定</a:t>
            </a:r>
            <a:r>
              <a:rPr lang="zh-TW" altLang="en-US" b="1" dirty="0">
                <a:solidFill>
                  <a:srgbClr val="FF0000"/>
                </a:solidFill>
                <a:latin typeface="標楷體" pitchFamily="65" charset="-120"/>
              </a:rPr>
              <a:t>之容許使用項目及許可細目辦理之</a:t>
            </a:r>
            <a:r>
              <a:rPr lang="zh-TW" altLang="en-US" b="1" dirty="0" smtClean="0">
                <a:solidFill>
                  <a:schemeClr val="tx1"/>
                </a:solidFill>
                <a:latin typeface="標楷體" pitchFamily="65" charset="-120"/>
              </a:rPr>
              <a:t>，並依變更</a:t>
            </a:r>
            <a:r>
              <a:rPr lang="zh-TW" altLang="en-US" b="1" dirty="0">
                <a:solidFill>
                  <a:schemeClr val="tx1"/>
                </a:solidFill>
                <a:latin typeface="標楷體" pitchFamily="65" charset="-120"/>
              </a:rPr>
              <a:t>作業要點第</a:t>
            </a:r>
            <a:r>
              <a:rPr lang="en-US" altLang="zh-TW" b="1" dirty="0">
                <a:solidFill>
                  <a:schemeClr val="tx1"/>
                </a:solidFill>
                <a:latin typeface="標楷體" pitchFamily="65" charset="-120"/>
              </a:rPr>
              <a:t>5</a:t>
            </a:r>
            <a:r>
              <a:rPr lang="zh-TW" altLang="en-US" b="1" dirty="0" smtClean="0">
                <a:solidFill>
                  <a:schemeClr val="tx1"/>
                </a:solidFill>
                <a:latin typeface="標楷體" pitchFamily="65" charset="-120"/>
              </a:rPr>
              <a:t>點就有</a:t>
            </a:r>
            <a:r>
              <a:rPr lang="zh-TW" altLang="en-US" b="1" dirty="0">
                <a:solidFill>
                  <a:schemeClr val="tx1"/>
                </a:solidFill>
                <a:latin typeface="標楷體" pitchFamily="65" charset="-120"/>
              </a:rPr>
              <a:t>無影響</a:t>
            </a:r>
            <a:r>
              <a:rPr lang="zh-TW" altLang="en-US" b="1" dirty="0" smtClean="0">
                <a:solidFill>
                  <a:schemeClr val="tx1"/>
                </a:solidFill>
                <a:latin typeface="標楷體" pitchFamily="65" charset="-120"/>
              </a:rPr>
              <a:t>農業</a:t>
            </a:r>
            <a:r>
              <a:rPr lang="zh-TW" altLang="en-US" b="1" dirty="0">
                <a:solidFill>
                  <a:schemeClr val="tx1"/>
                </a:solidFill>
                <a:latin typeface="標楷體" pitchFamily="65" charset="-120"/>
              </a:rPr>
              <a:t>生產環境完整性之相關審查標準予以審查</a:t>
            </a:r>
            <a:endParaRPr lang="en-US" altLang="zh-TW" b="1" dirty="0" smtClean="0">
              <a:solidFill>
                <a:schemeClr val="tx1"/>
              </a:solidFill>
              <a:latin typeface="標楷體" pitchFamily="65" charset="-120"/>
            </a:endParaRPr>
          </a:p>
        </p:txBody>
      </p:sp>
      <p:sp>
        <p:nvSpPr>
          <p:cNvPr id="6" name="Rectangle 66"/>
          <p:cNvSpPr>
            <a:spLocks noChangeArrowheads="1"/>
          </p:cNvSpPr>
          <p:nvPr/>
        </p:nvSpPr>
        <p:spPr bwMode="auto">
          <a:xfrm>
            <a:off x="179388" y="188913"/>
            <a:ext cx="8642350" cy="792162"/>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en-US" sz="3600" b="1" dirty="0"/>
              <a:t>特定農業區不得申請變更使用之例外情形</a:t>
            </a:r>
          </a:p>
        </p:txBody>
      </p:sp>
    </p:spTree>
    <p:extLst>
      <p:ext uri="{BB962C8B-B14F-4D97-AF65-F5344CB8AC3E}">
        <p14:creationId xmlns:p14="http://schemas.microsoft.com/office/powerpoint/2010/main" val="1411672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645B0E09-765E-4A8D-822D-99205FAF722A}" type="slidenum">
              <a:rPr lang="en-US" altLang="zh-TW" smtClean="0"/>
              <a:pPr>
                <a:defRPr/>
              </a:pPr>
              <a:t>3</a:t>
            </a:fld>
            <a:endParaRPr lang="en-US" altLang="zh-TW" dirty="0"/>
          </a:p>
        </p:txBody>
      </p:sp>
      <p:sp>
        <p:nvSpPr>
          <p:cNvPr id="7" name="Rectangle 66"/>
          <p:cNvSpPr>
            <a:spLocks noChangeArrowheads="1"/>
          </p:cNvSpPr>
          <p:nvPr/>
        </p:nvSpPr>
        <p:spPr bwMode="auto">
          <a:xfrm>
            <a:off x="179388" y="188912"/>
            <a:ext cx="8642350" cy="575791"/>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en-US" sz="3600" b="1" dirty="0">
                <a:solidFill>
                  <a:schemeClr val="tx1"/>
                </a:solidFill>
                <a:latin typeface="標楷體" pitchFamily="65" charset="-120"/>
                <a:sym typeface="Webdings" pitchFamily="18" charset="2"/>
              </a:rPr>
              <a:t>新舊</a:t>
            </a:r>
            <a:r>
              <a:rPr lang="zh-TW" altLang="en-US" sz="3600" b="1" dirty="0" smtClean="0">
                <a:solidFill>
                  <a:schemeClr val="tx1"/>
                </a:solidFill>
                <a:latin typeface="標楷體" pitchFamily="65" charset="-120"/>
                <a:sym typeface="Webdings" pitchFamily="18" charset="2"/>
              </a:rPr>
              <a:t>法規適用時點</a:t>
            </a:r>
            <a:endParaRPr lang="zh-TW" altLang="en-US" sz="3600" b="1" dirty="0">
              <a:solidFill>
                <a:schemeClr val="tx1"/>
              </a:solidFill>
              <a:latin typeface="標楷體" pitchFamily="65" charset="-120"/>
              <a:sym typeface="Webdings" pitchFamily="18" charset="2"/>
            </a:endParaRPr>
          </a:p>
        </p:txBody>
      </p:sp>
      <p:sp>
        <p:nvSpPr>
          <p:cNvPr id="6" name="Rectangle 3"/>
          <p:cNvSpPr txBox="1">
            <a:spLocks noChangeArrowheads="1"/>
          </p:cNvSpPr>
          <p:nvPr/>
        </p:nvSpPr>
        <p:spPr bwMode="auto">
          <a:xfrm>
            <a:off x="467544" y="762163"/>
            <a:ext cx="8280920" cy="137069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gn="l">
              <a:lnSpc>
                <a:spcPts val="3000"/>
              </a:lnSpc>
              <a:spcBef>
                <a:spcPts val="600"/>
              </a:spcBef>
              <a:buSzPct val="90000"/>
              <a:buFont typeface="Wingdings" pitchFamily="2" charset="2"/>
              <a:buChar char="l"/>
              <a:defRPr/>
            </a:pPr>
            <a:r>
              <a:rPr kumimoji="1" lang="en-US" altLang="zh-TW"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rPr>
              <a:t>102</a:t>
            </a:r>
            <a:r>
              <a:rPr kumimoji="1" lang="zh-TW" altLang="en-US"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rPr>
              <a:t>年</a:t>
            </a:r>
            <a:r>
              <a:rPr kumimoji="1" lang="en-US" altLang="zh-TW"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rPr>
              <a:t>8</a:t>
            </a:r>
            <a:r>
              <a:rPr kumimoji="1" lang="zh-TW" altLang="en-US"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rPr>
              <a:t>月</a:t>
            </a:r>
            <a:r>
              <a:rPr kumimoji="1" lang="en-US" altLang="zh-TW"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rPr>
              <a:t>6</a:t>
            </a:r>
            <a:r>
              <a:rPr kumimoji="1" lang="zh-TW" altLang="en-US"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rPr>
              <a:t>日、</a:t>
            </a:r>
            <a:r>
              <a:rPr kumimoji="1" lang="en-US" altLang="zh-TW"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rPr>
              <a:t>109</a:t>
            </a:r>
            <a:r>
              <a:rPr kumimoji="1" lang="zh-TW" altLang="en-US"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rPr>
              <a:t>年</a:t>
            </a:r>
            <a:r>
              <a:rPr kumimoji="1" lang="en-US" altLang="zh-TW"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rPr>
              <a:t>7</a:t>
            </a:r>
            <a:r>
              <a:rPr kumimoji="1" lang="zh-TW" altLang="en-US"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rPr>
              <a:t>月</a:t>
            </a:r>
            <a:r>
              <a:rPr kumimoji="1" lang="en-US" altLang="zh-TW"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rPr>
              <a:t>6</a:t>
            </a:r>
            <a:r>
              <a:rPr lang="zh-TW" altLang="en-US" b="1" kern="0" dirty="0">
                <a:solidFill>
                  <a:srgbClr val="003366"/>
                </a:solidFill>
                <a:latin typeface="標楷體" pitchFamily="65" charset="-120"/>
              </a:rPr>
              <a:t>日修正發布</a:t>
            </a:r>
          </a:p>
          <a:p>
            <a:pPr marL="342900" marR="0" lvl="0" indent="-342900" algn="l" defTabSz="914400" rtl="0" eaLnBrk="1" fontAlgn="base" latinLnBrk="0" hangingPunct="1">
              <a:lnSpc>
                <a:spcPts val="3000"/>
              </a:lnSpc>
              <a:spcBef>
                <a:spcPts val="600"/>
              </a:spcBef>
              <a:spcAft>
                <a:spcPct val="0"/>
              </a:spcAft>
              <a:buClrTx/>
              <a:buSzPct val="90000"/>
              <a:buFont typeface="Wingdings" pitchFamily="2" charset="2"/>
              <a:buChar char="l"/>
              <a:tabLst/>
              <a:defRPr/>
            </a:pPr>
            <a:r>
              <a:rPr kumimoji="1" lang="en-US" altLang="zh-TW" b="1" i="0" u="none" strike="noStrike" kern="0" cap="none" spc="0" normalizeH="0" baseline="0" noProof="0" dirty="0" smtClean="0">
                <a:ln>
                  <a:noFill/>
                </a:ln>
                <a:solidFill>
                  <a:srgbClr val="FF0000"/>
                </a:solidFill>
                <a:effectLst/>
                <a:uLnTx/>
                <a:uFillTx/>
                <a:latin typeface="標楷體" pitchFamily="65" charset="-120"/>
                <a:ea typeface="標楷體" pitchFamily="65" charset="-120"/>
                <a:cs typeface="+mn-cs"/>
              </a:rPr>
              <a:t>109</a:t>
            </a:r>
            <a:r>
              <a:rPr kumimoji="1" lang="zh-TW" altLang="en-US" b="1" i="0" u="none" strike="noStrike" kern="0" cap="none" spc="0" normalizeH="0" baseline="0" noProof="0" dirty="0" smtClean="0">
                <a:ln>
                  <a:noFill/>
                </a:ln>
                <a:solidFill>
                  <a:srgbClr val="FF0000"/>
                </a:solidFill>
                <a:effectLst/>
                <a:uLnTx/>
                <a:uFillTx/>
                <a:latin typeface="標楷體" pitchFamily="65" charset="-120"/>
                <a:ea typeface="標楷體" pitchFamily="65" charset="-120"/>
                <a:cs typeface="+mn-cs"/>
              </a:rPr>
              <a:t>年</a:t>
            </a:r>
            <a:r>
              <a:rPr lang="en-US" altLang="zh-TW" b="1" kern="0" dirty="0" smtClean="0">
                <a:solidFill>
                  <a:srgbClr val="FF0000"/>
                </a:solidFill>
                <a:latin typeface="標楷體" pitchFamily="65" charset="-120"/>
              </a:rPr>
              <a:t>7</a:t>
            </a:r>
            <a:r>
              <a:rPr lang="zh-TW" altLang="en-US" b="1" kern="0" dirty="0" smtClean="0">
                <a:solidFill>
                  <a:srgbClr val="FF0000"/>
                </a:solidFill>
                <a:latin typeface="標楷體" pitchFamily="65" charset="-120"/>
              </a:rPr>
              <a:t>月</a:t>
            </a:r>
            <a:r>
              <a:rPr lang="en-US" altLang="zh-TW" b="1" kern="0" dirty="0" smtClean="0">
                <a:solidFill>
                  <a:srgbClr val="FF0000"/>
                </a:solidFill>
                <a:latin typeface="標楷體" pitchFamily="65" charset="-120"/>
              </a:rPr>
              <a:t>28</a:t>
            </a:r>
            <a:r>
              <a:rPr lang="zh-TW" altLang="en-US" b="1" kern="0" dirty="0" smtClean="0">
                <a:solidFill>
                  <a:srgbClr val="FF0000"/>
                </a:solidFill>
                <a:latin typeface="標楷體" pitchFamily="65" charset="-120"/>
              </a:rPr>
              <a:t>日修正發布</a:t>
            </a:r>
            <a:r>
              <a:rPr lang="en-US" altLang="zh-TW" b="1" kern="0" dirty="0" smtClean="0">
                <a:solidFill>
                  <a:srgbClr val="FF0000"/>
                </a:solidFill>
                <a:latin typeface="標楷體" pitchFamily="65" charset="-120"/>
              </a:rPr>
              <a:t>(</a:t>
            </a:r>
            <a:r>
              <a:rPr kumimoji="1" lang="en-US" altLang="zh-TW" b="1" i="0" u="none" strike="noStrike" kern="0" cap="none" spc="0" normalizeH="0" baseline="0" noProof="0" dirty="0" smtClean="0">
                <a:ln>
                  <a:noFill/>
                </a:ln>
                <a:solidFill>
                  <a:srgbClr val="FF0000"/>
                </a:solidFill>
                <a:effectLst/>
                <a:uLnTx/>
                <a:uFillTx/>
                <a:latin typeface="標楷體" pitchFamily="65" charset="-120"/>
                <a:ea typeface="標楷體" pitchFamily="65" charset="-120"/>
                <a:cs typeface="+mn-cs"/>
              </a:rPr>
              <a:t>109</a:t>
            </a:r>
            <a:r>
              <a:rPr kumimoji="1" lang="zh-TW" altLang="en-US" b="1" i="0" u="none" strike="noStrike" kern="0" cap="none" spc="0" normalizeH="0" baseline="0" noProof="0" dirty="0" smtClean="0">
                <a:ln>
                  <a:noFill/>
                </a:ln>
                <a:solidFill>
                  <a:srgbClr val="FF0000"/>
                </a:solidFill>
                <a:effectLst/>
                <a:uLnTx/>
                <a:uFillTx/>
                <a:latin typeface="標楷體" pitchFamily="65" charset="-120"/>
                <a:ea typeface="標楷體" pitchFamily="65" charset="-120"/>
                <a:cs typeface="+mn-cs"/>
              </a:rPr>
              <a:t>年</a:t>
            </a:r>
            <a:r>
              <a:rPr kumimoji="1" lang="en-US" altLang="zh-TW" b="1" i="0" u="none" strike="noStrike" kern="0" cap="none" spc="0" normalizeH="0" baseline="0" noProof="0" dirty="0" smtClean="0">
                <a:ln>
                  <a:noFill/>
                </a:ln>
                <a:solidFill>
                  <a:srgbClr val="FF0000"/>
                </a:solidFill>
                <a:effectLst/>
                <a:uLnTx/>
                <a:uFillTx/>
                <a:latin typeface="標楷體" pitchFamily="65" charset="-120"/>
                <a:ea typeface="標楷體" pitchFamily="65" charset="-120"/>
                <a:cs typeface="+mn-cs"/>
              </a:rPr>
              <a:t>8</a:t>
            </a:r>
            <a:r>
              <a:rPr kumimoji="1" lang="zh-TW" altLang="en-US" b="1" i="0" u="none" strike="noStrike" kern="0" cap="none" spc="0" normalizeH="0" baseline="0" noProof="0" dirty="0" smtClean="0">
                <a:ln>
                  <a:noFill/>
                </a:ln>
                <a:solidFill>
                  <a:srgbClr val="FF0000"/>
                </a:solidFill>
                <a:effectLst/>
                <a:uLnTx/>
                <a:uFillTx/>
                <a:latin typeface="標楷體" pitchFamily="65" charset="-120"/>
                <a:ea typeface="標楷體" pitchFamily="65" charset="-120"/>
                <a:cs typeface="+mn-cs"/>
              </a:rPr>
              <a:t>月</a:t>
            </a:r>
            <a:r>
              <a:rPr kumimoji="1" lang="en-US" altLang="zh-TW" b="1" i="0" u="none" strike="noStrike" kern="0" cap="none" spc="0" normalizeH="0" baseline="0" noProof="0" dirty="0" smtClean="0">
                <a:ln>
                  <a:noFill/>
                </a:ln>
                <a:solidFill>
                  <a:srgbClr val="FF0000"/>
                </a:solidFill>
                <a:effectLst/>
                <a:uLnTx/>
                <a:uFillTx/>
                <a:latin typeface="標楷體" pitchFamily="65" charset="-120"/>
                <a:ea typeface="標楷體" pitchFamily="65" charset="-120"/>
                <a:cs typeface="+mn-cs"/>
              </a:rPr>
              <a:t>1</a:t>
            </a:r>
            <a:r>
              <a:rPr kumimoji="1" lang="zh-TW" altLang="en-US" b="1" i="0" u="none" strike="noStrike" kern="0" cap="none" spc="0" normalizeH="0" baseline="0" noProof="0" dirty="0" smtClean="0">
                <a:ln>
                  <a:noFill/>
                </a:ln>
                <a:solidFill>
                  <a:srgbClr val="FF0000"/>
                </a:solidFill>
                <a:effectLst/>
                <a:uLnTx/>
                <a:uFillTx/>
                <a:latin typeface="標楷體" pitchFamily="65" charset="-120"/>
                <a:ea typeface="標楷體" pitchFamily="65" charset="-120"/>
                <a:cs typeface="+mn-cs"/>
              </a:rPr>
              <a:t>日生效</a:t>
            </a:r>
            <a:r>
              <a:rPr kumimoji="1" lang="en-US" altLang="zh-TW" b="1" i="0" u="none" strike="noStrike" kern="0" cap="none" spc="0" normalizeH="0" baseline="0" noProof="0" dirty="0" smtClean="0">
                <a:ln>
                  <a:noFill/>
                </a:ln>
                <a:solidFill>
                  <a:srgbClr val="FF0000"/>
                </a:solidFill>
                <a:effectLst/>
                <a:uLnTx/>
                <a:uFillTx/>
                <a:latin typeface="標楷體" pitchFamily="65" charset="-120"/>
                <a:ea typeface="標楷體" pitchFamily="65" charset="-120"/>
                <a:cs typeface="+mn-cs"/>
              </a:rPr>
              <a:t>)</a:t>
            </a:r>
          </a:p>
          <a:p>
            <a:pPr marL="342900" marR="0" lvl="0" indent="-342900" algn="l" defTabSz="914400" rtl="0" eaLnBrk="1" fontAlgn="base" latinLnBrk="0" hangingPunct="1">
              <a:lnSpc>
                <a:spcPts val="3000"/>
              </a:lnSpc>
              <a:spcBef>
                <a:spcPts val="600"/>
              </a:spcBef>
              <a:spcAft>
                <a:spcPct val="0"/>
              </a:spcAft>
              <a:buClrTx/>
              <a:buSzPct val="90000"/>
              <a:buFont typeface="Wingdings" pitchFamily="2" charset="2"/>
              <a:buChar char="l"/>
              <a:tabLst/>
              <a:defRPr/>
            </a:pPr>
            <a:r>
              <a:rPr lang="en-US" altLang="zh-TW" b="1" kern="0" dirty="0" smtClean="0">
                <a:solidFill>
                  <a:srgbClr val="FF0000"/>
                </a:solidFill>
                <a:latin typeface="標楷體" pitchFamily="65" charset="-120"/>
              </a:rPr>
              <a:t>111</a:t>
            </a:r>
            <a:r>
              <a:rPr lang="zh-TW" altLang="en-US" b="1" kern="0" dirty="0" smtClean="0">
                <a:solidFill>
                  <a:srgbClr val="FF0000"/>
                </a:solidFill>
                <a:latin typeface="標楷體" pitchFamily="65" charset="-120"/>
              </a:rPr>
              <a:t>年</a:t>
            </a:r>
            <a:r>
              <a:rPr lang="en-US" altLang="zh-TW" b="1" kern="0" dirty="0" smtClean="0">
                <a:solidFill>
                  <a:srgbClr val="FF0000"/>
                </a:solidFill>
                <a:latin typeface="標楷體" pitchFamily="65" charset="-120"/>
              </a:rPr>
              <a:t>3</a:t>
            </a:r>
            <a:r>
              <a:rPr lang="zh-TW" altLang="en-US" b="1" kern="0" dirty="0" smtClean="0">
                <a:solidFill>
                  <a:srgbClr val="FF0000"/>
                </a:solidFill>
                <a:latin typeface="標楷體" pitchFamily="65" charset="-120"/>
              </a:rPr>
              <a:t>月</a:t>
            </a:r>
            <a:r>
              <a:rPr lang="en-US" altLang="zh-TW" b="1" kern="0" dirty="0" smtClean="0">
                <a:solidFill>
                  <a:srgbClr val="FF0000"/>
                </a:solidFill>
                <a:latin typeface="標楷體" pitchFamily="65" charset="-120"/>
              </a:rPr>
              <a:t>17</a:t>
            </a:r>
            <a:r>
              <a:rPr lang="zh-TW" altLang="en-US" b="1" kern="0" dirty="0" smtClean="0">
                <a:solidFill>
                  <a:srgbClr val="FF0000"/>
                </a:solidFill>
                <a:latin typeface="標楷體" pitchFamily="65" charset="-120"/>
              </a:rPr>
              <a:t>日修正發布</a:t>
            </a:r>
            <a:endParaRPr kumimoji="1" lang="en-US" altLang="zh-TW" b="1" i="0" u="none" strike="noStrike" kern="0" cap="none" spc="0" normalizeH="0" baseline="0" noProof="0" dirty="0" smtClean="0">
              <a:ln>
                <a:noFill/>
              </a:ln>
              <a:solidFill>
                <a:srgbClr val="FF0000"/>
              </a:solidFill>
              <a:effectLst/>
              <a:uLnTx/>
              <a:uFillTx/>
              <a:latin typeface="標楷體" pitchFamily="65" charset="-120"/>
              <a:ea typeface="標楷體" pitchFamily="65" charset="-120"/>
              <a:cs typeface="+mn-cs"/>
            </a:endParaRPr>
          </a:p>
          <a:p>
            <a:pPr marL="342900" marR="0" lvl="0" indent="-342900" algn="l" defTabSz="914400" rtl="0" eaLnBrk="1" fontAlgn="base" latinLnBrk="0" hangingPunct="1">
              <a:lnSpc>
                <a:spcPts val="3000"/>
              </a:lnSpc>
              <a:spcBef>
                <a:spcPts val="600"/>
              </a:spcBef>
              <a:spcAft>
                <a:spcPct val="0"/>
              </a:spcAft>
              <a:buClrTx/>
              <a:buSzPct val="90000"/>
              <a:buFont typeface="Wingdings" pitchFamily="2" charset="2"/>
              <a:buChar char="l"/>
              <a:tabLst/>
              <a:defRPr/>
            </a:pPr>
            <a:r>
              <a:rPr kumimoji="1" lang="zh-TW" altLang="en-US"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rPr>
              <a:t>依據中央法規標準法第</a:t>
            </a:r>
            <a:r>
              <a:rPr kumimoji="1" lang="en-US" altLang="zh-TW"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rPr>
              <a:t>18</a:t>
            </a:r>
            <a:r>
              <a:rPr kumimoji="1" lang="zh-TW" altLang="en-US"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rPr>
              <a:t>條規定之新舊法規適用時點：</a:t>
            </a:r>
            <a:endParaRPr kumimoji="1" lang="en-US" altLang="zh-TW"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endParaRPr>
          </a:p>
        </p:txBody>
      </p:sp>
      <p:sp>
        <p:nvSpPr>
          <p:cNvPr id="8" name="圓角矩形 15"/>
          <p:cNvSpPr>
            <a:spLocks noChangeArrowheads="1"/>
          </p:cNvSpPr>
          <p:nvPr/>
        </p:nvSpPr>
        <p:spPr bwMode="auto">
          <a:xfrm>
            <a:off x="213130" y="2567892"/>
            <a:ext cx="2179637" cy="575171"/>
          </a:xfrm>
          <a:prstGeom prst="roundRect">
            <a:avLst>
              <a:gd name="adj" fmla="val 16667"/>
            </a:avLst>
          </a:prstGeom>
          <a:gradFill flip="none" rotWithShape="1">
            <a:gsLst>
              <a:gs pos="0">
                <a:schemeClr val="tx1">
                  <a:lumMod val="10000"/>
                  <a:lumOff val="90000"/>
                  <a:shade val="30000"/>
                  <a:satMod val="115000"/>
                </a:schemeClr>
              </a:gs>
              <a:gs pos="50000">
                <a:schemeClr val="tx1">
                  <a:lumMod val="10000"/>
                  <a:lumOff val="90000"/>
                  <a:shade val="67500"/>
                  <a:satMod val="115000"/>
                </a:schemeClr>
              </a:gs>
              <a:gs pos="100000">
                <a:schemeClr val="tx1">
                  <a:lumMod val="10000"/>
                  <a:lumOff val="90000"/>
                  <a:shade val="100000"/>
                  <a:satMod val="115000"/>
                </a:schemeClr>
              </a:gs>
            </a:gsLst>
            <a:lin ang="2700000" scaled="1"/>
            <a:tileRect/>
          </a:gradFill>
          <a:ln w="9525" algn="ctr">
            <a:solidFill>
              <a:schemeClr val="tx1"/>
            </a:solidFill>
            <a:round/>
            <a:headEnd/>
            <a:tailEnd/>
          </a:ln>
        </p:spPr>
        <p:txBody>
          <a:bodyPr wrap="none" anchor="ctr"/>
          <a:lstStyle/>
          <a:p>
            <a:pPr>
              <a:defRPr/>
            </a:pPr>
            <a:r>
              <a:rPr lang="zh-TW" altLang="en-US" b="1" dirty="0" smtClean="0">
                <a:solidFill>
                  <a:srgbClr val="000099"/>
                </a:solidFill>
              </a:rPr>
              <a:t>從新原則</a:t>
            </a:r>
            <a:endParaRPr lang="en-US" altLang="zh-TW" b="1" dirty="0">
              <a:solidFill>
                <a:srgbClr val="000099"/>
              </a:solidFill>
            </a:endParaRPr>
          </a:p>
        </p:txBody>
      </p:sp>
      <p:sp>
        <p:nvSpPr>
          <p:cNvPr id="9" name="剪去單一角落矩形 8"/>
          <p:cNvSpPr/>
          <p:nvPr/>
        </p:nvSpPr>
        <p:spPr bwMode="auto">
          <a:xfrm>
            <a:off x="2555776" y="2564903"/>
            <a:ext cx="6191250" cy="720081"/>
          </a:xfrm>
          <a:prstGeom prst="snip1Rect">
            <a:avLst/>
          </a:prstGeom>
          <a:gradFill flip="none" rotWithShape="1">
            <a:gsLst>
              <a:gs pos="0">
                <a:srgbClr val="5E9EFF"/>
              </a:gs>
              <a:gs pos="39999">
                <a:srgbClr val="85C2FF"/>
              </a:gs>
              <a:gs pos="70000">
                <a:srgbClr val="C4D6EB"/>
              </a:gs>
              <a:gs pos="100000">
                <a:srgbClr val="FFEBFA"/>
              </a:gs>
            </a:gsLst>
            <a:lin ang="5400000" scaled="0"/>
            <a:tileRect/>
          </a:gradFill>
          <a:ln w="9525" cap="flat" cmpd="sng" algn="ctr">
            <a:solidFill>
              <a:schemeClr val="tx1"/>
            </a:solidFill>
            <a:prstDash val="solid"/>
            <a:round/>
            <a:headEnd type="none" w="med" len="med"/>
            <a:tailEnd type="none" w="med" len="med"/>
          </a:ln>
          <a:effectLst/>
        </p:spPr>
        <p:txBody>
          <a:bodyPr wrap="none" anchor="ctr"/>
          <a:lstStyle/>
          <a:p>
            <a:pPr algn="l">
              <a:buFont typeface="Wingdings" pitchFamily="2" charset="2"/>
              <a:buChar char="l"/>
              <a:defRPr/>
            </a:pPr>
            <a:r>
              <a:rPr lang="zh-TW" altLang="en-US" b="1" dirty="0" smtClean="0">
                <a:solidFill>
                  <a:schemeClr val="tx1"/>
                </a:solidFill>
              </a:rPr>
              <a:t>人民申請許可案件，原則上適用新法規</a:t>
            </a:r>
            <a:endParaRPr lang="en-US" altLang="zh-TW" b="1" dirty="0">
              <a:solidFill>
                <a:schemeClr val="tx1"/>
              </a:solidFill>
            </a:endParaRPr>
          </a:p>
        </p:txBody>
      </p:sp>
      <p:sp>
        <p:nvSpPr>
          <p:cNvPr id="10" name="圓角矩形 17"/>
          <p:cNvSpPr>
            <a:spLocks noChangeArrowheads="1"/>
          </p:cNvSpPr>
          <p:nvPr/>
        </p:nvSpPr>
        <p:spPr bwMode="auto">
          <a:xfrm>
            <a:off x="295266" y="3583325"/>
            <a:ext cx="2160240" cy="721171"/>
          </a:xfrm>
          <a:prstGeom prst="roundRect">
            <a:avLst>
              <a:gd name="adj" fmla="val 16667"/>
            </a:avLst>
          </a:prstGeom>
          <a:gradFill flip="none" rotWithShape="1">
            <a:gsLst>
              <a:gs pos="0">
                <a:schemeClr val="tx1">
                  <a:lumMod val="10000"/>
                  <a:lumOff val="90000"/>
                  <a:shade val="30000"/>
                  <a:satMod val="115000"/>
                </a:schemeClr>
              </a:gs>
              <a:gs pos="50000">
                <a:schemeClr val="tx1">
                  <a:lumMod val="10000"/>
                  <a:lumOff val="90000"/>
                  <a:shade val="67500"/>
                  <a:satMod val="115000"/>
                </a:schemeClr>
              </a:gs>
              <a:gs pos="100000">
                <a:schemeClr val="tx1">
                  <a:lumMod val="10000"/>
                  <a:lumOff val="90000"/>
                  <a:shade val="100000"/>
                  <a:satMod val="115000"/>
                </a:schemeClr>
              </a:gs>
            </a:gsLst>
            <a:lin ang="2700000" scaled="1"/>
            <a:tileRect/>
          </a:gradFill>
          <a:ln w="9525" algn="ctr">
            <a:solidFill>
              <a:schemeClr val="tx1"/>
            </a:solidFill>
            <a:round/>
            <a:headEnd/>
            <a:tailEnd/>
          </a:ln>
        </p:spPr>
        <p:txBody>
          <a:bodyPr wrap="none" anchor="ctr"/>
          <a:lstStyle/>
          <a:p>
            <a:pPr>
              <a:defRPr/>
            </a:pPr>
            <a:r>
              <a:rPr lang="zh-TW" altLang="en-US" b="1" dirty="0" smtClean="0">
                <a:solidFill>
                  <a:srgbClr val="000099"/>
                </a:solidFill>
              </a:rPr>
              <a:t>從優原則</a:t>
            </a:r>
            <a:endParaRPr lang="en-US" altLang="zh-TW" b="1" dirty="0">
              <a:solidFill>
                <a:srgbClr val="000099"/>
              </a:solidFill>
            </a:endParaRPr>
          </a:p>
        </p:txBody>
      </p:sp>
      <p:sp>
        <p:nvSpPr>
          <p:cNvPr id="11" name="剪去單一角落矩形 10"/>
          <p:cNvSpPr/>
          <p:nvPr/>
        </p:nvSpPr>
        <p:spPr bwMode="auto">
          <a:xfrm>
            <a:off x="2567269" y="3284984"/>
            <a:ext cx="6192688" cy="1298302"/>
          </a:xfrm>
          <a:prstGeom prst="snip1Rect">
            <a:avLst/>
          </a:prstGeom>
          <a:gradFill flip="none" rotWithShape="1">
            <a:gsLst>
              <a:gs pos="0">
                <a:srgbClr val="5E9EFF"/>
              </a:gs>
              <a:gs pos="39999">
                <a:srgbClr val="85C2FF"/>
              </a:gs>
              <a:gs pos="70000">
                <a:srgbClr val="C4D6EB"/>
              </a:gs>
              <a:gs pos="100000">
                <a:srgbClr val="FFEBFA"/>
              </a:gs>
            </a:gsLst>
            <a:lin ang="5400000" scaled="0"/>
            <a:tileRect/>
          </a:gradFill>
          <a:ln w="9525" cap="flat" cmpd="sng" algn="ctr">
            <a:solidFill>
              <a:schemeClr val="tx1"/>
            </a:solidFill>
            <a:prstDash val="solid"/>
            <a:round/>
            <a:headEnd type="none" w="med" len="med"/>
            <a:tailEnd type="none" w="med" len="med"/>
          </a:ln>
          <a:effectLst/>
        </p:spPr>
        <p:txBody>
          <a:bodyPr wrap="square" anchor="ctr"/>
          <a:lstStyle/>
          <a:p>
            <a:pPr marL="360363" indent="-276225" algn="l">
              <a:buFont typeface="Wingdings" pitchFamily="2" charset="2"/>
              <a:buChar char="l"/>
              <a:defRPr/>
            </a:pPr>
            <a:r>
              <a:rPr lang="zh-TW" altLang="en-US" b="1" dirty="0" smtClean="0">
                <a:solidFill>
                  <a:schemeClr val="tx1"/>
                </a:solidFill>
              </a:rPr>
              <a:t>新法規與舊法規相比較結果，舊法規對於申請人較有利者，</a:t>
            </a:r>
            <a:r>
              <a:rPr lang="zh-TW" altLang="en-US" b="1" u="sng" dirty="0" smtClean="0">
                <a:solidFill>
                  <a:srgbClr val="660066"/>
                </a:solidFill>
              </a:rPr>
              <a:t>且新法規並未廢除或禁止所聲請之事項</a:t>
            </a:r>
            <a:r>
              <a:rPr lang="zh-TW" altLang="en-US" b="1" dirty="0" smtClean="0">
                <a:solidFill>
                  <a:schemeClr val="tx1"/>
                </a:solidFill>
              </a:rPr>
              <a:t>，則仍適用舊法規</a:t>
            </a:r>
            <a:endParaRPr lang="en-US" altLang="zh-TW" b="1" dirty="0">
              <a:solidFill>
                <a:schemeClr val="tx1"/>
              </a:solidFill>
            </a:endParaRPr>
          </a:p>
        </p:txBody>
      </p:sp>
      <p:sp>
        <p:nvSpPr>
          <p:cNvPr id="17" name="圓角矩形 16"/>
          <p:cNvSpPr/>
          <p:nvPr/>
        </p:nvSpPr>
        <p:spPr bwMode="auto">
          <a:xfrm>
            <a:off x="1375386" y="4672516"/>
            <a:ext cx="7445086" cy="916724"/>
          </a:xfrm>
          <a:prstGeom prst="roundRect">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l"/>
            <a:r>
              <a:rPr lang="zh-TW" altLang="zh-TW" b="1" kern="0" dirty="0" smtClean="0">
                <a:solidFill>
                  <a:schemeClr val="tx1"/>
                </a:solidFill>
                <a:latin typeface="標楷體" pitchFamily="65" charset="-120"/>
              </a:rPr>
              <a:t>第</a:t>
            </a:r>
            <a:r>
              <a:rPr lang="en-US" altLang="zh-TW" b="1" kern="0" dirty="0" smtClean="0">
                <a:solidFill>
                  <a:schemeClr val="tx1"/>
                </a:solidFill>
                <a:latin typeface="標楷體" pitchFamily="65" charset="-120"/>
              </a:rPr>
              <a:t>6</a:t>
            </a:r>
            <a:r>
              <a:rPr lang="zh-TW" altLang="zh-TW" b="1" kern="0" dirty="0" smtClean="0">
                <a:solidFill>
                  <a:schemeClr val="tx1"/>
                </a:solidFill>
                <a:latin typeface="標楷體" pitchFamily="65" charset="-120"/>
              </a:rPr>
              <a:t>點</a:t>
            </a:r>
            <a:r>
              <a:rPr lang="zh-TW" altLang="en-US" b="1" kern="0" dirty="0" smtClean="0">
                <a:solidFill>
                  <a:schemeClr val="tx1"/>
                </a:solidFill>
                <a:latin typeface="標楷體" pitchFamily="65" charset="-120"/>
              </a:rPr>
              <a:t>、第</a:t>
            </a:r>
            <a:r>
              <a:rPr lang="en-US" altLang="zh-TW" b="1" kern="0" dirty="0" smtClean="0">
                <a:solidFill>
                  <a:schemeClr val="tx1"/>
                </a:solidFill>
                <a:latin typeface="標楷體" pitchFamily="65" charset="-120"/>
              </a:rPr>
              <a:t>7</a:t>
            </a:r>
            <a:r>
              <a:rPr lang="zh-TW" altLang="en-US" b="1" kern="0" dirty="0" smtClean="0">
                <a:solidFill>
                  <a:schemeClr val="tx1"/>
                </a:solidFill>
                <a:latin typeface="標楷體" pitchFamily="65" charset="-120"/>
              </a:rPr>
              <a:t>點及第</a:t>
            </a:r>
            <a:r>
              <a:rPr lang="en-US" altLang="zh-TW" b="1" kern="0" dirty="0" smtClean="0">
                <a:solidFill>
                  <a:schemeClr val="tx1"/>
                </a:solidFill>
                <a:latin typeface="標楷體" pitchFamily="65" charset="-120"/>
              </a:rPr>
              <a:t>7</a:t>
            </a:r>
            <a:r>
              <a:rPr lang="zh-TW" altLang="en-US" b="1" kern="0" dirty="0" smtClean="0">
                <a:solidFill>
                  <a:schemeClr val="tx1"/>
                </a:solidFill>
                <a:latin typeface="標楷體" pitchFamily="65" charset="-120"/>
              </a:rPr>
              <a:t>點之</a:t>
            </a:r>
            <a:r>
              <a:rPr lang="en-US" altLang="zh-TW" b="1" kern="0" dirty="0" smtClean="0">
                <a:solidFill>
                  <a:schemeClr val="tx1"/>
                </a:solidFill>
                <a:latin typeface="標楷體" pitchFamily="65" charset="-120"/>
              </a:rPr>
              <a:t>1</a:t>
            </a:r>
            <a:r>
              <a:rPr lang="zh-TW" altLang="en-US" b="1" kern="0" dirty="0" smtClean="0">
                <a:solidFill>
                  <a:schemeClr val="tx1"/>
                </a:solidFill>
                <a:latin typeface="標楷體" pitchFamily="65" charset="-120"/>
              </a:rPr>
              <a:t>規定</a:t>
            </a:r>
            <a:r>
              <a:rPr lang="zh-TW" altLang="zh-TW" b="1" kern="0" dirty="0" smtClean="0">
                <a:solidFill>
                  <a:schemeClr val="tx1"/>
                </a:solidFill>
              </a:rPr>
              <a:t>得變更使用之例外情形</a:t>
            </a:r>
            <a:endParaRPr lang="en-US" altLang="zh-TW" b="1" kern="0" dirty="0" smtClean="0">
              <a:solidFill>
                <a:schemeClr val="tx1"/>
              </a:solidFill>
            </a:endParaRPr>
          </a:p>
          <a:p>
            <a:pPr algn="l"/>
            <a:r>
              <a:rPr lang="zh-TW" altLang="zh-TW" b="1" kern="0" dirty="0" smtClean="0">
                <a:solidFill>
                  <a:schemeClr val="tx1"/>
                </a:solidFill>
              </a:rPr>
              <a:t>其性質上係</a:t>
            </a:r>
            <a:r>
              <a:rPr lang="zh-TW" altLang="zh-TW" b="1" u="sng" kern="0" dirty="0" smtClean="0">
                <a:solidFill>
                  <a:srgbClr val="FF0000"/>
                </a:solidFill>
              </a:rPr>
              <a:t>屬「限制規定」</a:t>
            </a:r>
            <a:r>
              <a:rPr lang="zh-TW" altLang="en-US" b="1" u="sng" kern="0" dirty="0" smtClean="0">
                <a:solidFill>
                  <a:srgbClr val="C00000"/>
                </a:solidFill>
              </a:rPr>
              <a:t>，</a:t>
            </a:r>
            <a:r>
              <a:rPr lang="zh-TW" altLang="zh-TW" b="1" u="sng" kern="0" dirty="0" smtClean="0">
                <a:solidFill>
                  <a:srgbClr val="C00000"/>
                </a:solidFill>
              </a:rPr>
              <a:t>非「禁止聲請事項」</a:t>
            </a:r>
            <a:endParaRPr kumimoji="1" lang="zh-TW" altLang="en-US" sz="2400" b="0" i="0" u="sng" strike="noStrike" cap="none" normalizeH="0" baseline="0" dirty="0" smtClean="0">
              <a:ln>
                <a:noFill/>
              </a:ln>
              <a:solidFill>
                <a:srgbClr val="C00000"/>
              </a:solidFill>
              <a:effectLst/>
              <a:latin typeface="Times New Roman" pitchFamily="18" charset="0"/>
              <a:ea typeface="標楷體" pitchFamily="65" charset="-120"/>
            </a:endParaRPr>
          </a:p>
        </p:txBody>
      </p:sp>
      <p:sp>
        <p:nvSpPr>
          <p:cNvPr id="12" name="矩形 11"/>
          <p:cNvSpPr/>
          <p:nvPr/>
        </p:nvSpPr>
        <p:spPr>
          <a:xfrm>
            <a:off x="312272" y="5685055"/>
            <a:ext cx="8715436" cy="1200329"/>
          </a:xfrm>
          <a:prstGeom prst="rect">
            <a:avLst/>
          </a:prstGeom>
        </p:spPr>
        <p:txBody>
          <a:bodyPr wrap="square">
            <a:spAutoFit/>
          </a:bodyPr>
          <a:lstStyle/>
          <a:p>
            <a:pPr marL="342900" indent="-342900" algn="l">
              <a:buFont typeface="Wingdings" panose="05000000000000000000" pitchFamily="2" charset="2"/>
              <a:buChar char="l"/>
            </a:pPr>
            <a:r>
              <a:rPr lang="zh-TW" altLang="en-US" b="1" kern="0" dirty="0" smtClean="0">
                <a:solidFill>
                  <a:srgbClr val="FF0000"/>
                </a:solidFill>
              </a:rPr>
              <a:t>修正規定生效日前，已向</a:t>
            </a:r>
            <a:r>
              <a:rPr lang="zh-TW" altLang="en-US" b="1" u="sng" kern="0" dirty="0" smtClean="0">
                <a:solidFill>
                  <a:srgbClr val="FF0000"/>
                </a:solidFill>
              </a:rPr>
              <a:t>受理機關</a:t>
            </a:r>
            <a:r>
              <a:rPr lang="zh-TW" altLang="en-US" b="1" kern="0" dirty="0" smtClean="0">
                <a:solidFill>
                  <a:srgbClr val="FF0000"/>
                </a:solidFill>
              </a:rPr>
              <a:t>提出申請之案件，於辦理程序終結前，得依從優原則之意旨以舊法規繼續處理。</a:t>
            </a:r>
            <a:endParaRPr lang="en-US" altLang="zh-TW" b="1" kern="0" dirty="0" smtClean="0">
              <a:solidFill>
                <a:srgbClr val="FF0000"/>
              </a:solidFill>
            </a:endParaRPr>
          </a:p>
          <a:p>
            <a:pPr marL="342900" indent="-342900" algn="l">
              <a:buFont typeface="Wingdings" panose="05000000000000000000" pitchFamily="2" charset="2"/>
              <a:buChar char="l"/>
            </a:pPr>
            <a:r>
              <a:rPr lang="zh-TW" altLang="en-US" b="1" kern="0" dirty="0">
                <a:solidFill>
                  <a:srgbClr val="000099"/>
                </a:solidFill>
              </a:rPr>
              <a:t>受理機關可為</a:t>
            </a:r>
            <a:r>
              <a:rPr lang="zh-TW" altLang="zh-TW" b="1" u="sng" kern="0" dirty="0">
                <a:solidFill>
                  <a:srgbClr val="660066"/>
                </a:solidFill>
              </a:rPr>
              <a:t>目的事業主管機關</a:t>
            </a:r>
            <a:r>
              <a:rPr lang="zh-TW" altLang="zh-TW" b="1" kern="0" dirty="0">
                <a:solidFill>
                  <a:srgbClr val="000099"/>
                </a:solidFill>
              </a:rPr>
              <a:t>，亦或為</a:t>
            </a:r>
            <a:r>
              <a:rPr lang="zh-TW" altLang="zh-TW" b="1" u="sng" kern="0" dirty="0">
                <a:solidFill>
                  <a:srgbClr val="660066"/>
                </a:solidFill>
              </a:rPr>
              <a:t>直轄市、縣</a:t>
            </a:r>
            <a:r>
              <a:rPr lang="en-US" altLang="zh-TW" b="1" u="sng" kern="0" dirty="0">
                <a:solidFill>
                  <a:srgbClr val="660066"/>
                </a:solidFill>
              </a:rPr>
              <a:t>(</a:t>
            </a:r>
            <a:r>
              <a:rPr lang="zh-TW" altLang="zh-TW" b="1" u="sng" kern="0" dirty="0">
                <a:solidFill>
                  <a:srgbClr val="660066"/>
                </a:solidFill>
              </a:rPr>
              <a:t>市</a:t>
            </a:r>
            <a:r>
              <a:rPr lang="en-US" altLang="zh-TW" b="1" u="sng" kern="0" dirty="0">
                <a:solidFill>
                  <a:srgbClr val="660066"/>
                </a:solidFill>
              </a:rPr>
              <a:t>)</a:t>
            </a:r>
            <a:r>
              <a:rPr lang="zh-TW" altLang="zh-TW" b="1" u="sng" kern="0" dirty="0">
                <a:solidFill>
                  <a:srgbClr val="660066"/>
                </a:solidFill>
              </a:rPr>
              <a:t>政府</a:t>
            </a:r>
            <a:r>
              <a:rPr lang="zh-TW" altLang="en-US" b="1" kern="0" dirty="0">
                <a:solidFill>
                  <a:srgbClr val="000099"/>
                </a:solidFill>
              </a:rPr>
              <a:t>。</a:t>
            </a:r>
          </a:p>
        </p:txBody>
      </p:sp>
    </p:spTree>
    <p:extLst>
      <p:ext uri="{BB962C8B-B14F-4D97-AF65-F5344CB8AC3E}">
        <p14:creationId xmlns:p14="http://schemas.microsoft.com/office/powerpoint/2010/main" val="8519043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30</a:t>
            </a:fld>
            <a:endParaRPr lang="en-US" altLang="zh-TW" dirty="0"/>
          </a:p>
        </p:txBody>
      </p:sp>
      <p:sp>
        <p:nvSpPr>
          <p:cNvPr id="7"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en-US" sz="3600" b="1" dirty="0"/>
              <a:t>審</a:t>
            </a:r>
            <a:r>
              <a:rPr lang="zh-TW" altLang="en-US" sz="3600" b="1" dirty="0" smtClean="0"/>
              <a:t>認優良農地函示</a:t>
            </a:r>
            <a:endParaRPr lang="zh-TW" altLang="en-US" sz="3600" b="1" dirty="0"/>
          </a:p>
        </p:txBody>
      </p:sp>
      <p:sp>
        <p:nvSpPr>
          <p:cNvPr id="9" name="圓角矩形 21"/>
          <p:cNvSpPr>
            <a:spLocks noChangeArrowheads="1"/>
          </p:cNvSpPr>
          <p:nvPr/>
        </p:nvSpPr>
        <p:spPr bwMode="auto">
          <a:xfrm>
            <a:off x="251520" y="1124744"/>
            <a:ext cx="8642350" cy="5500726"/>
          </a:xfrm>
          <a:prstGeom prst="roundRect">
            <a:avLst>
              <a:gd name="adj" fmla="val 16667"/>
            </a:avLst>
          </a:prstGeom>
          <a:solidFill>
            <a:srgbClr val="FFFF99">
              <a:alpha val="2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lgn="r">
              <a:spcAft>
                <a:spcPts val="600"/>
              </a:spcAft>
              <a:buClr>
                <a:schemeClr val="tx1"/>
              </a:buClr>
            </a:pPr>
            <a:r>
              <a:rPr lang="en-US" altLang="zh-TW" sz="2000" dirty="0">
                <a:solidFill>
                  <a:schemeClr val="tx1"/>
                </a:solidFill>
                <a:latin typeface="標楷體" panose="03000509000000000000" pitchFamily="65" charset="-120"/>
              </a:rPr>
              <a:t>(107</a:t>
            </a:r>
            <a:r>
              <a:rPr lang="zh-TW" altLang="en-US" sz="2000" dirty="0">
                <a:solidFill>
                  <a:schemeClr val="tx1"/>
                </a:solidFill>
                <a:latin typeface="標楷體" panose="03000509000000000000" pitchFamily="65" charset="-120"/>
              </a:rPr>
              <a:t>年</a:t>
            </a:r>
            <a:r>
              <a:rPr lang="en-US" altLang="zh-TW" sz="2000" dirty="0">
                <a:solidFill>
                  <a:schemeClr val="tx1"/>
                </a:solidFill>
                <a:latin typeface="標楷體" panose="03000509000000000000" pitchFamily="65" charset="-120"/>
              </a:rPr>
              <a:t>4</a:t>
            </a:r>
            <a:r>
              <a:rPr lang="zh-TW" altLang="en-US" sz="2000" dirty="0">
                <a:solidFill>
                  <a:schemeClr val="tx1"/>
                </a:solidFill>
                <a:latin typeface="標楷體" panose="03000509000000000000" pitchFamily="65" charset="-120"/>
              </a:rPr>
              <a:t>月</a:t>
            </a:r>
            <a:r>
              <a:rPr lang="en-US" altLang="zh-TW" sz="2000" dirty="0">
                <a:solidFill>
                  <a:schemeClr val="tx1"/>
                </a:solidFill>
                <a:latin typeface="標楷體" panose="03000509000000000000" pitchFamily="65" charset="-120"/>
              </a:rPr>
              <a:t>23</a:t>
            </a:r>
            <a:r>
              <a:rPr lang="zh-TW" altLang="en-US" sz="2000" dirty="0">
                <a:solidFill>
                  <a:schemeClr val="tx1"/>
                </a:solidFill>
                <a:latin typeface="標楷體" panose="03000509000000000000" pitchFamily="65" charset="-120"/>
              </a:rPr>
              <a:t>日農企字第</a:t>
            </a:r>
            <a:r>
              <a:rPr lang="en-US" altLang="zh-TW" sz="2000" dirty="0">
                <a:solidFill>
                  <a:schemeClr val="tx1"/>
                </a:solidFill>
                <a:latin typeface="標楷體" panose="03000509000000000000" pitchFamily="65" charset="-120"/>
              </a:rPr>
              <a:t>1070214855</a:t>
            </a:r>
            <a:r>
              <a:rPr lang="zh-TW" altLang="en-US" sz="2000" dirty="0">
                <a:solidFill>
                  <a:schemeClr val="tx1"/>
                </a:solidFill>
                <a:latin typeface="標楷體" panose="03000509000000000000" pitchFamily="65" charset="-120"/>
              </a:rPr>
              <a:t>號</a:t>
            </a:r>
            <a:r>
              <a:rPr lang="en-US" altLang="zh-TW" sz="2000" dirty="0">
                <a:solidFill>
                  <a:schemeClr val="tx1"/>
                </a:solidFill>
                <a:latin typeface="標楷體" panose="03000509000000000000" pitchFamily="65" charset="-120"/>
              </a:rPr>
              <a:t>)</a:t>
            </a:r>
          </a:p>
          <a:p>
            <a:pPr marL="342900" lvl="0" indent="-342900" algn="just">
              <a:buClr>
                <a:schemeClr val="tx1"/>
              </a:buClr>
              <a:buFont typeface="Wingdings" panose="05000000000000000000" pitchFamily="2" charset="2"/>
              <a:buChar char="l"/>
            </a:pPr>
            <a:r>
              <a:rPr lang="zh-TW" altLang="en-US" dirty="0" smtClean="0">
                <a:solidFill>
                  <a:schemeClr val="tx1"/>
                </a:solidFill>
                <a:latin typeface="標楷體" panose="03000509000000000000" pitchFamily="65" charset="-120"/>
              </a:rPr>
              <a:t>依</a:t>
            </a:r>
            <a:r>
              <a:rPr lang="zh-TW" altLang="en-US" dirty="0">
                <a:solidFill>
                  <a:schemeClr val="tx1"/>
                </a:solidFill>
                <a:latin typeface="標楷體" panose="03000509000000000000" pitchFamily="65" charset="-120"/>
              </a:rPr>
              <a:t>區域計畫法施行細則第</a:t>
            </a:r>
            <a:r>
              <a:rPr lang="en-US" altLang="zh-TW" dirty="0">
                <a:solidFill>
                  <a:schemeClr val="tx1"/>
                </a:solidFill>
                <a:latin typeface="標楷體" panose="03000509000000000000" pitchFamily="65" charset="-120"/>
              </a:rPr>
              <a:t>11</a:t>
            </a:r>
            <a:r>
              <a:rPr lang="zh-TW" altLang="en-US" dirty="0">
                <a:solidFill>
                  <a:schemeClr val="tx1"/>
                </a:solidFill>
                <a:latin typeface="標楷體" panose="03000509000000000000" pitchFamily="65" charset="-120"/>
              </a:rPr>
              <a:t>條第</a:t>
            </a:r>
            <a:r>
              <a:rPr lang="en-US" altLang="zh-TW" dirty="0">
                <a:solidFill>
                  <a:schemeClr val="tx1"/>
                </a:solidFill>
                <a:latin typeface="標楷體" panose="03000509000000000000" pitchFamily="65" charset="-120"/>
              </a:rPr>
              <a:t>1</a:t>
            </a:r>
            <a:r>
              <a:rPr lang="zh-TW" altLang="en-US" dirty="0">
                <a:solidFill>
                  <a:schemeClr val="tx1"/>
                </a:solidFill>
                <a:latin typeface="標楷體" panose="03000509000000000000" pitchFamily="65" charset="-120"/>
              </a:rPr>
              <a:t>項第</a:t>
            </a:r>
            <a:r>
              <a:rPr lang="en-US" altLang="zh-TW" dirty="0">
                <a:solidFill>
                  <a:schemeClr val="tx1"/>
                </a:solidFill>
                <a:latin typeface="標楷體" panose="03000509000000000000" pitchFamily="65" charset="-120"/>
              </a:rPr>
              <a:t>1</a:t>
            </a:r>
            <a:r>
              <a:rPr lang="zh-TW" altLang="en-US" dirty="0">
                <a:solidFill>
                  <a:schemeClr val="tx1"/>
                </a:solidFill>
                <a:latin typeface="標楷體" panose="03000509000000000000" pitchFamily="65" charset="-120"/>
              </a:rPr>
              <a:t>款規定：</a:t>
            </a:r>
            <a:r>
              <a:rPr lang="zh-TW" altLang="en-US" dirty="0" smtClean="0">
                <a:solidFill>
                  <a:schemeClr val="tx1"/>
                </a:solidFill>
                <a:latin typeface="標楷體" panose="03000509000000000000" pitchFamily="65" charset="-120"/>
              </a:rPr>
              <a:t>「一</a:t>
            </a:r>
            <a:r>
              <a:rPr lang="zh-TW" altLang="en-US" dirty="0">
                <a:solidFill>
                  <a:schemeClr val="tx1"/>
                </a:solidFill>
                <a:latin typeface="標楷體" panose="03000509000000000000" pitchFamily="65" charset="-120"/>
              </a:rPr>
              <a:t>、特定農業區：優良農地</a:t>
            </a:r>
            <a:r>
              <a:rPr lang="zh-TW" altLang="en-US" dirty="0" smtClean="0">
                <a:solidFill>
                  <a:schemeClr val="tx1"/>
                </a:solidFill>
                <a:latin typeface="標楷體" panose="03000509000000000000" pitchFamily="65" charset="-120"/>
              </a:rPr>
              <a:t>或曾經</a:t>
            </a:r>
            <a:r>
              <a:rPr lang="zh-TW" altLang="en-US" dirty="0">
                <a:solidFill>
                  <a:schemeClr val="tx1"/>
                </a:solidFill>
                <a:latin typeface="標楷體" panose="03000509000000000000" pitchFamily="65" charset="-120"/>
              </a:rPr>
              <a:t>投資建設重大農業改良設施，經會同農業主管機關</a:t>
            </a:r>
            <a:r>
              <a:rPr lang="zh-TW" altLang="en-US" dirty="0" smtClean="0">
                <a:solidFill>
                  <a:schemeClr val="tx1"/>
                </a:solidFill>
                <a:latin typeface="標楷體" panose="03000509000000000000" pitchFamily="65" charset="-120"/>
              </a:rPr>
              <a:t>認為必須</a:t>
            </a:r>
            <a:r>
              <a:rPr lang="zh-TW" altLang="en-US" dirty="0">
                <a:solidFill>
                  <a:schemeClr val="tx1"/>
                </a:solidFill>
                <a:latin typeface="標楷體" panose="03000509000000000000" pitchFamily="65" charset="-120"/>
              </a:rPr>
              <a:t>加以特別保護而劃定者。」現行非都市土地之使用</a:t>
            </a:r>
            <a:r>
              <a:rPr lang="zh-TW" altLang="en-US" dirty="0" smtClean="0">
                <a:solidFill>
                  <a:schemeClr val="tx1"/>
                </a:solidFill>
                <a:latin typeface="標楷體" panose="03000509000000000000" pitchFamily="65" charset="-120"/>
              </a:rPr>
              <a:t>分區</a:t>
            </a:r>
            <a:r>
              <a:rPr lang="zh-TW" altLang="en-US" dirty="0">
                <a:solidFill>
                  <a:schemeClr val="tx1"/>
                </a:solidFill>
                <a:latin typeface="標楷體" panose="03000509000000000000" pitchFamily="65" charset="-120"/>
              </a:rPr>
              <a:t>及使用地類別均為法有明定，且載明於土地登記謄本，</a:t>
            </a:r>
            <a:r>
              <a:rPr lang="zh-TW" altLang="en-US" dirty="0" smtClean="0">
                <a:solidFill>
                  <a:schemeClr val="tx1"/>
                </a:solidFill>
                <a:latin typeface="標楷體" panose="03000509000000000000" pitchFamily="65" charset="-120"/>
              </a:rPr>
              <a:t>作為</a:t>
            </a:r>
            <a:r>
              <a:rPr lang="zh-TW" altLang="en-US" dirty="0">
                <a:solidFill>
                  <a:schemeClr val="tx1"/>
                </a:solidFill>
                <a:latin typeface="標楷體" panose="03000509000000000000" pitchFamily="65" charset="-120"/>
              </a:rPr>
              <a:t>土地使用管制及人民產權保障之依據。</a:t>
            </a:r>
            <a:endParaRPr lang="en-US" altLang="zh-TW" dirty="0">
              <a:solidFill>
                <a:schemeClr val="tx1"/>
              </a:solidFill>
              <a:latin typeface="標楷體" panose="03000509000000000000" pitchFamily="65" charset="-120"/>
            </a:endParaRPr>
          </a:p>
          <a:p>
            <a:pPr marL="342900" lvl="0" indent="-342900" algn="just">
              <a:buClr>
                <a:schemeClr val="tx1"/>
              </a:buClr>
              <a:buFont typeface="Wingdings" panose="05000000000000000000" pitchFamily="2" charset="2"/>
              <a:buChar char="l"/>
            </a:pPr>
            <a:r>
              <a:rPr lang="zh-TW" altLang="en-US" dirty="0" smtClean="0">
                <a:solidFill>
                  <a:schemeClr val="tx1"/>
                </a:solidFill>
                <a:latin typeface="標楷體" panose="03000509000000000000" pitchFamily="65" charset="-120"/>
              </a:rPr>
              <a:t>查農業法規並</a:t>
            </a:r>
            <a:r>
              <a:rPr lang="zh-TW" altLang="en-US" dirty="0">
                <a:solidFill>
                  <a:schemeClr val="tx1"/>
                </a:solidFill>
                <a:latin typeface="標楷體" panose="03000509000000000000" pitchFamily="65" charset="-120"/>
              </a:rPr>
              <a:t>無「優良農地」之名詞定義，爰對於旨揭「是否</a:t>
            </a:r>
            <a:r>
              <a:rPr lang="zh-TW" altLang="en-US" dirty="0" smtClean="0">
                <a:solidFill>
                  <a:schemeClr val="tx1"/>
                </a:solidFill>
                <a:latin typeface="標楷體" panose="03000509000000000000" pitchFamily="65" charset="-120"/>
              </a:rPr>
              <a:t>位屬</a:t>
            </a:r>
            <a:r>
              <a:rPr lang="zh-TW" altLang="en-US" dirty="0">
                <a:solidFill>
                  <a:schemeClr val="tx1"/>
                </a:solidFill>
                <a:latin typeface="標楷體" panose="03000509000000000000" pitchFamily="65" charset="-120"/>
              </a:rPr>
              <a:t>優良農地」之查詢項目，</a:t>
            </a:r>
            <a:r>
              <a:rPr lang="zh-TW" altLang="en-US" b="1" dirty="0">
                <a:solidFill>
                  <a:srgbClr val="FF0000"/>
                </a:solidFill>
                <a:latin typeface="標楷體" panose="03000509000000000000" pitchFamily="65" charset="-120"/>
              </a:rPr>
              <a:t>均以「特定農業區農業用地」</a:t>
            </a:r>
            <a:r>
              <a:rPr lang="zh-TW" altLang="en-US" b="1" dirty="0" smtClean="0">
                <a:solidFill>
                  <a:srgbClr val="FF0000"/>
                </a:solidFill>
                <a:latin typeface="標楷體" panose="03000509000000000000" pitchFamily="65" charset="-120"/>
              </a:rPr>
              <a:t>作為</a:t>
            </a:r>
            <a:r>
              <a:rPr lang="zh-TW" altLang="en-US" b="1" dirty="0">
                <a:solidFill>
                  <a:srgbClr val="FF0000"/>
                </a:solidFill>
                <a:latin typeface="標楷體" panose="03000509000000000000" pitchFamily="65" charset="-120"/>
              </a:rPr>
              <a:t>審查依據</a:t>
            </a:r>
            <a:r>
              <a:rPr lang="zh-TW" altLang="en-US" dirty="0">
                <a:solidFill>
                  <a:schemeClr val="tx1"/>
                </a:solidFill>
                <a:latin typeface="標楷體" panose="03000509000000000000" pitchFamily="65" charset="-120"/>
              </a:rPr>
              <a:t>，故有關內政部</a:t>
            </a:r>
            <a:r>
              <a:rPr lang="en-US" altLang="zh-TW" dirty="0">
                <a:solidFill>
                  <a:schemeClr val="tx1"/>
                </a:solidFill>
                <a:latin typeface="標楷體" panose="03000509000000000000" pitchFamily="65" charset="-120"/>
              </a:rPr>
              <a:t>106</a:t>
            </a:r>
            <a:r>
              <a:rPr lang="zh-TW" altLang="en-US" dirty="0">
                <a:solidFill>
                  <a:schemeClr val="tx1"/>
                </a:solidFill>
                <a:latin typeface="標楷體" panose="03000509000000000000" pitchFamily="65" charset="-120"/>
              </a:rPr>
              <a:t>年</a:t>
            </a:r>
            <a:r>
              <a:rPr lang="en-US" altLang="zh-TW" dirty="0">
                <a:solidFill>
                  <a:schemeClr val="tx1"/>
                </a:solidFill>
                <a:latin typeface="標楷體" panose="03000509000000000000" pitchFamily="65" charset="-120"/>
              </a:rPr>
              <a:t>5</a:t>
            </a:r>
            <a:r>
              <a:rPr lang="zh-TW" altLang="en-US" dirty="0">
                <a:solidFill>
                  <a:schemeClr val="tx1"/>
                </a:solidFill>
                <a:latin typeface="標楷體" panose="03000509000000000000" pitchFamily="65" charset="-120"/>
              </a:rPr>
              <a:t>月</a:t>
            </a:r>
            <a:r>
              <a:rPr lang="en-US" altLang="zh-TW" dirty="0">
                <a:solidFill>
                  <a:schemeClr val="tx1"/>
                </a:solidFill>
                <a:latin typeface="標楷體" panose="03000509000000000000" pitchFamily="65" charset="-120"/>
              </a:rPr>
              <a:t>16</a:t>
            </a:r>
            <a:r>
              <a:rPr lang="zh-TW" altLang="en-US" dirty="0" smtClean="0">
                <a:solidFill>
                  <a:schemeClr val="tx1"/>
                </a:solidFill>
                <a:latin typeface="標楷體" panose="03000509000000000000" pitchFamily="65" charset="-120"/>
              </a:rPr>
              <a:t>日公告</a:t>
            </a:r>
            <a:r>
              <a:rPr lang="zh-TW" altLang="en-US" dirty="0">
                <a:solidFill>
                  <a:schemeClr val="tx1"/>
                </a:solidFill>
                <a:latin typeface="標楷體" panose="03000509000000000000" pitchFamily="65" charset="-120"/>
              </a:rPr>
              <a:t>實施之「修正全國區域計畫」，於第一</a:t>
            </a:r>
            <a:r>
              <a:rPr lang="zh-TW" altLang="en-US" dirty="0" smtClean="0">
                <a:solidFill>
                  <a:schemeClr val="tx1"/>
                </a:solidFill>
                <a:latin typeface="標楷體" panose="03000509000000000000" pitchFamily="65" charset="-120"/>
              </a:rPr>
              <a:t>級環境</a:t>
            </a:r>
            <a:r>
              <a:rPr lang="zh-TW" altLang="en-US" dirty="0">
                <a:solidFill>
                  <a:schemeClr val="tx1"/>
                </a:solidFill>
                <a:latin typeface="標楷體" panose="03000509000000000000" pitchFamily="65" charset="-120"/>
              </a:rPr>
              <a:t>敏感地區納入「優良農地」項目，並界定為「符合</a:t>
            </a:r>
            <a:r>
              <a:rPr lang="zh-TW" altLang="en-US" dirty="0" smtClean="0">
                <a:solidFill>
                  <a:schemeClr val="tx1"/>
                </a:solidFill>
                <a:latin typeface="標楷體" panose="03000509000000000000" pitchFamily="65" charset="-120"/>
              </a:rPr>
              <a:t>特定農業</a:t>
            </a:r>
            <a:r>
              <a:rPr lang="zh-TW" altLang="en-US" dirty="0">
                <a:solidFill>
                  <a:schemeClr val="tx1"/>
                </a:solidFill>
                <a:latin typeface="標楷體" panose="03000509000000000000" pitchFamily="65" charset="-120"/>
              </a:rPr>
              <a:t>區劃定原則之地區，範圍由農業主管機關確認」，仍</a:t>
            </a:r>
            <a:r>
              <a:rPr lang="zh-TW" altLang="en-US" dirty="0" smtClean="0">
                <a:solidFill>
                  <a:schemeClr val="tx1"/>
                </a:solidFill>
                <a:latin typeface="標楷體" panose="03000509000000000000" pitchFamily="65" charset="-120"/>
              </a:rPr>
              <a:t>以上</a:t>
            </a:r>
            <a:r>
              <a:rPr lang="zh-TW" altLang="en-US" dirty="0">
                <a:solidFill>
                  <a:schemeClr val="tx1"/>
                </a:solidFill>
                <a:latin typeface="標楷體" panose="03000509000000000000" pitchFamily="65" charset="-120"/>
              </a:rPr>
              <a:t>開</a:t>
            </a:r>
            <a:r>
              <a:rPr lang="zh-TW" altLang="en-US" b="1" u="sng" dirty="0">
                <a:solidFill>
                  <a:srgbClr val="7030A0"/>
                </a:solidFill>
                <a:latin typeface="標楷體" panose="03000509000000000000" pitchFamily="65" charset="-120"/>
              </a:rPr>
              <a:t>「特定農業區農業用地」</a:t>
            </a:r>
            <a:r>
              <a:rPr lang="zh-TW" altLang="en-US" dirty="0">
                <a:solidFill>
                  <a:schemeClr val="tx1"/>
                </a:solidFill>
                <a:latin typeface="標楷體" panose="03000509000000000000" pitchFamily="65" charset="-120"/>
              </a:rPr>
              <a:t>為範圍</a:t>
            </a:r>
            <a:r>
              <a:rPr lang="zh-TW" altLang="en-US" dirty="0" smtClean="0">
                <a:solidFill>
                  <a:schemeClr val="tx1"/>
                </a:solidFill>
                <a:latin typeface="標楷體" panose="03000509000000000000" pitchFamily="65" charset="-120"/>
              </a:rPr>
              <a:t>。</a:t>
            </a:r>
            <a:endParaRPr lang="en-US" altLang="zh-TW" dirty="0" smtClean="0">
              <a:solidFill>
                <a:schemeClr val="tx1"/>
              </a:solidFill>
              <a:latin typeface="標楷體" panose="03000509000000000000" pitchFamily="65" charset="-120"/>
            </a:endParaRPr>
          </a:p>
        </p:txBody>
      </p:sp>
    </p:spTree>
    <p:extLst>
      <p:ext uri="{BB962C8B-B14F-4D97-AF65-F5344CB8AC3E}">
        <p14:creationId xmlns:p14="http://schemas.microsoft.com/office/powerpoint/2010/main" val="12361652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31</a:t>
            </a:fld>
            <a:endParaRPr lang="en-US" altLang="zh-TW" dirty="0"/>
          </a:p>
        </p:txBody>
      </p:sp>
      <p:sp>
        <p:nvSpPr>
          <p:cNvPr id="7"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en-US" sz="3600" b="1" dirty="0"/>
              <a:t>審</a:t>
            </a:r>
            <a:r>
              <a:rPr lang="zh-TW" altLang="en-US" sz="3600" b="1" dirty="0" smtClean="0"/>
              <a:t>認優良農地以外之農業用地</a:t>
            </a:r>
            <a:endParaRPr lang="zh-TW" altLang="en-US" sz="3600" b="1" dirty="0"/>
          </a:p>
        </p:txBody>
      </p:sp>
      <p:sp>
        <p:nvSpPr>
          <p:cNvPr id="9" name="圓角矩形 21"/>
          <p:cNvSpPr>
            <a:spLocks noChangeArrowheads="1"/>
          </p:cNvSpPr>
          <p:nvPr/>
        </p:nvSpPr>
        <p:spPr bwMode="auto">
          <a:xfrm>
            <a:off x="184460" y="1099996"/>
            <a:ext cx="8642350" cy="5691878"/>
          </a:xfrm>
          <a:prstGeom prst="roundRect">
            <a:avLst>
              <a:gd name="adj" fmla="val 13699"/>
            </a:avLst>
          </a:prstGeom>
          <a:solidFill>
            <a:srgbClr val="FFFF99">
              <a:alpha val="2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algn="r">
              <a:spcAft>
                <a:spcPts val="600"/>
              </a:spcAft>
              <a:buClr>
                <a:schemeClr val="tx1"/>
              </a:buClr>
            </a:pPr>
            <a:r>
              <a:rPr lang="en-US" altLang="zh-TW" sz="2000" dirty="0">
                <a:solidFill>
                  <a:schemeClr val="tx1"/>
                </a:solidFill>
                <a:latin typeface="標楷體" panose="03000509000000000000" pitchFamily="65" charset="-120"/>
              </a:rPr>
              <a:t>(107</a:t>
            </a:r>
            <a:r>
              <a:rPr lang="zh-TW" altLang="en-US" sz="2000" dirty="0">
                <a:solidFill>
                  <a:schemeClr val="tx1"/>
                </a:solidFill>
                <a:latin typeface="標楷體" panose="03000509000000000000" pitchFamily="65" charset="-120"/>
              </a:rPr>
              <a:t>年</a:t>
            </a:r>
            <a:r>
              <a:rPr lang="en-US" altLang="zh-TW" sz="2000" dirty="0">
                <a:solidFill>
                  <a:schemeClr val="tx1"/>
                </a:solidFill>
                <a:latin typeface="標楷體" panose="03000509000000000000" pitchFamily="65" charset="-120"/>
              </a:rPr>
              <a:t>05</a:t>
            </a:r>
            <a:r>
              <a:rPr lang="zh-TW" altLang="en-US" sz="2000" dirty="0">
                <a:solidFill>
                  <a:schemeClr val="tx1"/>
                </a:solidFill>
                <a:latin typeface="標楷體" panose="03000509000000000000" pitchFamily="65" charset="-120"/>
              </a:rPr>
              <a:t>月</a:t>
            </a:r>
            <a:r>
              <a:rPr lang="en-US" altLang="zh-TW" sz="2000" dirty="0">
                <a:solidFill>
                  <a:schemeClr val="tx1"/>
                </a:solidFill>
                <a:latin typeface="標楷體" panose="03000509000000000000" pitchFamily="65" charset="-120"/>
              </a:rPr>
              <a:t>28</a:t>
            </a:r>
            <a:r>
              <a:rPr lang="zh-TW" altLang="en-US" sz="2000" dirty="0">
                <a:solidFill>
                  <a:schemeClr val="tx1"/>
                </a:solidFill>
                <a:latin typeface="標楷體" panose="03000509000000000000" pitchFamily="65" charset="-120"/>
              </a:rPr>
              <a:t>日農企字第</a:t>
            </a:r>
            <a:r>
              <a:rPr lang="en-US" altLang="zh-TW" sz="2000" dirty="0">
                <a:solidFill>
                  <a:schemeClr val="tx1"/>
                </a:solidFill>
                <a:latin typeface="標楷體" panose="03000509000000000000" pitchFamily="65" charset="-120"/>
              </a:rPr>
              <a:t>1070220743</a:t>
            </a:r>
            <a:r>
              <a:rPr lang="zh-TW" altLang="en-US" sz="2000" dirty="0">
                <a:solidFill>
                  <a:schemeClr val="tx1"/>
                </a:solidFill>
                <a:latin typeface="標楷體" panose="03000509000000000000" pitchFamily="65" charset="-120"/>
              </a:rPr>
              <a:t>號</a:t>
            </a:r>
            <a:r>
              <a:rPr lang="en-US" altLang="zh-TW" sz="2000" dirty="0" smtClean="0">
                <a:solidFill>
                  <a:schemeClr val="tx1"/>
                </a:solidFill>
                <a:latin typeface="標楷體" panose="03000509000000000000" pitchFamily="65" charset="-120"/>
              </a:rPr>
              <a:t>)</a:t>
            </a:r>
            <a:endParaRPr lang="en-US" altLang="zh-TW" sz="2000" dirty="0">
              <a:solidFill>
                <a:schemeClr val="tx1"/>
              </a:solidFill>
              <a:latin typeface="標楷體" panose="03000509000000000000" pitchFamily="65" charset="-120"/>
            </a:endParaRPr>
          </a:p>
          <a:p>
            <a:pPr marL="342900" lvl="2" indent="-342900" algn="just">
              <a:buClr>
                <a:schemeClr val="tx1"/>
              </a:buClr>
              <a:buFont typeface="Wingdings" panose="05000000000000000000" pitchFamily="2" charset="2"/>
              <a:buChar char="l"/>
            </a:pPr>
            <a:r>
              <a:rPr lang="zh-TW" altLang="en-US" sz="2200" dirty="0" smtClean="0">
                <a:solidFill>
                  <a:schemeClr val="tx1"/>
                </a:solidFill>
                <a:latin typeface="標楷體" panose="03000509000000000000" pitchFamily="65" charset="-120"/>
              </a:rPr>
              <a:t>依內政部</a:t>
            </a:r>
            <a:r>
              <a:rPr lang="en-US" altLang="zh-TW" sz="2200" dirty="0" smtClean="0">
                <a:solidFill>
                  <a:schemeClr val="tx1"/>
                </a:solidFill>
                <a:latin typeface="標楷體" panose="03000509000000000000" pitchFamily="65" charset="-120"/>
              </a:rPr>
              <a:t>106</a:t>
            </a:r>
            <a:r>
              <a:rPr lang="zh-TW" altLang="en-US" sz="2200" dirty="0" smtClean="0">
                <a:solidFill>
                  <a:schemeClr val="tx1"/>
                </a:solidFill>
                <a:latin typeface="標楷體" panose="03000509000000000000" pitchFamily="65" charset="-120"/>
              </a:rPr>
              <a:t>年</a:t>
            </a:r>
            <a:r>
              <a:rPr lang="en-US" altLang="zh-TW" sz="2200" dirty="0" smtClean="0">
                <a:solidFill>
                  <a:schemeClr val="tx1"/>
                </a:solidFill>
                <a:latin typeface="標楷體" panose="03000509000000000000" pitchFamily="65" charset="-120"/>
              </a:rPr>
              <a:t>5</a:t>
            </a:r>
            <a:r>
              <a:rPr lang="zh-TW" altLang="en-US" sz="2200" dirty="0" smtClean="0">
                <a:solidFill>
                  <a:schemeClr val="tx1"/>
                </a:solidFill>
                <a:latin typeface="標楷體" panose="03000509000000000000" pitchFamily="65" charset="-120"/>
              </a:rPr>
              <a:t>月</a:t>
            </a:r>
            <a:r>
              <a:rPr lang="en-US" altLang="zh-TW" sz="2200" dirty="0" smtClean="0">
                <a:solidFill>
                  <a:schemeClr val="tx1"/>
                </a:solidFill>
                <a:latin typeface="標楷體" panose="03000509000000000000" pitchFamily="65" charset="-120"/>
              </a:rPr>
              <a:t>16</a:t>
            </a:r>
            <a:r>
              <a:rPr lang="zh-TW" altLang="en-US" sz="2200" dirty="0" smtClean="0">
                <a:solidFill>
                  <a:schemeClr val="tx1"/>
                </a:solidFill>
                <a:latin typeface="標楷體" panose="03000509000000000000" pitchFamily="65" charset="-120"/>
              </a:rPr>
              <a:t>日公告實施「修正全國國土計畫」第</a:t>
            </a:r>
            <a:r>
              <a:rPr lang="en-US" altLang="zh-TW" sz="2200" dirty="0" smtClean="0">
                <a:solidFill>
                  <a:schemeClr val="tx1"/>
                </a:solidFill>
                <a:latin typeface="標楷體" panose="03000509000000000000" pitchFamily="65" charset="-120"/>
              </a:rPr>
              <a:t>2</a:t>
            </a:r>
            <a:r>
              <a:rPr lang="zh-TW" altLang="en-US" sz="2200" dirty="0" smtClean="0">
                <a:solidFill>
                  <a:schemeClr val="tx1"/>
                </a:solidFill>
                <a:latin typeface="標楷體" panose="03000509000000000000" pitchFamily="65" charset="-120"/>
              </a:rPr>
              <a:t>級環境敏感地區「優良農地以外之農業用地」定義：「符合一般農業區劃設原則之地區，且非屬列為新訂或擴大都市計畫或開發利用申請設施型使用分區變更區位之農業用地，範圍由農業主管機關及區域計畫主管機關確認。」是以，針對是類土地，係以</a:t>
            </a:r>
            <a:r>
              <a:rPr lang="zh-TW" altLang="en-US" sz="2200" u="sng" dirty="0" smtClean="0">
                <a:solidFill>
                  <a:srgbClr val="7030A0"/>
                </a:solidFill>
                <a:latin typeface="標楷體" panose="03000509000000000000" pitchFamily="65" charset="-120"/>
              </a:rPr>
              <a:t>「一般農業區農業用地」</a:t>
            </a:r>
            <a:r>
              <a:rPr lang="zh-TW" altLang="en-US" sz="2200" dirty="0" smtClean="0">
                <a:solidFill>
                  <a:schemeClr val="tx1"/>
                </a:solidFill>
                <a:latin typeface="標楷體" panose="03000509000000000000" pitchFamily="65" charset="-120"/>
              </a:rPr>
              <a:t>為範圍。</a:t>
            </a:r>
            <a:endParaRPr lang="en-US" altLang="zh-TW" sz="2200" dirty="0" smtClean="0">
              <a:solidFill>
                <a:schemeClr val="tx1"/>
              </a:solidFill>
              <a:latin typeface="標楷體" panose="03000509000000000000" pitchFamily="65" charset="-120"/>
            </a:endParaRPr>
          </a:p>
          <a:p>
            <a:pPr marL="342900" lvl="2" indent="-342900" algn="just">
              <a:buClr>
                <a:schemeClr val="tx1"/>
              </a:buClr>
              <a:buFont typeface="Wingdings" panose="05000000000000000000" pitchFamily="2" charset="2"/>
              <a:buChar char="l"/>
            </a:pPr>
            <a:r>
              <a:rPr lang="zh-TW" altLang="en-US" sz="2200" dirty="0" smtClean="0">
                <a:solidFill>
                  <a:schemeClr val="tx1"/>
                </a:solidFill>
                <a:latin typeface="標楷體" panose="03000509000000000000" pitchFamily="65" charset="-120"/>
              </a:rPr>
              <a:t>復查內政部</a:t>
            </a:r>
            <a:r>
              <a:rPr lang="en-US" altLang="zh-TW" sz="2200" dirty="0" smtClean="0">
                <a:solidFill>
                  <a:schemeClr val="tx1"/>
                </a:solidFill>
                <a:latin typeface="標楷體" panose="03000509000000000000" pitchFamily="65" charset="-120"/>
              </a:rPr>
              <a:t>107</a:t>
            </a:r>
            <a:r>
              <a:rPr lang="zh-TW" altLang="en-US" sz="2200" dirty="0" smtClean="0">
                <a:solidFill>
                  <a:schemeClr val="tx1"/>
                </a:solidFill>
                <a:latin typeface="標楷體" panose="03000509000000000000" pitchFamily="65" charset="-120"/>
              </a:rPr>
              <a:t>年</a:t>
            </a:r>
            <a:r>
              <a:rPr lang="en-US" altLang="zh-TW" sz="2200" dirty="0" smtClean="0">
                <a:solidFill>
                  <a:schemeClr val="tx1"/>
                </a:solidFill>
                <a:latin typeface="標楷體" panose="03000509000000000000" pitchFamily="65" charset="-120"/>
              </a:rPr>
              <a:t>3</a:t>
            </a:r>
            <a:r>
              <a:rPr lang="zh-TW" altLang="en-US" sz="2200" dirty="0" smtClean="0">
                <a:solidFill>
                  <a:schemeClr val="tx1"/>
                </a:solidFill>
                <a:latin typeface="標楷體" panose="03000509000000000000" pitchFamily="65" charset="-120"/>
              </a:rPr>
              <a:t>月</a:t>
            </a:r>
            <a:r>
              <a:rPr lang="en-US" altLang="zh-TW" sz="2200" dirty="0" smtClean="0">
                <a:solidFill>
                  <a:schemeClr val="tx1"/>
                </a:solidFill>
                <a:latin typeface="標楷體" panose="03000509000000000000" pitchFamily="65" charset="-120"/>
              </a:rPr>
              <a:t>21</a:t>
            </a:r>
            <a:r>
              <a:rPr lang="zh-TW" altLang="en-US" sz="2200" dirty="0" smtClean="0">
                <a:solidFill>
                  <a:schemeClr val="tx1"/>
                </a:solidFill>
                <a:latin typeface="標楷體" panose="03000509000000000000" pitchFamily="65" charset="-120"/>
              </a:rPr>
              <a:t>日修正發布之非都市土地變更編定執行要點附錄一之二</a:t>
            </a:r>
            <a:r>
              <a:rPr lang="en-US" altLang="zh-TW" sz="2200" dirty="0" smtClean="0">
                <a:solidFill>
                  <a:schemeClr val="tx1"/>
                </a:solidFill>
                <a:latin typeface="標楷體" panose="03000509000000000000" pitchFamily="65" charset="-120"/>
              </a:rPr>
              <a:t>2</a:t>
            </a:r>
            <a:r>
              <a:rPr lang="zh-TW" altLang="en-US" sz="2200" dirty="0" smtClean="0">
                <a:solidFill>
                  <a:schemeClr val="tx1"/>
                </a:solidFill>
                <a:latin typeface="標楷體" panose="03000509000000000000" pitchFamily="65" charset="-120"/>
              </a:rPr>
              <a:t>、第二級環境敏感地區之查詢項目「是否位屬優良農地以外之農業用地」，其建議洽詢機關為「</a:t>
            </a:r>
            <a:r>
              <a:rPr lang="zh-TW" altLang="en-US" sz="2200" dirty="0" smtClean="0">
                <a:solidFill>
                  <a:srgbClr val="FF0000"/>
                </a:solidFill>
                <a:latin typeface="標楷體" panose="03000509000000000000" pitchFamily="65" charset="-120"/>
              </a:rPr>
              <a:t>直轄市、縣</a:t>
            </a:r>
            <a:r>
              <a:rPr lang="en-US" altLang="zh-TW" sz="2200" dirty="0" smtClean="0">
                <a:solidFill>
                  <a:srgbClr val="FF0000"/>
                </a:solidFill>
                <a:latin typeface="標楷體" panose="03000509000000000000" pitchFamily="65" charset="-120"/>
              </a:rPr>
              <a:t>(</a:t>
            </a:r>
            <a:r>
              <a:rPr lang="zh-TW" altLang="en-US" sz="2200" dirty="0" smtClean="0">
                <a:solidFill>
                  <a:srgbClr val="FF0000"/>
                </a:solidFill>
                <a:latin typeface="標楷體" panose="03000509000000000000" pitchFamily="65" charset="-120"/>
              </a:rPr>
              <a:t>市</a:t>
            </a:r>
            <a:r>
              <a:rPr lang="en-US" altLang="zh-TW" sz="2200" dirty="0" smtClean="0">
                <a:solidFill>
                  <a:srgbClr val="FF0000"/>
                </a:solidFill>
                <a:latin typeface="標楷體" panose="03000509000000000000" pitchFamily="65" charset="-120"/>
              </a:rPr>
              <a:t>)</a:t>
            </a:r>
            <a:r>
              <a:rPr lang="zh-TW" altLang="en-US" sz="2200" dirty="0" smtClean="0">
                <a:solidFill>
                  <a:srgbClr val="FF0000"/>
                </a:solidFill>
                <a:latin typeface="標楷體" panose="03000509000000000000" pitchFamily="65" charset="-120"/>
              </a:rPr>
              <a:t>政府地政或農業單位</a:t>
            </a:r>
            <a:r>
              <a:rPr lang="zh-TW" altLang="en-US" sz="2200" dirty="0" smtClean="0">
                <a:solidFill>
                  <a:schemeClr val="tx1"/>
                </a:solidFill>
                <a:latin typeface="標楷體" panose="03000509000000000000" pitchFamily="65" charset="-120"/>
              </a:rPr>
              <a:t>」，故針對「是否位屬優良農地」或「是否位屬優良農地以外之農業用地」項目，徵詢農業主管機關時，應依所申請土地之法定使用分區及使用地類別予以敘明，至其係屬何級環境敏感地區，</a:t>
            </a:r>
            <a:r>
              <a:rPr lang="zh-TW" altLang="en-US" sz="2200" b="1" dirty="0" smtClean="0">
                <a:solidFill>
                  <a:srgbClr val="FF0000"/>
                </a:solidFill>
                <a:latin typeface="標楷體" panose="03000509000000000000" pitchFamily="65" charset="-120"/>
              </a:rPr>
              <a:t>宜洽詢府內地政機關表示意見，以作為回復之依據</a:t>
            </a:r>
            <a:r>
              <a:rPr lang="zh-TW" altLang="en-US" sz="2200" dirty="0" smtClean="0">
                <a:solidFill>
                  <a:schemeClr val="tx1"/>
                </a:solidFill>
                <a:latin typeface="標楷體" panose="03000509000000000000" pitchFamily="65" charset="-120"/>
              </a:rPr>
              <a:t>。</a:t>
            </a:r>
          </a:p>
          <a:p>
            <a:pPr marL="342900" lvl="2" indent="-342900" algn="just">
              <a:buClr>
                <a:schemeClr val="tx1"/>
              </a:buClr>
              <a:buFont typeface="Wingdings" panose="05000000000000000000" pitchFamily="2" charset="2"/>
              <a:buChar char="l"/>
            </a:pPr>
            <a:endParaRPr lang="en-US" altLang="zh-TW" dirty="0">
              <a:solidFill>
                <a:schemeClr val="tx1"/>
              </a:solidFill>
              <a:latin typeface="標楷體" panose="03000509000000000000" pitchFamily="65" charset="-120"/>
            </a:endParaRPr>
          </a:p>
        </p:txBody>
      </p:sp>
    </p:spTree>
    <p:extLst>
      <p:ext uri="{BB962C8B-B14F-4D97-AF65-F5344CB8AC3E}">
        <p14:creationId xmlns:p14="http://schemas.microsoft.com/office/powerpoint/2010/main" val="8147147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32</a:t>
            </a:fld>
            <a:endParaRPr lang="en-US" altLang="zh-TW" dirty="0"/>
          </a:p>
        </p:txBody>
      </p:sp>
      <p:sp>
        <p:nvSpPr>
          <p:cNvPr id="7"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en-US" sz="3600" b="1" dirty="0"/>
              <a:t>審</a:t>
            </a:r>
            <a:r>
              <a:rPr lang="zh-TW" altLang="en-US" sz="3600" b="1" dirty="0" smtClean="0"/>
              <a:t>認優良農地</a:t>
            </a:r>
            <a:r>
              <a:rPr lang="en-US" altLang="zh-TW" sz="3600" b="1" dirty="0" smtClean="0"/>
              <a:t>(</a:t>
            </a:r>
            <a:r>
              <a:rPr lang="zh-TW" altLang="en-US" sz="3600" b="1" dirty="0" smtClean="0"/>
              <a:t>內政部通函</a:t>
            </a:r>
            <a:r>
              <a:rPr lang="en-US" altLang="zh-TW" sz="3600" b="1" dirty="0" smtClean="0"/>
              <a:t>)</a:t>
            </a:r>
            <a:endParaRPr lang="zh-TW" altLang="en-US" sz="3600" b="1" dirty="0"/>
          </a:p>
        </p:txBody>
      </p:sp>
      <p:sp>
        <p:nvSpPr>
          <p:cNvPr id="9" name="圓角矩形 21"/>
          <p:cNvSpPr>
            <a:spLocks noChangeArrowheads="1"/>
          </p:cNvSpPr>
          <p:nvPr/>
        </p:nvSpPr>
        <p:spPr bwMode="auto">
          <a:xfrm>
            <a:off x="0" y="1066731"/>
            <a:ext cx="9036496" cy="5500726"/>
          </a:xfrm>
          <a:prstGeom prst="roundRect">
            <a:avLst>
              <a:gd name="adj" fmla="val 16667"/>
            </a:avLst>
          </a:prstGeom>
          <a:solidFill>
            <a:srgbClr val="FFFF99">
              <a:alpha val="2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lvl="2" algn="r">
              <a:buClr>
                <a:schemeClr val="tx1"/>
              </a:buClr>
            </a:pPr>
            <a:r>
              <a:rPr lang="en-US" altLang="zh-TW" dirty="0" smtClean="0"/>
              <a:t>(108</a:t>
            </a:r>
            <a:r>
              <a:rPr lang="zh-TW" altLang="en-US" dirty="0" smtClean="0"/>
              <a:t>年</a:t>
            </a:r>
            <a:r>
              <a:rPr lang="en-US" altLang="zh-TW" dirty="0" smtClean="0"/>
              <a:t>9</a:t>
            </a:r>
            <a:r>
              <a:rPr lang="zh-TW" altLang="en-US" dirty="0" smtClean="0"/>
              <a:t>月</a:t>
            </a:r>
            <a:r>
              <a:rPr lang="en-US" altLang="zh-TW" dirty="0" smtClean="0"/>
              <a:t>27</a:t>
            </a:r>
            <a:r>
              <a:rPr lang="zh-TW" altLang="en-US" dirty="0" smtClean="0"/>
              <a:t>日台</a:t>
            </a:r>
            <a:r>
              <a:rPr lang="zh-TW" altLang="en-US" dirty="0"/>
              <a:t>內營字第</a:t>
            </a:r>
            <a:r>
              <a:rPr lang="en-US" altLang="zh-TW" dirty="0"/>
              <a:t>1080816914</a:t>
            </a:r>
            <a:r>
              <a:rPr lang="zh-TW" altLang="en-US" dirty="0" smtClean="0"/>
              <a:t>號</a:t>
            </a:r>
            <a:r>
              <a:rPr lang="en-US" altLang="zh-TW" dirty="0" smtClean="0"/>
              <a:t>)</a:t>
            </a:r>
          </a:p>
          <a:p>
            <a:pPr marL="342900" lvl="2" indent="-342900" algn="just">
              <a:lnSpc>
                <a:spcPts val="3000"/>
              </a:lnSpc>
              <a:buClr>
                <a:schemeClr val="tx1"/>
              </a:buClr>
              <a:buFont typeface="Wingdings" panose="05000000000000000000" pitchFamily="2" charset="2"/>
              <a:buChar char="l"/>
            </a:pPr>
            <a:r>
              <a:rPr lang="zh-TW" altLang="en-US" sz="2200" dirty="0">
                <a:solidFill>
                  <a:schemeClr val="tx1"/>
                </a:solidFill>
                <a:latin typeface="標楷體" panose="03000509000000000000" pitchFamily="65" charset="-120"/>
              </a:rPr>
              <a:t>依據內政部</a:t>
            </a:r>
            <a:r>
              <a:rPr lang="en-US" altLang="zh-TW" sz="2200" dirty="0">
                <a:solidFill>
                  <a:schemeClr val="tx1"/>
                </a:solidFill>
                <a:latin typeface="標楷體" panose="03000509000000000000" pitchFamily="65" charset="-120"/>
              </a:rPr>
              <a:t>106</a:t>
            </a:r>
            <a:r>
              <a:rPr lang="zh-TW" altLang="en-US" sz="2200" dirty="0">
                <a:solidFill>
                  <a:schemeClr val="tx1"/>
                </a:solidFill>
                <a:latin typeface="標楷體" panose="03000509000000000000" pitchFamily="65" charset="-120"/>
              </a:rPr>
              <a:t>年</a:t>
            </a:r>
            <a:r>
              <a:rPr lang="en-US" altLang="zh-TW" sz="2200" dirty="0">
                <a:solidFill>
                  <a:schemeClr val="tx1"/>
                </a:solidFill>
                <a:latin typeface="標楷體" panose="03000509000000000000" pitchFamily="65" charset="-120"/>
              </a:rPr>
              <a:t>5</a:t>
            </a:r>
            <a:r>
              <a:rPr lang="zh-TW" altLang="en-US" sz="2200" dirty="0">
                <a:solidFill>
                  <a:schemeClr val="tx1"/>
                </a:solidFill>
                <a:latin typeface="標楷體" panose="03000509000000000000" pitchFamily="65" charset="-120"/>
              </a:rPr>
              <a:t>月</a:t>
            </a:r>
            <a:r>
              <a:rPr lang="en-US" altLang="zh-TW" sz="2200" dirty="0">
                <a:solidFill>
                  <a:schemeClr val="tx1"/>
                </a:solidFill>
                <a:latin typeface="標楷體" panose="03000509000000000000" pitchFamily="65" charset="-120"/>
              </a:rPr>
              <a:t>16</a:t>
            </a:r>
            <a:r>
              <a:rPr lang="zh-TW" altLang="en-US" sz="2200" dirty="0">
                <a:solidFill>
                  <a:schemeClr val="tx1"/>
                </a:solidFill>
                <a:latin typeface="標楷體" panose="03000509000000000000" pitchFamily="65" charset="-120"/>
              </a:rPr>
              <a:t>日公告實施「修正全國區域計畫」第</a:t>
            </a:r>
            <a:r>
              <a:rPr lang="en-US" altLang="zh-TW" sz="2200" dirty="0">
                <a:solidFill>
                  <a:schemeClr val="tx1"/>
                </a:solidFill>
                <a:latin typeface="標楷體" panose="03000509000000000000" pitchFamily="65" charset="-120"/>
              </a:rPr>
              <a:t>1</a:t>
            </a:r>
            <a:r>
              <a:rPr lang="zh-TW" altLang="en-US" sz="2200" dirty="0">
                <a:solidFill>
                  <a:schemeClr val="tx1"/>
                </a:solidFill>
                <a:latin typeface="標楷體" panose="03000509000000000000" pitchFamily="65" charset="-120"/>
              </a:rPr>
              <a:t>級環境敏感地區土地使用指導原則略以：「本地區除公共設施或公用事業外，應避免作非保育目的之發展及任何開發行為，並透過各項目的事業法令管制，以達資源保育與環境保護目的」，</a:t>
            </a:r>
            <a:r>
              <a:rPr lang="zh-TW" altLang="en-US" sz="2200" b="1" u="sng" dirty="0">
                <a:solidFill>
                  <a:srgbClr val="7030A0"/>
                </a:solidFill>
                <a:latin typeface="標楷體" panose="03000509000000000000" pitchFamily="65" charset="-120"/>
              </a:rPr>
              <a:t>明定第</a:t>
            </a:r>
            <a:r>
              <a:rPr lang="en-US" altLang="zh-TW" sz="2200" b="1" u="sng" dirty="0">
                <a:solidFill>
                  <a:srgbClr val="7030A0"/>
                </a:solidFill>
                <a:latin typeface="標楷體" panose="03000509000000000000" pitchFamily="65" charset="-120"/>
              </a:rPr>
              <a:t>1</a:t>
            </a:r>
            <a:r>
              <a:rPr lang="zh-TW" altLang="en-US" sz="2200" b="1" u="sng" dirty="0">
                <a:solidFill>
                  <a:srgbClr val="7030A0"/>
                </a:solidFill>
                <a:latin typeface="標楷體" panose="03000509000000000000" pitchFamily="65" charset="-120"/>
              </a:rPr>
              <a:t>級環境敏感地區範圍應透過「目的事業法令」進行管制</a:t>
            </a:r>
            <a:r>
              <a:rPr lang="zh-TW" altLang="en-US" sz="2200" b="1" dirty="0">
                <a:solidFill>
                  <a:schemeClr val="tx1"/>
                </a:solidFill>
                <a:latin typeface="標楷體" panose="03000509000000000000" pitchFamily="65" charset="-120"/>
              </a:rPr>
              <a:t>。</a:t>
            </a:r>
            <a:endParaRPr lang="en-US" altLang="zh-TW" sz="2200" b="1" dirty="0">
              <a:solidFill>
                <a:schemeClr val="tx1"/>
              </a:solidFill>
              <a:latin typeface="標楷體" panose="03000509000000000000" pitchFamily="65" charset="-120"/>
            </a:endParaRPr>
          </a:p>
          <a:p>
            <a:pPr marL="342900" lvl="2" indent="-342900" algn="just">
              <a:lnSpc>
                <a:spcPts val="3000"/>
              </a:lnSpc>
              <a:spcBef>
                <a:spcPts val="600"/>
              </a:spcBef>
              <a:buClr>
                <a:schemeClr val="tx1"/>
              </a:buClr>
              <a:buFont typeface="Wingdings" panose="05000000000000000000" pitchFamily="2" charset="2"/>
              <a:buChar char="l"/>
            </a:pPr>
            <a:r>
              <a:rPr lang="zh-TW" altLang="en-US" sz="2200" b="1" dirty="0">
                <a:solidFill>
                  <a:schemeClr val="tx1"/>
                </a:solidFill>
                <a:latin typeface="標楷體" panose="03000509000000000000" pitchFamily="65" charset="-120"/>
              </a:rPr>
              <a:t>按「優良農地」為前開計畫規定之第</a:t>
            </a:r>
            <a:r>
              <a:rPr lang="en-US" altLang="zh-TW" sz="2200" b="1" dirty="0">
                <a:solidFill>
                  <a:schemeClr val="tx1"/>
                </a:solidFill>
                <a:latin typeface="標楷體" panose="03000509000000000000" pitchFamily="65" charset="-120"/>
              </a:rPr>
              <a:t>1</a:t>
            </a:r>
            <a:r>
              <a:rPr lang="zh-TW" altLang="en-US" sz="2200" b="1" dirty="0">
                <a:solidFill>
                  <a:schemeClr val="tx1"/>
                </a:solidFill>
                <a:latin typeface="標楷體" panose="03000509000000000000" pitchFamily="65" charset="-120"/>
              </a:rPr>
              <a:t>級環境敏感地區，考量農業發展條例規定農業用地於變更為非農業使用時，</a:t>
            </a:r>
            <a:r>
              <a:rPr lang="zh-TW" altLang="en-US" sz="2200" b="1" dirty="0">
                <a:solidFill>
                  <a:srgbClr val="FF0000"/>
                </a:solidFill>
                <a:latin typeface="標楷體" panose="03000509000000000000" pitchFamily="65" charset="-120"/>
              </a:rPr>
              <a:t>應先徵得農業主管機關之同意，農業主管機關並據以訂定農業主管機關同意農業用地變更使用審查作業要點等相關規定，</a:t>
            </a:r>
            <a:r>
              <a:rPr lang="zh-TW" altLang="en-US" sz="2200" b="1" dirty="0">
                <a:solidFill>
                  <a:schemeClr val="tx1"/>
                </a:solidFill>
                <a:latin typeface="標楷體" panose="03000509000000000000" pitchFamily="65" charset="-120"/>
              </a:rPr>
              <a:t>是以，</a:t>
            </a:r>
            <a:r>
              <a:rPr lang="zh-TW" altLang="en-US" sz="2200" b="1" u="sng" dirty="0">
                <a:solidFill>
                  <a:srgbClr val="7030A0"/>
                </a:solidFill>
                <a:latin typeface="標楷體" panose="03000509000000000000" pitchFamily="65" charset="-120"/>
              </a:rPr>
              <a:t>如農地變更符合前開要點管制規定者，即已符合修正全國區域計畫第</a:t>
            </a:r>
            <a:r>
              <a:rPr lang="en-US" altLang="zh-TW" sz="2200" b="1" u="sng" dirty="0">
                <a:solidFill>
                  <a:srgbClr val="7030A0"/>
                </a:solidFill>
                <a:latin typeface="標楷體" panose="03000509000000000000" pitchFamily="65" charset="-120"/>
              </a:rPr>
              <a:t>1</a:t>
            </a:r>
            <a:r>
              <a:rPr lang="zh-TW" altLang="en-US" sz="2200" b="1" u="sng" dirty="0">
                <a:solidFill>
                  <a:srgbClr val="7030A0"/>
                </a:solidFill>
                <a:latin typeface="標楷體" panose="03000509000000000000" pitchFamily="65" charset="-120"/>
              </a:rPr>
              <a:t>級環境敏感地區土地使用指導原則規定，</a:t>
            </a:r>
            <a:r>
              <a:rPr lang="zh-TW" altLang="en-US" sz="2200" b="1" u="sng" dirty="0">
                <a:solidFill>
                  <a:srgbClr val="FF0000"/>
                </a:solidFill>
                <a:latin typeface="標楷體" panose="03000509000000000000" pitchFamily="65" charset="-120"/>
              </a:rPr>
              <a:t>得申請辦理非都市土地設施型使用分區變更或使用地變更編定作業</a:t>
            </a:r>
            <a:r>
              <a:rPr lang="zh-TW" altLang="en-US" sz="2200" b="1" dirty="0" smtClean="0">
                <a:solidFill>
                  <a:schemeClr val="tx1"/>
                </a:solidFill>
                <a:latin typeface="標楷體" panose="03000509000000000000" pitchFamily="65" charset="-120"/>
              </a:rPr>
              <a:t>。</a:t>
            </a:r>
            <a:endParaRPr lang="en-US" altLang="zh-TW" sz="2200" b="1" dirty="0">
              <a:solidFill>
                <a:schemeClr val="tx1"/>
              </a:solidFill>
              <a:latin typeface="標楷體" panose="03000509000000000000" pitchFamily="65" charset="-120"/>
            </a:endParaRPr>
          </a:p>
        </p:txBody>
      </p:sp>
    </p:spTree>
    <p:extLst>
      <p:ext uri="{BB962C8B-B14F-4D97-AF65-F5344CB8AC3E}">
        <p14:creationId xmlns:p14="http://schemas.microsoft.com/office/powerpoint/2010/main" val="863118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51520" y="1052736"/>
            <a:ext cx="8784207" cy="5688632"/>
          </a:xfrm>
          <a:noFill/>
          <a:ln>
            <a:solidFill>
              <a:srgbClr val="000000"/>
            </a:solidFill>
          </a:ln>
        </p:spPr>
        <p:txBody>
          <a:bodyPr>
            <a:normAutofit fontScale="55000" lnSpcReduction="20000"/>
          </a:bodyPr>
          <a:lstStyle/>
          <a:p>
            <a:pPr>
              <a:lnSpc>
                <a:spcPct val="140000"/>
              </a:lnSpc>
              <a:spcBef>
                <a:spcPts val="0"/>
              </a:spcBef>
              <a:buFont typeface="Wingdings" pitchFamily="2" charset="2"/>
              <a:buChar char="l"/>
            </a:pPr>
            <a:r>
              <a:rPr lang="zh-TW" altLang="en-US" sz="4400" b="1" dirty="0" smtClean="0">
                <a:solidFill>
                  <a:srgbClr val="003366"/>
                </a:solidFill>
                <a:latin typeface="標楷體" pitchFamily="65" charset="-120"/>
                <a:ea typeface="標楷體" pitchFamily="65" charset="-120"/>
              </a:rPr>
              <a:t>第</a:t>
            </a:r>
            <a:r>
              <a:rPr lang="en-US" altLang="zh-TW" sz="4400" b="1" dirty="0" smtClean="0">
                <a:solidFill>
                  <a:srgbClr val="003366"/>
                </a:solidFill>
                <a:latin typeface="標楷體" pitchFamily="65" charset="-120"/>
                <a:ea typeface="標楷體" pitchFamily="65" charset="-120"/>
              </a:rPr>
              <a:t>7</a:t>
            </a:r>
            <a:r>
              <a:rPr lang="zh-TW" altLang="en-US" sz="4400" b="1" dirty="0" smtClean="0">
                <a:solidFill>
                  <a:srgbClr val="003366"/>
                </a:solidFill>
                <a:latin typeface="標楷體" pitchFamily="65" charset="-120"/>
                <a:ea typeface="標楷體" pitchFamily="65" charset="-120"/>
              </a:rPr>
              <a:t>點規定</a:t>
            </a:r>
            <a:endParaRPr lang="en-US" altLang="zh-TW" sz="4400" b="1" dirty="0" smtClean="0">
              <a:solidFill>
                <a:srgbClr val="003366"/>
              </a:solidFill>
              <a:latin typeface="標楷體" pitchFamily="65" charset="-120"/>
              <a:ea typeface="標楷體" pitchFamily="65" charset="-120"/>
            </a:endParaRPr>
          </a:p>
          <a:p>
            <a:pPr>
              <a:lnSpc>
                <a:spcPts val="3200"/>
              </a:lnSpc>
              <a:spcBef>
                <a:spcPts val="300"/>
              </a:spcBef>
              <a:buFont typeface="Wingdings" panose="05000000000000000000" pitchFamily="2" charset="2"/>
              <a:buChar char="Ø"/>
            </a:pPr>
            <a:r>
              <a:rPr lang="zh-TW" altLang="en-US" sz="4000" b="1" dirty="0" smtClean="0">
                <a:solidFill>
                  <a:srgbClr val="000099"/>
                </a:solidFill>
                <a:latin typeface="標楷體" pitchFamily="65" charset="-120"/>
                <a:ea typeface="標楷體" pitchFamily="65" charset="-120"/>
              </a:rPr>
              <a:t>經</a:t>
            </a:r>
            <a:r>
              <a:rPr lang="zh-TW" altLang="en-US" sz="4000" b="1" dirty="0">
                <a:solidFill>
                  <a:srgbClr val="000099"/>
                </a:solidFill>
                <a:latin typeface="標楷體" pitchFamily="65" charset="-120"/>
                <a:ea typeface="標楷體" pitchFamily="65" charset="-120"/>
              </a:rPr>
              <a:t>政府核定之養殖漁業生產區範圍內之農業用地，</a:t>
            </a:r>
            <a:r>
              <a:rPr lang="zh-TW" altLang="en-US" sz="4000" b="1" dirty="0">
                <a:solidFill>
                  <a:srgbClr val="0000FF"/>
                </a:solidFill>
                <a:latin typeface="標楷體" pitchFamily="65" charset="-120"/>
                <a:ea typeface="標楷體" pitchFamily="65" charset="-120"/>
              </a:rPr>
              <a:t>不同意變更使用</a:t>
            </a:r>
            <a:r>
              <a:rPr lang="zh-TW" altLang="en-US" sz="4000" b="1" dirty="0" smtClean="0">
                <a:solidFill>
                  <a:srgbClr val="000099"/>
                </a:solidFill>
                <a:latin typeface="標楷體" pitchFamily="65" charset="-120"/>
                <a:ea typeface="標楷體" pitchFamily="65" charset="-120"/>
              </a:rPr>
              <a:t>。但</a:t>
            </a:r>
            <a:r>
              <a:rPr lang="zh-TW" altLang="en-US" sz="4000" b="1" dirty="0">
                <a:solidFill>
                  <a:srgbClr val="000099"/>
                </a:solidFill>
                <a:latin typeface="標楷體" pitchFamily="65" charset="-120"/>
                <a:ea typeface="標楷體" pitchFamily="65" charset="-120"/>
              </a:rPr>
              <a:t>符合下列情形之一，且無第五點各款情形之ㄧ者，得申請變更</a:t>
            </a:r>
            <a:r>
              <a:rPr lang="zh-TW" altLang="en-US" sz="4000" b="1" dirty="0" smtClean="0">
                <a:solidFill>
                  <a:srgbClr val="000099"/>
                </a:solidFill>
                <a:latin typeface="標楷體" pitchFamily="65" charset="-120"/>
                <a:ea typeface="標楷體" pitchFamily="65" charset="-120"/>
              </a:rPr>
              <a:t>使用</a:t>
            </a:r>
            <a:r>
              <a:rPr lang="en-US" altLang="zh-TW" sz="4000" b="1" dirty="0" smtClean="0">
                <a:solidFill>
                  <a:srgbClr val="000099"/>
                </a:solidFill>
                <a:latin typeface="標楷體" pitchFamily="65" charset="-120"/>
                <a:ea typeface="標楷體" pitchFamily="65" charset="-120"/>
              </a:rPr>
              <a:t>:</a:t>
            </a:r>
            <a:endParaRPr lang="zh-TW" altLang="en-US" sz="4000" b="1" dirty="0">
              <a:solidFill>
                <a:srgbClr val="000099"/>
              </a:solidFill>
              <a:latin typeface="標楷體" pitchFamily="65" charset="-120"/>
              <a:ea typeface="標楷體" pitchFamily="65" charset="-120"/>
            </a:endParaRPr>
          </a:p>
          <a:p>
            <a:pPr marL="1252538" indent="-984250">
              <a:lnSpc>
                <a:spcPts val="2500"/>
              </a:lnSpc>
              <a:spcBef>
                <a:spcPts val="600"/>
              </a:spcBef>
              <a:buNone/>
            </a:pPr>
            <a:r>
              <a:rPr lang="zh-TW" altLang="zh-TW" sz="4000" b="1" dirty="0" smtClean="0">
                <a:solidFill>
                  <a:srgbClr val="000099"/>
                </a:solidFill>
                <a:latin typeface="標楷體" pitchFamily="65" charset="-120"/>
                <a:ea typeface="標楷體" pitchFamily="65" charset="-120"/>
              </a:rPr>
              <a:t>（一</a:t>
            </a:r>
            <a:r>
              <a:rPr lang="en-US" altLang="zh-TW" sz="4000" b="1" dirty="0" smtClean="0">
                <a:solidFill>
                  <a:srgbClr val="000099"/>
                </a:solidFill>
                <a:latin typeface="標楷體" pitchFamily="65" charset="-120"/>
                <a:ea typeface="標楷體" pitchFamily="65" charset="-120"/>
              </a:rPr>
              <a:t>)</a:t>
            </a:r>
            <a:r>
              <a:rPr lang="zh-TW" altLang="zh-TW" sz="4000" b="1" dirty="0" smtClean="0">
                <a:solidFill>
                  <a:srgbClr val="000099"/>
                </a:solidFill>
                <a:latin typeface="標楷體" pitchFamily="65" charset="-120"/>
                <a:ea typeface="標楷體" pitchFamily="65" charset="-120"/>
              </a:rPr>
              <a:t>國防或防止災害之所需用地。</a:t>
            </a:r>
          </a:p>
          <a:p>
            <a:pPr marL="1252538" indent="-984250">
              <a:lnSpc>
                <a:spcPts val="2500"/>
              </a:lnSpc>
              <a:spcBef>
                <a:spcPts val="600"/>
              </a:spcBef>
              <a:buFontTx/>
              <a:buNone/>
            </a:pPr>
            <a:r>
              <a:rPr lang="zh-TW" altLang="zh-TW" sz="4000" b="1" dirty="0" smtClean="0">
                <a:solidFill>
                  <a:srgbClr val="000099"/>
                </a:solidFill>
                <a:latin typeface="標楷體" pitchFamily="65" charset="-120"/>
                <a:ea typeface="標楷體" pitchFamily="65" charset="-120"/>
              </a:rPr>
              <a:t>（二</a:t>
            </a:r>
            <a:r>
              <a:rPr lang="en-US" altLang="zh-TW" sz="4000" b="1" dirty="0" smtClean="0">
                <a:solidFill>
                  <a:srgbClr val="000099"/>
                </a:solidFill>
                <a:latin typeface="標楷體" pitchFamily="65" charset="-120"/>
                <a:ea typeface="標楷體" pitchFamily="65" charset="-120"/>
              </a:rPr>
              <a:t>)</a:t>
            </a:r>
            <a:r>
              <a:rPr lang="zh-TW" altLang="zh-TW" sz="4000" b="1" dirty="0" smtClean="0">
                <a:solidFill>
                  <a:srgbClr val="000099"/>
                </a:solidFill>
                <a:latin typeface="標楷體" pitchFamily="65" charset="-120"/>
                <a:ea typeface="標楷體" pitchFamily="65" charset="-120"/>
              </a:rPr>
              <a:t>經行政院核定之計畫或公共建設之所需用地。</a:t>
            </a:r>
          </a:p>
          <a:p>
            <a:pPr marL="1252538" indent="-984250">
              <a:lnSpc>
                <a:spcPts val="2500"/>
              </a:lnSpc>
              <a:spcBef>
                <a:spcPts val="600"/>
              </a:spcBef>
              <a:buFontTx/>
              <a:buNone/>
            </a:pPr>
            <a:r>
              <a:rPr lang="zh-TW" altLang="zh-TW" sz="4000" b="1" dirty="0" smtClean="0">
                <a:solidFill>
                  <a:srgbClr val="000099"/>
                </a:solidFill>
                <a:latin typeface="標楷體" pitchFamily="65" charset="-120"/>
                <a:ea typeface="標楷體" pitchFamily="65" charset="-120"/>
              </a:rPr>
              <a:t>（三</a:t>
            </a:r>
            <a:r>
              <a:rPr lang="en-US" altLang="zh-TW" sz="4000" b="1" dirty="0" smtClean="0">
                <a:solidFill>
                  <a:srgbClr val="000099"/>
                </a:solidFill>
                <a:latin typeface="標楷體" pitchFamily="65" charset="-120"/>
                <a:ea typeface="標楷體" pitchFamily="65" charset="-120"/>
              </a:rPr>
              <a:t>)</a:t>
            </a:r>
            <a:r>
              <a:rPr lang="zh-TW" altLang="zh-TW" sz="4000" b="1" dirty="0" smtClean="0">
                <a:solidFill>
                  <a:srgbClr val="000099"/>
                </a:solidFill>
                <a:latin typeface="標楷體" pitchFamily="65" charset="-120"/>
                <a:ea typeface="標楷體" pitchFamily="65" charset="-120"/>
              </a:rPr>
              <a:t>依土地徵收條例規定得辦理徵收事業之所需用地。</a:t>
            </a:r>
          </a:p>
          <a:p>
            <a:pPr marL="1073150" indent="-804863">
              <a:lnSpc>
                <a:spcPts val="2500"/>
              </a:lnSpc>
              <a:spcBef>
                <a:spcPts val="600"/>
              </a:spcBef>
              <a:buFontTx/>
              <a:buNone/>
            </a:pPr>
            <a:r>
              <a:rPr lang="zh-TW" altLang="zh-TW" sz="4000" b="1" dirty="0" smtClean="0">
                <a:solidFill>
                  <a:srgbClr val="000099"/>
                </a:solidFill>
                <a:latin typeface="標楷體" pitchFamily="65" charset="-120"/>
                <a:ea typeface="標楷體" pitchFamily="65" charset="-120"/>
              </a:rPr>
              <a:t>（四</a:t>
            </a:r>
            <a:r>
              <a:rPr lang="en-US" altLang="zh-TW" sz="4000" b="1" dirty="0" smtClean="0">
                <a:solidFill>
                  <a:srgbClr val="000099"/>
                </a:solidFill>
                <a:latin typeface="標楷體" pitchFamily="65" charset="-120"/>
                <a:ea typeface="標楷體" pitchFamily="65" charset="-120"/>
              </a:rPr>
              <a:t>)</a:t>
            </a:r>
            <a:r>
              <a:rPr lang="zh-TW" altLang="zh-TW" sz="4000" b="1" dirty="0" smtClean="0">
                <a:solidFill>
                  <a:srgbClr val="000099"/>
                </a:solidFill>
                <a:latin typeface="標楷體" pitchFamily="65" charset="-120"/>
                <a:ea typeface="標楷體" pitchFamily="65" charset="-120"/>
              </a:rPr>
              <a:t>政府機關興辦之公共建設設施或提供公眾使用</a:t>
            </a:r>
            <a:r>
              <a:rPr lang="zh-TW" altLang="zh-TW" sz="4000" b="1" dirty="0">
                <a:solidFill>
                  <a:srgbClr val="000099"/>
                </a:solidFill>
                <a:latin typeface="標楷體" pitchFamily="65" charset="-120"/>
                <a:ea typeface="標楷體" pitchFamily="65" charset="-120"/>
              </a:rPr>
              <a:t>設施之所需用地</a:t>
            </a:r>
            <a:r>
              <a:rPr lang="zh-TW" altLang="zh-TW" sz="4000" b="1" dirty="0" smtClean="0">
                <a:solidFill>
                  <a:srgbClr val="000099"/>
                </a:solidFill>
                <a:latin typeface="標楷體" pitchFamily="65" charset="-120"/>
                <a:ea typeface="標楷體" pitchFamily="65" charset="-120"/>
              </a:rPr>
              <a:t>。</a:t>
            </a:r>
          </a:p>
          <a:p>
            <a:pPr marL="1073150" indent="-804863">
              <a:lnSpc>
                <a:spcPts val="2500"/>
              </a:lnSpc>
              <a:spcBef>
                <a:spcPts val="600"/>
              </a:spcBef>
              <a:buFontTx/>
              <a:buNone/>
            </a:pPr>
            <a:r>
              <a:rPr lang="zh-TW" altLang="zh-TW" sz="4000" b="1" strike="sngStrike" dirty="0" smtClean="0">
                <a:solidFill>
                  <a:srgbClr val="000099"/>
                </a:solidFill>
                <a:latin typeface="標楷體" pitchFamily="65" charset="-120"/>
                <a:ea typeface="標楷體" pitchFamily="65" charset="-120"/>
              </a:rPr>
              <a:t>（五</a:t>
            </a:r>
            <a:r>
              <a:rPr lang="en-US" altLang="zh-TW" sz="4000" b="1" strike="sngStrike" dirty="0" smtClean="0">
                <a:solidFill>
                  <a:srgbClr val="000099"/>
                </a:solidFill>
                <a:latin typeface="標楷體" pitchFamily="65" charset="-120"/>
                <a:ea typeface="標楷體" pitchFamily="65" charset="-120"/>
              </a:rPr>
              <a:t>)</a:t>
            </a:r>
            <a:r>
              <a:rPr lang="zh-TW" altLang="zh-TW" sz="4000" b="1" strike="sngStrike" dirty="0" smtClean="0">
                <a:solidFill>
                  <a:srgbClr val="000099"/>
                </a:solidFill>
                <a:latin typeface="標楷體" pitchFamily="65" charset="-120"/>
                <a:ea typeface="標楷體" pitchFamily="65" charset="-120"/>
              </a:rPr>
              <a:t>中央目的事業主管機關專案核准設立公益性福利設施或再生能源設施。</a:t>
            </a:r>
            <a:r>
              <a:rPr lang="en-US" altLang="zh-TW" sz="4000" b="1" dirty="0" smtClean="0">
                <a:solidFill>
                  <a:srgbClr val="FF0000"/>
                </a:solidFill>
                <a:latin typeface="標楷體" pitchFamily="65" charset="-120"/>
                <a:ea typeface="標楷體" pitchFamily="65" charset="-120"/>
              </a:rPr>
              <a:t>(109</a:t>
            </a:r>
            <a:r>
              <a:rPr lang="zh-TW" altLang="en-US" sz="4000" b="1" dirty="0" smtClean="0">
                <a:solidFill>
                  <a:srgbClr val="FF0000"/>
                </a:solidFill>
                <a:latin typeface="標楷體" pitchFamily="65" charset="-120"/>
                <a:ea typeface="標楷體" pitchFamily="65" charset="-120"/>
              </a:rPr>
              <a:t>年</a:t>
            </a:r>
            <a:r>
              <a:rPr lang="en-US" altLang="zh-TW" sz="4000" b="1" dirty="0" smtClean="0">
                <a:solidFill>
                  <a:srgbClr val="FF0000"/>
                </a:solidFill>
                <a:latin typeface="標楷體" pitchFamily="65" charset="-120"/>
                <a:ea typeface="標楷體" pitchFamily="65" charset="-120"/>
              </a:rPr>
              <a:t>7</a:t>
            </a:r>
            <a:r>
              <a:rPr lang="zh-TW" altLang="en-US" sz="4000" b="1" dirty="0" smtClean="0">
                <a:solidFill>
                  <a:srgbClr val="FF0000"/>
                </a:solidFill>
                <a:latin typeface="標楷體" pitchFamily="65" charset="-120"/>
                <a:ea typeface="標楷體" pitchFamily="65" charset="-120"/>
              </a:rPr>
              <a:t>月</a:t>
            </a:r>
            <a:r>
              <a:rPr lang="en-US" altLang="zh-TW" sz="4000" b="1" dirty="0" smtClean="0">
                <a:solidFill>
                  <a:srgbClr val="FF0000"/>
                </a:solidFill>
                <a:latin typeface="標楷體" pitchFamily="65" charset="-120"/>
                <a:ea typeface="標楷體" pitchFamily="65" charset="-120"/>
              </a:rPr>
              <a:t>6</a:t>
            </a:r>
            <a:r>
              <a:rPr lang="zh-TW" altLang="en-US" sz="4000" b="1" dirty="0" smtClean="0">
                <a:solidFill>
                  <a:srgbClr val="FF0000"/>
                </a:solidFill>
                <a:latin typeface="標楷體" pitchFamily="65" charset="-120"/>
                <a:ea typeface="標楷體" pitchFamily="65" charset="-120"/>
              </a:rPr>
              <a:t>日已刪除</a:t>
            </a:r>
            <a:r>
              <a:rPr lang="en-US" altLang="zh-TW" sz="4000" b="1" dirty="0" smtClean="0">
                <a:solidFill>
                  <a:srgbClr val="FF0000"/>
                </a:solidFill>
                <a:latin typeface="標楷體" pitchFamily="65" charset="-120"/>
                <a:ea typeface="標楷體" pitchFamily="65" charset="-120"/>
              </a:rPr>
              <a:t>)</a:t>
            </a:r>
            <a:endParaRPr lang="zh-TW" altLang="zh-TW" sz="4000" b="1" dirty="0" smtClean="0">
              <a:solidFill>
                <a:srgbClr val="FF0000"/>
              </a:solidFill>
              <a:latin typeface="標楷體" pitchFamily="65" charset="-120"/>
              <a:ea typeface="標楷體" pitchFamily="65" charset="-120"/>
            </a:endParaRPr>
          </a:p>
          <a:p>
            <a:pPr marL="1073150" indent="-804863">
              <a:lnSpc>
                <a:spcPts val="2500"/>
              </a:lnSpc>
              <a:spcBef>
                <a:spcPts val="600"/>
              </a:spcBef>
              <a:buNone/>
            </a:pPr>
            <a:r>
              <a:rPr lang="zh-TW" altLang="zh-TW" sz="4000" b="1" dirty="0" smtClean="0">
                <a:solidFill>
                  <a:srgbClr val="000099"/>
                </a:solidFill>
                <a:latin typeface="標楷體" pitchFamily="65" charset="-120"/>
                <a:ea typeface="標楷體" pitchFamily="65" charset="-120"/>
              </a:rPr>
              <a:t>（</a:t>
            </a:r>
            <a:r>
              <a:rPr lang="zh-TW" altLang="en-US" sz="4000" b="1" dirty="0" smtClean="0">
                <a:solidFill>
                  <a:srgbClr val="000099"/>
                </a:solidFill>
                <a:latin typeface="標楷體" pitchFamily="65" charset="-120"/>
                <a:ea typeface="標楷體" pitchFamily="65" charset="-120"/>
              </a:rPr>
              <a:t>五</a:t>
            </a:r>
            <a:r>
              <a:rPr lang="en-US" altLang="zh-TW" sz="4000" b="1" dirty="0" smtClean="0">
                <a:solidFill>
                  <a:srgbClr val="000099"/>
                </a:solidFill>
                <a:latin typeface="標楷體" pitchFamily="65" charset="-120"/>
                <a:ea typeface="標楷體" pitchFamily="65" charset="-120"/>
              </a:rPr>
              <a:t>)</a:t>
            </a:r>
            <a:r>
              <a:rPr lang="zh-TW" altLang="zh-TW" sz="4000" b="1" u="sng" dirty="0" smtClean="0">
                <a:solidFill>
                  <a:srgbClr val="FF0000"/>
                </a:solidFill>
                <a:latin typeface="Times New Roman" pitchFamily="18" charset="0"/>
                <a:ea typeface="標楷體" pitchFamily="65" charset="-120"/>
              </a:rPr>
              <a:t>農業主管機關核准或輔導之產、製、儲、銷</a:t>
            </a:r>
            <a:r>
              <a:rPr lang="zh-TW" altLang="zh-TW" sz="4000" b="1" u="sng" strike="sngStrike" dirty="0" smtClean="0">
                <a:solidFill>
                  <a:srgbClr val="FF0000"/>
                </a:solidFill>
                <a:latin typeface="Times New Roman" pitchFamily="18" charset="0"/>
                <a:ea typeface="標楷體" pitchFamily="65" charset="-120"/>
              </a:rPr>
              <a:t>及休閒</a:t>
            </a:r>
            <a:r>
              <a:rPr lang="zh-TW" altLang="zh-TW" sz="4000" b="1" u="sng" dirty="0">
                <a:solidFill>
                  <a:srgbClr val="FF0000"/>
                </a:solidFill>
                <a:latin typeface="Times New Roman" pitchFamily="18" charset="0"/>
                <a:ea typeface="標楷體" pitchFamily="65" charset="-120"/>
              </a:rPr>
              <a:t>等農業相關設施之所需用地</a:t>
            </a:r>
            <a:r>
              <a:rPr lang="zh-TW" altLang="zh-TW" sz="4000" b="1" u="sng" dirty="0" smtClean="0">
                <a:solidFill>
                  <a:srgbClr val="FF0000"/>
                </a:solidFill>
                <a:latin typeface="Times New Roman" pitchFamily="18" charset="0"/>
                <a:ea typeface="標楷體" pitchFamily="65" charset="-120"/>
              </a:rPr>
              <a:t>。</a:t>
            </a:r>
            <a:r>
              <a:rPr lang="zh-TW" altLang="en-US" sz="4000" b="1" dirty="0" smtClean="0">
                <a:solidFill>
                  <a:srgbClr val="FF0000"/>
                </a:solidFill>
                <a:latin typeface="Times New Roman" pitchFamily="18" charset="0"/>
                <a:ea typeface="標楷體" pitchFamily="65" charset="-120"/>
              </a:rPr>
              <a:t>   </a:t>
            </a:r>
            <a:endParaRPr lang="en-US" altLang="zh-TW" sz="4000" b="1" dirty="0" smtClean="0">
              <a:solidFill>
                <a:srgbClr val="FF0000"/>
              </a:solidFill>
              <a:latin typeface="Times New Roman" pitchFamily="18" charset="0"/>
              <a:ea typeface="標楷體" pitchFamily="65" charset="-120"/>
            </a:endParaRPr>
          </a:p>
          <a:p>
            <a:pPr marL="1073150" indent="-804863">
              <a:lnSpc>
                <a:spcPts val="2500"/>
              </a:lnSpc>
              <a:spcBef>
                <a:spcPts val="600"/>
              </a:spcBef>
              <a:buNone/>
            </a:pPr>
            <a:r>
              <a:rPr lang="zh-TW" altLang="en-US" sz="4000" b="1" u="sng" dirty="0" smtClean="0">
                <a:solidFill>
                  <a:srgbClr val="FF0000"/>
                </a:solidFill>
                <a:latin typeface="Times New Roman" pitchFamily="18" charset="0"/>
                <a:ea typeface="標楷體" pitchFamily="65" charset="-120"/>
              </a:rPr>
              <a:t>（六</a:t>
            </a:r>
            <a:r>
              <a:rPr lang="en-US" altLang="zh-TW" sz="4000" b="1" u="sng" dirty="0" smtClean="0">
                <a:solidFill>
                  <a:srgbClr val="FF0000"/>
                </a:solidFill>
                <a:latin typeface="Times New Roman" pitchFamily="18" charset="0"/>
                <a:ea typeface="標楷體" pitchFamily="65" charset="-120"/>
              </a:rPr>
              <a:t>)</a:t>
            </a:r>
            <a:r>
              <a:rPr lang="zh-TW" altLang="en-US" sz="4000" b="1" u="sng" dirty="0" smtClean="0">
                <a:solidFill>
                  <a:srgbClr val="FF0000"/>
                </a:solidFill>
                <a:latin typeface="Times New Roman" pitchFamily="18" charset="0"/>
                <a:ea typeface="標楷體" pitchFamily="65" charset="-120"/>
              </a:rPr>
              <a:t>可</a:t>
            </a:r>
            <a:r>
              <a:rPr lang="zh-TW" altLang="en-US" sz="4000" b="1" u="sng" dirty="0">
                <a:solidFill>
                  <a:srgbClr val="FF0000"/>
                </a:solidFill>
                <a:latin typeface="Times New Roman" pitchFamily="18" charset="0"/>
                <a:ea typeface="標楷體" pitchFamily="65" charset="-120"/>
              </a:rPr>
              <a:t>優先推動漁業經營結合綠能之區位範圍內共同升壓站及儲能</a:t>
            </a:r>
            <a:r>
              <a:rPr lang="zh-TW" altLang="en-US" sz="4000" b="1" u="sng" dirty="0" smtClean="0">
                <a:solidFill>
                  <a:srgbClr val="FF0000"/>
                </a:solidFill>
                <a:latin typeface="Times New Roman" pitchFamily="18" charset="0"/>
                <a:ea typeface="標楷體" pitchFamily="65" charset="-120"/>
              </a:rPr>
              <a:t>設備之所需用地。</a:t>
            </a:r>
            <a:r>
              <a:rPr lang="en-US" altLang="zh-TW" sz="4000" b="1" dirty="0">
                <a:solidFill>
                  <a:srgbClr val="FF0000"/>
                </a:solidFill>
                <a:latin typeface="標楷體" pitchFamily="65" charset="-120"/>
                <a:ea typeface="標楷體" pitchFamily="65" charset="-120"/>
              </a:rPr>
              <a:t>(</a:t>
            </a:r>
            <a:r>
              <a:rPr lang="en-US" altLang="zh-TW" sz="4000" b="1" dirty="0" smtClean="0">
                <a:solidFill>
                  <a:srgbClr val="FF0000"/>
                </a:solidFill>
                <a:latin typeface="標楷體" pitchFamily="65" charset="-120"/>
                <a:ea typeface="標楷體" pitchFamily="65" charset="-120"/>
              </a:rPr>
              <a:t>111</a:t>
            </a:r>
            <a:r>
              <a:rPr lang="zh-TW" altLang="en-US" sz="4000" b="1" dirty="0" smtClean="0">
                <a:solidFill>
                  <a:srgbClr val="FF0000"/>
                </a:solidFill>
                <a:latin typeface="標楷體" pitchFamily="65" charset="-120"/>
                <a:ea typeface="標楷體" pitchFamily="65" charset="-120"/>
              </a:rPr>
              <a:t>年</a:t>
            </a:r>
            <a:r>
              <a:rPr lang="en-US" altLang="zh-TW" sz="4000" b="1" dirty="0" smtClean="0">
                <a:solidFill>
                  <a:srgbClr val="FF0000"/>
                </a:solidFill>
                <a:latin typeface="標楷體" pitchFamily="65" charset="-120"/>
                <a:ea typeface="標楷體" pitchFamily="65" charset="-120"/>
              </a:rPr>
              <a:t>3</a:t>
            </a:r>
            <a:r>
              <a:rPr lang="zh-TW" altLang="en-US" sz="4000" b="1" dirty="0" smtClean="0">
                <a:solidFill>
                  <a:srgbClr val="FF0000"/>
                </a:solidFill>
                <a:latin typeface="標楷體" pitchFamily="65" charset="-120"/>
                <a:ea typeface="標楷體" pitchFamily="65" charset="-120"/>
              </a:rPr>
              <a:t>月</a:t>
            </a:r>
            <a:r>
              <a:rPr lang="en-US" altLang="zh-TW" sz="4000" b="1" dirty="0" smtClean="0">
                <a:solidFill>
                  <a:srgbClr val="FF0000"/>
                </a:solidFill>
                <a:latin typeface="標楷體" pitchFamily="65" charset="-120"/>
                <a:ea typeface="標楷體" pitchFamily="65" charset="-120"/>
              </a:rPr>
              <a:t>17</a:t>
            </a:r>
            <a:r>
              <a:rPr lang="zh-TW" altLang="en-US" sz="4000" b="1" dirty="0" smtClean="0">
                <a:solidFill>
                  <a:srgbClr val="FF0000"/>
                </a:solidFill>
                <a:latin typeface="標楷體" pitchFamily="65" charset="-120"/>
                <a:ea typeface="標楷體" pitchFamily="65" charset="-120"/>
              </a:rPr>
              <a:t>日修正增列</a:t>
            </a:r>
            <a:r>
              <a:rPr lang="en-US" altLang="zh-TW" sz="4000" b="1" dirty="0" smtClean="0">
                <a:solidFill>
                  <a:srgbClr val="FF0000"/>
                </a:solidFill>
                <a:latin typeface="標楷體" pitchFamily="65" charset="-120"/>
                <a:ea typeface="標楷體" pitchFamily="65" charset="-120"/>
              </a:rPr>
              <a:t>)</a:t>
            </a:r>
            <a:endParaRPr lang="zh-TW" altLang="zh-TW" sz="4000" b="1" dirty="0">
              <a:solidFill>
                <a:srgbClr val="FF0000"/>
              </a:solidFill>
              <a:latin typeface="標楷體" pitchFamily="65" charset="-120"/>
              <a:ea typeface="標楷體" pitchFamily="65" charset="-120"/>
            </a:endParaRPr>
          </a:p>
          <a:p>
            <a:pPr marL="1073150" indent="-804863">
              <a:lnSpc>
                <a:spcPts val="2500"/>
              </a:lnSpc>
              <a:spcBef>
                <a:spcPts val="600"/>
              </a:spcBef>
              <a:buNone/>
            </a:pPr>
            <a:endParaRPr lang="zh-TW" altLang="en-US" sz="4000" u="sng" dirty="0" smtClean="0">
              <a:solidFill>
                <a:srgbClr val="FF0000"/>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EB11C922-805A-4C9C-9A11-EF59BECB4857}" type="slidenum">
              <a:rPr lang="en-US" altLang="zh-TW" smtClean="0"/>
              <a:pPr>
                <a:defRPr/>
              </a:pPr>
              <a:t>33</a:t>
            </a:fld>
            <a:endParaRPr lang="en-US" altLang="zh-TW" dirty="0"/>
          </a:p>
        </p:txBody>
      </p:sp>
      <p:sp>
        <p:nvSpPr>
          <p:cNvPr id="5" name="Rectangle 66"/>
          <p:cNvSpPr>
            <a:spLocks noChangeArrowheads="1"/>
          </p:cNvSpPr>
          <p:nvPr/>
        </p:nvSpPr>
        <p:spPr bwMode="auto">
          <a:xfrm>
            <a:off x="179388" y="188913"/>
            <a:ext cx="8642350" cy="792162"/>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lgn="ctr">
              <a:defRPr/>
            </a:pPr>
            <a:r>
              <a:rPr lang="zh-TW" altLang="en-US" sz="3600" b="1" dirty="0" smtClean="0">
                <a:ea typeface="標楷體" pitchFamily="65" charset="-120"/>
              </a:rPr>
              <a:t>養殖</a:t>
            </a:r>
            <a:r>
              <a:rPr lang="zh-TW" altLang="en-US" sz="3600" b="1" dirty="0">
                <a:ea typeface="標楷體" pitchFamily="65" charset="-120"/>
              </a:rPr>
              <a:t>漁業區</a:t>
            </a:r>
            <a:r>
              <a:rPr lang="zh-TW" altLang="en-US" sz="3600" b="1" dirty="0" smtClean="0">
                <a:ea typeface="標楷體" pitchFamily="65" charset="-120"/>
              </a:rPr>
              <a:t>不同意變更</a:t>
            </a:r>
            <a:r>
              <a:rPr lang="zh-TW" altLang="en-US" sz="3600" b="1" dirty="0">
                <a:ea typeface="標楷體" pitchFamily="65" charset="-120"/>
              </a:rPr>
              <a:t>使用之例外</a:t>
            </a:r>
            <a:r>
              <a:rPr lang="zh-TW" altLang="en-US" sz="3600" b="1" dirty="0" smtClean="0">
                <a:ea typeface="標楷體" pitchFamily="65" charset="-120"/>
              </a:rPr>
              <a:t>情形</a:t>
            </a:r>
            <a:endParaRPr lang="zh-TW" altLang="en-US" sz="3600" b="1" dirty="0">
              <a:ea typeface="標楷體" pitchFamily="65" charset="-12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pPr>
              <a:defRPr/>
            </a:pPr>
            <a:fld id="{5A6CCE2E-1417-4E01-A993-35906FA651F8}" type="slidenum">
              <a:rPr lang="en-US" altLang="zh-TW" smtClean="0"/>
              <a:pPr>
                <a:defRPr/>
              </a:pPr>
              <a:t>34</a:t>
            </a:fld>
            <a:endParaRPr lang="en-US" altLang="zh-TW" dirty="0"/>
          </a:p>
        </p:txBody>
      </p:sp>
      <p:sp>
        <p:nvSpPr>
          <p:cNvPr id="3" name="Rectangle 66"/>
          <p:cNvSpPr>
            <a:spLocks noChangeArrowheads="1"/>
          </p:cNvSpPr>
          <p:nvPr/>
        </p:nvSpPr>
        <p:spPr bwMode="auto">
          <a:xfrm>
            <a:off x="179388" y="188913"/>
            <a:ext cx="8642350" cy="792162"/>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lgn="ctr">
              <a:defRPr/>
            </a:pPr>
            <a:endParaRPr lang="en-US" altLang="zh-TW" sz="3600" dirty="0">
              <a:ea typeface="標楷體" pitchFamily="65" charset="-120"/>
            </a:endParaRPr>
          </a:p>
          <a:p>
            <a:pPr algn="ctr">
              <a:defRPr/>
            </a:pPr>
            <a:r>
              <a:rPr lang="zh-TW" altLang="en-US" sz="3600" b="1" dirty="0" smtClean="0">
                <a:ea typeface="標楷體" pitchFamily="65" charset="-120"/>
              </a:rPr>
              <a:t>太陽光電設施不同意申請</a:t>
            </a:r>
            <a:r>
              <a:rPr lang="zh-TW" altLang="en-US" sz="3600" b="1" dirty="0">
                <a:ea typeface="標楷體" pitchFamily="65" charset="-120"/>
              </a:rPr>
              <a:t>變更</a:t>
            </a:r>
            <a:r>
              <a:rPr lang="zh-TW" altLang="en-US" sz="3600" b="1" dirty="0" smtClean="0">
                <a:ea typeface="標楷體" pitchFamily="65" charset="-120"/>
              </a:rPr>
              <a:t>使用之情形</a:t>
            </a:r>
            <a:endParaRPr lang="zh-TW" altLang="en-US" sz="3600" b="1" dirty="0">
              <a:ea typeface="標楷體" pitchFamily="65" charset="-120"/>
            </a:endParaRPr>
          </a:p>
          <a:p>
            <a:pPr algn="ctr">
              <a:defRPr/>
            </a:pPr>
            <a:endParaRPr lang="zh-TW" altLang="en-US" sz="3600" b="1" dirty="0">
              <a:solidFill>
                <a:schemeClr val="tx1"/>
              </a:solidFill>
              <a:latin typeface="標楷體" pitchFamily="65" charset="-120"/>
              <a:ea typeface="標楷體" pitchFamily="65" charset="-120"/>
              <a:sym typeface="Webdings" pitchFamily="18" charset="2"/>
            </a:endParaRPr>
          </a:p>
        </p:txBody>
      </p:sp>
      <p:sp>
        <p:nvSpPr>
          <p:cNvPr id="4" name="內容版面配置區 2"/>
          <p:cNvSpPr txBox="1">
            <a:spLocks/>
          </p:cNvSpPr>
          <p:nvPr/>
        </p:nvSpPr>
        <p:spPr>
          <a:xfrm>
            <a:off x="395536" y="1052736"/>
            <a:ext cx="8305800" cy="4896544"/>
          </a:xfrm>
          <a:prstGeom prst="rect">
            <a:avLst/>
          </a:prstGeom>
          <a:noFill/>
          <a:ln>
            <a:solidFill>
              <a:srgbClr val="000000"/>
            </a:solidFill>
          </a:ln>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Bef>
                <a:spcPts val="0"/>
              </a:spcBef>
              <a:spcAft>
                <a:spcPts val="0"/>
              </a:spcAft>
              <a:buFont typeface="Wingdings" pitchFamily="2" charset="2"/>
              <a:buChar char="l"/>
            </a:pPr>
            <a:r>
              <a:rPr kumimoji="0" lang="zh-TW" altLang="en-US" sz="2800" b="1" dirty="0" smtClean="0">
                <a:solidFill>
                  <a:srgbClr val="003366"/>
                </a:solidFill>
                <a:latin typeface="標楷體" pitchFamily="65" charset="-120"/>
                <a:ea typeface="標楷體" pitchFamily="65" charset="-120"/>
              </a:rPr>
              <a:t>第</a:t>
            </a:r>
            <a:r>
              <a:rPr kumimoji="0" lang="en-US" altLang="zh-TW" sz="2800" b="1" dirty="0" smtClean="0">
                <a:solidFill>
                  <a:srgbClr val="003366"/>
                </a:solidFill>
                <a:latin typeface="標楷體" pitchFamily="65" charset="-120"/>
                <a:ea typeface="標楷體" pitchFamily="65" charset="-120"/>
              </a:rPr>
              <a:t>7</a:t>
            </a:r>
            <a:r>
              <a:rPr kumimoji="0" lang="zh-TW" altLang="en-US" sz="2800" b="1" dirty="0" smtClean="0">
                <a:solidFill>
                  <a:srgbClr val="003366"/>
                </a:solidFill>
                <a:latin typeface="標楷體" pitchFamily="65" charset="-120"/>
                <a:ea typeface="標楷體" pitchFamily="65" charset="-120"/>
              </a:rPr>
              <a:t>點之</a:t>
            </a:r>
            <a:r>
              <a:rPr kumimoji="0" lang="en-US" altLang="zh-TW" sz="2800" b="1" dirty="0" smtClean="0">
                <a:solidFill>
                  <a:srgbClr val="003366"/>
                </a:solidFill>
                <a:latin typeface="標楷體" pitchFamily="65" charset="-120"/>
                <a:ea typeface="標楷體" pitchFamily="65" charset="-120"/>
              </a:rPr>
              <a:t>1</a:t>
            </a:r>
            <a:r>
              <a:rPr kumimoji="0" lang="zh-TW" altLang="en-US" sz="2800" b="1" dirty="0" smtClean="0">
                <a:solidFill>
                  <a:srgbClr val="003366"/>
                </a:solidFill>
                <a:latin typeface="標楷體" pitchFamily="65" charset="-120"/>
                <a:ea typeface="標楷體" pitchFamily="65" charset="-120"/>
              </a:rPr>
              <a:t>規定</a:t>
            </a:r>
            <a:endParaRPr kumimoji="0" lang="en-US" altLang="zh-TW" sz="2800" b="1" dirty="0" smtClean="0">
              <a:solidFill>
                <a:srgbClr val="003366"/>
              </a:solidFill>
              <a:latin typeface="標楷體" pitchFamily="65" charset="-120"/>
              <a:ea typeface="標楷體" pitchFamily="65" charset="-120"/>
            </a:endParaRPr>
          </a:p>
          <a:p>
            <a:pPr fontAlgn="auto">
              <a:lnSpc>
                <a:spcPts val="3200"/>
              </a:lnSpc>
              <a:spcBef>
                <a:spcPts val="600"/>
              </a:spcBef>
              <a:spcAft>
                <a:spcPts val="0"/>
              </a:spcAft>
              <a:buFont typeface="Wingdings" pitchFamily="2" charset="2"/>
              <a:buChar char="Ø"/>
              <a:defRPr/>
            </a:pPr>
            <a:r>
              <a:rPr lang="zh-TW" altLang="en-US" sz="2400" b="1" dirty="0">
                <a:solidFill>
                  <a:srgbClr val="000099"/>
                </a:solidFill>
                <a:latin typeface="標楷體" pitchFamily="65" charset="-120"/>
                <a:ea typeface="標楷體" pitchFamily="65" charset="-120"/>
              </a:rPr>
              <a:t>非都市土地農牧用地、林業用地、養殖用地及都市計畫農業區、保護區之農業用地變更作</a:t>
            </a:r>
            <a:r>
              <a:rPr lang="zh-TW" altLang="en-US" sz="2400" b="1" u="sng" dirty="0">
                <a:solidFill>
                  <a:srgbClr val="0000FF"/>
                </a:solidFill>
                <a:latin typeface="標楷體" pitchFamily="65" charset="-120"/>
                <a:ea typeface="標楷體" pitchFamily="65" charset="-120"/>
              </a:rPr>
              <a:t>太陽光電設施使用</a:t>
            </a:r>
            <a:r>
              <a:rPr lang="zh-TW" altLang="en-US" sz="2400" b="1" dirty="0">
                <a:solidFill>
                  <a:srgbClr val="000099"/>
                </a:solidFill>
                <a:latin typeface="標楷體" pitchFamily="65" charset="-120"/>
                <a:ea typeface="標楷體" pitchFamily="65" charset="-120"/>
              </a:rPr>
              <a:t>，其</a:t>
            </a:r>
            <a:r>
              <a:rPr lang="zh-TW" altLang="en-US" sz="2400" b="1" dirty="0">
                <a:solidFill>
                  <a:srgbClr val="0000FF"/>
                </a:solidFill>
                <a:latin typeface="標楷體" pitchFamily="65" charset="-120"/>
                <a:ea typeface="標楷體" pitchFamily="65" charset="-120"/>
              </a:rPr>
              <a:t>變更使用面積未</a:t>
            </a:r>
            <a:r>
              <a:rPr lang="zh-TW" altLang="en-US" sz="2400" b="1" dirty="0" smtClean="0">
                <a:solidFill>
                  <a:srgbClr val="0000FF"/>
                </a:solidFill>
                <a:latin typeface="標楷體" pitchFamily="65" charset="-120"/>
                <a:ea typeface="標楷體" pitchFamily="65" charset="-120"/>
              </a:rPr>
              <a:t>達</a:t>
            </a:r>
            <a:r>
              <a:rPr lang="en-US" altLang="zh-TW" sz="2400" b="1" dirty="0" smtClean="0">
                <a:solidFill>
                  <a:srgbClr val="0000FF"/>
                </a:solidFill>
                <a:latin typeface="標楷體" pitchFamily="65" charset="-120"/>
                <a:ea typeface="標楷體" pitchFamily="65" charset="-120"/>
              </a:rPr>
              <a:t>2</a:t>
            </a:r>
            <a:r>
              <a:rPr lang="zh-TW" altLang="en-US" sz="2400" b="1" dirty="0" smtClean="0">
                <a:solidFill>
                  <a:srgbClr val="0000FF"/>
                </a:solidFill>
                <a:latin typeface="標楷體" pitchFamily="65" charset="-120"/>
                <a:ea typeface="標楷體" pitchFamily="65" charset="-120"/>
              </a:rPr>
              <a:t>公頃</a:t>
            </a:r>
            <a:r>
              <a:rPr lang="zh-TW" altLang="en-US" sz="2400" b="1" dirty="0">
                <a:solidFill>
                  <a:srgbClr val="0000FF"/>
                </a:solidFill>
                <a:latin typeface="標楷體" pitchFamily="65" charset="-120"/>
                <a:ea typeface="標楷體" pitchFamily="65" charset="-120"/>
              </a:rPr>
              <a:t>，不同意變更使用</a:t>
            </a:r>
            <a:r>
              <a:rPr lang="zh-TW" altLang="en-US" sz="2400" b="1" dirty="0">
                <a:solidFill>
                  <a:srgbClr val="000099"/>
                </a:solidFill>
                <a:latin typeface="標楷體" pitchFamily="65" charset="-120"/>
                <a:ea typeface="標楷體" pitchFamily="65" charset="-120"/>
              </a:rPr>
              <a:t>。但符合下列情形之一，且無</a:t>
            </a:r>
            <a:r>
              <a:rPr lang="zh-TW" altLang="en-US" sz="2400" b="1" dirty="0" smtClean="0">
                <a:solidFill>
                  <a:srgbClr val="000099"/>
                </a:solidFill>
                <a:latin typeface="標楷體" pitchFamily="65" charset="-120"/>
                <a:ea typeface="標楷體" pitchFamily="65" charset="-120"/>
              </a:rPr>
              <a:t>第</a:t>
            </a:r>
            <a:r>
              <a:rPr lang="en-US" altLang="zh-TW" sz="2400" b="1" dirty="0" smtClean="0">
                <a:solidFill>
                  <a:srgbClr val="000099"/>
                </a:solidFill>
                <a:latin typeface="標楷體" pitchFamily="65" charset="-120"/>
                <a:ea typeface="標楷體" pitchFamily="65" charset="-120"/>
              </a:rPr>
              <a:t>5</a:t>
            </a:r>
            <a:r>
              <a:rPr lang="zh-TW" altLang="en-US" sz="2400" b="1" dirty="0" smtClean="0">
                <a:solidFill>
                  <a:srgbClr val="000099"/>
                </a:solidFill>
                <a:latin typeface="標楷體" pitchFamily="65" charset="-120"/>
                <a:ea typeface="標楷體" pitchFamily="65" charset="-120"/>
              </a:rPr>
              <a:t>點</a:t>
            </a:r>
            <a:r>
              <a:rPr lang="zh-TW" altLang="en-US" sz="2400" b="1" dirty="0">
                <a:solidFill>
                  <a:srgbClr val="000099"/>
                </a:solidFill>
                <a:latin typeface="標楷體" pitchFamily="65" charset="-120"/>
                <a:ea typeface="標楷體" pitchFamily="65" charset="-120"/>
              </a:rPr>
              <a:t>各款情形之一者，得申請變更使用</a:t>
            </a:r>
            <a:r>
              <a:rPr lang="zh-TW" altLang="en-US" sz="2400" b="1" dirty="0" smtClean="0">
                <a:solidFill>
                  <a:srgbClr val="000099"/>
                </a:solidFill>
                <a:latin typeface="標楷體" pitchFamily="65" charset="-120"/>
                <a:ea typeface="標楷體" pitchFamily="65" charset="-120"/>
              </a:rPr>
              <a:t>：</a:t>
            </a:r>
            <a:endParaRPr lang="en-US" altLang="zh-TW" sz="2400" b="1" dirty="0">
              <a:solidFill>
                <a:srgbClr val="000099"/>
              </a:solidFill>
              <a:latin typeface="標楷體" pitchFamily="65" charset="-120"/>
              <a:ea typeface="標楷體" pitchFamily="65" charset="-120"/>
            </a:endParaRPr>
          </a:p>
          <a:p>
            <a:pPr marL="984250" indent="-627063" fontAlgn="auto">
              <a:lnSpc>
                <a:spcPts val="3200"/>
              </a:lnSpc>
              <a:spcBef>
                <a:spcPts val="600"/>
              </a:spcBef>
              <a:spcAft>
                <a:spcPts val="0"/>
              </a:spcAft>
              <a:buNone/>
              <a:defRPr/>
            </a:pPr>
            <a:r>
              <a:rPr lang="en-US" altLang="zh-TW" sz="2400" b="1" dirty="0">
                <a:solidFill>
                  <a:srgbClr val="000099"/>
                </a:solidFill>
                <a:latin typeface="標楷體" pitchFamily="65" charset="-120"/>
                <a:ea typeface="標楷體" pitchFamily="65" charset="-120"/>
              </a:rPr>
              <a:t>(</a:t>
            </a:r>
            <a:r>
              <a:rPr lang="zh-TW" altLang="zh-TW" sz="2400" b="1" dirty="0" smtClean="0">
                <a:solidFill>
                  <a:srgbClr val="000099"/>
                </a:solidFill>
                <a:latin typeface="標楷體" pitchFamily="65" charset="-120"/>
                <a:ea typeface="標楷體" pitchFamily="65" charset="-120"/>
              </a:rPr>
              <a:t>一</a:t>
            </a:r>
            <a:r>
              <a:rPr lang="en-US" altLang="zh-TW" sz="2400" b="1" dirty="0">
                <a:solidFill>
                  <a:srgbClr val="000099"/>
                </a:solidFill>
                <a:latin typeface="標楷體" pitchFamily="65" charset="-120"/>
                <a:ea typeface="標楷體" pitchFamily="65" charset="-120"/>
              </a:rPr>
              <a:t>)</a:t>
            </a:r>
            <a:r>
              <a:rPr lang="zh-TW" altLang="en-US" sz="2400" b="1" dirty="0" smtClean="0">
                <a:solidFill>
                  <a:srgbClr val="000099"/>
                </a:solidFill>
                <a:latin typeface="標楷體" pitchFamily="65" charset="-120"/>
                <a:ea typeface="標楷體" pitchFamily="65" charset="-120"/>
              </a:rPr>
              <a:t>為</a:t>
            </a:r>
            <a:r>
              <a:rPr lang="zh-TW" altLang="en-US" sz="2400" b="1" dirty="0">
                <a:solidFill>
                  <a:srgbClr val="000099"/>
                </a:solidFill>
                <a:latin typeface="標楷體" pitchFamily="65" charset="-120"/>
                <a:ea typeface="標楷體" pitchFamily="65" charset="-120"/>
              </a:rPr>
              <a:t>自然地形或其他非農業用地所</a:t>
            </a:r>
            <a:r>
              <a:rPr lang="zh-TW" altLang="en-US" sz="2400" b="1" u="sng" dirty="0">
                <a:solidFill>
                  <a:srgbClr val="FF0000"/>
                </a:solidFill>
                <a:latin typeface="標楷體" pitchFamily="65" charset="-120"/>
                <a:ea typeface="標楷體" pitchFamily="65" charset="-120"/>
              </a:rPr>
              <a:t>包圍、夾雜之零星農業用地</a:t>
            </a:r>
            <a:r>
              <a:rPr lang="zh-TW" altLang="en-US" sz="2400" b="1" dirty="0">
                <a:solidFill>
                  <a:srgbClr val="000099"/>
                </a:solidFill>
                <a:latin typeface="標楷體" pitchFamily="65" charset="-120"/>
                <a:ea typeface="標楷體" pitchFamily="65" charset="-120"/>
              </a:rPr>
              <a:t>。</a:t>
            </a:r>
            <a:endParaRPr lang="en-US" altLang="zh-TW" sz="2400" b="1" dirty="0">
              <a:solidFill>
                <a:srgbClr val="000099"/>
              </a:solidFill>
              <a:latin typeface="標楷體" pitchFamily="65" charset="-120"/>
              <a:ea typeface="標楷體" pitchFamily="65" charset="-120"/>
            </a:endParaRPr>
          </a:p>
          <a:p>
            <a:pPr marL="984250" lvl="1" indent="-627063" fontAlgn="auto">
              <a:lnSpc>
                <a:spcPts val="3200"/>
              </a:lnSpc>
              <a:spcBef>
                <a:spcPts val="600"/>
              </a:spcBef>
              <a:spcAft>
                <a:spcPts val="0"/>
              </a:spcAft>
              <a:buNone/>
              <a:defRPr/>
            </a:pPr>
            <a:r>
              <a:rPr lang="en-US" altLang="zh-TW" sz="2400" b="1" dirty="0">
                <a:solidFill>
                  <a:srgbClr val="000099"/>
                </a:solidFill>
                <a:latin typeface="標楷體" pitchFamily="65" charset="-120"/>
                <a:ea typeface="標楷體" pitchFamily="65" charset="-120"/>
              </a:rPr>
              <a:t>(</a:t>
            </a:r>
            <a:r>
              <a:rPr lang="zh-TW" altLang="en-US" sz="2400" b="1" dirty="0">
                <a:solidFill>
                  <a:srgbClr val="000099"/>
                </a:solidFill>
                <a:latin typeface="標楷體" pitchFamily="65" charset="-120"/>
                <a:ea typeface="標楷體" pitchFamily="65" charset="-120"/>
              </a:rPr>
              <a:t>二</a:t>
            </a:r>
            <a:r>
              <a:rPr lang="en-US" altLang="zh-TW" sz="2400" b="1" dirty="0" smtClean="0">
                <a:solidFill>
                  <a:srgbClr val="000099"/>
                </a:solidFill>
                <a:latin typeface="標楷體" pitchFamily="65" charset="-120"/>
                <a:ea typeface="標楷體" pitchFamily="65" charset="-120"/>
              </a:rPr>
              <a:t>)</a:t>
            </a:r>
            <a:r>
              <a:rPr lang="zh-TW" altLang="en-US" sz="2400" b="1" dirty="0" smtClean="0">
                <a:solidFill>
                  <a:srgbClr val="000099"/>
                </a:solidFill>
                <a:latin typeface="標楷體" pitchFamily="65" charset="-120"/>
                <a:ea typeface="標楷體" pitchFamily="65" charset="-120"/>
              </a:rPr>
              <a:t>屬中華民國</a:t>
            </a:r>
            <a:r>
              <a:rPr lang="en-US" altLang="zh-TW" sz="2400" b="1" dirty="0" smtClean="0">
                <a:solidFill>
                  <a:srgbClr val="000099"/>
                </a:solidFill>
                <a:latin typeface="標楷體" pitchFamily="65" charset="-120"/>
                <a:ea typeface="標楷體" pitchFamily="65" charset="-120"/>
              </a:rPr>
              <a:t>109</a:t>
            </a:r>
            <a:r>
              <a:rPr lang="zh-TW" altLang="en-US" sz="2400" b="1" dirty="0" smtClean="0">
                <a:solidFill>
                  <a:srgbClr val="000099"/>
                </a:solidFill>
                <a:latin typeface="標楷體" pitchFamily="65" charset="-120"/>
                <a:ea typeface="標楷體" pitchFamily="65" charset="-120"/>
              </a:rPr>
              <a:t>年</a:t>
            </a:r>
            <a:r>
              <a:rPr lang="en-US" altLang="zh-TW" sz="2400" b="1" dirty="0" smtClean="0">
                <a:solidFill>
                  <a:srgbClr val="000099"/>
                </a:solidFill>
                <a:latin typeface="標楷體" pitchFamily="65" charset="-120"/>
                <a:ea typeface="標楷體" pitchFamily="65" charset="-120"/>
              </a:rPr>
              <a:t>7</a:t>
            </a:r>
            <a:r>
              <a:rPr lang="zh-TW" altLang="en-US" sz="2400" b="1" dirty="0" smtClean="0">
                <a:solidFill>
                  <a:srgbClr val="000099"/>
                </a:solidFill>
                <a:latin typeface="標楷體" pitchFamily="65" charset="-120"/>
                <a:ea typeface="標楷體" pitchFamily="65" charset="-120"/>
              </a:rPr>
              <a:t>月</a:t>
            </a:r>
            <a:r>
              <a:rPr lang="en-US" altLang="zh-TW" sz="2400" b="1" dirty="0" smtClean="0">
                <a:solidFill>
                  <a:srgbClr val="000099"/>
                </a:solidFill>
                <a:latin typeface="標楷體" pitchFamily="65" charset="-120"/>
                <a:ea typeface="標楷體" pitchFamily="65" charset="-120"/>
              </a:rPr>
              <a:t>31</a:t>
            </a:r>
            <a:r>
              <a:rPr lang="zh-TW" altLang="en-US" sz="2400" b="1" dirty="0" smtClean="0">
                <a:solidFill>
                  <a:srgbClr val="000099"/>
                </a:solidFill>
                <a:latin typeface="標楷體" pitchFamily="65" charset="-120"/>
                <a:ea typeface="標楷體" pitchFamily="65" charset="-120"/>
              </a:rPr>
              <a:t>日</a:t>
            </a:r>
            <a:r>
              <a:rPr lang="zh-TW" altLang="en-US" sz="2400" b="1" dirty="0">
                <a:solidFill>
                  <a:srgbClr val="000099"/>
                </a:solidFill>
                <a:latin typeface="標楷體" pitchFamily="65" charset="-120"/>
                <a:ea typeface="標楷體" pitchFamily="65" charset="-120"/>
              </a:rPr>
              <a:t>前經台灣電力股份有限公司</a:t>
            </a:r>
            <a:r>
              <a:rPr lang="zh-TW" altLang="en-US" sz="2400" b="1" u="sng" dirty="0">
                <a:solidFill>
                  <a:srgbClr val="FF0000"/>
                </a:solidFill>
                <a:latin typeface="標楷體" pitchFamily="65" charset="-120"/>
                <a:ea typeface="標楷體" pitchFamily="65" charset="-120"/>
              </a:rPr>
              <a:t>核准</a:t>
            </a:r>
            <a:r>
              <a:rPr lang="zh-TW" altLang="en-US" sz="2400" b="1" u="sng" dirty="0">
                <a:solidFill>
                  <a:srgbClr val="000099"/>
                </a:solidFill>
                <a:latin typeface="標楷體" pitchFamily="65" charset="-120"/>
                <a:ea typeface="標楷體" pitchFamily="65" charset="-120"/>
              </a:rPr>
              <a:t>再生能源發電設備併聯審查</a:t>
            </a:r>
            <a:r>
              <a:rPr lang="zh-TW" altLang="en-US" sz="2400" b="1" u="sng" dirty="0" smtClean="0">
                <a:solidFill>
                  <a:srgbClr val="000099"/>
                </a:solidFill>
                <a:latin typeface="標楷體" pitchFamily="65" charset="-120"/>
                <a:ea typeface="標楷體" pitchFamily="65" charset="-120"/>
              </a:rPr>
              <a:t>意見書  </a:t>
            </a:r>
            <a:r>
              <a:rPr lang="zh-TW" altLang="en-US" sz="2400" b="1" dirty="0" smtClean="0">
                <a:solidFill>
                  <a:srgbClr val="000099"/>
                </a:solidFill>
                <a:latin typeface="標楷體" pitchFamily="65" charset="-120"/>
                <a:ea typeface="標楷體" pitchFamily="65" charset="-120"/>
              </a:rPr>
              <a:t>或</a:t>
            </a:r>
            <a:endParaRPr lang="en-US" altLang="zh-TW" sz="2400" b="1" dirty="0" smtClean="0">
              <a:solidFill>
                <a:srgbClr val="000099"/>
              </a:solidFill>
              <a:latin typeface="標楷體" pitchFamily="65" charset="-120"/>
              <a:ea typeface="標楷體" pitchFamily="65" charset="-120"/>
            </a:endParaRPr>
          </a:p>
          <a:p>
            <a:pPr marL="984250" lvl="1" indent="-627063" fontAlgn="auto">
              <a:lnSpc>
                <a:spcPts val="3200"/>
              </a:lnSpc>
              <a:spcBef>
                <a:spcPts val="600"/>
              </a:spcBef>
              <a:spcAft>
                <a:spcPts val="0"/>
              </a:spcAft>
              <a:buNone/>
              <a:defRPr/>
            </a:pPr>
            <a:r>
              <a:rPr lang="zh-TW" altLang="en-US" sz="2400" b="1" dirty="0">
                <a:solidFill>
                  <a:srgbClr val="000099"/>
                </a:solidFill>
                <a:latin typeface="標楷體" pitchFamily="65" charset="-120"/>
                <a:ea typeface="標楷體" pitchFamily="65" charset="-120"/>
              </a:rPr>
              <a:t> </a:t>
            </a:r>
            <a:r>
              <a:rPr lang="zh-TW" altLang="en-US" sz="2400" b="1" dirty="0" smtClean="0">
                <a:solidFill>
                  <a:srgbClr val="000099"/>
                </a:solidFill>
                <a:latin typeface="標楷體" pitchFamily="65" charset="-120"/>
                <a:ea typeface="標楷體" pitchFamily="65" charset="-120"/>
              </a:rPr>
              <a:t>   行政院</a:t>
            </a:r>
            <a:r>
              <a:rPr lang="zh-TW" altLang="en-US" sz="2400" b="1" dirty="0">
                <a:solidFill>
                  <a:srgbClr val="000099"/>
                </a:solidFill>
                <a:latin typeface="標楷體" pitchFamily="65" charset="-120"/>
                <a:ea typeface="標楷體" pitchFamily="65" charset="-120"/>
              </a:rPr>
              <a:t>核定</a:t>
            </a:r>
            <a:r>
              <a:rPr lang="zh-TW" altLang="en-US" sz="2400" b="1" dirty="0" smtClean="0">
                <a:solidFill>
                  <a:srgbClr val="000099"/>
                </a:solidFill>
                <a:latin typeface="標楷體" pitchFamily="65" charset="-120"/>
                <a:ea typeface="標楷體" pitchFamily="65" charset="-120"/>
              </a:rPr>
              <a:t>「</a:t>
            </a:r>
            <a:r>
              <a:rPr lang="en-US" altLang="zh-TW" sz="2400" b="1" dirty="0" smtClean="0">
                <a:solidFill>
                  <a:srgbClr val="000099"/>
                </a:solidFill>
                <a:latin typeface="標楷體" pitchFamily="65" charset="-120"/>
                <a:ea typeface="標楷體" pitchFamily="65" charset="-120"/>
              </a:rPr>
              <a:t>109</a:t>
            </a:r>
            <a:r>
              <a:rPr lang="zh-TW" altLang="en-US" sz="2400" b="1" dirty="0" smtClean="0">
                <a:solidFill>
                  <a:srgbClr val="000099"/>
                </a:solidFill>
                <a:latin typeface="標楷體" pitchFamily="65" charset="-120"/>
                <a:ea typeface="標楷體" pitchFamily="65" charset="-120"/>
              </a:rPr>
              <a:t>年</a:t>
            </a:r>
            <a:r>
              <a:rPr lang="zh-TW" altLang="en-US" sz="2400" b="1" dirty="0">
                <a:solidFill>
                  <a:srgbClr val="000099"/>
                </a:solidFill>
                <a:latin typeface="標楷體" pitchFamily="65" charset="-120"/>
                <a:ea typeface="標楷體" pitchFamily="65" charset="-120"/>
              </a:rPr>
              <a:t>太陽光電</a:t>
            </a:r>
            <a:r>
              <a:rPr lang="en-US" altLang="zh-TW" sz="2400" b="1" dirty="0">
                <a:solidFill>
                  <a:srgbClr val="000099"/>
                </a:solidFill>
                <a:latin typeface="標楷體" pitchFamily="65" charset="-120"/>
                <a:ea typeface="標楷體" pitchFamily="65" charset="-120"/>
              </a:rPr>
              <a:t>6.5 GW</a:t>
            </a:r>
            <a:r>
              <a:rPr lang="zh-TW" altLang="en-US" sz="2400" b="1" dirty="0">
                <a:solidFill>
                  <a:srgbClr val="000099"/>
                </a:solidFill>
                <a:latin typeface="標楷體" pitchFamily="65" charset="-120"/>
                <a:ea typeface="標楷體" pitchFamily="65" charset="-120"/>
              </a:rPr>
              <a:t>達標計畫」列管有案之</a:t>
            </a:r>
            <a:r>
              <a:rPr lang="zh-TW" altLang="en-US" sz="2400" b="1" dirty="0">
                <a:solidFill>
                  <a:srgbClr val="FF0000"/>
                </a:solidFill>
                <a:latin typeface="標楷體" pitchFamily="65" charset="-120"/>
                <a:ea typeface="標楷體" pitchFamily="65" charset="-120"/>
              </a:rPr>
              <a:t>太陽光電專案推動</a:t>
            </a:r>
            <a:r>
              <a:rPr lang="zh-TW" altLang="en-US" sz="2400" b="1" dirty="0" smtClean="0">
                <a:solidFill>
                  <a:srgbClr val="FF0000"/>
                </a:solidFill>
                <a:latin typeface="標楷體" pitchFamily="65" charset="-120"/>
                <a:ea typeface="標楷體" pitchFamily="65" charset="-120"/>
              </a:rPr>
              <a:t>區域</a:t>
            </a:r>
            <a:endParaRPr lang="zh-TW" altLang="en-US" sz="2400" b="1" dirty="0">
              <a:solidFill>
                <a:srgbClr val="FF0000"/>
              </a:solidFill>
              <a:latin typeface="標楷體" pitchFamily="65" charset="-120"/>
              <a:ea typeface="標楷體" pitchFamily="65" charset="-120"/>
            </a:endParaRPr>
          </a:p>
        </p:txBody>
      </p:sp>
      <p:sp>
        <p:nvSpPr>
          <p:cNvPr id="9" name="圓角矩形 8"/>
          <p:cNvSpPr/>
          <p:nvPr/>
        </p:nvSpPr>
        <p:spPr>
          <a:xfrm>
            <a:off x="395536" y="5949280"/>
            <a:ext cx="8305800" cy="864095"/>
          </a:xfrm>
          <a:prstGeom prst="roundRect">
            <a:avLst/>
          </a:prstGeom>
          <a:solidFill>
            <a:srgbClr val="FFFF99">
              <a:alpha val="25000"/>
            </a:srgbClr>
          </a:solidFill>
          <a:ln w="9525" cap="rnd"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57188" indent="-357188" algn="l">
              <a:buClr>
                <a:schemeClr val="tx1"/>
              </a:buClr>
            </a:pPr>
            <a:r>
              <a:rPr lang="en-US" altLang="zh-TW" b="1" dirty="0" smtClean="0">
                <a:solidFill>
                  <a:srgbClr val="FF0000"/>
                </a:solidFill>
                <a:latin typeface="標楷體" panose="03000509000000000000" pitchFamily="65" charset="-120"/>
              </a:rPr>
              <a:t>‧</a:t>
            </a:r>
            <a:r>
              <a:rPr lang="zh-TW" altLang="zh-TW" b="1" dirty="0">
                <a:solidFill>
                  <a:srgbClr val="FF0000"/>
                </a:solidFill>
              </a:rPr>
              <a:t>屬</a:t>
            </a:r>
            <a:r>
              <a:rPr lang="en-US" altLang="zh-TW" b="1" dirty="0">
                <a:solidFill>
                  <a:srgbClr val="FF0000"/>
                </a:solidFill>
              </a:rPr>
              <a:t>109</a:t>
            </a:r>
            <a:r>
              <a:rPr lang="zh-TW" altLang="zh-TW" b="1" dirty="0">
                <a:solidFill>
                  <a:srgbClr val="FF0000"/>
                </a:solidFill>
              </a:rPr>
              <a:t>年</a:t>
            </a:r>
            <a:r>
              <a:rPr lang="en-US" altLang="zh-TW" b="1" dirty="0">
                <a:solidFill>
                  <a:srgbClr val="FF0000"/>
                </a:solidFill>
              </a:rPr>
              <a:t>8</a:t>
            </a:r>
            <a:r>
              <a:rPr lang="zh-TW" altLang="zh-TW" b="1" dirty="0">
                <a:solidFill>
                  <a:srgbClr val="FF0000"/>
                </a:solidFill>
              </a:rPr>
              <a:t>月</a:t>
            </a:r>
            <a:r>
              <a:rPr lang="en-US" altLang="zh-TW" b="1" dirty="0">
                <a:solidFill>
                  <a:srgbClr val="FF0000"/>
                </a:solidFill>
              </a:rPr>
              <a:t>1</a:t>
            </a:r>
            <a:r>
              <a:rPr lang="zh-TW" altLang="zh-TW" b="1" dirty="0">
                <a:solidFill>
                  <a:srgbClr val="FF0000"/>
                </a:solidFill>
              </a:rPr>
              <a:t>日修正生效日前，已提出之申請案件且尚在處理中者，</a:t>
            </a:r>
            <a:r>
              <a:rPr lang="zh-TW" altLang="zh-TW" b="1" dirty="0" smtClean="0">
                <a:solidFill>
                  <a:srgbClr val="FF0000"/>
                </a:solidFill>
              </a:rPr>
              <a:t>得適用</a:t>
            </a:r>
            <a:r>
              <a:rPr lang="zh-TW" altLang="zh-TW" b="1" dirty="0">
                <a:solidFill>
                  <a:srgbClr val="FF0000"/>
                </a:solidFill>
              </a:rPr>
              <a:t>舊規定繼續</a:t>
            </a:r>
            <a:r>
              <a:rPr lang="zh-TW" altLang="zh-TW" b="1" dirty="0" smtClean="0">
                <a:solidFill>
                  <a:srgbClr val="FF0000"/>
                </a:solidFill>
              </a:rPr>
              <a:t>審查</a:t>
            </a:r>
            <a:r>
              <a:rPr lang="zh-TW" altLang="en-US" b="1" dirty="0" smtClean="0">
                <a:solidFill>
                  <a:srgbClr val="FF0000"/>
                </a:solidFill>
              </a:rPr>
              <a:t>。</a:t>
            </a:r>
            <a:endParaRPr lang="zh-TW" altLang="en-US" b="1" dirty="0">
              <a:solidFill>
                <a:srgbClr val="FF0000"/>
              </a:solidFill>
              <a:latin typeface="標楷體" panose="03000509000000000000" pitchFamily="65" charset="-120"/>
            </a:endParaRPr>
          </a:p>
        </p:txBody>
      </p:sp>
    </p:spTree>
    <p:extLst>
      <p:ext uri="{BB962C8B-B14F-4D97-AF65-F5344CB8AC3E}">
        <p14:creationId xmlns:p14="http://schemas.microsoft.com/office/powerpoint/2010/main" val="10443760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35</a:t>
            </a:fld>
            <a:endParaRPr lang="en-US" altLang="zh-TW" dirty="0"/>
          </a:p>
        </p:txBody>
      </p:sp>
      <p:sp>
        <p:nvSpPr>
          <p:cNvPr id="5" name="內容版面配置區 2"/>
          <p:cNvSpPr txBox="1">
            <a:spLocks/>
          </p:cNvSpPr>
          <p:nvPr/>
        </p:nvSpPr>
        <p:spPr>
          <a:xfrm>
            <a:off x="178371" y="116632"/>
            <a:ext cx="1801341" cy="504056"/>
          </a:xfrm>
          <a:prstGeom prst="rect">
            <a:avLst/>
          </a:prstGeom>
        </p:spPr>
        <p:txBody>
          <a:bodyPr>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lnSpc>
                <a:spcPct val="140000"/>
              </a:lnSpc>
              <a:spcBef>
                <a:spcPts val="600"/>
              </a:spcBef>
              <a:spcAft>
                <a:spcPts val="0"/>
              </a:spcAft>
              <a:buFont typeface="Wingdings" pitchFamily="2" charset="2"/>
              <a:buChar char="l"/>
              <a:defRPr/>
            </a:pPr>
            <a:r>
              <a:rPr kumimoji="0" lang="zh-TW" altLang="en-US" sz="2800" b="1" dirty="0" smtClean="0">
                <a:solidFill>
                  <a:srgbClr val="336600"/>
                </a:solidFill>
                <a:latin typeface="標楷體" pitchFamily="65" charset="-120"/>
                <a:ea typeface="標楷體" pitchFamily="65" charset="-120"/>
              </a:rPr>
              <a:t>相關函釋</a:t>
            </a:r>
            <a:endParaRPr kumimoji="0" lang="en-US" altLang="zh-TW" sz="2800" b="1" dirty="0" smtClean="0">
              <a:solidFill>
                <a:srgbClr val="336600"/>
              </a:solidFill>
              <a:latin typeface="標楷體" pitchFamily="65" charset="-120"/>
              <a:ea typeface="標楷體" pitchFamily="65" charset="-120"/>
            </a:endParaRPr>
          </a:p>
        </p:txBody>
      </p:sp>
      <p:sp>
        <p:nvSpPr>
          <p:cNvPr id="3" name="圓角矩形 2"/>
          <p:cNvSpPr/>
          <p:nvPr/>
        </p:nvSpPr>
        <p:spPr>
          <a:xfrm>
            <a:off x="325759" y="620688"/>
            <a:ext cx="8496944" cy="5688632"/>
          </a:xfrm>
          <a:prstGeom prst="roundRect">
            <a:avLst>
              <a:gd name="adj" fmla="val 8548"/>
            </a:avLst>
          </a:prstGeom>
          <a:solidFill>
            <a:srgbClr val="FFFF99">
              <a:alpha val="2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algn="l">
              <a:lnSpc>
                <a:spcPts val="3200"/>
              </a:lnSpc>
              <a:spcBef>
                <a:spcPts val="1200"/>
              </a:spcBef>
              <a:buFont typeface="Wingdings" panose="05000000000000000000" pitchFamily="2" charset="2"/>
              <a:buChar char="Ø"/>
            </a:pPr>
            <a:r>
              <a:rPr lang="zh-TW" altLang="zh-TW" b="1" dirty="0" smtClean="0"/>
              <a:t>第</a:t>
            </a:r>
            <a:r>
              <a:rPr lang="en-US" altLang="zh-TW" b="1" dirty="0"/>
              <a:t>1</a:t>
            </a:r>
            <a:r>
              <a:rPr lang="zh-TW" altLang="zh-TW" b="1" dirty="0" smtClean="0"/>
              <a:t>款</a:t>
            </a:r>
            <a:r>
              <a:rPr lang="zh-TW" altLang="en-US" b="1" dirty="0" smtClean="0"/>
              <a:t>：</a:t>
            </a:r>
            <a:r>
              <a:rPr lang="zh-TW" altLang="zh-TW" dirty="0" smtClean="0"/>
              <a:t>包圍</a:t>
            </a:r>
            <a:r>
              <a:rPr lang="zh-TW" altLang="zh-TW" dirty="0"/>
              <a:t>、夾雜，係指申請土地</a:t>
            </a:r>
            <a:r>
              <a:rPr lang="zh-TW" altLang="zh-TW" dirty="0">
                <a:solidFill>
                  <a:srgbClr val="FF0000"/>
                </a:solidFill>
              </a:rPr>
              <a:t>周邊全部</a:t>
            </a:r>
            <a:r>
              <a:rPr lang="zh-TW" altLang="zh-TW" dirty="0"/>
              <a:t>為自然地形或各種建築用地、建築使用之特定目的事業用地或都市計畫住宅區、商業區、工業區所包圍，或凹入鄉村區、各種建築用地、建築使用之特定目的事業用地或都市計畫住宅區、商業區、工業區等為零星農業用地之情形</a:t>
            </a:r>
            <a:r>
              <a:rPr lang="zh-TW" altLang="zh-TW" dirty="0" smtClean="0"/>
              <a:t>。</a:t>
            </a:r>
            <a:endParaRPr lang="en-US" altLang="zh-TW" dirty="0"/>
          </a:p>
          <a:p>
            <a:pPr marL="342900" indent="-342900" algn="l">
              <a:lnSpc>
                <a:spcPts val="3200"/>
              </a:lnSpc>
              <a:spcBef>
                <a:spcPts val="1200"/>
              </a:spcBef>
              <a:buFont typeface="Wingdings" panose="05000000000000000000" pitchFamily="2" charset="2"/>
              <a:buChar char="Ø"/>
            </a:pPr>
            <a:r>
              <a:rPr lang="zh-TW" altLang="zh-TW" b="1" dirty="0" smtClean="0"/>
              <a:t>第</a:t>
            </a:r>
            <a:r>
              <a:rPr lang="en-US" altLang="zh-TW" b="1" dirty="0"/>
              <a:t>2</a:t>
            </a:r>
            <a:r>
              <a:rPr lang="zh-TW" altLang="zh-TW" b="1" dirty="0" smtClean="0"/>
              <a:t>款</a:t>
            </a:r>
            <a:r>
              <a:rPr lang="zh-TW" altLang="en-US" b="1" dirty="0" smtClean="0"/>
              <a:t>：</a:t>
            </a:r>
            <a:r>
              <a:rPr lang="en-US" altLang="zh-TW" dirty="0" smtClean="0"/>
              <a:t>109</a:t>
            </a:r>
            <a:r>
              <a:rPr lang="zh-TW" altLang="zh-TW" dirty="0"/>
              <a:t>年</a:t>
            </a:r>
            <a:r>
              <a:rPr lang="en-US" altLang="zh-TW" dirty="0"/>
              <a:t>7</a:t>
            </a:r>
            <a:r>
              <a:rPr lang="zh-TW" altLang="zh-TW" dirty="0"/>
              <a:t>月</a:t>
            </a:r>
            <a:r>
              <a:rPr lang="en-US" altLang="zh-TW" dirty="0"/>
              <a:t>31</a:t>
            </a:r>
            <a:r>
              <a:rPr lang="zh-TW" altLang="zh-TW" dirty="0"/>
              <a:t>日前經</a:t>
            </a:r>
            <a:r>
              <a:rPr lang="zh-TW" altLang="zh-TW" b="1" dirty="0"/>
              <a:t>台電公司核准再生能源發電設備併聯審查意見書</a:t>
            </a:r>
            <a:r>
              <a:rPr lang="zh-TW" altLang="zh-TW" dirty="0"/>
              <a:t>或達標計畫之專案推動區域之認定有疑義，得洽</a:t>
            </a:r>
            <a:r>
              <a:rPr lang="zh-TW" altLang="zh-TW" b="1" dirty="0">
                <a:solidFill>
                  <a:srgbClr val="FF0000"/>
                </a:solidFill>
              </a:rPr>
              <a:t>台電公司</a:t>
            </a:r>
            <a:r>
              <a:rPr lang="zh-TW" altLang="zh-TW" dirty="0"/>
              <a:t>或再生能源主管機關予以協審</a:t>
            </a:r>
            <a:r>
              <a:rPr lang="zh-TW" altLang="zh-TW" dirty="0" smtClean="0"/>
              <a:t>。</a:t>
            </a:r>
            <a:endParaRPr lang="en-US" altLang="zh-TW" dirty="0" smtClean="0"/>
          </a:p>
          <a:p>
            <a:pPr marL="342900" indent="-342900" algn="l">
              <a:lnSpc>
                <a:spcPts val="3200"/>
              </a:lnSpc>
              <a:spcBef>
                <a:spcPts val="1200"/>
              </a:spcBef>
              <a:buFont typeface="Wingdings" panose="05000000000000000000" pitchFamily="2" charset="2"/>
              <a:buChar char="Ø"/>
            </a:pPr>
            <a:r>
              <a:rPr lang="zh-TW" altLang="en-US" b="1" dirty="0" smtClean="0">
                <a:solidFill>
                  <a:srgbClr val="000099"/>
                </a:solidFill>
                <a:latin typeface="標楷體" pitchFamily="65" charset="-120"/>
              </a:rPr>
              <a:t>依據財政部國有財產署</a:t>
            </a:r>
            <a:r>
              <a:rPr lang="zh-TW" altLang="en-US" b="1" dirty="0">
                <a:solidFill>
                  <a:srgbClr val="000099"/>
                </a:solidFill>
                <a:latin typeface="標楷體" pitchFamily="65" charset="-120"/>
              </a:rPr>
              <a:t>通</a:t>
            </a:r>
            <a:r>
              <a:rPr lang="zh-TW" altLang="en-US" b="1" dirty="0" smtClean="0">
                <a:solidFill>
                  <a:srgbClr val="000099"/>
                </a:solidFill>
                <a:latin typeface="標楷體" pitchFamily="65" charset="-120"/>
              </a:rPr>
              <a:t>函所屬，</a:t>
            </a:r>
            <a:r>
              <a:rPr lang="zh-TW" altLang="en-US" b="1" dirty="0">
                <a:solidFill>
                  <a:srgbClr val="000099"/>
                </a:solidFill>
                <a:latin typeface="標楷體" pitchFamily="65" charset="-120"/>
              </a:rPr>
              <a:t>行政院核定「</a:t>
            </a:r>
            <a:r>
              <a:rPr lang="en-US" altLang="zh-TW" b="1" dirty="0">
                <a:solidFill>
                  <a:srgbClr val="000099"/>
                </a:solidFill>
                <a:latin typeface="標楷體" pitchFamily="65" charset="-120"/>
              </a:rPr>
              <a:t>109</a:t>
            </a:r>
            <a:r>
              <a:rPr lang="zh-TW" altLang="en-US" b="1" dirty="0">
                <a:solidFill>
                  <a:srgbClr val="000099"/>
                </a:solidFill>
                <a:latin typeface="標楷體" pitchFamily="65" charset="-120"/>
              </a:rPr>
              <a:t>年太陽光電</a:t>
            </a:r>
            <a:r>
              <a:rPr lang="en-US" altLang="zh-TW" b="1" dirty="0">
                <a:solidFill>
                  <a:srgbClr val="000099"/>
                </a:solidFill>
                <a:latin typeface="標楷體" pitchFamily="65" charset="-120"/>
              </a:rPr>
              <a:t>6.5 GW</a:t>
            </a:r>
            <a:r>
              <a:rPr lang="zh-TW" altLang="en-US" b="1" dirty="0">
                <a:solidFill>
                  <a:srgbClr val="000099"/>
                </a:solidFill>
                <a:latin typeface="標楷體" pitchFamily="65" charset="-120"/>
              </a:rPr>
              <a:t>達標計畫」之審認</a:t>
            </a:r>
            <a:r>
              <a:rPr lang="zh-TW" altLang="en-US" b="1" dirty="0" smtClean="0">
                <a:solidFill>
                  <a:srgbClr val="000099"/>
                </a:solidFill>
                <a:latin typeface="標楷體" pitchFamily="65" charset="-120"/>
              </a:rPr>
              <a:t>原則，雖行政院要求</a:t>
            </a:r>
            <a:r>
              <a:rPr lang="zh-TW" altLang="en-US" b="1" dirty="0">
                <a:solidFill>
                  <a:srgbClr val="000099"/>
                </a:solidFill>
                <a:latin typeface="標楷體" pitchFamily="65" charset="-120"/>
              </a:rPr>
              <a:t>財政部持續盤點土地</a:t>
            </a:r>
            <a:r>
              <a:rPr lang="zh-TW" altLang="en-US" b="1" dirty="0" smtClean="0">
                <a:solidFill>
                  <a:srgbClr val="000099"/>
                </a:solidFill>
                <a:latin typeface="標楷體" pitchFamily="65" charset="-120"/>
              </a:rPr>
              <a:t>，但該署為達成該推動目標，以</a:t>
            </a:r>
            <a:r>
              <a:rPr lang="en-US" altLang="zh-TW" b="1" dirty="0" smtClean="0">
                <a:solidFill>
                  <a:srgbClr val="000099"/>
                </a:solidFill>
                <a:latin typeface="標楷體" pitchFamily="65" charset="-120"/>
              </a:rPr>
              <a:t>109</a:t>
            </a:r>
            <a:r>
              <a:rPr lang="zh-TW" altLang="en-US" b="1" dirty="0">
                <a:solidFill>
                  <a:srgbClr val="000099"/>
                </a:solidFill>
                <a:latin typeface="標楷體" pitchFamily="65" charset="-120"/>
              </a:rPr>
              <a:t>年</a:t>
            </a:r>
            <a:r>
              <a:rPr lang="en-US" altLang="zh-TW" b="1" dirty="0">
                <a:solidFill>
                  <a:srgbClr val="000099"/>
                </a:solidFill>
                <a:latin typeface="標楷體" pitchFamily="65" charset="-120"/>
              </a:rPr>
              <a:t>7</a:t>
            </a:r>
            <a:r>
              <a:rPr lang="zh-TW" altLang="en-US" b="1" dirty="0">
                <a:solidFill>
                  <a:srgbClr val="000099"/>
                </a:solidFill>
                <a:latin typeface="標楷體" pitchFamily="65" charset="-120"/>
              </a:rPr>
              <a:t>月</a:t>
            </a:r>
            <a:r>
              <a:rPr lang="en-US" altLang="zh-TW" b="1" dirty="0">
                <a:solidFill>
                  <a:srgbClr val="000099"/>
                </a:solidFill>
                <a:latin typeface="標楷體" pitchFamily="65" charset="-120"/>
              </a:rPr>
              <a:t>31</a:t>
            </a:r>
            <a:r>
              <a:rPr lang="zh-TW" altLang="en-US" b="1" dirty="0">
                <a:solidFill>
                  <a:srgbClr val="000099"/>
                </a:solidFill>
                <a:latin typeface="標楷體" pitchFamily="65" charset="-120"/>
              </a:rPr>
              <a:t>日前</a:t>
            </a:r>
            <a:r>
              <a:rPr lang="en-US" altLang="zh-TW" b="1" dirty="0">
                <a:solidFill>
                  <a:srgbClr val="000099"/>
                </a:solidFill>
                <a:latin typeface="標楷體" pitchFamily="65" charset="-120"/>
              </a:rPr>
              <a:t>(</a:t>
            </a:r>
            <a:r>
              <a:rPr lang="zh-TW" altLang="en-US" b="1" dirty="0">
                <a:solidFill>
                  <a:srgbClr val="000099"/>
                </a:solidFill>
                <a:latin typeface="標楷體" pitchFamily="65" charset="-120"/>
              </a:rPr>
              <a:t>含當日</a:t>
            </a:r>
            <a:r>
              <a:rPr lang="en-US" altLang="zh-TW" b="1" dirty="0">
                <a:solidFill>
                  <a:srgbClr val="000099"/>
                </a:solidFill>
                <a:latin typeface="標楷體" pitchFamily="65" charset="-120"/>
              </a:rPr>
              <a:t>)</a:t>
            </a:r>
            <a:r>
              <a:rPr lang="zh-TW" altLang="en-US" b="1" dirty="0" smtClean="0">
                <a:solidFill>
                  <a:srgbClr val="000099"/>
                </a:solidFill>
                <a:latin typeface="標楷體" pitchFamily="65" charset="-120"/>
              </a:rPr>
              <a:t>受理之案件，予以判定</a:t>
            </a:r>
            <a:endParaRPr lang="en-US" altLang="zh-TW" b="1" dirty="0" smtClean="0">
              <a:solidFill>
                <a:srgbClr val="000099"/>
              </a:solidFill>
              <a:latin typeface="標楷體" pitchFamily="65" charset="-120"/>
            </a:endParaRPr>
          </a:p>
          <a:p>
            <a:pPr algn="l"/>
            <a:endParaRPr lang="en-US" altLang="zh-TW" dirty="0" smtClean="0"/>
          </a:p>
          <a:p>
            <a:pPr marL="342900" indent="-342900" algn="l">
              <a:buFont typeface="Wingdings" panose="05000000000000000000" pitchFamily="2" charset="2"/>
              <a:buChar char="Ø"/>
            </a:pPr>
            <a:endParaRPr lang="en-US" altLang="zh-TW" dirty="0" smtClean="0"/>
          </a:p>
          <a:p>
            <a:pPr algn="l"/>
            <a:endParaRPr lang="zh-TW" altLang="zh-TW" dirty="0"/>
          </a:p>
        </p:txBody>
      </p:sp>
    </p:spTree>
    <p:extLst>
      <p:ext uri="{BB962C8B-B14F-4D97-AF65-F5344CB8AC3E}">
        <p14:creationId xmlns:p14="http://schemas.microsoft.com/office/powerpoint/2010/main" val="11217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5" name="Rectangle 5"/>
          <p:cNvSpPr>
            <a:spLocks noChangeArrowheads="1"/>
          </p:cNvSpPr>
          <p:nvPr/>
        </p:nvSpPr>
        <p:spPr bwMode="auto">
          <a:xfrm>
            <a:off x="94697" y="913944"/>
            <a:ext cx="444855" cy="3993350"/>
          </a:xfrm>
          <a:prstGeom prst="rect">
            <a:avLst/>
          </a:prstGeom>
          <a:solidFill>
            <a:srgbClr val="92D050"/>
          </a:solidFill>
        </p:spPr>
        <p:style>
          <a:lnRef idx="0">
            <a:schemeClr val="accent5"/>
          </a:lnRef>
          <a:fillRef idx="3">
            <a:schemeClr val="accent5"/>
          </a:fillRef>
          <a:effectRef idx="3">
            <a:schemeClr val="accent5"/>
          </a:effectRef>
          <a:fontRef idx="minor">
            <a:schemeClr val="lt1"/>
          </a:fontRef>
        </p:style>
        <p:txBody>
          <a:bodyPr vert="eaVert" anchor="ctr">
            <a:scene3d>
              <a:camera prst="orthographicFront"/>
              <a:lightRig rig="glow" dir="tl">
                <a:rot lat="0" lon="0" rev="5400000"/>
              </a:lightRig>
            </a:scene3d>
            <a:sp3d contourW="12700">
              <a:bevelT w="25400" h="25400"/>
              <a:contourClr>
                <a:schemeClr val="accent6">
                  <a:shade val="73000"/>
                </a:schemeClr>
              </a:contourClr>
            </a:sp3d>
          </a:bodyPr>
          <a:lstStyle/>
          <a:p>
            <a:pPr>
              <a:defRPr/>
            </a:pPr>
            <a:r>
              <a:rPr lang="zh-TW" altLang="en-US" b="1" dirty="0">
                <a:ln w="11430"/>
                <a:solidFill>
                  <a:srgbClr val="292929"/>
                </a:solidFill>
                <a:latin typeface="微軟正黑體" panose="020B0604030504040204" pitchFamily="34" charset="-120"/>
                <a:ea typeface="微軟正黑體" panose="020B0604030504040204" pitchFamily="34" charset="-120"/>
              </a:rPr>
              <a:t>非都市土地</a:t>
            </a:r>
          </a:p>
        </p:txBody>
      </p:sp>
      <p:sp>
        <p:nvSpPr>
          <p:cNvPr id="23" name="Rectangle 5"/>
          <p:cNvSpPr>
            <a:spLocks noChangeArrowheads="1"/>
          </p:cNvSpPr>
          <p:nvPr/>
        </p:nvSpPr>
        <p:spPr bwMode="auto">
          <a:xfrm>
            <a:off x="107504" y="5078763"/>
            <a:ext cx="876903" cy="1565629"/>
          </a:xfrm>
          <a:prstGeom prst="rect">
            <a:avLst/>
          </a:prstGeom>
          <a:solidFill>
            <a:srgbClr val="FFFF00"/>
          </a:solidFill>
        </p:spPr>
        <p:style>
          <a:lnRef idx="0">
            <a:schemeClr val="accent5"/>
          </a:lnRef>
          <a:fillRef idx="3">
            <a:schemeClr val="accent5"/>
          </a:fillRef>
          <a:effectRef idx="3">
            <a:schemeClr val="accent5"/>
          </a:effectRef>
          <a:fontRef idx="minor">
            <a:schemeClr val="lt1"/>
          </a:fontRef>
        </p:style>
        <p:txBody>
          <a:bodyPr vert="eaVert" anchor="ctr">
            <a:scene3d>
              <a:camera prst="orthographicFront"/>
              <a:lightRig rig="glow" dir="tl">
                <a:rot lat="0" lon="0" rev="5400000"/>
              </a:lightRig>
            </a:scene3d>
            <a:sp3d contourW="12700">
              <a:bevelT w="25400" h="25400"/>
              <a:contourClr>
                <a:schemeClr val="accent6">
                  <a:shade val="73000"/>
                </a:schemeClr>
              </a:contourClr>
            </a:sp3d>
          </a:bodyPr>
          <a:lstStyle/>
          <a:p>
            <a:pPr>
              <a:defRPr/>
            </a:pPr>
            <a:r>
              <a:rPr lang="zh-TW" altLang="en-US" b="1" dirty="0">
                <a:ln w="11430"/>
                <a:solidFill>
                  <a:srgbClr val="292929"/>
                </a:solidFill>
                <a:latin typeface="微軟正黑體" panose="020B0604030504040204" pitchFamily="34" charset="-120"/>
                <a:ea typeface="微軟正黑體" panose="020B0604030504040204" pitchFamily="34" charset="-120"/>
              </a:rPr>
              <a:t>都市計畫</a:t>
            </a:r>
          </a:p>
        </p:txBody>
      </p:sp>
      <p:sp>
        <p:nvSpPr>
          <p:cNvPr id="22" name="Text Box 7"/>
          <p:cNvSpPr txBox="1">
            <a:spLocks noChangeArrowheads="1"/>
          </p:cNvSpPr>
          <p:nvPr/>
        </p:nvSpPr>
        <p:spPr bwMode="auto">
          <a:xfrm>
            <a:off x="1043610" y="913944"/>
            <a:ext cx="6408710" cy="1938992"/>
          </a:xfrm>
          <a:prstGeom prst="rect">
            <a:avLst/>
          </a:prstGeom>
          <a:noFill/>
          <a:ln w="19050">
            <a:solidFill>
              <a:schemeClr val="tx1"/>
            </a:solidFill>
            <a:prstDash val="solid"/>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spAutoFit/>
          </a:bodyPr>
          <a:lstStyle/>
          <a:p>
            <a:pPr algn="l">
              <a:lnSpc>
                <a:spcPts val="2100"/>
              </a:lnSpc>
              <a:spcBef>
                <a:spcPts val="600"/>
              </a:spcBef>
            </a:pPr>
            <a:r>
              <a:rPr lang="zh-TW" altLang="en-US" sz="1800" b="1" u="sng" dirty="0" smtClean="0">
                <a:solidFill>
                  <a:srgbClr val="0000FF"/>
                </a:solidFill>
                <a:latin typeface="微軟正黑體" panose="020B0604030504040204" pitchFamily="34" charset="-120"/>
                <a:ea typeface="微軟正黑體" panose="020B0604030504040204" pitchFamily="34" charset="-120"/>
              </a:rPr>
              <a:t>依據非</a:t>
            </a:r>
            <a:r>
              <a:rPr lang="zh-TW" altLang="en-US" sz="1800" b="1" u="sng" dirty="0">
                <a:solidFill>
                  <a:srgbClr val="0000FF"/>
                </a:solidFill>
                <a:latin typeface="微軟正黑體" panose="020B0604030504040204" pitchFamily="34" charset="-120"/>
                <a:ea typeface="微軟正黑體" panose="020B0604030504040204" pitchFamily="34" charset="-120"/>
              </a:rPr>
              <a:t>都市土地使用管制規則第</a:t>
            </a:r>
            <a:r>
              <a:rPr lang="en-US" altLang="zh-TW" sz="1800" b="1" u="sng" dirty="0">
                <a:solidFill>
                  <a:srgbClr val="0000FF"/>
                </a:solidFill>
                <a:latin typeface="微軟正黑體" panose="020B0604030504040204" pitchFamily="34" charset="-120"/>
                <a:ea typeface="微軟正黑體" panose="020B0604030504040204" pitchFamily="34" charset="-120"/>
              </a:rPr>
              <a:t>6</a:t>
            </a:r>
            <a:r>
              <a:rPr lang="zh-TW" altLang="en-US" sz="1800" b="1" u="sng" dirty="0">
                <a:solidFill>
                  <a:srgbClr val="0000FF"/>
                </a:solidFill>
                <a:latin typeface="微軟正黑體" panose="020B0604030504040204" pitchFamily="34" charset="-120"/>
                <a:ea typeface="微軟正黑體" panose="020B0604030504040204" pitchFamily="34" charset="-120"/>
              </a:rPr>
              <a:t>條附表</a:t>
            </a:r>
            <a:r>
              <a:rPr lang="en-US" altLang="zh-TW" sz="1800" b="1" u="sng" dirty="0" smtClean="0">
                <a:solidFill>
                  <a:srgbClr val="0000FF"/>
                </a:solidFill>
                <a:latin typeface="微軟正黑體" panose="020B0604030504040204" pitchFamily="34" charset="-120"/>
                <a:ea typeface="微軟正黑體" panose="020B0604030504040204" pitchFamily="34" charset="-120"/>
              </a:rPr>
              <a:t>1</a:t>
            </a:r>
            <a:r>
              <a:rPr lang="zh-TW" altLang="en-US" sz="1800" b="1" u="sng" dirty="0" smtClean="0">
                <a:solidFill>
                  <a:srgbClr val="0000FF"/>
                </a:solidFill>
                <a:latin typeface="微軟正黑體" panose="020B0604030504040204" pitchFamily="34" charset="-120"/>
                <a:ea typeface="微軟正黑體" panose="020B0604030504040204" pitchFamily="34" charset="-120"/>
              </a:rPr>
              <a:t>辦理</a:t>
            </a:r>
            <a:endParaRPr lang="en-US" altLang="zh-TW" sz="1800" b="1" u="sng" dirty="0">
              <a:solidFill>
                <a:srgbClr val="0000FF"/>
              </a:solidFill>
              <a:latin typeface="微軟正黑體" panose="020B0604030504040204" pitchFamily="34" charset="-120"/>
              <a:ea typeface="微軟正黑體" panose="020B0604030504040204" pitchFamily="34" charset="-120"/>
            </a:endParaRPr>
          </a:p>
          <a:p>
            <a:pPr marL="285750" indent="-285750" algn="just">
              <a:lnSpc>
                <a:spcPts val="2100"/>
              </a:lnSpc>
              <a:spcBef>
                <a:spcPts val="600"/>
              </a:spcBef>
              <a:buFont typeface="Wingdings" panose="05000000000000000000" pitchFamily="2" charset="2"/>
              <a:buChar char="Ø"/>
            </a:pPr>
            <a:r>
              <a:rPr lang="zh-TW" altLang="en-US" sz="1800" b="1" dirty="0" smtClean="0">
                <a:solidFill>
                  <a:srgbClr val="FF0000"/>
                </a:solidFill>
                <a:latin typeface="微軟正黑體"/>
                <a:ea typeface="微軟正黑體"/>
              </a:rPr>
              <a:t>農牧用地、林業用地及養殖用地：</a:t>
            </a:r>
            <a:r>
              <a:rPr lang="zh-TW" altLang="en-US" sz="1800" b="1" dirty="0" smtClean="0">
                <a:solidFill>
                  <a:srgbClr val="292929"/>
                </a:solidFill>
                <a:latin typeface="微軟正黑體"/>
                <a:ea typeface="微軟正黑體"/>
              </a:rPr>
              <a:t>得申請再生</a:t>
            </a:r>
            <a:r>
              <a:rPr lang="zh-TW" altLang="en-US" sz="1800" b="1" dirty="0">
                <a:solidFill>
                  <a:srgbClr val="292929"/>
                </a:solidFill>
                <a:latin typeface="微軟正黑體"/>
                <a:ea typeface="微軟正黑體"/>
              </a:rPr>
              <a:t>能源相關</a:t>
            </a:r>
            <a:r>
              <a:rPr lang="zh-TW" altLang="en-US" sz="1800" b="1" dirty="0" smtClean="0">
                <a:solidFill>
                  <a:srgbClr val="292929"/>
                </a:solidFill>
                <a:latin typeface="微軟正黑體"/>
                <a:ea typeface="微軟正黑體"/>
              </a:rPr>
              <a:t>設施，太陽光電發電設施點狀使用面積不得超過</a:t>
            </a:r>
            <a:r>
              <a:rPr lang="en-US" altLang="zh-TW" sz="1800" b="1" dirty="0" smtClean="0">
                <a:solidFill>
                  <a:srgbClr val="292929"/>
                </a:solidFill>
                <a:latin typeface="微軟正黑體"/>
                <a:ea typeface="微軟正黑體"/>
              </a:rPr>
              <a:t>660</a:t>
            </a:r>
            <a:r>
              <a:rPr lang="zh-TW" altLang="en-US" sz="1800" b="1" dirty="0" smtClean="0">
                <a:solidFill>
                  <a:srgbClr val="292929"/>
                </a:solidFill>
                <a:latin typeface="微軟正黑體"/>
                <a:ea typeface="微軟正黑體"/>
              </a:rPr>
              <a:t>平方公尺</a:t>
            </a:r>
            <a:endParaRPr lang="en-US" altLang="zh-TW" sz="1800" b="1" dirty="0" smtClean="0">
              <a:solidFill>
                <a:srgbClr val="292929"/>
              </a:solidFill>
              <a:latin typeface="微軟正黑體"/>
              <a:ea typeface="微軟正黑體"/>
            </a:endParaRPr>
          </a:p>
          <a:p>
            <a:pPr marL="285750" indent="-285750" algn="just">
              <a:lnSpc>
                <a:spcPts val="2100"/>
              </a:lnSpc>
              <a:spcBef>
                <a:spcPts val="600"/>
              </a:spcBef>
              <a:buFont typeface="Wingdings" panose="05000000000000000000" pitchFamily="2" charset="2"/>
              <a:buChar char="Ø"/>
            </a:pPr>
            <a:r>
              <a:rPr lang="zh-TW" altLang="en-US" sz="1800" b="1" dirty="0">
                <a:solidFill>
                  <a:srgbClr val="FF0000"/>
                </a:solidFill>
                <a:latin typeface="微軟正黑體"/>
                <a:ea typeface="微軟正黑體"/>
              </a:rPr>
              <a:t>國土</a:t>
            </a:r>
            <a:r>
              <a:rPr lang="zh-TW" altLang="en-US" sz="1800" b="1" dirty="0" smtClean="0">
                <a:solidFill>
                  <a:srgbClr val="FF0000"/>
                </a:solidFill>
                <a:latin typeface="微軟正黑體"/>
                <a:ea typeface="微軟正黑體"/>
              </a:rPr>
              <a:t>保安用地</a:t>
            </a:r>
            <a:r>
              <a:rPr lang="zh-TW" altLang="en-US" sz="1800" b="1" dirty="0" smtClean="0">
                <a:solidFill>
                  <a:srgbClr val="292929"/>
                </a:solidFill>
                <a:latin typeface="微軟正黑體"/>
                <a:ea typeface="微軟正黑體"/>
              </a:rPr>
              <a:t>：亦同農牧用地。</a:t>
            </a:r>
            <a:endParaRPr lang="zh-TW" altLang="en-US" sz="1800" b="1" dirty="0">
              <a:solidFill>
                <a:srgbClr val="292929"/>
              </a:solidFill>
              <a:latin typeface="微軟正黑體"/>
              <a:ea typeface="微軟正黑體"/>
            </a:endParaRPr>
          </a:p>
          <a:p>
            <a:pPr marL="285750" indent="-285750" algn="just">
              <a:lnSpc>
                <a:spcPts val="2100"/>
              </a:lnSpc>
              <a:spcBef>
                <a:spcPts val="600"/>
              </a:spcBef>
              <a:buFont typeface="Wingdings" panose="05000000000000000000" pitchFamily="2" charset="2"/>
              <a:buChar char="Ø"/>
            </a:pPr>
            <a:r>
              <a:rPr lang="zh-TW" altLang="en-US" sz="1800" b="1" dirty="0" smtClean="0">
                <a:solidFill>
                  <a:schemeClr val="tx1">
                    <a:lumMod val="90000"/>
                    <a:lumOff val="10000"/>
                  </a:schemeClr>
                </a:solidFill>
                <a:latin typeface="微軟正黑體" panose="020B0604030504040204" pitchFamily="34" charset="-120"/>
                <a:ea typeface="微軟正黑體" panose="020B0604030504040204" pitchFamily="34" charset="-120"/>
              </a:rPr>
              <a:t>水利用地：太陽光電發電設施不</a:t>
            </a:r>
            <a:r>
              <a:rPr lang="zh-TW" altLang="en-US" sz="1800" b="1" dirty="0">
                <a:solidFill>
                  <a:schemeClr val="tx1">
                    <a:lumMod val="90000"/>
                    <a:lumOff val="10000"/>
                  </a:schemeClr>
                </a:solidFill>
                <a:latin typeface="微軟正黑體" panose="020B0604030504040204" pitchFamily="34" charset="-120"/>
                <a:ea typeface="微軟正黑體" panose="020B0604030504040204" pitchFamily="34" charset="-120"/>
              </a:rPr>
              <a:t>受點狀使用面積不得超過</a:t>
            </a:r>
            <a:r>
              <a:rPr lang="en-US" altLang="zh-TW" sz="1800" b="1" dirty="0">
                <a:solidFill>
                  <a:schemeClr val="tx1">
                    <a:lumMod val="90000"/>
                    <a:lumOff val="10000"/>
                  </a:schemeClr>
                </a:solidFill>
                <a:latin typeface="微軟正黑體" panose="020B0604030504040204" pitchFamily="34" charset="-120"/>
                <a:ea typeface="微軟正黑體" panose="020B0604030504040204" pitchFamily="34" charset="-120"/>
              </a:rPr>
              <a:t>660</a:t>
            </a:r>
            <a:r>
              <a:rPr lang="zh-TW" altLang="en-US" sz="1800" b="1" dirty="0" smtClean="0">
                <a:solidFill>
                  <a:schemeClr val="tx1">
                    <a:lumMod val="90000"/>
                    <a:lumOff val="10000"/>
                  </a:schemeClr>
                </a:solidFill>
                <a:latin typeface="微軟正黑體" panose="020B0604030504040204" pitchFamily="34" charset="-120"/>
                <a:ea typeface="微軟正黑體" panose="020B0604030504040204" pitchFamily="34" charset="-120"/>
              </a:rPr>
              <a:t>平方公尺之限制。</a:t>
            </a:r>
            <a:r>
              <a:rPr lang="zh-TW" altLang="en-US" sz="1800" b="1" dirty="0" smtClean="0">
                <a:solidFill>
                  <a:srgbClr val="FF0000"/>
                </a:solidFill>
                <a:latin typeface="微軟正黑體" panose="020B0604030504040204" pitchFamily="34" charset="-120"/>
                <a:ea typeface="微軟正黑體" panose="020B0604030504040204" pitchFamily="34" charset="-120"/>
              </a:rPr>
              <a:t>不受本次修法影響</a:t>
            </a:r>
            <a:endParaRPr lang="en-US" altLang="zh-TW" sz="1600" b="1" dirty="0" smtClean="0">
              <a:solidFill>
                <a:srgbClr val="FF3300"/>
              </a:solidFill>
              <a:latin typeface="微軟正黑體" panose="020B0604030504040204" pitchFamily="34" charset="-120"/>
              <a:ea typeface="微軟正黑體" panose="020B0604030504040204" pitchFamily="34" charset="-120"/>
            </a:endParaRPr>
          </a:p>
        </p:txBody>
      </p:sp>
      <p:sp>
        <p:nvSpPr>
          <p:cNvPr id="24" name="Text Box 8"/>
          <p:cNvSpPr txBox="1">
            <a:spLocks noChangeArrowheads="1"/>
          </p:cNvSpPr>
          <p:nvPr/>
        </p:nvSpPr>
        <p:spPr bwMode="auto">
          <a:xfrm>
            <a:off x="1043608" y="4941168"/>
            <a:ext cx="6408712" cy="1887696"/>
          </a:xfrm>
          <a:prstGeom prst="rect">
            <a:avLst/>
          </a:prstGeom>
          <a:noFill/>
          <a:ln w="19050">
            <a:solidFill>
              <a:schemeClr val="tx1"/>
            </a:solidFill>
            <a:prstDash val="solid"/>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spAutoFit/>
          </a:bodyPr>
          <a:lstStyle/>
          <a:p>
            <a:pPr algn="just">
              <a:lnSpc>
                <a:spcPts val="2000"/>
              </a:lnSpc>
              <a:spcBef>
                <a:spcPts val="0"/>
              </a:spcBef>
            </a:pPr>
            <a:r>
              <a:rPr lang="en-US" altLang="zh-TW" sz="1800" b="1" dirty="0" smtClean="0">
                <a:solidFill>
                  <a:srgbClr val="FF0000"/>
                </a:solidFill>
                <a:latin typeface="微軟正黑體"/>
                <a:ea typeface="微軟正黑體"/>
              </a:rPr>
              <a:t>•</a:t>
            </a:r>
            <a:r>
              <a:rPr lang="zh-TW" altLang="en-US" sz="1800" b="1" dirty="0" smtClean="0">
                <a:solidFill>
                  <a:srgbClr val="FF0000"/>
                </a:solidFill>
                <a:latin typeface="微軟正黑體"/>
                <a:ea typeface="微軟正黑體"/>
              </a:rPr>
              <a:t>核准使用</a:t>
            </a:r>
            <a:endParaRPr lang="en-US" altLang="zh-TW" sz="1800" b="1" dirty="0" smtClean="0">
              <a:solidFill>
                <a:srgbClr val="FF0000"/>
              </a:solidFill>
              <a:latin typeface="微軟正黑體"/>
              <a:ea typeface="微軟正黑體"/>
            </a:endParaRPr>
          </a:p>
          <a:p>
            <a:pPr marL="179388" lvl="1" algn="just">
              <a:lnSpc>
                <a:spcPts val="2000"/>
              </a:lnSpc>
              <a:spcBef>
                <a:spcPts val="0"/>
              </a:spcBef>
            </a:pPr>
            <a:r>
              <a:rPr lang="zh-TW" altLang="en-US" sz="1800" b="1" dirty="0" smtClean="0">
                <a:solidFill>
                  <a:srgbClr val="292929"/>
                </a:solidFill>
                <a:latin typeface="微軟正黑體"/>
                <a:ea typeface="微軟正黑體"/>
              </a:rPr>
              <a:t>農業區及保護區得核准使用再生能源相關設施</a:t>
            </a:r>
            <a:r>
              <a:rPr lang="en-US" altLang="zh-TW" sz="1800" b="1" dirty="0" smtClean="0">
                <a:solidFill>
                  <a:srgbClr val="292929"/>
                </a:solidFill>
                <a:latin typeface="微軟正黑體"/>
                <a:ea typeface="微軟正黑體"/>
              </a:rPr>
              <a:t>(</a:t>
            </a:r>
            <a:r>
              <a:rPr lang="zh-TW" altLang="en-US" sz="1800" b="1" dirty="0" smtClean="0">
                <a:solidFill>
                  <a:srgbClr val="292929"/>
                </a:solidFill>
                <a:latin typeface="微軟正黑體"/>
                <a:ea typeface="微軟正黑體"/>
              </a:rPr>
              <a:t>或公用事業設施</a:t>
            </a:r>
            <a:r>
              <a:rPr lang="en-US" altLang="zh-TW" sz="1800" b="1" dirty="0" smtClean="0">
                <a:solidFill>
                  <a:srgbClr val="292929"/>
                </a:solidFill>
                <a:latin typeface="微軟正黑體"/>
                <a:ea typeface="微軟正黑體"/>
              </a:rPr>
              <a:t>)</a:t>
            </a:r>
            <a:r>
              <a:rPr lang="zh-TW" altLang="en-US" sz="1800" b="1" dirty="0" smtClean="0">
                <a:solidFill>
                  <a:srgbClr val="292929"/>
                </a:solidFill>
                <a:latin typeface="微軟正黑體"/>
                <a:ea typeface="微軟正黑體"/>
              </a:rPr>
              <a:t>，須依據六</a:t>
            </a:r>
            <a:r>
              <a:rPr lang="zh-TW" altLang="en-US" sz="1800" b="1" dirty="0">
                <a:solidFill>
                  <a:srgbClr val="292929"/>
                </a:solidFill>
                <a:latin typeface="微軟正黑體"/>
                <a:ea typeface="微軟正黑體"/>
              </a:rPr>
              <a:t>都或台灣省都市計畫法施行細則</a:t>
            </a:r>
            <a:r>
              <a:rPr lang="zh-TW" altLang="en-US" sz="1800" b="1" dirty="0" smtClean="0">
                <a:solidFill>
                  <a:srgbClr val="292929"/>
                </a:solidFill>
                <a:latin typeface="微軟正黑體"/>
                <a:ea typeface="微軟正黑體"/>
              </a:rPr>
              <a:t>規定及各縣市都市計畫農業區保護區土地使用審查作業要點規定辦理</a:t>
            </a:r>
            <a:endParaRPr lang="en-US" altLang="zh-TW" sz="1800" b="1" dirty="0">
              <a:solidFill>
                <a:srgbClr val="292929"/>
              </a:solidFill>
              <a:latin typeface="微軟正黑體" panose="020B0604030504040204" pitchFamily="34" charset="-120"/>
              <a:ea typeface="微軟正黑體" panose="020B0604030504040204" pitchFamily="34" charset="-120"/>
            </a:endParaRPr>
          </a:p>
          <a:p>
            <a:pPr algn="just">
              <a:lnSpc>
                <a:spcPts val="2000"/>
              </a:lnSpc>
              <a:spcBef>
                <a:spcPts val="0"/>
              </a:spcBef>
            </a:pPr>
            <a:r>
              <a:rPr lang="en-US" altLang="zh-TW" sz="1800" b="1" dirty="0" smtClean="0">
                <a:solidFill>
                  <a:srgbClr val="FF0000"/>
                </a:solidFill>
                <a:latin typeface="微軟正黑體"/>
                <a:ea typeface="微軟正黑體"/>
              </a:rPr>
              <a:t>•</a:t>
            </a:r>
            <a:r>
              <a:rPr lang="zh-TW" altLang="en-US" sz="1800" b="1" dirty="0" smtClean="0">
                <a:solidFill>
                  <a:srgbClr val="FF0000"/>
                </a:solidFill>
                <a:latin typeface="微軟正黑體"/>
                <a:ea typeface="微軟正黑體"/>
              </a:rPr>
              <a:t>分區變更</a:t>
            </a:r>
            <a:endParaRPr lang="en-US" altLang="zh-TW" sz="1800" b="1" dirty="0" smtClean="0">
              <a:solidFill>
                <a:srgbClr val="FF0000"/>
              </a:solidFill>
              <a:latin typeface="微軟正黑體"/>
              <a:ea typeface="微軟正黑體"/>
            </a:endParaRPr>
          </a:p>
          <a:p>
            <a:pPr marL="179388" lvl="1" algn="just">
              <a:lnSpc>
                <a:spcPts val="2000"/>
              </a:lnSpc>
              <a:spcBef>
                <a:spcPts val="0"/>
              </a:spcBef>
            </a:pPr>
            <a:r>
              <a:rPr lang="zh-TW" altLang="en-US" sz="1800" b="1" dirty="0" smtClean="0">
                <a:solidFill>
                  <a:srgbClr val="292929"/>
                </a:solidFill>
                <a:latin typeface="微軟正黑體"/>
                <a:ea typeface="微軟正黑體"/>
              </a:rPr>
              <a:t>依都市計畫法及目的事業主管機關法令，得變更分區為能源專區使用</a:t>
            </a:r>
            <a:endParaRPr lang="en-US" altLang="zh-TW" sz="1800" b="1" dirty="0" smtClean="0">
              <a:solidFill>
                <a:srgbClr val="292929"/>
              </a:solidFill>
              <a:latin typeface="微軟正黑體"/>
              <a:ea typeface="微軟正黑體"/>
            </a:endParaRPr>
          </a:p>
        </p:txBody>
      </p:sp>
      <p:sp>
        <p:nvSpPr>
          <p:cNvPr id="55" name="Text Box 7"/>
          <p:cNvSpPr txBox="1">
            <a:spLocks noChangeArrowheads="1"/>
          </p:cNvSpPr>
          <p:nvPr/>
        </p:nvSpPr>
        <p:spPr bwMode="auto">
          <a:xfrm>
            <a:off x="1043608" y="2999274"/>
            <a:ext cx="6408712" cy="861774"/>
          </a:xfrm>
          <a:prstGeom prst="rect">
            <a:avLst/>
          </a:prstGeom>
          <a:noFill/>
          <a:ln w="19050">
            <a:solidFill>
              <a:schemeClr val="tx1"/>
            </a:solidFill>
            <a:prstDash val="solid"/>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spAutoFit/>
          </a:bodyPr>
          <a:lstStyle/>
          <a:p>
            <a:pPr algn="just">
              <a:lnSpc>
                <a:spcPts val="2000"/>
              </a:lnSpc>
              <a:spcBef>
                <a:spcPts val="0"/>
              </a:spcBef>
            </a:pPr>
            <a:r>
              <a:rPr lang="en-US" altLang="zh-TW" sz="1800" b="1" dirty="0">
                <a:solidFill>
                  <a:srgbClr val="FF0000"/>
                </a:solidFill>
                <a:latin typeface="微軟正黑體"/>
                <a:ea typeface="微軟正黑體"/>
              </a:rPr>
              <a:t>• </a:t>
            </a:r>
            <a:r>
              <a:rPr lang="en-US" altLang="zh-TW" sz="1800" b="1" dirty="0" smtClean="0">
                <a:solidFill>
                  <a:srgbClr val="FF0000"/>
                </a:solidFill>
                <a:latin typeface="微軟正黑體"/>
                <a:ea typeface="微軟正黑體"/>
              </a:rPr>
              <a:t>2</a:t>
            </a:r>
            <a:r>
              <a:rPr lang="zh-TW" altLang="en-US" sz="1800" b="1" dirty="0">
                <a:solidFill>
                  <a:srgbClr val="FF0000"/>
                </a:solidFill>
                <a:latin typeface="微軟正黑體"/>
                <a:ea typeface="微軟正黑體"/>
              </a:rPr>
              <a:t>公頃</a:t>
            </a:r>
            <a:r>
              <a:rPr lang="zh-TW" altLang="en-US" sz="1800" b="1" dirty="0" smtClean="0">
                <a:solidFill>
                  <a:srgbClr val="FF0000"/>
                </a:solidFill>
                <a:latin typeface="微軟正黑體"/>
                <a:ea typeface="微軟正黑體"/>
              </a:rPr>
              <a:t>以下</a:t>
            </a:r>
            <a:endParaRPr lang="en-US" altLang="zh-TW" sz="1800" b="1" dirty="0" smtClean="0">
              <a:solidFill>
                <a:srgbClr val="FF0000"/>
              </a:solidFill>
              <a:latin typeface="微軟正黑體"/>
              <a:ea typeface="微軟正黑體"/>
            </a:endParaRPr>
          </a:p>
          <a:p>
            <a:pPr marL="179388" lvl="1" algn="just">
              <a:lnSpc>
                <a:spcPts val="2000"/>
              </a:lnSpc>
              <a:spcBef>
                <a:spcPts val="0"/>
              </a:spcBef>
            </a:pPr>
            <a:r>
              <a:rPr lang="zh-TW" altLang="en-US" sz="1800" b="1" dirty="0" smtClean="0">
                <a:solidFill>
                  <a:schemeClr val="tx1">
                    <a:lumMod val="90000"/>
                    <a:lumOff val="10000"/>
                  </a:schemeClr>
                </a:solidFill>
                <a:latin typeface="微軟正黑體"/>
                <a:ea typeface="微軟正黑體"/>
              </a:rPr>
              <a:t>依據非</a:t>
            </a:r>
            <a:r>
              <a:rPr lang="zh-TW" altLang="en-US" sz="1800" b="1" dirty="0">
                <a:solidFill>
                  <a:schemeClr val="tx1">
                    <a:lumMod val="90000"/>
                    <a:lumOff val="10000"/>
                  </a:schemeClr>
                </a:solidFill>
                <a:latin typeface="微軟正黑體"/>
                <a:ea typeface="微軟正黑體"/>
              </a:rPr>
              <a:t>都市土地申請變更為太陽光電發電設施使用興辦事業計畫審查作業</a:t>
            </a:r>
            <a:r>
              <a:rPr lang="zh-TW" altLang="en-US" sz="1800" b="1" dirty="0" smtClean="0">
                <a:solidFill>
                  <a:schemeClr val="tx1">
                    <a:lumMod val="90000"/>
                    <a:lumOff val="10000"/>
                  </a:schemeClr>
                </a:solidFill>
                <a:latin typeface="微軟正黑體"/>
                <a:ea typeface="微軟正黑體"/>
              </a:rPr>
              <a:t>要點</a:t>
            </a:r>
            <a:endParaRPr lang="en-US" altLang="zh-TW" sz="1800" b="1" dirty="0" smtClean="0">
              <a:solidFill>
                <a:schemeClr val="tx1">
                  <a:lumMod val="90000"/>
                  <a:lumOff val="10000"/>
                </a:schemeClr>
              </a:solidFill>
              <a:latin typeface="微軟正黑體"/>
              <a:ea typeface="微軟正黑體"/>
            </a:endParaRPr>
          </a:p>
        </p:txBody>
      </p:sp>
      <p:sp>
        <p:nvSpPr>
          <p:cNvPr id="87" name="Text Box 7"/>
          <p:cNvSpPr txBox="1">
            <a:spLocks noChangeArrowheads="1"/>
          </p:cNvSpPr>
          <p:nvPr/>
        </p:nvSpPr>
        <p:spPr bwMode="auto">
          <a:xfrm>
            <a:off x="1043608" y="3935378"/>
            <a:ext cx="6408712" cy="861774"/>
          </a:xfrm>
          <a:prstGeom prst="rect">
            <a:avLst/>
          </a:prstGeom>
          <a:noFill/>
          <a:ln w="19050">
            <a:solidFill>
              <a:schemeClr val="tx1"/>
            </a:solidFill>
            <a:prstDash val="solid"/>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spAutoFit/>
          </a:bodyPr>
          <a:lstStyle/>
          <a:p>
            <a:pPr algn="just">
              <a:lnSpc>
                <a:spcPts val="2000"/>
              </a:lnSpc>
              <a:spcBef>
                <a:spcPts val="0"/>
              </a:spcBef>
            </a:pPr>
            <a:r>
              <a:rPr lang="en-US" altLang="zh-TW" sz="1800" b="1" dirty="0">
                <a:solidFill>
                  <a:srgbClr val="FF0000"/>
                </a:solidFill>
                <a:latin typeface="微軟正黑體"/>
                <a:ea typeface="微軟正黑體"/>
              </a:rPr>
              <a:t>• 2</a:t>
            </a:r>
            <a:r>
              <a:rPr lang="zh-TW" altLang="en-US" sz="1800" b="1" dirty="0" smtClean="0">
                <a:solidFill>
                  <a:srgbClr val="FF0000"/>
                </a:solidFill>
                <a:latin typeface="微軟正黑體"/>
                <a:ea typeface="微軟正黑體"/>
              </a:rPr>
              <a:t>公頃以上</a:t>
            </a:r>
            <a:endParaRPr lang="en-US" altLang="zh-TW" sz="1800" b="1" dirty="0" smtClean="0">
              <a:solidFill>
                <a:srgbClr val="FF0000"/>
              </a:solidFill>
              <a:latin typeface="微軟正黑體"/>
              <a:ea typeface="微軟正黑體"/>
            </a:endParaRPr>
          </a:p>
          <a:p>
            <a:pPr marL="179388" lvl="1" algn="just">
              <a:lnSpc>
                <a:spcPts val="2000"/>
              </a:lnSpc>
              <a:spcBef>
                <a:spcPts val="0"/>
              </a:spcBef>
            </a:pPr>
            <a:r>
              <a:rPr lang="zh-TW" altLang="en-US" sz="1800" b="1" spc="50" dirty="0" smtClean="0">
                <a:ln w="11430"/>
                <a:solidFill>
                  <a:schemeClr val="tx1">
                    <a:lumMod val="90000"/>
                    <a:lumOff val="10000"/>
                  </a:schemeClr>
                </a:solidFill>
                <a:latin typeface="微軟正黑體" panose="020B0604030504040204" pitchFamily="34" charset="-120"/>
                <a:ea typeface="微軟正黑體" panose="020B0604030504040204" pitchFamily="34" charset="-120"/>
              </a:rPr>
              <a:t>依據非</a:t>
            </a:r>
            <a:r>
              <a:rPr lang="zh-TW" altLang="en-US" sz="1800" b="1" spc="50" dirty="0">
                <a:ln w="11430"/>
                <a:solidFill>
                  <a:schemeClr val="tx1">
                    <a:lumMod val="90000"/>
                    <a:lumOff val="10000"/>
                  </a:schemeClr>
                </a:solidFill>
                <a:latin typeface="微軟正黑體" panose="020B0604030504040204" pitchFamily="34" charset="-120"/>
                <a:ea typeface="微軟正黑體" panose="020B0604030504040204" pitchFamily="34" charset="-120"/>
              </a:rPr>
              <a:t>都市土地開發審議作業</a:t>
            </a:r>
            <a:r>
              <a:rPr lang="zh-TW" altLang="en-US" sz="1800" b="1" spc="50" dirty="0" smtClean="0">
                <a:ln w="11430"/>
                <a:solidFill>
                  <a:schemeClr val="tx1">
                    <a:lumMod val="90000"/>
                    <a:lumOff val="10000"/>
                  </a:schemeClr>
                </a:solidFill>
                <a:latin typeface="微軟正黑體" panose="020B0604030504040204" pitchFamily="34" charset="-120"/>
                <a:ea typeface="微軟正黑體" panose="020B0604030504040204" pitchFamily="34" charset="-120"/>
              </a:rPr>
              <a:t>規範</a:t>
            </a:r>
            <a:r>
              <a:rPr lang="zh-TW" altLang="en-US" sz="1800" b="1" dirty="0" smtClean="0">
                <a:solidFill>
                  <a:schemeClr val="tx1">
                    <a:lumMod val="90000"/>
                    <a:lumOff val="10000"/>
                  </a:schemeClr>
                </a:solidFill>
                <a:latin typeface="微軟正黑體" panose="020B0604030504040204" pitchFamily="34" charset="-120"/>
                <a:ea typeface="微軟正黑體" panose="020B0604030504040204" pitchFamily="34" charset="-120"/>
              </a:rPr>
              <a:t>第十四編太陽光電設施，</a:t>
            </a:r>
            <a:r>
              <a:rPr lang="zh-TW" altLang="en-US" sz="1800" b="1" dirty="0">
                <a:solidFill>
                  <a:schemeClr val="tx1">
                    <a:lumMod val="90000"/>
                    <a:lumOff val="10000"/>
                  </a:schemeClr>
                </a:solidFill>
                <a:latin typeface="微軟正黑體" panose="020B0604030504040204" pitchFamily="34" charset="-120"/>
                <a:ea typeface="微軟正黑體" panose="020B0604030504040204" pitchFamily="34" charset="-120"/>
              </a:rPr>
              <a:t>申請</a:t>
            </a:r>
            <a:r>
              <a:rPr lang="zh-TW" altLang="en-US" sz="1800" b="1" dirty="0" smtClean="0">
                <a:solidFill>
                  <a:schemeClr val="tx1">
                    <a:lumMod val="90000"/>
                    <a:lumOff val="10000"/>
                  </a:schemeClr>
                </a:solidFill>
                <a:latin typeface="微軟正黑體" panose="020B0604030504040204" pitchFamily="34" charset="-120"/>
                <a:ea typeface="微軟正黑體" panose="020B0604030504040204" pitchFamily="34" charset="-120"/>
              </a:rPr>
              <a:t>分區及用地變更為特定專用區特定目的事業用地</a:t>
            </a:r>
            <a:endParaRPr lang="en-US" altLang="zh-TW" sz="1800" b="1" dirty="0" smtClean="0">
              <a:solidFill>
                <a:schemeClr val="tx1">
                  <a:lumMod val="90000"/>
                  <a:lumOff val="10000"/>
                </a:schemeClr>
              </a:solidFill>
              <a:latin typeface="微軟正黑體" panose="020B0604030504040204" pitchFamily="34" charset="-120"/>
              <a:ea typeface="微軟正黑體" panose="020B0604030504040204" pitchFamily="34" charset="-120"/>
            </a:endParaRPr>
          </a:p>
        </p:txBody>
      </p:sp>
      <p:sp>
        <p:nvSpPr>
          <p:cNvPr id="3" name="投影片編號版面配置區 2"/>
          <p:cNvSpPr>
            <a:spLocks noGrp="1"/>
          </p:cNvSpPr>
          <p:nvPr>
            <p:ph type="sldNum" sz="quarter" idx="12"/>
          </p:nvPr>
        </p:nvSpPr>
        <p:spPr/>
        <p:txBody>
          <a:bodyPr/>
          <a:lstStyle/>
          <a:p>
            <a:pPr>
              <a:defRPr/>
            </a:pPr>
            <a:fld id="{4DB4F491-A93B-470D-B291-92F11D4E5592}" type="slidenum">
              <a:rPr lang="en-US" altLang="zh-TW">
                <a:solidFill>
                  <a:srgbClr val="2A3D7A"/>
                </a:solidFill>
              </a:rPr>
              <a:pPr>
                <a:defRPr/>
              </a:pPr>
              <a:t>36</a:t>
            </a:fld>
            <a:endParaRPr lang="en-US" altLang="zh-TW" dirty="0">
              <a:solidFill>
                <a:srgbClr val="2A3D7A"/>
              </a:solidFill>
            </a:endParaRPr>
          </a:p>
        </p:txBody>
      </p:sp>
      <p:sp>
        <p:nvSpPr>
          <p:cNvPr id="35" name="Rectangle 5"/>
          <p:cNvSpPr>
            <a:spLocks noChangeArrowheads="1"/>
          </p:cNvSpPr>
          <p:nvPr/>
        </p:nvSpPr>
        <p:spPr bwMode="auto">
          <a:xfrm>
            <a:off x="539552" y="913944"/>
            <a:ext cx="444855" cy="2011000"/>
          </a:xfrm>
          <a:prstGeom prst="rect">
            <a:avLst/>
          </a:prstGeom>
          <a:solidFill>
            <a:schemeClr val="accent6">
              <a:lumMod val="60000"/>
              <a:lumOff val="40000"/>
            </a:schemeClr>
          </a:solidFill>
        </p:spPr>
        <p:style>
          <a:lnRef idx="0">
            <a:schemeClr val="accent5"/>
          </a:lnRef>
          <a:fillRef idx="3">
            <a:schemeClr val="accent5"/>
          </a:fillRef>
          <a:effectRef idx="3">
            <a:schemeClr val="accent5"/>
          </a:effectRef>
          <a:fontRef idx="minor">
            <a:schemeClr val="lt1"/>
          </a:fontRef>
        </p:style>
        <p:txBody>
          <a:bodyPr vert="eaVert" anchor="ctr">
            <a:scene3d>
              <a:camera prst="orthographicFront"/>
              <a:lightRig rig="glow" dir="tl">
                <a:rot lat="0" lon="0" rev="5400000"/>
              </a:lightRig>
            </a:scene3d>
            <a:sp3d contourW="12700">
              <a:bevelT w="25400" h="25400"/>
              <a:contourClr>
                <a:schemeClr val="accent6">
                  <a:shade val="73000"/>
                </a:schemeClr>
              </a:contourClr>
            </a:sp3d>
          </a:bodyPr>
          <a:lstStyle/>
          <a:p>
            <a:pPr>
              <a:defRPr/>
            </a:pPr>
            <a:r>
              <a:rPr lang="zh-TW" altLang="en-US" b="1" dirty="0" smtClean="0">
                <a:ln w="11430"/>
                <a:solidFill>
                  <a:srgbClr val="292929"/>
                </a:solidFill>
                <a:latin typeface="微軟正黑體" panose="020B0604030504040204" pitchFamily="34" charset="-120"/>
                <a:ea typeface="微軟正黑體" panose="020B0604030504040204" pitchFamily="34" charset="-120"/>
              </a:rPr>
              <a:t>容許使用</a:t>
            </a:r>
            <a:endParaRPr lang="zh-TW" altLang="en-US" b="1" dirty="0">
              <a:ln w="11430"/>
              <a:solidFill>
                <a:srgbClr val="292929"/>
              </a:solidFill>
              <a:latin typeface="微軟正黑體" panose="020B0604030504040204" pitchFamily="34" charset="-120"/>
              <a:ea typeface="微軟正黑體" panose="020B0604030504040204" pitchFamily="34" charset="-120"/>
            </a:endParaRPr>
          </a:p>
        </p:txBody>
      </p:sp>
      <p:sp>
        <p:nvSpPr>
          <p:cNvPr id="36" name="Rectangle 5"/>
          <p:cNvSpPr>
            <a:spLocks noChangeArrowheads="1"/>
          </p:cNvSpPr>
          <p:nvPr/>
        </p:nvSpPr>
        <p:spPr bwMode="auto">
          <a:xfrm>
            <a:off x="539552" y="2935546"/>
            <a:ext cx="444855" cy="1971748"/>
          </a:xfrm>
          <a:prstGeom prst="rect">
            <a:avLst/>
          </a:prstGeom>
          <a:solidFill>
            <a:schemeClr val="bg2">
              <a:lumMod val="60000"/>
              <a:lumOff val="40000"/>
            </a:schemeClr>
          </a:solidFill>
        </p:spPr>
        <p:style>
          <a:lnRef idx="0">
            <a:schemeClr val="accent5"/>
          </a:lnRef>
          <a:fillRef idx="3">
            <a:schemeClr val="accent5"/>
          </a:fillRef>
          <a:effectRef idx="3">
            <a:schemeClr val="accent5"/>
          </a:effectRef>
          <a:fontRef idx="minor">
            <a:schemeClr val="lt1"/>
          </a:fontRef>
        </p:style>
        <p:txBody>
          <a:bodyPr vert="eaVert" anchor="ctr">
            <a:scene3d>
              <a:camera prst="orthographicFront"/>
              <a:lightRig rig="glow" dir="tl">
                <a:rot lat="0" lon="0" rev="5400000"/>
              </a:lightRig>
            </a:scene3d>
            <a:sp3d contourW="12700">
              <a:bevelT w="25400" h="25400"/>
              <a:contourClr>
                <a:schemeClr val="accent6">
                  <a:shade val="73000"/>
                </a:schemeClr>
              </a:contourClr>
            </a:sp3d>
          </a:bodyPr>
          <a:lstStyle/>
          <a:p>
            <a:pPr>
              <a:defRPr/>
            </a:pPr>
            <a:r>
              <a:rPr lang="zh-TW" altLang="en-US" b="1" dirty="0">
                <a:ln w="11430"/>
                <a:solidFill>
                  <a:srgbClr val="292929"/>
                </a:solidFill>
                <a:latin typeface="微軟正黑體" panose="020B0604030504040204" pitchFamily="34" charset="-120"/>
                <a:ea typeface="微軟正黑體" panose="020B0604030504040204" pitchFamily="34" charset="-120"/>
              </a:rPr>
              <a:t>變更</a:t>
            </a:r>
            <a:r>
              <a:rPr lang="zh-TW" altLang="en-US" b="1" dirty="0" smtClean="0">
                <a:ln w="11430"/>
                <a:solidFill>
                  <a:srgbClr val="292929"/>
                </a:solidFill>
                <a:latin typeface="微軟正黑體" panose="020B0604030504040204" pitchFamily="34" charset="-120"/>
                <a:ea typeface="微軟正黑體" panose="020B0604030504040204" pitchFamily="34" charset="-120"/>
              </a:rPr>
              <a:t>使用</a:t>
            </a:r>
            <a:endParaRPr lang="zh-TW" altLang="en-US" b="1" dirty="0">
              <a:ln w="11430"/>
              <a:solidFill>
                <a:srgbClr val="292929"/>
              </a:solidFill>
              <a:latin typeface="微軟正黑體" panose="020B0604030504040204" pitchFamily="34" charset="-120"/>
              <a:ea typeface="微軟正黑體" panose="020B0604030504040204" pitchFamily="34" charset="-120"/>
            </a:endParaRPr>
          </a:p>
        </p:txBody>
      </p:sp>
      <p:sp>
        <p:nvSpPr>
          <p:cNvPr id="39" name="Rectangle 66"/>
          <p:cNvSpPr>
            <a:spLocks noChangeArrowheads="1"/>
          </p:cNvSpPr>
          <p:nvPr/>
        </p:nvSpPr>
        <p:spPr bwMode="auto">
          <a:xfrm>
            <a:off x="35496" y="44624"/>
            <a:ext cx="8930258" cy="792162"/>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lgn="ctr">
              <a:defRPr/>
            </a:pPr>
            <a:endParaRPr lang="en-US" altLang="zh-TW" sz="3600" dirty="0">
              <a:ea typeface="標楷體" pitchFamily="65" charset="-120"/>
            </a:endParaRPr>
          </a:p>
          <a:p>
            <a:pPr algn="ctr">
              <a:defRPr/>
            </a:pPr>
            <a:r>
              <a:rPr lang="zh-TW" altLang="en-US" sz="3600" b="1" dirty="0" smtClean="0">
                <a:ea typeface="標楷體" pitchFamily="65" charset="-120"/>
              </a:rPr>
              <a:t>各類太陽光電設施申辦途徑及修正情形</a:t>
            </a:r>
            <a:endParaRPr lang="zh-TW" altLang="en-US" sz="3600" b="1" dirty="0">
              <a:ea typeface="標楷體" pitchFamily="65" charset="-120"/>
            </a:endParaRPr>
          </a:p>
          <a:p>
            <a:pPr algn="ctr">
              <a:defRPr/>
            </a:pPr>
            <a:endParaRPr lang="zh-TW" altLang="en-US" sz="3600" b="1" dirty="0">
              <a:solidFill>
                <a:schemeClr val="tx1"/>
              </a:solidFill>
              <a:latin typeface="標楷體" pitchFamily="65" charset="-120"/>
              <a:ea typeface="標楷體" pitchFamily="65" charset="-120"/>
              <a:sym typeface="Webdings" pitchFamily="18" charset="2"/>
            </a:endParaRPr>
          </a:p>
        </p:txBody>
      </p:sp>
      <p:sp>
        <p:nvSpPr>
          <p:cNvPr id="5" name="向右箭號 4"/>
          <p:cNvSpPr/>
          <p:nvPr/>
        </p:nvSpPr>
        <p:spPr bwMode="auto">
          <a:xfrm>
            <a:off x="7452320" y="1484784"/>
            <a:ext cx="288032" cy="216024"/>
          </a:xfrm>
          <a:prstGeom prst="rightArrow">
            <a:avLst/>
          </a:prstGeom>
          <a:gradFill rotWithShape="1">
            <a:gsLst>
              <a:gs pos="0">
                <a:schemeClr val="accent1"/>
              </a:gs>
              <a:gs pos="50000">
                <a:schemeClr val="bg1"/>
              </a:gs>
              <a:gs pos="100000">
                <a:schemeClr val="accent1"/>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imes New Roman" pitchFamily="18" charset="0"/>
              <a:ea typeface="標楷體" pitchFamily="65" charset="-120"/>
            </a:endParaRPr>
          </a:p>
        </p:txBody>
      </p:sp>
      <p:sp>
        <p:nvSpPr>
          <p:cNvPr id="6" name="文字方塊 5"/>
          <p:cNvSpPr txBox="1"/>
          <p:nvPr/>
        </p:nvSpPr>
        <p:spPr>
          <a:xfrm>
            <a:off x="7740352" y="1196752"/>
            <a:ext cx="1512168" cy="830997"/>
          </a:xfrm>
          <a:prstGeom prst="rect">
            <a:avLst/>
          </a:prstGeom>
          <a:noFill/>
        </p:spPr>
        <p:txBody>
          <a:bodyPr wrap="square" rtlCol="0">
            <a:spAutoFit/>
          </a:bodyPr>
          <a:lstStyle/>
          <a:p>
            <a:pPr algn="l"/>
            <a:r>
              <a:rPr lang="zh-TW" altLang="en-US" sz="1600" b="1" dirty="0" smtClean="0">
                <a:solidFill>
                  <a:srgbClr val="FF0000"/>
                </a:solidFill>
                <a:latin typeface="微軟正黑體" panose="020B0604030504040204" pitchFamily="34" charset="-120"/>
                <a:ea typeface="微軟正黑體" panose="020B0604030504040204" pitchFamily="34" charset="-120"/>
              </a:rPr>
              <a:t>除符合但書規定者外，不同意變更使用</a:t>
            </a:r>
            <a:endParaRPr lang="zh-TW" altLang="en-US" sz="1600" b="1" dirty="0">
              <a:solidFill>
                <a:srgbClr val="FF0000"/>
              </a:solidFill>
              <a:latin typeface="微軟正黑體" panose="020B0604030504040204" pitchFamily="34" charset="-120"/>
              <a:ea typeface="微軟正黑體" panose="020B0604030504040204" pitchFamily="34" charset="-120"/>
            </a:endParaRPr>
          </a:p>
        </p:txBody>
      </p:sp>
      <p:cxnSp>
        <p:nvCxnSpPr>
          <p:cNvPr id="8" name="直線接點 7"/>
          <p:cNvCxnSpPr/>
          <p:nvPr/>
        </p:nvCxnSpPr>
        <p:spPr bwMode="auto">
          <a:xfrm>
            <a:off x="1043610" y="2212415"/>
            <a:ext cx="6408710" cy="0"/>
          </a:xfrm>
          <a:prstGeom prst="line">
            <a:avLst/>
          </a:prstGeom>
          <a:gradFill rotWithShape="1">
            <a:gsLst>
              <a:gs pos="0">
                <a:schemeClr val="accent1"/>
              </a:gs>
              <a:gs pos="50000">
                <a:schemeClr val="bg1"/>
              </a:gs>
              <a:gs pos="100000">
                <a:schemeClr val="accent1"/>
              </a:gs>
            </a:gsLst>
            <a:lin ang="5400000" scaled="1"/>
          </a:gra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向右箭號 43"/>
          <p:cNvSpPr/>
          <p:nvPr/>
        </p:nvSpPr>
        <p:spPr bwMode="auto">
          <a:xfrm>
            <a:off x="7452320" y="3225750"/>
            <a:ext cx="288032" cy="216024"/>
          </a:xfrm>
          <a:prstGeom prst="rightArrow">
            <a:avLst/>
          </a:prstGeom>
          <a:gradFill rotWithShape="1">
            <a:gsLst>
              <a:gs pos="0">
                <a:schemeClr val="accent1"/>
              </a:gs>
              <a:gs pos="50000">
                <a:schemeClr val="bg1"/>
              </a:gs>
              <a:gs pos="100000">
                <a:schemeClr val="accent1"/>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imes New Roman" pitchFamily="18" charset="0"/>
              <a:ea typeface="標楷體" pitchFamily="65" charset="-120"/>
            </a:endParaRPr>
          </a:p>
        </p:txBody>
      </p:sp>
      <p:sp>
        <p:nvSpPr>
          <p:cNvPr id="45" name="文字方塊 44"/>
          <p:cNvSpPr txBox="1"/>
          <p:nvPr/>
        </p:nvSpPr>
        <p:spPr>
          <a:xfrm>
            <a:off x="7740352" y="2886035"/>
            <a:ext cx="1512168" cy="830997"/>
          </a:xfrm>
          <a:prstGeom prst="rect">
            <a:avLst/>
          </a:prstGeom>
          <a:noFill/>
        </p:spPr>
        <p:txBody>
          <a:bodyPr wrap="square" rtlCol="0">
            <a:spAutoFit/>
          </a:bodyPr>
          <a:lstStyle/>
          <a:p>
            <a:pPr algn="l"/>
            <a:r>
              <a:rPr lang="zh-TW" altLang="en-US" sz="1600" b="1" dirty="0" smtClean="0">
                <a:solidFill>
                  <a:srgbClr val="FF0000"/>
                </a:solidFill>
                <a:latin typeface="微軟正黑體" panose="020B0604030504040204" pitchFamily="34" charset="-120"/>
                <a:ea typeface="微軟正黑體" panose="020B0604030504040204" pitchFamily="34" charset="-120"/>
              </a:rPr>
              <a:t>除符合但書規定者外，不同意變更使用</a:t>
            </a:r>
            <a:endParaRPr lang="zh-TW" altLang="en-US" sz="1600" b="1" dirty="0">
              <a:solidFill>
                <a:srgbClr val="FF0000"/>
              </a:solidFill>
              <a:latin typeface="微軟正黑體" panose="020B0604030504040204" pitchFamily="34" charset="-120"/>
              <a:ea typeface="微軟正黑體" panose="020B0604030504040204" pitchFamily="34" charset="-120"/>
            </a:endParaRPr>
          </a:p>
        </p:txBody>
      </p:sp>
      <p:sp>
        <p:nvSpPr>
          <p:cNvPr id="46" name="向右箭號 45"/>
          <p:cNvSpPr/>
          <p:nvPr/>
        </p:nvSpPr>
        <p:spPr bwMode="auto">
          <a:xfrm>
            <a:off x="7452320" y="5373216"/>
            <a:ext cx="288032" cy="216024"/>
          </a:xfrm>
          <a:prstGeom prst="rightArrow">
            <a:avLst/>
          </a:prstGeom>
          <a:gradFill rotWithShape="1">
            <a:gsLst>
              <a:gs pos="0">
                <a:schemeClr val="accent1"/>
              </a:gs>
              <a:gs pos="50000">
                <a:schemeClr val="bg1"/>
              </a:gs>
              <a:gs pos="100000">
                <a:schemeClr val="accent1"/>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imes New Roman" pitchFamily="18" charset="0"/>
              <a:ea typeface="標楷體" pitchFamily="65" charset="-120"/>
            </a:endParaRPr>
          </a:p>
        </p:txBody>
      </p:sp>
      <p:sp>
        <p:nvSpPr>
          <p:cNvPr id="49" name="文字方塊 48"/>
          <p:cNvSpPr txBox="1"/>
          <p:nvPr/>
        </p:nvSpPr>
        <p:spPr>
          <a:xfrm>
            <a:off x="7740352" y="5171708"/>
            <a:ext cx="1512168" cy="1569660"/>
          </a:xfrm>
          <a:prstGeom prst="rect">
            <a:avLst/>
          </a:prstGeom>
          <a:noFill/>
        </p:spPr>
        <p:txBody>
          <a:bodyPr wrap="square" rtlCol="0">
            <a:spAutoFit/>
          </a:bodyPr>
          <a:lstStyle/>
          <a:p>
            <a:pPr algn="l"/>
            <a:r>
              <a:rPr lang="zh-TW" altLang="en-US" sz="1600" b="1" dirty="0" smtClean="0">
                <a:solidFill>
                  <a:srgbClr val="FF0000"/>
                </a:solidFill>
                <a:latin typeface="微軟正黑體" panose="020B0604030504040204" pitchFamily="34" charset="-120"/>
                <a:ea typeface="微軟正黑體" panose="020B0604030504040204" pitchFamily="34" charset="-120"/>
              </a:rPr>
              <a:t>多數縣市得核准使用面積均在</a:t>
            </a:r>
            <a:r>
              <a:rPr lang="en-US" altLang="zh-TW" sz="1600" b="1" dirty="0" smtClean="0">
                <a:solidFill>
                  <a:srgbClr val="FF0000"/>
                </a:solidFill>
                <a:latin typeface="微軟正黑體" panose="020B0604030504040204" pitchFamily="34" charset="-120"/>
                <a:ea typeface="微軟正黑體" panose="020B0604030504040204" pitchFamily="34" charset="-120"/>
              </a:rPr>
              <a:t>2</a:t>
            </a:r>
            <a:r>
              <a:rPr lang="zh-TW" altLang="en-US" sz="1600" b="1" dirty="0" smtClean="0">
                <a:solidFill>
                  <a:srgbClr val="FF0000"/>
                </a:solidFill>
                <a:latin typeface="微軟正黑體" panose="020B0604030504040204" pitchFamily="34" charset="-120"/>
                <a:ea typeface="微軟正黑體" panose="020B0604030504040204" pitchFamily="34" charset="-120"/>
              </a:rPr>
              <a:t>公頃以下，故除符合但書規定者外，不同意變更使用</a:t>
            </a:r>
            <a:endParaRPr lang="zh-TW" altLang="en-US" sz="1600" b="1" dirty="0">
              <a:solidFill>
                <a:srgbClr val="FF0000"/>
              </a:solidFill>
              <a:latin typeface="微軟正黑體" panose="020B0604030504040204" pitchFamily="34" charset="-120"/>
              <a:ea typeface="微軟正黑體" panose="020B0604030504040204" pitchFamily="34" charset="-120"/>
            </a:endParaRPr>
          </a:p>
        </p:txBody>
      </p:sp>
      <p:sp>
        <p:nvSpPr>
          <p:cNvPr id="50" name="向右箭號 49"/>
          <p:cNvSpPr/>
          <p:nvPr/>
        </p:nvSpPr>
        <p:spPr bwMode="auto">
          <a:xfrm>
            <a:off x="7452320" y="4258253"/>
            <a:ext cx="288032" cy="216024"/>
          </a:xfrm>
          <a:prstGeom prst="rightArrow">
            <a:avLst/>
          </a:prstGeom>
          <a:gradFill rotWithShape="1">
            <a:gsLst>
              <a:gs pos="0">
                <a:schemeClr val="accent1"/>
              </a:gs>
              <a:gs pos="50000">
                <a:schemeClr val="bg1"/>
              </a:gs>
              <a:gs pos="100000">
                <a:schemeClr val="accent1"/>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imes New Roman" pitchFamily="18" charset="0"/>
              <a:ea typeface="標楷體" pitchFamily="65" charset="-120"/>
            </a:endParaRPr>
          </a:p>
        </p:txBody>
      </p:sp>
      <p:sp>
        <p:nvSpPr>
          <p:cNvPr id="10" name="矩形 9"/>
          <p:cNvSpPr/>
          <p:nvPr/>
        </p:nvSpPr>
        <p:spPr>
          <a:xfrm>
            <a:off x="7740352" y="3933056"/>
            <a:ext cx="1584175" cy="1077218"/>
          </a:xfrm>
          <a:prstGeom prst="rect">
            <a:avLst/>
          </a:prstGeom>
        </p:spPr>
        <p:txBody>
          <a:bodyPr wrap="square">
            <a:spAutoFit/>
          </a:bodyPr>
          <a:lstStyle/>
          <a:p>
            <a:pPr algn="l"/>
            <a:r>
              <a:rPr lang="zh-TW" altLang="en-US" sz="1600" b="1" dirty="0" smtClean="0">
                <a:solidFill>
                  <a:srgbClr val="0000FF"/>
                </a:solidFill>
                <a:latin typeface="微軟正黑體" panose="020B0604030504040204" pitchFamily="34" charset="-120"/>
                <a:ea typeface="微軟正黑體" panose="020B0604030504040204" pitchFamily="34" charset="-120"/>
              </a:rPr>
              <a:t>修正</a:t>
            </a:r>
            <a:r>
              <a:rPr lang="en-US" altLang="zh-TW" sz="1600" b="1" dirty="0" smtClean="0">
                <a:solidFill>
                  <a:srgbClr val="0000FF"/>
                </a:solidFill>
                <a:latin typeface="微軟正黑體" panose="020B0604030504040204" pitchFamily="34" charset="-120"/>
                <a:ea typeface="微軟正黑體" panose="020B0604030504040204" pitchFamily="34" charset="-120"/>
              </a:rPr>
              <a:t>§13</a:t>
            </a:r>
            <a:r>
              <a:rPr lang="zh-TW" altLang="en-US" sz="1600" b="1" dirty="0" smtClean="0">
                <a:solidFill>
                  <a:srgbClr val="0000FF"/>
                </a:solidFill>
                <a:latin typeface="微軟正黑體" panose="020B0604030504040204" pitchFamily="34" charset="-120"/>
                <a:ea typeface="微軟正黑體" panose="020B0604030504040204" pitchFamily="34" charset="-120"/>
              </a:rPr>
              <a:t>規定</a:t>
            </a:r>
            <a:endParaRPr lang="en-US" altLang="zh-TW" sz="1600" b="1" dirty="0" smtClean="0">
              <a:solidFill>
                <a:srgbClr val="0000FF"/>
              </a:solidFill>
              <a:latin typeface="微軟正黑體" panose="020B0604030504040204" pitchFamily="34" charset="-120"/>
              <a:ea typeface="微軟正黑體" panose="020B0604030504040204" pitchFamily="34" charset="-120"/>
            </a:endParaRPr>
          </a:p>
          <a:p>
            <a:pPr algn="l"/>
            <a:r>
              <a:rPr lang="en-US" altLang="zh-TW" sz="1600" b="1" dirty="0" smtClean="0">
                <a:solidFill>
                  <a:srgbClr val="0000FF"/>
                </a:solidFill>
                <a:latin typeface="微軟正黑體" panose="020B0604030504040204" pitchFamily="34" charset="-120"/>
                <a:ea typeface="微軟正黑體" panose="020B0604030504040204" pitchFamily="34" charset="-120"/>
              </a:rPr>
              <a:t>2~30</a:t>
            </a:r>
            <a:r>
              <a:rPr lang="zh-TW" altLang="en-US" sz="1600" b="1" dirty="0" smtClean="0">
                <a:solidFill>
                  <a:srgbClr val="0000FF"/>
                </a:solidFill>
                <a:latin typeface="微軟正黑體" panose="020B0604030504040204" pitchFamily="34" charset="-120"/>
                <a:ea typeface="微軟正黑體" panose="020B0604030504040204" pitchFamily="34" charset="-120"/>
              </a:rPr>
              <a:t>公頃者，應送中央農業主管機關審查</a:t>
            </a:r>
            <a:endParaRPr lang="zh-TW" altLang="en-US" sz="1600" b="1" dirty="0">
              <a:solidFill>
                <a:srgbClr val="0000FF"/>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0443325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37</a:t>
            </a:fld>
            <a:endParaRPr lang="en-US" altLang="zh-TW" dirty="0"/>
          </a:p>
        </p:txBody>
      </p:sp>
      <p:sp>
        <p:nvSpPr>
          <p:cNvPr id="5"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都市計畫農業區保護區審查程序</a:t>
            </a:r>
          </a:p>
          <a:p>
            <a:pPr>
              <a:defRPr/>
            </a:pPr>
            <a:endParaRPr lang="zh-TW" altLang="en-US" sz="3600" b="1" dirty="0">
              <a:solidFill>
                <a:schemeClr val="tx1"/>
              </a:solidFill>
              <a:latin typeface="標楷體" pitchFamily="65" charset="-120"/>
              <a:sym typeface="Webdings" pitchFamily="18" charset="2"/>
            </a:endParaRPr>
          </a:p>
        </p:txBody>
      </p:sp>
      <p:sp>
        <p:nvSpPr>
          <p:cNvPr id="8" name="按鈕形 7"/>
          <p:cNvSpPr/>
          <p:nvPr/>
        </p:nvSpPr>
        <p:spPr bwMode="auto">
          <a:xfrm>
            <a:off x="467544" y="1373219"/>
            <a:ext cx="1714512" cy="928694"/>
          </a:xfrm>
          <a:prstGeom prst="bevel">
            <a:avLst/>
          </a:prstGeom>
          <a:gradFill>
            <a:gsLst>
              <a:gs pos="0">
                <a:srgbClr val="8488C4"/>
              </a:gs>
              <a:gs pos="53000">
                <a:srgbClr val="D4DEFF"/>
              </a:gs>
              <a:gs pos="83000">
                <a:srgbClr val="D4DEFF"/>
              </a:gs>
              <a:gs pos="100000">
                <a:srgbClr val="96AB94"/>
              </a:gs>
            </a:gsLst>
            <a:lin ang="5400000" scaled="0"/>
          </a:gra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dirty="0" smtClean="0">
                <a:ln>
                  <a:noFill/>
                </a:ln>
                <a:solidFill>
                  <a:srgbClr val="000000"/>
                </a:solidFill>
                <a:effectLst/>
                <a:latin typeface="Times New Roman" pitchFamily="18" charset="0"/>
                <a:ea typeface="標楷體" pitchFamily="65" charset="-120"/>
              </a:rPr>
              <a:t>原則</a:t>
            </a:r>
          </a:p>
        </p:txBody>
      </p:sp>
      <p:sp>
        <p:nvSpPr>
          <p:cNvPr id="10" name="按鈕形 9"/>
          <p:cNvSpPr/>
          <p:nvPr/>
        </p:nvSpPr>
        <p:spPr bwMode="auto">
          <a:xfrm>
            <a:off x="481794" y="2924944"/>
            <a:ext cx="1785950" cy="928694"/>
          </a:xfrm>
          <a:prstGeom prst="bevel">
            <a:avLst/>
          </a:prstGeom>
          <a:gradFill>
            <a:gsLst>
              <a:gs pos="0">
                <a:srgbClr val="8488C4"/>
              </a:gs>
              <a:gs pos="53000">
                <a:srgbClr val="D4DEFF"/>
              </a:gs>
              <a:gs pos="83000">
                <a:srgbClr val="D4DEFF"/>
              </a:gs>
              <a:gs pos="100000">
                <a:srgbClr val="96AB94"/>
              </a:gs>
            </a:gsLst>
            <a:lin ang="5400000" scaled="0"/>
          </a:gra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zh-TW" altLang="en-US" b="1" dirty="0" smtClean="0"/>
              <a:t>審查程序</a:t>
            </a:r>
            <a:endParaRPr lang="en-US" altLang="zh-TW" b="1" dirty="0" smtClean="0"/>
          </a:p>
        </p:txBody>
      </p:sp>
      <p:sp>
        <p:nvSpPr>
          <p:cNvPr id="11" name="流程圖: 替代處理程序 10"/>
          <p:cNvSpPr/>
          <p:nvPr/>
        </p:nvSpPr>
        <p:spPr bwMode="auto">
          <a:xfrm>
            <a:off x="323528" y="4221088"/>
            <a:ext cx="8683556" cy="2520280"/>
          </a:xfrm>
          <a:prstGeom prst="flowChartAlternateProcess">
            <a:avLst/>
          </a:prstGeom>
          <a:solidFill>
            <a:srgbClr val="FFFF99">
              <a:alpha val="2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algn="l">
              <a:buFont typeface="Wingdings" panose="05000000000000000000" pitchFamily="2" charset="2"/>
              <a:buChar char="l"/>
            </a:pPr>
            <a:r>
              <a:rPr lang="zh-TW" altLang="en-US" b="1" dirty="0">
                <a:solidFill>
                  <a:srgbClr val="FF0000"/>
                </a:solidFill>
                <a:latin typeface="Times New Roman" pitchFamily="18" charset="0"/>
                <a:ea typeface="標楷體" pitchFamily="65" charset="-120"/>
              </a:rPr>
              <a:t>申請都市計畫核准使用者</a:t>
            </a:r>
            <a:r>
              <a:rPr lang="zh-TW" altLang="en-US" dirty="0">
                <a:solidFill>
                  <a:srgbClr val="000000"/>
                </a:solidFill>
                <a:latin typeface="Times New Roman" pitchFamily="18" charset="0"/>
                <a:ea typeface="標楷體" pitchFamily="65" charset="-120"/>
              </a:rPr>
              <a:t>：</a:t>
            </a:r>
            <a:r>
              <a:rPr lang="zh-TW" altLang="zh-TW" dirty="0">
                <a:solidFill>
                  <a:srgbClr val="000000"/>
                </a:solidFill>
                <a:latin typeface="Times New Roman" pitchFamily="18" charset="0"/>
                <a:ea typeface="標楷體" pitchFamily="65" charset="-120"/>
              </a:rPr>
              <a:t>審查項目</a:t>
            </a:r>
            <a:r>
              <a:rPr lang="zh-TW" altLang="en-US" dirty="0">
                <a:solidFill>
                  <a:srgbClr val="000000"/>
                </a:solidFill>
                <a:latin typeface="Times New Roman" pitchFamily="18" charset="0"/>
                <a:ea typeface="標楷體" pitchFamily="65" charset="-120"/>
              </a:rPr>
              <a:t>請</a:t>
            </a:r>
            <a:r>
              <a:rPr lang="zh-TW" altLang="zh-TW" dirty="0">
                <a:solidFill>
                  <a:srgbClr val="000000"/>
                </a:solidFill>
                <a:latin typeface="Times New Roman" pitchFamily="18" charset="0"/>
                <a:ea typeface="標楷體" pitchFamily="65" charset="-120"/>
              </a:rPr>
              <a:t>依</a:t>
            </a:r>
            <a:r>
              <a:rPr lang="zh-TW" altLang="en-US" dirty="0">
                <a:solidFill>
                  <a:srgbClr val="000000"/>
                </a:solidFill>
                <a:latin typeface="Times New Roman" pitchFamily="18" charset="0"/>
                <a:ea typeface="標楷體" pitchFamily="65" charset="-120"/>
              </a:rPr>
              <a:t>各直轄市、縣</a:t>
            </a:r>
            <a:r>
              <a:rPr lang="en-US" altLang="zh-TW" dirty="0">
                <a:solidFill>
                  <a:srgbClr val="000000"/>
                </a:solidFill>
                <a:latin typeface="Times New Roman" pitchFamily="18" charset="0"/>
                <a:ea typeface="標楷體" pitchFamily="65" charset="-120"/>
              </a:rPr>
              <a:t>(</a:t>
            </a:r>
            <a:r>
              <a:rPr lang="zh-TW" altLang="en-US" dirty="0">
                <a:solidFill>
                  <a:srgbClr val="000000"/>
                </a:solidFill>
                <a:latin typeface="Times New Roman" pitchFamily="18" charset="0"/>
                <a:ea typeface="標楷體" pitchFamily="65" charset="-120"/>
              </a:rPr>
              <a:t>市</a:t>
            </a:r>
            <a:r>
              <a:rPr lang="en-US" altLang="zh-TW" dirty="0">
                <a:solidFill>
                  <a:srgbClr val="000000"/>
                </a:solidFill>
                <a:latin typeface="Times New Roman" pitchFamily="18" charset="0"/>
                <a:ea typeface="標楷體" pitchFamily="65" charset="-120"/>
              </a:rPr>
              <a:t>)</a:t>
            </a:r>
            <a:r>
              <a:rPr lang="zh-TW" altLang="en-US" dirty="0">
                <a:solidFill>
                  <a:srgbClr val="000000"/>
                </a:solidFill>
                <a:latin typeface="Times New Roman" pitchFamily="18" charset="0"/>
                <a:ea typeface="標楷體" pitchFamily="65" charset="-120"/>
              </a:rPr>
              <a:t>政府</a:t>
            </a:r>
            <a:r>
              <a:rPr lang="zh-TW" altLang="zh-TW" dirty="0">
                <a:solidFill>
                  <a:srgbClr val="000000"/>
                </a:solidFill>
                <a:latin typeface="Times New Roman" pitchFamily="18" charset="0"/>
                <a:ea typeface="標楷體" pitchFamily="65" charset="-120"/>
              </a:rPr>
              <a:t>都市計畫農業區或保護區</a:t>
            </a:r>
            <a:r>
              <a:rPr lang="zh-TW" altLang="en-US" dirty="0">
                <a:solidFill>
                  <a:srgbClr val="000000"/>
                </a:solidFill>
                <a:latin typeface="Times New Roman" pitchFamily="18" charset="0"/>
                <a:ea typeface="標楷體" pitchFamily="65" charset="-120"/>
              </a:rPr>
              <a:t>土地使用</a:t>
            </a:r>
            <a:r>
              <a:rPr lang="zh-TW" altLang="zh-TW" dirty="0">
                <a:solidFill>
                  <a:srgbClr val="000000"/>
                </a:solidFill>
                <a:latin typeface="Times New Roman" pitchFamily="18" charset="0"/>
                <a:ea typeface="標楷體" pitchFamily="65" charset="-120"/>
              </a:rPr>
              <a:t>審查作業</a:t>
            </a:r>
            <a:r>
              <a:rPr lang="zh-TW" altLang="en-US" dirty="0">
                <a:solidFill>
                  <a:srgbClr val="000000"/>
                </a:solidFill>
                <a:latin typeface="Times New Roman" pitchFamily="18" charset="0"/>
                <a:ea typeface="標楷體" pitchFamily="65" charset="-120"/>
              </a:rPr>
              <a:t>要點等</a:t>
            </a:r>
            <a:r>
              <a:rPr lang="zh-TW" altLang="en-US" dirty="0" smtClean="0">
                <a:solidFill>
                  <a:srgbClr val="000000"/>
                </a:solidFill>
                <a:latin typeface="Times New Roman" pitchFamily="18" charset="0"/>
                <a:ea typeface="標楷體" pitchFamily="65" charset="-120"/>
              </a:rPr>
              <a:t>辦理，</a:t>
            </a:r>
            <a:r>
              <a:rPr lang="zh-TW" altLang="en-US" b="1" dirty="0" smtClean="0">
                <a:solidFill>
                  <a:srgbClr val="660066"/>
                </a:solidFill>
                <a:latin typeface="Times New Roman" pitchFamily="18" charset="0"/>
                <a:ea typeface="標楷體" pitchFamily="65" charset="-120"/>
              </a:rPr>
              <a:t>依據回饋金</a:t>
            </a:r>
            <a:r>
              <a:rPr lang="zh-TW" altLang="en-US" b="1" dirty="0" smtClean="0">
                <a:solidFill>
                  <a:srgbClr val="660066"/>
                </a:solidFill>
                <a:latin typeface="Times New Roman" pitchFamily="18" charset="0"/>
                <a:ea typeface="標楷體" pitchFamily="65" charset="-120"/>
              </a:rPr>
              <a:t>辦法第</a:t>
            </a:r>
            <a:r>
              <a:rPr lang="en-US" altLang="zh-TW" b="1" dirty="0" smtClean="0">
                <a:solidFill>
                  <a:srgbClr val="660066"/>
                </a:solidFill>
                <a:latin typeface="Times New Roman" pitchFamily="18" charset="0"/>
                <a:ea typeface="標楷體" pitchFamily="65" charset="-120"/>
              </a:rPr>
              <a:t>5</a:t>
            </a:r>
            <a:r>
              <a:rPr lang="zh-TW" altLang="en-US" b="1" dirty="0" smtClean="0">
                <a:solidFill>
                  <a:srgbClr val="660066"/>
                </a:solidFill>
                <a:latin typeface="Times New Roman" pitchFamily="18" charset="0"/>
                <a:ea typeface="標楷體" pitchFamily="65" charset="-120"/>
              </a:rPr>
              <a:t>條規定，繳交</a:t>
            </a:r>
            <a:r>
              <a:rPr lang="en-US" altLang="zh-TW" b="1" dirty="0" smtClean="0">
                <a:solidFill>
                  <a:srgbClr val="660066"/>
                </a:solidFill>
                <a:latin typeface="Times New Roman" pitchFamily="18" charset="0"/>
                <a:ea typeface="標楷體" pitchFamily="65" charset="-120"/>
              </a:rPr>
              <a:t>10</a:t>
            </a:r>
            <a:r>
              <a:rPr lang="en-US" altLang="zh-TW" b="1" dirty="0" smtClean="0">
                <a:solidFill>
                  <a:srgbClr val="660066"/>
                </a:solidFill>
                <a:latin typeface="Times New Roman" pitchFamily="18" charset="0"/>
                <a:ea typeface="標楷體" pitchFamily="65" charset="-120"/>
              </a:rPr>
              <a:t>%</a:t>
            </a:r>
            <a:r>
              <a:rPr lang="zh-TW" altLang="en-US" b="1" dirty="0" smtClean="0">
                <a:solidFill>
                  <a:srgbClr val="660066"/>
                </a:solidFill>
                <a:latin typeface="Times New Roman" pitchFamily="18" charset="0"/>
                <a:ea typeface="標楷體" pitchFamily="65" charset="-120"/>
              </a:rPr>
              <a:t>回饋</a:t>
            </a:r>
            <a:r>
              <a:rPr lang="zh-TW" altLang="en-US" b="1" dirty="0" smtClean="0">
                <a:solidFill>
                  <a:srgbClr val="660066"/>
                </a:solidFill>
                <a:latin typeface="Times New Roman" pitchFamily="18" charset="0"/>
                <a:ea typeface="標楷體" pitchFamily="65" charset="-120"/>
              </a:rPr>
              <a:t>金。</a:t>
            </a:r>
            <a:endParaRPr lang="en-US" altLang="zh-TW" b="1" dirty="0">
              <a:solidFill>
                <a:srgbClr val="660066"/>
              </a:solidFill>
              <a:latin typeface="Times New Roman" pitchFamily="18" charset="0"/>
              <a:ea typeface="標楷體" pitchFamily="65" charset="-120"/>
            </a:endParaRPr>
          </a:p>
          <a:p>
            <a:pPr marL="342900" indent="-342900" algn="l">
              <a:spcBef>
                <a:spcPts val="1200"/>
              </a:spcBef>
              <a:buFont typeface="Wingdings" panose="05000000000000000000" pitchFamily="2" charset="2"/>
              <a:buChar char="l"/>
            </a:pPr>
            <a:r>
              <a:rPr lang="zh-TW" altLang="en-US" b="1" dirty="0">
                <a:solidFill>
                  <a:srgbClr val="FF0000"/>
                </a:solidFill>
                <a:latin typeface="Times New Roman" pitchFamily="18" charset="0"/>
                <a:ea typeface="標楷體" pitchFamily="65" charset="-120"/>
              </a:rPr>
              <a:t>申請都市計畫分區變更者</a:t>
            </a:r>
            <a:r>
              <a:rPr lang="zh-TW" altLang="en-US" dirty="0">
                <a:solidFill>
                  <a:srgbClr val="000000"/>
                </a:solidFill>
                <a:latin typeface="Times New Roman" pitchFamily="18" charset="0"/>
                <a:ea typeface="標楷體" pitchFamily="65" charset="-120"/>
              </a:rPr>
              <a:t>：請依</a:t>
            </a:r>
            <a:r>
              <a:rPr lang="zh-TW" altLang="zh-TW" dirty="0">
                <a:solidFill>
                  <a:srgbClr val="000000"/>
                </a:solidFill>
                <a:latin typeface="Times New Roman" pitchFamily="18" charset="0"/>
                <a:ea typeface="標楷體" pitchFamily="65" charset="-120"/>
              </a:rPr>
              <a:t>都市計畫</a:t>
            </a:r>
            <a:r>
              <a:rPr lang="zh-TW" altLang="en-US" dirty="0">
                <a:solidFill>
                  <a:srgbClr val="000000"/>
                </a:solidFill>
                <a:latin typeface="Times New Roman" pitchFamily="18" charset="0"/>
                <a:ea typeface="標楷體" pitchFamily="65" charset="-120"/>
              </a:rPr>
              <a:t>法相關</a:t>
            </a:r>
            <a:r>
              <a:rPr lang="zh-TW" altLang="zh-TW" dirty="0">
                <a:solidFill>
                  <a:srgbClr val="000000"/>
                </a:solidFill>
                <a:latin typeface="Times New Roman" pitchFamily="18" charset="0"/>
                <a:ea typeface="標楷體" pitchFamily="65" charset="-120"/>
              </a:rPr>
              <a:t>審查規定</a:t>
            </a:r>
            <a:r>
              <a:rPr lang="zh-TW" altLang="zh-TW" dirty="0" smtClean="0">
                <a:solidFill>
                  <a:srgbClr val="000000"/>
                </a:solidFill>
                <a:latin typeface="Times New Roman" pitchFamily="18" charset="0"/>
                <a:ea typeface="標楷體" pitchFamily="65" charset="-120"/>
              </a:rPr>
              <a:t>與</a:t>
            </a:r>
            <a:r>
              <a:rPr lang="zh-TW" altLang="en-US" dirty="0" smtClean="0">
                <a:solidFill>
                  <a:srgbClr val="000000"/>
                </a:solidFill>
                <a:latin typeface="Times New Roman" pitchFamily="18" charset="0"/>
                <a:ea typeface="標楷體" pitchFamily="65" charset="-120"/>
              </a:rPr>
              <a:t>都委會之審議</a:t>
            </a:r>
            <a:r>
              <a:rPr lang="zh-TW" altLang="zh-TW" dirty="0" smtClean="0">
                <a:solidFill>
                  <a:srgbClr val="000000"/>
                </a:solidFill>
                <a:latin typeface="Times New Roman" pitchFamily="18" charset="0"/>
                <a:ea typeface="標楷體" pitchFamily="65" charset="-120"/>
              </a:rPr>
              <a:t>程序辦理</a:t>
            </a:r>
            <a:r>
              <a:rPr lang="zh-TW" altLang="en-US" dirty="0" smtClean="0">
                <a:solidFill>
                  <a:srgbClr val="000000"/>
                </a:solidFill>
                <a:latin typeface="Times New Roman" pitchFamily="18" charset="0"/>
                <a:ea typeface="標楷體" pitchFamily="65" charset="-120"/>
              </a:rPr>
              <a:t>。</a:t>
            </a:r>
            <a:r>
              <a:rPr lang="zh-TW" altLang="en-US" b="1" dirty="0" smtClean="0">
                <a:solidFill>
                  <a:srgbClr val="660066"/>
                </a:solidFill>
                <a:latin typeface="Times New Roman" pitchFamily="18" charset="0"/>
                <a:ea typeface="標楷體" pitchFamily="65" charset="-120"/>
              </a:rPr>
              <a:t>由都市計畫主管機關核算</a:t>
            </a:r>
            <a:r>
              <a:rPr lang="zh-TW" altLang="en-US" b="1" dirty="0" smtClean="0">
                <a:solidFill>
                  <a:srgbClr val="660066"/>
                </a:solidFill>
                <a:latin typeface="Times New Roman" pitchFamily="18" charset="0"/>
                <a:ea typeface="標楷體" pitchFamily="65" charset="-120"/>
              </a:rPr>
              <a:t>回饋之</a:t>
            </a:r>
            <a:r>
              <a:rPr lang="zh-TW" altLang="en-US" b="1" dirty="0" smtClean="0">
                <a:solidFill>
                  <a:srgbClr val="660066"/>
                </a:solidFill>
                <a:latin typeface="Times New Roman" pitchFamily="18" charset="0"/>
                <a:ea typeface="標楷體" pitchFamily="65" charset="-120"/>
              </a:rPr>
              <a:t>代金</a:t>
            </a:r>
            <a:r>
              <a:rPr lang="zh-TW" altLang="en-US" b="1" dirty="0" smtClean="0">
                <a:solidFill>
                  <a:srgbClr val="660066"/>
                </a:solidFill>
                <a:latin typeface="Times New Roman" pitchFamily="18" charset="0"/>
                <a:ea typeface="標楷體" pitchFamily="65" charset="-120"/>
              </a:rPr>
              <a:t>，並撥</a:t>
            </a:r>
            <a:r>
              <a:rPr lang="zh-TW" altLang="en-US" b="1" dirty="0" smtClean="0">
                <a:solidFill>
                  <a:srgbClr val="660066"/>
                </a:solidFill>
                <a:latin typeface="Times New Roman" pitchFamily="18" charset="0"/>
                <a:ea typeface="標楷體" pitchFamily="65" charset="-120"/>
              </a:rPr>
              <a:t>交</a:t>
            </a:r>
            <a:r>
              <a:rPr lang="en-US" altLang="zh-TW" b="1" dirty="0" smtClean="0">
                <a:solidFill>
                  <a:srgbClr val="660066"/>
                </a:solidFill>
                <a:latin typeface="Times New Roman" pitchFamily="18" charset="0"/>
                <a:ea typeface="標楷體" pitchFamily="65" charset="-120"/>
              </a:rPr>
              <a:t>1/2</a:t>
            </a:r>
            <a:r>
              <a:rPr lang="zh-TW" altLang="en-US" b="1" dirty="0" smtClean="0">
                <a:solidFill>
                  <a:srgbClr val="660066"/>
                </a:solidFill>
                <a:latin typeface="Times New Roman" pitchFamily="18" charset="0"/>
                <a:ea typeface="標楷體" pitchFamily="65" charset="-120"/>
              </a:rPr>
              <a:t>至農業發展基金。</a:t>
            </a:r>
            <a:endParaRPr lang="zh-TW" altLang="en-US" b="1" dirty="0">
              <a:solidFill>
                <a:srgbClr val="660066"/>
              </a:solidFill>
              <a:latin typeface="Times New Roman" pitchFamily="18" charset="0"/>
              <a:ea typeface="標楷體" pitchFamily="65" charset="-120"/>
            </a:endParaRPr>
          </a:p>
        </p:txBody>
      </p:sp>
      <p:sp>
        <p:nvSpPr>
          <p:cNvPr id="2" name="文字方塊 1"/>
          <p:cNvSpPr txBox="1"/>
          <p:nvPr/>
        </p:nvSpPr>
        <p:spPr>
          <a:xfrm>
            <a:off x="2339752" y="1052736"/>
            <a:ext cx="6481986" cy="1569660"/>
          </a:xfrm>
          <a:prstGeom prst="rect">
            <a:avLst/>
          </a:prstGeom>
          <a:noFill/>
          <a:ln>
            <a:solidFill>
              <a:schemeClr val="tx1">
                <a:lumMod val="95000"/>
                <a:lumOff val="5000"/>
              </a:schemeClr>
            </a:solidFill>
          </a:ln>
        </p:spPr>
        <p:txBody>
          <a:bodyPr wrap="square" rtlCol="0">
            <a:spAutoFit/>
          </a:bodyPr>
          <a:lstStyle/>
          <a:p>
            <a:pPr algn="l"/>
            <a:r>
              <a:rPr lang="zh-TW" altLang="en-US" b="1" dirty="0">
                <a:solidFill>
                  <a:srgbClr val="003366"/>
                </a:solidFill>
                <a:latin typeface="標楷體" pitchFamily="65" charset="-120"/>
              </a:rPr>
              <a:t>第</a:t>
            </a:r>
            <a:r>
              <a:rPr lang="en-US" altLang="zh-TW" b="1" dirty="0">
                <a:solidFill>
                  <a:srgbClr val="003366"/>
                </a:solidFill>
                <a:latin typeface="標楷體" pitchFamily="65" charset="-120"/>
              </a:rPr>
              <a:t>8</a:t>
            </a:r>
            <a:r>
              <a:rPr lang="zh-TW" altLang="en-US" b="1" dirty="0">
                <a:solidFill>
                  <a:srgbClr val="003366"/>
                </a:solidFill>
                <a:latin typeface="標楷體" pitchFamily="65" charset="-120"/>
              </a:rPr>
              <a:t>點規定</a:t>
            </a:r>
            <a:endParaRPr lang="en-US" altLang="zh-TW" b="1" dirty="0">
              <a:solidFill>
                <a:srgbClr val="003366"/>
              </a:solidFill>
              <a:latin typeface="標楷體" pitchFamily="65" charset="-120"/>
            </a:endParaRPr>
          </a:p>
          <a:p>
            <a:pPr marL="342900" indent="-342900" algn="l">
              <a:buFont typeface="Wingdings" panose="05000000000000000000" pitchFamily="2" charset="2"/>
              <a:buChar char="Ø"/>
            </a:pPr>
            <a:r>
              <a:rPr lang="zh-TW" altLang="zh-TW" b="1" dirty="0">
                <a:solidFill>
                  <a:srgbClr val="000099"/>
                </a:solidFill>
                <a:latin typeface="標楷體" pitchFamily="65" charset="-120"/>
              </a:rPr>
              <a:t>都市計畫農業區、保護區農業用地，</a:t>
            </a:r>
            <a:r>
              <a:rPr lang="zh-TW" altLang="zh-TW" b="1" dirty="0">
                <a:solidFill>
                  <a:schemeClr val="tx1"/>
                </a:solidFill>
                <a:latin typeface="標楷體" panose="03000509000000000000" pitchFamily="65" charset="-120"/>
              </a:rPr>
              <a:t>除直轄市或縣（市）主管機關另定有限制條件外</a:t>
            </a:r>
            <a:r>
              <a:rPr lang="zh-TW" altLang="zh-TW" b="1" dirty="0">
                <a:solidFill>
                  <a:srgbClr val="000099"/>
                </a:solidFill>
                <a:latin typeface="標楷體" pitchFamily="65" charset="-120"/>
              </a:rPr>
              <a:t>，</a:t>
            </a:r>
            <a:r>
              <a:rPr lang="zh-TW" altLang="zh-TW" b="1" u="sng" dirty="0">
                <a:solidFill>
                  <a:srgbClr val="C00000"/>
                </a:solidFill>
                <a:latin typeface="標楷體" pitchFamily="65" charset="-120"/>
              </a:rPr>
              <a:t>應依本要點規定辦理</a:t>
            </a:r>
            <a:r>
              <a:rPr lang="zh-TW" altLang="zh-TW" b="1" dirty="0" smtClean="0">
                <a:solidFill>
                  <a:srgbClr val="000099"/>
                </a:solidFill>
                <a:latin typeface="標楷體" pitchFamily="65" charset="-120"/>
              </a:rPr>
              <a:t>。</a:t>
            </a:r>
            <a:endParaRPr lang="en-US" altLang="zh-TW" b="1" dirty="0">
              <a:solidFill>
                <a:srgbClr val="000099"/>
              </a:solidFill>
              <a:latin typeface="標楷體" pitchFamily="65" charset="-120"/>
            </a:endParaRPr>
          </a:p>
        </p:txBody>
      </p:sp>
      <p:sp>
        <p:nvSpPr>
          <p:cNvPr id="3" name="文字方塊 2"/>
          <p:cNvSpPr txBox="1"/>
          <p:nvPr/>
        </p:nvSpPr>
        <p:spPr>
          <a:xfrm>
            <a:off x="2339752" y="2636912"/>
            <a:ext cx="6481986" cy="1569660"/>
          </a:xfrm>
          <a:prstGeom prst="rect">
            <a:avLst/>
          </a:prstGeom>
          <a:noFill/>
          <a:ln>
            <a:solidFill>
              <a:schemeClr val="tx1">
                <a:lumMod val="95000"/>
                <a:lumOff val="5000"/>
              </a:schemeClr>
            </a:solidFill>
          </a:ln>
        </p:spPr>
        <p:txBody>
          <a:bodyPr wrap="square" rtlCol="0">
            <a:spAutoFit/>
          </a:bodyPr>
          <a:lstStyle/>
          <a:p>
            <a:pPr algn="l"/>
            <a:r>
              <a:rPr lang="zh-TW" altLang="en-US" b="1" dirty="0">
                <a:solidFill>
                  <a:srgbClr val="000099"/>
                </a:solidFill>
                <a:latin typeface="標楷體" pitchFamily="65" charset="-120"/>
              </a:rPr>
              <a:t>第</a:t>
            </a:r>
            <a:r>
              <a:rPr lang="en-US" altLang="zh-TW" b="1" dirty="0">
                <a:solidFill>
                  <a:srgbClr val="000099"/>
                </a:solidFill>
                <a:latin typeface="標楷體" pitchFamily="65" charset="-120"/>
              </a:rPr>
              <a:t>12</a:t>
            </a:r>
            <a:r>
              <a:rPr lang="zh-TW" altLang="en-US" b="1" dirty="0">
                <a:solidFill>
                  <a:srgbClr val="000099"/>
                </a:solidFill>
                <a:latin typeface="標楷體" pitchFamily="65" charset="-120"/>
              </a:rPr>
              <a:t>點第</a:t>
            </a:r>
            <a:r>
              <a:rPr lang="en-US" altLang="zh-TW" b="1" dirty="0">
                <a:solidFill>
                  <a:srgbClr val="000099"/>
                </a:solidFill>
                <a:latin typeface="標楷體" pitchFamily="65" charset="-120"/>
              </a:rPr>
              <a:t>2</a:t>
            </a:r>
            <a:r>
              <a:rPr lang="zh-TW" altLang="en-US" b="1" dirty="0">
                <a:solidFill>
                  <a:srgbClr val="000099"/>
                </a:solidFill>
                <a:latin typeface="標楷體" pitchFamily="65" charset="-120"/>
              </a:rPr>
              <a:t>項規定</a:t>
            </a:r>
            <a:endParaRPr lang="en-US" altLang="zh-TW" b="1" dirty="0">
              <a:solidFill>
                <a:srgbClr val="000099"/>
              </a:solidFill>
              <a:latin typeface="標楷體" pitchFamily="65" charset="-120"/>
            </a:endParaRPr>
          </a:p>
          <a:p>
            <a:pPr marL="342900" indent="-342900" algn="l">
              <a:buFont typeface="Wingdings" panose="05000000000000000000" pitchFamily="2" charset="2"/>
              <a:buChar char="Ø"/>
            </a:pPr>
            <a:r>
              <a:rPr lang="zh-TW" altLang="en-US" b="1" dirty="0">
                <a:solidFill>
                  <a:srgbClr val="000099"/>
                </a:solidFill>
                <a:latin typeface="標楷體" pitchFamily="65" charset="-120"/>
              </a:rPr>
              <a:t>都市計畫農業用地變更使用之審查，其審查項目依都市計畫農業區或保護區審查作業規範及相關都市計畫審查規定與程序辦理。</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38</a:t>
            </a:fld>
            <a:endParaRPr lang="en-US" altLang="zh-TW" dirty="0"/>
          </a:p>
        </p:txBody>
      </p:sp>
      <p:sp>
        <p:nvSpPr>
          <p:cNvPr id="3" name="內容版面配置區 2"/>
          <p:cNvSpPr>
            <a:spLocks noGrp="1"/>
          </p:cNvSpPr>
          <p:nvPr>
            <p:ph idx="4294967295"/>
          </p:nvPr>
        </p:nvSpPr>
        <p:spPr>
          <a:xfrm>
            <a:off x="838200" y="1000125"/>
            <a:ext cx="8305800" cy="504825"/>
          </a:xfrm>
        </p:spPr>
        <p:txBody>
          <a:bodyPr>
            <a:normAutofit fontScale="77500" lnSpcReduction="20000"/>
          </a:bodyPr>
          <a:lstStyle/>
          <a:p>
            <a:pPr eaLnBrk="1" hangingPunct="1">
              <a:lnSpc>
                <a:spcPct val="140000"/>
              </a:lnSpc>
              <a:spcBef>
                <a:spcPts val="600"/>
              </a:spcBef>
              <a:buFont typeface="Wingdings" pitchFamily="2" charset="2"/>
              <a:buChar char="l"/>
              <a:defRPr/>
            </a:pPr>
            <a:r>
              <a:rPr lang="zh-TW" altLang="en-US" sz="2800" b="1" dirty="0" smtClean="0">
                <a:solidFill>
                  <a:srgbClr val="003366"/>
                </a:solidFill>
                <a:latin typeface="標楷體" pitchFamily="65" charset="-120"/>
                <a:ea typeface="標楷體" pitchFamily="65" charset="-120"/>
              </a:rPr>
              <a:t>第</a:t>
            </a:r>
            <a:r>
              <a:rPr lang="en-US" altLang="zh-TW" sz="2800" b="1" dirty="0" smtClean="0">
                <a:solidFill>
                  <a:srgbClr val="003366"/>
                </a:solidFill>
                <a:latin typeface="標楷體" pitchFamily="65" charset="-120"/>
                <a:ea typeface="標楷體" pitchFamily="65" charset="-120"/>
              </a:rPr>
              <a:t>9</a:t>
            </a:r>
            <a:r>
              <a:rPr lang="zh-TW" altLang="en-US" sz="2800" b="1" dirty="0" smtClean="0">
                <a:solidFill>
                  <a:srgbClr val="003366"/>
                </a:solidFill>
                <a:latin typeface="標楷體" pitchFamily="65" charset="-120"/>
                <a:ea typeface="標楷體" pitchFamily="65" charset="-120"/>
              </a:rPr>
              <a:t>點規定</a:t>
            </a:r>
            <a:endParaRPr lang="en-US" altLang="zh-TW" sz="2800" b="1" dirty="0" smtClean="0">
              <a:solidFill>
                <a:srgbClr val="003366"/>
              </a:solidFill>
              <a:latin typeface="標楷體" pitchFamily="65" charset="-120"/>
              <a:ea typeface="標楷體" pitchFamily="65" charset="-120"/>
            </a:endParaRPr>
          </a:p>
        </p:txBody>
      </p:sp>
      <p:sp>
        <p:nvSpPr>
          <p:cNvPr id="5"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隔離綠帶或設施之配置與寬度</a:t>
            </a:r>
          </a:p>
          <a:p>
            <a:pPr>
              <a:defRPr/>
            </a:pPr>
            <a:endParaRPr lang="zh-TW" altLang="en-US" sz="3600" b="1" dirty="0">
              <a:solidFill>
                <a:schemeClr val="tx1"/>
              </a:solidFill>
              <a:latin typeface="標楷體" pitchFamily="65" charset="-120"/>
              <a:sym typeface="Webdings" pitchFamily="18" charset="2"/>
            </a:endParaRPr>
          </a:p>
        </p:txBody>
      </p:sp>
      <p:sp>
        <p:nvSpPr>
          <p:cNvPr id="7" name="圓角矩形 21"/>
          <p:cNvSpPr>
            <a:spLocks noChangeArrowheads="1"/>
          </p:cNvSpPr>
          <p:nvPr/>
        </p:nvSpPr>
        <p:spPr bwMode="auto">
          <a:xfrm>
            <a:off x="250826" y="1772816"/>
            <a:ext cx="2179637" cy="714369"/>
          </a:xfrm>
          <a:prstGeom prst="roundRect">
            <a:avLst>
              <a:gd name="adj" fmla="val 16667"/>
            </a:avLst>
          </a:prstGeom>
          <a:gradFill flip="none" rotWithShape="1">
            <a:gsLst>
              <a:gs pos="0">
                <a:schemeClr val="tx1">
                  <a:lumMod val="10000"/>
                  <a:lumOff val="90000"/>
                  <a:shade val="30000"/>
                  <a:satMod val="115000"/>
                </a:schemeClr>
              </a:gs>
              <a:gs pos="50000">
                <a:schemeClr val="tx1">
                  <a:lumMod val="10000"/>
                  <a:lumOff val="90000"/>
                  <a:shade val="67500"/>
                  <a:satMod val="115000"/>
                </a:schemeClr>
              </a:gs>
              <a:gs pos="100000">
                <a:schemeClr val="tx1">
                  <a:lumMod val="10000"/>
                  <a:lumOff val="90000"/>
                  <a:shade val="100000"/>
                  <a:satMod val="115000"/>
                </a:schemeClr>
              </a:gs>
            </a:gsLst>
            <a:lin ang="2700000" scaled="1"/>
            <a:tileRect/>
          </a:gradFill>
          <a:ln w="9525" algn="ctr">
            <a:solidFill>
              <a:schemeClr val="tx1"/>
            </a:solidFill>
            <a:round/>
            <a:headEnd/>
            <a:tailEnd/>
          </a:ln>
        </p:spPr>
        <p:txBody>
          <a:bodyPr wrap="none" anchor="ctr"/>
          <a:lstStyle/>
          <a:p>
            <a:pPr>
              <a:defRPr/>
            </a:pPr>
            <a:r>
              <a:rPr lang="zh-TW" altLang="en-US" b="1" dirty="0" smtClean="0">
                <a:solidFill>
                  <a:srgbClr val="000099"/>
                </a:solidFill>
              </a:rPr>
              <a:t>設置目的</a:t>
            </a:r>
            <a:endParaRPr lang="en-US" altLang="zh-TW" b="1" dirty="0">
              <a:solidFill>
                <a:srgbClr val="000099"/>
              </a:solidFill>
            </a:endParaRPr>
          </a:p>
        </p:txBody>
      </p:sp>
      <p:sp>
        <p:nvSpPr>
          <p:cNvPr id="8" name="剪去單一角落矩形 7"/>
          <p:cNvSpPr/>
          <p:nvPr/>
        </p:nvSpPr>
        <p:spPr bwMode="auto">
          <a:xfrm>
            <a:off x="2571736" y="1708218"/>
            <a:ext cx="6264275" cy="928694"/>
          </a:xfrm>
          <a:prstGeom prst="snip1Rect">
            <a:avLst/>
          </a:prstGeom>
          <a:gradFill flip="none" rotWithShape="1">
            <a:gsLst>
              <a:gs pos="0">
                <a:srgbClr val="5E9EFF"/>
              </a:gs>
              <a:gs pos="39999">
                <a:srgbClr val="85C2FF"/>
              </a:gs>
              <a:gs pos="70000">
                <a:srgbClr val="C4D6EB"/>
              </a:gs>
              <a:gs pos="100000">
                <a:srgbClr val="FFEBFA"/>
              </a:gs>
            </a:gsLst>
            <a:lin ang="5400000" scaled="0"/>
            <a:tileRect/>
          </a:gradFill>
          <a:ln w="9525" cap="flat" cmpd="sng" algn="ctr">
            <a:solidFill>
              <a:schemeClr val="tx1"/>
            </a:solidFill>
            <a:prstDash val="solid"/>
            <a:round/>
            <a:headEnd type="none" w="med" len="med"/>
            <a:tailEnd type="none" w="med" len="med"/>
          </a:ln>
          <a:effectLst/>
        </p:spPr>
        <p:txBody>
          <a:bodyPr wrap="square" anchor="ctr"/>
          <a:lstStyle/>
          <a:p>
            <a:pPr algn="l">
              <a:buFont typeface="Wingdings" pitchFamily="2" charset="2"/>
              <a:buChar char="l"/>
              <a:defRPr/>
            </a:pPr>
            <a:r>
              <a:rPr lang="zh-TW" altLang="en-US" b="1" dirty="0" smtClean="0">
                <a:solidFill>
                  <a:schemeClr val="tx1"/>
                </a:solidFill>
              </a:rPr>
              <a:t>避免</a:t>
            </a:r>
            <a:r>
              <a:rPr lang="zh-TW" altLang="zh-TW" b="1" dirty="0" smtClean="0">
                <a:solidFill>
                  <a:schemeClr val="tx1"/>
                </a:solidFill>
              </a:rPr>
              <a:t>與農業生產性質不相容之目的事業使</a:t>
            </a:r>
            <a:endParaRPr lang="en-US" altLang="zh-TW" b="1" dirty="0" smtClean="0">
              <a:solidFill>
                <a:schemeClr val="tx1"/>
              </a:solidFill>
            </a:endParaRPr>
          </a:p>
          <a:p>
            <a:pPr algn="l">
              <a:lnSpc>
                <a:spcPts val="3200"/>
              </a:lnSpc>
              <a:defRPr/>
            </a:pPr>
            <a:r>
              <a:rPr lang="zh-TW" altLang="en-US" b="1" dirty="0" smtClean="0">
                <a:solidFill>
                  <a:schemeClr val="tx1"/>
                </a:solidFill>
              </a:rPr>
              <a:t>   </a:t>
            </a:r>
            <a:r>
              <a:rPr lang="zh-TW" altLang="zh-TW" b="1" dirty="0" smtClean="0">
                <a:solidFill>
                  <a:schemeClr val="tx1"/>
                </a:solidFill>
              </a:rPr>
              <a:t>用</a:t>
            </a:r>
            <a:r>
              <a:rPr lang="zh-TW" altLang="en-US" b="1" dirty="0" smtClean="0">
                <a:solidFill>
                  <a:schemeClr val="tx1"/>
                </a:solidFill>
              </a:rPr>
              <a:t>影響緊臨農業生產環境。</a:t>
            </a:r>
            <a:endParaRPr lang="zh-TW" altLang="en-US" b="1" dirty="0">
              <a:solidFill>
                <a:schemeClr val="tx1"/>
              </a:solidFill>
            </a:endParaRPr>
          </a:p>
        </p:txBody>
      </p:sp>
      <p:sp>
        <p:nvSpPr>
          <p:cNvPr id="9" name="圓角矩形 21"/>
          <p:cNvSpPr>
            <a:spLocks noChangeArrowheads="1"/>
          </p:cNvSpPr>
          <p:nvPr/>
        </p:nvSpPr>
        <p:spPr bwMode="auto">
          <a:xfrm>
            <a:off x="285720" y="3578727"/>
            <a:ext cx="2179637" cy="714369"/>
          </a:xfrm>
          <a:prstGeom prst="roundRect">
            <a:avLst>
              <a:gd name="adj" fmla="val 16667"/>
            </a:avLst>
          </a:prstGeom>
          <a:gradFill flip="none" rotWithShape="1">
            <a:gsLst>
              <a:gs pos="0">
                <a:schemeClr val="tx1">
                  <a:lumMod val="10000"/>
                  <a:lumOff val="90000"/>
                  <a:shade val="30000"/>
                  <a:satMod val="115000"/>
                </a:schemeClr>
              </a:gs>
              <a:gs pos="50000">
                <a:schemeClr val="tx1">
                  <a:lumMod val="10000"/>
                  <a:lumOff val="90000"/>
                  <a:shade val="67500"/>
                  <a:satMod val="115000"/>
                </a:schemeClr>
              </a:gs>
              <a:gs pos="100000">
                <a:schemeClr val="tx1">
                  <a:lumMod val="10000"/>
                  <a:lumOff val="90000"/>
                  <a:shade val="100000"/>
                  <a:satMod val="115000"/>
                </a:schemeClr>
              </a:gs>
            </a:gsLst>
            <a:lin ang="2700000" scaled="1"/>
            <a:tileRect/>
          </a:gradFill>
          <a:ln w="9525" algn="ctr">
            <a:solidFill>
              <a:schemeClr val="tx1"/>
            </a:solidFill>
            <a:round/>
            <a:headEnd/>
            <a:tailEnd/>
          </a:ln>
        </p:spPr>
        <p:txBody>
          <a:bodyPr wrap="none" anchor="ctr"/>
          <a:lstStyle/>
          <a:p>
            <a:pPr>
              <a:defRPr/>
            </a:pPr>
            <a:r>
              <a:rPr lang="zh-TW" altLang="en-US" b="1" dirty="0" smtClean="0">
                <a:solidFill>
                  <a:srgbClr val="000099"/>
                </a:solidFill>
              </a:rPr>
              <a:t>設置原則</a:t>
            </a:r>
            <a:endParaRPr lang="en-US" altLang="zh-TW" b="1" dirty="0">
              <a:solidFill>
                <a:srgbClr val="000099"/>
              </a:solidFill>
            </a:endParaRPr>
          </a:p>
        </p:txBody>
      </p:sp>
      <p:sp>
        <p:nvSpPr>
          <p:cNvPr id="10" name="剪去單一角落矩形 9"/>
          <p:cNvSpPr/>
          <p:nvPr/>
        </p:nvSpPr>
        <p:spPr bwMode="auto">
          <a:xfrm>
            <a:off x="2557463" y="2924944"/>
            <a:ext cx="6264275" cy="2664296"/>
          </a:xfrm>
          <a:prstGeom prst="snip1Rect">
            <a:avLst/>
          </a:prstGeom>
          <a:gradFill flip="none" rotWithShape="1">
            <a:gsLst>
              <a:gs pos="0">
                <a:srgbClr val="5E9EFF"/>
              </a:gs>
              <a:gs pos="39999">
                <a:srgbClr val="85C2FF"/>
              </a:gs>
              <a:gs pos="70000">
                <a:srgbClr val="C4D6EB"/>
              </a:gs>
              <a:gs pos="100000">
                <a:srgbClr val="FFEBFA"/>
              </a:gs>
            </a:gsLst>
            <a:lin ang="5400000" scaled="0"/>
            <a:tileRect/>
          </a:gradFill>
          <a:ln w="9525" cap="flat" cmpd="sng" algn="ctr">
            <a:solidFill>
              <a:schemeClr val="tx1"/>
            </a:solidFill>
            <a:prstDash val="solid"/>
            <a:round/>
            <a:headEnd type="none" w="med" len="med"/>
            <a:tailEnd type="none" w="med" len="med"/>
          </a:ln>
          <a:effectLst/>
        </p:spPr>
        <p:txBody>
          <a:bodyPr wrap="square" anchor="ctr"/>
          <a:lstStyle/>
          <a:p>
            <a:pPr algn="l">
              <a:lnSpc>
                <a:spcPts val="3200"/>
              </a:lnSpc>
              <a:spcBef>
                <a:spcPts val="600"/>
              </a:spcBef>
              <a:buFont typeface="Wingdings" pitchFamily="2" charset="2"/>
              <a:buChar char="l"/>
              <a:defRPr/>
            </a:pPr>
            <a:r>
              <a:rPr lang="zh-TW" altLang="en-US" b="1" dirty="0" smtClean="0">
                <a:solidFill>
                  <a:schemeClr val="tx1"/>
                </a:solidFill>
              </a:rPr>
              <a:t>配置區位應與毗鄰農業用地相緊臨。</a:t>
            </a:r>
            <a:endParaRPr lang="en-US" altLang="zh-TW" b="1" dirty="0" smtClean="0">
              <a:solidFill>
                <a:schemeClr val="tx1"/>
              </a:solidFill>
            </a:endParaRPr>
          </a:p>
          <a:p>
            <a:pPr marL="268288" indent="-268288" algn="l">
              <a:lnSpc>
                <a:spcPts val="3200"/>
              </a:lnSpc>
              <a:spcBef>
                <a:spcPts val="600"/>
              </a:spcBef>
              <a:buFont typeface="Wingdings" pitchFamily="2" charset="2"/>
              <a:buChar char="l"/>
              <a:defRPr/>
            </a:pPr>
            <a:r>
              <a:rPr lang="zh-TW" altLang="zh-TW" b="1" dirty="0" smtClean="0">
                <a:solidFill>
                  <a:schemeClr val="tx1"/>
                </a:solidFill>
              </a:rPr>
              <a:t>隔離綠帶或設施之設置最小寬度，至少</a:t>
            </a:r>
            <a:r>
              <a:rPr lang="zh-TW" altLang="en-US" b="1" dirty="0">
                <a:solidFill>
                  <a:schemeClr val="tx1"/>
                </a:solidFill>
              </a:rPr>
              <a:t>應</a:t>
            </a:r>
            <a:r>
              <a:rPr lang="zh-TW" altLang="zh-TW" b="1" dirty="0" smtClean="0">
                <a:solidFill>
                  <a:schemeClr val="tx1"/>
                </a:solidFill>
              </a:rPr>
              <a:t>為</a:t>
            </a:r>
            <a:r>
              <a:rPr lang="en-US" altLang="zh-TW" b="1" dirty="0" smtClean="0">
                <a:solidFill>
                  <a:schemeClr val="tx1"/>
                </a:solidFill>
                <a:latin typeface="標楷體" pitchFamily="65" charset="-120"/>
              </a:rPr>
              <a:t>1.5</a:t>
            </a:r>
            <a:r>
              <a:rPr lang="zh-TW" altLang="zh-TW" b="1" dirty="0" smtClean="0">
                <a:solidFill>
                  <a:schemeClr val="tx1"/>
                </a:solidFill>
                <a:latin typeface="標楷體" pitchFamily="65" charset="-120"/>
              </a:rPr>
              <a:t>公</a:t>
            </a:r>
            <a:r>
              <a:rPr lang="zh-TW" altLang="zh-TW" b="1" dirty="0" smtClean="0">
                <a:solidFill>
                  <a:schemeClr val="tx1"/>
                </a:solidFill>
              </a:rPr>
              <a:t>尺</a:t>
            </a:r>
            <a:r>
              <a:rPr lang="zh-TW" altLang="en-US" b="1" dirty="0">
                <a:solidFill>
                  <a:schemeClr val="tx1"/>
                </a:solidFill>
              </a:rPr>
              <a:t>。但直轄市、縣</a:t>
            </a:r>
            <a:r>
              <a:rPr lang="en-US" altLang="zh-TW" b="1" dirty="0">
                <a:solidFill>
                  <a:schemeClr val="tx1"/>
                </a:solidFill>
              </a:rPr>
              <a:t>(</a:t>
            </a:r>
            <a:r>
              <a:rPr lang="zh-TW" altLang="en-US" b="1" dirty="0">
                <a:solidFill>
                  <a:schemeClr val="tx1"/>
                </a:solidFill>
              </a:rPr>
              <a:t>市</a:t>
            </a:r>
            <a:r>
              <a:rPr lang="en-US" altLang="zh-TW" b="1" dirty="0">
                <a:solidFill>
                  <a:schemeClr val="tx1"/>
                </a:solidFill>
              </a:rPr>
              <a:t>)</a:t>
            </a:r>
            <a:r>
              <a:rPr lang="zh-TW" altLang="en-US" b="1" dirty="0">
                <a:solidFill>
                  <a:schemeClr val="tx1"/>
                </a:solidFill>
              </a:rPr>
              <a:t>政府</a:t>
            </a:r>
            <a:r>
              <a:rPr lang="zh-TW" altLang="en-US" b="1" dirty="0" smtClean="0">
                <a:solidFill>
                  <a:schemeClr val="tx1"/>
                </a:solidFill>
              </a:rPr>
              <a:t>依據地方</a:t>
            </a:r>
            <a:r>
              <a:rPr lang="zh-TW" altLang="en-US" b="1" dirty="0">
                <a:solidFill>
                  <a:schemeClr val="tx1"/>
                </a:solidFill>
              </a:rPr>
              <a:t>特性，另</a:t>
            </a:r>
            <a:r>
              <a:rPr lang="zh-TW" altLang="en-US" b="1" dirty="0" smtClean="0">
                <a:solidFill>
                  <a:schemeClr val="tx1"/>
                </a:solidFill>
              </a:rPr>
              <a:t>定大於</a:t>
            </a:r>
            <a:r>
              <a:rPr lang="en-US" altLang="zh-TW" b="1" dirty="0" smtClean="0">
                <a:solidFill>
                  <a:schemeClr val="tx1"/>
                </a:solidFill>
              </a:rPr>
              <a:t>1.5</a:t>
            </a:r>
            <a:r>
              <a:rPr lang="zh-TW" altLang="en-US" b="1" dirty="0" smtClean="0">
                <a:solidFill>
                  <a:schemeClr val="tx1"/>
                </a:solidFill>
              </a:rPr>
              <a:t>公尺</a:t>
            </a:r>
            <a:r>
              <a:rPr lang="zh-TW" altLang="en-US" b="1" dirty="0">
                <a:solidFill>
                  <a:schemeClr val="tx1"/>
                </a:solidFill>
              </a:rPr>
              <a:t>之規定者，依其規定辦理。</a:t>
            </a:r>
            <a:endParaRPr lang="en-US" altLang="zh-TW" b="1" dirty="0" smtClean="0">
              <a:solidFill>
                <a:schemeClr val="tx1"/>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內容版面配置區 2"/>
          <p:cNvSpPr>
            <a:spLocks noGrp="1"/>
          </p:cNvSpPr>
          <p:nvPr>
            <p:ph idx="1"/>
          </p:nvPr>
        </p:nvSpPr>
        <p:spPr>
          <a:xfrm>
            <a:off x="142844" y="1000108"/>
            <a:ext cx="8305800" cy="504812"/>
          </a:xfrm>
        </p:spPr>
        <p:txBody>
          <a:bodyPr>
            <a:normAutofit fontScale="77500" lnSpcReduction="20000"/>
          </a:bodyPr>
          <a:lstStyle/>
          <a:p>
            <a:pPr eaLnBrk="1" hangingPunct="1">
              <a:lnSpc>
                <a:spcPct val="140000"/>
              </a:lnSpc>
              <a:spcBef>
                <a:spcPts val="600"/>
              </a:spcBef>
              <a:buFont typeface="Wingdings" pitchFamily="2" charset="2"/>
              <a:buChar char="l"/>
              <a:defRPr/>
            </a:pPr>
            <a:r>
              <a:rPr lang="zh-TW" altLang="en-US" sz="2800" b="1" dirty="0" smtClean="0">
                <a:solidFill>
                  <a:srgbClr val="003366"/>
                </a:solidFill>
                <a:latin typeface="標楷體" pitchFamily="65" charset="-120"/>
                <a:ea typeface="標楷體" pitchFamily="65" charset="-120"/>
              </a:rPr>
              <a:t>第</a:t>
            </a:r>
            <a:r>
              <a:rPr lang="en-US" altLang="zh-TW" sz="2800" b="1" dirty="0" smtClean="0">
                <a:solidFill>
                  <a:srgbClr val="003366"/>
                </a:solidFill>
                <a:latin typeface="標楷體" pitchFamily="65" charset="-120"/>
                <a:ea typeface="標楷體" pitchFamily="65" charset="-120"/>
              </a:rPr>
              <a:t>10</a:t>
            </a:r>
            <a:r>
              <a:rPr lang="zh-TW" altLang="en-US" sz="2800" b="1" dirty="0" smtClean="0">
                <a:solidFill>
                  <a:srgbClr val="003366"/>
                </a:solidFill>
                <a:latin typeface="標楷體" pitchFamily="65" charset="-120"/>
                <a:ea typeface="標楷體" pitchFamily="65" charset="-120"/>
              </a:rPr>
              <a:t>點</a:t>
            </a:r>
            <a:endParaRPr lang="en-US" altLang="zh-TW" sz="2800" b="1" dirty="0" smtClean="0">
              <a:solidFill>
                <a:srgbClr val="003366"/>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39</a:t>
            </a:fld>
            <a:endParaRPr lang="en-US" altLang="zh-TW" dirty="0"/>
          </a:p>
        </p:txBody>
      </p:sp>
      <p:sp>
        <p:nvSpPr>
          <p:cNvPr id="6"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隔離綠帶或設施之配置與寬度</a:t>
            </a:r>
          </a:p>
          <a:p>
            <a:pPr>
              <a:defRPr/>
            </a:pPr>
            <a:endParaRPr lang="zh-TW" altLang="en-US" sz="3600" b="1" dirty="0">
              <a:solidFill>
                <a:schemeClr val="tx1"/>
              </a:solidFill>
              <a:latin typeface="標楷體" pitchFamily="65" charset="-120"/>
              <a:sym typeface="Webdings" pitchFamily="18" charset="2"/>
            </a:endParaRPr>
          </a:p>
        </p:txBody>
      </p:sp>
      <p:graphicFrame>
        <p:nvGraphicFramePr>
          <p:cNvPr id="8" name="表格 7"/>
          <p:cNvGraphicFramePr>
            <a:graphicFrameLocks noGrp="1"/>
          </p:cNvGraphicFramePr>
          <p:nvPr/>
        </p:nvGraphicFramePr>
        <p:xfrm>
          <a:off x="1785918" y="1285860"/>
          <a:ext cx="5500757" cy="5377106"/>
        </p:xfrm>
        <a:graphic>
          <a:graphicData uri="http://schemas.openxmlformats.org/drawingml/2006/table">
            <a:tbl>
              <a:tblPr firstRow="1" bandRow="1">
                <a:tableStyleId>{5C22544A-7EE6-4342-B048-85BDC9FD1C3A}</a:tableStyleId>
              </a:tblPr>
              <a:tblGrid>
                <a:gridCol w="1335889"/>
                <a:gridCol w="2164604"/>
                <a:gridCol w="2000264"/>
              </a:tblGrid>
              <a:tr h="500066">
                <a:tc gridSpan="3">
                  <a:txBody>
                    <a:bodyPr/>
                    <a:lstStyle/>
                    <a:p>
                      <a:pPr algn="ctr"/>
                      <a:r>
                        <a:rPr lang="zh-TW" altLang="en-US" sz="2400" dirty="0" smtClean="0">
                          <a:solidFill>
                            <a:srgbClr val="000099"/>
                          </a:solidFill>
                          <a:latin typeface="標楷體" pitchFamily="65" charset="-120"/>
                          <a:ea typeface="標楷體" pitchFamily="65" charset="-120"/>
                        </a:rPr>
                        <a:t>特定農業區</a:t>
                      </a:r>
                      <a:endParaRPr lang="zh-TW" altLang="en-US" sz="2400" dirty="0">
                        <a:solidFill>
                          <a:srgbClr val="000099"/>
                        </a:solidFill>
                        <a:latin typeface="標楷體" pitchFamily="65" charset="-120"/>
                        <a:ea typeface="標楷體" pitchFamily="65" charset="-120"/>
                      </a:endParaRPr>
                    </a:p>
                  </a:txBody>
                  <a:tcPr/>
                </a:tc>
                <a:tc hMerge="1">
                  <a:txBody>
                    <a:bodyPr/>
                    <a:lstStyle/>
                    <a:p>
                      <a:endParaRPr lang="zh-TW" altLang="en-US" dirty="0"/>
                    </a:p>
                  </a:txBody>
                  <a:tcPr/>
                </a:tc>
                <a:tc hMerge="1">
                  <a:txBody>
                    <a:bodyPr/>
                    <a:lstStyle/>
                    <a:p>
                      <a:endParaRPr lang="zh-TW" altLang="en-US" dirty="0"/>
                    </a:p>
                  </a:txBody>
                  <a:tcPr/>
                </a:tc>
              </a:tr>
              <a:tr h="319127">
                <a:tc>
                  <a:txBody>
                    <a:bodyPr/>
                    <a:lstStyle/>
                    <a:p>
                      <a:pPr algn="ctr"/>
                      <a:r>
                        <a:rPr lang="en-US" altLang="zh-TW" sz="2000" b="1" dirty="0" smtClean="0">
                          <a:solidFill>
                            <a:srgbClr val="336600"/>
                          </a:solidFill>
                          <a:latin typeface="標楷體" pitchFamily="65" charset="-120"/>
                          <a:ea typeface="標楷體" pitchFamily="65" charset="-120"/>
                        </a:rPr>
                        <a:t>30</a:t>
                      </a:r>
                      <a:r>
                        <a:rPr lang="zh-TW" altLang="en-US" sz="2000" b="1" dirty="0" smtClean="0">
                          <a:solidFill>
                            <a:srgbClr val="336600"/>
                          </a:solidFill>
                          <a:latin typeface="標楷體" pitchFamily="65" charset="-120"/>
                          <a:ea typeface="標楷體" pitchFamily="65" charset="-120"/>
                        </a:rPr>
                        <a:t>公尺</a:t>
                      </a:r>
                      <a:endParaRPr lang="zh-TW" altLang="en-US" sz="2000" dirty="0">
                        <a:solidFill>
                          <a:srgbClr val="336600"/>
                        </a:solidFill>
                        <a:latin typeface="標楷體" pitchFamily="65" charset="-120"/>
                        <a:ea typeface="標楷體" pitchFamily="65" charset="-120"/>
                      </a:endParaRPr>
                    </a:p>
                  </a:txBody>
                  <a:tcPr anchor="ctr"/>
                </a:tc>
                <a:tc>
                  <a:txBody>
                    <a:bodyPr/>
                    <a:lstStyle/>
                    <a:p>
                      <a:pPr marL="0" algn="ctr" defTabSz="914400" rtl="0" eaLnBrk="1" latinLnBrk="0" hangingPunct="1"/>
                      <a:r>
                        <a:rPr lang="en-US" altLang="zh-TW" sz="2000" b="1" kern="1200" dirty="0" smtClean="0">
                          <a:solidFill>
                            <a:srgbClr val="336600"/>
                          </a:solidFill>
                          <a:latin typeface="標楷體" pitchFamily="65" charset="-120"/>
                          <a:ea typeface="標楷體" pitchFamily="65" charset="-120"/>
                          <a:cs typeface="+mn-cs"/>
                        </a:rPr>
                        <a:t>20</a:t>
                      </a:r>
                      <a:r>
                        <a:rPr lang="zh-TW" altLang="en-US" sz="2000" b="1" kern="1200" dirty="0" smtClean="0">
                          <a:solidFill>
                            <a:srgbClr val="336600"/>
                          </a:solidFill>
                          <a:latin typeface="標楷體" pitchFamily="65" charset="-120"/>
                          <a:ea typeface="標楷體" pitchFamily="65" charset="-120"/>
                          <a:cs typeface="+mn-cs"/>
                        </a:rPr>
                        <a:t>公尺</a:t>
                      </a:r>
                    </a:p>
                  </a:txBody>
                  <a:tcPr anchor="ctr"/>
                </a:tc>
                <a:tc>
                  <a:txBody>
                    <a:bodyPr/>
                    <a:lstStyle/>
                    <a:p>
                      <a:pPr marL="0" algn="ctr" defTabSz="914400" rtl="0" eaLnBrk="1" latinLnBrk="0" hangingPunct="1"/>
                      <a:r>
                        <a:rPr lang="en-US" altLang="zh-TW" sz="2000" b="1" kern="1200" dirty="0" smtClean="0">
                          <a:solidFill>
                            <a:srgbClr val="336600"/>
                          </a:solidFill>
                          <a:latin typeface="標楷體" pitchFamily="65" charset="-120"/>
                          <a:ea typeface="標楷體" pitchFamily="65" charset="-120"/>
                          <a:cs typeface="+mn-cs"/>
                        </a:rPr>
                        <a:t>1.5</a:t>
                      </a:r>
                      <a:r>
                        <a:rPr lang="zh-TW" altLang="en-US" sz="2000" b="1" kern="1200" dirty="0" smtClean="0">
                          <a:solidFill>
                            <a:srgbClr val="336600"/>
                          </a:solidFill>
                          <a:latin typeface="標楷體" pitchFamily="65" charset="-120"/>
                          <a:ea typeface="標楷體" pitchFamily="65" charset="-120"/>
                          <a:cs typeface="+mn-cs"/>
                        </a:rPr>
                        <a:t>米</a:t>
                      </a:r>
                      <a:endParaRPr lang="en-US" altLang="zh-TW" sz="2000" b="1" kern="1200" dirty="0" smtClean="0">
                        <a:solidFill>
                          <a:srgbClr val="336600"/>
                        </a:solidFill>
                        <a:latin typeface="標楷體" pitchFamily="65" charset="-120"/>
                        <a:ea typeface="標楷體" pitchFamily="65" charset="-120"/>
                        <a:cs typeface="+mn-cs"/>
                      </a:endParaRPr>
                    </a:p>
                    <a:p>
                      <a:pPr marL="0" algn="ctr" defTabSz="914400" rtl="0" eaLnBrk="1" latinLnBrk="0" hangingPunct="1"/>
                      <a:r>
                        <a:rPr lang="zh-TW" altLang="en-US" sz="2000" b="1" kern="1200" dirty="0" smtClean="0">
                          <a:solidFill>
                            <a:srgbClr val="336600"/>
                          </a:solidFill>
                          <a:latin typeface="標楷體" pitchFamily="65" charset="-120"/>
                          <a:ea typeface="標楷體" pitchFamily="65" charset="-120"/>
                          <a:cs typeface="+mn-cs"/>
                        </a:rPr>
                        <a:t>配置面積</a:t>
                      </a:r>
                      <a:r>
                        <a:rPr lang="en-US" altLang="zh-TW" sz="2000" b="1" kern="1200" dirty="0" smtClean="0">
                          <a:solidFill>
                            <a:srgbClr val="336600"/>
                          </a:solidFill>
                          <a:latin typeface="標楷體" pitchFamily="65" charset="-120"/>
                          <a:ea typeface="標楷體" pitchFamily="65" charset="-120"/>
                          <a:cs typeface="+mn-cs"/>
                        </a:rPr>
                        <a:t>30%</a:t>
                      </a:r>
                      <a:endParaRPr lang="zh-TW" altLang="en-US" sz="2000" b="1" kern="1200" dirty="0" smtClean="0">
                        <a:solidFill>
                          <a:srgbClr val="336600"/>
                        </a:solidFill>
                        <a:latin typeface="標楷體" pitchFamily="65" charset="-120"/>
                        <a:ea typeface="標楷體" pitchFamily="65" charset="-120"/>
                        <a:cs typeface="+mn-cs"/>
                      </a:endParaRPr>
                    </a:p>
                  </a:txBody>
                  <a:tcPr/>
                </a:tc>
              </a:tr>
              <a:tr h="636062">
                <a:tc rowSpan="3">
                  <a:txBody>
                    <a:bodyPr/>
                    <a:lstStyle/>
                    <a:p>
                      <a:r>
                        <a:rPr lang="zh-TW" altLang="zh-TW" sz="2000" b="1" dirty="0" smtClean="0">
                          <a:solidFill>
                            <a:srgbClr val="000099"/>
                          </a:solidFill>
                          <a:latin typeface="標楷體" pitchFamily="65" charset="-120"/>
                          <a:ea typeface="標楷體" pitchFamily="65" charset="-120"/>
                        </a:rPr>
                        <a:t>工業區</a:t>
                      </a:r>
                      <a:endParaRPr lang="en-US" altLang="zh-TW" sz="2000" b="1" dirty="0" smtClean="0">
                        <a:solidFill>
                          <a:srgbClr val="000099"/>
                        </a:solidFill>
                        <a:latin typeface="標楷體" pitchFamily="65" charset="-120"/>
                        <a:ea typeface="標楷體" pitchFamily="65" charset="-120"/>
                      </a:endParaRPr>
                    </a:p>
                    <a:p>
                      <a:r>
                        <a:rPr lang="zh-TW" altLang="zh-TW" sz="2000" b="1" dirty="0" smtClean="0">
                          <a:solidFill>
                            <a:srgbClr val="000099"/>
                          </a:solidFill>
                          <a:latin typeface="標楷體" pitchFamily="65" charset="-120"/>
                          <a:ea typeface="標楷體" pitchFamily="65" charset="-120"/>
                        </a:rPr>
                        <a:t>科學園區</a:t>
                      </a:r>
                      <a:endParaRPr lang="zh-TW" altLang="en-US" sz="2000" dirty="0">
                        <a:latin typeface="標楷體" pitchFamily="65" charset="-120"/>
                        <a:ea typeface="標楷體" pitchFamily="65" charset="-120"/>
                      </a:endParaRPr>
                    </a:p>
                  </a:txBody>
                  <a:tcPr/>
                </a:tc>
                <a:tc rowSpan="2">
                  <a:txBody>
                    <a:bodyPr/>
                    <a:lstStyle/>
                    <a:p>
                      <a:pPr>
                        <a:buFont typeface="Wingdings" pitchFamily="2" charset="2"/>
                        <a:buChar char="l"/>
                      </a:pPr>
                      <a:r>
                        <a:rPr kumimoji="1" lang="zh-TW" altLang="zh-TW" sz="2000" b="1" u="none" kern="1200" dirty="0" smtClean="0">
                          <a:solidFill>
                            <a:schemeClr val="accent2">
                              <a:lumMod val="50000"/>
                            </a:schemeClr>
                          </a:solidFill>
                          <a:latin typeface="Times New Roman" pitchFamily="18" charset="0"/>
                          <a:ea typeface="標楷體" pitchFamily="65" charset="-120"/>
                          <a:cs typeface="+mn-cs"/>
                        </a:rPr>
                        <a:t>住宅社區性質</a:t>
                      </a:r>
                      <a:r>
                        <a:rPr lang="zh-TW" altLang="zh-TW" sz="2000" b="1" dirty="0" smtClean="0">
                          <a:solidFill>
                            <a:schemeClr val="accent2">
                              <a:lumMod val="50000"/>
                            </a:schemeClr>
                          </a:solidFill>
                          <a:latin typeface="標楷體" pitchFamily="65" charset="-120"/>
                          <a:ea typeface="標楷體" pitchFamily="65" charset="-120"/>
                        </a:rPr>
                        <a:t>、</a:t>
                      </a:r>
                      <a:endParaRPr lang="en-US" altLang="zh-TW" sz="2000" b="1" dirty="0" smtClean="0">
                        <a:solidFill>
                          <a:schemeClr val="accent2">
                            <a:lumMod val="50000"/>
                          </a:schemeClr>
                        </a:solidFill>
                        <a:latin typeface="標楷體" pitchFamily="65" charset="-120"/>
                        <a:ea typeface="標楷體" pitchFamily="65" charset="-120"/>
                      </a:endParaRPr>
                    </a:p>
                    <a:p>
                      <a:pPr>
                        <a:buFont typeface="Wingdings" pitchFamily="2" charset="2"/>
                        <a:buChar char="l"/>
                      </a:pPr>
                      <a:r>
                        <a:rPr lang="zh-TW" altLang="zh-TW" sz="2000" b="1" dirty="0" smtClean="0">
                          <a:solidFill>
                            <a:schemeClr val="accent2">
                              <a:lumMod val="50000"/>
                            </a:schemeClr>
                          </a:solidFill>
                          <a:latin typeface="標楷體" pitchFamily="65" charset="-120"/>
                          <a:ea typeface="標楷體" pitchFamily="65" charset="-120"/>
                        </a:rPr>
                        <a:t>工商綜合區、</a:t>
                      </a:r>
                      <a:endParaRPr lang="en-US" altLang="zh-TW" sz="2000" b="1" dirty="0" smtClean="0">
                        <a:solidFill>
                          <a:schemeClr val="accent2">
                            <a:lumMod val="50000"/>
                          </a:schemeClr>
                        </a:solidFill>
                        <a:latin typeface="標楷體" pitchFamily="65" charset="-120"/>
                        <a:ea typeface="標楷體" pitchFamily="65" charset="-120"/>
                      </a:endParaRPr>
                    </a:p>
                    <a:p>
                      <a:pPr>
                        <a:buFont typeface="Wingdings" pitchFamily="2" charset="2"/>
                        <a:buNone/>
                      </a:pPr>
                      <a:endParaRPr lang="en-US" altLang="zh-TW" sz="2000" b="1" dirty="0" smtClean="0">
                        <a:solidFill>
                          <a:schemeClr val="accent2">
                            <a:lumMod val="50000"/>
                          </a:schemeClr>
                        </a:solidFill>
                        <a:latin typeface="標楷體" pitchFamily="65" charset="-120"/>
                        <a:ea typeface="標楷體" pitchFamily="65" charset="-120"/>
                      </a:endParaRPr>
                    </a:p>
                    <a:p>
                      <a:pPr>
                        <a:buFont typeface="Wingdings" pitchFamily="2" charset="2"/>
                        <a:buChar char="l"/>
                      </a:pPr>
                      <a:r>
                        <a:rPr lang="zh-TW" altLang="zh-TW" sz="2000" b="1" dirty="0" smtClean="0">
                          <a:solidFill>
                            <a:schemeClr val="accent2">
                              <a:lumMod val="50000"/>
                            </a:schemeClr>
                          </a:solidFill>
                          <a:latin typeface="標楷體" pitchFamily="65" charset="-120"/>
                          <a:ea typeface="標楷體" pitchFamily="65" charset="-120"/>
                        </a:rPr>
                        <a:t>廢棄物處理</a:t>
                      </a:r>
                      <a:endParaRPr lang="en-US" altLang="zh-TW" sz="2000" b="1" dirty="0" smtClean="0">
                        <a:solidFill>
                          <a:schemeClr val="accent2">
                            <a:lumMod val="50000"/>
                          </a:schemeClr>
                        </a:solidFill>
                        <a:latin typeface="標楷體" pitchFamily="65" charset="-120"/>
                        <a:ea typeface="標楷體" pitchFamily="65" charset="-120"/>
                      </a:endParaRPr>
                    </a:p>
                    <a:p>
                      <a:r>
                        <a:rPr kumimoji="1" lang="en-US" altLang="zh-TW" sz="2000" b="1" u="sng" kern="1200" dirty="0" smtClean="0">
                          <a:solidFill>
                            <a:schemeClr val="accent2">
                              <a:lumMod val="50000"/>
                            </a:schemeClr>
                          </a:solidFill>
                          <a:latin typeface="Times New Roman" pitchFamily="18" charset="0"/>
                          <a:ea typeface="標楷體" pitchFamily="65" charset="-120"/>
                          <a:cs typeface="+mn-cs"/>
                        </a:rPr>
                        <a:t>(</a:t>
                      </a:r>
                      <a:r>
                        <a:rPr kumimoji="1" lang="zh-TW" altLang="zh-TW" sz="2000" b="1" u="sng" kern="1200" dirty="0" smtClean="0">
                          <a:solidFill>
                            <a:schemeClr val="accent2">
                              <a:lumMod val="50000"/>
                            </a:schemeClr>
                          </a:solidFill>
                          <a:latin typeface="Times New Roman" pitchFamily="18" charset="0"/>
                          <a:ea typeface="標楷體" pitchFamily="65" charset="-120"/>
                          <a:cs typeface="+mn-cs"/>
                        </a:rPr>
                        <a:t>含回收或貯存</a:t>
                      </a:r>
                      <a:r>
                        <a:rPr kumimoji="1" lang="en-US" altLang="zh-TW" sz="2000" b="1" u="sng" kern="1200" dirty="0" smtClean="0">
                          <a:solidFill>
                            <a:schemeClr val="accent2">
                              <a:lumMod val="50000"/>
                            </a:schemeClr>
                          </a:solidFill>
                          <a:latin typeface="Times New Roman" pitchFamily="18" charset="0"/>
                          <a:ea typeface="標楷體" pitchFamily="65" charset="-120"/>
                          <a:cs typeface="+mn-cs"/>
                        </a:rPr>
                        <a:t>)</a:t>
                      </a:r>
                    </a:p>
                    <a:p>
                      <a:endParaRPr kumimoji="1" lang="en-US" altLang="zh-TW" sz="2000" b="1" u="sng" kern="1200" dirty="0" smtClean="0">
                        <a:solidFill>
                          <a:schemeClr val="accent2">
                            <a:lumMod val="50000"/>
                          </a:schemeClr>
                        </a:solidFill>
                        <a:latin typeface="Times New Roman" pitchFamily="18" charset="0"/>
                        <a:ea typeface="標楷體" pitchFamily="65" charset="-120"/>
                        <a:cs typeface="+mn-cs"/>
                      </a:endParaRPr>
                    </a:p>
                    <a:p>
                      <a:pPr>
                        <a:buFont typeface="Wingdings" pitchFamily="2" charset="2"/>
                        <a:buChar char="l"/>
                      </a:pPr>
                      <a:r>
                        <a:rPr lang="zh-TW" altLang="zh-TW" sz="2000" b="1" dirty="0" smtClean="0">
                          <a:solidFill>
                            <a:schemeClr val="accent2">
                              <a:lumMod val="50000"/>
                            </a:schemeClr>
                          </a:solidFill>
                          <a:latin typeface="標楷體" pitchFamily="65" charset="-120"/>
                          <a:ea typeface="標楷體" pitchFamily="65" charset="-120"/>
                        </a:rPr>
                        <a:t>土石採取</a:t>
                      </a:r>
                      <a:endParaRPr lang="en-US" altLang="zh-TW" sz="2000" b="1" dirty="0" smtClean="0">
                        <a:solidFill>
                          <a:schemeClr val="accent2">
                            <a:lumMod val="50000"/>
                          </a:schemeClr>
                        </a:solidFill>
                        <a:latin typeface="標楷體" pitchFamily="65" charset="-120"/>
                        <a:ea typeface="標楷體" pitchFamily="65" charset="-120"/>
                      </a:endParaRPr>
                    </a:p>
                    <a:p>
                      <a:pPr>
                        <a:buFont typeface="Wingdings" pitchFamily="2" charset="2"/>
                        <a:buChar char="l"/>
                      </a:pPr>
                      <a:r>
                        <a:rPr lang="zh-TW" altLang="zh-TW" sz="2000" b="1" dirty="0" smtClean="0">
                          <a:solidFill>
                            <a:schemeClr val="accent2">
                              <a:lumMod val="50000"/>
                            </a:schemeClr>
                          </a:solidFill>
                          <a:latin typeface="標楷體" pitchFamily="65" charset="-120"/>
                          <a:ea typeface="標楷體" pitchFamily="65" charset="-120"/>
                        </a:rPr>
                        <a:t>營建剩餘土石</a:t>
                      </a:r>
                      <a:r>
                        <a:rPr lang="zh-TW" altLang="en-US" sz="2000" b="1" dirty="0" smtClean="0">
                          <a:solidFill>
                            <a:schemeClr val="accent2">
                              <a:lumMod val="50000"/>
                            </a:schemeClr>
                          </a:solidFill>
                          <a:latin typeface="標楷體" pitchFamily="65" charset="-120"/>
                          <a:ea typeface="標楷體" pitchFamily="65" charset="-120"/>
                        </a:rPr>
                        <a:t>方</a:t>
                      </a:r>
                    </a:p>
                    <a:p>
                      <a:pPr>
                        <a:buFont typeface="Wingdings" pitchFamily="2" charset="2"/>
                        <a:buNone/>
                      </a:pPr>
                      <a:endParaRPr lang="en-US" altLang="zh-TW" sz="2000" b="1" dirty="0" smtClean="0">
                        <a:solidFill>
                          <a:schemeClr val="accent2">
                            <a:lumMod val="50000"/>
                          </a:schemeClr>
                        </a:solidFill>
                        <a:latin typeface="標楷體" pitchFamily="65" charset="-120"/>
                        <a:ea typeface="標楷體" pitchFamily="65" charset="-120"/>
                      </a:endParaRPr>
                    </a:p>
                  </a:txBody>
                  <a:tcPr/>
                </a:tc>
                <a:tc>
                  <a:txBody>
                    <a:bodyPr/>
                    <a:lstStyle/>
                    <a:p>
                      <a:pPr marL="0" algn="l" defTabSz="914400" rtl="0" eaLnBrk="1" latinLnBrk="0" hangingPunct="1">
                        <a:buFont typeface="Wingdings" pitchFamily="2" charset="2"/>
                        <a:buNone/>
                      </a:pPr>
                      <a:endParaRPr lang="en-US" altLang="zh-TW" sz="2000" b="1" kern="1200" dirty="0" smtClean="0">
                        <a:solidFill>
                          <a:srgbClr val="002060"/>
                        </a:solidFill>
                        <a:latin typeface="標楷體" pitchFamily="65" charset="-120"/>
                        <a:ea typeface="標楷體" pitchFamily="65" charset="-120"/>
                        <a:cs typeface="+mn-cs"/>
                      </a:endParaRPr>
                    </a:p>
                    <a:p>
                      <a:pPr marL="0" algn="l" defTabSz="914400" rtl="0" eaLnBrk="1" latinLnBrk="0" hangingPunct="1">
                        <a:buFont typeface="Wingdings" pitchFamily="2" charset="2"/>
                        <a:buNone/>
                      </a:pPr>
                      <a:endParaRPr lang="en-US" altLang="zh-TW" sz="2000" b="1" kern="1200" dirty="0" smtClean="0">
                        <a:solidFill>
                          <a:srgbClr val="002060"/>
                        </a:solidFill>
                        <a:latin typeface="標楷體" pitchFamily="65" charset="-120"/>
                        <a:ea typeface="標楷體" pitchFamily="65" charset="-120"/>
                        <a:cs typeface="+mn-cs"/>
                      </a:endParaRPr>
                    </a:p>
                  </a:txBody>
                  <a:tcPr>
                    <a:lnB w="12700" cap="flat" cmpd="sng" algn="ctr">
                      <a:solidFill>
                        <a:schemeClr val="bg1"/>
                      </a:solidFill>
                      <a:prstDash val="sysDash"/>
                      <a:round/>
                      <a:headEnd type="none" w="med" len="med"/>
                      <a:tailEnd type="none" w="med" len="med"/>
                    </a:lnB>
                  </a:tcPr>
                </a:tc>
              </a:tr>
              <a:tr h="1893778">
                <a:tc vMerge="1">
                  <a:txBody>
                    <a:bodyPr/>
                    <a:lstStyle/>
                    <a:p>
                      <a:endParaRPr lang="zh-TW" altLang="en-US"/>
                    </a:p>
                  </a:txBody>
                  <a:tcPr/>
                </a:tc>
                <a:tc vMerge="1">
                  <a:txBody>
                    <a:bodyPr/>
                    <a:lstStyle/>
                    <a:p>
                      <a:endParaRPr lang="zh-TW"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None/>
                        <a:tabLst/>
                        <a:defRPr/>
                      </a:pPr>
                      <a:r>
                        <a:rPr lang="zh-TW" altLang="en-US" sz="2000" b="1" kern="1200" dirty="0" smtClean="0">
                          <a:solidFill>
                            <a:srgbClr val="002060"/>
                          </a:solidFill>
                          <a:latin typeface="標楷體" pitchFamily="65" charset="-120"/>
                          <a:ea typeface="標楷體" pitchFamily="65" charset="-120"/>
                          <a:cs typeface="+mn-cs"/>
                        </a:rPr>
                        <a:t>左列項目申請變更面積在</a:t>
                      </a:r>
                      <a:r>
                        <a:rPr lang="en-US" altLang="zh-TW" sz="2000" b="1" kern="1200" dirty="0" smtClean="0">
                          <a:solidFill>
                            <a:srgbClr val="002060"/>
                          </a:solidFill>
                          <a:latin typeface="標楷體" pitchFamily="65" charset="-120"/>
                          <a:ea typeface="標楷體" pitchFamily="65" charset="-120"/>
                          <a:cs typeface="+mn-cs"/>
                        </a:rPr>
                        <a:t>1</a:t>
                      </a:r>
                      <a:r>
                        <a:rPr lang="zh-TW" altLang="en-US" sz="2000" b="1" kern="1200" dirty="0" smtClean="0">
                          <a:solidFill>
                            <a:srgbClr val="002060"/>
                          </a:solidFill>
                          <a:latin typeface="標楷體" pitchFamily="65" charset="-120"/>
                          <a:ea typeface="標楷體" pitchFamily="65" charset="-120"/>
                          <a:cs typeface="+mn-cs"/>
                        </a:rPr>
                        <a:t>公頃以下</a:t>
                      </a:r>
                    </a:p>
                  </a:txBody>
                  <a:tcPr>
                    <a:lnT w="12700" cap="flat" cmpd="sng" algn="ctr">
                      <a:solidFill>
                        <a:schemeClr val="bg1"/>
                      </a:solidFill>
                      <a:prstDash val="sysDash"/>
                      <a:round/>
                      <a:headEnd type="none" w="med" len="med"/>
                      <a:tailEnd type="none" w="med" len="med"/>
                    </a:lnT>
                  </a:tcPr>
                </a:tc>
              </a:tr>
              <a:tr h="640320">
                <a:tc vMerge="1">
                  <a:txBody>
                    <a:bodyPr/>
                    <a:lstStyle/>
                    <a:p>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l"/>
                        <a:tabLst/>
                        <a:defRPr/>
                      </a:pPr>
                      <a:r>
                        <a:rPr lang="zh-TW" altLang="zh-TW" sz="2000" b="1" dirty="0" smtClean="0">
                          <a:solidFill>
                            <a:schemeClr val="accent2">
                              <a:lumMod val="50000"/>
                            </a:schemeClr>
                          </a:solidFill>
                          <a:latin typeface="標楷體" pitchFamily="65" charset="-120"/>
                          <a:ea typeface="標楷體" pitchFamily="65" charset="-120"/>
                        </a:rPr>
                        <a:t>擴展工業</a:t>
                      </a:r>
                      <a:endParaRPr lang="zh-TW" altLang="en-US" sz="2000" dirty="0" smtClean="0">
                        <a:solidFill>
                          <a:schemeClr val="accent2">
                            <a:lumMod val="50000"/>
                          </a:schemeClr>
                        </a:solidFill>
                        <a:latin typeface="標楷體" pitchFamily="65" charset="-120"/>
                        <a:ea typeface="標楷體" pitchFamily="65" charset="-120"/>
                      </a:endParaRPr>
                    </a:p>
                  </a:txBody>
                  <a:tcPr/>
                </a:tc>
                <a:tc>
                  <a:txBody>
                    <a:bodyPr/>
                    <a:lstStyle/>
                    <a:p>
                      <a:pPr marL="0" algn="l" defTabSz="914400" rtl="0" eaLnBrk="1" latinLnBrk="0" hangingPunct="1">
                        <a:buFont typeface="Wingdings" pitchFamily="2" charset="2"/>
                        <a:buNone/>
                      </a:pPr>
                      <a:r>
                        <a:rPr lang="zh-TW" altLang="en-US" sz="2000" b="1" kern="1200" dirty="0" smtClean="0">
                          <a:solidFill>
                            <a:srgbClr val="002060"/>
                          </a:solidFill>
                          <a:latin typeface="標楷體" pitchFamily="65" charset="-120"/>
                          <a:ea typeface="標楷體" pitchFamily="65" charset="-120"/>
                          <a:cs typeface="+mn-cs"/>
                        </a:rPr>
                        <a:t>左列項目申請面積未滿</a:t>
                      </a:r>
                      <a:r>
                        <a:rPr lang="en-US" altLang="zh-TW" sz="2000" b="1" kern="1200" dirty="0" smtClean="0">
                          <a:solidFill>
                            <a:srgbClr val="002060"/>
                          </a:solidFill>
                          <a:latin typeface="標楷體" pitchFamily="65" charset="-120"/>
                          <a:ea typeface="標楷體" pitchFamily="65" charset="-120"/>
                          <a:cs typeface="+mn-cs"/>
                        </a:rPr>
                        <a:t>2</a:t>
                      </a:r>
                      <a:r>
                        <a:rPr lang="zh-TW" altLang="en-US" sz="2000" b="1" kern="1200" dirty="0" smtClean="0">
                          <a:solidFill>
                            <a:srgbClr val="002060"/>
                          </a:solidFill>
                          <a:latin typeface="標楷體" pitchFamily="65" charset="-120"/>
                          <a:ea typeface="標楷體" pitchFamily="65" charset="-120"/>
                          <a:cs typeface="+mn-cs"/>
                        </a:rPr>
                        <a:t>公頃</a:t>
                      </a:r>
                    </a:p>
                  </a:txBody>
                  <a:tcPr/>
                </a:tc>
              </a:tr>
              <a:tr h="640320">
                <a:tc gridSpan="2">
                  <a:txBody>
                    <a:bodyPr/>
                    <a:lstStyle/>
                    <a:p>
                      <a:pPr marL="0" algn="l" defTabSz="914400" rtl="0" eaLnBrk="1" latinLnBrk="0" hangingPunct="1">
                        <a:buFont typeface="Wingdings" pitchFamily="2" charset="2"/>
                        <a:buNone/>
                      </a:pPr>
                      <a:endParaRPr lang="zh-TW" altLang="en-US" sz="2000" b="1" kern="1200" dirty="0" smtClean="0">
                        <a:solidFill>
                          <a:srgbClr val="002060"/>
                        </a:solidFill>
                        <a:latin typeface="標楷體" pitchFamily="65" charset="-120"/>
                        <a:ea typeface="標楷體" pitchFamily="65" charset="-120"/>
                        <a:cs typeface="+mn-cs"/>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l"/>
                        <a:tabLst/>
                        <a:defRPr/>
                      </a:pPr>
                      <a:endParaRPr lang="zh-TW" altLang="en-US" sz="2000" dirty="0" smtClean="0">
                        <a:latin typeface="標楷體" pitchFamily="65" charset="-120"/>
                        <a:ea typeface="標楷體" pitchFamily="65" charset="-120"/>
                      </a:endParaRPr>
                    </a:p>
                  </a:txBody>
                  <a:tcPr/>
                </a:tc>
                <a:tc>
                  <a:txBody>
                    <a:bodyPr/>
                    <a:lstStyle/>
                    <a:p>
                      <a:pPr marL="0" algn="l" defTabSz="914400" rtl="0" eaLnBrk="1" latinLnBrk="0" hangingPunct="1">
                        <a:buFont typeface="Wingdings" pitchFamily="2" charset="2"/>
                        <a:buNone/>
                      </a:pPr>
                      <a:r>
                        <a:rPr lang="zh-TW" altLang="en-US" sz="2000" b="1" kern="1200" dirty="0" smtClean="0">
                          <a:solidFill>
                            <a:srgbClr val="002060"/>
                          </a:solidFill>
                          <a:latin typeface="標楷體" pitchFamily="65" charset="-120"/>
                          <a:ea typeface="標楷體" pitchFamily="65" charset="-120"/>
                          <a:cs typeface="+mn-cs"/>
                        </a:rPr>
                        <a:t>變更作其他使用</a:t>
                      </a:r>
                    </a:p>
                  </a:txBody>
                  <a:tcPr/>
                </a:tc>
              </a:tr>
            </a:tbl>
          </a:graphicData>
        </a:graphic>
      </p:graphicFrame>
      <p:sp>
        <p:nvSpPr>
          <p:cNvPr id="10" name="文字方塊 9"/>
          <p:cNvSpPr txBox="1"/>
          <p:nvPr/>
        </p:nvSpPr>
        <p:spPr>
          <a:xfrm>
            <a:off x="1857356" y="2500306"/>
            <a:ext cx="1071570" cy="830997"/>
          </a:xfrm>
          <a:prstGeom prst="rect">
            <a:avLst/>
          </a:prstGeom>
          <a:noFill/>
          <a:ln w="19050">
            <a:solidFill>
              <a:srgbClr val="000000"/>
            </a:solidFill>
          </a:ln>
        </p:spPr>
        <p:txBody>
          <a:bodyPr wrap="square" rtlCol="0">
            <a:spAutoFit/>
          </a:bodyPr>
          <a:lstStyle/>
          <a:p>
            <a:endParaRPr lang="en-US" altLang="zh-TW" dirty="0" smtClean="0"/>
          </a:p>
          <a:p>
            <a:endParaRPr lang="en-US" altLang="zh-TW" dirty="0" smtClean="0"/>
          </a:p>
        </p:txBody>
      </p:sp>
      <p:sp>
        <p:nvSpPr>
          <p:cNvPr id="11" name="Text Box 2"/>
          <p:cNvSpPr txBox="1">
            <a:spLocks noChangeArrowheads="1"/>
          </p:cNvSpPr>
          <p:nvPr/>
        </p:nvSpPr>
        <p:spPr bwMode="auto">
          <a:xfrm>
            <a:off x="142844" y="2357430"/>
            <a:ext cx="1428760" cy="135732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lgn="just">
              <a:lnSpc>
                <a:spcPts val="2000"/>
              </a:lnSpc>
            </a:pPr>
            <a:r>
              <a:rPr lang="zh-TW" altLang="en-US" sz="1800" b="1" dirty="0" smtClean="0">
                <a:solidFill>
                  <a:schemeClr val="tx2"/>
                </a:solidFill>
                <a:latin typeface="微軟正黑體" panose="020B0604030504040204" pitchFamily="34" charset="-120"/>
                <a:ea typeface="微軟正黑體" panose="020B0604030504040204" pitchFamily="34" charset="-120"/>
                <a:cs typeface="新細明體" pitchFamily="18" charset="-120"/>
              </a:rPr>
              <a:t>多屬大面積變更使用，故留設一定寬度以達隔離效果</a:t>
            </a:r>
            <a:endParaRPr lang="zh-TW" altLang="zh-TW" sz="1800" b="1" dirty="0" smtClean="0">
              <a:solidFill>
                <a:schemeClr val="tx2"/>
              </a:solidFill>
              <a:latin typeface="微軟正黑體" panose="020B0604030504040204" pitchFamily="34" charset="-120"/>
              <a:ea typeface="微軟正黑體" panose="020B0604030504040204" pitchFamily="34" charset="-120"/>
              <a:cs typeface="新細明體" pitchFamily="18" charset="-120"/>
            </a:endParaRPr>
          </a:p>
        </p:txBody>
      </p:sp>
      <p:sp>
        <p:nvSpPr>
          <p:cNvPr id="13" name="文字方塊 12"/>
          <p:cNvSpPr txBox="1"/>
          <p:nvPr/>
        </p:nvSpPr>
        <p:spPr>
          <a:xfrm>
            <a:off x="3143270" y="2428868"/>
            <a:ext cx="2076801" cy="461665"/>
          </a:xfrm>
          <a:prstGeom prst="rect">
            <a:avLst/>
          </a:prstGeom>
          <a:noFill/>
          <a:ln w="19050">
            <a:solidFill>
              <a:schemeClr val="tx1"/>
            </a:solidFill>
          </a:ln>
        </p:spPr>
        <p:txBody>
          <a:bodyPr wrap="square" rtlCol="0">
            <a:spAutoFit/>
          </a:bodyPr>
          <a:lstStyle/>
          <a:p>
            <a:endParaRPr lang="en-US" altLang="zh-TW" dirty="0" smtClean="0"/>
          </a:p>
        </p:txBody>
      </p:sp>
      <p:cxnSp>
        <p:nvCxnSpPr>
          <p:cNvPr id="15" name="直線單箭頭接點 14"/>
          <p:cNvCxnSpPr>
            <a:stCxn id="17" idx="1"/>
            <a:endCxn id="13" idx="3"/>
          </p:cNvCxnSpPr>
          <p:nvPr/>
        </p:nvCxnSpPr>
        <p:spPr bwMode="auto">
          <a:xfrm rot="10800000" flipV="1">
            <a:off x="5220072" y="2607463"/>
            <a:ext cx="2280887" cy="52238"/>
          </a:xfrm>
          <a:prstGeom prst="straightConnector1">
            <a:avLst/>
          </a:prstGeom>
          <a:solidFill>
            <a:schemeClr val="accent1">
              <a:alpha val="50000"/>
            </a:schemeClr>
          </a:solidFill>
          <a:ln w="9525" cap="flat" cmpd="sng" algn="ctr">
            <a:solidFill>
              <a:schemeClr val="tx1"/>
            </a:solidFill>
            <a:prstDash val="sysDash"/>
            <a:round/>
            <a:headEnd type="none" w="med" len="med"/>
            <a:tailEnd type="arrow"/>
          </a:ln>
          <a:effectLst/>
        </p:spPr>
      </p:cxnSp>
      <p:sp>
        <p:nvSpPr>
          <p:cNvPr id="17" name="Text Box 2"/>
          <p:cNvSpPr txBox="1">
            <a:spLocks noChangeArrowheads="1"/>
          </p:cNvSpPr>
          <p:nvPr/>
        </p:nvSpPr>
        <p:spPr bwMode="auto">
          <a:xfrm>
            <a:off x="7500958" y="1928802"/>
            <a:ext cx="1428760" cy="135732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lgn="just">
              <a:lnSpc>
                <a:spcPts val="2000"/>
              </a:lnSpc>
            </a:pPr>
            <a:r>
              <a:rPr lang="zh-TW" altLang="en-US" sz="1800" b="1" dirty="0" smtClean="0">
                <a:solidFill>
                  <a:schemeClr val="tx2"/>
                </a:solidFill>
                <a:latin typeface="微軟正黑體" panose="020B0604030504040204" pitchFamily="34" charset="-120"/>
                <a:ea typeface="微軟正黑體" panose="020B0604030504040204" pitchFamily="34" charset="-120"/>
                <a:cs typeface="新細明體" pitchFamily="18" charset="-120"/>
              </a:rPr>
              <a:t>國宅、勞工住宅、社會住宅等均屬住宅性質，一體適用</a:t>
            </a:r>
            <a:endParaRPr lang="zh-TW" altLang="zh-TW" sz="1800" b="1" dirty="0" smtClean="0">
              <a:solidFill>
                <a:schemeClr val="tx2"/>
              </a:solidFill>
              <a:latin typeface="微軟正黑體" panose="020B0604030504040204" pitchFamily="34" charset="-120"/>
              <a:ea typeface="微軟正黑體" panose="020B0604030504040204" pitchFamily="34" charset="-120"/>
              <a:cs typeface="新細明體" pitchFamily="18" charset="-120"/>
            </a:endParaRPr>
          </a:p>
        </p:txBody>
      </p:sp>
      <p:cxnSp>
        <p:nvCxnSpPr>
          <p:cNvPr id="20" name="直線單箭頭接點 19"/>
          <p:cNvCxnSpPr>
            <a:stCxn id="21" idx="1"/>
            <a:endCxn id="26" idx="3"/>
          </p:cNvCxnSpPr>
          <p:nvPr/>
        </p:nvCxnSpPr>
        <p:spPr bwMode="auto">
          <a:xfrm rot="10800000">
            <a:off x="5210206" y="3844501"/>
            <a:ext cx="2290753" cy="804361"/>
          </a:xfrm>
          <a:prstGeom prst="straightConnector1">
            <a:avLst/>
          </a:prstGeom>
          <a:solidFill>
            <a:schemeClr val="accent1">
              <a:alpha val="50000"/>
            </a:schemeClr>
          </a:solidFill>
          <a:ln w="9525" cap="flat" cmpd="sng" algn="ctr">
            <a:solidFill>
              <a:schemeClr val="tx1"/>
            </a:solidFill>
            <a:prstDash val="sysDash"/>
            <a:round/>
            <a:headEnd type="none" w="med" len="med"/>
            <a:tailEnd type="arrow"/>
          </a:ln>
          <a:effectLst/>
        </p:spPr>
      </p:cxnSp>
      <p:sp>
        <p:nvSpPr>
          <p:cNvPr id="21" name="Text Box 2"/>
          <p:cNvSpPr txBox="1">
            <a:spLocks noChangeArrowheads="1"/>
          </p:cNvSpPr>
          <p:nvPr/>
        </p:nvSpPr>
        <p:spPr bwMode="auto">
          <a:xfrm>
            <a:off x="7500958" y="3929066"/>
            <a:ext cx="1428760" cy="143959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lgn="just">
              <a:lnSpc>
                <a:spcPts val="2000"/>
              </a:lnSpc>
            </a:pPr>
            <a:r>
              <a:rPr lang="zh-TW" altLang="en-US" sz="1800" b="1" dirty="0" smtClean="0">
                <a:solidFill>
                  <a:schemeClr val="tx2"/>
                </a:solidFill>
                <a:latin typeface="微軟正黑體" panose="020B0604030504040204" pitchFamily="34" charset="-120"/>
                <a:ea typeface="微軟正黑體" panose="020B0604030504040204" pitchFamily="34" charset="-120"/>
                <a:cs typeface="新細明體" pitchFamily="18" charset="-120"/>
              </a:rPr>
              <a:t>明定廢棄物處理含回收或貯存使用，均應依規留設</a:t>
            </a:r>
            <a:endParaRPr lang="zh-TW" altLang="zh-TW" sz="1800" b="1" dirty="0" smtClean="0">
              <a:solidFill>
                <a:schemeClr val="tx2"/>
              </a:solidFill>
              <a:latin typeface="微軟正黑體" panose="020B0604030504040204" pitchFamily="34" charset="-120"/>
              <a:ea typeface="微軟正黑體" panose="020B0604030504040204" pitchFamily="34" charset="-120"/>
              <a:cs typeface="新細明體" pitchFamily="18" charset="-120"/>
            </a:endParaRPr>
          </a:p>
        </p:txBody>
      </p:sp>
      <p:sp>
        <p:nvSpPr>
          <p:cNvPr id="26" name="文字方塊 25"/>
          <p:cNvSpPr txBox="1"/>
          <p:nvPr/>
        </p:nvSpPr>
        <p:spPr>
          <a:xfrm>
            <a:off x="3143270" y="3429001"/>
            <a:ext cx="2066935" cy="830997"/>
          </a:xfrm>
          <a:prstGeom prst="rect">
            <a:avLst/>
          </a:prstGeom>
          <a:noFill/>
          <a:ln w="19050">
            <a:solidFill>
              <a:srgbClr val="000000"/>
            </a:solidFill>
          </a:ln>
        </p:spPr>
        <p:txBody>
          <a:bodyPr wrap="square" rtlCol="0">
            <a:spAutoFit/>
          </a:bodyPr>
          <a:lstStyle/>
          <a:p>
            <a:endParaRPr lang="en-US" altLang="zh-TW" dirty="0" smtClean="0"/>
          </a:p>
          <a:p>
            <a:endParaRPr lang="en-US" altLang="zh-TW" dirty="0" smtClean="0"/>
          </a:p>
        </p:txBody>
      </p:sp>
      <p:cxnSp>
        <p:nvCxnSpPr>
          <p:cNvPr id="30" name="直線單箭頭接點 29"/>
          <p:cNvCxnSpPr>
            <a:stCxn id="11" idx="3"/>
            <a:endCxn id="10" idx="1"/>
          </p:cNvCxnSpPr>
          <p:nvPr/>
        </p:nvCxnSpPr>
        <p:spPr bwMode="auto">
          <a:xfrm flipV="1">
            <a:off x="1571604" y="2915805"/>
            <a:ext cx="285752" cy="120286"/>
          </a:xfrm>
          <a:prstGeom prst="straightConnector1">
            <a:avLst/>
          </a:prstGeom>
          <a:solidFill>
            <a:schemeClr val="accent1">
              <a:alpha val="50000"/>
            </a:schemeClr>
          </a:solidFill>
          <a:ln w="9525" cap="flat" cmpd="sng" algn="ctr">
            <a:solidFill>
              <a:schemeClr val="tx1"/>
            </a:solidFill>
            <a:prstDash val="sysDash"/>
            <a:round/>
            <a:headEnd type="none" w="med" len="med"/>
            <a:tailEnd type="arrow"/>
          </a:ln>
          <a:effectLst/>
        </p:spPr>
      </p:cxnSp>
      <p:sp>
        <p:nvSpPr>
          <p:cNvPr id="42" name="Text Box 2"/>
          <p:cNvSpPr txBox="1">
            <a:spLocks noChangeArrowheads="1"/>
          </p:cNvSpPr>
          <p:nvPr/>
        </p:nvSpPr>
        <p:spPr bwMode="auto">
          <a:xfrm>
            <a:off x="142844" y="4143380"/>
            <a:ext cx="1428760" cy="10715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lgn="just">
              <a:lnSpc>
                <a:spcPts val="2000"/>
              </a:lnSpc>
            </a:pPr>
            <a:r>
              <a:rPr lang="zh-TW" altLang="en-US" sz="1800" b="1" dirty="0" smtClean="0">
                <a:solidFill>
                  <a:schemeClr val="tx2"/>
                </a:solidFill>
                <a:latin typeface="微軟正黑體" panose="020B0604030504040204" pitchFamily="34" charset="-120"/>
                <a:ea typeface="微軟正黑體" panose="020B0604030504040204" pitchFamily="34" charset="-120"/>
                <a:cs typeface="新細明體" pitchFamily="18" charset="-120"/>
              </a:rPr>
              <a:t>不以用地別規範，改以使用性質歸納</a:t>
            </a:r>
            <a:endParaRPr lang="zh-TW" altLang="zh-TW" sz="1800" b="1" dirty="0" smtClean="0">
              <a:solidFill>
                <a:schemeClr val="tx2"/>
              </a:solidFill>
              <a:latin typeface="微軟正黑體" panose="020B0604030504040204" pitchFamily="34" charset="-120"/>
              <a:ea typeface="微軟正黑體" panose="020B0604030504040204" pitchFamily="34" charset="-120"/>
              <a:cs typeface="新細明體" pitchFamily="18" charset="-120"/>
            </a:endParaRPr>
          </a:p>
        </p:txBody>
      </p:sp>
      <p:cxnSp>
        <p:nvCxnSpPr>
          <p:cNvPr id="43" name="直線單箭頭接點 42"/>
          <p:cNvCxnSpPr>
            <a:stCxn id="42" idx="3"/>
            <a:endCxn id="24" idx="1"/>
          </p:cNvCxnSpPr>
          <p:nvPr/>
        </p:nvCxnSpPr>
        <p:spPr bwMode="auto">
          <a:xfrm>
            <a:off x="1571604" y="4679165"/>
            <a:ext cx="1571636" cy="94029"/>
          </a:xfrm>
          <a:prstGeom prst="straightConnector1">
            <a:avLst/>
          </a:prstGeom>
          <a:solidFill>
            <a:schemeClr val="accent1">
              <a:alpha val="50000"/>
            </a:schemeClr>
          </a:solidFill>
          <a:ln w="9525" cap="flat" cmpd="sng" algn="ctr">
            <a:solidFill>
              <a:schemeClr val="tx1"/>
            </a:solidFill>
            <a:prstDash val="sysDash"/>
            <a:round/>
            <a:headEnd type="none" w="med" len="med"/>
            <a:tailEnd type="arrow"/>
          </a:ln>
          <a:effectLst/>
        </p:spPr>
      </p:cxnSp>
      <p:sp>
        <p:nvSpPr>
          <p:cNvPr id="24" name="文字方塊 23"/>
          <p:cNvSpPr txBox="1"/>
          <p:nvPr/>
        </p:nvSpPr>
        <p:spPr>
          <a:xfrm>
            <a:off x="3143240" y="4357695"/>
            <a:ext cx="2071702" cy="830997"/>
          </a:xfrm>
          <a:prstGeom prst="rect">
            <a:avLst/>
          </a:prstGeom>
          <a:noFill/>
          <a:ln w="19050">
            <a:solidFill>
              <a:srgbClr val="000000"/>
            </a:solidFill>
          </a:ln>
        </p:spPr>
        <p:txBody>
          <a:bodyPr wrap="square" rtlCol="0">
            <a:spAutoFit/>
          </a:bodyPr>
          <a:lstStyle/>
          <a:p>
            <a:endParaRPr lang="en-US" altLang="zh-TW" dirty="0" smtClean="0"/>
          </a:p>
          <a:p>
            <a:endParaRPr lang="en-US" altLang="zh-TW" dirty="0" smtClean="0"/>
          </a:p>
        </p:txBody>
      </p:sp>
      <p:cxnSp>
        <p:nvCxnSpPr>
          <p:cNvPr id="19" name="直線接點 18"/>
          <p:cNvCxnSpPr/>
          <p:nvPr/>
        </p:nvCxnSpPr>
        <p:spPr bwMode="auto">
          <a:xfrm>
            <a:off x="3143240" y="3214686"/>
            <a:ext cx="2143140" cy="1588"/>
          </a:xfrm>
          <a:prstGeom prst="line">
            <a:avLst/>
          </a:prstGeom>
          <a:solidFill>
            <a:schemeClr val="accent1">
              <a:alpha val="50000"/>
            </a:schemeClr>
          </a:solidFill>
          <a:ln w="28575" cap="flat" cmpd="sng" algn="ctr">
            <a:solidFill>
              <a:schemeClr val="tx1"/>
            </a:solidFill>
            <a:prstDash val="lgDashDotDot"/>
            <a:round/>
            <a:headEnd type="none" w="med" len="med"/>
            <a:tailEnd type="none" w="med" len="med"/>
          </a:ln>
          <a:effectLst/>
        </p:spPr>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4</a:t>
            </a:fld>
            <a:endParaRPr lang="en-US" altLang="zh-TW" dirty="0"/>
          </a:p>
        </p:txBody>
      </p:sp>
      <p:sp>
        <p:nvSpPr>
          <p:cNvPr id="7"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en-US" sz="3600" b="1" dirty="0" smtClean="0"/>
              <a:t>農業主管機關行使同意權之性質</a:t>
            </a:r>
            <a:endParaRPr lang="zh-TW" altLang="en-US" sz="3600" b="1" dirty="0"/>
          </a:p>
        </p:txBody>
      </p:sp>
      <p:sp>
        <p:nvSpPr>
          <p:cNvPr id="9" name="圓角矩形 21"/>
          <p:cNvSpPr>
            <a:spLocks noChangeArrowheads="1"/>
          </p:cNvSpPr>
          <p:nvPr/>
        </p:nvSpPr>
        <p:spPr bwMode="auto">
          <a:xfrm>
            <a:off x="251520" y="1124744"/>
            <a:ext cx="8642350" cy="5500726"/>
          </a:xfrm>
          <a:prstGeom prst="roundRect">
            <a:avLst>
              <a:gd name="adj" fmla="val 16667"/>
            </a:avLst>
          </a:prstGeom>
          <a:solidFill>
            <a:srgbClr val="FFFF99">
              <a:alpha val="2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lvl="0" indent="-342900" algn="just">
              <a:lnSpc>
                <a:spcPts val="3300"/>
              </a:lnSpc>
              <a:buClr>
                <a:schemeClr val="tx1"/>
              </a:buClr>
              <a:buFont typeface="Wingdings" panose="05000000000000000000" pitchFamily="2" charset="2"/>
              <a:buChar char="l"/>
            </a:pPr>
            <a:r>
              <a:rPr lang="zh-TW" altLang="en-US" dirty="0">
                <a:solidFill>
                  <a:schemeClr val="tx1"/>
                </a:solidFill>
                <a:latin typeface="標楷體" panose="03000509000000000000" pitchFamily="65" charset="-120"/>
              </a:rPr>
              <a:t>農業主管機關踐行農業發展條例第</a:t>
            </a:r>
            <a:r>
              <a:rPr lang="en-US" altLang="zh-TW" dirty="0">
                <a:solidFill>
                  <a:schemeClr val="tx1"/>
                </a:solidFill>
                <a:latin typeface="標楷體" panose="03000509000000000000" pitchFamily="65" charset="-120"/>
              </a:rPr>
              <a:t>10</a:t>
            </a:r>
            <a:r>
              <a:rPr lang="zh-TW" altLang="en-US" dirty="0">
                <a:solidFill>
                  <a:schemeClr val="tx1"/>
                </a:solidFill>
                <a:latin typeface="標楷體" panose="03000509000000000000" pitchFamily="65" charset="-120"/>
              </a:rPr>
              <a:t>條第</a:t>
            </a:r>
            <a:r>
              <a:rPr lang="en-US" altLang="zh-TW" dirty="0">
                <a:solidFill>
                  <a:schemeClr val="tx1"/>
                </a:solidFill>
                <a:latin typeface="標楷體" panose="03000509000000000000" pitchFamily="65" charset="-120"/>
              </a:rPr>
              <a:t>1</a:t>
            </a:r>
            <a:r>
              <a:rPr lang="zh-TW" altLang="en-US" dirty="0">
                <a:solidFill>
                  <a:schemeClr val="tx1"/>
                </a:solidFill>
                <a:latin typeface="標楷體" panose="03000509000000000000" pitchFamily="65" charset="-120"/>
              </a:rPr>
              <a:t>項規定行使同意程序部分，係僅就農業用地變更使用有無影響農業生產環境之完整予以審查，並對開發案之農地使用區位得否同意釋出先予以審認後，提供審查意見予目的事業主管機關，非針對開發案得否變更使用予以准否，故尚屬行政機關作業過程中之審查意見階段，故農業主管機關表達同意與否之審查意見，</a:t>
            </a:r>
            <a:r>
              <a:rPr lang="zh-TW" altLang="en-US" b="1" u="sng" dirty="0">
                <a:solidFill>
                  <a:srgbClr val="7030A0"/>
                </a:solidFill>
                <a:latin typeface="標楷體" panose="03000509000000000000" pitchFamily="65" charset="-120"/>
              </a:rPr>
              <a:t>並非屬行政處分</a:t>
            </a:r>
            <a:r>
              <a:rPr lang="zh-TW" altLang="en-US" dirty="0">
                <a:solidFill>
                  <a:schemeClr val="tx1"/>
                </a:solidFill>
                <a:latin typeface="標楷體" panose="03000509000000000000" pitchFamily="65" charset="-120"/>
              </a:rPr>
              <a:t>，最終得否變更使用，仍應依權責機關之決定為準。</a:t>
            </a:r>
            <a:endParaRPr lang="en-US" altLang="zh-TW" dirty="0" smtClean="0">
              <a:solidFill>
                <a:schemeClr val="tx1"/>
              </a:solidFill>
              <a:latin typeface="標楷體" panose="03000509000000000000" pitchFamily="65" charset="-120"/>
            </a:endParaRPr>
          </a:p>
        </p:txBody>
      </p:sp>
    </p:spTree>
    <p:extLst>
      <p:ext uri="{BB962C8B-B14F-4D97-AF65-F5344CB8AC3E}">
        <p14:creationId xmlns:p14="http://schemas.microsoft.com/office/powerpoint/2010/main" val="3707741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40</a:t>
            </a:fld>
            <a:endParaRPr lang="en-US" altLang="zh-TW" dirty="0"/>
          </a:p>
        </p:txBody>
      </p:sp>
      <p:sp>
        <p:nvSpPr>
          <p:cNvPr id="6"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隔離綠帶或設施之配置與寬度</a:t>
            </a:r>
          </a:p>
          <a:p>
            <a:pPr>
              <a:defRPr/>
            </a:pPr>
            <a:endParaRPr lang="zh-TW" altLang="en-US" sz="3600" b="1" dirty="0">
              <a:solidFill>
                <a:schemeClr val="tx1"/>
              </a:solidFill>
              <a:latin typeface="標楷體" pitchFamily="65" charset="-120"/>
              <a:sym typeface="Webdings" pitchFamily="18" charset="2"/>
            </a:endParaRPr>
          </a:p>
        </p:txBody>
      </p:sp>
      <p:graphicFrame>
        <p:nvGraphicFramePr>
          <p:cNvPr id="8" name="表格 7"/>
          <p:cNvGraphicFramePr>
            <a:graphicFrameLocks noGrp="1"/>
          </p:cNvGraphicFramePr>
          <p:nvPr>
            <p:extLst>
              <p:ext uri="{D42A27DB-BD31-4B8C-83A1-F6EECF244321}">
                <p14:modId xmlns:p14="http://schemas.microsoft.com/office/powerpoint/2010/main" val="1292044086"/>
              </p:ext>
            </p:extLst>
          </p:nvPr>
        </p:nvGraphicFramePr>
        <p:xfrm>
          <a:off x="571472" y="1142984"/>
          <a:ext cx="7358114" cy="5600691"/>
        </p:xfrm>
        <a:graphic>
          <a:graphicData uri="http://schemas.openxmlformats.org/drawingml/2006/table">
            <a:tbl>
              <a:tblPr firstRow="1" bandRow="1">
                <a:tableStyleId>{5C22544A-7EE6-4342-B048-85BDC9FD1C3A}</a:tableStyleId>
              </a:tblPr>
              <a:tblGrid>
                <a:gridCol w="1882309"/>
                <a:gridCol w="3165701"/>
                <a:gridCol w="2310104"/>
              </a:tblGrid>
              <a:tr h="571504">
                <a:tc gridSpan="3">
                  <a:txBody>
                    <a:bodyPr/>
                    <a:lstStyle/>
                    <a:p>
                      <a:pPr algn="ctr"/>
                      <a:r>
                        <a:rPr lang="zh-TW" altLang="en-US" sz="2400" dirty="0" smtClean="0">
                          <a:solidFill>
                            <a:srgbClr val="000099"/>
                          </a:solidFill>
                          <a:latin typeface="標楷體" pitchFamily="65" charset="-120"/>
                          <a:ea typeface="標楷體" pitchFamily="65" charset="-120"/>
                        </a:rPr>
                        <a:t>一般農業區</a:t>
                      </a:r>
                      <a:endParaRPr lang="zh-TW" altLang="en-US" sz="2400" dirty="0">
                        <a:solidFill>
                          <a:srgbClr val="000099"/>
                        </a:solidFill>
                        <a:latin typeface="標楷體" pitchFamily="65" charset="-120"/>
                        <a:ea typeface="標楷體" pitchFamily="65" charset="-120"/>
                      </a:endParaRPr>
                    </a:p>
                  </a:txBody>
                  <a:tcPr anchor="ctr"/>
                </a:tc>
                <a:tc hMerge="1">
                  <a:txBody>
                    <a:bodyPr/>
                    <a:lstStyle/>
                    <a:p>
                      <a:endParaRPr lang="zh-TW" altLang="en-US" dirty="0"/>
                    </a:p>
                  </a:txBody>
                  <a:tcPr/>
                </a:tc>
                <a:tc hMerge="1">
                  <a:txBody>
                    <a:bodyPr/>
                    <a:lstStyle/>
                    <a:p>
                      <a:endParaRPr lang="zh-TW" altLang="en-US" dirty="0"/>
                    </a:p>
                  </a:txBody>
                  <a:tcPr/>
                </a:tc>
              </a:tr>
              <a:tr h="722934">
                <a:tc>
                  <a:txBody>
                    <a:bodyPr/>
                    <a:lstStyle/>
                    <a:p>
                      <a:pPr algn="ctr"/>
                      <a:r>
                        <a:rPr lang="en-US" altLang="zh-TW" sz="2000" b="1" dirty="0" smtClean="0">
                          <a:solidFill>
                            <a:srgbClr val="336600"/>
                          </a:solidFill>
                          <a:latin typeface="標楷體" pitchFamily="65" charset="-120"/>
                          <a:ea typeface="標楷體" pitchFamily="65" charset="-120"/>
                        </a:rPr>
                        <a:t>20</a:t>
                      </a:r>
                      <a:r>
                        <a:rPr lang="zh-TW" altLang="en-US" sz="2000" b="1" dirty="0" smtClean="0">
                          <a:solidFill>
                            <a:srgbClr val="336600"/>
                          </a:solidFill>
                          <a:latin typeface="標楷體" pitchFamily="65" charset="-120"/>
                          <a:ea typeface="標楷體" pitchFamily="65" charset="-120"/>
                        </a:rPr>
                        <a:t>公尺</a:t>
                      </a:r>
                      <a:endParaRPr lang="zh-TW" altLang="en-US" sz="2000" dirty="0">
                        <a:solidFill>
                          <a:srgbClr val="336600"/>
                        </a:solidFill>
                        <a:latin typeface="標楷體" pitchFamily="65" charset="-120"/>
                        <a:ea typeface="標楷體" pitchFamily="65" charset="-120"/>
                      </a:endParaRPr>
                    </a:p>
                  </a:txBody>
                  <a:tcPr anchor="ctr"/>
                </a:tc>
                <a:tc>
                  <a:txBody>
                    <a:bodyPr/>
                    <a:lstStyle/>
                    <a:p>
                      <a:pPr marL="0" algn="ctr" defTabSz="914400" rtl="0" eaLnBrk="1" latinLnBrk="0" hangingPunct="1"/>
                      <a:r>
                        <a:rPr lang="en-US" altLang="zh-TW" sz="2000" b="1" kern="1200" dirty="0" smtClean="0">
                          <a:solidFill>
                            <a:srgbClr val="336600"/>
                          </a:solidFill>
                          <a:latin typeface="標楷體" pitchFamily="65" charset="-120"/>
                          <a:ea typeface="標楷體" pitchFamily="65" charset="-120"/>
                          <a:cs typeface="+mn-cs"/>
                        </a:rPr>
                        <a:t>10</a:t>
                      </a:r>
                      <a:r>
                        <a:rPr lang="zh-TW" altLang="en-US" sz="2000" b="1" kern="1200" dirty="0" smtClean="0">
                          <a:solidFill>
                            <a:srgbClr val="336600"/>
                          </a:solidFill>
                          <a:latin typeface="標楷體" pitchFamily="65" charset="-120"/>
                          <a:ea typeface="標楷體" pitchFamily="65" charset="-120"/>
                          <a:cs typeface="+mn-cs"/>
                        </a:rPr>
                        <a:t>公尺</a:t>
                      </a:r>
                    </a:p>
                  </a:txBody>
                  <a:tcPr anchor="ctr"/>
                </a:tc>
                <a:tc>
                  <a:txBody>
                    <a:bodyPr/>
                    <a:lstStyle/>
                    <a:p>
                      <a:pPr marL="0" algn="ctr" defTabSz="914400" rtl="0" eaLnBrk="1" latinLnBrk="0" hangingPunct="1"/>
                      <a:r>
                        <a:rPr lang="en-US" altLang="zh-TW" sz="2000" b="1" kern="1200" dirty="0" smtClean="0">
                          <a:solidFill>
                            <a:srgbClr val="336600"/>
                          </a:solidFill>
                          <a:latin typeface="標楷體" pitchFamily="65" charset="-120"/>
                          <a:ea typeface="標楷體" pitchFamily="65" charset="-120"/>
                          <a:cs typeface="+mn-cs"/>
                        </a:rPr>
                        <a:t>1.5</a:t>
                      </a:r>
                      <a:r>
                        <a:rPr lang="zh-TW" altLang="en-US" sz="2000" b="1" kern="1200" dirty="0" smtClean="0">
                          <a:solidFill>
                            <a:srgbClr val="336600"/>
                          </a:solidFill>
                          <a:latin typeface="標楷體" pitchFamily="65" charset="-120"/>
                          <a:ea typeface="標楷體" pitchFamily="65" charset="-120"/>
                          <a:cs typeface="+mn-cs"/>
                        </a:rPr>
                        <a:t>米</a:t>
                      </a:r>
                      <a:endParaRPr lang="en-US" altLang="zh-TW" sz="2000" b="1" kern="1200" dirty="0" smtClean="0">
                        <a:solidFill>
                          <a:srgbClr val="336600"/>
                        </a:solidFill>
                        <a:latin typeface="標楷體" pitchFamily="65" charset="-120"/>
                        <a:ea typeface="標楷體" pitchFamily="65" charset="-120"/>
                        <a:cs typeface="+mn-cs"/>
                      </a:endParaRPr>
                    </a:p>
                    <a:p>
                      <a:pPr marL="0" algn="ctr" defTabSz="914400" rtl="0" eaLnBrk="1" latinLnBrk="0" hangingPunct="1"/>
                      <a:r>
                        <a:rPr lang="zh-TW" altLang="en-US" sz="2000" b="1" kern="1200" dirty="0" smtClean="0">
                          <a:solidFill>
                            <a:srgbClr val="336600"/>
                          </a:solidFill>
                          <a:latin typeface="標楷體" pitchFamily="65" charset="-120"/>
                          <a:ea typeface="標楷體" pitchFamily="65" charset="-120"/>
                          <a:cs typeface="+mn-cs"/>
                        </a:rPr>
                        <a:t>配置面積</a:t>
                      </a:r>
                      <a:r>
                        <a:rPr lang="en-US" altLang="zh-TW" sz="2000" b="1" kern="1200" dirty="0" smtClean="0">
                          <a:solidFill>
                            <a:srgbClr val="336600"/>
                          </a:solidFill>
                          <a:latin typeface="標楷體" pitchFamily="65" charset="-120"/>
                          <a:ea typeface="標楷體" pitchFamily="65" charset="-120"/>
                          <a:cs typeface="+mn-cs"/>
                        </a:rPr>
                        <a:t>30%</a:t>
                      </a:r>
                      <a:endParaRPr lang="zh-TW" altLang="en-US" sz="2000" b="1" kern="1200" dirty="0" smtClean="0">
                        <a:solidFill>
                          <a:srgbClr val="336600"/>
                        </a:solidFill>
                        <a:latin typeface="標楷體" pitchFamily="65" charset="-120"/>
                        <a:ea typeface="標楷體" pitchFamily="65" charset="-120"/>
                        <a:cs typeface="+mn-cs"/>
                      </a:endParaRPr>
                    </a:p>
                  </a:txBody>
                  <a:tcPr/>
                </a:tc>
              </a:tr>
              <a:tr h="587132">
                <a:tc rowSpan="4">
                  <a:txBody>
                    <a:bodyPr/>
                    <a:lstStyle/>
                    <a:p>
                      <a:r>
                        <a:rPr lang="zh-TW" altLang="zh-TW" sz="2000" b="1" dirty="0" smtClean="0">
                          <a:solidFill>
                            <a:srgbClr val="000099"/>
                          </a:solidFill>
                          <a:latin typeface="標楷體" pitchFamily="65" charset="-120"/>
                          <a:ea typeface="標楷體" pitchFamily="65" charset="-120"/>
                        </a:rPr>
                        <a:t>工業區</a:t>
                      </a:r>
                      <a:endParaRPr lang="en-US" altLang="zh-TW" sz="2000" b="1" dirty="0" smtClean="0">
                        <a:solidFill>
                          <a:srgbClr val="000099"/>
                        </a:solidFill>
                        <a:latin typeface="標楷體" pitchFamily="65" charset="-120"/>
                        <a:ea typeface="標楷體" pitchFamily="65" charset="-120"/>
                      </a:endParaRPr>
                    </a:p>
                    <a:p>
                      <a:r>
                        <a:rPr lang="zh-TW" altLang="zh-TW" sz="2000" b="1" dirty="0" smtClean="0">
                          <a:solidFill>
                            <a:srgbClr val="000099"/>
                          </a:solidFill>
                          <a:latin typeface="標楷體" pitchFamily="65" charset="-120"/>
                          <a:ea typeface="標楷體" pitchFamily="65" charset="-120"/>
                        </a:rPr>
                        <a:t>科學園區</a:t>
                      </a:r>
                      <a:endParaRPr lang="zh-TW" altLang="en-US" sz="2000" dirty="0">
                        <a:latin typeface="標楷體" pitchFamily="65" charset="-120"/>
                        <a:ea typeface="標楷體" pitchFamily="65" charset="-120"/>
                      </a:endParaRPr>
                    </a:p>
                  </a:txBody>
                  <a:tcPr/>
                </a:tc>
                <a:tc>
                  <a:txBody>
                    <a:bodyPr/>
                    <a:lstStyle/>
                    <a:p>
                      <a:pPr>
                        <a:buFont typeface="Wingdings" pitchFamily="2" charset="2"/>
                        <a:buChar char="l"/>
                      </a:pPr>
                      <a:r>
                        <a:rPr lang="zh-TW" altLang="zh-TW" sz="2000" b="1" kern="1200" dirty="0" smtClean="0">
                          <a:solidFill>
                            <a:schemeClr val="tx2"/>
                          </a:solidFill>
                          <a:latin typeface="標楷體" pitchFamily="65" charset="-120"/>
                          <a:ea typeface="標楷體" pitchFamily="65" charset="-120"/>
                          <a:cs typeface="+mn-cs"/>
                        </a:rPr>
                        <a:t>住宅社區性質、</a:t>
                      </a:r>
                      <a:endParaRPr lang="en-US" altLang="zh-TW" sz="2000" b="1" kern="1200" dirty="0" smtClean="0">
                        <a:solidFill>
                          <a:schemeClr val="tx2"/>
                        </a:solidFill>
                        <a:latin typeface="標楷體" pitchFamily="65" charset="-120"/>
                        <a:ea typeface="標楷體" pitchFamily="65" charset="-120"/>
                        <a:cs typeface="+mn-cs"/>
                      </a:endParaRPr>
                    </a:p>
                    <a:p>
                      <a:pPr>
                        <a:buFont typeface="Wingdings" pitchFamily="2" charset="2"/>
                        <a:buChar char="l"/>
                      </a:pPr>
                      <a:r>
                        <a:rPr lang="zh-TW" altLang="zh-TW" sz="2000" b="1" kern="1200" dirty="0" smtClean="0">
                          <a:solidFill>
                            <a:schemeClr val="tx2"/>
                          </a:solidFill>
                          <a:latin typeface="標楷體" pitchFamily="65" charset="-120"/>
                          <a:ea typeface="標楷體" pitchFamily="65" charset="-120"/>
                          <a:cs typeface="+mn-cs"/>
                        </a:rPr>
                        <a:t>工商綜合區、</a:t>
                      </a:r>
                      <a:endParaRPr lang="en-US" altLang="zh-TW" sz="2000" b="1" kern="1200" dirty="0" smtClean="0">
                        <a:solidFill>
                          <a:schemeClr val="tx2"/>
                        </a:solidFill>
                        <a:latin typeface="標楷體" pitchFamily="65" charset="-120"/>
                        <a:ea typeface="標楷體" pitchFamily="65" charset="-120"/>
                        <a:cs typeface="+mn-cs"/>
                      </a:endParaRPr>
                    </a:p>
                  </a:txBody>
                  <a:tcPr/>
                </a:tc>
                <a:tc>
                  <a:txBody>
                    <a:bodyPr/>
                    <a:lstStyle/>
                    <a:p>
                      <a:pPr algn="just">
                        <a:buFont typeface="Wingdings" pitchFamily="2" charset="2"/>
                        <a:buNone/>
                      </a:pPr>
                      <a:endParaRPr lang="en-US" altLang="zh-TW" sz="2000" b="1" kern="1200" dirty="0" smtClean="0">
                        <a:solidFill>
                          <a:srgbClr val="002060"/>
                        </a:solidFill>
                        <a:latin typeface="標楷體" pitchFamily="65" charset="-120"/>
                        <a:ea typeface="標楷體" pitchFamily="65" charset="-120"/>
                        <a:cs typeface="+mn-cs"/>
                      </a:endParaRPr>
                    </a:p>
                  </a:txBody>
                  <a:tcPr/>
                </a:tc>
              </a:tr>
              <a:tr h="2090738">
                <a:tc vMerge="1">
                  <a:txBody>
                    <a:bodyPr/>
                    <a:lstStyle/>
                    <a:p>
                      <a:endParaRPr lang="zh-TW" altLang="en-US" sz="2000" dirty="0">
                        <a:latin typeface="標楷體" pitchFamily="65" charset="-120"/>
                        <a:ea typeface="標楷體" pitchFamily="65" charset="-120"/>
                      </a:endParaRPr>
                    </a:p>
                  </a:txBody>
                  <a:tcPr/>
                </a:tc>
                <a:tc>
                  <a:txBody>
                    <a:bodyPr/>
                    <a:lstStyle/>
                    <a:p>
                      <a:pPr>
                        <a:buFont typeface="Wingdings" pitchFamily="2" charset="2"/>
                        <a:buChar char="l"/>
                      </a:pPr>
                      <a:r>
                        <a:rPr lang="zh-TW" altLang="zh-TW" sz="2000" b="1" kern="1200" dirty="0" smtClean="0">
                          <a:solidFill>
                            <a:schemeClr val="tx2"/>
                          </a:solidFill>
                          <a:latin typeface="標楷體" pitchFamily="65" charset="-120"/>
                          <a:ea typeface="標楷體" pitchFamily="65" charset="-120"/>
                          <a:cs typeface="+mn-cs"/>
                        </a:rPr>
                        <a:t>砂石碎解洗選</a:t>
                      </a:r>
                      <a:r>
                        <a:rPr lang="zh-TW" altLang="en-US" sz="2000" b="1" kern="1200" dirty="0" smtClean="0">
                          <a:solidFill>
                            <a:schemeClr val="tx2"/>
                          </a:solidFill>
                          <a:latin typeface="標楷體" pitchFamily="65" charset="-120"/>
                          <a:ea typeface="標楷體" pitchFamily="65" charset="-120"/>
                          <a:cs typeface="+mn-cs"/>
                        </a:rPr>
                        <a:t>、</a:t>
                      </a:r>
                      <a:endParaRPr lang="en-US" altLang="zh-TW" sz="2000" b="1" kern="1200" dirty="0" smtClean="0">
                        <a:solidFill>
                          <a:schemeClr val="tx2"/>
                        </a:solidFill>
                        <a:latin typeface="標楷體" pitchFamily="65" charset="-120"/>
                        <a:ea typeface="標楷體" pitchFamily="65" charset="-120"/>
                        <a:cs typeface="+mn-cs"/>
                      </a:endParaRPr>
                    </a:p>
                    <a:p>
                      <a:pPr>
                        <a:buFont typeface="Wingdings" pitchFamily="2" charset="2"/>
                        <a:buChar char="l"/>
                      </a:pPr>
                      <a:r>
                        <a:rPr lang="zh-TW" altLang="zh-TW" sz="2000" b="1" kern="1200" dirty="0" smtClean="0">
                          <a:solidFill>
                            <a:schemeClr val="tx2"/>
                          </a:solidFill>
                          <a:latin typeface="標楷體" pitchFamily="65" charset="-120"/>
                          <a:ea typeface="標楷體" pitchFamily="65" charset="-120"/>
                          <a:cs typeface="+mn-cs"/>
                        </a:rPr>
                        <a:t>廢棄物處理</a:t>
                      </a:r>
                      <a:r>
                        <a:rPr lang="zh-TW" altLang="en-US" sz="2000" b="1" kern="1200" dirty="0" smtClean="0">
                          <a:solidFill>
                            <a:schemeClr val="tx2"/>
                          </a:solidFill>
                          <a:latin typeface="標楷體" pitchFamily="65" charset="-120"/>
                          <a:ea typeface="標楷體" pitchFamily="65" charset="-120"/>
                          <a:cs typeface="+mn-cs"/>
                        </a:rPr>
                        <a:t>、</a:t>
                      </a:r>
                      <a:endParaRPr lang="en-US" altLang="zh-TW" sz="2000" b="1" kern="1200" dirty="0" smtClean="0">
                        <a:solidFill>
                          <a:schemeClr val="tx2"/>
                        </a:solidFill>
                        <a:latin typeface="標楷體" pitchFamily="65" charset="-120"/>
                        <a:ea typeface="標楷體" pitchFamily="65" charset="-120"/>
                        <a:cs typeface="+mn-cs"/>
                      </a:endParaRPr>
                    </a:p>
                    <a:p>
                      <a:pPr marL="182563" indent="-182563"/>
                      <a:r>
                        <a:rPr lang="en-US" altLang="zh-TW" sz="2000" b="1" kern="1200" dirty="0" smtClean="0">
                          <a:solidFill>
                            <a:schemeClr val="tx2"/>
                          </a:solidFill>
                          <a:latin typeface="標楷體" pitchFamily="65" charset="-120"/>
                          <a:ea typeface="標楷體" pitchFamily="65" charset="-120"/>
                          <a:cs typeface="+mn-cs"/>
                        </a:rPr>
                        <a:t> (</a:t>
                      </a:r>
                      <a:r>
                        <a:rPr lang="zh-TW" altLang="zh-TW" sz="2000" b="1" kern="1200" dirty="0" smtClean="0">
                          <a:solidFill>
                            <a:schemeClr val="tx2"/>
                          </a:solidFill>
                          <a:latin typeface="標楷體" pitchFamily="65" charset="-120"/>
                          <a:ea typeface="標楷體" pitchFamily="65" charset="-120"/>
                          <a:cs typeface="+mn-cs"/>
                        </a:rPr>
                        <a:t>含回收或貯存</a:t>
                      </a:r>
                      <a:r>
                        <a:rPr lang="en-US" altLang="zh-TW" sz="2000" b="1" kern="1200" dirty="0" smtClean="0">
                          <a:solidFill>
                            <a:schemeClr val="tx2"/>
                          </a:solidFill>
                          <a:latin typeface="標楷體" pitchFamily="65" charset="-120"/>
                          <a:ea typeface="標楷體" pitchFamily="65" charset="-120"/>
                          <a:cs typeface="+mn-cs"/>
                        </a:rPr>
                        <a:t>)</a:t>
                      </a:r>
                    </a:p>
                    <a:p>
                      <a:pPr>
                        <a:buFont typeface="Wingdings" pitchFamily="2" charset="2"/>
                        <a:buChar char="l"/>
                      </a:pPr>
                      <a:r>
                        <a:rPr lang="zh-TW" altLang="zh-TW" sz="2000" b="1" kern="1200" dirty="0" smtClean="0">
                          <a:solidFill>
                            <a:schemeClr val="tx2"/>
                          </a:solidFill>
                          <a:latin typeface="標楷體" pitchFamily="65" charset="-120"/>
                          <a:ea typeface="標楷體" pitchFamily="65" charset="-120"/>
                          <a:cs typeface="+mn-cs"/>
                        </a:rPr>
                        <a:t>土石採取</a:t>
                      </a:r>
                      <a:r>
                        <a:rPr lang="zh-TW" altLang="en-US" sz="2000" b="1" kern="1200" dirty="0" smtClean="0">
                          <a:solidFill>
                            <a:schemeClr val="tx2"/>
                          </a:solidFill>
                          <a:latin typeface="標楷體" pitchFamily="65" charset="-120"/>
                          <a:ea typeface="標楷體" pitchFamily="65" charset="-120"/>
                          <a:cs typeface="+mn-cs"/>
                        </a:rPr>
                        <a:t>、</a:t>
                      </a:r>
                      <a:endParaRPr lang="en-US" altLang="zh-TW" sz="2000" b="1" kern="1200" dirty="0" smtClean="0">
                        <a:solidFill>
                          <a:schemeClr val="tx2"/>
                        </a:solidFill>
                        <a:latin typeface="標楷體" pitchFamily="65" charset="-120"/>
                        <a:ea typeface="標楷體" pitchFamily="65" charset="-120"/>
                        <a:cs typeface="+mn-cs"/>
                      </a:endParaRPr>
                    </a:p>
                    <a:p>
                      <a:pPr>
                        <a:buFont typeface="Wingdings" pitchFamily="2" charset="2"/>
                        <a:buChar char="l"/>
                      </a:pPr>
                      <a:r>
                        <a:rPr lang="zh-TW" altLang="zh-TW" sz="2000" b="1" kern="1200" dirty="0" smtClean="0">
                          <a:solidFill>
                            <a:schemeClr val="tx2"/>
                          </a:solidFill>
                          <a:latin typeface="標楷體" pitchFamily="65" charset="-120"/>
                          <a:ea typeface="標楷體" pitchFamily="65" charset="-120"/>
                          <a:cs typeface="+mn-cs"/>
                        </a:rPr>
                        <a:t>礦石開採</a:t>
                      </a:r>
                      <a:endParaRPr lang="en-US" altLang="zh-TW" sz="2000" b="1" kern="1200" dirty="0" smtClean="0">
                        <a:solidFill>
                          <a:schemeClr val="tx2"/>
                        </a:solidFill>
                        <a:latin typeface="標楷體" pitchFamily="65" charset="-120"/>
                        <a:ea typeface="標楷體" pitchFamily="65" charset="-120"/>
                        <a:cs typeface="+mn-cs"/>
                      </a:endParaRPr>
                    </a:p>
                    <a:p>
                      <a:pPr>
                        <a:buFont typeface="Wingdings" pitchFamily="2" charset="2"/>
                        <a:buChar char="l"/>
                      </a:pPr>
                      <a:r>
                        <a:rPr lang="zh-TW" altLang="zh-TW" sz="2000" b="1" dirty="0" smtClean="0">
                          <a:solidFill>
                            <a:schemeClr val="tx2"/>
                          </a:solidFill>
                          <a:latin typeface="標楷體" pitchFamily="65" charset="-120"/>
                          <a:ea typeface="標楷體" pitchFamily="65" charset="-120"/>
                        </a:rPr>
                        <a:t>營建剩餘土石</a:t>
                      </a:r>
                      <a:r>
                        <a:rPr lang="zh-TW" altLang="en-US" sz="2000" b="1" dirty="0" smtClean="0">
                          <a:solidFill>
                            <a:schemeClr val="tx2"/>
                          </a:solidFill>
                          <a:latin typeface="標楷體" pitchFamily="65" charset="-120"/>
                          <a:ea typeface="標楷體" pitchFamily="65" charset="-120"/>
                        </a:rPr>
                        <a:t>方</a:t>
                      </a:r>
                      <a:endParaRPr lang="en-US" altLang="zh-TW" sz="2000" b="1" dirty="0" smtClean="0">
                        <a:solidFill>
                          <a:schemeClr val="tx2"/>
                        </a:solidFill>
                        <a:latin typeface="標楷體" pitchFamily="65" charset="-120"/>
                        <a:ea typeface="標楷體" pitchFamily="65" charset="-12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zh-TW" altLang="en-US" sz="2000" b="1" kern="1200" dirty="0" smtClean="0">
                          <a:solidFill>
                            <a:srgbClr val="002060"/>
                          </a:solidFill>
                          <a:latin typeface="標楷體" pitchFamily="65" charset="-120"/>
                          <a:ea typeface="標楷體" pitchFamily="65" charset="-120"/>
                          <a:cs typeface="+mn-cs"/>
                        </a:rPr>
                        <a:t>左列項目申請變更面積在</a:t>
                      </a:r>
                      <a:r>
                        <a:rPr lang="en-US" altLang="zh-TW" sz="2000" b="1" kern="1200" dirty="0" smtClean="0">
                          <a:solidFill>
                            <a:srgbClr val="002060"/>
                          </a:solidFill>
                          <a:latin typeface="標楷體" pitchFamily="65" charset="-120"/>
                          <a:ea typeface="標楷體" pitchFamily="65" charset="-120"/>
                          <a:cs typeface="+mn-cs"/>
                        </a:rPr>
                        <a:t>1</a:t>
                      </a:r>
                      <a:r>
                        <a:rPr lang="zh-TW" altLang="en-US" sz="2000" b="1" kern="1200" dirty="0" smtClean="0">
                          <a:solidFill>
                            <a:srgbClr val="002060"/>
                          </a:solidFill>
                          <a:latin typeface="標楷體" pitchFamily="65" charset="-120"/>
                          <a:ea typeface="標楷體" pitchFamily="65" charset="-120"/>
                          <a:cs typeface="+mn-cs"/>
                        </a:rPr>
                        <a:t>公頃以下</a:t>
                      </a:r>
                    </a:p>
                  </a:txBody>
                  <a:tcPr/>
                </a:tc>
              </a:tr>
              <a:tr h="791541">
                <a:tc vMerge="1">
                  <a:txBody>
                    <a:bodyPr/>
                    <a:lstStyle/>
                    <a:p>
                      <a:endParaRPr lang="zh-TW"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l"/>
                        <a:tabLst/>
                        <a:defRPr/>
                      </a:pPr>
                      <a:r>
                        <a:rPr lang="zh-TW" altLang="zh-TW" sz="2000" b="1" dirty="0" smtClean="0">
                          <a:solidFill>
                            <a:schemeClr val="tx2"/>
                          </a:solidFill>
                          <a:latin typeface="標楷體" pitchFamily="65" charset="-120"/>
                          <a:ea typeface="標楷體" pitchFamily="65" charset="-120"/>
                        </a:rPr>
                        <a:t>擴展工業</a:t>
                      </a:r>
                      <a:endParaRPr lang="zh-TW" altLang="en-US" sz="2000" dirty="0" smtClean="0">
                        <a:solidFill>
                          <a:schemeClr val="tx2"/>
                        </a:solidFill>
                        <a:latin typeface="標楷體" pitchFamily="65" charset="-120"/>
                        <a:ea typeface="標楷體" pitchFamily="65" charset="-120"/>
                      </a:endParaRPr>
                    </a:p>
                  </a:txBody>
                  <a:tcPr/>
                </a:tc>
                <a:tc>
                  <a:txBody>
                    <a:bodyPr/>
                    <a:lstStyle/>
                    <a:p>
                      <a:pPr algn="just">
                        <a:buFont typeface="Wingdings" pitchFamily="2" charset="2"/>
                        <a:buNone/>
                      </a:pPr>
                      <a:r>
                        <a:rPr lang="zh-TW" altLang="en-US" sz="2000" b="1" kern="1200" dirty="0" smtClean="0">
                          <a:solidFill>
                            <a:srgbClr val="002060"/>
                          </a:solidFill>
                          <a:latin typeface="標楷體" pitchFamily="65" charset="-120"/>
                          <a:ea typeface="標楷體" pitchFamily="65" charset="-120"/>
                          <a:cs typeface="+mn-cs"/>
                        </a:rPr>
                        <a:t>左列項目申請面積未滿</a:t>
                      </a:r>
                      <a:r>
                        <a:rPr lang="en-US" altLang="zh-TW" sz="2000" b="1" kern="1200" dirty="0" smtClean="0">
                          <a:solidFill>
                            <a:srgbClr val="002060"/>
                          </a:solidFill>
                          <a:latin typeface="標楷體" pitchFamily="65" charset="-120"/>
                          <a:ea typeface="標楷體" pitchFamily="65" charset="-120"/>
                          <a:cs typeface="+mn-cs"/>
                        </a:rPr>
                        <a:t>2</a:t>
                      </a:r>
                      <a:r>
                        <a:rPr lang="zh-TW" altLang="en-US" sz="2000" b="1" kern="1200" dirty="0" smtClean="0">
                          <a:solidFill>
                            <a:srgbClr val="002060"/>
                          </a:solidFill>
                          <a:latin typeface="標楷體" pitchFamily="65" charset="-120"/>
                          <a:ea typeface="標楷體" pitchFamily="65" charset="-120"/>
                          <a:cs typeface="+mn-cs"/>
                        </a:rPr>
                        <a:t>公頃</a:t>
                      </a:r>
                    </a:p>
                  </a:txBody>
                  <a:tcPr/>
                </a:tc>
              </a:tr>
              <a:tr h="722934">
                <a:tc vMerge="1">
                  <a:txBody>
                    <a:bodyPr/>
                    <a:lstStyle/>
                    <a:p>
                      <a:endParaRPr lang="zh-TW" altLang="en-US" dirty="0"/>
                    </a:p>
                  </a:txBody>
                  <a:tcPr/>
                </a:tc>
                <a:tc>
                  <a:txBody>
                    <a:bodyPr/>
                    <a:lstStyle/>
                    <a:p>
                      <a:endParaRPr lang="zh-TW" altLang="en-US" dirty="0"/>
                    </a:p>
                  </a:txBody>
                  <a:tcPr/>
                </a:tc>
                <a:tc>
                  <a:txBody>
                    <a:bodyPr/>
                    <a:lstStyle/>
                    <a:p>
                      <a:r>
                        <a:rPr lang="zh-TW" altLang="en-US" sz="2000" b="1" kern="1200" dirty="0" smtClean="0">
                          <a:solidFill>
                            <a:srgbClr val="002060"/>
                          </a:solidFill>
                          <a:latin typeface="標楷體" pitchFamily="65" charset="-120"/>
                          <a:ea typeface="標楷體" pitchFamily="65" charset="-120"/>
                          <a:cs typeface="+mn-cs"/>
                        </a:rPr>
                        <a:t>變更作其他使用</a:t>
                      </a:r>
                    </a:p>
                  </a:txBody>
                  <a:tcPr/>
                </a:tc>
              </a:tr>
            </a:tbl>
          </a:graphicData>
        </a:graphic>
      </p:graphicFrame>
      <p:cxnSp>
        <p:nvCxnSpPr>
          <p:cNvPr id="7" name="直線接點 6"/>
          <p:cNvCxnSpPr/>
          <p:nvPr/>
        </p:nvCxnSpPr>
        <p:spPr bwMode="auto">
          <a:xfrm>
            <a:off x="2500298" y="3141660"/>
            <a:ext cx="3143272" cy="1588"/>
          </a:xfrm>
          <a:prstGeom prst="line">
            <a:avLst/>
          </a:prstGeom>
          <a:solidFill>
            <a:schemeClr val="accent1">
              <a:alpha val="50000"/>
            </a:schemeClr>
          </a:solidFill>
          <a:ln w="28575" cap="flat" cmpd="sng" algn="ctr">
            <a:solidFill>
              <a:schemeClr val="tx1"/>
            </a:solidFill>
            <a:prstDash val="lgDashDotDot"/>
            <a:round/>
            <a:headEnd type="none" w="med" len="med"/>
            <a:tailEnd type="none" w="med" len="med"/>
          </a:ln>
          <a:effectLst/>
        </p:spPr>
      </p:cxn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41</a:t>
            </a:fld>
            <a:endParaRPr lang="en-US" altLang="zh-TW" dirty="0"/>
          </a:p>
        </p:txBody>
      </p:sp>
      <p:sp>
        <p:nvSpPr>
          <p:cNvPr id="5"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隔離綠帶或設施之配置與寬度</a:t>
            </a:r>
          </a:p>
          <a:p>
            <a:pPr>
              <a:defRPr/>
            </a:pPr>
            <a:endParaRPr lang="zh-TW" altLang="en-US" sz="3600" b="1" dirty="0">
              <a:solidFill>
                <a:schemeClr val="tx1"/>
              </a:solidFill>
              <a:latin typeface="標楷體" pitchFamily="65" charset="-120"/>
              <a:sym typeface="Webdings" pitchFamily="18" charset="2"/>
            </a:endParaRPr>
          </a:p>
        </p:txBody>
      </p:sp>
      <p:sp>
        <p:nvSpPr>
          <p:cNvPr id="6" name="五邊形 5"/>
          <p:cNvSpPr/>
          <p:nvPr/>
        </p:nvSpPr>
        <p:spPr bwMode="auto">
          <a:xfrm>
            <a:off x="714348" y="1124744"/>
            <a:ext cx="1985444" cy="2808278"/>
          </a:xfrm>
          <a:prstGeom prst="homePlate">
            <a:avLst>
              <a:gd name="adj" fmla="val 43333"/>
            </a:avLst>
          </a:prstGeom>
          <a:gradFill flip="none" rotWithShape="1">
            <a:gsLst>
              <a:gs pos="0">
                <a:schemeClr val="tx1">
                  <a:lumMod val="10000"/>
                  <a:lumOff val="90000"/>
                  <a:shade val="30000"/>
                  <a:satMod val="115000"/>
                </a:schemeClr>
              </a:gs>
              <a:gs pos="50000">
                <a:schemeClr val="tx1">
                  <a:lumMod val="10000"/>
                  <a:lumOff val="90000"/>
                  <a:shade val="67500"/>
                  <a:satMod val="115000"/>
                </a:schemeClr>
              </a:gs>
              <a:gs pos="100000">
                <a:schemeClr val="tx1">
                  <a:lumMod val="10000"/>
                  <a:lumOff val="90000"/>
                  <a:shade val="100000"/>
                  <a:satMod val="115000"/>
                </a:schemeClr>
              </a:gs>
            </a:gsLst>
            <a:lin ang="2700000" scaled="1"/>
            <a:tileRect/>
          </a:gradFill>
          <a:ln w="9525" algn="ctr">
            <a:solidFill>
              <a:schemeClr val="tx1"/>
            </a:solidFill>
            <a:round/>
            <a:headEnd/>
            <a:tailEnd/>
          </a:ln>
        </p:spPr>
        <p:txBody>
          <a:bodyPr wrap="square" anchor="ctr"/>
          <a:lstStyle/>
          <a:p>
            <a:pPr marL="0" marR="0" indent="0" defTabSz="914400" eaLnBrk="1" latinLnBrk="0" hangingPunct="1">
              <a:lnSpc>
                <a:spcPct val="100000"/>
              </a:lnSpc>
              <a:buClrTx/>
              <a:buSzTx/>
              <a:buFontTx/>
              <a:buNone/>
              <a:tabLst/>
              <a:defRPr/>
            </a:pPr>
            <a:r>
              <a:rPr lang="zh-TW" altLang="en-US" sz="2000" b="1" dirty="0" smtClean="0">
                <a:solidFill>
                  <a:srgbClr val="000099"/>
                </a:solidFill>
              </a:rPr>
              <a:t>農村社區</a:t>
            </a:r>
            <a:endParaRPr lang="en-US" altLang="zh-TW" sz="2000" b="1" dirty="0" smtClean="0">
              <a:solidFill>
                <a:srgbClr val="000099"/>
              </a:solidFill>
            </a:endParaRPr>
          </a:p>
          <a:p>
            <a:pPr marL="0" marR="0" indent="0" defTabSz="914400" eaLnBrk="1" latinLnBrk="0" hangingPunct="1">
              <a:lnSpc>
                <a:spcPct val="100000"/>
              </a:lnSpc>
              <a:buClrTx/>
              <a:buSzTx/>
              <a:buFontTx/>
              <a:buNone/>
              <a:tabLst/>
              <a:defRPr/>
            </a:pPr>
            <a:r>
              <a:rPr lang="zh-TW" altLang="en-US" sz="2000" b="1" dirty="0" smtClean="0">
                <a:solidFill>
                  <a:srgbClr val="000099"/>
                </a:solidFill>
              </a:rPr>
              <a:t>土地重劃</a:t>
            </a:r>
          </a:p>
        </p:txBody>
      </p:sp>
      <p:sp>
        <p:nvSpPr>
          <p:cNvPr id="7" name="＞形箭號 6"/>
          <p:cNvSpPr/>
          <p:nvPr/>
        </p:nvSpPr>
        <p:spPr bwMode="auto">
          <a:xfrm>
            <a:off x="1428728" y="1124744"/>
            <a:ext cx="7429552" cy="2808278"/>
          </a:xfrm>
          <a:prstGeom prst="chevron">
            <a:avLst>
              <a:gd name="adj" fmla="val 41627"/>
            </a:avLst>
          </a:prstGeom>
          <a:gradFill flip="none" rotWithShape="1">
            <a:gsLst>
              <a:gs pos="0">
                <a:srgbClr val="FFEFD1"/>
              </a:gs>
              <a:gs pos="64999">
                <a:srgbClr val="F0EBD5"/>
              </a:gs>
              <a:gs pos="100000">
                <a:srgbClr val="D1C39F"/>
              </a:gs>
            </a:gsLst>
            <a:lin ang="13500000" scaled="0"/>
            <a:tileRect/>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l">
              <a:buFont typeface="Wingdings" pitchFamily="2" charset="2"/>
              <a:buChar char="l"/>
            </a:pPr>
            <a:r>
              <a:rPr lang="zh-TW" altLang="en-US" sz="2000" b="1" dirty="0" smtClean="0">
                <a:solidFill>
                  <a:srgbClr val="000099"/>
                </a:solidFill>
                <a:latin typeface="標楷體" pitchFamily="65" charset="-120"/>
              </a:rPr>
              <a:t>原則：</a:t>
            </a:r>
            <a:r>
              <a:rPr lang="zh-TW" altLang="en-US" sz="2000" b="1" dirty="0" smtClean="0">
                <a:solidFill>
                  <a:schemeClr val="tx1"/>
                </a:solidFill>
                <a:latin typeface="標楷體" pitchFamily="65" charset="-120"/>
              </a:rPr>
              <a:t>至少</a:t>
            </a:r>
            <a:r>
              <a:rPr lang="en-US" altLang="zh-TW" sz="2000" b="1" dirty="0" smtClean="0">
                <a:solidFill>
                  <a:schemeClr val="tx1"/>
                </a:solidFill>
                <a:latin typeface="標楷體" pitchFamily="65" charset="-120"/>
              </a:rPr>
              <a:t>1.5</a:t>
            </a:r>
            <a:r>
              <a:rPr lang="zh-TW" altLang="en-US" sz="2000" b="1" dirty="0" smtClean="0">
                <a:solidFill>
                  <a:schemeClr val="tx1"/>
                </a:solidFill>
                <a:latin typeface="標楷體" pitchFamily="65" charset="-120"/>
              </a:rPr>
              <a:t>公尺</a:t>
            </a:r>
            <a:r>
              <a:rPr lang="zh-TW" altLang="zh-TW" sz="2000" b="1" dirty="0" smtClean="0">
                <a:solidFill>
                  <a:srgbClr val="000099"/>
                </a:solidFill>
                <a:latin typeface="標楷體" pitchFamily="65" charset="-120"/>
              </a:rPr>
              <a:t>，</a:t>
            </a:r>
            <a:r>
              <a:rPr lang="zh-TW" altLang="zh-TW" sz="2000" b="1" dirty="0" smtClean="0">
                <a:solidFill>
                  <a:srgbClr val="660066"/>
                </a:solidFill>
                <a:latin typeface="標楷體" pitchFamily="65" charset="-120"/>
              </a:rPr>
              <a:t>面積不得少於</a:t>
            </a:r>
            <a:r>
              <a:rPr lang="en-US" altLang="zh-TW" sz="2000" b="1" dirty="0" smtClean="0">
                <a:solidFill>
                  <a:srgbClr val="660066"/>
                </a:solidFill>
                <a:latin typeface="標楷體" pitchFamily="65" charset="-120"/>
              </a:rPr>
              <a:t>30%</a:t>
            </a:r>
            <a:r>
              <a:rPr lang="zh-TW" altLang="zh-TW" sz="2000" b="1" dirty="0" smtClean="0">
                <a:solidFill>
                  <a:srgbClr val="660066"/>
                </a:solidFill>
                <a:latin typeface="標楷體" pitchFamily="65" charset="-120"/>
              </a:rPr>
              <a:t>。</a:t>
            </a:r>
            <a:endParaRPr lang="en-US" altLang="zh-TW" sz="2000" b="1" dirty="0" smtClean="0">
              <a:solidFill>
                <a:srgbClr val="660066"/>
              </a:solidFill>
              <a:latin typeface="標楷體" pitchFamily="65" charset="-120"/>
            </a:endParaRPr>
          </a:p>
          <a:p>
            <a:pPr marL="182563" indent="-182563" algn="l">
              <a:buFont typeface="Wingdings" pitchFamily="2" charset="2"/>
              <a:buChar char="l"/>
            </a:pPr>
            <a:r>
              <a:rPr lang="zh-TW" altLang="en-US" sz="2000" b="1" dirty="0" smtClean="0">
                <a:solidFill>
                  <a:srgbClr val="000099"/>
                </a:solidFill>
                <a:latin typeface="標楷體" pitchFamily="65" charset="-120"/>
              </a:rPr>
              <a:t>例外：</a:t>
            </a:r>
            <a:r>
              <a:rPr lang="zh-TW" altLang="zh-TW" sz="2000" b="1" dirty="0" smtClean="0">
                <a:solidFill>
                  <a:schemeClr val="tx1"/>
                </a:solidFill>
              </a:rPr>
              <a:t>整體規劃確實無法達</a:t>
            </a:r>
            <a:r>
              <a:rPr lang="en-US" altLang="zh-TW" sz="2000" b="1" dirty="0" smtClean="0">
                <a:solidFill>
                  <a:schemeClr val="tx1"/>
                </a:solidFill>
                <a:latin typeface="標楷體" pitchFamily="65" charset="-120"/>
              </a:rPr>
              <a:t>30%</a:t>
            </a:r>
            <a:r>
              <a:rPr lang="zh-TW" altLang="zh-TW" sz="2000" b="1" dirty="0" smtClean="0">
                <a:solidFill>
                  <a:srgbClr val="000099"/>
                </a:solidFill>
                <a:latin typeface="標楷體" pitchFamily="65" charset="-120"/>
              </a:rPr>
              <a:t>，</a:t>
            </a:r>
            <a:r>
              <a:rPr lang="zh-TW" altLang="zh-TW" sz="2000" b="1" dirty="0" smtClean="0">
                <a:solidFill>
                  <a:srgbClr val="660066"/>
                </a:solidFill>
                <a:latin typeface="標楷體" pitchFamily="65" charset="-120"/>
              </a:rPr>
              <a:t>經</a:t>
            </a:r>
            <a:r>
              <a:rPr lang="zh-TW" altLang="zh-TW" sz="2000" b="1" u="sng" dirty="0" smtClean="0">
                <a:solidFill>
                  <a:srgbClr val="660066"/>
                </a:solidFill>
                <a:latin typeface="標楷體" pitchFamily="65" charset="-120"/>
              </a:rPr>
              <a:t>農村社區土地重劃中央主管機關同意</a:t>
            </a:r>
            <a:r>
              <a:rPr lang="zh-TW" altLang="zh-TW" sz="2000" b="1" dirty="0" smtClean="0">
                <a:solidFill>
                  <a:srgbClr val="660066"/>
                </a:solidFill>
                <a:latin typeface="標楷體" pitchFamily="65" charset="-120"/>
              </a:rPr>
              <a:t>者</a:t>
            </a:r>
            <a:r>
              <a:rPr lang="zh-TW" altLang="en-US" sz="2000" b="1" dirty="0" smtClean="0">
                <a:solidFill>
                  <a:srgbClr val="660066"/>
                </a:solidFill>
                <a:latin typeface="標楷體" pitchFamily="65" charset="-120"/>
              </a:rPr>
              <a:t>，不</a:t>
            </a:r>
            <a:r>
              <a:rPr lang="zh-TW" altLang="en-US" sz="2000" b="1" dirty="0">
                <a:solidFill>
                  <a:srgbClr val="660066"/>
                </a:solidFill>
                <a:latin typeface="標楷體" pitchFamily="65" charset="-120"/>
              </a:rPr>
              <a:t>在</a:t>
            </a:r>
            <a:r>
              <a:rPr lang="zh-TW" altLang="en-US" sz="2000" b="1" dirty="0" smtClean="0">
                <a:solidFill>
                  <a:srgbClr val="660066"/>
                </a:solidFill>
                <a:latin typeface="標楷體" pitchFamily="65" charset="-120"/>
              </a:rPr>
              <a:t>此限。</a:t>
            </a:r>
            <a:endParaRPr lang="en-US" altLang="zh-TW" sz="2000" b="1" dirty="0" smtClean="0">
              <a:solidFill>
                <a:srgbClr val="660066"/>
              </a:solidFill>
              <a:latin typeface="標楷體" pitchFamily="65" charset="-120"/>
            </a:endParaRPr>
          </a:p>
          <a:p>
            <a:pPr marL="182563" indent="-182563" algn="l">
              <a:buFont typeface="Wingdings" pitchFamily="2" charset="2"/>
              <a:buChar char="l"/>
            </a:pPr>
            <a:r>
              <a:rPr lang="zh-TW" altLang="en-US" sz="2000" b="1" dirty="0" smtClean="0">
                <a:solidFill>
                  <a:srgbClr val="000099"/>
                </a:solidFill>
              </a:rPr>
              <a:t>說明：</a:t>
            </a:r>
            <a:r>
              <a:rPr lang="zh-TW" altLang="zh-TW" sz="2000" b="1" dirty="0" smtClean="0">
                <a:solidFill>
                  <a:srgbClr val="000099"/>
                </a:solidFill>
              </a:rPr>
              <a:t>考量內政部</a:t>
            </a:r>
            <a:r>
              <a:rPr lang="zh-TW" altLang="en-US" sz="2000" b="1" dirty="0" smtClean="0">
                <a:solidFill>
                  <a:srgbClr val="000099"/>
                </a:solidFill>
              </a:rPr>
              <a:t>訂</a:t>
            </a:r>
            <a:r>
              <a:rPr lang="zh-TW" altLang="zh-TW" sz="2000" b="1" dirty="0" smtClean="0">
                <a:solidFill>
                  <a:srgbClr val="000099"/>
                </a:solidFill>
              </a:rPr>
              <a:t>有農村社區</a:t>
            </a:r>
            <a:r>
              <a:rPr lang="zh-TW" altLang="zh-TW" sz="2000" b="1" dirty="0" smtClean="0">
                <a:solidFill>
                  <a:srgbClr val="000099"/>
                </a:solidFill>
                <a:latin typeface="標楷體" pitchFamily="65" charset="-120"/>
              </a:rPr>
              <a:t>土地重劃條例之特別法規定</a:t>
            </a:r>
            <a:r>
              <a:rPr lang="zh-TW" altLang="en-US" sz="2000" b="1" dirty="0" smtClean="0">
                <a:solidFill>
                  <a:schemeClr val="tx1"/>
                </a:solidFill>
                <a:latin typeface="標楷體" pitchFamily="65" charset="-120"/>
              </a:rPr>
              <a:t>，</a:t>
            </a:r>
            <a:r>
              <a:rPr lang="zh-TW" altLang="en-US" sz="2000" b="1" u="sng" dirty="0" smtClean="0">
                <a:solidFill>
                  <a:srgbClr val="660066"/>
                </a:solidFill>
                <a:latin typeface="標楷體" pitchFamily="65" charset="-120"/>
              </a:rPr>
              <a:t>原則</a:t>
            </a:r>
            <a:r>
              <a:rPr lang="zh-TW" altLang="zh-TW" sz="2000" b="1" u="sng" dirty="0" smtClean="0">
                <a:solidFill>
                  <a:srgbClr val="660066"/>
                </a:solidFill>
                <a:latin typeface="標楷體" pitchFamily="65" charset="-120"/>
              </a:rPr>
              <a:t>仍應至少</a:t>
            </a:r>
            <a:r>
              <a:rPr lang="zh-TW" altLang="en-US" sz="2000" b="1" u="sng" dirty="0" smtClean="0">
                <a:solidFill>
                  <a:srgbClr val="660066"/>
                </a:solidFill>
                <a:latin typeface="標楷體" pitchFamily="65" charset="-120"/>
              </a:rPr>
              <a:t>為</a:t>
            </a:r>
            <a:r>
              <a:rPr lang="en-US" altLang="zh-TW" sz="2000" b="1" u="sng" dirty="0" smtClean="0">
                <a:solidFill>
                  <a:srgbClr val="660066"/>
                </a:solidFill>
                <a:latin typeface="標楷體" pitchFamily="65" charset="-120"/>
              </a:rPr>
              <a:t>1.5</a:t>
            </a:r>
            <a:r>
              <a:rPr lang="zh-TW" altLang="en-US" sz="2000" b="1" u="sng" dirty="0" smtClean="0">
                <a:solidFill>
                  <a:srgbClr val="660066"/>
                </a:solidFill>
                <a:latin typeface="標楷體" pitchFamily="65" charset="-120"/>
              </a:rPr>
              <a:t>公尺</a:t>
            </a:r>
            <a:r>
              <a:rPr lang="zh-TW" altLang="en-US" sz="2000" b="1" dirty="0" smtClean="0">
                <a:solidFill>
                  <a:schemeClr val="tx1"/>
                </a:solidFill>
                <a:latin typeface="標楷體" pitchFamily="65" charset="-120"/>
              </a:rPr>
              <a:t>，</a:t>
            </a:r>
            <a:r>
              <a:rPr lang="zh-TW" altLang="en-US" sz="2000" b="1" dirty="0" smtClean="0">
                <a:solidFill>
                  <a:srgbClr val="000099"/>
                </a:solidFill>
                <a:latin typeface="標楷體" pitchFamily="65" charset="-120"/>
              </a:rPr>
              <a:t>惟</a:t>
            </a:r>
            <a:r>
              <a:rPr lang="zh-TW" altLang="zh-TW" sz="2000" b="1" dirty="0" smtClean="0">
                <a:solidFill>
                  <a:srgbClr val="000099"/>
                </a:solidFill>
                <a:latin typeface="標楷體" pitchFamily="65" charset="-120"/>
              </a:rPr>
              <a:t>整體規劃確實無法達到</a:t>
            </a:r>
            <a:r>
              <a:rPr lang="en-US" altLang="zh-TW" sz="2000" b="1" dirty="0" smtClean="0">
                <a:solidFill>
                  <a:srgbClr val="000099"/>
                </a:solidFill>
                <a:latin typeface="標楷體" pitchFamily="65" charset="-120"/>
              </a:rPr>
              <a:t>30%</a:t>
            </a:r>
            <a:r>
              <a:rPr lang="zh-TW" altLang="en-US" sz="2000" b="1" dirty="0" smtClean="0">
                <a:solidFill>
                  <a:srgbClr val="000099"/>
                </a:solidFill>
                <a:latin typeface="標楷體" pitchFamily="65" charset="-120"/>
              </a:rPr>
              <a:t>之</a:t>
            </a:r>
            <a:r>
              <a:rPr lang="zh-TW" altLang="zh-TW" sz="2000" b="1" dirty="0" smtClean="0">
                <a:solidFill>
                  <a:srgbClr val="000099"/>
                </a:solidFill>
                <a:latin typeface="標楷體" pitchFamily="65" charset="-120"/>
              </a:rPr>
              <a:t>規定</a:t>
            </a:r>
            <a:r>
              <a:rPr lang="zh-TW" altLang="zh-TW" sz="2000" b="1" dirty="0" smtClean="0">
                <a:solidFill>
                  <a:schemeClr val="tx1"/>
                </a:solidFill>
              </a:rPr>
              <a:t>，</a:t>
            </a:r>
            <a:r>
              <a:rPr lang="zh-TW" altLang="zh-TW" sz="2000" b="1" u="sng" dirty="0" smtClean="0">
                <a:solidFill>
                  <a:srgbClr val="660066"/>
                </a:solidFill>
              </a:rPr>
              <a:t>於經中央主管機關同意之條件下，可不受比例之限制</a:t>
            </a:r>
            <a:r>
              <a:rPr lang="zh-TW" altLang="zh-TW" sz="2000" b="1" dirty="0" smtClean="0">
                <a:solidFill>
                  <a:srgbClr val="660066"/>
                </a:solidFill>
              </a:rPr>
              <a:t>。</a:t>
            </a:r>
            <a:endParaRPr lang="en-US" altLang="zh-TW" sz="2000" b="1" dirty="0" smtClean="0">
              <a:solidFill>
                <a:srgbClr val="660066"/>
              </a:solidFill>
              <a:latin typeface="標楷體" pitchFamily="65" charset="-120"/>
            </a:endParaRPr>
          </a:p>
        </p:txBody>
      </p:sp>
      <p:sp>
        <p:nvSpPr>
          <p:cNvPr id="8" name="五邊形 7"/>
          <p:cNvSpPr/>
          <p:nvPr/>
        </p:nvSpPr>
        <p:spPr bwMode="auto">
          <a:xfrm>
            <a:off x="714348" y="4071942"/>
            <a:ext cx="1857388" cy="1214446"/>
          </a:xfrm>
          <a:prstGeom prst="homePlate">
            <a:avLst>
              <a:gd name="adj" fmla="val 43333"/>
            </a:avLst>
          </a:prstGeom>
          <a:gradFill flip="none" rotWithShape="1">
            <a:gsLst>
              <a:gs pos="0">
                <a:schemeClr val="tx1">
                  <a:lumMod val="10000"/>
                  <a:lumOff val="90000"/>
                  <a:shade val="30000"/>
                  <a:satMod val="115000"/>
                </a:schemeClr>
              </a:gs>
              <a:gs pos="50000">
                <a:schemeClr val="tx1">
                  <a:lumMod val="10000"/>
                  <a:lumOff val="90000"/>
                  <a:shade val="67500"/>
                  <a:satMod val="115000"/>
                </a:schemeClr>
              </a:gs>
              <a:gs pos="100000">
                <a:schemeClr val="tx1">
                  <a:lumMod val="10000"/>
                  <a:lumOff val="90000"/>
                  <a:shade val="100000"/>
                  <a:satMod val="115000"/>
                </a:schemeClr>
              </a:gs>
            </a:gsLst>
            <a:lin ang="2700000" scaled="1"/>
            <a:tileRect/>
          </a:gradFill>
          <a:ln w="9525" algn="ctr">
            <a:solidFill>
              <a:schemeClr val="tx1"/>
            </a:solidFill>
            <a:round/>
            <a:headEnd/>
            <a:tailEnd/>
          </a:ln>
        </p:spPr>
        <p:txBody>
          <a:bodyPr wrap="square" anchor="ctr"/>
          <a:lstStyle/>
          <a:p>
            <a:pPr algn="l">
              <a:defRPr/>
            </a:pPr>
            <a:r>
              <a:rPr lang="zh-TW" altLang="en-US" sz="2000" b="1" dirty="0" smtClean="0">
                <a:solidFill>
                  <a:srgbClr val="000099"/>
                </a:solidFill>
              </a:rPr>
              <a:t>森林區、</a:t>
            </a:r>
            <a:endParaRPr lang="en-US" altLang="zh-TW" sz="2000" b="1" dirty="0" smtClean="0">
              <a:solidFill>
                <a:srgbClr val="000099"/>
              </a:solidFill>
            </a:endParaRPr>
          </a:p>
          <a:p>
            <a:pPr algn="l">
              <a:defRPr/>
            </a:pPr>
            <a:r>
              <a:rPr lang="zh-TW" altLang="en-US" sz="2000" b="1" dirty="0" smtClean="0">
                <a:solidFill>
                  <a:srgbClr val="000099"/>
                </a:solidFill>
              </a:rPr>
              <a:t>山保區、</a:t>
            </a:r>
            <a:endParaRPr lang="en-US" altLang="zh-TW" sz="2000" b="1" dirty="0" smtClean="0">
              <a:solidFill>
                <a:srgbClr val="000099"/>
              </a:solidFill>
            </a:endParaRPr>
          </a:p>
          <a:p>
            <a:pPr algn="l">
              <a:defRPr/>
            </a:pPr>
            <a:r>
              <a:rPr lang="zh-TW" altLang="en-US" sz="2000" b="1" dirty="0" smtClean="0">
                <a:solidFill>
                  <a:srgbClr val="000099"/>
                </a:solidFill>
              </a:rPr>
              <a:t>特專區</a:t>
            </a:r>
          </a:p>
        </p:txBody>
      </p:sp>
      <p:sp>
        <p:nvSpPr>
          <p:cNvPr id="9" name="＞形箭號 8"/>
          <p:cNvSpPr/>
          <p:nvPr/>
        </p:nvSpPr>
        <p:spPr bwMode="auto">
          <a:xfrm>
            <a:off x="1928794" y="4071942"/>
            <a:ext cx="6643734" cy="1214446"/>
          </a:xfrm>
          <a:prstGeom prst="chevron">
            <a:avLst>
              <a:gd name="adj" fmla="val 44104"/>
            </a:avLst>
          </a:prstGeom>
          <a:gradFill flip="none" rotWithShape="1">
            <a:gsLst>
              <a:gs pos="0">
                <a:srgbClr val="FFEFD1"/>
              </a:gs>
              <a:gs pos="64999">
                <a:srgbClr val="F0EBD5"/>
              </a:gs>
              <a:gs pos="100000">
                <a:srgbClr val="D1C39F"/>
              </a:gs>
            </a:gsLst>
            <a:lin ang="13500000" scaled="0"/>
            <a:tileRect/>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66700" indent="-266700" algn="l">
              <a:buFont typeface="Wingdings" pitchFamily="2" charset="2"/>
              <a:buChar char="l"/>
            </a:pPr>
            <a:r>
              <a:rPr lang="zh-TW" altLang="en-US" sz="2000" b="1" dirty="0" smtClean="0">
                <a:solidFill>
                  <a:srgbClr val="000099"/>
                </a:solidFill>
              </a:rPr>
              <a:t>各目的事業主管機關訂有審查規範，</a:t>
            </a:r>
            <a:r>
              <a:rPr lang="zh-TW" altLang="en-US" sz="2000" b="1" u="sng" dirty="0" smtClean="0">
                <a:solidFill>
                  <a:srgbClr val="660066"/>
                </a:solidFill>
              </a:rPr>
              <a:t>依其規範留設具有隔離效果之綠地或保育地</a:t>
            </a:r>
            <a:r>
              <a:rPr lang="zh-TW" altLang="en-US" sz="2000" b="1" dirty="0" smtClean="0">
                <a:solidFill>
                  <a:srgbClr val="000099"/>
                </a:solidFill>
              </a:rPr>
              <a:t>。</a:t>
            </a:r>
            <a:endParaRPr lang="en-US" altLang="zh-TW" sz="2000" b="1" dirty="0" smtClean="0">
              <a:solidFill>
                <a:srgbClr val="000099"/>
              </a:solidFill>
            </a:endParaRPr>
          </a:p>
          <a:p>
            <a:pPr algn="l">
              <a:buFont typeface="Wingdings" pitchFamily="2" charset="2"/>
              <a:buChar char="l"/>
            </a:pPr>
            <a:r>
              <a:rPr lang="zh-TW" altLang="en-US" sz="2000" b="1" dirty="0" smtClean="0">
                <a:solidFill>
                  <a:srgbClr val="000099"/>
                </a:solidFill>
              </a:rPr>
              <a:t>未有規定者，比照</a:t>
            </a:r>
            <a:r>
              <a:rPr lang="zh-TW" altLang="en-US" sz="2000" b="1" u="sng" dirty="0" smtClean="0">
                <a:solidFill>
                  <a:srgbClr val="660066"/>
                </a:solidFill>
              </a:rPr>
              <a:t>一般農業區</a:t>
            </a:r>
            <a:r>
              <a:rPr lang="zh-TW" altLang="en-US" sz="2000" b="1" dirty="0" smtClean="0">
                <a:solidFill>
                  <a:srgbClr val="000099"/>
                </a:solidFill>
              </a:rPr>
              <a:t>之配置原則</a:t>
            </a:r>
            <a:endParaRPr lang="en-US" altLang="zh-TW" sz="2000" b="1" dirty="0" smtClean="0">
              <a:solidFill>
                <a:srgbClr val="000099"/>
              </a:solidFill>
            </a:endParaRPr>
          </a:p>
          <a:p>
            <a:pPr algn="l"/>
            <a:r>
              <a:rPr lang="zh-TW" altLang="en-US" sz="2000" b="1" dirty="0" smtClean="0">
                <a:solidFill>
                  <a:srgbClr val="000099"/>
                </a:solidFill>
              </a:rPr>
              <a:t>　辦理。</a:t>
            </a:r>
            <a:endParaRPr lang="en-US" altLang="zh-TW" sz="2000" b="1" dirty="0" smtClean="0">
              <a:solidFill>
                <a:srgbClr val="000099"/>
              </a:solidFill>
              <a:latin typeface="標楷體" pitchFamily="65" charset="-120"/>
            </a:endParaRPr>
          </a:p>
        </p:txBody>
      </p:sp>
      <p:sp>
        <p:nvSpPr>
          <p:cNvPr id="12" name="五邊形 11"/>
          <p:cNvSpPr/>
          <p:nvPr/>
        </p:nvSpPr>
        <p:spPr bwMode="auto">
          <a:xfrm>
            <a:off x="714348" y="5572140"/>
            <a:ext cx="1857388" cy="1071570"/>
          </a:xfrm>
          <a:prstGeom prst="homePlate">
            <a:avLst>
              <a:gd name="adj" fmla="val 43333"/>
            </a:avLst>
          </a:prstGeom>
          <a:gradFill flip="none" rotWithShape="1">
            <a:gsLst>
              <a:gs pos="0">
                <a:schemeClr val="tx1">
                  <a:lumMod val="10000"/>
                  <a:lumOff val="90000"/>
                  <a:shade val="30000"/>
                  <a:satMod val="115000"/>
                </a:schemeClr>
              </a:gs>
              <a:gs pos="50000">
                <a:schemeClr val="tx1">
                  <a:lumMod val="10000"/>
                  <a:lumOff val="90000"/>
                  <a:shade val="67500"/>
                  <a:satMod val="115000"/>
                </a:schemeClr>
              </a:gs>
              <a:gs pos="100000">
                <a:schemeClr val="tx1">
                  <a:lumMod val="10000"/>
                  <a:lumOff val="90000"/>
                  <a:shade val="100000"/>
                  <a:satMod val="115000"/>
                </a:schemeClr>
              </a:gs>
            </a:gsLst>
            <a:lin ang="2700000" scaled="1"/>
            <a:tileRect/>
          </a:gradFill>
          <a:ln w="9525" algn="ctr">
            <a:solidFill>
              <a:schemeClr val="tx1"/>
            </a:solidFill>
            <a:round/>
            <a:headEnd/>
            <a:tailEnd/>
          </a:ln>
        </p:spPr>
        <p:txBody>
          <a:bodyPr wrap="square" anchor="ctr"/>
          <a:lstStyle/>
          <a:p>
            <a:pPr algn="l">
              <a:defRPr/>
            </a:pPr>
            <a:r>
              <a:rPr lang="zh-TW" altLang="en-US" sz="2000" b="1" dirty="0" smtClean="0">
                <a:solidFill>
                  <a:srgbClr val="000099"/>
                </a:solidFill>
              </a:rPr>
              <a:t>行政院核定之輔導方案</a:t>
            </a:r>
            <a:endParaRPr lang="en-US" altLang="zh-TW" sz="2000" b="1" dirty="0" smtClean="0">
              <a:solidFill>
                <a:srgbClr val="000099"/>
              </a:solidFill>
            </a:endParaRPr>
          </a:p>
        </p:txBody>
      </p:sp>
      <p:sp>
        <p:nvSpPr>
          <p:cNvPr id="13" name="＞形箭號 12"/>
          <p:cNvSpPr/>
          <p:nvPr/>
        </p:nvSpPr>
        <p:spPr bwMode="auto">
          <a:xfrm>
            <a:off x="2000232" y="5572140"/>
            <a:ext cx="6643734" cy="1071570"/>
          </a:xfrm>
          <a:prstGeom prst="chevron">
            <a:avLst>
              <a:gd name="adj" fmla="val 44104"/>
            </a:avLst>
          </a:prstGeom>
          <a:gradFill flip="none" rotWithShape="1">
            <a:gsLst>
              <a:gs pos="0">
                <a:srgbClr val="FFEFD1"/>
              </a:gs>
              <a:gs pos="64999">
                <a:srgbClr val="F0EBD5"/>
              </a:gs>
              <a:gs pos="100000">
                <a:srgbClr val="D1C39F"/>
              </a:gs>
            </a:gsLst>
            <a:lin ang="13500000" scaled="0"/>
            <a:tileRect/>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182563" indent="-182563" algn="l">
              <a:buFont typeface="Wingdings" pitchFamily="2" charset="2"/>
              <a:buChar char="l"/>
            </a:pPr>
            <a:r>
              <a:rPr lang="zh-TW" altLang="zh-TW" sz="2000" b="1" dirty="0" smtClean="0">
                <a:solidFill>
                  <a:srgbClr val="000099"/>
                </a:solidFill>
              </a:rPr>
              <a:t>倘已有訂定相關隔離綠帶或設施之留設規定者，依其規定辦理</a:t>
            </a:r>
            <a:r>
              <a:rPr lang="zh-TW" altLang="en-US" sz="2000" b="1" dirty="0" smtClean="0">
                <a:solidFill>
                  <a:srgbClr val="000099"/>
                </a:solidFill>
              </a:rPr>
              <a:t>。</a:t>
            </a:r>
            <a:endParaRPr lang="en-US" altLang="zh-TW" sz="2000" b="1" u="sng" dirty="0" smtClean="0">
              <a:solidFill>
                <a:srgbClr val="000099"/>
              </a:solidFill>
            </a:endParaRPr>
          </a:p>
        </p:txBody>
      </p:sp>
      <p:sp>
        <p:nvSpPr>
          <p:cNvPr id="20" name="Oval 7"/>
          <p:cNvSpPr>
            <a:spLocks noChangeArrowheads="1"/>
          </p:cNvSpPr>
          <p:nvPr/>
        </p:nvSpPr>
        <p:spPr bwMode="auto">
          <a:xfrm>
            <a:off x="214282" y="2500306"/>
            <a:ext cx="357190" cy="357190"/>
          </a:xfrm>
          <a:prstGeom prst="ellipse">
            <a:avLst/>
          </a:prstGeom>
          <a:solidFill>
            <a:srgbClr val="FF6600"/>
          </a:solidFill>
          <a:ln w="9525" algn="ctr">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en-US" altLang="zh-TW" sz="2800" b="1" dirty="0">
              <a:solidFill>
                <a:schemeClr val="bg1"/>
              </a:solidFill>
              <a:ea typeface="微軟正黑體" pitchFamily="34" charset="-120"/>
            </a:endParaRPr>
          </a:p>
        </p:txBody>
      </p:sp>
      <p:sp>
        <p:nvSpPr>
          <p:cNvPr id="21" name="Oval 7"/>
          <p:cNvSpPr>
            <a:spLocks noChangeArrowheads="1"/>
          </p:cNvSpPr>
          <p:nvPr/>
        </p:nvSpPr>
        <p:spPr bwMode="auto">
          <a:xfrm>
            <a:off x="214282" y="4500570"/>
            <a:ext cx="357190" cy="357190"/>
          </a:xfrm>
          <a:prstGeom prst="ellipse">
            <a:avLst/>
          </a:prstGeom>
          <a:solidFill>
            <a:srgbClr val="FF6600"/>
          </a:solidFill>
          <a:ln w="9525" algn="ctr">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en-US" altLang="zh-TW" sz="2800" b="1" dirty="0">
              <a:solidFill>
                <a:schemeClr val="bg1"/>
              </a:solidFill>
              <a:ea typeface="微軟正黑體" pitchFamily="34" charset="-120"/>
            </a:endParaRPr>
          </a:p>
        </p:txBody>
      </p:sp>
      <p:sp>
        <p:nvSpPr>
          <p:cNvPr id="22" name="Oval 7"/>
          <p:cNvSpPr>
            <a:spLocks noChangeArrowheads="1"/>
          </p:cNvSpPr>
          <p:nvPr/>
        </p:nvSpPr>
        <p:spPr bwMode="auto">
          <a:xfrm>
            <a:off x="214282" y="5929330"/>
            <a:ext cx="357190" cy="357190"/>
          </a:xfrm>
          <a:prstGeom prst="ellipse">
            <a:avLst/>
          </a:prstGeom>
          <a:solidFill>
            <a:srgbClr val="FF6600"/>
          </a:solidFill>
          <a:ln w="9525" algn="ctr">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en-US" altLang="zh-TW" sz="2800" b="1" dirty="0">
              <a:solidFill>
                <a:schemeClr val="bg1"/>
              </a:solidFill>
              <a:ea typeface="微軟正黑體" pitchFamily="34" charset="-12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42</a:t>
            </a:fld>
            <a:endParaRPr lang="en-US" altLang="zh-TW" dirty="0"/>
          </a:p>
        </p:txBody>
      </p:sp>
      <p:sp>
        <p:nvSpPr>
          <p:cNvPr id="5"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隔離綠帶或設施之配置與寬度</a:t>
            </a:r>
          </a:p>
          <a:p>
            <a:pPr>
              <a:defRPr/>
            </a:pPr>
            <a:endParaRPr lang="zh-TW" altLang="en-US" sz="3600" b="1" dirty="0">
              <a:solidFill>
                <a:schemeClr val="tx1"/>
              </a:solidFill>
              <a:latin typeface="標楷體" pitchFamily="65" charset="-120"/>
              <a:sym typeface="Webdings" pitchFamily="18" charset="2"/>
            </a:endParaRPr>
          </a:p>
        </p:txBody>
      </p:sp>
      <p:sp>
        <p:nvSpPr>
          <p:cNvPr id="6" name="內容版面配置區 2"/>
          <p:cNvSpPr txBox="1">
            <a:spLocks/>
          </p:cNvSpPr>
          <p:nvPr/>
        </p:nvSpPr>
        <p:spPr bwMode="auto">
          <a:xfrm>
            <a:off x="500034" y="1000108"/>
            <a:ext cx="8305800" cy="642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40000"/>
              </a:lnSpc>
              <a:spcBef>
                <a:spcPts val="600"/>
              </a:spcBef>
              <a:spcAft>
                <a:spcPct val="0"/>
              </a:spcAft>
              <a:buClrTx/>
              <a:buSzPct val="90000"/>
              <a:buFont typeface="Wingdings" pitchFamily="2" charset="2"/>
              <a:buChar char="l"/>
              <a:tabLst/>
              <a:defRPr/>
            </a:pPr>
            <a:r>
              <a:rPr kumimoji="1" lang="zh-TW" altLang="en-US" sz="2800"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rPr>
              <a:t>第</a:t>
            </a:r>
            <a:r>
              <a:rPr lang="en-US" altLang="zh-TW" sz="2800" b="1" kern="0" dirty="0" smtClean="0">
                <a:solidFill>
                  <a:srgbClr val="003366"/>
                </a:solidFill>
                <a:latin typeface="標楷體" pitchFamily="65" charset="-120"/>
              </a:rPr>
              <a:t>11</a:t>
            </a:r>
            <a:r>
              <a:rPr kumimoji="1" lang="zh-TW" altLang="en-US" sz="2800"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rPr>
              <a:t>點規定</a:t>
            </a:r>
            <a:endParaRPr kumimoji="1" lang="en-US" altLang="zh-TW" sz="2800"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endParaRPr>
          </a:p>
        </p:txBody>
      </p:sp>
      <p:sp>
        <p:nvSpPr>
          <p:cNvPr id="10" name="按鈕形 9"/>
          <p:cNvSpPr/>
          <p:nvPr/>
        </p:nvSpPr>
        <p:spPr bwMode="auto">
          <a:xfrm>
            <a:off x="412636" y="1928802"/>
            <a:ext cx="2143140" cy="1000132"/>
          </a:xfrm>
          <a:prstGeom prst="bevel">
            <a:avLst/>
          </a:prstGeom>
          <a:gradFill>
            <a:gsLst>
              <a:gs pos="0">
                <a:srgbClr val="8488C4"/>
              </a:gs>
              <a:gs pos="53000">
                <a:srgbClr val="D4DEFF"/>
              </a:gs>
              <a:gs pos="83000">
                <a:srgbClr val="D4DEFF"/>
              </a:gs>
              <a:gs pos="100000">
                <a:srgbClr val="96AB94"/>
              </a:gs>
            </a:gsLst>
            <a:lin ang="5400000" scaled="0"/>
          </a:gra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zh-TW" altLang="en-US" b="1" dirty="0" smtClean="0"/>
              <a:t>隔離設施</a:t>
            </a:r>
            <a:endParaRPr lang="en-US" altLang="zh-TW" b="1" dirty="0" smtClean="0"/>
          </a:p>
          <a:p>
            <a:pPr marL="0" marR="0" indent="0" algn="ctr" defTabSz="914400" rtl="0" eaLnBrk="1" fontAlgn="base" latinLnBrk="0" hangingPunct="1">
              <a:lnSpc>
                <a:spcPct val="100000"/>
              </a:lnSpc>
              <a:spcBef>
                <a:spcPct val="0"/>
              </a:spcBef>
              <a:spcAft>
                <a:spcPct val="0"/>
              </a:spcAft>
              <a:buClrTx/>
              <a:buSzTx/>
              <a:buFontTx/>
              <a:buNone/>
              <a:tabLst/>
            </a:pPr>
            <a:r>
              <a:rPr lang="zh-TW" altLang="en-US" b="1" dirty="0" smtClean="0"/>
              <a:t>定義</a:t>
            </a:r>
            <a:endParaRPr kumimoji="1" lang="zh-TW" altLang="en-US" sz="2400" b="1" i="0" u="none" strike="noStrike" cap="none" normalizeH="0" baseline="0" dirty="0" smtClean="0">
              <a:ln>
                <a:noFill/>
              </a:ln>
              <a:solidFill>
                <a:srgbClr val="000000"/>
              </a:solidFill>
              <a:effectLst/>
              <a:latin typeface="Times New Roman" pitchFamily="18" charset="0"/>
              <a:ea typeface="標楷體" pitchFamily="65" charset="-120"/>
            </a:endParaRPr>
          </a:p>
        </p:txBody>
      </p:sp>
      <p:sp>
        <p:nvSpPr>
          <p:cNvPr id="11" name="流程圖: 替代處理程序 10"/>
          <p:cNvSpPr/>
          <p:nvPr/>
        </p:nvSpPr>
        <p:spPr bwMode="auto">
          <a:xfrm>
            <a:off x="2743112" y="1643050"/>
            <a:ext cx="5429288" cy="1500198"/>
          </a:xfrm>
          <a:prstGeom prst="flowChartAlternateProcess">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r>
              <a:rPr lang="zh-TW" altLang="zh-TW" b="1" dirty="0" smtClean="0">
                <a:solidFill>
                  <a:srgbClr val="000099"/>
                </a:solidFill>
                <a:latin typeface="標楷體" panose="03000509000000000000" pitchFamily="65" charset="-120"/>
                <a:ea typeface="標楷體" panose="03000509000000000000" pitchFamily="65" charset="-120"/>
              </a:rPr>
              <a:t>具有隔離效果之</a:t>
            </a:r>
            <a:r>
              <a:rPr lang="zh-TW" altLang="zh-TW" b="1" u="sng" dirty="0" smtClean="0">
                <a:solidFill>
                  <a:srgbClr val="660066"/>
                </a:solidFill>
                <a:latin typeface="標楷體" pitchFamily="65" charset="-120"/>
                <a:ea typeface="標楷體" panose="03000509000000000000" pitchFamily="65" charset="-120"/>
              </a:rPr>
              <a:t>通路、水路、空地、廣場、平面停車場、開放球場、蓄水池及</a:t>
            </a:r>
            <a:r>
              <a:rPr lang="zh-TW" altLang="zh-TW" b="1" u="sng" dirty="0" smtClean="0">
                <a:solidFill>
                  <a:srgbClr val="C00000"/>
                </a:solidFill>
                <a:latin typeface="標楷體" pitchFamily="65" charset="-120"/>
                <a:ea typeface="標楷體" panose="03000509000000000000" pitchFamily="65" charset="-120"/>
              </a:rPr>
              <a:t>滯洪池</a:t>
            </a:r>
            <a:r>
              <a:rPr lang="zh-TW" altLang="zh-TW" b="1" dirty="0" smtClean="0">
                <a:solidFill>
                  <a:srgbClr val="000099"/>
                </a:solidFill>
                <a:latin typeface="標楷體" pitchFamily="65" charset="-120"/>
                <a:ea typeface="標楷體" panose="03000509000000000000" pitchFamily="65" charset="-120"/>
              </a:rPr>
              <a:t>等非建築之開放性設施</a:t>
            </a:r>
            <a:r>
              <a:rPr lang="zh-TW" altLang="zh-TW" b="1" dirty="0" smtClean="0">
                <a:solidFill>
                  <a:srgbClr val="000099"/>
                </a:solidFill>
                <a:latin typeface="標楷體" pitchFamily="65" charset="-120"/>
              </a:rPr>
              <a:t>。</a:t>
            </a:r>
            <a:endParaRPr lang="en-US" altLang="zh-TW" b="1" dirty="0" smtClean="0">
              <a:solidFill>
                <a:srgbClr val="000099"/>
              </a:solidFill>
              <a:latin typeface="標楷體" pitchFamily="65" charset="-120"/>
            </a:endParaRPr>
          </a:p>
        </p:txBody>
      </p:sp>
      <p:sp>
        <p:nvSpPr>
          <p:cNvPr id="12" name="按鈕形 11"/>
          <p:cNvSpPr/>
          <p:nvPr/>
        </p:nvSpPr>
        <p:spPr bwMode="auto">
          <a:xfrm>
            <a:off x="437926" y="3800186"/>
            <a:ext cx="2143140" cy="1000132"/>
          </a:xfrm>
          <a:prstGeom prst="bevel">
            <a:avLst/>
          </a:prstGeom>
          <a:gradFill>
            <a:gsLst>
              <a:gs pos="0">
                <a:srgbClr val="8488C4"/>
              </a:gs>
              <a:gs pos="53000">
                <a:srgbClr val="D4DEFF"/>
              </a:gs>
              <a:gs pos="83000">
                <a:srgbClr val="D4DEFF"/>
              </a:gs>
              <a:gs pos="100000">
                <a:srgbClr val="96AB94"/>
              </a:gs>
            </a:gsLst>
            <a:lin ang="5400000" scaled="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zh-TW" altLang="en-US" b="1" dirty="0" smtClean="0"/>
              <a:t>得依地區農業特性增列</a:t>
            </a:r>
            <a:endParaRPr lang="en-US" altLang="zh-TW" b="1" dirty="0" smtClean="0"/>
          </a:p>
        </p:txBody>
      </p:sp>
      <p:sp>
        <p:nvSpPr>
          <p:cNvPr id="13" name="流程圖: 替代處理程序 12"/>
          <p:cNvSpPr/>
          <p:nvPr/>
        </p:nvSpPr>
        <p:spPr bwMode="auto">
          <a:xfrm>
            <a:off x="2815120" y="3429000"/>
            <a:ext cx="5429288" cy="1500198"/>
          </a:xfrm>
          <a:prstGeom prst="flowChartAlternateProcess">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266700" indent="-266700" algn="just">
              <a:buFont typeface="Wingdings" pitchFamily="2" charset="2"/>
              <a:buChar char="l"/>
            </a:pPr>
            <a:r>
              <a:rPr lang="zh-TW" altLang="zh-TW" b="1" dirty="0" smtClean="0">
                <a:solidFill>
                  <a:srgbClr val="000099"/>
                </a:solidFill>
                <a:latin typeface="標楷體" pitchFamily="65" charset="-120"/>
                <a:ea typeface="標楷體" panose="03000509000000000000" pitchFamily="65" charset="-120"/>
              </a:rPr>
              <a:t>直轄市或縣（市）得依轄區農業用</a:t>
            </a:r>
            <a:r>
              <a:rPr lang="zh-TW" altLang="en-US" b="1" dirty="0" smtClean="0">
                <a:solidFill>
                  <a:srgbClr val="000099"/>
                </a:solidFill>
                <a:latin typeface="標楷體" pitchFamily="65" charset="-120"/>
                <a:ea typeface="標楷體" panose="03000509000000000000" pitchFamily="65" charset="-120"/>
              </a:rPr>
              <a:t>  </a:t>
            </a:r>
            <a:r>
              <a:rPr lang="zh-TW" altLang="zh-TW" b="1" dirty="0" smtClean="0">
                <a:solidFill>
                  <a:srgbClr val="000099"/>
                </a:solidFill>
                <a:latin typeface="標楷體" pitchFamily="65" charset="-120"/>
                <a:ea typeface="標楷體" panose="03000509000000000000" pitchFamily="65" charset="-120"/>
              </a:rPr>
              <a:t>地特性增列具隔離效果之隔離設施項目</a:t>
            </a:r>
            <a:r>
              <a:rPr lang="zh-TW" altLang="en-US" b="1" dirty="0" smtClean="0">
                <a:solidFill>
                  <a:srgbClr val="000099"/>
                </a:solidFill>
                <a:latin typeface="標楷體" pitchFamily="65" charset="-120"/>
                <a:ea typeface="標楷體" panose="03000509000000000000" pitchFamily="65" charset="-120"/>
              </a:rPr>
              <a:t>。</a:t>
            </a:r>
            <a:endParaRPr lang="en-US" altLang="zh-TW" b="1" dirty="0" smtClean="0">
              <a:solidFill>
                <a:srgbClr val="000099"/>
              </a:solidFill>
              <a:latin typeface="標楷體" pitchFamily="65" charset="-120"/>
              <a:ea typeface="標楷體" panose="03000509000000000000" pitchFamily="65" charset="-120"/>
            </a:endParaRPr>
          </a:p>
          <a:p>
            <a:pPr algn="l">
              <a:buFont typeface="Wingdings" pitchFamily="2" charset="2"/>
              <a:buChar char="l"/>
            </a:pPr>
            <a:r>
              <a:rPr lang="zh-TW" altLang="zh-TW" b="1" dirty="0" smtClean="0">
                <a:solidFill>
                  <a:srgbClr val="660066"/>
                </a:solidFill>
                <a:latin typeface="標楷體" pitchFamily="65" charset="-120"/>
                <a:ea typeface="標楷體" panose="03000509000000000000" pitchFamily="65" charset="-120"/>
              </a:rPr>
              <a:t>報中央農業主管機關備查</a:t>
            </a:r>
            <a:r>
              <a:rPr lang="zh-TW" altLang="en-US" b="1" dirty="0" smtClean="0">
                <a:solidFill>
                  <a:srgbClr val="660066"/>
                </a:solidFill>
                <a:latin typeface="標楷體" pitchFamily="65" charset="-120"/>
                <a:ea typeface="標楷體" panose="03000509000000000000" pitchFamily="65" charset="-120"/>
              </a:rPr>
              <a:t>。</a:t>
            </a:r>
            <a:endParaRPr lang="en-US" altLang="zh-TW" b="1" dirty="0" smtClean="0">
              <a:solidFill>
                <a:srgbClr val="660066"/>
              </a:solidFill>
              <a:latin typeface="標楷體" pitchFamily="65" charset="-120"/>
              <a:ea typeface="標楷體" panose="03000509000000000000" pitchFamily="65" charset="-120"/>
            </a:endParaRPr>
          </a:p>
        </p:txBody>
      </p:sp>
      <p:sp>
        <p:nvSpPr>
          <p:cNvPr id="14" name="按鈕形 13"/>
          <p:cNvSpPr/>
          <p:nvPr/>
        </p:nvSpPr>
        <p:spPr bwMode="auto">
          <a:xfrm>
            <a:off x="428596" y="5500702"/>
            <a:ext cx="2143140" cy="1000132"/>
          </a:xfrm>
          <a:prstGeom prst="bevel">
            <a:avLst/>
          </a:prstGeom>
          <a:gradFill>
            <a:gsLst>
              <a:gs pos="0">
                <a:srgbClr val="8488C4"/>
              </a:gs>
              <a:gs pos="53000">
                <a:srgbClr val="D4DEFF"/>
              </a:gs>
              <a:gs pos="83000">
                <a:srgbClr val="D4DEFF"/>
              </a:gs>
              <a:gs pos="100000">
                <a:srgbClr val="96AB94"/>
              </a:gs>
            </a:gsLst>
            <a:lin ang="5400000" scaled="0"/>
          </a:gra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zh-TW" altLang="en-US" b="1" dirty="0" smtClean="0"/>
              <a:t>其他計列項目</a:t>
            </a:r>
            <a:endParaRPr lang="en-US" altLang="zh-TW" b="1" dirty="0" smtClean="0"/>
          </a:p>
        </p:txBody>
      </p:sp>
      <p:sp>
        <p:nvSpPr>
          <p:cNvPr id="15" name="流程圖: 替代處理程序 14"/>
          <p:cNvSpPr/>
          <p:nvPr/>
        </p:nvSpPr>
        <p:spPr bwMode="auto">
          <a:xfrm>
            <a:off x="2887128" y="5214950"/>
            <a:ext cx="5429288" cy="1500198"/>
          </a:xfrm>
          <a:prstGeom prst="flowChartAlternateProcess">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algn="l">
              <a:lnSpc>
                <a:spcPts val="2500"/>
              </a:lnSpc>
              <a:spcBef>
                <a:spcPts val="600"/>
              </a:spcBef>
              <a:defRPr/>
            </a:pPr>
            <a:r>
              <a:rPr lang="zh-TW" altLang="zh-TW" b="1" dirty="0" smtClean="0">
                <a:solidFill>
                  <a:srgbClr val="000099"/>
                </a:solidFill>
                <a:latin typeface="標楷體" panose="03000509000000000000" pitchFamily="65" charset="-120"/>
                <a:ea typeface="標楷體" panose="03000509000000000000" pitchFamily="65" charset="-120"/>
              </a:rPr>
              <a:t>各目的事業計畫審查規定，</a:t>
            </a:r>
            <a:r>
              <a:rPr lang="zh-TW" altLang="zh-TW" b="1" dirty="0" smtClean="0">
                <a:solidFill>
                  <a:srgbClr val="660066"/>
                </a:solidFill>
                <a:latin typeface="標楷體" pitchFamily="65" charset="-120"/>
                <a:ea typeface="標楷體" panose="03000509000000000000" pitchFamily="65" charset="-120"/>
              </a:rPr>
              <a:t>所規劃留設之</a:t>
            </a:r>
            <a:r>
              <a:rPr lang="zh-TW" altLang="zh-TW" b="1" u="sng" dirty="0" smtClean="0">
                <a:solidFill>
                  <a:srgbClr val="660066"/>
                </a:solidFill>
                <a:latin typeface="標楷體" pitchFamily="65" charset="-120"/>
                <a:ea typeface="標楷體" panose="03000509000000000000" pitchFamily="65" charset="-120"/>
              </a:rPr>
              <a:t>綠地或保育地</a:t>
            </a:r>
            <a:r>
              <a:rPr lang="zh-TW" altLang="zh-TW" b="1" dirty="0" smtClean="0">
                <a:solidFill>
                  <a:srgbClr val="660066"/>
                </a:solidFill>
                <a:latin typeface="標楷體" pitchFamily="65" charset="-120"/>
                <a:ea typeface="標楷體" panose="03000509000000000000" pitchFamily="65" charset="-120"/>
              </a:rPr>
              <a:t>，其設置區位具有隔離效果者</a:t>
            </a:r>
            <a:r>
              <a:rPr lang="zh-TW" altLang="zh-TW" b="1" dirty="0" smtClean="0">
                <a:solidFill>
                  <a:srgbClr val="000099"/>
                </a:solidFill>
                <a:latin typeface="標楷體" pitchFamily="65" charset="-120"/>
                <a:ea typeface="標楷體" panose="03000509000000000000" pitchFamily="65" charset="-120"/>
              </a:rPr>
              <a:t>，得併入面積計算。</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00034" y="1000108"/>
            <a:ext cx="8305800" cy="504812"/>
          </a:xfrm>
        </p:spPr>
        <p:txBody>
          <a:bodyPr>
            <a:normAutofit fontScale="77500" lnSpcReduction="20000"/>
          </a:bodyPr>
          <a:lstStyle/>
          <a:p>
            <a:pPr eaLnBrk="1" hangingPunct="1">
              <a:lnSpc>
                <a:spcPct val="140000"/>
              </a:lnSpc>
              <a:spcBef>
                <a:spcPts val="600"/>
              </a:spcBef>
              <a:buFont typeface="Wingdings" pitchFamily="2" charset="2"/>
              <a:buChar char="l"/>
              <a:defRPr/>
            </a:pPr>
            <a:r>
              <a:rPr lang="zh-TW" altLang="en-US" sz="2800" b="1" dirty="0">
                <a:solidFill>
                  <a:srgbClr val="003366"/>
                </a:solidFill>
                <a:latin typeface="標楷體" pitchFamily="65" charset="-120"/>
                <a:ea typeface="標楷體" pitchFamily="65" charset="-120"/>
              </a:rPr>
              <a:t>相關函釋</a:t>
            </a:r>
            <a:endParaRPr lang="en-US" altLang="zh-TW" sz="2800" b="1" dirty="0" smtClean="0">
              <a:solidFill>
                <a:srgbClr val="003366"/>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43</a:t>
            </a:fld>
            <a:endParaRPr lang="en-US" altLang="zh-TW" dirty="0"/>
          </a:p>
        </p:txBody>
      </p:sp>
      <p:sp>
        <p:nvSpPr>
          <p:cNvPr id="5"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隔離綠帶或設施之配置與寬度</a:t>
            </a:r>
          </a:p>
          <a:p>
            <a:pPr>
              <a:defRPr/>
            </a:pPr>
            <a:endParaRPr lang="zh-TW" altLang="en-US" sz="3600" b="1" dirty="0">
              <a:solidFill>
                <a:schemeClr val="tx1"/>
              </a:solidFill>
              <a:latin typeface="標楷體" pitchFamily="65" charset="-120"/>
              <a:sym typeface="Webdings" pitchFamily="18" charset="2"/>
            </a:endParaRPr>
          </a:p>
        </p:txBody>
      </p:sp>
      <p:sp>
        <p:nvSpPr>
          <p:cNvPr id="13" name="圓角矩形 21"/>
          <p:cNvSpPr>
            <a:spLocks noChangeArrowheads="1"/>
          </p:cNvSpPr>
          <p:nvPr/>
        </p:nvSpPr>
        <p:spPr bwMode="auto">
          <a:xfrm>
            <a:off x="179388" y="1606762"/>
            <a:ext cx="8642350" cy="5134605"/>
          </a:xfrm>
          <a:prstGeom prst="roundRect">
            <a:avLst>
              <a:gd name="adj" fmla="val 16667"/>
            </a:avLst>
          </a:prstGeom>
          <a:solidFill>
            <a:srgbClr val="FFFF99">
              <a:alpha val="2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57188" indent="-357188" algn="l"/>
            <a:r>
              <a:rPr lang="en-US" altLang="zh-TW" b="1" dirty="0" smtClean="0">
                <a:solidFill>
                  <a:schemeClr val="tx1"/>
                </a:solidFill>
                <a:latin typeface="標楷體" panose="03000509000000000000" pitchFamily="65" charset="-120"/>
              </a:rPr>
              <a:t>1.</a:t>
            </a:r>
            <a:r>
              <a:rPr lang="zh-TW" altLang="zh-TW" b="1" dirty="0" smtClean="0">
                <a:solidFill>
                  <a:schemeClr val="tx1"/>
                </a:solidFill>
                <a:latin typeface="標楷體" panose="03000509000000000000" pitchFamily="65" charset="-120"/>
              </a:rPr>
              <a:t>審查</a:t>
            </a:r>
            <a:r>
              <a:rPr lang="zh-TW" altLang="zh-TW" b="1" dirty="0">
                <a:solidFill>
                  <a:schemeClr val="tx1"/>
                </a:solidFill>
                <a:latin typeface="標楷體" panose="03000509000000000000" pitchFamily="65" charset="-120"/>
              </a:rPr>
              <a:t>申請農業用地變更使用，涉及分次變更之隔離綠帶或設施</a:t>
            </a:r>
            <a:r>
              <a:rPr lang="zh-TW" altLang="zh-TW" b="1" dirty="0" smtClean="0">
                <a:solidFill>
                  <a:schemeClr val="tx1"/>
                </a:solidFill>
                <a:latin typeface="標楷體" panose="03000509000000000000" pitchFamily="65" charset="-120"/>
              </a:rPr>
              <a:t>設置</a:t>
            </a:r>
            <a:endParaRPr lang="en-US" altLang="zh-TW" dirty="0" smtClean="0">
              <a:solidFill>
                <a:schemeClr val="tx1"/>
              </a:solidFill>
              <a:latin typeface="標楷體" panose="03000509000000000000" pitchFamily="65" charset="-120"/>
            </a:endParaRPr>
          </a:p>
          <a:p>
            <a:pPr marL="342900" lvl="0" indent="-342900" algn="just">
              <a:buFont typeface="Wingdings" panose="05000000000000000000" pitchFamily="2" charset="2"/>
              <a:buChar char="l"/>
            </a:pPr>
            <a:r>
              <a:rPr lang="zh-TW" altLang="zh-TW" dirty="0" smtClean="0">
                <a:solidFill>
                  <a:schemeClr val="tx1"/>
                </a:solidFill>
                <a:latin typeface="標楷體" panose="03000509000000000000" pitchFamily="65" charset="-120"/>
              </a:rPr>
              <a:t>同一</a:t>
            </a:r>
            <a:r>
              <a:rPr lang="zh-TW" altLang="zh-TW" dirty="0">
                <a:solidFill>
                  <a:schemeClr val="tx1"/>
                </a:solidFill>
                <a:latin typeface="標楷體" panose="03000509000000000000" pitchFamily="65" charset="-120"/>
              </a:rPr>
              <a:t>興辦事業計畫申請</a:t>
            </a:r>
            <a:r>
              <a:rPr lang="en-US" altLang="zh-TW" dirty="0">
                <a:solidFill>
                  <a:schemeClr val="tx1"/>
                </a:solidFill>
                <a:latin typeface="標楷體" panose="03000509000000000000" pitchFamily="65" charset="-120"/>
              </a:rPr>
              <a:t>2</a:t>
            </a:r>
            <a:r>
              <a:rPr lang="zh-TW" altLang="zh-TW" dirty="0">
                <a:solidFill>
                  <a:schemeClr val="tx1"/>
                </a:solidFill>
                <a:latin typeface="標楷體" panose="03000509000000000000" pitchFamily="65" charset="-120"/>
              </a:rPr>
              <a:t>次</a:t>
            </a:r>
            <a:r>
              <a:rPr lang="en-US" altLang="zh-TW" dirty="0">
                <a:solidFill>
                  <a:schemeClr val="tx1"/>
                </a:solidFill>
                <a:latin typeface="標楷體" panose="03000509000000000000" pitchFamily="65" charset="-120"/>
              </a:rPr>
              <a:t>(</a:t>
            </a:r>
            <a:r>
              <a:rPr lang="zh-TW" altLang="zh-TW" dirty="0">
                <a:solidFill>
                  <a:schemeClr val="tx1"/>
                </a:solidFill>
                <a:latin typeface="標楷體" panose="03000509000000000000" pitchFamily="65" charset="-120"/>
              </a:rPr>
              <a:t>含</a:t>
            </a:r>
            <a:r>
              <a:rPr lang="en-US" altLang="zh-TW" dirty="0">
                <a:solidFill>
                  <a:schemeClr val="tx1"/>
                </a:solidFill>
                <a:latin typeface="標楷體" panose="03000509000000000000" pitchFamily="65" charset="-120"/>
              </a:rPr>
              <a:t>)</a:t>
            </a:r>
            <a:r>
              <a:rPr lang="zh-TW" altLang="zh-TW" dirty="0">
                <a:solidFill>
                  <a:schemeClr val="tx1"/>
                </a:solidFill>
                <a:latin typeface="標楷體" panose="03000509000000000000" pitchFamily="65" charset="-120"/>
              </a:rPr>
              <a:t>以上之農業用地變更編定，</a:t>
            </a:r>
            <a:r>
              <a:rPr lang="zh-TW" altLang="zh-TW" u="sng" dirty="0">
                <a:solidFill>
                  <a:srgbClr val="660066"/>
                </a:solidFill>
                <a:latin typeface="標楷體" panose="03000509000000000000" pitchFamily="65" charset="-120"/>
              </a:rPr>
              <a:t>以累計其興辦事業計畫面積後</a:t>
            </a:r>
            <a:r>
              <a:rPr lang="zh-TW" altLang="zh-TW" dirty="0">
                <a:solidFill>
                  <a:schemeClr val="tx1"/>
                </a:solidFill>
                <a:latin typeface="標楷體" panose="03000509000000000000" pitchFamily="65" charset="-120"/>
              </a:rPr>
              <a:t>，</a:t>
            </a:r>
            <a:r>
              <a:rPr lang="zh-TW" altLang="zh-TW" u="sng" dirty="0" smtClean="0">
                <a:solidFill>
                  <a:srgbClr val="660066"/>
                </a:solidFill>
                <a:latin typeface="標楷體" panose="03000509000000000000" pitchFamily="65" charset="-120"/>
              </a:rPr>
              <a:t>再計算</a:t>
            </a:r>
            <a:r>
              <a:rPr lang="zh-TW" altLang="zh-TW" u="sng" dirty="0">
                <a:solidFill>
                  <a:srgbClr val="660066"/>
                </a:solidFill>
                <a:latin typeface="標楷體" panose="03000509000000000000" pitchFamily="65" charset="-120"/>
              </a:rPr>
              <a:t>隔離綠帶或設施之留設寬度，非僅以該次申請變更之用地面積</a:t>
            </a:r>
            <a:r>
              <a:rPr lang="zh-TW" altLang="zh-TW" u="sng" dirty="0" smtClean="0">
                <a:solidFill>
                  <a:srgbClr val="660066"/>
                </a:solidFill>
                <a:latin typeface="標楷體" panose="03000509000000000000" pitchFamily="65" charset="-120"/>
              </a:rPr>
              <a:t>認定</a:t>
            </a:r>
            <a:r>
              <a:rPr lang="zh-TW" altLang="zh-TW" dirty="0" smtClean="0">
                <a:solidFill>
                  <a:schemeClr val="tx1"/>
                </a:solidFill>
                <a:latin typeface="標楷體" panose="03000509000000000000" pitchFamily="65" charset="-120"/>
              </a:rPr>
              <a:t>。</a:t>
            </a:r>
            <a:endParaRPr lang="en-US" altLang="zh-TW" dirty="0" smtClean="0">
              <a:solidFill>
                <a:schemeClr val="tx1"/>
              </a:solidFill>
              <a:latin typeface="標楷體" panose="03000509000000000000" pitchFamily="65" charset="-120"/>
            </a:endParaRPr>
          </a:p>
          <a:p>
            <a:pPr lvl="0" algn="just"/>
            <a:endParaRPr lang="en-US" altLang="zh-TW" dirty="0" smtClean="0">
              <a:solidFill>
                <a:schemeClr val="tx1"/>
              </a:solidFill>
              <a:latin typeface="標楷體" panose="03000509000000000000" pitchFamily="65" charset="-120"/>
            </a:endParaRPr>
          </a:p>
          <a:p>
            <a:pPr algn="just"/>
            <a:r>
              <a:rPr lang="en-US" altLang="zh-TW" b="1" dirty="0" smtClean="0">
                <a:solidFill>
                  <a:schemeClr val="tx1"/>
                </a:solidFill>
                <a:latin typeface="標楷體" panose="03000509000000000000" pitchFamily="65" charset="-120"/>
              </a:rPr>
              <a:t>2.</a:t>
            </a:r>
            <a:r>
              <a:rPr lang="zh-TW" altLang="en-US" b="1" dirty="0" smtClean="0">
                <a:solidFill>
                  <a:schemeClr val="tx1"/>
                </a:solidFill>
                <a:latin typeface="標楷體" panose="03000509000000000000" pitchFamily="65" charset="-120"/>
              </a:rPr>
              <a:t>農地</a:t>
            </a:r>
            <a:r>
              <a:rPr lang="zh-TW" altLang="en-US" b="1" dirty="0">
                <a:solidFill>
                  <a:schemeClr val="tx1"/>
                </a:solidFill>
                <a:latin typeface="標楷體" panose="03000509000000000000" pitchFamily="65" charset="-120"/>
              </a:rPr>
              <a:t>變更</a:t>
            </a:r>
            <a:r>
              <a:rPr lang="zh-TW" altLang="zh-TW" b="1" dirty="0">
                <a:solidFill>
                  <a:schemeClr val="tx1"/>
                </a:solidFill>
                <a:latin typeface="標楷體" panose="03000509000000000000" pitchFamily="65" charset="-120"/>
              </a:rPr>
              <a:t>緊鄰水利用地留設隔離綠帶或設施</a:t>
            </a:r>
            <a:r>
              <a:rPr lang="zh-TW" altLang="en-US" b="1" dirty="0">
                <a:solidFill>
                  <a:schemeClr val="tx1"/>
                </a:solidFill>
                <a:latin typeface="標楷體" panose="03000509000000000000" pitchFamily="65" charset="-120"/>
              </a:rPr>
              <a:t>之</a:t>
            </a:r>
            <a:r>
              <a:rPr lang="zh-TW" altLang="en-US" b="1" dirty="0" smtClean="0">
                <a:solidFill>
                  <a:schemeClr val="tx1"/>
                </a:solidFill>
                <a:latin typeface="標楷體" panose="03000509000000000000" pitchFamily="65" charset="-120"/>
              </a:rPr>
              <a:t>疑義</a:t>
            </a:r>
            <a:endParaRPr lang="en-US" altLang="zh-TW" b="1" dirty="0" smtClean="0">
              <a:solidFill>
                <a:schemeClr val="tx1"/>
              </a:solidFill>
              <a:latin typeface="標楷體" panose="03000509000000000000" pitchFamily="65" charset="-120"/>
            </a:endParaRPr>
          </a:p>
          <a:p>
            <a:pPr marL="342900" indent="-342900" algn="just">
              <a:buFont typeface="Wingdings" panose="05000000000000000000" pitchFamily="2" charset="2"/>
              <a:buChar char="l"/>
            </a:pPr>
            <a:r>
              <a:rPr lang="zh-TW" altLang="zh-TW" dirty="0" smtClean="0">
                <a:solidFill>
                  <a:schemeClr val="tx1"/>
                </a:solidFill>
                <a:latin typeface="標楷體" panose="03000509000000000000" pitchFamily="65" charset="-120"/>
              </a:rPr>
              <a:t>水利</a:t>
            </a:r>
            <a:r>
              <a:rPr lang="zh-TW" altLang="zh-TW" dirty="0">
                <a:solidFill>
                  <a:schemeClr val="tx1"/>
                </a:solidFill>
                <a:latin typeface="標楷體" panose="03000509000000000000" pitchFamily="65" charset="-120"/>
              </a:rPr>
              <a:t>用地如係作為</a:t>
            </a:r>
            <a:r>
              <a:rPr lang="zh-TW" altLang="zh-TW" u="sng" dirty="0">
                <a:solidFill>
                  <a:srgbClr val="660066"/>
                </a:solidFill>
                <a:latin typeface="標楷體" panose="03000509000000000000" pitchFamily="65" charset="-120"/>
              </a:rPr>
              <a:t>農業生產灌溉排水用途</a:t>
            </a:r>
            <a:r>
              <a:rPr lang="zh-TW" altLang="zh-TW" dirty="0" smtClean="0">
                <a:solidFill>
                  <a:schemeClr val="tx1"/>
                </a:solidFill>
                <a:latin typeface="標楷體" panose="03000509000000000000" pitchFamily="65" charset="-120"/>
              </a:rPr>
              <a:t>者，</a:t>
            </a:r>
            <a:r>
              <a:rPr lang="zh-TW" altLang="zh-TW" dirty="0">
                <a:solidFill>
                  <a:schemeClr val="tx1"/>
                </a:solidFill>
                <a:latin typeface="標楷體" panose="03000509000000000000" pitchFamily="65" charset="-120"/>
              </a:rPr>
              <a:t>應屬農業用地</a:t>
            </a:r>
            <a:r>
              <a:rPr lang="zh-TW" altLang="zh-TW" dirty="0" smtClean="0">
                <a:solidFill>
                  <a:schemeClr val="tx1"/>
                </a:solidFill>
                <a:latin typeface="標楷體" panose="03000509000000000000" pitchFamily="65" charset="-120"/>
              </a:rPr>
              <a:t>範疇，</a:t>
            </a:r>
            <a:r>
              <a:rPr lang="zh-TW" altLang="zh-TW" u="sng" dirty="0" smtClean="0">
                <a:solidFill>
                  <a:srgbClr val="660066"/>
                </a:solidFill>
                <a:latin typeface="標楷體" panose="03000509000000000000" pitchFamily="65" charset="-120"/>
              </a:rPr>
              <a:t>仍</a:t>
            </a:r>
            <a:r>
              <a:rPr lang="zh-TW" altLang="zh-TW" u="sng" dirty="0">
                <a:solidFill>
                  <a:srgbClr val="660066"/>
                </a:solidFill>
                <a:latin typeface="標楷體" panose="03000509000000000000" pitchFamily="65" charset="-120"/>
              </a:rPr>
              <a:t>應規劃設置適當寬度之隔離綠帶或設施</a:t>
            </a:r>
            <a:r>
              <a:rPr lang="zh-TW" altLang="zh-TW" dirty="0" smtClean="0">
                <a:solidFill>
                  <a:schemeClr val="tx1"/>
                </a:solidFill>
                <a:latin typeface="標楷體" panose="03000509000000000000" pitchFamily="65" charset="-120"/>
              </a:rPr>
              <a:t>。</a:t>
            </a:r>
            <a:endParaRPr lang="en-US" altLang="zh-TW" dirty="0" smtClean="0">
              <a:solidFill>
                <a:schemeClr val="tx1"/>
              </a:solidFill>
              <a:latin typeface="標楷體" panose="03000509000000000000" pitchFamily="65" charset="-120"/>
            </a:endParaRPr>
          </a:p>
          <a:p>
            <a:pPr marL="342900" indent="-342900" algn="just">
              <a:buFont typeface="Wingdings" panose="05000000000000000000" pitchFamily="2" charset="2"/>
              <a:buChar char="l"/>
            </a:pPr>
            <a:r>
              <a:rPr lang="zh-TW" altLang="en-US" dirty="0">
                <a:solidFill>
                  <a:schemeClr val="tx1"/>
                </a:solidFill>
                <a:latin typeface="標楷體" panose="03000509000000000000" pitchFamily="65" charset="-120"/>
              </a:rPr>
              <a:t>倘</a:t>
            </a:r>
            <a:r>
              <a:rPr lang="zh-TW" altLang="zh-TW" dirty="0">
                <a:solidFill>
                  <a:schemeClr val="tx1"/>
                </a:solidFill>
                <a:latin typeface="標楷體" panose="03000509000000000000" pitchFamily="65" charset="-120"/>
              </a:rPr>
              <a:t>農業用地變更</a:t>
            </a:r>
            <a:r>
              <a:rPr lang="zh-TW" altLang="en-US" dirty="0">
                <a:solidFill>
                  <a:schemeClr val="tx1"/>
                </a:solidFill>
                <a:latin typeface="標楷體" panose="03000509000000000000" pitchFamily="65" charset="-120"/>
              </a:rPr>
              <a:t>毗鄰</a:t>
            </a:r>
            <a:r>
              <a:rPr lang="zh-TW" altLang="zh-TW" u="sng" dirty="0">
                <a:solidFill>
                  <a:srgbClr val="660066"/>
                </a:solidFill>
                <a:latin typeface="標楷體" panose="03000509000000000000" pitchFamily="65" charset="-120"/>
              </a:rPr>
              <a:t>非屬農業灌排使用樣態</a:t>
            </a:r>
            <a:r>
              <a:rPr lang="zh-TW" altLang="zh-TW" dirty="0">
                <a:solidFill>
                  <a:schemeClr val="tx1"/>
                </a:solidFill>
                <a:latin typeface="標楷體" panose="03000509000000000000" pitchFamily="65" charset="-120"/>
              </a:rPr>
              <a:t>之水利用地</a:t>
            </a:r>
            <a:r>
              <a:rPr lang="en-US" altLang="zh-TW" dirty="0">
                <a:solidFill>
                  <a:schemeClr val="tx1"/>
                </a:solidFill>
                <a:latin typeface="標楷體" panose="03000509000000000000" pitchFamily="65" charset="-120"/>
              </a:rPr>
              <a:t>(</a:t>
            </a:r>
            <a:r>
              <a:rPr lang="zh-TW" altLang="zh-TW" dirty="0">
                <a:solidFill>
                  <a:schemeClr val="tx1"/>
                </a:solidFill>
                <a:latin typeface="標楷體" panose="03000509000000000000" pitchFamily="65" charset="-120"/>
              </a:rPr>
              <a:t>水道、水路、河川、溝渠等</a:t>
            </a:r>
            <a:r>
              <a:rPr lang="en-US" altLang="zh-TW" dirty="0">
                <a:solidFill>
                  <a:schemeClr val="tx1"/>
                </a:solidFill>
                <a:latin typeface="標楷體" panose="03000509000000000000" pitchFamily="65" charset="-120"/>
              </a:rPr>
              <a:t>)</a:t>
            </a:r>
            <a:r>
              <a:rPr lang="zh-TW" altLang="en-US" dirty="0">
                <a:solidFill>
                  <a:schemeClr val="tx1"/>
                </a:solidFill>
                <a:latin typeface="標楷體" panose="03000509000000000000" pitchFamily="65" charset="-120"/>
              </a:rPr>
              <a:t>，</a:t>
            </a:r>
            <a:r>
              <a:rPr lang="zh-TW" altLang="zh-TW" u="sng" dirty="0">
                <a:solidFill>
                  <a:srgbClr val="660066"/>
                </a:solidFill>
                <a:latin typeface="標楷體" panose="03000509000000000000" pitchFamily="65" charset="-120"/>
              </a:rPr>
              <a:t>可免留設隔離綠帶或設施</a:t>
            </a:r>
            <a:r>
              <a:rPr lang="zh-TW" altLang="zh-TW" dirty="0" smtClean="0">
                <a:solidFill>
                  <a:schemeClr val="tx1"/>
                </a:solidFill>
                <a:latin typeface="標楷體" panose="03000509000000000000" pitchFamily="65" charset="-120"/>
              </a:rPr>
              <a:t>。</a:t>
            </a:r>
            <a:endParaRPr lang="zh-TW" altLang="zh-TW" dirty="0">
              <a:solidFill>
                <a:schemeClr val="tx1"/>
              </a:solidFill>
              <a:latin typeface="標楷體" panose="03000509000000000000" pitchFamily="65" charset="-120"/>
            </a:endParaRPr>
          </a:p>
          <a:p>
            <a:pPr marL="342900" indent="-342900" algn="just">
              <a:buFont typeface="Wingdings" panose="05000000000000000000" pitchFamily="2" charset="2"/>
              <a:buChar char="u"/>
            </a:pPr>
            <a:endParaRPr lang="en-US" altLang="zh-TW" b="1" dirty="0">
              <a:solidFill>
                <a:schemeClr val="tx1"/>
              </a:solidFill>
              <a:latin typeface="標楷體" panose="03000509000000000000" pitchFamily="65" charset="-120"/>
            </a:endParaRPr>
          </a:p>
          <a:p>
            <a:pPr marL="342900" indent="-342900" algn="l">
              <a:buFont typeface="Wingdings" panose="05000000000000000000" pitchFamily="2" charset="2"/>
              <a:buChar char="l"/>
            </a:pPr>
            <a:endParaRPr lang="en-US" altLang="zh-TW" b="1" dirty="0">
              <a:solidFill>
                <a:schemeClr val="tx1"/>
              </a:solidFill>
              <a:latin typeface="標楷體" panose="03000509000000000000" pitchFamily="65" charset="-120"/>
            </a:endParaRPr>
          </a:p>
        </p:txBody>
      </p:sp>
    </p:spTree>
    <p:extLst>
      <p:ext uri="{BB962C8B-B14F-4D97-AF65-F5344CB8AC3E}">
        <p14:creationId xmlns:p14="http://schemas.microsoft.com/office/powerpoint/2010/main" val="322925312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00034" y="1000108"/>
            <a:ext cx="8305800" cy="504812"/>
          </a:xfrm>
        </p:spPr>
        <p:txBody>
          <a:bodyPr>
            <a:normAutofit fontScale="77500" lnSpcReduction="20000"/>
          </a:bodyPr>
          <a:lstStyle/>
          <a:p>
            <a:pPr eaLnBrk="1" hangingPunct="1">
              <a:lnSpc>
                <a:spcPct val="140000"/>
              </a:lnSpc>
              <a:spcBef>
                <a:spcPts val="600"/>
              </a:spcBef>
              <a:buFont typeface="Wingdings" pitchFamily="2" charset="2"/>
              <a:buChar char="l"/>
              <a:defRPr/>
            </a:pPr>
            <a:r>
              <a:rPr lang="zh-TW" altLang="en-US" sz="2800" b="1" dirty="0">
                <a:solidFill>
                  <a:srgbClr val="003366"/>
                </a:solidFill>
                <a:latin typeface="標楷體" pitchFamily="65" charset="-120"/>
                <a:ea typeface="標楷體" pitchFamily="65" charset="-120"/>
              </a:rPr>
              <a:t>相關函釋</a:t>
            </a:r>
            <a:endParaRPr lang="en-US" altLang="zh-TW" sz="2800" b="1" dirty="0" smtClean="0">
              <a:solidFill>
                <a:srgbClr val="003366"/>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44</a:t>
            </a:fld>
            <a:endParaRPr lang="en-US" altLang="zh-TW" dirty="0"/>
          </a:p>
        </p:txBody>
      </p:sp>
      <p:sp>
        <p:nvSpPr>
          <p:cNvPr id="5"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隔離綠帶或設施之配置與寬度</a:t>
            </a:r>
          </a:p>
          <a:p>
            <a:pPr>
              <a:defRPr/>
            </a:pPr>
            <a:endParaRPr lang="zh-TW" altLang="en-US" sz="3600" b="1" dirty="0">
              <a:solidFill>
                <a:schemeClr val="tx1"/>
              </a:solidFill>
              <a:latin typeface="標楷體" pitchFamily="65" charset="-120"/>
              <a:sym typeface="Webdings" pitchFamily="18" charset="2"/>
            </a:endParaRPr>
          </a:p>
        </p:txBody>
      </p:sp>
      <p:sp>
        <p:nvSpPr>
          <p:cNvPr id="13" name="圓角矩形 21"/>
          <p:cNvSpPr>
            <a:spLocks noChangeArrowheads="1"/>
          </p:cNvSpPr>
          <p:nvPr/>
        </p:nvSpPr>
        <p:spPr bwMode="auto">
          <a:xfrm>
            <a:off x="179388" y="1606763"/>
            <a:ext cx="8642350" cy="4774566"/>
          </a:xfrm>
          <a:prstGeom prst="roundRect">
            <a:avLst>
              <a:gd name="adj" fmla="val 16667"/>
            </a:avLst>
          </a:prstGeom>
          <a:solidFill>
            <a:srgbClr val="FFFF99">
              <a:alpha val="2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lnSpc>
                <a:spcPts val="3200"/>
              </a:lnSpc>
            </a:pPr>
            <a:r>
              <a:rPr lang="en-US" altLang="zh-TW" b="1" dirty="0" smtClean="0">
                <a:solidFill>
                  <a:schemeClr val="tx1"/>
                </a:solidFill>
                <a:latin typeface="標楷體" panose="03000509000000000000" pitchFamily="65" charset="-120"/>
              </a:rPr>
              <a:t>3.</a:t>
            </a:r>
            <a:r>
              <a:rPr lang="zh-TW" altLang="zh-TW" b="1" dirty="0" smtClean="0">
                <a:solidFill>
                  <a:schemeClr val="tx1"/>
                </a:solidFill>
                <a:latin typeface="標楷體" panose="03000509000000000000" pitchFamily="65" charset="-120"/>
              </a:rPr>
              <a:t>屋簷</a:t>
            </a:r>
            <a:r>
              <a:rPr lang="zh-TW" altLang="zh-TW" b="1" dirty="0">
                <a:solidFill>
                  <a:schemeClr val="tx1"/>
                </a:solidFill>
                <a:latin typeface="標楷體" panose="03000509000000000000" pitchFamily="65" charset="-120"/>
              </a:rPr>
              <a:t>突出建築物外牆範圍，是否可計入隔離綠帶及</a:t>
            </a:r>
            <a:r>
              <a:rPr lang="zh-TW" altLang="zh-TW" b="1" dirty="0" smtClean="0">
                <a:solidFill>
                  <a:schemeClr val="tx1"/>
                </a:solidFill>
                <a:latin typeface="標楷體" panose="03000509000000000000" pitchFamily="65" charset="-120"/>
              </a:rPr>
              <a:t>設施</a:t>
            </a:r>
            <a:endParaRPr lang="en-US" altLang="zh-TW" b="1" dirty="0">
              <a:solidFill>
                <a:schemeClr val="tx1"/>
              </a:solidFill>
              <a:latin typeface="標楷體" panose="03000509000000000000" pitchFamily="65" charset="-120"/>
            </a:endParaRPr>
          </a:p>
          <a:p>
            <a:pPr marL="342900" lvl="0" indent="-342900" algn="just">
              <a:lnSpc>
                <a:spcPts val="3200"/>
              </a:lnSpc>
              <a:buClr>
                <a:schemeClr val="tx1"/>
              </a:buClr>
              <a:buFont typeface="Wingdings" panose="05000000000000000000" pitchFamily="2" charset="2"/>
              <a:buChar char="l"/>
            </a:pPr>
            <a:r>
              <a:rPr lang="zh-TW" altLang="zh-TW" u="sng" dirty="0">
                <a:solidFill>
                  <a:srgbClr val="660066"/>
                </a:solidFill>
                <a:latin typeface="標楷體" panose="03000509000000000000" pitchFamily="65" charset="-120"/>
              </a:rPr>
              <a:t>屋簷突出建築物外牆之垂直投影面積</a:t>
            </a:r>
            <a:r>
              <a:rPr lang="zh-TW" altLang="zh-TW" dirty="0">
                <a:solidFill>
                  <a:schemeClr val="tx1"/>
                </a:solidFill>
                <a:latin typeface="標楷體" panose="03000509000000000000" pitchFamily="65" charset="-120"/>
              </a:rPr>
              <a:t>，因造成遮光效果，不利作物生長，又確認</a:t>
            </a:r>
            <a:r>
              <a:rPr lang="zh-TW" altLang="zh-TW" dirty="0" smtClean="0">
                <a:solidFill>
                  <a:schemeClr val="tx1"/>
                </a:solidFill>
                <a:latin typeface="標楷體" panose="03000509000000000000" pitchFamily="65" charset="-120"/>
              </a:rPr>
              <a:t>屬事業</a:t>
            </a:r>
            <a:r>
              <a:rPr lang="zh-TW" altLang="zh-TW" dirty="0">
                <a:solidFill>
                  <a:schemeClr val="tx1"/>
                </a:solidFill>
                <a:latin typeface="標楷體" panose="03000509000000000000" pitchFamily="65" charset="-120"/>
              </a:rPr>
              <a:t>設施使用範圍，且未具非建築之開放性質，</a:t>
            </a:r>
            <a:r>
              <a:rPr lang="zh-TW" altLang="zh-TW" u="sng" dirty="0">
                <a:solidFill>
                  <a:srgbClr val="660066"/>
                </a:solidFill>
                <a:latin typeface="標楷體" panose="03000509000000000000" pitchFamily="65" charset="-120"/>
              </a:rPr>
              <a:t>不宜計</a:t>
            </a:r>
            <a:r>
              <a:rPr lang="zh-TW" altLang="zh-TW" u="sng" dirty="0" smtClean="0">
                <a:solidFill>
                  <a:srgbClr val="660066"/>
                </a:solidFill>
                <a:latin typeface="標楷體" panose="03000509000000000000" pitchFamily="65" charset="-120"/>
              </a:rPr>
              <a:t>入留</a:t>
            </a:r>
            <a:r>
              <a:rPr lang="zh-TW" altLang="zh-TW" u="sng" dirty="0">
                <a:solidFill>
                  <a:srgbClr val="660066"/>
                </a:solidFill>
                <a:latin typeface="標楷體" panose="03000509000000000000" pitchFamily="65" charset="-120"/>
              </a:rPr>
              <a:t>設之隔離綠帶或設施</a:t>
            </a:r>
            <a:r>
              <a:rPr lang="zh-TW" altLang="zh-TW" u="sng" dirty="0" smtClean="0">
                <a:solidFill>
                  <a:srgbClr val="660066"/>
                </a:solidFill>
                <a:latin typeface="標楷體" panose="03000509000000000000" pitchFamily="65" charset="-120"/>
              </a:rPr>
              <a:t>面積</a:t>
            </a:r>
            <a:r>
              <a:rPr lang="zh-TW" altLang="zh-TW" dirty="0" smtClean="0">
                <a:solidFill>
                  <a:schemeClr val="tx1"/>
                </a:solidFill>
                <a:latin typeface="標楷體" panose="03000509000000000000" pitchFamily="65" charset="-120"/>
              </a:rPr>
              <a:t>。</a:t>
            </a:r>
            <a:endParaRPr lang="en-US" altLang="zh-TW" dirty="0" smtClean="0">
              <a:solidFill>
                <a:schemeClr val="tx1"/>
              </a:solidFill>
              <a:latin typeface="標楷體" panose="03000509000000000000" pitchFamily="65" charset="-120"/>
            </a:endParaRPr>
          </a:p>
          <a:p>
            <a:pPr marL="342900" indent="-342900" algn="just">
              <a:lnSpc>
                <a:spcPts val="3200"/>
              </a:lnSpc>
              <a:spcBef>
                <a:spcPts val="600"/>
              </a:spcBef>
              <a:buFont typeface="Wingdings" panose="05000000000000000000" pitchFamily="2" charset="2"/>
              <a:buChar char="l"/>
            </a:pPr>
            <a:r>
              <a:rPr lang="zh-TW" altLang="zh-TW" dirty="0">
                <a:solidFill>
                  <a:schemeClr val="tx1"/>
                </a:solidFill>
                <a:latin typeface="標楷體" panose="03000509000000000000" pitchFamily="65" charset="-120"/>
              </a:rPr>
              <a:t>直轄市或縣市政府於</a:t>
            </a:r>
            <a:r>
              <a:rPr lang="zh-TW" altLang="zh-TW" dirty="0" smtClean="0">
                <a:solidFill>
                  <a:schemeClr val="tx1"/>
                </a:solidFill>
                <a:latin typeface="標楷體" panose="03000509000000000000" pitchFamily="65" charset="-120"/>
              </a:rPr>
              <a:t>審查時，</a:t>
            </a:r>
            <a:r>
              <a:rPr lang="zh-TW" altLang="en-US" dirty="0">
                <a:solidFill>
                  <a:schemeClr val="tx1"/>
                </a:solidFill>
                <a:latin typeface="標楷體" panose="03000509000000000000" pitchFamily="65" charset="-120"/>
              </a:rPr>
              <a:t>得</a:t>
            </a:r>
            <a:r>
              <a:rPr lang="zh-TW" altLang="zh-TW" dirty="0" smtClean="0">
                <a:solidFill>
                  <a:schemeClr val="tx1"/>
                </a:solidFill>
                <a:latin typeface="標楷體" panose="03000509000000000000" pitchFamily="65" charset="-120"/>
              </a:rPr>
              <a:t>視</a:t>
            </a:r>
            <a:r>
              <a:rPr lang="zh-TW" altLang="zh-TW" dirty="0">
                <a:solidFill>
                  <a:schemeClr val="tx1"/>
                </a:solidFill>
                <a:latin typeface="標楷體" panose="03000509000000000000" pitchFamily="65" charset="-120"/>
              </a:rPr>
              <a:t>情</a:t>
            </a:r>
            <a:r>
              <a:rPr lang="zh-TW" altLang="zh-TW" dirty="0" smtClean="0">
                <a:solidFill>
                  <a:schemeClr val="tx1"/>
                </a:solidFill>
                <a:latin typeface="標楷體" panose="03000509000000000000" pitchFamily="65" charset="-120"/>
              </a:rPr>
              <a:t>要求</a:t>
            </a:r>
            <a:r>
              <a:rPr lang="zh-TW" altLang="en-US" dirty="0" smtClean="0">
                <a:solidFill>
                  <a:schemeClr val="tx1"/>
                </a:solidFill>
                <a:latin typeface="標楷體" panose="03000509000000000000" pitchFamily="65" charset="-120"/>
              </a:rPr>
              <a:t>申請人</a:t>
            </a:r>
            <a:r>
              <a:rPr lang="zh-TW" altLang="zh-TW" dirty="0" smtClean="0">
                <a:solidFill>
                  <a:schemeClr val="tx1"/>
                </a:solidFill>
                <a:latin typeface="標楷體" panose="03000509000000000000" pitchFamily="65" charset="-120"/>
              </a:rPr>
              <a:t>於</a:t>
            </a:r>
            <a:r>
              <a:rPr lang="zh-TW" altLang="zh-TW" dirty="0">
                <a:solidFill>
                  <a:schemeClr val="tx1"/>
                </a:solidFill>
                <a:latin typeface="標楷體" panose="03000509000000000000" pitchFamily="65" charset="-120"/>
              </a:rPr>
              <a:t>所提土地使用配置圖作調整，後續倘同意變更使用，則可於同意函明敘隔離綠帶或設施之配置規定時，</a:t>
            </a:r>
            <a:r>
              <a:rPr lang="zh-TW" altLang="zh-TW" u="sng" dirty="0">
                <a:solidFill>
                  <a:srgbClr val="660066"/>
                </a:solidFill>
                <a:latin typeface="標楷體" panose="03000509000000000000" pitchFamily="65" charset="-120"/>
              </a:rPr>
              <a:t>併提醒申請人「屋簷突出建築外牆之垂直投影面積，係屬其事業設施使用範圍，不計入應留設之隔離綠帶或設施面積</a:t>
            </a:r>
            <a:r>
              <a:rPr lang="zh-TW" altLang="zh-TW" u="sng" dirty="0" smtClean="0">
                <a:solidFill>
                  <a:srgbClr val="660066"/>
                </a:solidFill>
                <a:latin typeface="標楷體" panose="03000509000000000000" pitchFamily="65" charset="-120"/>
              </a:rPr>
              <a:t>」</a:t>
            </a:r>
            <a:r>
              <a:rPr lang="zh-TW" altLang="zh-TW" dirty="0" smtClean="0">
                <a:solidFill>
                  <a:schemeClr val="tx1"/>
                </a:solidFill>
                <a:latin typeface="標楷體" panose="03000509000000000000" pitchFamily="65" charset="-120"/>
              </a:rPr>
              <a:t>。</a:t>
            </a:r>
            <a:endParaRPr lang="zh-TW" altLang="zh-TW" dirty="0">
              <a:solidFill>
                <a:schemeClr val="tx1"/>
              </a:solidFill>
              <a:latin typeface="標楷體" panose="03000509000000000000" pitchFamily="65" charset="-120"/>
            </a:endParaRPr>
          </a:p>
          <a:p>
            <a:pPr lvl="0" algn="just"/>
            <a:endParaRPr lang="zh-TW" altLang="zh-TW" dirty="0">
              <a:solidFill>
                <a:schemeClr val="tx1"/>
              </a:solidFill>
              <a:latin typeface="標楷體" panose="03000509000000000000" pitchFamily="65" charset="-120"/>
            </a:endParaRPr>
          </a:p>
          <a:p>
            <a:pPr marL="342900" indent="-342900" algn="just">
              <a:buFont typeface="Wingdings" panose="05000000000000000000" pitchFamily="2" charset="2"/>
              <a:buChar char="u"/>
            </a:pPr>
            <a:endParaRPr lang="en-US" altLang="zh-TW" b="1" dirty="0">
              <a:solidFill>
                <a:schemeClr val="tx1"/>
              </a:solidFill>
              <a:latin typeface="標楷體" panose="03000509000000000000" pitchFamily="65" charset="-120"/>
            </a:endParaRPr>
          </a:p>
          <a:p>
            <a:pPr marL="342900" indent="-342900" algn="l">
              <a:buFont typeface="Wingdings" panose="05000000000000000000" pitchFamily="2" charset="2"/>
              <a:buChar char="l"/>
            </a:pPr>
            <a:endParaRPr lang="en-US" altLang="zh-TW" b="1" dirty="0">
              <a:solidFill>
                <a:schemeClr val="tx1"/>
              </a:solidFill>
              <a:latin typeface="標楷體" panose="03000509000000000000" pitchFamily="65" charset="-120"/>
            </a:endParaRPr>
          </a:p>
        </p:txBody>
      </p:sp>
    </p:spTree>
    <p:extLst>
      <p:ext uri="{BB962C8B-B14F-4D97-AF65-F5344CB8AC3E}">
        <p14:creationId xmlns:p14="http://schemas.microsoft.com/office/powerpoint/2010/main" val="338583318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00034" y="1000108"/>
            <a:ext cx="8305800" cy="504812"/>
          </a:xfrm>
        </p:spPr>
        <p:txBody>
          <a:bodyPr>
            <a:normAutofit fontScale="77500" lnSpcReduction="20000"/>
          </a:bodyPr>
          <a:lstStyle/>
          <a:p>
            <a:pPr eaLnBrk="1" hangingPunct="1">
              <a:lnSpc>
                <a:spcPct val="140000"/>
              </a:lnSpc>
              <a:spcBef>
                <a:spcPts val="600"/>
              </a:spcBef>
              <a:buFont typeface="Wingdings" pitchFamily="2" charset="2"/>
              <a:buChar char="l"/>
              <a:defRPr/>
            </a:pPr>
            <a:r>
              <a:rPr lang="zh-TW" altLang="en-US" sz="2800" b="1" dirty="0">
                <a:solidFill>
                  <a:srgbClr val="003366"/>
                </a:solidFill>
                <a:latin typeface="標楷體" pitchFamily="65" charset="-120"/>
                <a:ea typeface="標楷體" pitchFamily="65" charset="-120"/>
              </a:rPr>
              <a:t>相關函釋</a:t>
            </a:r>
            <a:endParaRPr lang="en-US" altLang="zh-TW" sz="2800" b="1" dirty="0" smtClean="0">
              <a:solidFill>
                <a:srgbClr val="003366"/>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45</a:t>
            </a:fld>
            <a:endParaRPr lang="en-US" altLang="zh-TW" dirty="0"/>
          </a:p>
        </p:txBody>
      </p:sp>
      <p:sp>
        <p:nvSpPr>
          <p:cNvPr id="5"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隔離綠帶或設施之配置與寬度</a:t>
            </a:r>
          </a:p>
          <a:p>
            <a:pPr>
              <a:defRPr/>
            </a:pPr>
            <a:endParaRPr lang="zh-TW" altLang="en-US" sz="3600" b="1" dirty="0">
              <a:solidFill>
                <a:schemeClr val="tx1"/>
              </a:solidFill>
              <a:latin typeface="標楷體" pitchFamily="65" charset="-120"/>
              <a:sym typeface="Webdings" pitchFamily="18" charset="2"/>
            </a:endParaRPr>
          </a:p>
        </p:txBody>
      </p:sp>
      <p:sp>
        <p:nvSpPr>
          <p:cNvPr id="13" name="圓角矩形 21"/>
          <p:cNvSpPr>
            <a:spLocks noChangeArrowheads="1"/>
          </p:cNvSpPr>
          <p:nvPr/>
        </p:nvSpPr>
        <p:spPr bwMode="auto">
          <a:xfrm>
            <a:off x="179388" y="1606763"/>
            <a:ext cx="8642350" cy="4774566"/>
          </a:xfrm>
          <a:prstGeom prst="roundRect">
            <a:avLst>
              <a:gd name="adj" fmla="val 16667"/>
            </a:avLst>
          </a:prstGeom>
          <a:solidFill>
            <a:srgbClr val="FFFF99">
              <a:alpha val="2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57188" indent="-357188" algn="l"/>
            <a:r>
              <a:rPr lang="en-US" altLang="zh-TW" b="1" dirty="0" smtClean="0">
                <a:solidFill>
                  <a:schemeClr val="tx1"/>
                </a:solidFill>
                <a:latin typeface="標楷體" panose="03000509000000000000" pitchFamily="65" charset="-120"/>
              </a:rPr>
              <a:t>4.</a:t>
            </a:r>
            <a:r>
              <a:rPr lang="zh-TW" altLang="en-US" b="1" dirty="0" smtClean="0">
                <a:solidFill>
                  <a:schemeClr val="tx1"/>
                </a:solidFill>
                <a:latin typeface="標楷體" panose="03000509000000000000" pitchFamily="65" charset="-120"/>
              </a:rPr>
              <a:t>變更土地</a:t>
            </a:r>
            <a:r>
              <a:rPr lang="zh-TW" altLang="en-US" b="1" dirty="0">
                <a:solidFill>
                  <a:schemeClr val="tx1"/>
                </a:solidFill>
                <a:latin typeface="標楷體" panose="03000509000000000000" pitchFamily="65" charset="-120"/>
              </a:rPr>
              <a:t>之原有之合法農舍擬</a:t>
            </a:r>
            <a:r>
              <a:rPr lang="zh-TW" altLang="en-US" b="1" dirty="0" smtClean="0">
                <a:solidFill>
                  <a:schemeClr val="tx1"/>
                </a:solidFill>
                <a:latin typeface="標楷體" panose="03000509000000000000" pitchFamily="65" charset="-120"/>
              </a:rPr>
              <a:t>變更使用</a:t>
            </a:r>
            <a:r>
              <a:rPr lang="zh-TW" altLang="en-US" b="1" dirty="0">
                <a:solidFill>
                  <a:schemeClr val="tx1"/>
                </a:solidFill>
                <a:latin typeface="標楷體" panose="03000509000000000000" pitchFamily="65" charset="-120"/>
              </a:rPr>
              <a:t>，於毗鄰農業用地間是否需留設隔離綠帶或</a:t>
            </a:r>
            <a:r>
              <a:rPr lang="zh-TW" altLang="en-US" b="1" dirty="0" smtClean="0">
                <a:solidFill>
                  <a:schemeClr val="tx1"/>
                </a:solidFill>
                <a:latin typeface="標楷體" panose="03000509000000000000" pitchFamily="65" charset="-120"/>
              </a:rPr>
              <a:t>設施</a:t>
            </a:r>
            <a:endParaRPr lang="en-US" altLang="zh-TW" b="1" dirty="0">
              <a:solidFill>
                <a:schemeClr val="tx1"/>
              </a:solidFill>
              <a:latin typeface="標楷體" panose="03000509000000000000" pitchFamily="65" charset="-120"/>
            </a:endParaRPr>
          </a:p>
          <a:p>
            <a:pPr marL="342900" lvl="0" indent="-342900" algn="just">
              <a:buClr>
                <a:schemeClr val="tx1"/>
              </a:buClr>
              <a:buFont typeface="Wingdings" panose="05000000000000000000" pitchFamily="2" charset="2"/>
              <a:buChar char="l"/>
            </a:pPr>
            <a:r>
              <a:rPr lang="zh-TW" altLang="en-US" dirty="0">
                <a:solidFill>
                  <a:schemeClr val="tx1"/>
                </a:solidFill>
                <a:latin typeface="標楷體" panose="03000509000000000000" pitchFamily="65" charset="-120"/>
              </a:rPr>
              <a:t>申請變更使用之農業用地原有既存合法建築物，未能配合規劃</a:t>
            </a:r>
            <a:r>
              <a:rPr lang="en-US" altLang="zh-TW" dirty="0">
                <a:solidFill>
                  <a:schemeClr val="tx1"/>
                </a:solidFill>
                <a:latin typeface="標楷體" panose="03000509000000000000" pitchFamily="65" charset="-120"/>
              </a:rPr>
              <a:t>1.5</a:t>
            </a:r>
            <a:r>
              <a:rPr lang="zh-TW" altLang="en-US" dirty="0">
                <a:solidFill>
                  <a:schemeClr val="tx1"/>
                </a:solidFill>
                <a:latin typeface="標楷體" panose="03000509000000000000" pitchFamily="65" charset="-120"/>
              </a:rPr>
              <a:t>公尺以上寬度之隔離綠帶或設施者，鑑於個案性質不一，除</a:t>
            </a:r>
            <a:r>
              <a:rPr lang="zh-TW" altLang="en-US" dirty="0" smtClean="0">
                <a:solidFill>
                  <a:schemeClr val="tx1"/>
                </a:solidFill>
                <a:latin typeface="標楷體" panose="03000509000000000000" pitchFamily="65" charset="-120"/>
              </a:rPr>
              <a:t>依</a:t>
            </a:r>
            <a:r>
              <a:rPr lang="zh-TW" altLang="en-US" dirty="0">
                <a:solidFill>
                  <a:schemeClr val="tx1"/>
                </a:solidFill>
                <a:latin typeface="標楷體" panose="03000509000000000000" pitchFamily="65" charset="-120"/>
              </a:rPr>
              <a:t>變更</a:t>
            </a:r>
            <a:r>
              <a:rPr lang="zh-TW" altLang="en-US" dirty="0" smtClean="0">
                <a:solidFill>
                  <a:schemeClr val="tx1"/>
                </a:solidFill>
                <a:latin typeface="標楷體" panose="03000509000000000000" pitchFamily="65" charset="-120"/>
              </a:rPr>
              <a:t>要點</a:t>
            </a:r>
            <a:r>
              <a:rPr lang="zh-TW" altLang="en-US" dirty="0">
                <a:solidFill>
                  <a:schemeClr val="tx1"/>
                </a:solidFill>
                <a:latin typeface="標楷體" panose="03000509000000000000" pitchFamily="65" charset="-120"/>
              </a:rPr>
              <a:t>之設置原則辦理外，</a:t>
            </a:r>
            <a:r>
              <a:rPr lang="zh-TW" altLang="en-US" u="sng" dirty="0">
                <a:solidFill>
                  <a:srgbClr val="660066"/>
                </a:solidFill>
                <a:latin typeface="標楷體" panose="03000509000000000000" pitchFamily="65" charset="-120"/>
              </a:rPr>
              <a:t>就該原合法建築物屬農舍性質且其使用未有更動</a:t>
            </a:r>
            <a:r>
              <a:rPr lang="zh-TW" altLang="en-US" dirty="0">
                <a:solidFill>
                  <a:schemeClr val="tx1"/>
                </a:solidFill>
                <a:latin typeface="標楷體" panose="03000509000000000000" pitchFamily="65" charset="-120"/>
              </a:rPr>
              <a:t>，</a:t>
            </a:r>
            <a:r>
              <a:rPr lang="zh-TW" altLang="en-US" u="sng" dirty="0">
                <a:solidFill>
                  <a:srgbClr val="660066"/>
                </a:solidFill>
                <a:latin typeface="標楷體" panose="03000509000000000000" pitchFamily="65" charset="-120"/>
              </a:rPr>
              <a:t>確實符合經營計畫經評估未有影響鄰近農業生產環境者</a:t>
            </a:r>
            <a:r>
              <a:rPr lang="zh-TW" altLang="en-US" dirty="0">
                <a:solidFill>
                  <a:schemeClr val="tx1"/>
                </a:solidFill>
                <a:latin typeface="標楷體" panose="03000509000000000000" pitchFamily="65" charset="-120"/>
              </a:rPr>
              <a:t>，得由土地所在地之直轄市、縣</a:t>
            </a:r>
            <a:r>
              <a:rPr lang="en-US" altLang="zh-TW" dirty="0">
                <a:solidFill>
                  <a:schemeClr val="tx1"/>
                </a:solidFill>
                <a:latin typeface="標楷體" panose="03000509000000000000" pitchFamily="65" charset="-120"/>
              </a:rPr>
              <a:t>(</a:t>
            </a:r>
            <a:r>
              <a:rPr lang="zh-TW" altLang="en-US" dirty="0">
                <a:solidFill>
                  <a:schemeClr val="tx1"/>
                </a:solidFill>
                <a:latin typeface="標楷體" panose="03000509000000000000" pitchFamily="65" charset="-120"/>
              </a:rPr>
              <a:t>市</a:t>
            </a:r>
            <a:r>
              <a:rPr lang="en-US" altLang="zh-TW" dirty="0">
                <a:solidFill>
                  <a:schemeClr val="tx1"/>
                </a:solidFill>
                <a:latin typeface="標楷體" panose="03000509000000000000" pitchFamily="65" charset="-120"/>
              </a:rPr>
              <a:t>)</a:t>
            </a:r>
            <a:r>
              <a:rPr lang="zh-TW" altLang="en-US" dirty="0">
                <a:solidFill>
                  <a:schemeClr val="tx1"/>
                </a:solidFill>
                <a:latin typeface="標楷體" panose="03000509000000000000" pitchFamily="65" charset="-120"/>
              </a:rPr>
              <a:t>政府依毗連</a:t>
            </a:r>
            <a:r>
              <a:rPr lang="zh-TW" altLang="en-US" u="sng" dirty="0">
                <a:solidFill>
                  <a:srgbClr val="660066"/>
                </a:solidFill>
                <a:latin typeface="標楷體" panose="03000509000000000000" pitchFamily="65" charset="-120"/>
              </a:rPr>
              <a:t>農業用地之農業生產或經營使用有無不相容等情形</a:t>
            </a:r>
            <a:r>
              <a:rPr lang="zh-TW" altLang="en-US" dirty="0">
                <a:solidFill>
                  <a:schemeClr val="tx1"/>
                </a:solidFill>
                <a:latin typeface="標楷體" panose="03000509000000000000" pitchFamily="65" charset="-120"/>
              </a:rPr>
              <a:t>，視個案實務及事實審認核處</a:t>
            </a:r>
            <a:r>
              <a:rPr lang="zh-TW" altLang="en-US" dirty="0" smtClean="0">
                <a:solidFill>
                  <a:schemeClr val="tx1"/>
                </a:solidFill>
                <a:latin typeface="標楷體" panose="03000509000000000000" pitchFamily="65" charset="-120"/>
              </a:rPr>
              <a:t>。</a:t>
            </a:r>
            <a:endParaRPr lang="zh-TW" altLang="zh-TW" dirty="0">
              <a:solidFill>
                <a:schemeClr val="tx1"/>
              </a:solidFill>
              <a:latin typeface="標楷體" panose="03000509000000000000" pitchFamily="65" charset="-120"/>
            </a:endParaRPr>
          </a:p>
          <a:p>
            <a:pPr marL="342900" indent="-342900" algn="just">
              <a:buFont typeface="Wingdings" panose="05000000000000000000" pitchFamily="2" charset="2"/>
              <a:buChar char="u"/>
            </a:pPr>
            <a:endParaRPr lang="en-US" altLang="zh-TW" b="1" dirty="0">
              <a:solidFill>
                <a:schemeClr val="tx1"/>
              </a:solidFill>
              <a:latin typeface="標楷體" panose="03000509000000000000" pitchFamily="65" charset="-120"/>
            </a:endParaRPr>
          </a:p>
          <a:p>
            <a:pPr marL="342900" indent="-342900" algn="l">
              <a:buFont typeface="Wingdings" panose="05000000000000000000" pitchFamily="2" charset="2"/>
              <a:buChar char="l"/>
            </a:pPr>
            <a:endParaRPr lang="en-US" altLang="zh-TW" b="1" dirty="0">
              <a:solidFill>
                <a:schemeClr val="tx1"/>
              </a:solidFill>
              <a:latin typeface="標楷體" panose="03000509000000000000" pitchFamily="65" charset="-120"/>
            </a:endParaRPr>
          </a:p>
        </p:txBody>
      </p:sp>
    </p:spTree>
    <p:extLst>
      <p:ext uri="{BB962C8B-B14F-4D97-AF65-F5344CB8AC3E}">
        <p14:creationId xmlns:p14="http://schemas.microsoft.com/office/powerpoint/2010/main" val="37082328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00034" y="1000108"/>
            <a:ext cx="8305800" cy="504812"/>
          </a:xfrm>
        </p:spPr>
        <p:txBody>
          <a:bodyPr>
            <a:normAutofit fontScale="77500" lnSpcReduction="20000"/>
          </a:bodyPr>
          <a:lstStyle/>
          <a:p>
            <a:pPr eaLnBrk="1" hangingPunct="1">
              <a:lnSpc>
                <a:spcPct val="140000"/>
              </a:lnSpc>
              <a:spcBef>
                <a:spcPts val="600"/>
              </a:spcBef>
              <a:buFont typeface="Wingdings" pitchFamily="2" charset="2"/>
              <a:buChar char="l"/>
              <a:defRPr/>
            </a:pPr>
            <a:r>
              <a:rPr lang="zh-TW" altLang="en-US" sz="2800" b="1" dirty="0">
                <a:solidFill>
                  <a:srgbClr val="003366"/>
                </a:solidFill>
                <a:latin typeface="標楷體" pitchFamily="65" charset="-120"/>
                <a:ea typeface="標楷體" pitchFamily="65" charset="-120"/>
              </a:rPr>
              <a:t>相關函釋</a:t>
            </a:r>
            <a:endParaRPr lang="en-US" altLang="zh-TW" sz="2800" b="1" dirty="0" smtClean="0">
              <a:solidFill>
                <a:srgbClr val="003366"/>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46</a:t>
            </a:fld>
            <a:endParaRPr lang="en-US" altLang="zh-TW" dirty="0"/>
          </a:p>
        </p:txBody>
      </p:sp>
      <p:sp>
        <p:nvSpPr>
          <p:cNvPr id="5"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隔離綠帶或設施之配置與寬度</a:t>
            </a:r>
          </a:p>
          <a:p>
            <a:pPr>
              <a:defRPr/>
            </a:pPr>
            <a:endParaRPr lang="zh-TW" altLang="en-US" sz="3600" b="1" dirty="0">
              <a:solidFill>
                <a:schemeClr val="tx1"/>
              </a:solidFill>
              <a:latin typeface="標楷體" pitchFamily="65" charset="-120"/>
              <a:sym typeface="Webdings" pitchFamily="18" charset="2"/>
            </a:endParaRPr>
          </a:p>
        </p:txBody>
      </p:sp>
      <p:sp>
        <p:nvSpPr>
          <p:cNvPr id="13" name="圓角矩形 21"/>
          <p:cNvSpPr>
            <a:spLocks noChangeArrowheads="1"/>
          </p:cNvSpPr>
          <p:nvPr/>
        </p:nvSpPr>
        <p:spPr bwMode="auto">
          <a:xfrm>
            <a:off x="179388" y="1606288"/>
            <a:ext cx="8642350" cy="5135080"/>
          </a:xfrm>
          <a:prstGeom prst="roundRect">
            <a:avLst>
              <a:gd name="adj" fmla="val 16667"/>
            </a:avLst>
          </a:prstGeom>
          <a:solidFill>
            <a:srgbClr val="FFFF99">
              <a:alpha val="2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57188" indent="-357188" algn="l"/>
            <a:r>
              <a:rPr lang="en-US" altLang="zh-TW" b="1" dirty="0" smtClean="0">
                <a:solidFill>
                  <a:schemeClr val="tx1"/>
                </a:solidFill>
                <a:latin typeface="標楷體" panose="03000509000000000000" pitchFamily="65" charset="-120"/>
              </a:rPr>
              <a:t>5.</a:t>
            </a:r>
            <a:r>
              <a:rPr lang="zh-TW" altLang="en-US" b="1" dirty="0" smtClean="0">
                <a:solidFill>
                  <a:schemeClr val="tx1"/>
                </a:solidFill>
                <a:latin typeface="標楷體" panose="03000509000000000000" pitchFamily="65" charset="-120"/>
              </a:rPr>
              <a:t>應設置隔離綠帶或設施之位置，</a:t>
            </a:r>
            <a:r>
              <a:rPr lang="zh-TW" altLang="zh-TW" b="1" dirty="0">
                <a:solidFill>
                  <a:schemeClr val="tx1"/>
                </a:solidFill>
                <a:latin typeface="標楷體" panose="03000509000000000000" pitchFamily="65" charset="-120"/>
              </a:rPr>
              <a:t>現況有非法建築物得否先同意變更再行</a:t>
            </a:r>
            <a:r>
              <a:rPr lang="zh-TW" altLang="zh-TW" b="1" dirty="0" smtClean="0">
                <a:solidFill>
                  <a:schemeClr val="tx1"/>
                </a:solidFill>
                <a:latin typeface="標楷體" panose="03000509000000000000" pitchFamily="65" charset="-120"/>
              </a:rPr>
              <a:t>拆除</a:t>
            </a:r>
            <a:endParaRPr lang="en-US" altLang="zh-TW" b="1" dirty="0">
              <a:solidFill>
                <a:schemeClr val="tx1"/>
              </a:solidFill>
              <a:latin typeface="標楷體" panose="03000509000000000000" pitchFamily="65" charset="-120"/>
            </a:endParaRPr>
          </a:p>
          <a:p>
            <a:pPr marL="342900" lvl="0" indent="-342900" algn="just">
              <a:buClr>
                <a:schemeClr val="tx1"/>
              </a:buClr>
              <a:buFont typeface="Wingdings" panose="05000000000000000000" pitchFamily="2" charset="2"/>
              <a:buChar char="l"/>
            </a:pPr>
            <a:r>
              <a:rPr lang="zh-TW" altLang="zh-TW" dirty="0">
                <a:solidFill>
                  <a:schemeClr val="tx1"/>
                </a:solidFill>
                <a:latin typeface="標楷體" panose="03000509000000000000" pitchFamily="65" charset="-120"/>
              </a:rPr>
              <a:t>應設置隔離綠帶或設施之土地已建有建物，</a:t>
            </a:r>
            <a:r>
              <a:rPr lang="zh-TW" altLang="zh-TW" u="sng" dirty="0">
                <a:solidFill>
                  <a:srgbClr val="660066"/>
                </a:solidFill>
              </a:rPr>
              <a:t>並</a:t>
            </a:r>
            <a:r>
              <a:rPr lang="zh-TW" altLang="zh-TW" u="sng" dirty="0" smtClean="0">
                <a:solidFill>
                  <a:srgbClr val="660066"/>
                </a:solidFill>
              </a:rPr>
              <a:t>無可以</a:t>
            </a:r>
            <a:r>
              <a:rPr lang="zh-TW" altLang="zh-TW" u="sng" dirty="0">
                <a:solidFill>
                  <a:srgbClr val="660066"/>
                </a:solidFill>
              </a:rPr>
              <a:t>立切結書方式先行同意土地</a:t>
            </a:r>
            <a:r>
              <a:rPr lang="zh-TW" altLang="zh-TW" u="sng" dirty="0" smtClean="0">
                <a:solidFill>
                  <a:srgbClr val="660066"/>
                </a:solidFill>
              </a:rPr>
              <a:t>變更，</a:t>
            </a:r>
            <a:r>
              <a:rPr lang="zh-TW" altLang="zh-TW" u="sng" dirty="0">
                <a:solidFill>
                  <a:srgbClr val="660066"/>
                </a:solidFill>
              </a:rPr>
              <a:t>再予拆建築物之規範</a:t>
            </a:r>
            <a:r>
              <a:rPr lang="zh-TW" altLang="zh-TW" dirty="0" smtClean="0"/>
              <a:t>。</a:t>
            </a:r>
            <a:endParaRPr lang="en-US" altLang="zh-TW" dirty="0" smtClean="0"/>
          </a:p>
          <a:p>
            <a:pPr lvl="0" algn="just">
              <a:buClr>
                <a:schemeClr val="tx1"/>
              </a:buClr>
            </a:pPr>
            <a:endParaRPr lang="en-US" altLang="zh-TW" b="1" dirty="0">
              <a:solidFill>
                <a:schemeClr val="tx1"/>
              </a:solidFill>
              <a:latin typeface="標楷體" panose="03000509000000000000" pitchFamily="65" charset="-120"/>
            </a:endParaRPr>
          </a:p>
          <a:p>
            <a:pPr algn="l"/>
            <a:r>
              <a:rPr lang="en-US" altLang="zh-TW" b="1" dirty="0" smtClean="0">
                <a:solidFill>
                  <a:schemeClr val="tx1"/>
                </a:solidFill>
                <a:latin typeface="標楷體" panose="03000509000000000000" pitchFamily="65" charset="-120"/>
              </a:rPr>
              <a:t>6.</a:t>
            </a:r>
            <a:r>
              <a:rPr lang="zh-TW" altLang="zh-TW" b="1" dirty="0" smtClean="0">
                <a:solidFill>
                  <a:schemeClr val="tx1"/>
                </a:solidFill>
                <a:latin typeface="標楷體" panose="03000509000000000000" pitchFamily="65" charset="-120"/>
              </a:rPr>
              <a:t>釋</a:t>
            </a:r>
            <a:r>
              <a:rPr lang="zh-TW" altLang="zh-TW" b="1" dirty="0">
                <a:solidFill>
                  <a:schemeClr val="tx1"/>
                </a:solidFill>
                <a:latin typeface="標楷體" panose="03000509000000000000" pitchFamily="65" charset="-120"/>
              </a:rPr>
              <a:t>隔離設施得否設置地面下疑義</a:t>
            </a:r>
            <a:r>
              <a:rPr lang="zh-TW" altLang="zh-TW" b="1" dirty="0" smtClean="0">
                <a:solidFill>
                  <a:schemeClr val="tx1"/>
                </a:solidFill>
                <a:latin typeface="標楷體" panose="03000509000000000000" pitchFamily="65" charset="-120"/>
              </a:rPr>
              <a:t>案</a:t>
            </a:r>
            <a:endParaRPr lang="en-US" altLang="zh-TW" b="1" dirty="0" smtClean="0">
              <a:solidFill>
                <a:schemeClr val="tx1"/>
              </a:solidFill>
              <a:latin typeface="標楷體" panose="03000509000000000000" pitchFamily="65" charset="-120"/>
            </a:endParaRPr>
          </a:p>
          <a:p>
            <a:pPr marL="342900" lvl="0" indent="-342900" algn="just">
              <a:buFont typeface="Wingdings" panose="05000000000000000000" pitchFamily="2" charset="2"/>
              <a:buChar char="l"/>
            </a:pPr>
            <a:r>
              <a:rPr lang="zh-TW" altLang="zh-TW" dirty="0">
                <a:solidFill>
                  <a:schemeClr val="tx1"/>
                </a:solidFill>
                <a:latin typeface="標楷體" panose="03000509000000000000" pitchFamily="65" charset="-120"/>
              </a:rPr>
              <a:t>查民法第</a:t>
            </a:r>
            <a:r>
              <a:rPr lang="en-US" altLang="zh-TW" dirty="0">
                <a:solidFill>
                  <a:schemeClr val="tx1"/>
                </a:solidFill>
                <a:latin typeface="標楷體" panose="03000509000000000000" pitchFamily="65" charset="-120"/>
              </a:rPr>
              <a:t>773</a:t>
            </a:r>
            <a:r>
              <a:rPr lang="zh-TW" altLang="zh-TW" dirty="0">
                <a:solidFill>
                  <a:schemeClr val="tx1"/>
                </a:solidFill>
                <a:latin typeface="標楷體" panose="03000509000000000000" pitchFamily="65" charset="-120"/>
              </a:rPr>
              <a:t>條規定略以：「土地所有權，除法令有限制外，於其行使有利益之範圍內，及於土地之上下。」爰</a:t>
            </a:r>
            <a:r>
              <a:rPr lang="zh-TW" altLang="zh-TW" u="sng" dirty="0">
                <a:solidFill>
                  <a:srgbClr val="660066"/>
                </a:solidFill>
              </a:rPr>
              <a:t>土地所有權人之土地利益應受保護之範圍及於土地之上下</a:t>
            </a:r>
            <a:r>
              <a:rPr lang="zh-TW" altLang="zh-TW" dirty="0"/>
              <a:t>，</a:t>
            </a:r>
            <a:r>
              <a:rPr lang="zh-TW" altLang="zh-TW" dirty="0">
                <a:solidFill>
                  <a:schemeClr val="tx1"/>
                </a:solidFill>
                <a:latin typeface="標楷體" panose="03000509000000000000" pitchFamily="65" charset="-120"/>
              </a:rPr>
              <a:t>準此，針對變更作業要點規定於緊臨農業用地應配置隔離綠帶或設施，</a:t>
            </a:r>
            <a:r>
              <a:rPr lang="zh-TW" altLang="zh-TW" u="sng" dirty="0">
                <a:solidFill>
                  <a:srgbClr val="660066"/>
                </a:solidFill>
              </a:rPr>
              <a:t>自包括其土地上下皆應受保護</a:t>
            </a:r>
            <a:r>
              <a:rPr lang="zh-TW" altLang="zh-TW" dirty="0" smtClean="0"/>
              <a:t>。</a:t>
            </a:r>
            <a:endParaRPr lang="en-US" altLang="zh-TW" dirty="0" smtClean="0"/>
          </a:p>
          <a:p>
            <a:pPr marL="342900" indent="-342900" algn="just">
              <a:buFont typeface="Wingdings" panose="05000000000000000000" pitchFamily="2" charset="2"/>
              <a:buChar char="l"/>
            </a:pPr>
            <a:r>
              <a:rPr lang="zh-TW" altLang="en-US" dirty="0">
                <a:solidFill>
                  <a:schemeClr val="tx1"/>
                </a:solidFill>
                <a:latin typeface="標楷體" panose="03000509000000000000" pitchFamily="65" charset="-120"/>
              </a:rPr>
              <a:t>地下汙水槽</a:t>
            </a:r>
            <a:r>
              <a:rPr lang="zh-TW" altLang="zh-TW" dirty="0">
                <a:solidFill>
                  <a:schemeClr val="tx1"/>
                </a:solidFill>
                <a:latin typeface="標楷體" panose="03000509000000000000" pitchFamily="65" charset="-120"/>
              </a:rPr>
              <a:t>尚非隔離設施項目，如屬非建築之開放性設施，須由直轄市或縣</a:t>
            </a:r>
            <a:r>
              <a:rPr lang="en-US" altLang="zh-TW" dirty="0">
                <a:solidFill>
                  <a:schemeClr val="tx1"/>
                </a:solidFill>
                <a:latin typeface="標楷體" panose="03000509000000000000" pitchFamily="65" charset="-120"/>
              </a:rPr>
              <a:t>(</a:t>
            </a:r>
            <a:r>
              <a:rPr lang="zh-TW" altLang="zh-TW" dirty="0">
                <a:solidFill>
                  <a:schemeClr val="tx1"/>
                </a:solidFill>
                <a:latin typeface="標楷體" panose="03000509000000000000" pitchFamily="65" charset="-120"/>
              </a:rPr>
              <a:t>市</a:t>
            </a:r>
            <a:r>
              <a:rPr lang="en-US" altLang="zh-TW" dirty="0">
                <a:solidFill>
                  <a:schemeClr val="tx1"/>
                </a:solidFill>
                <a:latin typeface="標楷體" panose="03000509000000000000" pitchFamily="65" charset="-120"/>
              </a:rPr>
              <a:t>)</a:t>
            </a:r>
            <a:r>
              <a:rPr lang="zh-TW" altLang="zh-TW" dirty="0">
                <a:solidFill>
                  <a:schemeClr val="tx1"/>
                </a:solidFill>
                <a:latin typeface="標楷體" panose="03000509000000000000" pitchFamily="65" charset="-120"/>
              </a:rPr>
              <a:t>農業主管機關報本會備查。</a:t>
            </a:r>
          </a:p>
          <a:p>
            <a:pPr marL="342900" lvl="0" indent="-342900" algn="just">
              <a:buFont typeface="Wingdings" panose="05000000000000000000" pitchFamily="2" charset="2"/>
              <a:buChar char="l"/>
            </a:pPr>
            <a:endParaRPr lang="zh-TW" altLang="zh-TW" dirty="0"/>
          </a:p>
          <a:p>
            <a:pPr algn="l"/>
            <a:endParaRPr lang="en-US" altLang="zh-TW" b="1" dirty="0">
              <a:solidFill>
                <a:schemeClr val="tx1"/>
              </a:solidFill>
              <a:latin typeface="標楷體" panose="03000509000000000000" pitchFamily="65" charset="-120"/>
            </a:endParaRPr>
          </a:p>
        </p:txBody>
      </p:sp>
    </p:spTree>
    <p:extLst>
      <p:ext uri="{BB962C8B-B14F-4D97-AF65-F5344CB8AC3E}">
        <p14:creationId xmlns:p14="http://schemas.microsoft.com/office/powerpoint/2010/main" val="109613666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17129" y="885478"/>
            <a:ext cx="8305800" cy="504812"/>
          </a:xfrm>
        </p:spPr>
        <p:txBody>
          <a:bodyPr>
            <a:normAutofit fontScale="77500" lnSpcReduction="20000"/>
          </a:bodyPr>
          <a:lstStyle/>
          <a:p>
            <a:pPr eaLnBrk="1" hangingPunct="1">
              <a:lnSpc>
                <a:spcPct val="140000"/>
              </a:lnSpc>
              <a:spcBef>
                <a:spcPts val="600"/>
              </a:spcBef>
              <a:buFont typeface="Wingdings" pitchFamily="2" charset="2"/>
              <a:buChar char="l"/>
              <a:defRPr/>
            </a:pPr>
            <a:r>
              <a:rPr lang="zh-TW" altLang="en-US" sz="2800" b="1" dirty="0">
                <a:solidFill>
                  <a:srgbClr val="003366"/>
                </a:solidFill>
                <a:latin typeface="標楷體" pitchFamily="65" charset="-120"/>
                <a:ea typeface="標楷體" pitchFamily="65" charset="-120"/>
              </a:rPr>
              <a:t>相關函釋</a:t>
            </a:r>
            <a:endParaRPr lang="en-US" altLang="zh-TW" sz="2800" b="1" dirty="0" smtClean="0">
              <a:solidFill>
                <a:srgbClr val="003366"/>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47</a:t>
            </a:fld>
            <a:endParaRPr lang="en-US" altLang="zh-TW" dirty="0"/>
          </a:p>
        </p:txBody>
      </p:sp>
      <p:sp>
        <p:nvSpPr>
          <p:cNvPr id="5"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隔離綠帶或設施之配置與寬度</a:t>
            </a:r>
          </a:p>
          <a:p>
            <a:pPr>
              <a:defRPr/>
            </a:pPr>
            <a:endParaRPr lang="zh-TW" altLang="en-US" sz="3600" b="1" dirty="0">
              <a:solidFill>
                <a:schemeClr val="tx1"/>
              </a:solidFill>
              <a:latin typeface="標楷體" pitchFamily="65" charset="-120"/>
              <a:sym typeface="Webdings" pitchFamily="18" charset="2"/>
            </a:endParaRPr>
          </a:p>
        </p:txBody>
      </p:sp>
      <p:sp>
        <p:nvSpPr>
          <p:cNvPr id="13" name="圓角矩形 21"/>
          <p:cNvSpPr>
            <a:spLocks noChangeArrowheads="1"/>
          </p:cNvSpPr>
          <p:nvPr/>
        </p:nvSpPr>
        <p:spPr bwMode="auto">
          <a:xfrm>
            <a:off x="179388" y="1524024"/>
            <a:ext cx="8642350" cy="5181575"/>
          </a:xfrm>
          <a:prstGeom prst="roundRect">
            <a:avLst>
              <a:gd name="adj" fmla="val 16667"/>
            </a:avLst>
          </a:prstGeom>
          <a:solidFill>
            <a:srgbClr val="FFFF99">
              <a:alpha val="2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57188" indent="-357188" algn="l"/>
            <a:r>
              <a:rPr lang="en-US" altLang="zh-TW" b="1" dirty="0">
                <a:solidFill>
                  <a:schemeClr val="tx1"/>
                </a:solidFill>
                <a:latin typeface="標楷體" panose="03000509000000000000" pitchFamily="65" charset="-120"/>
              </a:rPr>
              <a:t>7</a:t>
            </a:r>
            <a:r>
              <a:rPr lang="en-US" altLang="zh-TW" b="1" dirty="0" smtClean="0">
                <a:solidFill>
                  <a:schemeClr val="tx1"/>
                </a:solidFill>
                <a:latin typeface="標楷體" panose="03000509000000000000" pitchFamily="65" charset="-120"/>
              </a:rPr>
              <a:t>.</a:t>
            </a:r>
            <a:r>
              <a:rPr lang="zh-TW" altLang="en-US" b="1" dirty="0" smtClean="0">
                <a:solidFill>
                  <a:schemeClr val="tx1"/>
                </a:solidFill>
                <a:latin typeface="標楷體" panose="03000509000000000000" pitchFamily="65" charset="-120"/>
              </a:rPr>
              <a:t>線狀之公共設施變更使用得否設置隔離綠帶或設施</a:t>
            </a:r>
            <a:endParaRPr lang="en-US" altLang="zh-TW" b="1" dirty="0" smtClean="0">
              <a:solidFill>
                <a:schemeClr val="tx1"/>
              </a:solidFill>
              <a:latin typeface="標楷體" panose="03000509000000000000" pitchFamily="65" charset="-120"/>
            </a:endParaRPr>
          </a:p>
          <a:p>
            <a:pPr marL="357188" indent="-357188" algn="l">
              <a:buFont typeface="Wingdings" panose="05000000000000000000" pitchFamily="2" charset="2"/>
              <a:buChar char="l"/>
            </a:pPr>
            <a:r>
              <a:rPr lang="zh-TW" altLang="zh-TW" dirty="0">
                <a:solidFill>
                  <a:schemeClr val="tx1"/>
                </a:solidFill>
                <a:latin typeface="標楷體" panose="03000509000000000000" pitchFamily="65" charset="-120"/>
              </a:rPr>
              <a:t>線狀之公共建設，倘</a:t>
            </a:r>
            <a:r>
              <a:rPr lang="zh-TW" altLang="zh-TW" dirty="0" smtClean="0">
                <a:solidFill>
                  <a:schemeClr val="tx1"/>
                </a:solidFill>
                <a:latin typeface="標楷體" panose="03000509000000000000" pitchFamily="65" charset="-120"/>
              </a:rPr>
              <a:t>經</a:t>
            </a:r>
            <a:r>
              <a:rPr lang="zh-TW" altLang="en-US" dirty="0" smtClean="0">
                <a:solidFill>
                  <a:schemeClr val="tx1"/>
                </a:solidFill>
                <a:latin typeface="標楷體" panose="03000509000000000000" pitchFamily="65" charset="-120"/>
              </a:rPr>
              <a:t>直轄市、縣</a:t>
            </a:r>
            <a:r>
              <a:rPr lang="en-US" altLang="zh-TW" dirty="0" smtClean="0">
                <a:solidFill>
                  <a:schemeClr val="tx1"/>
                </a:solidFill>
                <a:latin typeface="標楷體" panose="03000509000000000000" pitchFamily="65" charset="-120"/>
              </a:rPr>
              <a:t>(</a:t>
            </a:r>
            <a:r>
              <a:rPr lang="zh-TW" altLang="en-US" dirty="0" smtClean="0">
                <a:solidFill>
                  <a:schemeClr val="tx1"/>
                </a:solidFill>
                <a:latin typeface="標楷體" panose="03000509000000000000" pitchFamily="65" charset="-120"/>
              </a:rPr>
              <a:t>市</a:t>
            </a:r>
            <a:r>
              <a:rPr lang="en-US" altLang="zh-TW" dirty="0" smtClean="0">
                <a:solidFill>
                  <a:schemeClr val="tx1"/>
                </a:solidFill>
                <a:latin typeface="標楷體" panose="03000509000000000000" pitchFamily="65" charset="-120"/>
              </a:rPr>
              <a:t>)</a:t>
            </a:r>
            <a:r>
              <a:rPr lang="zh-TW" altLang="en-US" dirty="0" smtClean="0">
                <a:solidFill>
                  <a:schemeClr val="tx1"/>
                </a:solidFill>
                <a:latin typeface="標楷體" panose="03000509000000000000" pitchFamily="65" charset="-120"/>
              </a:rPr>
              <a:t>政府</a:t>
            </a:r>
            <a:r>
              <a:rPr lang="zh-TW" altLang="zh-TW" u="sng" dirty="0" smtClean="0">
                <a:solidFill>
                  <a:srgbClr val="660066"/>
                </a:solidFill>
                <a:latin typeface="標楷體" panose="03000509000000000000" pitchFamily="65" charset="-120"/>
              </a:rPr>
              <a:t>審</a:t>
            </a:r>
            <a:r>
              <a:rPr lang="zh-TW" altLang="zh-TW" u="sng" dirty="0">
                <a:solidFill>
                  <a:srgbClr val="660066"/>
                </a:solidFill>
                <a:latin typeface="標楷體" panose="03000509000000000000" pitchFamily="65" charset="-120"/>
              </a:rPr>
              <a:t>認屬已具有隔離效果之非建築之開放性設施性質</a:t>
            </a:r>
            <a:r>
              <a:rPr lang="zh-TW" altLang="zh-TW" dirty="0">
                <a:solidFill>
                  <a:schemeClr val="tx1"/>
                </a:solidFill>
                <a:latin typeface="標楷體" panose="03000509000000000000" pitchFamily="65" charset="-120"/>
              </a:rPr>
              <a:t>者，則</a:t>
            </a:r>
            <a:r>
              <a:rPr lang="zh-TW" altLang="zh-TW" dirty="0" smtClean="0">
                <a:solidFill>
                  <a:schemeClr val="tx1"/>
                </a:solidFill>
                <a:latin typeface="標楷體" panose="03000509000000000000" pitchFamily="65" charset="-120"/>
              </a:rPr>
              <a:t>得</a:t>
            </a:r>
            <a:r>
              <a:rPr lang="zh-TW" altLang="en-US" dirty="0" smtClean="0">
                <a:solidFill>
                  <a:schemeClr val="tx1"/>
                </a:solidFill>
                <a:latin typeface="標楷體" panose="03000509000000000000" pitchFamily="65" charset="-120"/>
              </a:rPr>
              <a:t>依</a:t>
            </a:r>
            <a:r>
              <a:rPr lang="zh-TW" altLang="zh-TW" dirty="0" smtClean="0">
                <a:solidFill>
                  <a:schemeClr val="tx1"/>
                </a:solidFill>
                <a:latin typeface="標楷體" panose="03000509000000000000" pitchFamily="65" charset="-120"/>
              </a:rPr>
              <a:t>同</a:t>
            </a:r>
            <a:r>
              <a:rPr lang="zh-TW" altLang="zh-TW" dirty="0">
                <a:solidFill>
                  <a:schemeClr val="tx1"/>
                </a:solidFill>
                <a:latin typeface="標楷體" panose="03000509000000000000" pitchFamily="65" charset="-120"/>
              </a:rPr>
              <a:t>要點第</a:t>
            </a:r>
            <a:r>
              <a:rPr lang="en-US" altLang="zh-TW" dirty="0">
                <a:solidFill>
                  <a:schemeClr val="tx1"/>
                </a:solidFill>
                <a:latin typeface="標楷體" panose="03000509000000000000" pitchFamily="65" charset="-120"/>
              </a:rPr>
              <a:t>11</a:t>
            </a:r>
            <a:r>
              <a:rPr lang="zh-TW" altLang="zh-TW" dirty="0">
                <a:solidFill>
                  <a:schemeClr val="tx1"/>
                </a:solidFill>
                <a:latin typeface="標楷體" panose="03000509000000000000" pitchFamily="65" charset="-120"/>
              </a:rPr>
              <a:t>點規定審認</a:t>
            </a:r>
            <a:r>
              <a:rPr lang="zh-TW" altLang="zh-TW" u="sng" dirty="0">
                <a:solidFill>
                  <a:srgbClr val="660066"/>
                </a:solidFill>
                <a:latin typeface="標楷體" panose="03000509000000000000" pitchFamily="65" charset="-120"/>
              </a:rPr>
              <a:t>免另專設隔離綠帶或設施</a:t>
            </a:r>
            <a:r>
              <a:rPr lang="zh-TW" altLang="zh-TW" dirty="0" smtClean="0">
                <a:solidFill>
                  <a:schemeClr val="tx1"/>
                </a:solidFill>
                <a:latin typeface="標楷體" panose="03000509000000000000" pitchFamily="65" charset="-120"/>
              </a:rPr>
              <a:t>。</a:t>
            </a:r>
            <a:endParaRPr lang="en-US" altLang="zh-TW" dirty="0" smtClean="0">
              <a:solidFill>
                <a:schemeClr val="tx1"/>
              </a:solidFill>
              <a:latin typeface="標楷體" panose="03000509000000000000" pitchFamily="65" charset="-120"/>
            </a:endParaRPr>
          </a:p>
          <a:p>
            <a:pPr marL="357188" indent="-357188" algn="l">
              <a:spcBef>
                <a:spcPts val="600"/>
              </a:spcBef>
            </a:pPr>
            <a:r>
              <a:rPr lang="en-US" altLang="zh-TW" b="1" dirty="0" smtClean="0">
                <a:solidFill>
                  <a:schemeClr val="tx1"/>
                </a:solidFill>
                <a:latin typeface="標楷體" panose="03000509000000000000" pitchFamily="65" charset="-120"/>
              </a:rPr>
              <a:t>8.</a:t>
            </a:r>
            <a:r>
              <a:rPr lang="zh-TW" altLang="en-US" b="1" dirty="0" smtClean="0">
                <a:solidFill>
                  <a:schemeClr val="tx1"/>
                </a:solidFill>
                <a:latin typeface="標楷體" panose="03000509000000000000" pitchFamily="65" charset="-120"/>
              </a:rPr>
              <a:t>圍牆、擋土牆得否認屬為隔離設施：</a:t>
            </a:r>
            <a:endParaRPr lang="en-US" altLang="zh-TW" b="1" dirty="0" smtClean="0">
              <a:solidFill>
                <a:schemeClr val="tx1"/>
              </a:solidFill>
              <a:latin typeface="標楷體" panose="03000509000000000000" pitchFamily="65" charset="-120"/>
            </a:endParaRPr>
          </a:p>
          <a:p>
            <a:pPr marL="357188" indent="-357188" algn="l">
              <a:buFont typeface="Wingdings" pitchFamily="2" charset="2"/>
              <a:buChar char="l"/>
            </a:pPr>
            <a:r>
              <a:rPr lang="zh-TW" altLang="en-US" dirty="0" smtClean="0">
                <a:solidFill>
                  <a:schemeClr val="tx1"/>
                </a:solidFill>
                <a:latin typeface="標楷體" pitchFamily="65" charset="-120"/>
              </a:rPr>
              <a:t>「非建築之開放性設施」：</a:t>
            </a:r>
            <a:r>
              <a:rPr lang="zh-TW" altLang="zh-TW" dirty="0" smtClean="0">
                <a:solidFill>
                  <a:schemeClr val="tx1"/>
                </a:solidFill>
                <a:latin typeface="標楷體" pitchFamily="65" charset="-120"/>
              </a:rPr>
              <a:t>以</a:t>
            </a:r>
            <a:r>
              <a:rPr lang="zh-TW" altLang="zh-TW" dirty="0">
                <a:solidFill>
                  <a:schemeClr val="tx1"/>
                </a:solidFill>
                <a:latin typeface="標楷體" pitchFamily="65" charset="-120"/>
              </a:rPr>
              <a:t>該等設施土地</a:t>
            </a:r>
            <a:r>
              <a:rPr lang="zh-TW" altLang="zh-TW" u="sng" dirty="0">
                <a:solidFill>
                  <a:srgbClr val="660066"/>
                </a:solidFill>
                <a:latin typeface="標楷體" pitchFamily="65" charset="-120"/>
              </a:rPr>
              <a:t>未受建築或構造物覆蓋</a:t>
            </a:r>
            <a:r>
              <a:rPr lang="zh-TW" altLang="zh-TW" dirty="0">
                <a:solidFill>
                  <a:schemeClr val="tx1"/>
                </a:solidFill>
                <a:latin typeface="標楷體" pitchFamily="65" charset="-120"/>
              </a:rPr>
              <a:t>，或該等設施</a:t>
            </a:r>
            <a:r>
              <a:rPr lang="zh-TW" altLang="zh-TW" u="sng" dirty="0">
                <a:solidFill>
                  <a:srgbClr val="660066"/>
                </a:solidFill>
                <a:latin typeface="標楷體" pitchFamily="65" charset="-120"/>
              </a:rPr>
              <a:t>未有阻隔視覺之通透性</a:t>
            </a:r>
            <a:r>
              <a:rPr lang="zh-TW" altLang="zh-TW" dirty="0">
                <a:solidFill>
                  <a:schemeClr val="tx1"/>
                </a:solidFill>
                <a:latin typeface="標楷體" pitchFamily="65" charset="-120"/>
              </a:rPr>
              <a:t>為</a:t>
            </a:r>
            <a:r>
              <a:rPr lang="zh-TW" altLang="zh-TW" dirty="0" smtClean="0">
                <a:solidFill>
                  <a:schemeClr val="tx1"/>
                </a:solidFill>
                <a:latin typeface="標楷體" pitchFamily="65" charset="-120"/>
              </a:rPr>
              <a:t>要件</a:t>
            </a:r>
            <a:r>
              <a:rPr lang="zh-TW" altLang="en-US" dirty="0" smtClean="0">
                <a:solidFill>
                  <a:schemeClr val="tx1"/>
                </a:solidFill>
                <a:latin typeface="標楷體" pitchFamily="65" charset="-120"/>
              </a:rPr>
              <a:t>，並可</a:t>
            </a:r>
            <a:r>
              <a:rPr lang="zh-TW" altLang="en-US" dirty="0">
                <a:solidFill>
                  <a:schemeClr val="tx1"/>
                </a:solidFill>
                <a:latin typeface="標楷體" pitchFamily="65" charset="-120"/>
              </a:rPr>
              <a:t>認屬</a:t>
            </a:r>
            <a:r>
              <a:rPr lang="zh-TW" altLang="en-US" u="sng" dirty="0">
                <a:solidFill>
                  <a:srgbClr val="660066"/>
                </a:solidFill>
                <a:latin typeface="標楷體" pitchFamily="65" charset="-120"/>
              </a:rPr>
              <a:t>未影響緊鄰農業用地之農業</a:t>
            </a:r>
            <a:r>
              <a:rPr lang="zh-TW" altLang="en-US" u="sng" dirty="0" smtClean="0">
                <a:solidFill>
                  <a:srgbClr val="660066"/>
                </a:solidFill>
                <a:latin typeface="標楷體" pitchFamily="65" charset="-120"/>
              </a:rPr>
              <a:t>經營</a:t>
            </a:r>
            <a:r>
              <a:rPr lang="zh-TW" altLang="en-US" dirty="0" smtClean="0">
                <a:solidFill>
                  <a:schemeClr val="tx1"/>
                </a:solidFill>
                <a:latin typeface="標楷體" pitchFamily="65" charset="-120"/>
              </a:rPr>
              <a:t>。</a:t>
            </a:r>
            <a:endParaRPr lang="en-US" altLang="zh-TW" dirty="0">
              <a:solidFill>
                <a:schemeClr val="tx1"/>
              </a:solidFill>
              <a:latin typeface="標楷體" pitchFamily="65" charset="-120"/>
            </a:endParaRPr>
          </a:p>
          <a:p>
            <a:pPr marL="357188" indent="-357188" algn="l">
              <a:buFont typeface="Wingdings" pitchFamily="2" charset="2"/>
              <a:buChar char="l"/>
            </a:pPr>
            <a:r>
              <a:rPr lang="zh-TW" altLang="en-US" dirty="0">
                <a:solidFill>
                  <a:schemeClr val="tx1"/>
                </a:solidFill>
                <a:latin typeface="標楷體" pitchFamily="65" charset="-120"/>
              </a:rPr>
              <a:t>圍牆因施設之態樣多元，需依上開條件予以認定之。</a:t>
            </a:r>
            <a:endParaRPr lang="en-US" altLang="zh-TW" dirty="0">
              <a:solidFill>
                <a:schemeClr val="tx1"/>
              </a:solidFill>
              <a:latin typeface="標楷體" pitchFamily="65" charset="-120"/>
            </a:endParaRPr>
          </a:p>
          <a:p>
            <a:pPr marL="357188" indent="-357188" algn="l">
              <a:buFont typeface="Wingdings" pitchFamily="2" charset="2"/>
              <a:buChar char="l"/>
            </a:pPr>
            <a:r>
              <a:rPr lang="zh-TW" altLang="en-US" dirty="0">
                <a:solidFill>
                  <a:schemeClr val="tx1"/>
                </a:solidFill>
                <a:latin typeface="標楷體" pitchFamily="65" charset="-120"/>
              </a:rPr>
              <a:t>擋土牆</a:t>
            </a:r>
            <a:r>
              <a:rPr lang="zh-TW" altLang="zh-TW" dirty="0">
                <a:solidFill>
                  <a:schemeClr val="tx1"/>
                </a:solidFill>
                <a:latin typeface="標楷體" pitchFamily="65" charset="-120"/>
              </a:rPr>
              <a:t>之態樣除是否具前開隔離設施性質，須予以確認外，</a:t>
            </a:r>
            <a:r>
              <a:rPr lang="zh-TW" altLang="zh-TW" dirty="0">
                <a:solidFill>
                  <a:srgbClr val="660066"/>
                </a:solidFill>
                <a:latin typeface="標楷體" pitchFamily="65" charset="-120"/>
              </a:rPr>
              <a:t>倘非屬自然地形、地勢或因天災等因素造成之落差，</a:t>
            </a:r>
            <a:r>
              <a:rPr lang="zh-TW" altLang="en-US" dirty="0">
                <a:solidFill>
                  <a:srgbClr val="660066"/>
                </a:solidFill>
                <a:latin typeface="標楷體" pitchFamily="65" charset="-120"/>
              </a:rPr>
              <a:t>本宜由土地所有權人予以補強以避免造成災害</a:t>
            </a:r>
            <a:r>
              <a:rPr lang="zh-TW" altLang="en-US" dirty="0">
                <a:solidFill>
                  <a:schemeClr val="tx1"/>
                </a:solidFill>
                <a:latin typeface="標楷體" pitchFamily="65" charset="-120"/>
              </a:rPr>
              <a:t>，而不宜增列為隔離設施項目。</a:t>
            </a:r>
            <a:endParaRPr lang="en-US" altLang="zh-TW" dirty="0">
              <a:solidFill>
                <a:schemeClr val="tx1"/>
              </a:solidFill>
              <a:latin typeface="標楷體" pitchFamily="65" charset="-120"/>
            </a:endParaRPr>
          </a:p>
          <a:p>
            <a:pPr algn="l"/>
            <a:endParaRPr lang="en-US" altLang="zh-TW" b="1" dirty="0">
              <a:solidFill>
                <a:schemeClr val="tx1"/>
              </a:solidFill>
              <a:latin typeface="標楷體" panose="03000509000000000000" pitchFamily="65" charset="-120"/>
            </a:endParaRPr>
          </a:p>
        </p:txBody>
      </p:sp>
    </p:spTree>
    <p:extLst>
      <p:ext uri="{BB962C8B-B14F-4D97-AF65-F5344CB8AC3E}">
        <p14:creationId xmlns:p14="http://schemas.microsoft.com/office/powerpoint/2010/main" val="71993845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17129" y="885478"/>
            <a:ext cx="8305800" cy="504812"/>
          </a:xfrm>
        </p:spPr>
        <p:txBody>
          <a:bodyPr>
            <a:normAutofit fontScale="77500" lnSpcReduction="20000"/>
          </a:bodyPr>
          <a:lstStyle/>
          <a:p>
            <a:pPr eaLnBrk="1" hangingPunct="1">
              <a:lnSpc>
                <a:spcPct val="140000"/>
              </a:lnSpc>
              <a:spcBef>
                <a:spcPts val="600"/>
              </a:spcBef>
              <a:buFont typeface="Wingdings" pitchFamily="2" charset="2"/>
              <a:buChar char="l"/>
              <a:defRPr/>
            </a:pPr>
            <a:r>
              <a:rPr lang="zh-TW" altLang="en-US" sz="2800" b="1" dirty="0">
                <a:solidFill>
                  <a:srgbClr val="003366"/>
                </a:solidFill>
                <a:latin typeface="標楷體" pitchFamily="65" charset="-120"/>
                <a:ea typeface="標楷體" pitchFamily="65" charset="-120"/>
              </a:rPr>
              <a:t>相關函釋</a:t>
            </a:r>
            <a:endParaRPr lang="en-US" altLang="zh-TW" sz="2800" b="1" dirty="0" smtClean="0">
              <a:solidFill>
                <a:srgbClr val="003366"/>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48</a:t>
            </a:fld>
            <a:endParaRPr lang="en-US" altLang="zh-TW" dirty="0"/>
          </a:p>
        </p:txBody>
      </p:sp>
      <p:sp>
        <p:nvSpPr>
          <p:cNvPr id="5"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隔離綠帶或設施之配置與寬度</a:t>
            </a:r>
          </a:p>
          <a:p>
            <a:pPr>
              <a:defRPr/>
            </a:pPr>
            <a:endParaRPr lang="zh-TW" altLang="en-US" sz="3600" b="1" dirty="0">
              <a:solidFill>
                <a:schemeClr val="tx1"/>
              </a:solidFill>
              <a:latin typeface="標楷體" pitchFamily="65" charset="-120"/>
              <a:sym typeface="Webdings" pitchFamily="18" charset="2"/>
            </a:endParaRPr>
          </a:p>
        </p:txBody>
      </p:sp>
      <p:sp>
        <p:nvSpPr>
          <p:cNvPr id="13" name="圓角矩形 21"/>
          <p:cNvSpPr>
            <a:spLocks noChangeArrowheads="1"/>
          </p:cNvSpPr>
          <p:nvPr/>
        </p:nvSpPr>
        <p:spPr bwMode="auto">
          <a:xfrm>
            <a:off x="155653" y="1484784"/>
            <a:ext cx="8808833" cy="5181575"/>
          </a:xfrm>
          <a:prstGeom prst="roundRect">
            <a:avLst>
              <a:gd name="adj" fmla="val 16667"/>
            </a:avLst>
          </a:prstGeom>
          <a:solidFill>
            <a:srgbClr val="FFFF99">
              <a:alpha val="2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57188" indent="-357188" algn="l"/>
            <a:r>
              <a:rPr lang="en-US" altLang="zh-TW" b="1" dirty="0">
                <a:solidFill>
                  <a:schemeClr val="tx1"/>
                </a:solidFill>
                <a:latin typeface="標楷體" panose="03000509000000000000" pitchFamily="65" charset="-120"/>
              </a:rPr>
              <a:t>9</a:t>
            </a:r>
            <a:r>
              <a:rPr lang="en-US" altLang="zh-TW" b="1" dirty="0" smtClean="0">
                <a:solidFill>
                  <a:schemeClr val="tx1"/>
                </a:solidFill>
                <a:latin typeface="標楷體" panose="03000509000000000000" pitchFamily="65" charset="-120"/>
              </a:rPr>
              <a:t>.</a:t>
            </a:r>
            <a:r>
              <a:rPr lang="zh-TW" altLang="en-US" b="1" dirty="0">
                <a:solidFill>
                  <a:schemeClr val="tx1"/>
                </a:solidFill>
                <a:latin typeface="標楷體" panose="03000509000000000000" pitchFamily="65" charset="-120"/>
              </a:rPr>
              <a:t>非都市</a:t>
            </a:r>
            <a:r>
              <a:rPr lang="zh-TW" altLang="en-US" b="1" dirty="0" smtClean="0">
                <a:solidFill>
                  <a:schemeClr val="tx1"/>
                </a:solidFill>
                <a:latin typeface="標楷體" panose="03000509000000000000" pitchFamily="65" charset="-120"/>
              </a:rPr>
              <a:t>開發審議作業規範規定</a:t>
            </a:r>
            <a:r>
              <a:rPr lang="zh-TW" altLang="en-US" b="1" u="sng" dirty="0" smtClean="0">
                <a:solidFill>
                  <a:srgbClr val="7030A0"/>
                </a:solidFill>
                <a:latin typeface="標楷體" panose="03000509000000000000" pitchFamily="65" charset="-120"/>
              </a:rPr>
              <a:t>劃設國土保安用地</a:t>
            </a:r>
            <a:r>
              <a:rPr lang="zh-TW" altLang="en-US" b="1" dirty="0" smtClean="0">
                <a:solidFill>
                  <a:schemeClr val="tx1"/>
                </a:solidFill>
                <a:latin typeface="標楷體" panose="03000509000000000000" pitchFamily="65" charset="-120"/>
              </a:rPr>
              <a:t>涉及變更及設置隔離綠帶或設施疑義</a:t>
            </a:r>
            <a:endParaRPr lang="en-US" altLang="zh-TW" b="1" dirty="0" smtClean="0">
              <a:solidFill>
                <a:schemeClr val="tx1"/>
              </a:solidFill>
              <a:latin typeface="標楷體" panose="03000509000000000000" pitchFamily="65" charset="-120"/>
            </a:endParaRPr>
          </a:p>
          <a:p>
            <a:pPr marL="357188" indent="-357188" algn="l">
              <a:buFont typeface="Wingdings" panose="05000000000000000000" pitchFamily="2" charset="2"/>
              <a:buChar char="l"/>
            </a:pPr>
            <a:r>
              <a:rPr lang="zh-TW" altLang="en-US" dirty="0" smtClean="0">
                <a:solidFill>
                  <a:schemeClr val="tx1"/>
                </a:solidFill>
                <a:latin typeface="標楷體" panose="03000509000000000000" pitchFamily="65" charset="-120"/>
              </a:rPr>
              <a:t>開發案基地內土地</a:t>
            </a:r>
            <a:r>
              <a:rPr lang="zh-TW" altLang="en-US" dirty="0">
                <a:solidFill>
                  <a:schemeClr val="tx1"/>
                </a:solidFill>
                <a:latin typeface="標楷體" panose="03000509000000000000" pitchFamily="65" charset="-120"/>
              </a:rPr>
              <a:t>依非都市土地開發審議作業規範審議通過變更編定為</a:t>
            </a:r>
            <a:r>
              <a:rPr lang="zh-TW" altLang="en-US" dirty="0" smtClean="0">
                <a:solidFill>
                  <a:schemeClr val="tx1"/>
                </a:solidFill>
                <a:latin typeface="標楷體" panose="03000509000000000000" pitchFamily="65" charset="-120"/>
              </a:rPr>
              <a:t>國土</a:t>
            </a:r>
            <a:r>
              <a:rPr lang="zh-TW" altLang="en-US" dirty="0">
                <a:solidFill>
                  <a:schemeClr val="tx1"/>
                </a:solidFill>
                <a:latin typeface="標楷體" panose="03000509000000000000" pitchFamily="65" charset="-120"/>
              </a:rPr>
              <a:t>保安用地者，基於整體性質上屬於開發計畫之一部分，</a:t>
            </a:r>
            <a:r>
              <a:rPr lang="zh-TW" altLang="en-US" dirty="0" smtClean="0">
                <a:solidFill>
                  <a:schemeClr val="tx1"/>
                </a:solidFill>
                <a:latin typeface="標楷體" panose="03000509000000000000" pitchFamily="65" charset="-120"/>
              </a:rPr>
              <a:t>應依</a:t>
            </a:r>
            <a:r>
              <a:rPr lang="zh-TW" altLang="en-US" dirty="0">
                <a:solidFill>
                  <a:schemeClr val="tx1"/>
                </a:solidFill>
                <a:latin typeface="標楷體" panose="03000509000000000000" pitchFamily="65" charset="-120"/>
              </a:rPr>
              <a:t>該審議規範規定及經核定之開發計畫用途使用，其與保育使用之農業用地有</a:t>
            </a:r>
            <a:r>
              <a:rPr lang="zh-TW" altLang="en-US" dirty="0" smtClean="0">
                <a:solidFill>
                  <a:schemeClr val="tx1"/>
                </a:solidFill>
                <a:latin typeface="標楷體" panose="03000509000000000000" pitchFamily="65" charset="-120"/>
              </a:rPr>
              <a:t>別：</a:t>
            </a:r>
            <a:endParaRPr lang="en-US" altLang="zh-TW" dirty="0">
              <a:solidFill>
                <a:schemeClr val="tx1"/>
              </a:solidFill>
              <a:latin typeface="標楷體" panose="03000509000000000000" pitchFamily="65" charset="-120"/>
            </a:endParaRPr>
          </a:p>
          <a:p>
            <a:pPr marL="447675" indent="-447675" algn="l"/>
            <a:r>
              <a:rPr lang="en-US" altLang="zh-TW" dirty="0" smtClean="0">
                <a:solidFill>
                  <a:schemeClr val="tx1"/>
                </a:solidFill>
                <a:latin typeface="標楷體" panose="03000509000000000000" pitchFamily="65" charset="-120"/>
              </a:rPr>
              <a:t>(1)</a:t>
            </a:r>
            <a:r>
              <a:rPr lang="zh-TW" altLang="en-US" dirty="0">
                <a:solidFill>
                  <a:schemeClr val="tx1"/>
                </a:solidFill>
                <a:latin typeface="標楷體" panose="03000509000000000000" pitchFamily="65" charset="-120"/>
              </a:rPr>
              <a:t>依開發計畫編定之國土保安用地</a:t>
            </a:r>
            <a:r>
              <a:rPr lang="zh-TW" altLang="en-US" dirty="0" smtClean="0">
                <a:solidFill>
                  <a:schemeClr val="tx1"/>
                </a:solidFill>
                <a:latin typeface="標楷體" panose="03000509000000000000" pitchFamily="65" charset="-120"/>
              </a:rPr>
              <a:t>如擬</a:t>
            </a:r>
            <a:r>
              <a:rPr lang="zh-TW" altLang="en-US" dirty="0">
                <a:solidFill>
                  <a:schemeClr val="tx1"/>
                </a:solidFill>
                <a:latin typeface="標楷體" panose="03000509000000000000" pitchFamily="65" charset="-120"/>
              </a:rPr>
              <a:t>變更為其他使用地時，無須</a:t>
            </a:r>
            <a:r>
              <a:rPr lang="zh-TW" altLang="en-US" dirty="0" smtClean="0">
                <a:solidFill>
                  <a:schemeClr val="tx1"/>
                </a:solidFill>
                <a:latin typeface="標楷體" panose="03000509000000000000" pitchFamily="65" charset="-120"/>
              </a:rPr>
              <a:t>再徵</a:t>
            </a:r>
            <a:r>
              <a:rPr lang="zh-TW" altLang="en-US" dirty="0">
                <a:solidFill>
                  <a:schemeClr val="tx1"/>
                </a:solidFill>
                <a:latin typeface="標楷體" panose="03000509000000000000" pitchFamily="65" charset="-120"/>
              </a:rPr>
              <a:t>得農業主管機關同意，</a:t>
            </a:r>
            <a:r>
              <a:rPr lang="zh-TW" altLang="en-US" dirty="0" smtClean="0">
                <a:solidFill>
                  <a:schemeClr val="tx1"/>
                </a:solidFill>
                <a:latin typeface="標楷體" panose="03000509000000000000" pitchFamily="65" charset="-120"/>
              </a:rPr>
              <a:t>惟該國土</a:t>
            </a:r>
            <a:r>
              <a:rPr lang="zh-TW" altLang="en-US" dirty="0">
                <a:solidFill>
                  <a:schemeClr val="tx1"/>
                </a:solidFill>
                <a:latin typeface="標楷體" panose="03000509000000000000" pitchFamily="65" charset="-120"/>
              </a:rPr>
              <a:t>保安用地</a:t>
            </a:r>
            <a:r>
              <a:rPr lang="zh-TW" altLang="en-US" dirty="0" smtClean="0">
                <a:solidFill>
                  <a:schemeClr val="tx1"/>
                </a:solidFill>
                <a:latin typeface="標楷體" panose="03000509000000000000" pitchFamily="65" charset="-120"/>
              </a:rPr>
              <a:t>倘係供隔離</a:t>
            </a:r>
            <a:r>
              <a:rPr lang="zh-TW" altLang="en-US" dirty="0">
                <a:solidFill>
                  <a:schemeClr val="tx1"/>
                </a:solidFill>
                <a:latin typeface="標楷體" panose="03000509000000000000" pitchFamily="65" charset="-120"/>
              </a:rPr>
              <a:t>綠帶或設施</a:t>
            </a:r>
            <a:r>
              <a:rPr lang="zh-TW" altLang="en-US" dirty="0" smtClean="0">
                <a:solidFill>
                  <a:schemeClr val="tx1"/>
                </a:solidFill>
                <a:latin typeface="標楷體" panose="03000509000000000000" pitchFamily="65" charset="-120"/>
              </a:rPr>
              <a:t>使用者，會</a:t>
            </a:r>
            <a:r>
              <a:rPr lang="zh-TW" altLang="en-US" dirty="0">
                <a:solidFill>
                  <a:schemeClr val="tx1"/>
                </a:solidFill>
                <a:latin typeface="標楷體" panose="03000509000000000000" pitchFamily="65" charset="-120"/>
              </a:rPr>
              <a:t>否影響周界須留設一定寬度</a:t>
            </a:r>
            <a:r>
              <a:rPr lang="zh-TW" altLang="en-US" dirty="0" smtClean="0">
                <a:solidFill>
                  <a:schemeClr val="tx1"/>
                </a:solidFill>
                <a:latin typeface="標楷體" panose="03000509000000000000" pitchFamily="65" charset="-120"/>
              </a:rPr>
              <a:t>之隔離</a:t>
            </a:r>
            <a:r>
              <a:rPr lang="zh-TW" altLang="en-US" dirty="0">
                <a:solidFill>
                  <a:schemeClr val="tx1"/>
                </a:solidFill>
                <a:latin typeface="標楷體" panose="03000509000000000000" pitchFamily="65" charset="-120"/>
              </a:rPr>
              <a:t>綠帶或設施規定，仍應予審定以避免開發行為影響</a:t>
            </a:r>
            <a:r>
              <a:rPr lang="zh-TW" altLang="en-US" dirty="0" smtClean="0">
                <a:solidFill>
                  <a:schemeClr val="tx1"/>
                </a:solidFill>
                <a:latin typeface="標楷體" panose="03000509000000000000" pitchFamily="65" charset="-120"/>
              </a:rPr>
              <a:t>周邊農業</a:t>
            </a:r>
            <a:r>
              <a:rPr lang="zh-TW" altLang="en-US" dirty="0">
                <a:solidFill>
                  <a:schemeClr val="tx1"/>
                </a:solidFill>
                <a:latin typeface="標楷體" panose="03000509000000000000" pitchFamily="65" charset="-120"/>
              </a:rPr>
              <a:t>生產環境</a:t>
            </a:r>
            <a:r>
              <a:rPr lang="zh-TW" altLang="en-US" dirty="0" smtClean="0">
                <a:solidFill>
                  <a:schemeClr val="tx1"/>
                </a:solidFill>
                <a:latin typeface="標楷體" panose="03000509000000000000" pitchFamily="65" charset="-120"/>
              </a:rPr>
              <a:t>。</a:t>
            </a:r>
            <a:endParaRPr lang="en-US" altLang="zh-TW" dirty="0" smtClean="0">
              <a:solidFill>
                <a:schemeClr val="tx1"/>
              </a:solidFill>
              <a:latin typeface="標楷體" panose="03000509000000000000" pitchFamily="65" charset="-120"/>
            </a:endParaRPr>
          </a:p>
          <a:p>
            <a:pPr marL="447675" indent="-447675" algn="l"/>
            <a:r>
              <a:rPr lang="en-US" altLang="zh-TW" dirty="0" smtClean="0">
                <a:solidFill>
                  <a:schemeClr val="tx1"/>
                </a:solidFill>
                <a:latin typeface="標楷體" panose="03000509000000000000" pitchFamily="65" charset="-120"/>
              </a:rPr>
              <a:t>(2)</a:t>
            </a:r>
            <a:r>
              <a:rPr lang="zh-TW" altLang="en-US" u="sng" dirty="0" smtClean="0">
                <a:solidFill>
                  <a:srgbClr val="7030A0"/>
                </a:solidFill>
                <a:latin typeface="標楷體" panose="03000509000000000000" pitchFamily="65" charset="-120"/>
              </a:rPr>
              <a:t>倘農地變更使用案毗鄰已完成開發區內之國土保安用地者</a:t>
            </a:r>
            <a:r>
              <a:rPr lang="en-US" altLang="zh-TW" u="sng" dirty="0" smtClean="0">
                <a:solidFill>
                  <a:srgbClr val="7030A0"/>
                </a:solidFill>
                <a:latin typeface="標楷體" panose="03000509000000000000" pitchFamily="65" charset="-120"/>
              </a:rPr>
              <a:t>(</a:t>
            </a:r>
            <a:r>
              <a:rPr lang="zh-TW" altLang="en-US" u="sng" dirty="0" smtClean="0">
                <a:solidFill>
                  <a:srgbClr val="7030A0"/>
                </a:solidFill>
                <a:latin typeface="標楷體" panose="03000509000000000000" pitchFamily="65" charset="-120"/>
              </a:rPr>
              <a:t>如工業區內國土保安用地</a:t>
            </a:r>
            <a:r>
              <a:rPr lang="en-US" altLang="zh-TW" u="sng" dirty="0" smtClean="0">
                <a:solidFill>
                  <a:srgbClr val="7030A0"/>
                </a:solidFill>
                <a:latin typeface="標楷體" panose="03000509000000000000" pitchFamily="65" charset="-120"/>
              </a:rPr>
              <a:t>)</a:t>
            </a:r>
            <a:r>
              <a:rPr lang="zh-TW" altLang="en-US" u="sng" dirty="0" smtClean="0">
                <a:solidFill>
                  <a:srgbClr val="7030A0"/>
                </a:solidFill>
                <a:latin typeface="標楷體" panose="03000509000000000000" pitchFamily="65" charset="-120"/>
              </a:rPr>
              <a:t>，免再設置隔離綠帶或設施</a:t>
            </a:r>
            <a:r>
              <a:rPr lang="zh-TW" altLang="en-US" dirty="0" smtClean="0">
                <a:solidFill>
                  <a:schemeClr val="tx1"/>
                </a:solidFill>
                <a:latin typeface="標楷體" panose="03000509000000000000" pitchFamily="65" charset="-120"/>
              </a:rPr>
              <a:t>。</a:t>
            </a:r>
            <a:r>
              <a:rPr lang="en-US" altLang="zh-TW" dirty="0" smtClean="0">
                <a:solidFill>
                  <a:schemeClr val="tx1"/>
                </a:solidFill>
                <a:latin typeface="標楷體" panose="03000509000000000000" pitchFamily="65" charset="-120"/>
              </a:rPr>
              <a:t/>
            </a:r>
            <a:br>
              <a:rPr lang="en-US" altLang="zh-TW" dirty="0" smtClean="0">
                <a:solidFill>
                  <a:schemeClr val="tx1"/>
                </a:solidFill>
                <a:latin typeface="標楷體" panose="03000509000000000000" pitchFamily="65" charset="-120"/>
              </a:rPr>
            </a:br>
            <a:r>
              <a:rPr lang="en-US" altLang="zh-TW" dirty="0" smtClean="0">
                <a:solidFill>
                  <a:schemeClr val="tx1"/>
                </a:solidFill>
                <a:latin typeface="標楷體" panose="03000509000000000000" pitchFamily="65" charset="-120"/>
              </a:rPr>
              <a:t/>
            </a:r>
            <a:br>
              <a:rPr lang="en-US" altLang="zh-TW" dirty="0" smtClean="0">
                <a:solidFill>
                  <a:schemeClr val="tx1"/>
                </a:solidFill>
                <a:latin typeface="標楷體" panose="03000509000000000000" pitchFamily="65" charset="-120"/>
              </a:rPr>
            </a:br>
            <a:endParaRPr lang="en-US" altLang="zh-TW" dirty="0" smtClean="0">
              <a:solidFill>
                <a:schemeClr val="tx1"/>
              </a:solidFill>
              <a:latin typeface="標楷體" panose="03000509000000000000" pitchFamily="65" charset="-120"/>
            </a:endParaRPr>
          </a:p>
        </p:txBody>
      </p:sp>
    </p:spTree>
    <p:extLst>
      <p:ext uri="{BB962C8B-B14F-4D97-AF65-F5344CB8AC3E}">
        <p14:creationId xmlns:p14="http://schemas.microsoft.com/office/powerpoint/2010/main" val="222835153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17129" y="885478"/>
            <a:ext cx="8305800" cy="504812"/>
          </a:xfrm>
        </p:spPr>
        <p:txBody>
          <a:bodyPr>
            <a:normAutofit fontScale="77500" lnSpcReduction="20000"/>
          </a:bodyPr>
          <a:lstStyle/>
          <a:p>
            <a:pPr eaLnBrk="1" hangingPunct="1">
              <a:lnSpc>
                <a:spcPct val="140000"/>
              </a:lnSpc>
              <a:spcBef>
                <a:spcPts val="600"/>
              </a:spcBef>
              <a:buFont typeface="Wingdings" pitchFamily="2" charset="2"/>
              <a:buChar char="l"/>
              <a:defRPr/>
            </a:pPr>
            <a:r>
              <a:rPr lang="zh-TW" altLang="en-US" sz="2800" b="1" dirty="0">
                <a:solidFill>
                  <a:srgbClr val="003366"/>
                </a:solidFill>
                <a:latin typeface="標楷體" pitchFamily="65" charset="-120"/>
                <a:ea typeface="標楷體" pitchFamily="65" charset="-120"/>
              </a:rPr>
              <a:t>相關函釋</a:t>
            </a:r>
            <a:endParaRPr lang="en-US" altLang="zh-TW" sz="2800" b="1" dirty="0" smtClean="0">
              <a:solidFill>
                <a:srgbClr val="003366"/>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49</a:t>
            </a:fld>
            <a:endParaRPr lang="en-US" altLang="zh-TW" dirty="0"/>
          </a:p>
        </p:txBody>
      </p:sp>
      <p:sp>
        <p:nvSpPr>
          <p:cNvPr id="5"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隔離綠帶或設施之配置與寬度</a:t>
            </a:r>
          </a:p>
          <a:p>
            <a:pPr>
              <a:defRPr/>
            </a:pPr>
            <a:endParaRPr lang="zh-TW" altLang="en-US" sz="3600" b="1" dirty="0">
              <a:solidFill>
                <a:schemeClr val="tx1"/>
              </a:solidFill>
              <a:latin typeface="標楷體" pitchFamily="65" charset="-120"/>
              <a:sym typeface="Webdings" pitchFamily="18" charset="2"/>
            </a:endParaRPr>
          </a:p>
        </p:txBody>
      </p:sp>
      <p:sp>
        <p:nvSpPr>
          <p:cNvPr id="13" name="圓角矩形 21"/>
          <p:cNvSpPr>
            <a:spLocks noChangeArrowheads="1"/>
          </p:cNvSpPr>
          <p:nvPr/>
        </p:nvSpPr>
        <p:spPr bwMode="auto">
          <a:xfrm>
            <a:off x="155653" y="1484784"/>
            <a:ext cx="8808835" cy="5181575"/>
          </a:xfrm>
          <a:prstGeom prst="roundRect">
            <a:avLst>
              <a:gd name="adj" fmla="val 16667"/>
            </a:avLst>
          </a:prstGeom>
          <a:solidFill>
            <a:srgbClr val="FFFF99">
              <a:alpha val="2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47675" indent="-447675" algn="l"/>
            <a:r>
              <a:rPr lang="en-US" altLang="zh-TW" b="1" dirty="0" smtClean="0">
                <a:solidFill>
                  <a:schemeClr val="tx1"/>
                </a:solidFill>
                <a:latin typeface="標楷體" panose="03000509000000000000" pitchFamily="65" charset="-120"/>
              </a:rPr>
              <a:t>10.</a:t>
            </a:r>
            <a:r>
              <a:rPr lang="zh-TW" altLang="zh-TW" b="1" dirty="0"/>
              <a:t>非</a:t>
            </a:r>
            <a:r>
              <a:rPr lang="zh-TW" altLang="zh-TW" b="1" dirty="0" smtClean="0"/>
              <a:t>都市農業</a:t>
            </a:r>
            <a:r>
              <a:rPr lang="zh-TW" altLang="zh-TW" b="1" dirty="0"/>
              <a:t>用地變更作</a:t>
            </a:r>
            <a:r>
              <a:rPr lang="zh-TW" altLang="zh-TW" b="1" u="sng" dirty="0">
                <a:solidFill>
                  <a:srgbClr val="7030A0"/>
                </a:solidFill>
              </a:rPr>
              <a:t>太陽光電設施</a:t>
            </a:r>
            <a:r>
              <a:rPr lang="zh-TW" altLang="zh-TW" b="1" dirty="0"/>
              <a:t>使用，達應送區域計畫擬定機關審議規模之案件</a:t>
            </a:r>
            <a:r>
              <a:rPr lang="zh-TW" altLang="zh-TW" b="1" dirty="0" smtClean="0"/>
              <a:t>，隔離</a:t>
            </a:r>
            <a:r>
              <a:rPr lang="zh-TW" altLang="zh-TW" b="1" dirty="0"/>
              <a:t>綠帶或設施寬度之</a:t>
            </a:r>
            <a:r>
              <a:rPr lang="zh-TW" altLang="zh-TW" b="1" dirty="0" smtClean="0"/>
              <a:t>配置</a:t>
            </a:r>
            <a:endParaRPr lang="en-US" altLang="zh-TW" b="1" dirty="0" smtClean="0"/>
          </a:p>
          <a:p>
            <a:pPr marL="268288" indent="-268288" algn="just">
              <a:buFont typeface="Wingdings" panose="05000000000000000000" pitchFamily="2" charset="2"/>
              <a:buChar char="l"/>
            </a:pPr>
            <a:r>
              <a:rPr lang="zh-TW" altLang="en-US" sz="2200" dirty="0" smtClean="0">
                <a:solidFill>
                  <a:schemeClr val="tx1"/>
                </a:solidFill>
                <a:latin typeface="標楷體" panose="03000509000000000000" pitchFamily="65" charset="-120"/>
              </a:rPr>
              <a:t>基於</a:t>
            </a:r>
            <a:r>
              <a:rPr lang="zh-TW" altLang="en-US" sz="2200" dirty="0">
                <a:solidFill>
                  <a:schemeClr val="tx1"/>
                </a:solidFill>
                <a:latin typeface="標楷體" panose="03000509000000000000" pitchFamily="65" charset="-120"/>
              </a:rPr>
              <a:t>土地變更使用案件，倘達應送區域計畫擬定機關</a:t>
            </a:r>
            <a:r>
              <a:rPr lang="zh-TW" altLang="en-US" sz="2200" dirty="0" smtClean="0">
                <a:solidFill>
                  <a:schemeClr val="tx1"/>
                </a:solidFill>
                <a:latin typeface="標楷體" panose="03000509000000000000" pitchFamily="65" charset="-120"/>
              </a:rPr>
              <a:t>審議規模者，</a:t>
            </a:r>
            <a:r>
              <a:rPr lang="zh-TW" altLang="en-US" sz="2200" dirty="0">
                <a:solidFill>
                  <a:schemeClr val="tx1"/>
                </a:solidFill>
                <a:latin typeface="標楷體" panose="03000509000000000000" pitchFamily="65" charset="-120"/>
              </a:rPr>
              <a:t>其適用之法規為「非都市土地開發審議作業規範</a:t>
            </a:r>
            <a:r>
              <a:rPr lang="zh-TW" altLang="en-US" sz="2200" dirty="0" smtClean="0">
                <a:solidFill>
                  <a:schemeClr val="tx1"/>
                </a:solidFill>
                <a:latin typeface="標楷體" panose="03000509000000000000" pitchFamily="65" charset="-120"/>
              </a:rPr>
              <a:t>」，該</a:t>
            </a:r>
            <a:r>
              <a:rPr lang="zh-TW" altLang="en-US" sz="2200" dirty="0">
                <a:solidFill>
                  <a:schemeClr val="tx1"/>
                </a:solidFill>
                <a:latin typeface="標楷體" panose="03000509000000000000" pitchFamily="65" charset="-120"/>
              </a:rPr>
              <a:t>作業規範經內政部於</a:t>
            </a:r>
            <a:r>
              <a:rPr lang="en-US" altLang="zh-TW" sz="2200" dirty="0">
                <a:solidFill>
                  <a:schemeClr val="tx1"/>
                </a:solidFill>
                <a:latin typeface="標楷體" panose="03000509000000000000" pitchFamily="65" charset="-120"/>
              </a:rPr>
              <a:t>106</a:t>
            </a:r>
            <a:r>
              <a:rPr lang="zh-TW" altLang="en-US" sz="2200" dirty="0">
                <a:solidFill>
                  <a:schemeClr val="tx1"/>
                </a:solidFill>
                <a:latin typeface="標楷體" panose="03000509000000000000" pitchFamily="65" charset="-120"/>
              </a:rPr>
              <a:t>年</a:t>
            </a:r>
            <a:r>
              <a:rPr lang="en-US" altLang="zh-TW" sz="2200" dirty="0">
                <a:solidFill>
                  <a:schemeClr val="tx1"/>
                </a:solidFill>
                <a:latin typeface="標楷體" panose="03000509000000000000" pitchFamily="65" charset="-120"/>
              </a:rPr>
              <a:t>3</a:t>
            </a:r>
            <a:r>
              <a:rPr lang="zh-TW" altLang="en-US" sz="2200" dirty="0">
                <a:solidFill>
                  <a:schemeClr val="tx1"/>
                </a:solidFill>
                <a:latin typeface="標楷體" panose="03000509000000000000" pitchFamily="65" charset="-120"/>
              </a:rPr>
              <a:t>月</a:t>
            </a:r>
            <a:r>
              <a:rPr lang="en-US" altLang="zh-TW" sz="2200" dirty="0">
                <a:solidFill>
                  <a:schemeClr val="tx1"/>
                </a:solidFill>
                <a:latin typeface="標楷體" panose="03000509000000000000" pitchFamily="65" charset="-120"/>
              </a:rPr>
              <a:t>9</a:t>
            </a:r>
            <a:r>
              <a:rPr lang="zh-TW" altLang="en-US" sz="2200" dirty="0" smtClean="0">
                <a:solidFill>
                  <a:schemeClr val="tx1"/>
                </a:solidFill>
                <a:latin typeface="標楷體" panose="03000509000000000000" pitchFamily="65" charset="-120"/>
              </a:rPr>
              <a:t>日修正</a:t>
            </a:r>
            <a:r>
              <a:rPr lang="zh-TW" altLang="en-US" sz="2200" dirty="0">
                <a:solidFill>
                  <a:schemeClr val="tx1"/>
                </a:solidFill>
                <a:latin typeface="標楷體" panose="03000509000000000000" pitchFamily="65" charset="-120"/>
              </a:rPr>
              <a:t>發布</a:t>
            </a:r>
            <a:r>
              <a:rPr lang="zh-TW" altLang="en-US" sz="2200" dirty="0" smtClean="0">
                <a:solidFill>
                  <a:schemeClr val="tx1"/>
                </a:solidFill>
                <a:latin typeface="標楷體" panose="03000509000000000000" pitchFamily="65" charset="-120"/>
              </a:rPr>
              <a:t>，為</a:t>
            </a:r>
            <a:r>
              <a:rPr lang="zh-TW" altLang="en-US" sz="2200" dirty="0">
                <a:solidFill>
                  <a:schemeClr val="tx1"/>
                </a:solidFill>
                <a:latin typeface="標楷體" panose="03000509000000000000" pitchFamily="65" charset="-120"/>
              </a:rPr>
              <a:t>因應行政院擴大再生能源推動及於</a:t>
            </a:r>
            <a:r>
              <a:rPr lang="en-US" altLang="zh-TW" sz="2200" dirty="0">
                <a:solidFill>
                  <a:schemeClr val="tx1"/>
                </a:solidFill>
                <a:latin typeface="標楷體" panose="03000509000000000000" pitchFamily="65" charset="-120"/>
              </a:rPr>
              <a:t>105</a:t>
            </a:r>
            <a:r>
              <a:rPr lang="zh-TW" altLang="en-US" sz="2200" dirty="0">
                <a:solidFill>
                  <a:schemeClr val="tx1"/>
                </a:solidFill>
                <a:latin typeface="標楷體" panose="03000509000000000000" pitchFamily="65" charset="-120"/>
              </a:rPr>
              <a:t>年</a:t>
            </a:r>
            <a:r>
              <a:rPr lang="en-US" altLang="zh-TW" sz="2200" dirty="0">
                <a:solidFill>
                  <a:schemeClr val="tx1"/>
                </a:solidFill>
                <a:latin typeface="標楷體" panose="03000509000000000000" pitchFamily="65" charset="-120"/>
              </a:rPr>
              <a:t>10</a:t>
            </a:r>
            <a:r>
              <a:rPr lang="zh-TW" altLang="en-US" sz="2200" dirty="0">
                <a:solidFill>
                  <a:schemeClr val="tx1"/>
                </a:solidFill>
                <a:latin typeface="標楷體" panose="03000509000000000000" pitchFamily="65" charset="-120"/>
              </a:rPr>
              <a:t>月</a:t>
            </a:r>
            <a:r>
              <a:rPr lang="en-US" altLang="zh-TW" sz="2200" dirty="0">
                <a:solidFill>
                  <a:schemeClr val="tx1"/>
                </a:solidFill>
                <a:latin typeface="標楷體" panose="03000509000000000000" pitchFamily="65" charset="-120"/>
              </a:rPr>
              <a:t>27</a:t>
            </a:r>
            <a:r>
              <a:rPr lang="zh-TW" altLang="en-US" sz="2200" dirty="0">
                <a:solidFill>
                  <a:schemeClr val="tx1"/>
                </a:solidFill>
                <a:latin typeface="標楷體" panose="03000509000000000000" pitchFamily="65" charset="-120"/>
              </a:rPr>
              <a:t>日核定經濟部所報之「太陽光電二年推動計畫</a:t>
            </a:r>
            <a:r>
              <a:rPr lang="zh-TW" altLang="en-US" sz="2200" dirty="0" smtClean="0">
                <a:solidFill>
                  <a:schemeClr val="tx1"/>
                </a:solidFill>
                <a:latin typeface="標楷體" panose="03000509000000000000" pitchFamily="65" charset="-120"/>
              </a:rPr>
              <a:t>」，爰配合</a:t>
            </a:r>
            <a:r>
              <a:rPr lang="zh-TW" altLang="en-US" sz="2200" dirty="0">
                <a:solidFill>
                  <a:schemeClr val="tx1"/>
                </a:solidFill>
                <a:latin typeface="標楷體" panose="03000509000000000000" pitchFamily="65" charset="-120"/>
              </a:rPr>
              <a:t>增修之太陽光電設施專編</a:t>
            </a:r>
            <a:r>
              <a:rPr lang="zh-TW" altLang="en-US" sz="2200" dirty="0" smtClean="0">
                <a:solidFill>
                  <a:schemeClr val="tx1"/>
                </a:solidFill>
                <a:latin typeface="標楷體" panose="03000509000000000000" pitchFamily="65" charset="-120"/>
              </a:rPr>
              <a:t>，明</a:t>
            </a:r>
            <a:r>
              <a:rPr lang="zh-TW" altLang="en-US" sz="2200" dirty="0">
                <a:solidFill>
                  <a:schemeClr val="tx1"/>
                </a:solidFill>
                <a:latin typeface="標楷體" panose="03000509000000000000" pitchFamily="65" charset="-120"/>
              </a:rPr>
              <a:t>定涉及太陽光電發電設施之申請案件，僅需依作業規範第</a:t>
            </a:r>
            <a:r>
              <a:rPr lang="en-US" altLang="zh-TW" sz="2200" dirty="0">
                <a:solidFill>
                  <a:schemeClr val="tx1"/>
                </a:solidFill>
                <a:latin typeface="標楷體" panose="03000509000000000000" pitchFamily="65" charset="-120"/>
              </a:rPr>
              <a:t>40</a:t>
            </a:r>
            <a:r>
              <a:rPr lang="zh-TW" altLang="en-US" sz="2200" dirty="0">
                <a:solidFill>
                  <a:schemeClr val="tx1"/>
                </a:solidFill>
                <a:latin typeface="標楷體" panose="03000509000000000000" pitchFamily="65" charset="-120"/>
              </a:rPr>
              <a:t>點規定，設置不得小於</a:t>
            </a:r>
            <a:r>
              <a:rPr lang="en-US" altLang="zh-TW" sz="2200" dirty="0">
                <a:solidFill>
                  <a:schemeClr val="tx1"/>
                </a:solidFill>
                <a:latin typeface="標楷體" panose="03000509000000000000" pitchFamily="65" charset="-120"/>
              </a:rPr>
              <a:t>10</a:t>
            </a:r>
            <a:r>
              <a:rPr lang="zh-TW" altLang="en-US" sz="2200" dirty="0">
                <a:solidFill>
                  <a:schemeClr val="tx1"/>
                </a:solidFill>
                <a:latin typeface="標楷體" panose="03000509000000000000" pitchFamily="65" charset="-120"/>
              </a:rPr>
              <a:t>公尺之緩衝綠</a:t>
            </a:r>
            <a:r>
              <a:rPr lang="zh-TW" altLang="en-US" sz="2200" dirty="0" smtClean="0">
                <a:solidFill>
                  <a:schemeClr val="tx1"/>
                </a:solidFill>
                <a:latin typeface="標楷體" panose="03000509000000000000" pitchFamily="65" charset="-120"/>
              </a:rPr>
              <a:t>帶。</a:t>
            </a:r>
            <a:endParaRPr lang="en-US" altLang="zh-TW" sz="2200" dirty="0" smtClean="0">
              <a:solidFill>
                <a:schemeClr val="tx1"/>
              </a:solidFill>
              <a:latin typeface="標楷體" panose="03000509000000000000" pitchFamily="65" charset="-120"/>
            </a:endParaRPr>
          </a:p>
          <a:p>
            <a:pPr marL="268288" indent="-268288" algn="just">
              <a:buFont typeface="Wingdings" panose="05000000000000000000" pitchFamily="2" charset="2"/>
              <a:buChar char="l"/>
            </a:pPr>
            <a:r>
              <a:rPr lang="zh-TW" altLang="en-US" sz="2200" dirty="0" smtClean="0">
                <a:solidFill>
                  <a:schemeClr val="tx1"/>
                </a:solidFill>
                <a:latin typeface="標楷體" panose="03000509000000000000" pitchFamily="65" charset="-120"/>
              </a:rPr>
              <a:t>變更要點</a:t>
            </a:r>
            <a:r>
              <a:rPr lang="zh-TW" altLang="en-US" sz="2200" dirty="0">
                <a:solidFill>
                  <a:schemeClr val="tx1"/>
                </a:solidFill>
                <a:latin typeface="標楷體" panose="03000509000000000000" pitchFamily="65" charset="-120"/>
              </a:rPr>
              <a:t>第</a:t>
            </a:r>
            <a:r>
              <a:rPr lang="en-US" altLang="zh-TW" sz="2200" dirty="0">
                <a:solidFill>
                  <a:schemeClr val="tx1"/>
                </a:solidFill>
                <a:latin typeface="標楷體" panose="03000509000000000000" pitchFamily="65" charset="-120"/>
              </a:rPr>
              <a:t>10</a:t>
            </a:r>
            <a:r>
              <a:rPr lang="zh-TW" altLang="en-US" sz="2200" dirty="0">
                <a:solidFill>
                  <a:schemeClr val="tx1"/>
                </a:solidFill>
                <a:latin typeface="標楷體" panose="03000509000000000000" pitchFamily="65" charset="-120"/>
              </a:rPr>
              <a:t>點第</a:t>
            </a:r>
            <a:r>
              <a:rPr lang="en-US" altLang="zh-TW" sz="2200" dirty="0">
                <a:solidFill>
                  <a:schemeClr val="tx1"/>
                </a:solidFill>
                <a:latin typeface="標楷體" panose="03000509000000000000" pitchFamily="65" charset="-120"/>
              </a:rPr>
              <a:t>5</a:t>
            </a:r>
            <a:r>
              <a:rPr lang="zh-TW" altLang="en-US" sz="2200" dirty="0">
                <a:solidFill>
                  <a:schemeClr val="tx1"/>
                </a:solidFill>
                <a:latin typeface="標楷體" panose="03000509000000000000" pitchFamily="65" charset="-120"/>
              </a:rPr>
              <a:t>款規定：</a:t>
            </a:r>
            <a:r>
              <a:rPr lang="zh-TW" altLang="en-US" sz="2200" dirty="0" smtClean="0">
                <a:solidFill>
                  <a:schemeClr val="tx1"/>
                </a:solidFill>
                <a:latin typeface="標楷體" panose="03000509000000000000" pitchFamily="65" charset="-120"/>
              </a:rPr>
              <a:t>「</a:t>
            </a:r>
            <a:r>
              <a:rPr lang="en-US" altLang="zh-TW" sz="2200" dirty="0" smtClean="0">
                <a:solidFill>
                  <a:schemeClr val="tx1"/>
                </a:solidFill>
                <a:latin typeface="標楷體" panose="03000509000000000000" pitchFamily="65" charset="-120"/>
              </a:rPr>
              <a:t>(</a:t>
            </a:r>
            <a:r>
              <a:rPr lang="zh-TW" altLang="en-US" sz="2200" dirty="0">
                <a:solidFill>
                  <a:schemeClr val="tx1"/>
                </a:solidFill>
                <a:latin typeface="標楷體" panose="03000509000000000000" pitchFamily="65" charset="-120"/>
              </a:rPr>
              <a:t>五</a:t>
            </a:r>
            <a:r>
              <a:rPr lang="en-US" altLang="zh-TW" sz="2200" dirty="0">
                <a:solidFill>
                  <a:schemeClr val="tx1"/>
                </a:solidFill>
                <a:latin typeface="標楷體" panose="03000509000000000000" pitchFamily="65" charset="-120"/>
              </a:rPr>
              <a:t>)</a:t>
            </a:r>
            <a:r>
              <a:rPr lang="zh-TW" altLang="en-US" sz="2200" dirty="0">
                <a:solidFill>
                  <a:schemeClr val="tx1"/>
                </a:solidFill>
                <a:latin typeface="標楷體" panose="03000509000000000000" pitchFamily="65" charset="-120"/>
              </a:rPr>
              <a:t>經行政院核定之輔導方案已有訂定相關隔離綠帶或設施之留設規定者，從其規定。」爰屬旨揭性質之</a:t>
            </a:r>
            <a:r>
              <a:rPr lang="zh-TW" altLang="en-US" sz="2200" dirty="0" smtClean="0">
                <a:solidFill>
                  <a:schemeClr val="tx1"/>
                </a:solidFill>
                <a:latin typeface="標楷體" panose="03000509000000000000" pitchFamily="65" charset="-120"/>
              </a:rPr>
              <a:t>案件，</a:t>
            </a:r>
            <a:r>
              <a:rPr lang="zh-TW" altLang="en-US" sz="2200" u="sng" dirty="0">
                <a:solidFill>
                  <a:srgbClr val="7030A0"/>
                </a:solidFill>
                <a:latin typeface="標楷體" panose="03000509000000000000" pitchFamily="65" charset="-120"/>
              </a:rPr>
              <a:t>係適用作業規範之規定，即以設置至少</a:t>
            </a:r>
            <a:r>
              <a:rPr lang="en-US" altLang="zh-TW" sz="2200" u="sng" dirty="0">
                <a:solidFill>
                  <a:srgbClr val="7030A0"/>
                </a:solidFill>
                <a:latin typeface="標楷體" panose="03000509000000000000" pitchFamily="65" charset="-120"/>
              </a:rPr>
              <a:t>10</a:t>
            </a:r>
            <a:r>
              <a:rPr lang="zh-TW" altLang="en-US" sz="2200" u="sng" dirty="0">
                <a:solidFill>
                  <a:srgbClr val="7030A0"/>
                </a:solidFill>
                <a:latin typeface="標楷體" panose="03000509000000000000" pitchFamily="65" charset="-120"/>
              </a:rPr>
              <a:t>公尺之緩衝綠帶作為審認依據，毋須再受其配置面積不得少於申請事業面積之</a:t>
            </a:r>
            <a:r>
              <a:rPr lang="en-US" altLang="zh-TW" sz="2200" u="sng" dirty="0">
                <a:solidFill>
                  <a:srgbClr val="7030A0"/>
                </a:solidFill>
                <a:latin typeface="標楷體" panose="03000509000000000000" pitchFamily="65" charset="-120"/>
              </a:rPr>
              <a:t>30%</a:t>
            </a:r>
            <a:r>
              <a:rPr lang="zh-TW" altLang="en-US" sz="2200" u="sng" dirty="0">
                <a:solidFill>
                  <a:srgbClr val="7030A0"/>
                </a:solidFill>
                <a:latin typeface="標楷體" panose="03000509000000000000" pitchFamily="65" charset="-120"/>
              </a:rPr>
              <a:t>之</a:t>
            </a:r>
            <a:r>
              <a:rPr lang="zh-TW" altLang="en-US" sz="2200" u="sng" dirty="0" smtClean="0">
                <a:solidFill>
                  <a:srgbClr val="7030A0"/>
                </a:solidFill>
                <a:latin typeface="標楷體" panose="03000509000000000000" pitchFamily="65" charset="-120"/>
              </a:rPr>
              <a:t>限制</a:t>
            </a:r>
            <a:r>
              <a:rPr lang="zh-TW" altLang="en-US" sz="2200" dirty="0" smtClean="0">
                <a:solidFill>
                  <a:schemeClr val="tx1"/>
                </a:solidFill>
                <a:latin typeface="標楷體" panose="03000509000000000000" pitchFamily="65" charset="-120"/>
              </a:rPr>
              <a:t>。</a:t>
            </a:r>
            <a:endParaRPr lang="en-US" altLang="zh-TW" sz="2200" dirty="0" smtClean="0">
              <a:solidFill>
                <a:schemeClr val="tx1"/>
              </a:solidFill>
              <a:latin typeface="標楷體" panose="03000509000000000000" pitchFamily="65" charset="-120"/>
            </a:endParaRPr>
          </a:p>
          <a:p>
            <a:pPr marL="357188" indent="-357188" algn="l"/>
            <a:r>
              <a:rPr lang="en-US" altLang="zh-TW" dirty="0" smtClean="0">
                <a:solidFill>
                  <a:schemeClr val="tx1"/>
                </a:solidFill>
                <a:latin typeface="標楷體" panose="03000509000000000000" pitchFamily="65" charset="-120"/>
              </a:rPr>
              <a:t/>
            </a:r>
            <a:br>
              <a:rPr lang="en-US" altLang="zh-TW" dirty="0" smtClean="0">
                <a:solidFill>
                  <a:schemeClr val="tx1"/>
                </a:solidFill>
                <a:latin typeface="標楷體" panose="03000509000000000000" pitchFamily="65" charset="-120"/>
              </a:rPr>
            </a:br>
            <a:endParaRPr lang="en-US" altLang="zh-TW" dirty="0" smtClean="0">
              <a:solidFill>
                <a:schemeClr val="tx1"/>
              </a:solidFill>
              <a:latin typeface="標楷體" panose="03000509000000000000" pitchFamily="65" charset="-120"/>
            </a:endParaRPr>
          </a:p>
        </p:txBody>
      </p:sp>
    </p:spTree>
    <p:extLst>
      <p:ext uri="{BB962C8B-B14F-4D97-AF65-F5344CB8AC3E}">
        <p14:creationId xmlns:p14="http://schemas.microsoft.com/office/powerpoint/2010/main" val="40845217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5</a:t>
            </a:fld>
            <a:endParaRPr lang="en-US" altLang="zh-TW" dirty="0"/>
          </a:p>
        </p:txBody>
      </p:sp>
      <p:sp>
        <p:nvSpPr>
          <p:cNvPr id="6"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農地變更應徵</a:t>
            </a:r>
            <a:r>
              <a:rPr lang="zh-TW" altLang="en-US" sz="3600" b="1" dirty="0"/>
              <a:t>得農業主管機關同意之情形</a:t>
            </a:r>
          </a:p>
          <a:p>
            <a:pPr>
              <a:defRPr/>
            </a:pPr>
            <a:endParaRPr lang="zh-TW" altLang="en-US" sz="3600" b="1" dirty="0">
              <a:solidFill>
                <a:schemeClr val="tx1"/>
              </a:solidFill>
              <a:latin typeface="標楷體" pitchFamily="65" charset="-120"/>
              <a:sym typeface="Webdings" pitchFamily="18" charset="2"/>
            </a:endParaRPr>
          </a:p>
        </p:txBody>
      </p:sp>
      <p:sp>
        <p:nvSpPr>
          <p:cNvPr id="7" name="矩形 6"/>
          <p:cNvSpPr/>
          <p:nvPr/>
        </p:nvSpPr>
        <p:spPr bwMode="auto">
          <a:xfrm>
            <a:off x="179388" y="1124744"/>
            <a:ext cx="8713091" cy="42484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lvl="0" indent="-342900" algn="l">
              <a:lnSpc>
                <a:spcPct val="140000"/>
              </a:lnSpc>
              <a:spcBef>
                <a:spcPts val="600"/>
              </a:spcBef>
              <a:buSzPct val="90000"/>
              <a:buFont typeface="Wingdings" pitchFamily="2" charset="2"/>
              <a:buChar char="l"/>
              <a:defRPr/>
            </a:pPr>
            <a:r>
              <a:rPr lang="zh-TW" altLang="en-US" sz="2800" b="1" kern="0" dirty="0">
                <a:solidFill>
                  <a:srgbClr val="003366"/>
                </a:solidFill>
                <a:latin typeface="標楷體" pitchFamily="65" charset="-120"/>
              </a:rPr>
              <a:t>第</a:t>
            </a:r>
            <a:r>
              <a:rPr lang="en-US" altLang="zh-TW" sz="2800" b="1" kern="0" dirty="0">
                <a:solidFill>
                  <a:srgbClr val="003366"/>
                </a:solidFill>
                <a:latin typeface="標楷體" pitchFamily="65" charset="-120"/>
              </a:rPr>
              <a:t>2</a:t>
            </a:r>
            <a:r>
              <a:rPr lang="zh-TW" altLang="en-US" sz="2800" b="1" kern="0" dirty="0">
                <a:solidFill>
                  <a:srgbClr val="003366"/>
                </a:solidFill>
                <a:latin typeface="標楷體" pitchFamily="65" charset="-120"/>
              </a:rPr>
              <a:t>點規定</a:t>
            </a:r>
            <a:endParaRPr lang="en-US" altLang="zh-TW" sz="2800" b="1" kern="0" dirty="0">
              <a:solidFill>
                <a:srgbClr val="003366"/>
              </a:solidFill>
              <a:latin typeface="標楷體" pitchFamily="65" charset="-120"/>
            </a:endParaRPr>
          </a:p>
          <a:p>
            <a:pPr marL="342900" lvl="0" indent="-342900" algn="l">
              <a:lnSpc>
                <a:spcPts val="3000"/>
              </a:lnSpc>
              <a:spcBef>
                <a:spcPts val="600"/>
              </a:spcBef>
              <a:buSzPct val="90000"/>
              <a:buFont typeface="Wingdings" panose="05000000000000000000" pitchFamily="2" charset="2"/>
              <a:buChar char="Ø"/>
              <a:defRPr/>
            </a:pPr>
            <a:r>
              <a:rPr lang="zh-TW" altLang="en-US" b="1" kern="0" dirty="0" smtClean="0">
                <a:solidFill>
                  <a:srgbClr val="003366"/>
                </a:solidFill>
                <a:latin typeface="標楷體" pitchFamily="65" charset="-120"/>
              </a:rPr>
              <a:t>農業</a:t>
            </a:r>
            <a:r>
              <a:rPr lang="zh-TW" altLang="en-US" b="1" kern="0" dirty="0">
                <a:solidFill>
                  <a:srgbClr val="003366"/>
                </a:solidFill>
                <a:latin typeface="標楷體" pitchFamily="65" charset="-120"/>
              </a:rPr>
              <a:t>用地變更使用，屬下列情形之一者，應徵得農業主管機關同意：</a:t>
            </a:r>
            <a:endParaRPr lang="en-US" altLang="zh-TW" b="1" kern="0" dirty="0" smtClean="0">
              <a:solidFill>
                <a:srgbClr val="003366"/>
              </a:solidFill>
              <a:latin typeface="標楷體" pitchFamily="65" charset="-120"/>
            </a:endParaRPr>
          </a:p>
          <a:p>
            <a:pPr marL="893763" lvl="1" indent="-625475" algn="l">
              <a:lnSpc>
                <a:spcPts val="3000"/>
              </a:lnSpc>
              <a:spcBef>
                <a:spcPts val="600"/>
              </a:spcBef>
              <a:buSzPct val="90000"/>
              <a:defRPr/>
            </a:pPr>
            <a:r>
              <a:rPr lang="en-US" altLang="zh-TW" b="1" dirty="0" smtClean="0">
                <a:solidFill>
                  <a:srgbClr val="000099"/>
                </a:solidFill>
                <a:latin typeface="標楷體" pitchFamily="65" charset="-120"/>
              </a:rPr>
              <a:t>(</a:t>
            </a:r>
            <a:r>
              <a:rPr lang="zh-TW" altLang="en-US" b="1" dirty="0" smtClean="0">
                <a:solidFill>
                  <a:srgbClr val="000099"/>
                </a:solidFill>
                <a:latin typeface="標楷體" pitchFamily="65" charset="-120"/>
              </a:rPr>
              <a:t>一</a:t>
            </a:r>
            <a:r>
              <a:rPr lang="en-US" altLang="zh-TW" b="1" dirty="0" smtClean="0">
                <a:solidFill>
                  <a:srgbClr val="000099"/>
                </a:solidFill>
                <a:latin typeface="標楷體" pitchFamily="65" charset="-120"/>
              </a:rPr>
              <a:t>)</a:t>
            </a:r>
            <a:r>
              <a:rPr lang="zh-TW" altLang="zh-TW" b="1" dirty="0" smtClean="0">
                <a:solidFill>
                  <a:srgbClr val="000099"/>
                </a:solidFill>
                <a:latin typeface="標楷體" pitchFamily="65" charset="-120"/>
              </a:rPr>
              <a:t>特定</a:t>
            </a:r>
            <a:r>
              <a:rPr lang="zh-TW" altLang="zh-TW" b="1" dirty="0">
                <a:solidFill>
                  <a:srgbClr val="000099"/>
                </a:solidFill>
                <a:latin typeface="標楷體" pitchFamily="65" charset="-120"/>
              </a:rPr>
              <a:t>農業區、一般農業區變更為其他使用</a:t>
            </a:r>
            <a:r>
              <a:rPr lang="zh-TW" altLang="zh-TW" b="1" dirty="0" smtClean="0">
                <a:solidFill>
                  <a:srgbClr val="000099"/>
                </a:solidFill>
                <a:latin typeface="標楷體" pitchFamily="65" charset="-120"/>
              </a:rPr>
              <a:t>分區</a:t>
            </a:r>
            <a:r>
              <a:rPr lang="zh-TW" altLang="en-US" b="1" dirty="0" smtClean="0">
                <a:solidFill>
                  <a:srgbClr val="000099"/>
                </a:solidFill>
                <a:latin typeface="標楷體" pitchFamily="65" charset="-120"/>
              </a:rPr>
              <a:t>。</a:t>
            </a:r>
            <a:endParaRPr lang="en-US" altLang="zh-TW" b="1" dirty="0">
              <a:solidFill>
                <a:srgbClr val="000099"/>
              </a:solidFill>
              <a:latin typeface="標楷體" pitchFamily="65" charset="-120"/>
            </a:endParaRPr>
          </a:p>
          <a:p>
            <a:pPr marL="893763" lvl="1" indent="-625475" algn="l" eaLnBrk="0" hangingPunct="0">
              <a:lnSpc>
                <a:spcPts val="3000"/>
              </a:lnSpc>
              <a:spcBef>
                <a:spcPts val="600"/>
              </a:spcBef>
              <a:buSzPct val="90000"/>
              <a:defRPr/>
            </a:pPr>
            <a:r>
              <a:rPr lang="en-US" altLang="zh-TW" b="1" dirty="0" smtClean="0">
                <a:solidFill>
                  <a:srgbClr val="000099"/>
                </a:solidFill>
                <a:latin typeface="標楷體" pitchFamily="65" charset="-120"/>
              </a:rPr>
              <a:t>(</a:t>
            </a:r>
            <a:r>
              <a:rPr lang="zh-TW" altLang="en-US" b="1" dirty="0" smtClean="0">
                <a:solidFill>
                  <a:srgbClr val="000099"/>
                </a:solidFill>
                <a:latin typeface="標楷體" pitchFamily="65" charset="-120"/>
              </a:rPr>
              <a:t>二</a:t>
            </a:r>
            <a:r>
              <a:rPr lang="en-US" altLang="zh-TW" b="1" dirty="0" smtClean="0">
                <a:solidFill>
                  <a:srgbClr val="000099"/>
                </a:solidFill>
                <a:latin typeface="標楷體" pitchFamily="65" charset="-120"/>
              </a:rPr>
              <a:t>)</a:t>
            </a:r>
            <a:r>
              <a:rPr lang="zh-TW" altLang="zh-TW" b="1" dirty="0" smtClean="0">
                <a:solidFill>
                  <a:srgbClr val="000099"/>
                </a:solidFill>
                <a:latin typeface="標楷體" pitchFamily="65" charset="-120"/>
              </a:rPr>
              <a:t>農</a:t>
            </a:r>
            <a:r>
              <a:rPr lang="zh-TW" altLang="zh-TW" b="1" dirty="0">
                <a:solidFill>
                  <a:srgbClr val="000099"/>
                </a:solidFill>
                <a:latin typeface="標楷體" pitchFamily="65" charset="-120"/>
              </a:rPr>
              <a:t>牧用地、養殖用地、水利用地、林業用地、生態</a:t>
            </a:r>
            <a:r>
              <a:rPr lang="zh-TW" altLang="zh-TW" b="1" dirty="0" smtClean="0">
                <a:solidFill>
                  <a:srgbClr val="000099"/>
                </a:solidFill>
                <a:latin typeface="標楷體" pitchFamily="65" charset="-120"/>
              </a:rPr>
              <a:t>保護用地</a:t>
            </a:r>
            <a:r>
              <a:rPr lang="zh-TW" altLang="zh-TW" b="1" dirty="0">
                <a:solidFill>
                  <a:srgbClr val="000099"/>
                </a:solidFill>
                <a:latin typeface="標楷體" pitchFamily="65" charset="-120"/>
              </a:rPr>
              <a:t>、國土保安用地變更為其他使用地類別。</a:t>
            </a:r>
            <a:endParaRPr lang="en-US" altLang="zh-TW" b="1" dirty="0">
              <a:solidFill>
                <a:srgbClr val="000099"/>
              </a:solidFill>
              <a:latin typeface="標楷體" pitchFamily="65" charset="-120"/>
            </a:endParaRPr>
          </a:p>
          <a:p>
            <a:pPr marL="893763" lvl="1" indent="-625475" algn="l" eaLnBrk="0" hangingPunct="0">
              <a:lnSpc>
                <a:spcPts val="3000"/>
              </a:lnSpc>
              <a:spcBef>
                <a:spcPts val="600"/>
              </a:spcBef>
              <a:buSzPct val="90000"/>
              <a:defRPr/>
            </a:pPr>
            <a:r>
              <a:rPr lang="en-US" altLang="zh-TW" b="1" dirty="0" smtClean="0">
                <a:solidFill>
                  <a:srgbClr val="000099"/>
                </a:solidFill>
                <a:latin typeface="標楷體" pitchFamily="65" charset="-120"/>
              </a:rPr>
              <a:t>(</a:t>
            </a:r>
            <a:r>
              <a:rPr lang="zh-TW" altLang="en-US" b="1" dirty="0" smtClean="0">
                <a:solidFill>
                  <a:srgbClr val="000099"/>
                </a:solidFill>
                <a:latin typeface="標楷體" pitchFamily="65" charset="-120"/>
              </a:rPr>
              <a:t>三</a:t>
            </a:r>
            <a:r>
              <a:rPr lang="en-US" altLang="zh-TW" b="1" dirty="0" smtClean="0">
                <a:solidFill>
                  <a:srgbClr val="000099"/>
                </a:solidFill>
                <a:latin typeface="標楷體" pitchFamily="65" charset="-120"/>
              </a:rPr>
              <a:t>)</a:t>
            </a:r>
            <a:r>
              <a:rPr lang="zh-TW" altLang="zh-TW" b="1" dirty="0" smtClean="0">
                <a:solidFill>
                  <a:srgbClr val="000099"/>
                </a:solidFill>
                <a:latin typeface="標楷體" pitchFamily="65" charset="-120"/>
              </a:rPr>
              <a:t>都市</a:t>
            </a:r>
            <a:r>
              <a:rPr lang="zh-TW" altLang="zh-TW" b="1" dirty="0">
                <a:solidFill>
                  <a:srgbClr val="000099"/>
                </a:solidFill>
                <a:latin typeface="標楷體" pitchFamily="65" charset="-120"/>
              </a:rPr>
              <a:t>計畫農業區、</a:t>
            </a:r>
            <a:r>
              <a:rPr lang="zh-TW" altLang="zh-TW" b="1" dirty="0" smtClean="0">
                <a:solidFill>
                  <a:srgbClr val="000099"/>
                </a:solidFill>
                <a:latin typeface="標楷體" pitchFamily="65" charset="-120"/>
              </a:rPr>
              <a:t>保護區</a:t>
            </a:r>
            <a:r>
              <a:rPr lang="zh-TW" altLang="en-US" b="1" dirty="0" smtClean="0">
                <a:solidFill>
                  <a:srgbClr val="000099"/>
                </a:solidFill>
                <a:latin typeface="標楷體" pitchFamily="65" charset="-120"/>
              </a:rPr>
              <a:t>農地</a:t>
            </a:r>
            <a:r>
              <a:rPr lang="zh-TW" altLang="zh-TW" b="1" dirty="0" smtClean="0">
                <a:solidFill>
                  <a:srgbClr val="000099"/>
                </a:solidFill>
                <a:latin typeface="標楷體" pitchFamily="65" charset="-120"/>
              </a:rPr>
              <a:t>劃定</a:t>
            </a:r>
            <a:r>
              <a:rPr lang="zh-TW" altLang="zh-TW" b="1" dirty="0">
                <a:solidFill>
                  <a:srgbClr val="000099"/>
                </a:solidFill>
                <a:latin typeface="標楷體" pitchFamily="65" charset="-120"/>
              </a:rPr>
              <a:t>或變更為非</a:t>
            </a:r>
            <a:r>
              <a:rPr lang="zh-TW" altLang="zh-TW" b="1" dirty="0" smtClean="0">
                <a:solidFill>
                  <a:srgbClr val="000099"/>
                </a:solidFill>
                <a:latin typeface="標楷體" pitchFamily="65" charset="-120"/>
              </a:rPr>
              <a:t>農業使用</a:t>
            </a:r>
            <a:r>
              <a:rPr lang="zh-TW" altLang="en-US" b="1" dirty="0" smtClean="0">
                <a:solidFill>
                  <a:srgbClr val="000099"/>
                </a:solidFill>
                <a:latin typeface="標楷體" pitchFamily="65" charset="-120"/>
              </a:rPr>
              <a:t>。</a:t>
            </a:r>
            <a:endParaRPr lang="en-US" altLang="zh-TW" b="1" dirty="0" smtClean="0">
              <a:solidFill>
                <a:srgbClr val="000099"/>
              </a:solidFill>
              <a:latin typeface="標楷體" pitchFamily="65" charset="-120"/>
            </a:endParaRPr>
          </a:p>
          <a:p>
            <a:pPr marL="893763" lvl="1" indent="-625475" algn="l" eaLnBrk="0" hangingPunct="0">
              <a:lnSpc>
                <a:spcPts val="3000"/>
              </a:lnSpc>
              <a:spcBef>
                <a:spcPts val="600"/>
              </a:spcBef>
              <a:buSzPct val="90000"/>
              <a:defRPr/>
            </a:pPr>
            <a:r>
              <a:rPr lang="en-US" altLang="zh-TW" b="1" dirty="0">
                <a:solidFill>
                  <a:srgbClr val="000099"/>
                </a:solidFill>
                <a:latin typeface="標楷體" pitchFamily="65" charset="-120"/>
              </a:rPr>
              <a:t>(</a:t>
            </a:r>
            <a:r>
              <a:rPr lang="zh-TW" altLang="en-US" b="1" dirty="0">
                <a:solidFill>
                  <a:srgbClr val="000099"/>
                </a:solidFill>
                <a:latin typeface="標楷體" pitchFamily="65" charset="-120"/>
              </a:rPr>
              <a:t>四</a:t>
            </a:r>
            <a:r>
              <a:rPr lang="en-US" altLang="zh-TW" b="1" dirty="0">
                <a:solidFill>
                  <a:srgbClr val="000099"/>
                </a:solidFill>
                <a:latin typeface="標楷體" pitchFamily="65" charset="-120"/>
              </a:rPr>
              <a:t>)</a:t>
            </a:r>
            <a:r>
              <a:rPr lang="zh-TW" altLang="zh-TW" b="1" dirty="0">
                <a:solidFill>
                  <a:srgbClr val="000099"/>
                </a:solidFill>
                <a:latin typeface="標楷體" pitchFamily="65" charset="-120"/>
              </a:rPr>
              <a:t>依非都市土地使用管制規則規定，作非農業使用性質</a:t>
            </a:r>
            <a:r>
              <a:rPr lang="zh-TW" altLang="zh-TW" b="1" dirty="0" smtClean="0">
                <a:solidFill>
                  <a:srgbClr val="000099"/>
                </a:solidFill>
                <a:latin typeface="標楷體" pitchFamily="65" charset="-120"/>
              </a:rPr>
              <a:t>之容許</a:t>
            </a:r>
            <a:r>
              <a:rPr lang="zh-TW" altLang="zh-TW" b="1" dirty="0">
                <a:solidFill>
                  <a:srgbClr val="000099"/>
                </a:solidFill>
                <a:latin typeface="標楷體" pitchFamily="65" charset="-120"/>
              </a:rPr>
              <a:t>使用或臨時使用</a:t>
            </a:r>
            <a:r>
              <a:rPr lang="zh-TW" altLang="en-US" b="1" dirty="0">
                <a:solidFill>
                  <a:srgbClr val="000099"/>
                </a:solidFill>
                <a:latin typeface="標楷體" pitchFamily="65" charset="-120"/>
              </a:rPr>
              <a:t>。</a:t>
            </a:r>
            <a:endParaRPr lang="en-US" altLang="zh-TW" b="1" dirty="0">
              <a:solidFill>
                <a:srgbClr val="000099"/>
              </a:solidFill>
              <a:latin typeface="標楷體" pitchFamily="65" charset="-120"/>
            </a:endParaRPr>
          </a:p>
        </p:txBody>
      </p:sp>
    </p:spTree>
    <p:extLst>
      <p:ext uri="{BB962C8B-B14F-4D97-AF65-F5344CB8AC3E}">
        <p14:creationId xmlns:p14="http://schemas.microsoft.com/office/powerpoint/2010/main" val="131100964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17129" y="885478"/>
            <a:ext cx="8305800" cy="504812"/>
          </a:xfrm>
        </p:spPr>
        <p:txBody>
          <a:bodyPr>
            <a:normAutofit fontScale="77500" lnSpcReduction="20000"/>
          </a:bodyPr>
          <a:lstStyle/>
          <a:p>
            <a:pPr eaLnBrk="1" hangingPunct="1">
              <a:lnSpc>
                <a:spcPct val="140000"/>
              </a:lnSpc>
              <a:spcBef>
                <a:spcPts val="600"/>
              </a:spcBef>
              <a:buFont typeface="Wingdings" pitchFamily="2" charset="2"/>
              <a:buChar char="l"/>
              <a:defRPr/>
            </a:pPr>
            <a:r>
              <a:rPr lang="zh-TW" altLang="en-US" sz="2800" b="1" dirty="0">
                <a:solidFill>
                  <a:srgbClr val="003366"/>
                </a:solidFill>
                <a:latin typeface="標楷體" pitchFamily="65" charset="-120"/>
                <a:ea typeface="標楷體" pitchFamily="65" charset="-120"/>
              </a:rPr>
              <a:t>相關函釋</a:t>
            </a:r>
            <a:endParaRPr lang="en-US" altLang="zh-TW" sz="2800" b="1" dirty="0" smtClean="0">
              <a:solidFill>
                <a:srgbClr val="003366"/>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50</a:t>
            </a:fld>
            <a:endParaRPr lang="en-US" altLang="zh-TW" dirty="0"/>
          </a:p>
        </p:txBody>
      </p:sp>
      <p:sp>
        <p:nvSpPr>
          <p:cNvPr id="5"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隔離綠帶或設施之配置與寬度</a:t>
            </a:r>
          </a:p>
          <a:p>
            <a:pPr>
              <a:defRPr/>
            </a:pPr>
            <a:endParaRPr lang="zh-TW" altLang="en-US" sz="3600" b="1" dirty="0">
              <a:solidFill>
                <a:schemeClr val="tx1"/>
              </a:solidFill>
              <a:latin typeface="標楷體" pitchFamily="65" charset="-120"/>
              <a:sym typeface="Webdings" pitchFamily="18" charset="2"/>
            </a:endParaRPr>
          </a:p>
        </p:txBody>
      </p:sp>
      <p:sp>
        <p:nvSpPr>
          <p:cNvPr id="13" name="圓角矩形 21"/>
          <p:cNvSpPr>
            <a:spLocks noChangeArrowheads="1"/>
          </p:cNvSpPr>
          <p:nvPr/>
        </p:nvSpPr>
        <p:spPr bwMode="auto">
          <a:xfrm>
            <a:off x="179388" y="1484784"/>
            <a:ext cx="8808835" cy="5181575"/>
          </a:xfrm>
          <a:prstGeom prst="roundRect">
            <a:avLst>
              <a:gd name="adj" fmla="val 16667"/>
            </a:avLst>
          </a:prstGeom>
          <a:solidFill>
            <a:srgbClr val="FFFF99">
              <a:alpha val="2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en-US" altLang="zh-TW" b="1" dirty="0" smtClean="0">
                <a:solidFill>
                  <a:schemeClr val="tx1"/>
                </a:solidFill>
                <a:latin typeface="標楷體" panose="03000509000000000000" pitchFamily="65" charset="-120"/>
              </a:rPr>
              <a:t>11.</a:t>
            </a:r>
            <a:r>
              <a:rPr lang="zh-TW" altLang="en-US" b="1" dirty="0" smtClean="0">
                <a:solidFill>
                  <a:schemeClr val="tx1"/>
                </a:solidFill>
                <a:latin typeface="標楷體" panose="03000509000000000000" pitchFamily="65" charset="-120"/>
              </a:rPr>
              <a:t>有關緊鄰</a:t>
            </a:r>
            <a:r>
              <a:rPr lang="zh-TW" altLang="en-US" b="1" dirty="0">
                <a:solidFill>
                  <a:schemeClr val="tx1"/>
                </a:solidFill>
                <a:latin typeface="標楷體" panose="03000509000000000000" pitchFamily="65" charset="-120"/>
              </a:rPr>
              <a:t>農業用地為既成道路</a:t>
            </a:r>
            <a:r>
              <a:rPr lang="zh-TW" altLang="en-US" b="1" dirty="0" smtClean="0">
                <a:solidFill>
                  <a:schemeClr val="tx1"/>
                </a:solidFill>
                <a:latin typeface="標楷體" panose="03000509000000000000" pitchFamily="65" charset="-120"/>
              </a:rPr>
              <a:t>，其隔離綠帶之留設事宜</a:t>
            </a:r>
            <a:endParaRPr lang="en-US" altLang="zh-TW" b="1" dirty="0" smtClean="0">
              <a:solidFill>
                <a:schemeClr val="tx1"/>
              </a:solidFill>
              <a:latin typeface="標楷體" panose="03000509000000000000" pitchFamily="65" charset="-120"/>
            </a:endParaRPr>
          </a:p>
          <a:p>
            <a:pPr marL="342900" indent="-342900" algn="l">
              <a:spcBef>
                <a:spcPts val="1200"/>
              </a:spcBef>
              <a:buFont typeface="Wingdings" panose="05000000000000000000" pitchFamily="2" charset="2"/>
              <a:buChar char="l"/>
            </a:pPr>
            <a:r>
              <a:rPr lang="zh-TW" altLang="en-US" dirty="0" smtClean="0"/>
              <a:t>原則：</a:t>
            </a:r>
            <a:endParaRPr lang="en-US" altLang="zh-TW" dirty="0" smtClean="0"/>
          </a:p>
          <a:p>
            <a:pPr marL="447675" indent="-268288" algn="l">
              <a:spcBef>
                <a:spcPts val="600"/>
              </a:spcBef>
              <a:buFont typeface="Wingdings" panose="05000000000000000000" pitchFamily="2" charset="2"/>
              <a:buChar char="ü"/>
            </a:pPr>
            <a:r>
              <a:rPr lang="zh-TW" altLang="en-US" dirty="0" smtClean="0"/>
              <a:t>農業</a:t>
            </a:r>
            <a:r>
              <a:rPr lang="zh-TW" altLang="en-US" dirty="0"/>
              <a:t>用地變更案件，其緊鄰案地處</a:t>
            </a:r>
            <a:r>
              <a:rPr lang="zh-TW" altLang="en-US" dirty="0" smtClean="0"/>
              <a:t>現況作</a:t>
            </a:r>
            <a:r>
              <a:rPr lang="zh-TW" altLang="en-US" dirty="0"/>
              <a:t>道路使用，如土地使用地類別仍為農業用地者，原則上</a:t>
            </a:r>
            <a:r>
              <a:rPr lang="zh-TW" altLang="en-US" dirty="0" smtClean="0"/>
              <a:t>仍應</a:t>
            </a:r>
            <a:r>
              <a:rPr lang="zh-TW" altLang="en-US" dirty="0"/>
              <a:t>配置適當寬度之隔離綠帶或設施</a:t>
            </a:r>
            <a:r>
              <a:rPr lang="zh-TW" altLang="en-US" dirty="0" smtClean="0"/>
              <a:t>；</a:t>
            </a:r>
            <a:endParaRPr lang="en-US" altLang="zh-TW" dirty="0" smtClean="0"/>
          </a:p>
          <a:p>
            <a:pPr marL="447675" indent="-268288" algn="l">
              <a:spcBef>
                <a:spcPts val="600"/>
              </a:spcBef>
              <a:buFont typeface="Wingdings" panose="05000000000000000000" pitchFamily="2" charset="2"/>
              <a:buChar char="ü"/>
            </a:pPr>
            <a:r>
              <a:rPr lang="zh-TW" altLang="en-US" dirty="0" smtClean="0"/>
              <a:t>如</a:t>
            </a:r>
            <a:r>
              <a:rPr lang="zh-TW" altLang="en-US" dirty="0"/>
              <a:t>緊鄰案地處之土地</a:t>
            </a:r>
            <a:r>
              <a:rPr lang="zh-TW" altLang="en-US" dirty="0" smtClean="0"/>
              <a:t>使用</a:t>
            </a:r>
            <a:r>
              <a:rPr lang="zh-TW" altLang="en-US" dirty="0"/>
              <a:t>地類別為交通用地等非農業用地者，始可免於留設隔離</a:t>
            </a:r>
            <a:r>
              <a:rPr lang="zh-TW" altLang="en-US" dirty="0" smtClean="0"/>
              <a:t>綠帶</a:t>
            </a:r>
            <a:r>
              <a:rPr lang="zh-TW" altLang="en-US" dirty="0"/>
              <a:t>或設施</a:t>
            </a:r>
            <a:r>
              <a:rPr lang="zh-TW" altLang="en-US" dirty="0" smtClean="0"/>
              <a:t>。</a:t>
            </a:r>
            <a:endParaRPr lang="en-US" altLang="zh-TW" b="1" dirty="0">
              <a:solidFill>
                <a:schemeClr val="tx1"/>
              </a:solidFill>
              <a:latin typeface="標楷體" panose="03000509000000000000" pitchFamily="65" charset="-120"/>
            </a:endParaRPr>
          </a:p>
          <a:p>
            <a:pPr marL="342900" indent="-342900" algn="l">
              <a:spcBef>
                <a:spcPts val="600"/>
              </a:spcBef>
              <a:buFont typeface="Wingdings" panose="05000000000000000000" pitchFamily="2" charset="2"/>
              <a:buChar char="l"/>
            </a:pPr>
            <a:r>
              <a:rPr lang="zh-TW" altLang="en-US" dirty="0" smtClean="0"/>
              <a:t>例外：現況</a:t>
            </a:r>
            <a:r>
              <a:rPr lang="zh-TW" altLang="en-US" dirty="0"/>
              <a:t>道路</a:t>
            </a:r>
            <a:r>
              <a:rPr lang="zh-TW" altLang="en-US" b="1" dirty="0" smtClean="0">
                <a:solidFill>
                  <a:srgbClr val="C00000"/>
                </a:solidFill>
              </a:rPr>
              <a:t>經審認符合</a:t>
            </a:r>
            <a:r>
              <a:rPr lang="zh-TW" altLang="en-US" b="1" dirty="0">
                <a:solidFill>
                  <a:srgbClr val="C00000"/>
                </a:solidFill>
              </a:rPr>
              <a:t>司法院釋字第</a:t>
            </a:r>
            <a:r>
              <a:rPr lang="en-US" altLang="zh-TW" b="1" dirty="0">
                <a:solidFill>
                  <a:srgbClr val="C00000"/>
                </a:solidFill>
              </a:rPr>
              <a:t>400</a:t>
            </a:r>
            <a:r>
              <a:rPr lang="zh-TW" altLang="en-US" b="1" dirty="0">
                <a:solidFill>
                  <a:srgbClr val="C00000"/>
                </a:solidFill>
              </a:rPr>
              <a:t>號「公用地役關係之既成道路</a:t>
            </a:r>
            <a:r>
              <a:rPr lang="zh-TW" altLang="en-US" b="1" dirty="0" smtClean="0">
                <a:solidFill>
                  <a:srgbClr val="C00000"/>
                </a:solidFill>
              </a:rPr>
              <a:t>」條件</a:t>
            </a:r>
            <a:r>
              <a:rPr lang="zh-TW" altLang="en-US" dirty="0" smtClean="0"/>
              <a:t>，又確</a:t>
            </a:r>
            <a:r>
              <a:rPr lang="zh-TW" altLang="en-US" dirty="0"/>
              <a:t>經道路主管機關認屬係可配合辦理</a:t>
            </a:r>
            <a:r>
              <a:rPr lang="zh-TW" altLang="en-US" dirty="0" smtClean="0"/>
              <a:t>變更為</a:t>
            </a:r>
            <a:r>
              <a:rPr lang="zh-TW" altLang="en-US" dirty="0"/>
              <a:t>交通用地之非農業</a:t>
            </a:r>
            <a:r>
              <a:rPr lang="zh-TW" altLang="en-US" dirty="0" smtClean="0"/>
              <a:t>使用者，</a:t>
            </a:r>
            <a:r>
              <a:rPr lang="zh-TW" altLang="en-US" b="1" u="sng" dirty="0" smtClean="0">
                <a:solidFill>
                  <a:srgbClr val="C00000"/>
                </a:solidFill>
              </a:rPr>
              <a:t>該</a:t>
            </a:r>
            <a:r>
              <a:rPr lang="zh-TW" altLang="en-US" b="1" u="sng" dirty="0">
                <a:solidFill>
                  <a:srgbClr val="C00000"/>
                </a:solidFill>
              </a:rPr>
              <a:t>毗鄰區位得免</a:t>
            </a:r>
            <a:r>
              <a:rPr lang="zh-TW" altLang="en-US" b="1" u="sng" dirty="0" smtClean="0">
                <a:solidFill>
                  <a:srgbClr val="C00000"/>
                </a:solidFill>
              </a:rPr>
              <a:t>予留</a:t>
            </a:r>
            <a:r>
              <a:rPr lang="zh-TW" altLang="en-US" b="1" u="sng" dirty="0">
                <a:solidFill>
                  <a:srgbClr val="C00000"/>
                </a:solidFill>
              </a:rPr>
              <a:t>設隔離綠帶或</a:t>
            </a:r>
            <a:r>
              <a:rPr lang="zh-TW" altLang="en-US" b="1" u="sng" dirty="0" smtClean="0">
                <a:solidFill>
                  <a:srgbClr val="C00000"/>
                </a:solidFill>
              </a:rPr>
              <a:t>設施</a:t>
            </a:r>
            <a:r>
              <a:rPr lang="zh-TW" altLang="en-US" dirty="0" smtClean="0"/>
              <a:t>。</a:t>
            </a:r>
            <a:r>
              <a:rPr lang="en-US" altLang="zh-TW" dirty="0" smtClean="0">
                <a:solidFill>
                  <a:schemeClr val="tx1"/>
                </a:solidFill>
                <a:latin typeface="標楷體" panose="03000509000000000000" pitchFamily="65" charset="-120"/>
              </a:rPr>
              <a:t/>
            </a:r>
            <a:br>
              <a:rPr lang="en-US" altLang="zh-TW" dirty="0" smtClean="0">
                <a:solidFill>
                  <a:schemeClr val="tx1"/>
                </a:solidFill>
                <a:latin typeface="標楷體" panose="03000509000000000000" pitchFamily="65" charset="-120"/>
              </a:rPr>
            </a:br>
            <a:endParaRPr lang="en-US" altLang="zh-TW" dirty="0" smtClean="0">
              <a:solidFill>
                <a:schemeClr val="tx1"/>
              </a:solidFill>
              <a:latin typeface="標楷體" panose="03000509000000000000" pitchFamily="65" charset="-120"/>
            </a:endParaRPr>
          </a:p>
        </p:txBody>
      </p:sp>
    </p:spTree>
    <p:extLst>
      <p:ext uri="{BB962C8B-B14F-4D97-AF65-F5344CB8AC3E}">
        <p14:creationId xmlns:p14="http://schemas.microsoft.com/office/powerpoint/2010/main" val="72066974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51</a:t>
            </a:fld>
            <a:endParaRPr lang="en-US" altLang="zh-TW" dirty="0"/>
          </a:p>
        </p:txBody>
      </p:sp>
      <p:sp>
        <p:nvSpPr>
          <p:cNvPr id="5"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農業主管機關審查農業用地變更之程序</a:t>
            </a:r>
          </a:p>
          <a:p>
            <a:pPr>
              <a:defRPr/>
            </a:pPr>
            <a:endParaRPr lang="zh-TW" altLang="en-US" sz="3600" b="1" dirty="0">
              <a:solidFill>
                <a:schemeClr val="tx1"/>
              </a:solidFill>
              <a:latin typeface="標楷體" pitchFamily="65" charset="-120"/>
              <a:sym typeface="Webdings" pitchFamily="18" charset="2"/>
            </a:endParaRPr>
          </a:p>
        </p:txBody>
      </p:sp>
      <p:sp>
        <p:nvSpPr>
          <p:cNvPr id="6" name="內容版面配置區 2"/>
          <p:cNvSpPr txBox="1">
            <a:spLocks/>
          </p:cNvSpPr>
          <p:nvPr/>
        </p:nvSpPr>
        <p:spPr bwMode="auto">
          <a:xfrm>
            <a:off x="428596" y="857232"/>
            <a:ext cx="8305800" cy="5048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40000"/>
              </a:lnSpc>
              <a:spcBef>
                <a:spcPts val="600"/>
              </a:spcBef>
              <a:spcAft>
                <a:spcPct val="0"/>
              </a:spcAft>
              <a:buClrTx/>
              <a:buSzPct val="90000"/>
              <a:buFont typeface="Wingdings" pitchFamily="2" charset="2"/>
              <a:buChar char="l"/>
              <a:tabLst/>
              <a:defRPr/>
            </a:pPr>
            <a:r>
              <a:rPr kumimoji="1" lang="zh-TW" altLang="en-US" sz="2800"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rPr>
              <a:t>第</a:t>
            </a:r>
            <a:r>
              <a:rPr lang="en-US" altLang="zh-TW" sz="2800" b="1" kern="0" dirty="0" smtClean="0">
                <a:solidFill>
                  <a:srgbClr val="003366"/>
                </a:solidFill>
                <a:latin typeface="標楷體" pitchFamily="65" charset="-120"/>
              </a:rPr>
              <a:t>12</a:t>
            </a:r>
            <a:r>
              <a:rPr lang="zh-TW" altLang="en-US" sz="2800" b="1" kern="0" dirty="0" smtClean="0">
                <a:solidFill>
                  <a:srgbClr val="003366"/>
                </a:solidFill>
                <a:latin typeface="標楷體" pitchFamily="65" charset="-120"/>
              </a:rPr>
              <a:t>點</a:t>
            </a:r>
            <a:r>
              <a:rPr lang="en-US" altLang="zh-TW" sz="2800" b="1" kern="0" dirty="0" smtClean="0">
                <a:solidFill>
                  <a:srgbClr val="003366"/>
                </a:solidFill>
                <a:latin typeface="標楷體" pitchFamily="65" charset="-120"/>
              </a:rPr>
              <a:t>(</a:t>
            </a:r>
            <a:r>
              <a:rPr lang="zh-TW" altLang="en-US" sz="2800" b="1" kern="0" dirty="0" smtClean="0">
                <a:solidFill>
                  <a:srgbClr val="003366"/>
                </a:solidFill>
                <a:latin typeface="標楷體" pitchFamily="65" charset="-120"/>
              </a:rPr>
              <a:t>前段</a:t>
            </a:r>
            <a:r>
              <a:rPr lang="en-US" altLang="zh-TW" sz="2800" b="1" kern="0" dirty="0" smtClean="0">
                <a:solidFill>
                  <a:srgbClr val="003366"/>
                </a:solidFill>
                <a:latin typeface="標楷體" pitchFamily="65" charset="-120"/>
              </a:rPr>
              <a:t>)</a:t>
            </a:r>
            <a:r>
              <a:rPr lang="zh-TW" altLang="en-US" sz="2800" b="1" kern="0" dirty="0" smtClean="0">
                <a:solidFill>
                  <a:srgbClr val="003366"/>
                </a:solidFill>
                <a:latin typeface="標楷體" pitchFamily="65" charset="-120"/>
              </a:rPr>
              <a:t>、</a:t>
            </a:r>
            <a:r>
              <a:rPr lang="en-US" altLang="zh-TW" sz="2800" b="1" kern="0" dirty="0" smtClean="0">
                <a:solidFill>
                  <a:srgbClr val="003366"/>
                </a:solidFill>
                <a:latin typeface="標楷體" pitchFamily="65" charset="-120"/>
              </a:rPr>
              <a:t>13</a:t>
            </a:r>
            <a:r>
              <a:rPr kumimoji="1" lang="zh-TW" altLang="en-US" sz="2800"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rPr>
              <a:t>點</a:t>
            </a:r>
            <a:endParaRPr kumimoji="1" lang="en-US" altLang="zh-TW" sz="2800"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endParaRPr>
          </a:p>
        </p:txBody>
      </p:sp>
      <p:grpSp>
        <p:nvGrpSpPr>
          <p:cNvPr id="46" name="群組 45"/>
          <p:cNvGrpSpPr/>
          <p:nvPr/>
        </p:nvGrpSpPr>
        <p:grpSpPr>
          <a:xfrm>
            <a:off x="642910" y="2063585"/>
            <a:ext cx="8143932" cy="4794415"/>
            <a:chOff x="571472" y="1714488"/>
            <a:chExt cx="8410616" cy="5008729"/>
          </a:xfrm>
        </p:grpSpPr>
        <p:pic>
          <p:nvPicPr>
            <p:cNvPr id="1027" name="Picture 3"/>
            <p:cNvPicPr>
              <a:picLocks noChangeAspect="1" noChangeArrowheads="1"/>
            </p:cNvPicPr>
            <p:nvPr/>
          </p:nvPicPr>
          <p:blipFill>
            <a:blip r:embed="rId2" cstate="print"/>
            <a:srcRect/>
            <a:stretch>
              <a:fillRect/>
            </a:stretch>
          </p:blipFill>
          <p:spPr bwMode="auto">
            <a:xfrm>
              <a:off x="571472" y="1714488"/>
              <a:ext cx="8286808" cy="5008729"/>
            </a:xfrm>
            <a:prstGeom prst="rect">
              <a:avLst/>
            </a:prstGeom>
            <a:noFill/>
            <a:ln w="9525">
              <a:noFill/>
              <a:miter lim="800000"/>
              <a:headEnd/>
              <a:tailEnd/>
            </a:ln>
          </p:spPr>
        </p:pic>
        <p:cxnSp>
          <p:nvCxnSpPr>
            <p:cNvPr id="9" name="直線接點 8"/>
            <p:cNvCxnSpPr/>
            <p:nvPr/>
          </p:nvCxnSpPr>
          <p:spPr bwMode="auto">
            <a:xfrm>
              <a:off x="5214942" y="2500306"/>
              <a:ext cx="2357454" cy="1588"/>
            </a:xfrm>
            <a:prstGeom prst="line">
              <a:avLst/>
            </a:prstGeom>
            <a:solidFill>
              <a:schemeClr val="accent1">
                <a:alpha val="50000"/>
              </a:schemeClr>
            </a:solidFill>
            <a:ln w="38100" cap="flat" cmpd="sng" algn="ctr">
              <a:solidFill>
                <a:srgbClr val="C00000"/>
              </a:solidFill>
              <a:prstDash val="solid"/>
              <a:round/>
              <a:headEnd type="none" w="med" len="med"/>
              <a:tailEnd type="none" w="med" len="med"/>
            </a:ln>
            <a:effectLst/>
          </p:spPr>
        </p:cxnSp>
        <p:cxnSp>
          <p:nvCxnSpPr>
            <p:cNvPr id="10" name="直線接點 9"/>
            <p:cNvCxnSpPr/>
            <p:nvPr/>
          </p:nvCxnSpPr>
          <p:spPr bwMode="auto">
            <a:xfrm>
              <a:off x="5072066" y="3286124"/>
              <a:ext cx="2857520" cy="1588"/>
            </a:xfrm>
            <a:prstGeom prst="line">
              <a:avLst/>
            </a:prstGeom>
            <a:solidFill>
              <a:schemeClr val="accent1">
                <a:alpha val="50000"/>
              </a:schemeClr>
            </a:solidFill>
            <a:ln w="38100" cap="flat" cmpd="sng" algn="ctr">
              <a:solidFill>
                <a:srgbClr val="C00000"/>
              </a:solidFill>
              <a:prstDash val="solid"/>
              <a:round/>
              <a:headEnd type="none" w="med" len="med"/>
              <a:tailEnd type="none" w="med" len="med"/>
            </a:ln>
            <a:effectLst/>
          </p:spPr>
        </p:cxnSp>
        <p:cxnSp>
          <p:nvCxnSpPr>
            <p:cNvPr id="12" name="直線接點 11"/>
            <p:cNvCxnSpPr/>
            <p:nvPr/>
          </p:nvCxnSpPr>
          <p:spPr bwMode="auto">
            <a:xfrm>
              <a:off x="5000628" y="3609976"/>
              <a:ext cx="1571636" cy="1588"/>
            </a:xfrm>
            <a:prstGeom prst="line">
              <a:avLst/>
            </a:prstGeom>
            <a:solidFill>
              <a:schemeClr val="accent1">
                <a:alpha val="50000"/>
              </a:schemeClr>
            </a:solidFill>
            <a:ln w="38100" cap="flat" cmpd="sng" algn="ctr">
              <a:solidFill>
                <a:srgbClr val="C00000"/>
              </a:solidFill>
              <a:prstDash val="solid"/>
              <a:round/>
              <a:headEnd type="none" w="med" len="med"/>
              <a:tailEnd type="none" w="med" len="med"/>
            </a:ln>
            <a:effectLst/>
          </p:spPr>
        </p:cxnSp>
        <p:sp>
          <p:nvSpPr>
            <p:cNvPr id="14" name="矩形 13"/>
            <p:cNvSpPr/>
            <p:nvPr/>
          </p:nvSpPr>
          <p:spPr bwMode="auto">
            <a:xfrm>
              <a:off x="6910386" y="3933825"/>
              <a:ext cx="2071702" cy="1285884"/>
            </a:xfrm>
            <a:prstGeom prst="rect">
              <a:avLst/>
            </a:prstGeom>
            <a:noFill/>
            <a:ln w="38100" cap="flat" cmpd="sng" algn="ctr">
              <a:solidFill>
                <a:srgbClr val="000099"/>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rgbClr val="000000"/>
                </a:solidFill>
                <a:effectLst/>
                <a:latin typeface="Times New Roman" pitchFamily="18" charset="0"/>
                <a:ea typeface="標楷體" pitchFamily="65" charset="-120"/>
              </a:endParaRPr>
            </a:p>
          </p:txBody>
        </p:sp>
        <p:cxnSp>
          <p:nvCxnSpPr>
            <p:cNvPr id="16" name="直線單箭頭接點 15"/>
            <p:cNvCxnSpPr>
              <a:stCxn id="14" idx="2"/>
              <a:endCxn id="17" idx="0"/>
            </p:cNvCxnSpPr>
            <p:nvPr/>
          </p:nvCxnSpPr>
          <p:spPr bwMode="auto">
            <a:xfrm rot="5400000">
              <a:off x="7541447" y="5167348"/>
              <a:ext cx="352431" cy="457152"/>
            </a:xfrm>
            <a:prstGeom prst="straightConnector1">
              <a:avLst/>
            </a:prstGeom>
            <a:solidFill>
              <a:schemeClr val="accent1">
                <a:alpha val="50000"/>
              </a:schemeClr>
            </a:solidFill>
            <a:ln w="28575" cap="flat" cmpd="sng" algn="ctr">
              <a:solidFill>
                <a:schemeClr val="tx1"/>
              </a:solidFill>
              <a:prstDash val="sysDot"/>
              <a:round/>
              <a:headEnd type="none" w="med" len="med"/>
              <a:tailEnd type="arrow"/>
            </a:ln>
            <a:effectLst/>
          </p:spPr>
        </p:cxnSp>
        <p:sp>
          <p:nvSpPr>
            <p:cNvPr id="17" name="圓角矩形 16"/>
            <p:cNvSpPr/>
            <p:nvPr/>
          </p:nvSpPr>
          <p:spPr bwMode="auto">
            <a:xfrm>
              <a:off x="6143636" y="5572140"/>
              <a:ext cx="2690897" cy="1001840"/>
            </a:xfrm>
            <a:prstGeom prst="roundRect">
              <a:avLst/>
            </a:prstGeom>
            <a:ln>
              <a:prstDash val="sysDot"/>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algn="just">
                <a:lnSpc>
                  <a:spcPts val="2000"/>
                </a:lnSpc>
              </a:pPr>
              <a:r>
                <a:rPr lang="zh-TW" altLang="en-US" sz="1600" b="1" dirty="0" smtClean="0">
                  <a:latin typeface="標楷體" pitchFamily="65" charset="-120"/>
                  <a:ea typeface="標楷體" pitchFamily="65" charset="-120"/>
                </a:rPr>
                <a:t>填具審查表，明確表達同意與否之審查意見，並隨附於案件之查核意見內</a:t>
              </a:r>
              <a:endParaRPr kumimoji="1" lang="zh-TW" altLang="en-US" sz="1600" b="1" i="0" strike="noStrike" cap="none" normalizeH="0" baseline="0" dirty="0" smtClean="0">
                <a:ln>
                  <a:noFill/>
                </a:ln>
                <a:solidFill>
                  <a:srgbClr val="000000"/>
                </a:solidFill>
                <a:effectLst/>
                <a:latin typeface="標楷體" pitchFamily="65" charset="-120"/>
                <a:ea typeface="標楷體" pitchFamily="65" charset="-120"/>
              </a:endParaRPr>
            </a:p>
          </p:txBody>
        </p:sp>
        <p:cxnSp>
          <p:nvCxnSpPr>
            <p:cNvPr id="28" name="直線接點 27"/>
            <p:cNvCxnSpPr/>
            <p:nvPr/>
          </p:nvCxnSpPr>
          <p:spPr bwMode="auto">
            <a:xfrm>
              <a:off x="1714480" y="3286124"/>
              <a:ext cx="3143272" cy="1588"/>
            </a:xfrm>
            <a:prstGeom prst="line">
              <a:avLst/>
            </a:prstGeom>
            <a:solidFill>
              <a:schemeClr val="accent1">
                <a:alpha val="50000"/>
              </a:schemeClr>
            </a:solidFill>
            <a:ln w="38100" cap="flat" cmpd="sng" algn="ctr">
              <a:solidFill>
                <a:srgbClr val="C00000"/>
              </a:solidFill>
              <a:prstDash val="solid"/>
              <a:round/>
              <a:headEnd type="none" w="med" len="med"/>
              <a:tailEnd type="none" w="med" len="med"/>
            </a:ln>
            <a:effectLst/>
          </p:spPr>
        </p:cxnSp>
        <p:cxnSp>
          <p:nvCxnSpPr>
            <p:cNvPr id="30" name="直線接點 29"/>
            <p:cNvCxnSpPr/>
            <p:nvPr/>
          </p:nvCxnSpPr>
          <p:spPr bwMode="auto">
            <a:xfrm>
              <a:off x="1695430" y="3609976"/>
              <a:ext cx="2962295" cy="9524"/>
            </a:xfrm>
            <a:prstGeom prst="line">
              <a:avLst/>
            </a:prstGeom>
            <a:solidFill>
              <a:schemeClr val="accent1">
                <a:alpha val="50000"/>
              </a:schemeClr>
            </a:solidFill>
            <a:ln w="38100" cap="flat" cmpd="sng" algn="ctr">
              <a:solidFill>
                <a:srgbClr val="C00000"/>
              </a:solidFill>
              <a:prstDash val="solid"/>
              <a:round/>
              <a:headEnd type="none" w="med" len="med"/>
              <a:tailEnd type="none" w="med" len="med"/>
            </a:ln>
            <a:effectLst/>
          </p:spPr>
        </p:cxnSp>
        <p:cxnSp>
          <p:nvCxnSpPr>
            <p:cNvPr id="36" name="直線接點 35"/>
            <p:cNvCxnSpPr/>
            <p:nvPr/>
          </p:nvCxnSpPr>
          <p:spPr bwMode="auto">
            <a:xfrm>
              <a:off x="5143504" y="4429132"/>
              <a:ext cx="1571636" cy="1588"/>
            </a:xfrm>
            <a:prstGeom prst="line">
              <a:avLst/>
            </a:prstGeom>
            <a:solidFill>
              <a:schemeClr val="accent1">
                <a:alpha val="50000"/>
              </a:schemeClr>
            </a:solidFill>
            <a:ln w="38100" cap="flat" cmpd="sng" algn="ctr">
              <a:solidFill>
                <a:srgbClr val="C00000"/>
              </a:solidFill>
              <a:prstDash val="solid"/>
              <a:round/>
              <a:headEnd type="none" w="med" len="med"/>
              <a:tailEnd type="none" w="med" len="med"/>
            </a:ln>
            <a:effectLst/>
          </p:spPr>
        </p:cxnSp>
        <p:cxnSp>
          <p:nvCxnSpPr>
            <p:cNvPr id="39" name="直線接點 38"/>
            <p:cNvCxnSpPr/>
            <p:nvPr/>
          </p:nvCxnSpPr>
          <p:spPr bwMode="auto">
            <a:xfrm>
              <a:off x="5286380" y="4643446"/>
              <a:ext cx="1357322" cy="1588"/>
            </a:xfrm>
            <a:prstGeom prst="line">
              <a:avLst/>
            </a:prstGeom>
            <a:solidFill>
              <a:schemeClr val="accent1">
                <a:alpha val="50000"/>
              </a:schemeClr>
            </a:solidFill>
            <a:ln w="38100" cap="flat" cmpd="sng" algn="ctr">
              <a:solidFill>
                <a:srgbClr val="C00000"/>
              </a:solidFill>
              <a:prstDash val="solid"/>
              <a:round/>
              <a:headEnd type="none" w="med" len="med"/>
              <a:tailEnd type="none" w="med" len="med"/>
            </a:ln>
            <a:effectLst/>
          </p:spPr>
        </p:cxnSp>
      </p:grpSp>
      <p:sp>
        <p:nvSpPr>
          <p:cNvPr id="49" name="文字方塊 48"/>
          <p:cNvSpPr txBox="1"/>
          <p:nvPr/>
        </p:nvSpPr>
        <p:spPr>
          <a:xfrm>
            <a:off x="642910" y="1357298"/>
            <a:ext cx="7569701" cy="707886"/>
          </a:xfrm>
          <a:prstGeom prst="rect">
            <a:avLst/>
          </a:prstGeom>
          <a:noFill/>
        </p:spPr>
        <p:txBody>
          <a:bodyPr wrap="none" rtlCol="0">
            <a:spAutoFit/>
          </a:bodyPr>
          <a:lstStyle/>
          <a:p>
            <a:pPr algn="l">
              <a:buFont typeface="Wingdings" pitchFamily="2" charset="2"/>
              <a:buChar char="Ø"/>
            </a:pPr>
            <a:r>
              <a:rPr lang="zh-TW" altLang="en-US" sz="2000" b="1" dirty="0" smtClean="0">
                <a:solidFill>
                  <a:srgbClr val="000099"/>
                </a:solidFill>
              </a:rPr>
              <a:t>明確中央區域計畫機關、目的事業主管機關、農業主管機關分工</a:t>
            </a:r>
            <a:endParaRPr lang="en-US" altLang="zh-TW" sz="2000" b="1" dirty="0" smtClean="0">
              <a:solidFill>
                <a:srgbClr val="000099"/>
              </a:solidFill>
            </a:endParaRPr>
          </a:p>
          <a:p>
            <a:pPr algn="l">
              <a:buFont typeface="Wingdings" pitchFamily="2" charset="2"/>
              <a:buChar char="Ø"/>
            </a:pPr>
            <a:r>
              <a:rPr lang="zh-TW" altLang="en-US" sz="2000" b="1" dirty="0" smtClean="0">
                <a:solidFill>
                  <a:srgbClr val="000099"/>
                </a:solidFill>
              </a:rPr>
              <a:t>明確中央及地方農業主管機關之分工</a:t>
            </a:r>
            <a:endParaRPr lang="zh-TW" altLang="en-US" sz="2000" b="1" dirty="0">
              <a:solidFill>
                <a:srgbClr val="000099"/>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6055" t="26299" r="20700" b="12973"/>
          <a:stretch/>
        </p:blipFill>
        <p:spPr bwMode="auto">
          <a:xfrm>
            <a:off x="211234" y="260648"/>
            <a:ext cx="6809038" cy="53783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52</a:t>
            </a:fld>
            <a:endParaRPr lang="en-US" altLang="zh-TW" dirty="0"/>
          </a:p>
        </p:txBody>
      </p:sp>
      <p:sp>
        <p:nvSpPr>
          <p:cNvPr id="2" name="文字方塊 1"/>
          <p:cNvSpPr txBox="1"/>
          <p:nvPr/>
        </p:nvSpPr>
        <p:spPr>
          <a:xfrm>
            <a:off x="395536" y="2442374"/>
            <a:ext cx="1656184" cy="338554"/>
          </a:xfrm>
          <a:prstGeom prst="rect">
            <a:avLst/>
          </a:prstGeom>
          <a:solidFill>
            <a:schemeClr val="bg1"/>
          </a:solidFill>
        </p:spPr>
        <p:txBody>
          <a:bodyPr wrap="square" rtlCol="0">
            <a:spAutoFit/>
          </a:bodyPr>
          <a:lstStyle/>
          <a:p>
            <a:r>
              <a:rPr lang="zh-TW" altLang="en-US" sz="1600" dirty="0" smtClean="0">
                <a:solidFill>
                  <a:srgbClr val="FF0000"/>
                </a:solidFill>
              </a:rPr>
              <a:t>未修正</a:t>
            </a:r>
            <a:endParaRPr lang="zh-TW" altLang="en-US" sz="1600" dirty="0">
              <a:solidFill>
                <a:srgbClr val="FF0000"/>
              </a:solidFill>
            </a:endParaRPr>
          </a:p>
        </p:txBody>
      </p:sp>
      <p:cxnSp>
        <p:nvCxnSpPr>
          <p:cNvPr id="9" name="直線單箭頭接點 8"/>
          <p:cNvCxnSpPr/>
          <p:nvPr/>
        </p:nvCxnSpPr>
        <p:spPr>
          <a:xfrm>
            <a:off x="4499992" y="5517232"/>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直線單箭頭接點 10"/>
          <p:cNvCxnSpPr/>
          <p:nvPr/>
        </p:nvCxnSpPr>
        <p:spPr>
          <a:xfrm flipV="1">
            <a:off x="5004048" y="5517232"/>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4067944" y="5877272"/>
            <a:ext cx="1512168" cy="252028"/>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000" b="1" dirty="0" smtClean="0">
                <a:solidFill>
                  <a:schemeClr val="tx1">
                    <a:lumMod val="95000"/>
                    <a:lumOff val="5000"/>
                  </a:schemeClr>
                </a:solidFill>
                <a:latin typeface="標楷體" panose="03000509000000000000" pitchFamily="65" charset="-120"/>
                <a:ea typeface="標楷體" panose="03000509000000000000" pitchFamily="65" charset="-120"/>
              </a:rPr>
              <a:t>中央農業主管機關</a:t>
            </a:r>
            <a:endParaRPr lang="en-US" altLang="zh-TW" sz="1000" b="1" dirty="0" smtClean="0">
              <a:solidFill>
                <a:schemeClr val="tx1">
                  <a:lumMod val="95000"/>
                  <a:lumOff val="5000"/>
                </a:schemeClr>
              </a:solidFill>
              <a:latin typeface="標楷體" panose="03000509000000000000" pitchFamily="65" charset="-120"/>
              <a:ea typeface="標楷體" panose="03000509000000000000" pitchFamily="65" charset="-120"/>
            </a:endParaRPr>
          </a:p>
        </p:txBody>
      </p:sp>
      <p:sp>
        <p:nvSpPr>
          <p:cNvPr id="17" name="矩形 16"/>
          <p:cNvSpPr/>
          <p:nvPr/>
        </p:nvSpPr>
        <p:spPr>
          <a:xfrm>
            <a:off x="4067944" y="6109422"/>
            <a:ext cx="1512168" cy="457158"/>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1200" dirty="0">
                <a:solidFill>
                  <a:schemeClr val="tx1">
                    <a:lumMod val="95000"/>
                    <a:lumOff val="5000"/>
                  </a:schemeClr>
                </a:solidFill>
                <a:latin typeface="標楷體" panose="03000509000000000000" pitchFamily="65" charset="-120"/>
                <a:ea typeface="標楷體" panose="03000509000000000000" pitchFamily="65" charset="-120"/>
              </a:rPr>
              <a:t>是否</a:t>
            </a:r>
            <a:r>
              <a:rPr lang="zh-TW" altLang="en-US" sz="1200" dirty="0" smtClean="0">
                <a:solidFill>
                  <a:schemeClr val="tx1">
                    <a:lumMod val="95000"/>
                    <a:lumOff val="5000"/>
                  </a:schemeClr>
                </a:solidFill>
                <a:latin typeface="標楷體" panose="03000509000000000000" pitchFamily="65" charset="-120"/>
                <a:ea typeface="標楷體" panose="03000509000000000000" pitchFamily="65" charset="-120"/>
              </a:rPr>
              <a:t>同意該農業用地申請變更</a:t>
            </a:r>
            <a:r>
              <a:rPr lang="zh-TW" altLang="en-US" sz="1200" dirty="0">
                <a:solidFill>
                  <a:schemeClr val="tx1">
                    <a:lumMod val="95000"/>
                    <a:lumOff val="5000"/>
                  </a:schemeClr>
                </a:solidFill>
                <a:latin typeface="標楷體" panose="03000509000000000000" pitchFamily="65" charset="-120"/>
                <a:ea typeface="標楷體" panose="03000509000000000000" pitchFamily="65" charset="-120"/>
              </a:rPr>
              <a:t>使用</a:t>
            </a:r>
          </a:p>
        </p:txBody>
      </p:sp>
      <p:sp>
        <p:nvSpPr>
          <p:cNvPr id="18" name="矩形 17"/>
          <p:cNvSpPr/>
          <p:nvPr/>
        </p:nvSpPr>
        <p:spPr>
          <a:xfrm>
            <a:off x="3779912" y="2708920"/>
            <a:ext cx="4248472" cy="4032448"/>
          </a:xfrm>
          <a:prstGeom prst="rect">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矩形 18"/>
          <p:cNvSpPr/>
          <p:nvPr/>
        </p:nvSpPr>
        <p:spPr>
          <a:xfrm>
            <a:off x="3851920" y="5517232"/>
            <a:ext cx="72008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900" dirty="0" smtClean="0">
                <a:solidFill>
                  <a:schemeClr val="tx1">
                    <a:lumMod val="95000"/>
                    <a:lumOff val="5000"/>
                  </a:schemeClr>
                </a:solidFill>
                <a:latin typeface="標楷體" panose="03000509000000000000" pitchFamily="65" charset="-120"/>
                <a:ea typeface="標楷體" panose="03000509000000000000" pitchFamily="65" charset="-120"/>
              </a:rPr>
              <a:t>徵詢意見</a:t>
            </a:r>
            <a:endParaRPr lang="zh-TW" altLang="en-US" sz="900" dirty="0">
              <a:solidFill>
                <a:schemeClr val="tx1">
                  <a:lumMod val="95000"/>
                  <a:lumOff val="5000"/>
                </a:schemeClr>
              </a:solidFill>
              <a:latin typeface="標楷體" panose="03000509000000000000" pitchFamily="65" charset="-120"/>
              <a:ea typeface="標楷體" panose="03000509000000000000" pitchFamily="65" charset="-120"/>
            </a:endParaRPr>
          </a:p>
        </p:txBody>
      </p:sp>
      <p:sp>
        <p:nvSpPr>
          <p:cNvPr id="23" name="矩形 22"/>
          <p:cNvSpPr/>
          <p:nvPr/>
        </p:nvSpPr>
        <p:spPr>
          <a:xfrm>
            <a:off x="4932040" y="5553236"/>
            <a:ext cx="100811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900" dirty="0" smtClean="0">
                <a:solidFill>
                  <a:schemeClr val="tx1">
                    <a:lumMod val="95000"/>
                    <a:lumOff val="5000"/>
                  </a:schemeClr>
                </a:solidFill>
                <a:latin typeface="標楷體" panose="03000509000000000000" pitchFamily="65" charset="-120"/>
                <a:ea typeface="標楷體" panose="03000509000000000000" pitchFamily="65" charset="-120"/>
              </a:rPr>
              <a:t>函復同意與否</a:t>
            </a:r>
            <a:endParaRPr lang="zh-TW" altLang="en-US" sz="900" dirty="0">
              <a:solidFill>
                <a:schemeClr val="tx1">
                  <a:lumMod val="95000"/>
                  <a:lumOff val="5000"/>
                </a:schemeClr>
              </a:solidFill>
              <a:latin typeface="標楷體" panose="03000509000000000000" pitchFamily="65" charset="-120"/>
              <a:ea typeface="標楷體" panose="03000509000000000000" pitchFamily="65" charset="-120"/>
            </a:endParaRPr>
          </a:p>
        </p:txBody>
      </p:sp>
      <p:sp>
        <p:nvSpPr>
          <p:cNvPr id="24" name="矩形 23"/>
          <p:cNvSpPr/>
          <p:nvPr/>
        </p:nvSpPr>
        <p:spPr>
          <a:xfrm>
            <a:off x="5616116" y="5853729"/>
            <a:ext cx="1908212" cy="7436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b="1" dirty="0" smtClean="0">
                <a:solidFill>
                  <a:srgbClr val="FF0000"/>
                </a:solidFill>
                <a:latin typeface="標楷體" panose="03000509000000000000" pitchFamily="65" charset="-120"/>
                <a:ea typeface="標楷體" panose="03000509000000000000" pitchFamily="65" charset="-120"/>
              </a:rPr>
              <a:t>只針對太陽光電設施案件</a:t>
            </a:r>
            <a:endParaRPr lang="zh-TW" altLang="en-US" sz="2000" b="1" dirty="0">
              <a:solidFill>
                <a:srgbClr val="FF0000"/>
              </a:solidFill>
              <a:latin typeface="標楷體" panose="03000509000000000000" pitchFamily="65" charset="-120"/>
              <a:ea typeface="標楷體" panose="03000509000000000000" pitchFamily="65" charset="-120"/>
            </a:endParaRPr>
          </a:p>
        </p:txBody>
      </p:sp>
      <p:sp>
        <p:nvSpPr>
          <p:cNvPr id="25" name="文字方塊 24"/>
          <p:cNvSpPr txBox="1"/>
          <p:nvPr/>
        </p:nvSpPr>
        <p:spPr>
          <a:xfrm>
            <a:off x="6084168" y="3212976"/>
            <a:ext cx="1800200" cy="707886"/>
          </a:xfrm>
          <a:prstGeom prst="rect">
            <a:avLst/>
          </a:prstGeom>
          <a:solidFill>
            <a:schemeClr val="bg1"/>
          </a:solidFill>
        </p:spPr>
        <p:txBody>
          <a:bodyPr wrap="square" rtlCol="0">
            <a:spAutoFit/>
          </a:bodyPr>
          <a:lstStyle/>
          <a:p>
            <a:r>
              <a:rPr lang="en-US" altLang="zh-TW" sz="2000" b="1" dirty="0" smtClean="0">
                <a:solidFill>
                  <a:srgbClr val="FF0000"/>
                </a:solidFill>
              </a:rPr>
              <a:t>109</a:t>
            </a:r>
            <a:r>
              <a:rPr lang="zh-TW" altLang="en-US" sz="2000" b="1" dirty="0" smtClean="0">
                <a:solidFill>
                  <a:srgbClr val="FF0000"/>
                </a:solidFill>
              </a:rPr>
              <a:t>年</a:t>
            </a:r>
            <a:r>
              <a:rPr lang="en-US" altLang="zh-TW" sz="2000" b="1" dirty="0" smtClean="0">
                <a:solidFill>
                  <a:srgbClr val="FF0000"/>
                </a:solidFill>
              </a:rPr>
              <a:t>8</a:t>
            </a:r>
            <a:r>
              <a:rPr lang="zh-TW" altLang="en-US" sz="2000" b="1" dirty="0" smtClean="0">
                <a:solidFill>
                  <a:srgbClr val="FF0000"/>
                </a:solidFill>
              </a:rPr>
              <a:t>月</a:t>
            </a:r>
            <a:r>
              <a:rPr lang="en-US" altLang="zh-TW" sz="2000" b="1" dirty="0" smtClean="0">
                <a:solidFill>
                  <a:srgbClr val="FF0000"/>
                </a:solidFill>
              </a:rPr>
              <a:t>1</a:t>
            </a:r>
            <a:r>
              <a:rPr lang="zh-TW" altLang="en-US" sz="2000" b="1" dirty="0" smtClean="0">
                <a:solidFill>
                  <a:srgbClr val="FF0000"/>
                </a:solidFill>
              </a:rPr>
              <a:t>日</a:t>
            </a:r>
            <a:endParaRPr lang="en-US" altLang="zh-TW" sz="2000" b="1" dirty="0" smtClean="0">
              <a:solidFill>
                <a:srgbClr val="FF0000"/>
              </a:solidFill>
            </a:endParaRPr>
          </a:p>
          <a:p>
            <a:r>
              <a:rPr lang="zh-TW" altLang="en-US" sz="2000" b="1" dirty="0" smtClean="0">
                <a:solidFill>
                  <a:srgbClr val="FF0000"/>
                </a:solidFill>
              </a:rPr>
              <a:t>修正生效</a:t>
            </a:r>
            <a:endParaRPr lang="zh-TW" altLang="en-US" sz="2000" b="1" dirty="0">
              <a:solidFill>
                <a:srgbClr val="FF0000"/>
              </a:solidFill>
            </a:endParaRPr>
          </a:p>
        </p:txBody>
      </p:sp>
      <p:sp>
        <p:nvSpPr>
          <p:cNvPr id="3" name="矩形 2"/>
          <p:cNvSpPr/>
          <p:nvPr/>
        </p:nvSpPr>
        <p:spPr>
          <a:xfrm>
            <a:off x="211234" y="5613047"/>
            <a:ext cx="3496670" cy="1200329"/>
          </a:xfrm>
          <a:prstGeom prst="rect">
            <a:avLst/>
          </a:prstGeom>
        </p:spPr>
        <p:txBody>
          <a:bodyPr wrap="square">
            <a:spAutoFit/>
          </a:bodyPr>
          <a:lstStyle/>
          <a:p>
            <a:pPr algn="l"/>
            <a:r>
              <a:rPr lang="zh-TW" altLang="en-US" sz="1800" dirty="0" smtClean="0">
                <a:solidFill>
                  <a:srgbClr val="0000FF"/>
                </a:solidFill>
              </a:rPr>
              <a:t>依據內政部「非</a:t>
            </a:r>
            <a:r>
              <a:rPr lang="zh-TW" altLang="en-US" sz="1800" dirty="0">
                <a:solidFill>
                  <a:srgbClr val="0000FF"/>
                </a:solidFill>
              </a:rPr>
              <a:t>都市土地使用分區及使用地變更申請案件委辦直轄市</a:t>
            </a:r>
            <a:r>
              <a:rPr lang="zh-TW" altLang="en-US" sz="1800" dirty="0" smtClean="0">
                <a:solidFill>
                  <a:srgbClr val="0000FF"/>
                </a:solidFill>
              </a:rPr>
              <a:t>縣</a:t>
            </a:r>
            <a:r>
              <a:rPr lang="en-US" altLang="zh-TW" sz="1800" dirty="0" smtClean="0">
                <a:solidFill>
                  <a:srgbClr val="0000FF"/>
                </a:solidFill>
              </a:rPr>
              <a:t>(</a:t>
            </a:r>
            <a:r>
              <a:rPr lang="zh-TW" altLang="en-US" sz="1800" dirty="0" smtClean="0">
                <a:solidFill>
                  <a:srgbClr val="0000FF"/>
                </a:solidFill>
              </a:rPr>
              <a:t>市</a:t>
            </a:r>
            <a:r>
              <a:rPr lang="en-US" altLang="zh-TW" sz="1800" dirty="0" smtClean="0">
                <a:solidFill>
                  <a:srgbClr val="0000FF"/>
                </a:solidFill>
              </a:rPr>
              <a:t>)</a:t>
            </a:r>
            <a:r>
              <a:rPr lang="zh-TW" altLang="en-US" sz="1800" dirty="0" smtClean="0">
                <a:solidFill>
                  <a:srgbClr val="0000FF"/>
                </a:solidFill>
              </a:rPr>
              <a:t>政府</a:t>
            </a:r>
            <a:r>
              <a:rPr lang="zh-TW" altLang="en-US" sz="1800" dirty="0">
                <a:solidFill>
                  <a:srgbClr val="0000FF"/>
                </a:solidFill>
              </a:rPr>
              <a:t>審查作業</a:t>
            </a:r>
            <a:r>
              <a:rPr lang="zh-TW" altLang="en-US" sz="1800" dirty="0" smtClean="0">
                <a:solidFill>
                  <a:srgbClr val="0000FF"/>
                </a:solidFill>
              </a:rPr>
              <a:t>要點」 </a:t>
            </a:r>
            <a:r>
              <a:rPr lang="zh-TW" altLang="en-US" sz="1800" b="1" dirty="0" smtClean="0">
                <a:solidFill>
                  <a:srgbClr val="0000FF"/>
                </a:solidFill>
              </a:rPr>
              <a:t>劃分地方及中央之權限分工</a:t>
            </a:r>
            <a:endParaRPr lang="zh-TW" altLang="en-US" sz="1800" b="1" dirty="0">
              <a:solidFill>
                <a:srgbClr val="0000FF"/>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53</a:t>
            </a:fld>
            <a:endParaRPr lang="en-US" altLang="zh-TW" dirty="0"/>
          </a:p>
        </p:txBody>
      </p:sp>
      <p:sp>
        <p:nvSpPr>
          <p:cNvPr id="5" name="Rectangle 66"/>
          <p:cNvSpPr>
            <a:spLocks noChangeArrowheads="1"/>
          </p:cNvSpPr>
          <p:nvPr/>
        </p:nvSpPr>
        <p:spPr bwMode="auto">
          <a:xfrm>
            <a:off x="179388" y="116632"/>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en-US" sz="3600" b="1" dirty="0" smtClean="0"/>
              <a:t>達應送區委會審議案件填寫審查表疑義</a:t>
            </a:r>
            <a:endParaRPr lang="zh-TW" altLang="en-US" sz="3600" b="1" dirty="0"/>
          </a:p>
        </p:txBody>
      </p:sp>
      <p:sp>
        <p:nvSpPr>
          <p:cNvPr id="13" name="圓角矩形 21"/>
          <p:cNvSpPr>
            <a:spLocks noChangeArrowheads="1"/>
          </p:cNvSpPr>
          <p:nvPr/>
        </p:nvSpPr>
        <p:spPr bwMode="auto">
          <a:xfrm>
            <a:off x="159510" y="908720"/>
            <a:ext cx="8808833" cy="5904656"/>
          </a:xfrm>
          <a:prstGeom prst="roundRect">
            <a:avLst>
              <a:gd name="adj" fmla="val 6822"/>
            </a:avLst>
          </a:prstGeom>
          <a:solidFill>
            <a:srgbClr val="FFFF99">
              <a:alpha val="2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a:r>
              <a:rPr lang="en-US" altLang="zh-TW" sz="2000" dirty="0">
                <a:solidFill>
                  <a:schemeClr val="tx1"/>
                </a:solidFill>
                <a:latin typeface="標楷體" panose="03000509000000000000" pitchFamily="65" charset="-120"/>
              </a:rPr>
              <a:t>(107</a:t>
            </a:r>
            <a:r>
              <a:rPr lang="zh-TW" altLang="en-US" sz="2000" dirty="0">
                <a:solidFill>
                  <a:schemeClr val="tx1"/>
                </a:solidFill>
                <a:latin typeface="標楷體" panose="03000509000000000000" pitchFamily="65" charset="-120"/>
              </a:rPr>
              <a:t>年</a:t>
            </a:r>
            <a:r>
              <a:rPr lang="en-US" altLang="zh-TW" sz="2000" dirty="0">
                <a:solidFill>
                  <a:schemeClr val="tx1"/>
                </a:solidFill>
                <a:latin typeface="標楷體" panose="03000509000000000000" pitchFamily="65" charset="-120"/>
              </a:rPr>
              <a:t>8</a:t>
            </a:r>
            <a:r>
              <a:rPr lang="zh-TW" altLang="en-US" sz="2000" dirty="0">
                <a:solidFill>
                  <a:schemeClr val="tx1"/>
                </a:solidFill>
                <a:latin typeface="標楷體" panose="03000509000000000000" pitchFamily="65" charset="-120"/>
              </a:rPr>
              <a:t>月</a:t>
            </a:r>
            <a:r>
              <a:rPr lang="en-US" altLang="zh-TW" sz="2000" dirty="0">
                <a:solidFill>
                  <a:schemeClr val="tx1"/>
                </a:solidFill>
                <a:latin typeface="標楷體" panose="03000509000000000000" pitchFamily="65" charset="-120"/>
              </a:rPr>
              <a:t>9</a:t>
            </a:r>
            <a:r>
              <a:rPr lang="zh-TW" altLang="en-US" sz="2000" dirty="0">
                <a:solidFill>
                  <a:schemeClr val="tx1"/>
                </a:solidFill>
                <a:latin typeface="標楷體" panose="03000509000000000000" pitchFamily="65" charset="-120"/>
              </a:rPr>
              <a:t>日農企字第</a:t>
            </a:r>
            <a:r>
              <a:rPr lang="en-US" altLang="zh-TW" sz="2000" dirty="0">
                <a:solidFill>
                  <a:schemeClr val="tx1"/>
                </a:solidFill>
                <a:latin typeface="標楷體" panose="03000509000000000000" pitchFamily="65" charset="-120"/>
              </a:rPr>
              <a:t>1070229742</a:t>
            </a:r>
            <a:r>
              <a:rPr lang="zh-TW" altLang="en-US" sz="2000" dirty="0">
                <a:solidFill>
                  <a:schemeClr val="tx1"/>
                </a:solidFill>
                <a:latin typeface="標楷體" panose="03000509000000000000" pitchFamily="65" charset="-120"/>
              </a:rPr>
              <a:t>號</a:t>
            </a:r>
            <a:r>
              <a:rPr lang="en-US" altLang="zh-TW" sz="2000" dirty="0">
                <a:solidFill>
                  <a:schemeClr val="tx1"/>
                </a:solidFill>
                <a:latin typeface="標楷體" panose="03000509000000000000" pitchFamily="65" charset="-120"/>
              </a:rPr>
              <a:t>)</a:t>
            </a:r>
          </a:p>
          <a:p>
            <a:pPr marL="357188" indent="-357188" algn="l">
              <a:lnSpc>
                <a:spcPts val="2500"/>
              </a:lnSpc>
              <a:buFont typeface="Wingdings" panose="05000000000000000000" pitchFamily="2" charset="2"/>
              <a:buChar char="l"/>
            </a:pPr>
            <a:r>
              <a:rPr lang="zh-TW" altLang="en-US" sz="2200" dirty="0" smtClean="0">
                <a:solidFill>
                  <a:schemeClr val="tx1"/>
                </a:solidFill>
                <a:latin typeface="標楷體" panose="03000509000000000000" pitchFamily="65" charset="-120"/>
              </a:rPr>
              <a:t>依</a:t>
            </a:r>
            <a:r>
              <a:rPr lang="zh-TW" altLang="en-US" sz="2200" dirty="0">
                <a:solidFill>
                  <a:schemeClr val="tx1"/>
                </a:solidFill>
                <a:latin typeface="標楷體" panose="03000509000000000000" pitchFamily="65" charset="-120"/>
              </a:rPr>
              <a:t>變更要點第</a:t>
            </a:r>
            <a:r>
              <a:rPr lang="en-US" altLang="zh-TW" sz="2200" dirty="0">
                <a:solidFill>
                  <a:schemeClr val="tx1"/>
                </a:solidFill>
                <a:latin typeface="標楷體" panose="03000509000000000000" pitchFamily="65" charset="-120"/>
              </a:rPr>
              <a:t>12</a:t>
            </a:r>
            <a:r>
              <a:rPr lang="zh-TW" altLang="en-US" sz="2200" dirty="0">
                <a:solidFill>
                  <a:schemeClr val="tx1"/>
                </a:solidFill>
                <a:latin typeface="標楷體" panose="03000509000000000000" pitchFamily="65" charset="-120"/>
              </a:rPr>
              <a:t>點規定，直轄市或縣</a:t>
            </a:r>
            <a:r>
              <a:rPr lang="en-US" altLang="zh-TW" sz="2200" dirty="0">
                <a:solidFill>
                  <a:schemeClr val="tx1"/>
                </a:solidFill>
                <a:latin typeface="標楷體" panose="03000509000000000000" pitchFamily="65" charset="-120"/>
              </a:rPr>
              <a:t>(</a:t>
            </a:r>
            <a:r>
              <a:rPr lang="zh-TW" altLang="en-US" sz="2200" dirty="0">
                <a:solidFill>
                  <a:schemeClr val="tx1"/>
                </a:solidFill>
                <a:latin typeface="標楷體" panose="03000509000000000000" pitchFamily="65" charset="-120"/>
              </a:rPr>
              <a:t>市</a:t>
            </a:r>
            <a:r>
              <a:rPr lang="en-US" altLang="zh-TW" sz="2200" dirty="0">
                <a:solidFill>
                  <a:schemeClr val="tx1"/>
                </a:solidFill>
                <a:latin typeface="標楷體" panose="03000509000000000000" pitchFamily="65" charset="-120"/>
              </a:rPr>
              <a:t>)</a:t>
            </a:r>
            <a:r>
              <a:rPr lang="zh-TW" altLang="en-US" sz="2200" dirty="0">
                <a:solidFill>
                  <a:schemeClr val="tx1"/>
                </a:solidFill>
                <a:latin typeface="標楷體" panose="03000509000000000000" pitchFamily="65" charset="-120"/>
              </a:rPr>
              <a:t>農業主管機關審查農業用地變更使用案件，</a:t>
            </a:r>
            <a:r>
              <a:rPr lang="zh-TW" altLang="en-US" sz="2200" b="1" u="sng" dirty="0">
                <a:solidFill>
                  <a:srgbClr val="7030A0"/>
                </a:solidFill>
                <a:latin typeface="標楷體" panose="03000509000000000000" pitchFamily="65" charset="-120"/>
              </a:rPr>
              <a:t>應填具審查表，明確表達同意與否之審查意見，並隨附於案件之查核意見內</a:t>
            </a:r>
            <a:r>
              <a:rPr lang="zh-TW" altLang="en-US" sz="2200" dirty="0" smtClean="0">
                <a:solidFill>
                  <a:schemeClr val="tx1"/>
                </a:solidFill>
                <a:latin typeface="標楷體" panose="03000509000000000000" pitchFamily="65" charset="-120"/>
              </a:rPr>
              <a:t>。</a:t>
            </a:r>
            <a:endParaRPr lang="en-US" altLang="zh-TW" sz="2200" dirty="0" smtClean="0">
              <a:solidFill>
                <a:schemeClr val="tx1"/>
              </a:solidFill>
              <a:latin typeface="標楷體" panose="03000509000000000000" pitchFamily="65" charset="-120"/>
            </a:endParaRPr>
          </a:p>
          <a:p>
            <a:pPr marL="357188" indent="-357188" algn="l">
              <a:lnSpc>
                <a:spcPts val="2500"/>
              </a:lnSpc>
              <a:buFont typeface="Wingdings" panose="05000000000000000000" pitchFamily="2" charset="2"/>
              <a:buChar char="l"/>
            </a:pPr>
            <a:r>
              <a:rPr lang="zh-TW" altLang="en-US" sz="2200" dirty="0" smtClean="0">
                <a:solidFill>
                  <a:schemeClr val="tx1"/>
                </a:solidFill>
                <a:latin typeface="標楷體" panose="03000509000000000000" pitchFamily="65" charset="-120"/>
              </a:rPr>
              <a:t>惟</a:t>
            </a:r>
            <a:r>
              <a:rPr lang="zh-TW" altLang="en-US" sz="2200" dirty="0">
                <a:solidFill>
                  <a:schemeClr val="tx1"/>
                </a:solidFill>
                <a:latin typeface="標楷體" panose="03000509000000000000" pitchFamily="65" charset="-120"/>
              </a:rPr>
              <a:t>變更要點第</a:t>
            </a:r>
            <a:r>
              <a:rPr lang="en-US" altLang="zh-TW" sz="2200" dirty="0">
                <a:solidFill>
                  <a:schemeClr val="tx1"/>
                </a:solidFill>
                <a:latin typeface="標楷體" panose="03000509000000000000" pitchFamily="65" charset="-120"/>
              </a:rPr>
              <a:t>13</a:t>
            </a:r>
            <a:r>
              <a:rPr lang="zh-TW" altLang="en-US" sz="2200" dirty="0">
                <a:solidFill>
                  <a:schemeClr val="tx1"/>
                </a:solidFill>
                <a:latin typeface="標楷體" panose="03000509000000000000" pitchFamily="65" charset="-120"/>
              </a:rPr>
              <a:t>點第</a:t>
            </a:r>
            <a:r>
              <a:rPr lang="en-US" altLang="zh-TW" sz="2200" dirty="0">
                <a:solidFill>
                  <a:schemeClr val="tx1"/>
                </a:solidFill>
                <a:latin typeface="標楷體" panose="03000509000000000000" pitchFamily="65" charset="-120"/>
              </a:rPr>
              <a:t>1</a:t>
            </a:r>
            <a:r>
              <a:rPr lang="zh-TW" altLang="en-US" sz="2200" dirty="0">
                <a:solidFill>
                  <a:schemeClr val="tx1"/>
                </a:solidFill>
                <a:latin typeface="標楷體" panose="03000509000000000000" pitchFamily="65" charset="-120"/>
              </a:rPr>
              <a:t>項所定達應送區域計畫擬定機關審議規模之案件，係依非都市土地開發審議作業規範</a:t>
            </a:r>
            <a:r>
              <a:rPr lang="en-US" altLang="zh-TW" sz="2200" dirty="0">
                <a:solidFill>
                  <a:schemeClr val="tx1"/>
                </a:solidFill>
                <a:latin typeface="標楷體" panose="03000509000000000000" pitchFamily="65" charset="-120"/>
              </a:rPr>
              <a:t>(</a:t>
            </a:r>
            <a:r>
              <a:rPr lang="zh-TW" altLang="en-US" sz="2200" dirty="0">
                <a:solidFill>
                  <a:schemeClr val="tx1"/>
                </a:solidFill>
                <a:latin typeface="標楷體" panose="03000509000000000000" pitchFamily="65" charset="-120"/>
              </a:rPr>
              <a:t>以下簡稱審議作業規範</a:t>
            </a:r>
            <a:r>
              <a:rPr lang="en-US" altLang="zh-TW" sz="2200" dirty="0">
                <a:solidFill>
                  <a:schemeClr val="tx1"/>
                </a:solidFill>
                <a:latin typeface="標楷體" panose="03000509000000000000" pitchFamily="65" charset="-120"/>
              </a:rPr>
              <a:t>)</a:t>
            </a:r>
            <a:r>
              <a:rPr lang="zh-TW" altLang="en-US" sz="2200" dirty="0">
                <a:solidFill>
                  <a:schemeClr val="tx1"/>
                </a:solidFill>
                <a:latin typeface="標楷體" panose="03000509000000000000" pitchFamily="65" charset="-120"/>
              </a:rPr>
              <a:t>辦理審議作業，其亦訂有「直轄市、縣</a:t>
            </a:r>
            <a:r>
              <a:rPr lang="en-US" altLang="zh-TW" sz="2200" dirty="0">
                <a:solidFill>
                  <a:schemeClr val="tx1"/>
                </a:solidFill>
                <a:latin typeface="標楷體" panose="03000509000000000000" pitchFamily="65" charset="-120"/>
              </a:rPr>
              <a:t>(</a:t>
            </a:r>
            <a:r>
              <a:rPr lang="zh-TW" altLang="en-US" sz="2200" dirty="0">
                <a:solidFill>
                  <a:schemeClr val="tx1"/>
                </a:solidFill>
                <a:latin typeface="標楷體" panose="03000509000000000000" pitchFamily="65" charset="-120"/>
              </a:rPr>
              <a:t>市</a:t>
            </a:r>
            <a:r>
              <a:rPr lang="en-US" altLang="zh-TW" sz="2200" dirty="0">
                <a:solidFill>
                  <a:schemeClr val="tx1"/>
                </a:solidFill>
                <a:latin typeface="標楷體" panose="03000509000000000000" pitchFamily="65" charset="-120"/>
              </a:rPr>
              <a:t>)</a:t>
            </a:r>
            <a:r>
              <a:rPr lang="zh-TW" altLang="en-US" sz="2200" dirty="0">
                <a:solidFill>
                  <a:schemeClr val="tx1"/>
                </a:solidFill>
                <a:latin typeface="標楷體" panose="03000509000000000000" pitchFamily="65" charset="-120"/>
              </a:rPr>
              <a:t>政府受理開發案件查核表」</a:t>
            </a:r>
            <a:r>
              <a:rPr lang="en-US" altLang="zh-TW" sz="2200" dirty="0">
                <a:solidFill>
                  <a:schemeClr val="tx1"/>
                </a:solidFill>
                <a:latin typeface="標楷體" panose="03000509000000000000" pitchFamily="65" charset="-120"/>
              </a:rPr>
              <a:t>(</a:t>
            </a:r>
            <a:r>
              <a:rPr lang="zh-TW" altLang="en-US" sz="2200" dirty="0">
                <a:solidFill>
                  <a:schemeClr val="tx1"/>
                </a:solidFill>
                <a:latin typeface="標楷體" panose="03000509000000000000" pitchFamily="65" charset="-120"/>
              </a:rPr>
              <a:t>以下簡稱查核表</a:t>
            </a:r>
            <a:r>
              <a:rPr lang="en-US" altLang="zh-TW" sz="2200" dirty="0">
                <a:solidFill>
                  <a:schemeClr val="tx1"/>
                </a:solidFill>
                <a:latin typeface="標楷體" panose="03000509000000000000" pitchFamily="65" charset="-120"/>
              </a:rPr>
              <a:t>)</a:t>
            </a:r>
            <a:r>
              <a:rPr lang="zh-TW" altLang="en-US" sz="2200" dirty="0">
                <a:solidFill>
                  <a:schemeClr val="tx1"/>
                </a:solidFill>
                <a:latin typeface="標楷體" panose="03000509000000000000" pitchFamily="65" charset="-120"/>
              </a:rPr>
              <a:t>據以審查</a:t>
            </a:r>
            <a:r>
              <a:rPr lang="zh-TW" altLang="en-US" sz="2200" dirty="0" smtClean="0">
                <a:solidFill>
                  <a:schemeClr val="tx1"/>
                </a:solidFill>
                <a:latin typeface="標楷體" panose="03000509000000000000" pitchFamily="65" charset="-120"/>
              </a:rPr>
              <a:t>，</a:t>
            </a:r>
            <a:r>
              <a:rPr lang="en-US" altLang="zh-TW" sz="2200" dirty="0" smtClean="0">
                <a:solidFill>
                  <a:schemeClr val="tx1"/>
                </a:solidFill>
                <a:latin typeface="標楷體" panose="03000509000000000000" pitchFamily="65" charset="-120"/>
              </a:rPr>
              <a:t>…</a:t>
            </a:r>
            <a:r>
              <a:rPr lang="zh-TW" altLang="en-US" sz="2200" b="1" u="sng" dirty="0" smtClean="0">
                <a:solidFill>
                  <a:srgbClr val="7030A0"/>
                </a:solidFill>
                <a:latin typeface="標楷體" panose="03000509000000000000" pitchFamily="65" charset="-120"/>
              </a:rPr>
              <a:t>倘</a:t>
            </a:r>
            <a:r>
              <a:rPr lang="zh-TW" altLang="en-US" sz="2200" b="1" u="sng" dirty="0">
                <a:solidFill>
                  <a:srgbClr val="7030A0"/>
                </a:solidFill>
                <a:latin typeface="標楷體" panose="03000509000000000000" pitchFamily="65" charset="-120"/>
              </a:rPr>
              <a:t>農業主管已就變更要點明定之各項項目進行審認，完備相關書件及載明審查意見，為簡化行政程序，</a:t>
            </a:r>
            <a:r>
              <a:rPr lang="zh-TW" altLang="en-US" sz="2200" b="1" u="sng" dirty="0">
                <a:solidFill>
                  <a:srgbClr val="FF0000"/>
                </a:solidFill>
                <a:latin typeface="標楷體" panose="03000509000000000000" pitchFamily="65" charset="-120"/>
              </a:rPr>
              <a:t>得</a:t>
            </a:r>
            <a:r>
              <a:rPr lang="zh-TW" altLang="en-US" sz="2200" b="1" u="sng" dirty="0">
                <a:solidFill>
                  <a:srgbClr val="7030A0"/>
                </a:solidFill>
                <a:latin typeface="標楷體" panose="03000509000000000000" pitchFamily="65" charset="-120"/>
              </a:rPr>
              <a:t>免再重覆填寫農業主管機關同意農業用地變更使用審查表</a:t>
            </a:r>
            <a:r>
              <a:rPr lang="zh-TW" altLang="en-US" sz="2200" dirty="0" smtClean="0">
                <a:solidFill>
                  <a:schemeClr val="tx1"/>
                </a:solidFill>
                <a:latin typeface="標楷體" panose="03000509000000000000" pitchFamily="65" charset="-120"/>
              </a:rPr>
              <a:t>。</a:t>
            </a:r>
            <a:endParaRPr lang="en-US" altLang="zh-TW" sz="2200" dirty="0" smtClean="0">
              <a:solidFill>
                <a:schemeClr val="tx1"/>
              </a:solidFill>
              <a:latin typeface="標楷體" panose="03000509000000000000" pitchFamily="65" charset="-120"/>
            </a:endParaRPr>
          </a:p>
          <a:p>
            <a:pPr algn="r">
              <a:lnSpc>
                <a:spcPts val="2500"/>
              </a:lnSpc>
            </a:pPr>
            <a:r>
              <a:rPr lang="en-US" altLang="zh-TW" sz="2200" dirty="0" smtClean="0">
                <a:solidFill>
                  <a:schemeClr val="tx1"/>
                </a:solidFill>
                <a:latin typeface="標楷體" panose="03000509000000000000" pitchFamily="65" charset="-120"/>
              </a:rPr>
              <a:t>(109</a:t>
            </a:r>
            <a:r>
              <a:rPr lang="zh-TW" altLang="en-US" sz="2200" dirty="0">
                <a:solidFill>
                  <a:schemeClr val="tx1"/>
                </a:solidFill>
                <a:latin typeface="標楷體" panose="03000509000000000000" pitchFamily="65" charset="-120"/>
              </a:rPr>
              <a:t>年</a:t>
            </a:r>
            <a:r>
              <a:rPr lang="en-US" altLang="zh-TW" sz="2200" dirty="0">
                <a:solidFill>
                  <a:schemeClr val="tx1"/>
                </a:solidFill>
                <a:latin typeface="標楷體" panose="03000509000000000000" pitchFamily="65" charset="-120"/>
              </a:rPr>
              <a:t>8</a:t>
            </a:r>
            <a:r>
              <a:rPr lang="zh-TW" altLang="en-US" sz="2200" dirty="0">
                <a:solidFill>
                  <a:schemeClr val="tx1"/>
                </a:solidFill>
                <a:latin typeface="標楷體" panose="03000509000000000000" pitchFamily="65" charset="-120"/>
              </a:rPr>
              <a:t>月</a:t>
            </a:r>
            <a:r>
              <a:rPr lang="en-US" altLang="zh-TW" sz="2200" dirty="0">
                <a:solidFill>
                  <a:schemeClr val="tx1"/>
                </a:solidFill>
                <a:latin typeface="標楷體" panose="03000509000000000000" pitchFamily="65" charset="-120"/>
              </a:rPr>
              <a:t>11</a:t>
            </a:r>
            <a:r>
              <a:rPr lang="zh-TW" altLang="en-US" sz="2200" dirty="0" smtClean="0">
                <a:solidFill>
                  <a:schemeClr val="tx1"/>
                </a:solidFill>
                <a:latin typeface="標楷體" panose="03000509000000000000" pitchFamily="65" charset="-120"/>
              </a:rPr>
              <a:t>日農</a:t>
            </a:r>
            <a:r>
              <a:rPr lang="zh-TW" altLang="en-US" sz="2200" dirty="0">
                <a:solidFill>
                  <a:schemeClr val="tx1"/>
                </a:solidFill>
                <a:latin typeface="標楷體" panose="03000509000000000000" pitchFamily="65" charset="-120"/>
              </a:rPr>
              <a:t>企字第</a:t>
            </a:r>
            <a:r>
              <a:rPr lang="en-US" altLang="zh-TW" sz="2200" dirty="0">
                <a:solidFill>
                  <a:schemeClr val="tx1"/>
                </a:solidFill>
                <a:latin typeface="標楷體" panose="03000509000000000000" pitchFamily="65" charset="-120"/>
              </a:rPr>
              <a:t>1090013083</a:t>
            </a:r>
            <a:r>
              <a:rPr lang="zh-TW" altLang="en-US" sz="2200" dirty="0" smtClean="0">
                <a:solidFill>
                  <a:schemeClr val="tx1"/>
                </a:solidFill>
                <a:latin typeface="標楷體" panose="03000509000000000000" pitchFamily="65" charset="-120"/>
              </a:rPr>
              <a:t>號</a:t>
            </a:r>
            <a:r>
              <a:rPr lang="en-US" altLang="zh-TW" sz="2200" dirty="0" smtClean="0">
                <a:solidFill>
                  <a:schemeClr val="tx1"/>
                </a:solidFill>
                <a:latin typeface="標楷體" panose="03000509000000000000" pitchFamily="65" charset="-120"/>
              </a:rPr>
              <a:t>)</a:t>
            </a:r>
          </a:p>
          <a:p>
            <a:pPr marL="357188" indent="-357188" algn="l">
              <a:lnSpc>
                <a:spcPts val="2500"/>
              </a:lnSpc>
              <a:buFont typeface="Wingdings" panose="05000000000000000000" pitchFamily="2" charset="2"/>
              <a:buChar char="l"/>
            </a:pPr>
            <a:r>
              <a:rPr lang="zh-TW" altLang="en-US" sz="2200" dirty="0" smtClean="0">
                <a:solidFill>
                  <a:schemeClr val="tx1"/>
                </a:solidFill>
                <a:latin typeface="標楷體" panose="03000509000000000000" pitchFamily="65" charset="-120"/>
              </a:rPr>
              <a:t>依據農變要點第</a:t>
            </a:r>
            <a:r>
              <a:rPr lang="en-US" altLang="zh-TW" sz="2200" dirty="0">
                <a:solidFill>
                  <a:schemeClr val="tx1"/>
                </a:solidFill>
                <a:latin typeface="標楷體" panose="03000509000000000000" pitchFamily="65" charset="-120"/>
              </a:rPr>
              <a:t>13</a:t>
            </a:r>
            <a:r>
              <a:rPr lang="zh-TW" altLang="en-US" sz="2200" dirty="0">
                <a:solidFill>
                  <a:schemeClr val="tx1"/>
                </a:solidFill>
                <a:latin typeface="標楷體" panose="03000509000000000000" pitchFamily="65" charset="-120"/>
              </a:rPr>
              <a:t>點第</a:t>
            </a:r>
            <a:r>
              <a:rPr lang="en-US" altLang="zh-TW" sz="2200" dirty="0">
                <a:solidFill>
                  <a:schemeClr val="tx1"/>
                </a:solidFill>
                <a:latin typeface="標楷體" panose="03000509000000000000" pitchFamily="65" charset="-120"/>
              </a:rPr>
              <a:t>1</a:t>
            </a:r>
            <a:r>
              <a:rPr lang="zh-TW" altLang="en-US" sz="2200" dirty="0">
                <a:solidFill>
                  <a:schemeClr val="tx1"/>
                </a:solidFill>
                <a:latin typeface="標楷體" panose="03000509000000000000" pitchFamily="65" charset="-120"/>
              </a:rPr>
              <a:t>項第</a:t>
            </a:r>
            <a:r>
              <a:rPr lang="en-US" altLang="zh-TW" sz="2200" dirty="0">
                <a:solidFill>
                  <a:schemeClr val="tx1"/>
                </a:solidFill>
                <a:latin typeface="標楷體" panose="03000509000000000000" pitchFamily="65" charset="-120"/>
              </a:rPr>
              <a:t>2</a:t>
            </a:r>
            <a:r>
              <a:rPr lang="zh-TW" altLang="en-US" sz="2200" dirty="0">
                <a:solidFill>
                  <a:schemeClr val="tx1"/>
                </a:solidFill>
                <a:latin typeface="標楷體" panose="03000509000000000000" pitchFamily="65" charset="-120"/>
              </a:rPr>
              <a:t>款但書規定，</a:t>
            </a:r>
            <a:r>
              <a:rPr lang="en-US" altLang="zh-TW" sz="2200" dirty="0">
                <a:solidFill>
                  <a:schemeClr val="tx1"/>
                </a:solidFill>
                <a:latin typeface="標楷體" panose="03000509000000000000" pitchFamily="65" charset="-120"/>
              </a:rPr>
              <a:t>109</a:t>
            </a:r>
            <a:r>
              <a:rPr lang="zh-TW" altLang="en-US" sz="2200" dirty="0">
                <a:solidFill>
                  <a:schemeClr val="tx1"/>
                </a:solidFill>
                <a:latin typeface="標楷體" panose="03000509000000000000" pitchFamily="65" charset="-120"/>
              </a:rPr>
              <a:t>年</a:t>
            </a:r>
            <a:r>
              <a:rPr lang="en-US" altLang="zh-TW" sz="2200" dirty="0">
                <a:solidFill>
                  <a:schemeClr val="tx1"/>
                </a:solidFill>
                <a:latin typeface="標楷體" panose="03000509000000000000" pitchFamily="65" charset="-120"/>
              </a:rPr>
              <a:t>8</a:t>
            </a:r>
            <a:r>
              <a:rPr lang="zh-TW" altLang="en-US" sz="2200" dirty="0">
                <a:solidFill>
                  <a:schemeClr val="tx1"/>
                </a:solidFill>
                <a:latin typeface="標楷體" panose="03000509000000000000" pitchFamily="65" charset="-120"/>
              </a:rPr>
              <a:t>月</a:t>
            </a:r>
            <a:r>
              <a:rPr lang="en-US" altLang="zh-TW" sz="2200" dirty="0">
                <a:solidFill>
                  <a:schemeClr val="tx1"/>
                </a:solidFill>
                <a:latin typeface="標楷體" panose="03000509000000000000" pitchFamily="65" charset="-120"/>
              </a:rPr>
              <a:t>1</a:t>
            </a:r>
            <a:r>
              <a:rPr lang="zh-TW" altLang="en-US" sz="2200" dirty="0">
                <a:solidFill>
                  <a:schemeClr val="tx1"/>
                </a:solidFill>
                <a:latin typeface="標楷體" panose="03000509000000000000" pitchFamily="65" charset="-120"/>
              </a:rPr>
              <a:t>日後受理達</a:t>
            </a:r>
            <a:r>
              <a:rPr lang="en-US" altLang="zh-TW" sz="2200" dirty="0">
                <a:solidFill>
                  <a:schemeClr val="tx1"/>
                </a:solidFill>
                <a:latin typeface="標楷體" panose="03000509000000000000" pitchFamily="65" charset="-120"/>
              </a:rPr>
              <a:t>2</a:t>
            </a:r>
            <a:r>
              <a:rPr lang="zh-TW" altLang="en-US" sz="2200" dirty="0">
                <a:solidFill>
                  <a:schemeClr val="tx1"/>
                </a:solidFill>
                <a:latin typeface="標楷體" panose="03000509000000000000" pitchFamily="65" charset="-120"/>
              </a:rPr>
              <a:t>公頃以上且屬委辦直轄市、縣</a:t>
            </a:r>
            <a:r>
              <a:rPr lang="en-US" altLang="zh-TW" sz="2200" dirty="0">
                <a:solidFill>
                  <a:schemeClr val="tx1"/>
                </a:solidFill>
                <a:latin typeface="標楷體" panose="03000509000000000000" pitchFamily="65" charset="-120"/>
              </a:rPr>
              <a:t>(</a:t>
            </a:r>
            <a:r>
              <a:rPr lang="zh-TW" altLang="en-US" sz="2200" dirty="0">
                <a:solidFill>
                  <a:schemeClr val="tx1"/>
                </a:solidFill>
                <a:latin typeface="標楷體" panose="03000509000000000000" pitchFamily="65" charset="-120"/>
              </a:rPr>
              <a:t>市</a:t>
            </a:r>
            <a:r>
              <a:rPr lang="en-US" altLang="zh-TW" sz="2200" dirty="0">
                <a:solidFill>
                  <a:schemeClr val="tx1"/>
                </a:solidFill>
                <a:latin typeface="標楷體" panose="03000509000000000000" pitchFamily="65" charset="-120"/>
              </a:rPr>
              <a:t>)</a:t>
            </a:r>
            <a:r>
              <a:rPr lang="zh-TW" altLang="en-US" sz="2200" dirty="0">
                <a:solidFill>
                  <a:schemeClr val="tx1"/>
                </a:solidFill>
                <a:latin typeface="標楷體" panose="03000509000000000000" pitchFamily="65" charset="-120"/>
              </a:rPr>
              <a:t>政府代為審議許可之</a:t>
            </a:r>
            <a:r>
              <a:rPr lang="zh-TW" altLang="en-US" sz="2200" b="1" dirty="0">
                <a:solidFill>
                  <a:srgbClr val="FF0000"/>
                </a:solidFill>
                <a:latin typeface="標楷體" panose="03000509000000000000" pitchFamily="65" charset="-120"/>
              </a:rPr>
              <a:t>太陽光電案件，修正為須徵詢中央農業主管機關審查同意之程序，直轄市、縣</a:t>
            </a:r>
            <a:r>
              <a:rPr lang="en-US" altLang="zh-TW" sz="2200" b="1" dirty="0">
                <a:solidFill>
                  <a:srgbClr val="FF0000"/>
                </a:solidFill>
                <a:latin typeface="標楷體" panose="03000509000000000000" pitchFamily="65" charset="-120"/>
              </a:rPr>
              <a:t>(</a:t>
            </a:r>
            <a:r>
              <a:rPr lang="zh-TW" altLang="en-US" sz="2200" b="1" dirty="0">
                <a:solidFill>
                  <a:srgbClr val="FF0000"/>
                </a:solidFill>
                <a:latin typeface="標楷體" panose="03000509000000000000" pitchFamily="65" charset="-120"/>
              </a:rPr>
              <a:t>市</a:t>
            </a:r>
            <a:r>
              <a:rPr lang="en-US" altLang="zh-TW" sz="2200" b="1" dirty="0">
                <a:solidFill>
                  <a:srgbClr val="FF0000"/>
                </a:solidFill>
                <a:latin typeface="標楷體" panose="03000509000000000000" pitchFamily="65" charset="-120"/>
              </a:rPr>
              <a:t>)</a:t>
            </a:r>
            <a:r>
              <a:rPr lang="zh-TW" altLang="en-US" sz="2200" b="1" dirty="0">
                <a:solidFill>
                  <a:srgbClr val="FF0000"/>
                </a:solidFill>
                <a:latin typeface="標楷體" panose="03000509000000000000" pitchFamily="65" charset="-120"/>
              </a:rPr>
              <a:t>農業主管機關受理審查案件，</a:t>
            </a:r>
            <a:r>
              <a:rPr lang="zh-TW" altLang="en-US" sz="2200" b="1" u="sng" dirty="0">
                <a:solidFill>
                  <a:srgbClr val="FF0000"/>
                </a:solidFill>
                <a:latin typeface="標楷體" panose="03000509000000000000" pitchFamily="65" charset="-120"/>
              </a:rPr>
              <a:t>仍須依據農變要點第</a:t>
            </a:r>
            <a:r>
              <a:rPr lang="en-US" altLang="zh-TW" sz="2200" b="1" u="sng" dirty="0">
                <a:solidFill>
                  <a:srgbClr val="FF0000"/>
                </a:solidFill>
                <a:latin typeface="標楷體" panose="03000509000000000000" pitchFamily="65" charset="-120"/>
              </a:rPr>
              <a:t>12</a:t>
            </a:r>
            <a:r>
              <a:rPr lang="zh-TW" altLang="en-US" sz="2200" b="1" u="sng" dirty="0">
                <a:solidFill>
                  <a:srgbClr val="FF0000"/>
                </a:solidFill>
                <a:latin typeface="標楷體" panose="03000509000000000000" pitchFamily="65" charset="-120"/>
              </a:rPr>
              <a:t>點規定，填</a:t>
            </a:r>
            <a:r>
              <a:rPr lang="zh-TW" altLang="en-US" sz="2200" b="1" u="sng" dirty="0" smtClean="0">
                <a:solidFill>
                  <a:srgbClr val="FF0000"/>
                </a:solidFill>
                <a:latin typeface="標楷體" panose="03000509000000000000" pitchFamily="65" charset="-120"/>
              </a:rPr>
              <a:t>具審查表提供</a:t>
            </a:r>
            <a:r>
              <a:rPr lang="zh-TW" altLang="en-US" sz="2200" b="1" u="sng" dirty="0">
                <a:solidFill>
                  <a:srgbClr val="FF0000"/>
                </a:solidFill>
                <a:latin typeface="標楷體" panose="03000509000000000000" pitchFamily="65" charset="-120"/>
              </a:rPr>
              <a:t>審查意見，並隨案附開發計畫書</a:t>
            </a:r>
            <a:r>
              <a:rPr lang="en-US" altLang="zh-TW" sz="2200" b="1" u="sng" dirty="0">
                <a:solidFill>
                  <a:srgbClr val="FF0000"/>
                </a:solidFill>
                <a:latin typeface="標楷體" panose="03000509000000000000" pitchFamily="65" charset="-120"/>
              </a:rPr>
              <a:t>(</a:t>
            </a:r>
            <a:r>
              <a:rPr lang="zh-TW" altLang="en-US" sz="2200" b="1" u="sng" dirty="0">
                <a:solidFill>
                  <a:srgbClr val="FF0000"/>
                </a:solidFill>
                <a:latin typeface="標楷體" panose="03000509000000000000" pitchFamily="65" charset="-120"/>
              </a:rPr>
              <a:t>含農地變更使用說明書</a:t>
            </a:r>
            <a:r>
              <a:rPr lang="en-US" altLang="zh-TW" sz="2200" b="1" u="sng" dirty="0">
                <a:solidFill>
                  <a:srgbClr val="FF0000"/>
                </a:solidFill>
                <a:latin typeface="標楷體" panose="03000509000000000000" pitchFamily="65" charset="-120"/>
              </a:rPr>
              <a:t>)</a:t>
            </a:r>
            <a:r>
              <a:rPr lang="zh-TW" altLang="en-US" sz="2200" b="1" u="sng" dirty="0">
                <a:solidFill>
                  <a:srgbClr val="FF0000"/>
                </a:solidFill>
                <a:latin typeface="標楷體" panose="03000509000000000000" pitchFamily="65" charset="-120"/>
              </a:rPr>
              <a:t>之紙本及電子檔案，送中央農業主管機關審查</a:t>
            </a:r>
            <a:r>
              <a:rPr lang="zh-TW" altLang="en-US" sz="2200" dirty="0">
                <a:solidFill>
                  <a:schemeClr val="tx1"/>
                </a:solidFill>
                <a:latin typeface="標楷體" panose="03000509000000000000" pitchFamily="65" charset="-120"/>
              </a:rPr>
              <a:t>。</a:t>
            </a:r>
            <a:r>
              <a:rPr lang="en-US" altLang="zh-TW" dirty="0" smtClean="0">
                <a:solidFill>
                  <a:schemeClr val="tx1"/>
                </a:solidFill>
                <a:latin typeface="標楷體" panose="03000509000000000000" pitchFamily="65" charset="-120"/>
              </a:rPr>
              <a:t/>
            </a:r>
            <a:br>
              <a:rPr lang="en-US" altLang="zh-TW" dirty="0" smtClean="0">
                <a:solidFill>
                  <a:schemeClr val="tx1"/>
                </a:solidFill>
                <a:latin typeface="標楷體" panose="03000509000000000000" pitchFamily="65" charset="-120"/>
              </a:rPr>
            </a:br>
            <a:r>
              <a:rPr lang="en-US" altLang="zh-TW" dirty="0" smtClean="0">
                <a:solidFill>
                  <a:schemeClr val="tx1"/>
                </a:solidFill>
                <a:latin typeface="標楷體" panose="03000509000000000000" pitchFamily="65" charset="-120"/>
              </a:rPr>
              <a:t/>
            </a:r>
            <a:br>
              <a:rPr lang="en-US" altLang="zh-TW" dirty="0" smtClean="0">
                <a:solidFill>
                  <a:schemeClr val="tx1"/>
                </a:solidFill>
                <a:latin typeface="標楷體" panose="03000509000000000000" pitchFamily="65" charset="-120"/>
              </a:rPr>
            </a:br>
            <a:endParaRPr lang="en-US" altLang="zh-TW" dirty="0" smtClean="0">
              <a:solidFill>
                <a:schemeClr val="tx1"/>
              </a:solidFill>
              <a:latin typeface="標楷體" panose="03000509000000000000" pitchFamily="65" charset="-120"/>
            </a:endParaRPr>
          </a:p>
        </p:txBody>
      </p:sp>
    </p:spTree>
    <p:extLst>
      <p:ext uri="{BB962C8B-B14F-4D97-AF65-F5344CB8AC3E}">
        <p14:creationId xmlns:p14="http://schemas.microsoft.com/office/powerpoint/2010/main" val="53329483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a:xfrm>
            <a:off x="7194550" y="6932240"/>
            <a:ext cx="1905000" cy="457200"/>
          </a:xfrm>
        </p:spPr>
        <p:txBody>
          <a:bodyPr/>
          <a:lstStyle/>
          <a:p>
            <a:pPr>
              <a:defRPr/>
            </a:pPr>
            <a:fld id="{11F0E244-2784-4E64-BDD1-6BE973629B67}" type="slidenum">
              <a:rPr lang="en-US" altLang="zh-TW" smtClean="0"/>
              <a:pPr>
                <a:defRPr/>
              </a:pPr>
              <a:t>54</a:t>
            </a:fld>
            <a:endParaRPr lang="en-US" altLang="zh-TW" dirty="0"/>
          </a:p>
        </p:txBody>
      </p:sp>
      <p:graphicFrame>
        <p:nvGraphicFramePr>
          <p:cNvPr id="7" name="表格 6"/>
          <p:cNvGraphicFramePr>
            <a:graphicFrameLocks noGrp="1"/>
          </p:cNvGraphicFramePr>
          <p:nvPr>
            <p:extLst>
              <p:ext uri="{D42A27DB-BD31-4B8C-83A1-F6EECF244321}">
                <p14:modId xmlns:p14="http://schemas.microsoft.com/office/powerpoint/2010/main" val="2949527095"/>
              </p:ext>
            </p:extLst>
          </p:nvPr>
        </p:nvGraphicFramePr>
        <p:xfrm>
          <a:off x="1810402" y="2402776"/>
          <a:ext cx="5796764" cy="3966452"/>
        </p:xfrm>
        <a:graphic>
          <a:graphicData uri="http://schemas.openxmlformats.org/drawingml/2006/table">
            <a:tbl>
              <a:tblPr firstRow="1" bandRow="1">
                <a:tableStyleId>{5C22544A-7EE6-4342-B048-85BDC9FD1C3A}</a:tableStyleId>
              </a:tblPr>
              <a:tblGrid>
                <a:gridCol w="5796764"/>
              </a:tblGrid>
              <a:tr h="278492">
                <a:tc>
                  <a:txBody>
                    <a:bodyPr/>
                    <a:lstStyle/>
                    <a:p>
                      <a:pPr algn="ctr"/>
                      <a:r>
                        <a:rPr lang="zh-TW" altLang="en-US" dirty="0" smtClean="0">
                          <a:latin typeface="標楷體" pitchFamily="65" charset="-120"/>
                          <a:ea typeface="標楷體" pitchFamily="65" charset="-120"/>
                        </a:rPr>
                        <a:t>規定</a:t>
                      </a:r>
                      <a:endParaRPr lang="zh-TW" altLang="en-US" dirty="0">
                        <a:latin typeface="標楷體" pitchFamily="65" charset="-120"/>
                        <a:ea typeface="標楷體" pitchFamily="65" charset="-120"/>
                      </a:endParaRPr>
                    </a:p>
                  </a:txBody>
                  <a:tcPr/>
                </a:tc>
              </a:tr>
              <a:tr h="732472">
                <a:tc>
                  <a:txBody>
                    <a:bodyPr/>
                    <a:lstStyle/>
                    <a:p>
                      <a:pPr marL="623888" marR="0" indent="-623888" algn="just" defTabSz="914400" rtl="0" eaLnBrk="1" fontAlgn="auto" latinLnBrk="0" hangingPunct="1">
                        <a:lnSpc>
                          <a:spcPct val="100000"/>
                        </a:lnSpc>
                        <a:spcBef>
                          <a:spcPts val="0"/>
                        </a:spcBef>
                        <a:spcAft>
                          <a:spcPts val="0"/>
                        </a:spcAft>
                        <a:buClrTx/>
                        <a:buSzTx/>
                        <a:buFontTx/>
                        <a:buNone/>
                        <a:tabLst/>
                        <a:defRPr/>
                      </a:pPr>
                      <a:r>
                        <a:rPr lang="en-US" altLang="zh-TW" sz="2000" u="none" kern="1200" dirty="0" smtClean="0">
                          <a:solidFill>
                            <a:schemeClr val="dk1"/>
                          </a:solidFill>
                          <a:latin typeface="標楷體" pitchFamily="65" charset="-120"/>
                          <a:ea typeface="標楷體" pitchFamily="65" charset="-120"/>
                          <a:cs typeface="+mn-cs"/>
                        </a:rPr>
                        <a:t>(</a:t>
                      </a:r>
                      <a:r>
                        <a:rPr lang="zh-TW" altLang="zh-TW" sz="2000" u="none" kern="1200" dirty="0" smtClean="0">
                          <a:solidFill>
                            <a:schemeClr val="dk1"/>
                          </a:solidFill>
                          <a:latin typeface="標楷體" pitchFamily="65" charset="-120"/>
                          <a:ea typeface="標楷體" pitchFamily="65" charset="-120"/>
                          <a:cs typeface="+mn-cs"/>
                        </a:rPr>
                        <a:t>一</a:t>
                      </a:r>
                      <a:r>
                        <a:rPr lang="en-US" altLang="zh-TW" sz="2000" u="none" kern="1200" dirty="0" smtClean="0">
                          <a:solidFill>
                            <a:schemeClr val="dk1"/>
                          </a:solidFill>
                          <a:latin typeface="標楷體" pitchFamily="65" charset="-120"/>
                          <a:ea typeface="標楷體" pitchFamily="65" charset="-120"/>
                          <a:cs typeface="+mn-cs"/>
                        </a:rPr>
                        <a:t>)</a:t>
                      </a:r>
                      <a:r>
                        <a:rPr lang="zh-TW" altLang="zh-TW" sz="2000" u="none" kern="1200" dirty="0" smtClean="0">
                          <a:solidFill>
                            <a:schemeClr val="dk1"/>
                          </a:solidFill>
                          <a:latin typeface="標楷體" pitchFamily="65" charset="-120"/>
                          <a:ea typeface="標楷體" pitchFamily="65" charset="-120"/>
                          <a:cs typeface="+mn-cs"/>
                        </a:rPr>
                        <a:t>申請非都市土地</a:t>
                      </a:r>
                      <a:r>
                        <a:rPr lang="zh-TW" altLang="zh-TW" sz="2000" u="sng" kern="1200" dirty="0" smtClean="0">
                          <a:solidFill>
                            <a:srgbClr val="660066"/>
                          </a:solidFill>
                          <a:latin typeface="標楷體" pitchFamily="65" charset="-120"/>
                          <a:ea typeface="標楷體" pitchFamily="65" charset="-120"/>
                          <a:cs typeface="+mn-cs"/>
                        </a:rPr>
                        <a:t>國家公園區、鄉村區、工業區、風景區或河川區</a:t>
                      </a:r>
                      <a:r>
                        <a:rPr lang="zh-TW" altLang="zh-TW" sz="2000" u="none" kern="1200" dirty="0" smtClean="0">
                          <a:solidFill>
                            <a:schemeClr val="dk1"/>
                          </a:solidFill>
                          <a:latin typeface="標楷體" pitchFamily="65" charset="-120"/>
                          <a:ea typeface="標楷體" pitchFamily="65" charset="-120"/>
                          <a:cs typeface="+mn-cs"/>
                        </a:rPr>
                        <a:t>範圍內之農業用地變更。</a:t>
                      </a:r>
                      <a:endParaRPr lang="en-US" altLang="zh-TW" sz="2000" u="none" kern="1200" dirty="0" smtClean="0">
                        <a:solidFill>
                          <a:schemeClr val="dk1"/>
                        </a:solidFill>
                        <a:latin typeface="標楷體" pitchFamily="65" charset="-120"/>
                        <a:ea typeface="標楷體" pitchFamily="65" charset="-120"/>
                        <a:cs typeface="+mn-cs"/>
                      </a:endParaRPr>
                    </a:p>
                  </a:txBody>
                  <a:tcPr/>
                </a:tc>
              </a:tr>
              <a:tr h="1212036">
                <a:tc>
                  <a:txBody>
                    <a:bodyPr/>
                    <a:lstStyle/>
                    <a:p>
                      <a:pPr marL="623888" marR="0" indent="-623888" algn="just" defTabSz="914400" rtl="0" eaLnBrk="1" fontAlgn="auto" latinLnBrk="0" hangingPunct="1">
                        <a:lnSpc>
                          <a:spcPct val="100000"/>
                        </a:lnSpc>
                        <a:spcBef>
                          <a:spcPts val="0"/>
                        </a:spcBef>
                        <a:spcAft>
                          <a:spcPts val="0"/>
                        </a:spcAft>
                        <a:buClrTx/>
                        <a:buSzTx/>
                        <a:buFontTx/>
                        <a:buNone/>
                        <a:tabLst>
                          <a:tab pos="623888" algn="l"/>
                        </a:tabLst>
                        <a:defRPr/>
                      </a:pPr>
                      <a:r>
                        <a:rPr lang="en-US" altLang="zh-TW" sz="2000" u="none" kern="1200" dirty="0" smtClean="0">
                          <a:solidFill>
                            <a:schemeClr val="dk1"/>
                          </a:solidFill>
                          <a:latin typeface="標楷體" pitchFamily="65" charset="-120"/>
                          <a:ea typeface="標楷體" pitchFamily="65" charset="-120"/>
                          <a:cs typeface="+mn-cs"/>
                        </a:rPr>
                        <a:t>(</a:t>
                      </a:r>
                      <a:r>
                        <a:rPr lang="zh-TW" altLang="zh-TW" sz="2000" u="none" kern="1200" dirty="0" smtClean="0">
                          <a:solidFill>
                            <a:schemeClr val="dk1"/>
                          </a:solidFill>
                          <a:latin typeface="標楷體" pitchFamily="65" charset="-120"/>
                          <a:ea typeface="標楷體" pitchFamily="65" charset="-120"/>
                          <a:cs typeface="+mn-cs"/>
                        </a:rPr>
                        <a:t>二</a:t>
                      </a:r>
                      <a:r>
                        <a:rPr lang="en-US" altLang="zh-TW" sz="2000" u="none" kern="1200" dirty="0" smtClean="0">
                          <a:solidFill>
                            <a:schemeClr val="dk1"/>
                          </a:solidFill>
                          <a:latin typeface="標楷體" pitchFamily="65" charset="-120"/>
                          <a:ea typeface="標楷體" pitchFamily="65" charset="-120"/>
                          <a:cs typeface="+mn-cs"/>
                        </a:rPr>
                        <a:t>)</a:t>
                      </a:r>
                      <a:r>
                        <a:rPr lang="zh-TW" altLang="zh-TW" sz="2000" u="none" kern="1200" dirty="0" smtClean="0">
                          <a:solidFill>
                            <a:schemeClr val="dk1"/>
                          </a:solidFill>
                          <a:latin typeface="標楷體" pitchFamily="65" charset="-120"/>
                          <a:ea typeface="標楷體" pitchFamily="65" charset="-120"/>
                          <a:cs typeface="+mn-cs"/>
                        </a:rPr>
                        <a:t>符合非都市土地使用管制規則規定，為</a:t>
                      </a:r>
                      <a:r>
                        <a:rPr lang="zh-TW" altLang="zh-TW" sz="2000" u="sng" kern="1200" dirty="0" smtClean="0">
                          <a:solidFill>
                            <a:srgbClr val="660066"/>
                          </a:solidFill>
                          <a:latin typeface="標楷體" pitchFamily="65" charset="-120"/>
                          <a:ea typeface="標楷體" pitchFamily="65" charset="-120"/>
                          <a:cs typeface="+mn-cs"/>
                        </a:rPr>
                        <a:t>自然地形或合法建築用地包圍、夾雜之零星農業用地變更</a:t>
                      </a:r>
                      <a:r>
                        <a:rPr lang="zh-TW" altLang="zh-TW" sz="2000" u="none" kern="1200" dirty="0" smtClean="0">
                          <a:solidFill>
                            <a:schemeClr val="dk1"/>
                          </a:solidFill>
                          <a:latin typeface="標楷體" pitchFamily="65" charset="-120"/>
                          <a:ea typeface="標楷體" pitchFamily="65" charset="-120"/>
                          <a:cs typeface="+mn-cs"/>
                        </a:rPr>
                        <a:t>。</a:t>
                      </a:r>
                      <a:endParaRPr lang="en-US" altLang="zh-TW" sz="2000" u="none" kern="1200" dirty="0" smtClean="0">
                        <a:solidFill>
                          <a:schemeClr val="dk1"/>
                        </a:solidFill>
                        <a:latin typeface="標楷體" pitchFamily="65" charset="-120"/>
                        <a:ea typeface="標楷體" pitchFamily="65" charset="-120"/>
                        <a:cs typeface="+mn-cs"/>
                      </a:endParaRPr>
                    </a:p>
                  </a:txBody>
                  <a:tcPr/>
                </a:tc>
              </a:tr>
              <a:tr h="936104">
                <a:tc>
                  <a:txBody>
                    <a:bodyPr/>
                    <a:lstStyle/>
                    <a:p>
                      <a:pPr marL="623888" marR="0" indent="-623888" algn="just" defTabSz="914400" rtl="0" eaLnBrk="1" fontAlgn="auto" latinLnBrk="0" hangingPunct="1">
                        <a:lnSpc>
                          <a:spcPct val="100000"/>
                        </a:lnSpc>
                        <a:spcBef>
                          <a:spcPts val="0"/>
                        </a:spcBef>
                        <a:spcAft>
                          <a:spcPts val="0"/>
                        </a:spcAft>
                        <a:buClrTx/>
                        <a:buSzTx/>
                        <a:buFontTx/>
                        <a:buNone/>
                        <a:tabLst/>
                        <a:defRPr/>
                      </a:pPr>
                      <a:r>
                        <a:rPr lang="en-US" altLang="zh-TW" sz="2000" u="none" kern="1200" dirty="0" smtClean="0">
                          <a:solidFill>
                            <a:schemeClr val="dk1"/>
                          </a:solidFill>
                          <a:latin typeface="標楷體" pitchFamily="65" charset="-120"/>
                          <a:ea typeface="標楷體" pitchFamily="65" charset="-120"/>
                          <a:cs typeface="+mn-cs"/>
                        </a:rPr>
                        <a:t>(</a:t>
                      </a:r>
                      <a:r>
                        <a:rPr lang="zh-TW" altLang="en-US" sz="2000" u="none" kern="1200" dirty="0" smtClean="0">
                          <a:solidFill>
                            <a:schemeClr val="dk1"/>
                          </a:solidFill>
                          <a:latin typeface="標楷體" pitchFamily="65" charset="-120"/>
                          <a:ea typeface="標楷體" pitchFamily="65" charset="-120"/>
                          <a:cs typeface="+mn-cs"/>
                        </a:rPr>
                        <a:t>三</a:t>
                      </a:r>
                      <a:r>
                        <a:rPr lang="en-US" altLang="zh-TW" sz="2000" u="none" kern="1200" dirty="0" smtClean="0">
                          <a:solidFill>
                            <a:schemeClr val="dk1"/>
                          </a:solidFill>
                          <a:latin typeface="標楷體" pitchFamily="65" charset="-120"/>
                          <a:ea typeface="標楷體" pitchFamily="65" charset="-120"/>
                          <a:cs typeface="+mn-cs"/>
                        </a:rPr>
                        <a:t>)</a:t>
                      </a:r>
                      <a:r>
                        <a:rPr lang="zh-TW" altLang="zh-TW" sz="2000" u="none" kern="1200" dirty="0" smtClean="0">
                          <a:solidFill>
                            <a:schemeClr val="dk1"/>
                          </a:solidFill>
                          <a:latin typeface="標楷體" pitchFamily="65" charset="-120"/>
                          <a:ea typeface="標楷體" pitchFamily="65" charset="-120"/>
                          <a:cs typeface="+mn-cs"/>
                        </a:rPr>
                        <a:t>供</a:t>
                      </a:r>
                      <a:r>
                        <a:rPr lang="zh-TW" altLang="zh-TW" sz="2000" u="sng" kern="1200" dirty="0" smtClean="0">
                          <a:solidFill>
                            <a:srgbClr val="660066"/>
                          </a:solidFill>
                          <a:latin typeface="標楷體" pitchFamily="65" charset="-120"/>
                          <a:ea typeface="標楷體" pitchFamily="65" charset="-120"/>
                          <a:cs typeface="+mn-cs"/>
                        </a:rPr>
                        <a:t>公眾通行且具有公用地役關係之</a:t>
                      </a:r>
                      <a:r>
                        <a:rPr lang="zh-TW" altLang="zh-TW" sz="2000" u="sng" kern="1200" dirty="0" smtClean="0">
                          <a:solidFill>
                            <a:srgbClr val="FF0000"/>
                          </a:solidFill>
                          <a:latin typeface="標楷體" pitchFamily="65" charset="-120"/>
                          <a:ea typeface="標楷體" pitchFamily="65" charset="-120"/>
                          <a:cs typeface="+mn-cs"/>
                        </a:rPr>
                        <a:t>既成道路</a:t>
                      </a:r>
                      <a:r>
                        <a:rPr lang="zh-TW" altLang="zh-TW" sz="2000" u="none" kern="1200" dirty="0" smtClean="0">
                          <a:solidFill>
                            <a:schemeClr val="dk1"/>
                          </a:solidFill>
                          <a:latin typeface="標楷體" pitchFamily="65" charset="-120"/>
                          <a:ea typeface="標楷體" pitchFamily="65" charset="-120"/>
                          <a:cs typeface="+mn-cs"/>
                        </a:rPr>
                        <a:t>，申請變更編定為交通用地。</a:t>
                      </a:r>
                    </a:p>
                  </a:txBody>
                  <a:tcPr/>
                </a:tc>
              </a:tr>
              <a:tr h="720080">
                <a:tc>
                  <a:txBody>
                    <a:bodyPr/>
                    <a:lstStyle/>
                    <a:p>
                      <a:pPr marL="623888" indent="-623888" algn="just"/>
                      <a:r>
                        <a:rPr lang="en-US" altLang="zh-TW" sz="2000" u="none" kern="1200" dirty="0" smtClean="0">
                          <a:solidFill>
                            <a:schemeClr val="dk1"/>
                          </a:solidFill>
                          <a:latin typeface="標楷體" pitchFamily="65" charset="-120"/>
                          <a:ea typeface="標楷體" pitchFamily="65" charset="-120"/>
                          <a:cs typeface="+mn-cs"/>
                        </a:rPr>
                        <a:t>(</a:t>
                      </a:r>
                      <a:r>
                        <a:rPr lang="zh-TW" altLang="zh-TW" sz="2000" u="none" kern="1200" dirty="0" smtClean="0">
                          <a:solidFill>
                            <a:schemeClr val="dk1"/>
                          </a:solidFill>
                          <a:latin typeface="標楷體" pitchFamily="65" charset="-120"/>
                          <a:ea typeface="標楷體" pitchFamily="65" charset="-120"/>
                          <a:cs typeface="+mn-cs"/>
                        </a:rPr>
                        <a:t>四</a:t>
                      </a:r>
                      <a:r>
                        <a:rPr lang="en-US" altLang="zh-TW" sz="2000" u="none" kern="1200" dirty="0" smtClean="0">
                          <a:solidFill>
                            <a:schemeClr val="dk1"/>
                          </a:solidFill>
                          <a:latin typeface="標楷體" pitchFamily="65" charset="-120"/>
                          <a:ea typeface="標楷體" pitchFamily="65" charset="-120"/>
                          <a:cs typeface="+mn-cs"/>
                        </a:rPr>
                        <a:t>)</a:t>
                      </a:r>
                      <a:r>
                        <a:rPr lang="zh-TW" altLang="zh-TW" sz="2000" u="none" kern="1200" dirty="0" smtClean="0">
                          <a:solidFill>
                            <a:schemeClr val="dk1"/>
                          </a:solidFill>
                          <a:latin typeface="標楷體" pitchFamily="65" charset="-120"/>
                          <a:ea typeface="標楷體" pitchFamily="65" charset="-120"/>
                          <a:cs typeface="+mn-cs"/>
                        </a:rPr>
                        <a:t>公立公墓更新計畫申請變更為墳墓用地。</a:t>
                      </a:r>
                    </a:p>
                  </a:txBody>
                  <a:tcPr/>
                </a:tc>
              </a:tr>
            </a:tbl>
          </a:graphicData>
        </a:graphic>
      </p:graphicFrame>
      <p:sp>
        <p:nvSpPr>
          <p:cNvPr id="9"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農業主管機關審查農業用地變更之程序</a:t>
            </a:r>
          </a:p>
          <a:p>
            <a:pPr>
              <a:defRPr/>
            </a:pPr>
            <a:endParaRPr lang="zh-TW" altLang="en-US" sz="3600" b="1" dirty="0">
              <a:solidFill>
                <a:schemeClr val="tx1"/>
              </a:solidFill>
              <a:latin typeface="標楷體" pitchFamily="65" charset="-120"/>
              <a:sym typeface="Webdings" pitchFamily="18" charset="2"/>
            </a:endParaRPr>
          </a:p>
        </p:txBody>
      </p:sp>
      <p:sp>
        <p:nvSpPr>
          <p:cNvPr id="10" name="內容版面配置區 2"/>
          <p:cNvSpPr txBox="1">
            <a:spLocks/>
          </p:cNvSpPr>
          <p:nvPr/>
        </p:nvSpPr>
        <p:spPr bwMode="auto">
          <a:xfrm>
            <a:off x="428596" y="1000108"/>
            <a:ext cx="8305800" cy="14927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gn="l">
              <a:lnSpc>
                <a:spcPts val="3400"/>
              </a:lnSpc>
              <a:spcBef>
                <a:spcPts val="600"/>
              </a:spcBef>
              <a:buSzPct val="90000"/>
              <a:buFont typeface="Wingdings" pitchFamily="2" charset="2"/>
              <a:buChar char="l"/>
              <a:defRPr/>
            </a:pPr>
            <a:r>
              <a:rPr kumimoji="1" lang="zh-TW" altLang="en-US" b="1" i="0" u="none" strike="noStrike" kern="0" cap="none" spc="0" normalizeH="0" baseline="0" noProof="0" dirty="0" smtClean="0">
                <a:ln>
                  <a:noFill/>
                </a:ln>
                <a:solidFill>
                  <a:srgbClr val="003366"/>
                </a:solidFill>
                <a:effectLst/>
                <a:uLnTx/>
                <a:uFillTx/>
                <a:latin typeface="標楷體" pitchFamily="65" charset="-120"/>
              </a:rPr>
              <a:t>第</a:t>
            </a:r>
            <a:r>
              <a:rPr lang="en-US" altLang="zh-TW" b="1" kern="0" dirty="0" smtClean="0">
                <a:solidFill>
                  <a:srgbClr val="003366"/>
                </a:solidFill>
                <a:latin typeface="標楷體" pitchFamily="65" charset="-120"/>
              </a:rPr>
              <a:t>14</a:t>
            </a:r>
            <a:r>
              <a:rPr kumimoji="1" lang="zh-TW" altLang="en-US" b="1" i="0" u="none" strike="noStrike" kern="0" cap="none" spc="0" normalizeH="0" baseline="0" noProof="0" dirty="0" smtClean="0">
                <a:ln>
                  <a:noFill/>
                </a:ln>
                <a:solidFill>
                  <a:srgbClr val="003366"/>
                </a:solidFill>
                <a:effectLst/>
                <a:uLnTx/>
                <a:uFillTx/>
                <a:latin typeface="標楷體" pitchFamily="65" charset="-120"/>
              </a:rPr>
              <a:t>點</a:t>
            </a:r>
            <a:r>
              <a:rPr lang="zh-TW" altLang="en-US" b="1" kern="0" dirty="0">
                <a:solidFill>
                  <a:srgbClr val="003366"/>
                </a:solidFill>
                <a:latin typeface="標楷體" pitchFamily="65" charset="-120"/>
              </a:rPr>
              <a:t>規定</a:t>
            </a:r>
            <a:r>
              <a:rPr kumimoji="1" lang="zh-TW" altLang="en-US" b="1" i="0" u="none" strike="noStrike" kern="0" cap="none" spc="0" normalizeH="0" baseline="0" noProof="0" dirty="0" smtClean="0">
                <a:ln>
                  <a:noFill/>
                </a:ln>
                <a:solidFill>
                  <a:srgbClr val="003366"/>
                </a:solidFill>
                <a:effectLst/>
                <a:uLnTx/>
                <a:uFillTx/>
                <a:latin typeface="標楷體" pitchFamily="65" charset="-120"/>
              </a:rPr>
              <a:t>：</a:t>
            </a:r>
            <a:r>
              <a:rPr lang="zh-TW" altLang="en-US" b="1" kern="0" dirty="0">
                <a:solidFill>
                  <a:srgbClr val="003366"/>
                </a:solidFill>
                <a:latin typeface="標楷體" pitchFamily="65" charset="-120"/>
              </a:rPr>
              <a:t>符合下列情形之一者，由目的事業主管機關逕依相關作業規定</a:t>
            </a:r>
            <a:r>
              <a:rPr lang="zh-TW" altLang="en-US" b="1" kern="0" dirty="0" smtClean="0">
                <a:solidFill>
                  <a:srgbClr val="003366"/>
                </a:solidFill>
                <a:latin typeface="標楷體" pitchFamily="65" charset="-120"/>
              </a:rPr>
              <a:t>徵詢直轄市</a:t>
            </a:r>
            <a:r>
              <a:rPr lang="zh-TW" altLang="en-US" b="1" kern="0" dirty="0">
                <a:solidFill>
                  <a:srgbClr val="003366"/>
                </a:solidFill>
                <a:latin typeface="標楷體" pitchFamily="65" charset="-120"/>
              </a:rPr>
              <a:t>或縣（市）農業主管機關審核同意，免再依本要點審查規定辦理：</a:t>
            </a:r>
            <a:endParaRPr lang="en-US" altLang="zh-TW" b="1" kern="0" dirty="0">
              <a:solidFill>
                <a:srgbClr val="003366"/>
              </a:solidFill>
              <a:latin typeface="標楷體" pitchFamily="65" charset="-120"/>
            </a:endParaRPr>
          </a:p>
        </p:txBody>
      </p:sp>
      <p:sp>
        <p:nvSpPr>
          <p:cNvPr id="18" name="Text Box 2"/>
          <p:cNvSpPr txBox="1">
            <a:spLocks noChangeArrowheads="1"/>
          </p:cNvSpPr>
          <p:nvPr/>
        </p:nvSpPr>
        <p:spPr bwMode="auto">
          <a:xfrm>
            <a:off x="201899" y="2477180"/>
            <a:ext cx="1357322" cy="137202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just">
              <a:lnSpc>
                <a:spcPts val="2000"/>
              </a:lnSpc>
            </a:pPr>
            <a:r>
              <a:rPr lang="zh-TW" altLang="en-US" sz="1800" b="1" dirty="0" smtClean="0">
                <a:solidFill>
                  <a:srgbClr val="000080"/>
                </a:solidFill>
                <a:latin typeface="微軟正黑體" panose="020B0604030504040204" pitchFamily="34" charset="-120"/>
                <a:ea typeface="微軟正黑體" panose="020B0604030504040204" pitchFamily="34" charset="-120"/>
                <a:cs typeface="新細明體" pitchFamily="18" charset="-120"/>
              </a:rPr>
              <a:t>國家公園區之農業用地變更案件，依國家公園法規定辦理</a:t>
            </a:r>
            <a:endParaRPr lang="en-US" altLang="zh-TW" sz="1800" b="1" dirty="0" smtClean="0">
              <a:solidFill>
                <a:srgbClr val="000080"/>
              </a:solidFill>
              <a:latin typeface="微軟正黑體" panose="020B0604030504040204" pitchFamily="34" charset="-120"/>
              <a:ea typeface="微軟正黑體" panose="020B0604030504040204" pitchFamily="34" charset="-120"/>
              <a:cs typeface="新細明體" pitchFamily="18" charset="-120"/>
            </a:endParaRPr>
          </a:p>
        </p:txBody>
      </p:sp>
      <p:sp>
        <p:nvSpPr>
          <p:cNvPr id="19" name="Line 3"/>
          <p:cNvSpPr>
            <a:spLocks noChangeShapeType="1"/>
          </p:cNvSpPr>
          <p:nvPr/>
        </p:nvSpPr>
        <p:spPr bwMode="auto">
          <a:xfrm flipV="1">
            <a:off x="1583004" y="3212976"/>
            <a:ext cx="227398" cy="0"/>
          </a:xfrm>
          <a:prstGeom prst="line">
            <a:avLst/>
          </a:prstGeom>
          <a:noFill/>
          <a:ln w="28575">
            <a:solidFill>
              <a:srgbClr val="000080"/>
            </a:solidFill>
            <a:prstDash val="sysDot"/>
            <a:round/>
            <a:headEnd type="diamond" w="med" len="med"/>
            <a:tailEnd type="triangle" w="med" len="med"/>
          </a:ln>
        </p:spPr>
        <p:txBody>
          <a:bodyPr vert="horz" wrap="square" lIns="91440" tIns="45720" rIns="91440" bIns="45720" numCol="1" anchor="t" anchorCtr="0" compatLnSpc="1">
            <a:prstTxWarp prst="textNoShape">
              <a:avLst/>
            </a:prstTxWarp>
          </a:bodyPr>
          <a:lstStyle/>
          <a:p>
            <a:endParaRPr lang="zh-TW" altLang="en-US"/>
          </a:p>
        </p:txBody>
      </p:sp>
      <p:sp>
        <p:nvSpPr>
          <p:cNvPr id="22" name="Text Box 2"/>
          <p:cNvSpPr txBox="1">
            <a:spLocks noChangeArrowheads="1"/>
          </p:cNvSpPr>
          <p:nvPr/>
        </p:nvSpPr>
        <p:spPr bwMode="auto">
          <a:xfrm>
            <a:off x="225682" y="4149080"/>
            <a:ext cx="1357322" cy="19676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l">
              <a:lnSpc>
                <a:spcPts val="2000"/>
              </a:lnSpc>
            </a:pPr>
            <a:r>
              <a:rPr lang="zh-TW" altLang="en-US" sz="1800" b="1" dirty="0" smtClean="0">
                <a:solidFill>
                  <a:srgbClr val="000080"/>
                </a:solidFill>
                <a:latin typeface="微軟正黑體" panose="020B0604030504040204" pitchFamily="34" charset="-120"/>
                <a:ea typeface="微軟正黑體" panose="020B0604030504040204" pitchFamily="34" charset="-120"/>
                <a:cs typeface="新細明體" pitchFamily="18" charset="-120"/>
              </a:rPr>
              <a:t>符合非都管制規則零星農地變更為甲建或丙建；或包圍夾雜丁建變更者，均適用</a:t>
            </a:r>
            <a:endParaRPr lang="zh-TW" altLang="zh-TW" sz="1800" b="1" dirty="0" smtClean="0">
              <a:solidFill>
                <a:srgbClr val="FF0000"/>
              </a:solidFill>
              <a:latin typeface="微軟正黑體" panose="020B0604030504040204" pitchFamily="34" charset="-120"/>
              <a:ea typeface="微軟正黑體" panose="020B0604030504040204" pitchFamily="34" charset="-120"/>
              <a:cs typeface="新細明體" pitchFamily="18" charset="-120"/>
            </a:endParaRPr>
          </a:p>
        </p:txBody>
      </p:sp>
      <p:sp>
        <p:nvSpPr>
          <p:cNvPr id="23" name="Line 3"/>
          <p:cNvSpPr>
            <a:spLocks noChangeShapeType="1"/>
          </p:cNvSpPr>
          <p:nvPr/>
        </p:nvSpPr>
        <p:spPr bwMode="auto">
          <a:xfrm flipV="1">
            <a:off x="1627961" y="4365104"/>
            <a:ext cx="227398" cy="0"/>
          </a:xfrm>
          <a:prstGeom prst="line">
            <a:avLst/>
          </a:prstGeom>
          <a:noFill/>
          <a:ln w="28575">
            <a:solidFill>
              <a:srgbClr val="000080"/>
            </a:solidFill>
            <a:prstDash val="sysDot"/>
            <a:round/>
            <a:headEnd type="diamond" w="med" len="med"/>
            <a:tailEnd type="triangle" w="med" len="med"/>
          </a:ln>
        </p:spPr>
        <p:txBody>
          <a:bodyPr vert="horz" wrap="square" lIns="91440" tIns="45720" rIns="91440" bIns="45720" numCol="1" anchor="t" anchorCtr="0" compatLnSpc="1">
            <a:prstTxWarp prst="textNoShape">
              <a:avLst/>
            </a:prstTxWarp>
          </a:bodyPr>
          <a:lstStyle/>
          <a:p>
            <a:endParaRPr lang="zh-TW" altLang="en-US"/>
          </a:p>
        </p:txBody>
      </p:sp>
      <p:sp>
        <p:nvSpPr>
          <p:cNvPr id="25" name="Text Box 2"/>
          <p:cNvSpPr txBox="1">
            <a:spLocks noChangeArrowheads="1"/>
          </p:cNvSpPr>
          <p:nvPr/>
        </p:nvSpPr>
        <p:spPr bwMode="auto">
          <a:xfrm>
            <a:off x="7751182" y="3976028"/>
            <a:ext cx="1357322" cy="239345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just">
              <a:lnSpc>
                <a:spcPts val="2000"/>
              </a:lnSpc>
            </a:pPr>
            <a:r>
              <a:rPr lang="zh-TW" altLang="en-US" sz="1800" b="1" dirty="0" smtClean="0">
                <a:solidFill>
                  <a:srgbClr val="000080"/>
                </a:solidFill>
                <a:latin typeface="微軟正黑體" panose="020B0604030504040204" pitchFamily="34" charset="-120"/>
                <a:ea typeface="微軟正黑體" panose="020B0604030504040204" pitchFamily="34" charset="-120"/>
                <a:cs typeface="新細明體" pitchFamily="18" charset="-120"/>
              </a:rPr>
              <a:t>新闢道路仍需由農業主管機關應審查對農業生產環境之影響性，僅既成道路免依要點規定審查。</a:t>
            </a:r>
            <a:endParaRPr lang="en-US" altLang="zh-TW" sz="1800" b="1" dirty="0" smtClean="0">
              <a:solidFill>
                <a:srgbClr val="000080"/>
              </a:solidFill>
              <a:latin typeface="微軟正黑體" panose="020B0604030504040204" pitchFamily="34" charset="-120"/>
              <a:ea typeface="微軟正黑體" panose="020B0604030504040204" pitchFamily="34" charset="-120"/>
              <a:cs typeface="新細明體" pitchFamily="18" charset="-120"/>
            </a:endParaRPr>
          </a:p>
        </p:txBody>
      </p:sp>
      <p:sp>
        <p:nvSpPr>
          <p:cNvPr id="26" name="Line 4"/>
          <p:cNvSpPr>
            <a:spLocks noChangeShapeType="1"/>
          </p:cNvSpPr>
          <p:nvPr/>
        </p:nvSpPr>
        <p:spPr bwMode="auto">
          <a:xfrm flipH="1" flipV="1">
            <a:off x="7513057" y="5301208"/>
            <a:ext cx="238125" cy="1587"/>
          </a:xfrm>
          <a:prstGeom prst="line">
            <a:avLst/>
          </a:prstGeom>
          <a:noFill/>
          <a:ln w="28575">
            <a:solidFill>
              <a:srgbClr val="000080"/>
            </a:solidFill>
            <a:prstDash val="sysDot"/>
            <a:round/>
            <a:headEnd type="diamond" w="med" len="med"/>
            <a:tailEnd type="triangle" w="med" len="med"/>
          </a:ln>
        </p:spPr>
        <p:txBody>
          <a:bodyPr vert="horz" wrap="square" lIns="91440" tIns="45720" rIns="91440" bIns="45720" numCol="1" anchor="t" anchorCtr="0" compatLnSpc="1">
            <a:prstTxWarp prst="textNoShape">
              <a:avLst/>
            </a:prstTxWarp>
          </a:bodyPr>
          <a:lstStyle/>
          <a:p>
            <a:endParaRPr lang="zh-TW" altLang="en-US"/>
          </a:p>
        </p:txBody>
      </p:sp>
    </p:spTree>
    <p:extLst>
      <p:ext uri="{BB962C8B-B14F-4D97-AF65-F5344CB8AC3E}">
        <p14:creationId xmlns:p14="http://schemas.microsoft.com/office/powerpoint/2010/main" val="229934971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農業主管機關審查農業用地變更之程序</a:t>
            </a:r>
          </a:p>
          <a:p>
            <a:pPr>
              <a:defRPr/>
            </a:pPr>
            <a:endParaRPr lang="zh-TW" altLang="en-US" sz="3600" b="1" dirty="0">
              <a:solidFill>
                <a:schemeClr val="tx1"/>
              </a:solidFill>
              <a:latin typeface="標楷體" pitchFamily="65" charset="-120"/>
              <a:sym typeface="Webdings" pitchFamily="18" charset="2"/>
            </a:endParaRPr>
          </a:p>
        </p:txBody>
      </p:sp>
      <p:sp>
        <p:nvSpPr>
          <p:cNvPr id="10" name="內容版面配置區 2"/>
          <p:cNvSpPr txBox="1">
            <a:spLocks/>
          </p:cNvSpPr>
          <p:nvPr/>
        </p:nvSpPr>
        <p:spPr bwMode="auto">
          <a:xfrm>
            <a:off x="445837" y="908720"/>
            <a:ext cx="8305800" cy="5048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40000"/>
              </a:lnSpc>
              <a:spcBef>
                <a:spcPts val="600"/>
              </a:spcBef>
              <a:spcAft>
                <a:spcPct val="0"/>
              </a:spcAft>
              <a:buClrTx/>
              <a:buSzPct val="90000"/>
              <a:buFont typeface="Wingdings" pitchFamily="2" charset="2"/>
              <a:buChar char="l"/>
              <a:tabLst/>
              <a:defRPr/>
            </a:pPr>
            <a:r>
              <a:rPr kumimoji="1" lang="zh-TW" altLang="en-US" sz="2800"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rPr>
              <a:t>第</a:t>
            </a:r>
            <a:r>
              <a:rPr lang="en-US" altLang="zh-TW" sz="2800" b="1" kern="0" dirty="0" smtClean="0">
                <a:solidFill>
                  <a:srgbClr val="003366"/>
                </a:solidFill>
                <a:latin typeface="標楷體" pitchFamily="65" charset="-120"/>
              </a:rPr>
              <a:t>14</a:t>
            </a:r>
            <a:r>
              <a:rPr kumimoji="1" lang="zh-TW" altLang="en-US" sz="2800"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rPr>
              <a:t>點</a:t>
            </a:r>
            <a:r>
              <a:rPr lang="zh-TW" altLang="en-US" sz="2800" b="1" kern="0" dirty="0" smtClean="0">
                <a:solidFill>
                  <a:srgbClr val="003366"/>
                </a:solidFill>
                <a:latin typeface="標楷體" pitchFamily="65" charset="-120"/>
              </a:rPr>
              <a:t>審查方式：</a:t>
            </a:r>
            <a:endParaRPr kumimoji="1" lang="en-US" altLang="zh-TW" sz="2800" b="1" i="0" u="none" strike="noStrike" kern="0" cap="none" spc="0" normalizeH="0" baseline="0" noProof="0" dirty="0" smtClean="0">
              <a:ln>
                <a:noFill/>
              </a:ln>
              <a:solidFill>
                <a:srgbClr val="003366"/>
              </a:solidFill>
              <a:effectLst/>
              <a:uLnTx/>
              <a:uFillTx/>
              <a:latin typeface="標楷體" pitchFamily="65" charset="-120"/>
              <a:ea typeface="標楷體" pitchFamily="65" charset="-120"/>
              <a:cs typeface="+mn-cs"/>
            </a:endParaRPr>
          </a:p>
        </p:txBody>
      </p:sp>
      <p:sp>
        <p:nvSpPr>
          <p:cNvPr id="15" name="圓角矩形 21"/>
          <p:cNvSpPr>
            <a:spLocks noChangeArrowheads="1"/>
          </p:cNvSpPr>
          <p:nvPr/>
        </p:nvSpPr>
        <p:spPr bwMode="auto">
          <a:xfrm>
            <a:off x="199266" y="1507097"/>
            <a:ext cx="8642350" cy="5162060"/>
          </a:xfrm>
          <a:prstGeom prst="roundRect">
            <a:avLst>
              <a:gd name="adj" fmla="val 16667"/>
            </a:avLst>
          </a:prstGeom>
          <a:solidFill>
            <a:srgbClr val="FFFF99">
              <a:alpha val="2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algn="just">
              <a:buFont typeface="Wingdings" panose="05000000000000000000" pitchFamily="2" charset="2"/>
              <a:buChar char="u"/>
            </a:pPr>
            <a:r>
              <a:rPr lang="zh-TW" altLang="en-US" dirty="0" smtClean="0">
                <a:solidFill>
                  <a:schemeClr val="tx1"/>
                </a:solidFill>
                <a:latin typeface="標楷體" panose="03000509000000000000" pitchFamily="65" charset="-120"/>
              </a:rPr>
              <a:t>立法意旨：考量本點各</a:t>
            </a:r>
            <a:r>
              <a:rPr lang="zh-TW" altLang="en-US" dirty="0">
                <a:solidFill>
                  <a:schemeClr val="tx1"/>
                </a:solidFill>
                <a:latin typeface="標楷體" panose="03000509000000000000" pitchFamily="65" charset="-120"/>
              </a:rPr>
              <a:t>款變更</a:t>
            </a:r>
            <a:r>
              <a:rPr lang="zh-TW" altLang="en-US" dirty="0" smtClean="0">
                <a:solidFill>
                  <a:schemeClr val="tx1"/>
                </a:solidFill>
                <a:latin typeface="標楷體" panose="03000509000000000000" pitchFamily="65" charset="-120"/>
              </a:rPr>
              <a:t>情形</a:t>
            </a:r>
            <a:r>
              <a:rPr lang="zh-TW" altLang="en-US" u="sng" dirty="0" smtClean="0">
                <a:solidFill>
                  <a:srgbClr val="660066"/>
                </a:solidFill>
                <a:latin typeface="標楷體" panose="03000509000000000000" pitchFamily="65" charset="-120"/>
              </a:rPr>
              <a:t>因已</a:t>
            </a:r>
            <a:r>
              <a:rPr lang="zh-TW" altLang="en-US" u="sng" dirty="0">
                <a:solidFill>
                  <a:srgbClr val="660066"/>
                </a:solidFill>
                <a:latin typeface="標楷體" panose="03000509000000000000" pitchFamily="65" charset="-120"/>
              </a:rPr>
              <a:t>有其他專法規定或屬現況審認</a:t>
            </a:r>
            <a:r>
              <a:rPr lang="zh-TW" altLang="en-US" u="sng" dirty="0" smtClean="0">
                <a:solidFill>
                  <a:srgbClr val="660066"/>
                </a:solidFill>
                <a:latin typeface="標楷體" panose="03000509000000000000" pitchFamily="65" charset="-120"/>
              </a:rPr>
              <a:t>之案件</a:t>
            </a:r>
            <a:r>
              <a:rPr lang="zh-TW" altLang="en-US" dirty="0">
                <a:solidFill>
                  <a:schemeClr val="tx1"/>
                </a:solidFill>
                <a:latin typeface="標楷體" panose="03000509000000000000" pitchFamily="65" charset="-120"/>
              </a:rPr>
              <a:t>，基於行政</a:t>
            </a:r>
            <a:r>
              <a:rPr lang="zh-TW" altLang="en-US" dirty="0" smtClean="0">
                <a:solidFill>
                  <a:schemeClr val="tx1"/>
                </a:solidFill>
                <a:latin typeface="標楷體" panose="03000509000000000000" pitchFamily="65" charset="-120"/>
              </a:rPr>
              <a:t>簡化，爰逕</a:t>
            </a:r>
            <a:r>
              <a:rPr lang="zh-TW" altLang="en-US" dirty="0">
                <a:solidFill>
                  <a:schemeClr val="tx1"/>
                </a:solidFill>
                <a:latin typeface="標楷體" panose="03000509000000000000" pitchFamily="65" charset="-120"/>
              </a:rPr>
              <a:t>由直轄市或縣</a:t>
            </a:r>
            <a:r>
              <a:rPr lang="en-US" altLang="zh-TW" dirty="0">
                <a:solidFill>
                  <a:schemeClr val="tx1"/>
                </a:solidFill>
                <a:latin typeface="標楷體" panose="03000509000000000000" pitchFamily="65" charset="-120"/>
              </a:rPr>
              <a:t>(</a:t>
            </a:r>
            <a:r>
              <a:rPr lang="zh-TW" altLang="en-US" dirty="0">
                <a:solidFill>
                  <a:schemeClr val="tx1"/>
                </a:solidFill>
                <a:latin typeface="標楷體" panose="03000509000000000000" pitchFamily="65" charset="-120"/>
              </a:rPr>
              <a:t>市</a:t>
            </a:r>
            <a:r>
              <a:rPr lang="en-US" altLang="zh-TW" dirty="0">
                <a:solidFill>
                  <a:schemeClr val="tx1"/>
                </a:solidFill>
                <a:latin typeface="標楷體" panose="03000509000000000000" pitchFamily="65" charset="-120"/>
              </a:rPr>
              <a:t>)</a:t>
            </a:r>
            <a:r>
              <a:rPr lang="zh-TW" altLang="en-US" dirty="0">
                <a:solidFill>
                  <a:schemeClr val="tx1"/>
                </a:solidFill>
                <a:latin typeface="標楷體" panose="03000509000000000000" pitchFamily="65" charset="-120"/>
              </a:rPr>
              <a:t>政府</a:t>
            </a:r>
            <a:r>
              <a:rPr lang="zh-TW" altLang="en-US" dirty="0" smtClean="0">
                <a:solidFill>
                  <a:schemeClr val="tx1"/>
                </a:solidFill>
                <a:latin typeface="標楷體" panose="03000509000000000000" pitchFamily="65" charset="-120"/>
              </a:rPr>
              <a:t>審查同意</a:t>
            </a:r>
            <a:r>
              <a:rPr lang="zh-TW" altLang="en-US" dirty="0">
                <a:solidFill>
                  <a:schemeClr val="tx1"/>
                </a:solidFill>
                <a:latin typeface="標楷體" panose="03000509000000000000" pitchFamily="65" charset="-120"/>
              </a:rPr>
              <a:t>即可，免再依變更作業要點審查規定辦理</a:t>
            </a:r>
            <a:r>
              <a:rPr lang="zh-TW" altLang="en-US" dirty="0" smtClean="0">
                <a:solidFill>
                  <a:schemeClr val="tx1"/>
                </a:solidFill>
                <a:latin typeface="標楷體" panose="03000509000000000000" pitchFamily="65" charset="-120"/>
              </a:rPr>
              <a:t>。</a:t>
            </a:r>
            <a:endParaRPr lang="en-US" altLang="zh-TW" dirty="0">
              <a:solidFill>
                <a:schemeClr val="tx1"/>
              </a:solidFill>
              <a:latin typeface="標楷體" panose="03000509000000000000" pitchFamily="65" charset="-120"/>
            </a:endParaRPr>
          </a:p>
          <a:p>
            <a:pPr marL="342900" indent="-342900" algn="just">
              <a:buFont typeface="Wingdings" panose="05000000000000000000" pitchFamily="2" charset="2"/>
              <a:buChar char="u"/>
            </a:pPr>
            <a:r>
              <a:rPr lang="zh-TW" altLang="en-US" dirty="0" smtClean="0">
                <a:solidFill>
                  <a:schemeClr val="tx1"/>
                </a:solidFill>
                <a:latin typeface="標楷體" panose="03000509000000000000" pitchFamily="65" charset="-120"/>
              </a:rPr>
              <a:t>農業主管機關得依各款規定狀況不同予以審查：</a:t>
            </a:r>
            <a:endParaRPr lang="zh-TW" altLang="en-US" dirty="0">
              <a:solidFill>
                <a:schemeClr val="tx1"/>
              </a:solidFill>
              <a:latin typeface="標楷體" panose="03000509000000000000" pitchFamily="65" charset="-120"/>
            </a:endParaRPr>
          </a:p>
          <a:p>
            <a:pPr marL="357188" indent="-357188" algn="just">
              <a:buFont typeface="Wingdings" panose="05000000000000000000" pitchFamily="2" charset="2"/>
              <a:buChar char="l"/>
            </a:pPr>
            <a:r>
              <a:rPr lang="zh-TW" altLang="en-US" dirty="0" smtClean="0">
                <a:solidFill>
                  <a:schemeClr val="tx1"/>
                </a:solidFill>
                <a:latin typeface="標楷體" panose="03000509000000000000" pitchFamily="65" charset="-120"/>
              </a:rPr>
              <a:t>如</a:t>
            </a:r>
            <a:r>
              <a:rPr lang="zh-TW" altLang="en-US" dirty="0">
                <a:solidFill>
                  <a:schemeClr val="tx1"/>
                </a:solidFill>
                <a:latin typeface="標楷體" panose="03000509000000000000" pitchFamily="65" charset="-120"/>
              </a:rPr>
              <a:t>第</a:t>
            </a:r>
            <a:r>
              <a:rPr lang="en-US" altLang="zh-TW" dirty="0">
                <a:solidFill>
                  <a:schemeClr val="tx1"/>
                </a:solidFill>
                <a:latin typeface="標楷體" panose="03000509000000000000" pitchFamily="65" charset="-120"/>
              </a:rPr>
              <a:t>2</a:t>
            </a:r>
            <a:r>
              <a:rPr lang="zh-TW" altLang="en-US" dirty="0" smtClean="0">
                <a:solidFill>
                  <a:schemeClr val="tx1"/>
                </a:solidFill>
                <a:latin typeface="標楷體" panose="03000509000000000000" pitchFamily="65" charset="-120"/>
              </a:rPr>
              <a:t>款、第</a:t>
            </a:r>
            <a:r>
              <a:rPr lang="en-US" altLang="zh-TW" dirty="0">
                <a:solidFill>
                  <a:schemeClr val="tx1"/>
                </a:solidFill>
                <a:latin typeface="標楷體" panose="03000509000000000000" pitchFamily="65" charset="-120"/>
              </a:rPr>
              <a:t>3</a:t>
            </a:r>
            <a:r>
              <a:rPr lang="zh-TW" altLang="en-US" dirty="0" smtClean="0">
                <a:solidFill>
                  <a:schemeClr val="tx1"/>
                </a:solidFill>
                <a:latin typeface="標楷體" panose="03000509000000000000" pitchFamily="65" charset="-120"/>
              </a:rPr>
              <a:t>款</a:t>
            </a:r>
            <a:r>
              <a:rPr lang="zh-TW" altLang="en-US" dirty="0">
                <a:solidFill>
                  <a:schemeClr val="tx1"/>
                </a:solidFill>
                <a:latin typeface="標楷體" panose="03000509000000000000" pitchFamily="65" charset="-120"/>
              </a:rPr>
              <a:t>及</a:t>
            </a:r>
            <a:r>
              <a:rPr lang="zh-TW" altLang="en-US" dirty="0" smtClean="0">
                <a:solidFill>
                  <a:schemeClr val="tx1"/>
                </a:solidFill>
                <a:latin typeface="標楷體" panose="03000509000000000000" pitchFamily="65" charset="-120"/>
              </a:rPr>
              <a:t>第</a:t>
            </a:r>
            <a:r>
              <a:rPr lang="en-US" altLang="zh-TW" dirty="0">
                <a:solidFill>
                  <a:schemeClr val="tx1"/>
                </a:solidFill>
                <a:latin typeface="標楷體" panose="03000509000000000000" pitchFamily="65" charset="-120"/>
              </a:rPr>
              <a:t>4</a:t>
            </a:r>
            <a:r>
              <a:rPr lang="zh-TW" altLang="en-US" dirty="0">
                <a:solidFill>
                  <a:schemeClr val="tx1"/>
                </a:solidFill>
                <a:latin typeface="標楷體" panose="03000509000000000000" pitchFamily="65" charset="-120"/>
              </a:rPr>
              <a:t>款均依法得</a:t>
            </a:r>
            <a:r>
              <a:rPr lang="zh-TW" altLang="en-US" dirty="0" smtClean="0">
                <a:solidFill>
                  <a:schemeClr val="tx1"/>
                </a:solidFill>
                <a:latin typeface="標楷體" panose="03000509000000000000" pitchFamily="65" charset="-120"/>
              </a:rPr>
              <a:t>予以變更</a:t>
            </a:r>
            <a:r>
              <a:rPr lang="zh-TW" altLang="en-US" dirty="0">
                <a:solidFill>
                  <a:schemeClr val="tx1"/>
                </a:solidFill>
                <a:latin typeface="標楷體" panose="03000509000000000000" pitchFamily="65" charset="-120"/>
              </a:rPr>
              <a:t>，自無再審認有無影響農業</a:t>
            </a:r>
            <a:r>
              <a:rPr lang="zh-TW" altLang="en-US" dirty="0" smtClean="0">
                <a:solidFill>
                  <a:schemeClr val="tx1"/>
                </a:solidFill>
                <a:latin typeface="標楷體" panose="03000509000000000000" pitchFamily="65" charset="-120"/>
              </a:rPr>
              <a:t>生產環境</a:t>
            </a:r>
            <a:r>
              <a:rPr lang="zh-TW" altLang="en-US" dirty="0">
                <a:solidFill>
                  <a:schemeClr val="tx1"/>
                </a:solidFill>
                <a:latin typeface="標楷體" panose="03000509000000000000" pitchFamily="65" charset="-120"/>
              </a:rPr>
              <a:t>之</a:t>
            </a:r>
            <a:r>
              <a:rPr lang="zh-TW" altLang="en-US" dirty="0" smtClean="0">
                <a:solidFill>
                  <a:schemeClr val="tx1"/>
                </a:solidFill>
                <a:latin typeface="標楷體" panose="03000509000000000000" pitchFamily="65" charset="-120"/>
              </a:rPr>
              <a:t>完整。</a:t>
            </a:r>
            <a:endParaRPr lang="en-US" altLang="zh-TW" dirty="0" smtClean="0">
              <a:solidFill>
                <a:schemeClr val="tx1"/>
              </a:solidFill>
              <a:latin typeface="標楷體" panose="03000509000000000000" pitchFamily="65" charset="-120"/>
            </a:endParaRPr>
          </a:p>
          <a:p>
            <a:pPr marL="357188" indent="-357188" algn="just">
              <a:buFont typeface="Wingdings" panose="05000000000000000000" pitchFamily="2" charset="2"/>
              <a:buChar char="l"/>
            </a:pPr>
            <a:r>
              <a:rPr lang="zh-TW" altLang="en-US" dirty="0" smtClean="0">
                <a:solidFill>
                  <a:schemeClr val="tx1"/>
                </a:solidFill>
                <a:latin typeface="標楷體" panose="03000509000000000000" pitchFamily="65" charset="-120"/>
              </a:rPr>
              <a:t>第</a:t>
            </a:r>
            <a:r>
              <a:rPr lang="en-US" altLang="zh-TW" dirty="0" smtClean="0">
                <a:solidFill>
                  <a:schemeClr val="tx1"/>
                </a:solidFill>
                <a:latin typeface="標楷體" panose="03000509000000000000" pitchFamily="65" charset="-120"/>
              </a:rPr>
              <a:t>1</a:t>
            </a:r>
            <a:r>
              <a:rPr lang="zh-TW" altLang="en-US" dirty="0">
                <a:solidFill>
                  <a:schemeClr val="tx1"/>
                </a:solidFill>
                <a:latin typeface="標楷體" panose="03000509000000000000" pitchFamily="65" charset="-120"/>
              </a:rPr>
              <a:t>款所列情形中，例如工業區之農業</a:t>
            </a:r>
            <a:r>
              <a:rPr lang="zh-TW" altLang="en-US" dirty="0" smtClean="0">
                <a:solidFill>
                  <a:schemeClr val="tx1"/>
                </a:solidFill>
                <a:latin typeface="標楷體" panose="03000509000000000000" pitchFamily="65" charset="-120"/>
              </a:rPr>
              <a:t>用地變更</a:t>
            </a:r>
            <a:r>
              <a:rPr lang="zh-TW" altLang="en-US" dirty="0">
                <a:solidFill>
                  <a:schemeClr val="tx1"/>
                </a:solidFill>
                <a:latin typeface="標楷體" panose="03000509000000000000" pitchFamily="65" charset="-120"/>
              </a:rPr>
              <a:t>，倘變更後緊臨土地仍為農業用地</a:t>
            </a:r>
            <a:r>
              <a:rPr lang="zh-TW" altLang="en-US" dirty="0" smtClean="0">
                <a:solidFill>
                  <a:schemeClr val="tx1"/>
                </a:solidFill>
                <a:latin typeface="標楷體" panose="03000509000000000000" pitchFamily="65" charset="-120"/>
              </a:rPr>
              <a:t>使用，</a:t>
            </a:r>
            <a:r>
              <a:rPr lang="zh-TW" altLang="en-US" u="sng" dirty="0">
                <a:solidFill>
                  <a:srgbClr val="660066"/>
                </a:solidFill>
                <a:latin typeface="標楷體" panose="03000509000000000000" pitchFamily="65" charset="-120"/>
              </a:rPr>
              <a:t>得要求開發案應有適當之緩衝</a:t>
            </a:r>
            <a:r>
              <a:rPr lang="zh-TW" altLang="en-US" u="sng" dirty="0" smtClean="0">
                <a:solidFill>
                  <a:srgbClr val="660066"/>
                </a:solidFill>
                <a:latin typeface="標楷體" panose="03000509000000000000" pitchFamily="65" charset="-120"/>
              </a:rPr>
              <a:t>隔離</a:t>
            </a:r>
            <a:r>
              <a:rPr lang="zh-TW" altLang="en-US" u="sng" dirty="0">
                <a:solidFill>
                  <a:srgbClr val="660066"/>
                </a:solidFill>
                <a:latin typeface="標楷體" panose="03000509000000000000" pitchFamily="65" charset="-120"/>
              </a:rPr>
              <a:t>，</a:t>
            </a:r>
            <a:r>
              <a:rPr lang="zh-TW" altLang="en-US" u="sng" dirty="0" smtClean="0">
                <a:solidFill>
                  <a:srgbClr val="660066"/>
                </a:solidFill>
                <a:latin typeface="標楷體" panose="03000509000000000000" pitchFamily="65" charset="-120"/>
              </a:rPr>
              <a:t>或可參酌</a:t>
            </a:r>
            <a:r>
              <a:rPr lang="zh-TW" altLang="en-US" u="sng" dirty="0">
                <a:solidFill>
                  <a:srgbClr val="660066"/>
                </a:solidFill>
                <a:latin typeface="標楷體" panose="03000509000000000000" pitchFamily="65" charset="-120"/>
              </a:rPr>
              <a:t>變更作業要點第</a:t>
            </a:r>
            <a:r>
              <a:rPr lang="en-US" altLang="zh-TW" u="sng" dirty="0">
                <a:solidFill>
                  <a:srgbClr val="660066"/>
                </a:solidFill>
                <a:latin typeface="標楷體" panose="03000509000000000000" pitchFamily="65" charset="-120"/>
              </a:rPr>
              <a:t>5</a:t>
            </a:r>
            <a:r>
              <a:rPr lang="zh-TW" altLang="en-US" u="sng" dirty="0">
                <a:solidFill>
                  <a:srgbClr val="660066"/>
                </a:solidFill>
                <a:latin typeface="標楷體" panose="03000509000000000000" pitchFamily="65" charset="-120"/>
              </a:rPr>
              <a:t>點規定，依個案實情作為得</a:t>
            </a:r>
            <a:r>
              <a:rPr lang="zh-TW" altLang="en-US" u="sng" dirty="0" smtClean="0">
                <a:solidFill>
                  <a:srgbClr val="660066"/>
                </a:solidFill>
                <a:latin typeface="標楷體" panose="03000509000000000000" pitchFamily="65" charset="-120"/>
              </a:rPr>
              <a:t>否同意</a:t>
            </a:r>
            <a:r>
              <a:rPr lang="zh-TW" altLang="en-US" u="sng" dirty="0">
                <a:solidFill>
                  <a:srgbClr val="660066"/>
                </a:solidFill>
                <a:latin typeface="標楷體" panose="03000509000000000000" pitchFamily="65" charset="-120"/>
              </a:rPr>
              <a:t>變更使用之判斷</a:t>
            </a:r>
            <a:r>
              <a:rPr lang="zh-TW" altLang="en-US" u="sng" dirty="0" smtClean="0">
                <a:solidFill>
                  <a:srgbClr val="660066"/>
                </a:solidFill>
                <a:latin typeface="標楷體" panose="03000509000000000000" pitchFamily="65" charset="-120"/>
              </a:rPr>
              <a:t>標準</a:t>
            </a:r>
            <a:r>
              <a:rPr lang="zh-TW" altLang="en-US" dirty="0" smtClean="0">
                <a:solidFill>
                  <a:schemeClr val="tx1"/>
                </a:solidFill>
                <a:latin typeface="標楷體" panose="03000509000000000000" pitchFamily="65" charset="-120"/>
              </a:rPr>
              <a:t>，以符農發條例第</a:t>
            </a:r>
            <a:r>
              <a:rPr lang="en-US" altLang="zh-TW" dirty="0" smtClean="0">
                <a:solidFill>
                  <a:schemeClr val="tx1"/>
                </a:solidFill>
                <a:latin typeface="標楷體" panose="03000509000000000000" pitchFamily="65" charset="-120"/>
              </a:rPr>
              <a:t>10</a:t>
            </a:r>
            <a:r>
              <a:rPr lang="zh-TW" altLang="en-US" dirty="0">
                <a:solidFill>
                  <a:schemeClr val="tx1"/>
                </a:solidFill>
                <a:latin typeface="標楷體" panose="03000509000000000000" pitchFamily="65" charset="-120"/>
              </a:rPr>
              <a:t>條農業用地於劃定或變更為非農業使用時，</a:t>
            </a:r>
            <a:r>
              <a:rPr lang="zh-TW" altLang="en-US" dirty="0" smtClean="0">
                <a:solidFill>
                  <a:schemeClr val="tx1"/>
                </a:solidFill>
                <a:latin typeface="標楷體" panose="03000509000000000000" pitchFamily="65" charset="-120"/>
              </a:rPr>
              <a:t>應以</a:t>
            </a:r>
            <a:r>
              <a:rPr lang="zh-TW" altLang="en-US" dirty="0">
                <a:solidFill>
                  <a:schemeClr val="tx1"/>
                </a:solidFill>
                <a:latin typeface="標楷體" panose="03000509000000000000" pitchFamily="65" charset="-120"/>
              </a:rPr>
              <a:t>不影響農業生產環境之完整性，而仍得有裁量審認之法據。</a:t>
            </a:r>
            <a:endParaRPr lang="en-US" altLang="zh-TW" dirty="0" smtClean="0">
              <a:solidFill>
                <a:schemeClr val="tx1"/>
              </a:solidFill>
              <a:latin typeface="標楷體" panose="03000509000000000000" pitchFamily="65" charset="-120"/>
            </a:endParaRPr>
          </a:p>
          <a:p>
            <a:pPr algn="l"/>
            <a:endParaRPr lang="en-US" altLang="zh-TW" b="1" dirty="0">
              <a:solidFill>
                <a:schemeClr val="tx1"/>
              </a:solidFill>
              <a:latin typeface="標楷體" panose="03000509000000000000" pitchFamily="65" charset="-12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內容版面配置區 2"/>
          <p:cNvSpPr>
            <a:spLocks noGrp="1"/>
          </p:cNvSpPr>
          <p:nvPr>
            <p:ph idx="1"/>
          </p:nvPr>
        </p:nvSpPr>
        <p:spPr>
          <a:xfrm>
            <a:off x="323528" y="1340768"/>
            <a:ext cx="8570342" cy="1440160"/>
          </a:xfr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spcBef>
                <a:spcPts val="600"/>
              </a:spcBef>
              <a:buFont typeface="Wingdings" pitchFamily="2" charset="2"/>
              <a:buChar char="l"/>
            </a:pPr>
            <a:r>
              <a:rPr lang="zh-TW" altLang="en-US" sz="2800" b="1" dirty="0" smtClean="0">
                <a:solidFill>
                  <a:srgbClr val="003366"/>
                </a:solidFill>
                <a:latin typeface="標楷體" pitchFamily="65" charset="-120"/>
                <a:ea typeface="標楷體" pitchFamily="65" charset="-120"/>
              </a:rPr>
              <a:t>第</a:t>
            </a:r>
            <a:r>
              <a:rPr lang="en-US" altLang="zh-TW" sz="2800" b="1" dirty="0" smtClean="0">
                <a:solidFill>
                  <a:srgbClr val="003366"/>
                </a:solidFill>
                <a:latin typeface="標楷體" pitchFamily="65" charset="-120"/>
                <a:ea typeface="標楷體" pitchFamily="65" charset="-120"/>
              </a:rPr>
              <a:t>15</a:t>
            </a:r>
            <a:r>
              <a:rPr lang="zh-TW" altLang="en-US" sz="2800" b="1" dirty="0" smtClean="0">
                <a:solidFill>
                  <a:srgbClr val="003366"/>
                </a:solidFill>
                <a:latin typeface="標楷體" pitchFamily="65" charset="-120"/>
                <a:ea typeface="標楷體" pitchFamily="65" charset="-120"/>
              </a:rPr>
              <a:t>點</a:t>
            </a:r>
            <a:endParaRPr lang="en-US" altLang="zh-TW" sz="2400" b="1" kern="1200" dirty="0" smtClean="0">
              <a:solidFill>
                <a:srgbClr val="000099"/>
              </a:solidFill>
              <a:latin typeface="標楷體" pitchFamily="65" charset="-120"/>
              <a:ea typeface="標楷體" pitchFamily="65" charset="-120"/>
            </a:endParaRPr>
          </a:p>
          <a:p>
            <a:pPr>
              <a:lnSpc>
                <a:spcPts val="2500"/>
              </a:lnSpc>
              <a:spcBef>
                <a:spcPts val="600"/>
              </a:spcBef>
              <a:buFont typeface="Wingdings" panose="05000000000000000000" pitchFamily="2" charset="2"/>
              <a:buChar char="Ø"/>
              <a:defRPr/>
            </a:pPr>
            <a:r>
              <a:rPr lang="zh-TW" altLang="en-US" sz="2400" b="1" kern="1200" dirty="0">
                <a:solidFill>
                  <a:srgbClr val="000099"/>
                </a:solidFill>
                <a:latin typeface="標楷體" pitchFamily="65" charset="-120"/>
                <a:ea typeface="標楷體" pitchFamily="65" charset="-120"/>
              </a:rPr>
              <a:t>各級農業主管機關為審查農業用地之變更，</a:t>
            </a:r>
            <a:r>
              <a:rPr lang="zh-TW" altLang="en-US" sz="2400" b="1" kern="1200" dirty="0">
                <a:solidFill>
                  <a:srgbClr val="FF0000"/>
                </a:solidFill>
                <a:latin typeface="標楷體" pitchFamily="65" charset="-120"/>
                <a:ea typeface="標楷體" pitchFamily="65" charset="-120"/>
              </a:rPr>
              <a:t>得</a:t>
            </a:r>
            <a:r>
              <a:rPr lang="zh-TW" altLang="en-US" sz="2400" b="1" kern="1200" dirty="0">
                <a:solidFill>
                  <a:srgbClr val="000099"/>
                </a:solidFill>
                <a:latin typeface="標楷體" pitchFamily="65" charset="-120"/>
                <a:ea typeface="標楷體" pitchFamily="65" charset="-120"/>
              </a:rPr>
              <a:t>組成</a:t>
            </a:r>
            <a:r>
              <a:rPr lang="zh-TW" altLang="en-US" sz="2400" b="1" u="sng" kern="1200" dirty="0">
                <a:solidFill>
                  <a:srgbClr val="660066"/>
                </a:solidFill>
                <a:latin typeface="標楷體" pitchFamily="65" charset="-120"/>
                <a:ea typeface="標楷體" pitchFamily="65" charset="-120"/>
              </a:rPr>
              <a:t>審查小組辦理。</a:t>
            </a: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56</a:t>
            </a:fld>
            <a:endParaRPr lang="en-US" altLang="zh-TW" dirty="0"/>
          </a:p>
        </p:txBody>
      </p:sp>
      <p:sp>
        <p:nvSpPr>
          <p:cNvPr id="5"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其他規定</a:t>
            </a:r>
          </a:p>
          <a:p>
            <a:pPr>
              <a:defRPr/>
            </a:pPr>
            <a:endParaRPr lang="zh-TW" altLang="en-US" sz="3600" b="1" dirty="0">
              <a:solidFill>
                <a:schemeClr val="tx1"/>
              </a:solidFill>
              <a:latin typeface="標楷體" pitchFamily="65" charset="-120"/>
              <a:sym typeface="Webdings" pitchFamily="18" charset="2"/>
            </a:endParaRPr>
          </a:p>
        </p:txBody>
      </p:sp>
      <p:sp>
        <p:nvSpPr>
          <p:cNvPr id="6" name="內容版面配置區 2"/>
          <p:cNvSpPr txBox="1">
            <a:spLocks/>
          </p:cNvSpPr>
          <p:nvPr/>
        </p:nvSpPr>
        <p:spPr bwMode="auto">
          <a:xfrm>
            <a:off x="323528" y="5085184"/>
            <a:ext cx="8642350" cy="1440160"/>
          </a:xfrm>
          <a:prstGeom prst="rect">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342900" indent="-342900" algn="l" rtl="0" eaLnBrk="0" fontAlgn="base" hangingPunct="0">
              <a:spcBef>
                <a:spcPct val="20000"/>
              </a:spcBef>
              <a:spcAft>
                <a:spcPct val="0"/>
              </a:spcAft>
              <a:buSzPct val="90000"/>
              <a:buBlip>
                <a:blip r:embed="rId2"/>
              </a:buBlip>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SzPct val="80000"/>
              <a:buBlip>
                <a:blip r:embed="rId3"/>
              </a:buBlip>
              <a:defRPr kumimoji="1" sz="2800">
                <a:solidFill>
                  <a:schemeClr val="tx1"/>
                </a:solidFill>
                <a:latin typeface="+mn-lt"/>
                <a:ea typeface="+mn-ea"/>
              </a:defRPr>
            </a:lvl2pPr>
            <a:lvl3pPr marL="1143000" indent="-228600" algn="l" rtl="0" eaLnBrk="0" fontAlgn="base" hangingPunct="0">
              <a:spcBef>
                <a:spcPct val="20000"/>
              </a:spcBef>
              <a:spcAft>
                <a:spcPct val="0"/>
              </a:spcAft>
              <a:buSzPct val="70000"/>
              <a:buBlip>
                <a:blip r:embed="rId4"/>
              </a:buBlip>
              <a:defRPr kumimoji="1" sz="2400">
                <a:solidFill>
                  <a:schemeClr val="tx1"/>
                </a:solidFill>
                <a:latin typeface="+mn-lt"/>
                <a:ea typeface="+mn-ea"/>
              </a:defRPr>
            </a:lvl3pPr>
            <a:lvl4pPr marL="1600200" indent="-228600" algn="l" rtl="0" eaLnBrk="0" fontAlgn="base" hangingPunct="0">
              <a:spcBef>
                <a:spcPct val="20000"/>
              </a:spcBef>
              <a:spcAft>
                <a:spcPct val="0"/>
              </a:spcAft>
              <a:buSzPct val="70000"/>
              <a:buBlip>
                <a:blip r:embed="rId5"/>
              </a:buBlip>
              <a:defRPr kumimoji="1" sz="2000">
                <a:solidFill>
                  <a:schemeClr val="tx1"/>
                </a:solidFill>
                <a:latin typeface="+mn-lt"/>
                <a:ea typeface="+mn-ea"/>
              </a:defRPr>
            </a:lvl4pPr>
            <a:lvl5pPr marL="2057400" indent="-228600" algn="l" rtl="0" eaLnBrk="0" fontAlgn="base" hangingPunct="0">
              <a:spcBef>
                <a:spcPct val="20000"/>
              </a:spcBef>
              <a:spcAft>
                <a:spcPct val="0"/>
              </a:spcAft>
              <a:buSzPct val="70000"/>
              <a:buBlip>
                <a:blip r:embed="rId6"/>
              </a:buBlip>
              <a:defRPr kumimoji="1" sz="2000">
                <a:solidFill>
                  <a:schemeClr val="tx1"/>
                </a:solidFill>
                <a:latin typeface="+mn-lt"/>
                <a:ea typeface="+mn-ea"/>
              </a:defRPr>
            </a:lvl5pPr>
            <a:lvl6pPr marL="2514600" indent="-228600" algn="l" rtl="0" fontAlgn="base">
              <a:spcBef>
                <a:spcPct val="20000"/>
              </a:spcBef>
              <a:spcAft>
                <a:spcPct val="0"/>
              </a:spcAft>
              <a:buSzPct val="70000"/>
              <a:buBlip>
                <a:blip r:embed="rId6"/>
              </a:buBlip>
              <a:defRPr kumimoji="1" sz="2000">
                <a:solidFill>
                  <a:schemeClr val="tx1"/>
                </a:solidFill>
                <a:latin typeface="+mn-lt"/>
                <a:ea typeface="+mn-ea"/>
              </a:defRPr>
            </a:lvl6pPr>
            <a:lvl7pPr marL="2971800" indent="-228600" algn="l" rtl="0" fontAlgn="base">
              <a:spcBef>
                <a:spcPct val="20000"/>
              </a:spcBef>
              <a:spcAft>
                <a:spcPct val="0"/>
              </a:spcAft>
              <a:buSzPct val="70000"/>
              <a:buBlip>
                <a:blip r:embed="rId6"/>
              </a:buBlip>
              <a:defRPr kumimoji="1" sz="2000">
                <a:solidFill>
                  <a:schemeClr val="tx1"/>
                </a:solidFill>
                <a:latin typeface="+mn-lt"/>
                <a:ea typeface="+mn-ea"/>
              </a:defRPr>
            </a:lvl7pPr>
            <a:lvl8pPr marL="3429000" indent="-228600" algn="l" rtl="0" fontAlgn="base">
              <a:spcBef>
                <a:spcPct val="20000"/>
              </a:spcBef>
              <a:spcAft>
                <a:spcPct val="0"/>
              </a:spcAft>
              <a:buSzPct val="70000"/>
              <a:buBlip>
                <a:blip r:embed="rId6"/>
              </a:buBlip>
              <a:defRPr kumimoji="1" sz="2000">
                <a:solidFill>
                  <a:schemeClr val="tx1"/>
                </a:solidFill>
                <a:latin typeface="+mn-lt"/>
                <a:ea typeface="+mn-ea"/>
              </a:defRPr>
            </a:lvl8pPr>
            <a:lvl9pPr marL="3886200" indent="-228600" algn="l" rtl="0" fontAlgn="base">
              <a:spcBef>
                <a:spcPct val="20000"/>
              </a:spcBef>
              <a:spcAft>
                <a:spcPct val="0"/>
              </a:spcAft>
              <a:buSzPct val="70000"/>
              <a:buBlip>
                <a:blip r:embed="rId6"/>
              </a:buBlip>
              <a:defRPr kumimoji="1" sz="2000">
                <a:solidFill>
                  <a:schemeClr val="tx1"/>
                </a:solidFill>
                <a:latin typeface="+mn-lt"/>
                <a:ea typeface="+mn-ea"/>
              </a:defRPr>
            </a:lvl9pPr>
          </a:lstStyle>
          <a:p>
            <a:pPr>
              <a:spcBef>
                <a:spcPts val="600"/>
              </a:spcBef>
              <a:buFont typeface="Wingdings" pitchFamily="2" charset="2"/>
              <a:buChar char="l"/>
            </a:pPr>
            <a:r>
              <a:rPr lang="zh-TW" altLang="en-US" sz="2800" b="1" kern="0" dirty="0" smtClean="0">
                <a:solidFill>
                  <a:srgbClr val="003366"/>
                </a:solidFill>
                <a:latin typeface="標楷體" pitchFamily="65" charset="-120"/>
                <a:ea typeface="標楷體" pitchFamily="65" charset="-120"/>
              </a:rPr>
              <a:t>第</a:t>
            </a:r>
            <a:r>
              <a:rPr lang="en-US" altLang="zh-TW" sz="2800" b="1" kern="0" dirty="0" smtClean="0">
                <a:solidFill>
                  <a:srgbClr val="003366"/>
                </a:solidFill>
                <a:latin typeface="標楷體" pitchFamily="65" charset="-120"/>
                <a:ea typeface="標楷體" pitchFamily="65" charset="-120"/>
              </a:rPr>
              <a:t>17</a:t>
            </a:r>
            <a:r>
              <a:rPr lang="zh-TW" altLang="en-US" sz="2800" b="1" kern="0" dirty="0" smtClean="0">
                <a:solidFill>
                  <a:srgbClr val="003366"/>
                </a:solidFill>
                <a:latin typeface="標楷體" pitchFamily="65" charset="-120"/>
                <a:ea typeface="標楷體" pitchFamily="65" charset="-120"/>
              </a:rPr>
              <a:t>點</a:t>
            </a:r>
            <a:endParaRPr lang="en-US" altLang="zh-TW" sz="2400" b="1" kern="1200" dirty="0" smtClean="0">
              <a:solidFill>
                <a:srgbClr val="000099"/>
              </a:solidFill>
              <a:latin typeface="標楷體" pitchFamily="65" charset="-120"/>
              <a:ea typeface="標楷體" pitchFamily="65" charset="-120"/>
            </a:endParaRPr>
          </a:p>
          <a:p>
            <a:pPr lvl="0" eaLnBrk="1" hangingPunct="1">
              <a:spcBef>
                <a:spcPct val="0"/>
              </a:spcBef>
              <a:buSzTx/>
              <a:buFont typeface="Wingdings" panose="05000000000000000000" pitchFamily="2" charset="2"/>
              <a:buChar char="Ø"/>
              <a:defRPr/>
            </a:pPr>
            <a:r>
              <a:rPr lang="zh-TW" altLang="en-US" sz="2400" b="1" dirty="0">
                <a:solidFill>
                  <a:srgbClr val="000099"/>
                </a:solidFill>
                <a:latin typeface="Times New Roman" pitchFamily="18" charset="0"/>
                <a:ea typeface="標楷體" pitchFamily="65" charset="-120"/>
              </a:rPr>
              <a:t>直轄市或縣（市）政府就審查同意之案件，應於土地完成變更後，</a:t>
            </a:r>
            <a:r>
              <a:rPr lang="zh-TW" altLang="en-US" sz="2400" b="1" u="sng" dirty="0">
                <a:solidFill>
                  <a:srgbClr val="003300"/>
                </a:solidFill>
                <a:latin typeface="Times New Roman" pitchFamily="18" charset="0"/>
                <a:ea typeface="標楷體" pitchFamily="65" charset="-120"/>
              </a:rPr>
              <a:t>每半年彙整統計，送請中央農業主管機關列案備查。</a:t>
            </a:r>
          </a:p>
        </p:txBody>
      </p:sp>
      <p:sp>
        <p:nvSpPr>
          <p:cNvPr id="7" name="內容版面配置區 2"/>
          <p:cNvSpPr txBox="1">
            <a:spLocks/>
          </p:cNvSpPr>
          <p:nvPr/>
        </p:nvSpPr>
        <p:spPr>
          <a:xfrm>
            <a:off x="323528" y="2933328"/>
            <a:ext cx="8642350" cy="2007840"/>
          </a:xfrm>
          <a:prstGeom prst="rect">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Bef>
                <a:spcPts val="600"/>
              </a:spcBef>
              <a:spcAft>
                <a:spcPts val="0"/>
              </a:spcAft>
              <a:buFont typeface="Wingdings" pitchFamily="2" charset="2"/>
              <a:buChar char="l"/>
            </a:pPr>
            <a:r>
              <a:rPr kumimoji="0" lang="zh-TW" altLang="en-US" sz="2800" b="1" dirty="0" smtClean="0">
                <a:solidFill>
                  <a:srgbClr val="003366"/>
                </a:solidFill>
                <a:latin typeface="標楷體" pitchFamily="65" charset="-120"/>
                <a:ea typeface="標楷體" pitchFamily="65" charset="-120"/>
              </a:rPr>
              <a:t>第</a:t>
            </a:r>
            <a:r>
              <a:rPr kumimoji="0" lang="en-US" altLang="zh-TW" sz="2800" b="1" dirty="0" smtClean="0">
                <a:solidFill>
                  <a:srgbClr val="003366"/>
                </a:solidFill>
                <a:latin typeface="標楷體" pitchFamily="65" charset="-120"/>
                <a:ea typeface="標楷體" pitchFamily="65" charset="-120"/>
              </a:rPr>
              <a:t>16</a:t>
            </a:r>
            <a:r>
              <a:rPr kumimoji="0" lang="zh-TW" altLang="en-US" sz="2800" b="1" dirty="0" smtClean="0">
                <a:solidFill>
                  <a:srgbClr val="003366"/>
                </a:solidFill>
                <a:latin typeface="標楷體" pitchFamily="65" charset="-120"/>
                <a:ea typeface="標楷體" pitchFamily="65" charset="-120"/>
              </a:rPr>
              <a:t>點</a:t>
            </a:r>
            <a:endParaRPr kumimoji="0" lang="en-US" altLang="zh-TW" sz="2400" b="1" dirty="0" smtClean="0">
              <a:solidFill>
                <a:srgbClr val="000099"/>
              </a:solidFill>
              <a:latin typeface="標楷體" pitchFamily="65" charset="-120"/>
              <a:ea typeface="標楷體" pitchFamily="65" charset="-120"/>
            </a:endParaRPr>
          </a:p>
          <a:p>
            <a:pPr fontAlgn="auto">
              <a:lnSpc>
                <a:spcPts val="3200"/>
              </a:lnSpc>
              <a:spcBef>
                <a:spcPts val="600"/>
              </a:spcBef>
              <a:spcAft>
                <a:spcPts val="0"/>
              </a:spcAft>
              <a:buFont typeface="Wingdings" panose="05000000000000000000" pitchFamily="2" charset="2"/>
              <a:buChar char="Ø"/>
              <a:defRPr/>
            </a:pPr>
            <a:r>
              <a:rPr lang="zh-TW" altLang="en-US" sz="2400" b="1" dirty="0" smtClean="0">
                <a:solidFill>
                  <a:srgbClr val="000099"/>
                </a:solidFill>
                <a:latin typeface="Times New Roman" pitchFamily="18" charset="0"/>
                <a:ea typeface="標楷體" pitchFamily="65" charset="-120"/>
              </a:rPr>
              <a:t>依</a:t>
            </a:r>
            <a:r>
              <a:rPr lang="zh-TW" altLang="en-US" sz="2400" b="1" dirty="0">
                <a:solidFill>
                  <a:srgbClr val="000099"/>
                </a:solidFill>
                <a:latin typeface="Times New Roman" pitchFamily="18" charset="0"/>
                <a:ea typeface="標楷體" pitchFamily="65" charset="-120"/>
              </a:rPr>
              <a:t>非都市土地使用管制規則規定，作非農業使用性質之容許</a:t>
            </a:r>
            <a:r>
              <a:rPr lang="zh-TW" altLang="en-US" sz="2400" b="1" dirty="0" smtClean="0">
                <a:solidFill>
                  <a:srgbClr val="000099"/>
                </a:solidFill>
                <a:latin typeface="Times New Roman" pitchFamily="18" charset="0"/>
                <a:ea typeface="標楷體" pitchFamily="65" charset="-120"/>
              </a:rPr>
              <a:t>使用或臨時</a:t>
            </a:r>
            <a:r>
              <a:rPr lang="zh-TW" altLang="en-US" sz="2400" b="1" dirty="0">
                <a:solidFill>
                  <a:srgbClr val="000099"/>
                </a:solidFill>
                <a:latin typeface="Times New Roman" pitchFamily="18" charset="0"/>
                <a:ea typeface="標楷體" pitchFamily="65" charset="-120"/>
              </a:rPr>
              <a:t>使用案件，徵詢農業主管機關審查同意時，</a:t>
            </a:r>
            <a:r>
              <a:rPr lang="zh-TW" altLang="en-US" sz="2400" b="1" dirty="0">
                <a:solidFill>
                  <a:srgbClr val="FF0000"/>
                </a:solidFill>
                <a:latin typeface="Times New Roman" pitchFamily="18" charset="0"/>
                <a:ea typeface="標楷體" pitchFamily="65" charset="-120"/>
              </a:rPr>
              <a:t>得</a:t>
            </a:r>
            <a:r>
              <a:rPr lang="zh-TW" altLang="en-US" sz="2400" b="1" dirty="0">
                <a:solidFill>
                  <a:srgbClr val="000099"/>
                </a:solidFill>
                <a:latin typeface="Times New Roman" pitchFamily="18" charset="0"/>
                <a:ea typeface="標楷體" pitchFamily="65" charset="-120"/>
              </a:rPr>
              <a:t>免依</a:t>
            </a:r>
            <a:r>
              <a:rPr lang="zh-TW" altLang="en-US" sz="2400" b="1" dirty="0" smtClean="0">
                <a:solidFill>
                  <a:srgbClr val="000099"/>
                </a:solidFill>
                <a:latin typeface="Times New Roman" pitchFamily="18" charset="0"/>
                <a:ea typeface="標楷體" pitchFamily="65" charset="-120"/>
              </a:rPr>
              <a:t>第</a:t>
            </a:r>
            <a:r>
              <a:rPr lang="en-US" altLang="zh-TW" sz="2400" b="1" dirty="0" smtClean="0">
                <a:solidFill>
                  <a:srgbClr val="000099"/>
                </a:solidFill>
                <a:latin typeface="Times New Roman" pitchFamily="18" charset="0"/>
                <a:ea typeface="標楷體" pitchFamily="65" charset="-120"/>
              </a:rPr>
              <a:t>12</a:t>
            </a:r>
            <a:r>
              <a:rPr lang="zh-TW" altLang="en-US" sz="2400" b="1" dirty="0" smtClean="0">
                <a:solidFill>
                  <a:srgbClr val="000099"/>
                </a:solidFill>
                <a:latin typeface="Times New Roman" pitchFamily="18" charset="0"/>
                <a:ea typeface="標楷體" pitchFamily="65" charset="-120"/>
              </a:rPr>
              <a:t>點規定</a:t>
            </a:r>
            <a:r>
              <a:rPr lang="zh-TW" altLang="en-US" sz="2400" b="1" dirty="0">
                <a:solidFill>
                  <a:srgbClr val="000099"/>
                </a:solidFill>
                <a:latin typeface="Times New Roman" pitchFamily="18" charset="0"/>
                <a:ea typeface="標楷體" pitchFamily="65" charset="-120"/>
              </a:rPr>
              <a:t>之審查表辦理。</a:t>
            </a:r>
          </a:p>
        </p:txBody>
      </p:sp>
    </p:spTree>
    <p:extLst>
      <p:ext uri="{BB962C8B-B14F-4D97-AF65-F5344CB8AC3E}">
        <p14:creationId xmlns:p14="http://schemas.microsoft.com/office/powerpoint/2010/main" val="304829350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內容版面配置區 2"/>
          <p:cNvSpPr>
            <a:spLocks noGrp="1"/>
          </p:cNvSpPr>
          <p:nvPr>
            <p:ph idx="1"/>
          </p:nvPr>
        </p:nvSpPr>
        <p:spPr>
          <a:xfrm>
            <a:off x="251520" y="980728"/>
            <a:ext cx="8642350" cy="2160240"/>
          </a:xfr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spcBef>
                <a:spcPts val="600"/>
              </a:spcBef>
              <a:buFont typeface="Wingdings" pitchFamily="2" charset="2"/>
              <a:buChar char="l"/>
            </a:pPr>
            <a:r>
              <a:rPr lang="zh-TW" altLang="en-US" sz="2800" b="1" dirty="0" smtClean="0">
                <a:solidFill>
                  <a:srgbClr val="003366"/>
                </a:solidFill>
                <a:latin typeface="標楷體" pitchFamily="65" charset="-120"/>
                <a:ea typeface="標楷體" pitchFamily="65" charset="-120"/>
              </a:rPr>
              <a:t>第</a:t>
            </a:r>
            <a:r>
              <a:rPr lang="en-US" altLang="zh-TW" sz="2800" b="1" dirty="0" smtClean="0">
                <a:solidFill>
                  <a:srgbClr val="003366"/>
                </a:solidFill>
                <a:latin typeface="標楷體" pitchFamily="65" charset="-120"/>
                <a:ea typeface="標楷體" pitchFamily="65" charset="-120"/>
              </a:rPr>
              <a:t>18</a:t>
            </a:r>
            <a:r>
              <a:rPr lang="zh-TW" altLang="en-US" sz="2800" b="1" dirty="0" smtClean="0">
                <a:solidFill>
                  <a:srgbClr val="003366"/>
                </a:solidFill>
                <a:latin typeface="標楷體" pitchFamily="65" charset="-120"/>
                <a:ea typeface="標楷體" pitchFamily="65" charset="-120"/>
              </a:rPr>
              <a:t>點</a:t>
            </a:r>
            <a:endParaRPr lang="en-US" altLang="zh-TW" sz="2400" b="1" kern="1200" dirty="0" smtClean="0">
              <a:solidFill>
                <a:srgbClr val="000099"/>
              </a:solidFill>
              <a:latin typeface="標楷體" pitchFamily="65" charset="-120"/>
              <a:ea typeface="標楷體" pitchFamily="65" charset="-120"/>
            </a:endParaRPr>
          </a:p>
          <a:p>
            <a:pPr>
              <a:lnSpc>
                <a:spcPts val="3200"/>
              </a:lnSpc>
              <a:spcBef>
                <a:spcPts val="600"/>
              </a:spcBef>
              <a:buFont typeface="Wingdings" panose="05000000000000000000" pitchFamily="2" charset="2"/>
              <a:buChar char="Ø"/>
              <a:defRPr/>
            </a:pPr>
            <a:r>
              <a:rPr lang="zh-TW" altLang="en-US" sz="2400" b="1" kern="1200" dirty="0">
                <a:solidFill>
                  <a:srgbClr val="000099"/>
                </a:solidFill>
                <a:latin typeface="標楷體" pitchFamily="65" charset="-120"/>
                <a:ea typeface="標楷體" pitchFamily="65" charset="-120"/>
              </a:rPr>
              <a:t>直轄市或縣（市）農業主管機關審查農業用地變更使用案件，應依規定收取審查費。申請案件依本要點規定需轉送中央農業主管機關審核者，應檢具直轄市或縣（市）主管機關收費收據影本</a:t>
            </a:r>
            <a:r>
              <a:rPr lang="zh-TW" altLang="en-US" sz="2400" b="1" kern="1200" dirty="0" smtClean="0">
                <a:solidFill>
                  <a:srgbClr val="000099"/>
                </a:solidFill>
                <a:latin typeface="標楷體" pitchFamily="65" charset="-120"/>
                <a:ea typeface="標楷體" pitchFamily="65" charset="-120"/>
              </a:rPr>
              <a:t>。</a:t>
            </a:r>
            <a:endParaRPr lang="zh-TW" altLang="en-US" sz="2400" b="1" kern="1200" dirty="0">
              <a:solidFill>
                <a:srgbClr val="000099"/>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57</a:t>
            </a:fld>
            <a:endParaRPr lang="en-US" altLang="zh-TW" dirty="0"/>
          </a:p>
        </p:txBody>
      </p:sp>
      <p:sp>
        <p:nvSpPr>
          <p:cNvPr id="5"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endParaRPr lang="en-US" altLang="zh-TW" sz="3600" dirty="0" smtClean="0"/>
          </a:p>
          <a:p>
            <a:pPr>
              <a:defRPr/>
            </a:pPr>
            <a:r>
              <a:rPr lang="zh-TW" altLang="en-US" sz="3600" b="1" dirty="0" smtClean="0"/>
              <a:t>規費之收取規定</a:t>
            </a:r>
          </a:p>
          <a:p>
            <a:pPr>
              <a:defRPr/>
            </a:pPr>
            <a:endParaRPr lang="zh-TW" altLang="en-US" sz="3600" b="1" dirty="0">
              <a:solidFill>
                <a:schemeClr val="tx1"/>
              </a:solidFill>
              <a:latin typeface="標楷體" pitchFamily="65" charset="-120"/>
              <a:sym typeface="Webdings" pitchFamily="18" charset="2"/>
            </a:endParaRPr>
          </a:p>
        </p:txBody>
      </p:sp>
      <p:sp>
        <p:nvSpPr>
          <p:cNvPr id="13" name="圓角矩形 12"/>
          <p:cNvSpPr/>
          <p:nvPr/>
        </p:nvSpPr>
        <p:spPr bwMode="auto">
          <a:xfrm>
            <a:off x="250255" y="3212976"/>
            <a:ext cx="8570217" cy="3528392"/>
          </a:xfrm>
          <a:prstGeom prst="roundRect">
            <a:avLst/>
          </a:prstGeom>
          <a:solidFill>
            <a:srgbClr val="FFFF99">
              <a:alpha val="2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lgn="just"/>
            <a:r>
              <a:rPr lang="zh-TW" altLang="zh-TW" b="1" dirty="0">
                <a:solidFill>
                  <a:schemeClr val="tx1"/>
                </a:solidFill>
                <a:latin typeface="標楷體" panose="03000509000000000000" pitchFamily="65" charset="-120"/>
              </a:rPr>
              <a:t>依農業發展條例第</a:t>
            </a:r>
            <a:r>
              <a:rPr lang="en-US" altLang="zh-TW" b="1" dirty="0">
                <a:solidFill>
                  <a:schemeClr val="tx1"/>
                </a:solidFill>
                <a:latin typeface="標楷體" panose="03000509000000000000" pitchFamily="65" charset="-120"/>
              </a:rPr>
              <a:t>10</a:t>
            </a:r>
            <a:r>
              <a:rPr lang="zh-TW" altLang="zh-TW" b="1" dirty="0">
                <a:solidFill>
                  <a:schemeClr val="tx1"/>
                </a:solidFill>
                <a:latin typeface="標楷體" panose="03000509000000000000" pitchFamily="65" charset="-120"/>
              </a:rPr>
              <a:t>條規定審查同意農業用地變更使用案件，應收取費用，俾得支應相關審查、會勘等行政費用。</a:t>
            </a:r>
            <a:r>
              <a:rPr lang="zh-TW" altLang="zh-TW" b="1" u="sng" dirty="0">
                <a:solidFill>
                  <a:srgbClr val="660066"/>
                </a:solidFill>
                <a:latin typeface="標楷體" panose="03000509000000000000" pitchFamily="65" charset="-120"/>
              </a:rPr>
              <a:t>該標準尚無明定得予免收取上開費用之規定</a:t>
            </a:r>
            <a:r>
              <a:rPr lang="zh-TW" altLang="zh-TW" b="1" dirty="0">
                <a:solidFill>
                  <a:schemeClr val="tx1"/>
                </a:solidFill>
                <a:latin typeface="標楷體" panose="03000509000000000000" pitchFamily="65" charset="-120"/>
              </a:rPr>
              <a:t>，</a:t>
            </a:r>
            <a:r>
              <a:rPr lang="zh-TW" altLang="zh-TW" b="1" u="sng" dirty="0">
                <a:solidFill>
                  <a:srgbClr val="660066"/>
                </a:solidFill>
                <a:latin typeface="標楷體" panose="03000509000000000000" pitchFamily="65" charset="-120"/>
              </a:rPr>
              <a:t>爰不論申請主體及案件性質均應計收</a:t>
            </a:r>
            <a:r>
              <a:rPr lang="zh-TW" altLang="zh-TW" b="1" dirty="0" smtClean="0">
                <a:solidFill>
                  <a:schemeClr val="tx1"/>
                </a:solidFill>
                <a:latin typeface="標楷體" panose="03000509000000000000" pitchFamily="65" charset="-120"/>
              </a:rPr>
              <a:t>。</a:t>
            </a:r>
            <a:endParaRPr lang="en-US" altLang="zh-TW" b="1" dirty="0" smtClean="0">
              <a:solidFill>
                <a:schemeClr val="tx1"/>
              </a:solidFill>
              <a:latin typeface="標楷體" panose="03000509000000000000" pitchFamily="65" charset="-120"/>
            </a:endParaRPr>
          </a:p>
          <a:p>
            <a:pPr lvl="0" algn="just"/>
            <a:r>
              <a:rPr lang="en-US" altLang="zh-TW" b="1" dirty="0" smtClean="0">
                <a:solidFill>
                  <a:schemeClr val="tx1"/>
                </a:solidFill>
                <a:latin typeface="標楷體" panose="03000509000000000000" pitchFamily="65" charset="-120"/>
              </a:rPr>
              <a:t>(</a:t>
            </a:r>
            <a:r>
              <a:rPr lang="zh-TW" altLang="en-US" dirty="0"/>
              <a:t>依據本會</a:t>
            </a:r>
            <a:r>
              <a:rPr lang="en-US" altLang="zh-TW" dirty="0"/>
              <a:t>109 </a:t>
            </a:r>
            <a:r>
              <a:rPr lang="zh-TW" altLang="en-US" dirty="0"/>
              <a:t>年 </a:t>
            </a:r>
            <a:r>
              <a:rPr lang="en-US" altLang="zh-TW" dirty="0" smtClean="0"/>
              <a:t>7 </a:t>
            </a:r>
            <a:r>
              <a:rPr lang="zh-TW" altLang="en-US" dirty="0"/>
              <a:t>月 </a:t>
            </a:r>
            <a:r>
              <a:rPr lang="en-US" altLang="zh-TW" dirty="0" smtClean="0"/>
              <a:t>3 </a:t>
            </a:r>
            <a:r>
              <a:rPr lang="zh-TW" altLang="en-US" dirty="0"/>
              <a:t>日 修正發布之農業主管機關受理申請許可案件及核發證明文件收費</a:t>
            </a:r>
            <a:r>
              <a:rPr lang="zh-TW" altLang="en-US" dirty="0" smtClean="0"/>
              <a:t>標準第</a:t>
            </a:r>
            <a:r>
              <a:rPr lang="en-US" altLang="zh-TW" dirty="0" smtClean="0"/>
              <a:t>4</a:t>
            </a:r>
            <a:r>
              <a:rPr lang="zh-TW" altLang="en-US" dirty="0" smtClean="0"/>
              <a:t>點規定，</a:t>
            </a:r>
            <a:r>
              <a:rPr lang="zh-TW" altLang="en-US" b="1" dirty="0" smtClean="0">
                <a:solidFill>
                  <a:srgbClr val="FF0000"/>
                </a:solidFill>
                <a:latin typeface="標楷體" panose="03000509000000000000" pitchFamily="65" charset="-120"/>
              </a:rPr>
              <a:t>申請</a:t>
            </a:r>
            <a:r>
              <a:rPr lang="zh-TW" altLang="en-US" b="1" dirty="0">
                <a:solidFill>
                  <a:srgbClr val="FF0000"/>
                </a:solidFill>
                <a:latin typeface="標楷體" panose="03000509000000000000" pitchFamily="65" charset="-120"/>
              </a:rPr>
              <a:t>農業用地變更使用面積</a:t>
            </a:r>
            <a:r>
              <a:rPr lang="zh-TW" altLang="en-US" b="1" dirty="0" smtClean="0">
                <a:solidFill>
                  <a:srgbClr val="FF0000"/>
                </a:solidFill>
                <a:latin typeface="標楷體" panose="03000509000000000000" pitchFamily="65" charset="-120"/>
              </a:rPr>
              <a:t>在</a:t>
            </a:r>
            <a:r>
              <a:rPr lang="en-US" altLang="zh-TW" b="1" dirty="0" smtClean="0">
                <a:solidFill>
                  <a:srgbClr val="FF0000"/>
                </a:solidFill>
                <a:latin typeface="標楷體" panose="03000509000000000000" pitchFamily="65" charset="-120"/>
              </a:rPr>
              <a:t>1</a:t>
            </a:r>
            <a:r>
              <a:rPr lang="zh-TW" altLang="en-US" b="1" dirty="0" smtClean="0">
                <a:solidFill>
                  <a:srgbClr val="FF0000"/>
                </a:solidFill>
                <a:latin typeface="標楷體" panose="03000509000000000000" pitchFamily="65" charset="-120"/>
              </a:rPr>
              <a:t>公頃以下者</a:t>
            </a:r>
            <a:r>
              <a:rPr lang="zh-TW" altLang="en-US" b="1" dirty="0">
                <a:solidFill>
                  <a:srgbClr val="FF0000"/>
                </a:solidFill>
                <a:latin typeface="標楷體" panose="03000509000000000000" pitchFamily="65" charset="-120"/>
              </a:rPr>
              <a:t>，每件新</a:t>
            </a:r>
            <a:r>
              <a:rPr lang="zh-TW" altLang="en-US" b="1" dirty="0" smtClean="0">
                <a:solidFill>
                  <a:srgbClr val="FF0000"/>
                </a:solidFill>
                <a:latin typeface="標楷體" panose="03000509000000000000" pitchFamily="65" charset="-120"/>
              </a:rPr>
              <a:t>臺幣</a:t>
            </a:r>
            <a:r>
              <a:rPr lang="en-US" altLang="zh-TW" b="1" u="sng" dirty="0" smtClean="0">
                <a:solidFill>
                  <a:srgbClr val="FF0000"/>
                </a:solidFill>
                <a:latin typeface="標楷體" panose="03000509000000000000" pitchFamily="65" charset="-120"/>
              </a:rPr>
              <a:t>3000</a:t>
            </a:r>
            <a:r>
              <a:rPr lang="zh-TW" altLang="en-US" b="1" dirty="0" smtClean="0">
                <a:solidFill>
                  <a:srgbClr val="FF0000"/>
                </a:solidFill>
                <a:latin typeface="標楷體" panose="03000509000000000000" pitchFamily="65" charset="-120"/>
              </a:rPr>
              <a:t>元；面積超過</a:t>
            </a:r>
            <a:r>
              <a:rPr lang="en-US" altLang="zh-TW" b="1" dirty="0" smtClean="0">
                <a:solidFill>
                  <a:srgbClr val="FF0000"/>
                </a:solidFill>
                <a:latin typeface="標楷體" panose="03000509000000000000" pitchFamily="65" charset="-120"/>
              </a:rPr>
              <a:t>1</a:t>
            </a:r>
            <a:r>
              <a:rPr lang="zh-TW" altLang="en-US" b="1" dirty="0" smtClean="0">
                <a:solidFill>
                  <a:srgbClr val="FF0000"/>
                </a:solidFill>
                <a:latin typeface="標楷體" panose="03000509000000000000" pitchFamily="65" charset="-120"/>
              </a:rPr>
              <a:t>公頃</a:t>
            </a:r>
            <a:r>
              <a:rPr lang="zh-TW" altLang="en-US" b="1" dirty="0">
                <a:solidFill>
                  <a:srgbClr val="FF0000"/>
                </a:solidFill>
                <a:latin typeface="標楷體" panose="03000509000000000000" pitchFamily="65" charset="-120"/>
              </a:rPr>
              <a:t>者，每</a:t>
            </a:r>
            <a:r>
              <a:rPr lang="zh-TW" altLang="en-US" b="1" dirty="0" smtClean="0">
                <a:solidFill>
                  <a:srgbClr val="FF0000"/>
                </a:solidFill>
                <a:latin typeface="標楷體" panose="03000509000000000000" pitchFamily="65" charset="-120"/>
              </a:rPr>
              <a:t>超過</a:t>
            </a:r>
            <a:r>
              <a:rPr lang="en-US" altLang="zh-TW" b="1" dirty="0" smtClean="0">
                <a:solidFill>
                  <a:srgbClr val="FF0000"/>
                </a:solidFill>
                <a:latin typeface="標楷體" panose="03000509000000000000" pitchFamily="65" charset="-120"/>
              </a:rPr>
              <a:t>0.5</a:t>
            </a:r>
            <a:r>
              <a:rPr lang="zh-TW" altLang="en-US" b="1" dirty="0" smtClean="0">
                <a:solidFill>
                  <a:srgbClr val="FF0000"/>
                </a:solidFill>
                <a:latin typeface="標楷體" panose="03000509000000000000" pitchFamily="65" charset="-120"/>
              </a:rPr>
              <a:t>公頃</a:t>
            </a:r>
            <a:r>
              <a:rPr lang="zh-TW" altLang="en-US" b="1" dirty="0">
                <a:solidFill>
                  <a:srgbClr val="FF0000"/>
                </a:solidFill>
                <a:latin typeface="標楷體" panose="03000509000000000000" pitchFamily="65" charset="-120"/>
              </a:rPr>
              <a:t>加收新</a:t>
            </a:r>
            <a:r>
              <a:rPr lang="zh-TW" altLang="en-US" b="1" dirty="0" smtClean="0">
                <a:solidFill>
                  <a:srgbClr val="FF0000"/>
                </a:solidFill>
                <a:latin typeface="標楷體" panose="03000509000000000000" pitchFamily="65" charset="-120"/>
              </a:rPr>
              <a:t>臺幣</a:t>
            </a:r>
            <a:r>
              <a:rPr lang="en-US" altLang="zh-TW" b="1" u="sng" dirty="0" smtClean="0">
                <a:solidFill>
                  <a:srgbClr val="FF0000"/>
                </a:solidFill>
                <a:latin typeface="標楷體" panose="03000509000000000000" pitchFamily="65" charset="-120"/>
              </a:rPr>
              <a:t>1500</a:t>
            </a:r>
            <a:r>
              <a:rPr lang="zh-TW" altLang="en-US" b="1" dirty="0" smtClean="0">
                <a:solidFill>
                  <a:srgbClr val="FF0000"/>
                </a:solidFill>
                <a:latin typeface="標楷體" panose="03000509000000000000" pitchFamily="65" charset="-120"/>
              </a:rPr>
              <a:t>元</a:t>
            </a:r>
            <a:r>
              <a:rPr lang="zh-TW" altLang="en-US" b="1" dirty="0">
                <a:solidFill>
                  <a:srgbClr val="FF0000"/>
                </a:solidFill>
                <a:latin typeface="標楷體" panose="03000509000000000000" pitchFamily="65" charset="-120"/>
              </a:rPr>
              <a:t>，超過面積</a:t>
            </a:r>
            <a:r>
              <a:rPr lang="zh-TW" altLang="en-US" b="1" dirty="0" smtClean="0">
                <a:solidFill>
                  <a:srgbClr val="FF0000"/>
                </a:solidFill>
                <a:latin typeface="標楷體" panose="03000509000000000000" pitchFamily="65" charset="-120"/>
              </a:rPr>
              <a:t>不足</a:t>
            </a:r>
            <a:r>
              <a:rPr lang="en-US" altLang="zh-TW" b="1" dirty="0" smtClean="0">
                <a:solidFill>
                  <a:srgbClr val="FF0000"/>
                </a:solidFill>
                <a:latin typeface="標楷體" panose="03000509000000000000" pitchFamily="65" charset="-120"/>
              </a:rPr>
              <a:t>0.5</a:t>
            </a:r>
            <a:r>
              <a:rPr lang="zh-TW" altLang="en-US" b="1" dirty="0" smtClean="0">
                <a:solidFill>
                  <a:srgbClr val="FF0000"/>
                </a:solidFill>
                <a:latin typeface="標楷體" panose="03000509000000000000" pitchFamily="65" charset="-120"/>
              </a:rPr>
              <a:t>公頃</a:t>
            </a:r>
            <a:r>
              <a:rPr lang="zh-TW" altLang="en-US" b="1" dirty="0">
                <a:solidFill>
                  <a:srgbClr val="FF0000"/>
                </a:solidFill>
                <a:latin typeface="標楷體" panose="03000509000000000000" pitchFamily="65" charset="-120"/>
              </a:rPr>
              <a:t>者，</a:t>
            </a:r>
            <a:r>
              <a:rPr lang="zh-TW" altLang="en-US" b="1" dirty="0" smtClean="0">
                <a:solidFill>
                  <a:srgbClr val="FF0000"/>
                </a:solidFill>
                <a:latin typeface="標楷體" panose="03000509000000000000" pitchFamily="65" charset="-120"/>
              </a:rPr>
              <a:t>以</a:t>
            </a:r>
            <a:r>
              <a:rPr lang="en-US" altLang="zh-TW" b="1" dirty="0" smtClean="0">
                <a:solidFill>
                  <a:srgbClr val="FF0000"/>
                </a:solidFill>
                <a:latin typeface="標楷體" panose="03000509000000000000" pitchFamily="65" charset="-120"/>
              </a:rPr>
              <a:t>0.5</a:t>
            </a:r>
            <a:r>
              <a:rPr lang="zh-TW" altLang="en-US" b="1" dirty="0" smtClean="0">
                <a:solidFill>
                  <a:srgbClr val="FF0000"/>
                </a:solidFill>
                <a:latin typeface="標楷體" panose="03000509000000000000" pitchFamily="65" charset="-120"/>
              </a:rPr>
              <a:t>公頃</a:t>
            </a:r>
            <a:r>
              <a:rPr lang="zh-TW" altLang="en-US" b="1" dirty="0">
                <a:solidFill>
                  <a:srgbClr val="FF0000"/>
                </a:solidFill>
                <a:latin typeface="標楷體" panose="03000509000000000000" pitchFamily="65" charset="-120"/>
              </a:rPr>
              <a:t>計算</a:t>
            </a:r>
            <a:r>
              <a:rPr lang="zh-TW" altLang="en-US" b="1" dirty="0" smtClean="0">
                <a:solidFill>
                  <a:srgbClr val="FF0000"/>
                </a:solidFill>
                <a:latin typeface="標楷體" panose="03000509000000000000" pitchFamily="65" charset="-120"/>
              </a:rPr>
              <a:t>。</a:t>
            </a:r>
            <a:r>
              <a:rPr lang="en-US" altLang="zh-TW" b="1" dirty="0" smtClean="0">
                <a:solidFill>
                  <a:schemeClr val="tx1"/>
                </a:solidFill>
                <a:latin typeface="標楷體" panose="03000509000000000000" pitchFamily="65" charset="-120"/>
              </a:rPr>
              <a:t>)</a:t>
            </a:r>
            <a:endParaRPr lang="zh-TW" altLang="zh-TW" b="1" dirty="0">
              <a:solidFill>
                <a:schemeClr val="tx1"/>
              </a:solidFill>
              <a:latin typeface="標楷體" panose="03000509000000000000" pitchFamily="65" charset="-120"/>
            </a:endParaRPr>
          </a:p>
        </p:txBody>
      </p:sp>
    </p:spTree>
    <p:extLst>
      <p:ext uri="{BB962C8B-B14F-4D97-AF65-F5344CB8AC3E}">
        <p14:creationId xmlns:p14="http://schemas.microsoft.com/office/powerpoint/2010/main" val="301354192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58</a:t>
            </a:fld>
            <a:endParaRPr lang="en-US" altLang="zh-TW" dirty="0"/>
          </a:p>
        </p:txBody>
      </p:sp>
      <p:sp>
        <p:nvSpPr>
          <p:cNvPr id="5" name="Rectangle 66"/>
          <p:cNvSpPr>
            <a:spLocks noChangeArrowheads="1"/>
          </p:cNvSpPr>
          <p:nvPr/>
        </p:nvSpPr>
        <p:spPr bwMode="auto">
          <a:xfrm>
            <a:off x="94982" y="188913"/>
            <a:ext cx="8964612"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zh-TW" sz="3600" b="1" dirty="0" smtClean="0"/>
              <a:t>農業主管機關同意農業用地變更使用審查表</a:t>
            </a:r>
            <a:endParaRPr lang="zh-TW" altLang="en-US" sz="3600" b="1" dirty="0">
              <a:solidFill>
                <a:schemeClr val="tx1"/>
              </a:solidFill>
              <a:latin typeface="標楷體" pitchFamily="65" charset="-120"/>
              <a:sym typeface="Webdings" pitchFamily="18" charset="2"/>
            </a:endParaRPr>
          </a:p>
        </p:txBody>
      </p:sp>
      <p:graphicFrame>
        <p:nvGraphicFramePr>
          <p:cNvPr id="7" name="表格 6"/>
          <p:cNvGraphicFramePr>
            <a:graphicFrameLocks noGrp="1"/>
          </p:cNvGraphicFramePr>
          <p:nvPr>
            <p:extLst>
              <p:ext uri="{D42A27DB-BD31-4B8C-83A1-F6EECF244321}">
                <p14:modId xmlns:p14="http://schemas.microsoft.com/office/powerpoint/2010/main" val="568107607"/>
              </p:ext>
            </p:extLst>
          </p:nvPr>
        </p:nvGraphicFramePr>
        <p:xfrm>
          <a:off x="539552" y="1484784"/>
          <a:ext cx="6336704" cy="4396034"/>
        </p:xfrm>
        <a:graphic>
          <a:graphicData uri="http://schemas.openxmlformats.org/drawingml/2006/table">
            <a:tbl>
              <a:tblPr/>
              <a:tblGrid>
                <a:gridCol w="792088"/>
                <a:gridCol w="5544616"/>
              </a:tblGrid>
              <a:tr h="598220">
                <a:tc>
                  <a:txBody>
                    <a:bodyPr/>
                    <a:lstStyle/>
                    <a:p>
                      <a:pPr algn="ctr">
                        <a:lnSpc>
                          <a:spcPts val="2500"/>
                        </a:lnSpc>
                        <a:spcAft>
                          <a:spcPts val="0"/>
                        </a:spcAft>
                        <a:tabLst>
                          <a:tab pos="3581400" algn="l"/>
                        </a:tabLst>
                      </a:pPr>
                      <a:r>
                        <a:rPr lang="zh-TW" sz="2400" b="1" kern="100" dirty="0" smtClean="0">
                          <a:solidFill>
                            <a:schemeClr val="tx1"/>
                          </a:solidFill>
                          <a:latin typeface="Times New Roman"/>
                          <a:ea typeface="標楷體"/>
                        </a:rPr>
                        <a:t>審查單位</a:t>
                      </a:r>
                      <a:endParaRPr lang="zh-TW" sz="2400" b="1" kern="100" dirty="0">
                        <a:solidFill>
                          <a:schemeClr val="tx1"/>
                        </a:solidFill>
                        <a:latin typeface="Times New Roman"/>
                        <a:ea typeface="新細明體"/>
                      </a:endParaRP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tabLst>
                          <a:tab pos="3581400" algn="l"/>
                        </a:tabLst>
                      </a:pPr>
                      <a:r>
                        <a:rPr lang="zh-TW" sz="2400" b="1" kern="100" dirty="0">
                          <a:solidFill>
                            <a:schemeClr val="tx1"/>
                          </a:solidFill>
                          <a:latin typeface="Times New Roman"/>
                          <a:ea typeface="標楷體"/>
                        </a:rPr>
                        <a:t>審  </a:t>
                      </a:r>
                      <a:r>
                        <a:rPr lang="en-US" sz="2400" b="1" kern="100" dirty="0">
                          <a:solidFill>
                            <a:schemeClr val="tx1"/>
                          </a:solidFill>
                          <a:latin typeface="Times New Roman"/>
                          <a:ea typeface="標楷體"/>
                        </a:rPr>
                        <a:t>  </a:t>
                      </a:r>
                      <a:r>
                        <a:rPr lang="zh-TW" sz="2400" b="1" kern="100" dirty="0">
                          <a:solidFill>
                            <a:schemeClr val="tx1"/>
                          </a:solidFill>
                          <a:latin typeface="Times New Roman"/>
                          <a:ea typeface="標楷體"/>
                        </a:rPr>
                        <a:t>查</a:t>
                      </a:r>
                      <a:r>
                        <a:rPr lang="en-US" sz="2400" b="1" kern="100" dirty="0">
                          <a:solidFill>
                            <a:schemeClr val="tx1"/>
                          </a:solidFill>
                          <a:latin typeface="Times New Roman"/>
                          <a:ea typeface="標楷體"/>
                        </a:rPr>
                        <a:t>    </a:t>
                      </a:r>
                      <a:r>
                        <a:rPr lang="zh-TW" sz="2400" b="1" kern="100" dirty="0">
                          <a:solidFill>
                            <a:schemeClr val="tx1"/>
                          </a:solidFill>
                          <a:latin typeface="Times New Roman"/>
                          <a:ea typeface="標楷體"/>
                        </a:rPr>
                        <a:t>項</a:t>
                      </a:r>
                      <a:r>
                        <a:rPr lang="en-US" sz="2400" b="1" kern="100" dirty="0">
                          <a:solidFill>
                            <a:schemeClr val="tx1"/>
                          </a:solidFill>
                          <a:latin typeface="Times New Roman"/>
                          <a:ea typeface="標楷體"/>
                        </a:rPr>
                        <a:t>    </a:t>
                      </a:r>
                      <a:r>
                        <a:rPr lang="zh-TW" sz="2400" b="1" kern="100" dirty="0">
                          <a:solidFill>
                            <a:schemeClr val="tx1"/>
                          </a:solidFill>
                          <a:latin typeface="Times New Roman"/>
                          <a:ea typeface="標楷體"/>
                        </a:rPr>
                        <a:t>目</a:t>
                      </a:r>
                      <a:endParaRPr lang="zh-TW" sz="2400" b="1" kern="100" dirty="0">
                        <a:solidFill>
                          <a:schemeClr val="tx1"/>
                        </a:solidFill>
                        <a:latin typeface="Times New Roman"/>
                        <a:ea typeface="新細明體"/>
                      </a:endParaRP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9932">
                <a:tc rowSpan="2">
                  <a:txBody>
                    <a:bodyPr/>
                    <a:lstStyle/>
                    <a:p>
                      <a:pPr algn="ctr">
                        <a:lnSpc>
                          <a:spcPts val="2500"/>
                        </a:lnSpc>
                        <a:spcAft>
                          <a:spcPts val="0"/>
                        </a:spcAft>
                        <a:tabLst>
                          <a:tab pos="3581400" algn="l"/>
                        </a:tabLst>
                      </a:pPr>
                      <a:r>
                        <a:rPr lang="zh-TW" sz="2400" b="1" kern="100" dirty="0">
                          <a:solidFill>
                            <a:schemeClr val="tx1"/>
                          </a:solidFill>
                          <a:latin typeface="Times New Roman"/>
                          <a:ea typeface="標楷體"/>
                        </a:rPr>
                        <a:t>目的事業主管機關</a:t>
                      </a:r>
                      <a:endParaRPr lang="zh-TW" sz="2400" b="1" kern="100" dirty="0">
                        <a:solidFill>
                          <a:schemeClr val="tx1"/>
                        </a:solidFill>
                        <a:latin typeface="Times New Roman"/>
                        <a:ea typeface="新細明體"/>
                      </a:endParaRP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0" indent="-366713" algn="just" defTabSz="914400" rtl="0" eaLnBrk="1" latinLnBrk="0" hangingPunct="1">
                        <a:lnSpc>
                          <a:spcPts val="2500"/>
                        </a:lnSpc>
                        <a:spcAft>
                          <a:spcPts val="0"/>
                        </a:spcAft>
                        <a:tabLst>
                          <a:tab pos="3581400" algn="l"/>
                        </a:tabLst>
                      </a:pPr>
                      <a:r>
                        <a:rPr lang="en-US" sz="2400" kern="100" dirty="0">
                          <a:solidFill>
                            <a:schemeClr val="tx1"/>
                          </a:solidFill>
                          <a:latin typeface="標楷體" pitchFamily="65" charset="-120"/>
                          <a:ea typeface="標楷體" pitchFamily="65" charset="-120"/>
                          <a:cs typeface="+mn-cs"/>
                        </a:rPr>
                        <a:t>1.</a:t>
                      </a:r>
                      <a:r>
                        <a:rPr lang="zh-TW" sz="2400" u="sng" kern="100" dirty="0">
                          <a:solidFill>
                            <a:schemeClr val="tx1"/>
                          </a:solidFill>
                          <a:latin typeface="標楷體" pitchFamily="65" charset="-120"/>
                          <a:ea typeface="標楷體" pitchFamily="65" charset="-120"/>
                          <a:cs typeface="+mn-cs"/>
                        </a:rPr>
                        <a:t>申請事業設置之必要性及</a:t>
                      </a:r>
                      <a:r>
                        <a:rPr lang="zh-TW" sz="2400" kern="100" dirty="0">
                          <a:solidFill>
                            <a:schemeClr val="tx1"/>
                          </a:solidFill>
                          <a:latin typeface="標楷體" pitchFamily="65" charset="-120"/>
                          <a:ea typeface="標楷體" pitchFamily="65" charset="-120"/>
                          <a:cs typeface="+mn-cs"/>
                        </a:rPr>
                        <a:t>申請事業計畫是否符合當地之需求 </a:t>
                      </a: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94661">
                <a:tc vMerge="1">
                  <a:txBody>
                    <a:bodyPr/>
                    <a:lstStyle/>
                    <a:p>
                      <a:endParaRPr lang="zh-TW" altLang="en-US"/>
                    </a:p>
                  </a:txBody>
                  <a:tcPr/>
                </a:tc>
                <a:tc>
                  <a:txBody>
                    <a:bodyPr/>
                    <a:lstStyle/>
                    <a:p>
                      <a:pPr marL="450850" indent="-366713" algn="just" defTabSz="914400" rtl="0" eaLnBrk="1" latinLnBrk="0" hangingPunct="1">
                        <a:lnSpc>
                          <a:spcPts val="2500"/>
                        </a:lnSpc>
                        <a:spcAft>
                          <a:spcPts val="0"/>
                        </a:spcAft>
                        <a:tabLst>
                          <a:tab pos="3581400" algn="l"/>
                        </a:tabLst>
                      </a:pPr>
                      <a:r>
                        <a:rPr lang="en-US" sz="2400" kern="100" dirty="0">
                          <a:solidFill>
                            <a:schemeClr val="tx1"/>
                          </a:solidFill>
                          <a:latin typeface="標楷體" pitchFamily="65" charset="-120"/>
                          <a:ea typeface="標楷體" pitchFamily="65" charset="-120"/>
                          <a:cs typeface="+mn-cs"/>
                        </a:rPr>
                        <a:t>2.</a:t>
                      </a:r>
                      <a:r>
                        <a:rPr lang="zh-TW" sz="2400" u="sng" kern="100" dirty="0">
                          <a:solidFill>
                            <a:schemeClr val="tx1"/>
                          </a:solidFill>
                          <a:latin typeface="標楷體" pitchFamily="65" charset="-120"/>
                          <a:ea typeface="標楷體" pitchFamily="65" charset="-120"/>
                          <a:cs typeface="+mn-cs"/>
                        </a:rPr>
                        <a:t>就興辦事業人計畫使用農業用地所提區位、面積，是否有其必要性、合理性及無可替代性，提出評估意見或具體表示支持與否</a:t>
                      </a: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6441">
                <a:tc>
                  <a:txBody>
                    <a:bodyPr/>
                    <a:lstStyle/>
                    <a:p>
                      <a:pPr algn="ctr">
                        <a:lnSpc>
                          <a:spcPts val="2500"/>
                        </a:lnSpc>
                        <a:spcAft>
                          <a:spcPts val="0"/>
                        </a:spcAft>
                        <a:tabLst>
                          <a:tab pos="3581400" algn="l"/>
                        </a:tabLst>
                      </a:pPr>
                      <a:r>
                        <a:rPr lang="zh-TW" sz="2400" b="1" kern="100" dirty="0">
                          <a:solidFill>
                            <a:schemeClr val="tx1"/>
                          </a:solidFill>
                          <a:latin typeface="Times New Roman"/>
                          <a:ea typeface="標楷體"/>
                        </a:rPr>
                        <a:t>水</a:t>
                      </a:r>
                      <a:r>
                        <a:rPr lang="en-US" sz="2400" b="1" kern="100" dirty="0">
                          <a:solidFill>
                            <a:schemeClr val="tx1"/>
                          </a:solidFill>
                          <a:latin typeface="Times New Roman"/>
                          <a:ea typeface="標楷體"/>
                        </a:rPr>
                        <a:t>  </a:t>
                      </a:r>
                      <a:r>
                        <a:rPr lang="zh-TW" sz="2400" b="1" kern="100" dirty="0">
                          <a:solidFill>
                            <a:schemeClr val="tx1"/>
                          </a:solidFill>
                          <a:latin typeface="Times New Roman"/>
                          <a:ea typeface="標楷體"/>
                        </a:rPr>
                        <a:t>利</a:t>
                      </a:r>
                      <a:endParaRPr lang="zh-TW" sz="2400" b="1" kern="100" dirty="0">
                        <a:solidFill>
                          <a:schemeClr val="tx1"/>
                        </a:solidFill>
                        <a:latin typeface="Times New Roman"/>
                        <a:ea typeface="新細明體"/>
                      </a:endParaRP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500"/>
                        </a:lnSpc>
                        <a:spcAft>
                          <a:spcPts val="0"/>
                        </a:spcAft>
                        <a:tabLst>
                          <a:tab pos="3581400" algn="l"/>
                        </a:tabLst>
                      </a:pPr>
                      <a:r>
                        <a:rPr lang="zh-TW" sz="2400" kern="100" dirty="0">
                          <a:solidFill>
                            <a:schemeClr val="tx1"/>
                          </a:solidFill>
                          <a:latin typeface="Times New Roman"/>
                          <a:ea typeface="標楷體"/>
                        </a:rPr>
                        <a:t>是否</a:t>
                      </a:r>
                      <a:r>
                        <a:rPr lang="zh-TW" sz="2400" kern="0" dirty="0">
                          <a:solidFill>
                            <a:schemeClr val="tx1"/>
                          </a:solidFill>
                          <a:latin typeface="Times New Roman"/>
                          <a:ea typeface="標楷體"/>
                          <a:cs typeface="新細明體"/>
                        </a:rPr>
                        <a:t>使用具有農業灌</a:t>
                      </a:r>
                      <a:r>
                        <a:rPr lang="zh-TW" sz="2400" u="sng" kern="0" dirty="0">
                          <a:solidFill>
                            <a:schemeClr val="tx1"/>
                          </a:solidFill>
                          <a:latin typeface="Times New Roman"/>
                          <a:ea typeface="標楷體"/>
                          <a:cs typeface="新細明體"/>
                        </a:rPr>
                        <a:t>溉功能之</a:t>
                      </a:r>
                      <a:r>
                        <a:rPr lang="zh-TW" sz="2400" kern="0" dirty="0">
                          <a:solidFill>
                            <a:schemeClr val="tx1"/>
                          </a:solidFill>
                          <a:latin typeface="Times New Roman"/>
                          <a:ea typeface="標楷體"/>
                          <a:cs typeface="新細明體"/>
                        </a:rPr>
                        <a:t>系統作為廢污水排放使用</a:t>
                      </a:r>
                      <a:r>
                        <a:rPr lang="zh-TW" sz="2400" u="sng" kern="0" dirty="0">
                          <a:solidFill>
                            <a:schemeClr val="tx1"/>
                          </a:solidFill>
                          <a:latin typeface="Times New Roman"/>
                          <a:ea typeface="標楷體"/>
                          <a:cs typeface="新細明體"/>
                        </a:rPr>
                        <a:t>或有妨礙上、下游農業灌排水系統輸水能力之虞</a:t>
                      </a:r>
                      <a:endParaRPr lang="zh-TW" sz="2400" kern="100" dirty="0">
                        <a:solidFill>
                          <a:schemeClr val="tx1"/>
                        </a:solidFill>
                        <a:latin typeface="Times New Roman"/>
                        <a:ea typeface="新細明體"/>
                      </a:endParaRP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Line 6"/>
          <p:cNvSpPr>
            <a:spLocks noChangeShapeType="1"/>
          </p:cNvSpPr>
          <p:nvPr/>
        </p:nvSpPr>
        <p:spPr bwMode="auto">
          <a:xfrm flipH="1" flipV="1">
            <a:off x="6804248" y="4005064"/>
            <a:ext cx="238125" cy="0"/>
          </a:xfrm>
          <a:prstGeom prst="line">
            <a:avLst/>
          </a:prstGeom>
          <a:noFill/>
          <a:ln w="28575">
            <a:solidFill>
              <a:srgbClr val="000080"/>
            </a:solidFill>
            <a:prstDash val="sysDot"/>
            <a:round/>
            <a:headEnd type="diamond" w="med" len="med"/>
            <a:tailEnd type="triangle" w="med" len="med"/>
          </a:ln>
        </p:spPr>
        <p:txBody>
          <a:bodyPr vert="horz" wrap="square" lIns="91440" tIns="45720" rIns="91440" bIns="45720" numCol="1" anchor="t" anchorCtr="0" compatLnSpc="1">
            <a:prstTxWarp prst="textNoShape">
              <a:avLst/>
            </a:prstTxWarp>
          </a:bodyPr>
          <a:lstStyle/>
          <a:p>
            <a:endParaRPr lang="zh-TW" altLang="en-US"/>
          </a:p>
        </p:txBody>
      </p:sp>
      <p:sp>
        <p:nvSpPr>
          <p:cNvPr id="10" name="Line 7"/>
          <p:cNvSpPr>
            <a:spLocks noChangeShapeType="1"/>
          </p:cNvSpPr>
          <p:nvPr/>
        </p:nvSpPr>
        <p:spPr bwMode="auto">
          <a:xfrm flipH="1">
            <a:off x="6804248" y="2420888"/>
            <a:ext cx="228600" cy="1587"/>
          </a:xfrm>
          <a:prstGeom prst="line">
            <a:avLst/>
          </a:prstGeom>
          <a:noFill/>
          <a:ln w="28575">
            <a:solidFill>
              <a:srgbClr val="000080"/>
            </a:solidFill>
            <a:prstDash val="sysDot"/>
            <a:round/>
            <a:headEnd type="diamond" w="med" len="med"/>
            <a:tailEnd type="triangle" w="med" len="med"/>
          </a:ln>
        </p:spPr>
        <p:txBody>
          <a:bodyPr vert="horz" wrap="square" lIns="91440" tIns="45720" rIns="91440" bIns="45720" numCol="1" anchor="t" anchorCtr="0" compatLnSpc="1">
            <a:prstTxWarp prst="textNoShape">
              <a:avLst/>
            </a:prstTxWarp>
          </a:bodyPr>
          <a:lstStyle/>
          <a:p>
            <a:endParaRPr lang="zh-TW" altLang="en-US"/>
          </a:p>
        </p:txBody>
      </p:sp>
      <p:sp>
        <p:nvSpPr>
          <p:cNvPr id="11" name="Line 8"/>
          <p:cNvSpPr>
            <a:spLocks noChangeShapeType="1"/>
          </p:cNvSpPr>
          <p:nvPr/>
        </p:nvSpPr>
        <p:spPr bwMode="auto">
          <a:xfrm>
            <a:off x="7092280" y="2420888"/>
            <a:ext cx="0" cy="1584175"/>
          </a:xfrm>
          <a:prstGeom prst="line">
            <a:avLst/>
          </a:prstGeom>
          <a:noFill/>
          <a:ln w="28575">
            <a:solidFill>
              <a:srgbClr val="000080"/>
            </a:solidFill>
            <a:prstDash val="sysDot"/>
            <a:round/>
            <a:headEnd/>
            <a:tailEnd/>
          </a:ln>
        </p:spPr>
        <p:txBody>
          <a:bodyPr vert="horz" wrap="square" lIns="91440" tIns="45720" rIns="91440" bIns="45720" numCol="1" anchor="t" anchorCtr="0" compatLnSpc="1">
            <a:prstTxWarp prst="textNoShape">
              <a:avLst/>
            </a:prstTxWarp>
          </a:bodyPr>
          <a:lstStyle/>
          <a:p>
            <a:endParaRPr lang="zh-TW" altLang="en-US"/>
          </a:p>
        </p:txBody>
      </p:sp>
      <p:sp>
        <p:nvSpPr>
          <p:cNvPr id="12" name="Text Box 3"/>
          <p:cNvSpPr txBox="1">
            <a:spLocks noChangeArrowheads="1"/>
          </p:cNvSpPr>
          <p:nvPr/>
        </p:nvSpPr>
        <p:spPr bwMode="auto">
          <a:xfrm>
            <a:off x="7164288" y="1988840"/>
            <a:ext cx="1428760" cy="22322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lgn="just">
              <a:lnSpc>
                <a:spcPts val="2000"/>
              </a:lnSpc>
            </a:pPr>
            <a:r>
              <a:rPr lang="zh-TW" altLang="zh-TW" sz="1800" b="1" dirty="0" smtClean="0">
                <a:solidFill>
                  <a:srgbClr val="000080"/>
                </a:solidFill>
                <a:latin typeface="微軟正黑體" panose="020B0604030504040204" pitchFamily="34" charset="-120"/>
                <a:ea typeface="微軟正黑體" panose="020B0604030504040204" pitchFamily="34" charset="-120"/>
                <a:cs typeface="新細明體" pitchFamily="18" charset="-120"/>
              </a:rPr>
              <a:t>農業所需產、製、儲、銷及休閒等相關農業設施所需用地，</a:t>
            </a:r>
            <a:r>
              <a:rPr lang="zh-TW" altLang="zh-TW" sz="1800" b="1" u="sng" dirty="0" smtClean="0">
                <a:solidFill>
                  <a:srgbClr val="FF0000"/>
                </a:solidFill>
                <a:latin typeface="微軟正黑體" panose="020B0604030504040204" pitchFamily="34" charset="-120"/>
                <a:ea typeface="微軟正黑體" panose="020B0604030504040204" pitchFamily="34" charset="-120"/>
                <a:cs typeface="新細明體" pitchFamily="18" charset="-120"/>
              </a:rPr>
              <a:t>僅須提出區位之無可替代性說明</a:t>
            </a:r>
            <a:r>
              <a:rPr lang="zh-TW" altLang="zh-TW" sz="1800" u="sng" dirty="0" smtClean="0">
                <a:solidFill>
                  <a:srgbClr val="FF0000"/>
                </a:solidFill>
                <a:latin typeface="微軟正黑體" panose="020B0604030504040204" pitchFamily="34" charset="-120"/>
                <a:ea typeface="微軟正黑體" panose="020B0604030504040204" pitchFamily="34" charset="-120"/>
              </a:rPr>
              <a:t>。</a:t>
            </a:r>
            <a:endParaRPr lang="zh-TW" altLang="zh-TW" sz="1800" b="1" u="sng" dirty="0" smtClean="0">
              <a:solidFill>
                <a:srgbClr val="FF0000"/>
              </a:solidFill>
              <a:latin typeface="微軟正黑體" panose="020B0604030504040204" pitchFamily="34" charset="-120"/>
              <a:ea typeface="微軟正黑體" panose="020B0604030504040204" pitchFamily="34" charset="-120"/>
              <a:cs typeface="新細明體" pitchFamily="18" charset="-120"/>
            </a:endParaRPr>
          </a:p>
        </p:txBody>
      </p:sp>
      <p:sp>
        <p:nvSpPr>
          <p:cNvPr id="13" name="Text Box 3"/>
          <p:cNvSpPr txBox="1">
            <a:spLocks noChangeArrowheads="1"/>
          </p:cNvSpPr>
          <p:nvPr/>
        </p:nvSpPr>
        <p:spPr bwMode="auto">
          <a:xfrm>
            <a:off x="7236296" y="4725144"/>
            <a:ext cx="1428760" cy="136815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lgn="just">
              <a:lnSpc>
                <a:spcPts val="2000"/>
              </a:lnSpc>
            </a:pPr>
            <a:r>
              <a:rPr lang="zh-TW" altLang="zh-TW" sz="1800" b="1" dirty="0" smtClean="0">
                <a:solidFill>
                  <a:srgbClr val="000080"/>
                </a:solidFill>
                <a:latin typeface="微軟正黑體" panose="020B0604030504040204" pitchFamily="34" charset="-120"/>
                <a:ea typeface="微軟正黑體" panose="020B0604030504040204" pitchFamily="34" charset="-120"/>
                <a:cs typeface="新細明體" pitchFamily="18" charset="-120"/>
              </a:rPr>
              <a:t>配合修正規定第五點之修正文字，明定</a:t>
            </a:r>
            <a:r>
              <a:rPr lang="zh-TW" altLang="zh-TW" sz="1800" b="1" u="sng" dirty="0" smtClean="0">
                <a:solidFill>
                  <a:srgbClr val="FF0000"/>
                </a:solidFill>
                <a:latin typeface="微軟正黑體" panose="020B0604030504040204" pitchFamily="34" charset="-120"/>
                <a:ea typeface="微軟正黑體" panose="020B0604030504040204" pitchFamily="34" charset="-120"/>
                <a:cs typeface="新細明體" pitchFamily="18" charset="-120"/>
              </a:rPr>
              <a:t>由水利單位審查</a:t>
            </a:r>
          </a:p>
        </p:txBody>
      </p:sp>
      <p:sp>
        <p:nvSpPr>
          <p:cNvPr id="14" name="Line 4"/>
          <p:cNvSpPr>
            <a:spLocks noChangeShapeType="1"/>
          </p:cNvSpPr>
          <p:nvPr/>
        </p:nvSpPr>
        <p:spPr bwMode="auto">
          <a:xfrm flipH="1">
            <a:off x="6804247" y="5226796"/>
            <a:ext cx="455859" cy="2403"/>
          </a:xfrm>
          <a:prstGeom prst="line">
            <a:avLst/>
          </a:prstGeom>
          <a:noFill/>
          <a:ln w="28575">
            <a:solidFill>
              <a:srgbClr val="000080"/>
            </a:solidFill>
            <a:prstDash val="sysDot"/>
            <a:round/>
            <a:headEnd type="diamond" w="med" len="med"/>
            <a:tailEnd type="triangle" w="med" len="med"/>
          </a:ln>
        </p:spPr>
        <p:txBody>
          <a:bodyPr vert="horz" wrap="square" lIns="91440" tIns="45720" rIns="91440" bIns="45720" numCol="1" anchor="t" anchorCtr="0" compatLnSpc="1">
            <a:prstTxWarp prst="textNoShape">
              <a:avLst/>
            </a:prstTxWarp>
          </a:bodyPr>
          <a:lstStyle/>
          <a:p>
            <a:endParaRPr lang="zh-TW" alt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59</a:t>
            </a:fld>
            <a:endParaRPr lang="en-US" altLang="zh-TW" dirty="0"/>
          </a:p>
        </p:txBody>
      </p:sp>
      <p:sp>
        <p:nvSpPr>
          <p:cNvPr id="5" name="Rectangle 66"/>
          <p:cNvSpPr>
            <a:spLocks noChangeArrowheads="1"/>
          </p:cNvSpPr>
          <p:nvPr/>
        </p:nvSpPr>
        <p:spPr bwMode="auto">
          <a:xfrm>
            <a:off x="94982" y="188913"/>
            <a:ext cx="8964612"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zh-TW" sz="3600" b="1" dirty="0" smtClean="0"/>
              <a:t>農業主管機關同意農業用地變更使用審查表</a:t>
            </a:r>
            <a:endParaRPr lang="zh-TW" altLang="en-US" sz="3600" b="1" dirty="0">
              <a:solidFill>
                <a:schemeClr val="tx1"/>
              </a:solidFill>
              <a:latin typeface="標楷體" pitchFamily="65" charset="-120"/>
              <a:sym typeface="Webdings" pitchFamily="18" charset="2"/>
            </a:endParaRPr>
          </a:p>
        </p:txBody>
      </p:sp>
      <p:graphicFrame>
        <p:nvGraphicFramePr>
          <p:cNvPr id="7" name="表格 6"/>
          <p:cNvGraphicFramePr>
            <a:graphicFrameLocks noGrp="1"/>
          </p:cNvGraphicFramePr>
          <p:nvPr>
            <p:extLst>
              <p:ext uri="{D42A27DB-BD31-4B8C-83A1-F6EECF244321}">
                <p14:modId xmlns:p14="http://schemas.microsoft.com/office/powerpoint/2010/main" val="831626298"/>
              </p:ext>
            </p:extLst>
          </p:nvPr>
        </p:nvGraphicFramePr>
        <p:xfrm>
          <a:off x="467545" y="1340768"/>
          <a:ext cx="6408712" cy="4883472"/>
        </p:xfrm>
        <a:graphic>
          <a:graphicData uri="http://schemas.openxmlformats.org/drawingml/2006/table">
            <a:tbl>
              <a:tblPr/>
              <a:tblGrid>
                <a:gridCol w="792087"/>
                <a:gridCol w="5616625"/>
              </a:tblGrid>
              <a:tr h="598220">
                <a:tc>
                  <a:txBody>
                    <a:bodyPr/>
                    <a:lstStyle/>
                    <a:p>
                      <a:pPr algn="ctr">
                        <a:lnSpc>
                          <a:spcPts val="2500"/>
                        </a:lnSpc>
                        <a:spcAft>
                          <a:spcPts val="0"/>
                        </a:spcAft>
                        <a:tabLst>
                          <a:tab pos="3581400" algn="l"/>
                        </a:tabLst>
                      </a:pPr>
                      <a:r>
                        <a:rPr lang="zh-TW" altLang="en-US" sz="2400" b="1" kern="1200" dirty="0" smtClean="0">
                          <a:solidFill>
                            <a:schemeClr val="dk1"/>
                          </a:solidFill>
                          <a:latin typeface="標楷體" pitchFamily="65" charset="-120"/>
                          <a:ea typeface="標楷體" pitchFamily="65" charset="-120"/>
                          <a:cs typeface="+mn-cs"/>
                        </a:rPr>
                        <a:t>審查單位</a:t>
                      </a:r>
                      <a:endParaRPr lang="zh-TW" altLang="en-US" sz="2400" b="1" kern="1200" dirty="0">
                        <a:solidFill>
                          <a:schemeClr val="dk1"/>
                        </a:solidFill>
                        <a:latin typeface="標楷體" pitchFamily="65" charset="-120"/>
                        <a:ea typeface="標楷體" pitchFamily="65" charset="-120"/>
                        <a:cs typeface="+mn-cs"/>
                      </a:endParaRP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tabLst>
                          <a:tab pos="3581400" algn="l"/>
                        </a:tabLst>
                      </a:pPr>
                      <a:r>
                        <a:rPr lang="zh-TW" altLang="en-US" sz="2400" b="1" kern="1200" dirty="0">
                          <a:solidFill>
                            <a:schemeClr val="dk1"/>
                          </a:solidFill>
                          <a:latin typeface="標楷體" pitchFamily="65" charset="-120"/>
                          <a:ea typeface="標楷體" pitchFamily="65" charset="-120"/>
                          <a:cs typeface="+mn-cs"/>
                        </a:rPr>
                        <a:t>審  </a:t>
                      </a:r>
                      <a:r>
                        <a:rPr lang="en-US" altLang="en-US" sz="2400" b="1" kern="1200" dirty="0">
                          <a:solidFill>
                            <a:schemeClr val="dk1"/>
                          </a:solidFill>
                          <a:latin typeface="標楷體" pitchFamily="65" charset="-120"/>
                          <a:ea typeface="標楷體" pitchFamily="65" charset="-120"/>
                          <a:cs typeface="+mn-cs"/>
                        </a:rPr>
                        <a:t>  </a:t>
                      </a:r>
                      <a:r>
                        <a:rPr lang="zh-TW" altLang="en-US" sz="2400" b="1" kern="1200" dirty="0">
                          <a:solidFill>
                            <a:schemeClr val="dk1"/>
                          </a:solidFill>
                          <a:latin typeface="標楷體" pitchFamily="65" charset="-120"/>
                          <a:ea typeface="標楷體" pitchFamily="65" charset="-120"/>
                          <a:cs typeface="+mn-cs"/>
                        </a:rPr>
                        <a:t>查</a:t>
                      </a:r>
                      <a:r>
                        <a:rPr lang="en-US" altLang="en-US" sz="2400" b="1" kern="1200" dirty="0">
                          <a:solidFill>
                            <a:schemeClr val="dk1"/>
                          </a:solidFill>
                          <a:latin typeface="標楷體" pitchFamily="65" charset="-120"/>
                          <a:ea typeface="標楷體" pitchFamily="65" charset="-120"/>
                          <a:cs typeface="+mn-cs"/>
                        </a:rPr>
                        <a:t>    </a:t>
                      </a:r>
                      <a:r>
                        <a:rPr lang="zh-TW" altLang="en-US" sz="2400" b="1" kern="1200" dirty="0">
                          <a:solidFill>
                            <a:schemeClr val="dk1"/>
                          </a:solidFill>
                          <a:latin typeface="標楷體" pitchFamily="65" charset="-120"/>
                          <a:ea typeface="標楷體" pitchFamily="65" charset="-120"/>
                          <a:cs typeface="+mn-cs"/>
                        </a:rPr>
                        <a:t>項</a:t>
                      </a:r>
                      <a:r>
                        <a:rPr lang="en-US" altLang="en-US" sz="2400" b="1" kern="1200" dirty="0">
                          <a:solidFill>
                            <a:schemeClr val="dk1"/>
                          </a:solidFill>
                          <a:latin typeface="標楷體" pitchFamily="65" charset="-120"/>
                          <a:ea typeface="標楷體" pitchFamily="65" charset="-120"/>
                          <a:cs typeface="+mn-cs"/>
                        </a:rPr>
                        <a:t>    </a:t>
                      </a:r>
                      <a:r>
                        <a:rPr lang="zh-TW" altLang="en-US" sz="2400" b="1" kern="1200" dirty="0">
                          <a:solidFill>
                            <a:schemeClr val="dk1"/>
                          </a:solidFill>
                          <a:latin typeface="標楷體" pitchFamily="65" charset="-120"/>
                          <a:ea typeface="標楷體" pitchFamily="65" charset="-120"/>
                          <a:cs typeface="+mn-cs"/>
                        </a:rPr>
                        <a:t>目</a:t>
                      </a: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7330">
                <a:tc rowSpan="2">
                  <a:txBody>
                    <a:bodyPr/>
                    <a:lstStyle/>
                    <a:p>
                      <a:pPr algn="ctr">
                        <a:lnSpc>
                          <a:spcPts val="2500"/>
                        </a:lnSpc>
                        <a:spcAft>
                          <a:spcPts val="0"/>
                        </a:spcAft>
                        <a:tabLst>
                          <a:tab pos="3581400" algn="l"/>
                        </a:tabLst>
                      </a:pPr>
                      <a:r>
                        <a:rPr lang="zh-TW" altLang="en-US" sz="2400" b="1" kern="1200" dirty="0" smtClean="0">
                          <a:solidFill>
                            <a:schemeClr val="dk1"/>
                          </a:solidFill>
                          <a:latin typeface="標楷體" pitchFamily="65" charset="-120"/>
                          <a:ea typeface="標楷體" pitchFamily="65" charset="-120"/>
                          <a:cs typeface="+mn-cs"/>
                        </a:rPr>
                        <a:t>地政</a:t>
                      </a:r>
                      <a:endParaRPr lang="zh-TW" altLang="en-US" sz="2400" b="1" kern="1200" dirty="0">
                        <a:solidFill>
                          <a:schemeClr val="dk1"/>
                        </a:solidFill>
                        <a:latin typeface="標楷體" pitchFamily="65" charset="-120"/>
                        <a:ea typeface="標楷體" pitchFamily="65" charset="-120"/>
                        <a:cs typeface="+mn-cs"/>
                      </a:endParaRP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0" indent="-355600" algn="just">
                        <a:lnSpc>
                          <a:spcPts val="2500"/>
                        </a:lnSpc>
                        <a:spcAft>
                          <a:spcPts val="0"/>
                        </a:spcAft>
                        <a:tabLst>
                          <a:tab pos="3581400" algn="l"/>
                        </a:tabLst>
                      </a:pPr>
                      <a:r>
                        <a:rPr lang="en-US" sz="2400" kern="100" dirty="0">
                          <a:solidFill>
                            <a:schemeClr val="tx1"/>
                          </a:solidFill>
                          <a:latin typeface="標楷體"/>
                          <a:ea typeface="新細明體"/>
                        </a:rPr>
                        <a:t>1.</a:t>
                      </a:r>
                      <a:r>
                        <a:rPr lang="zh-TW" sz="2400" u="sng" kern="100" dirty="0">
                          <a:solidFill>
                            <a:schemeClr val="tx1"/>
                          </a:solidFill>
                          <a:latin typeface="Times New Roman"/>
                          <a:ea typeface="標楷體"/>
                        </a:rPr>
                        <a:t>申請事業計畫是否達送區域計畫擬定機關審議規模</a:t>
                      </a:r>
                      <a:endParaRPr lang="zh-TW" sz="2400" kern="100" dirty="0">
                        <a:solidFill>
                          <a:schemeClr val="tx1"/>
                        </a:solidFill>
                        <a:latin typeface="Times New Roman"/>
                        <a:ea typeface="新細明體"/>
                      </a:endParaRP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2722">
                <a:tc vMerge="1">
                  <a:txBody>
                    <a:bodyPr/>
                    <a:lstStyle/>
                    <a:p>
                      <a:endParaRPr lang="zh-TW" altLang="en-US"/>
                    </a:p>
                  </a:txBody>
                  <a:tcPr/>
                </a:tc>
                <a:tc>
                  <a:txBody>
                    <a:bodyPr/>
                    <a:lstStyle/>
                    <a:p>
                      <a:pPr marL="355600" indent="-271463" algn="just" defTabSz="914400" rtl="0" eaLnBrk="1" latinLnBrk="0" hangingPunct="1">
                        <a:lnSpc>
                          <a:spcPts val="2500"/>
                        </a:lnSpc>
                        <a:spcAft>
                          <a:spcPts val="0"/>
                        </a:spcAft>
                        <a:tabLst>
                          <a:tab pos="273050" algn="l"/>
                          <a:tab pos="3581400" algn="l"/>
                        </a:tabLst>
                      </a:pPr>
                      <a:r>
                        <a:rPr lang="en-US" sz="2400" kern="100" dirty="0">
                          <a:solidFill>
                            <a:schemeClr val="tx1"/>
                          </a:solidFill>
                          <a:latin typeface="標楷體" pitchFamily="65" charset="-120"/>
                          <a:ea typeface="標楷體" pitchFamily="65" charset="-120"/>
                          <a:cs typeface="+mn-cs"/>
                        </a:rPr>
                        <a:t>2.</a:t>
                      </a:r>
                      <a:r>
                        <a:rPr lang="zh-TW" sz="2400" u="sng" kern="100" dirty="0">
                          <a:solidFill>
                            <a:schemeClr val="tx1"/>
                          </a:solidFill>
                          <a:latin typeface="標楷體" pitchFamily="65" charset="-120"/>
                          <a:ea typeface="標楷體" pitchFamily="65" charset="-120"/>
                          <a:cs typeface="+mn-cs"/>
                        </a:rPr>
                        <a:t>擬使用土地權屬及編定情形與登記簿謄本是否相符</a:t>
                      </a: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080">
                <a:tc rowSpan="3">
                  <a:txBody>
                    <a:bodyPr/>
                    <a:lstStyle/>
                    <a:p>
                      <a:pPr algn="ctr">
                        <a:lnSpc>
                          <a:spcPts val="2500"/>
                        </a:lnSpc>
                        <a:spcAft>
                          <a:spcPts val="0"/>
                        </a:spcAft>
                        <a:tabLst>
                          <a:tab pos="3581400" algn="l"/>
                        </a:tabLst>
                      </a:pPr>
                      <a:r>
                        <a:rPr lang="zh-TW" sz="2400" b="1" kern="100" dirty="0" smtClean="0">
                          <a:solidFill>
                            <a:srgbClr val="000000"/>
                          </a:solidFill>
                          <a:latin typeface="Times New Roman"/>
                          <a:ea typeface="標楷體"/>
                        </a:rPr>
                        <a:t>農務</a:t>
                      </a:r>
                      <a:endParaRPr lang="zh-TW" sz="2400" b="1" kern="100" dirty="0">
                        <a:latin typeface="Times New Roman"/>
                        <a:ea typeface="新細明體"/>
                      </a:endParaRP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0" indent="-366713" algn="just">
                        <a:lnSpc>
                          <a:spcPts val="2500"/>
                        </a:lnSpc>
                        <a:spcAft>
                          <a:spcPts val="0"/>
                        </a:spcAft>
                        <a:tabLst>
                          <a:tab pos="450850" algn="l"/>
                          <a:tab pos="3581400" algn="l"/>
                        </a:tabLst>
                      </a:pPr>
                      <a:r>
                        <a:rPr lang="en-US" sz="2400" kern="100" dirty="0" smtClean="0">
                          <a:solidFill>
                            <a:schemeClr val="tx1"/>
                          </a:solidFill>
                          <a:latin typeface="標楷體"/>
                          <a:ea typeface="新細明體"/>
                        </a:rPr>
                        <a:t>1.</a:t>
                      </a:r>
                      <a:r>
                        <a:rPr lang="zh-TW" sz="2400" kern="100" dirty="0" smtClean="0">
                          <a:solidFill>
                            <a:schemeClr val="tx1"/>
                          </a:solidFill>
                          <a:latin typeface="Times New Roman"/>
                          <a:ea typeface="標楷體"/>
                        </a:rPr>
                        <a:t>是否</a:t>
                      </a:r>
                      <a:r>
                        <a:rPr lang="zh-TW" sz="2400" kern="100" dirty="0">
                          <a:solidFill>
                            <a:schemeClr val="tx1"/>
                          </a:solidFill>
                          <a:latin typeface="Times New Roman"/>
                          <a:ea typeface="標楷體"/>
                        </a:rPr>
                        <a:t>依規定規劃設置隔離綠帶或設施</a:t>
                      </a:r>
                      <a:endParaRPr lang="zh-TW" sz="2400" kern="100" dirty="0">
                        <a:solidFill>
                          <a:schemeClr val="tx1"/>
                        </a:solidFill>
                        <a:latin typeface="Times New Roman"/>
                        <a:ea typeface="新細明體"/>
                      </a:endParaRP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0120">
                <a:tc vMerge="1">
                  <a:txBody>
                    <a:bodyPr/>
                    <a:lstStyle/>
                    <a:p>
                      <a:endParaRPr lang="zh-TW" altLang="en-US"/>
                    </a:p>
                  </a:txBody>
                  <a:tcPr/>
                </a:tc>
                <a:tc>
                  <a:txBody>
                    <a:bodyPr/>
                    <a:lstStyle/>
                    <a:p>
                      <a:pPr marL="450850" indent="-366713" algn="just" defTabSz="914400" rtl="0" eaLnBrk="1" latinLnBrk="0" hangingPunct="1">
                        <a:lnSpc>
                          <a:spcPts val="2500"/>
                        </a:lnSpc>
                        <a:spcAft>
                          <a:spcPts val="0"/>
                        </a:spcAft>
                        <a:tabLst>
                          <a:tab pos="450850" algn="l"/>
                          <a:tab pos="3581400" algn="l"/>
                        </a:tabLst>
                      </a:pPr>
                      <a:r>
                        <a:rPr lang="en-US" sz="2400" kern="100" dirty="0">
                          <a:solidFill>
                            <a:schemeClr val="tx1"/>
                          </a:solidFill>
                          <a:latin typeface="標楷體" pitchFamily="65" charset="-120"/>
                          <a:ea typeface="標楷體" pitchFamily="65" charset="-120"/>
                          <a:cs typeface="+mn-cs"/>
                        </a:rPr>
                        <a:t>2.</a:t>
                      </a:r>
                      <a:r>
                        <a:rPr lang="zh-TW" sz="2400" kern="100" dirty="0">
                          <a:solidFill>
                            <a:schemeClr val="tx1"/>
                          </a:solidFill>
                          <a:latin typeface="標楷體" pitchFamily="65" charset="-120"/>
                          <a:ea typeface="標楷體" pitchFamily="65" charset="-120"/>
                          <a:cs typeface="+mn-cs"/>
                        </a:rPr>
                        <a:t>申請變更範圍內是否夾雜未申請變更之農業用地</a:t>
                      </a:r>
                      <a:r>
                        <a:rPr lang="zh-TW" sz="2400" u="sng" kern="100" dirty="0">
                          <a:solidFill>
                            <a:schemeClr val="tx1"/>
                          </a:solidFill>
                          <a:latin typeface="標楷體" pitchFamily="65" charset="-120"/>
                          <a:ea typeface="標楷體" pitchFamily="65" charset="-120"/>
                          <a:cs typeface="+mn-cs"/>
                        </a:rPr>
                        <a:t>且妨礙其農業經營</a:t>
                      </a: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8220">
                <a:tc vMerge="1">
                  <a:txBody>
                    <a:bodyPr/>
                    <a:lstStyle/>
                    <a:p>
                      <a:endParaRPr lang="zh-TW" altLang="en-US"/>
                    </a:p>
                  </a:txBody>
                  <a:tcPr/>
                </a:tc>
                <a:tc>
                  <a:txBody>
                    <a:bodyPr/>
                    <a:lstStyle/>
                    <a:p>
                      <a:pPr marL="450850" indent="-366713" algn="just" defTabSz="914400" rtl="0" eaLnBrk="1" latinLnBrk="0" hangingPunct="1">
                        <a:lnSpc>
                          <a:spcPts val="2500"/>
                        </a:lnSpc>
                        <a:spcAft>
                          <a:spcPts val="0"/>
                        </a:spcAft>
                        <a:tabLst>
                          <a:tab pos="450850" algn="l"/>
                          <a:tab pos="3581400" algn="l"/>
                        </a:tabLst>
                      </a:pPr>
                      <a:r>
                        <a:rPr lang="en-US" sz="2400" kern="100" dirty="0">
                          <a:solidFill>
                            <a:schemeClr val="tx1"/>
                          </a:solidFill>
                          <a:latin typeface="標楷體" pitchFamily="65" charset="-120"/>
                          <a:ea typeface="標楷體" pitchFamily="65" charset="-120"/>
                          <a:cs typeface="+mn-cs"/>
                        </a:rPr>
                        <a:t>3.</a:t>
                      </a:r>
                      <a:r>
                        <a:rPr lang="zh-TW" sz="2400" kern="100" dirty="0">
                          <a:solidFill>
                            <a:schemeClr val="tx1"/>
                          </a:solidFill>
                          <a:latin typeface="標楷體" pitchFamily="65" charset="-120"/>
                          <a:ea typeface="標楷體" pitchFamily="65" charset="-120"/>
                          <a:cs typeface="+mn-cs"/>
                        </a:rPr>
                        <a:t>是否</a:t>
                      </a:r>
                      <a:r>
                        <a:rPr lang="zh-TW" sz="2400" u="sng" kern="100" dirty="0">
                          <a:solidFill>
                            <a:schemeClr val="tx1"/>
                          </a:solidFill>
                          <a:latin typeface="標楷體" pitchFamily="65" charset="-120"/>
                          <a:ea typeface="標楷體" pitchFamily="65" charset="-120"/>
                          <a:cs typeface="+mn-cs"/>
                        </a:rPr>
                        <a:t>妨礙</a:t>
                      </a:r>
                      <a:r>
                        <a:rPr lang="zh-TW" sz="2400" kern="100" dirty="0">
                          <a:solidFill>
                            <a:schemeClr val="tx1"/>
                          </a:solidFill>
                          <a:latin typeface="標楷體" pitchFamily="65" charset="-120"/>
                          <a:ea typeface="標楷體" pitchFamily="65" charset="-120"/>
                          <a:cs typeface="+mn-cs"/>
                        </a:rPr>
                        <a:t>原有區域性農路通行</a:t>
                      </a: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Text Box 3"/>
          <p:cNvSpPr txBox="1">
            <a:spLocks noChangeArrowheads="1"/>
          </p:cNvSpPr>
          <p:nvPr/>
        </p:nvSpPr>
        <p:spPr bwMode="auto">
          <a:xfrm>
            <a:off x="7236296" y="1268760"/>
            <a:ext cx="1584176" cy="15841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lgn="just">
              <a:lnSpc>
                <a:spcPts val="2000"/>
              </a:lnSpc>
            </a:pPr>
            <a:r>
              <a:rPr lang="zh-TW" altLang="zh-TW" sz="1800" b="1" dirty="0" smtClean="0">
                <a:solidFill>
                  <a:srgbClr val="000080"/>
                </a:solidFill>
                <a:latin typeface="微軟正黑體" panose="020B0604030504040204" pitchFamily="34" charset="-120"/>
                <a:ea typeface="微軟正黑體" panose="020B0604030504040204" pitchFamily="34" charset="-120"/>
                <a:cs typeface="新細明體" pitchFamily="18" charset="-120"/>
              </a:rPr>
              <a:t>是否達送區域計畫擬定機關審議規模，係屬地政法令規範，故明定</a:t>
            </a:r>
            <a:r>
              <a:rPr lang="zh-TW" altLang="en-US" sz="1800" b="1" dirty="0" smtClean="0">
                <a:solidFill>
                  <a:srgbClr val="000080"/>
                </a:solidFill>
                <a:latin typeface="微軟正黑體" panose="020B0604030504040204" pitchFamily="34" charset="-120"/>
                <a:ea typeface="微軟正黑體" panose="020B0604030504040204" pitchFamily="34" charset="-120"/>
                <a:cs typeface="新細明體" pitchFamily="18" charset="-120"/>
              </a:rPr>
              <a:t>由</a:t>
            </a:r>
            <a:r>
              <a:rPr lang="zh-TW" altLang="zh-TW" sz="1800" b="1" dirty="0" smtClean="0">
                <a:solidFill>
                  <a:srgbClr val="000080"/>
                </a:solidFill>
                <a:latin typeface="微軟正黑體" panose="020B0604030504040204" pitchFamily="34" charset="-120"/>
                <a:ea typeface="微軟正黑體" panose="020B0604030504040204" pitchFamily="34" charset="-120"/>
                <a:cs typeface="新細明體" pitchFamily="18" charset="-120"/>
              </a:rPr>
              <a:t>地政單位審查</a:t>
            </a:r>
          </a:p>
        </p:txBody>
      </p:sp>
      <p:sp>
        <p:nvSpPr>
          <p:cNvPr id="8" name="Line 4"/>
          <p:cNvSpPr>
            <a:spLocks noChangeShapeType="1"/>
          </p:cNvSpPr>
          <p:nvPr/>
        </p:nvSpPr>
        <p:spPr bwMode="auto">
          <a:xfrm flipH="1">
            <a:off x="6804248" y="2204864"/>
            <a:ext cx="455859" cy="2403"/>
          </a:xfrm>
          <a:prstGeom prst="line">
            <a:avLst/>
          </a:prstGeom>
          <a:noFill/>
          <a:ln w="28575">
            <a:solidFill>
              <a:srgbClr val="000080"/>
            </a:solidFill>
            <a:prstDash val="sysDot"/>
            <a:round/>
            <a:headEnd type="diamond" w="med" len="med"/>
            <a:tailEnd type="triangle" w="med" len="med"/>
          </a:ln>
        </p:spPr>
        <p:txBody>
          <a:bodyPr vert="horz" wrap="square" lIns="91440" tIns="45720" rIns="91440" bIns="45720" numCol="1" anchor="t" anchorCtr="0" compatLnSpc="1">
            <a:prstTxWarp prst="textNoShape">
              <a:avLst/>
            </a:prstTxWarp>
          </a:bodyPr>
          <a:lstStyle/>
          <a:p>
            <a:endParaRPr lang="zh-TW" altLang="en-US"/>
          </a:p>
        </p:txBody>
      </p:sp>
      <p:sp>
        <p:nvSpPr>
          <p:cNvPr id="9" name="Text Box 3"/>
          <p:cNvSpPr txBox="1">
            <a:spLocks noChangeArrowheads="1"/>
          </p:cNvSpPr>
          <p:nvPr/>
        </p:nvSpPr>
        <p:spPr bwMode="auto">
          <a:xfrm>
            <a:off x="7308304" y="3212976"/>
            <a:ext cx="1584176" cy="15841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lgn="just">
              <a:lnSpc>
                <a:spcPts val="2000"/>
              </a:lnSpc>
            </a:pPr>
            <a:r>
              <a:rPr lang="zh-TW" altLang="zh-TW" sz="1800" b="1" dirty="0" smtClean="0">
                <a:solidFill>
                  <a:srgbClr val="000080"/>
                </a:solidFill>
                <a:latin typeface="微軟正黑體" panose="020B0604030504040204" pitchFamily="34" charset="-120"/>
                <a:ea typeface="微軟正黑體" panose="020B0604030504040204" pitchFamily="34" charset="-120"/>
                <a:cs typeface="新細明體" pitchFamily="18" charset="-120"/>
              </a:rPr>
              <a:t>增列由地政單位協查</a:t>
            </a:r>
            <a:r>
              <a:rPr lang="zh-TW" altLang="zh-TW" sz="1800" b="1" dirty="0" smtClean="0">
                <a:solidFill>
                  <a:srgbClr val="FF0000"/>
                </a:solidFill>
                <a:latin typeface="微軟正黑體" panose="020B0604030504040204" pitchFamily="34" charset="-120"/>
                <a:ea typeface="微軟正黑體" panose="020B0604030504040204" pitchFamily="34" charset="-120"/>
                <a:cs typeface="新細明體" pitchFamily="18" charset="-120"/>
              </a:rPr>
              <a:t>擬使用土地權屬及編定情形與登記簿謄本是否相符。</a:t>
            </a:r>
          </a:p>
        </p:txBody>
      </p:sp>
      <p:sp>
        <p:nvSpPr>
          <p:cNvPr id="10" name="Line 4"/>
          <p:cNvSpPr>
            <a:spLocks noChangeShapeType="1"/>
          </p:cNvSpPr>
          <p:nvPr/>
        </p:nvSpPr>
        <p:spPr bwMode="auto">
          <a:xfrm flipH="1">
            <a:off x="6804248" y="3501008"/>
            <a:ext cx="455859" cy="2403"/>
          </a:xfrm>
          <a:prstGeom prst="line">
            <a:avLst/>
          </a:prstGeom>
          <a:noFill/>
          <a:ln w="28575">
            <a:solidFill>
              <a:srgbClr val="000080"/>
            </a:solidFill>
            <a:prstDash val="sysDot"/>
            <a:round/>
            <a:headEnd type="diamond" w="med" len="med"/>
            <a:tailEnd type="triangle" w="med" len="med"/>
          </a:ln>
        </p:spPr>
        <p:txBody>
          <a:bodyPr vert="horz" wrap="square" lIns="91440" tIns="45720" rIns="91440" bIns="45720" numCol="1" anchor="t" anchorCtr="0" compatLnSpc="1">
            <a:prstTxWarp prst="textNoShape">
              <a:avLst/>
            </a:prstTxWarp>
          </a:bodyPr>
          <a:lstStyle/>
          <a:p>
            <a:endParaRPr lang="zh-TW"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8371" y="188640"/>
            <a:ext cx="1801341" cy="504056"/>
          </a:xfrm>
        </p:spPr>
        <p:txBody>
          <a:bodyPr>
            <a:normAutofit fontScale="77500" lnSpcReduction="20000"/>
          </a:bodyPr>
          <a:lstStyle/>
          <a:p>
            <a:pPr eaLnBrk="1" hangingPunct="1">
              <a:lnSpc>
                <a:spcPct val="140000"/>
              </a:lnSpc>
              <a:spcBef>
                <a:spcPts val="600"/>
              </a:spcBef>
              <a:buFont typeface="Wingdings" pitchFamily="2" charset="2"/>
              <a:buChar char="l"/>
              <a:defRPr/>
            </a:pPr>
            <a:r>
              <a:rPr lang="zh-TW" altLang="en-US" sz="2800" b="1" dirty="0">
                <a:solidFill>
                  <a:srgbClr val="336600"/>
                </a:solidFill>
                <a:latin typeface="標楷體" pitchFamily="65" charset="-120"/>
                <a:ea typeface="標楷體" pitchFamily="65" charset="-120"/>
              </a:rPr>
              <a:t>相關函釋</a:t>
            </a:r>
            <a:endParaRPr lang="en-US" altLang="zh-TW" sz="2800" b="1" dirty="0" smtClean="0">
              <a:solidFill>
                <a:srgbClr val="336600"/>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6</a:t>
            </a:fld>
            <a:endParaRPr lang="en-US" altLang="zh-TW" dirty="0"/>
          </a:p>
        </p:txBody>
      </p:sp>
      <p:sp>
        <p:nvSpPr>
          <p:cNvPr id="13" name="圓角矩形 21"/>
          <p:cNvSpPr>
            <a:spLocks noChangeArrowheads="1"/>
          </p:cNvSpPr>
          <p:nvPr/>
        </p:nvSpPr>
        <p:spPr bwMode="auto">
          <a:xfrm>
            <a:off x="178371" y="764704"/>
            <a:ext cx="8642102" cy="5544616"/>
          </a:xfrm>
          <a:prstGeom prst="roundRect">
            <a:avLst>
              <a:gd name="adj" fmla="val 16667"/>
            </a:avLst>
          </a:prstGeom>
          <a:solidFill>
            <a:srgbClr val="FFFF99">
              <a:alpha val="2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algn="l">
              <a:lnSpc>
                <a:spcPts val="2200"/>
              </a:lnSpc>
              <a:buFont typeface="Wingdings" panose="05000000000000000000" pitchFamily="2" charset="2"/>
              <a:buChar char="l"/>
            </a:pPr>
            <a:r>
              <a:rPr kumimoji="0" lang="zh-TW" altLang="en-US" b="1" dirty="0">
                <a:solidFill>
                  <a:srgbClr val="336600"/>
                </a:solidFill>
                <a:latin typeface="標楷體" pitchFamily="65" charset="-120"/>
              </a:rPr>
              <a:t>暫未編定用地是否需徵得農業主管機關同意</a:t>
            </a:r>
            <a:endParaRPr kumimoji="0" lang="en-US" altLang="zh-TW" b="1" dirty="0">
              <a:solidFill>
                <a:srgbClr val="336600"/>
              </a:solidFill>
              <a:latin typeface="標楷體" pitchFamily="65" charset="-120"/>
            </a:endParaRPr>
          </a:p>
          <a:p>
            <a:pPr marL="357188" indent="-357188" algn="just">
              <a:buFont typeface="Wingdings" panose="05000000000000000000" pitchFamily="2" charset="2"/>
              <a:buChar char="Ø"/>
            </a:pPr>
            <a:r>
              <a:rPr lang="zh-TW" altLang="en-US" dirty="0"/>
              <a:t>變更</a:t>
            </a:r>
            <a:r>
              <a:rPr lang="zh-TW" altLang="en-US" dirty="0" smtClean="0"/>
              <a:t>要點第</a:t>
            </a:r>
            <a:r>
              <a:rPr lang="en-US" altLang="zh-TW" dirty="0"/>
              <a:t>2</a:t>
            </a:r>
            <a:r>
              <a:rPr lang="zh-TW" altLang="en-US" dirty="0"/>
              <a:t>點第</a:t>
            </a:r>
            <a:r>
              <a:rPr lang="en-US" altLang="zh-TW" dirty="0"/>
              <a:t>2</a:t>
            </a:r>
            <a:r>
              <a:rPr lang="zh-TW" altLang="en-US" dirty="0"/>
              <a:t>款</a:t>
            </a:r>
            <a:r>
              <a:rPr lang="zh-TW" altLang="en-US" dirty="0" smtClean="0"/>
              <a:t>規定，係就</a:t>
            </a:r>
            <a:r>
              <a:rPr lang="zh-TW" altLang="en-US" dirty="0"/>
              <a:t>適用農業用地變更之土地加以規範，經編定</a:t>
            </a:r>
            <a:r>
              <a:rPr lang="zh-TW" altLang="en-US" dirty="0" smtClean="0"/>
              <a:t>為第</a:t>
            </a:r>
            <a:r>
              <a:rPr lang="en-US" altLang="zh-TW" dirty="0" smtClean="0"/>
              <a:t>2</a:t>
            </a:r>
            <a:r>
              <a:rPr lang="zh-TW" altLang="en-US" dirty="0" smtClean="0"/>
              <a:t>款</a:t>
            </a:r>
            <a:r>
              <a:rPr lang="zh-TW" altLang="en-US" dirty="0"/>
              <a:t>規定之使用地類別者，倘擬變更為非農業使用，應依變更要點規定，徵得農業主管機關之</a:t>
            </a:r>
            <a:r>
              <a:rPr lang="zh-TW" altLang="en-US" dirty="0" smtClean="0"/>
              <a:t>同意。</a:t>
            </a:r>
            <a:endParaRPr lang="en-US" altLang="zh-TW" dirty="0"/>
          </a:p>
          <a:p>
            <a:pPr marL="357188" indent="-357188" algn="l">
              <a:buFont typeface="Wingdings" panose="05000000000000000000" pitchFamily="2" charset="2"/>
              <a:buChar char="Ø"/>
            </a:pPr>
            <a:r>
              <a:rPr lang="zh-TW" altLang="en-US" dirty="0">
                <a:latin typeface="標楷體" panose="03000509000000000000" pitchFamily="65" charset="-120"/>
              </a:rPr>
              <a:t>非都市土地暫未編定用地</a:t>
            </a:r>
            <a:r>
              <a:rPr lang="zh-TW" altLang="en-US" dirty="0" smtClean="0">
                <a:latin typeface="標楷體" panose="03000509000000000000" pitchFamily="65" charset="-120"/>
              </a:rPr>
              <a:t>，</a:t>
            </a:r>
            <a:r>
              <a:rPr lang="zh-TW" altLang="en-US" u="sng" dirty="0" smtClean="0">
                <a:solidFill>
                  <a:srgbClr val="660066"/>
                </a:solidFill>
                <a:latin typeface="標楷體" panose="03000509000000000000" pitchFamily="65" charset="-120"/>
              </a:rPr>
              <a:t>在</a:t>
            </a:r>
            <a:r>
              <a:rPr lang="zh-TW" altLang="en-US" u="sng" dirty="0">
                <a:solidFill>
                  <a:srgbClr val="660066"/>
                </a:solidFill>
                <a:latin typeface="標楷體" panose="03000509000000000000" pitchFamily="65" charset="-120"/>
              </a:rPr>
              <a:t>未辦理可利用限度查定前，尚難判定該筆土地之編定情形</a:t>
            </a:r>
            <a:r>
              <a:rPr lang="zh-TW" altLang="en-US" dirty="0">
                <a:latin typeface="標楷體" panose="03000509000000000000" pitchFamily="65" charset="-120"/>
              </a:rPr>
              <a:t>，故建議</a:t>
            </a:r>
            <a:r>
              <a:rPr lang="zh-TW" altLang="en-US" u="sng" dirty="0">
                <a:solidFill>
                  <a:srgbClr val="660066"/>
                </a:solidFill>
                <a:latin typeface="標楷體" panose="03000509000000000000" pitchFamily="65" charset="-120"/>
              </a:rPr>
              <a:t>宜先洽詢貴府地政單位確認該筆土地之使用性質</a:t>
            </a:r>
            <a:r>
              <a:rPr lang="zh-TW" altLang="en-US" dirty="0">
                <a:latin typeface="標楷體" panose="03000509000000000000" pitchFamily="65" charset="-120"/>
              </a:rPr>
              <a:t>，倘屬農業用地之變更使用，即有變更要點之適用</a:t>
            </a:r>
            <a:r>
              <a:rPr lang="zh-TW" altLang="en-US" dirty="0" smtClean="0">
                <a:latin typeface="標楷體" panose="03000509000000000000" pitchFamily="65" charset="-120"/>
              </a:rPr>
              <a:t>。</a:t>
            </a:r>
            <a:endParaRPr lang="en-US" altLang="zh-TW" dirty="0" smtClean="0">
              <a:latin typeface="標楷體" panose="03000509000000000000" pitchFamily="65" charset="-120"/>
            </a:endParaRPr>
          </a:p>
          <a:p>
            <a:pPr marL="357188" indent="-357188" algn="l">
              <a:buFont typeface="Wingdings" panose="05000000000000000000" pitchFamily="2" charset="2"/>
              <a:buChar char="Ø"/>
            </a:pPr>
            <a:r>
              <a:rPr lang="zh-TW" altLang="en-US" dirty="0" smtClean="0">
                <a:latin typeface="標楷體" panose="03000509000000000000" pitchFamily="65" charset="-120"/>
              </a:rPr>
              <a:t>未有使用地類別之土地亦宜洽地政單位確認土地性質。</a:t>
            </a:r>
            <a:endParaRPr lang="en-US" altLang="zh-TW" dirty="0" smtClean="0">
              <a:latin typeface="標楷體" panose="03000509000000000000" pitchFamily="65" charset="-120"/>
            </a:endParaRPr>
          </a:p>
          <a:p>
            <a:pPr marL="357188" indent="-357188" algn="l">
              <a:buFont typeface="Wingdings" panose="05000000000000000000" pitchFamily="2" charset="2"/>
              <a:buChar char="Ø"/>
            </a:pPr>
            <a:r>
              <a:rPr lang="zh-TW" altLang="en-US" dirty="0">
                <a:latin typeface="標楷體" panose="03000509000000000000" pitchFamily="65" charset="-120"/>
              </a:rPr>
              <a:t>依據非都市土地使用管制規則第</a:t>
            </a:r>
            <a:r>
              <a:rPr lang="en-US" altLang="zh-TW" dirty="0">
                <a:latin typeface="標楷體" panose="03000509000000000000" pitchFamily="65" charset="-120"/>
              </a:rPr>
              <a:t>7</a:t>
            </a:r>
            <a:r>
              <a:rPr lang="zh-TW" altLang="en-US" dirty="0">
                <a:latin typeface="標楷體" panose="03000509000000000000" pitchFamily="65" charset="-120"/>
              </a:rPr>
              <a:t>條規定，山坡地範圍內森林區、山坡地保育區</a:t>
            </a:r>
            <a:r>
              <a:rPr lang="zh-TW" altLang="en-US" dirty="0" smtClean="0">
                <a:latin typeface="標楷體" panose="03000509000000000000" pitchFamily="65" charset="-120"/>
              </a:rPr>
              <a:t>及風景區</a:t>
            </a:r>
            <a:r>
              <a:rPr lang="zh-TW" altLang="en-US" dirty="0">
                <a:latin typeface="標楷體" panose="03000509000000000000" pitchFamily="65" charset="-120"/>
              </a:rPr>
              <a:t>之土地，在</a:t>
            </a:r>
            <a:r>
              <a:rPr lang="zh-TW" altLang="en-US" b="1" dirty="0">
                <a:latin typeface="標楷體" panose="03000509000000000000" pitchFamily="65" charset="-120"/>
              </a:rPr>
              <a:t>未編定使用地之類別前，適用林業用地之管制</a:t>
            </a:r>
            <a:r>
              <a:rPr lang="zh-TW" altLang="en-US" dirty="0" smtClean="0">
                <a:latin typeface="標楷體" panose="03000509000000000000" pitchFamily="65" charset="-120"/>
              </a:rPr>
              <a:t>。故</a:t>
            </a:r>
            <a:r>
              <a:rPr lang="zh-TW" altLang="en-US" b="1" u="sng" dirty="0">
                <a:latin typeface="標楷體" panose="03000509000000000000" pitchFamily="65" charset="-120"/>
              </a:rPr>
              <a:t>暫未編</a:t>
            </a:r>
            <a:r>
              <a:rPr lang="zh-TW" altLang="en-US" b="1" u="sng" dirty="0" smtClean="0">
                <a:latin typeface="標楷體" panose="03000509000000000000" pitchFamily="65" charset="-120"/>
              </a:rPr>
              <a:t>定土地，有</a:t>
            </a:r>
            <a:r>
              <a:rPr lang="zh-TW" altLang="en-US" b="1" u="sng" dirty="0" smtClean="0">
                <a:solidFill>
                  <a:srgbClr val="FF0000"/>
                </a:solidFill>
                <a:latin typeface="標楷體" panose="03000509000000000000" pitchFamily="65" charset="-120"/>
              </a:rPr>
              <a:t>本要點規定之適用，亦有本要點第</a:t>
            </a:r>
            <a:r>
              <a:rPr lang="en-US" altLang="zh-TW" b="1" u="sng" dirty="0" smtClean="0">
                <a:solidFill>
                  <a:srgbClr val="FF0000"/>
                </a:solidFill>
                <a:latin typeface="標楷體" panose="03000509000000000000" pitchFamily="65" charset="-120"/>
              </a:rPr>
              <a:t>7</a:t>
            </a:r>
            <a:r>
              <a:rPr lang="zh-TW" altLang="en-US" b="1" u="sng" dirty="0" smtClean="0">
                <a:solidFill>
                  <a:srgbClr val="FF0000"/>
                </a:solidFill>
                <a:latin typeface="標楷體" panose="03000509000000000000" pitchFamily="65" charset="-120"/>
              </a:rPr>
              <a:t>點之</a:t>
            </a:r>
            <a:r>
              <a:rPr lang="en-US" altLang="zh-TW" b="1" u="sng" dirty="0" smtClean="0">
                <a:solidFill>
                  <a:srgbClr val="FF0000"/>
                </a:solidFill>
                <a:latin typeface="標楷體" panose="03000509000000000000" pitchFamily="65" charset="-120"/>
              </a:rPr>
              <a:t>1</a:t>
            </a:r>
            <a:r>
              <a:rPr lang="zh-TW" altLang="en-US" b="1" u="sng" dirty="0" smtClean="0">
                <a:solidFill>
                  <a:srgbClr val="FF0000"/>
                </a:solidFill>
                <a:latin typeface="標楷體" panose="03000509000000000000" pitchFamily="65" charset="-120"/>
              </a:rPr>
              <a:t>規定適用。</a:t>
            </a:r>
            <a:endParaRPr lang="en-US" altLang="zh-TW" b="1" u="sng" dirty="0" smtClean="0">
              <a:solidFill>
                <a:srgbClr val="FF0000"/>
              </a:solidFill>
              <a:latin typeface="標楷體" panose="03000509000000000000" pitchFamily="65" charset="-120"/>
            </a:endParaRPr>
          </a:p>
          <a:p>
            <a:pPr marL="357188" indent="-357188" algn="l">
              <a:buFont typeface="Wingdings" panose="05000000000000000000" pitchFamily="2" charset="2"/>
              <a:buChar char="Ø"/>
            </a:pPr>
            <a:endParaRPr lang="en-US" altLang="zh-TW" b="1" dirty="0">
              <a:solidFill>
                <a:schemeClr val="tx1"/>
              </a:solidFill>
              <a:latin typeface="標楷體" panose="03000509000000000000" pitchFamily="65" charset="-120"/>
            </a:endParaRPr>
          </a:p>
          <a:p>
            <a:pPr marL="357188" indent="-357188" algn="l">
              <a:buFont typeface="Wingdings" panose="05000000000000000000" pitchFamily="2" charset="2"/>
              <a:buChar char="l"/>
            </a:pPr>
            <a:endParaRPr lang="en-US" altLang="zh-TW" dirty="0">
              <a:latin typeface="標楷體" panose="03000509000000000000" pitchFamily="65" charset="-120"/>
            </a:endParaRPr>
          </a:p>
        </p:txBody>
      </p:sp>
    </p:spTree>
    <p:extLst>
      <p:ext uri="{BB962C8B-B14F-4D97-AF65-F5344CB8AC3E}">
        <p14:creationId xmlns:p14="http://schemas.microsoft.com/office/powerpoint/2010/main" val="121647345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60</a:t>
            </a:fld>
            <a:endParaRPr lang="en-US" altLang="zh-TW" dirty="0"/>
          </a:p>
        </p:txBody>
      </p:sp>
      <p:sp>
        <p:nvSpPr>
          <p:cNvPr id="5" name="Rectangle 66"/>
          <p:cNvSpPr>
            <a:spLocks noChangeArrowheads="1"/>
          </p:cNvSpPr>
          <p:nvPr/>
        </p:nvSpPr>
        <p:spPr bwMode="auto">
          <a:xfrm>
            <a:off x="94982" y="188913"/>
            <a:ext cx="8964612"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zh-TW" sz="3600" b="1" dirty="0" smtClean="0"/>
              <a:t>農業主管機關同意農業用地變更使用審查表</a:t>
            </a:r>
            <a:endParaRPr lang="zh-TW" altLang="en-US" sz="3600" b="1" dirty="0">
              <a:solidFill>
                <a:schemeClr val="tx1"/>
              </a:solidFill>
              <a:latin typeface="標楷體" pitchFamily="65" charset="-120"/>
              <a:sym typeface="Webdings" pitchFamily="18" charset="2"/>
            </a:endParaRPr>
          </a:p>
        </p:txBody>
      </p:sp>
      <p:graphicFrame>
        <p:nvGraphicFramePr>
          <p:cNvPr id="7" name="表格 6"/>
          <p:cNvGraphicFramePr>
            <a:graphicFrameLocks noGrp="1"/>
          </p:cNvGraphicFramePr>
          <p:nvPr>
            <p:extLst>
              <p:ext uri="{D42A27DB-BD31-4B8C-83A1-F6EECF244321}">
                <p14:modId xmlns:p14="http://schemas.microsoft.com/office/powerpoint/2010/main" val="1664355832"/>
              </p:ext>
            </p:extLst>
          </p:nvPr>
        </p:nvGraphicFramePr>
        <p:xfrm>
          <a:off x="539552" y="1196752"/>
          <a:ext cx="6336704" cy="5184071"/>
        </p:xfrm>
        <a:graphic>
          <a:graphicData uri="http://schemas.openxmlformats.org/drawingml/2006/table">
            <a:tbl>
              <a:tblPr/>
              <a:tblGrid>
                <a:gridCol w="720080"/>
                <a:gridCol w="5616624"/>
              </a:tblGrid>
              <a:tr h="625480">
                <a:tc>
                  <a:txBody>
                    <a:bodyPr/>
                    <a:lstStyle/>
                    <a:p>
                      <a:pPr algn="ctr">
                        <a:lnSpc>
                          <a:spcPts val="2500"/>
                        </a:lnSpc>
                        <a:spcAft>
                          <a:spcPts val="0"/>
                        </a:spcAft>
                        <a:tabLst>
                          <a:tab pos="3581400" algn="l"/>
                        </a:tabLst>
                      </a:pPr>
                      <a:r>
                        <a:rPr lang="zh-TW" altLang="en-US" sz="2400" b="1" kern="1200" dirty="0" smtClean="0">
                          <a:solidFill>
                            <a:schemeClr val="tx1"/>
                          </a:solidFill>
                          <a:latin typeface="標楷體" pitchFamily="65" charset="-120"/>
                          <a:ea typeface="標楷體" pitchFamily="65" charset="-120"/>
                          <a:cs typeface="+mn-cs"/>
                        </a:rPr>
                        <a:t>審查單位</a:t>
                      </a:r>
                      <a:endParaRPr lang="zh-TW" altLang="en-US" sz="2400" b="1" kern="1200" dirty="0">
                        <a:solidFill>
                          <a:schemeClr val="tx1"/>
                        </a:solidFill>
                        <a:latin typeface="標楷體" pitchFamily="65" charset="-120"/>
                        <a:ea typeface="標楷體" pitchFamily="65" charset="-120"/>
                        <a:cs typeface="+mn-cs"/>
                      </a:endParaRP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tabLst>
                          <a:tab pos="3581400" algn="l"/>
                        </a:tabLst>
                      </a:pPr>
                      <a:r>
                        <a:rPr lang="zh-TW" altLang="en-US" sz="2400" b="1" kern="1200" dirty="0">
                          <a:solidFill>
                            <a:schemeClr val="tx1"/>
                          </a:solidFill>
                          <a:latin typeface="標楷體" pitchFamily="65" charset="-120"/>
                          <a:ea typeface="標楷體" pitchFamily="65" charset="-120"/>
                          <a:cs typeface="+mn-cs"/>
                        </a:rPr>
                        <a:t>審  </a:t>
                      </a:r>
                      <a:r>
                        <a:rPr lang="en-US" altLang="en-US" sz="2400" b="1" kern="1200" dirty="0">
                          <a:solidFill>
                            <a:schemeClr val="tx1"/>
                          </a:solidFill>
                          <a:latin typeface="標楷體" pitchFamily="65" charset="-120"/>
                          <a:ea typeface="標楷體" pitchFamily="65" charset="-120"/>
                          <a:cs typeface="+mn-cs"/>
                        </a:rPr>
                        <a:t>  </a:t>
                      </a:r>
                      <a:r>
                        <a:rPr lang="zh-TW" altLang="en-US" sz="2400" b="1" kern="1200" dirty="0">
                          <a:solidFill>
                            <a:schemeClr val="tx1"/>
                          </a:solidFill>
                          <a:latin typeface="標楷體" pitchFamily="65" charset="-120"/>
                          <a:ea typeface="標楷體" pitchFamily="65" charset="-120"/>
                          <a:cs typeface="+mn-cs"/>
                        </a:rPr>
                        <a:t>查</a:t>
                      </a:r>
                      <a:r>
                        <a:rPr lang="en-US" altLang="en-US" sz="2400" b="1" kern="1200" dirty="0">
                          <a:solidFill>
                            <a:schemeClr val="tx1"/>
                          </a:solidFill>
                          <a:latin typeface="標楷體" pitchFamily="65" charset="-120"/>
                          <a:ea typeface="標楷體" pitchFamily="65" charset="-120"/>
                          <a:cs typeface="+mn-cs"/>
                        </a:rPr>
                        <a:t>    </a:t>
                      </a:r>
                      <a:r>
                        <a:rPr lang="zh-TW" altLang="en-US" sz="2400" b="1" kern="1200" dirty="0">
                          <a:solidFill>
                            <a:schemeClr val="tx1"/>
                          </a:solidFill>
                          <a:latin typeface="標楷體" pitchFamily="65" charset="-120"/>
                          <a:ea typeface="標楷體" pitchFamily="65" charset="-120"/>
                          <a:cs typeface="+mn-cs"/>
                        </a:rPr>
                        <a:t>項</a:t>
                      </a:r>
                      <a:r>
                        <a:rPr lang="en-US" altLang="en-US" sz="2400" b="1" kern="1200" dirty="0">
                          <a:solidFill>
                            <a:schemeClr val="tx1"/>
                          </a:solidFill>
                          <a:latin typeface="標楷體" pitchFamily="65" charset="-120"/>
                          <a:ea typeface="標楷體" pitchFamily="65" charset="-120"/>
                          <a:cs typeface="+mn-cs"/>
                        </a:rPr>
                        <a:t>    </a:t>
                      </a:r>
                      <a:r>
                        <a:rPr lang="zh-TW" altLang="en-US" sz="2400" b="1" kern="1200" dirty="0">
                          <a:solidFill>
                            <a:schemeClr val="tx1"/>
                          </a:solidFill>
                          <a:latin typeface="標楷體" pitchFamily="65" charset="-120"/>
                          <a:ea typeface="標楷體" pitchFamily="65" charset="-120"/>
                          <a:cs typeface="+mn-cs"/>
                        </a:rPr>
                        <a:t>目</a:t>
                      </a: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74720">
                <a:tc rowSpan="4">
                  <a:txBody>
                    <a:bodyPr/>
                    <a:lstStyle/>
                    <a:p>
                      <a:pPr algn="ctr">
                        <a:lnSpc>
                          <a:spcPts val="2500"/>
                        </a:lnSpc>
                        <a:spcAft>
                          <a:spcPts val="0"/>
                        </a:spcAft>
                        <a:tabLst>
                          <a:tab pos="3581400" algn="l"/>
                        </a:tabLst>
                      </a:pPr>
                      <a:r>
                        <a:rPr lang="zh-TW" altLang="en-US" sz="2400" b="1" kern="1200" dirty="0" smtClean="0">
                          <a:solidFill>
                            <a:schemeClr val="tx1"/>
                          </a:solidFill>
                          <a:latin typeface="標楷體" pitchFamily="65" charset="-120"/>
                          <a:ea typeface="標楷體" pitchFamily="65" charset="-120"/>
                          <a:cs typeface="+mn-cs"/>
                        </a:rPr>
                        <a:t>農務</a:t>
                      </a:r>
                      <a:endParaRPr lang="zh-TW" altLang="en-US" sz="2400" b="1" kern="1200" dirty="0">
                        <a:solidFill>
                          <a:schemeClr val="tx1"/>
                        </a:solidFill>
                        <a:latin typeface="標楷體" pitchFamily="65" charset="-120"/>
                        <a:ea typeface="標楷體" pitchFamily="65" charset="-120"/>
                        <a:cs typeface="+mn-cs"/>
                      </a:endParaRP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0" indent="-271463" algn="just" defTabSz="914400" rtl="0" eaLnBrk="1" latinLnBrk="0" hangingPunct="1">
                        <a:lnSpc>
                          <a:spcPts val="2500"/>
                        </a:lnSpc>
                        <a:spcAft>
                          <a:spcPts val="0"/>
                        </a:spcAft>
                        <a:tabLst>
                          <a:tab pos="355600" algn="l"/>
                          <a:tab pos="3581400" algn="l"/>
                        </a:tabLst>
                      </a:pPr>
                      <a:r>
                        <a:rPr lang="en-US" altLang="en-US" sz="2400" kern="100" dirty="0">
                          <a:solidFill>
                            <a:schemeClr val="tx1"/>
                          </a:solidFill>
                          <a:latin typeface="標楷體" pitchFamily="65" charset="-120"/>
                          <a:ea typeface="標楷體" pitchFamily="65" charset="-120"/>
                          <a:cs typeface="+mn-cs"/>
                        </a:rPr>
                        <a:t>4.</a:t>
                      </a:r>
                      <a:r>
                        <a:rPr lang="zh-TW" altLang="en-US" sz="2400" kern="100" dirty="0">
                          <a:solidFill>
                            <a:schemeClr val="tx1"/>
                          </a:solidFill>
                          <a:latin typeface="標楷體" pitchFamily="65" charset="-120"/>
                          <a:ea typeface="標楷體" pitchFamily="65" charset="-120"/>
                          <a:cs typeface="+mn-cs"/>
                        </a:rPr>
                        <a:t>除線狀之公共建設外，申請變更</a:t>
                      </a:r>
                      <a:r>
                        <a:rPr lang="zh-TW" altLang="en-US" sz="2400" kern="100" dirty="0" smtClean="0">
                          <a:solidFill>
                            <a:schemeClr val="tx1"/>
                          </a:solidFill>
                          <a:latin typeface="標楷體" pitchFamily="65" charset="-120"/>
                          <a:ea typeface="標楷體" pitchFamily="65" charset="-120"/>
                          <a:cs typeface="+mn-cs"/>
                        </a:rPr>
                        <a:t>農業用地</a:t>
                      </a:r>
                      <a:r>
                        <a:rPr lang="zh-TW" altLang="en-US" sz="2400" kern="100" dirty="0">
                          <a:solidFill>
                            <a:schemeClr val="tx1"/>
                          </a:solidFill>
                          <a:latin typeface="標楷體" pitchFamily="65" charset="-120"/>
                          <a:ea typeface="標楷體" pitchFamily="65" charset="-120"/>
                          <a:cs typeface="+mn-cs"/>
                        </a:rPr>
                        <a:t>是否辦理部分土地分割，致坵塊零碎不利農業經營</a:t>
                      </a: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2233">
                <a:tc vMerge="1">
                  <a:txBody>
                    <a:bodyPr/>
                    <a:lstStyle/>
                    <a:p>
                      <a:endParaRPr lang="zh-TW" altLang="en-US"/>
                    </a:p>
                  </a:txBody>
                  <a:tcPr/>
                </a:tc>
                <a:tc>
                  <a:txBody>
                    <a:bodyPr/>
                    <a:lstStyle/>
                    <a:p>
                      <a:pPr marL="355600" indent="-273050" algn="just" defTabSz="914400" rtl="0" eaLnBrk="1" latinLnBrk="0" hangingPunct="1">
                        <a:lnSpc>
                          <a:spcPts val="2500"/>
                        </a:lnSpc>
                        <a:spcAft>
                          <a:spcPts val="0"/>
                        </a:spcAft>
                        <a:tabLst>
                          <a:tab pos="3581400" algn="l"/>
                        </a:tabLst>
                      </a:pPr>
                      <a:r>
                        <a:rPr lang="en-US" altLang="en-US" sz="2400" kern="100" dirty="0">
                          <a:solidFill>
                            <a:schemeClr val="tx1"/>
                          </a:solidFill>
                          <a:latin typeface="標楷體" pitchFamily="65" charset="-120"/>
                          <a:ea typeface="標楷體" pitchFamily="65" charset="-120"/>
                          <a:cs typeface="+mn-cs"/>
                        </a:rPr>
                        <a:t>5.</a:t>
                      </a:r>
                      <a:r>
                        <a:rPr lang="zh-TW" altLang="en-US" sz="2400" kern="100" dirty="0">
                          <a:solidFill>
                            <a:schemeClr val="tx1"/>
                          </a:solidFill>
                          <a:latin typeface="標楷體" pitchFamily="65" charset="-120"/>
                          <a:ea typeface="標楷體" pitchFamily="65" charset="-120"/>
                          <a:cs typeface="+mn-cs"/>
                        </a:rPr>
                        <a:t>目的事業主管機關是否就事業設置之必要性與計畫使用農業用地所提區位、面積之必要性、合理性及無可替代性，提出評估意見或具體表示支持意見</a:t>
                      </a: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8182">
                <a:tc vMerge="1">
                  <a:txBody>
                    <a:bodyPr/>
                    <a:lstStyle/>
                    <a:p>
                      <a:endParaRPr lang="zh-TW" altLang="en-US"/>
                    </a:p>
                  </a:txBody>
                  <a:tcPr/>
                </a:tc>
                <a:tc>
                  <a:txBody>
                    <a:bodyPr/>
                    <a:lstStyle/>
                    <a:p>
                      <a:pPr marL="355600" indent="-271463" algn="just" defTabSz="914400" rtl="0" eaLnBrk="1" latinLnBrk="0" hangingPunct="1">
                        <a:lnSpc>
                          <a:spcPts val="2500"/>
                        </a:lnSpc>
                        <a:spcAft>
                          <a:spcPts val="0"/>
                        </a:spcAft>
                        <a:tabLst>
                          <a:tab pos="355600" algn="l"/>
                          <a:tab pos="3581400" algn="l"/>
                        </a:tabLst>
                      </a:pPr>
                      <a:r>
                        <a:rPr lang="en-US" altLang="en-US" sz="2400" kern="100" dirty="0">
                          <a:solidFill>
                            <a:schemeClr val="tx1"/>
                          </a:solidFill>
                          <a:latin typeface="標楷體" pitchFamily="65" charset="-120"/>
                          <a:ea typeface="標楷體" pitchFamily="65" charset="-120"/>
                          <a:cs typeface="+mn-cs"/>
                        </a:rPr>
                        <a:t>6.</a:t>
                      </a:r>
                      <a:r>
                        <a:rPr lang="zh-TW" altLang="en-US" sz="2400" kern="100" dirty="0">
                          <a:solidFill>
                            <a:schemeClr val="tx1"/>
                          </a:solidFill>
                          <a:latin typeface="標楷體" pitchFamily="65" charset="-120"/>
                          <a:ea typeface="標楷體" pitchFamily="65" charset="-120"/>
                          <a:cs typeface="+mn-cs"/>
                        </a:rPr>
                        <a:t>是否有其他依本要點規定不得同意變更使用之情形</a:t>
                      </a: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3936">
                <a:tc vMerge="1">
                  <a:txBody>
                    <a:bodyPr/>
                    <a:lstStyle/>
                    <a:p>
                      <a:endParaRPr lang="zh-TW" altLang="en-US"/>
                    </a:p>
                  </a:txBody>
                  <a:tcPr/>
                </a:tc>
                <a:tc>
                  <a:txBody>
                    <a:bodyPr/>
                    <a:lstStyle/>
                    <a:p>
                      <a:pPr marL="450850" indent="-366713" algn="just" defTabSz="914400" rtl="0" eaLnBrk="1" latinLnBrk="0" hangingPunct="1">
                        <a:lnSpc>
                          <a:spcPts val="2500"/>
                        </a:lnSpc>
                        <a:spcAft>
                          <a:spcPts val="0"/>
                        </a:spcAft>
                        <a:tabLst>
                          <a:tab pos="450850" algn="l"/>
                          <a:tab pos="3581400" algn="l"/>
                        </a:tabLst>
                      </a:pPr>
                      <a:r>
                        <a:rPr lang="en-US" altLang="en-US" sz="2400" kern="100" dirty="0">
                          <a:solidFill>
                            <a:schemeClr val="tx1"/>
                          </a:solidFill>
                          <a:latin typeface="標楷體" pitchFamily="65" charset="-120"/>
                          <a:ea typeface="標楷體" pitchFamily="65" charset="-120"/>
                          <a:cs typeface="+mn-cs"/>
                        </a:rPr>
                        <a:t>7.</a:t>
                      </a:r>
                      <a:r>
                        <a:rPr lang="zh-TW" altLang="en-US" sz="2400" kern="100" dirty="0">
                          <a:solidFill>
                            <a:schemeClr val="tx1"/>
                          </a:solidFill>
                          <a:latin typeface="標楷體" pitchFamily="65" charset="-120"/>
                          <a:ea typeface="標楷體" pitchFamily="65" charset="-120"/>
                          <a:cs typeface="+mn-cs"/>
                        </a:rPr>
                        <a:t>是否有其他影響農業生產環境之事項</a:t>
                      </a: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61</a:t>
            </a:fld>
            <a:endParaRPr lang="en-US" altLang="zh-TW" dirty="0"/>
          </a:p>
        </p:txBody>
      </p:sp>
      <p:sp>
        <p:nvSpPr>
          <p:cNvPr id="5" name="Rectangle 66"/>
          <p:cNvSpPr>
            <a:spLocks noChangeArrowheads="1"/>
          </p:cNvSpPr>
          <p:nvPr/>
        </p:nvSpPr>
        <p:spPr bwMode="auto">
          <a:xfrm>
            <a:off x="94982" y="188913"/>
            <a:ext cx="8964612"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zh-TW" sz="3600" b="1" dirty="0" smtClean="0"/>
              <a:t>農業主管機關同意農業用地變更使用審查表</a:t>
            </a:r>
            <a:endParaRPr lang="zh-TW" altLang="en-US" sz="3600" b="1" dirty="0">
              <a:solidFill>
                <a:schemeClr val="tx1"/>
              </a:solidFill>
              <a:latin typeface="標楷體" pitchFamily="65" charset="-120"/>
              <a:sym typeface="Webdings" pitchFamily="18" charset="2"/>
            </a:endParaRPr>
          </a:p>
        </p:txBody>
      </p:sp>
      <p:graphicFrame>
        <p:nvGraphicFramePr>
          <p:cNvPr id="7" name="表格 6"/>
          <p:cNvGraphicFramePr>
            <a:graphicFrameLocks noGrp="1"/>
          </p:cNvGraphicFramePr>
          <p:nvPr/>
        </p:nvGraphicFramePr>
        <p:xfrm>
          <a:off x="539552" y="1772816"/>
          <a:ext cx="6264696" cy="3528392"/>
        </p:xfrm>
        <a:graphic>
          <a:graphicData uri="http://schemas.openxmlformats.org/drawingml/2006/table">
            <a:tbl>
              <a:tblPr/>
              <a:tblGrid>
                <a:gridCol w="792088"/>
                <a:gridCol w="5472608"/>
              </a:tblGrid>
              <a:tr h="691590">
                <a:tc>
                  <a:txBody>
                    <a:bodyPr/>
                    <a:lstStyle/>
                    <a:p>
                      <a:pPr algn="ctr">
                        <a:lnSpc>
                          <a:spcPts val="2500"/>
                        </a:lnSpc>
                        <a:spcAft>
                          <a:spcPts val="0"/>
                        </a:spcAft>
                        <a:tabLst>
                          <a:tab pos="3581400" algn="l"/>
                        </a:tabLst>
                      </a:pPr>
                      <a:r>
                        <a:rPr lang="zh-TW" sz="2400" b="1" kern="100" dirty="0" smtClean="0">
                          <a:solidFill>
                            <a:schemeClr val="tx1"/>
                          </a:solidFill>
                          <a:latin typeface="Times New Roman"/>
                          <a:ea typeface="標楷體"/>
                        </a:rPr>
                        <a:t>審查單位</a:t>
                      </a:r>
                      <a:endParaRPr lang="zh-TW" sz="2400" b="1" kern="100" dirty="0">
                        <a:solidFill>
                          <a:schemeClr val="tx1"/>
                        </a:solidFill>
                        <a:latin typeface="Times New Roman"/>
                        <a:ea typeface="新細明體"/>
                      </a:endParaRP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tabLst>
                          <a:tab pos="3581400" algn="l"/>
                        </a:tabLst>
                      </a:pPr>
                      <a:r>
                        <a:rPr lang="zh-TW" sz="2400" kern="100" dirty="0">
                          <a:solidFill>
                            <a:schemeClr val="tx1"/>
                          </a:solidFill>
                          <a:latin typeface="Times New Roman"/>
                          <a:ea typeface="標楷體"/>
                        </a:rPr>
                        <a:t>審  </a:t>
                      </a:r>
                      <a:r>
                        <a:rPr lang="en-US" sz="2400" kern="100" dirty="0">
                          <a:solidFill>
                            <a:schemeClr val="tx1"/>
                          </a:solidFill>
                          <a:latin typeface="Times New Roman"/>
                          <a:ea typeface="標楷體"/>
                        </a:rPr>
                        <a:t>  </a:t>
                      </a:r>
                      <a:r>
                        <a:rPr lang="zh-TW" sz="2400" b="1" kern="100" dirty="0">
                          <a:solidFill>
                            <a:schemeClr val="tx1"/>
                          </a:solidFill>
                          <a:latin typeface="Times New Roman"/>
                          <a:ea typeface="標楷體"/>
                        </a:rPr>
                        <a:t>查</a:t>
                      </a:r>
                      <a:r>
                        <a:rPr lang="en-US" sz="2400" kern="100" dirty="0">
                          <a:solidFill>
                            <a:schemeClr val="tx1"/>
                          </a:solidFill>
                          <a:latin typeface="Times New Roman"/>
                          <a:ea typeface="標楷體"/>
                        </a:rPr>
                        <a:t>    </a:t>
                      </a:r>
                      <a:r>
                        <a:rPr lang="zh-TW" sz="2400" kern="100" dirty="0">
                          <a:solidFill>
                            <a:schemeClr val="tx1"/>
                          </a:solidFill>
                          <a:latin typeface="Times New Roman"/>
                          <a:ea typeface="標楷體"/>
                        </a:rPr>
                        <a:t>項</a:t>
                      </a:r>
                      <a:r>
                        <a:rPr lang="en-US" sz="2400" kern="100" dirty="0">
                          <a:solidFill>
                            <a:schemeClr val="tx1"/>
                          </a:solidFill>
                          <a:latin typeface="Times New Roman"/>
                          <a:ea typeface="標楷體"/>
                        </a:rPr>
                        <a:t>    </a:t>
                      </a:r>
                      <a:r>
                        <a:rPr lang="zh-TW" sz="2400" kern="100" dirty="0">
                          <a:solidFill>
                            <a:schemeClr val="tx1"/>
                          </a:solidFill>
                          <a:latin typeface="Times New Roman"/>
                          <a:ea typeface="標楷體"/>
                        </a:rPr>
                        <a:t>目</a:t>
                      </a:r>
                      <a:endParaRPr lang="zh-TW" sz="2400" kern="100" dirty="0">
                        <a:solidFill>
                          <a:schemeClr val="tx1"/>
                        </a:solidFill>
                        <a:latin typeface="Times New Roman"/>
                        <a:ea typeface="新細明體"/>
                      </a:endParaRP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1590">
                <a:tc>
                  <a:txBody>
                    <a:bodyPr/>
                    <a:lstStyle/>
                    <a:p>
                      <a:pPr algn="ctr">
                        <a:lnSpc>
                          <a:spcPts val="2500"/>
                        </a:lnSpc>
                        <a:spcAft>
                          <a:spcPts val="0"/>
                        </a:spcAft>
                      </a:pPr>
                      <a:r>
                        <a:rPr lang="zh-TW" sz="2400" b="1" kern="100" dirty="0">
                          <a:solidFill>
                            <a:schemeClr val="tx1"/>
                          </a:solidFill>
                          <a:latin typeface="Times New Roman"/>
                          <a:ea typeface="標楷體"/>
                        </a:rPr>
                        <a:t>林</a:t>
                      </a:r>
                      <a:r>
                        <a:rPr lang="en-US" sz="2400" b="1" kern="100" dirty="0">
                          <a:solidFill>
                            <a:schemeClr val="tx1"/>
                          </a:solidFill>
                          <a:latin typeface="Times New Roman"/>
                          <a:ea typeface="標楷體"/>
                        </a:rPr>
                        <a:t>  </a:t>
                      </a:r>
                      <a:r>
                        <a:rPr lang="zh-TW" sz="2400" b="1" kern="100" dirty="0">
                          <a:solidFill>
                            <a:schemeClr val="tx1"/>
                          </a:solidFill>
                          <a:latin typeface="Times New Roman"/>
                          <a:ea typeface="標楷體"/>
                        </a:rPr>
                        <a:t>業</a:t>
                      </a:r>
                      <a:endParaRPr lang="zh-TW" sz="2400" b="1" kern="100" dirty="0">
                        <a:solidFill>
                          <a:schemeClr val="tx1"/>
                        </a:solidFill>
                        <a:latin typeface="Times New Roman"/>
                        <a:ea typeface="新細明體"/>
                      </a:endParaRP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500"/>
                        </a:lnSpc>
                        <a:spcAft>
                          <a:spcPts val="0"/>
                        </a:spcAft>
                      </a:pPr>
                      <a:r>
                        <a:rPr lang="zh-TW" sz="2400" u="sng" kern="100" dirty="0">
                          <a:solidFill>
                            <a:schemeClr val="tx1"/>
                          </a:solidFill>
                          <a:latin typeface="Times New Roman"/>
                          <a:ea typeface="標楷體"/>
                        </a:rPr>
                        <a:t>是否涉及森林法規定之辦理程序</a:t>
                      </a:r>
                      <a:endParaRPr lang="zh-TW" sz="2400" kern="100" dirty="0">
                        <a:solidFill>
                          <a:schemeClr val="tx1"/>
                        </a:solidFill>
                        <a:latin typeface="Times New Roman"/>
                        <a:ea typeface="新細明體"/>
                      </a:endParaRP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4489">
                <a:tc>
                  <a:txBody>
                    <a:bodyPr/>
                    <a:lstStyle/>
                    <a:p>
                      <a:pPr algn="ctr">
                        <a:lnSpc>
                          <a:spcPts val="2500"/>
                        </a:lnSpc>
                        <a:spcAft>
                          <a:spcPts val="0"/>
                        </a:spcAft>
                      </a:pPr>
                      <a:r>
                        <a:rPr lang="zh-TW" sz="2400" b="1" kern="100" dirty="0">
                          <a:solidFill>
                            <a:schemeClr val="tx1"/>
                          </a:solidFill>
                          <a:latin typeface="Times New Roman"/>
                          <a:ea typeface="標楷體"/>
                        </a:rPr>
                        <a:t>漁</a:t>
                      </a:r>
                      <a:r>
                        <a:rPr lang="en-US" sz="2400" b="1" kern="100" dirty="0">
                          <a:solidFill>
                            <a:schemeClr val="tx1"/>
                          </a:solidFill>
                          <a:latin typeface="Times New Roman"/>
                          <a:ea typeface="標楷體"/>
                        </a:rPr>
                        <a:t>  </a:t>
                      </a:r>
                      <a:r>
                        <a:rPr lang="zh-TW" sz="2400" b="1" kern="100" dirty="0">
                          <a:solidFill>
                            <a:schemeClr val="tx1"/>
                          </a:solidFill>
                          <a:latin typeface="Times New Roman"/>
                          <a:ea typeface="標楷體"/>
                        </a:rPr>
                        <a:t>業</a:t>
                      </a:r>
                      <a:endParaRPr lang="zh-TW" sz="2400" b="1" kern="100" dirty="0">
                        <a:solidFill>
                          <a:schemeClr val="tx1"/>
                        </a:solidFill>
                        <a:latin typeface="Times New Roman"/>
                        <a:ea typeface="新細明體"/>
                      </a:endParaRP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500"/>
                        </a:lnSpc>
                        <a:spcAft>
                          <a:spcPts val="0"/>
                        </a:spcAft>
                      </a:pPr>
                      <a:r>
                        <a:rPr lang="zh-TW" sz="2400" kern="100" dirty="0">
                          <a:solidFill>
                            <a:schemeClr val="tx1"/>
                          </a:solidFill>
                          <a:latin typeface="Times New Roman"/>
                          <a:ea typeface="標楷體"/>
                        </a:rPr>
                        <a:t>是否位於現有或規劃中之養殖漁業生產區</a:t>
                      </a:r>
                      <a:endParaRPr lang="zh-TW" sz="2400" kern="100" dirty="0">
                        <a:solidFill>
                          <a:schemeClr val="tx1"/>
                        </a:solidFill>
                        <a:latin typeface="Times New Roman"/>
                        <a:ea typeface="新細明體"/>
                      </a:endParaRP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6613">
                <a:tc rowSpan="2">
                  <a:txBody>
                    <a:bodyPr/>
                    <a:lstStyle/>
                    <a:p>
                      <a:pPr algn="ctr">
                        <a:lnSpc>
                          <a:spcPts val="2500"/>
                        </a:lnSpc>
                        <a:spcAft>
                          <a:spcPts val="0"/>
                        </a:spcAft>
                      </a:pPr>
                      <a:r>
                        <a:rPr lang="zh-TW" sz="2400" b="1" kern="100" dirty="0">
                          <a:solidFill>
                            <a:schemeClr val="tx1"/>
                          </a:solidFill>
                          <a:latin typeface="Times New Roman"/>
                          <a:ea typeface="標楷體"/>
                        </a:rPr>
                        <a:t>水</a:t>
                      </a:r>
                      <a:r>
                        <a:rPr lang="en-US" sz="2400" b="1" kern="100" dirty="0">
                          <a:solidFill>
                            <a:schemeClr val="tx1"/>
                          </a:solidFill>
                          <a:latin typeface="Times New Roman"/>
                          <a:ea typeface="標楷體"/>
                        </a:rPr>
                        <a:t>  </a:t>
                      </a:r>
                      <a:r>
                        <a:rPr lang="zh-TW" sz="2400" b="1" kern="100" dirty="0">
                          <a:solidFill>
                            <a:schemeClr val="tx1"/>
                          </a:solidFill>
                          <a:latin typeface="Times New Roman"/>
                          <a:ea typeface="標楷體"/>
                        </a:rPr>
                        <a:t>土</a:t>
                      </a:r>
                      <a:r>
                        <a:rPr lang="en-US" sz="2400" b="1" kern="100" dirty="0">
                          <a:solidFill>
                            <a:schemeClr val="tx1"/>
                          </a:solidFill>
                          <a:latin typeface="Times New Roman"/>
                          <a:ea typeface="標楷體"/>
                        </a:rPr>
                        <a:t>     </a:t>
                      </a:r>
                      <a:r>
                        <a:rPr lang="zh-TW" sz="2400" b="1" kern="100" dirty="0">
                          <a:solidFill>
                            <a:schemeClr val="tx1"/>
                          </a:solidFill>
                          <a:latin typeface="Times New Roman"/>
                          <a:ea typeface="標楷體"/>
                        </a:rPr>
                        <a:t>保</a:t>
                      </a:r>
                      <a:r>
                        <a:rPr lang="en-US" sz="2400" b="1" kern="100" dirty="0">
                          <a:solidFill>
                            <a:schemeClr val="tx1"/>
                          </a:solidFill>
                          <a:latin typeface="Times New Roman"/>
                          <a:ea typeface="標楷體"/>
                        </a:rPr>
                        <a:t>  </a:t>
                      </a:r>
                      <a:r>
                        <a:rPr lang="zh-TW" sz="2400" b="1" kern="100" dirty="0">
                          <a:solidFill>
                            <a:schemeClr val="tx1"/>
                          </a:solidFill>
                          <a:latin typeface="Times New Roman"/>
                          <a:ea typeface="標楷體"/>
                        </a:rPr>
                        <a:t>持</a:t>
                      </a:r>
                      <a:endParaRPr lang="zh-TW" sz="2400" b="1" kern="100" dirty="0">
                        <a:solidFill>
                          <a:schemeClr val="tx1"/>
                        </a:solidFill>
                        <a:latin typeface="Times New Roman"/>
                        <a:ea typeface="新細明體"/>
                      </a:endParaRP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0" indent="-366713" algn="just" defTabSz="914400" rtl="0" eaLnBrk="1" latinLnBrk="0" hangingPunct="1">
                        <a:lnSpc>
                          <a:spcPts val="2500"/>
                        </a:lnSpc>
                        <a:spcAft>
                          <a:spcPts val="0"/>
                        </a:spcAft>
                        <a:tabLst>
                          <a:tab pos="450850" algn="l"/>
                          <a:tab pos="3581400" algn="l"/>
                        </a:tabLst>
                      </a:pPr>
                      <a:r>
                        <a:rPr lang="en-US" altLang="en-US" sz="2400" kern="100" dirty="0">
                          <a:solidFill>
                            <a:schemeClr val="tx1"/>
                          </a:solidFill>
                          <a:latin typeface="標楷體" pitchFamily="65" charset="-120"/>
                          <a:ea typeface="標楷體" pitchFamily="65" charset="-120"/>
                          <a:cs typeface="+mn-cs"/>
                        </a:rPr>
                        <a:t>1.</a:t>
                      </a:r>
                      <a:r>
                        <a:rPr lang="zh-TW" altLang="en-US" sz="2400" kern="100" dirty="0">
                          <a:solidFill>
                            <a:schemeClr val="tx1"/>
                          </a:solidFill>
                          <a:latin typeface="標楷體" pitchFamily="65" charset="-120"/>
                          <a:ea typeface="標楷體" pitchFamily="65" charset="-120"/>
                          <a:cs typeface="+mn-cs"/>
                        </a:rPr>
                        <a:t>是否位於山坡地</a:t>
                      </a: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4110">
                <a:tc vMerge="1">
                  <a:txBody>
                    <a:bodyPr/>
                    <a:lstStyle/>
                    <a:p>
                      <a:endParaRPr lang="zh-TW" altLang="en-US"/>
                    </a:p>
                  </a:txBody>
                  <a:tcPr/>
                </a:tc>
                <a:tc>
                  <a:txBody>
                    <a:bodyPr/>
                    <a:lstStyle/>
                    <a:p>
                      <a:pPr marL="450850" indent="-366713" algn="just" defTabSz="914400" rtl="0" eaLnBrk="1" latinLnBrk="0" hangingPunct="1">
                        <a:lnSpc>
                          <a:spcPts val="2500"/>
                        </a:lnSpc>
                        <a:spcAft>
                          <a:spcPts val="0"/>
                        </a:spcAft>
                        <a:tabLst>
                          <a:tab pos="450850" algn="l"/>
                          <a:tab pos="3581400" algn="l"/>
                        </a:tabLst>
                      </a:pPr>
                      <a:r>
                        <a:rPr lang="en-US" altLang="en-US" sz="2400" kern="100" dirty="0">
                          <a:solidFill>
                            <a:schemeClr val="tx1"/>
                          </a:solidFill>
                          <a:latin typeface="標楷體" pitchFamily="65" charset="-120"/>
                          <a:ea typeface="標楷體" pitchFamily="65" charset="-120"/>
                          <a:cs typeface="+mn-cs"/>
                        </a:rPr>
                        <a:t>2.</a:t>
                      </a:r>
                      <a:r>
                        <a:rPr lang="zh-TW" altLang="en-US" sz="2400" kern="100" dirty="0">
                          <a:solidFill>
                            <a:schemeClr val="tx1"/>
                          </a:solidFill>
                          <a:latin typeface="標楷體" pitchFamily="65" charset="-120"/>
                          <a:ea typeface="標楷體" pitchFamily="65" charset="-120"/>
                          <a:cs typeface="+mn-cs"/>
                        </a:rPr>
                        <a:t>如位屬山坡地，是否依水土保持法相關規定辦理</a:t>
                      </a:r>
                    </a:p>
                  </a:txBody>
                  <a:tcPr marL="4552" marR="4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Text Box 3"/>
          <p:cNvSpPr txBox="1">
            <a:spLocks noChangeArrowheads="1"/>
          </p:cNvSpPr>
          <p:nvPr/>
        </p:nvSpPr>
        <p:spPr bwMode="auto">
          <a:xfrm>
            <a:off x="7236296" y="1268760"/>
            <a:ext cx="1584176" cy="28803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182563" lvl="0" indent="-182563" algn="just">
              <a:lnSpc>
                <a:spcPts val="2000"/>
              </a:lnSpc>
              <a:buFont typeface="Wingdings" pitchFamily="2" charset="2"/>
              <a:buChar char="l"/>
            </a:pPr>
            <a:r>
              <a:rPr lang="zh-TW" altLang="zh-TW" sz="1800" b="1" dirty="0" smtClean="0">
                <a:solidFill>
                  <a:srgbClr val="000080"/>
                </a:solidFill>
                <a:latin typeface="微軟正黑體" panose="020B0604030504040204" pitchFamily="34" charset="-120"/>
                <a:ea typeface="微軟正黑體" panose="020B0604030504040204" pitchFamily="34" charset="-120"/>
                <a:cs typeface="新細明體" pitchFamily="18" charset="-120"/>
              </a:rPr>
              <a:t>林業用地依森林法第</a:t>
            </a:r>
            <a:r>
              <a:rPr lang="en-US" altLang="zh-TW" sz="1800" b="1" dirty="0" smtClean="0">
                <a:solidFill>
                  <a:srgbClr val="000080"/>
                </a:solidFill>
                <a:latin typeface="微軟正黑體" panose="020B0604030504040204" pitchFamily="34" charset="-120"/>
                <a:ea typeface="微軟正黑體" panose="020B0604030504040204" pitchFamily="34" charset="-120"/>
                <a:cs typeface="新細明體" pitchFamily="18" charset="-120"/>
              </a:rPr>
              <a:t>6</a:t>
            </a:r>
            <a:r>
              <a:rPr lang="zh-TW" altLang="zh-TW" sz="1800" b="1" dirty="0" smtClean="0">
                <a:solidFill>
                  <a:srgbClr val="000080"/>
                </a:solidFill>
                <a:latin typeface="微軟正黑體" panose="020B0604030504040204" pitchFamily="34" charset="-120"/>
                <a:ea typeface="微軟正黑體" panose="020B0604030504040204" pitchFamily="34" charset="-120"/>
                <a:cs typeface="新細明體" pitchFamily="18" charset="-120"/>
              </a:rPr>
              <a:t>條規定，</a:t>
            </a:r>
            <a:r>
              <a:rPr lang="zh-TW" altLang="zh-TW" sz="1800" b="1" u="sng" dirty="0" smtClean="0">
                <a:solidFill>
                  <a:srgbClr val="FF0000"/>
                </a:solidFill>
                <a:latin typeface="微軟正黑體" panose="020B0604030504040204" pitchFamily="34" charset="-120"/>
                <a:ea typeface="微軟正黑體" panose="020B0604030504040204" pitchFamily="34" charset="-120"/>
                <a:cs typeface="新細明體" pitchFamily="18" charset="-120"/>
              </a:rPr>
              <a:t>應報經中央主管機關會同中央地政機關核准</a:t>
            </a:r>
            <a:r>
              <a:rPr lang="zh-TW" altLang="zh-TW" sz="1800" b="1" dirty="0" smtClean="0">
                <a:solidFill>
                  <a:srgbClr val="000080"/>
                </a:solidFill>
                <a:latin typeface="微軟正黑體" panose="020B0604030504040204" pitchFamily="34" charset="-120"/>
                <a:ea typeface="微軟正黑體" panose="020B0604030504040204" pitchFamily="34" charset="-120"/>
                <a:cs typeface="新細明體" pitchFamily="18" charset="-120"/>
              </a:rPr>
              <a:t>，爰明定</a:t>
            </a:r>
            <a:r>
              <a:rPr lang="zh-TW" altLang="en-US" sz="1800" b="1" dirty="0" smtClean="0">
                <a:solidFill>
                  <a:srgbClr val="000080"/>
                </a:solidFill>
                <a:latin typeface="微軟正黑體" panose="020B0604030504040204" pitchFamily="34" charset="-120"/>
                <a:ea typeface="微軟正黑體" panose="020B0604030504040204" pitchFamily="34" charset="-120"/>
                <a:cs typeface="新細明體" pitchFamily="18" charset="-120"/>
              </a:rPr>
              <a:t>審查</a:t>
            </a:r>
            <a:r>
              <a:rPr lang="zh-TW" altLang="zh-TW" sz="1800" b="1" dirty="0" smtClean="0">
                <a:solidFill>
                  <a:srgbClr val="000080"/>
                </a:solidFill>
                <a:latin typeface="微軟正黑體" panose="020B0604030504040204" pitchFamily="34" charset="-120"/>
                <a:ea typeface="微軟正黑體" panose="020B0604030504040204" pitchFamily="34" charset="-120"/>
                <a:cs typeface="新細明體" pitchFamily="18" charset="-120"/>
              </a:rPr>
              <a:t>涉及森林法規定之辦理程</a:t>
            </a:r>
            <a:r>
              <a:rPr lang="zh-TW" altLang="en-US" sz="1800" b="1" dirty="0" smtClean="0">
                <a:solidFill>
                  <a:srgbClr val="000080"/>
                </a:solidFill>
                <a:latin typeface="微軟正黑體" panose="020B0604030504040204" pitchFamily="34" charset="-120"/>
                <a:ea typeface="微軟正黑體" panose="020B0604030504040204" pitchFamily="34" charset="-120"/>
                <a:cs typeface="新細明體" pitchFamily="18" charset="-120"/>
              </a:rPr>
              <a:t>序。</a:t>
            </a:r>
            <a:endParaRPr lang="zh-TW" altLang="zh-TW" sz="1800" b="1" dirty="0" smtClean="0">
              <a:solidFill>
                <a:srgbClr val="000080"/>
              </a:solidFill>
              <a:latin typeface="微軟正黑體" panose="020B0604030504040204" pitchFamily="34" charset="-120"/>
              <a:ea typeface="微軟正黑體" panose="020B0604030504040204" pitchFamily="34" charset="-120"/>
              <a:cs typeface="新細明體" pitchFamily="18" charset="-120"/>
            </a:endParaRPr>
          </a:p>
        </p:txBody>
      </p:sp>
      <p:sp>
        <p:nvSpPr>
          <p:cNvPr id="8" name="Line 4"/>
          <p:cNvSpPr>
            <a:spLocks noChangeShapeType="1"/>
          </p:cNvSpPr>
          <p:nvPr/>
        </p:nvSpPr>
        <p:spPr bwMode="auto">
          <a:xfrm flipH="1">
            <a:off x="6732240" y="2780928"/>
            <a:ext cx="455859" cy="2403"/>
          </a:xfrm>
          <a:prstGeom prst="line">
            <a:avLst/>
          </a:prstGeom>
          <a:noFill/>
          <a:ln w="28575">
            <a:solidFill>
              <a:srgbClr val="000080"/>
            </a:solidFill>
            <a:prstDash val="sysDot"/>
            <a:round/>
            <a:headEnd type="diamond" w="med" len="med"/>
            <a:tailEnd type="triangle" w="med" len="med"/>
          </a:ln>
        </p:spPr>
        <p:txBody>
          <a:bodyPr vert="horz" wrap="square" lIns="91440" tIns="45720" rIns="91440" bIns="45720" numCol="1" anchor="t" anchorCtr="0" compatLnSpc="1">
            <a:prstTxWarp prst="textNoShape">
              <a:avLst/>
            </a:prstTxWarp>
          </a:bodyPr>
          <a:lstStyle/>
          <a:p>
            <a:endParaRPr lang="zh-TW" alt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3"/>
          <p:cNvSpPr>
            <a:spLocks noGrp="1"/>
          </p:cNvSpPr>
          <p:nvPr>
            <p:ph type="sldNum" sz="quarter" idx="12"/>
          </p:nvPr>
        </p:nvSpPr>
        <p:spPr/>
        <p:txBody>
          <a:bodyPr/>
          <a:lstStyle/>
          <a:p>
            <a:pPr>
              <a:defRPr/>
            </a:pPr>
            <a:fld id="{610124DA-52D3-4D1E-85F8-F145CC71428B}" type="slidenum">
              <a:rPr lang="en-US" altLang="zh-TW"/>
              <a:pPr>
                <a:defRPr/>
              </a:pPr>
              <a:t>62</a:t>
            </a:fld>
            <a:endParaRPr lang="en-US" altLang="zh-TW" dirty="0"/>
          </a:p>
        </p:txBody>
      </p:sp>
      <p:pic>
        <p:nvPicPr>
          <p:cNvPr id="38915" name="Picture 2" descr="a18"/>
          <p:cNvPicPr>
            <a:picLocks noChangeAspect="1" noChangeArrowheads="1"/>
          </p:cNvPicPr>
          <p:nvPr/>
        </p:nvPicPr>
        <p:blipFill>
          <a:blip r:embed="rId3" cstate="print">
            <a:lum bright="24000" contrast="6000"/>
          </a:blip>
          <a:srcRect t="43779"/>
          <a:stretch>
            <a:fillRect/>
          </a:stretch>
        </p:blipFill>
        <p:spPr bwMode="auto">
          <a:xfrm>
            <a:off x="-36512" y="26988"/>
            <a:ext cx="9144000" cy="6858000"/>
          </a:xfrm>
          <a:prstGeom prst="rect">
            <a:avLst/>
          </a:prstGeom>
          <a:noFill/>
          <a:ln w="9525">
            <a:noFill/>
            <a:miter lim="800000"/>
            <a:headEnd/>
            <a:tailEnd/>
          </a:ln>
        </p:spPr>
      </p:pic>
      <p:sp>
        <p:nvSpPr>
          <p:cNvPr id="38916" name="Rectangle 3"/>
          <p:cNvSpPr>
            <a:spLocks noChangeArrowheads="1"/>
          </p:cNvSpPr>
          <p:nvPr/>
        </p:nvSpPr>
        <p:spPr bwMode="auto">
          <a:xfrm>
            <a:off x="1331913" y="1557338"/>
            <a:ext cx="6480175" cy="2519362"/>
          </a:xfrm>
          <a:prstGeom prst="rect">
            <a:avLst/>
          </a:prstGeom>
          <a:noFill/>
          <a:ln w="9525">
            <a:noFill/>
            <a:miter lim="800000"/>
            <a:headEnd/>
            <a:tailEnd/>
          </a:ln>
        </p:spPr>
        <p:txBody>
          <a:bodyPr/>
          <a:lstStyle/>
          <a:p>
            <a:pPr marL="342900" indent="-342900">
              <a:lnSpc>
                <a:spcPct val="125000"/>
              </a:lnSpc>
              <a:spcBef>
                <a:spcPct val="50000"/>
              </a:spcBef>
              <a:buSzPct val="90000"/>
            </a:pPr>
            <a:r>
              <a:rPr lang="zh-TW" altLang="en-US" sz="4800" b="1" dirty="0">
                <a:solidFill>
                  <a:schemeClr val="tx1"/>
                </a:solidFill>
                <a:latin typeface="Tahoma" pitchFamily="34" charset="0"/>
              </a:rPr>
              <a:t>簡  報  結  束</a:t>
            </a:r>
          </a:p>
          <a:p>
            <a:pPr marL="342900" indent="-342900">
              <a:lnSpc>
                <a:spcPct val="125000"/>
              </a:lnSpc>
              <a:spcBef>
                <a:spcPct val="50000"/>
              </a:spcBef>
              <a:buSzPct val="90000"/>
            </a:pPr>
            <a:r>
              <a:rPr lang="zh-TW" altLang="en-US" sz="4800" b="1" dirty="0" smtClean="0">
                <a:solidFill>
                  <a:schemeClr val="tx1"/>
                </a:solidFill>
                <a:latin typeface="Tahoma" pitchFamily="34" charset="0"/>
              </a:rPr>
              <a:t>謝謝大家的聆聽</a:t>
            </a:r>
            <a:endParaRPr lang="zh-TW" altLang="en-US" sz="4800" b="1" dirty="0">
              <a:solidFill>
                <a:schemeClr val="tx1"/>
              </a:solidFill>
              <a:latin typeface="Tahom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7</a:t>
            </a:fld>
            <a:endParaRPr lang="en-US" altLang="zh-TW" dirty="0"/>
          </a:p>
        </p:txBody>
      </p:sp>
      <p:sp>
        <p:nvSpPr>
          <p:cNvPr id="5" name="內容版面配置區 2"/>
          <p:cNvSpPr txBox="1">
            <a:spLocks/>
          </p:cNvSpPr>
          <p:nvPr/>
        </p:nvSpPr>
        <p:spPr>
          <a:xfrm>
            <a:off x="178371" y="116632"/>
            <a:ext cx="1801341" cy="504056"/>
          </a:xfrm>
          <a:prstGeom prst="rect">
            <a:avLst/>
          </a:prstGeom>
        </p:spPr>
        <p:txBody>
          <a:bodyPr>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lnSpc>
                <a:spcPct val="140000"/>
              </a:lnSpc>
              <a:spcBef>
                <a:spcPts val="600"/>
              </a:spcBef>
              <a:spcAft>
                <a:spcPts val="0"/>
              </a:spcAft>
              <a:buFont typeface="Wingdings" pitchFamily="2" charset="2"/>
              <a:buChar char="l"/>
              <a:defRPr/>
            </a:pPr>
            <a:r>
              <a:rPr kumimoji="0" lang="zh-TW" altLang="en-US" sz="2800" b="1" dirty="0" smtClean="0">
                <a:solidFill>
                  <a:srgbClr val="336600"/>
                </a:solidFill>
                <a:latin typeface="標楷體" pitchFamily="65" charset="-120"/>
                <a:ea typeface="標楷體" pitchFamily="65" charset="-120"/>
              </a:rPr>
              <a:t>相關函釋</a:t>
            </a:r>
            <a:endParaRPr kumimoji="0" lang="en-US" altLang="zh-TW" sz="2800" b="1" dirty="0" smtClean="0">
              <a:solidFill>
                <a:srgbClr val="336600"/>
              </a:solidFill>
              <a:latin typeface="標楷體" pitchFamily="65" charset="-120"/>
              <a:ea typeface="標楷體" pitchFamily="65" charset="-120"/>
            </a:endParaRPr>
          </a:p>
        </p:txBody>
      </p:sp>
      <p:sp>
        <p:nvSpPr>
          <p:cNvPr id="3" name="圓角矩形 2"/>
          <p:cNvSpPr/>
          <p:nvPr/>
        </p:nvSpPr>
        <p:spPr>
          <a:xfrm>
            <a:off x="323528" y="620688"/>
            <a:ext cx="8496944" cy="6192688"/>
          </a:xfrm>
          <a:prstGeom prst="roundRect">
            <a:avLst>
              <a:gd name="adj" fmla="val 8548"/>
            </a:avLst>
          </a:prstGeom>
          <a:solidFill>
            <a:srgbClr val="FFFF99">
              <a:alpha val="2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algn="l">
              <a:lnSpc>
                <a:spcPts val="2200"/>
              </a:lnSpc>
              <a:buFont typeface="Wingdings" panose="05000000000000000000" pitchFamily="2" charset="2"/>
              <a:buChar char="l"/>
            </a:pPr>
            <a:r>
              <a:rPr kumimoji="0" lang="zh-TW" altLang="en-US" b="1" dirty="0">
                <a:solidFill>
                  <a:srgbClr val="336600"/>
                </a:solidFill>
                <a:latin typeface="標楷體" pitchFamily="65" charset="-120"/>
              </a:rPr>
              <a:t>水利</a:t>
            </a:r>
            <a:r>
              <a:rPr kumimoji="0" lang="zh-TW" altLang="en-US" b="1" dirty="0" smtClean="0">
                <a:solidFill>
                  <a:srgbClr val="336600"/>
                </a:solidFill>
                <a:latin typeface="標楷體" pitchFamily="65" charset="-120"/>
              </a:rPr>
              <a:t>用地</a:t>
            </a:r>
            <a:endParaRPr kumimoji="0" lang="en-US" altLang="zh-TW" b="1" dirty="0" smtClean="0">
              <a:solidFill>
                <a:srgbClr val="336600"/>
              </a:solidFill>
              <a:latin typeface="標楷體" pitchFamily="65" charset="-120"/>
            </a:endParaRPr>
          </a:p>
          <a:p>
            <a:pPr marL="357188" lvl="1" indent="-268288" algn="l">
              <a:lnSpc>
                <a:spcPts val="3100"/>
              </a:lnSpc>
              <a:buFont typeface="Wingdings" panose="05000000000000000000" pitchFamily="2" charset="2"/>
              <a:buChar char="Ø"/>
            </a:pPr>
            <a:r>
              <a:rPr lang="zh-TW" altLang="en-US" b="1" dirty="0" smtClean="0"/>
              <a:t>作為</a:t>
            </a:r>
            <a:r>
              <a:rPr lang="zh-TW" altLang="en-US" b="1" dirty="0"/>
              <a:t>農業灌溉排水用途者，始屬農業用地之</a:t>
            </a:r>
            <a:r>
              <a:rPr lang="zh-TW" altLang="en-US" b="1" dirty="0" smtClean="0"/>
              <a:t>範疇</a:t>
            </a:r>
            <a:endParaRPr lang="en-US" altLang="zh-TW" b="1" dirty="0" smtClean="0"/>
          </a:p>
          <a:p>
            <a:pPr marL="357188" lvl="1" indent="-268288" algn="l">
              <a:lnSpc>
                <a:spcPts val="3100"/>
              </a:lnSpc>
              <a:buFont typeface="Wingdings" panose="05000000000000000000" pitchFamily="2" charset="2"/>
              <a:buChar char="Ø"/>
            </a:pPr>
            <a:r>
              <a:rPr lang="zh-TW" altLang="en-US" b="1" dirty="0" smtClean="0">
                <a:solidFill>
                  <a:srgbClr val="FF0000"/>
                </a:solidFill>
              </a:rPr>
              <a:t>非</a:t>
            </a:r>
            <a:r>
              <a:rPr lang="zh-TW" altLang="en-US" b="1" dirty="0" smtClean="0"/>
              <a:t>作為</a:t>
            </a:r>
            <a:r>
              <a:rPr lang="zh-TW" altLang="en-US" b="1" dirty="0"/>
              <a:t>農業灌溉排水用途者</a:t>
            </a:r>
            <a:r>
              <a:rPr lang="zh-TW" altLang="en-US" b="1" dirty="0" smtClean="0"/>
              <a:t>，</a:t>
            </a:r>
            <a:r>
              <a:rPr lang="zh-TW" altLang="en-US" b="1" dirty="0" smtClean="0">
                <a:solidFill>
                  <a:srgbClr val="FF0000"/>
                </a:solidFill>
              </a:rPr>
              <a:t>非</a:t>
            </a:r>
            <a:r>
              <a:rPr lang="zh-TW" altLang="en-US" b="1" dirty="0"/>
              <a:t>屬農業用地之</a:t>
            </a:r>
            <a:r>
              <a:rPr lang="zh-TW" altLang="en-US" b="1" dirty="0" smtClean="0"/>
              <a:t>範疇</a:t>
            </a:r>
            <a:endParaRPr lang="en-US" altLang="zh-TW" b="1" dirty="0" smtClean="0"/>
          </a:p>
          <a:p>
            <a:pPr marL="355600" lvl="1" algn="l">
              <a:lnSpc>
                <a:spcPts val="3100"/>
              </a:lnSpc>
            </a:pPr>
            <a:r>
              <a:rPr lang="zh-TW" altLang="en-US" b="1" dirty="0" smtClean="0">
                <a:solidFill>
                  <a:srgbClr val="FF0000"/>
                </a:solidFill>
              </a:rPr>
              <a:t>非屬農業用地之水利用地變更時，無須</a:t>
            </a:r>
            <a:r>
              <a:rPr lang="zh-TW" altLang="en-US" b="1" dirty="0">
                <a:solidFill>
                  <a:srgbClr val="FF0000"/>
                </a:solidFill>
              </a:rPr>
              <a:t>再徵得農業主管機關同意</a:t>
            </a:r>
            <a:endParaRPr lang="en-US" altLang="zh-TW" b="1" dirty="0">
              <a:solidFill>
                <a:srgbClr val="FF0000"/>
              </a:solidFill>
            </a:endParaRPr>
          </a:p>
          <a:p>
            <a:pPr marL="342900" indent="-342900" algn="l">
              <a:lnSpc>
                <a:spcPts val="3100"/>
              </a:lnSpc>
              <a:spcBef>
                <a:spcPts val="600"/>
              </a:spcBef>
              <a:buFont typeface="Wingdings" panose="05000000000000000000" pitchFamily="2" charset="2"/>
              <a:buChar char="l"/>
            </a:pPr>
            <a:r>
              <a:rPr kumimoji="0" lang="zh-TW" altLang="en-US" b="1" dirty="0">
                <a:solidFill>
                  <a:srgbClr val="336600"/>
                </a:solidFill>
                <a:latin typeface="標楷體" pitchFamily="65" charset="-120"/>
              </a:rPr>
              <a:t>國土保安用地</a:t>
            </a:r>
          </a:p>
          <a:p>
            <a:pPr marL="357188" algn="just">
              <a:lnSpc>
                <a:spcPts val="3100"/>
              </a:lnSpc>
            </a:pPr>
            <a:r>
              <a:rPr lang="zh-TW" altLang="en-US" b="1" dirty="0" smtClean="0"/>
              <a:t>依</a:t>
            </a:r>
            <a:r>
              <a:rPr lang="zh-TW" altLang="en-US" b="1" dirty="0"/>
              <a:t>區域計畫法第</a:t>
            </a:r>
            <a:r>
              <a:rPr lang="en-US" altLang="zh-TW" b="1" dirty="0"/>
              <a:t>15</a:t>
            </a:r>
            <a:r>
              <a:rPr lang="zh-TW" altLang="en-US" b="1" dirty="0"/>
              <a:t>條之</a:t>
            </a:r>
            <a:r>
              <a:rPr lang="en-US" altLang="zh-TW" b="1" dirty="0"/>
              <a:t>2</a:t>
            </a:r>
            <a:r>
              <a:rPr lang="zh-TW" altLang="en-US" b="1" dirty="0"/>
              <a:t>規定許可開發之案件，基地內土地依非都市土地開發審議作業規範審議通過變更編定為國土保安用地者，基於整體性質上屬於開發計畫之一部分，應依該審議規範規定及經核定之開發計畫用途使用，</a:t>
            </a:r>
            <a:r>
              <a:rPr lang="zh-TW" altLang="en-US" b="1" u="sng" dirty="0">
                <a:solidFill>
                  <a:srgbClr val="FF0000"/>
                </a:solidFill>
              </a:rPr>
              <a:t>其與保育使用之農業用地有別，無須再徵得農業主管機關同意</a:t>
            </a:r>
            <a:r>
              <a:rPr lang="zh-TW" altLang="en-US" b="1" u="sng" dirty="0" smtClean="0">
                <a:solidFill>
                  <a:srgbClr val="FF0000"/>
                </a:solidFill>
              </a:rPr>
              <a:t>，</a:t>
            </a:r>
            <a:r>
              <a:rPr lang="zh-TW" altLang="en-US" b="1" dirty="0" smtClean="0"/>
              <a:t>惟</a:t>
            </a:r>
            <a:r>
              <a:rPr lang="zh-TW" altLang="en-US" b="1" dirty="0"/>
              <a:t>國土保安用地倘係供開發基地周界與毗鄰農業用地間之隔離綠帶或設施使用，涉及</a:t>
            </a:r>
            <a:r>
              <a:rPr lang="zh-TW" altLang="en-US" b="1" u="sng" dirty="0"/>
              <a:t>該用地之變更調整時，</a:t>
            </a:r>
            <a:r>
              <a:rPr lang="zh-TW" altLang="en-US" b="1" u="sng" dirty="0">
                <a:solidFill>
                  <a:schemeClr val="tx1">
                    <a:lumMod val="95000"/>
                    <a:lumOff val="5000"/>
                  </a:schemeClr>
                </a:solidFill>
              </a:rPr>
              <a:t>會否影響周界須留設一定寬度之隔離綠帶或設施規定，仍應予審定以避免開發行為影響周邊農業生產環境</a:t>
            </a:r>
            <a:r>
              <a:rPr lang="zh-TW" altLang="en-US" b="1" dirty="0"/>
              <a:t>。</a:t>
            </a:r>
          </a:p>
          <a:p>
            <a:pPr algn="l"/>
            <a:endParaRPr lang="zh-TW" altLang="en-US" b="1" dirty="0">
              <a:solidFill>
                <a:srgbClr val="000000"/>
              </a:solidFill>
              <a:latin typeface="Times New Roman" pitchFamily="18" charset="0"/>
              <a:ea typeface="標楷體" pitchFamily="65" charset="-120"/>
            </a:endParaRPr>
          </a:p>
        </p:txBody>
      </p:sp>
    </p:spTree>
    <p:extLst>
      <p:ext uri="{BB962C8B-B14F-4D97-AF65-F5344CB8AC3E}">
        <p14:creationId xmlns:p14="http://schemas.microsoft.com/office/powerpoint/2010/main" val="41575844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8</a:t>
            </a:fld>
            <a:endParaRPr lang="en-US" altLang="zh-TW" dirty="0"/>
          </a:p>
        </p:txBody>
      </p:sp>
      <p:sp>
        <p:nvSpPr>
          <p:cNvPr id="5" name="內容版面配置區 2"/>
          <p:cNvSpPr txBox="1">
            <a:spLocks/>
          </p:cNvSpPr>
          <p:nvPr/>
        </p:nvSpPr>
        <p:spPr>
          <a:xfrm>
            <a:off x="178371" y="116632"/>
            <a:ext cx="1801341" cy="504056"/>
          </a:xfrm>
          <a:prstGeom prst="rect">
            <a:avLst/>
          </a:prstGeom>
        </p:spPr>
        <p:txBody>
          <a:bodyPr>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lnSpc>
                <a:spcPct val="140000"/>
              </a:lnSpc>
              <a:spcBef>
                <a:spcPts val="600"/>
              </a:spcBef>
              <a:spcAft>
                <a:spcPts val="0"/>
              </a:spcAft>
              <a:buFont typeface="Wingdings" pitchFamily="2" charset="2"/>
              <a:buChar char="l"/>
              <a:defRPr/>
            </a:pPr>
            <a:r>
              <a:rPr kumimoji="0" lang="zh-TW" altLang="en-US" sz="2800" b="1" dirty="0" smtClean="0">
                <a:solidFill>
                  <a:srgbClr val="336600"/>
                </a:solidFill>
                <a:latin typeface="標楷體" pitchFamily="65" charset="-120"/>
                <a:ea typeface="標楷體" pitchFamily="65" charset="-120"/>
              </a:rPr>
              <a:t>相關函釋</a:t>
            </a:r>
            <a:endParaRPr kumimoji="0" lang="en-US" altLang="zh-TW" sz="2800" b="1" dirty="0" smtClean="0">
              <a:solidFill>
                <a:srgbClr val="336600"/>
              </a:solidFill>
              <a:latin typeface="標楷體" pitchFamily="65" charset="-120"/>
              <a:ea typeface="標楷體" pitchFamily="65" charset="-120"/>
            </a:endParaRPr>
          </a:p>
        </p:txBody>
      </p:sp>
      <p:sp>
        <p:nvSpPr>
          <p:cNvPr id="3" name="圓角矩形 2"/>
          <p:cNvSpPr/>
          <p:nvPr/>
        </p:nvSpPr>
        <p:spPr>
          <a:xfrm>
            <a:off x="323528" y="620688"/>
            <a:ext cx="8496944" cy="5688632"/>
          </a:xfrm>
          <a:prstGeom prst="roundRect">
            <a:avLst>
              <a:gd name="adj" fmla="val 8548"/>
            </a:avLst>
          </a:prstGeom>
          <a:solidFill>
            <a:srgbClr val="FFFF99">
              <a:alpha val="2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algn="l">
              <a:lnSpc>
                <a:spcPts val="3500"/>
              </a:lnSpc>
              <a:spcBef>
                <a:spcPts val="1200"/>
              </a:spcBef>
              <a:buFont typeface="Wingdings" panose="05000000000000000000" pitchFamily="2" charset="2"/>
              <a:buChar char="l"/>
            </a:pPr>
            <a:r>
              <a:rPr kumimoji="0" lang="zh-TW" altLang="zh-TW" b="1" dirty="0">
                <a:solidFill>
                  <a:srgbClr val="336600"/>
                </a:solidFill>
                <a:latin typeface="標楷體" pitchFamily="65" charset="-120"/>
              </a:rPr>
              <a:t>各種使用地類別變更編定為農牧用地</a:t>
            </a:r>
            <a:endParaRPr kumimoji="0" lang="en-US" altLang="zh-TW" b="1" dirty="0">
              <a:solidFill>
                <a:srgbClr val="336600"/>
              </a:solidFill>
              <a:latin typeface="標楷體" pitchFamily="65" charset="-120"/>
            </a:endParaRPr>
          </a:p>
          <a:p>
            <a:pPr marL="342900" indent="-342900" algn="l">
              <a:lnSpc>
                <a:spcPts val="3500"/>
              </a:lnSpc>
              <a:spcBef>
                <a:spcPts val="1200"/>
              </a:spcBef>
              <a:buFont typeface="Wingdings" panose="05000000000000000000" pitchFamily="2" charset="2"/>
              <a:buChar char="Ø"/>
            </a:pPr>
            <a:r>
              <a:rPr lang="zh-TW" altLang="en-US" b="1" dirty="0"/>
              <a:t>非屬本要點之</a:t>
            </a:r>
            <a:r>
              <a:rPr lang="zh-TW" altLang="en-US" b="1" dirty="0" smtClean="0"/>
              <a:t>適用範圍</a:t>
            </a:r>
            <a:r>
              <a:rPr lang="zh-TW" altLang="en-US" dirty="0" smtClean="0"/>
              <a:t>。</a:t>
            </a:r>
            <a:endParaRPr lang="en-US" altLang="zh-TW" dirty="0"/>
          </a:p>
          <a:p>
            <a:pPr marL="342900" indent="-342900" algn="l">
              <a:lnSpc>
                <a:spcPts val="3500"/>
              </a:lnSpc>
              <a:spcBef>
                <a:spcPts val="1200"/>
              </a:spcBef>
              <a:buFont typeface="Wingdings" panose="05000000000000000000" pitchFamily="2" charset="2"/>
              <a:buChar char="Ø"/>
            </a:pPr>
            <a:r>
              <a:rPr lang="zh-TW" altLang="zh-TW" dirty="0" smtClean="0"/>
              <a:t>依非</a:t>
            </a:r>
            <a:r>
              <a:rPr lang="zh-TW" altLang="zh-TW" dirty="0"/>
              <a:t>都市土地使用管制</a:t>
            </a:r>
            <a:r>
              <a:rPr lang="zh-TW" altLang="zh-TW" dirty="0" smtClean="0"/>
              <a:t>規則第</a:t>
            </a:r>
            <a:r>
              <a:rPr lang="en-US" altLang="zh-TW" dirty="0"/>
              <a:t>28</a:t>
            </a:r>
            <a:r>
              <a:rPr lang="zh-TW" altLang="zh-TW" dirty="0"/>
              <a:t>條</a:t>
            </a:r>
            <a:r>
              <a:rPr lang="zh-TW" altLang="zh-TW" dirty="0" smtClean="0"/>
              <a:t>規定</a:t>
            </a:r>
            <a:r>
              <a:rPr lang="zh-TW" altLang="en-US" dirty="0" smtClean="0"/>
              <a:t>，</a:t>
            </a:r>
            <a:r>
              <a:rPr lang="zh-TW" altLang="zh-TW" dirty="0" smtClean="0"/>
              <a:t>變更</a:t>
            </a:r>
            <a:r>
              <a:rPr lang="zh-TW" altLang="zh-TW" dirty="0"/>
              <a:t>編定為農牧用地，免附興辦事業計畫核准</a:t>
            </a:r>
            <a:r>
              <a:rPr lang="zh-TW" altLang="zh-TW" dirty="0" smtClean="0"/>
              <a:t>文件</a:t>
            </a:r>
            <a:r>
              <a:rPr lang="zh-TW" altLang="en-US" dirty="0" smtClean="0"/>
              <a:t>。</a:t>
            </a:r>
            <a:endParaRPr lang="en-US" altLang="zh-TW" dirty="0" smtClean="0"/>
          </a:p>
          <a:p>
            <a:pPr marL="342900" indent="-342900" algn="l">
              <a:lnSpc>
                <a:spcPts val="3500"/>
              </a:lnSpc>
              <a:spcBef>
                <a:spcPts val="1200"/>
              </a:spcBef>
              <a:buFont typeface="Wingdings" panose="05000000000000000000" pitchFamily="2" charset="2"/>
              <a:buChar char="Ø"/>
            </a:pPr>
            <a:r>
              <a:rPr lang="zh-TW" altLang="zh-TW" dirty="0" smtClean="0"/>
              <a:t>農</a:t>
            </a:r>
            <a:r>
              <a:rPr lang="zh-TW" altLang="zh-TW" dirty="0"/>
              <a:t>牧用地係供農業使用，應依農業合理經營客觀判斷其是否適作農業生產使用</a:t>
            </a:r>
            <a:r>
              <a:rPr lang="zh-TW" altLang="zh-TW" dirty="0" smtClean="0"/>
              <a:t>，農業主管機關審查時，</a:t>
            </a:r>
            <a:r>
              <a:rPr lang="zh-TW" altLang="zh-TW" b="1" dirty="0" smtClean="0"/>
              <a:t>宜</a:t>
            </a:r>
            <a:r>
              <a:rPr lang="zh-TW" altLang="zh-TW" b="1" dirty="0"/>
              <a:t>請申請人</a:t>
            </a:r>
            <a:r>
              <a:rPr lang="zh-TW" altLang="zh-TW" b="1" dirty="0">
                <a:solidFill>
                  <a:srgbClr val="FF0000"/>
                </a:solidFill>
              </a:rPr>
              <a:t>擬具變更編定為農牧用地之經營使用計畫</a:t>
            </a:r>
            <a:r>
              <a:rPr lang="zh-TW" altLang="zh-TW" b="1" dirty="0"/>
              <a:t>，並就其申請目的、土地使用現況</a:t>
            </a:r>
            <a:r>
              <a:rPr lang="en-US" altLang="zh-TW" b="1" dirty="0"/>
              <a:t>(</a:t>
            </a:r>
            <a:r>
              <a:rPr lang="zh-TW" altLang="zh-TW" b="1" dirty="0"/>
              <a:t>如有無違法使用、是否已無作原編定使用之需要等</a:t>
            </a:r>
            <a:r>
              <a:rPr lang="en-US" altLang="zh-TW" b="1" dirty="0"/>
              <a:t>)</a:t>
            </a:r>
            <a:r>
              <a:rPr lang="zh-TW" altLang="zh-TW" b="1" dirty="0"/>
              <a:t>與未來使用計畫等事宜提出說明</a:t>
            </a:r>
            <a:r>
              <a:rPr lang="zh-TW" altLang="zh-TW" dirty="0"/>
              <a:t>，俾據以審</a:t>
            </a:r>
            <a:r>
              <a:rPr lang="zh-TW" altLang="zh-TW" dirty="0" smtClean="0"/>
              <a:t>認。</a:t>
            </a:r>
            <a:endParaRPr lang="zh-TW" altLang="zh-TW" dirty="0"/>
          </a:p>
          <a:p>
            <a:r>
              <a:rPr lang="en-US" altLang="zh-TW" dirty="0"/>
              <a:t> </a:t>
            </a:r>
            <a:endParaRPr lang="zh-TW" altLang="zh-TW" dirty="0"/>
          </a:p>
        </p:txBody>
      </p:sp>
    </p:spTree>
    <p:extLst>
      <p:ext uri="{BB962C8B-B14F-4D97-AF65-F5344CB8AC3E}">
        <p14:creationId xmlns:p14="http://schemas.microsoft.com/office/powerpoint/2010/main" val="36195588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11F0E244-2784-4E64-BDD1-6BE973629B67}" type="slidenum">
              <a:rPr lang="en-US" altLang="zh-TW" smtClean="0"/>
              <a:pPr>
                <a:defRPr/>
              </a:pPr>
              <a:t>9</a:t>
            </a:fld>
            <a:endParaRPr lang="en-US" altLang="zh-TW" dirty="0"/>
          </a:p>
        </p:txBody>
      </p:sp>
      <p:sp>
        <p:nvSpPr>
          <p:cNvPr id="5" name="圓角矩形 4"/>
          <p:cNvSpPr/>
          <p:nvPr/>
        </p:nvSpPr>
        <p:spPr bwMode="auto">
          <a:xfrm>
            <a:off x="256060" y="1196752"/>
            <a:ext cx="8857108" cy="5364012"/>
          </a:xfrm>
          <a:prstGeom prst="roundRect">
            <a:avLst/>
          </a:prstGeom>
          <a:solidFill>
            <a:srgbClr val="FFFF99">
              <a:alpha val="23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l" defTabSz="914400" eaLnBrk="1" latinLnBrk="0" hangingPunct="1">
              <a:lnSpc>
                <a:spcPts val="3200"/>
              </a:lnSpc>
              <a:buClrTx/>
              <a:buSzTx/>
              <a:buFont typeface="Wingdings" panose="05000000000000000000" pitchFamily="2" charset="2"/>
              <a:buChar char="u"/>
              <a:tabLst/>
            </a:pPr>
            <a:r>
              <a:rPr lang="zh-TW" altLang="en-US" b="1" dirty="0" smtClean="0">
                <a:solidFill>
                  <a:schemeClr val="tx1"/>
                </a:solidFill>
              </a:rPr>
              <a:t>第</a:t>
            </a:r>
            <a:r>
              <a:rPr lang="en-US" altLang="zh-TW" b="1" dirty="0" smtClean="0">
                <a:solidFill>
                  <a:schemeClr val="tx1"/>
                </a:solidFill>
              </a:rPr>
              <a:t>16</a:t>
            </a:r>
            <a:r>
              <a:rPr lang="zh-TW" altLang="en-US" b="1" dirty="0" smtClean="0">
                <a:solidFill>
                  <a:schemeClr val="tx1"/>
                </a:solidFill>
              </a:rPr>
              <a:t>點規定，</a:t>
            </a:r>
            <a:r>
              <a:rPr lang="zh-TW" altLang="zh-TW" b="1" dirty="0" smtClean="0">
                <a:solidFill>
                  <a:schemeClr val="tx1"/>
                </a:solidFill>
              </a:rPr>
              <a:t>非</a:t>
            </a:r>
            <a:r>
              <a:rPr lang="zh-TW" altLang="zh-TW" b="1" dirty="0">
                <a:solidFill>
                  <a:schemeClr val="tx1"/>
                </a:solidFill>
              </a:rPr>
              <a:t>農業使用性質之容許使用或臨時</a:t>
            </a:r>
            <a:r>
              <a:rPr lang="zh-TW" altLang="zh-TW" b="1" dirty="0" smtClean="0">
                <a:solidFill>
                  <a:schemeClr val="tx1"/>
                </a:solidFill>
              </a:rPr>
              <a:t>使用</a:t>
            </a:r>
            <a:r>
              <a:rPr lang="zh-TW" altLang="en-US" b="1" dirty="0" smtClean="0">
                <a:solidFill>
                  <a:schemeClr val="tx1"/>
                </a:solidFill>
              </a:rPr>
              <a:t>：</a:t>
            </a:r>
            <a:endParaRPr lang="en-US" altLang="zh-TW" b="1" dirty="0" smtClean="0">
              <a:solidFill>
                <a:schemeClr val="tx1"/>
              </a:solidFill>
            </a:endParaRPr>
          </a:p>
          <a:p>
            <a:pPr marL="342900" marR="0" indent="-342900" algn="l" defTabSz="914400" eaLnBrk="1" latinLnBrk="0" hangingPunct="1">
              <a:lnSpc>
                <a:spcPts val="3200"/>
              </a:lnSpc>
              <a:buClrTx/>
              <a:buSzTx/>
              <a:buFont typeface="Wingdings" panose="05000000000000000000" pitchFamily="2" charset="2"/>
              <a:buChar char="l"/>
              <a:tabLst/>
            </a:pPr>
            <a:r>
              <a:rPr lang="zh-TW" altLang="en-US" b="1" dirty="0" smtClean="0">
                <a:solidFill>
                  <a:srgbClr val="C00000"/>
                </a:solidFill>
                <a:latin typeface="標楷體" pitchFamily="65" charset="-120"/>
              </a:rPr>
              <a:t>容許使用項目依非都市土地使用管制規則第</a:t>
            </a:r>
            <a:r>
              <a:rPr lang="en-US" altLang="zh-TW" b="1" dirty="0" smtClean="0">
                <a:solidFill>
                  <a:srgbClr val="C00000"/>
                </a:solidFill>
                <a:latin typeface="標楷體" pitchFamily="65" charset="-120"/>
              </a:rPr>
              <a:t>6</a:t>
            </a:r>
            <a:r>
              <a:rPr lang="zh-TW" altLang="en-US" b="1" dirty="0" smtClean="0">
                <a:solidFill>
                  <a:srgbClr val="C00000"/>
                </a:solidFill>
                <a:latin typeface="標楷體" pitchFamily="65" charset="-120"/>
              </a:rPr>
              <a:t>條附表</a:t>
            </a:r>
            <a:r>
              <a:rPr lang="en-US" altLang="zh-TW" b="1" dirty="0" smtClean="0">
                <a:solidFill>
                  <a:srgbClr val="C00000"/>
                </a:solidFill>
                <a:latin typeface="標楷體" pitchFamily="65" charset="-120"/>
              </a:rPr>
              <a:t>1</a:t>
            </a:r>
            <a:r>
              <a:rPr lang="zh-TW" altLang="en-US" b="1" dirty="0" smtClean="0">
                <a:solidFill>
                  <a:srgbClr val="C00000"/>
                </a:solidFill>
                <a:latin typeface="標楷體" pitchFamily="65" charset="-120"/>
              </a:rPr>
              <a:t>規定辦理，</a:t>
            </a:r>
            <a:r>
              <a:rPr lang="zh-TW" altLang="en-US" b="1" u="sng" dirty="0" smtClean="0">
                <a:solidFill>
                  <a:srgbClr val="C00000"/>
                </a:solidFill>
              </a:rPr>
              <a:t>得</a:t>
            </a:r>
            <a:r>
              <a:rPr lang="zh-TW" altLang="en-US" b="1" u="sng" dirty="0">
                <a:solidFill>
                  <a:srgbClr val="C00000"/>
                </a:solidFill>
              </a:rPr>
              <a:t>免</a:t>
            </a:r>
            <a:r>
              <a:rPr lang="zh-TW" altLang="en-US" b="1" u="sng" dirty="0" smtClean="0">
                <a:solidFill>
                  <a:srgbClr val="C00000"/>
                </a:solidFill>
              </a:rPr>
              <a:t>依本要點之審查</a:t>
            </a:r>
            <a:r>
              <a:rPr lang="zh-TW" altLang="en-US" b="1" u="sng" dirty="0">
                <a:solidFill>
                  <a:srgbClr val="C00000"/>
                </a:solidFill>
              </a:rPr>
              <a:t>表辦理 </a:t>
            </a:r>
            <a:r>
              <a:rPr lang="en-US" altLang="zh-TW" b="1" u="sng" dirty="0">
                <a:solidFill>
                  <a:srgbClr val="C00000"/>
                </a:solidFill>
              </a:rPr>
              <a:t>(</a:t>
            </a:r>
            <a:r>
              <a:rPr lang="en-US" altLang="zh-TW" b="1" dirty="0">
                <a:solidFill>
                  <a:srgbClr val="C00000"/>
                </a:solidFill>
              </a:rPr>
              <a:t>§</a:t>
            </a:r>
            <a:r>
              <a:rPr lang="en-US" altLang="zh-TW" b="1" dirty="0">
                <a:solidFill>
                  <a:srgbClr val="C00000"/>
                </a:solidFill>
                <a:latin typeface="標楷體" pitchFamily="65" charset="-120"/>
              </a:rPr>
              <a:t>16)</a:t>
            </a:r>
            <a:r>
              <a:rPr lang="zh-TW" altLang="en-US" b="1" dirty="0" smtClean="0">
                <a:solidFill>
                  <a:schemeClr val="tx1"/>
                </a:solidFill>
              </a:rPr>
              <a:t>。</a:t>
            </a:r>
            <a:endParaRPr lang="en-US" altLang="zh-TW" b="1" dirty="0">
              <a:solidFill>
                <a:schemeClr val="tx1"/>
              </a:solidFill>
            </a:endParaRPr>
          </a:p>
          <a:p>
            <a:pPr marL="342900" marR="0" indent="-342900" algn="l" defTabSz="914400" eaLnBrk="1" latinLnBrk="0" hangingPunct="1">
              <a:lnSpc>
                <a:spcPts val="3200"/>
              </a:lnSpc>
              <a:buClrTx/>
              <a:buSzTx/>
              <a:buFont typeface="Wingdings" panose="05000000000000000000" pitchFamily="2" charset="2"/>
              <a:buChar char="l"/>
              <a:tabLst/>
            </a:pPr>
            <a:r>
              <a:rPr lang="zh-TW" altLang="en-US" b="1" dirty="0" smtClean="0">
                <a:solidFill>
                  <a:schemeClr val="tx1"/>
                </a:solidFill>
              </a:rPr>
              <a:t>非農業</a:t>
            </a:r>
            <a:r>
              <a:rPr lang="zh-TW" altLang="en-US" b="1" dirty="0">
                <a:solidFill>
                  <a:schemeClr val="tx1"/>
                </a:solidFill>
              </a:rPr>
              <a:t>使用性質之容許使用：</a:t>
            </a:r>
            <a:r>
              <a:rPr lang="zh-TW" altLang="en-US" b="1" dirty="0" smtClean="0">
                <a:solidFill>
                  <a:schemeClr val="tx1"/>
                </a:solidFill>
              </a:rPr>
              <a:t>請申請人具體說明</a:t>
            </a:r>
            <a:r>
              <a:rPr lang="zh-TW" altLang="en-US" b="1" dirty="0" smtClean="0">
                <a:solidFill>
                  <a:srgbClr val="660066"/>
                </a:solidFill>
              </a:rPr>
              <a:t>不影響農業生產環境配套作法。</a:t>
            </a:r>
            <a:endParaRPr lang="en-US" altLang="zh-TW" b="1" dirty="0">
              <a:solidFill>
                <a:srgbClr val="660066"/>
              </a:solidFill>
            </a:endParaRPr>
          </a:p>
          <a:p>
            <a:pPr marL="342900" marR="0" indent="-342900" algn="l" defTabSz="914400" eaLnBrk="1" latinLnBrk="0" hangingPunct="1">
              <a:lnSpc>
                <a:spcPts val="3200"/>
              </a:lnSpc>
              <a:buClrTx/>
              <a:buSzTx/>
              <a:buFont typeface="Wingdings" panose="05000000000000000000" pitchFamily="2" charset="2"/>
              <a:buChar char="l"/>
              <a:tabLst/>
            </a:pPr>
            <a:r>
              <a:rPr lang="zh-TW" altLang="en-US" b="1" dirty="0" smtClean="0">
                <a:solidFill>
                  <a:schemeClr val="tx1"/>
                </a:solidFill>
              </a:rPr>
              <a:t>臨時使用：</a:t>
            </a:r>
            <a:endParaRPr lang="en-US" altLang="zh-TW" b="1" dirty="0" smtClean="0">
              <a:solidFill>
                <a:schemeClr val="tx1"/>
              </a:solidFill>
            </a:endParaRPr>
          </a:p>
          <a:p>
            <a:pPr marL="177800" marR="0" indent="-177800" algn="l" defTabSz="914400" eaLnBrk="1" latinLnBrk="0" hangingPunct="1">
              <a:lnSpc>
                <a:spcPts val="3200"/>
              </a:lnSpc>
              <a:buClrTx/>
              <a:buSzTx/>
              <a:tabLst/>
            </a:pPr>
            <a:r>
              <a:rPr lang="en-US" altLang="zh-TW" b="1" dirty="0" smtClean="0">
                <a:solidFill>
                  <a:schemeClr val="tx1"/>
                </a:solidFill>
              </a:rPr>
              <a:t>1.</a:t>
            </a:r>
            <a:r>
              <a:rPr lang="zh-TW" altLang="en-US" b="1" dirty="0" smtClean="0">
                <a:solidFill>
                  <a:srgbClr val="FF0000"/>
                </a:solidFill>
              </a:rPr>
              <a:t>都市計畫農業區</a:t>
            </a:r>
            <a:r>
              <a:rPr lang="zh-TW" altLang="en-US" b="1" dirty="0" smtClean="0">
                <a:solidFill>
                  <a:schemeClr val="tx1"/>
                </a:solidFill>
              </a:rPr>
              <a:t>由直轄市、縣</a:t>
            </a:r>
            <a:r>
              <a:rPr lang="en-US" altLang="zh-TW" b="1" dirty="0" smtClean="0">
                <a:solidFill>
                  <a:schemeClr val="tx1"/>
                </a:solidFill>
              </a:rPr>
              <a:t>(</a:t>
            </a:r>
            <a:r>
              <a:rPr lang="zh-TW" altLang="en-US" b="1" dirty="0" smtClean="0">
                <a:solidFill>
                  <a:schemeClr val="tx1"/>
                </a:solidFill>
              </a:rPr>
              <a:t>市</a:t>
            </a:r>
            <a:r>
              <a:rPr lang="en-US" altLang="zh-TW" b="1" dirty="0" smtClean="0">
                <a:solidFill>
                  <a:schemeClr val="tx1"/>
                </a:solidFill>
              </a:rPr>
              <a:t>)</a:t>
            </a:r>
            <a:r>
              <a:rPr lang="zh-TW" altLang="en-US" b="1" dirty="0" smtClean="0">
                <a:solidFill>
                  <a:schemeClr val="tx1"/>
                </a:solidFill>
              </a:rPr>
              <a:t>政府審查核准</a:t>
            </a:r>
            <a:endParaRPr lang="en-US" altLang="zh-TW" b="1" dirty="0" smtClean="0">
              <a:solidFill>
                <a:schemeClr val="tx1"/>
              </a:solidFill>
            </a:endParaRPr>
          </a:p>
          <a:p>
            <a:pPr marL="177800" marR="0" indent="-177800" algn="l" defTabSz="914400" eaLnBrk="1" latinLnBrk="0" hangingPunct="1">
              <a:lnSpc>
                <a:spcPts val="3200"/>
              </a:lnSpc>
              <a:buClrTx/>
              <a:buSzTx/>
              <a:tabLst/>
            </a:pPr>
            <a:r>
              <a:rPr lang="zh-TW" altLang="en-US" b="1" dirty="0">
                <a:solidFill>
                  <a:schemeClr val="tx1"/>
                </a:solidFill>
              </a:rPr>
              <a:t> </a:t>
            </a:r>
            <a:r>
              <a:rPr lang="zh-TW" altLang="en-US" b="1" dirty="0" smtClean="0">
                <a:solidFill>
                  <a:schemeClr val="tx1"/>
                </a:solidFill>
              </a:rPr>
              <a:t>  </a:t>
            </a:r>
            <a:r>
              <a:rPr lang="zh-TW" altLang="en-US" b="1" dirty="0" smtClean="0">
                <a:solidFill>
                  <a:srgbClr val="FF0000"/>
                </a:solidFill>
              </a:rPr>
              <a:t>非都市土地農業用地</a:t>
            </a:r>
            <a:r>
              <a:rPr lang="zh-TW" altLang="en-US" b="1" dirty="0" smtClean="0">
                <a:solidFill>
                  <a:schemeClr val="tx1"/>
                </a:solidFill>
              </a:rPr>
              <a:t>須徵</a:t>
            </a:r>
            <a:r>
              <a:rPr lang="zh-TW" altLang="en-US" b="1" dirty="0">
                <a:solidFill>
                  <a:schemeClr val="tx1"/>
                </a:solidFill>
              </a:rPr>
              <a:t>得中央使用地</a:t>
            </a:r>
            <a:r>
              <a:rPr lang="zh-TW" altLang="en-US" b="1" dirty="0" smtClean="0">
                <a:solidFill>
                  <a:schemeClr val="tx1"/>
                </a:solidFill>
              </a:rPr>
              <a:t>主管機關審查同意</a:t>
            </a:r>
            <a:endParaRPr lang="en-US" altLang="zh-TW" b="1" dirty="0" smtClean="0">
              <a:solidFill>
                <a:schemeClr val="tx1"/>
              </a:solidFill>
            </a:endParaRPr>
          </a:p>
          <a:p>
            <a:pPr marL="177800" marR="0" indent="-177800" algn="l" defTabSz="914400" eaLnBrk="1" latinLnBrk="0" hangingPunct="1">
              <a:lnSpc>
                <a:spcPts val="3200"/>
              </a:lnSpc>
              <a:buClrTx/>
              <a:buSzTx/>
              <a:tabLst/>
            </a:pPr>
            <a:r>
              <a:rPr lang="en-US" altLang="zh-TW" b="1" dirty="0" smtClean="0">
                <a:solidFill>
                  <a:schemeClr val="tx1"/>
                </a:solidFill>
              </a:rPr>
              <a:t>2.</a:t>
            </a:r>
            <a:r>
              <a:rPr lang="zh-TW" altLang="en-US" b="1" dirty="0" smtClean="0">
                <a:solidFill>
                  <a:schemeClr val="tx1"/>
                </a:solidFill>
              </a:rPr>
              <a:t>申請人擬具</a:t>
            </a:r>
            <a:r>
              <a:rPr lang="zh-TW" altLang="en-US" b="1" dirty="0" smtClean="0">
                <a:solidFill>
                  <a:srgbClr val="660066"/>
                </a:solidFill>
              </a:rPr>
              <a:t>「農業用地臨時使用說明書」</a:t>
            </a:r>
            <a:r>
              <a:rPr lang="zh-TW" altLang="en-US" b="1" dirty="0" smtClean="0">
                <a:solidFill>
                  <a:schemeClr val="tx1"/>
                </a:solidFill>
              </a:rPr>
              <a:t>說明</a:t>
            </a:r>
            <a:r>
              <a:rPr lang="zh-TW" altLang="en-US" b="1" u="sng" dirty="0" smtClean="0">
                <a:solidFill>
                  <a:srgbClr val="660066"/>
                </a:solidFill>
              </a:rPr>
              <a:t>使用地段、地號、面積</a:t>
            </a:r>
            <a:r>
              <a:rPr lang="zh-TW" altLang="en-US" b="1" dirty="0" smtClean="0">
                <a:solidFill>
                  <a:schemeClr val="tx1"/>
                </a:solidFill>
              </a:rPr>
              <a:t>、</a:t>
            </a:r>
            <a:r>
              <a:rPr lang="zh-TW" altLang="en-US" b="1" u="sng" dirty="0" smtClean="0">
                <a:solidFill>
                  <a:srgbClr val="000099"/>
                </a:solidFill>
              </a:rPr>
              <a:t>對農路通行之影響</a:t>
            </a:r>
            <a:r>
              <a:rPr lang="zh-TW" altLang="en-US" b="1" dirty="0" smtClean="0">
                <a:solidFill>
                  <a:schemeClr val="tx1"/>
                </a:solidFill>
              </a:rPr>
              <a:t>、</a:t>
            </a:r>
            <a:r>
              <a:rPr lang="zh-TW" altLang="en-US" b="1" u="sng" dirty="0" smtClean="0">
                <a:solidFill>
                  <a:srgbClr val="660066"/>
                </a:solidFill>
              </a:rPr>
              <a:t>對鄰近農業生產環境之影響說明</a:t>
            </a:r>
            <a:r>
              <a:rPr lang="zh-TW" altLang="en-US" b="1" dirty="0" smtClean="0">
                <a:solidFill>
                  <a:schemeClr val="tx1"/>
                </a:solidFill>
              </a:rPr>
              <a:t>、</a:t>
            </a:r>
            <a:r>
              <a:rPr lang="zh-TW" altLang="en-US" b="1" u="sng" dirty="0" smtClean="0">
                <a:solidFill>
                  <a:srgbClr val="000099"/>
                </a:solidFill>
              </a:rPr>
              <a:t>使用期限及期滿後如何恢復農作種植</a:t>
            </a:r>
            <a:r>
              <a:rPr lang="zh-TW" altLang="en-US" b="1" dirty="0" smtClean="0">
                <a:solidFill>
                  <a:schemeClr val="tx1"/>
                </a:solidFill>
              </a:rPr>
              <a:t>，及</a:t>
            </a:r>
            <a:r>
              <a:rPr lang="zh-TW" altLang="en-US" b="1" u="sng" dirty="0" smtClean="0">
                <a:solidFill>
                  <a:srgbClr val="660066"/>
                </a:solidFill>
              </a:rPr>
              <a:t>規劃設置適當之隔離綠帶或設施。</a:t>
            </a:r>
            <a:endParaRPr lang="en-US" altLang="zh-TW" b="1" u="sng" dirty="0" smtClean="0">
              <a:solidFill>
                <a:srgbClr val="660066"/>
              </a:solidFill>
            </a:endParaRPr>
          </a:p>
        </p:txBody>
      </p:sp>
      <p:sp>
        <p:nvSpPr>
          <p:cNvPr id="7" name="Rectangle 66"/>
          <p:cNvSpPr>
            <a:spLocks noChangeArrowheads="1"/>
          </p:cNvSpPr>
          <p:nvPr/>
        </p:nvSpPr>
        <p:spPr bwMode="auto">
          <a:xfrm>
            <a:off x="179388" y="188913"/>
            <a:ext cx="8642350" cy="791815"/>
          </a:xfrm>
          <a:prstGeom prst="rect">
            <a:avLst/>
          </a:prstGeom>
          <a:solidFill>
            <a:srgbClr val="FFFF99"/>
          </a:solidFill>
          <a:ln w="9525">
            <a:noFill/>
            <a:miter lim="800000"/>
            <a:headEnd/>
            <a:tailEnd/>
          </a:ln>
          <a:effectLst>
            <a:outerShdw dist="35921" dir="2700000" algn="ctr" rotWithShape="0">
              <a:schemeClr val="bg2"/>
            </a:outerShdw>
          </a:effectLst>
        </p:spPr>
        <p:txBody>
          <a:bodyPr anchor="ctr"/>
          <a:lstStyle/>
          <a:p>
            <a:pPr>
              <a:defRPr/>
            </a:pPr>
            <a:r>
              <a:rPr lang="zh-TW" altLang="zh-TW" sz="3600" b="1" dirty="0">
                <a:solidFill>
                  <a:schemeClr val="tx1"/>
                </a:solidFill>
              </a:rPr>
              <a:t>非農業使用性質之容許</a:t>
            </a:r>
            <a:r>
              <a:rPr lang="zh-TW" altLang="zh-TW" sz="3600" b="1" dirty="0" smtClean="0">
                <a:solidFill>
                  <a:schemeClr val="tx1"/>
                </a:solidFill>
              </a:rPr>
              <a:t>使用</a:t>
            </a:r>
            <a:r>
              <a:rPr lang="zh-TW" altLang="en-US" sz="3600" b="1" dirty="0" smtClean="0">
                <a:solidFill>
                  <a:schemeClr val="tx1"/>
                </a:solidFill>
              </a:rPr>
              <a:t>或臨時使用</a:t>
            </a:r>
            <a:endParaRPr lang="en-US" altLang="zh-TW" sz="3600" dirty="0" smtClean="0"/>
          </a:p>
        </p:txBody>
      </p:sp>
    </p:spTree>
    <p:extLst>
      <p:ext uri="{BB962C8B-B14F-4D97-AF65-F5344CB8AC3E}">
        <p14:creationId xmlns:p14="http://schemas.microsoft.com/office/powerpoint/2010/main" val="3869817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Nature">
  <a:themeElements>
    <a:clrScheme name="Nature 8">
      <a:dk1>
        <a:srgbClr val="292929"/>
      </a:dk1>
      <a:lt1>
        <a:srgbClr val="FFFFFF"/>
      </a:lt1>
      <a:dk2>
        <a:srgbClr val="2A3D7A"/>
      </a:dk2>
      <a:lt2>
        <a:srgbClr val="CEC8BA"/>
      </a:lt2>
      <a:accent1>
        <a:srgbClr val="C9DDF1"/>
      </a:accent1>
      <a:accent2>
        <a:srgbClr val="FAC164"/>
      </a:accent2>
      <a:accent3>
        <a:srgbClr val="FFFFFF"/>
      </a:accent3>
      <a:accent4>
        <a:srgbClr val="212121"/>
      </a:accent4>
      <a:accent5>
        <a:srgbClr val="E1EBF7"/>
      </a:accent5>
      <a:accent6>
        <a:srgbClr val="E3AF5A"/>
      </a:accent6>
      <a:hlink>
        <a:srgbClr val="B0AE6A"/>
      </a:hlink>
      <a:folHlink>
        <a:srgbClr val="C3E684"/>
      </a:folHlink>
    </a:clrScheme>
    <a:fontScheme name="Nature">
      <a:majorFont>
        <a:latin typeface="Times New Roman"/>
        <a:ea typeface="新細明體"/>
        <a:cs typeface=""/>
      </a:majorFont>
      <a:minorFont>
        <a:latin typeface="Times New Roman"/>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accent1"/>
            </a:gs>
            <a:gs pos="50000">
              <a:schemeClr val="bg1"/>
            </a:gs>
            <a:gs pos="100000">
              <a:schemeClr val="accent1"/>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2400" b="0" i="0" u="none" strike="noStrike" cap="none" normalizeH="0" baseline="0" smtClean="0">
            <a:ln>
              <a:noFill/>
            </a:ln>
            <a:solidFill>
              <a:schemeClr val="tx1"/>
            </a:solidFill>
            <a:effectLst/>
            <a:latin typeface="Times New Roman" pitchFamily="18" charset="0"/>
            <a:ea typeface="標楷體" pitchFamily="65" charset="-120"/>
          </a:defRPr>
        </a:defPPr>
      </a:lstStyle>
    </a:spDef>
    <a:lnDef>
      <a:spPr bwMode="auto">
        <a:xfrm>
          <a:off x="0" y="0"/>
          <a:ext cx="1" cy="1"/>
        </a:xfrm>
        <a:custGeom>
          <a:avLst/>
          <a:gdLst/>
          <a:ahLst/>
          <a:cxnLst/>
          <a:rect l="0" t="0" r="0" b="0"/>
          <a:pathLst/>
        </a:custGeom>
        <a:gradFill rotWithShape="1">
          <a:gsLst>
            <a:gs pos="0">
              <a:schemeClr val="accent1"/>
            </a:gs>
            <a:gs pos="50000">
              <a:schemeClr val="bg1"/>
            </a:gs>
            <a:gs pos="100000">
              <a:schemeClr val="accent1"/>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2400" b="0" i="0" u="none" strike="noStrike" cap="none" normalizeH="0" baseline="0" smtClean="0">
            <a:ln>
              <a:noFill/>
            </a:ln>
            <a:solidFill>
              <a:schemeClr val="tx1"/>
            </a:solidFill>
            <a:effectLst/>
            <a:latin typeface="Times New Roman" pitchFamily="18" charset="0"/>
            <a:ea typeface="標楷體" pitchFamily="65" charset="-120"/>
          </a:defRPr>
        </a:defPPr>
      </a:lstStyle>
    </a:lnDef>
  </a:objectDefaults>
  <a:extraClrSchemeLst>
    <a:extraClrScheme>
      <a:clrScheme name="Nature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Nature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Nature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e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
      <a:clrScheme name="Nature 6">
        <a:dk1>
          <a:srgbClr val="040404"/>
        </a:dk1>
        <a:lt1>
          <a:srgbClr val="FFFFFF"/>
        </a:lt1>
        <a:dk2>
          <a:srgbClr val="2A3D7A"/>
        </a:dk2>
        <a:lt2>
          <a:srgbClr val="CEC8BA"/>
        </a:lt2>
        <a:accent1>
          <a:srgbClr val="C9DDF1"/>
        </a:accent1>
        <a:accent2>
          <a:srgbClr val="FAC164"/>
        </a:accent2>
        <a:accent3>
          <a:srgbClr val="FFFFFF"/>
        </a:accent3>
        <a:accent4>
          <a:srgbClr val="030303"/>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Nature 7">
        <a:dk1>
          <a:srgbClr val="1C1C1C"/>
        </a:dk1>
        <a:lt1>
          <a:srgbClr val="FFFFFF"/>
        </a:lt1>
        <a:dk2>
          <a:srgbClr val="2A3D7A"/>
        </a:dk2>
        <a:lt2>
          <a:srgbClr val="CEC8BA"/>
        </a:lt2>
        <a:accent1>
          <a:srgbClr val="C9DDF1"/>
        </a:accent1>
        <a:accent2>
          <a:srgbClr val="FAC164"/>
        </a:accent2>
        <a:accent3>
          <a:srgbClr val="FFFFFF"/>
        </a:accent3>
        <a:accent4>
          <a:srgbClr val="161616"/>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Nature 8">
        <a:dk1>
          <a:srgbClr val="292929"/>
        </a:dk1>
        <a:lt1>
          <a:srgbClr val="FFFFFF"/>
        </a:lt1>
        <a:dk2>
          <a:srgbClr val="2A3D7A"/>
        </a:dk2>
        <a:lt2>
          <a:srgbClr val="CEC8BA"/>
        </a:lt2>
        <a:accent1>
          <a:srgbClr val="C9DDF1"/>
        </a:accent1>
        <a:accent2>
          <a:srgbClr val="FAC164"/>
        </a:accent2>
        <a:accent3>
          <a:srgbClr val="FFFFFF"/>
        </a:accent3>
        <a:accent4>
          <a:srgbClr val="212121"/>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15695</TotalTime>
  <Words>10229</Words>
  <Application>Microsoft Office PowerPoint</Application>
  <PresentationFormat>如螢幕大小 (4:3)</PresentationFormat>
  <Paragraphs>655</Paragraphs>
  <Slides>62</Slides>
  <Notes>44</Notes>
  <HiddenSlides>0</HiddenSlides>
  <MMClips>0</MMClips>
  <ScaleCrop>false</ScaleCrop>
  <HeadingPairs>
    <vt:vector size="4" baseType="variant">
      <vt:variant>
        <vt:lpstr>佈景主題</vt:lpstr>
      </vt:variant>
      <vt:variant>
        <vt:i4>2</vt:i4>
      </vt:variant>
      <vt:variant>
        <vt:lpstr>投影片標題</vt:lpstr>
      </vt:variant>
      <vt:variant>
        <vt:i4>62</vt:i4>
      </vt:variant>
    </vt:vector>
  </HeadingPairs>
  <TitlesOfParts>
    <vt:vector size="64" baseType="lpstr">
      <vt:lpstr>Office 佈景主題</vt:lpstr>
      <vt:lpstr>Nature</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國土計畫法(草案)與本會相關機關(單位)應加強辦理之對策</dc:title>
  <dc:creator>LU5891</dc:creator>
  <cp:lastModifiedBy>農地利用科林珈芝</cp:lastModifiedBy>
  <cp:revision>1932</cp:revision>
  <cp:lastPrinted>2016-05-11T02:08:58Z</cp:lastPrinted>
  <dcterms:created xsi:type="dcterms:W3CDTF">2009-10-14T09:27:03Z</dcterms:created>
  <dcterms:modified xsi:type="dcterms:W3CDTF">2022-04-21T08:31:42Z</dcterms:modified>
</cp:coreProperties>
</file>