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75" r:id="rId3"/>
    <p:sldMasterId id="2147484090" r:id="rId4"/>
  </p:sldMasterIdLst>
  <p:notesMasterIdLst>
    <p:notesMasterId r:id="rId70"/>
  </p:notesMasterIdLst>
  <p:sldIdLst>
    <p:sldId id="809" r:id="rId5"/>
    <p:sldId id="1174" r:id="rId6"/>
    <p:sldId id="772" r:id="rId7"/>
    <p:sldId id="807" r:id="rId8"/>
    <p:sldId id="773" r:id="rId9"/>
    <p:sldId id="775" r:id="rId10"/>
    <p:sldId id="720" r:id="rId11"/>
    <p:sldId id="698" r:id="rId12"/>
    <p:sldId id="699" r:id="rId13"/>
    <p:sldId id="675" r:id="rId14"/>
    <p:sldId id="631" r:id="rId15"/>
    <p:sldId id="632" r:id="rId16"/>
    <p:sldId id="697" r:id="rId17"/>
    <p:sldId id="669" r:id="rId18"/>
    <p:sldId id="816" r:id="rId19"/>
    <p:sldId id="642" r:id="rId20"/>
    <p:sldId id="663" r:id="rId21"/>
    <p:sldId id="634" r:id="rId22"/>
    <p:sldId id="635" r:id="rId23"/>
    <p:sldId id="650" r:id="rId24"/>
    <p:sldId id="636" r:id="rId25"/>
    <p:sldId id="637" r:id="rId26"/>
    <p:sldId id="638" r:id="rId27"/>
    <p:sldId id="639" r:id="rId28"/>
    <p:sldId id="640" r:id="rId29"/>
    <p:sldId id="1167" r:id="rId30"/>
    <p:sldId id="1166" r:id="rId31"/>
    <p:sldId id="776" r:id="rId32"/>
    <p:sldId id="777" r:id="rId33"/>
    <p:sldId id="778" r:id="rId34"/>
    <p:sldId id="779" r:id="rId35"/>
    <p:sldId id="787" r:id="rId36"/>
    <p:sldId id="788" r:id="rId37"/>
    <p:sldId id="790" r:id="rId38"/>
    <p:sldId id="818" r:id="rId39"/>
    <p:sldId id="794" r:id="rId40"/>
    <p:sldId id="795" r:id="rId41"/>
    <p:sldId id="798" r:id="rId42"/>
    <p:sldId id="799" r:id="rId43"/>
    <p:sldId id="800" r:id="rId44"/>
    <p:sldId id="1168" r:id="rId45"/>
    <p:sldId id="915" r:id="rId46"/>
    <p:sldId id="923" r:id="rId47"/>
    <p:sldId id="925" r:id="rId48"/>
    <p:sldId id="1169" r:id="rId49"/>
    <p:sldId id="865" r:id="rId50"/>
    <p:sldId id="1178" r:id="rId51"/>
    <p:sldId id="920" r:id="rId52"/>
    <p:sldId id="927" r:id="rId53"/>
    <p:sldId id="1170" r:id="rId54"/>
    <p:sldId id="896" r:id="rId55"/>
    <p:sldId id="897" r:id="rId56"/>
    <p:sldId id="900" r:id="rId57"/>
    <p:sldId id="902" r:id="rId58"/>
    <p:sldId id="1171" r:id="rId59"/>
    <p:sldId id="791" r:id="rId60"/>
    <p:sldId id="813" r:id="rId61"/>
    <p:sldId id="695" r:id="rId62"/>
    <p:sldId id="817" r:id="rId63"/>
    <p:sldId id="1173" r:id="rId64"/>
    <p:sldId id="1179" r:id="rId65"/>
    <p:sldId id="1176" r:id="rId66"/>
    <p:sldId id="1175" r:id="rId67"/>
    <p:sldId id="1177" r:id="rId68"/>
    <p:sldId id="343" r:id="rId69"/>
  </p:sldIdLst>
  <p:sldSz cx="18291175" cy="13717588"/>
  <p:notesSz cx="6807200" cy="9939338"/>
  <p:defaultTextStyle>
    <a:defPPr>
      <a:defRPr lang="zh-TW"/>
    </a:defPPr>
    <a:lvl1pPr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1pPr>
    <a:lvl2pPr marL="455613" indent="1588"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2pPr>
    <a:lvl3pPr marL="912813" indent="1588"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3pPr>
    <a:lvl4pPr marL="1368425" indent="3175"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4pPr>
    <a:lvl5pPr marL="1825625" indent="3175" algn="l" rtl="0" eaLnBrk="0" fontAlgn="base" hangingPunct="0">
      <a:spcBef>
        <a:spcPct val="0"/>
      </a:spcBef>
      <a:spcAft>
        <a:spcPct val="0"/>
      </a:spcAft>
      <a:defRPr kumimoji="1" sz="4000" kern="1200">
        <a:solidFill>
          <a:schemeClr val="tx1"/>
        </a:solidFill>
        <a:latin typeface="Arial" pitchFamily="34" charset="0"/>
        <a:ea typeface="全真粗黑體" pitchFamily="49" charset="-120"/>
        <a:cs typeface="+mn-cs"/>
      </a:defRPr>
    </a:lvl5pPr>
    <a:lvl6pPr marL="2286000" algn="l" defTabSz="914400" rtl="0" eaLnBrk="1" latinLnBrk="0" hangingPunct="1">
      <a:defRPr kumimoji="1" sz="4000" kern="1200">
        <a:solidFill>
          <a:schemeClr val="tx1"/>
        </a:solidFill>
        <a:latin typeface="Arial" pitchFamily="34" charset="0"/>
        <a:ea typeface="全真粗黑體" pitchFamily="49" charset="-120"/>
        <a:cs typeface="+mn-cs"/>
      </a:defRPr>
    </a:lvl6pPr>
    <a:lvl7pPr marL="2743200" algn="l" defTabSz="914400" rtl="0" eaLnBrk="1" latinLnBrk="0" hangingPunct="1">
      <a:defRPr kumimoji="1" sz="4000" kern="1200">
        <a:solidFill>
          <a:schemeClr val="tx1"/>
        </a:solidFill>
        <a:latin typeface="Arial" pitchFamily="34" charset="0"/>
        <a:ea typeface="全真粗黑體" pitchFamily="49" charset="-120"/>
        <a:cs typeface="+mn-cs"/>
      </a:defRPr>
    </a:lvl7pPr>
    <a:lvl8pPr marL="3200400" algn="l" defTabSz="914400" rtl="0" eaLnBrk="1" latinLnBrk="0" hangingPunct="1">
      <a:defRPr kumimoji="1" sz="4000" kern="1200">
        <a:solidFill>
          <a:schemeClr val="tx1"/>
        </a:solidFill>
        <a:latin typeface="Arial" pitchFamily="34" charset="0"/>
        <a:ea typeface="全真粗黑體" pitchFamily="49" charset="-120"/>
        <a:cs typeface="+mn-cs"/>
      </a:defRPr>
    </a:lvl8pPr>
    <a:lvl9pPr marL="3657600" algn="l" defTabSz="914400" rtl="0" eaLnBrk="1" latinLnBrk="0" hangingPunct="1">
      <a:defRPr kumimoji="1" sz="4000" kern="1200">
        <a:solidFill>
          <a:schemeClr val="tx1"/>
        </a:solidFill>
        <a:latin typeface="Arial" pitchFamily="34" charset="0"/>
        <a:ea typeface="全真粗黑體" pitchFamily="49"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F4"/>
    <a:srgbClr val="009900"/>
    <a:srgbClr val="EDF4F7"/>
    <a:srgbClr val="FFE1E1"/>
    <a:srgbClr val="CECEEF"/>
    <a:srgbClr val="C6D9F1"/>
    <a:srgbClr val="FCB504"/>
    <a:srgbClr val="FFCC99"/>
    <a:srgbClr val="CC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6913" autoAdjust="0"/>
  </p:normalViewPr>
  <p:slideViewPr>
    <p:cSldViewPr>
      <p:cViewPr varScale="1">
        <p:scale>
          <a:sx n="54" d="100"/>
          <a:sy n="54" d="100"/>
        </p:scale>
        <p:origin x="-1602" y="-84"/>
      </p:cViewPr>
      <p:guideLst>
        <p:guide orient="horz" pos="3594"/>
        <p:guide pos="576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4015F6-3E77-49E9-B86E-05261D349496}" type="doc">
      <dgm:prSet loTypeId="urn:microsoft.com/office/officeart/2005/8/layout/hChevron3" loCatId="process" qsTypeId="urn:microsoft.com/office/officeart/2005/8/quickstyle/simple1" qsCatId="simple" csTypeId="urn:microsoft.com/office/officeart/2005/8/colors/accent1_2" csCatId="accent1" phldr="1"/>
      <dgm:spPr/>
    </dgm:pt>
    <dgm:pt modelId="{5616476E-489F-4055-97AF-C372A3BB39AB}">
      <dgm:prSet phldrT="[文字]"/>
      <dgm:spPr>
        <a:solidFill>
          <a:srgbClr val="E5FFE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b="1" dirty="0">
              <a:solidFill>
                <a:schemeClr val="tx1"/>
              </a:solidFill>
              <a:latin typeface="微軟正黑體" panose="020B0604030504040204" pitchFamily="34" charset="-120"/>
              <a:ea typeface="微軟正黑體" panose="020B0604030504040204" pitchFamily="34" charset="-120"/>
              <a:cs typeface="Heiti TC Light" charset="-120"/>
            </a:rPr>
            <a:t>生產</a:t>
          </a:r>
        </a:p>
      </dgm:t>
    </dgm:pt>
    <dgm:pt modelId="{615B17E3-F9A4-49C4-9633-62A44E681255}" type="parTrans" cxnId="{848C5A80-B7C1-4DD9-9F2E-6134F8B27A21}">
      <dgm:prSet/>
      <dgm:spPr/>
      <dgm:t>
        <a:bodyPr/>
        <a:lstStyle/>
        <a:p>
          <a:endParaRPr lang="zh-TW" altLang="en-US"/>
        </a:p>
      </dgm:t>
    </dgm:pt>
    <dgm:pt modelId="{A1A3FA8C-B5E8-4A92-83AD-C3CE765C581A}" type="sibTrans" cxnId="{848C5A80-B7C1-4DD9-9F2E-6134F8B27A21}">
      <dgm:prSet/>
      <dgm:spPr/>
      <dgm:t>
        <a:bodyPr/>
        <a:lstStyle/>
        <a:p>
          <a:endParaRPr lang="zh-TW" altLang="en-US"/>
        </a:p>
      </dgm:t>
    </dgm:pt>
    <dgm:pt modelId="{20AC9CFB-84E3-43CB-88B6-2488EE97747F}">
      <dgm:prSet phldrT="[文字]"/>
      <dgm:spPr>
        <a:solidFill>
          <a:srgbClr val="F6DAA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b="1" dirty="0">
              <a:solidFill>
                <a:schemeClr val="tx1"/>
              </a:solidFill>
              <a:latin typeface="微軟正黑體" panose="020B0604030504040204" pitchFamily="34" charset="-120"/>
              <a:ea typeface="微軟正黑體" panose="020B0604030504040204" pitchFamily="34" charset="-120"/>
              <a:cs typeface="Heiti TC Light" charset="-120"/>
            </a:rPr>
            <a:t>生活</a:t>
          </a:r>
        </a:p>
      </dgm:t>
    </dgm:pt>
    <dgm:pt modelId="{90B4F931-778E-4CCF-8931-EB6D2451D399}" type="parTrans" cxnId="{B5165175-697F-46F3-95C3-D138BB609B6D}">
      <dgm:prSet/>
      <dgm:spPr/>
      <dgm:t>
        <a:bodyPr/>
        <a:lstStyle/>
        <a:p>
          <a:endParaRPr lang="zh-TW" altLang="en-US"/>
        </a:p>
      </dgm:t>
    </dgm:pt>
    <dgm:pt modelId="{944CB1A2-DE82-4C38-A661-37C15568BF03}" type="sibTrans" cxnId="{B5165175-697F-46F3-95C3-D138BB609B6D}">
      <dgm:prSet/>
      <dgm:spPr/>
      <dgm:t>
        <a:bodyPr/>
        <a:lstStyle/>
        <a:p>
          <a:endParaRPr lang="zh-TW" altLang="en-US"/>
        </a:p>
      </dgm:t>
    </dgm:pt>
    <dgm:pt modelId="{14B33529-3ED8-4E7B-919A-FA37CA8F3661}">
      <dgm:prSet phldrT="[文字]"/>
      <dgm:spPr>
        <a:solidFill>
          <a:schemeClr val="accent6">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zh-TW" altLang="en-US" b="1" dirty="0">
              <a:solidFill>
                <a:schemeClr val="tx1"/>
              </a:solidFill>
              <a:latin typeface="微軟正黑體" panose="020B0604030504040204" pitchFamily="34" charset="-120"/>
              <a:ea typeface="微軟正黑體" panose="020B0604030504040204" pitchFamily="34" charset="-120"/>
              <a:cs typeface="Heiti TC Light" charset="-120"/>
            </a:rPr>
            <a:t>生態</a:t>
          </a:r>
        </a:p>
      </dgm:t>
    </dgm:pt>
    <dgm:pt modelId="{9A9AED73-1F9E-4ADD-8238-07CF957B757A}" type="parTrans" cxnId="{C9A08ACC-9BE7-4725-8E62-A2AA0CACC14D}">
      <dgm:prSet/>
      <dgm:spPr/>
      <dgm:t>
        <a:bodyPr/>
        <a:lstStyle/>
        <a:p>
          <a:endParaRPr lang="zh-TW" altLang="en-US"/>
        </a:p>
      </dgm:t>
    </dgm:pt>
    <dgm:pt modelId="{6C5801B5-AA30-465C-9541-F21DFE3E83E3}" type="sibTrans" cxnId="{C9A08ACC-9BE7-4725-8E62-A2AA0CACC14D}">
      <dgm:prSet/>
      <dgm:spPr/>
      <dgm:t>
        <a:bodyPr/>
        <a:lstStyle/>
        <a:p>
          <a:endParaRPr lang="zh-TW" altLang="en-US"/>
        </a:p>
      </dgm:t>
    </dgm:pt>
    <dgm:pt modelId="{9CB4221B-7BF2-4ED8-934F-3ABE7F51ED7F}" type="pres">
      <dgm:prSet presAssocID="{964015F6-3E77-49E9-B86E-05261D349496}" presName="Name0" presStyleCnt="0">
        <dgm:presLayoutVars>
          <dgm:dir/>
          <dgm:resizeHandles val="exact"/>
        </dgm:presLayoutVars>
      </dgm:prSet>
      <dgm:spPr/>
    </dgm:pt>
    <dgm:pt modelId="{7BCD630B-3909-4D9F-BB8E-6D3638E29598}" type="pres">
      <dgm:prSet presAssocID="{5616476E-489F-4055-97AF-C372A3BB39AB}" presName="parTxOnly" presStyleLbl="node1" presStyleIdx="0" presStyleCnt="3" custScaleY="100666">
        <dgm:presLayoutVars>
          <dgm:bulletEnabled val="1"/>
        </dgm:presLayoutVars>
      </dgm:prSet>
      <dgm:spPr/>
      <dgm:t>
        <a:bodyPr/>
        <a:lstStyle/>
        <a:p>
          <a:endParaRPr lang="zh-TW" altLang="en-US"/>
        </a:p>
      </dgm:t>
    </dgm:pt>
    <dgm:pt modelId="{4A4040B1-D7A1-4556-936E-696D846D60B5}" type="pres">
      <dgm:prSet presAssocID="{A1A3FA8C-B5E8-4A92-83AD-C3CE765C581A}" presName="parSpace" presStyleCnt="0"/>
      <dgm:spPr/>
    </dgm:pt>
    <dgm:pt modelId="{7077A0EB-CA0B-4C7B-84CD-D81FCA9BD242}" type="pres">
      <dgm:prSet presAssocID="{20AC9CFB-84E3-43CB-88B6-2488EE97747F}" presName="parTxOnly" presStyleLbl="node1" presStyleIdx="1" presStyleCnt="3" custScaleY="100666">
        <dgm:presLayoutVars>
          <dgm:bulletEnabled val="1"/>
        </dgm:presLayoutVars>
      </dgm:prSet>
      <dgm:spPr/>
      <dgm:t>
        <a:bodyPr/>
        <a:lstStyle/>
        <a:p>
          <a:endParaRPr lang="zh-TW" altLang="en-US"/>
        </a:p>
      </dgm:t>
    </dgm:pt>
    <dgm:pt modelId="{DA18DE54-A9E6-4DC7-96BB-6A70E369C623}" type="pres">
      <dgm:prSet presAssocID="{944CB1A2-DE82-4C38-A661-37C15568BF03}" presName="parSpace" presStyleCnt="0"/>
      <dgm:spPr/>
    </dgm:pt>
    <dgm:pt modelId="{9C0C43D9-5CBD-473D-9E0F-C85F98699D40}" type="pres">
      <dgm:prSet presAssocID="{14B33529-3ED8-4E7B-919A-FA37CA8F3661}" presName="parTxOnly" presStyleLbl="node1" presStyleIdx="2" presStyleCnt="3" custScaleY="99432" custLinFactNeighborX="-10438" custLinFactNeighborY="-617">
        <dgm:presLayoutVars>
          <dgm:bulletEnabled val="1"/>
        </dgm:presLayoutVars>
      </dgm:prSet>
      <dgm:spPr/>
      <dgm:t>
        <a:bodyPr/>
        <a:lstStyle/>
        <a:p>
          <a:endParaRPr lang="zh-TW" altLang="en-US"/>
        </a:p>
      </dgm:t>
    </dgm:pt>
  </dgm:ptLst>
  <dgm:cxnLst>
    <dgm:cxn modelId="{1C0627D5-2106-4952-B760-3C6D2EC05A85}" type="presOf" srcId="{14B33529-3ED8-4E7B-919A-FA37CA8F3661}" destId="{9C0C43D9-5CBD-473D-9E0F-C85F98699D40}" srcOrd="0" destOrd="0" presId="urn:microsoft.com/office/officeart/2005/8/layout/hChevron3"/>
    <dgm:cxn modelId="{52DBC5E8-F6F9-4144-89B4-9B23AEF931D7}" type="presOf" srcId="{5616476E-489F-4055-97AF-C372A3BB39AB}" destId="{7BCD630B-3909-4D9F-BB8E-6D3638E29598}" srcOrd="0" destOrd="0" presId="urn:microsoft.com/office/officeart/2005/8/layout/hChevron3"/>
    <dgm:cxn modelId="{D9888155-C84E-4DEC-9319-E741E03B9CEB}" type="presOf" srcId="{964015F6-3E77-49E9-B86E-05261D349496}" destId="{9CB4221B-7BF2-4ED8-934F-3ABE7F51ED7F}" srcOrd="0" destOrd="0" presId="urn:microsoft.com/office/officeart/2005/8/layout/hChevron3"/>
    <dgm:cxn modelId="{848C5A80-B7C1-4DD9-9F2E-6134F8B27A21}" srcId="{964015F6-3E77-49E9-B86E-05261D349496}" destId="{5616476E-489F-4055-97AF-C372A3BB39AB}" srcOrd="0" destOrd="0" parTransId="{615B17E3-F9A4-49C4-9633-62A44E681255}" sibTransId="{A1A3FA8C-B5E8-4A92-83AD-C3CE765C581A}"/>
    <dgm:cxn modelId="{A950316B-510C-4DD9-ADB5-E09CB5C6FF94}" type="presOf" srcId="{20AC9CFB-84E3-43CB-88B6-2488EE97747F}" destId="{7077A0EB-CA0B-4C7B-84CD-D81FCA9BD242}" srcOrd="0" destOrd="0" presId="urn:microsoft.com/office/officeart/2005/8/layout/hChevron3"/>
    <dgm:cxn modelId="{C9A08ACC-9BE7-4725-8E62-A2AA0CACC14D}" srcId="{964015F6-3E77-49E9-B86E-05261D349496}" destId="{14B33529-3ED8-4E7B-919A-FA37CA8F3661}" srcOrd="2" destOrd="0" parTransId="{9A9AED73-1F9E-4ADD-8238-07CF957B757A}" sibTransId="{6C5801B5-AA30-465C-9541-F21DFE3E83E3}"/>
    <dgm:cxn modelId="{B5165175-697F-46F3-95C3-D138BB609B6D}" srcId="{964015F6-3E77-49E9-B86E-05261D349496}" destId="{20AC9CFB-84E3-43CB-88B6-2488EE97747F}" srcOrd="1" destOrd="0" parTransId="{90B4F931-778E-4CCF-8931-EB6D2451D399}" sibTransId="{944CB1A2-DE82-4C38-A661-37C15568BF03}"/>
    <dgm:cxn modelId="{EBE27A51-194A-4B3A-8FE8-CF90CD4A51B0}" type="presParOf" srcId="{9CB4221B-7BF2-4ED8-934F-3ABE7F51ED7F}" destId="{7BCD630B-3909-4D9F-BB8E-6D3638E29598}" srcOrd="0" destOrd="0" presId="urn:microsoft.com/office/officeart/2005/8/layout/hChevron3"/>
    <dgm:cxn modelId="{93C224A4-6CE9-4A03-99FA-E3309C849DB2}" type="presParOf" srcId="{9CB4221B-7BF2-4ED8-934F-3ABE7F51ED7F}" destId="{4A4040B1-D7A1-4556-936E-696D846D60B5}" srcOrd="1" destOrd="0" presId="urn:microsoft.com/office/officeart/2005/8/layout/hChevron3"/>
    <dgm:cxn modelId="{2BD76466-CB40-48CF-8691-2E2C1CAE9378}" type="presParOf" srcId="{9CB4221B-7BF2-4ED8-934F-3ABE7F51ED7F}" destId="{7077A0EB-CA0B-4C7B-84CD-D81FCA9BD242}" srcOrd="2" destOrd="0" presId="urn:microsoft.com/office/officeart/2005/8/layout/hChevron3"/>
    <dgm:cxn modelId="{D385288D-8166-4E63-AD96-48764E3870D0}" type="presParOf" srcId="{9CB4221B-7BF2-4ED8-934F-3ABE7F51ED7F}" destId="{DA18DE54-A9E6-4DC7-96BB-6A70E369C623}" srcOrd="3" destOrd="0" presId="urn:microsoft.com/office/officeart/2005/8/layout/hChevron3"/>
    <dgm:cxn modelId="{9BE799D1-4301-4969-BED1-5399523EA17B}" type="presParOf" srcId="{9CB4221B-7BF2-4ED8-934F-3ABE7F51ED7F}" destId="{9C0C43D9-5CBD-473D-9E0F-C85F98699D4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D630B-3909-4D9F-BB8E-6D3638E29598}">
      <dsp:nvSpPr>
        <dsp:cNvPr id="0" name=""/>
        <dsp:cNvSpPr/>
      </dsp:nvSpPr>
      <dsp:spPr>
        <a:xfrm>
          <a:off x="5000" y="2016406"/>
          <a:ext cx="4372783" cy="1760762"/>
        </a:xfrm>
        <a:prstGeom prst="homePlate">
          <a:avLst/>
        </a:prstGeom>
        <a:solidFill>
          <a:srgbClr val="E5FFE5"/>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346710" tIns="173355" rIns="86678" bIns="173355" numCol="1" spcCol="1270" anchor="ctr" anchorCtr="0">
          <a:noAutofit/>
        </a:bodyPr>
        <a:lstStyle/>
        <a:p>
          <a:pPr lvl="0" algn="ctr" defTabSz="2889250">
            <a:lnSpc>
              <a:spcPct val="90000"/>
            </a:lnSpc>
            <a:spcBef>
              <a:spcPct val="0"/>
            </a:spcBef>
            <a:spcAft>
              <a:spcPct val="35000"/>
            </a:spcAft>
          </a:pPr>
          <a:r>
            <a:rPr lang="zh-TW" altLang="en-US" sz="6500" b="1" kern="1200" dirty="0">
              <a:solidFill>
                <a:schemeClr val="tx1"/>
              </a:solidFill>
              <a:latin typeface="微軟正黑體" panose="020B0604030504040204" pitchFamily="34" charset="-120"/>
              <a:ea typeface="微軟正黑體" panose="020B0604030504040204" pitchFamily="34" charset="-120"/>
              <a:cs typeface="Heiti TC Light" charset="-120"/>
            </a:rPr>
            <a:t>生產</a:t>
          </a:r>
        </a:p>
      </dsp:txBody>
      <dsp:txXfrm>
        <a:off x="5000" y="2016406"/>
        <a:ext cx="3932593" cy="1760762"/>
      </dsp:txXfrm>
    </dsp:sp>
    <dsp:sp modelId="{7077A0EB-CA0B-4C7B-84CD-D81FCA9BD242}">
      <dsp:nvSpPr>
        <dsp:cNvPr id="0" name=""/>
        <dsp:cNvSpPr/>
      </dsp:nvSpPr>
      <dsp:spPr>
        <a:xfrm>
          <a:off x="3503227" y="2016406"/>
          <a:ext cx="4372783" cy="1760762"/>
        </a:xfrm>
        <a:prstGeom prst="chevron">
          <a:avLst/>
        </a:prstGeom>
        <a:solidFill>
          <a:srgbClr val="F6DAA5"/>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lvl="0" algn="ctr" defTabSz="2889250">
            <a:lnSpc>
              <a:spcPct val="90000"/>
            </a:lnSpc>
            <a:spcBef>
              <a:spcPct val="0"/>
            </a:spcBef>
            <a:spcAft>
              <a:spcPct val="35000"/>
            </a:spcAft>
          </a:pPr>
          <a:r>
            <a:rPr lang="zh-TW" altLang="en-US" sz="6500" b="1" kern="1200" dirty="0">
              <a:solidFill>
                <a:schemeClr val="tx1"/>
              </a:solidFill>
              <a:latin typeface="微軟正黑體" panose="020B0604030504040204" pitchFamily="34" charset="-120"/>
              <a:ea typeface="微軟正黑體" panose="020B0604030504040204" pitchFamily="34" charset="-120"/>
              <a:cs typeface="Heiti TC Light" charset="-120"/>
            </a:rPr>
            <a:t>生活</a:t>
          </a:r>
        </a:p>
      </dsp:txBody>
      <dsp:txXfrm>
        <a:off x="4383608" y="2016406"/>
        <a:ext cx="2612021" cy="1760762"/>
      </dsp:txXfrm>
    </dsp:sp>
    <dsp:sp modelId="{9C0C43D9-5CBD-473D-9E0F-C85F98699D40}">
      <dsp:nvSpPr>
        <dsp:cNvPr id="0" name=""/>
        <dsp:cNvSpPr/>
      </dsp:nvSpPr>
      <dsp:spPr>
        <a:xfrm>
          <a:off x="6910168" y="2016406"/>
          <a:ext cx="4372783" cy="1739178"/>
        </a:xfrm>
        <a:prstGeom prst="chevron">
          <a:avLst/>
        </a:prstGeom>
        <a:solidFill>
          <a:schemeClr val="accent6">
            <a:lumMod val="20000"/>
            <a:lumOff val="80000"/>
          </a:schemeClr>
        </a:solidFill>
        <a:ln w="1905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60033" tIns="173355" rIns="86678" bIns="173355" numCol="1" spcCol="1270" anchor="ctr" anchorCtr="0">
          <a:noAutofit/>
        </a:bodyPr>
        <a:lstStyle/>
        <a:p>
          <a:pPr lvl="0" algn="ctr" defTabSz="2889250">
            <a:lnSpc>
              <a:spcPct val="90000"/>
            </a:lnSpc>
            <a:spcBef>
              <a:spcPct val="0"/>
            </a:spcBef>
            <a:spcAft>
              <a:spcPct val="35000"/>
            </a:spcAft>
          </a:pPr>
          <a:r>
            <a:rPr lang="zh-TW" altLang="en-US" sz="6500" b="1" kern="1200" dirty="0">
              <a:solidFill>
                <a:schemeClr val="tx1"/>
              </a:solidFill>
              <a:latin typeface="微軟正黑體" panose="020B0604030504040204" pitchFamily="34" charset="-120"/>
              <a:ea typeface="微軟正黑體" panose="020B0604030504040204" pitchFamily="34" charset="-120"/>
              <a:cs typeface="Heiti TC Light" charset="-120"/>
            </a:rPr>
            <a:t>生態</a:t>
          </a:r>
        </a:p>
      </dsp:txBody>
      <dsp:txXfrm>
        <a:off x="7779757" y="2016406"/>
        <a:ext cx="2633605" cy="173917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51163" cy="496888"/>
          </a:xfrm>
          <a:prstGeom prst="rect">
            <a:avLst/>
          </a:prstGeom>
          <a:noFill/>
          <a:ln>
            <a:noFill/>
          </a:ln>
          <a:effectLst/>
        </p:spPr>
        <p:txBody>
          <a:bodyPr vert="horz" wrap="square" lIns="91559" tIns="45779" rIns="91559" bIns="45779"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9155" name="Rectangle 3"/>
          <p:cNvSpPr>
            <a:spLocks noGrp="1" noChangeArrowheads="1"/>
          </p:cNvSpPr>
          <p:nvPr>
            <p:ph type="dt" idx="1"/>
          </p:nvPr>
        </p:nvSpPr>
        <p:spPr bwMode="auto">
          <a:xfrm>
            <a:off x="3854450" y="0"/>
            <a:ext cx="2951163" cy="496888"/>
          </a:xfrm>
          <a:prstGeom prst="rect">
            <a:avLst/>
          </a:prstGeom>
          <a:noFill/>
          <a:ln>
            <a:noFill/>
          </a:ln>
          <a:effectLst/>
        </p:spPr>
        <p:txBody>
          <a:bodyPr vert="horz" wrap="square" lIns="91559" tIns="45779" rIns="91559" bIns="45779"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15364"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81038" y="4721225"/>
            <a:ext cx="5445125" cy="4471988"/>
          </a:xfrm>
          <a:prstGeom prst="rect">
            <a:avLst/>
          </a:prstGeom>
          <a:noFill/>
          <a:ln>
            <a:noFill/>
          </a:ln>
          <a:effectLst/>
        </p:spPr>
        <p:txBody>
          <a:bodyPr vert="horz" wrap="square" lIns="91559" tIns="45779" rIns="91559" bIns="4577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9158" name="Rectangle 6"/>
          <p:cNvSpPr>
            <a:spLocks noGrp="1" noChangeArrowheads="1"/>
          </p:cNvSpPr>
          <p:nvPr>
            <p:ph type="ftr" sz="quarter" idx="4"/>
          </p:nvPr>
        </p:nvSpPr>
        <p:spPr bwMode="auto">
          <a:xfrm>
            <a:off x="0" y="9440863"/>
            <a:ext cx="2951163" cy="496887"/>
          </a:xfrm>
          <a:prstGeom prst="rect">
            <a:avLst/>
          </a:prstGeom>
          <a:noFill/>
          <a:ln>
            <a:noFill/>
          </a:ln>
          <a:effectLst/>
        </p:spPr>
        <p:txBody>
          <a:bodyPr vert="horz" wrap="square" lIns="91559" tIns="45779" rIns="91559" bIns="45779"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9159" name="Rectangle 7"/>
          <p:cNvSpPr>
            <a:spLocks noGrp="1" noChangeArrowheads="1"/>
          </p:cNvSpPr>
          <p:nvPr>
            <p:ph type="sldNum" sz="quarter" idx="5"/>
          </p:nvPr>
        </p:nvSpPr>
        <p:spPr bwMode="auto">
          <a:xfrm>
            <a:off x="3854450" y="9440863"/>
            <a:ext cx="2951163" cy="496887"/>
          </a:xfrm>
          <a:prstGeom prst="rect">
            <a:avLst/>
          </a:prstGeom>
          <a:noFill/>
          <a:ln>
            <a:noFill/>
          </a:ln>
          <a:effectLst/>
        </p:spPr>
        <p:txBody>
          <a:bodyPr vert="horz" wrap="square" lIns="91559" tIns="45779" rIns="91559" bIns="45779" numCol="1" anchor="b" anchorCtr="0" compatLnSpc="1">
            <a:prstTxWarp prst="textNoShape">
              <a:avLst/>
            </a:prstTxWarp>
          </a:bodyPr>
          <a:lstStyle>
            <a:lvl1pPr algn="r" eaLnBrk="1" hangingPunct="1">
              <a:defRPr sz="1200">
                <a:ea typeface="新細明體" pitchFamily="18" charset="-120"/>
              </a:defRPr>
            </a:lvl1pPr>
          </a:lstStyle>
          <a:p>
            <a:fld id="{3B0FF1C1-570D-49D2-A66C-1E6A33AAEF58}" type="slidenum">
              <a:rPr lang="en-US" altLang="zh-TW"/>
              <a:pPr/>
              <a:t>‹#›</a:t>
            </a:fld>
            <a:endParaRPr lang="en-US" altLang="zh-TW"/>
          </a:p>
        </p:txBody>
      </p:sp>
    </p:spTree>
    <p:extLst>
      <p:ext uri="{BB962C8B-B14F-4D97-AF65-F5344CB8AC3E}">
        <p14:creationId xmlns:p14="http://schemas.microsoft.com/office/powerpoint/2010/main" val="2589800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68425"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5625"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3260" algn="l" defTabSz="913297" rtl="0" eaLnBrk="1" latinLnBrk="0" hangingPunct="1">
      <a:defRPr sz="1200" kern="1200">
        <a:solidFill>
          <a:schemeClr val="tx1"/>
        </a:solidFill>
        <a:latin typeface="+mn-lt"/>
        <a:ea typeface="+mn-ea"/>
        <a:cs typeface="+mn-cs"/>
      </a:defRPr>
    </a:lvl6pPr>
    <a:lvl7pPr marL="2739912" algn="l" defTabSz="913297" rtl="0" eaLnBrk="1" latinLnBrk="0" hangingPunct="1">
      <a:defRPr sz="1200" kern="1200">
        <a:solidFill>
          <a:schemeClr val="tx1"/>
        </a:solidFill>
        <a:latin typeface="+mn-lt"/>
        <a:ea typeface="+mn-ea"/>
        <a:cs typeface="+mn-cs"/>
      </a:defRPr>
    </a:lvl7pPr>
    <a:lvl8pPr marL="3196560" algn="l" defTabSz="913297" rtl="0" eaLnBrk="1" latinLnBrk="0" hangingPunct="1">
      <a:defRPr sz="1200" kern="1200">
        <a:solidFill>
          <a:schemeClr val="tx1"/>
        </a:solidFill>
        <a:latin typeface="+mn-lt"/>
        <a:ea typeface="+mn-ea"/>
        <a:cs typeface="+mn-cs"/>
      </a:defRPr>
    </a:lvl8pPr>
    <a:lvl9pPr marL="3653207" algn="l" defTabSz="9132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ChangeArrowheads="1" noTextEdit="1"/>
          </p:cNvSpPr>
          <p:nvPr>
            <p:ph type="sldImg"/>
          </p:nvPr>
        </p:nvSpPr>
        <p:spPr>
          <a:xfrm>
            <a:off x="919163" y="746125"/>
            <a:ext cx="4968875" cy="3725863"/>
          </a:xfrm>
          <a:ln/>
        </p:spPr>
      </p:sp>
      <p:sp>
        <p:nvSpPr>
          <p:cNvPr id="29699" name="備忘稿版面配置區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0"/>
              </a:spcBef>
            </a:pPr>
            <a:r>
              <a:rPr lang="zh-TW" altLang="en-US" smtClean="0">
                <a:latin typeface="Arial" pitchFamily="34" charset="0"/>
                <a:ea typeface="新細明體" pitchFamily="18" charset="-120"/>
              </a:rPr>
              <a:t>辦理情形</a:t>
            </a:r>
          </a:p>
        </p:txBody>
      </p:sp>
      <p:sp>
        <p:nvSpPr>
          <p:cNvPr id="29700" name="投影片編號版面配置區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kumimoji="1" sz="1200">
                <a:solidFill>
                  <a:schemeClr val="tx1"/>
                </a:solidFill>
                <a:latin typeface="Arial" pitchFamily="34" charset="0"/>
                <a:ea typeface="新細明體" pitchFamily="18" charset="-120"/>
              </a:defRPr>
            </a:lvl1pPr>
            <a:lvl2pPr marL="741363" indent="-284163">
              <a:spcBef>
                <a:spcPct val="30000"/>
              </a:spcBef>
              <a:defRPr kumimoji="1" sz="1200">
                <a:solidFill>
                  <a:schemeClr val="tx1"/>
                </a:solidFill>
                <a:latin typeface="Arial" pitchFamily="34" charset="0"/>
                <a:ea typeface="新細明體" pitchFamily="18" charset="-120"/>
              </a:defRPr>
            </a:lvl2pPr>
            <a:lvl3pPr marL="1141413" indent="-227013">
              <a:spcBef>
                <a:spcPct val="30000"/>
              </a:spcBef>
              <a:defRPr kumimoji="1" sz="1200">
                <a:solidFill>
                  <a:schemeClr val="tx1"/>
                </a:solidFill>
                <a:latin typeface="Arial" pitchFamily="34" charset="0"/>
                <a:ea typeface="新細明體" pitchFamily="18" charset="-120"/>
              </a:defRPr>
            </a:lvl3pPr>
            <a:lvl4pPr marL="1598613" indent="-227013">
              <a:spcBef>
                <a:spcPct val="30000"/>
              </a:spcBef>
              <a:defRPr kumimoji="1" sz="1200">
                <a:solidFill>
                  <a:schemeClr val="tx1"/>
                </a:solidFill>
                <a:latin typeface="Arial" pitchFamily="34" charset="0"/>
                <a:ea typeface="新細明體" pitchFamily="18" charset="-120"/>
              </a:defRPr>
            </a:lvl4pPr>
            <a:lvl5pPr marL="2055813" indent="-227013">
              <a:spcBef>
                <a:spcPct val="30000"/>
              </a:spcBef>
              <a:defRPr kumimoji="1" sz="1200">
                <a:solidFill>
                  <a:schemeClr val="tx1"/>
                </a:solidFill>
                <a:latin typeface="Arial" pitchFamily="34" charset="0"/>
                <a:ea typeface="新細明體" pitchFamily="18" charset="-120"/>
              </a:defRPr>
            </a:lvl5pPr>
            <a:lvl6pPr marL="25130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02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74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4613" indent="-227013"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spcBef>
                <a:spcPct val="0"/>
              </a:spcBef>
            </a:pPr>
            <a:fld id="{3F9D587C-FBB1-47F1-9DF4-311D3A74B69D}" type="slidenum">
              <a:rPr lang="zh-TW" altLang="en-US">
                <a:latin typeface="Times New Roman" pitchFamily="18" charset="0"/>
              </a:rPr>
              <a:pPr>
                <a:spcBef>
                  <a:spcPct val="0"/>
                </a:spcBef>
              </a:pPr>
              <a:t>14</a:t>
            </a:fld>
            <a:endParaRPr lang="zh-TW"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Google Shape;2723;p175:notes"/>
          <p:cNvSpPr txBox="1">
            <a:spLocks noGrp="1" noChangeArrowheads="1"/>
          </p:cNvSpPr>
          <p:nvPr>
            <p:ph type="body" idx="1"/>
          </p:nvPr>
        </p:nvSpPr>
        <p:spPr>
          <a:xfrm>
            <a:off x="679450" y="4776788"/>
            <a:ext cx="5438775"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8" tIns="43722" rIns="87468" bIns="43722"/>
          <a:lstStyle/>
          <a:p>
            <a:endParaRPr lang="zh-TW" altLang="zh-TW" smtClean="0">
              <a:latin typeface="Arial" pitchFamily="34" charset="0"/>
              <a:ea typeface="新細明體" pitchFamily="18" charset="-120"/>
            </a:endParaRPr>
          </a:p>
        </p:txBody>
      </p:sp>
      <p:sp>
        <p:nvSpPr>
          <p:cNvPr id="61443" name="Google Shape;2724;p175:notes"/>
          <p:cNvSpPr>
            <a:spLocks noGrp="1" noRot="1" noChangeAspect="1" noTextEdit="1"/>
          </p:cNvSpPr>
          <p:nvPr>
            <p:ph type="sldImg" idx="2"/>
          </p:nvPr>
        </p:nvSpPr>
        <p:spPr>
          <a:xfrm>
            <a:off x="1166813" y="1241425"/>
            <a:ext cx="4464050" cy="33496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2714;p174:notes"/>
          <p:cNvSpPr txBox="1">
            <a:spLocks noGrp="1" noChangeArrowheads="1"/>
          </p:cNvSpPr>
          <p:nvPr>
            <p:ph type="body" idx="1"/>
          </p:nvPr>
        </p:nvSpPr>
        <p:spPr>
          <a:xfrm>
            <a:off x="679450" y="4776788"/>
            <a:ext cx="5438775"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68" tIns="43722" rIns="87468" bIns="43722"/>
          <a:lstStyle/>
          <a:p>
            <a:endParaRPr lang="zh-TW" altLang="zh-TW" smtClean="0">
              <a:latin typeface="Arial" pitchFamily="34" charset="0"/>
              <a:ea typeface="新細明體" pitchFamily="18" charset="-120"/>
            </a:endParaRPr>
          </a:p>
        </p:txBody>
      </p:sp>
      <p:sp>
        <p:nvSpPr>
          <p:cNvPr id="63491" name="Google Shape;2715;p174:notes"/>
          <p:cNvSpPr>
            <a:spLocks noGrp="1" noRot="1" noChangeAspect="1" noTextEdit="1"/>
          </p:cNvSpPr>
          <p:nvPr>
            <p:ph type="sldImg" idx="2"/>
          </p:nvPr>
        </p:nvSpPr>
        <p:spPr>
          <a:xfrm>
            <a:off x="1166813" y="1241425"/>
            <a:ext cx="4464050" cy="3349625"/>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影像版面配置區 1"/>
          <p:cNvSpPr>
            <a:spLocks noGrp="1" noRot="1" noChangeAspect="1" noChangeArrowheads="1" noTextEdit="1"/>
          </p:cNvSpPr>
          <p:nvPr>
            <p:ph type="sldImg"/>
          </p:nvPr>
        </p:nvSpPr>
        <p:spPr>
          <a:ln/>
        </p:spPr>
      </p:sp>
      <p:sp>
        <p:nvSpPr>
          <p:cNvPr id="65539"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a typeface="新細明體" pitchFamily="18" charset="-120"/>
            </a:endParaRPr>
          </a:p>
        </p:txBody>
      </p:sp>
      <p:sp>
        <p:nvSpPr>
          <p:cNvPr id="65540"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A19530-A3C7-4930-A334-6949133331DD}" type="slidenum">
              <a:rPr lang="en-US" altLang="zh-TW"/>
              <a:pPr/>
              <a:t>44</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ChangeArrowheads="1" noTextEdit="1"/>
          </p:cNvSpPr>
          <p:nvPr>
            <p:ph type="sldImg"/>
          </p:nvPr>
        </p:nvSpPr>
        <p:spPr>
          <a:ln/>
        </p:spPr>
      </p:sp>
      <p:sp>
        <p:nvSpPr>
          <p:cNvPr id="68611"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a typeface="新細明體" pitchFamily="18" charset="-120"/>
            </a:endParaRPr>
          </a:p>
        </p:txBody>
      </p:sp>
      <p:sp>
        <p:nvSpPr>
          <p:cNvPr id="68612"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1491BAB-0231-431D-A0BE-CC345E53B7A4}" type="slidenum">
              <a:rPr lang="zh-TW" altLang="en-US"/>
              <a:pPr/>
              <a:t>46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ChangeArrowheads="1" noTextEdit="1"/>
          </p:cNvSpPr>
          <p:nvPr>
            <p:ph type="sldImg"/>
          </p:nvPr>
        </p:nvSpPr>
        <p:spPr>
          <a:ln/>
        </p:spPr>
      </p:sp>
      <p:sp>
        <p:nvSpPr>
          <p:cNvPr id="79875" name="備忘稿版面配置區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a typeface="新細明體" pitchFamily="18" charset="-120"/>
            </a:endParaRPr>
          </a:p>
        </p:txBody>
      </p:sp>
      <p:sp>
        <p:nvSpPr>
          <p:cNvPr id="79876" name="投影片編號版面配置區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0FD71F-AB6D-45D9-8C48-FF50582198F1}" type="slidenum">
              <a:rPr lang="zh-TW" altLang="en-US"/>
              <a:pPr/>
              <a:t>52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華康黑體 Std W5" panose="020B0500000000000000" pitchFamily="34" charset="-120"/>
              <a:ea typeface="華康黑體 Std W5" panose="020B0500000000000000" pitchFamily="34" charset="-120"/>
            </a:endParaRPr>
          </a:p>
        </p:txBody>
      </p:sp>
      <p:sp>
        <p:nvSpPr>
          <p:cNvPr id="4" name="投影片編號版面配置區 3"/>
          <p:cNvSpPr>
            <a:spLocks noGrp="1"/>
          </p:cNvSpPr>
          <p:nvPr>
            <p:ph type="sldNum" sz="quarter" idx="5"/>
          </p:nvPr>
        </p:nvSpPr>
        <p:spPr/>
        <p:txBody>
          <a:bodyPr/>
          <a:lstStyle/>
          <a:p>
            <a:pPr defTabSz="451497">
              <a:defRPr/>
            </a:pPr>
            <a:fld id="{9B92230B-0AB9-4EB2-A0F5-120436488425}" type="slidenum">
              <a:rPr lang="zh-TW" altLang="en-US">
                <a:solidFill>
                  <a:prstClr val="black"/>
                </a:solidFill>
                <a:latin typeface="Calibri" panose="020F0502020204030204"/>
                <a:ea typeface="新細明體" panose="02020500000000000000" pitchFamily="18" charset="-120"/>
              </a:rPr>
              <a:pPr defTabSz="451497">
                <a:defRPr/>
              </a:pPr>
              <a:t>61</a:t>
            </a:fld>
            <a:endParaRPr lang="zh-TW" altLang="en-US">
              <a:solidFill>
                <a:prstClr val="black"/>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31906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9163" y="746125"/>
            <a:ext cx="4968875" cy="372745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78331EF-36C2-4E49-BFBC-39AE3E10B24A}" type="slidenum">
              <a:rPr lang="zh-TW" altLang="en-US" smtClean="0"/>
              <a:t>63</a:t>
            </a:fld>
            <a:endParaRPr lang="zh-TW" altLang="en-US"/>
          </a:p>
        </p:txBody>
      </p:sp>
    </p:spTree>
    <p:extLst>
      <p:ext uri="{BB962C8B-B14F-4D97-AF65-F5344CB8AC3E}">
        <p14:creationId xmlns:p14="http://schemas.microsoft.com/office/powerpoint/2010/main" val="338150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4260872"/>
            <a:ext cx="15547975" cy="2941639"/>
          </a:xfrm>
        </p:spPr>
        <p:txBody>
          <a:bodyPr/>
          <a:lstStyle/>
          <a:p>
            <a:r>
              <a:rPr lang="zh-TW" altLang="en-US"/>
              <a:t>按一下以編輯母片標題樣式</a:t>
            </a:r>
          </a:p>
        </p:txBody>
      </p:sp>
      <p:sp>
        <p:nvSpPr>
          <p:cNvPr id="3" name="副標題 2"/>
          <p:cNvSpPr>
            <a:spLocks noGrp="1"/>
          </p:cNvSpPr>
          <p:nvPr>
            <p:ph type="subTitle" idx="1"/>
          </p:nvPr>
        </p:nvSpPr>
        <p:spPr>
          <a:xfrm>
            <a:off x="2743200" y="7774011"/>
            <a:ext cx="12804775" cy="3505200"/>
          </a:xfrm>
        </p:spPr>
        <p:txBody>
          <a:bodyPr/>
          <a:lstStyle>
            <a:lvl1pPr marL="0" indent="0" algn="ctr">
              <a:buNone/>
              <a:defRPr/>
            </a:lvl1pPr>
            <a:lvl2pPr marL="456648" indent="0" algn="ctr">
              <a:buNone/>
              <a:defRPr/>
            </a:lvl2pPr>
            <a:lvl3pPr marL="913297" indent="0" algn="ctr">
              <a:buNone/>
              <a:defRPr/>
            </a:lvl3pPr>
            <a:lvl4pPr marL="1369945" indent="0" algn="ctr">
              <a:buNone/>
              <a:defRPr/>
            </a:lvl4pPr>
            <a:lvl5pPr marL="1826615" indent="0" algn="ctr">
              <a:buNone/>
              <a:defRPr/>
            </a:lvl5pPr>
            <a:lvl6pPr marL="2283260" indent="0" algn="ctr">
              <a:buNone/>
              <a:defRPr/>
            </a:lvl6pPr>
            <a:lvl7pPr marL="2739912" indent="0" algn="ctr">
              <a:buNone/>
              <a:defRPr/>
            </a:lvl7pPr>
            <a:lvl8pPr marL="3196560" indent="0" algn="ctr">
              <a:buNone/>
              <a:defRPr/>
            </a:lvl8pPr>
            <a:lvl9pPr marL="3653207"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E7AF1613-5367-4FD4-91B8-7C8558932779}" type="slidenum">
              <a:rPr lang="en-US" altLang="zh-TW"/>
              <a:pPr/>
              <a:t>‹#›</a:t>
            </a:fld>
            <a:endParaRPr lang="en-US" altLang="zh-TW"/>
          </a:p>
        </p:txBody>
      </p:sp>
    </p:spTree>
    <p:extLst>
      <p:ext uri="{BB962C8B-B14F-4D97-AF65-F5344CB8AC3E}">
        <p14:creationId xmlns:p14="http://schemas.microsoft.com/office/powerpoint/2010/main" val="295818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B1A5D14E-23D2-4B2A-9089-EA1504BE8A48}" type="slidenum">
              <a:rPr lang="en-US" altLang="zh-TW"/>
              <a:pPr/>
              <a:t>‹#›</a:t>
            </a:fld>
            <a:endParaRPr lang="en-US" altLang="zh-TW"/>
          </a:p>
        </p:txBody>
      </p:sp>
    </p:spTree>
    <p:extLst>
      <p:ext uri="{BB962C8B-B14F-4D97-AF65-F5344CB8AC3E}">
        <p14:creationId xmlns:p14="http://schemas.microsoft.com/office/powerpoint/2010/main" val="157875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975" y="549274"/>
            <a:ext cx="4114800" cy="11704639"/>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424" y="549274"/>
            <a:ext cx="12195175" cy="1170463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D3E4173A-7105-4809-967F-3D303D1CEC4D}" type="slidenum">
              <a:rPr lang="en-US" altLang="zh-TW"/>
              <a:pPr/>
              <a:t>‹#›</a:t>
            </a:fld>
            <a:endParaRPr lang="en-US" altLang="zh-TW"/>
          </a:p>
        </p:txBody>
      </p:sp>
    </p:spTree>
    <p:extLst>
      <p:ext uri="{BB962C8B-B14F-4D97-AF65-F5344CB8AC3E}">
        <p14:creationId xmlns:p14="http://schemas.microsoft.com/office/powerpoint/2010/main" val="3491736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914424" y="549274"/>
            <a:ext cx="16462376" cy="117046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DA3ED56C-6FFC-443E-9C67-52EE3D52AD0E}" type="slidenum">
              <a:rPr lang="en-US" altLang="zh-TW"/>
              <a:pPr/>
              <a:t>‹#›</a:t>
            </a:fld>
            <a:endParaRPr lang="en-US" altLang="zh-TW"/>
          </a:p>
        </p:txBody>
      </p:sp>
    </p:spTree>
    <p:extLst>
      <p:ext uri="{BB962C8B-B14F-4D97-AF65-F5344CB8AC3E}">
        <p14:creationId xmlns:p14="http://schemas.microsoft.com/office/powerpoint/2010/main" val="135098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914424" y="549275"/>
            <a:ext cx="16462376" cy="2286001"/>
          </a:xfrm>
        </p:spPr>
        <p:txBody>
          <a:bodyPr/>
          <a:lstStyle/>
          <a:p>
            <a:r>
              <a:rPr lang="zh-TW" altLang="en-US"/>
              <a:t>按一下以編輯母片標題樣式</a:t>
            </a:r>
          </a:p>
        </p:txBody>
      </p:sp>
      <p:sp>
        <p:nvSpPr>
          <p:cNvPr id="3" name="文字版面配置區 2"/>
          <p:cNvSpPr>
            <a:spLocks noGrp="1"/>
          </p:cNvSpPr>
          <p:nvPr>
            <p:ph type="body" sz="half" idx="1"/>
          </p:nvPr>
        </p:nvSpPr>
        <p:spPr>
          <a:xfrm>
            <a:off x="914400" y="3200401"/>
            <a:ext cx="8154988" cy="90535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美工圖案版面配置區 3"/>
          <p:cNvSpPr>
            <a:spLocks noGrp="1"/>
          </p:cNvSpPr>
          <p:nvPr>
            <p:ph type="clipArt" sz="half" idx="2"/>
          </p:nvPr>
        </p:nvSpPr>
        <p:spPr>
          <a:xfrm>
            <a:off x="9221789" y="3200401"/>
            <a:ext cx="8154988" cy="9053512"/>
          </a:xfrm>
        </p:spPr>
        <p:txBody>
          <a:bodyPr/>
          <a:lstStyle/>
          <a:p>
            <a:pPr lvl="0"/>
            <a:endParaRPr lang="zh-TW" alt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91E993C2-AE6A-4FC0-84C7-BA275DCC00E0}" type="slidenum">
              <a:rPr lang="en-US" altLang="zh-TW"/>
              <a:pPr/>
              <a:t>‹#›</a:t>
            </a:fld>
            <a:endParaRPr lang="en-US" altLang="zh-TW"/>
          </a:p>
        </p:txBody>
      </p:sp>
    </p:spTree>
    <p:extLst>
      <p:ext uri="{BB962C8B-B14F-4D97-AF65-F5344CB8AC3E}">
        <p14:creationId xmlns:p14="http://schemas.microsoft.com/office/powerpoint/2010/main" val="4260555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4" name="投影片編號版面配置區 5"/>
          <p:cNvSpPr txBox="1">
            <a:spLocks/>
          </p:cNvSpPr>
          <p:nvPr userDrawn="1"/>
        </p:nvSpPr>
        <p:spPr>
          <a:xfrm>
            <a:off x="13900150" y="952500"/>
            <a:ext cx="4267200" cy="730250"/>
          </a:xfrm>
          <a:prstGeom prst="rect">
            <a:avLst/>
          </a:prstGeom>
        </p:spPr>
        <p:txBody>
          <a:bodyPr lIns="182682" tIns="91329" rIns="182682" bIns="91329" anchor="ctr"/>
          <a:lstStyle>
            <a:lvl1pPr>
              <a:defRPr kumimoji="1" sz="4000">
                <a:solidFill>
                  <a:schemeClr val="tx1"/>
                </a:solidFill>
                <a:latin typeface="Arial" pitchFamily="34" charset="0"/>
                <a:ea typeface="全真粗黑體" pitchFamily="49" charset="-120"/>
              </a:defRPr>
            </a:lvl1pPr>
            <a:lvl2pPr marL="457200">
              <a:defRPr kumimoji="1" sz="4000">
                <a:solidFill>
                  <a:schemeClr val="tx1"/>
                </a:solidFill>
                <a:latin typeface="Arial" pitchFamily="34" charset="0"/>
                <a:ea typeface="全真粗黑體" pitchFamily="49" charset="-120"/>
              </a:defRPr>
            </a:lvl2pPr>
            <a:lvl3pPr marL="914400">
              <a:defRPr kumimoji="1" sz="4000">
                <a:solidFill>
                  <a:schemeClr val="tx1"/>
                </a:solidFill>
                <a:latin typeface="Arial" pitchFamily="34" charset="0"/>
                <a:ea typeface="全真粗黑體" pitchFamily="49" charset="-120"/>
              </a:defRPr>
            </a:lvl3pPr>
            <a:lvl4pPr marL="1371600">
              <a:defRPr kumimoji="1" sz="4000">
                <a:solidFill>
                  <a:schemeClr val="tx1"/>
                </a:solidFill>
                <a:latin typeface="Arial" pitchFamily="34" charset="0"/>
                <a:ea typeface="全真粗黑體" pitchFamily="49" charset="-120"/>
              </a:defRPr>
            </a:lvl4pPr>
            <a:lvl5pPr marL="1828800">
              <a:defRPr kumimoji="1" sz="4000">
                <a:solidFill>
                  <a:schemeClr val="tx1"/>
                </a:solidFill>
                <a:latin typeface="Arial" pitchFamily="34" charset="0"/>
                <a:ea typeface="全真粗黑體" pitchFamily="49" charset="-120"/>
              </a:defRPr>
            </a:lvl5pPr>
            <a:lvl6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algn="r" eaLnBrk="1" hangingPunct="1"/>
            <a:fld id="{8F47F8C6-76CD-4C87-BEA9-B73C1E9F15EA}" type="slidenum">
              <a:rPr kumimoji="0" lang="zh-TW" altLang="en-US" sz="1200">
                <a:latin typeface="Arial Unicode MS" pitchFamily="34" charset="-120"/>
                <a:ea typeface="Arial Unicode MS" pitchFamily="34" charset="-120"/>
                <a:cs typeface="Arial Unicode MS" pitchFamily="34" charset="-120"/>
              </a:rPr>
              <a:pPr algn="r" eaLnBrk="1" hangingPunct="1"/>
              <a:t>‹#›</a:t>
            </a:fld>
            <a:endParaRPr kumimoji="0" lang="zh-TW" altLang="en-US" sz="120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914559" y="3200804"/>
            <a:ext cx="16462058" cy="9052974"/>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7345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字版面配置區 1026"/>
          <p:cNvSpPr>
            <a:spLocks noGrp="1"/>
          </p:cNvSpPr>
          <p:nvPr>
            <p:ph type="body" idx="1"/>
          </p:nvPr>
        </p:nvSpPr>
        <p:spPr>
          <a:xfrm>
            <a:off x="914559" y="3200784"/>
            <a:ext cx="16462058" cy="9062499"/>
          </a:xfrm>
          <a:prstGeom prst="rect">
            <a:avLst/>
          </a:prstGeom>
          <a:noFill/>
          <a:ln>
            <a:noFill/>
          </a:ln>
        </p:spPr>
        <p:txBody>
          <a:bodyPr/>
          <a:lstStyle/>
          <a:p>
            <a:pPr lvl="0"/>
            <a:r>
              <a:rPr lang="en-US" altLang="en-US" dirty="0"/>
              <a:t>按一下以編輯母片</a:t>
            </a:r>
          </a:p>
          <a:p>
            <a:pPr lvl="1"/>
            <a:r>
              <a:rPr lang="en-US" altLang="en-US" dirty="0"/>
              <a:t>第二層</a:t>
            </a:r>
          </a:p>
          <a:p>
            <a:pPr lvl="2"/>
            <a:r>
              <a:rPr lang="en-US" altLang="en-US" dirty="0"/>
              <a:t>第三層</a:t>
            </a:r>
          </a:p>
          <a:p>
            <a:pPr lvl="3"/>
            <a:r>
              <a:rPr lang="en-US" altLang="en-US" dirty="0"/>
              <a:t>第四層</a:t>
            </a:r>
          </a:p>
          <a:p>
            <a:pPr lvl="4"/>
            <a:r>
              <a:rPr lang="en-US" altLang="en-US" dirty="0"/>
              <a:t>第五層</a:t>
            </a:r>
          </a:p>
        </p:txBody>
      </p:sp>
      <p:sp>
        <p:nvSpPr>
          <p:cNvPr id="1031" name="標題 1030"/>
          <p:cNvSpPr>
            <a:spLocks noGrp="1"/>
          </p:cNvSpPr>
          <p:nvPr>
            <p:ph type="title"/>
          </p:nvPr>
        </p:nvSpPr>
        <p:spPr>
          <a:xfrm>
            <a:off x="914559" y="549339"/>
            <a:ext cx="16462058" cy="2286265"/>
          </a:xfrm>
          <a:prstGeom prst="rect">
            <a:avLst/>
          </a:prstGeom>
          <a:noFill/>
          <a:ln>
            <a:noFill/>
          </a:ln>
        </p:spPr>
        <p:txBody>
          <a:bodyPr/>
          <a:lstStyle/>
          <a:p>
            <a:pPr lvl="0"/>
            <a:endParaRPr lang="en-US" altLang="en-US" dirty="0"/>
          </a:p>
        </p:txBody>
      </p:sp>
      <p:sp>
        <p:nvSpPr>
          <p:cNvPr id="4" name="日期版面配置區 9"/>
          <p:cNvSpPr>
            <a:spLocks noGrp="1"/>
          </p:cNvSpPr>
          <p:nvPr>
            <p:ph type="dt" sz="half" idx="10"/>
          </p:nvPr>
        </p:nvSpPr>
        <p:spPr/>
        <p:txBody>
          <a:bodyPr/>
          <a:lstStyle>
            <a:lvl1pPr>
              <a:defRPr kumimoji="1" b="0" dirty="0"/>
            </a:lvl1pPr>
          </a:lstStyle>
          <a:p>
            <a:pPr>
              <a:defRPr/>
            </a:pPr>
            <a:endParaRPr lang="en-US" altLang="en-US"/>
          </a:p>
        </p:txBody>
      </p:sp>
      <p:sp>
        <p:nvSpPr>
          <p:cNvPr id="5" name="頁尾版面配置區 21"/>
          <p:cNvSpPr>
            <a:spLocks noGrp="1"/>
          </p:cNvSpPr>
          <p:nvPr>
            <p:ph type="ftr" sz="quarter" idx="11"/>
          </p:nvPr>
        </p:nvSpPr>
        <p:spPr/>
        <p:txBody>
          <a:bodyPr/>
          <a:lstStyle>
            <a:lvl1pPr>
              <a:defRPr kumimoji="1" b="0" dirty="0"/>
            </a:lvl1pPr>
          </a:lstStyle>
          <a:p>
            <a:pPr>
              <a:defRPr/>
            </a:pPr>
            <a:endParaRPr lang="en-US" altLang="en-US"/>
          </a:p>
        </p:txBody>
      </p:sp>
      <p:sp>
        <p:nvSpPr>
          <p:cNvPr id="6" name="投影片編號版面配置區 17"/>
          <p:cNvSpPr>
            <a:spLocks noGrp="1"/>
          </p:cNvSpPr>
          <p:nvPr>
            <p:ph type="sldNum" sz="quarter" idx="12"/>
          </p:nvPr>
        </p:nvSpPr>
        <p:spPr/>
        <p:txBody>
          <a:bodyPr/>
          <a:lstStyle>
            <a:lvl1pPr>
              <a:defRPr/>
            </a:lvl1pPr>
          </a:lstStyle>
          <a:p>
            <a:fld id="{6B733715-F738-41DB-B74E-8109ECD205CC}" type="slidenum">
              <a:rPr lang="en-US" altLang="en-US"/>
              <a:pPr/>
              <a:t>‹#›</a:t>
            </a:fld>
            <a:endParaRPr lang="en-US" altLang="en-US"/>
          </a:p>
        </p:txBody>
      </p:sp>
    </p:spTree>
    <p:extLst>
      <p:ext uri="{BB962C8B-B14F-4D97-AF65-F5344CB8AC3E}">
        <p14:creationId xmlns:p14="http://schemas.microsoft.com/office/powerpoint/2010/main" val="2476958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600" y="4260872"/>
            <a:ext cx="15547975" cy="2941639"/>
          </a:xfrm>
        </p:spPr>
        <p:txBody>
          <a:bodyPr/>
          <a:lstStyle/>
          <a:p>
            <a:r>
              <a:rPr lang="zh-TW" altLang="en-US"/>
              <a:t>按一下以編輯母片標題樣式</a:t>
            </a:r>
          </a:p>
        </p:txBody>
      </p:sp>
      <p:sp>
        <p:nvSpPr>
          <p:cNvPr id="3" name="副標題 2"/>
          <p:cNvSpPr>
            <a:spLocks noGrp="1"/>
          </p:cNvSpPr>
          <p:nvPr>
            <p:ph type="subTitle" idx="1"/>
          </p:nvPr>
        </p:nvSpPr>
        <p:spPr>
          <a:xfrm>
            <a:off x="2743200" y="7774011"/>
            <a:ext cx="12804775" cy="3505200"/>
          </a:xfrm>
        </p:spPr>
        <p:txBody>
          <a:bodyPr/>
          <a:lstStyle>
            <a:lvl1pPr marL="0" indent="0" algn="ctr">
              <a:buNone/>
              <a:defRPr/>
            </a:lvl1pPr>
            <a:lvl2pPr marL="456648" indent="0" algn="ctr">
              <a:buNone/>
              <a:defRPr/>
            </a:lvl2pPr>
            <a:lvl3pPr marL="913297" indent="0" algn="ctr">
              <a:buNone/>
              <a:defRPr/>
            </a:lvl3pPr>
            <a:lvl4pPr marL="1369945" indent="0" algn="ctr">
              <a:buNone/>
              <a:defRPr/>
            </a:lvl4pPr>
            <a:lvl5pPr marL="1826615" indent="0" algn="ctr">
              <a:buNone/>
              <a:defRPr/>
            </a:lvl5pPr>
            <a:lvl6pPr marL="2283260" indent="0" algn="ctr">
              <a:buNone/>
              <a:defRPr/>
            </a:lvl6pPr>
            <a:lvl7pPr marL="2739912" indent="0" algn="ctr">
              <a:buNone/>
              <a:defRPr/>
            </a:lvl7pPr>
            <a:lvl8pPr marL="3196560" indent="0" algn="ctr">
              <a:buNone/>
              <a:defRPr/>
            </a:lvl8pPr>
            <a:lvl9pPr marL="3653207"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0633D764-4839-469D-A517-8F6719B0471B}" type="slidenum">
              <a:rPr lang="en-US" altLang="zh-TW"/>
              <a:pPr/>
              <a:t>‹#›</a:t>
            </a:fld>
            <a:endParaRPr lang="en-US" altLang="zh-TW"/>
          </a:p>
        </p:txBody>
      </p:sp>
    </p:spTree>
    <p:extLst>
      <p:ext uri="{BB962C8B-B14F-4D97-AF65-F5344CB8AC3E}">
        <p14:creationId xmlns:p14="http://schemas.microsoft.com/office/powerpoint/2010/main" val="406426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A6CF7613-B18D-4F19-B6BD-75705280568C}" type="slidenum">
              <a:rPr lang="en-US" altLang="zh-TW"/>
              <a:pPr/>
              <a:t>‹#›</a:t>
            </a:fld>
            <a:endParaRPr lang="en-US" altLang="zh-TW"/>
          </a:p>
        </p:txBody>
      </p:sp>
    </p:spTree>
    <p:extLst>
      <p:ext uri="{BB962C8B-B14F-4D97-AF65-F5344CB8AC3E}">
        <p14:creationId xmlns:p14="http://schemas.microsoft.com/office/powerpoint/2010/main" val="3778616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5" y="8815412"/>
            <a:ext cx="15547975" cy="2724149"/>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1444625" y="5813425"/>
            <a:ext cx="15547975" cy="3001964"/>
          </a:xfrm>
        </p:spPr>
        <p:txBody>
          <a:bodyPr anchor="b"/>
          <a:lstStyle>
            <a:lvl1pPr marL="0" indent="0">
              <a:buNone/>
              <a:defRPr sz="2000"/>
            </a:lvl1pPr>
            <a:lvl2pPr marL="456648" indent="0">
              <a:buNone/>
              <a:defRPr sz="1800"/>
            </a:lvl2pPr>
            <a:lvl3pPr marL="913297" indent="0">
              <a:buNone/>
              <a:defRPr sz="1600"/>
            </a:lvl3pPr>
            <a:lvl4pPr marL="1369945" indent="0">
              <a:buNone/>
              <a:defRPr sz="1400"/>
            </a:lvl4pPr>
            <a:lvl5pPr marL="1826615" indent="0">
              <a:buNone/>
              <a:defRPr sz="1400"/>
            </a:lvl5pPr>
            <a:lvl6pPr marL="2283260" indent="0">
              <a:buNone/>
              <a:defRPr sz="1400"/>
            </a:lvl6pPr>
            <a:lvl7pPr marL="2739912" indent="0">
              <a:buNone/>
              <a:defRPr sz="1400"/>
            </a:lvl7pPr>
            <a:lvl8pPr marL="3196560" indent="0">
              <a:buNone/>
              <a:defRPr sz="1400"/>
            </a:lvl8pPr>
            <a:lvl9pPr marL="3653207"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93EF8AFA-205B-46BA-A78D-A095BF0DF74E}" type="slidenum">
              <a:rPr lang="en-US" altLang="zh-TW"/>
              <a:pPr/>
              <a:t>‹#›</a:t>
            </a:fld>
            <a:endParaRPr lang="en-US" altLang="zh-TW"/>
          </a:p>
        </p:txBody>
      </p:sp>
    </p:spTree>
    <p:extLst>
      <p:ext uri="{BB962C8B-B14F-4D97-AF65-F5344CB8AC3E}">
        <p14:creationId xmlns:p14="http://schemas.microsoft.com/office/powerpoint/2010/main" val="1522348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400"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1789"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BAEC9431-CD60-43C6-AD76-88A9EE2C2BF4}" type="slidenum">
              <a:rPr lang="en-US" altLang="zh-TW"/>
              <a:pPr/>
              <a:t>‹#›</a:t>
            </a:fld>
            <a:endParaRPr lang="en-US" altLang="zh-TW"/>
          </a:p>
        </p:txBody>
      </p:sp>
    </p:spTree>
    <p:extLst>
      <p:ext uri="{BB962C8B-B14F-4D97-AF65-F5344CB8AC3E}">
        <p14:creationId xmlns:p14="http://schemas.microsoft.com/office/powerpoint/2010/main" val="217590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14635ED7-9926-4639-9050-B0C5E2BE220F}" type="slidenum">
              <a:rPr lang="en-US" altLang="zh-TW"/>
              <a:pPr/>
              <a:t>‹#›</a:t>
            </a:fld>
            <a:endParaRPr lang="en-US" altLang="zh-TW"/>
          </a:p>
        </p:txBody>
      </p:sp>
    </p:spTree>
    <p:extLst>
      <p:ext uri="{BB962C8B-B14F-4D97-AF65-F5344CB8AC3E}">
        <p14:creationId xmlns:p14="http://schemas.microsoft.com/office/powerpoint/2010/main" val="2076402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401" y="3070225"/>
            <a:ext cx="8081963"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914401" y="4349750"/>
            <a:ext cx="80819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62" y="3070225"/>
            <a:ext cx="8085137"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91662" y="4349750"/>
            <a:ext cx="8085137"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fld id="{720ABB85-4A15-46AC-A691-3217FE4F7B26}" type="slidenum">
              <a:rPr lang="en-US" altLang="zh-TW"/>
              <a:pPr/>
              <a:t>‹#›</a:t>
            </a:fld>
            <a:endParaRPr lang="en-US" altLang="zh-TW"/>
          </a:p>
        </p:txBody>
      </p:sp>
    </p:spTree>
    <p:extLst>
      <p:ext uri="{BB962C8B-B14F-4D97-AF65-F5344CB8AC3E}">
        <p14:creationId xmlns:p14="http://schemas.microsoft.com/office/powerpoint/2010/main" val="3804626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41C73462-9448-4F7C-86D0-BE4502D9B9EA}" type="slidenum">
              <a:rPr lang="en-US" altLang="zh-TW"/>
              <a:pPr/>
              <a:t>‹#›</a:t>
            </a:fld>
            <a:endParaRPr lang="en-US" altLang="zh-TW"/>
          </a:p>
        </p:txBody>
      </p:sp>
    </p:spTree>
    <p:extLst>
      <p:ext uri="{BB962C8B-B14F-4D97-AF65-F5344CB8AC3E}">
        <p14:creationId xmlns:p14="http://schemas.microsoft.com/office/powerpoint/2010/main" val="108428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fld id="{41148610-D4B0-408C-B3CD-EB8BE39B3562}" type="slidenum">
              <a:rPr lang="en-US" altLang="zh-TW"/>
              <a:pPr/>
              <a:t>‹#›</a:t>
            </a:fld>
            <a:endParaRPr lang="en-US" altLang="zh-TW"/>
          </a:p>
        </p:txBody>
      </p:sp>
    </p:spTree>
    <p:extLst>
      <p:ext uri="{BB962C8B-B14F-4D97-AF65-F5344CB8AC3E}">
        <p14:creationId xmlns:p14="http://schemas.microsoft.com/office/powerpoint/2010/main" val="840639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1" y="546124"/>
            <a:ext cx="6018213" cy="2324099"/>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7151689" y="546124"/>
            <a:ext cx="10225087"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401" y="2870201"/>
            <a:ext cx="6018213" cy="9383712"/>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410A4871-E70E-4EF4-B928-589E9276CD20}" type="slidenum">
              <a:rPr lang="en-US" altLang="zh-TW"/>
              <a:pPr/>
              <a:t>‹#›</a:t>
            </a:fld>
            <a:endParaRPr lang="en-US" altLang="zh-TW"/>
          </a:p>
        </p:txBody>
      </p:sp>
    </p:spTree>
    <p:extLst>
      <p:ext uri="{BB962C8B-B14F-4D97-AF65-F5344CB8AC3E}">
        <p14:creationId xmlns:p14="http://schemas.microsoft.com/office/powerpoint/2010/main" val="3796366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99" y="9602788"/>
            <a:ext cx="10975975" cy="1133475"/>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3584599" y="1225550"/>
            <a:ext cx="10975975" cy="8231189"/>
          </a:xfrm>
        </p:spPr>
        <p:txBody>
          <a:bodyPr/>
          <a:lstStyle>
            <a:lvl1pPr marL="0" indent="0">
              <a:buNone/>
              <a:defRPr sz="3200"/>
            </a:lvl1pPr>
            <a:lvl2pPr marL="456648" indent="0">
              <a:buNone/>
              <a:defRPr sz="2800"/>
            </a:lvl2pPr>
            <a:lvl3pPr marL="913297" indent="0">
              <a:buNone/>
              <a:defRPr sz="2400"/>
            </a:lvl3pPr>
            <a:lvl4pPr marL="1369945" indent="0">
              <a:buNone/>
              <a:defRPr sz="2000"/>
            </a:lvl4pPr>
            <a:lvl5pPr marL="1826615" indent="0">
              <a:buNone/>
              <a:defRPr sz="2000"/>
            </a:lvl5pPr>
            <a:lvl6pPr marL="2283260" indent="0">
              <a:buNone/>
              <a:defRPr sz="2000"/>
            </a:lvl6pPr>
            <a:lvl7pPr marL="2739912" indent="0">
              <a:buNone/>
              <a:defRPr sz="2000"/>
            </a:lvl7pPr>
            <a:lvl8pPr marL="3196560" indent="0">
              <a:buNone/>
              <a:defRPr sz="2000"/>
            </a:lvl8pPr>
            <a:lvl9pPr marL="3653207" indent="0">
              <a:buNone/>
              <a:defRPr sz="2000"/>
            </a:lvl9pPr>
          </a:lstStyle>
          <a:p>
            <a:pPr lvl="0"/>
            <a:endParaRPr lang="zh-TW" altLang="en-US" noProof="0"/>
          </a:p>
        </p:txBody>
      </p:sp>
      <p:sp>
        <p:nvSpPr>
          <p:cNvPr id="4" name="文字版面配置區 3"/>
          <p:cNvSpPr>
            <a:spLocks noGrp="1"/>
          </p:cNvSpPr>
          <p:nvPr>
            <p:ph type="body" sz="half" idx="2"/>
          </p:nvPr>
        </p:nvSpPr>
        <p:spPr>
          <a:xfrm>
            <a:off x="3584599" y="10736264"/>
            <a:ext cx="10975975" cy="1609724"/>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79905881-1DFC-4A0A-B470-AB78ABE9B1BB}" type="slidenum">
              <a:rPr lang="en-US" altLang="zh-TW"/>
              <a:pPr/>
              <a:t>‹#›</a:t>
            </a:fld>
            <a:endParaRPr lang="en-US" altLang="zh-TW"/>
          </a:p>
        </p:txBody>
      </p:sp>
    </p:spTree>
    <p:extLst>
      <p:ext uri="{BB962C8B-B14F-4D97-AF65-F5344CB8AC3E}">
        <p14:creationId xmlns:p14="http://schemas.microsoft.com/office/powerpoint/2010/main" val="935022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42741674-4092-4BF8-AD25-7889908B0690}" type="slidenum">
              <a:rPr lang="en-US" altLang="zh-TW"/>
              <a:pPr/>
              <a:t>‹#›</a:t>
            </a:fld>
            <a:endParaRPr lang="en-US" altLang="zh-TW"/>
          </a:p>
        </p:txBody>
      </p:sp>
    </p:spTree>
    <p:extLst>
      <p:ext uri="{BB962C8B-B14F-4D97-AF65-F5344CB8AC3E}">
        <p14:creationId xmlns:p14="http://schemas.microsoft.com/office/powerpoint/2010/main" val="2179732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975" y="549274"/>
            <a:ext cx="4114800" cy="11704639"/>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424" y="549274"/>
            <a:ext cx="12195175" cy="1170463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195C0411-8396-4BE1-AF02-E592D230A394}" type="slidenum">
              <a:rPr lang="en-US" altLang="zh-TW"/>
              <a:pPr/>
              <a:t>‹#›</a:t>
            </a:fld>
            <a:endParaRPr lang="en-US" altLang="zh-TW"/>
          </a:p>
        </p:txBody>
      </p:sp>
    </p:spTree>
    <p:extLst>
      <p:ext uri="{BB962C8B-B14F-4D97-AF65-F5344CB8AC3E}">
        <p14:creationId xmlns:p14="http://schemas.microsoft.com/office/powerpoint/2010/main" val="331526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914424" y="549274"/>
            <a:ext cx="16462376" cy="117046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AD9EF1A8-8EBB-4918-AC3E-9EA219D60BFC}" type="slidenum">
              <a:rPr lang="en-US" altLang="zh-TW"/>
              <a:pPr/>
              <a:t>‹#›</a:t>
            </a:fld>
            <a:endParaRPr lang="en-US" altLang="zh-TW"/>
          </a:p>
        </p:txBody>
      </p:sp>
    </p:spTree>
    <p:extLst>
      <p:ext uri="{BB962C8B-B14F-4D97-AF65-F5344CB8AC3E}">
        <p14:creationId xmlns:p14="http://schemas.microsoft.com/office/powerpoint/2010/main" val="1901055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838" y="4261369"/>
            <a:ext cx="15547499" cy="2940390"/>
          </a:xfrm>
        </p:spPr>
        <p:txBody>
          <a:bodyPr/>
          <a:lstStyle/>
          <a:p>
            <a:r>
              <a:rPr lang="zh-TW" altLang="en-US"/>
              <a:t>按一下以編輯母片標題樣式</a:t>
            </a:r>
          </a:p>
        </p:txBody>
      </p:sp>
      <p:sp>
        <p:nvSpPr>
          <p:cNvPr id="3" name="副標題 2"/>
          <p:cNvSpPr>
            <a:spLocks noGrp="1"/>
          </p:cNvSpPr>
          <p:nvPr>
            <p:ph type="subTitle" idx="1"/>
          </p:nvPr>
        </p:nvSpPr>
        <p:spPr>
          <a:xfrm>
            <a:off x="2743676" y="7773300"/>
            <a:ext cx="12803823" cy="3505606"/>
          </a:xfrm>
        </p:spPr>
        <p:txBody>
          <a:bodyPr/>
          <a:lstStyle>
            <a:lvl1pPr marL="0" indent="0" algn="ctr">
              <a:buNone/>
              <a:defRPr>
                <a:solidFill>
                  <a:schemeClr val="tx1">
                    <a:tint val="75000"/>
                  </a:schemeClr>
                </a:solidFill>
              </a:defRPr>
            </a:lvl1pPr>
            <a:lvl2pPr marL="913387" indent="0" algn="ctr">
              <a:buNone/>
              <a:defRPr>
                <a:solidFill>
                  <a:schemeClr val="tx1">
                    <a:tint val="75000"/>
                  </a:schemeClr>
                </a:solidFill>
              </a:defRPr>
            </a:lvl2pPr>
            <a:lvl3pPr marL="1826799" indent="0" algn="ctr">
              <a:buNone/>
              <a:defRPr>
                <a:solidFill>
                  <a:schemeClr val="tx1">
                    <a:tint val="75000"/>
                  </a:schemeClr>
                </a:solidFill>
              </a:defRPr>
            </a:lvl3pPr>
            <a:lvl4pPr marL="2740186" indent="0" algn="ctr">
              <a:buNone/>
              <a:defRPr>
                <a:solidFill>
                  <a:schemeClr val="tx1">
                    <a:tint val="75000"/>
                  </a:schemeClr>
                </a:solidFill>
              </a:defRPr>
            </a:lvl4pPr>
            <a:lvl5pPr marL="3653573" indent="0" algn="ctr">
              <a:buNone/>
              <a:defRPr>
                <a:solidFill>
                  <a:schemeClr val="tx1">
                    <a:tint val="75000"/>
                  </a:schemeClr>
                </a:solidFill>
              </a:defRPr>
            </a:lvl5pPr>
            <a:lvl6pPr marL="4566973" indent="0" algn="ctr">
              <a:buNone/>
              <a:defRPr>
                <a:solidFill>
                  <a:schemeClr val="tx1">
                    <a:tint val="75000"/>
                  </a:schemeClr>
                </a:solidFill>
              </a:defRPr>
            </a:lvl6pPr>
            <a:lvl7pPr marL="5480370" indent="0" algn="ctr">
              <a:buNone/>
              <a:defRPr>
                <a:solidFill>
                  <a:schemeClr val="tx1">
                    <a:tint val="75000"/>
                  </a:schemeClr>
                </a:solidFill>
              </a:defRPr>
            </a:lvl7pPr>
            <a:lvl8pPr marL="6393759" indent="0" algn="ctr">
              <a:buNone/>
              <a:defRPr>
                <a:solidFill>
                  <a:schemeClr val="tx1">
                    <a:tint val="75000"/>
                  </a:schemeClr>
                </a:solidFill>
              </a:defRPr>
            </a:lvl8pPr>
            <a:lvl9pPr marL="7307153"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8BD0AB79-27C0-48BA-9D7A-7CCAE5FDF0E8}" type="slidenum">
              <a:rPr lang="zh-TW" altLang="en-US"/>
              <a:pPr/>
              <a:t>‹#›</a:t>
            </a:fld>
            <a:endParaRPr lang="zh-TW" altLang="en-US"/>
          </a:p>
        </p:txBody>
      </p:sp>
    </p:spTree>
    <p:extLst>
      <p:ext uri="{BB962C8B-B14F-4D97-AF65-F5344CB8AC3E}">
        <p14:creationId xmlns:p14="http://schemas.microsoft.com/office/powerpoint/2010/main" val="1478263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E02F0C72-D3F3-4C8A-832B-91422F48B2A8}" type="slidenum">
              <a:rPr lang="zh-TW" altLang="en-US"/>
              <a:pPr/>
              <a:t>‹#›</a:t>
            </a:fld>
            <a:endParaRPr lang="zh-TW" altLang="en-US"/>
          </a:p>
        </p:txBody>
      </p:sp>
    </p:spTree>
    <p:extLst>
      <p:ext uri="{BB962C8B-B14F-4D97-AF65-F5344CB8AC3E}">
        <p14:creationId xmlns:p14="http://schemas.microsoft.com/office/powerpoint/2010/main" val="215071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625" y="8815412"/>
            <a:ext cx="15547975" cy="2724149"/>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1444625" y="5813425"/>
            <a:ext cx="15547975" cy="3001964"/>
          </a:xfrm>
        </p:spPr>
        <p:txBody>
          <a:bodyPr anchor="b"/>
          <a:lstStyle>
            <a:lvl1pPr marL="0" indent="0">
              <a:buNone/>
              <a:defRPr sz="2000"/>
            </a:lvl1pPr>
            <a:lvl2pPr marL="456648" indent="0">
              <a:buNone/>
              <a:defRPr sz="1800"/>
            </a:lvl2pPr>
            <a:lvl3pPr marL="913297" indent="0">
              <a:buNone/>
              <a:defRPr sz="1600"/>
            </a:lvl3pPr>
            <a:lvl4pPr marL="1369945" indent="0">
              <a:buNone/>
              <a:defRPr sz="1400"/>
            </a:lvl4pPr>
            <a:lvl5pPr marL="1826615" indent="0">
              <a:buNone/>
              <a:defRPr sz="1400"/>
            </a:lvl5pPr>
            <a:lvl6pPr marL="2283260" indent="0">
              <a:buNone/>
              <a:defRPr sz="1400"/>
            </a:lvl6pPr>
            <a:lvl7pPr marL="2739912" indent="0">
              <a:buNone/>
              <a:defRPr sz="1400"/>
            </a:lvl7pPr>
            <a:lvl8pPr marL="3196560" indent="0">
              <a:buNone/>
              <a:defRPr sz="1400"/>
            </a:lvl8pPr>
            <a:lvl9pPr marL="3653207"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fld id="{96911514-41AC-4AC3-A913-91EF4576D8B2}" type="slidenum">
              <a:rPr lang="en-US" altLang="zh-TW"/>
              <a:pPr/>
              <a:t>‹#›</a:t>
            </a:fld>
            <a:endParaRPr lang="en-US" altLang="zh-TW"/>
          </a:p>
        </p:txBody>
      </p:sp>
    </p:spTree>
    <p:extLst>
      <p:ext uri="{BB962C8B-B14F-4D97-AF65-F5344CB8AC3E}">
        <p14:creationId xmlns:p14="http://schemas.microsoft.com/office/powerpoint/2010/main" val="2661828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877" y="8814846"/>
            <a:ext cx="15547499" cy="2724465"/>
          </a:xfrm>
        </p:spPr>
        <p:txBody>
          <a:bodyPr anchor="t"/>
          <a:lstStyle>
            <a:lvl1pPr algn="l">
              <a:defRPr sz="8000" b="1" cap="all"/>
            </a:lvl1pPr>
          </a:lstStyle>
          <a:p>
            <a:r>
              <a:rPr lang="zh-TW" altLang="en-US"/>
              <a:t>按一下以編輯母片標題樣式</a:t>
            </a:r>
          </a:p>
        </p:txBody>
      </p:sp>
      <p:sp>
        <p:nvSpPr>
          <p:cNvPr id="3" name="文字版面配置區 2"/>
          <p:cNvSpPr>
            <a:spLocks noGrp="1"/>
          </p:cNvSpPr>
          <p:nvPr>
            <p:ph type="body" idx="1"/>
          </p:nvPr>
        </p:nvSpPr>
        <p:spPr>
          <a:xfrm>
            <a:off x="1444877" y="5814124"/>
            <a:ext cx="15547499" cy="3000721"/>
          </a:xfrm>
        </p:spPr>
        <p:txBody>
          <a:bodyPr anchor="b"/>
          <a:lstStyle>
            <a:lvl1pPr marL="0" indent="0">
              <a:buNone/>
              <a:defRPr sz="4000">
                <a:solidFill>
                  <a:schemeClr val="tx1">
                    <a:tint val="75000"/>
                  </a:schemeClr>
                </a:solidFill>
              </a:defRPr>
            </a:lvl1pPr>
            <a:lvl2pPr marL="913387" indent="0">
              <a:buNone/>
              <a:defRPr sz="3600">
                <a:solidFill>
                  <a:schemeClr val="tx1">
                    <a:tint val="75000"/>
                  </a:schemeClr>
                </a:solidFill>
              </a:defRPr>
            </a:lvl2pPr>
            <a:lvl3pPr marL="1826799" indent="0">
              <a:buNone/>
              <a:defRPr sz="3200">
                <a:solidFill>
                  <a:schemeClr val="tx1">
                    <a:tint val="75000"/>
                  </a:schemeClr>
                </a:solidFill>
              </a:defRPr>
            </a:lvl3pPr>
            <a:lvl4pPr marL="2740186" indent="0">
              <a:buNone/>
              <a:defRPr sz="2800">
                <a:solidFill>
                  <a:schemeClr val="tx1">
                    <a:tint val="75000"/>
                  </a:schemeClr>
                </a:solidFill>
              </a:defRPr>
            </a:lvl4pPr>
            <a:lvl5pPr marL="3653573" indent="0">
              <a:buNone/>
              <a:defRPr sz="2800">
                <a:solidFill>
                  <a:schemeClr val="tx1">
                    <a:tint val="75000"/>
                  </a:schemeClr>
                </a:solidFill>
              </a:defRPr>
            </a:lvl5pPr>
            <a:lvl6pPr marL="4566973" indent="0">
              <a:buNone/>
              <a:defRPr sz="2800">
                <a:solidFill>
                  <a:schemeClr val="tx1">
                    <a:tint val="75000"/>
                  </a:schemeClr>
                </a:solidFill>
              </a:defRPr>
            </a:lvl6pPr>
            <a:lvl7pPr marL="5480370" indent="0">
              <a:buNone/>
              <a:defRPr sz="2800">
                <a:solidFill>
                  <a:schemeClr val="tx1">
                    <a:tint val="75000"/>
                  </a:schemeClr>
                </a:solidFill>
              </a:defRPr>
            </a:lvl7pPr>
            <a:lvl8pPr marL="6393759" indent="0">
              <a:buNone/>
              <a:defRPr sz="2800">
                <a:solidFill>
                  <a:schemeClr val="tx1">
                    <a:tint val="75000"/>
                  </a:schemeClr>
                </a:solidFill>
              </a:defRPr>
            </a:lvl8pPr>
            <a:lvl9pPr marL="7307153" indent="0">
              <a:buNone/>
              <a:defRPr sz="28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393D3198-9C32-4E99-9CB0-1A64673022D0}" type="slidenum">
              <a:rPr lang="zh-TW" altLang="en-US"/>
              <a:pPr/>
              <a:t>‹#›</a:t>
            </a:fld>
            <a:endParaRPr lang="zh-TW" altLang="en-US"/>
          </a:p>
        </p:txBody>
      </p:sp>
    </p:spTree>
    <p:extLst>
      <p:ext uri="{BB962C8B-B14F-4D97-AF65-F5344CB8AC3E}">
        <p14:creationId xmlns:p14="http://schemas.microsoft.com/office/powerpoint/2010/main" val="345349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559" y="3200796"/>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98014" y="3200796"/>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67D1D544-BC7C-4C08-9A27-6F670FA9862A}" type="slidenum">
              <a:rPr lang="zh-TW" altLang="en-US"/>
              <a:pPr/>
              <a:t>‹#›</a:t>
            </a:fld>
            <a:endParaRPr lang="zh-TW" altLang="en-US"/>
          </a:p>
        </p:txBody>
      </p:sp>
    </p:spTree>
    <p:extLst>
      <p:ext uri="{BB962C8B-B14F-4D97-AF65-F5344CB8AC3E}">
        <p14:creationId xmlns:p14="http://schemas.microsoft.com/office/powerpoint/2010/main" val="2835374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559" y="3070582"/>
            <a:ext cx="8081779" cy="1279672"/>
          </a:xfrm>
        </p:spPr>
        <p:txBody>
          <a:bodyPr anchor="b"/>
          <a:lstStyle>
            <a:lvl1pPr marL="0" indent="0">
              <a:buNone/>
              <a:defRPr sz="4800" b="1"/>
            </a:lvl1pPr>
            <a:lvl2pPr marL="913387" indent="0">
              <a:buNone/>
              <a:defRPr sz="4000" b="1"/>
            </a:lvl2pPr>
            <a:lvl3pPr marL="1826799" indent="0">
              <a:buNone/>
              <a:defRPr sz="3600" b="1"/>
            </a:lvl3pPr>
            <a:lvl4pPr marL="2740186" indent="0">
              <a:buNone/>
              <a:defRPr sz="3200" b="1"/>
            </a:lvl4pPr>
            <a:lvl5pPr marL="3653573" indent="0">
              <a:buNone/>
              <a:defRPr sz="3200" b="1"/>
            </a:lvl5pPr>
            <a:lvl6pPr marL="4566973" indent="0">
              <a:buNone/>
              <a:defRPr sz="3200" b="1"/>
            </a:lvl6pPr>
            <a:lvl7pPr marL="5480370" indent="0">
              <a:buNone/>
              <a:defRPr sz="3200" b="1"/>
            </a:lvl7pPr>
            <a:lvl8pPr marL="6393759" indent="0">
              <a:buNone/>
              <a:defRPr sz="3200" b="1"/>
            </a:lvl8pPr>
            <a:lvl9pPr marL="7307153" indent="0">
              <a:buNone/>
              <a:defRPr sz="3200" b="1"/>
            </a:lvl9pPr>
          </a:lstStyle>
          <a:p>
            <a:pPr lvl="0"/>
            <a:r>
              <a:rPr lang="zh-TW" altLang="en-US"/>
              <a:t>按一下以編輯母片文字樣式</a:t>
            </a:r>
          </a:p>
        </p:txBody>
      </p:sp>
      <p:sp>
        <p:nvSpPr>
          <p:cNvPr id="4" name="內容版面配置區 3"/>
          <p:cNvSpPr>
            <a:spLocks noGrp="1"/>
          </p:cNvSpPr>
          <p:nvPr>
            <p:ph sz="half" idx="2"/>
          </p:nvPr>
        </p:nvSpPr>
        <p:spPr>
          <a:xfrm>
            <a:off x="914559" y="4350254"/>
            <a:ext cx="8081779"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88" y="3070582"/>
            <a:ext cx="8084953" cy="1279672"/>
          </a:xfrm>
        </p:spPr>
        <p:txBody>
          <a:bodyPr anchor="b"/>
          <a:lstStyle>
            <a:lvl1pPr marL="0" indent="0">
              <a:buNone/>
              <a:defRPr sz="4800" b="1"/>
            </a:lvl1pPr>
            <a:lvl2pPr marL="913387" indent="0">
              <a:buNone/>
              <a:defRPr sz="4000" b="1"/>
            </a:lvl2pPr>
            <a:lvl3pPr marL="1826799" indent="0">
              <a:buNone/>
              <a:defRPr sz="3600" b="1"/>
            </a:lvl3pPr>
            <a:lvl4pPr marL="2740186" indent="0">
              <a:buNone/>
              <a:defRPr sz="3200" b="1"/>
            </a:lvl4pPr>
            <a:lvl5pPr marL="3653573" indent="0">
              <a:buNone/>
              <a:defRPr sz="3200" b="1"/>
            </a:lvl5pPr>
            <a:lvl6pPr marL="4566973" indent="0">
              <a:buNone/>
              <a:defRPr sz="3200" b="1"/>
            </a:lvl6pPr>
            <a:lvl7pPr marL="5480370" indent="0">
              <a:buNone/>
              <a:defRPr sz="3200" b="1"/>
            </a:lvl7pPr>
            <a:lvl8pPr marL="6393759" indent="0">
              <a:buNone/>
              <a:defRPr sz="3200" b="1"/>
            </a:lvl8pPr>
            <a:lvl9pPr marL="7307153" indent="0">
              <a:buNone/>
              <a:defRPr sz="3200" b="1"/>
            </a:lvl9pPr>
          </a:lstStyle>
          <a:p>
            <a:pPr lvl="0"/>
            <a:r>
              <a:rPr lang="zh-TW" altLang="en-US"/>
              <a:t>按一下以編輯母片文字樣式</a:t>
            </a:r>
          </a:p>
        </p:txBody>
      </p:sp>
      <p:sp>
        <p:nvSpPr>
          <p:cNvPr id="6" name="內容版面配置區 5"/>
          <p:cNvSpPr>
            <a:spLocks noGrp="1"/>
          </p:cNvSpPr>
          <p:nvPr>
            <p:ph sz="quarter" idx="4"/>
          </p:nvPr>
        </p:nvSpPr>
        <p:spPr>
          <a:xfrm>
            <a:off x="9291688" y="4350254"/>
            <a:ext cx="8084953"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0E9FA16F-A6DA-4F2F-BE6F-E97DDECDE489}" type="slidenum">
              <a:rPr lang="zh-TW" altLang="en-US"/>
              <a:pPr/>
              <a:t>‹#›</a:t>
            </a:fld>
            <a:endParaRPr lang="zh-TW" altLang="en-US"/>
          </a:p>
        </p:txBody>
      </p:sp>
    </p:spTree>
    <p:extLst>
      <p:ext uri="{BB962C8B-B14F-4D97-AF65-F5344CB8AC3E}">
        <p14:creationId xmlns:p14="http://schemas.microsoft.com/office/powerpoint/2010/main" val="166936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6BFA132E-CC03-452C-85B8-F0B126D5DCDA}" type="slidenum">
              <a:rPr lang="zh-TW" altLang="en-US"/>
              <a:pPr/>
              <a:t>‹#›</a:t>
            </a:fld>
            <a:endParaRPr lang="zh-TW" altLang="en-US"/>
          </a:p>
        </p:txBody>
      </p:sp>
    </p:spTree>
    <p:extLst>
      <p:ext uri="{BB962C8B-B14F-4D97-AF65-F5344CB8AC3E}">
        <p14:creationId xmlns:p14="http://schemas.microsoft.com/office/powerpoint/2010/main" val="1046971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76D457CA-06E3-4D61-83C8-035760F9D2A4}" type="slidenum">
              <a:rPr lang="zh-TW" altLang="en-US"/>
              <a:pPr/>
              <a:t>‹#›</a:t>
            </a:fld>
            <a:endParaRPr lang="zh-TW" altLang="en-US"/>
          </a:p>
        </p:txBody>
      </p:sp>
    </p:spTree>
    <p:extLst>
      <p:ext uri="{BB962C8B-B14F-4D97-AF65-F5344CB8AC3E}">
        <p14:creationId xmlns:p14="http://schemas.microsoft.com/office/powerpoint/2010/main" val="2911446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584" y="546163"/>
            <a:ext cx="6017671" cy="2324369"/>
          </a:xfrm>
        </p:spPr>
        <p:txBody>
          <a:bodyPr anchor="b"/>
          <a:lstStyle>
            <a:lvl1pPr algn="l">
              <a:defRPr sz="4000" b="1"/>
            </a:lvl1pPr>
          </a:lstStyle>
          <a:p>
            <a:r>
              <a:rPr lang="zh-TW" altLang="en-US"/>
              <a:t>按一下以編輯母片標題樣式</a:t>
            </a:r>
          </a:p>
        </p:txBody>
      </p:sp>
      <p:sp>
        <p:nvSpPr>
          <p:cNvPr id="3" name="內容版面配置區 2"/>
          <p:cNvSpPr>
            <a:spLocks noGrp="1"/>
          </p:cNvSpPr>
          <p:nvPr>
            <p:ph idx="1"/>
          </p:nvPr>
        </p:nvSpPr>
        <p:spPr>
          <a:xfrm>
            <a:off x="7151341" y="546188"/>
            <a:ext cx="10225275" cy="11707581"/>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584" y="2870533"/>
            <a:ext cx="6017671" cy="9383212"/>
          </a:xfrm>
        </p:spPr>
        <p:txBody>
          <a:bodyPr/>
          <a:lstStyle>
            <a:lvl1pPr marL="0" indent="0">
              <a:buNone/>
              <a:defRPr sz="2800"/>
            </a:lvl1pPr>
            <a:lvl2pPr marL="913387" indent="0">
              <a:buNone/>
              <a:defRPr sz="2400"/>
            </a:lvl2pPr>
            <a:lvl3pPr marL="1826799" indent="0">
              <a:buNone/>
              <a:defRPr sz="2000"/>
            </a:lvl3pPr>
            <a:lvl4pPr marL="2740186" indent="0">
              <a:buNone/>
              <a:defRPr sz="1800"/>
            </a:lvl4pPr>
            <a:lvl5pPr marL="3653573" indent="0">
              <a:buNone/>
              <a:defRPr sz="1800"/>
            </a:lvl5pPr>
            <a:lvl6pPr marL="4566973" indent="0">
              <a:buNone/>
              <a:defRPr sz="1800"/>
            </a:lvl6pPr>
            <a:lvl7pPr marL="5480370" indent="0">
              <a:buNone/>
              <a:defRPr sz="1800"/>
            </a:lvl7pPr>
            <a:lvl8pPr marL="6393759" indent="0">
              <a:buNone/>
              <a:defRPr sz="1800"/>
            </a:lvl8pPr>
            <a:lvl9pPr marL="7307153"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367DC499-90E5-49B6-A793-278159256873}" type="slidenum">
              <a:rPr lang="zh-TW" altLang="en-US"/>
              <a:pPr/>
              <a:t>‹#›</a:t>
            </a:fld>
            <a:endParaRPr lang="zh-TW" altLang="en-US"/>
          </a:p>
        </p:txBody>
      </p:sp>
    </p:spTree>
    <p:extLst>
      <p:ext uri="{BB962C8B-B14F-4D97-AF65-F5344CB8AC3E}">
        <p14:creationId xmlns:p14="http://schemas.microsoft.com/office/powerpoint/2010/main" val="4127313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5198" y="9602312"/>
            <a:ext cx="10974705" cy="1133607"/>
          </a:xfrm>
        </p:spPr>
        <p:txBody>
          <a:bodyPr anchor="b"/>
          <a:lstStyle>
            <a:lvl1pPr algn="l">
              <a:defRPr sz="4000" b="1"/>
            </a:lvl1pPr>
          </a:lstStyle>
          <a:p>
            <a:r>
              <a:rPr lang="zh-TW" altLang="en-US"/>
              <a:t>按一下以編輯母片標題樣式</a:t>
            </a:r>
          </a:p>
        </p:txBody>
      </p:sp>
      <p:sp>
        <p:nvSpPr>
          <p:cNvPr id="3" name="圖片版面配置區 2"/>
          <p:cNvSpPr>
            <a:spLocks noGrp="1"/>
          </p:cNvSpPr>
          <p:nvPr>
            <p:ph type="pic" idx="1"/>
          </p:nvPr>
        </p:nvSpPr>
        <p:spPr>
          <a:xfrm>
            <a:off x="3585198" y="1225692"/>
            <a:ext cx="10974705" cy="8230553"/>
          </a:xfrm>
        </p:spPr>
        <p:txBody>
          <a:bodyPr rtlCol="0">
            <a:normAutofit/>
          </a:bodyPr>
          <a:lstStyle>
            <a:lvl1pPr marL="0" indent="0">
              <a:buNone/>
              <a:defRPr sz="6400"/>
            </a:lvl1pPr>
            <a:lvl2pPr marL="913387" indent="0">
              <a:buNone/>
              <a:defRPr sz="5600"/>
            </a:lvl2pPr>
            <a:lvl3pPr marL="1826799" indent="0">
              <a:buNone/>
              <a:defRPr sz="4800"/>
            </a:lvl3pPr>
            <a:lvl4pPr marL="2740186" indent="0">
              <a:buNone/>
              <a:defRPr sz="4000"/>
            </a:lvl4pPr>
            <a:lvl5pPr marL="3653573" indent="0">
              <a:buNone/>
              <a:defRPr sz="4000"/>
            </a:lvl5pPr>
            <a:lvl6pPr marL="4566973" indent="0">
              <a:buNone/>
              <a:defRPr sz="4000"/>
            </a:lvl6pPr>
            <a:lvl7pPr marL="5480370" indent="0">
              <a:buNone/>
              <a:defRPr sz="4000"/>
            </a:lvl7pPr>
            <a:lvl8pPr marL="6393759" indent="0">
              <a:buNone/>
              <a:defRPr sz="4000"/>
            </a:lvl8pPr>
            <a:lvl9pPr marL="7307153" indent="0">
              <a:buNone/>
              <a:defRPr sz="4000"/>
            </a:lvl9pPr>
          </a:lstStyle>
          <a:p>
            <a:pPr lvl="0"/>
            <a:endParaRPr lang="zh-TW" altLang="en-US" noProof="0"/>
          </a:p>
        </p:txBody>
      </p:sp>
      <p:sp>
        <p:nvSpPr>
          <p:cNvPr id="4" name="文字版面配置區 3"/>
          <p:cNvSpPr>
            <a:spLocks noGrp="1"/>
          </p:cNvSpPr>
          <p:nvPr>
            <p:ph type="body" sz="half" idx="2"/>
          </p:nvPr>
        </p:nvSpPr>
        <p:spPr>
          <a:xfrm>
            <a:off x="3585198" y="10735919"/>
            <a:ext cx="10974705" cy="1609910"/>
          </a:xfrm>
        </p:spPr>
        <p:txBody>
          <a:bodyPr/>
          <a:lstStyle>
            <a:lvl1pPr marL="0" indent="0">
              <a:buNone/>
              <a:defRPr sz="2800"/>
            </a:lvl1pPr>
            <a:lvl2pPr marL="913387" indent="0">
              <a:buNone/>
              <a:defRPr sz="2400"/>
            </a:lvl2pPr>
            <a:lvl3pPr marL="1826799" indent="0">
              <a:buNone/>
              <a:defRPr sz="2000"/>
            </a:lvl3pPr>
            <a:lvl4pPr marL="2740186" indent="0">
              <a:buNone/>
              <a:defRPr sz="1800"/>
            </a:lvl4pPr>
            <a:lvl5pPr marL="3653573" indent="0">
              <a:buNone/>
              <a:defRPr sz="1800"/>
            </a:lvl5pPr>
            <a:lvl6pPr marL="4566973" indent="0">
              <a:buNone/>
              <a:defRPr sz="1800"/>
            </a:lvl6pPr>
            <a:lvl7pPr marL="5480370" indent="0">
              <a:buNone/>
              <a:defRPr sz="1800"/>
            </a:lvl7pPr>
            <a:lvl8pPr marL="6393759" indent="0">
              <a:buNone/>
              <a:defRPr sz="1800"/>
            </a:lvl8pPr>
            <a:lvl9pPr marL="7307153"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D80C618E-8D82-4086-8F47-6A74C3F3CF18}" type="slidenum">
              <a:rPr lang="zh-TW" altLang="en-US"/>
              <a:pPr/>
              <a:t>‹#›</a:t>
            </a:fld>
            <a:endParaRPr lang="zh-TW" altLang="en-US"/>
          </a:p>
        </p:txBody>
      </p:sp>
    </p:spTree>
    <p:extLst>
      <p:ext uri="{BB962C8B-B14F-4D97-AF65-F5344CB8AC3E}">
        <p14:creationId xmlns:p14="http://schemas.microsoft.com/office/powerpoint/2010/main" val="1655513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A0DA34E0-0DCF-4E92-A91D-9DEF82013E83}" type="slidenum">
              <a:rPr lang="zh-TW" altLang="en-US"/>
              <a:pPr/>
              <a:t>‹#›</a:t>
            </a:fld>
            <a:endParaRPr lang="zh-TW" altLang="en-US"/>
          </a:p>
        </p:txBody>
      </p:sp>
    </p:spTree>
    <p:extLst>
      <p:ext uri="{BB962C8B-B14F-4D97-AF65-F5344CB8AC3E}">
        <p14:creationId xmlns:p14="http://schemas.microsoft.com/office/powerpoint/2010/main" val="1391097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102" y="549365"/>
            <a:ext cx="4115514" cy="1170440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559" y="549365"/>
            <a:ext cx="12041690" cy="1170440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B5A1608-0923-413A-AE9D-A2ED1DC69D3B}" type="slidenum">
              <a:rPr lang="zh-TW" altLang="en-US"/>
              <a:pPr/>
              <a:t>‹#›</a:t>
            </a:fld>
            <a:endParaRPr lang="zh-TW" altLang="en-US"/>
          </a:p>
        </p:txBody>
      </p:sp>
    </p:spTree>
    <p:extLst>
      <p:ext uri="{BB962C8B-B14F-4D97-AF65-F5344CB8AC3E}">
        <p14:creationId xmlns:p14="http://schemas.microsoft.com/office/powerpoint/2010/main" val="32322730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4" name="投影片編號版面配置區 5"/>
          <p:cNvSpPr txBox="1">
            <a:spLocks/>
          </p:cNvSpPr>
          <p:nvPr userDrawn="1"/>
        </p:nvSpPr>
        <p:spPr>
          <a:xfrm>
            <a:off x="13900150" y="952500"/>
            <a:ext cx="4267200" cy="730250"/>
          </a:xfrm>
          <a:prstGeom prst="rect">
            <a:avLst/>
          </a:prstGeom>
        </p:spPr>
        <p:txBody>
          <a:bodyPr lIns="182682" tIns="91329" rIns="182682" bIns="91329" anchor="ctr"/>
          <a:lstStyle>
            <a:lvl1pPr>
              <a:defRPr kumimoji="1" sz="4000">
                <a:solidFill>
                  <a:schemeClr val="tx1"/>
                </a:solidFill>
                <a:latin typeface="Arial" pitchFamily="34" charset="0"/>
                <a:ea typeface="全真粗黑體" pitchFamily="49" charset="-120"/>
              </a:defRPr>
            </a:lvl1pPr>
            <a:lvl2pPr marL="457200">
              <a:defRPr kumimoji="1" sz="4000">
                <a:solidFill>
                  <a:schemeClr val="tx1"/>
                </a:solidFill>
                <a:latin typeface="Arial" pitchFamily="34" charset="0"/>
                <a:ea typeface="全真粗黑體" pitchFamily="49" charset="-120"/>
              </a:defRPr>
            </a:lvl2pPr>
            <a:lvl3pPr marL="914400">
              <a:defRPr kumimoji="1" sz="4000">
                <a:solidFill>
                  <a:schemeClr val="tx1"/>
                </a:solidFill>
                <a:latin typeface="Arial" pitchFamily="34" charset="0"/>
                <a:ea typeface="全真粗黑體" pitchFamily="49" charset="-120"/>
              </a:defRPr>
            </a:lvl3pPr>
            <a:lvl4pPr marL="1371600">
              <a:defRPr kumimoji="1" sz="4000">
                <a:solidFill>
                  <a:schemeClr val="tx1"/>
                </a:solidFill>
                <a:latin typeface="Arial" pitchFamily="34" charset="0"/>
                <a:ea typeface="全真粗黑體" pitchFamily="49" charset="-120"/>
              </a:defRPr>
            </a:lvl4pPr>
            <a:lvl5pPr marL="1828800">
              <a:defRPr kumimoji="1" sz="4000">
                <a:solidFill>
                  <a:schemeClr val="tx1"/>
                </a:solidFill>
                <a:latin typeface="Arial" pitchFamily="34" charset="0"/>
                <a:ea typeface="全真粗黑體" pitchFamily="49" charset="-120"/>
              </a:defRPr>
            </a:lvl5pPr>
            <a:lvl6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algn="r" eaLnBrk="1" hangingPunct="1"/>
            <a:fld id="{EE347DCE-6EC4-446A-8B4D-317BFF156315}" type="slidenum">
              <a:rPr kumimoji="0" lang="zh-TW" altLang="en-US" sz="1200">
                <a:solidFill>
                  <a:srgbClr val="000000"/>
                </a:solidFill>
                <a:latin typeface="Arial Unicode MS" pitchFamily="34" charset="-120"/>
                <a:ea typeface="Arial Unicode MS" pitchFamily="34" charset="-120"/>
                <a:cs typeface="Arial Unicode MS" pitchFamily="34" charset="-120"/>
              </a:rPr>
              <a:pPr algn="r" eaLnBrk="1" hangingPunct="1"/>
              <a:t>‹#›</a:t>
            </a:fld>
            <a:endParaRPr kumimoji="0" lang="zh-TW" altLang="en-US" sz="1200">
              <a:solidFill>
                <a:srgbClr val="000000"/>
              </a:solidFill>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914559" y="3200804"/>
            <a:ext cx="16462058" cy="9052974"/>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888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400"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21789" y="3200401"/>
            <a:ext cx="8154988" cy="905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A037DE83-155E-414E-BF31-9A9B8440BF49}" type="slidenum">
              <a:rPr lang="en-US" altLang="zh-TW"/>
              <a:pPr/>
              <a:t>‹#›</a:t>
            </a:fld>
            <a:endParaRPr lang="en-US" altLang="zh-TW"/>
          </a:p>
        </p:txBody>
      </p:sp>
    </p:spTree>
    <p:extLst>
      <p:ext uri="{BB962C8B-B14F-4D97-AF65-F5344CB8AC3E}">
        <p14:creationId xmlns:p14="http://schemas.microsoft.com/office/powerpoint/2010/main" val="3429872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4" name="投影片編號版面配置區 5"/>
          <p:cNvSpPr txBox="1">
            <a:spLocks/>
          </p:cNvSpPr>
          <p:nvPr userDrawn="1"/>
        </p:nvSpPr>
        <p:spPr>
          <a:xfrm>
            <a:off x="13900150" y="952500"/>
            <a:ext cx="4267200" cy="730250"/>
          </a:xfrm>
          <a:prstGeom prst="rect">
            <a:avLst/>
          </a:prstGeom>
        </p:spPr>
        <p:txBody>
          <a:bodyPr lIns="182682" tIns="91329" rIns="182682" bIns="91329" anchor="ctr"/>
          <a:lstStyle>
            <a:lvl1pPr>
              <a:defRPr kumimoji="1" sz="4000">
                <a:solidFill>
                  <a:schemeClr val="tx1"/>
                </a:solidFill>
                <a:latin typeface="Arial" pitchFamily="34" charset="0"/>
                <a:ea typeface="全真粗黑體" pitchFamily="49" charset="-120"/>
              </a:defRPr>
            </a:lvl1pPr>
            <a:lvl2pPr marL="457200">
              <a:defRPr kumimoji="1" sz="4000">
                <a:solidFill>
                  <a:schemeClr val="tx1"/>
                </a:solidFill>
                <a:latin typeface="Arial" pitchFamily="34" charset="0"/>
                <a:ea typeface="全真粗黑體" pitchFamily="49" charset="-120"/>
              </a:defRPr>
            </a:lvl2pPr>
            <a:lvl3pPr marL="914400">
              <a:defRPr kumimoji="1" sz="4000">
                <a:solidFill>
                  <a:schemeClr val="tx1"/>
                </a:solidFill>
                <a:latin typeface="Arial" pitchFamily="34" charset="0"/>
                <a:ea typeface="全真粗黑體" pitchFamily="49" charset="-120"/>
              </a:defRPr>
            </a:lvl3pPr>
            <a:lvl4pPr marL="1371600">
              <a:defRPr kumimoji="1" sz="4000">
                <a:solidFill>
                  <a:schemeClr val="tx1"/>
                </a:solidFill>
                <a:latin typeface="Arial" pitchFamily="34" charset="0"/>
                <a:ea typeface="全真粗黑體" pitchFamily="49" charset="-120"/>
              </a:defRPr>
            </a:lvl4pPr>
            <a:lvl5pPr marL="1828800">
              <a:defRPr kumimoji="1" sz="4000">
                <a:solidFill>
                  <a:schemeClr val="tx1"/>
                </a:solidFill>
                <a:latin typeface="Arial" pitchFamily="34" charset="0"/>
                <a:ea typeface="全真粗黑體" pitchFamily="49" charset="-120"/>
              </a:defRPr>
            </a:lvl5pPr>
            <a:lvl6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algn="r" eaLnBrk="1" hangingPunct="1"/>
            <a:fld id="{77D6C16E-D335-47BB-A480-961D6809CF05}" type="slidenum">
              <a:rPr kumimoji="0" lang="zh-TW" altLang="en-US" sz="1200">
                <a:solidFill>
                  <a:srgbClr val="000000"/>
                </a:solidFill>
                <a:latin typeface="Arial Unicode MS" pitchFamily="34" charset="-120"/>
                <a:ea typeface="Arial Unicode MS" pitchFamily="34" charset="-120"/>
                <a:cs typeface="Arial Unicode MS" pitchFamily="34" charset="-120"/>
              </a:rPr>
              <a:pPr algn="r" eaLnBrk="1" hangingPunct="1"/>
              <a:t>‹#›</a:t>
            </a:fld>
            <a:endParaRPr kumimoji="0" lang="zh-TW" altLang="en-US" sz="1200">
              <a:solidFill>
                <a:srgbClr val="000000"/>
              </a:solidFill>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a:xfrm>
            <a:off x="914559" y="3200796"/>
            <a:ext cx="16462058" cy="9052974"/>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94190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879992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字版面配置區 1026"/>
          <p:cNvSpPr>
            <a:spLocks noGrp="1"/>
          </p:cNvSpPr>
          <p:nvPr>
            <p:ph type="body" idx="1"/>
          </p:nvPr>
        </p:nvSpPr>
        <p:spPr>
          <a:xfrm>
            <a:off x="914559" y="3200808"/>
            <a:ext cx="16462058" cy="9062499"/>
          </a:xfrm>
          <a:prstGeom prst="rect">
            <a:avLst/>
          </a:prstGeom>
          <a:noFill/>
          <a:ln>
            <a:noFill/>
          </a:ln>
        </p:spPr>
        <p:txBody>
          <a:bodyPr/>
          <a:lstStyle/>
          <a:p>
            <a:pPr lvl="0"/>
            <a:r>
              <a:rPr lang="en-US" altLang="en-US" dirty="0"/>
              <a:t>按一下以編輯母片</a:t>
            </a:r>
          </a:p>
          <a:p>
            <a:pPr lvl="1"/>
            <a:r>
              <a:rPr lang="en-US" altLang="en-US" dirty="0"/>
              <a:t>第二層</a:t>
            </a:r>
          </a:p>
          <a:p>
            <a:pPr lvl="2"/>
            <a:r>
              <a:rPr lang="en-US" altLang="en-US" dirty="0"/>
              <a:t>第三層</a:t>
            </a:r>
          </a:p>
          <a:p>
            <a:pPr lvl="3"/>
            <a:r>
              <a:rPr lang="en-US" altLang="en-US" dirty="0"/>
              <a:t>第四層</a:t>
            </a:r>
          </a:p>
          <a:p>
            <a:pPr lvl="4"/>
            <a:r>
              <a:rPr lang="en-US" altLang="en-US" dirty="0"/>
              <a:t>第五層</a:t>
            </a:r>
          </a:p>
        </p:txBody>
      </p:sp>
      <p:sp>
        <p:nvSpPr>
          <p:cNvPr id="1031" name="標題 1030"/>
          <p:cNvSpPr>
            <a:spLocks noGrp="1"/>
          </p:cNvSpPr>
          <p:nvPr>
            <p:ph type="title"/>
          </p:nvPr>
        </p:nvSpPr>
        <p:spPr>
          <a:xfrm>
            <a:off x="914559" y="549339"/>
            <a:ext cx="16462058" cy="2286265"/>
          </a:xfrm>
          <a:prstGeom prst="rect">
            <a:avLst/>
          </a:prstGeom>
          <a:noFill/>
          <a:ln>
            <a:noFill/>
          </a:ln>
        </p:spPr>
        <p:txBody>
          <a:bodyPr/>
          <a:lstStyle/>
          <a:p>
            <a:pPr lvl="0"/>
            <a:endParaRPr lang="en-US" altLang="en-US" dirty="0"/>
          </a:p>
        </p:txBody>
      </p:sp>
      <p:sp>
        <p:nvSpPr>
          <p:cNvPr id="4" name="日期版面配置區 9"/>
          <p:cNvSpPr>
            <a:spLocks noGrp="1"/>
          </p:cNvSpPr>
          <p:nvPr>
            <p:ph type="dt" sz="half" idx="10"/>
          </p:nvPr>
        </p:nvSpPr>
        <p:spPr/>
        <p:txBody>
          <a:bodyPr/>
          <a:lstStyle>
            <a:lvl1pPr>
              <a:defRPr kumimoji="1" b="0"/>
            </a:lvl1pPr>
          </a:lstStyle>
          <a:p>
            <a:pPr>
              <a:defRPr/>
            </a:pPr>
            <a:endParaRPr lang="en-US" altLang="en-US"/>
          </a:p>
        </p:txBody>
      </p:sp>
      <p:sp>
        <p:nvSpPr>
          <p:cNvPr id="5" name="頁尾版面配置區 21"/>
          <p:cNvSpPr>
            <a:spLocks noGrp="1"/>
          </p:cNvSpPr>
          <p:nvPr>
            <p:ph type="ftr" sz="quarter" idx="11"/>
          </p:nvPr>
        </p:nvSpPr>
        <p:spPr/>
        <p:txBody>
          <a:bodyPr/>
          <a:lstStyle>
            <a:lvl1pPr>
              <a:defRPr kumimoji="1" b="0"/>
            </a:lvl1pPr>
          </a:lstStyle>
          <a:p>
            <a:pPr>
              <a:defRPr/>
            </a:pPr>
            <a:endParaRPr lang="en-US" altLang="en-US"/>
          </a:p>
        </p:txBody>
      </p:sp>
      <p:sp>
        <p:nvSpPr>
          <p:cNvPr id="6" name="投影片編號版面配置區 17"/>
          <p:cNvSpPr>
            <a:spLocks noGrp="1"/>
          </p:cNvSpPr>
          <p:nvPr>
            <p:ph type="sldNum" sz="quarter" idx="12"/>
          </p:nvPr>
        </p:nvSpPr>
        <p:spPr/>
        <p:txBody>
          <a:bodyPr/>
          <a:lstStyle>
            <a:lvl1pPr>
              <a:defRPr kumimoji="1">
                <a:ea typeface="全真粗黑體" pitchFamily="49" charset="-120"/>
              </a:defRPr>
            </a:lvl1pPr>
          </a:lstStyle>
          <a:p>
            <a:fld id="{4DEEDC22-15A1-4FB1-96C4-C50B066BA12A}" type="slidenum">
              <a:rPr lang="en-US" altLang="en-US"/>
              <a:pPr/>
              <a:t>‹#›</a:t>
            </a:fld>
            <a:endParaRPr lang="en-US" altLang="en-US"/>
          </a:p>
        </p:txBody>
      </p:sp>
    </p:spTree>
    <p:extLst>
      <p:ext uri="{BB962C8B-B14F-4D97-AF65-F5344CB8AC3E}">
        <p14:creationId xmlns:p14="http://schemas.microsoft.com/office/powerpoint/2010/main" val="3372187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3" name="橢圓 4"/>
          <p:cNvSpPr/>
          <p:nvPr userDrawn="1"/>
        </p:nvSpPr>
        <p:spPr>
          <a:xfrm>
            <a:off x="17230725" y="222250"/>
            <a:ext cx="720725" cy="72072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endParaRPr lang="zh-TW" altLang="en-US" sz="1800">
              <a:solidFill>
                <a:prstClr val="white"/>
              </a:solidFill>
            </a:endParaRPr>
          </a:p>
        </p:txBody>
      </p:sp>
      <p:cxnSp>
        <p:nvCxnSpPr>
          <p:cNvPr id="4" name="直線接點 3"/>
          <p:cNvCxnSpPr/>
          <p:nvPr userDrawn="1"/>
        </p:nvCxnSpPr>
        <p:spPr>
          <a:xfrm>
            <a:off x="215900" y="1816100"/>
            <a:ext cx="1584325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a:xfrm>
            <a:off x="503127" y="261274"/>
            <a:ext cx="16996838" cy="1844442"/>
          </a:xfrm>
        </p:spPr>
        <p:txBody>
          <a:bodyPr/>
          <a:lstStyle>
            <a:lvl1pPr>
              <a:defRPr sz="8800" b="1">
                <a:solidFill>
                  <a:srgbClr val="002060"/>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endParaRPr lang="en-US" dirty="0"/>
          </a:p>
        </p:txBody>
      </p:sp>
      <p:sp>
        <p:nvSpPr>
          <p:cNvPr id="5" name="投影片編號版面配置區 8"/>
          <p:cNvSpPr>
            <a:spLocks noGrp="1"/>
          </p:cNvSpPr>
          <p:nvPr>
            <p:ph type="sldNum" sz="quarter" idx="10"/>
          </p:nvPr>
        </p:nvSpPr>
        <p:spPr>
          <a:xfrm>
            <a:off x="17002125" y="53975"/>
            <a:ext cx="1219200" cy="1044575"/>
          </a:xfrm>
        </p:spPr>
        <p:txBody>
          <a:bodyPr/>
          <a:lstStyle>
            <a:lvl1pPr>
              <a:defRPr>
                <a:solidFill>
                  <a:srgbClr val="FFFFFF"/>
                </a:solidFill>
              </a:defRPr>
            </a:lvl1pPr>
          </a:lstStyle>
          <a:p>
            <a:fld id="{A92DCDE2-1D90-46E8-A1B1-7162D443DA2F}" type="slidenum">
              <a:rPr lang="zh-TW" altLang="en-US"/>
              <a:pPr/>
              <a:t>‹#›</a:t>
            </a:fld>
            <a:endParaRPr lang="zh-TW" altLang="en-US"/>
          </a:p>
        </p:txBody>
      </p:sp>
    </p:spTree>
    <p:extLst>
      <p:ext uri="{BB962C8B-B14F-4D97-AF65-F5344CB8AC3E}">
        <p14:creationId xmlns:p14="http://schemas.microsoft.com/office/powerpoint/2010/main" val="3485093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71838" y="4261361"/>
            <a:ext cx="15547499" cy="2940390"/>
          </a:xfrm>
        </p:spPr>
        <p:txBody>
          <a:bodyPr/>
          <a:lstStyle/>
          <a:p>
            <a:r>
              <a:rPr lang="zh-TW" altLang="en-US"/>
              <a:t>按一下以編輯母片標題樣式</a:t>
            </a:r>
          </a:p>
        </p:txBody>
      </p:sp>
      <p:sp>
        <p:nvSpPr>
          <p:cNvPr id="3" name="副標題 2"/>
          <p:cNvSpPr>
            <a:spLocks noGrp="1"/>
          </p:cNvSpPr>
          <p:nvPr>
            <p:ph type="subTitle" idx="1"/>
          </p:nvPr>
        </p:nvSpPr>
        <p:spPr>
          <a:xfrm>
            <a:off x="2743676" y="7773300"/>
            <a:ext cx="12803823" cy="3505606"/>
          </a:xfrm>
        </p:spPr>
        <p:txBody>
          <a:bodyPr/>
          <a:lstStyle>
            <a:lvl1pPr marL="0" indent="0" algn="ctr">
              <a:buNone/>
              <a:defRPr>
                <a:solidFill>
                  <a:schemeClr val="tx1">
                    <a:tint val="75000"/>
                  </a:schemeClr>
                </a:solidFill>
              </a:defRPr>
            </a:lvl1pPr>
            <a:lvl2pPr marL="913755" indent="0" algn="ctr">
              <a:buNone/>
              <a:defRPr>
                <a:solidFill>
                  <a:schemeClr val="tx1">
                    <a:tint val="75000"/>
                  </a:schemeClr>
                </a:solidFill>
              </a:defRPr>
            </a:lvl2pPr>
            <a:lvl3pPr marL="1827527" indent="0" algn="ctr">
              <a:buNone/>
              <a:defRPr>
                <a:solidFill>
                  <a:schemeClr val="tx1">
                    <a:tint val="75000"/>
                  </a:schemeClr>
                </a:solidFill>
              </a:defRPr>
            </a:lvl3pPr>
            <a:lvl4pPr marL="2741282" indent="0" algn="ctr">
              <a:buNone/>
              <a:defRPr>
                <a:solidFill>
                  <a:schemeClr val="tx1">
                    <a:tint val="75000"/>
                  </a:schemeClr>
                </a:solidFill>
              </a:defRPr>
            </a:lvl4pPr>
            <a:lvl5pPr marL="3655037" indent="0" algn="ctr">
              <a:buNone/>
              <a:defRPr>
                <a:solidFill>
                  <a:schemeClr val="tx1">
                    <a:tint val="75000"/>
                  </a:schemeClr>
                </a:solidFill>
              </a:defRPr>
            </a:lvl5pPr>
            <a:lvl6pPr marL="4568797" indent="0" algn="ctr">
              <a:buNone/>
              <a:defRPr>
                <a:solidFill>
                  <a:schemeClr val="tx1">
                    <a:tint val="75000"/>
                  </a:schemeClr>
                </a:solidFill>
              </a:defRPr>
            </a:lvl6pPr>
            <a:lvl7pPr marL="5482562" indent="0" algn="ctr">
              <a:buNone/>
              <a:defRPr>
                <a:solidFill>
                  <a:schemeClr val="tx1">
                    <a:tint val="75000"/>
                  </a:schemeClr>
                </a:solidFill>
              </a:defRPr>
            </a:lvl7pPr>
            <a:lvl8pPr marL="6396320" indent="0" algn="ctr">
              <a:buNone/>
              <a:defRPr>
                <a:solidFill>
                  <a:schemeClr val="tx1">
                    <a:tint val="75000"/>
                  </a:schemeClr>
                </a:solidFill>
              </a:defRPr>
            </a:lvl8pPr>
            <a:lvl9pPr marL="7310075"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71DEBE82-2150-42A5-A5B3-65F8EB5EC446}" type="slidenum">
              <a:rPr lang="zh-TW" altLang="en-US"/>
              <a:pPr/>
              <a:t>‹#›</a:t>
            </a:fld>
            <a:endParaRPr lang="zh-TW" altLang="en-US"/>
          </a:p>
        </p:txBody>
      </p:sp>
    </p:spTree>
    <p:extLst>
      <p:ext uri="{BB962C8B-B14F-4D97-AF65-F5344CB8AC3E}">
        <p14:creationId xmlns:p14="http://schemas.microsoft.com/office/powerpoint/2010/main" val="691094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E0CA420-F08F-4284-BB71-1644D085A870}" type="slidenum">
              <a:rPr lang="zh-TW" altLang="en-US"/>
              <a:pPr/>
              <a:t>‹#›</a:t>
            </a:fld>
            <a:endParaRPr lang="zh-TW" altLang="en-US"/>
          </a:p>
        </p:txBody>
      </p:sp>
    </p:spTree>
    <p:extLst>
      <p:ext uri="{BB962C8B-B14F-4D97-AF65-F5344CB8AC3E}">
        <p14:creationId xmlns:p14="http://schemas.microsoft.com/office/powerpoint/2010/main" val="4082145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444877" y="8814838"/>
            <a:ext cx="15547499" cy="2724465"/>
          </a:xfrm>
        </p:spPr>
        <p:txBody>
          <a:bodyPr anchor="t"/>
          <a:lstStyle>
            <a:lvl1pPr algn="l">
              <a:defRPr sz="8000" b="1" cap="all"/>
            </a:lvl1pPr>
          </a:lstStyle>
          <a:p>
            <a:r>
              <a:rPr lang="zh-TW" altLang="en-US"/>
              <a:t>按一下以編輯母片標題樣式</a:t>
            </a:r>
          </a:p>
        </p:txBody>
      </p:sp>
      <p:sp>
        <p:nvSpPr>
          <p:cNvPr id="3" name="文字版面配置區 2"/>
          <p:cNvSpPr>
            <a:spLocks noGrp="1"/>
          </p:cNvSpPr>
          <p:nvPr>
            <p:ph type="body" idx="1"/>
          </p:nvPr>
        </p:nvSpPr>
        <p:spPr>
          <a:xfrm>
            <a:off x="1444877" y="5814116"/>
            <a:ext cx="15547499" cy="3000721"/>
          </a:xfrm>
        </p:spPr>
        <p:txBody>
          <a:bodyPr anchor="b"/>
          <a:lstStyle>
            <a:lvl1pPr marL="0" indent="0">
              <a:buNone/>
              <a:defRPr sz="4000">
                <a:solidFill>
                  <a:schemeClr val="tx1">
                    <a:tint val="75000"/>
                  </a:schemeClr>
                </a:solidFill>
              </a:defRPr>
            </a:lvl1pPr>
            <a:lvl2pPr marL="913755" indent="0">
              <a:buNone/>
              <a:defRPr sz="3600">
                <a:solidFill>
                  <a:schemeClr val="tx1">
                    <a:tint val="75000"/>
                  </a:schemeClr>
                </a:solidFill>
              </a:defRPr>
            </a:lvl2pPr>
            <a:lvl3pPr marL="1827527" indent="0">
              <a:buNone/>
              <a:defRPr sz="3200">
                <a:solidFill>
                  <a:schemeClr val="tx1">
                    <a:tint val="75000"/>
                  </a:schemeClr>
                </a:solidFill>
              </a:defRPr>
            </a:lvl3pPr>
            <a:lvl4pPr marL="2741282" indent="0">
              <a:buNone/>
              <a:defRPr sz="2800">
                <a:solidFill>
                  <a:schemeClr val="tx1">
                    <a:tint val="75000"/>
                  </a:schemeClr>
                </a:solidFill>
              </a:defRPr>
            </a:lvl4pPr>
            <a:lvl5pPr marL="3655037" indent="0">
              <a:buNone/>
              <a:defRPr sz="2800">
                <a:solidFill>
                  <a:schemeClr val="tx1">
                    <a:tint val="75000"/>
                  </a:schemeClr>
                </a:solidFill>
              </a:defRPr>
            </a:lvl5pPr>
            <a:lvl6pPr marL="4568797" indent="0">
              <a:buNone/>
              <a:defRPr sz="2800">
                <a:solidFill>
                  <a:schemeClr val="tx1">
                    <a:tint val="75000"/>
                  </a:schemeClr>
                </a:solidFill>
              </a:defRPr>
            </a:lvl6pPr>
            <a:lvl7pPr marL="5482562" indent="0">
              <a:buNone/>
              <a:defRPr sz="2800">
                <a:solidFill>
                  <a:schemeClr val="tx1">
                    <a:tint val="75000"/>
                  </a:schemeClr>
                </a:solidFill>
              </a:defRPr>
            </a:lvl7pPr>
            <a:lvl8pPr marL="6396320" indent="0">
              <a:buNone/>
              <a:defRPr sz="2800">
                <a:solidFill>
                  <a:schemeClr val="tx1">
                    <a:tint val="75000"/>
                  </a:schemeClr>
                </a:solidFill>
              </a:defRPr>
            </a:lvl8pPr>
            <a:lvl9pPr marL="7310075" indent="0">
              <a:buNone/>
              <a:defRPr sz="28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897033EB-369A-4117-9107-CC73EABA7423}" type="slidenum">
              <a:rPr lang="zh-TW" altLang="en-US"/>
              <a:pPr/>
              <a:t>‹#›</a:t>
            </a:fld>
            <a:endParaRPr lang="zh-TW" altLang="en-US"/>
          </a:p>
        </p:txBody>
      </p:sp>
    </p:spTree>
    <p:extLst>
      <p:ext uri="{BB962C8B-B14F-4D97-AF65-F5344CB8AC3E}">
        <p14:creationId xmlns:p14="http://schemas.microsoft.com/office/powerpoint/2010/main" val="35425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914559" y="3200788"/>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9298014" y="3200788"/>
            <a:ext cx="8078602" cy="9052974"/>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FD8624B6-C0A2-4293-AB4B-DB2F1360F5EC}" type="slidenum">
              <a:rPr lang="zh-TW" altLang="en-US"/>
              <a:pPr/>
              <a:t>‹#›</a:t>
            </a:fld>
            <a:endParaRPr lang="zh-TW" altLang="en-US"/>
          </a:p>
        </p:txBody>
      </p:sp>
    </p:spTree>
    <p:extLst>
      <p:ext uri="{BB962C8B-B14F-4D97-AF65-F5344CB8AC3E}">
        <p14:creationId xmlns:p14="http://schemas.microsoft.com/office/powerpoint/2010/main" val="1357054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559" y="3070582"/>
            <a:ext cx="8081779" cy="1279672"/>
          </a:xfrm>
        </p:spPr>
        <p:txBody>
          <a:bodyPr anchor="b"/>
          <a:lstStyle>
            <a:lvl1pPr marL="0" indent="0">
              <a:buNone/>
              <a:defRPr sz="4800" b="1"/>
            </a:lvl1pPr>
            <a:lvl2pPr marL="913755" indent="0">
              <a:buNone/>
              <a:defRPr sz="4000" b="1"/>
            </a:lvl2pPr>
            <a:lvl3pPr marL="1827527" indent="0">
              <a:buNone/>
              <a:defRPr sz="3600" b="1"/>
            </a:lvl3pPr>
            <a:lvl4pPr marL="2741282" indent="0">
              <a:buNone/>
              <a:defRPr sz="3200" b="1"/>
            </a:lvl4pPr>
            <a:lvl5pPr marL="3655037" indent="0">
              <a:buNone/>
              <a:defRPr sz="3200" b="1"/>
            </a:lvl5pPr>
            <a:lvl6pPr marL="4568797" indent="0">
              <a:buNone/>
              <a:defRPr sz="3200" b="1"/>
            </a:lvl6pPr>
            <a:lvl7pPr marL="5482562" indent="0">
              <a:buNone/>
              <a:defRPr sz="3200" b="1"/>
            </a:lvl7pPr>
            <a:lvl8pPr marL="6396320" indent="0">
              <a:buNone/>
              <a:defRPr sz="3200" b="1"/>
            </a:lvl8pPr>
            <a:lvl9pPr marL="7310075" indent="0">
              <a:buNone/>
              <a:defRPr sz="3200" b="1"/>
            </a:lvl9pPr>
          </a:lstStyle>
          <a:p>
            <a:pPr lvl="0"/>
            <a:r>
              <a:rPr lang="zh-TW" altLang="en-US"/>
              <a:t>按一下以編輯母片文字樣式</a:t>
            </a:r>
          </a:p>
        </p:txBody>
      </p:sp>
      <p:sp>
        <p:nvSpPr>
          <p:cNvPr id="4" name="內容版面配置區 3"/>
          <p:cNvSpPr>
            <a:spLocks noGrp="1"/>
          </p:cNvSpPr>
          <p:nvPr>
            <p:ph sz="half" idx="2"/>
          </p:nvPr>
        </p:nvSpPr>
        <p:spPr>
          <a:xfrm>
            <a:off x="914559" y="4350254"/>
            <a:ext cx="8081779"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80" y="3070582"/>
            <a:ext cx="8084953" cy="1279672"/>
          </a:xfrm>
        </p:spPr>
        <p:txBody>
          <a:bodyPr anchor="b"/>
          <a:lstStyle>
            <a:lvl1pPr marL="0" indent="0">
              <a:buNone/>
              <a:defRPr sz="4800" b="1"/>
            </a:lvl1pPr>
            <a:lvl2pPr marL="913755" indent="0">
              <a:buNone/>
              <a:defRPr sz="4000" b="1"/>
            </a:lvl2pPr>
            <a:lvl3pPr marL="1827527" indent="0">
              <a:buNone/>
              <a:defRPr sz="3600" b="1"/>
            </a:lvl3pPr>
            <a:lvl4pPr marL="2741282" indent="0">
              <a:buNone/>
              <a:defRPr sz="3200" b="1"/>
            </a:lvl4pPr>
            <a:lvl5pPr marL="3655037" indent="0">
              <a:buNone/>
              <a:defRPr sz="3200" b="1"/>
            </a:lvl5pPr>
            <a:lvl6pPr marL="4568797" indent="0">
              <a:buNone/>
              <a:defRPr sz="3200" b="1"/>
            </a:lvl6pPr>
            <a:lvl7pPr marL="5482562" indent="0">
              <a:buNone/>
              <a:defRPr sz="3200" b="1"/>
            </a:lvl7pPr>
            <a:lvl8pPr marL="6396320" indent="0">
              <a:buNone/>
              <a:defRPr sz="3200" b="1"/>
            </a:lvl8pPr>
            <a:lvl9pPr marL="7310075" indent="0">
              <a:buNone/>
              <a:defRPr sz="3200" b="1"/>
            </a:lvl9pPr>
          </a:lstStyle>
          <a:p>
            <a:pPr lvl="0"/>
            <a:r>
              <a:rPr lang="zh-TW" altLang="en-US"/>
              <a:t>按一下以編輯母片文字樣式</a:t>
            </a:r>
          </a:p>
        </p:txBody>
      </p:sp>
      <p:sp>
        <p:nvSpPr>
          <p:cNvPr id="6" name="內容版面配置區 5"/>
          <p:cNvSpPr>
            <a:spLocks noGrp="1"/>
          </p:cNvSpPr>
          <p:nvPr>
            <p:ph sz="quarter" idx="4"/>
          </p:nvPr>
        </p:nvSpPr>
        <p:spPr>
          <a:xfrm>
            <a:off x="9291680" y="4350254"/>
            <a:ext cx="8084953" cy="7903491"/>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62F039C2-40A4-4F08-A6E1-54BCCC75E564}" type="slidenum">
              <a:rPr lang="zh-TW" altLang="en-US"/>
              <a:pPr/>
              <a:t>‹#›</a:t>
            </a:fld>
            <a:endParaRPr lang="zh-TW" altLang="en-US"/>
          </a:p>
        </p:txBody>
      </p:sp>
    </p:spTree>
    <p:extLst>
      <p:ext uri="{BB962C8B-B14F-4D97-AF65-F5344CB8AC3E}">
        <p14:creationId xmlns:p14="http://schemas.microsoft.com/office/powerpoint/2010/main" val="3046482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D0971395-1A9A-4E72-B5E6-924A8237E74F}" type="slidenum">
              <a:rPr lang="zh-TW" altLang="en-US"/>
              <a:pPr/>
              <a:t>‹#›</a:t>
            </a:fld>
            <a:endParaRPr lang="zh-TW" altLang="en-US"/>
          </a:p>
        </p:txBody>
      </p:sp>
    </p:spTree>
    <p:extLst>
      <p:ext uri="{BB962C8B-B14F-4D97-AF65-F5344CB8AC3E}">
        <p14:creationId xmlns:p14="http://schemas.microsoft.com/office/powerpoint/2010/main" val="141013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914401" y="3070225"/>
            <a:ext cx="8081963"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914401" y="4349750"/>
            <a:ext cx="8081963"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9291662" y="3070225"/>
            <a:ext cx="8085137" cy="1279524"/>
          </a:xfrm>
        </p:spPr>
        <p:txBody>
          <a:bodyPr anchor="b"/>
          <a:lstStyle>
            <a:lvl1pPr marL="0" indent="0">
              <a:buNone/>
              <a:defRPr sz="2400" b="1"/>
            </a:lvl1pPr>
            <a:lvl2pPr marL="456648" indent="0">
              <a:buNone/>
              <a:defRPr sz="2000" b="1"/>
            </a:lvl2pPr>
            <a:lvl3pPr marL="913297" indent="0">
              <a:buNone/>
              <a:defRPr sz="1800" b="1"/>
            </a:lvl3pPr>
            <a:lvl4pPr marL="1369945" indent="0">
              <a:buNone/>
              <a:defRPr sz="1600" b="1"/>
            </a:lvl4pPr>
            <a:lvl5pPr marL="1826615" indent="0">
              <a:buNone/>
              <a:defRPr sz="1600" b="1"/>
            </a:lvl5pPr>
            <a:lvl6pPr marL="2283260" indent="0">
              <a:buNone/>
              <a:defRPr sz="1600" b="1"/>
            </a:lvl6pPr>
            <a:lvl7pPr marL="2739912" indent="0">
              <a:buNone/>
              <a:defRPr sz="1600" b="1"/>
            </a:lvl7pPr>
            <a:lvl8pPr marL="3196560" indent="0">
              <a:buNone/>
              <a:defRPr sz="1600" b="1"/>
            </a:lvl8pPr>
            <a:lvl9pPr marL="3653207"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9291662" y="4349750"/>
            <a:ext cx="8085137" cy="7904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fld id="{D5B7A107-E551-451A-A920-635BB19BA04F}" type="slidenum">
              <a:rPr lang="en-US" altLang="zh-TW"/>
              <a:pPr/>
              <a:t>‹#›</a:t>
            </a:fld>
            <a:endParaRPr lang="en-US" altLang="zh-TW"/>
          </a:p>
        </p:txBody>
      </p:sp>
    </p:spTree>
    <p:extLst>
      <p:ext uri="{BB962C8B-B14F-4D97-AF65-F5344CB8AC3E}">
        <p14:creationId xmlns:p14="http://schemas.microsoft.com/office/powerpoint/2010/main" val="3619916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3F3006C5-06D4-4807-9E03-A2F8EF214E71}" type="slidenum">
              <a:rPr lang="zh-TW" altLang="en-US"/>
              <a:pPr/>
              <a:t>‹#›</a:t>
            </a:fld>
            <a:endParaRPr lang="zh-TW" altLang="en-US"/>
          </a:p>
        </p:txBody>
      </p:sp>
    </p:spTree>
    <p:extLst>
      <p:ext uri="{BB962C8B-B14F-4D97-AF65-F5344CB8AC3E}">
        <p14:creationId xmlns:p14="http://schemas.microsoft.com/office/powerpoint/2010/main" val="880446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576" y="546163"/>
            <a:ext cx="6017671" cy="2324369"/>
          </a:xfrm>
        </p:spPr>
        <p:txBody>
          <a:bodyPr anchor="b"/>
          <a:lstStyle>
            <a:lvl1pPr algn="l">
              <a:defRPr sz="4000" b="1"/>
            </a:lvl1pPr>
          </a:lstStyle>
          <a:p>
            <a:r>
              <a:rPr lang="zh-TW" altLang="en-US"/>
              <a:t>按一下以編輯母片標題樣式</a:t>
            </a:r>
          </a:p>
        </p:txBody>
      </p:sp>
      <p:sp>
        <p:nvSpPr>
          <p:cNvPr id="3" name="內容版面配置區 2"/>
          <p:cNvSpPr>
            <a:spLocks noGrp="1"/>
          </p:cNvSpPr>
          <p:nvPr>
            <p:ph idx="1"/>
          </p:nvPr>
        </p:nvSpPr>
        <p:spPr>
          <a:xfrm>
            <a:off x="7151341" y="546180"/>
            <a:ext cx="10225275" cy="11707581"/>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576" y="2870533"/>
            <a:ext cx="6017671" cy="9383212"/>
          </a:xfrm>
        </p:spPr>
        <p:txBody>
          <a:bodyPr/>
          <a:lstStyle>
            <a:lvl1pPr marL="0" indent="0">
              <a:buNone/>
              <a:defRPr sz="2800"/>
            </a:lvl1pPr>
            <a:lvl2pPr marL="913755" indent="0">
              <a:buNone/>
              <a:defRPr sz="2400"/>
            </a:lvl2pPr>
            <a:lvl3pPr marL="1827527" indent="0">
              <a:buNone/>
              <a:defRPr sz="2000"/>
            </a:lvl3pPr>
            <a:lvl4pPr marL="2741282" indent="0">
              <a:buNone/>
              <a:defRPr sz="1800"/>
            </a:lvl4pPr>
            <a:lvl5pPr marL="3655037" indent="0">
              <a:buNone/>
              <a:defRPr sz="1800"/>
            </a:lvl5pPr>
            <a:lvl6pPr marL="4568797" indent="0">
              <a:buNone/>
              <a:defRPr sz="1800"/>
            </a:lvl6pPr>
            <a:lvl7pPr marL="5482562" indent="0">
              <a:buNone/>
              <a:defRPr sz="1800"/>
            </a:lvl7pPr>
            <a:lvl8pPr marL="6396320" indent="0">
              <a:buNone/>
              <a:defRPr sz="1800"/>
            </a:lvl8pPr>
            <a:lvl9pPr marL="7310075"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273A8A70-B395-40DA-A5E3-0B6AD7808311}" type="slidenum">
              <a:rPr lang="zh-TW" altLang="en-US"/>
              <a:pPr/>
              <a:t>‹#›</a:t>
            </a:fld>
            <a:endParaRPr lang="zh-TW" altLang="en-US"/>
          </a:p>
        </p:txBody>
      </p:sp>
    </p:spTree>
    <p:extLst>
      <p:ext uri="{BB962C8B-B14F-4D97-AF65-F5344CB8AC3E}">
        <p14:creationId xmlns:p14="http://schemas.microsoft.com/office/powerpoint/2010/main" val="184323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5198" y="9602312"/>
            <a:ext cx="10974705" cy="1133607"/>
          </a:xfrm>
        </p:spPr>
        <p:txBody>
          <a:bodyPr anchor="b"/>
          <a:lstStyle>
            <a:lvl1pPr algn="l">
              <a:defRPr sz="4000" b="1"/>
            </a:lvl1pPr>
          </a:lstStyle>
          <a:p>
            <a:r>
              <a:rPr lang="zh-TW" altLang="en-US"/>
              <a:t>按一下以編輯母片標題樣式</a:t>
            </a:r>
          </a:p>
        </p:txBody>
      </p:sp>
      <p:sp>
        <p:nvSpPr>
          <p:cNvPr id="3" name="圖片版面配置區 2"/>
          <p:cNvSpPr>
            <a:spLocks noGrp="1"/>
          </p:cNvSpPr>
          <p:nvPr>
            <p:ph type="pic" idx="1"/>
          </p:nvPr>
        </p:nvSpPr>
        <p:spPr>
          <a:xfrm>
            <a:off x="3585198" y="1225692"/>
            <a:ext cx="10974705" cy="8230553"/>
          </a:xfrm>
        </p:spPr>
        <p:txBody>
          <a:bodyPr rtlCol="0">
            <a:normAutofit/>
          </a:bodyPr>
          <a:lstStyle>
            <a:lvl1pPr marL="0" indent="0">
              <a:buNone/>
              <a:defRPr sz="6400"/>
            </a:lvl1pPr>
            <a:lvl2pPr marL="913755" indent="0">
              <a:buNone/>
              <a:defRPr sz="5600"/>
            </a:lvl2pPr>
            <a:lvl3pPr marL="1827527" indent="0">
              <a:buNone/>
              <a:defRPr sz="4800"/>
            </a:lvl3pPr>
            <a:lvl4pPr marL="2741282" indent="0">
              <a:buNone/>
              <a:defRPr sz="4000"/>
            </a:lvl4pPr>
            <a:lvl5pPr marL="3655037" indent="0">
              <a:buNone/>
              <a:defRPr sz="4000"/>
            </a:lvl5pPr>
            <a:lvl6pPr marL="4568797" indent="0">
              <a:buNone/>
              <a:defRPr sz="4000"/>
            </a:lvl6pPr>
            <a:lvl7pPr marL="5482562" indent="0">
              <a:buNone/>
              <a:defRPr sz="4000"/>
            </a:lvl7pPr>
            <a:lvl8pPr marL="6396320" indent="0">
              <a:buNone/>
              <a:defRPr sz="4000"/>
            </a:lvl8pPr>
            <a:lvl9pPr marL="7310075" indent="0">
              <a:buNone/>
              <a:defRPr sz="4000"/>
            </a:lvl9pPr>
          </a:lstStyle>
          <a:p>
            <a:pPr lvl="0"/>
            <a:endParaRPr lang="zh-TW" altLang="en-US" noProof="0"/>
          </a:p>
        </p:txBody>
      </p:sp>
      <p:sp>
        <p:nvSpPr>
          <p:cNvPr id="4" name="文字版面配置區 3"/>
          <p:cNvSpPr>
            <a:spLocks noGrp="1"/>
          </p:cNvSpPr>
          <p:nvPr>
            <p:ph type="body" sz="half" idx="2"/>
          </p:nvPr>
        </p:nvSpPr>
        <p:spPr>
          <a:xfrm>
            <a:off x="3585198" y="10735919"/>
            <a:ext cx="10974705" cy="1609910"/>
          </a:xfrm>
        </p:spPr>
        <p:txBody>
          <a:bodyPr/>
          <a:lstStyle>
            <a:lvl1pPr marL="0" indent="0">
              <a:buNone/>
              <a:defRPr sz="2800"/>
            </a:lvl1pPr>
            <a:lvl2pPr marL="913755" indent="0">
              <a:buNone/>
              <a:defRPr sz="2400"/>
            </a:lvl2pPr>
            <a:lvl3pPr marL="1827527" indent="0">
              <a:buNone/>
              <a:defRPr sz="2000"/>
            </a:lvl3pPr>
            <a:lvl4pPr marL="2741282" indent="0">
              <a:buNone/>
              <a:defRPr sz="1800"/>
            </a:lvl4pPr>
            <a:lvl5pPr marL="3655037" indent="0">
              <a:buNone/>
              <a:defRPr sz="1800"/>
            </a:lvl5pPr>
            <a:lvl6pPr marL="4568797" indent="0">
              <a:buNone/>
              <a:defRPr sz="1800"/>
            </a:lvl6pPr>
            <a:lvl7pPr marL="5482562" indent="0">
              <a:buNone/>
              <a:defRPr sz="1800"/>
            </a:lvl7pPr>
            <a:lvl8pPr marL="6396320" indent="0">
              <a:buNone/>
              <a:defRPr sz="1800"/>
            </a:lvl8pPr>
            <a:lvl9pPr marL="7310075" indent="0">
              <a:buNone/>
              <a:defRPr sz="18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883E4929-A169-41EB-A913-74E7CFF9A3AE}" type="slidenum">
              <a:rPr lang="zh-TW" altLang="en-US"/>
              <a:pPr/>
              <a:t>‹#›</a:t>
            </a:fld>
            <a:endParaRPr lang="zh-TW" altLang="en-US"/>
          </a:p>
        </p:txBody>
      </p:sp>
    </p:spTree>
    <p:extLst>
      <p:ext uri="{BB962C8B-B14F-4D97-AF65-F5344CB8AC3E}">
        <p14:creationId xmlns:p14="http://schemas.microsoft.com/office/powerpoint/2010/main" val="772550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68840933-0A1F-4B35-B891-EA17DFD0B7EC}" type="slidenum">
              <a:rPr lang="zh-TW" altLang="en-US"/>
              <a:pPr/>
              <a:t>‹#›</a:t>
            </a:fld>
            <a:endParaRPr lang="zh-TW" altLang="en-US"/>
          </a:p>
        </p:txBody>
      </p:sp>
    </p:spTree>
    <p:extLst>
      <p:ext uri="{BB962C8B-B14F-4D97-AF65-F5344CB8AC3E}">
        <p14:creationId xmlns:p14="http://schemas.microsoft.com/office/powerpoint/2010/main" val="33663253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261102" y="549357"/>
            <a:ext cx="4115514" cy="1170440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914559" y="549357"/>
            <a:ext cx="12041690" cy="1170440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2916558F-1F2F-4470-8258-1EA6EBE9F13E}" type="slidenum">
              <a:rPr lang="zh-TW" altLang="en-US"/>
              <a:pPr/>
              <a:t>‹#›</a:t>
            </a:fld>
            <a:endParaRPr lang="zh-TW" altLang="en-US"/>
          </a:p>
        </p:txBody>
      </p:sp>
    </p:spTree>
    <p:extLst>
      <p:ext uri="{BB962C8B-B14F-4D97-AF65-F5344CB8AC3E}">
        <p14:creationId xmlns:p14="http://schemas.microsoft.com/office/powerpoint/2010/main" val="14902671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文字版面配置區 1026"/>
          <p:cNvSpPr>
            <a:spLocks noGrp="1"/>
          </p:cNvSpPr>
          <p:nvPr>
            <p:ph type="body" idx="1"/>
          </p:nvPr>
        </p:nvSpPr>
        <p:spPr>
          <a:xfrm>
            <a:off x="914559" y="3200800"/>
            <a:ext cx="16462058" cy="9062499"/>
          </a:xfrm>
          <a:prstGeom prst="rect">
            <a:avLst/>
          </a:prstGeom>
          <a:noFill/>
          <a:ln>
            <a:noFill/>
          </a:ln>
        </p:spPr>
        <p:txBody>
          <a:bodyPr/>
          <a:lstStyle/>
          <a:p>
            <a:pPr lvl="0"/>
            <a:r>
              <a:rPr lang="en-US" altLang="en-US" dirty="0"/>
              <a:t>按一下以編輯母片</a:t>
            </a:r>
          </a:p>
          <a:p>
            <a:pPr lvl="1"/>
            <a:r>
              <a:rPr lang="en-US" altLang="en-US" dirty="0"/>
              <a:t>第二層</a:t>
            </a:r>
          </a:p>
          <a:p>
            <a:pPr lvl="2"/>
            <a:r>
              <a:rPr lang="en-US" altLang="en-US" dirty="0"/>
              <a:t>第三層</a:t>
            </a:r>
          </a:p>
          <a:p>
            <a:pPr lvl="3"/>
            <a:r>
              <a:rPr lang="en-US" altLang="en-US" dirty="0"/>
              <a:t>第四層</a:t>
            </a:r>
          </a:p>
          <a:p>
            <a:pPr lvl="4"/>
            <a:r>
              <a:rPr lang="en-US" altLang="en-US" dirty="0"/>
              <a:t>第五層</a:t>
            </a:r>
          </a:p>
        </p:txBody>
      </p:sp>
      <p:sp>
        <p:nvSpPr>
          <p:cNvPr id="1031" name="標題 1030"/>
          <p:cNvSpPr>
            <a:spLocks noGrp="1"/>
          </p:cNvSpPr>
          <p:nvPr>
            <p:ph type="title"/>
          </p:nvPr>
        </p:nvSpPr>
        <p:spPr>
          <a:xfrm>
            <a:off x="914559" y="549339"/>
            <a:ext cx="16462058" cy="2286265"/>
          </a:xfrm>
          <a:prstGeom prst="rect">
            <a:avLst/>
          </a:prstGeom>
          <a:noFill/>
          <a:ln>
            <a:noFill/>
          </a:ln>
        </p:spPr>
        <p:txBody>
          <a:bodyPr/>
          <a:lstStyle/>
          <a:p>
            <a:pPr lvl="0"/>
            <a:endParaRPr lang="en-US" altLang="en-US" dirty="0"/>
          </a:p>
        </p:txBody>
      </p:sp>
      <p:sp>
        <p:nvSpPr>
          <p:cNvPr id="4" name="日期版面配置區 9"/>
          <p:cNvSpPr>
            <a:spLocks noGrp="1"/>
          </p:cNvSpPr>
          <p:nvPr>
            <p:ph type="dt" sz="half" idx="10"/>
          </p:nvPr>
        </p:nvSpPr>
        <p:spPr/>
        <p:txBody>
          <a:bodyPr/>
          <a:lstStyle>
            <a:lvl1pPr>
              <a:defRPr kumimoji="1" b="0"/>
            </a:lvl1pPr>
          </a:lstStyle>
          <a:p>
            <a:pPr>
              <a:defRPr/>
            </a:pPr>
            <a:endParaRPr lang="en-US" altLang="en-US"/>
          </a:p>
        </p:txBody>
      </p:sp>
      <p:sp>
        <p:nvSpPr>
          <p:cNvPr id="5" name="頁尾版面配置區 21"/>
          <p:cNvSpPr>
            <a:spLocks noGrp="1"/>
          </p:cNvSpPr>
          <p:nvPr>
            <p:ph type="ftr" sz="quarter" idx="11"/>
          </p:nvPr>
        </p:nvSpPr>
        <p:spPr/>
        <p:txBody>
          <a:bodyPr/>
          <a:lstStyle>
            <a:lvl1pPr>
              <a:defRPr kumimoji="1" b="0"/>
            </a:lvl1pPr>
          </a:lstStyle>
          <a:p>
            <a:pPr>
              <a:defRPr/>
            </a:pPr>
            <a:endParaRPr lang="en-US" altLang="en-US"/>
          </a:p>
        </p:txBody>
      </p:sp>
      <p:sp>
        <p:nvSpPr>
          <p:cNvPr id="6" name="投影片編號版面配置區 17"/>
          <p:cNvSpPr>
            <a:spLocks noGrp="1"/>
          </p:cNvSpPr>
          <p:nvPr>
            <p:ph type="sldNum" sz="quarter" idx="12"/>
          </p:nvPr>
        </p:nvSpPr>
        <p:spPr/>
        <p:txBody>
          <a:bodyPr/>
          <a:lstStyle>
            <a:lvl1pPr>
              <a:defRPr kumimoji="1">
                <a:ea typeface="全真粗黑體" pitchFamily="49" charset="-120"/>
              </a:defRPr>
            </a:lvl1pPr>
          </a:lstStyle>
          <a:p>
            <a:fld id="{90BAD024-2863-41CC-A607-0002C98E7E47}" type="slidenum">
              <a:rPr lang="en-US" altLang="en-US"/>
              <a:pPr/>
              <a:t>‹#›</a:t>
            </a:fld>
            <a:endParaRPr lang="en-US" altLang="en-US"/>
          </a:p>
        </p:txBody>
      </p:sp>
    </p:spTree>
    <p:extLst>
      <p:ext uri="{BB962C8B-B14F-4D97-AF65-F5344CB8AC3E}">
        <p14:creationId xmlns:p14="http://schemas.microsoft.com/office/powerpoint/2010/main" val="57613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fld id="{91342B9C-798C-4B83-898E-8217564ADB6C}" type="slidenum">
              <a:rPr lang="en-US" altLang="zh-TW"/>
              <a:pPr/>
              <a:t>‹#›</a:t>
            </a:fld>
            <a:endParaRPr lang="en-US" altLang="zh-TW"/>
          </a:p>
        </p:txBody>
      </p:sp>
    </p:spTree>
    <p:extLst>
      <p:ext uri="{BB962C8B-B14F-4D97-AF65-F5344CB8AC3E}">
        <p14:creationId xmlns:p14="http://schemas.microsoft.com/office/powerpoint/2010/main" val="224802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fld id="{CFAC57C0-C9FF-4E4F-880F-308700969D16}" type="slidenum">
              <a:rPr lang="en-US" altLang="zh-TW"/>
              <a:pPr/>
              <a:t>‹#›</a:t>
            </a:fld>
            <a:endParaRPr lang="en-US" altLang="zh-TW"/>
          </a:p>
        </p:txBody>
      </p:sp>
    </p:spTree>
    <p:extLst>
      <p:ext uri="{BB962C8B-B14F-4D97-AF65-F5344CB8AC3E}">
        <p14:creationId xmlns:p14="http://schemas.microsoft.com/office/powerpoint/2010/main" val="135167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14401" y="546124"/>
            <a:ext cx="6018213" cy="2324099"/>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7151689" y="546124"/>
            <a:ext cx="10225087" cy="11707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914401" y="2870201"/>
            <a:ext cx="6018213" cy="9383712"/>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59BC841D-2232-44B6-A27C-9D2E6CCE2935}" type="slidenum">
              <a:rPr lang="en-US" altLang="zh-TW"/>
              <a:pPr/>
              <a:t>‹#›</a:t>
            </a:fld>
            <a:endParaRPr lang="en-US" altLang="zh-TW"/>
          </a:p>
        </p:txBody>
      </p:sp>
    </p:spTree>
    <p:extLst>
      <p:ext uri="{BB962C8B-B14F-4D97-AF65-F5344CB8AC3E}">
        <p14:creationId xmlns:p14="http://schemas.microsoft.com/office/powerpoint/2010/main" val="240539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584599" y="9602788"/>
            <a:ext cx="10975975" cy="1133475"/>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3584599" y="1225550"/>
            <a:ext cx="10975975" cy="8231189"/>
          </a:xfrm>
        </p:spPr>
        <p:txBody>
          <a:bodyPr/>
          <a:lstStyle>
            <a:lvl1pPr marL="0" indent="0">
              <a:buNone/>
              <a:defRPr sz="3200"/>
            </a:lvl1pPr>
            <a:lvl2pPr marL="456648" indent="0">
              <a:buNone/>
              <a:defRPr sz="2800"/>
            </a:lvl2pPr>
            <a:lvl3pPr marL="913297" indent="0">
              <a:buNone/>
              <a:defRPr sz="2400"/>
            </a:lvl3pPr>
            <a:lvl4pPr marL="1369945" indent="0">
              <a:buNone/>
              <a:defRPr sz="2000"/>
            </a:lvl4pPr>
            <a:lvl5pPr marL="1826615" indent="0">
              <a:buNone/>
              <a:defRPr sz="2000"/>
            </a:lvl5pPr>
            <a:lvl6pPr marL="2283260" indent="0">
              <a:buNone/>
              <a:defRPr sz="2000"/>
            </a:lvl6pPr>
            <a:lvl7pPr marL="2739912" indent="0">
              <a:buNone/>
              <a:defRPr sz="2000"/>
            </a:lvl7pPr>
            <a:lvl8pPr marL="3196560" indent="0">
              <a:buNone/>
              <a:defRPr sz="2000"/>
            </a:lvl8pPr>
            <a:lvl9pPr marL="3653207" indent="0">
              <a:buNone/>
              <a:defRPr sz="2000"/>
            </a:lvl9pPr>
          </a:lstStyle>
          <a:p>
            <a:pPr lvl="0"/>
            <a:endParaRPr lang="zh-TW" altLang="en-US" noProof="0"/>
          </a:p>
        </p:txBody>
      </p:sp>
      <p:sp>
        <p:nvSpPr>
          <p:cNvPr id="4" name="文字版面配置區 3"/>
          <p:cNvSpPr>
            <a:spLocks noGrp="1"/>
          </p:cNvSpPr>
          <p:nvPr>
            <p:ph type="body" sz="half" idx="2"/>
          </p:nvPr>
        </p:nvSpPr>
        <p:spPr>
          <a:xfrm>
            <a:off x="3584599" y="10736264"/>
            <a:ext cx="10975975" cy="1609724"/>
          </a:xfrm>
        </p:spPr>
        <p:txBody>
          <a:bodyPr/>
          <a:lstStyle>
            <a:lvl1pPr marL="0" indent="0">
              <a:buNone/>
              <a:defRPr sz="1400"/>
            </a:lvl1pPr>
            <a:lvl2pPr marL="456648" indent="0">
              <a:buNone/>
              <a:defRPr sz="1200"/>
            </a:lvl2pPr>
            <a:lvl3pPr marL="913297" indent="0">
              <a:buNone/>
              <a:defRPr sz="1000"/>
            </a:lvl3pPr>
            <a:lvl4pPr marL="1369945" indent="0">
              <a:buNone/>
              <a:defRPr sz="800"/>
            </a:lvl4pPr>
            <a:lvl5pPr marL="1826615" indent="0">
              <a:buNone/>
              <a:defRPr sz="800"/>
            </a:lvl5pPr>
            <a:lvl6pPr marL="2283260" indent="0">
              <a:buNone/>
              <a:defRPr sz="800"/>
            </a:lvl6pPr>
            <a:lvl7pPr marL="2739912" indent="0">
              <a:buNone/>
              <a:defRPr sz="800"/>
            </a:lvl7pPr>
            <a:lvl8pPr marL="3196560" indent="0">
              <a:buNone/>
              <a:defRPr sz="800"/>
            </a:lvl8pPr>
            <a:lvl9pPr marL="3653207" indent="0">
              <a:buNone/>
              <a:defRPr sz="8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fld id="{0549F6CA-378E-457D-8AC3-657609D4601A}" type="slidenum">
              <a:rPr lang="en-US" altLang="zh-TW"/>
              <a:pPr/>
              <a:t>‹#›</a:t>
            </a:fld>
            <a:endParaRPr lang="en-US" altLang="zh-TW"/>
          </a:p>
        </p:txBody>
      </p:sp>
    </p:spTree>
    <p:extLst>
      <p:ext uri="{BB962C8B-B14F-4D97-AF65-F5344CB8AC3E}">
        <p14:creationId xmlns:p14="http://schemas.microsoft.com/office/powerpoint/2010/main" val="207530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549275"/>
            <a:ext cx="164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202" tIns="91067" rIns="182202" bIns="91067"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914400" y="3200400"/>
            <a:ext cx="16462375" cy="90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202" tIns="91067" rIns="182202" bIns="91067"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4580" name="Rectangle 4"/>
          <p:cNvSpPr>
            <a:spLocks noGrp="1" noChangeArrowheads="1"/>
          </p:cNvSpPr>
          <p:nvPr>
            <p:ph type="dt" sz="half" idx="2"/>
          </p:nvPr>
        </p:nvSpPr>
        <p:spPr bwMode="auto">
          <a:xfrm>
            <a:off x="914400" y="12492038"/>
            <a:ext cx="4268788" cy="952500"/>
          </a:xfrm>
          <a:prstGeom prst="rect">
            <a:avLst/>
          </a:prstGeom>
          <a:noFill/>
          <a:ln>
            <a:noFill/>
          </a:ln>
        </p:spPr>
        <p:txBody>
          <a:bodyPr vert="horz" wrap="square" lIns="182202" tIns="91067" rIns="182202" bIns="91067" numCol="1" anchor="t" anchorCtr="0" compatLnSpc="1">
            <a:prstTxWarp prst="textNoShape">
              <a:avLst/>
            </a:prstTxWarp>
          </a:bodyPr>
          <a:lstStyle>
            <a:lvl1pPr defTabSz="1826615" eaLnBrk="1" hangingPunct="1">
              <a:defRPr sz="2800">
                <a:latin typeface="Arial" charset="0"/>
                <a:ea typeface="+mn-ea"/>
              </a:defRPr>
            </a:lvl1pPr>
          </a:lstStyle>
          <a:p>
            <a:pPr>
              <a:defRPr/>
            </a:pPr>
            <a:endParaRPr lang="en-US" altLang="zh-TW"/>
          </a:p>
        </p:txBody>
      </p:sp>
      <p:sp>
        <p:nvSpPr>
          <p:cNvPr id="24581" name="Rectangle 5"/>
          <p:cNvSpPr>
            <a:spLocks noGrp="1" noChangeArrowheads="1"/>
          </p:cNvSpPr>
          <p:nvPr>
            <p:ph type="ftr" sz="quarter" idx="3"/>
          </p:nvPr>
        </p:nvSpPr>
        <p:spPr bwMode="auto">
          <a:xfrm>
            <a:off x="6249988" y="12492038"/>
            <a:ext cx="5791200" cy="952500"/>
          </a:xfrm>
          <a:prstGeom prst="rect">
            <a:avLst/>
          </a:prstGeom>
          <a:noFill/>
          <a:ln>
            <a:noFill/>
          </a:ln>
        </p:spPr>
        <p:txBody>
          <a:bodyPr vert="horz" wrap="square" lIns="182202" tIns="91067" rIns="182202" bIns="91067" numCol="1" anchor="t" anchorCtr="0" compatLnSpc="1">
            <a:prstTxWarp prst="textNoShape">
              <a:avLst/>
            </a:prstTxWarp>
          </a:bodyPr>
          <a:lstStyle>
            <a:lvl1pPr algn="ctr" defTabSz="1826615" eaLnBrk="1" hangingPunct="1">
              <a:defRPr sz="2800">
                <a:latin typeface="Arial" charset="0"/>
                <a:ea typeface="+mn-ea"/>
              </a:defRPr>
            </a:lvl1pPr>
          </a:lstStyle>
          <a:p>
            <a:pPr>
              <a:defRPr/>
            </a:pPr>
            <a:endParaRPr lang="en-US" altLang="zh-TW"/>
          </a:p>
        </p:txBody>
      </p:sp>
      <p:sp>
        <p:nvSpPr>
          <p:cNvPr id="3078" name="Rectangle 6"/>
          <p:cNvSpPr>
            <a:spLocks noChangeAspect="1" noChangeArrowheads="1"/>
          </p:cNvSpPr>
          <p:nvPr userDrawn="1"/>
        </p:nvSpPr>
        <p:spPr bwMode="auto">
          <a:xfrm>
            <a:off x="419100" y="377825"/>
            <a:ext cx="17370425" cy="13025438"/>
          </a:xfrm>
          <a:prstGeom prst="rect">
            <a:avLst/>
          </a:prstGeom>
          <a:noFill/>
          <a:ln w="9525">
            <a:solidFill>
              <a:schemeClr val="bg2"/>
            </a:solidFill>
            <a:miter lim="800000"/>
            <a:headEnd/>
            <a:tailEnd/>
          </a:ln>
        </p:spPr>
        <p:txBody>
          <a:bodyPr wrap="none" lIns="182202" tIns="91067" rIns="182202" bIns="91067" anchor="ctr"/>
          <a:lstStyle>
            <a:lvl1pPr defTabSz="1828800">
              <a:defRPr kumimoji="1">
                <a:solidFill>
                  <a:schemeClr val="tx1"/>
                </a:solidFill>
                <a:latin typeface="Arial" charset="0"/>
                <a:ea typeface="新細明體" charset="-120"/>
              </a:defRPr>
            </a:lvl1pPr>
            <a:lvl2pPr marL="1485900" indent="-571500" defTabSz="1828800">
              <a:defRPr kumimoji="1">
                <a:solidFill>
                  <a:schemeClr val="tx1"/>
                </a:solidFill>
                <a:latin typeface="Arial" charset="0"/>
                <a:ea typeface="新細明體" charset="-120"/>
              </a:defRPr>
            </a:lvl2pPr>
            <a:lvl3pPr marL="2286000" indent="-457200" defTabSz="1828800">
              <a:defRPr kumimoji="1">
                <a:solidFill>
                  <a:schemeClr val="tx1"/>
                </a:solidFill>
                <a:latin typeface="Arial" charset="0"/>
                <a:ea typeface="新細明體" charset="-120"/>
              </a:defRPr>
            </a:lvl3pPr>
            <a:lvl4pPr marL="3200400" indent="-457200" defTabSz="1828800">
              <a:defRPr kumimoji="1">
                <a:solidFill>
                  <a:schemeClr val="tx1"/>
                </a:solidFill>
                <a:latin typeface="Arial" charset="0"/>
                <a:ea typeface="新細明體" charset="-120"/>
              </a:defRPr>
            </a:lvl4pPr>
            <a:lvl5pPr marL="4114800" indent="-457200" defTabSz="1828800">
              <a:defRPr kumimoji="1">
                <a:solidFill>
                  <a:schemeClr val="tx1"/>
                </a:solidFill>
                <a:latin typeface="Arial" charset="0"/>
                <a:ea typeface="新細明體" charset="-120"/>
              </a:defRPr>
            </a:lvl5pPr>
            <a:lvl6pPr marL="4572000" indent="-457200" defTabSz="1828800" fontAlgn="base">
              <a:spcBef>
                <a:spcPct val="0"/>
              </a:spcBef>
              <a:spcAft>
                <a:spcPct val="0"/>
              </a:spcAft>
              <a:defRPr kumimoji="1">
                <a:solidFill>
                  <a:schemeClr val="tx1"/>
                </a:solidFill>
                <a:latin typeface="Arial" charset="0"/>
                <a:ea typeface="新細明體" charset="-120"/>
              </a:defRPr>
            </a:lvl6pPr>
            <a:lvl7pPr marL="5029200" indent="-457200" defTabSz="1828800" fontAlgn="base">
              <a:spcBef>
                <a:spcPct val="0"/>
              </a:spcBef>
              <a:spcAft>
                <a:spcPct val="0"/>
              </a:spcAft>
              <a:defRPr kumimoji="1">
                <a:solidFill>
                  <a:schemeClr val="tx1"/>
                </a:solidFill>
                <a:latin typeface="Arial" charset="0"/>
                <a:ea typeface="新細明體" charset="-120"/>
              </a:defRPr>
            </a:lvl7pPr>
            <a:lvl8pPr marL="5486400" indent="-457200" defTabSz="1828800" fontAlgn="base">
              <a:spcBef>
                <a:spcPct val="0"/>
              </a:spcBef>
              <a:spcAft>
                <a:spcPct val="0"/>
              </a:spcAft>
              <a:defRPr kumimoji="1">
                <a:solidFill>
                  <a:schemeClr val="tx1"/>
                </a:solidFill>
                <a:latin typeface="Arial" charset="0"/>
                <a:ea typeface="新細明體" charset="-120"/>
              </a:defRPr>
            </a:lvl8pPr>
            <a:lvl9pPr marL="5943600" indent="-457200" defTabSz="1828800" fontAlgn="base">
              <a:spcBef>
                <a:spcPct val="0"/>
              </a:spcBef>
              <a:spcAft>
                <a:spcPct val="0"/>
              </a:spcAft>
              <a:defRPr kumimoji="1">
                <a:solidFill>
                  <a:schemeClr val="tx1"/>
                </a:solidFill>
                <a:latin typeface="Arial" charset="0"/>
                <a:ea typeface="新細明體" charset="-120"/>
              </a:defRPr>
            </a:lvl9pPr>
          </a:lstStyle>
          <a:p>
            <a:pPr eaLnBrk="1" hangingPunct="1">
              <a:defRPr/>
            </a:pPr>
            <a:endParaRPr lang="zh-TW" altLang="zh-TW">
              <a:ea typeface="全真粗黑體" pitchFamily="49" charset="-120"/>
            </a:endParaRPr>
          </a:p>
        </p:txBody>
      </p:sp>
      <p:sp>
        <p:nvSpPr>
          <p:cNvPr id="24583" name="Rectangle 7"/>
          <p:cNvSpPr>
            <a:spLocks noGrp="1" noChangeArrowheads="1"/>
          </p:cNvSpPr>
          <p:nvPr>
            <p:ph type="sldNum" sz="quarter" idx="4"/>
          </p:nvPr>
        </p:nvSpPr>
        <p:spPr bwMode="auto">
          <a:xfrm>
            <a:off x="12746038" y="13050838"/>
            <a:ext cx="5329237" cy="666750"/>
          </a:xfrm>
          <a:prstGeom prst="rect">
            <a:avLst/>
          </a:prstGeom>
          <a:noFill/>
          <a:ln>
            <a:noFill/>
          </a:ln>
        </p:spPr>
        <p:txBody>
          <a:bodyPr vert="horz" wrap="square" lIns="182202" tIns="91067" rIns="182202" bIns="91067" numCol="1" anchor="t" anchorCtr="0" compatLnSpc="1">
            <a:prstTxWarp prst="textNoShape">
              <a:avLst/>
            </a:prstTxWarp>
          </a:bodyPr>
          <a:lstStyle>
            <a:lvl1pPr algn="r" defTabSz="1825625" eaLnBrk="1" hangingPunct="1">
              <a:defRPr sz="3200">
                <a:ea typeface="新細明體" pitchFamily="18" charset="-120"/>
              </a:defRPr>
            </a:lvl1pPr>
          </a:lstStyle>
          <a:p>
            <a:fld id="{19F7FECA-AC1E-4B89-8544-E92368E59479}"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 id="2147484918" r:id="rId12"/>
    <p:sldLayoutId id="2147484919" r:id="rId13"/>
    <p:sldLayoutId id="2147484954" r:id="rId14"/>
    <p:sldLayoutId id="2147484957" r:id="rId15"/>
  </p:sldLayoutIdLst>
  <p:hf hdr="0" ftr="0" dt="0"/>
  <p:txStyles>
    <p:titleStyle>
      <a:lvl1pPr algn="ctr" defTabSz="1825625" rtl="0" eaLnBrk="0" fontAlgn="base" hangingPunct="0">
        <a:spcBef>
          <a:spcPct val="0"/>
        </a:spcBef>
        <a:spcAft>
          <a:spcPct val="0"/>
        </a:spcAft>
        <a:defRPr kumimoji="1" sz="8800">
          <a:solidFill>
            <a:schemeClr val="tx2"/>
          </a:solidFill>
          <a:latin typeface="+mj-lt"/>
          <a:ea typeface="+mj-ea"/>
          <a:cs typeface="+mj-cs"/>
        </a:defRPr>
      </a:lvl1pPr>
      <a:lvl2pPr algn="ctr" defTabSz="1825625" rtl="0" eaLnBrk="0" fontAlgn="base" hangingPunct="0">
        <a:spcBef>
          <a:spcPct val="0"/>
        </a:spcBef>
        <a:spcAft>
          <a:spcPct val="0"/>
        </a:spcAft>
        <a:defRPr kumimoji="1" sz="8800">
          <a:solidFill>
            <a:schemeClr val="tx2"/>
          </a:solidFill>
          <a:latin typeface="Arial" charset="0"/>
          <a:ea typeface="新細明體" charset="-120"/>
        </a:defRPr>
      </a:lvl2pPr>
      <a:lvl3pPr algn="ctr" defTabSz="1825625" rtl="0" eaLnBrk="0" fontAlgn="base" hangingPunct="0">
        <a:spcBef>
          <a:spcPct val="0"/>
        </a:spcBef>
        <a:spcAft>
          <a:spcPct val="0"/>
        </a:spcAft>
        <a:defRPr kumimoji="1" sz="8800">
          <a:solidFill>
            <a:schemeClr val="tx2"/>
          </a:solidFill>
          <a:latin typeface="Arial" charset="0"/>
          <a:ea typeface="新細明體" charset="-120"/>
        </a:defRPr>
      </a:lvl3pPr>
      <a:lvl4pPr algn="ctr" defTabSz="1825625" rtl="0" eaLnBrk="0" fontAlgn="base" hangingPunct="0">
        <a:spcBef>
          <a:spcPct val="0"/>
        </a:spcBef>
        <a:spcAft>
          <a:spcPct val="0"/>
        </a:spcAft>
        <a:defRPr kumimoji="1" sz="8800">
          <a:solidFill>
            <a:schemeClr val="tx2"/>
          </a:solidFill>
          <a:latin typeface="Arial" charset="0"/>
          <a:ea typeface="新細明體" charset="-120"/>
        </a:defRPr>
      </a:lvl4pPr>
      <a:lvl5pPr algn="ctr" defTabSz="1825625" rtl="0" eaLnBrk="0" fontAlgn="base" hangingPunct="0">
        <a:spcBef>
          <a:spcPct val="0"/>
        </a:spcBef>
        <a:spcAft>
          <a:spcPct val="0"/>
        </a:spcAft>
        <a:defRPr kumimoji="1" sz="8800">
          <a:solidFill>
            <a:schemeClr val="tx2"/>
          </a:solidFill>
          <a:latin typeface="Arial" charset="0"/>
          <a:ea typeface="新細明體" charset="-120"/>
        </a:defRPr>
      </a:lvl5pPr>
      <a:lvl6pPr marL="456648" algn="ctr" defTabSz="1826615" rtl="0" fontAlgn="base">
        <a:spcBef>
          <a:spcPct val="0"/>
        </a:spcBef>
        <a:spcAft>
          <a:spcPct val="0"/>
        </a:spcAft>
        <a:defRPr kumimoji="1" sz="8800">
          <a:solidFill>
            <a:schemeClr val="tx2"/>
          </a:solidFill>
          <a:latin typeface="Arial" charset="0"/>
          <a:ea typeface="新細明體" charset="-120"/>
        </a:defRPr>
      </a:lvl6pPr>
      <a:lvl7pPr marL="913297" algn="ctr" defTabSz="1826615" rtl="0" fontAlgn="base">
        <a:spcBef>
          <a:spcPct val="0"/>
        </a:spcBef>
        <a:spcAft>
          <a:spcPct val="0"/>
        </a:spcAft>
        <a:defRPr kumimoji="1" sz="8800">
          <a:solidFill>
            <a:schemeClr val="tx2"/>
          </a:solidFill>
          <a:latin typeface="Arial" charset="0"/>
          <a:ea typeface="新細明體" charset="-120"/>
        </a:defRPr>
      </a:lvl7pPr>
      <a:lvl8pPr marL="1369945" algn="ctr" defTabSz="1826615" rtl="0" fontAlgn="base">
        <a:spcBef>
          <a:spcPct val="0"/>
        </a:spcBef>
        <a:spcAft>
          <a:spcPct val="0"/>
        </a:spcAft>
        <a:defRPr kumimoji="1" sz="8800">
          <a:solidFill>
            <a:schemeClr val="tx2"/>
          </a:solidFill>
          <a:latin typeface="Arial" charset="0"/>
          <a:ea typeface="新細明體" charset="-120"/>
        </a:defRPr>
      </a:lvl8pPr>
      <a:lvl9pPr marL="1826615" algn="ctr" defTabSz="1826615" rtl="0" fontAlgn="base">
        <a:spcBef>
          <a:spcPct val="0"/>
        </a:spcBef>
        <a:spcAft>
          <a:spcPct val="0"/>
        </a:spcAft>
        <a:defRPr kumimoji="1" sz="8800">
          <a:solidFill>
            <a:schemeClr val="tx2"/>
          </a:solidFill>
          <a:latin typeface="Arial" charset="0"/>
          <a:ea typeface="新細明體" charset="-120"/>
        </a:defRPr>
      </a:lvl9pPr>
    </p:titleStyle>
    <p:bodyStyle>
      <a:lvl1pPr marL="684213" indent="-684213" algn="l" defTabSz="1825625" rtl="0" eaLnBrk="0" fontAlgn="base" hangingPunct="0">
        <a:spcBef>
          <a:spcPct val="20000"/>
        </a:spcBef>
        <a:spcAft>
          <a:spcPct val="0"/>
        </a:spcAft>
        <a:buChar char="•"/>
        <a:defRPr kumimoji="1" sz="6400">
          <a:solidFill>
            <a:schemeClr val="tx1"/>
          </a:solidFill>
          <a:latin typeface="+mn-lt"/>
          <a:ea typeface="+mn-ea"/>
          <a:cs typeface="+mn-cs"/>
        </a:defRPr>
      </a:lvl1pPr>
      <a:lvl2pPr marL="1482725" indent="-569913" algn="l" defTabSz="1825625" rtl="0" eaLnBrk="0" fontAlgn="base" hangingPunct="0">
        <a:spcBef>
          <a:spcPct val="20000"/>
        </a:spcBef>
        <a:spcAft>
          <a:spcPct val="0"/>
        </a:spcAft>
        <a:buChar char="–"/>
        <a:defRPr kumimoji="1" sz="5600">
          <a:solidFill>
            <a:schemeClr val="tx1"/>
          </a:solidFill>
          <a:latin typeface="+mn-lt"/>
          <a:ea typeface="+mn-ea"/>
        </a:defRPr>
      </a:lvl2pPr>
      <a:lvl3pPr marL="2282825" indent="-455613" algn="l" defTabSz="1825625" rtl="0" eaLnBrk="0" fontAlgn="base" hangingPunct="0">
        <a:spcBef>
          <a:spcPct val="20000"/>
        </a:spcBef>
        <a:spcAft>
          <a:spcPct val="0"/>
        </a:spcAft>
        <a:buChar char="•"/>
        <a:defRPr kumimoji="1" sz="4800">
          <a:solidFill>
            <a:schemeClr val="tx1"/>
          </a:solidFill>
          <a:latin typeface="+mn-lt"/>
          <a:ea typeface="+mn-ea"/>
        </a:defRPr>
      </a:lvl3pPr>
      <a:lvl4pPr marL="3195638" indent="-455613" algn="l" defTabSz="1825625" rtl="0" eaLnBrk="0" fontAlgn="base" hangingPunct="0">
        <a:spcBef>
          <a:spcPct val="20000"/>
        </a:spcBef>
        <a:spcAft>
          <a:spcPct val="0"/>
        </a:spcAft>
        <a:buChar char="–"/>
        <a:defRPr kumimoji="1" sz="4000">
          <a:solidFill>
            <a:schemeClr val="tx1"/>
          </a:solidFill>
          <a:latin typeface="+mn-lt"/>
          <a:ea typeface="+mn-ea"/>
        </a:defRPr>
      </a:lvl4pPr>
      <a:lvl5pPr marL="4108450" indent="-455613" algn="l" defTabSz="1825625" rtl="0" eaLnBrk="0" fontAlgn="base" hangingPunct="0">
        <a:spcBef>
          <a:spcPct val="20000"/>
        </a:spcBef>
        <a:spcAft>
          <a:spcPct val="0"/>
        </a:spcAft>
        <a:buChar char="»"/>
        <a:defRPr kumimoji="1" sz="4000">
          <a:solidFill>
            <a:schemeClr val="tx1"/>
          </a:solidFill>
          <a:latin typeface="+mn-lt"/>
          <a:ea typeface="+mn-ea"/>
        </a:defRPr>
      </a:lvl5pPr>
      <a:lvl6pPr marL="4566519" indent="-456648" algn="l" defTabSz="1826615" rtl="0" fontAlgn="base">
        <a:spcBef>
          <a:spcPct val="20000"/>
        </a:spcBef>
        <a:spcAft>
          <a:spcPct val="0"/>
        </a:spcAft>
        <a:buChar char="»"/>
        <a:defRPr kumimoji="1" sz="4000">
          <a:solidFill>
            <a:schemeClr val="tx1"/>
          </a:solidFill>
          <a:latin typeface="+mn-lt"/>
          <a:ea typeface="+mn-ea"/>
        </a:defRPr>
      </a:lvl6pPr>
      <a:lvl7pPr marL="5023172" indent="-456648" algn="l" defTabSz="1826615" rtl="0" fontAlgn="base">
        <a:spcBef>
          <a:spcPct val="20000"/>
        </a:spcBef>
        <a:spcAft>
          <a:spcPct val="0"/>
        </a:spcAft>
        <a:buChar char="»"/>
        <a:defRPr kumimoji="1" sz="4000">
          <a:solidFill>
            <a:schemeClr val="tx1"/>
          </a:solidFill>
          <a:latin typeface="+mn-lt"/>
          <a:ea typeface="+mn-ea"/>
        </a:defRPr>
      </a:lvl7pPr>
      <a:lvl8pPr marL="5479820" indent="-456648" algn="l" defTabSz="1826615" rtl="0" fontAlgn="base">
        <a:spcBef>
          <a:spcPct val="20000"/>
        </a:spcBef>
        <a:spcAft>
          <a:spcPct val="0"/>
        </a:spcAft>
        <a:buChar char="»"/>
        <a:defRPr kumimoji="1" sz="4000">
          <a:solidFill>
            <a:schemeClr val="tx1"/>
          </a:solidFill>
          <a:latin typeface="+mn-lt"/>
          <a:ea typeface="+mn-ea"/>
        </a:defRPr>
      </a:lvl8pPr>
      <a:lvl9pPr marL="5936472" indent="-456648" algn="l" defTabSz="1826615" rtl="0" fontAlgn="base">
        <a:spcBef>
          <a:spcPct val="20000"/>
        </a:spcBef>
        <a:spcAft>
          <a:spcPct val="0"/>
        </a:spcAft>
        <a:buChar char="»"/>
        <a:defRPr kumimoji="1" sz="4000">
          <a:solidFill>
            <a:schemeClr val="tx1"/>
          </a:solidFill>
          <a:latin typeface="+mn-lt"/>
          <a:ea typeface="+mn-ea"/>
        </a:defRPr>
      </a:lvl9pPr>
    </p:bodyStyle>
    <p:otherStyle>
      <a:defPPr>
        <a:defRPr lang="zh-TW"/>
      </a:defPPr>
      <a:lvl1pPr marL="0" algn="l" defTabSz="913297" rtl="0" eaLnBrk="1" latinLnBrk="0" hangingPunct="1">
        <a:defRPr sz="1800" kern="1200">
          <a:solidFill>
            <a:schemeClr val="tx1"/>
          </a:solidFill>
          <a:latin typeface="+mn-lt"/>
          <a:ea typeface="+mn-ea"/>
          <a:cs typeface="+mn-cs"/>
        </a:defRPr>
      </a:lvl1pPr>
      <a:lvl2pPr marL="456648" algn="l" defTabSz="913297" rtl="0" eaLnBrk="1" latinLnBrk="0" hangingPunct="1">
        <a:defRPr sz="1800" kern="1200">
          <a:solidFill>
            <a:schemeClr val="tx1"/>
          </a:solidFill>
          <a:latin typeface="+mn-lt"/>
          <a:ea typeface="+mn-ea"/>
          <a:cs typeface="+mn-cs"/>
        </a:defRPr>
      </a:lvl2pPr>
      <a:lvl3pPr marL="913297" algn="l" defTabSz="913297" rtl="0" eaLnBrk="1" latinLnBrk="0" hangingPunct="1">
        <a:defRPr sz="1800" kern="1200">
          <a:solidFill>
            <a:schemeClr val="tx1"/>
          </a:solidFill>
          <a:latin typeface="+mn-lt"/>
          <a:ea typeface="+mn-ea"/>
          <a:cs typeface="+mn-cs"/>
        </a:defRPr>
      </a:lvl3pPr>
      <a:lvl4pPr marL="1369945" algn="l" defTabSz="913297" rtl="0" eaLnBrk="1" latinLnBrk="0" hangingPunct="1">
        <a:defRPr sz="1800" kern="1200">
          <a:solidFill>
            <a:schemeClr val="tx1"/>
          </a:solidFill>
          <a:latin typeface="+mn-lt"/>
          <a:ea typeface="+mn-ea"/>
          <a:cs typeface="+mn-cs"/>
        </a:defRPr>
      </a:lvl4pPr>
      <a:lvl5pPr marL="1826615" algn="l" defTabSz="913297" rtl="0" eaLnBrk="1" latinLnBrk="0" hangingPunct="1">
        <a:defRPr sz="1800" kern="1200">
          <a:solidFill>
            <a:schemeClr val="tx1"/>
          </a:solidFill>
          <a:latin typeface="+mn-lt"/>
          <a:ea typeface="+mn-ea"/>
          <a:cs typeface="+mn-cs"/>
        </a:defRPr>
      </a:lvl5pPr>
      <a:lvl6pPr marL="2283260" algn="l" defTabSz="913297" rtl="0" eaLnBrk="1" latinLnBrk="0" hangingPunct="1">
        <a:defRPr sz="1800" kern="1200">
          <a:solidFill>
            <a:schemeClr val="tx1"/>
          </a:solidFill>
          <a:latin typeface="+mn-lt"/>
          <a:ea typeface="+mn-ea"/>
          <a:cs typeface="+mn-cs"/>
        </a:defRPr>
      </a:lvl6pPr>
      <a:lvl7pPr marL="2739912" algn="l" defTabSz="913297" rtl="0" eaLnBrk="1" latinLnBrk="0" hangingPunct="1">
        <a:defRPr sz="1800" kern="1200">
          <a:solidFill>
            <a:schemeClr val="tx1"/>
          </a:solidFill>
          <a:latin typeface="+mn-lt"/>
          <a:ea typeface="+mn-ea"/>
          <a:cs typeface="+mn-cs"/>
        </a:defRPr>
      </a:lvl7pPr>
      <a:lvl8pPr marL="3196560" algn="l" defTabSz="913297" rtl="0" eaLnBrk="1" latinLnBrk="0" hangingPunct="1">
        <a:defRPr sz="1800" kern="1200">
          <a:solidFill>
            <a:schemeClr val="tx1"/>
          </a:solidFill>
          <a:latin typeface="+mn-lt"/>
          <a:ea typeface="+mn-ea"/>
          <a:cs typeface="+mn-cs"/>
        </a:defRPr>
      </a:lvl8pPr>
      <a:lvl9pPr marL="3653207" algn="l" defTabSz="913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549275"/>
            <a:ext cx="164623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91239" rIns="182520" bIns="91239"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914400" y="3200400"/>
            <a:ext cx="16462375" cy="905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520" tIns="91239" rIns="182520" bIns="91239"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340" name="Rectangle 4"/>
          <p:cNvSpPr>
            <a:spLocks noGrp="1" noChangeArrowheads="1"/>
          </p:cNvSpPr>
          <p:nvPr>
            <p:ph type="dt" sz="half" idx="2"/>
          </p:nvPr>
        </p:nvSpPr>
        <p:spPr bwMode="auto">
          <a:xfrm>
            <a:off x="914400" y="12492038"/>
            <a:ext cx="4268788" cy="952500"/>
          </a:xfrm>
          <a:prstGeom prst="rect">
            <a:avLst/>
          </a:prstGeom>
          <a:noFill/>
          <a:ln>
            <a:noFill/>
          </a:ln>
          <a:effectLst/>
        </p:spPr>
        <p:txBody>
          <a:bodyPr vert="horz" wrap="square" lIns="182520" tIns="91239" rIns="182520" bIns="91239" numCol="1" anchor="t" anchorCtr="0" compatLnSpc="1">
            <a:prstTxWarp prst="textNoShape">
              <a:avLst/>
            </a:prstTxWarp>
          </a:bodyPr>
          <a:lstStyle>
            <a:lvl1pPr defTabSz="1826615" eaLnBrk="1" hangingPunct="1">
              <a:defRPr sz="2800">
                <a:latin typeface="Arial" charset="0"/>
                <a:ea typeface="+mn-ea"/>
              </a:defRPr>
            </a:lvl1pPr>
          </a:lstStyle>
          <a:p>
            <a:pPr>
              <a:defRPr/>
            </a:pPr>
            <a:endParaRPr lang="en-US" altLang="zh-TW"/>
          </a:p>
        </p:txBody>
      </p:sp>
      <p:sp>
        <p:nvSpPr>
          <p:cNvPr id="14341" name="Rectangle 5"/>
          <p:cNvSpPr>
            <a:spLocks noGrp="1" noChangeArrowheads="1"/>
          </p:cNvSpPr>
          <p:nvPr>
            <p:ph type="ftr" sz="quarter" idx="3"/>
          </p:nvPr>
        </p:nvSpPr>
        <p:spPr bwMode="auto">
          <a:xfrm>
            <a:off x="6249988" y="12492038"/>
            <a:ext cx="5791200" cy="952500"/>
          </a:xfrm>
          <a:prstGeom prst="rect">
            <a:avLst/>
          </a:prstGeom>
          <a:noFill/>
          <a:ln>
            <a:noFill/>
          </a:ln>
          <a:effectLst/>
        </p:spPr>
        <p:txBody>
          <a:bodyPr vert="horz" wrap="square" lIns="182520" tIns="91239" rIns="182520" bIns="91239" numCol="1" anchor="t" anchorCtr="0" compatLnSpc="1">
            <a:prstTxWarp prst="textNoShape">
              <a:avLst/>
            </a:prstTxWarp>
          </a:bodyPr>
          <a:lstStyle>
            <a:lvl1pPr algn="ctr" defTabSz="1826615" eaLnBrk="1" hangingPunct="1">
              <a:defRPr sz="2800">
                <a:latin typeface="Arial" charset="0"/>
                <a:ea typeface="+mn-ea"/>
              </a:defRPr>
            </a:lvl1pPr>
          </a:lstStyle>
          <a:p>
            <a:pPr>
              <a:defRPr/>
            </a:pPr>
            <a:endParaRPr lang="en-US" altLang="zh-TW"/>
          </a:p>
        </p:txBody>
      </p:sp>
      <p:sp>
        <p:nvSpPr>
          <p:cNvPr id="24583" name="Rectangle 7"/>
          <p:cNvSpPr>
            <a:spLocks noGrp="1" noChangeArrowheads="1"/>
          </p:cNvSpPr>
          <p:nvPr>
            <p:ph type="sldNum" sz="quarter" idx="4"/>
          </p:nvPr>
        </p:nvSpPr>
        <p:spPr bwMode="auto">
          <a:xfrm>
            <a:off x="12746038" y="13050838"/>
            <a:ext cx="5329237" cy="666750"/>
          </a:xfrm>
          <a:prstGeom prst="rect">
            <a:avLst/>
          </a:prstGeom>
          <a:noFill/>
          <a:ln>
            <a:noFill/>
          </a:ln>
        </p:spPr>
        <p:txBody>
          <a:bodyPr vert="horz" wrap="square" lIns="182202" tIns="91067" rIns="182202" bIns="91067" numCol="1" anchor="t" anchorCtr="0" compatLnSpc="1">
            <a:prstTxWarp prst="textNoShape">
              <a:avLst/>
            </a:prstTxWarp>
          </a:bodyPr>
          <a:lstStyle>
            <a:lvl1pPr algn="r" defTabSz="1825625" eaLnBrk="1" hangingPunct="1">
              <a:defRPr sz="3200">
                <a:ea typeface="新細明體" pitchFamily="18" charset="-120"/>
              </a:defRPr>
            </a:lvl1pPr>
          </a:lstStyle>
          <a:p>
            <a:fld id="{2963EFB6-1CE3-4113-B778-CED8CC2AFBB1}"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Lst>
  <p:hf hdr="0" ftr="0" dt="0"/>
  <p:txStyles>
    <p:titleStyle>
      <a:lvl1pPr algn="ctr" defTabSz="1825625" rtl="0" eaLnBrk="0" fontAlgn="base" hangingPunct="0">
        <a:spcBef>
          <a:spcPct val="0"/>
        </a:spcBef>
        <a:spcAft>
          <a:spcPct val="0"/>
        </a:spcAft>
        <a:defRPr kumimoji="1" sz="8800">
          <a:solidFill>
            <a:schemeClr val="tx2"/>
          </a:solidFill>
          <a:latin typeface="+mj-lt"/>
          <a:ea typeface="+mj-ea"/>
          <a:cs typeface="+mj-cs"/>
        </a:defRPr>
      </a:lvl1pPr>
      <a:lvl2pPr algn="ctr" defTabSz="1825625" rtl="0" eaLnBrk="0" fontAlgn="base" hangingPunct="0">
        <a:spcBef>
          <a:spcPct val="0"/>
        </a:spcBef>
        <a:spcAft>
          <a:spcPct val="0"/>
        </a:spcAft>
        <a:defRPr kumimoji="1" sz="8800">
          <a:solidFill>
            <a:schemeClr val="tx2"/>
          </a:solidFill>
          <a:latin typeface="Arial" charset="0"/>
          <a:ea typeface="新細明體" charset="-120"/>
        </a:defRPr>
      </a:lvl2pPr>
      <a:lvl3pPr algn="ctr" defTabSz="1825625" rtl="0" eaLnBrk="0" fontAlgn="base" hangingPunct="0">
        <a:spcBef>
          <a:spcPct val="0"/>
        </a:spcBef>
        <a:spcAft>
          <a:spcPct val="0"/>
        </a:spcAft>
        <a:defRPr kumimoji="1" sz="8800">
          <a:solidFill>
            <a:schemeClr val="tx2"/>
          </a:solidFill>
          <a:latin typeface="Arial" charset="0"/>
          <a:ea typeface="新細明體" charset="-120"/>
        </a:defRPr>
      </a:lvl3pPr>
      <a:lvl4pPr algn="ctr" defTabSz="1825625" rtl="0" eaLnBrk="0" fontAlgn="base" hangingPunct="0">
        <a:spcBef>
          <a:spcPct val="0"/>
        </a:spcBef>
        <a:spcAft>
          <a:spcPct val="0"/>
        </a:spcAft>
        <a:defRPr kumimoji="1" sz="8800">
          <a:solidFill>
            <a:schemeClr val="tx2"/>
          </a:solidFill>
          <a:latin typeface="Arial" charset="0"/>
          <a:ea typeface="新細明體" charset="-120"/>
        </a:defRPr>
      </a:lvl4pPr>
      <a:lvl5pPr algn="ctr" defTabSz="1825625" rtl="0" eaLnBrk="0" fontAlgn="base" hangingPunct="0">
        <a:spcBef>
          <a:spcPct val="0"/>
        </a:spcBef>
        <a:spcAft>
          <a:spcPct val="0"/>
        </a:spcAft>
        <a:defRPr kumimoji="1" sz="8800">
          <a:solidFill>
            <a:schemeClr val="tx2"/>
          </a:solidFill>
          <a:latin typeface="Arial" charset="0"/>
          <a:ea typeface="新細明體" charset="-120"/>
        </a:defRPr>
      </a:lvl5pPr>
      <a:lvl6pPr marL="456648" algn="ctr" defTabSz="1826615" rtl="0" fontAlgn="base">
        <a:spcBef>
          <a:spcPct val="0"/>
        </a:spcBef>
        <a:spcAft>
          <a:spcPct val="0"/>
        </a:spcAft>
        <a:defRPr kumimoji="1" sz="8800">
          <a:solidFill>
            <a:schemeClr val="tx2"/>
          </a:solidFill>
          <a:latin typeface="Arial" charset="0"/>
          <a:ea typeface="新細明體" charset="-120"/>
        </a:defRPr>
      </a:lvl6pPr>
      <a:lvl7pPr marL="913297" algn="ctr" defTabSz="1826615" rtl="0" fontAlgn="base">
        <a:spcBef>
          <a:spcPct val="0"/>
        </a:spcBef>
        <a:spcAft>
          <a:spcPct val="0"/>
        </a:spcAft>
        <a:defRPr kumimoji="1" sz="8800">
          <a:solidFill>
            <a:schemeClr val="tx2"/>
          </a:solidFill>
          <a:latin typeface="Arial" charset="0"/>
          <a:ea typeface="新細明體" charset="-120"/>
        </a:defRPr>
      </a:lvl7pPr>
      <a:lvl8pPr marL="1369945" algn="ctr" defTabSz="1826615" rtl="0" fontAlgn="base">
        <a:spcBef>
          <a:spcPct val="0"/>
        </a:spcBef>
        <a:spcAft>
          <a:spcPct val="0"/>
        </a:spcAft>
        <a:defRPr kumimoji="1" sz="8800">
          <a:solidFill>
            <a:schemeClr val="tx2"/>
          </a:solidFill>
          <a:latin typeface="Arial" charset="0"/>
          <a:ea typeface="新細明體" charset="-120"/>
        </a:defRPr>
      </a:lvl8pPr>
      <a:lvl9pPr marL="1826615" algn="ctr" defTabSz="1826615" rtl="0" fontAlgn="base">
        <a:spcBef>
          <a:spcPct val="0"/>
        </a:spcBef>
        <a:spcAft>
          <a:spcPct val="0"/>
        </a:spcAft>
        <a:defRPr kumimoji="1" sz="8800">
          <a:solidFill>
            <a:schemeClr val="tx2"/>
          </a:solidFill>
          <a:latin typeface="Arial" charset="0"/>
          <a:ea typeface="新細明體" charset="-120"/>
        </a:defRPr>
      </a:lvl9pPr>
    </p:titleStyle>
    <p:bodyStyle>
      <a:lvl1pPr marL="684213" indent="-684213" algn="l" defTabSz="1825625" rtl="0" eaLnBrk="0" fontAlgn="base" hangingPunct="0">
        <a:spcBef>
          <a:spcPct val="20000"/>
        </a:spcBef>
        <a:spcAft>
          <a:spcPct val="0"/>
        </a:spcAft>
        <a:buChar char="•"/>
        <a:defRPr kumimoji="1" sz="6400">
          <a:solidFill>
            <a:schemeClr val="tx1"/>
          </a:solidFill>
          <a:latin typeface="+mn-lt"/>
          <a:ea typeface="+mn-ea"/>
          <a:cs typeface="+mn-cs"/>
        </a:defRPr>
      </a:lvl1pPr>
      <a:lvl2pPr marL="1482725" indent="-569913" algn="l" defTabSz="1825625" rtl="0" eaLnBrk="0" fontAlgn="base" hangingPunct="0">
        <a:spcBef>
          <a:spcPct val="20000"/>
        </a:spcBef>
        <a:spcAft>
          <a:spcPct val="0"/>
        </a:spcAft>
        <a:buChar char="–"/>
        <a:defRPr kumimoji="1" sz="5600">
          <a:solidFill>
            <a:schemeClr val="tx1"/>
          </a:solidFill>
          <a:latin typeface="+mn-lt"/>
          <a:ea typeface="+mn-ea"/>
        </a:defRPr>
      </a:lvl2pPr>
      <a:lvl3pPr marL="2282825" indent="-455613" algn="l" defTabSz="1825625" rtl="0" eaLnBrk="0" fontAlgn="base" hangingPunct="0">
        <a:spcBef>
          <a:spcPct val="20000"/>
        </a:spcBef>
        <a:spcAft>
          <a:spcPct val="0"/>
        </a:spcAft>
        <a:buChar char="•"/>
        <a:defRPr kumimoji="1" sz="4800">
          <a:solidFill>
            <a:schemeClr val="tx1"/>
          </a:solidFill>
          <a:latin typeface="+mn-lt"/>
          <a:ea typeface="+mn-ea"/>
        </a:defRPr>
      </a:lvl3pPr>
      <a:lvl4pPr marL="3195638" indent="-455613" algn="l" defTabSz="1825625" rtl="0" eaLnBrk="0" fontAlgn="base" hangingPunct="0">
        <a:spcBef>
          <a:spcPct val="20000"/>
        </a:spcBef>
        <a:spcAft>
          <a:spcPct val="0"/>
        </a:spcAft>
        <a:buChar char="–"/>
        <a:defRPr kumimoji="1" sz="4000">
          <a:solidFill>
            <a:schemeClr val="tx1"/>
          </a:solidFill>
          <a:latin typeface="+mn-lt"/>
          <a:ea typeface="+mn-ea"/>
        </a:defRPr>
      </a:lvl4pPr>
      <a:lvl5pPr marL="4108450" indent="-455613" algn="l" defTabSz="1825625" rtl="0" eaLnBrk="0" fontAlgn="base" hangingPunct="0">
        <a:spcBef>
          <a:spcPct val="20000"/>
        </a:spcBef>
        <a:spcAft>
          <a:spcPct val="0"/>
        </a:spcAft>
        <a:buChar char="»"/>
        <a:defRPr kumimoji="1" sz="4000">
          <a:solidFill>
            <a:schemeClr val="tx1"/>
          </a:solidFill>
          <a:latin typeface="+mn-lt"/>
          <a:ea typeface="+mn-ea"/>
        </a:defRPr>
      </a:lvl5pPr>
      <a:lvl6pPr marL="4566519" indent="-456648" algn="l" defTabSz="1826615" rtl="0" fontAlgn="base">
        <a:spcBef>
          <a:spcPct val="20000"/>
        </a:spcBef>
        <a:spcAft>
          <a:spcPct val="0"/>
        </a:spcAft>
        <a:buChar char="»"/>
        <a:defRPr kumimoji="1" sz="4000">
          <a:solidFill>
            <a:schemeClr val="tx1"/>
          </a:solidFill>
          <a:latin typeface="+mn-lt"/>
          <a:ea typeface="+mn-ea"/>
        </a:defRPr>
      </a:lvl6pPr>
      <a:lvl7pPr marL="5023172" indent="-456648" algn="l" defTabSz="1826615" rtl="0" fontAlgn="base">
        <a:spcBef>
          <a:spcPct val="20000"/>
        </a:spcBef>
        <a:spcAft>
          <a:spcPct val="0"/>
        </a:spcAft>
        <a:buChar char="»"/>
        <a:defRPr kumimoji="1" sz="4000">
          <a:solidFill>
            <a:schemeClr val="tx1"/>
          </a:solidFill>
          <a:latin typeface="+mn-lt"/>
          <a:ea typeface="+mn-ea"/>
        </a:defRPr>
      </a:lvl7pPr>
      <a:lvl8pPr marL="5479820" indent="-456648" algn="l" defTabSz="1826615" rtl="0" fontAlgn="base">
        <a:spcBef>
          <a:spcPct val="20000"/>
        </a:spcBef>
        <a:spcAft>
          <a:spcPct val="0"/>
        </a:spcAft>
        <a:buChar char="»"/>
        <a:defRPr kumimoji="1" sz="4000">
          <a:solidFill>
            <a:schemeClr val="tx1"/>
          </a:solidFill>
          <a:latin typeface="+mn-lt"/>
          <a:ea typeface="+mn-ea"/>
        </a:defRPr>
      </a:lvl8pPr>
      <a:lvl9pPr marL="5936472" indent="-456648" algn="l" defTabSz="1826615" rtl="0" fontAlgn="base">
        <a:spcBef>
          <a:spcPct val="20000"/>
        </a:spcBef>
        <a:spcAft>
          <a:spcPct val="0"/>
        </a:spcAft>
        <a:buChar char="»"/>
        <a:defRPr kumimoji="1" sz="4000">
          <a:solidFill>
            <a:schemeClr val="tx1"/>
          </a:solidFill>
          <a:latin typeface="+mn-lt"/>
          <a:ea typeface="+mn-ea"/>
        </a:defRPr>
      </a:lvl9pPr>
    </p:bodyStyle>
    <p:otherStyle>
      <a:defPPr>
        <a:defRPr lang="zh-TW"/>
      </a:defPPr>
      <a:lvl1pPr marL="0" algn="l" defTabSz="913297" rtl="0" eaLnBrk="1" latinLnBrk="0" hangingPunct="1">
        <a:defRPr sz="1800" kern="1200">
          <a:solidFill>
            <a:schemeClr val="tx1"/>
          </a:solidFill>
          <a:latin typeface="+mn-lt"/>
          <a:ea typeface="+mn-ea"/>
          <a:cs typeface="+mn-cs"/>
        </a:defRPr>
      </a:lvl1pPr>
      <a:lvl2pPr marL="456648" algn="l" defTabSz="913297" rtl="0" eaLnBrk="1" latinLnBrk="0" hangingPunct="1">
        <a:defRPr sz="1800" kern="1200">
          <a:solidFill>
            <a:schemeClr val="tx1"/>
          </a:solidFill>
          <a:latin typeface="+mn-lt"/>
          <a:ea typeface="+mn-ea"/>
          <a:cs typeface="+mn-cs"/>
        </a:defRPr>
      </a:lvl2pPr>
      <a:lvl3pPr marL="913297" algn="l" defTabSz="913297" rtl="0" eaLnBrk="1" latinLnBrk="0" hangingPunct="1">
        <a:defRPr sz="1800" kern="1200">
          <a:solidFill>
            <a:schemeClr val="tx1"/>
          </a:solidFill>
          <a:latin typeface="+mn-lt"/>
          <a:ea typeface="+mn-ea"/>
          <a:cs typeface="+mn-cs"/>
        </a:defRPr>
      </a:lvl3pPr>
      <a:lvl4pPr marL="1369945" algn="l" defTabSz="913297" rtl="0" eaLnBrk="1" latinLnBrk="0" hangingPunct="1">
        <a:defRPr sz="1800" kern="1200">
          <a:solidFill>
            <a:schemeClr val="tx1"/>
          </a:solidFill>
          <a:latin typeface="+mn-lt"/>
          <a:ea typeface="+mn-ea"/>
          <a:cs typeface="+mn-cs"/>
        </a:defRPr>
      </a:lvl4pPr>
      <a:lvl5pPr marL="1826615" algn="l" defTabSz="913297" rtl="0" eaLnBrk="1" latinLnBrk="0" hangingPunct="1">
        <a:defRPr sz="1800" kern="1200">
          <a:solidFill>
            <a:schemeClr val="tx1"/>
          </a:solidFill>
          <a:latin typeface="+mn-lt"/>
          <a:ea typeface="+mn-ea"/>
          <a:cs typeface="+mn-cs"/>
        </a:defRPr>
      </a:lvl5pPr>
      <a:lvl6pPr marL="2283260" algn="l" defTabSz="913297" rtl="0" eaLnBrk="1" latinLnBrk="0" hangingPunct="1">
        <a:defRPr sz="1800" kern="1200">
          <a:solidFill>
            <a:schemeClr val="tx1"/>
          </a:solidFill>
          <a:latin typeface="+mn-lt"/>
          <a:ea typeface="+mn-ea"/>
          <a:cs typeface="+mn-cs"/>
        </a:defRPr>
      </a:lvl6pPr>
      <a:lvl7pPr marL="2739912" algn="l" defTabSz="913297" rtl="0" eaLnBrk="1" latinLnBrk="0" hangingPunct="1">
        <a:defRPr sz="1800" kern="1200">
          <a:solidFill>
            <a:schemeClr val="tx1"/>
          </a:solidFill>
          <a:latin typeface="+mn-lt"/>
          <a:ea typeface="+mn-ea"/>
          <a:cs typeface="+mn-cs"/>
        </a:defRPr>
      </a:lvl7pPr>
      <a:lvl8pPr marL="3196560" algn="l" defTabSz="913297" rtl="0" eaLnBrk="1" latinLnBrk="0" hangingPunct="1">
        <a:defRPr sz="1800" kern="1200">
          <a:solidFill>
            <a:schemeClr val="tx1"/>
          </a:solidFill>
          <a:latin typeface="+mn-lt"/>
          <a:ea typeface="+mn-ea"/>
          <a:cs typeface="+mn-cs"/>
        </a:defRPr>
      </a:lvl8pPr>
      <a:lvl9pPr marL="3653207" algn="l" defTabSz="9132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914400" y="549275"/>
            <a:ext cx="164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682" tIns="91329" rIns="182682" bIns="91329" numCol="1" anchor="ctr" anchorCtr="0" compatLnSpc="1">
            <a:prstTxWarp prst="textNoShape">
              <a:avLst/>
            </a:prstTxWarp>
          </a:bodyPr>
          <a:lstStyle/>
          <a:p>
            <a:pPr lvl="0"/>
            <a:r>
              <a:rPr lang="zh-TW" altLang="en-US" smtClean="0"/>
              <a:t>按一下以編輯母片標題樣式</a:t>
            </a:r>
          </a:p>
        </p:txBody>
      </p:sp>
      <p:sp>
        <p:nvSpPr>
          <p:cNvPr id="3075" name="文字版面配置區 2"/>
          <p:cNvSpPr>
            <a:spLocks noGrp="1"/>
          </p:cNvSpPr>
          <p:nvPr>
            <p:ph type="body" idx="1"/>
          </p:nvPr>
        </p:nvSpPr>
        <p:spPr bwMode="auto">
          <a:xfrm>
            <a:off x="914400" y="3200400"/>
            <a:ext cx="16462375" cy="90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682" tIns="91329" rIns="182682" bIns="91329"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914400" y="12714288"/>
            <a:ext cx="4268788" cy="730250"/>
          </a:xfrm>
          <a:prstGeom prst="rect">
            <a:avLst/>
          </a:prstGeom>
        </p:spPr>
        <p:txBody>
          <a:bodyPr vert="horz" lIns="182682" tIns="91329" rIns="182682" bIns="91329" rtlCol="0" anchor="ctr"/>
          <a:lstStyle>
            <a:lvl1pPr algn="l"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6249988" y="12714288"/>
            <a:ext cx="5791200" cy="730250"/>
          </a:xfrm>
          <a:prstGeom prst="rect">
            <a:avLst/>
          </a:prstGeom>
        </p:spPr>
        <p:txBody>
          <a:bodyPr vert="horz" lIns="182682" tIns="91329" rIns="182682" bIns="91329" rtlCol="0" anchor="ctr"/>
          <a:lstStyle>
            <a:lvl1pPr algn="ctr"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13107988" y="12714288"/>
            <a:ext cx="4268787" cy="730250"/>
          </a:xfrm>
          <a:prstGeom prst="rect">
            <a:avLst/>
          </a:prstGeom>
        </p:spPr>
        <p:txBody>
          <a:bodyPr vert="horz" wrap="square" lIns="182682" tIns="91329" rIns="182682" bIns="91329" numCol="1" anchor="ctr" anchorCtr="0" compatLnSpc="1">
            <a:prstTxWarp prst="textNoShape">
              <a:avLst/>
            </a:prstTxWarp>
          </a:bodyPr>
          <a:lstStyle>
            <a:lvl1pPr algn="r" eaLnBrk="1" hangingPunct="1">
              <a:defRPr kumimoji="0" sz="2400">
                <a:solidFill>
                  <a:srgbClr val="898989"/>
                </a:solidFill>
                <a:latin typeface="Calibri" pitchFamily="34" charset="0"/>
                <a:ea typeface="新細明體" pitchFamily="18" charset="-120"/>
              </a:defRPr>
            </a:lvl1pPr>
          </a:lstStyle>
          <a:p>
            <a:fld id="{B6B39544-CBFB-43B2-B5D3-FE2E7C277F24}"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 id="2147484958" r:id="rId12"/>
    <p:sldLayoutId id="2147484959" r:id="rId13"/>
    <p:sldLayoutId id="2147484960" r:id="rId14"/>
    <p:sldLayoutId id="2147484961" r:id="rId15"/>
    <p:sldLayoutId id="2147484962" r:id="rId16"/>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8800" kern="1200">
          <a:solidFill>
            <a:schemeClr val="tx1"/>
          </a:solidFill>
          <a:latin typeface="+mj-lt"/>
          <a:ea typeface="+mj-ea"/>
          <a:cs typeface="+mj-cs"/>
        </a:defRPr>
      </a:lvl1pPr>
      <a:lvl2pPr algn="ctr" rtl="0" eaLnBrk="0" fontAlgn="base" hangingPunct="0">
        <a:spcBef>
          <a:spcPct val="0"/>
        </a:spcBef>
        <a:spcAft>
          <a:spcPct val="0"/>
        </a:spcAft>
        <a:defRPr sz="8800">
          <a:solidFill>
            <a:schemeClr val="tx1"/>
          </a:solidFill>
          <a:latin typeface="Calibri" pitchFamily="34" charset="0"/>
          <a:ea typeface="新細明體" charset="-120"/>
        </a:defRPr>
      </a:lvl2pPr>
      <a:lvl3pPr algn="ctr" rtl="0" eaLnBrk="0" fontAlgn="base" hangingPunct="0">
        <a:spcBef>
          <a:spcPct val="0"/>
        </a:spcBef>
        <a:spcAft>
          <a:spcPct val="0"/>
        </a:spcAft>
        <a:defRPr sz="8800">
          <a:solidFill>
            <a:schemeClr val="tx1"/>
          </a:solidFill>
          <a:latin typeface="Calibri" pitchFamily="34" charset="0"/>
          <a:ea typeface="新細明體" charset="-120"/>
        </a:defRPr>
      </a:lvl3pPr>
      <a:lvl4pPr algn="ctr" rtl="0" eaLnBrk="0" fontAlgn="base" hangingPunct="0">
        <a:spcBef>
          <a:spcPct val="0"/>
        </a:spcBef>
        <a:spcAft>
          <a:spcPct val="0"/>
        </a:spcAft>
        <a:defRPr sz="8800">
          <a:solidFill>
            <a:schemeClr val="tx1"/>
          </a:solidFill>
          <a:latin typeface="Calibri" pitchFamily="34" charset="0"/>
          <a:ea typeface="新細明體" charset="-120"/>
        </a:defRPr>
      </a:lvl4pPr>
      <a:lvl5pPr algn="ctr" rtl="0" eaLnBrk="0" fontAlgn="base" hangingPunct="0">
        <a:spcBef>
          <a:spcPct val="0"/>
        </a:spcBef>
        <a:spcAft>
          <a:spcPct val="0"/>
        </a:spcAft>
        <a:defRPr sz="8800">
          <a:solidFill>
            <a:schemeClr val="tx1"/>
          </a:solidFill>
          <a:latin typeface="Calibri" pitchFamily="34" charset="0"/>
          <a:ea typeface="新細明體" charset="-120"/>
        </a:defRPr>
      </a:lvl5pPr>
      <a:lvl6pPr marL="913387" algn="ctr" rtl="0" fontAlgn="base">
        <a:spcBef>
          <a:spcPct val="0"/>
        </a:spcBef>
        <a:spcAft>
          <a:spcPct val="0"/>
        </a:spcAft>
        <a:defRPr sz="8800">
          <a:solidFill>
            <a:schemeClr val="tx1"/>
          </a:solidFill>
          <a:latin typeface="Calibri" pitchFamily="34" charset="0"/>
          <a:ea typeface="新細明體" charset="-120"/>
        </a:defRPr>
      </a:lvl6pPr>
      <a:lvl7pPr marL="1826799" algn="ctr" rtl="0" fontAlgn="base">
        <a:spcBef>
          <a:spcPct val="0"/>
        </a:spcBef>
        <a:spcAft>
          <a:spcPct val="0"/>
        </a:spcAft>
        <a:defRPr sz="8800">
          <a:solidFill>
            <a:schemeClr val="tx1"/>
          </a:solidFill>
          <a:latin typeface="Calibri" pitchFamily="34" charset="0"/>
          <a:ea typeface="新細明體" charset="-120"/>
        </a:defRPr>
      </a:lvl7pPr>
      <a:lvl8pPr marL="2740186" algn="ctr" rtl="0" fontAlgn="base">
        <a:spcBef>
          <a:spcPct val="0"/>
        </a:spcBef>
        <a:spcAft>
          <a:spcPct val="0"/>
        </a:spcAft>
        <a:defRPr sz="8800">
          <a:solidFill>
            <a:schemeClr val="tx1"/>
          </a:solidFill>
          <a:latin typeface="Calibri" pitchFamily="34" charset="0"/>
          <a:ea typeface="新細明體" charset="-120"/>
        </a:defRPr>
      </a:lvl8pPr>
      <a:lvl9pPr marL="3653573" algn="ctr" rtl="0" fontAlgn="base">
        <a:spcBef>
          <a:spcPct val="0"/>
        </a:spcBef>
        <a:spcAft>
          <a:spcPct val="0"/>
        </a:spcAft>
        <a:defRPr sz="8800">
          <a:solidFill>
            <a:schemeClr val="tx1"/>
          </a:solidFill>
          <a:latin typeface="Calibri" pitchFamily="34" charset="0"/>
          <a:ea typeface="新細明體" charset="-120"/>
        </a:defRPr>
      </a:lvl9pPr>
    </p:titleStyle>
    <p:bodyStyle>
      <a:lvl1pPr marL="684213" indent="-684213" algn="l" rtl="0" eaLnBrk="0" fontAlgn="base" hangingPunct="0">
        <a:spcBef>
          <a:spcPct val="20000"/>
        </a:spcBef>
        <a:spcAft>
          <a:spcPct val="0"/>
        </a:spcAft>
        <a:buFont typeface="Arial" pitchFamily="34" charset="0"/>
        <a:buChar char="•"/>
        <a:defRPr sz="6400" kern="1200">
          <a:solidFill>
            <a:schemeClr val="tx1"/>
          </a:solidFill>
          <a:latin typeface="+mn-lt"/>
          <a:ea typeface="+mn-ea"/>
          <a:cs typeface="+mn-cs"/>
        </a:defRPr>
      </a:lvl1pPr>
      <a:lvl2pPr marL="1482725" indent="-569913" algn="l"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2pPr>
      <a:lvl3pPr marL="2282825" indent="-455613" algn="l" rtl="0" eaLnBrk="0" fontAlgn="base" hangingPunct="0">
        <a:spcBef>
          <a:spcPct val="20000"/>
        </a:spcBef>
        <a:spcAft>
          <a:spcPct val="0"/>
        </a:spcAft>
        <a:buFont typeface="Arial" pitchFamily="34" charset="0"/>
        <a:buChar char="•"/>
        <a:defRPr sz="4800" kern="1200">
          <a:solidFill>
            <a:schemeClr val="tx1"/>
          </a:solidFill>
          <a:latin typeface="+mn-lt"/>
          <a:ea typeface="+mn-ea"/>
          <a:cs typeface="+mn-cs"/>
        </a:defRPr>
      </a:lvl3pPr>
      <a:lvl4pPr marL="3195638"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4pPr>
      <a:lvl5pPr marL="4108450"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5pPr>
      <a:lvl6pPr marL="5023676"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37066"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0453"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63852" indent="-456694" algn="l" defTabSz="182679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zh-TW"/>
      </a:defPPr>
      <a:lvl1pPr marL="0" algn="l" defTabSz="1826799" rtl="0" eaLnBrk="1" latinLnBrk="0" hangingPunct="1">
        <a:defRPr sz="3600" kern="1200">
          <a:solidFill>
            <a:schemeClr val="tx1"/>
          </a:solidFill>
          <a:latin typeface="+mn-lt"/>
          <a:ea typeface="+mn-ea"/>
          <a:cs typeface="+mn-cs"/>
        </a:defRPr>
      </a:lvl1pPr>
      <a:lvl2pPr marL="913387" algn="l" defTabSz="1826799" rtl="0" eaLnBrk="1" latinLnBrk="0" hangingPunct="1">
        <a:defRPr sz="3600" kern="1200">
          <a:solidFill>
            <a:schemeClr val="tx1"/>
          </a:solidFill>
          <a:latin typeface="+mn-lt"/>
          <a:ea typeface="+mn-ea"/>
          <a:cs typeface="+mn-cs"/>
        </a:defRPr>
      </a:lvl2pPr>
      <a:lvl3pPr marL="1826799" algn="l" defTabSz="1826799" rtl="0" eaLnBrk="1" latinLnBrk="0" hangingPunct="1">
        <a:defRPr sz="3600" kern="1200">
          <a:solidFill>
            <a:schemeClr val="tx1"/>
          </a:solidFill>
          <a:latin typeface="+mn-lt"/>
          <a:ea typeface="+mn-ea"/>
          <a:cs typeface="+mn-cs"/>
        </a:defRPr>
      </a:lvl3pPr>
      <a:lvl4pPr marL="2740186" algn="l" defTabSz="1826799" rtl="0" eaLnBrk="1" latinLnBrk="0" hangingPunct="1">
        <a:defRPr sz="3600" kern="1200">
          <a:solidFill>
            <a:schemeClr val="tx1"/>
          </a:solidFill>
          <a:latin typeface="+mn-lt"/>
          <a:ea typeface="+mn-ea"/>
          <a:cs typeface="+mn-cs"/>
        </a:defRPr>
      </a:lvl4pPr>
      <a:lvl5pPr marL="3653573" algn="l" defTabSz="1826799" rtl="0" eaLnBrk="1" latinLnBrk="0" hangingPunct="1">
        <a:defRPr sz="3600" kern="1200">
          <a:solidFill>
            <a:schemeClr val="tx1"/>
          </a:solidFill>
          <a:latin typeface="+mn-lt"/>
          <a:ea typeface="+mn-ea"/>
          <a:cs typeface="+mn-cs"/>
        </a:defRPr>
      </a:lvl5pPr>
      <a:lvl6pPr marL="4566973" algn="l" defTabSz="1826799" rtl="0" eaLnBrk="1" latinLnBrk="0" hangingPunct="1">
        <a:defRPr sz="3600" kern="1200">
          <a:solidFill>
            <a:schemeClr val="tx1"/>
          </a:solidFill>
          <a:latin typeface="+mn-lt"/>
          <a:ea typeface="+mn-ea"/>
          <a:cs typeface="+mn-cs"/>
        </a:defRPr>
      </a:lvl6pPr>
      <a:lvl7pPr marL="5480370" algn="l" defTabSz="1826799" rtl="0" eaLnBrk="1" latinLnBrk="0" hangingPunct="1">
        <a:defRPr sz="3600" kern="1200">
          <a:solidFill>
            <a:schemeClr val="tx1"/>
          </a:solidFill>
          <a:latin typeface="+mn-lt"/>
          <a:ea typeface="+mn-ea"/>
          <a:cs typeface="+mn-cs"/>
        </a:defRPr>
      </a:lvl7pPr>
      <a:lvl8pPr marL="6393759" algn="l" defTabSz="1826799" rtl="0" eaLnBrk="1" latinLnBrk="0" hangingPunct="1">
        <a:defRPr sz="3600" kern="1200">
          <a:solidFill>
            <a:schemeClr val="tx1"/>
          </a:solidFill>
          <a:latin typeface="+mn-lt"/>
          <a:ea typeface="+mn-ea"/>
          <a:cs typeface="+mn-cs"/>
        </a:defRPr>
      </a:lvl8pPr>
      <a:lvl9pPr marL="7307153" algn="l" defTabSz="1826799"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914400" y="549275"/>
            <a:ext cx="164623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754" tIns="91369" rIns="182754" bIns="91369"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914400" y="3200400"/>
            <a:ext cx="16462375" cy="90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754" tIns="91369" rIns="182754" bIns="91369"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914400" y="12714288"/>
            <a:ext cx="4268788" cy="730250"/>
          </a:xfrm>
          <a:prstGeom prst="rect">
            <a:avLst/>
          </a:prstGeom>
        </p:spPr>
        <p:txBody>
          <a:bodyPr vert="horz" lIns="182754" tIns="91369" rIns="182754" bIns="91369" rtlCol="0" anchor="ctr"/>
          <a:lstStyle>
            <a:lvl1pPr algn="l"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6249988" y="12714288"/>
            <a:ext cx="5791200" cy="730250"/>
          </a:xfrm>
          <a:prstGeom prst="rect">
            <a:avLst/>
          </a:prstGeom>
        </p:spPr>
        <p:txBody>
          <a:bodyPr vert="horz" lIns="182754" tIns="91369" rIns="182754" bIns="91369" rtlCol="0" anchor="ctr"/>
          <a:lstStyle>
            <a:lvl1pPr algn="ctr" eaLnBrk="1" fontAlgn="auto" hangingPunct="1">
              <a:spcBef>
                <a:spcPts val="0"/>
              </a:spcBef>
              <a:spcAft>
                <a:spcPts val="0"/>
              </a:spcAft>
              <a:defRPr kumimoji="0" sz="2400">
                <a:solidFill>
                  <a:prstClr val="black">
                    <a:tint val="75000"/>
                  </a:prst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13107988" y="12714288"/>
            <a:ext cx="4268787" cy="730250"/>
          </a:xfrm>
          <a:prstGeom prst="rect">
            <a:avLst/>
          </a:prstGeom>
        </p:spPr>
        <p:txBody>
          <a:bodyPr vert="horz" wrap="square" lIns="182754" tIns="91369" rIns="182754" bIns="91369" numCol="1" anchor="ctr" anchorCtr="0" compatLnSpc="1">
            <a:prstTxWarp prst="textNoShape">
              <a:avLst/>
            </a:prstTxWarp>
          </a:bodyPr>
          <a:lstStyle>
            <a:lvl1pPr algn="r" eaLnBrk="1" hangingPunct="1">
              <a:defRPr kumimoji="0" sz="2400">
                <a:solidFill>
                  <a:srgbClr val="898989"/>
                </a:solidFill>
                <a:latin typeface="Calibri" pitchFamily="34" charset="0"/>
                <a:ea typeface="新細明體" pitchFamily="18" charset="-120"/>
              </a:defRPr>
            </a:lvl1pPr>
          </a:lstStyle>
          <a:p>
            <a:fld id="{6630C828-99A7-49BF-8DD2-EE260F8165EE}"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6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8800" kern="1200">
          <a:solidFill>
            <a:schemeClr val="tx1"/>
          </a:solidFill>
          <a:latin typeface="+mj-lt"/>
          <a:ea typeface="+mj-ea"/>
          <a:cs typeface="+mj-cs"/>
        </a:defRPr>
      </a:lvl1pPr>
      <a:lvl2pPr algn="ctr" rtl="0" eaLnBrk="0" fontAlgn="base" hangingPunct="0">
        <a:spcBef>
          <a:spcPct val="0"/>
        </a:spcBef>
        <a:spcAft>
          <a:spcPct val="0"/>
        </a:spcAft>
        <a:defRPr sz="8800">
          <a:solidFill>
            <a:schemeClr val="tx1"/>
          </a:solidFill>
          <a:latin typeface="Calibri" pitchFamily="34" charset="0"/>
          <a:ea typeface="新細明體" charset="-120"/>
        </a:defRPr>
      </a:lvl2pPr>
      <a:lvl3pPr algn="ctr" rtl="0" eaLnBrk="0" fontAlgn="base" hangingPunct="0">
        <a:spcBef>
          <a:spcPct val="0"/>
        </a:spcBef>
        <a:spcAft>
          <a:spcPct val="0"/>
        </a:spcAft>
        <a:defRPr sz="8800">
          <a:solidFill>
            <a:schemeClr val="tx1"/>
          </a:solidFill>
          <a:latin typeface="Calibri" pitchFamily="34" charset="0"/>
          <a:ea typeface="新細明體" charset="-120"/>
        </a:defRPr>
      </a:lvl3pPr>
      <a:lvl4pPr algn="ctr" rtl="0" eaLnBrk="0" fontAlgn="base" hangingPunct="0">
        <a:spcBef>
          <a:spcPct val="0"/>
        </a:spcBef>
        <a:spcAft>
          <a:spcPct val="0"/>
        </a:spcAft>
        <a:defRPr sz="8800">
          <a:solidFill>
            <a:schemeClr val="tx1"/>
          </a:solidFill>
          <a:latin typeface="Calibri" pitchFamily="34" charset="0"/>
          <a:ea typeface="新細明體" charset="-120"/>
        </a:defRPr>
      </a:lvl4pPr>
      <a:lvl5pPr algn="ctr" rtl="0" eaLnBrk="0" fontAlgn="base" hangingPunct="0">
        <a:spcBef>
          <a:spcPct val="0"/>
        </a:spcBef>
        <a:spcAft>
          <a:spcPct val="0"/>
        </a:spcAft>
        <a:defRPr sz="8800">
          <a:solidFill>
            <a:schemeClr val="tx1"/>
          </a:solidFill>
          <a:latin typeface="Calibri" pitchFamily="34" charset="0"/>
          <a:ea typeface="新細明體" charset="-120"/>
        </a:defRPr>
      </a:lvl5pPr>
      <a:lvl6pPr marL="913755" algn="ctr" rtl="0" fontAlgn="base">
        <a:spcBef>
          <a:spcPct val="0"/>
        </a:spcBef>
        <a:spcAft>
          <a:spcPct val="0"/>
        </a:spcAft>
        <a:defRPr sz="8800">
          <a:solidFill>
            <a:schemeClr val="tx1"/>
          </a:solidFill>
          <a:latin typeface="Calibri" pitchFamily="34" charset="0"/>
          <a:ea typeface="新細明體" charset="-120"/>
        </a:defRPr>
      </a:lvl6pPr>
      <a:lvl7pPr marL="1827527" algn="ctr" rtl="0" fontAlgn="base">
        <a:spcBef>
          <a:spcPct val="0"/>
        </a:spcBef>
        <a:spcAft>
          <a:spcPct val="0"/>
        </a:spcAft>
        <a:defRPr sz="8800">
          <a:solidFill>
            <a:schemeClr val="tx1"/>
          </a:solidFill>
          <a:latin typeface="Calibri" pitchFamily="34" charset="0"/>
          <a:ea typeface="新細明體" charset="-120"/>
        </a:defRPr>
      </a:lvl7pPr>
      <a:lvl8pPr marL="2741282" algn="ctr" rtl="0" fontAlgn="base">
        <a:spcBef>
          <a:spcPct val="0"/>
        </a:spcBef>
        <a:spcAft>
          <a:spcPct val="0"/>
        </a:spcAft>
        <a:defRPr sz="8800">
          <a:solidFill>
            <a:schemeClr val="tx1"/>
          </a:solidFill>
          <a:latin typeface="Calibri" pitchFamily="34" charset="0"/>
          <a:ea typeface="新細明體" charset="-120"/>
        </a:defRPr>
      </a:lvl8pPr>
      <a:lvl9pPr marL="3655037" algn="ctr" rtl="0" fontAlgn="base">
        <a:spcBef>
          <a:spcPct val="0"/>
        </a:spcBef>
        <a:spcAft>
          <a:spcPct val="0"/>
        </a:spcAft>
        <a:defRPr sz="8800">
          <a:solidFill>
            <a:schemeClr val="tx1"/>
          </a:solidFill>
          <a:latin typeface="Calibri" pitchFamily="34" charset="0"/>
          <a:ea typeface="新細明體" charset="-120"/>
        </a:defRPr>
      </a:lvl9pPr>
    </p:titleStyle>
    <p:bodyStyle>
      <a:lvl1pPr marL="684213" indent="-684213" algn="l" rtl="0" eaLnBrk="0" fontAlgn="base" hangingPunct="0">
        <a:spcBef>
          <a:spcPct val="20000"/>
        </a:spcBef>
        <a:spcAft>
          <a:spcPct val="0"/>
        </a:spcAft>
        <a:buFont typeface="Arial" pitchFamily="34" charset="0"/>
        <a:buChar char="•"/>
        <a:defRPr sz="6400" kern="1200">
          <a:solidFill>
            <a:schemeClr val="tx1"/>
          </a:solidFill>
          <a:latin typeface="+mn-lt"/>
          <a:ea typeface="+mn-ea"/>
          <a:cs typeface="+mn-cs"/>
        </a:defRPr>
      </a:lvl1pPr>
      <a:lvl2pPr marL="1484313" indent="-569913" algn="l" rtl="0" eaLnBrk="0" fontAlgn="base" hangingPunct="0">
        <a:spcBef>
          <a:spcPct val="20000"/>
        </a:spcBef>
        <a:spcAft>
          <a:spcPct val="0"/>
        </a:spcAft>
        <a:buFont typeface="Arial" pitchFamily="34" charset="0"/>
        <a:buChar char="–"/>
        <a:defRPr sz="5600" kern="1200">
          <a:solidFill>
            <a:schemeClr val="tx1"/>
          </a:solidFill>
          <a:latin typeface="+mn-lt"/>
          <a:ea typeface="+mn-ea"/>
          <a:cs typeface="+mn-cs"/>
        </a:defRPr>
      </a:lvl2pPr>
      <a:lvl3pPr marL="2282825" indent="-455613" algn="l" rtl="0" eaLnBrk="0" fontAlgn="base" hangingPunct="0">
        <a:spcBef>
          <a:spcPct val="20000"/>
        </a:spcBef>
        <a:spcAft>
          <a:spcPct val="0"/>
        </a:spcAft>
        <a:buFont typeface="Arial" pitchFamily="34" charset="0"/>
        <a:buChar char="•"/>
        <a:defRPr sz="4800" kern="1200">
          <a:solidFill>
            <a:schemeClr val="tx1"/>
          </a:solidFill>
          <a:latin typeface="+mn-lt"/>
          <a:ea typeface="+mn-ea"/>
          <a:cs typeface="+mn-cs"/>
        </a:defRPr>
      </a:lvl3pPr>
      <a:lvl4pPr marL="3197225"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4pPr>
      <a:lvl5pPr marL="4111625" indent="-455613" algn="l" rtl="0" eaLnBrk="0" fontAlgn="base" hangingPunct="0">
        <a:spcBef>
          <a:spcPct val="20000"/>
        </a:spcBef>
        <a:spcAft>
          <a:spcPct val="0"/>
        </a:spcAft>
        <a:buFont typeface="Arial" pitchFamily="34" charset="0"/>
        <a:buChar char="»"/>
        <a:defRPr sz="4000" kern="1200">
          <a:solidFill>
            <a:schemeClr val="tx1"/>
          </a:solidFill>
          <a:latin typeface="+mn-lt"/>
          <a:ea typeface="+mn-ea"/>
          <a:cs typeface="+mn-cs"/>
        </a:defRPr>
      </a:lvl5pPr>
      <a:lvl6pPr marL="5025687"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39442"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3197"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66959" indent="-456878" algn="l" defTabSz="1827527"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zh-TW"/>
      </a:defPPr>
      <a:lvl1pPr marL="0" algn="l" defTabSz="1827527" rtl="0" eaLnBrk="1" latinLnBrk="0" hangingPunct="1">
        <a:defRPr sz="3600" kern="1200">
          <a:solidFill>
            <a:schemeClr val="tx1"/>
          </a:solidFill>
          <a:latin typeface="+mn-lt"/>
          <a:ea typeface="+mn-ea"/>
          <a:cs typeface="+mn-cs"/>
        </a:defRPr>
      </a:lvl1pPr>
      <a:lvl2pPr marL="913755" algn="l" defTabSz="1827527" rtl="0" eaLnBrk="1" latinLnBrk="0" hangingPunct="1">
        <a:defRPr sz="3600" kern="1200">
          <a:solidFill>
            <a:schemeClr val="tx1"/>
          </a:solidFill>
          <a:latin typeface="+mn-lt"/>
          <a:ea typeface="+mn-ea"/>
          <a:cs typeface="+mn-cs"/>
        </a:defRPr>
      </a:lvl2pPr>
      <a:lvl3pPr marL="1827527" algn="l" defTabSz="1827527" rtl="0" eaLnBrk="1" latinLnBrk="0" hangingPunct="1">
        <a:defRPr sz="3600" kern="1200">
          <a:solidFill>
            <a:schemeClr val="tx1"/>
          </a:solidFill>
          <a:latin typeface="+mn-lt"/>
          <a:ea typeface="+mn-ea"/>
          <a:cs typeface="+mn-cs"/>
        </a:defRPr>
      </a:lvl3pPr>
      <a:lvl4pPr marL="2741282" algn="l" defTabSz="1827527" rtl="0" eaLnBrk="1" latinLnBrk="0" hangingPunct="1">
        <a:defRPr sz="3600" kern="1200">
          <a:solidFill>
            <a:schemeClr val="tx1"/>
          </a:solidFill>
          <a:latin typeface="+mn-lt"/>
          <a:ea typeface="+mn-ea"/>
          <a:cs typeface="+mn-cs"/>
        </a:defRPr>
      </a:lvl4pPr>
      <a:lvl5pPr marL="3655037" algn="l" defTabSz="1827527" rtl="0" eaLnBrk="1" latinLnBrk="0" hangingPunct="1">
        <a:defRPr sz="3600" kern="1200">
          <a:solidFill>
            <a:schemeClr val="tx1"/>
          </a:solidFill>
          <a:latin typeface="+mn-lt"/>
          <a:ea typeface="+mn-ea"/>
          <a:cs typeface="+mn-cs"/>
        </a:defRPr>
      </a:lvl5pPr>
      <a:lvl6pPr marL="4568797" algn="l" defTabSz="1827527" rtl="0" eaLnBrk="1" latinLnBrk="0" hangingPunct="1">
        <a:defRPr sz="3600" kern="1200">
          <a:solidFill>
            <a:schemeClr val="tx1"/>
          </a:solidFill>
          <a:latin typeface="+mn-lt"/>
          <a:ea typeface="+mn-ea"/>
          <a:cs typeface="+mn-cs"/>
        </a:defRPr>
      </a:lvl6pPr>
      <a:lvl7pPr marL="5482562" algn="l" defTabSz="1827527" rtl="0" eaLnBrk="1" latinLnBrk="0" hangingPunct="1">
        <a:defRPr sz="3600" kern="1200">
          <a:solidFill>
            <a:schemeClr val="tx1"/>
          </a:solidFill>
          <a:latin typeface="+mn-lt"/>
          <a:ea typeface="+mn-ea"/>
          <a:cs typeface="+mn-cs"/>
        </a:defRPr>
      </a:lvl7pPr>
      <a:lvl8pPr marL="6396320" algn="l" defTabSz="1827527" rtl="0" eaLnBrk="1" latinLnBrk="0" hangingPunct="1">
        <a:defRPr sz="3600" kern="1200">
          <a:solidFill>
            <a:schemeClr val="tx1"/>
          </a:solidFill>
          <a:latin typeface="+mn-lt"/>
          <a:ea typeface="+mn-ea"/>
          <a:cs typeface="+mn-cs"/>
        </a:defRPr>
      </a:lvl8pPr>
      <a:lvl9pPr marL="7310075" algn="l" defTabSz="1827527"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27E118E-BC34-4E93-B72D-FD1B4D027766}" type="slidenum">
              <a:rPr lang="en-US" altLang="zh-TW" sz="3200"/>
              <a:pPr>
                <a:spcBef>
                  <a:spcPct val="0"/>
                </a:spcBef>
                <a:buFontTx/>
                <a:buNone/>
              </a:pPr>
              <a:t>1</a:t>
            </a:fld>
            <a:endParaRPr lang="en-US" altLang="zh-TW" sz="3200"/>
          </a:p>
        </p:txBody>
      </p:sp>
      <p:sp>
        <p:nvSpPr>
          <p:cNvPr id="16387" name="WordArt 9"/>
          <p:cNvSpPr>
            <a:spLocks noChangeArrowheads="1" noChangeShapeType="1" noTextEdit="1"/>
          </p:cNvSpPr>
          <p:nvPr/>
        </p:nvSpPr>
        <p:spPr bwMode="auto">
          <a:xfrm>
            <a:off x="1944688" y="4667250"/>
            <a:ext cx="14041437" cy="1181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b="1" kern="10">
                <a:latin typeface="全真粗黑體"/>
              </a:rPr>
              <a:t>國土計畫法內容簡介</a:t>
            </a:r>
          </a:p>
        </p:txBody>
      </p:sp>
      <p:sp>
        <p:nvSpPr>
          <p:cNvPr id="16388" name="Rectangle 6"/>
          <p:cNvSpPr>
            <a:spLocks noChangeAspect="1" noChangeArrowheads="1"/>
          </p:cNvSpPr>
          <p:nvPr/>
        </p:nvSpPr>
        <p:spPr bwMode="auto">
          <a:xfrm>
            <a:off x="419100" y="377825"/>
            <a:ext cx="17370425" cy="13025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182202" tIns="91067" rIns="182202" bIns="91067"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16389" name="AutoShape 11"/>
          <p:cNvSpPr>
            <a:spLocks noChangeArrowheads="1"/>
          </p:cNvSpPr>
          <p:nvPr/>
        </p:nvSpPr>
        <p:spPr bwMode="auto">
          <a:xfrm>
            <a:off x="5905500" y="11806238"/>
            <a:ext cx="5761038" cy="7493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628" tIns="91299" rIns="182628" bIns="9129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buFontTx/>
              <a:buNone/>
            </a:pPr>
            <a:r>
              <a:rPr lang="zh-TW" altLang="en-US" sz="3200" b="1">
                <a:ea typeface="全真粗黑體" pitchFamily="49" charset="-120"/>
              </a:rPr>
              <a:t>簡報部分來源：內政部營建署</a:t>
            </a:r>
          </a:p>
        </p:txBody>
      </p:sp>
      <p:sp>
        <p:nvSpPr>
          <p:cNvPr id="16390" name="文字方塊 1"/>
          <p:cNvSpPr txBox="1">
            <a:spLocks noChangeArrowheads="1"/>
          </p:cNvSpPr>
          <p:nvPr/>
        </p:nvSpPr>
        <p:spPr bwMode="auto">
          <a:xfrm>
            <a:off x="4392613" y="7507288"/>
            <a:ext cx="8640762" cy="383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lnSpc>
                <a:spcPct val="150000"/>
              </a:lnSpc>
              <a:spcBef>
                <a:spcPct val="0"/>
              </a:spcBef>
              <a:buFontTx/>
              <a:buNone/>
            </a:pPr>
            <a:r>
              <a:rPr lang="zh-TW" altLang="en-US" sz="5400" b="1" dirty="0">
                <a:ea typeface="全真粗黑體" pitchFamily="49" charset="-120"/>
              </a:rPr>
              <a:t>行政院農業委員會企劃處</a:t>
            </a:r>
            <a:endParaRPr lang="en-US" altLang="zh-TW" sz="5400" b="1" dirty="0">
              <a:ea typeface="全真粗黑體" pitchFamily="49" charset="-120"/>
            </a:endParaRPr>
          </a:p>
          <a:p>
            <a:pPr algn="r" eaLnBrk="1" hangingPunct="1">
              <a:lnSpc>
                <a:spcPct val="150000"/>
              </a:lnSpc>
              <a:spcBef>
                <a:spcPct val="0"/>
              </a:spcBef>
              <a:buFontTx/>
              <a:buNone/>
            </a:pPr>
            <a:r>
              <a:rPr lang="zh-TW" altLang="en-US" sz="5400" b="1" dirty="0" smtClean="0">
                <a:ea typeface="全真粗黑體" pitchFamily="49" charset="-120"/>
              </a:rPr>
              <a:t>劉泰安</a:t>
            </a:r>
            <a:endParaRPr lang="en-US" altLang="zh-TW" sz="5400" b="1" dirty="0" smtClean="0">
              <a:ea typeface="全真粗黑體" pitchFamily="49" charset="-120"/>
            </a:endParaRPr>
          </a:p>
          <a:p>
            <a:pPr algn="r" eaLnBrk="1" hangingPunct="1">
              <a:lnSpc>
                <a:spcPct val="150000"/>
              </a:lnSpc>
              <a:spcBef>
                <a:spcPct val="0"/>
              </a:spcBef>
              <a:buFontTx/>
              <a:buNone/>
            </a:pPr>
            <a:r>
              <a:rPr lang="en-US" altLang="zh-TW" sz="5400" b="1" dirty="0" smtClean="0">
                <a:ea typeface="全真粗黑體" pitchFamily="49" charset="-120"/>
              </a:rPr>
              <a:t>111.5.3</a:t>
            </a:r>
            <a:endParaRPr lang="zh-TW" altLang="en-US" sz="5400" b="1" dirty="0">
              <a:ea typeface="全真粗黑體" pitchFamily="49" charset="-120"/>
            </a:endParaRPr>
          </a:p>
        </p:txBody>
      </p:sp>
      <p:sp>
        <p:nvSpPr>
          <p:cNvPr id="16391" name="文字方塊 1"/>
          <p:cNvSpPr txBox="1">
            <a:spLocks noChangeArrowheads="1"/>
          </p:cNvSpPr>
          <p:nvPr/>
        </p:nvSpPr>
        <p:spPr bwMode="auto">
          <a:xfrm>
            <a:off x="2376488" y="738188"/>
            <a:ext cx="1289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3200" b="1" dirty="0" smtClean="0">
                <a:ea typeface="全真粗黑體" pitchFamily="49" charset="-120"/>
              </a:rPr>
              <a:t>111</a:t>
            </a:r>
            <a:r>
              <a:rPr lang="zh-TW" altLang="en-US" sz="3200" b="1" dirty="0" smtClean="0">
                <a:ea typeface="全真粗黑體" pitchFamily="49" charset="-120"/>
              </a:rPr>
              <a:t>年度農地管理法規及規劃利用講習</a:t>
            </a:r>
            <a:endParaRPr lang="zh-TW" altLang="en-US" sz="3200" b="1" dirty="0">
              <a:ea typeface="全真粗黑體"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貳、國土計畫法重點說明</a:t>
            </a:r>
            <a:endParaRPr lang="zh-TW" altLang="en-US" sz="6000" smtClean="0"/>
          </a:p>
        </p:txBody>
      </p:sp>
      <p:sp>
        <p:nvSpPr>
          <p:cNvPr id="2457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22ED7B9-B3DF-4BC3-A787-69EA60F98E84}" type="slidenum">
              <a:rPr lang="en-US" altLang="zh-TW" sz="3200"/>
              <a:pPr>
                <a:spcBef>
                  <a:spcPct val="0"/>
                </a:spcBef>
                <a:buFontTx/>
                <a:buNone/>
              </a:pPr>
              <a:t>10</a:t>
            </a:fld>
            <a:endParaRPr lang="en-US" altLang="zh-TW"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1D56838-F368-4A99-93BF-9BAB14337B5D}" type="slidenum">
              <a:rPr lang="en-US" altLang="zh-TW" sz="3200"/>
              <a:pPr>
                <a:spcBef>
                  <a:spcPct val="0"/>
                </a:spcBef>
                <a:buFontTx/>
                <a:buNone/>
              </a:pPr>
              <a:t>11</a:t>
            </a:fld>
            <a:endParaRPr lang="en-US" altLang="zh-TW" sz="3200"/>
          </a:p>
        </p:txBody>
      </p:sp>
      <p:sp>
        <p:nvSpPr>
          <p:cNvPr id="25603" name="Text Box 2"/>
          <p:cNvSpPr txBox="1">
            <a:spLocks noChangeArrowheads="1"/>
          </p:cNvSpPr>
          <p:nvPr/>
        </p:nvSpPr>
        <p:spPr bwMode="auto">
          <a:xfrm>
            <a:off x="0" y="520700"/>
            <a:ext cx="18291175" cy="10795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一、建立國土計畫體系，確認國土計畫優位</a:t>
            </a:r>
          </a:p>
        </p:txBody>
      </p:sp>
      <p:sp>
        <p:nvSpPr>
          <p:cNvPr id="25604" name="Rectangle 38"/>
          <p:cNvSpPr>
            <a:spLocks noChangeArrowheads="1"/>
          </p:cNvSpPr>
          <p:nvPr/>
        </p:nvSpPr>
        <p:spPr bwMode="auto">
          <a:xfrm>
            <a:off x="501650" y="4914900"/>
            <a:ext cx="11669713" cy="80470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25605" name="Rectangle 37"/>
          <p:cNvSpPr>
            <a:spLocks noChangeArrowheads="1"/>
          </p:cNvSpPr>
          <p:nvPr/>
        </p:nvSpPr>
        <p:spPr bwMode="auto">
          <a:xfrm>
            <a:off x="12457113" y="4914900"/>
            <a:ext cx="5186362" cy="8047038"/>
          </a:xfrm>
          <a:prstGeom prst="rect">
            <a:avLst/>
          </a:prstGeom>
          <a:solidFill>
            <a:srgbClr val="EAEAEA"/>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25606" name="Text Box 8"/>
          <p:cNvSpPr txBox="1">
            <a:spLocks noChangeArrowheads="1"/>
          </p:cNvSpPr>
          <p:nvPr/>
        </p:nvSpPr>
        <p:spPr bwMode="auto">
          <a:xfrm>
            <a:off x="6840538" y="7100888"/>
            <a:ext cx="4606925" cy="1492250"/>
          </a:xfrm>
          <a:prstGeom prst="rect">
            <a:avLst/>
          </a:prstGeom>
          <a:solidFill>
            <a:srgbClr val="FFFF66"/>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全真粗黑體" pitchFamily="49" charset="-120"/>
                <a:ea typeface="全真粗黑體" pitchFamily="49" charset="-120"/>
              </a:rPr>
              <a:t>全國區域計畫</a:t>
            </a:r>
          </a:p>
          <a:p>
            <a:pPr algn="ctr" eaLnBrk="1" hangingPunct="1">
              <a:spcBef>
                <a:spcPct val="50000"/>
              </a:spcBef>
              <a:buFontTx/>
              <a:buNone/>
            </a:pPr>
            <a:r>
              <a:rPr lang="en-US" altLang="zh-TW" sz="2400">
                <a:ea typeface="全真粗黑體" pitchFamily="49" charset="-120"/>
              </a:rPr>
              <a:t>(</a:t>
            </a:r>
            <a:r>
              <a:rPr lang="zh-TW" altLang="en-US" sz="2400">
                <a:ea typeface="全真粗黑體" pitchFamily="49" charset="-120"/>
              </a:rPr>
              <a:t>都會區域</a:t>
            </a:r>
            <a:r>
              <a:rPr lang="en-US" altLang="zh-TW" sz="2400">
                <a:ea typeface="全真粗黑體" pitchFamily="49" charset="-120"/>
              </a:rPr>
              <a:t>+</a:t>
            </a:r>
            <a:r>
              <a:rPr lang="zh-TW" altLang="en-US" sz="2400">
                <a:ea typeface="全真粗黑體" pitchFamily="49" charset="-120"/>
              </a:rPr>
              <a:t>特定區域</a:t>
            </a:r>
            <a:r>
              <a:rPr lang="en-US" altLang="zh-TW" sz="2400">
                <a:ea typeface="全真粗黑體" pitchFamily="49" charset="-120"/>
              </a:rPr>
              <a:t>)</a:t>
            </a:r>
          </a:p>
        </p:txBody>
      </p:sp>
      <p:sp>
        <p:nvSpPr>
          <p:cNvPr id="25607" name="Text Box 9"/>
          <p:cNvSpPr txBox="1">
            <a:spLocks noChangeArrowheads="1"/>
          </p:cNvSpPr>
          <p:nvPr/>
        </p:nvSpPr>
        <p:spPr bwMode="auto">
          <a:xfrm>
            <a:off x="12888913" y="7100888"/>
            <a:ext cx="4608512" cy="1492250"/>
          </a:xfrm>
          <a:prstGeom prst="rect">
            <a:avLst/>
          </a:prstGeom>
          <a:solidFill>
            <a:srgbClr val="FFFF66"/>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全真粗黑體" pitchFamily="49" charset="-120"/>
                <a:ea typeface="全真粗黑體" pitchFamily="49" charset="-120"/>
              </a:rPr>
              <a:t>全國國土計畫</a:t>
            </a:r>
          </a:p>
          <a:p>
            <a:pPr algn="ctr" eaLnBrk="1" hangingPunct="1">
              <a:spcBef>
                <a:spcPct val="50000"/>
              </a:spcBef>
              <a:buFontTx/>
              <a:buNone/>
            </a:pPr>
            <a:r>
              <a:rPr lang="en-US" altLang="zh-TW" sz="2400">
                <a:latin typeface="全真粗黑體" pitchFamily="49" charset="-120"/>
                <a:ea typeface="全真粗黑體" pitchFamily="49" charset="-120"/>
              </a:rPr>
              <a:t>(</a:t>
            </a:r>
            <a:r>
              <a:rPr lang="zh-TW" altLang="en-US" sz="2400">
                <a:latin typeface="全真粗黑體" pitchFamily="49" charset="-120"/>
                <a:ea typeface="全真粗黑體" pitchFamily="49" charset="-120"/>
              </a:rPr>
              <a:t>都會區域</a:t>
            </a:r>
            <a:r>
              <a:rPr lang="en-US" altLang="zh-TW" sz="2400">
                <a:latin typeface="全真粗黑體" pitchFamily="49" charset="-120"/>
                <a:ea typeface="全真粗黑體" pitchFamily="49" charset="-120"/>
              </a:rPr>
              <a:t>+</a:t>
            </a:r>
            <a:r>
              <a:rPr lang="zh-TW" altLang="en-US" sz="2400">
                <a:latin typeface="全真粗黑體" pitchFamily="49" charset="-120"/>
                <a:ea typeface="全真粗黑體" pitchFamily="49" charset="-120"/>
              </a:rPr>
              <a:t>特定區域</a:t>
            </a:r>
            <a:r>
              <a:rPr lang="en-US" altLang="zh-TW" sz="2400">
                <a:latin typeface="全真粗黑體" pitchFamily="49" charset="-120"/>
                <a:ea typeface="全真粗黑體" pitchFamily="49" charset="-120"/>
              </a:rPr>
              <a:t>)</a:t>
            </a:r>
          </a:p>
        </p:txBody>
      </p:sp>
      <p:sp>
        <p:nvSpPr>
          <p:cNvPr id="25608" name="Text Box 10"/>
          <p:cNvSpPr txBox="1">
            <a:spLocks noChangeArrowheads="1"/>
          </p:cNvSpPr>
          <p:nvPr/>
        </p:nvSpPr>
        <p:spPr bwMode="auto">
          <a:xfrm>
            <a:off x="6843713" y="10101263"/>
            <a:ext cx="4606925" cy="1406525"/>
          </a:xfrm>
          <a:prstGeom prst="rect">
            <a:avLst/>
          </a:prstGeom>
          <a:solidFill>
            <a:srgbClr val="CCFF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latin typeface="全真粗黑體" pitchFamily="49" charset="-120"/>
                <a:ea typeface="全真粗黑體" pitchFamily="49" charset="-120"/>
              </a:rPr>
              <a:t>直轄市、縣</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市</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區域計畫</a:t>
            </a:r>
          </a:p>
        </p:txBody>
      </p:sp>
      <p:sp>
        <p:nvSpPr>
          <p:cNvPr id="25609" name="Text Box 11"/>
          <p:cNvSpPr txBox="1">
            <a:spLocks noChangeArrowheads="1"/>
          </p:cNvSpPr>
          <p:nvPr/>
        </p:nvSpPr>
        <p:spPr bwMode="auto">
          <a:xfrm>
            <a:off x="12888913" y="10101263"/>
            <a:ext cx="4608512" cy="1406525"/>
          </a:xfrm>
          <a:prstGeom prst="rect">
            <a:avLst/>
          </a:prstGeom>
          <a:solidFill>
            <a:srgbClr val="CCFF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latin typeface="全真粗黑體" pitchFamily="49" charset="-120"/>
                <a:ea typeface="全真粗黑體" pitchFamily="49" charset="-120"/>
              </a:rPr>
              <a:t>直轄市、縣</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市</a:t>
            </a:r>
            <a:r>
              <a:rPr lang="en-US" altLang="zh-TW" sz="4000">
                <a:latin typeface="全真粗黑體" pitchFamily="49" charset="-120"/>
                <a:ea typeface="全真粗黑體" pitchFamily="49" charset="-120"/>
              </a:rPr>
              <a:t>)</a:t>
            </a:r>
            <a:r>
              <a:rPr lang="zh-TW" altLang="en-US" sz="4000">
                <a:latin typeface="全真粗黑體" pitchFamily="49" charset="-120"/>
                <a:ea typeface="全真粗黑體" pitchFamily="49" charset="-120"/>
              </a:rPr>
              <a:t>國土計畫</a:t>
            </a:r>
          </a:p>
        </p:txBody>
      </p:sp>
      <p:cxnSp>
        <p:nvCxnSpPr>
          <p:cNvPr id="25610" name="AutoShape 12"/>
          <p:cNvCxnSpPr>
            <a:cxnSpLocks noChangeShapeType="1"/>
            <a:stCxn id="25606" idx="2"/>
            <a:endCxn id="25608" idx="0"/>
          </p:cNvCxnSpPr>
          <p:nvPr/>
        </p:nvCxnSpPr>
        <p:spPr bwMode="auto">
          <a:xfrm>
            <a:off x="9144000" y="8593138"/>
            <a:ext cx="3175" cy="1508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1" name="AutoShape 13"/>
          <p:cNvCxnSpPr>
            <a:cxnSpLocks noChangeShapeType="1"/>
            <a:stCxn id="25607" idx="2"/>
            <a:endCxn id="25609" idx="0"/>
          </p:cNvCxnSpPr>
          <p:nvPr/>
        </p:nvCxnSpPr>
        <p:spPr bwMode="auto">
          <a:xfrm>
            <a:off x="15193963" y="8593138"/>
            <a:ext cx="0" cy="1508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12" name="AutoShape 14"/>
          <p:cNvCxnSpPr>
            <a:cxnSpLocks noChangeShapeType="1"/>
            <a:stCxn id="25606" idx="3"/>
            <a:endCxn id="25607" idx="1"/>
          </p:cNvCxnSpPr>
          <p:nvPr/>
        </p:nvCxnSpPr>
        <p:spPr bwMode="auto">
          <a:xfrm>
            <a:off x="11447463" y="7847013"/>
            <a:ext cx="1441450" cy="0"/>
          </a:xfrm>
          <a:prstGeom prst="straightConnector1">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cxnSp>
        <p:nvCxnSpPr>
          <p:cNvPr id="25613" name="AutoShape 15"/>
          <p:cNvCxnSpPr>
            <a:cxnSpLocks noChangeShapeType="1"/>
            <a:stCxn id="25608" idx="3"/>
            <a:endCxn id="25609" idx="1"/>
          </p:cNvCxnSpPr>
          <p:nvPr/>
        </p:nvCxnSpPr>
        <p:spPr bwMode="auto">
          <a:xfrm>
            <a:off x="11450638" y="10804525"/>
            <a:ext cx="1438275" cy="0"/>
          </a:xfrm>
          <a:prstGeom prst="straightConnector1">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25614" name="Text Box 16"/>
          <p:cNvSpPr txBox="1">
            <a:spLocks noChangeArrowheads="1"/>
          </p:cNvSpPr>
          <p:nvPr/>
        </p:nvSpPr>
        <p:spPr bwMode="auto">
          <a:xfrm>
            <a:off x="11736388" y="6838950"/>
            <a:ext cx="11525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參考擬定</a:t>
            </a:r>
          </a:p>
        </p:txBody>
      </p:sp>
      <p:sp>
        <p:nvSpPr>
          <p:cNvPr id="25615" name="Text Box 17"/>
          <p:cNvSpPr txBox="1">
            <a:spLocks noChangeArrowheads="1"/>
          </p:cNvSpPr>
          <p:nvPr/>
        </p:nvSpPr>
        <p:spPr bwMode="auto">
          <a:xfrm>
            <a:off x="11736388" y="9863138"/>
            <a:ext cx="1152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參考擬定</a:t>
            </a:r>
          </a:p>
        </p:txBody>
      </p:sp>
      <p:sp>
        <p:nvSpPr>
          <p:cNvPr id="25616" name="Text Box 18"/>
          <p:cNvSpPr txBox="1">
            <a:spLocks noChangeArrowheads="1"/>
          </p:cNvSpPr>
          <p:nvPr/>
        </p:nvSpPr>
        <p:spPr bwMode="auto">
          <a:xfrm>
            <a:off x="790575" y="5934075"/>
            <a:ext cx="4611688" cy="809625"/>
          </a:xfrm>
          <a:prstGeom prst="rect">
            <a:avLst/>
          </a:prstGeom>
          <a:solidFill>
            <a:srgbClr val="0099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臺灣北部區域計畫</a:t>
            </a:r>
          </a:p>
        </p:txBody>
      </p:sp>
      <p:sp>
        <p:nvSpPr>
          <p:cNvPr id="25617" name="Text Box 19" descr="寬右斜對角線"/>
          <p:cNvSpPr txBox="1">
            <a:spLocks noChangeArrowheads="1"/>
          </p:cNvSpPr>
          <p:nvPr/>
        </p:nvSpPr>
        <p:spPr bwMode="auto">
          <a:xfrm>
            <a:off x="790575" y="10101263"/>
            <a:ext cx="4611688" cy="1409700"/>
          </a:xfrm>
          <a:prstGeom prst="rect">
            <a:avLst/>
          </a:prstGeom>
          <a:blipFill dpi="0" rotWithShape="0">
            <a:blip r:embed="rId2"/>
            <a:srcRect/>
            <a:tile tx="0" ty="0" sx="100000" sy="100000" flip="none" algn="tl"/>
          </a:blip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（無此計</a:t>
            </a:r>
            <a:r>
              <a:rPr lang="zh-TW" altLang="en-US" sz="4000">
                <a:latin typeface="全真粗黑體" pitchFamily="49" charset="-120"/>
                <a:ea typeface="全真粗黑體" pitchFamily="49" charset="-120"/>
              </a:rPr>
              <a:t>畫）</a:t>
            </a:r>
          </a:p>
        </p:txBody>
      </p:sp>
      <p:cxnSp>
        <p:nvCxnSpPr>
          <p:cNvPr id="25618" name="AutoShape 20"/>
          <p:cNvCxnSpPr>
            <a:cxnSpLocks noChangeShapeType="1"/>
            <a:stCxn id="25622" idx="2"/>
            <a:endCxn id="25617" idx="0"/>
          </p:cNvCxnSpPr>
          <p:nvPr/>
        </p:nvCxnSpPr>
        <p:spPr bwMode="auto">
          <a:xfrm>
            <a:off x="3097213" y="9863138"/>
            <a:ext cx="0" cy="2381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19" name="Text Box 21"/>
          <p:cNvSpPr txBox="1">
            <a:spLocks noChangeArrowheads="1"/>
          </p:cNvSpPr>
          <p:nvPr/>
        </p:nvSpPr>
        <p:spPr bwMode="auto">
          <a:xfrm>
            <a:off x="790575" y="6907213"/>
            <a:ext cx="4611688" cy="812800"/>
          </a:xfrm>
          <a:prstGeom prst="rect">
            <a:avLst/>
          </a:prstGeom>
          <a:solidFill>
            <a:srgbClr val="6699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臺灣中部區域計畫</a:t>
            </a:r>
          </a:p>
        </p:txBody>
      </p:sp>
      <p:sp>
        <p:nvSpPr>
          <p:cNvPr id="25620" name="Text Box 22"/>
          <p:cNvSpPr txBox="1">
            <a:spLocks noChangeArrowheads="1"/>
          </p:cNvSpPr>
          <p:nvPr/>
        </p:nvSpPr>
        <p:spPr bwMode="auto">
          <a:xfrm>
            <a:off x="790575" y="7881938"/>
            <a:ext cx="4611688" cy="809625"/>
          </a:xfrm>
          <a:prstGeom prst="rect">
            <a:avLst/>
          </a:prstGeom>
          <a:solidFill>
            <a:srgbClr val="99CC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臺灣南部區域計畫</a:t>
            </a:r>
          </a:p>
        </p:txBody>
      </p:sp>
      <p:sp>
        <p:nvSpPr>
          <p:cNvPr id="25621" name="Text Box 23"/>
          <p:cNvSpPr txBox="1">
            <a:spLocks noChangeArrowheads="1"/>
          </p:cNvSpPr>
          <p:nvPr/>
        </p:nvSpPr>
        <p:spPr bwMode="auto">
          <a:xfrm>
            <a:off x="790575" y="8856663"/>
            <a:ext cx="4611688" cy="812800"/>
          </a:xfrm>
          <a:prstGeom prst="rect">
            <a:avLst/>
          </a:prstGeom>
          <a:solidFill>
            <a:srgbClr val="CCCC00"/>
          </a:solidFill>
          <a:ln w="9525">
            <a:solidFill>
              <a:schemeClr val="bg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latin typeface="全真粗黑體" pitchFamily="49" charset="-120"/>
                <a:ea typeface="全真粗黑體" pitchFamily="49" charset="-120"/>
              </a:rPr>
              <a:t>臺灣東部區域計畫</a:t>
            </a:r>
          </a:p>
        </p:txBody>
      </p:sp>
      <p:sp>
        <p:nvSpPr>
          <p:cNvPr id="25622" name="Rectangle 24"/>
          <p:cNvSpPr>
            <a:spLocks noChangeArrowheads="1"/>
          </p:cNvSpPr>
          <p:nvPr/>
        </p:nvSpPr>
        <p:spPr bwMode="auto">
          <a:xfrm>
            <a:off x="647700" y="5829300"/>
            <a:ext cx="4897438" cy="4033838"/>
          </a:xfrm>
          <a:prstGeom prst="rect">
            <a:avLst/>
          </a:prstGeom>
          <a:noFill/>
          <a:ln w="9525">
            <a:solidFill>
              <a:schemeClr val="bg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全真粗黑體" pitchFamily="49" charset="-120"/>
            </a:endParaRPr>
          </a:p>
        </p:txBody>
      </p:sp>
      <p:sp>
        <p:nvSpPr>
          <p:cNvPr id="25623" name="Text Box 25"/>
          <p:cNvSpPr txBox="1">
            <a:spLocks noChangeArrowheads="1"/>
          </p:cNvSpPr>
          <p:nvPr/>
        </p:nvSpPr>
        <p:spPr bwMode="auto">
          <a:xfrm>
            <a:off x="790575" y="11895138"/>
            <a:ext cx="4611688" cy="809625"/>
          </a:xfrm>
          <a:prstGeom prst="rect">
            <a:avLst/>
          </a:prstGeom>
          <a:solidFill>
            <a:srgbClr val="99CC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都市計</a:t>
            </a:r>
            <a:r>
              <a:rPr lang="zh-TW" altLang="en-US" sz="4000">
                <a:latin typeface="全真粗黑體" pitchFamily="49" charset="-120"/>
                <a:ea typeface="全真粗黑體" pitchFamily="49" charset="-120"/>
              </a:rPr>
              <a:t>畫</a:t>
            </a:r>
          </a:p>
        </p:txBody>
      </p:sp>
      <p:cxnSp>
        <p:nvCxnSpPr>
          <p:cNvPr id="25624" name="AutoShape 26"/>
          <p:cNvCxnSpPr>
            <a:cxnSpLocks noChangeShapeType="1"/>
            <a:stCxn id="25617" idx="2"/>
            <a:endCxn id="25623" idx="0"/>
          </p:cNvCxnSpPr>
          <p:nvPr/>
        </p:nvCxnSpPr>
        <p:spPr bwMode="auto">
          <a:xfrm>
            <a:off x="3097213" y="11510963"/>
            <a:ext cx="0" cy="384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25" name="AutoShape 27"/>
          <p:cNvCxnSpPr>
            <a:cxnSpLocks noChangeShapeType="1"/>
            <a:stCxn id="25622" idx="3"/>
            <a:endCxn id="25606" idx="1"/>
          </p:cNvCxnSpPr>
          <p:nvPr/>
        </p:nvCxnSpPr>
        <p:spPr bwMode="auto">
          <a:xfrm>
            <a:off x="5545138" y="7847013"/>
            <a:ext cx="12954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26" name="Text Box 28"/>
          <p:cNvSpPr txBox="1">
            <a:spLocks noChangeArrowheads="1"/>
          </p:cNvSpPr>
          <p:nvPr/>
        </p:nvSpPr>
        <p:spPr bwMode="auto">
          <a:xfrm>
            <a:off x="6840538" y="11895138"/>
            <a:ext cx="4610100" cy="809625"/>
          </a:xfrm>
          <a:prstGeom prst="rect">
            <a:avLst/>
          </a:prstGeom>
          <a:solidFill>
            <a:srgbClr val="99CC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都市計</a:t>
            </a:r>
            <a:r>
              <a:rPr lang="zh-TW" altLang="en-US" sz="4000">
                <a:latin typeface="全真粗黑體" pitchFamily="49" charset="-120"/>
                <a:ea typeface="全真粗黑體" pitchFamily="49" charset="-120"/>
              </a:rPr>
              <a:t>畫</a:t>
            </a:r>
          </a:p>
        </p:txBody>
      </p:sp>
      <p:sp>
        <p:nvSpPr>
          <p:cNvPr id="25627" name="Text Box 29"/>
          <p:cNvSpPr txBox="1">
            <a:spLocks noChangeArrowheads="1"/>
          </p:cNvSpPr>
          <p:nvPr/>
        </p:nvSpPr>
        <p:spPr bwMode="auto">
          <a:xfrm>
            <a:off x="12888913" y="11895138"/>
            <a:ext cx="4611687" cy="809625"/>
          </a:xfrm>
          <a:prstGeom prst="rect">
            <a:avLst/>
          </a:prstGeom>
          <a:solidFill>
            <a:srgbClr val="99CCFF"/>
          </a:solidFill>
          <a:ln w="9525">
            <a:solidFill>
              <a:schemeClr val="tx1"/>
            </a:solidFill>
            <a:miter lim="800000"/>
            <a:headEnd/>
            <a:tailEnd/>
          </a:ln>
        </p:spPr>
        <p:txBody>
          <a:bodyPr lIns="182520" tIns="91239" rIns="182520" bIns="9123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latin typeface="全真粗黑體" pitchFamily="49" charset="-120"/>
                <a:ea typeface="全真粗黑體" pitchFamily="49" charset="-120"/>
              </a:rPr>
              <a:t>都市計</a:t>
            </a:r>
            <a:r>
              <a:rPr lang="zh-TW" altLang="en-US" sz="4000">
                <a:latin typeface="全真粗黑體" pitchFamily="49" charset="-120"/>
                <a:ea typeface="全真粗黑體" pitchFamily="49" charset="-120"/>
              </a:rPr>
              <a:t>畫</a:t>
            </a:r>
          </a:p>
        </p:txBody>
      </p:sp>
      <p:cxnSp>
        <p:nvCxnSpPr>
          <p:cNvPr id="25628" name="AutoShape 30"/>
          <p:cNvCxnSpPr>
            <a:cxnSpLocks noChangeShapeType="1"/>
            <a:stCxn id="25617" idx="3"/>
            <a:endCxn id="25608" idx="1"/>
          </p:cNvCxnSpPr>
          <p:nvPr/>
        </p:nvCxnSpPr>
        <p:spPr bwMode="auto">
          <a:xfrm flipV="1">
            <a:off x="5402263" y="10804525"/>
            <a:ext cx="1441450" cy="1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629" name="AutoShape 31"/>
          <p:cNvCxnSpPr>
            <a:cxnSpLocks noChangeShapeType="1"/>
            <a:stCxn id="25608" idx="2"/>
            <a:endCxn id="25626" idx="0"/>
          </p:cNvCxnSpPr>
          <p:nvPr/>
        </p:nvCxnSpPr>
        <p:spPr bwMode="auto">
          <a:xfrm rot="5400000">
            <a:off x="8952707" y="11700669"/>
            <a:ext cx="387350" cy="158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5630" name="AutoShape 32"/>
          <p:cNvCxnSpPr>
            <a:cxnSpLocks noChangeShapeType="1"/>
            <a:stCxn id="25609" idx="2"/>
            <a:endCxn id="25627" idx="0"/>
          </p:cNvCxnSpPr>
          <p:nvPr/>
        </p:nvCxnSpPr>
        <p:spPr bwMode="auto">
          <a:xfrm>
            <a:off x="15193963" y="11507788"/>
            <a:ext cx="1587" cy="3873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631" name="Text Box 33"/>
          <p:cNvSpPr txBox="1">
            <a:spLocks noChangeArrowheads="1"/>
          </p:cNvSpPr>
          <p:nvPr/>
        </p:nvSpPr>
        <p:spPr bwMode="auto">
          <a:xfrm>
            <a:off x="5256213" y="7272338"/>
            <a:ext cx="1730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整合</a:t>
            </a:r>
          </a:p>
        </p:txBody>
      </p:sp>
      <p:sp>
        <p:nvSpPr>
          <p:cNvPr id="25632" name="Text Box 34"/>
          <p:cNvSpPr txBox="1">
            <a:spLocks noChangeArrowheads="1"/>
          </p:cNvSpPr>
          <p:nvPr/>
        </p:nvSpPr>
        <p:spPr bwMode="auto">
          <a:xfrm>
            <a:off x="5341938" y="10180638"/>
            <a:ext cx="1730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400">
                <a:latin typeface="全真粗黑體" pitchFamily="49" charset="-120"/>
                <a:ea typeface="全真粗黑體" pitchFamily="49" charset="-120"/>
              </a:rPr>
              <a:t>新增</a:t>
            </a:r>
          </a:p>
        </p:txBody>
      </p:sp>
      <p:sp>
        <p:nvSpPr>
          <p:cNvPr id="25633" name="Text Box 35"/>
          <p:cNvSpPr txBox="1">
            <a:spLocks noChangeArrowheads="1"/>
          </p:cNvSpPr>
          <p:nvPr/>
        </p:nvSpPr>
        <p:spPr bwMode="auto">
          <a:xfrm>
            <a:off x="0" y="4965700"/>
            <a:ext cx="182911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過去</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　　　　　　　　　</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現在</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　　　　　　　　　</a:t>
            </a:r>
            <a:r>
              <a:rPr lang="en-US" altLang="zh-TW" sz="4000">
                <a:solidFill>
                  <a:schemeClr val="bg2"/>
                </a:solidFill>
                <a:latin typeface="全真超特黑" pitchFamily="49" charset="-120"/>
                <a:ea typeface="全真超特黑" pitchFamily="49" charset="-120"/>
              </a:rPr>
              <a:t>【</a:t>
            </a:r>
            <a:r>
              <a:rPr lang="zh-TW" altLang="en-US" sz="4000">
                <a:solidFill>
                  <a:schemeClr val="bg2"/>
                </a:solidFill>
                <a:latin typeface="全真超特黑" pitchFamily="49" charset="-120"/>
                <a:ea typeface="全真超特黑" pitchFamily="49" charset="-120"/>
              </a:rPr>
              <a:t>未來</a:t>
            </a:r>
            <a:r>
              <a:rPr lang="en-US" altLang="zh-TW" sz="4000">
                <a:solidFill>
                  <a:schemeClr val="bg2"/>
                </a:solidFill>
                <a:latin typeface="全真超特黑" pitchFamily="49" charset="-120"/>
                <a:ea typeface="全真超特黑" pitchFamily="49" charset="-120"/>
              </a:rPr>
              <a:t>】</a:t>
            </a:r>
          </a:p>
        </p:txBody>
      </p:sp>
      <p:sp>
        <p:nvSpPr>
          <p:cNvPr id="25634" name="Text Box 39"/>
          <p:cNvSpPr txBox="1">
            <a:spLocks noChangeArrowheads="1"/>
          </p:cNvSpPr>
          <p:nvPr/>
        </p:nvSpPr>
        <p:spPr bwMode="auto">
          <a:xfrm>
            <a:off x="2663825" y="12746038"/>
            <a:ext cx="734853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4000">
                <a:solidFill>
                  <a:schemeClr val="bg2"/>
                </a:solidFill>
                <a:ea typeface="全真超特黑" pitchFamily="49" charset="-120"/>
              </a:rPr>
              <a:t>《</a:t>
            </a:r>
            <a:r>
              <a:rPr lang="zh-TW" altLang="en-US" sz="4000">
                <a:solidFill>
                  <a:schemeClr val="bg2"/>
                </a:solidFill>
                <a:ea typeface="全真超特黑" pitchFamily="49" charset="-120"/>
              </a:rPr>
              <a:t>區域計畫法</a:t>
            </a:r>
            <a:r>
              <a:rPr lang="en-US" altLang="zh-TW" sz="4000">
                <a:solidFill>
                  <a:schemeClr val="bg2"/>
                </a:solidFill>
                <a:ea typeface="全真超特黑" pitchFamily="49" charset="-120"/>
              </a:rPr>
              <a:t>》</a:t>
            </a:r>
          </a:p>
        </p:txBody>
      </p:sp>
      <p:sp>
        <p:nvSpPr>
          <p:cNvPr id="25635" name="Text Box 40"/>
          <p:cNvSpPr txBox="1">
            <a:spLocks noChangeArrowheads="1"/>
          </p:cNvSpPr>
          <p:nvPr/>
        </p:nvSpPr>
        <p:spPr bwMode="auto">
          <a:xfrm>
            <a:off x="12599988" y="12746038"/>
            <a:ext cx="490061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4000">
                <a:solidFill>
                  <a:srgbClr val="FF0000"/>
                </a:solidFill>
                <a:ea typeface="全真超特黑" pitchFamily="49" charset="-120"/>
              </a:rPr>
              <a:t>《</a:t>
            </a:r>
            <a:r>
              <a:rPr lang="zh-TW" altLang="en-US" sz="4000">
                <a:solidFill>
                  <a:srgbClr val="FF0000"/>
                </a:solidFill>
                <a:ea typeface="全真超特黑" pitchFamily="49" charset="-120"/>
              </a:rPr>
              <a:t>國土計畫法</a:t>
            </a:r>
            <a:r>
              <a:rPr lang="en-US" altLang="zh-TW" sz="4000">
                <a:solidFill>
                  <a:srgbClr val="FF0000"/>
                </a:solidFill>
                <a:ea typeface="全真超特黑" pitchFamily="49" charset="-120"/>
              </a:rPr>
              <a:t>》</a:t>
            </a:r>
          </a:p>
        </p:txBody>
      </p:sp>
      <p:sp>
        <p:nvSpPr>
          <p:cNvPr id="25636" name="Text Box 35"/>
          <p:cNvSpPr txBox="1">
            <a:spLocks noChangeArrowheads="1"/>
          </p:cNvSpPr>
          <p:nvPr/>
        </p:nvSpPr>
        <p:spPr bwMode="auto">
          <a:xfrm>
            <a:off x="644525" y="1965325"/>
            <a:ext cx="1699895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國土計畫法公告實施後，主管機關應擬定「全國國土計畫」及「直轄市、縣（市）國土計畫」，取代現行區域計畫。直轄市、縣（市）國土計畫應遵循全國國土計畫，建立二層級空間計畫體系。</a:t>
            </a:r>
            <a:r>
              <a:rPr lang="en-US" altLang="zh-TW" sz="4000">
                <a:ea typeface="全真粗黑體" pitchFamily="49" charset="-120"/>
              </a:rPr>
              <a:t>(</a:t>
            </a:r>
            <a:r>
              <a:rPr lang="en-US" altLang="zh-TW" sz="4000">
                <a:ea typeface="全真粗黑體" pitchFamily="49" charset="-120"/>
                <a:cs typeface="Arial" pitchFamily="34" charset="0"/>
              </a:rPr>
              <a:t>§8</a:t>
            </a:r>
            <a:r>
              <a:rPr lang="en-US" altLang="zh-TW" sz="4000">
                <a:ea typeface="全真粗黑體" pitchFamily="49" charset="-120"/>
              </a:rPr>
              <a:t>)</a:t>
            </a:r>
          </a:p>
          <a:p>
            <a:pPr algn="just" eaLnBrk="1" hangingPunct="1">
              <a:spcBef>
                <a:spcPct val="30000"/>
              </a:spcBef>
              <a:buFont typeface="Wingdings" pitchFamily="2" charset="2"/>
              <a:buChar char="n"/>
            </a:pPr>
            <a:r>
              <a:rPr lang="zh-TW" altLang="en-US" sz="4000">
                <a:ea typeface="全真粗黑體" pitchFamily="49" charset="-120"/>
              </a:rPr>
              <a:t>必要時，得擬定都會區域或特定區域計畫，納入全國國土計畫。 </a:t>
            </a:r>
            <a:r>
              <a:rPr lang="en-US" altLang="zh-TW" sz="4000">
                <a:ea typeface="全真粗黑體" pitchFamily="49" charset="-120"/>
              </a:rPr>
              <a:t>(§9)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D1B8420-37FA-4E64-A983-A8BBC69C3A0A}" type="slidenum">
              <a:rPr lang="en-US" altLang="zh-TW" sz="3200"/>
              <a:pPr>
                <a:spcBef>
                  <a:spcPct val="0"/>
                </a:spcBef>
                <a:buFontTx/>
                <a:buNone/>
              </a:pPr>
              <a:t>12</a:t>
            </a:fld>
            <a:endParaRPr lang="en-US" altLang="zh-TW" sz="3200"/>
          </a:p>
        </p:txBody>
      </p:sp>
      <p:sp>
        <p:nvSpPr>
          <p:cNvPr id="26627" name="Text Box 2"/>
          <p:cNvSpPr txBox="1">
            <a:spLocks noChangeArrowheads="1"/>
          </p:cNvSpPr>
          <p:nvPr/>
        </p:nvSpPr>
        <p:spPr bwMode="auto">
          <a:xfrm>
            <a:off x="0" y="520700"/>
            <a:ext cx="18291175" cy="10795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一、建立國土計畫體系，確認國土計畫優位</a:t>
            </a:r>
          </a:p>
        </p:txBody>
      </p:sp>
      <p:sp>
        <p:nvSpPr>
          <p:cNvPr id="26628" name="Rectangle 3"/>
          <p:cNvSpPr>
            <a:spLocks noChangeArrowheads="1"/>
          </p:cNvSpPr>
          <p:nvPr/>
        </p:nvSpPr>
        <p:spPr bwMode="auto">
          <a:xfrm>
            <a:off x="11945938" y="6869113"/>
            <a:ext cx="5154612" cy="6327775"/>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1" tIns="45671" rIns="91321" bIns="45671"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26629" name="Rectangle 4"/>
          <p:cNvSpPr>
            <a:spLocks noChangeArrowheads="1"/>
          </p:cNvSpPr>
          <p:nvPr/>
        </p:nvSpPr>
        <p:spPr bwMode="auto">
          <a:xfrm>
            <a:off x="1079500" y="6869113"/>
            <a:ext cx="5154613" cy="6327775"/>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1" tIns="45671" rIns="91321" bIns="45671"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26630" name="Rectangle 5"/>
          <p:cNvSpPr>
            <a:spLocks noChangeArrowheads="1"/>
          </p:cNvSpPr>
          <p:nvPr/>
        </p:nvSpPr>
        <p:spPr bwMode="auto">
          <a:xfrm>
            <a:off x="6510338" y="6869113"/>
            <a:ext cx="5156200" cy="6327775"/>
          </a:xfrm>
          <a:prstGeom prst="rect">
            <a:avLst/>
          </a:prstGeom>
          <a:solidFill>
            <a:srgbClr val="DDDDDD"/>
          </a:soli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1" tIns="45671" rIns="91321" bIns="45671"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26631" name="Text Box 6"/>
          <p:cNvSpPr txBox="1">
            <a:spLocks noChangeArrowheads="1"/>
          </p:cNvSpPr>
          <p:nvPr/>
        </p:nvSpPr>
        <p:spPr bwMode="auto">
          <a:xfrm>
            <a:off x="6996113" y="7240588"/>
            <a:ext cx="4124325" cy="1384300"/>
          </a:xfrm>
          <a:prstGeom prst="rect">
            <a:avLst/>
          </a:prstGeom>
          <a:solidFill>
            <a:srgbClr val="99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全國國土計畫</a:t>
            </a:r>
          </a:p>
        </p:txBody>
      </p:sp>
      <p:sp>
        <p:nvSpPr>
          <p:cNvPr id="26632" name="Text Box 7"/>
          <p:cNvSpPr txBox="1">
            <a:spLocks noChangeArrowheads="1"/>
          </p:cNvSpPr>
          <p:nvPr/>
        </p:nvSpPr>
        <p:spPr bwMode="auto">
          <a:xfrm>
            <a:off x="6992938" y="9688513"/>
            <a:ext cx="4124325" cy="1390650"/>
          </a:xfrm>
          <a:prstGeom prst="rect">
            <a:avLst/>
          </a:prstGeom>
          <a:solidFill>
            <a:schemeClr val="fo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直轄市、縣</a:t>
            </a:r>
            <a:r>
              <a:rPr lang="en-US" altLang="zh-TW" sz="4000">
                <a:ea typeface="全真粗黑體" pitchFamily="49" charset="-120"/>
              </a:rPr>
              <a:t>(</a:t>
            </a:r>
            <a:r>
              <a:rPr lang="zh-TW" altLang="en-US" sz="4000">
                <a:ea typeface="全真粗黑體" pitchFamily="49" charset="-120"/>
              </a:rPr>
              <a:t>市</a:t>
            </a:r>
            <a:r>
              <a:rPr lang="en-US" altLang="zh-TW" sz="4000">
                <a:ea typeface="全真粗黑體" pitchFamily="49" charset="-120"/>
              </a:rPr>
              <a:t>)</a:t>
            </a:r>
            <a:r>
              <a:rPr lang="zh-TW" altLang="en-US" sz="4000">
                <a:ea typeface="全真粗黑體" pitchFamily="49" charset="-120"/>
              </a:rPr>
              <a:t>國土計畫</a:t>
            </a:r>
          </a:p>
        </p:txBody>
      </p:sp>
      <p:cxnSp>
        <p:nvCxnSpPr>
          <p:cNvPr id="26633" name="AutoShape 8"/>
          <p:cNvCxnSpPr>
            <a:cxnSpLocks noChangeShapeType="1"/>
            <a:stCxn id="26631" idx="2"/>
            <a:endCxn id="26632" idx="0"/>
          </p:cNvCxnSpPr>
          <p:nvPr/>
        </p:nvCxnSpPr>
        <p:spPr bwMode="auto">
          <a:xfrm rot="5400000">
            <a:off x="8524875" y="9155113"/>
            <a:ext cx="1063625" cy="31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4" name="AutoShape 9"/>
          <p:cNvCxnSpPr>
            <a:cxnSpLocks noChangeShapeType="1"/>
            <a:stCxn id="26631" idx="2"/>
            <a:endCxn id="26639" idx="0"/>
          </p:cNvCxnSpPr>
          <p:nvPr/>
        </p:nvCxnSpPr>
        <p:spPr bwMode="auto">
          <a:xfrm rot="16200000" flipH="1">
            <a:off x="11614944" y="6068219"/>
            <a:ext cx="384175" cy="5497513"/>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5" name="AutoShape 10"/>
          <p:cNvCxnSpPr>
            <a:cxnSpLocks noChangeShapeType="1"/>
            <a:stCxn id="26632" idx="2"/>
            <a:endCxn id="26638" idx="0"/>
          </p:cNvCxnSpPr>
          <p:nvPr/>
        </p:nvCxnSpPr>
        <p:spPr bwMode="auto">
          <a:xfrm rot="5400000">
            <a:off x="6122987" y="8651876"/>
            <a:ext cx="504825" cy="5359400"/>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36" name="AutoShape 11"/>
          <p:cNvCxnSpPr>
            <a:cxnSpLocks noChangeShapeType="1"/>
            <a:stCxn id="26631" idx="2"/>
            <a:endCxn id="26637" idx="0"/>
          </p:cNvCxnSpPr>
          <p:nvPr/>
        </p:nvCxnSpPr>
        <p:spPr bwMode="auto">
          <a:xfrm rot="5400000">
            <a:off x="6186487" y="6130926"/>
            <a:ext cx="377825" cy="5365750"/>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37" name="Text Box 12"/>
          <p:cNvSpPr txBox="1">
            <a:spLocks noChangeArrowheads="1"/>
          </p:cNvSpPr>
          <p:nvPr/>
        </p:nvSpPr>
        <p:spPr bwMode="auto">
          <a:xfrm>
            <a:off x="1628775" y="9002713"/>
            <a:ext cx="4125913" cy="1390650"/>
          </a:xfrm>
          <a:prstGeom prst="rect">
            <a:avLst/>
          </a:prstGeom>
          <a:solidFill>
            <a:srgbClr val="FFFF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國家公園計畫</a:t>
            </a:r>
          </a:p>
        </p:txBody>
      </p:sp>
      <p:sp>
        <p:nvSpPr>
          <p:cNvPr id="26638" name="Text Box 13"/>
          <p:cNvSpPr txBox="1">
            <a:spLocks noChangeArrowheads="1"/>
          </p:cNvSpPr>
          <p:nvPr/>
        </p:nvSpPr>
        <p:spPr bwMode="auto">
          <a:xfrm>
            <a:off x="1631950" y="11583988"/>
            <a:ext cx="4125913" cy="1387475"/>
          </a:xfrm>
          <a:prstGeom prst="rect">
            <a:avLst/>
          </a:prstGeom>
          <a:solidFill>
            <a:srgbClr val="FFCC0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都市計</a:t>
            </a:r>
            <a:r>
              <a:rPr lang="zh-TW" altLang="en-US" sz="4000">
                <a:ea typeface="全真粗黑體" pitchFamily="49" charset="-120"/>
              </a:rPr>
              <a:t>畫</a:t>
            </a:r>
          </a:p>
        </p:txBody>
      </p:sp>
      <p:sp>
        <p:nvSpPr>
          <p:cNvPr id="26639" name="Text Box 14"/>
          <p:cNvSpPr txBox="1">
            <a:spLocks noChangeArrowheads="1"/>
          </p:cNvSpPr>
          <p:nvPr/>
        </p:nvSpPr>
        <p:spPr bwMode="auto">
          <a:xfrm>
            <a:off x="12492038" y="9009063"/>
            <a:ext cx="4125912" cy="1390650"/>
          </a:xfrm>
          <a:prstGeom prst="rect">
            <a:avLst/>
          </a:prstGeom>
          <a:solidFill>
            <a:srgbClr val="99CC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中央部門計畫</a:t>
            </a:r>
          </a:p>
        </p:txBody>
      </p:sp>
      <p:sp>
        <p:nvSpPr>
          <p:cNvPr id="26640" name="Text Box 15"/>
          <p:cNvSpPr txBox="1">
            <a:spLocks noChangeArrowheads="1"/>
          </p:cNvSpPr>
          <p:nvPr/>
        </p:nvSpPr>
        <p:spPr bwMode="auto">
          <a:xfrm>
            <a:off x="12495213" y="11590338"/>
            <a:ext cx="4125912" cy="1387475"/>
          </a:xfrm>
          <a:prstGeom prst="rect">
            <a:avLst/>
          </a:prstGeom>
          <a:solidFill>
            <a:srgbClr val="6699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地方部</a:t>
            </a:r>
            <a:r>
              <a:rPr lang="zh-TW" altLang="en-US" sz="4000">
                <a:ea typeface="全真粗黑體" pitchFamily="49" charset="-120"/>
              </a:rPr>
              <a:t>門計畫</a:t>
            </a:r>
          </a:p>
        </p:txBody>
      </p:sp>
      <p:cxnSp>
        <p:nvCxnSpPr>
          <p:cNvPr id="26641" name="AutoShape 16"/>
          <p:cNvCxnSpPr>
            <a:cxnSpLocks noChangeShapeType="1"/>
            <a:stCxn id="26632" idx="2"/>
            <a:endCxn id="26640" idx="0"/>
          </p:cNvCxnSpPr>
          <p:nvPr/>
        </p:nvCxnSpPr>
        <p:spPr bwMode="auto">
          <a:xfrm rot="16200000" flipH="1">
            <a:off x="11551444" y="8582819"/>
            <a:ext cx="511175" cy="5503863"/>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2" name="AutoShape 17"/>
          <p:cNvSpPr>
            <a:spLocks noChangeArrowheads="1"/>
          </p:cNvSpPr>
          <p:nvPr/>
        </p:nvSpPr>
        <p:spPr bwMode="auto">
          <a:xfrm>
            <a:off x="7158038" y="5851525"/>
            <a:ext cx="3768725" cy="1125538"/>
          </a:xfrm>
          <a:prstGeom prst="roundRect">
            <a:avLst>
              <a:gd name="adj" fmla="val 50000"/>
            </a:avLst>
          </a:prstGeom>
          <a:solidFill>
            <a:srgbClr val="0099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ea typeface="全真粗黑體" pitchFamily="49" charset="-120"/>
              </a:rPr>
              <a:t>國土計畫系統</a:t>
            </a:r>
          </a:p>
        </p:txBody>
      </p:sp>
      <p:sp>
        <p:nvSpPr>
          <p:cNvPr id="26643" name="AutoShape 18"/>
          <p:cNvSpPr>
            <a:spLocks noChangeArrowheads="1"/>
          </p:cNvSpPr>
          <p:nvPr/>
        </p:nvSpPr>
        <p:spPr bwMode="auto">
          <a:xfrm>
            <a:off x="12784138" y="5851525"/>
            <a:ext cx="3773487" cy="1125538"/>
          </a:xfrm>
          <a:prstGeom prst="roundRect">
            <a:avLst>
              <a:gd name="adj" fmla="val 50000"/>
            </a:avLst>
          </a:prstGeom>
          <a:solidFill>
            <a:srgbClr val="0000FF"/>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ea typeface="全真粗黑體" pitchFamily="49" charset="-120"/>
              </a:rPr>
              <a:t>部門計畫系統</a:t>
            </a:r>
          </a:p>
        </p:txBody>
      </p:sp>
      <p:sp>
        <p:nvSpPr>
          <p:cNvPr id="26644" name="AutoShape 19"/>
          <p:cNvSpPr>
            <a:spLocks noChangeArrowheads="1"/>
          </p:cNvSpPr>
          <p:nvPr/>
        </p:nvSpPr>
        <p:spPr bwMode="auto">
          <a:xfrm>
            <a:off x="1838325" y="5851525"/>
            <a:ext cx="3773488" cy="1125538"/>
          </a:xfrm>
          <a:prstGeom prst="roundRect">
            <a:avLst>
              <a:gd name="adj" fmla="val 50000"/>
            </a:avLst>
          </a:prstGeom>
          <a:solidFill>
            <a:srgbClr val="FF6600"/>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solidFill>
                  <a:schemeClr val="bg1"/>
                </a:solidFill>
                <a:ea typeface="全真粗黑體" pitchFamily="49" charset="-120"/>
              </a:rPr>
              <a:t>其他計畫系統</a:t>
            </a:r>
          </a:p>
        </p:txBody>
      </p:sp>
      <p:sp>
        <p:nvSpPr>
          <p:cNvPr id="26645" name="Text Box 20"/>
          <p:cNvSpPr txBox="1">
            <a:spLocks noChangeArrowheads="1"/>
          </p:cNvSpPr>
          <p:nvPr/>
        </p:nvSpPr>
        <p:spPr bwMode="auto">
          <a:xfrm>
            <a:off x="644525" y="1965325"/>
            <a:ext cx="16998950" cy="3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全真粗黑體" pitchFamily="49" charset="-120"/>
              </a:rPr>
              <a:t>現行都市計畫或國家公園計畫，應遵循國土計畫，確認國土計畫之優位性；直轄市、縣（市）國土計畫公告實施後，應限期辦理都市計畫之擬訂或變更。 </a:t>
            </a:r>
            <a:r>
              <a:rPr lang="en-US" altLang="zh-TW" sz="4000">
                <a:ea typeface="全真粗黑體" pitchFamily="49" charset="-120"/>
              </a:rPr>
              <a:t>(§8</a:t>
            </a:r>
            <a:r>
              <a:rPr lang="zh-TW" altLang="en-US" sz="4000">
                <a:ea typeface="全真粗黑體" pitchFamily="49" charset="-120"/>
              </a:rPr>
              <a:t>、</a:t>
            </a:r>
            <a:r>
              <a:rPr lang="en-US" altLang="zh-TW" sz="4000">
                <a:ea typeface="全真粗黑體" pitchFamily="49" charset="-120"/>
              </a:rPr>
              <a:t>16)</a:t>
            </a:r>
          </a:p>
          <a:p>
            <a:pPr algn="just" eaLnBrk="1" hangingPunct="1">
              <a:spcBef>
                <a:spcPct val="50000"/>
              </a:spcBef>
              <a:buFont typeface="Wingdings" pitchFamily="2" charset="2"/>
              <a:buChar char="n"/>
            </a:pPr>
            <a:r>
              <a:rPr lang="zh-TW" altLang="en-US" sz="4000">
                <a:ea typeface="全真粗黑體" pitchFamily="49" charset="-120"/>
              </a:rPr>
              <a:t>各目的事業主管機關擬訂之部門計畫應遵循國土計畫，並應於先期規劃階段，徵詢同級國土主管機關之意見。 </a:t>
            </a:r>
            <a:r>
              <a:rPr lang="en-US" altLang="zh-TW" sz="4000">
                <a:ea typeface="全真粗黑體" pitchFamily="49" charset="-120"/>
              </a:rPr>
              <a:t>(§17)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EB98361-6D54-4C99-93D1-44FC4175C0E8}" type="slidenum">
              <a:rPr lang="en-US" altLang="zh-TW" sz="3200"/>
              <a:pPr>
                <a:spcBef>
                  <a:spcPct val="0"/>
                </a:spcBef>
                <a:buFontTx/>
                <a:buNone/>
              </a:pPr>
              <a:t>13</a:t>
            </a:fld>
            <a:endParaRPr lang="en-US" altLang="zh-TW" sz="3200"/>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18314988" cy="1369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文字方塊 6"/>
          <p:cNvSpPr txBox="1">
            <a:spLocks noChangeArrowheads="1"/>
          </p:cNvSpPr>
          <p:nvPr/>
        </p:nvSpPr>
        <p:spPr bwMode="auto">
          <a:xfrm>
            <a:off x="8281988" y="12834938"/>
            <a:ext cx="9072562" cy="400050"/>
          </a:xfrm>
          <a:prstGeom prst="rect">
            <a:avLst/>
          </a:prstGeom>
          <a:solidFill>
            <a:schemeClr val="bg1"/>
          </a:solidFill>
          <a:ln w="9525">
            <a:solidFill>
              <a:schemeClr val="tx1"/>
            </a:solidFill>
            <a:miter lim="800000"/>
            <a:headEnd/>
            <a:tailEnd/>
          </a:ln>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000" b="1">
                <a:ea typeface="全真粗黑體" pitchFamily="49" charset="-120"/>
              </a:rPr>
              <a:t>摘錄自內政部營建署 城鄉發展分署</a:t>
            </a:r>
            <a:r>
              <a:rPr lang="en-US" altLang="zh-TW" sz="2000" b="1">
                <a:ea typeface="全真粗黑體" pitchFamily="49" charset="-120"/>
              </a:rPr>
              <a:t>106</a:t>
            </a:r>
            <a:r>
              <a:rPr lang="zh-TW" altLang="en-US" sz="2000" b="1">
                <a:ea typeface="全真粗黑體" pitchFamily="49" charset="-120"/>
              </a:rPr>
              <a:t>年</a:t>
            </a:r>
            <a:r>
              <a:rPr lang="en-US" altLang="zh-TW" sz="2000" b="1">
                <a:ea typeface="全真粗黑體" pitchFamily="49" charset="-120"/>
              </a:rPr>
              <a:t>9</a:t>
            </a:r>
            <a:r>
              <a:rPr lang="zh-TW" altLang="en-US" sz="2000" b="1">
                <a:ea typeface="全真粗黑體" pitchFamily="49" charset="-120"/>
              </a:rPr>
              <a:t>月</a:t>
            </a:r>
            <a:r>
              <a:rPr lang="zh-TW" altLang="en-US" sz="2000" b="1">
                <a:latin typeface="新細明體" pitchFamily="18" charset="-120"/>
              </a:rPr>
              <a:t>「全國國土計畫草案」說明會簡報</a:t>
            </a:r>
            <a:endParaRPr lang="zh-TW" altLang="en-US" sz="2000" b="1">
              <a:ea typeface="全真粗黑體" pitchFamily="49" charset="-120"/>
            </a:endParaRPr>
          </a:p>
        </p:txBody>
      </p:sp>
      <p:sp>
        <p:nvSpPr>
          <p:cNvPr id="27653" name="Text Box 33"/>
          <p:cNvSpPr txBox="1">
            <a:spLocks noChangeArrowheads="1"/>
          </p:cNvSpPr>
          <p:nvPr/>
        </p:nvSpPr>
        <p:spPr bwMode="auto">
          <a:xfrm>
            <a:off x="0" y="17463"/>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27654" name="投影片編號版面配置區 1"/>
          <p:cNvSpPr txBox="1">
            <a:spLocks/>
          </p:cNvSpPr>
          <p:nvPr/>
        </p:nvSpPr>
        <p:spPr bwMode="auto">
          <a:xfrm>
            <a:off x="12898438" y="13203238"/>
            <a:ext cx="5329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02" tIns="91067" rIns="182202" bIns="91067"/>
          <a:lstStyle>
            <a:lvl1pPr defTabSz="1828800">
              <a:spcBef>
                <a:spcPct val="20000"/>
              </a:spcBef>
              <a:buChar char="•"/>
              <a:defRPr kumimoji="1" sz="6400">
                <a:solidFill>
                  <a:schemeClr val="tx1"/>
                </a:solidFill>
                <a:latin typeface="Arial" pitchFamily="34" charset="0"/>
                <a:ea typeface="新細明體" pitchFamily="18" charset="-120"/>
              </a:defRPr>
            </a:lvl1pPr>
            <a:lvl2pPr marL="1482725" indent="-571500" defTabSz="1828800">
              <a:spcBef>
                <a:spcPct val="20000"/>
              </a:spcBef>
              <a:buChar char="–"/>
              <a:defRPr kumimoji="1" sz="5600">
                <a:solidFill>
                  <a:schemeClr val="tx1"/>
                </a:solidFill>
                <a:latin typeface="Arial" pitchFamily="34" charset="0"/>
                <a:ea typeface="新細明體" pitchFamily="18" charset="-120"/>
              </a:defRPr>
            </a:lvl2pPr>
            <a:lvl3pPr marL="2282825" indent="-457200" defTabSz="1828800">
              <a:spcBef>
                <a:spcPct val="20000"/>
              </a:spcBef>
              <a:buChar char="•"/>
              <a:defRPr kumimoji="1" sz="4800">
                <a:solidFill>
                  <a:schemeClr val="tx1"/>
                </a:solidFill>
                <a:latin typeface="Arial" pitchFamily="34" charset="0"/>
                <a:ea typeface="新細明體" pitchFamily="18" charset="-120"/>
              </a:defRPr>
            </a:lvl3pPr>
            <a:lvl4pPr marL="3195638" indent="-457200" defTabSz="1828800">
              <a:spcBef>
                <a:spcPct val="20000"/>
              </a:spcBef>
              <a:buChar char="–"/>
              <a:defRPr kumimoji="1" sz="4000">
                <a:solidFill>
                  <a:schemeClr val="tx1"/>
                </a:solidFill>
                <a:latin typeface="Arial" pitchFamily="34" charset="0"/>
                <a:ea typeface="新細明體" pitchFamily="18" charset="-120"/>
              </a:defRPr>
            </a:lvl4pPr>
            <a:lvl5pPr marL="4108450" indent="-457200" defTabSz="1828800">
              <a:spcBef>
                <a:spcPct val="20000"/>
              </a:spcBef>
              <a:buChar char="»"/>
              <a:defRPr kumimoji="1" sz="4000">
                <a:solidFill>
                  <a:schemeClr val="tx1"/>
                </a:solidFill>
                <a:latin typeface="Arial" pitchFamily="34" charset="0"/>
                <a:ea typeface="新細明體" pitchFamily="18" charset="-120"/>
              </a:defRPr>
            </a:lvl5pPr>
            <a:lvl6pPr marL="45656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6DAC5983-D3D5-4DC0-B9CA-64C4FAEDC39A}" type="slidenum">
              <a:rPr lang="en-US" altLang="zh-TW" sz="3200"/>
              <a:pPr algn="r" eaLnBrk="1" hangingPunct="1">
                <a:spcBef>
                  <a:spcPct val="0"/>
                </a:spcBef>
                <a:buFontTx/>
                <a:buNone/>
              </a:pPr>
              <a:t>13</a:t>
            </a:fld>
            <a:endParaRPr lang="en-US" altLang="zh-TW" sz="3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群組 52"/>
          <p:cNvGrpSpPr>
            <a:grpSpLocks/>
          </p:cNvGrpSpPr>
          <p:nvPr/>
        </p:nvGrpSpPr>
        <p:grpSpPr bwMode="auto">
          <a:xfrm>
            <a:off x="1800225" y="8229600"/>
            <a:ext cx="2860675" cy="2714625"/>
            <a:chOff x="714348" y="2946262"/>
            <a:chExt cx="1439863" cy="1791635"/>
          </a:xfrm>
        </p:grpSpPr>
        <p:pic>
          <p:nvPicPr>
            <p:cNvPr id="28715" name="Picture 7" descr="2_DSC8173-Sun Moon Lake, Taiwan 南投-日月潭-魚池鄉-名勝-風景區 by Harry‧黃基峰‧Taiw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 y="2946262"/>
              <a:ext cx="1428760" cy="13399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6" name="Text Box 50"/>
            <p:cNvSpPr txBox="1">
              <a:spLocks noChangeAspect="1" noChangeArrowheads="1"/>
            </p:cNvSpPr>
            <p:nvPr/>
          </p:nvSpPr>
          <p:spPr bwMode="auto">
            <a:xfrm>
              <a:off x="714348" y="4380708"/>
              <a:ext cx="1439863" cy="357189"/>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國土保育地區</a:t>
              </a:r>
            </a:p>
          </p:txBody>
        </p:sp>
      </p:grpSp>
      <p:grpSp>
        <p:nvGrpSpPr>
          <p:cNvPr id="28675" name="群組 48"/>
          <p:cNvGrpSpPr>
            <a:grpSpLocks/>
          </p:cNvGrpSpPr>
          <p:nvPr/>
        </p:nvGrpSpPr>
        <p:grpSpPr bwMode="auto">
          <a:xfrm>
            <a:off x="5911850" y="8229600"/>
            <a:ext cx="2884488" cy="2679700"/>
            <a:chOff x="2980942" y="2928934"/>
            <a:chExt cx="1450870" cy="1767113"/>
          </a:xfrm>
        </p:grpSpPr>
        <p:pic>
          <p:nvPicPr>
            <p:cNvPr id="28713" name="圖片 46" descr="YL-D5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0942" y="2928934"/>
              <a:ext cx="1428763" cy="12858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4" name="Text Box 50"/>
            <p:cNvSpPr txBox="1">
              <a:spLocks noChangeAspect="1" noChangeArrowheads="1"/>
            </p:cNvSpPr>
            <p:nvPr/>
          </p:nvSpPr>
          <p:spPr bwMode="auto">
            <a:xfrm>
              <a:off x="2991949" y="4338858"/>
              <a:ext cx="1439863" cy="357189"/>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農業發展地區</a:t>
              </a:r>
            </a:p>
          </p:txBody>
        </p:sp>
      </p:grpSp>
      <p:sp>
        <p:nvSpPr>
          <p:cNvPr id="28676" name="Arc 11"/>
          <p:cNvSpPr>
            <a:spLocks noChangeAspect="1"/>
          </p:cNvSpPr>
          <p:nvPr/>
        </p:nvSpPr>
        <p:spPr bwMode="auto">
          <a:xfrm rot="20465336" flipH="1">
            <a:off x="3216275" y="6396038"/>
            <a:ext cx="4637088" cy="3040062"/>
          </a:xfrm>
          <a:custGeom>
            <a:avLst/>
            <a:gdLst>
              <a:gd name="T0" fmla="*/ 2147483646 w 17844"/>
              <a:gd name="T1" fmla="*/ 0 h 20519"/>
              <a:gd name="T2" fmla="*/ 2147483646 w 17844"/>
              <a:gd name="T3" fmla="*/ 2147483646 h 20519"/>
              <a:gd name="T4" fmla="*/ 0 w 17844"/>
              <a:gd name="T5" fmla="*/ 2147483646 h 20519"/>
              <a:gd name="T6" fmla="*/ 0 60000 65536"/>
              <a:gd name="T7" fmla="*/ 0 60000 65536"/>
              <a:gd name="T8" fmla="*/ 0 60000 65536"/>
              <a:gd name="T9" fmla="*/ 0 w 17844"/>
              <a:gd name="T10" fmla="*/ 0 h 20519"/>
              <a:gd name="T11" fmla="*/ 17844 w 17844"/>
              <a:gd name="T12" fmla="*/ 20519 h 20519"/>
            </a:gdLst>
            <a:ahLst/>
            <a:cxnLst>
              <a:cxn ang="T6">
                <a:pos x="T0" y="T1"/>
              </a:cxn>
              <a:cxn ang="T7">
                <a:pos x="T2" y="T3"/>
              </a:cxn>
              <a:cxn ang="T8">
                <a:pos x="T4" y="T5"/>
              </a:cxn>
            </a:cxnLst>
            <a:rect l="T9" t="T10" r="T11" b="T12"/>
            <a:pathLst>
              <a:path w="17844" h="20519" fill="none" extrusionOk="0">
                <a:moveTo>
                  <a:pt x="6748" y="0"/>
                </a:moveTo>
                <a:cubicBezTo>
                  <a:pt x="11264" y="1485"/>
                  <a:pt x="15164" y="4419"/>
                  <a:pt x="17843" y="8347"/>
                </a:cubicBezTo>
              </a:path>
              <a:path w="17844" h="20519" stroke="0" extrusionOk="0">
                <a:moveTo>
                  <a:pt x="6748" y="0"/>
                </a:moveTo>
                <a:cubicBezTo>
                  <a:pt x="11264" y="1485"/>
                  <a:pt x="15164" y="4419"/>
                  <a:pt x="17843" y="8347"/>
                </a:cubicBezTo>
                <a:lnTo>
                  <a:pt x="0" y="20519"/>
                </a:lnTo>
                <a:lnTo>
                  <a:pt x="6748" y="0"/>
                </a:lnTo>
                <a:close/>
              </a:path>
            </a:pathLst>
          </a:custGeom>
          <a:noFill/>
          <a:ln w="28575">
            <a:solidFill>
              <a:srgbClr val="800080"/>
            </a:solidFill>
            <a:round/>
            <a:headEnd/>
            <a:tailEnd type="arrow" w="med" len="med"/>
          </a:ln>
          <a:extLst>
            <a:ext uri="{909E8E84-426E-40DD-AFC4-6F175D3DCCD1}">
              <a14:hiddenFill xmlns:a14="http://schemas.microsoft.com/office/drawing/2010/main">
                <a:solidFill>
                  <a:srgbClr val="FFFFFF"/>
                </a:solidFill>
              </a14:hiddenFill>
            </a:ext>
          </a:extLst>
        </p:spPr>
        <p:txBody>
          <a:bodyPr lIns="182682" tIns="91329" rIns="182682" bIns="91329"/>
          <a:lstStyle/>
          <a:p>
            <a:endParaRPr lang="zh-TW" altLang="en-US"/>
          </a:p>
        </p:txBody>
      </p:sp>
      <p:sp>
        <p:nvSpPr>
          <p:cNvPr id="28677" name="Text Box 12"/>
          <p:cNvSpPr txBox="1">
            <a:spLocks noChangeAspect="1" noChangeArrowheads="1"/>
          </p:cNvSpPr>
          <p:nvPr/>
        </p:nvSpPr>
        <p:spPr bwMode="auto">
          <a:xfrm>
            <a:off x="3611563" y="7664450"/>
            <a:ext cx="134461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2800" b="1">
                <a:solidFill>
                  <a:srgbClr val="800080"/>
                </a:solidFill>
                <a:latin typeface="微軟正黑體" pitchFamily="34" charset="-120"/>
                <a:ea typeface="微軟正黑體" pitchFamily="34" charset="-120"/>
                <a:cs typeface="華康中圓體"/>
              </a:rPr>
              <a:t>變更</a:t>
            </a:r>
          </a:p>
        </p:txBody>
      </p:sp>
      <p:sp>
        <p:nvSpPr>
          <p:cNvPr id="28678" name="Text Box 19"/>
          <p:cNvSpPr txBox="1">
            <a:spLocks noChangeArrowheads="1"/>
          </p:cNvSpPr>
          <p:nvPr/>
        </p:nvSpPr>
        <p:spPr bwMode="auto">
          <a:xfrm>
            <a:off x="8972550" y="10737850"/>
            <a:ext cx="13477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50000"/>
              </a:spcBef>
              <a:buFontTx/>
              <a:buNone/>
            </a:pPr>
            <a:endParaRPr kumimoji="0" lang="zh-TW" altLang="zh-TW" sz="3200" b="1">
              <a:solidFill>
                <a:srgbClr val="EAEAEA"/>
              </a:solidFill>
              <a:latin typeface="微軟正黑體" pitchFamily="34" charset="-120"/>
              <a:ea typeface="微軟正黑體" pitchFamily="34" charset="-120"/>
              <a:cs typeface="華康中圓體"/>
            </a:endParaRPr>
          </a:p>
        </p:txBody>
      </p:sp>
      <p:sp>
        <p:nvSpPr>
          <p:cNvPr id="28679" name="Text Box 22"/>
          <p:cNvSpPr txBox="1">
            <a:spLocks noChangeArrowheads="1"/>
          </p:cNvSpPr>
          <p:nvPr/>
        </p:nvSpPr>
        <p:spPr bwMode="auto">
          <a:xfrm>
            <a:off x="11504613" y="9090025"/>
            <a:ext cx="25447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50000"/>
              </a:spcBef>
              <a:buFontTx/>
              <a:buNone/>
            </a:pPr>
            <a:endParaRPr kumimoji="0" lang="zh-TW" altLang="zh-TW" sz="3200" b="1">
              <a:solidFill>
                <a:srgbClr val="333333"/>
              </a:solidFill>
              <a:latin typeface="微軟正黑體" pitchFamily="34" charset="-120"/>
              <a:ea typeface="微軟正黑體" pitchFamily="34" charset="-120"/>
              <a:cs typeface="華康中圓體"/>
            </a:endParaRPr>
          </a:p>
        </p:txBody>
      </p:sp>
      <p:grpSp>
        <p:nvGrpSpPr>
          <p:cNvPr id="28680" name="群組 47"/>
          <p:cNvGrpSpPr>
            <a:grpSpLocks/>
          </p:cNvGrpSpPr>
          <p:nvPr/>
        </p:nvGrpSpPr>
        <p:grpSpPr bwMode="auto">
          <a:xfrm>
            <a:off x="10318750" y="8229600"/>
            <a:ext cx="2865438" cy="2720975"/>
            <a:chOff x="5269516" y="3214686"/>
            <a:chExt cx="1443576" cy="1795312"/>
          </a:xfrm>
        </p:grpSpPr>
        <p:pic>
          <p:nvPicPr>
            <p:cNvPr id="28711" name="Picture 3" descr="C:\Users\敏嘉\Pictures\Microsoft 多媒體藝廊\j04237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516" y="3214686"/>
              <a:ext cx="1428760" cy="1329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2" name="Text Box 34"/>
            <p:cNvSpPr txBox="1">
              <a:spLocks noChangeAspect="1" noChangeArrowheads="1"/>
            </p:cNvSpPr>
            <p:nvPr/>
          </p:nvSpPr>
          <p:spPr bwMode="auto">
            <a:xfrm>
              <a:off x="5271642" y="4649635"/>
              <a:ext cx="1441450" cy="360363"/>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城鄉發展地區</a:t>
              </a:r>
            </a:p>
          </p:txBody>
        </p:sp>
      </p:grpSp>
      <p:sp>
        <p:nvSpPr>
          <p:cNvPr id="28681" name="Text Box 48"/>
          <p:cNvSpPr txBox="1">
            <a:spLocks noChangeAspect="1" noChangeArrowheads="1"/>
          </p:cNvSpPr>
          <p:nvPr/>
        </p:nvSpPr>
        <p:spPr bwMode="auto">
          <a:xfrm>
            <a:off x="6732588" y="7664450"/>
            <a:ext cx="10477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2800" b="1">
                <a:solidFill>
                  <a:srgbClr val="006600"/>
                </a:solidFill>
                <a:latin typeface="微軟正黑體" pitchFamily="34" charset="-120"/>
                <a:ea typeface="微軟正黑體" pitchFamily="34" charset="-120"/>
                <a:cs typeface="華康中圓體"/>
              </a:rPr>
              <a:t>維持</a:t>
            </a:r>
          </a:p>
        </p:txBody>
      </p:sp>
      <p:sp>
        <p:nvSpPr>
          <p:cNvPr id="28682" name="Arc 51"/>
          <p:cNvSpPr>
            <a:spLocks noChangeAspect="1"/>
          </p:cNvSpPr>
          <p:nvPr/>
        </p:nvSpPr>
        <p:spPr bwMode="auto">
          <a:xfrm rot="430071" flipH="1">
            <a:off x="6316663" y="6269038"/>
            <a:ext cx="1800225" cy="5030787"/>
          </a:xfrm>
          <a:custGeom>
            <a:avLst/>
            <a:gdLst>
              <a:gd name="T0" fmla="*/ 2147483646 w 17844"/>
              <a:gd name="T1" fmla="*/ 0 h 20557"/>
              <a:gd name="T2" fmla="*/ 2147483646 w 17844"/>
              <a:gd name="T3" fmla="*/ 2147483646 h 20557"/>
              <a:gd name="T4" fmla="*/ 0 w 17844"/>
              <a:gd name="T5" fmla="*/ 2147483646 h 20557"/>
              <a:gd name="T6" fmla="*/ 0 60000 65536"/>
              <a:gd name="T7" fmla="*/ 0 60000 65536"/>
              <a:gd name="T8" fmla="*/ 0 60000 65536"/>
              <a:gd name="T9" fmla="*/ 0 w 17844"/>
              <a:gd name="T10" fmla="*/ 0 h 20557"/>
              <a:gd name="T11" fmla="*/ 17844 w 17844"/>
              <a:gd name="T12" fmla="*/ 20557 h 20557"/>
            </a:gdLst>
            <a:ahLst/>
            <a:cxnLst>
              <a:cxn ang="T6">
                <a:pos x="T0" y="T1"/>
              </a:cxn>
              <a:cxn ang="T7">
                <a:pos x="T2" y="T3"/>
              </a:cxn>
              <a:cxn ang="T8">
                <a:pos x="T4" y="T5"/>
              </a:cxn>
            </a:cxnLst>
            <a:rect l="T9" t="T10" r="T11" b="T12"/>
            <a:pathLst>
              <a:path w="17844" h="20557" fill="none" extrusionOk="0">
                <a:moveTo>
                  <a:pt x="6630" y="-1"/>
                </a:moveTo>
                <a:cubicBezTo>
                  <a:pt x="11195" y="1472"/>
                  <a:pt x="15140" y="4422"/>
                  <a:pt x="17843" y="8385"/>
                </a:cubicBezTo>
              </a:path>
              <a:path w="17844" h="20557" stroke="0" extrusionOk="0">
                <a:moveTo>
                  <a:pt x="6630" y="-1"/>
                </a:moveTo>
                <a:cubicBezTo>
                  <a:pt x="11195" y="1472"/>
                  <a:pt x="15140" y="4422"/>
                  <a:pt x="17843" y="8385"/>
                </a:cubicBezTo>
                <a:lnTo>
                  <a:pt x="0" y="20557"/>
                </a:lnTo>
                <a:lnTo>
                  <a:pt x="6630" y="-1"/>
                </a:lnTo>
                <a:close/>
              </a:path>
            </a:pathLst>
          </a:custGeom>
          <a:noFill/>
          <a:ln w="28575">
            <a:solidFill>
              <a:srgbClr val="008000"/>
            </a:solidFill>
            <a:round/>
            <a:headEnd/>
            <a:tailEnd type="arrow" w="med" len="med"/>
          </a:ln>
          <a:extLst>
            <a:ext uri="{909E8E84-426E-40DD-AFC4-6F175D3DCCD1}">
              <a14:hiddenFill xmlns:a14="http://schemas.microsoft.com/office/drawing/2010/main">
                <a:solidFill>
                  <a:srgbClr val="FFFFFF"/>
                </a:solidFill>
              </a14:hiddenFill>
            </a:ext>
          </a:extLst>
        </p:spPr>
        <p:txBody>
          <a:bodyPr lIns="182682" tIns="91329" rIns="182682" bIns="91329"/>
          <a:lstStyle/>
          <a:p>
            <a:endParaRPr lang="zh-TW" altLang="en-US"/>
          </a:p>
        </p:txBody>
      </p:sp>
      <p:grpSp>
        <p:nvGrpSpPr>
          <p:cNvPr id="28683" name="群組 56"/>
          <p:cNvGrpSpPr>
            <a:grpSpLocks/>
          </p:cNvGrpSpPr>
          <p:nvPr/>
        </p:nvGrpSpPr>
        <p:grpSpPr bwMode="auto">
          <a:xfrm>
            <a:off x="14612938" y="8229600"/>
            <a:ext cx="2886075" cy="2682875"/>
            <a:chOff x="7358082" y="3214686"/>
            <a:chExt cx="1453076" cy="1770165"/>
          </a:xfrm>
        </p:grpSpPr>
        <p:pic>
          <p:nvPicPr>
            <p:cNvPr id="28709" name="Picture 11" descr="海洋 by Dong Dream [♥]."/>
            <p:cNvPicPr>
              <a:picLocks noChangeAspect="1" noChangeArrowheads="1"/>
            </p:cNvPicPr>
            <p:nvPr/>
          </p:nvPicPr>
          <p:blipFill>
            <a:blip r:embed="rId6">
              <a:lum bright="10000" contrast="10000"/>
              <a:extLst>
                <a:ext uri="{28A0092B-C50C-407E-A947-70E740481C1C}">
                  <a14:useLocalDpi xmlns:a14="http://schemas.microsoft.com/office/drawing/2010/main" val="0"/>
                </a:ext>
              </a:extLst>
            </a:blip>
            <a:srcRect/>
            <a:stretch>
              <a:fillRect/>
            </a:stretch>
          </p:blipFill>
          <p:spPr bwMode="auto">
            <a:xfrm>
              <a:off x="7358082" y="3214686"/>
              <a:ext cx="1428759" cy="13328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10" name="Text Box 34"/>
            <p:cNvSpPr txBox="1">
              <a:spLocks noChangeAspect="1" noChangeArrowheads="1"/>
            </p:cNvSpPr>
            <p:nvPr/>
          </p:nvSpPr>
          <p:spPr bwMode="auto">
            <a:xfrm>
              <a:off x="7369708" y="4624488"/>
              <a:ext cx="1441450" cy="360363"/>
            </a:xfrm>
            <a:prstGeom prst="rect">
              <a:avLst/>
            </a:prstGeom>
            <a:solidFill>
              <a:schemeClr val="tx1"/>
            </a:solidFill>
            <a:ln w="9525">
              <a:solidFill>
                <a:schemeClr val="tx1"/>
              </a:solidFill>
              <a:miter lim="800000"/>
              <a:headEnd/>
              <a:tailEnd/>
            </a:ln>
          </p:spPr>
          <p:txBody>
            <a:bodyPr lIns="0" r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b="1">
                  <a:solidFill>
                    <a:schemeClr val="bg1"/>
                  </a:solidFill>
                  <a:latin typeface="微軟正黑體" pitchFamily="34" charset="-120"/>
                  <a:ea typeface="微軟正黑體" pitchFamily="34" charset="-120"/>
                  <a:cs typeface="華康中圓體"/>
                </a:rPr>
                <a:t>海洋資源地區</a:t>
              </a:r>
            </a:p>
          </p:txBody>
        </p:sp>
      </p:grpSp>
      <p:sp>
        <p:nvSpPr>
          <p:cNvPr id="28684" name="Arc 11"/>
          <p:cNvSpPr>
            <a:spLocks noChangeAspect="1"/>
          </p:cNvSpPr>
          <p:nvPr/>
        </p:nvSpPr>
        <p:spPr bwMode="auto">
          <a:xfrm rot="442182">
            <a:off x="8812213" y="6408738"/>
            <a:ext cx="3436937" cy="4116387"/>
          </a:xfrm>
          <a:custGeom>
            <a:avLst/>
            <a:gdLst>
              <a:gd name="T0" fmla="*/ 2147483646 w 17844"/>
              <a:gd name="T1" fmla="*/ 0 h 20519"/>
              <a:gd name="T2" fmla="*/ 2147483646 w 17844"/>
              <a:gd name="T3" fmla="*/ 2147483646 h 20519"/>
              <a:gd name="T4" fmla="*/ 0 w 17844"/>
              <a:gd name="T5" fmla="*/ 2147483646 h 20519"/>
              <a:gd name="T6" fmla="*/ 0 60000 65536"/>
              <a:gd name="T7" fmla="*/ 0 60000 65536"/>
              <a:gd name="T8" fmla="*/ 0 60000 65536"/>
              <a:gd name="T9" fmla="*/ 0 w 17844"/>
              <a:gd name="T10" fmla="*/ 0 h 20519"/>
              <a:gd name="T11" fmla="*/ 17844 w 17844"/>
              <a:gd name="T12" fmla="*/ 20519 h 20519"/>
            </a:gdLst>
            <a:ahLst/>
            <a:cxnLst>
              <a:cxn ang="T6">
                <a:pos x="T0" y="T1"/>
              </a:cxn>
              <a:cxn ang="T7">
                <a:pos x="T2" y="T3"/>
              </a:cxn>
              <a:cxn ang="T8">
                <a:pos x="T4" y="T5"/>
              </a:cxn>
            </a:cxnLst>
            <a:rect l="T9" t="T10" r="T11" b="T12"/>
            <a:pathLst>
              <a:path w="17844" h="20519" fill="none" extrusionOk="0">
                <a:moveTo>
                  <a:pt x="6748" y="0"/>
                </a:moveTo>
                <a:cubicBezTo>
                  <a:pt x="11264" y="1485"/>
                  <a:pt x="15164" y="4419"/>
                  <a:pt x="17843" y="8347"/>
                </a:cubicBezTo>
              </a:path>
              <a:path w="17844" h="20519" stroke="0" extrusionOk="0">
                <a:moveTo>
                  <a:pt x="6748" y="0"/>
                </a:moveTo>
                <a:cubicBezTo>
                  <a:pt x="11264" y="1485"/>
                  <a:pt x="15164" y="4419"/>
                  <a:pt x="17843" y="8347"/>
                </a:cubicBezTo>
                <a:lnTo>
                  <a:pt x="0" y="20519"/>
                </a:lnTo>
                <a:lnTo>
                  <a:pt x="6748" y="0"/>
                </a:lnTo>
                <a:close/>
              </a:path>
            </a:pathLst>
          </a:custGeom>
          <a:noFill/>
          <a:ln w="28575">
            <a:solidFill>
              <a:srgbClr val="C00000"/>
            </a:solidFill>
            <a:round/>
            <a:headEnd/>
            <a:tailEnd type="arrow" w="med" len="med"/>
          </a:ln>
          <a:extLst>
            <a:ext uri="{909E8E84-426E-40DD-AFC4-6F175D3DCCD1}">
              <a14:hiddenFill xmlns:a14="http://schemas.microsoft.com/office/drawing/2010/main">
                <a:solidFill>
                  <a:srgbClr val="FFFFFF"/>
                </a:solidFill>
              </a14:hiddenFill>
            </a:ext>
          </a:extLst>
        </p:spPr>
        <p:txBody>
          <a:bodyPr lIns="182682" tIns="91329" rIns="182682" bIns="91329"/>
          <a:lstStyle/>
          <a:p>
            <a:endParaRPr lang="zh-TW" altLang="en-US"/>
          </a:p>
        </p:txBody>
      </p:sp>
      <p:sp>
        <p:nvSpPr>
          <p:cNvPr id="28685" name="Text Box 32"/>
          <p:cNvSpPr txBox="1">
            <a:spLocks noChangeAspect="1" noChangeArrowheads="1"/>
          </p:cNvSpPr>
          <p:nvPr/>
        </p:nvSpPr>
        <p:spPr bwMode="auto">
          <a:xfrm>
            <a:off x="12633325" y="7686675"/>
            <a:ext cx="11350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kumimoji="0" lang="zh-TW" altLang="en-US" sz="2800" b="1">
                <a:solidFill>
                  <a:srgbClr val="CC0000"/>
                </a:solidFill>
                <a:latin typeface="微軟正黑體" pitchFamily="34" charset="-120"/>
                <a:ea typeface="微軟正黑體" pitchFamily="34" charset="-120"/>
                <a:cs typeface="華康中圓體"/>
              </a:rPr>
              <a:t>釋出</a:t>
            </a:r>
          </a:p>
        </p:txBody>
      </p:sp>
      <p:sp>
        <p:nvSpPr>
          <p:cNvPr id="21" name="圓角矩形 20"/>
          <p:cNvSpPr/>
          <p:nvPr/>
        </p:nvSpPr>
        <p:spPr bwMode="auto">
          <a:xfrm>
            <a:off x="2433638" y="6870700"/>
            <a:ext cx="2227262" cy="679450"/>
          </a:xfrm>
          <a:prstGeom prst="roundRect">
            <a:avLst/>
          </a:prstGeom>
          <a:solidFill>
            <a:schemeClr val="accent3">
              <a:lumMod val="40000"/>
              <a:lumOff val="60000"/>
            </a:schemeClr>
          </a:solidFill>
          <a:ln w="6350">
            <a:solidFill>
              <a:srgbClr val="296826"/>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fontAlgn="auto" hangingPunct="1">
              <a:spcBef>
                <a:spcPts val="0"/>
              </a:spcBef>
              <a:spcAft>
                <a:spcPts val="0"/>
              </a:spcAft>
              <a:defRPr/>
            </a:pPr>
            <a:r>
              <a:rPr kumimoji="0" lang="zh-TW" altLang="en-US" sz="2800" b="1" dirty="0">
                <a:solidFill>
                  <a:schemeClr val="tx1"/>
                </a:solidFill>
                <a:latin typeface="微軟正黑體" panose="020B0604030504040204" pitchFamily="34" charset="-120"/>
                <a:ea typeface="微軟正黑體" panose="020B0604030504040204" pitchFamily="34" charset="-120"/>
              </a:rPr>
              <a:t>環境永續</a:t>
            </a:r>
          </a:p>
        </p:txBody>
      </p:sp>
      <p:sp>
        <p:nvSpPr>
          <p:cNvPr id="22" name="圓角矩形 21"/>
          <p:cNvSpPr/>
          <p:nvPr/>
        </p:nvSpPr>
        <p:spPr bwMode="auto">
          <a:xfrm>
            <a:off x="6003925" y="6886575"/>
            <a:ext cx="2227263" cy="679450"/>
          </a:xfrm>
          <a:prstGeom prst="roundRect">
            <a:avLst/>
          </a:prstGeom>
          <a:solidFill>
            <a:schemeClr val="accent3">
              <a:lumMod val="40000"/>
              <a:lumOff val="60000"/>
            </a:schemeClr>
          </a:solidFill>
          <a:ln w="6350">
            <a:solidFill>
              <a:srgbClr val="296826"/>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fontAlgn="auto" hangingPunct="1">
              <a:spcBef>
                <a:spcPts val="0"/>
              </a:spcBef>
              <a:spcAft>
                <a:spcPts val="0"/>
              </a:spcAft>
              <a:defRPr/>
            </a:pPr>
            <a:r>
              <a:rPr kumimoji="0" lang="zh-TW" altLang="en-US" sz="2800" b="1" dirty="0">
                <a:solidFill>
                  <a:schemeClr val="tx1"/>
                </a:solidFill>
                <a:latin typeface="微軟正黑體" panose="020B0604030504040204" pitchFamily="34" charset="-120"/>
                <a:ea typeface="微軟正黑體" panose="020B0604030504040204" pitchFamily="34" charset="-120"/>
              </a:rPr>
              <a:t>糧食安全</a:t>
            </a:r>
          </a:p>
        </p:txBody>
      </p:sp>
      <p:sp>
        <p:nvSpPr>
          <p:cNvPr id="23" name="圓角矩形 22"/>
          <p:cNvSpPr/>
          <p:nvPr/>
        </p:nvSpPr>
        <p:spPr bwMode="auto">
          <a:xfrm>
            <a:off x="10318750" y="6962775"/>
            <a:ext cx="2227263" cy="679450"/>
          </a:xfrm>
          <a:prstGeom prst="roundRect">
            <a:avLst/>
          </a:prstGeom>
          <a:solidFill>
            <a:schemeClr val="accent3">
              <a:lumMod val="40000"/>
              <a:lumOff val="60000"/>
            </a:schemeClr>
          </a:solidFill>
          <a:ln w="6350">
            <a:solidFill>
              <a:srgbClr val="296826"/>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fontAlgn="auto" hangingPunct="1">
              <a:spcBef>
                <a:spcPts val="0"/>
              </a:spcBef>
              <a:spcAft>
                <a:spcPts val="0"/>
              </a:spcAft>
              <a:defRPr/>
            </a:pPr>
            <a:r>
              <a:rPr kumimoji="0" lang="zh-TW" altLang="en-US" sz="2800" b="1" dirty="0">
                <a:solidFill>
                  <a:schemeClr val="tx1"/>
                </a:solidFill>
                <a:latin typeface="微軟正黑體" panose="020B0604030504040204" pitchFamily="34" charset="-120"/>
                <a:ea typeface="微軟正黑體" panose="020B0604030504040204" pitchFamily="34" charset="-120"/>
              </a:rPr>
              <a:t>發展需求</a:t>
            </a:r>
          </a:p>
        </p:txBody>
      </p:sp>
      <p:grpSp>
        <p:nvGrpSpPr>
          <p:cNvPr id="28689" name="群組 49"/>
          <p:cNvGrpSpPr>
            <a:grpSpLocks/>
          </p:cNvGrpSpPr>
          <p:nvPr/>
        </p:nvGrpSpPr>
        <p:grpSpPr bwMode="auto">
          <a:xfrm>
            <a:off x="4214813" y="4237038"/>
            <a:ext cx="10993437" cy="2520950"/>
            <a:chOff x="1643042" y="839895"/>
            <a:chExt cx="5286412" cy="1588973"/>
          </a:xfrm>
        </p:grpSpPr>
        <p:sp>
          <p:nvSpPr>
            <p:cNvPr id="26" name="矩形 25"/>
            <p:cNvSpPr/>
            <p:nvPr/>
          </p:nvSpPr>
          <p:spPr>
            <a:xfrm>
              <a:off x="1643042" y="938872"/>
              <a:ext cx="5286412" cy="1489996"/>
            </a:xfrm>
            <a:prstGeom prst="rect">
              <a:avLst/>
            </a:prstGeom>
            <a:solidFill>
              <a:srgbClr val="006600"/>
            </a:solidFill>
            <a:ln>
              <a:solidFill>
                <a:schemeClr val="tx1"/>
              </a:solidFill>
            </a:ln>
            <a:scene3d>
              <a:camera prst="perspectiveRelaxedModerately" fov="60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3200" b="1">
                <a:latin typeface="微軟正黑體" panose="020B0604030504040204" pitchFamily="34" charset="-120"/>
                <a:ea typeface="微軟正黑體" panose="020B0604030504040204" pitchFamily="34" charset="-120"/>
              </a:endParaRPr>
            </a:p>
          </p:txBody>
        </p:sp>
        <p:sp>
          <p:nvSpPr>
            <p:cNvPr id="28704" name="Text Box 3"/>
            <p:cNvSpPr txBox="1">
              <a:spLocks noChangeAspect="1" noChangeArrowheads="1"/>
            </p:cNvSpPr>
            <p:nvPr/>
          </p:nvSpPr>
          <p:spPr bwMode="auto">
            <a:xfrm>
              <a:off x="3500430" y="1153186"/>
              <a:ext cx="141763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0800" rIns="18000" bIns="10800"/>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3200" b="1">
                  <a:solidFill>
                    <a:schemeClr val="bg1"/>
                  </a:solidFill>
                  <a:latin typeface="微軟正黑體" pitchFamily="34" charset="-120"/>
                  <a:ea typeface="微軟正黑體" pitchFamily="34" charset="-120"/>
                  <a:cs typeface="華康中圓體"/>
                </a:rPr>
                <a:t>既有農地</a:t>
              </a:r>
            </a:p>
          </p:txBody>
        </p:sp>
        <p:sp>
          <p:nvSpPr>
            <p:cNvPr id="28705" name="Oval 4" descr="大網點"/>
            <p:cNvSpPr>
              <a:spLocks noChangeAspect="1" noChangeArrowheads="1"/>
            </p:cNvSpPr>
            <p:nvPr/>
          </p:nvSpPr>
          <p:spPr bwMode="auto">
            <a:xfrm>
              <a:off x="1785918" y="1680886"/>
              <a:ext cx="1254125" cy="485128"/>
            </a:xfrm>
            <a:prstGeom prst="ellipse">
              <a:avLst/>
            </a:prstGeom>
            <a:blipFill dpi="0" rotWithShape="0">
              <a:blip r:embed="rId7"/>
              <a:srcRect/>
              <a:tile tx="0" ty="0" sx="100000" sy="100000" flip="none" algn="tl"/>
            </a:blipFill>
            <a:ln w="9525">
              <a:solidFill>
                <a:srgbClr val="008000"/>
              </a:solidFill>
              <a:round/>
              <a:headEnd/>
              <a:tailEnd/>
            </a:ln>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3200" b="1">
                <a:latin typeface="微軟正黑體" pitchFamily="34" charset="-120"/>
                <a:ea typeface="微軟正黑體" pitchFamily="34" charset="-120"/>
                <a:cs typeface="華康中圓體"/>
              </a:endParaRPr>
            </a:p>
          </p:txBody>
        </p:sp>
        <p:sp>
          <p:nvSpPr>
            <p:cNvPr id="28706" name="Oval 5" descr="水平磚塊"/>
            <p:cNvSpPr>
              <a:spLocks noChangeAspect="1" noChangeArrowheads="1"/>
            </p:cNvSpPr>
            <p:nvPr/>
          </p:nvSpPr>
          <p:spPr bwMode="auto">
            <a:xfrm>
              <a:off x="4143372" y="1714488"/>
              <a:ext cx="1117447" cy="485129"/>
            </a:xfrm>
            <a:prstGeom prst="ellipse">
              <a:avLst/>
            </a:prstGeom>
            <a:blipFill dpi="0" rotWithShape="0">
              <a:blip r:embed="rId8"/>
              <a:srcRect/>
              <a:tile tx="0" ty="0" sx="100000" sy="100000" flip="none" algn="tl"/>
            </a:blipFill>
            <a:ln w="9525">
              <a:solidFill>
                <a:srgbClr val="008000"/>
              </a:solidFill>
              <a:round/>
              <a:headEnd/>
              <a:tailEnd/>
            </a:ln>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3200" b="1">
                <a:latin typeface="微軟正黑體" pitchFamily="34" charset="-120"/>
                <a:ea typeface="微軟正黑體" pitchFamily="34" charset="-120"/>
                <a:cs typeface="華康中圓體"/>
              </a:endParaRPr>
            </a:p>
          </p:txBody>
        </p:sp>
        <p:sp>
          <p:nvSpPr>
            <p:cNvPr id="28707" name="Oval 5" descr="水平磚塊"/>
            <p:cNvSpPr>
              <a:spLocks noChangeAspect="1" noChangeArrowheads="1"/>
            </p:cNvSpPr>
            <p:nvPr/>
          </p:nvSpPr>
          <p:spPr bwMode="auto">
            <a:xfrm>
              <a:off x="5572132" y="1469952"/>
              <a:ext cx="1109661" cy="481749"/>
            </a:xfrm>
            <a:prstGeom prst="ellipse">
              <a:avLst/>
            </a:prstGeom>
            <a:blipFill dpi="0" rotWithShape="0">
              <a:blip r:embed="rId8"/>
              <a:srcRect/>
              <a:tile tx="0" ty="0" sx="100000" sy="100000" flip="none" algn="tl"/>
            </a:blipFill>
            <a:ln w="9525">
              <a:solidFill>
                <a:srgbClr val="008000"/>
              </a:solidFill>
              <a:round/>
              <a:headEnd/>
              <a:tailEnd/>
            </a:ln>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kumimoji="0" lang="zh-TW" altLang="en-US" sz="3200" b="1">
                <a:latin typeface="微軟正黑體" pitchFamily="34" charset="-120"/>
                <a:ea typeface="微軟正黑體" pitchFamily="34" charset="-120"/>
                <a:cs typeface="華康中圓體"/>
              </a:endParaRPr>
            </a:p>
          </p:txBody>
        </p:sp>
        <p:pic>
          <p:nvPicPr>
            <p:cNvPr id="31" name="圖片 30" descr="草.png"/>
            <p:cNvPicPr>
              <a:picLocks noChangeAspect="1"/>
            </p:cNvPicPr>
            <p:nvPr/>
          </p:nvPicPr>
          <p:blipFill>
            <a:blip r:embed="rId9"/>
            <a:stretch>
              <a:fillRect/>
            </a:stretch>
          </p:blipFill>
          <p:spPr>
            <a:xfrm>
              <a:off x="3000333" y="839895"/>
              <a:ext cx="727502" cy="1174719"/>
            </a:xfrm>
            <a:prstGeom prst="rect">
              <a:avLst/>
            </a:prstGeom>
            <a:effectLst>
              <a:outerShdw blurRad="50800" dist="38100" dir="2700000" algn="tl" rotWithShape="0">
                <a:prstClr val="black">
                  <a:alpha val="40000"/>
                </a:prstClr>
              </a:outerShdw>
            </a:effectLst>
          </p:spPr>
        </p:pic>
      </p:grpSp>
      <p:sp>
        <p:nvSpPr>
          <p:cNvPr id="2" name="文字方塊 1"/>
          <p:cNvSpPr txBox="1"/>
          <p:nvPr/>
        </p:nvSpPr>
        <p:spPr>
          <a:xfrm>
            <a:off x="2087563" y="2249488"/>
            <a:ext cx="14893925" cy="1416050"/>
          </a:xfrm>
          <a:prstGeom prst="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182682" tIns="91329" rIns="182682" bIns="91329">
            <a:spAutoFit/>
          </a:bodyPr>
          <a:lstStyle/>
          <a:p>
            <a:pPr eaLnBrk="1" hangingPunct="1">
              <a:defRPr/>
            </a:pPr>
            <a:r>
              <a:rPr lang="zh-TW" altLang="en-US" b="1" dirty="0">
                <a:solidFill>
                  <a:srgbClr val="002060"/>
                </a:solidFill>
                <a:latin typeface="微軟正黑體" panose="020B0604030504040204" pitchFamily="34" charset="-120"/>
                <a:ea typeface="微軟正黑體" panose="020B0604030504040204" pitchFamily="34" charset="-120"/>
              </a:rPr>
              <a:t>都市計畫農業區、非都市土地農地</a:t>
            </a:r>
            <a:r>
              <a:rPr lang="en-US" altLang="zh-TW" b="1" dirty="0">
                <a:solidFill>
                  <a:srgbClr val="002060"/>
                </a:solidFill>
                <a:latin typeface="微軟正黑體" panose="020B0604030504040204" pitchFamily="34" charset="-120"/>
                <a:ea typeface="微軟正黑體" panose="020B0604030504040204" pitchFamily="34" charset="-120"/>
              </a:rPr>
              <a:t>(</a:t>
            </a:r>
            <a:r>
              <a:rPr lang="zh-TW" altLang="en-US" b="1" dirty="0">
                <a:solidFill>
                  <a:srgbClr val="002060"/>
                </a:solidFill>
                <a:latin typeface="微軟正黑體" panose="020B0604030504040204" pitchFamily="34" charset="-120"/>
                <a:ea typeface="微軟正黑體" panose="020B0604030504040204" pitchFamily="34" charset="-120"/>
              </a:rPr>
              <a:t>特定農業區、一般農業區與其他分區之農牧、林業、養殖、水利、生態保育、國土保安等用地</a:t>
            </a:r>
            <a:r>
              <a:rPr lang="en-US" altLang="zh-TW" b="1" dirty="0">
                <a:solidFill>
                  <a:srgbClr val="002060"/>
                </a:solidFill>
                <a:latin typeface="微軟正黑體" panose="020B0604030504040204" pitchFamily="34" charset="-120"/>
                <a:ea typeface="微軟正黑體" panose="020B0604030504040204" pitchFamily="34" charset="-120"/>
              </a:rPr>
              <a:t>)</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3" name="向下箭號 2"/>
          <p:cNvSpPr/>
          <p:nvPr/>
        </p:nvSpPr>
        <p:spPr>
          <a:xfrm>
            <a:off x="8620125" y="3665538"/>
            <a:ext cx="1390650" cy="1063625"/>
          </a:xfrm>
          <a:prstGeom prst="downArrow">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lIns="182682" tIns="91329" rIns="182682" bIns="91329">
            <a:spAutoFit/>
          </a:bodyPr>
          <a:lstStyle/>
          <a:p>
            <a:pPr eaLnBrk="1" hangingPunct="1">
              <a:defRPr/>
            </a:pPr>
            <a:endParaRPr lang="zh-TW" altLang="en-US" b="1">
              <a:solidFill>
                <a:srgbClr val="C00000"/>
              </a:solidFill>
              <a:latin typeface="微軟正黑體" panose="020B0604030504040204" pitchFamily="34" charset="-120"/>
              <a:ea typeface="微軟正黑體" panose="020B0604030504040204" pitchFamily="34" charset="-120"/>
            </a:endParaRPr>
          </a:p>
        </p:txBody>
      </p:sp>
      <p:sp>
        <p:nvSpPr>
          <p:cNvPr id="28692" name="向右箭號 5"/>
          <p:cNvSpPr>
            <a:spLocks noChangeArrowheads="1"/>
          </p:cNvSpPr>
          <p:nvPr/>
        </p:nvSpPr>
        <p:spPr bwMode="auto">
          <a:xfrm>
            <a:off x="69850" y="2538413"/>
            <a:ext cx="1730375" cy="806450"/>
          </a:xfrm>
          <a:prstGeom prst="rightArrow">
            <a:avLst>
              <a:gd name="adj1" fmla="val 99009"/>
              <a:gd name="adj2" fmla="val 33516"/>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solidFill>
                  <a:schemeClr val="bg1"/>
                </a:solidFill>
                <a:latin typeface="微軟正黑體" pitchFamily="34" charset="-120"/>
                <a:ea typeface="微軟正黑體" pitchFamily="34" charset="-120"/>
              </a:rPr>
              <a:t>現行</a:t>
            </a:r>
          </a:p>
        </p:txBody>
      </p:sp>
      <p:sp>
        <p:nvSpPr>
          <p:cNvPr id="28693" name="向右箭號 42"/>
          <p:cNvSpPr>
            <a:spLocks noChangeArrowheads="1"/>
          </p:cNvSpPr>
          <p:nvPr/>
        </p:nvSpPr>
        <p:spPr bwMode="auto">
          <a:xfrm>
            <a:off x="69850" y="4862513"/>
            <a:ext cx="1730375" cy="1428750"/>
          </a:xfrm>
          <a:prstGeom prst="rightArrow">
            <a:avLst>
              <a:gd name="adj1" fmla="val 99009"/>
              <a:gd name="adj2" fmla="val 33468"/>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solidFill>
                  <a:schemeClr val="bg1"/>
                </a:solidFill>
                <a:latin typeface="微軟正黑體" pitchFamily="34" charset="-120"/>
                <a:ea typeface="微軟正黑體" pitchFamily="34" charset="-120"/>
              </a:rPr>
              <a:t>未來</a:t>
            </a:r>
          </a:p>
        </p:txBody>
      </p:sp>
      <p:sp>
        <p:nvSpPr>
          <p:cNvPr id="28694" name="向下箭號 6"/>
          <p:cNvSpPr>
            <a:spLocks noChangeArrowheads="1"/>
          </p:cNvSpPr>
          <p:nvPr/>
        </p:nvSpPr>
        <p:spPr bwMode="auto">
          <a:xfrm>
            <a:off x="190500" y="3671888"/>
            <a:ext cx="889000" cy="1041400"/>
          </a:xfrm>
          <a:prstGeom prst="downArrow">
            <a:avLst>
              <a:gd name="adj1" fmla="val 50000"/>
              <a:gd name="adj2" fmla="val 49970"/>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b="1">
              <a:solidFill>
                <a:schemeClr val="bg1"/>
              </a:solidFill>
              <a:latin typeface="微軟正黑體" pitchFamily="34" charset="-120"/>
              <a:ea typeface="微軟正黑體" pitchFamily="34" charset="-120"/>
            </a:endParaRPr>
          </a:p>
        </p:txBody>
      </p:sp>
      <p:sp>
        <p:nvSpPr>
          <p:cNvPr id="4" name="矩形 3"/>
          <p:cNvSpPr/>
          <p:nvPr/>
        </p:nvSpPr>
        <p:spPr>
          <a:xfrm>
            <a:off x="1800225" y="11075988"/>
            <a:ext cx="2838450" cy="1111250"/>
          </a:xfrm>
          <a:prstGeom prst="rect">
            <a:avLst/>
          </a:prstGeom>
          <a:solidFill>
            <a:srgbClr val="FFC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坡地農業</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林產業</a:t>
            </a:r>
          </a:p>
        </p:txBody>
      </p:sp>
      <p:sp>
        <p:nvSpPr>
          <p:cNvPr id="44" name="矩形 43"/>
          <p:cNvSpPr/>
          <p:nvPr/>
        </p:nvSpPr>
        <p:spPr>
          <a:xfrm>
            <a:off x="10318750" y="11075988"/>
            <a:ext cx="2882900" cy="1111250"/>
          </a:xfrm>
          <a:prstGeom prst="rect">
            <a:avLst/>
          </a:prstGeom>
          <a:solidFill>
            <a:srgbClr val="FFC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都市計畫農業區</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鄉村區</a:t>
            </a:r>
          </a:p>
        </p:txBody>
      </p:sp>
      <p:sp>
        <p:nvSpPr>
          <p:cNvPr id="45" name="矩形 44"/>
          <p:cNvSpPr/>
          <p:nvPr/>
        </p:nvSpPr>
        <p:spPr>
          <a:xfrm>
            <a:off x="5976938" y="11075988"/>
            <a:ext cx="2838450" cy="1111250"/>
          </a:xfrm>
          <a:prstGeom prst="rect">
            <a:avLst/>
          </a:prstGeom>
          <a:solidFill>
            <a:srgbClr val="FF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糧食安全之農地總量確保</a:t>
            </a:r>
          </a:p>
        </p:txBody>
      </p:sp>
      <p:sp>
        <p:nvSpPr>
          <p:cNvPr id="46" name="矩形 45"/>
          <p:cNvSpPr/>
          <p:nvPr/>
        </p:nvSpPr>
        <p:spPr>
          <a:xfrm>
            <a:off x="14617700" y="11075988"/>
            <a:ext cx="2882900" cy="1111250"/>
          </a:xfrm>
          <a:prstGeom prst="rect">
            <a:avLst/>
          </a:prstGeom>
          <a:solidFill>
            <a:srgbClr val="FFC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海洋資源保育</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a:p>
            <a:pPr algn="ctr" eaLnBrk="1" hangingPunct="1">
              <a:defRPr/>
            </a:pPr>
            <a:r>
              <a:rPr lang="zh-TW" altLang="en-US" sz="2800" b="1" dirty="0">
                <a:solidFill>
                  <a:srgbClr val="002060"/>
                </a:solidFill>
                <a:latin typeface="微軟正黑體" panose="020B0604030504040204" pitchFamily="34" charset="-120"/>
                <a:ea typeface="微軟正黑體" panose="020B0604030504040204" pitchFamily="34" charset="-120"/>
                <a:cs typeface="Arial Unicode MS" pitchFamily="34" charset="-120"/>
              </a:rPr>
              <a:t>漁業與海上養殖</a:t>
            </a:r>
            <a:endParaRPr lang="en-US" altLang="zh-TW" sz="2800" b="1"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p:txBody>
      </p:sp>
      <p:sp>
        <p:nvSpPr>
          <p:cNvPr id="5" name="左-右雙向箭號 4"/>
          <p:cNvSpPr/>
          <p:nvPr/>
        </p:nvSpPr>
        <p:spPr>
          <a:xfrm>
            <a:off x="4824413" y="11414125"/>
            <a:ext cx="858837" cy="485775"/>
          </a:xfrm>
          <a:prstGeom prst="leftRightArrow">
            <a:avLst/>
          </a:prstGeom>
          <a:solidFill>
            <a:srgbClr val="FFFF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endParaRPr lang="zh-TW" altLang="en-US" dirty="0">
              <a:solidFill>
                <a:srgbClr val="002060"/>
              </a:solidFill>
              <a:latin typeface="Arial Unicode MS" pitchFamily="34" charset="-120"/>
              <a:ea typeface="Arial Unicode MS" pitchFamily="34" charset="-120"/>
              <a:cs typeface="Arial Unicode MS" pitchFamily="34" charset="-120"/>
            </a:endParaRPr>
          </a:p>
        </p:txBody>
      </p:sp>
      <p:sp>
        <p:nvSpPr>
          <p:cNvPr id="48" name="左-右雙向箭號 47"/>
          <p:cNvSpPr/>
          <p:nvPr/>
        </p:nvSpPr>
        <p:spPr>
          <a:xfrm>
            <a:off x="9150350" y="11414125"/>
            <a:ext cx="858838" cy="485775"/>
          </a:xfrm>
          <a:prstGeom prst="leftRightArrow">
            <a:avLst/>
          </a:prstGeom>
          <a:solidFill>
            <a:srgbClr val="FFFF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endParaRPr lang="zh-TW" altLang="en-US" dirty="0">
              <a:solidFill>
                <a:srgbClr val="002060"/>
              </a:solidFill>
              <a:latin typeface="Arial Unicode MS" pitchFamily="34" charset="-120"/>
              <a:ea typeface="Arial Unicode MS" pitchFamily="34" charset="-120"/>
              <a:cs typeface="Arial Unicode MS" pitchFamily="34" charset="-120"/>
            </a:endParaRPr>
          </a:p>
        </p:txBody>
      </p:sp>
      <p:sp>
        <p:nvSpPr>
          <p:cNvPr id="28701" name="Text Box 33"/>
          <p:cNvSpPr txBox="1">
            <a:spLocks noChangeArrowheads="1"/>
          </p:cNvSpPr>
          <p:nvPr/>
        </p:nvSpPr>
        <p:spPr bwMode="auto">
          <a:xfrm>
            <a:off x="0" y="306388"/>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28702" name="投影片編號版面配置區 1"/>
          <p:cNvSpPr txBox="1">
            <a:spLocks/>
          </p:cNvSpPr>
          <p:nvPr/>
        </p:nvSpPr>
        <p:spPr bwMode="auto">
          <a:xfrm>
            <a:off x="12746038" y="13050838"/>
            <a:ext cx="5329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lstStyle>
            <a:lvl1pPr>
              <a:spcBef>
                <a:spcPct val="20000"/>
              </a:spcBef>
              <a:buChar char="•"/>
              <a:defRPr kumimoji="1" sz="6400">
                <a:solidFill>
                  <a:schemeClr val="tx1"/>
                </a:solidFill>
                <a:latin typeface="Arial" pitchFamily="34" charset="0"/>
                <a:ea typeface="新細明體" pitchFamily="18" charset="-120"/>
              </a:defRPr>
            </a:lvl1pPr>
            <a:lvl2pPr marL="1482725" indent="-571500">
              <a:spcBef>
                <a:spcPct val="20000"/>
              </a:spcBef>
              <a:buChar char="–"/>
              <a:defRPr kumimoji="1" sz="5600">
                <a:solidFill>
                  <a:schemeClr val="tx1"/>
                </a:solidFill>
                <a:latin typeface="Arial" pitchFamily="34" charset="0"/>
                <a:ea typeface="新細明體" pitchFamily="18" charset="-120"/>
              </a:defRPr>
            </a:lvl2pPr>
            <a:lvl3pPr marL="2282825" indent="-457200">
              <a:spcBef>
                <a:spcPct val="20000"/>
              </a:spcBef>
              <a:buChar char="•"/>
              <a:defRPr kumimoji="1" sz="4800">
                <a:solidFill>
                  <a:schemeClr val="tx1"/>
                </a:solidFill>
                <a:latin typeface="Arial" pitchFamily="34" charset="0"/>
                <a:ea typeface="新細明體" pitchFamily="18" charset="-120"/>
              </a:defRPr>
            </a:lvl3pPr>
            <a:lvl4pPr marL="3195638" indent="-457200">
              <a:spcBef>
                <a:spcPct val="20000"/>
              </a:spcBef>
              <a:buChar char="–"/>
              <a:defRPr kumimoji="1" sz="4000">
                <a:solidFill>
                  <a:schemeClr val="tx1"/>
                </a:solidFill>
                <a:latin typeface="Arial" pitchFamily="34" charset="0"/>
                <a:ea typeface="新細明體" pitchFamily="18" charset="-120"/>
              </a:defRPr>
            </a:lvl4pPr>
            <a:lvl5pPr marL="4108450" indent="-457200">
              <a:spcBef>
                <a:spcPct val="20000"/>
              </a:spcBef>
              <a:buChar char="»"/>
              <a:defRPr kumimoji="1" sz="4000">
                <a:solidFill>
                  <a:schemeClr val="tx1"/>
                </a:solidFill>
                <a:latin typeface="Arial" pitchFamily="34" charset="0"/>
                <a:ea typeface="新細明體" pitchFamily="18" charset="-120"/>
              </a:defRPr>
            </a:lvl5pPr>
            <a:lvl6pPr marL="45656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531F4099-693F-4573-9BD9-9DA5BC5DBB70}" type="slidenum">
              <a:rPr lang="en-US" altLang="zh-TW" sz="3200">
                <a:ea typeface="全真粗黑體" pitchFamily="49" charset="-120"/>
              </a:rPr>
              <a:pPr algn="r" eaLnBrk="1" hangingPunct="1">
                <a:spcBef>
                  <a:spcPct val="0"/>
                </a:spcBef>
                <a:buFontTx/>
                <a:buNone/>
              </a:pPr>
              <a:t>14</a:t>
            </a:fld>
            <a:endParaRPr lang="en-US" altLang="zh-TW" sz="3200">
              <a:ea typeface="全真粗黑體" pitchFamily="49"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9500" y="6583363"/>
            <a:ext cx="1439863" cy="2520950"/>
          </a:xfrm>
          <a:prstGeom prst="rect">
            <a:avLst/>
          </a:prstGeom>
        </p:spPr>
        <p:style>
          <a:lnRef idx="2">
            <a:schemeClr val="accent1"/>
          </a:lnRef>
          <a:fillRef idx="1">
            <a:schemeClr val="lt1"/>
          </a:fillRef>
          <a:effectRef idx="0">
            <a:schemeClr val="accent1"/>
          </a:effectRef>
          <a:fontRef idx="minor">
            <a:schemeClr val="dk1"/>
          </a:fontRef>
        </p:style>
        <p:txBody>
          <a:bodyPr lIns="182898" tIns="91449" rIns="182898" bIns="91449" anchor="ct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土地利用管理</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1079500" y="3605213"/>
            <a:ext cx="1439863" cy="2520950"/>
          </a:xfrm>
          <a:prstGeom prst="rect">
            <a:avLst/>
          </a:prstGeom>
        </p:spPr>
        <p:style>
          <a:lnRef idx="2">
            <a:schemeClr val="accent1"/>
          </a:lnRef>
          <a:fillRef idx="1">
            <a:schemeClr val="lt1"/>
          </a:fillRef>
          <a:effectRef idx="0">
            <a:schemeClr val="accent1"/>
          </a:effectRef>
          <a:fontRef idx="minor">
            <a:schemeClr val="dk1"/>
          </a:fontRef>
        </p:style>
        <p:txBody>
          <a:bodyPr lIns="182898" tIns="91449" rIns="182898" bIns="91449" anchor="ct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農地範圍</a:t>
            </a:r>
          </a:p>
        </p:txBody>
      </p:sp>
      <p:sp>
        <p:nvSpPr>
          <p:cNvPr id="27" name="矩形 26"/>
          <p:cNvSpPr/>
          <p:nvPr/>
        </p:nvSpPr>
        <p:spPr>
          <a:xfrm>
            <a:off x="1079500" y="9667875"/>
            <a:ext cx="1439863" cy="2519363"/>
          </a:xfrm>
          <a:prstGeom prst="rect">
            <a:avLst/>
          </a:prstGeom>
        </p:spPr>
        <p:style>
          <a:lnRef idx="2">
            <a:schemeClr val="accent1"/>
          </a:lnRef>
          <a:fillRef idx="1">
            <a:schemeClr val="lt1"/>
          </a:fillRef>
          <a:effectRef idx="0">
            <a:schemeClr val="accent1"/>
          </a:effectRef>
          <a:fontRef idx="minor">
            <a:schemeClr val="dk1"/>
          </a:fontRef>
        </p:style>
        <p:txBody>
          <a:bodyPr lIns="182898" tIns="91449" rIns="182898" bIns="91449" anchor="ctr"/>
          <a:lstStyle/>
          <a:p>
            <a:pPr algn="ctr"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鄉村規劃</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29" name="矩形 28"/>
          <p:cNvSpPr/>
          <p:nvPr/>
        </p:nvSpPr>
        <p:spPr>
          <a:xfrm>
            <a:off x="2519363" y="6570663"/>
            <a:ext cx="6049962" cy="2520950"/>
          </a:xfrm>
          <a:prstGeom prst="rect">
            <a:avLst/>
          </a:prstGeom>
        </p:spPr>
        <p:style>
          <a:lnRef idx="2">
            <a:schemeClr val="accent2"/>
          </a:lnRef>
          <a:fillRef idx="1">
            <a:schemeClr val="lt1"/>
          </a:fillRef>
          <a:effectRef idx="0">
            <a:schemeClr val="accent2"/>
          </a:effectRef>
          <a:fontRef idx="minor">
            <a:schemeClr val="dk1"/>
          </a:fontRef>
        </p:style>
        <p:txBody>
          <a:bodyPr lIns="182898" tIns="91449" rIns="182898" bIns="91449" anchor="ctr"/>
          <a:lstStyle/>
          <a:p>
            <a:pPr algn="just"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廢除現行點狀零星開發許可制度，轉變為分區分類之計畫管制及相容使用</a:t>
            </a:r>
          </a:p>
        </p:txBody>
      </p:sp>
      <p:sp>
        <p:nvSpPr>
          <p:cNvPr id="30" name="矩形 29"/>
          <p:cNvSpPr/>
          <p:nvPr/>
        </p:nvSpPr>
        <p:spPr>
          <a:xfrm>
            <a:off x="2519363" y="3605213"/>
            <a:ext cx="6049962" cy="2520950"/>
          </a:xfrm>
          <a:prstGeom prst="rect">
            <a:avLst/>
          </a:prstGeom>
        </p:spPr>
        <p:style>
          <a:lnRef idx="2">
            <a:schemeClr val="accent2"/>
          </a:lnRef>
          <a:fillRef idx="1">
            <a:schemeClr val="lt1"/>
          </a:fillRef>
          <a:effectRef idx="0">
            <a:schemeClr val="accent2"/>
          </a:effectRef>
          <a:fontRef idx="minor">
            <a:schemeClr val="dk1"/>
          </a:fontRef>
        </p:style>
        <p:txBody>
          <a:bodyPr lIns="182898" tIns="91449" rIns="182898" bIns="91449" anchor="ctr"/>
          <a:lstStyle/>
          <a:p>
            <a:pPr algn="just"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現行農地依資源條件，須調整劃分至國土功能分區</a:t>
            </a:r>
          </a:p>
        </p:txBody>
      </p:sp>
      <p:sp>
        <p:nvSpPr>
          <p:cNvPr id="32" name="矩形 31"/>
          <p:cNvSpPr/>
          <p:nvPr/>
        </p:nvSpPr>
        <p:spPr>
          <a:xfrm>
            <a:off x="2519363" y="9667875"/>
            <a:ext cx="6049962" cy="2519363"/>
          </a:xfrm>
          <a:prstGeom prst="rect">
            <a:avLst/>
          </a:prstGeom>
        </p:spPr>
        <p:style>
          <a:lnRef idx="2">
            <a:schemeClr val="accent2"/>
          </a:lnRef>
          <a:fillRef idx="1">
            <a:schemeClr val="lt1"/>
          </a:fillRef>
          <a:effectRef idx="0">
            <a:schemeClr val="accent2"/>
          </a:effectRef>
          <a:fontRef idx="minor">
            <a:schemeClr val="dk1"/>
          </a:fontRef>
        </p:style>
        <p:txBody>
          <a:bodyPr lIns="182898" tIns="91449" rIns="182898" bIns="91449" anchor="ctr"/>
          <a:lstStyle/>
          <a:p>
            <a:pPr algn="just" eaLnBrk="1" hangingPunct="1">
              <a:defRPr/>
            </a:pPr>
            <a:r>
              <a:rPr lang="zh-TW" altLang="en-US" b="1" dirty="0">
                <a:solidFill>
                  <a:schemeClr val="tx1"/>
                </a:solidFill>
                <a:latin typeface="微軟正黑體" panose="020B0604030504040204" pitchFamily="34" charset="-120"/>
                <a:ea typeface="微軟正黑體" panose="020B0604030504040204" pitchFamily="34" charset="-120"/>
              </a:rPr>
              <a:t>推動鄉村地區整體規劃，擬定空間規劃及土地使用指導原則</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9866313" y="3602038"/>
            <a:ext cx="7489825" cy="2438400"/>
          </a:xfrm>
          <a:prstGeom prst="rect">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lIns="182898" tIns="91449" rIns="182898" bIns="91449" anchor="ctr"/>
          <a:lstStyle/>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農地總量</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國土功能分區劃設條件</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農民權益保障</a:t>
            </a:r>
          </a:p>
        </p:txBody>
      </p:sp>
      <p:sp>
        <p:nvSpPr>
          <p:cNvPr id="37" name="矩形 36"/>
          <p:cNvSpPr/>
          <p:nvPr/>
        </p:nvSpPr>
        <p:spPr>
          <a:xfrm>
            <a:off x="9866313" y="9667875"/>
            <a:ext cx="7489825" cy="2519363"/>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lIns="182898" tIns="91449" rIns="182898" bIns="91449" anchor="ctr"/>
          <a:lstStyle/>
          <a:p>
            <a:pPr marL="530279" indent="-530279"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生活區及生產區整體規劃</a:t>
            </a:r>
            <a:endParaRPr lang="en-US" altLang="zh-TW" b="1" dirty="0">
              <a:solidFill>
                <a:schemeClr val="tx1"/>
              </a:solidFill>
              <a:latin typeface="微軟正黑體" panose="020B0604030504040204" pitchFamily="34" charset="-120"/>
              <a:ea typeface="微軟正黑體" panose="020B0604030504040204" pitchFamily="34" charset="-120"/>
            </a:endParaRPr>
          </a:p>
          <a:p>
            <a:pPr marL="530279" indent="-530279"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農村再生資源投入</a:t>
            </a:r>
            <a:endParaRPr lang="en-US" altLang="zh-TW" b="1" dirty="0">
              <a:solidFill>
                <a:schemeClr val="tx1"/>
              </a:solidFill>
              <a:latin typeface="微軟正黑體" panose="020B0604030504040204" pitchFamily="34" charset="-120"/>
              <a:ea typeface="微軟正黑體" panose="020B0604030504040204" pitchFamily="34" charset="-120"/>
            </a:endParaRPr>
          </a:p>
          <a:p>
            <a:pPr marL="530279" indent="-530279"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農舍管理</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9866313" y="6570663"/>
            <a:ext cx="7489825" cy="2520950"/>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lIns="182898" tIns="91449" rIns="182898" bIns="91449" anchor="ctr"/>
          <a:lstStyle/>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1.</a:t>
            </a:r>
            <a:r>
              <a:rPr lang="zh-TW" altLang="en-US" b="1" dirty="0">
                <a:solidFill>
                  <a:schemeClr val="tx1"/>
                </a:solidFill>
                <a:latin typeface="微軟正黑體" panose="020B0604030504040204" pitchFamily="34" charset="-120"/>
                <a:ea typeface="微軟正黑體" panose="020B0604030504040204" pitchFamily="34" charset="-120"/>
              </a:rPr>
              <a:t>農產業價值鏈發展需求</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2.</a:t>
            </a:r>
            <a:r>
              <a:rPr lang="zh-TW" altLang="en-US" b="1" dirty="0">
                <a:solidFill>
                  <a:schemeClr val="tx1"/>
                </a:solidFill>
                <a:latin typeface="微軟正黑體" panose="020B0604030504040204" pitchFamily="34" charset="-120"/>
                <a:ea typeface="微軟正黑體" panose="020B0604030504040204" pitchFamily="34" charset="-120"/>
              </a:rPr>
              <a:t>產業資源投入</a:t>
            </a:r>
            <a:endParaRPr lang="en-US" altLang="zh-TW" b="1" dirty="0">
              <a:solidFill>
                <a:schemeClr val="tx1"/>
              </a:solidFill>
              <a:latin typeface="微軟正黑體" panose="020B0604030504040204" pitchFamily="34" charset="-120"/>
              <a:ea typeface="微軟正黑體" panose="020B0604030504040204" pitchFamily="34" charset="-120"/>
            </a:endParaRPr>
          </a:p>
          <a:p>
            <a:pPr algn="just" eaLnBrk="1" hangingPunct="1">
              <a:defRPr/>
            </a:pPr>
            <a:r>
              <a:rPr lang="en-US" altLang="zh-TW" b="1" dirty="0">
                <a:solidFill>
                  <a:schemeClr val="tx1"/>
                </a:solidFill>
                <a:latin typeface="微軟正黑體" panose="020B0604030504040204" pitchFamily="34" charset="-120"/>
                <a:ea typeface="微軟正黑體" panose="020B0604030504040204" pitchFamily="34" charset="-120"/>
              </a:rPr>
              <a:t>3.</a:t>
            </a:r>
            <a:r>
              <a:rPr lang="zh-TW" altLang="en-US" b="1" dirty="0">
                <a:solidFill>
                  <a:schemeClr val="tx1"/>
                </a:solidFill>
                <a:latin typeface="微軟正黑體" panose="020B0604030504040204" pitchFamily="34" charset="-120"/>
                <a:ea typeface="微軟正黑體" panose="020B0604030504040204" pitchFamily="34" charset="-120"/>
              </a:rPr>
              <a:t>未登記工廠及其他非農使用</a:t>
            </a:r>
          </a:p>
        </p:txBody>
      </p:sp>
      <p:sp>
        <p:nvSpPr>
          <p:cNvPr id="2" name="向右箭號 1"/>
          <p:cNvSpPr/>
          <p:nvPr/>
        </p:nvSpPr>
        <p:spPr>
          <a:xfrm>
            <a:off x="8857506" y="4469479"/>
            <a:ext cx="864246" cy="1008229"/>
          </a:xfrm>
          <a:prstGeom prst="rightArrow">
            <a:avLst/>
          </a:prstGeom>
        </p:spPr>
        <p:style>
          <a:lnRef idx="0">
            <a:schemeClr val="accent2"/>
          </a:lnRef>
          <a:fillRef idx="3">
            <a:schemeClr val="accent2"/>
          </a:fillRef>
          <a:effectRef idx="3">
            <a:schemeClr val="accent2"/>
          </a:effectRef>
          <a:fontRef idx="minor">
            <a:schemeClr val="lt1"/>
          </a:fontRef>
        </p:style>
        <p:txBody>
          <a:bodyPr lIns="182898" tIns="91449" rIns="182898" bIns="91449" anchor="ctr"/>
          <a:lstStyle/>
          <a:p>
            <a:pPr algn="ctr" eaLnBrk="1" hangingPunct="1">
              <a:defRPr/>
            </a:pPr>
            <a:endParaRPr lang="zh-TW" altLang="en-US"/>
          </a:p>
        </p:txBody>
      </p:sp>
      <p:sp>
        <p:nvSpPr>
          <p:cNvPr id="16" name="向右箭號 15"/>
          <p:cNvSpPr/>
          <p:nvPr/>
        </p:nvSpPr>
        <p:spPr>
          <a:xfrm>
            <a:off x="8857506" y="10616737"/>
            <a:ext cx="864246" cy="1008229"/>
          </a:xfrm>
          <a:prstGeom prst="rightArrow">
            <a:avLst/>
          </a:prstGeom>
        </p:spPr>
        <p:style>
          <a:lnRef idx="0">
            <a:schemeClr val="accent2"/>
          </a:lnRef>
          <a:fillRef idx="3">
            <a:schemeClr val="accent2"/>
          </a:fillRef>
          <a:effectRef idx="3">
            <a:schemeClr val="accent2"/>
          </a:effectRef>
          <a:fontRef idx="minor">
            <a:schemeClr val="lt1"/>
          </a:fontRef>
        </p:style>
        <p:txBody>
          <a:bodyPr lIns="182898" tIns="91449" rIns="182898" bIns="91449" anchor="ctr"/>
          <a:lstStyle/>
          <a:p>
            <a:pPr algn="ctr" eaLnBrk="1" hangingPunct="1">
              <a:defRPr/>
            </a:pPr>
            <a:endParaRPr lang="zh-TW" altLang="en-US"/>
          </a:p>
        </p:txBody>
      </p:sp>
      <p:sp>
        <p:nvSpPr>
          <p:cNvPr id="18" name="向右箭號 17"/>
          <p:cNvSpPr/>
          <p:nvPr/>
        </p:nvSpPr>
        <p:spPr>
          <a:xfrm>
            <a:off x="8857506" y="7519754"/>
            <a:ext cx="864246" cy="1008229"/>
          </a:xfrm>
          <a:prstGeom prst="rightArrow">
            <a:avLst/>
          </a:prstGeom>
        </p:spPr>
        <p:style>
          <a:lnRef idx="0">
            <a:schemeClr val="accent2"/>
          </a:lnRef>
          <a:fillRef idx="3">
            <a:schemeClr val="accent2"/>
          </a:fillRef>
          <a:effectRef idx="3">
            <a:schemeClr val="accent2"/>
          </a:effectRef>
          <a:fontRef idx="minor">
            <a:schemeClr val="lt1"/>
          </a:fontRef>
        </p:style>
        <p:txBody>
          <a:bodyPr lIns="182898" tIns="91449" rIns="182898" bIns="91449" anchor="ctr"/>
          <a:lstStyle/>
          <a:p>
            <a:pPr algn="ctr" eaLnBrk="1" hangingPunct="1">
              <a:defRPr/>
            </a:pPr>
            <a:endParaRPr lang="zh-TW" altLang="en-US"/>
          </a:p>
        </p:txBody>
      </p:sp>
      <p:sp>
        <p:nvSpPr>
          <p:cNvPr id="5" name="矩形 4"/>
          <p:cNvSpPr/>
          <p:nvPr/>
        </p:nvSpPr>
        <p:spPr>
          <a:xfrm>
            <a:off x="1198434" y="2433809"/>
            <a:ext cx="7141656" cy="923437"/>
          </a:xfrm>
          <a:prstGeom prst="rect">
            <a:avLst/>
          </a:prstGeom>
          <a:noFill/>
        </p:spPr>
        <p:txBody>
          <a:bodyPr wrap="none" lIns="182898" tIns="91449" rIns="182898" bIns="91449">
            <a:spAutoFit/>
          </a:bodyPr>
          <a:lstStyle/>
          <a:p>
            <a:pPr algn="ctr" eaLnBrk="1" hangingPunct="1">
              <a:defRPr/>
            </a:pPr>
            <a:r>
              <a:rPr lang="zh-TW" altLang="en-US" sz="4800" b="1" dirty="0">
                <a:ln w="10541" cmpd="sng">
                  <a:solidFill>
                    <a:schemeClr val="accent1">
                      <a:shade val="88000"/>
                      <a:satMod val="110000"/>
                    </a:schemeClr>
                  </a:solidFill>
                  <a:prstDash val="solid"/>
                </a:ln>
                <a:solidFill>
                  <a:srgbClr val="0000FF"/>
                </a:solidFill>
                <a:latin typeface="微軟正黑體" panose="020B0604030504040204" pitchFamily="34" charset="-120"/>
                <a:ea typeface="微軟正黑體" panose="020B0604030504040204" pitchFamily="34" charset="-120"/>
              </a:rPr>
              <a:t>國土計畫法實施前後差異</a:t>
            </a:r>
            <a:endParaRPr lang="zh-TW" altLang="en-US" sz="4800" b="1" dirty="0">
              <a:ln w="10541" cmpd="sng">
                <a:solidFill>
                  <a:schemeClr val="accent1">
                    <a:shade val="88000"/>
                    <a:satMod val="110000"/>
                  </a:schemeClr>
                </a:solidFill>
                <a:prstDash val="solid"/>
              </a:ln>
              <a:solidFill>
                <a:srgbClr val="0000FF"/>
              </a:solidFill>
            </a:endParaRPr>
          </a:p>
        </p:txBody>
      </p:sp>
      <p:sp>
        <p:nvSpPr>
          <p:cNvPr id="20" name="矩形 19"/>
          <p:cNvSpPr/>
          <p:nvPr/>
        </p:nvSpPr>
        <p:spPr>
          <a:xfrm>
            <a:off x="11826075" y="2464824"/>
            <a:ext cx="3341880" cy="923437"/>
          </a:xfrm>
          <a:prstGeom prst="rect">
            <a:avLst/>
          </a:prstGeom>
          <a:noFill/>
        </p:spPr>
        <p:txBody>
          <a:bodyPr wrap="none" lIns="182898" tIns="91449" rIns="182898" bIns="91449">
            <a:spAutoFit/>
          </a:bodyPr>
          <a:lstStyle/>
          <a:p>
            <a:pPr algn="ctr" eaLnBrk="1" hangingPunct="1">
              <a:defRPr/>
            </a:pPr>
            <a:r>
              <a:rPr lang="zh-TW" altLang="en-US" sz="4800" b="1" dirty="0">
                <a:ln w="10541" cmpd="sng">
                  <a:solidFill>
                    <a:schemeClr val="accent1">
                      <a:shade val="88000"/>
                      <a:satMod val="110000"/>
                    </a:schemeClr>
                  </a:solidFill>
                  <a:prstDash val="solid"/>
                </a:ln>
                <a:solidFill>
                  <a:srgbClr val="0000FF"/>
                </a:solidFill>
                <a:latin typeface="微軟正黑體" panose="020B0604030504040204" pitchFamily="34" charset="-120"/>
                <a:ea typeface="微軟正黑體" panose="020B0604030504040204" pitchFamily="34" charset="-120"/>
              </a:rPr>
              <a:t>主 要 課 題</a:t>
            </a:r>
          </a:p>
        </p:txBody>
      </p:sp>
      <p:sp>
        <p:nvSpPr>
          <p:cNvPr id="30742" name="投影片編號版面配置區 1"/>
          <p:cNvSpPr txBox="1">
            <a:spLocks/>
          </p:cNvSpPr>
          <p:nvPr/>
        </p:nvSpPr>
        <p:spPr bwMode="auto">
          <a:xfrm>
            <a:off x="12746038" y="13050838"/>
            <a:ext cx="53292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15" tIns="45669" rIns="91315" bIns="45669"/>
          <a:lstStyle>
            <a:lvl1pPr>
              <a:spcBef>
                <a:spcPct val="20000"/>
              </a:spcBef>
              <a:buChar char="•"/>
              <a:defRPr kumimoji="1" sz="6400">
                <a:solidFill>
                  <a:schemeClr val="tx1"/>
                </a:solidFill>
                <a:latin typeface="Arial" pitchFamily="34" charset="0"/>
                <a:ea typeface="新細明體" pitchFamily="18" charset="-120"/>
              </a:defRPr>
            </a:lvl1pPr>
            <a:lvl2pPr marL="1482725" indent="-571500">
              <a:spcBef>
                <a:spcPct val="20000"/>
              </a:spcBef>
              <a:buChar char="–"/>
              <a:defRPr kumimoji="1" sz="5600">
                <a:solidFill>
                  <a:schemeClr val="tx1"/>
                </a:solidFill>
                <a:latin typeface="Arial" pitchFamily="34" charset="0"/>
                <a:ea typeface="新細明體" pitchFamily="18" charset="-120"/>
              </a:defRPr>
            </a:lvl2pPr>
            <a:lvl3pPr marL="2282825" indent="-457200">
              <a:spcBef>
                <a:spcPct val="20000"/>
              </a:spcBef>
              <a:buChar char="•"/>
              <a:defRPr kumimoji="1" sz="4800">
                <a:solidFill>
                  <a:schemeClr val="tx1"/>
                </a:solidFill>
                <a:latin typeface="Arial" pitchFamily="34" charset="0"/>
                <a:ea typeface="新細明體" pitchFamily="18" charset="-120"/>
              </a:defRPr>
            </a:lvl3pPr>
            <a:lvl4pPr marL="3195638" indent="-457200">
              <a:spcBef>
                <a:spcPct val="20000"/>
              </a:spcBef>
              <a:buChar char="–"/>
              <a:defRPr kumimoji="1" sz="4000">
                <a:solidFill>
                  <a:schemeClr val="tx1"/>
                </a:solidFill>
                <a:latin typeface="Arial" pitchFamily="34" charset="0"/>
                <a:ea typeface="新細明體" pitchFamily="18" charset="-120"/>
              </a:defRPr>
            </a:lvl4pPr>
            <a:lvl5pPr marL="4108450" indent="-457200">
              <a:spcBef>
                <a:spcPct val="20000"/>
              </a:spcBef>
              <a:buChar char="»"/>
              <a:defRPr kumimoji="1" sz="4000">
                <a:solidFill>
                  <a:schemeClr val="tx1"/>
                </a:solidFill>
                <a:latin typeface="Arial" pitchFamily="34" charset="0"/>
                <a:ea typeface="新細明體" pitchFamily="18" charset="-120"/>
              </a:defRPr>
            </a:lvl5pPr>
            <a:lvl6pPr marL="45656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72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5DE72024-DFA2-46F6-9FD3-6C0227A0E34A}" type="slidenum">
              <a:rPr lang="en-US" altLang="zh-TW" sz="3200">
                <a:ea typeface="全真粗黑體" pitchFamily="49" charset="-120"/>
              </a:rPr>
              <a:pPr algn="r" eaLnBrk="1" hangingPunct="1">
                <a:spcBef>
                  <a:spcPct val="0"/>
                </a:spcBef>
                <a:buFontTx/>
                <a:buNone/>
              </a:pPr>
              <a:t>15</a:t>
            </a:fld>
            <a:endParaRPr lang="en-US" altLang="zh-TW" sz="3200">
              <a:ea typeface="全真粗黑體" pitchFamily="49" charset="-120"/>
            </a:endParaRPr>
          </a:p>
        </p:txBody>
      </p:sp>
      <p:sp>
        <p:nvSpPr>
          <p:cNvPr id="30743" name="Text Box 33"/>
          <p:cNvSpPr txBox="1">
            <a:spLocks noChangeArrowheads="1"/>
          </p:cNvSpPr>
          <p:nvPr/>
        </p:nvSpPr>
        <p:spPr bwMode="auto">
          <a:xfrm>
            <a:off x="0" y="306388"/>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065A2C4E-737A-45D8-8C94-B7ECA43E1199}" type="slidenum">
              <a:rPr lang="en-US" altLang="zh-TW" sz="3200"/>
              <a:pPr>
                <a:spcBef>
                  <a:spcPct val="0"/>
                </a:spcBef>
                <a:buFontTx/>
                <a:buNone/>
              </a:pPr>
              <a:t>16</a:t>
            </a:fld>
            <a:endParaRPr lang="en-US" altLang="zh-TW" sz="3200"/>
          </a:p>
        </p:txBody>
      </p:sp>
      <p:sp>
        <p:nvSpPr>
          <p:cNvPr id="33795"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33796" name="Text Box 3"/>
          <p:cNvSpPr txBox="1">
            <a:spLocks noChangeArrowheads="1"/>
          </p:cNvSpPr>
          <p:nvPr/>
        </p:nvSpPr>
        <p:spPr bwMode="auto">
          <a:xfrm>
            <a:off x="790575" y="1631950"/>
            <a:ext cx="16563975"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273050" indent="-27305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b="1">
                <a:ea typeface="全真粗黑體" pitchFamily="49" charset="-120"/>
              </a:rPr>
              <a:t>使用地編定</a:t>
            </a:r>
            <a:r>
              <a:rPr lang="zh-TW" altLang="en-US" sz="4000">
                <a:ea typeface="全真粗黑體" pitchFamily="49" charset="-120"/>
              </a:rPr>
              <a:t>：直轄市、縣（市）國土計畫公告實施後，應由各該主管機關依各級國土計畫國土功能分區之劃設內容，製作國土功能分區圖及</a:t>
            </a:r>
            <a:r>
              <a:rPr lang="zh-TW" altLang="en-US" sz="4000" u="sng">
                <a:solidFill>
                  <a:srgbClr val="FF0000"/>
                </a:solidFill>
                <a:ea typeface="全真粗黑體" pitchFamily="49" charset="-120"/>
              </a:rPr>
              <a:t>編定適當使用地</a:t>
            </a:r>
            <a:r>
              <a:rPr lang="zh-TW" altLang="en-US" sz="4000">
                <a:ea typeface="全真粗黑體" pitchFamily="49" charset="-120"/>
              </a:rPr>
              <a:t>。國土功能分區圖報經中央主管機關核定後公告，並實施管制。 </a:t>
            </a:r>
            <a:r>
              <a:rPr lang="en-US" altLang="zh-TW" sz="4000">
                <a:ea typeface="全真粗黑體" pitchFamily="49" charset="-120"/>
              </a:rPr>
              <a:t>(</a:t>
            </a:r>
            <a:r>
              <a:rPr lang="en-US" altLang="zh-TW" sz="4000">
                <a:ea typeface="全真粗黑體" pitchFamily="49" charset="-120"/>
                <a:cs typeface="Arial" pitchFamily="34" charset="0"/>
              </a:rPr>
              <a:t>§22</a:t>
            </a:r>
            <a:r>
              <a:rPr lang="en-US" altLang="zh-TW" sz="4000">
                <a:ea typeface="全真粗黑體" pitchFamily="49" charset="-120"/>
              </a:rPr>
              <a:t>)</a:t>
            </a:r>
          </a:p>
          <a:p>
            <a:pPr algn="just" eaLnBrk="1" hangingPunct="1">
              <a:spcBef>
                <a:spcPct val="50000"/>
              </a:spcBef>
              <a:buFont typeface="Wingdings" pitchFamily="2" charset="2"/>
              <a:buChar char="n"/>
            </a:pPr>
            <a:r>
              <a:rPr lang="zh-TW" altLang="en-US" sz="4000" b="1"/>
              <a:t>編定適當使用地之定義</a:t>
            </a:r>
            <a:r>
              <a:rPr lang="zh-TW" altLang="en-US" sz="4000"/>
              <a:t>：應按各級國土計畫，就土地能供使用性質，編定各種使用地</a:t>
            </a:r>
            <a:r>
              <a:rPr lang="zh-TW" altLang="en-US" sz="4000">
                <a:ea typeface="全真粗黑體" pitchFamily="49" charset="-120"/>
              </a:rPr>
              <a:t>。 </a:t>
            </a:r>
            <a:r>
              <a:rPr lang="en-US" altLang="zh-TW" sz="4000">
                <a:ea typeface="全真粗黑體" pitchFamily="49" charset="-120"/>
              </a:rPr>
              <a:t>(</a:t>
            </a:r>
            <a:r>
              <a:rPr lang="zh-TW" altLang="en-US" sz="4000">
                <a:ea typeface="全真粗黑體" pitchFamily="49" charset="-120"/>
              </a:rPr>
              <a:t>國土法施行細則</a:t>
            </a:r>
            <a:r>
              <a:rPr lang="en-US" altLang="zh-TW" sz="4000">
                <a:ea typeface="全真粗黑體" pitchFamily="49" charset="-120"/>
              </a:rPr>
              <a:t>§10</a:t>
            </a:r>
            <a:r>
              <a:rPr lang="en-US" altLang="zh-TW" sz="4000">
                <a:latin typeface="新細明體" pitchFamily="18" charset="-120"/>
                <a:cs typeface="Arial" pitchFamily="34" charset="0"/>
              </a:rPr>
              <a:t>Ⅰ</a:t>
            </a:r>
            <a:r>
              <a:rPr lang="en-US" altLang="zh-TW" sz="4000">
                <a:ea typeface="全真粗黑體" pitchFamily="49" charset="-120"/>
              </a:rPr>
              <a:t>)</a:t>
            </a:r>
          </a:p>
        </p:txBody>
      </p:sp>
      <p:pic>
        <p:nvPicPr>
          <p:cNvPr id="33797" name="圖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5735638"/>
            <a:ext cx="12277725" cy="764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584814749"/>
              </p:ext>
            </p:extLst>
          </p:nvPr>
        </p:nvGraphicFramePr>
        <p:xfrm>
          <a:off x="936675" y="5562650"/>
          <a:ext cx="16489832" cy="7437226"/>
        </p:xfrm>
        <a:graphic>
          <a:graphicData uri="http://schemas.openxmlformats.org/drawingml/2006/table">
            <a:tbl>
              <a:tblPr firstRow="1" bandRow="1">
                <a:tableStyleId>{5C22544A-7EE6-4342-B048-85BDC9FD1C3A}</a:tableStyleId>
              </a:tblPr>
              <a:tblGrid>
                <a:gridCol w="2901640"/>
                <a:gridCol w="13588192"/>
              </a:tblGrid>
              <a:tr h="579202">
                <a:tc>
                  <a:txBody>
                    <a:bodyPr/>
                    <a:lstStyle/>
                    <a:p>
                      <a:pPr algn="ctr"/>
                      <a:r>
                        <a:rPr lang="zh-TW" altLang="en-US" sz="3200" dirty="0">
                          <a:solidFill>
                            <a:schemeClr val="tx1"/>
                          </a:solidFill>
                        </a:rPr>
                        <a:t>使用地</a:t>
                      </a:r>
                    </a:p>
                  </a:txBody>
                  <a:tcPr marL="91444" marR="91444" marT="45724" marB="45724"/>
                </a:tc>
                <a:tc>
                  <a:txBody>
                    <a:bodyPr/>
                    <a:lstStyle/>
                    <a:p>
                      <a:pPr algn="ctr"/>
                      <a:r>
                        <a:rPr lang="zh-TW" altLang="en-US" sz="3200" dirty="0">
                          <a:solidFill>
                            <a:schemeClr val="tx1"/>
                          </a:solidFill>
                        </a:rPr>
                        <a:t>使用型態</a:t>
                      </a:r>
                    </a:p>
                  </a:txBody>
                  <a:tcPr marL="91444" marR="91444" marT="45724" marB="45724"/>
                </a:tc>
              </a:tr>
              <a:tr h="1432768">
                <a:tc>
                  <a:txBody>
                    <a:bodyPr/>
                    <a:lstStyle/>
                    <a:p>
                      <a:pPr algn="ctr"/>
                      <a:r>
                        <a:rPr lang="zh-TW" altLang="en-US" sz="3200" b="1" dirty="0">
                          <a:solidFill>
                            <a:schemeClr val="tx1"/>
                          </a:solidFill>
                        </a:rPr>
                        <a:t>農業生產用地</a:t>
                      </a:r>
                    </a:p>
                  </a:txBody>
                  <a:tcPr marL="91444" marR="91444" marT="45724" marB="45724" anchor="ctr"/>
                </a:tc>
                <a:tc>
                  <a:txBody>
                    <a:bodyPr/>
                    <a:lstStyle/>
                    <a:p>
                      <a:r>
                        <a:rPr lang="zh-TW" altLang="en-US" sz="3200" b="1" dirty="0" smtClean="0">
                          <a:solidFill>
                            <a:schemeClr val="tx1"/>
                          </a:solidFill>
                        </a:rPr>
                        <a:t>供農業生產及其設施使用者。</a:t>
                      </a:r>
                      <a:endParaRPr lang="en-US" altLang="zh-TW" sz="3200" b="1" dirty="0">
                        <a:solidFill>
                          <a:schemeClr val="tx1"/>
                        </a:solidFill>
                      </a:endParaRPr>
                    </a:p>
                    <a:p>
                      <a:r>
                        <a:rPr lang="zh-TW" altLang="en-US" sz="2800" dirty="0" smtClean="0"/>
                        <a:t>供農、漁及牧業之生產、加工及集運等一級產業使用土地，為利後續能有效掌握其分布區位及面積，得編定為農業生產用地。</a:t>
                      </a:r>
                      <a:endParaRPr lang="en-US" altLang="zh-TW" sz="2800" dirty="0" smtClean="0"/>
                    </a:p>
                    <a:p>
                      <a:r>
                        <a:rPr lang="zh-TW" altLang="en-US" sz="2800" dirty="0" smtClean="0"/>
                        <a:t>包含素地生產使用及現行須依</a:t>
                      </a:r>
                      <a:r>
                        <a:rPr lang="en-US" altLang="zh-TW" sz="2800" dirty="0"/>
                        <a:t>《</a:t>
                      </a:r>
                      <a:r>
                        <a:rPr lang="zh-TW" altLang="en-US" sz="2800" dirty="0"/>
                        <a:t>申請農業用地作農業設施容許使用審查辦法</a:t>
                      </a:r>
                      <a:r>
                        <a:rPr lang="en-US" altLang="zh-TW" sz="2800" dirty="0"/>
                        <a:t>》</a:t>
                      </a:r>
                      <a:r>
                        <a:rPr lang="zh-TW" altLang="en-US" sz="2800" dirty="0"/>
                        <a:t>規定辦理農業設施容許</a:t>
                      </a:r>
                      <a:r>
                        <a:rPr lang="zh-TW" altLang="en-US" sz="2800" dirty="0" smtClean="0"/>
                        <a:t>使用等用地。</a:t>
                      </a:r>
                      <a:endParaRPr lang="zh-TW" altLang="en-US" sz="2800" dirty="0">
                        <a:solidFill>
                          <a:schemeClr val="tx1"/>
                        </a:solidFill>
                      </a:endParaRPr>
                    </a:p>
                  </a:txBody>
                  <a:tcPr marL="91444" marR="91444" marT="45724" marB="45724"/>
                </a:tc>
              </a:tr>
              <a:tr h="2348170">
                <a:tc>
                  <a:txBody>
                    <a:bodyPr/>
                    <a:lstStyle/>
                    <a:p>
                      <a:pPr algn="ctr"/>
                      <a:r>
                        <a:rPr lang="zh-TW" altLang="en-US" sz="3200" b="1" dirty="0">
                          <a:solidFill>
                            <a:schemeClr val="tx1"/>
                          </a:solidFill>
                        </a:rPr>
                        <a:t>農業設施用地</a:t>
                      </a:r>
                    </a:p>
                  </a:txBody>
                  <a:tcPr marL="91444" marR="91444" marT="45724" marB="45724" anchor="ctr"/>
                </a:tc>
                <a:tc>
                  <a:txBody>
                    <a:bodyPr/>
                    <a:lstStyle/>
                    <a:p>
                      <a:r>
                        <a:rPr lang="zh-TW" altLang="en-US" sz="3200" b="1" dirty="0" smtClean="0"/>
                        <a:t>供農業之產業價值鏈、休閒農業、農村再生等相關設施使用者。</a:t>
                      </a:r>
                      <a:endParaRPr lang="en-US" altLang="zh-TW" sz="3200" b="1" dirty="0"/>
                    </a:p>
                    <a:p>
                      <a:r>
                        <a:rPr lang="zh-TW" altLang="en-US" sz="2800" dirty="0" smtClean="0"/>
                        <a:t>為因應農業多元發展之需求，供農業生產、研發、加工、行銷等不同階段產業加值、休閒農業、農村再生等相關設施使用者，得編定為農業設施用地。</a:t>
                      </a:r>
                      <a:endParaRPr lang="en-US" altLang="zh-TW" sz="2800" dirty="0" smtClean="0"/>
                    </a:p>
                    <a:p>
                      <a:r>
                        <a:rPr lang="zh-TW" altLang="en-US" sz="2800" dirty="0" smtClean="0"/>
                        <a:t>包含依農業相關法規申請變更作為加工場所、集貨場、糧肥倉庫、碾米設備、畜牧事業設施、水產製儲銷設施及其相關設施使用者、農業生物科技園區、農村</a:t>
                      </a:r>
                      <a:r>
                        <a:rPr lang="zh-TW" altLang="en-US" sz="2800" dirty="0"/>
                        <a:t>再生</a:t>
                      </a:r>
                      <a:r>
                        <a:rPr lang="zh-TW" altLang="en-US" sz="2800" dirty="0" smtClean="0"/>
                        <a:t>設施及休閒農業設施等用地。</a:t>
                      </a:r>
                      <a:endParaRPr lang="zh-TW" altLang="en-US" sz="2800" dirty="0">
                        <a:solidFill>
                          <a:schemeClr val="tx1"/>
                        </a:solidFill>
                      </a:endParaRPr>
                    </a:p>
                  </a:txBody>
                  <a:tcPr marL="91444" marR="91444" marT="45724" marB="45724"/>
                </a:tc>
              </a:tr>
              <a:tr h="364558">
                <a:tc>
                  <a:txBody>
                    <a:bodyPr/>
                    <a:lstStyle/>
                    <a:p>
                      <a:pPr algn="ctr"/>
                      <a:r>
                        <a:rPr lang="zh-TW" altLang="en-US" sz="3200" b="1" dirty="0" smtClean="0">
                          <a:solidFill>
                            <a:schemeClr val="tx1"/>
                          </a:solidFill>
                        </a:rPr>
                        <a:t>林業用地</a:t>
                      </a:r>
                      <a:endParaRPr lang="zh-TW" altLang="en-US" sz="3200" b="1" dirty="0">
                        <a:solidFill>
                          <a:schemeClr val="tx1"/>
                        </a:solidFill>
                      </a:endParaRPr>
                    </a:p>
                  </a:txBody>
                  <a:tcPr marL="91444" marR="91444" marT="45724" marB="45724" anchor="ctr"/>
                </a:tc>
                <a:tc>
                  <a:txBody>
                    <a:bodyPr/>
                    <a:lstStyle/>
                    <a:p>
                      <a:r>
                        <a:rPr lang="zh-TW" altLang="en-US" sz="3200" b="1" dirty="0" smtClean="0">
                          <a:solidFill>
                            <a:schemeClr val="tx1"/>
                          </a:solidFill>
                        </a:rPr>
                        <a:t>供營林及其設施使用者。</a:t>
                      </a:r>
                      <a:endParaRPr lang="en-US" altLang="zh-TW" sz="3200" b="1" dirty="0" smtClean="0">
                        <a:solidFill>
                          <a:schemeClr val="tx1"/>
                        </a:solidFill>
                      </a:endParaRPr>
                    </a:p>
                    <a:p>
                      <a:r>
                        <a:rPr lang="zh-TW" altLang="en-US" sz="2800" dirty="0" smtClean="0">
                          <a:solidFill>
                            <a:schemeClr val="tx1"/>
                          </a:solidFill>
                        </a:rPr>
                        <a:t>林業相關設施或行為具有農業生產功能（例如經濟營林），屬廣義農業範疇，惟因林業亦具有國土保育性質，例如山坡地範圍內經查定為宜林地者，與農、漁及牧業生產具有差異性，為利後續能有效掌握其分布區位及面積，爰得編定為林業用地。</a:t>
                      </a:r>
                      <a:endParaRPr lang="zh-TW" altLang="en-US" sz="2800" dirty="0">
                        <a:solidFill>
                          <a:schemeClr val="tx1"/>
                        </a:solidFill>
                      </a:endParaRPr>
                    </a:p>
                  </a:txBody>
                  <a:tcPr marL="91444" marR="91444" marT="45724" marB="45724"/>
                </a:tc>
              </a:tr>
            </a:tbl>
          </a:graphicData>
        </a:graphic>
      </p:graphicFrame>
      <p:sp>
        <p:nvSpPr>
          <p:cNvPr id="34832" name="Rectangle 7"/>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32DEC7E6-DE95-414D-A6F4-ED6F0C043A4D}" type="slidenum">
              <a:rPr lang="en-US" altLang="zh-TW" sz="3200"/>
              <a:pPr>
                <a:spcBef>
                  <a:spcPct val="0"/>
                </a:spcBef>
                <a:buFontTx/>
                <a:buNone/>
              </a:pPr>
              <a:t>17</a:t>
            </a:fld>
            <a:endParaRPr lang="en-US" altLang="zh-TW" sz="3200"/>
          </a:p>
        </p:txBody>
      </p:sp>
      <p:sp>
        <p:nvSpPr>
          <p:cNvPr id="34833"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sp>
        <p:nvSpPr>
          <p:cNvPr id="34834" name="Text Box 3"/>
          <p:cNvSpPr txBox="1">
            <a:spLocks noChangeArrowheads="1"/>
          </p:cNvSpPr>
          <p:nvPr/>
        </p:nvSpPr>
        <p:spPr bwMode="auto">
          <a:xfrm>
            <a:off x="790575" y="1631950"/>
            <a:ext cx="16563975"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273050" indent="-27305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b="1" dirty="0">
                <a:ea typeface="全真粗黑體" pitchFamily="49" charset="-120"/>
              </a:rPr>
              <a:t>使用地編定方式</a:t>
            </a:r>
            <a:r>
              <a:rPr lang="en-US" altLang="zh-TW" sz="4000" b="1" dirty="0">
                <a:ea typeface="全真粗黑體" pitchFamily="49" charset="-120"/>
              </a:rPr>
              <a:t>(</a:t>
            </a:r>
            <a:r>
              <a:rPr lang="zh-TW" altLang="en-US" sz="4000" b="1" dirty="0">
                <a:ea typeface="全真粗黑體" pitchFamily="49" charset="-120"/>
              </a:rPr>
              <a:t>草案</a:t>
            </a:r>
            <a:r>
              <a:rPr lang="en-US" altLang="zh-TW" sz="4000" b="1" dirty="0">
                <a:ea typeface="全真粗黑體" pitchFamily="49" charset="-120"/>
              </a:rPr>
              <a:t>)</a:t>
            </a:r>
            <a:r>
              <a:rPr lang="zh-TW" altLang="en-US" sz="4000" dirty="0">
                <a:ea typeface="全真粗黑體" pitchFamily="49" charset="-120"/>
              </a:rPr>
              <a:t>：第一版編定採直接轉換，研擬使用地編定類別為</a:t>
            </a:r>
            <a:r>
              <a:rPr lang="zh-TW" altLang="en-US" sz="4000" b="1" dirty="0">
                <a:solidFill>
                  <a:srgbClr val="FF0000"/>
                </a:solidFill>
                <a:ea typeface="全真粗黑體" pitchFamily="49" charset="-120"/>
              </a:rPr>
              <a:t>農業生產用地</a:t>
            </a:r>
            <a:r>
              <a:rPr lang="zh-TW" altLang="en-US" sz="4000" dirty="0">
                <a:ea typeface="全真粗黑體" pitchFamily="49" charset="-120"/>
              </a:rPr>
              <a:t>、</a:t>
            </a:r>
            <a:r>
              <a:rPr lang="zh-TW" altLang="en-US" sz="4000" b="1" dirty="0">
                <a:solidFill>
                  <a:srgbClr val="FF0000"/>
                </a:solidFill>
                <a:ea typeface="全真粗黑體" pitchFamily="49" charset="-120"/>
              </a:rPr>
              <a:t>農業設施用地</a:t>
            </a:r>
            <a:r>
              <a:rPr lang="zh-TW" altLang="en-US" sz="4000" dirty="0">
                <a:ea typeface="全真粗黑體" pitchFamily="49" charset="-120"/>
              </a:rPr>
              <a:t>、</a:t>
            </a:r>
            <a:r>
              <a:rPr lang="zh-TW" altLang="en-US" sz="4000" b="1" dirty="0">
                <a:solidFill>
                  <a:srgbClr val="FF0000"/>
                </a:solidFill>
                <a:ea typeface="全真粗黑體" pitchFamily="49" charset="-120"/>
              </a:rPr>
              <a:t>林業用地</a:t>
            </a:r>
            <a:r>
              <a:rPr lang="zh-TW" altLang="en-US" sz="4000" dirty="0" smtClean="0">
                <a:ea typeface="全真粗黑體" pitchFamily="49" charset="-120"/>
              </a:rPr>
              <a:t>、建築</a:t>
            </a:r>
            <a:r>
              <a:rPr lang="zh-TW" altLang="en-US" sz="4000" dirty="0">
                <a:ea typeface="全真粗黑體" pitchFamily="49" charset="-120"/>
              </a:rPr>
              <a:t>用地、產業用地、礦石用地、交通用地、水利用地、遊憩用地、文化資產保存用地、生態保護用地、國土保安用地、殯葬用地、海域用地、宗教用地、能源用地、環保用地、機關用地、文教用地、衛生及福利用地、特定用地等共</a:t>
            </a:r>
            <a:r>
              <a:rPr lang="en-US" altLang="zh-TW" sz="4000" dirty="0">
                <a:ea typeface="全真粗黑體" pitchFamily="49" charset="-120"/>
              </a:rPr>
              <a:t>22</a:t>
            </a:r>
            <a:r>
              <a:rPr lang="zh-TW" altLang="en-US" sz="4000" dirty="0">
                <a:ea typeface="全真粗黑體" pitchFamily="49" charset="-120"/>
              </a:rPr>
              <a:t>種使用地。</a:t>
            </a:r>
            <a:endParaRPr lang="en-US" altLang="zh-TW" sz="4000" dirty="0">
              <a:ea typeface="全真粗黑體" pitchFamily="49"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BBA505E-7178-48A2-9C75-D7C393CB7DF2}" type="slidenum">
              <a:rPr lang="en-US" altLang="zh-TW" sz="3200"/>
              <a:pPr>
                <a:spcBef>
                  <a:spcPct val="0"/>
                </a:spcBef>
                <a:buFontTx/>
                <a:buNone/>
              </a:pPr>
              <a:t>18</a:t>
            </a:fld>
            <a:endParaRPr lang="en-US" altLang="zh-TW" sz="3200"/>
          </a:p>
        </p:txBody>
      </p:sp>
      <p:sp>
        <p:nvSpPr>
          <p:cNvPr id="35843"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grpSp>
        <p:nvGrpSpPr>
          <p:cNvPr id="35844" name="Group 3"/>
          <p:cNvGrpSpPr>
            <a:grpSpLocks/>
          </p:cNvGrpSpPr>
          <p:nvPr/>
        </p:nvGrpSpPr>
        <p:grpSpPr bwMode="auto">
          <a:xfrm>
            <a:off x="930275" y="4984750"/>
            <a:ext cx="16430625" cy="8212138"/>
            <a:chOff x="294" y="671"/>
            <a:chExt cx="5174" cy="2850"/>
          </a:xfrm>
        </p:grpSpPr>
        <p:sp>
          <p:nvSpPr>
            <p:cNvPr id="35846" name="Text Box 4"/>
            <p:cNvSpPr txBox="1">
              <a:spLocks noChangeArrowheads="1"/>
            </p:cNvSpPr>
            <p:nvPr/>
          </p:nvSpPr>
          <p:spPr bwMode="auto">
            <a:xfrm>
              <a:off x="2515" y="1167"/>
              <a:ext cx="2953" cy="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符合國土功能分區及其分類之指導，不涉及變更功能分區</a:t>
              </a:r>
            </a:p>
          </p:txBody>
        </p:sp>
        <p:sp>
          <p:nvSpPr>
            <p:cNvPr id="35847" name="Text Box 5"/>
            <p:cNvSpPr txBox="1">
              <a:spLocks noChangeArrowheads="1"/>
            </p:cNvSpPr>
            <p:nvPr/>
          </p:nvSpPr>
          <p:spPr bwMode="auto">
            <a:xfrm>
              <a:off x="2520" y="1769"/>
              <a:ext cx="1404" cy="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非屬「一定規模以上」或「性質特殊」土地使用</a:t>
              </a:r>
            </a:p>
          </p:txBody>
        </p:sp>
        <p:sp>
          <p:nvSpPr>
            <p:cNvPr id="35848" name="Text Box 6"/>
            <p:cNvSpPr txBox="1">
              <a:spLocks noChangeArrowheads="1"/>
            </p:cNvSpPr>
            <p:nvPr/>
          </p:nvSpPr>
          <p:spPr bwMode="auto">
            <a:xfrm>
              <a:off x="4061" y="1769"/>
              <a:ext cx="1404" cy="680"/>
            </a:xfrm>
            <a:prstGeom prst="rect">
              <a:avLst/>
            </a:prstGeom>
            <a:solidFill>
              <a:srgbClr val="FFFFCC">
                <a:alpha val="50195"/>
              </a:srgbClr>
            </a:solidFill>
            <a:ln w="9525">
              <a:solidFill>
                <a:srgbClr val="000000"/>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solidFill>
                    <a:srgbClr val="FF0000"/>
                  </a:solidFill>
                  <a:latin typeface="全真粗黑體" pitchFamily="49" charset="-120"/>
                  <a:ea typeface="全真粗黑體" pitchFamily="49" charset="-120"/>
                </a:rPr>
                <a:t>屬「一定規模以上」或「性質特殊」之土地使用</a:t>
              </a:r>
            </a:p>
          </p:txBody>
        </p:sp>
        <p:sp>
          <p:nvSpPr>
            <p:cNvPr id="35849" name="Text Box 7"/>
            <p:cNvSpPr txBox="1">
              <a:spLocks noChangeArrowheads="1"/>
            </p:cNvSpPr>
            <p:nvPr/>
          </p:nvSpPr>
          <p:spPr bwMode="auto">
            <a:xfrm>
              <a:off x="2517" y="2530"/>
              <a:ext cx="1404" cy="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應經或免經申請同意</a:t>
              </a:r>
            </a:p>
          </p:txBody>
        </p:sp>
        <p:sp>
          <p:nvSpPr>
            <p:cNvPr id="35850" name="Text Box 8"/>
            <p:cNvSpPr txBox="1">
              <a:spLocks noChangeArrowheads="1"/>
            </p:cNvSpPr>
            <p:nvPr/>
          </p:nvSpPr>
          <p:spPr bwMode="auto">
            <a:xfrm>
              <a:off x="4058" y="2530"/>
              <a:ext cx="1404" cy="448"/>
            </a:xfrm>
            <a:prstGeom prst="rect">
              <a:avLst/>
            </a:prstGeom>
            <a:solidFill>
              <a:srgbClr val="FFFFCC">
                <a:alpha val="70195"/>
              </a:srgbClr>
            </a:solidFill>
            <a:ln w="9525">
              <a:solidFill>
                <a:srgbClr val="000000"/>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應申請「使用許可」</a:t>
              </a:r>
            </a:p>
          </p:txBody>
        </p:sp>
        <p:sp>
          <p:nvSpPr>
            <p:cNvPr id="35851" name="Text Box 9"/>
            <p:cNvSpPr txBox="1">
              <a:spLocks noChangeArrowheads="1"/>
            </p:cNvSpPr>
            <p:nvPr/>
          </p:nvSpPr>
          <p:spPr bwMode="auto">
            <a:xfrm>
              <a:off x="2517" y="3073"/>
              <a:ext cx="1404" cy="4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按</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容許使用規定</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辦理</a:t>
              </a:r>
            </a:p>
          </p:txBody>
        </p:sp>
        <p:sp>
          <p:nvSpPr>
            <p:cNvPr id="35852" name="Text Box 10"/>
            <p:cNvSpPr txBox="1">
              <a:spLocks noChangeArrowheads="1"/>
            </p:cNvSpPr>
            <p:nvPr/>
          </p:nvSpPr>
          <p:spPr bwMode="auto">
            <a:xfrm>
              <a:off x="4058" y="3073"/>
              <a:ext cx="1404" cy="448"/>
            </a:xfrm>
            <a:prstGeom prst="rect">
              <a:avLst/>
            </a:prstGeom>
            <a:solidFill>
              <a:srgbClr val="FFFFCC"/>
            </a:solidFill>
            <a:ln w="9525">
              <a:solidFill>
                <a:srgbClr val="000000"/>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按</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使用許可規定</a:t>
              </a:r>
              <a:r>
                <a:rPr lang="en-US" altLang="zh-TW" sz="3600">
                  <a:latin typeface="全真粗黑體" pitchFamily="49" charset="-120"/>
                  <a:ea typeface="全真粗黑體" pitchFamily="49" charset="-120"/>
                </a:rPr>
                <a:t>》</a:t>
              </a:r>
              <a:r>
                <a:rPr lang="zh-TW" altLang="en-US" sz="3600">
                  <a:latin typeface="全真粗黑體" pitchFamily="49" charset="-120"/>
                  <a:ea typeface="全真粗黑體" pitchFamily="49" charset="-120"/>
                </a:rPr>
                <a:t>辦理</a:t>
              </a:r>
            </a:p>
          </p:txBody>
        </p:sp>
        <p:cxnSp>
          <p:nvCxnSpPr>
            <p:cNvPr id="35853" name="AutoShape 11"/>
            <p:cNvCxnSpPr>
              <a:cxnSpLocks noChangeShapeType="1"/>
              <a:stCxn id="35846" idx="2"/>
              <a:endCxn id="35848" idx="0"/>
            </p:cNvCxnSpPr>
            <p:nvPr/>
          </p:nvCxnSpPr>
          <p:spPr bwMode="auto">
            <a:xfrm rot="16200000" flipH="1">
              <a:off x="4301" y="1307"/>
              <a:ext cx="153" cy="772"/>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4" name="AutoShape 12"/>
            <p:cNvCxnSpPr>
              <a:cxnSpLocks noChangeShapeType="1"/>
              <a:stCxn id="35846" idx="2"/>
              <a:endCxn id="35847" idx="0"/>
            </p:cNvCxnSpPr>
            <p:nvPr/>
          </p:nvCxnSpPr>
          <p:spPr bwMode="auto">
            <a:xfrm rot="5400000">
              <a:off x="3530" y="1308"/>
              <a:ext cx="153" cy="769"/>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5" name="AutoShape 13"/>
            <p:cNvCxnSpPr>
              <a:cxnSpLocks noChangeShapeType="1"/>
              <a:stCxn id="35847" idx="2"/>
              <a:endCxn id="35849" idx="0"/>
            </p:cNvCxnSpPr>
            <p:nvPr/>
          </p:nvCxnSpPr>
          <p:spPr bwMode="auto">
            <a:xfrm rot="5400000">
              <a:off x="3180" y="2488"/>
              <a:ext cx="81" cy="3"/>
            </a:xfrm>
            <a:prstGeom prst="bentConnector3">
              <a:avLst>
                <a:gd name="adj1" fmla="val 4938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6" name="AutoShape 14"/>
            <p:cNvCxnSpPr>
              <a:cxnSpLocks noChangeShapeType="1"/>
              <a:stCxn id="35849" idx="2"/>
              <a:endCxn id="35851" idx="0"/>
            </p:cNvCxnSpPr>
            <p:nvPr/>
          </p:nvCxnSpPr>
          <p:spPr bwMode="auto">
            <a:xfrm>
              <a:off x="3219" y="2978"/>
              <a:ext cx="0" cy="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7" name="AutoShape 15"/>
            <p:cNvCxnSpPr>
              <a:cxnSpLocks noChangeShapeType="1"/>
              <a:stCxn id="35848" idx="2"/>
              <a:endCxn id="35850" idx="0"/>
            </p:cNvCxnSpPr>
            <p:nvPr/>
          </p:nvCxnSpPr>
          <p:spPr bwMode="auto">
            <a:xfrm rot="5400000">
              <a:off x="4721" y="2488"/>
              <a:ext cx="81" cy="3"/>
            </a:xfrm>
            <a:prstGeom prst="bentConnector3">
              <a:avLst>
                <a:gd name="adj1" fmla="val 49384"/>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58" name="AutoShape 16"/>
            <p:cNvCxnSpPr>
              <a:cxnSpLocks noChangeShapeType="1"/>
              <a:stCxn id="35850" idx="2"/>
              <a:endCxn id="35852" idx="0"/>
            </p:cNvCxnSpPr>
            <p:nvPr/>
          </p:nvCxnSpPr>
          <p:spPr bwMode="auto">
            <a:xfrm>
              <a:off x="4760" y="2978"/>
              <a:ext cx="0" cy="9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5859" name="Text Box 17"/>
            <p:cNvSpPr txBox="1">
              <a:spLocks noChangeArrowheads="1"/>
            </p:cNvSpPr>
            <p:nvPr/>
          </p:nvSpPr>
          <p:spPr bwMode="auto">
            <a:xfrm>
              <a:off x="1684" y="671"/>
              <a:ext cx="1967" cy="3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土地使用</a:t>
              </a:r>
            </a:p>
          </p:txBody>
        </p:sp>
        <p:sp>
          <p:nvSpPr>
            <p:cNvPr id="35860" name="Text Box 18"/>
            <p:cNvSpPr txBox="1">
              <a:spLocks noChangeArrowheads="1"/>
            </p:cNvSpPr>
            <p:nvPr/>
          </p:nvSpPr>
          <p:spPr bwMode="auto">
            <a:xfrm>
              <a:off x="521" y="1167"/>
              <a:ext cx="1814" cy="4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solidFill>
                    <a:srgbClr val="0000FF"/>
                  </a:solidFill>
                  <a:latin typeface="全真粗黑體" pitchFamily="49" charset="-120"/>
                  <a:ea typeface="全真粗黑體" pitchFamily="49" charset="-120"/>
                </a:rPr>
                <a:t>未符合國土功能分區及其分類之指導</a:t>
              </a:r>
            </a:p>
          </p:txBody>
        </p:sp>
        <p:cxnSp>
          <p:nvCxnSpPr>
            <p:cNvPr id="35861" name="AutoShape 19"/>
            <p:cNvCxnSpPr>
              <a:cxnSpLocks noChangeShapeType="1"/>
              <a:stCxn id="35859" idx="2"/>
              <a:endCxn id="35846" idx="0"/>
            </p:cNvCxnSpPr>
            <p:nvPr/>
          </p:nvCxnSpPr>
          <p:spPr bwMode="auto">
            <a:xfrm rot="16200000" flipH="1">
              <a:off x="3249" y="424"/>
              <a:ext cx="162" cy="1324"/>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5862" name="AutoShape 20"/>
            <p:cNvCxnSpPr>
              <a:cxnSpLocks noChangeShapeType="1"/>
              <a:stCxn id="35859" idx="2"/>
              <a:endCxn id="35860" idx="0"/>
            </p:cNvCxnSpPr>
            <p:nvPr/>
          </p:nvCxnSpPr>
          <p:spPr bwMode="auto">
            <a:xfrm rot="5400000">
              <a:off x="1967" y="466"/>
              <a:ext cx="162" cy="124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5863" name="Text Box 21"/>
            <p:cNvSpPr txBox="1">
              <a:spLocks noChangeArrowheads="1"/>
            </p:cNvSpPr>
            <p:nvPr/>
          </p:nvSpPr>
          <p:spPr bwMode="auto">
            <a:xfrm>
              <a:off x="521" y="3067"/>
              <a:ext cx="1814" cy="4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latin typeface="全真粗黑體" pitchFamily="49" charset="-120"/>
                  <a:ea typeface="全真粗黑體" pitchFamily="49" charset="-120"/>
                </a:rPr>
                <a:t>不得開發利用</a:t>
              </a:r>
            </a:p>
          </p:txBody>
        </p:sp>
        <p:cxnSp>
          <p:nvCxnSpPr>
            <p:cNvPr id="35864" name="AutoShape 22"/>
            <p:cNvCxnSpPr>
              <a:cxnSpLocks noChangeShapeType="1"/>
              <a:stCxn id="35860" idx="2"/>
              <a:endCxn id="35863" idx="0"/>
            </p:cNvCxnSpPr>
            <p:nvPr/>
          </p:nvCxnSpPr>
          <p:spPr bwMode="auto">
            <a:xfrm>
              <a:off x="1428" y="1616"/>
              <a:ext cx="0" cy="14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5865" name="AutoShape 23"/>
            <p:cNvSpPr>
              <a:spLocks noChangeArrowheads="1"/>
            </p:cNvSpPr>
            <p:nvPr/>
          </p:nvSpPr>
          <p:spPr bwMode="auto">
            <a:xfrm>
              <a:off x="294" y="1723"/>
              <a:ext cx="1588" cy="641"/>
            </a:xfrm>
            <a:prstGeom prst="wedgeRectCallout">
              <a:avLst>
                <a:gd name="adj1" fmla="val -8755"/>
                <a:gd name="adj2" fmla="val -93162"/>
              </a:avLst>
            </a:prstGeom>
            <a:solidFill>
              <a:srgbClr val="FFCCFF"/>
            </a:solidFill>
            <a:ln w="9525">
              <a:solidFill>
                <a:srgbClr val="FF00FF"/>
              </a:solidFill>
              <a:miter lim="800000"/>
              <a:headEnd/>
              <a:tailEnd/>
            </a:ln>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lang="zh-TW" altLang="en-US" sz="3600">
                  <a:ea typeface="全真粗黑體" pitchFamily="49" charset="-120"/>
                </a:rPr>
                <a:t>國防、重大公共設施或公用事業計畫得於各國土功能分區申請使用。 </a:t>
              </a:r>
            </a:p>
          </p:txBody>
        </p:sp>
      </p:grpSp>
      <p:sp>
        <p:nvSpPr>
          <p:cNvPr id="35845" name="Text Box 24"/>
          <p:cNvSpPr txBox="1">
            <a:spLocks noChangeArrowheads="1"/>
          </p:cNvSpPr>
          <p:nvPr/>
        </p:nvSpPr>
        <p:spPr bwMode="auto">
          <a:xfrm>
            <a:off x="644525" y="1965325"/>
            <a:ext cx="1699895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全真粗黑體" pitchFamily="49" charset="-120"/>
              </a:rPr>
              <a:t>未來各國土功能分區之土地使用，如屬一定規模以上或性質特殊者，應申請「使用許可」，但不得變更國土功能分區及其分類，以大幅縮短土地變更審查時程，提高行政效率，亦改變過去透過開發許可造成土地蛙躍開發利用情況，達到開發與保育雙贏局面。 </a:t>
            </a:r>
            <a:r>
              <a:rPr lang="en-US" altLang="zh-TW" sz="4000">
                <a:ea typeface="全真粗黑體" pitchFamily="49" charset="-120"/>
              </a:rPr>
              <a:t>(§24)</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2FC56E03-7F90-4218-AAA8-FED9304C5B5A}" type="slidenum">
              <a:rPr lang="en-US" altLang="zh-TW" sz="3200"/>
              <a:pPr>
                <a:spcBef>
                  <a:spcPct val="0"/>
                </a:spcBef>
                <a:buFontTx/>
                <a:buNone/>
              </a:pPr>
              <a:t>19</a:t>
            </a:fld>
            <a:endParaRPr lang="en-US" altLang="zh-TW" sz="3200"/>
          </a:p>
        </p:txBody>
      </p:sp>
      <p:sp>
        <p:nvSpPr>
          <p:cNvPr id="36867" name="Text Box 2"/>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二、劃設國土功能分區，建立使用許可制度 </a:t>
            </a:r>
          </a:p>
        </p:txBody>
      </p:sp>
      <p:grpSp>
        <p:nvGrpSpPr>
          <p:cNvPr id="36868" name="Group 3"/>
          <p:cNvGrpSpPr>
            <a:grpSpLocks/>
          </p:cNvGrpSpPr>
          <p:nvPr/>
        </p:nvGrpSpPr>
        <p:grpSpPr bwMode="auto">
          <a:xfrm>
            <a:off x="1222375" y="3432175"/>
            <a:ext cx="16205200" cy="9793288"/>
            <a:chOff x="385" y="1081"/>
            <a:chExt cx="5103" cy="3084"/>
          </a:xfrm>
        </p:grpSpPr>
        <p:sp>
          <p:nvSpPr>
            <p:cNvPr id="36870" name="Text Box 4"/>
            <p:cNvSpPr txBox="1">
              <a:spLocks noChangeAspect="1" noChangeArrowheads="1"/>
            </p:cNvSpPr>
            <p:nvPr/>
          </p:nvSpPr>
          <p:spPr bwMode="auto">
            <a:xfrm>
              <a:off x="385" y="1081"/>
              <a:ext cx="1706" cy="489"/>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3600">
                  <a:ea typeface="全真粗黑體" pitchFamily="49" charset="-120"/>
                  <a:cs typeface="新細明體" pitchFamily="18" charset="-120"/>
                </a:rPr>
                <a:t>勘選區位及範圍</a:t>
              </a:r>
              <a:endParaRPr lang="zh-TW" altLang="en-US" sz="3600">
                <a:ea typeface="全真粗黑體" pitchFamily="49" charset="-120"/>
                <a:cs typeface="新細明體" pitchFamily="18" charset="-120"/>
              </a:endParaRP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都市計畫機關</a:t>
              </a:r>
              <a:r>
                <a:rPr lang="en-US" altLang="zh-TW" sz="3600">
                  <a:ea typeface="全真粗黑體" pitchFamily="49" charset="-120"/>
                  <a:cs typeface="新細明體" pitchFamily="18" charset="-120"/>
                </a:rPr>
                <a:t>)</a:t>
              </a:r>
            </a:p>
          </p:txBody>
        </p:sp>
        <p:sp>
          <p:nvSpPr>
            <p:cNvPr id="36871" name="AutoShape 5"/>
            <p:cNvSpPr>
              <a:spLocks noChangeAspect="1" noChangeArrowheads="1"/>
            </p:cNvSpPr>
            <p:nvPr/>
          </p:nvSpPr>
          <p:spPr bwMode="auto">
            <a:xfrm>
              <a:off x="385" y="1692"/>
              <a:ext cx="1706" cy="922"/>
            </a:xfrm>
            <a:prstGeom prst="diamond">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solidFill>
                    <a:srgbClr val="FF0000"/>
                  </a:solidFill>
                  <a:ea typeface="全真粗黑體" pitchFamily="49" charset="-120"/>
                  <a:cs typeface="新細明體" pitchFamily="18" charset="-120"/>
                </a:rPr>
                <a:t>位屬城鄉發展地區？</a:t>
              </a:r>
              <a:r>
                <a:rPr lang="en-US" altLang="zh-TW" sz="3600">
                  <a:solidFill>
                    <a:srgbClr val="FF0000"/>
                  </a:solidFill>
                  <a:ea typeface="全真粗黑體" pitchFamily="49" charset="-120"/>
                  <a:cs typeface="新細明體" pitchFamily="18" charset="-120"/>
                </a:rPr>
                <a:t>§20(II)</a:t>
              </a:r>
            </a:p>
          </p:txBody>
        </p:sp>
        <p:sp>
          <p:nvSpPr>
            <p:cNvPr id="36872" name="Text Box 6"/>
            <p:cNvSpPr txBox="1">
              <a:spLocks noChangeAspect="1" noChangeArrowheads="1"/>
            </p:cNvSpPr>
            <p:nvPr/>
          </p:nvSpPr>
          <p:spPr bwMode="auto">
            <a:xfrm>
              <a:off x="385" y="2750"/>
              <a:ext cx="1706" cy="488"/>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都市計畫法定程序</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都市計畫機關</a:t>
              </a:r>
              <a:r>
                <a:rPr lang="en-US" altLang="zh-TW" sz="3600">
                  <a:ea typeface="全真粗黑體" pitchFamily="49" charset="-120"/>
                  <a:cs typeface="新細明體" pitchFamily="18" charset="-120"/>
                </a:rPr>
                <a:t>)</a:t>
              </a:r>
            </a:p>
          </p:txBody>
        </p:sp>
        <p:sp>
          <p:nvSpPr>
            <p:cNvPr id="36873" name="Text Box 7"/>
            <p:cNvSpPr txBox="1">
              <a:spLocks noChangeAspect="1" noChangeArrowheads="1"/>
            </p:cNvSpPr>
            <p:nvPr/>
          </p:nvSpPr>
          <p:spPr bwMode="auto">
            <a:xfrm>
              <a:off x="2346" y="1873"/>
              <a:ext cx="1713" cy="559"/>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3600" u="sng">
                  <a:solidFill>
                    <a:srgbClr val="FF0000"/>
                  </a:solidFill>
                  <a:ea typeface="全真粗黑體" pitchFamily="49" charset="-120"/>
                  <a:cs typeface="新細明體" pitchFamily="18" charset="-120"/>
                </a:rPr>
                <a:t>通盤檢討</a:t>
              </a:r>
              <a:r>
                <a:rPr kumimoji="0" lang="zh-TW" altLang="en-US" sz="3600">
                  <a:ea typeface="全真粗黑體" pitchFamily="49" charset="-120"/>
                  <a:cs typeface="新細明體" pitchFamily="18" charset="-120"/>
                </a:rPr>
                <a:t>國土計畫</a:t>
              </a:r>
              <a:r>
                <a:rPr kumimoji="0" lang="en-US" altLang="zh-TW" sz="3600">
                  <a:ea typeface="全真粗黑體" pitchFamily="49" charset="-120"/>
                  <a:cs typeface="新細明體" pitchFamily="18" charset="-120"/>
                </a:rPr>
                <a:t>(</a:t>
              </a:r>
              <a:r>
                <a:rPr lang="en-US" altLang="zh-TW" sz="3600">
                  <a:ea typeface="全真粗黑體" pitchFamily="49" charset="-120"/>
                  <a:cs typeface="新細明體" pitchFamily="18" charset="-120"/>
                </a:rPr>
                <a:t>§15)</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縣市國土機關</a:t>
              </a:r>
              <a:r>
                <a:rPr lang="en-US" altLang="zh-TW" sz="3600">
                  <a:ea typeface="全真粗黑體" pitchFamily="49" charset="-120"/>
                  <a:cs typeface="新細明體" pitchFamily="18" charset="-120"/>
                </a:rPr>
                <a:t>)</a:t>
              </a:r>
            </a:p>
          </p:txBody>
        </p:sp>
        <p:cxnSp>
          <p:nvCxnSpPr>
            <p:cNvPr id="36874" name="AutoShape 8"/>
            <p:cNvCxnSpPr>
              <a:cxnSpLocks noChangeAspect="1" noChangeShapeType="1"/>
              <a:stCxn id="36870" idx="2"/>
              <a:endCxn id="36871" idx="0"/>
            </p:cNvCxnSpPr>
            <p:nvPr/>
          </p:nvCxnSpPr>
          <p:spPr bwMode="auto">
            <a:xfrm rot="5400000">
              <a:off x="1177" y="1631"/>
              <a:ext cx="12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5" name="AutoShape 9"/>
            <p:cNvCxnSpPr>
              <a:cxnSpLocks noChangeAspect="1" noChangeShapeType="1"/>
              <a:stCxn id="36871" idx="2"/>
              <a:endCxn id="36872" idx="0"/>
            </p:cNvCxnSpPr>
            <p:nvPr/>
          </p:nvCxnSpPr>
          <p:spPr bwMode="auto">
            <a:xfrm rot="5400000">
              <a:off x="1170" y="2682"/>
              <a:ext cx="13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76" name="AutoShape 10"/>
            <p:cNvCxnSpPr>
              <a:cxnSpLocks noChangeAspect="1" noChangeShapeType="1"/>
              <a:stCxn id="36873" idx="1"/>
              <a:endCxn id="36871" idx="3"/>
            </p:cNvCxnSpPr>
            <p:nvPr/>
          </p:nvCxnSpPr>
          <p:spPr bwMode="auto">
            <a:xfrm rot="10800000">
              <a:off x="2091" y="2153"/>
              <a:ext cx="255" cy="0"/>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77" name="Text Box 11"/>
            <p:cNvSpPr txBox="1">
              <a:spLocks noChangeAspect="1" noChangeArrowheads="1"/>
            </p:cNvSpPr>
            <p:nvPr/>
          </p:nvSpPr>
          <p:spPr bwMode="auto">
            <a:xfrm>
              <a:off x="884" y="2564"/>
              <a:ext cx="3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600">
                  <a:ea typeface="全真粗黑體" pitchFamily="49" charset="-120"/>
                </a:rPr>
                <a:t>是</a:t>
              </a:r>
            </a:p>
          </p:txBody>
        </p:sp>
        <p:sp>
          <p:nvSpPr>
            <p:cNvPr id="36878" name="Text Box 12"/>
            <p:cNvSpPr txBox="1">
              <a:spLocks noChangeAspect="1" noChangeArrowheads="1"/>
            </p:cNvSpPr>
            <p:nvPr/>
          </p:nvSpPr>
          <p:spPr bwMode="auto">
            <a:xfrm>
              <a:off x="2018" y="1961"/>
              <a:ext cx="36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600">
                  <a:ea typeface="全真粗黑體" pitchFamily="49" charset="-120"/>
                </a:rPr>
                <a:t>否</a:t>
              </a:r>
            </a:p>
          </p:txBody>
        </p:sp>
        <p:sp>
          <p:nvSpPr>
            <p:cNvPr id="36879" name="Text Box 13"/>
            <p:cNvSpPr txBox="1">
              <a:spLocks noChangeAspect="1" noChangeArrowheads="1"/>
            </p:cNvSpPr>
            <p:nvPr/>
          </p:nvSpPr>
          <p:spPr bwMode="auto">
            <a:xfrm>
              <a:off x="2346" y="2537"/>
              <a:ext cx="1713" cy="48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變更</a:t>
              </a:r>
              <a:r>
                <a:rPr lang="en-US" altLang="zh-TW" sz="3600">
                  <a:ea typeface="全真粗黑體" pitchFamily="49" charset="-120"/>
                  <a:cs typeface="新細明體" pitchFamily="18" charset="-120"/>
                </a:rPr>
                <a:t>(</a:t>
              </a:r>
              <a:r>
                <a:rPr lang="en-US" altLang="zh-TW" sz="3600">
                  <a:ea typeface="全真粗黑體" pitchFamily="49" charset="-120"/>
                  <a:cs typeface="全真超特黑" pitchFamily="49" charset="-120"/>
                </a:rPr>
                <a:t>§11</a:t>
              </a:r>
              <a:r>
                <a:rPr lang="en-US" altLang="zh-TW" sz="3600">
                  <a:ea typeface="全真粗黑體" pitchFamily="49" charset="-120"/>
                  <a:cs typeface="新細明體" pitchFamily="18" charset="-120"/>
                </a:rPr>
                <a:t>)</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縣市主管機關</a:t>
              </a:r>
              <a:r>
                <a:rPr lang="en-US" altLang="zh-TW" sz="3600">
                  <a:ea typeface="全真粗黑體" pitchFamily="49" charset="-120"/>
                  <a:cs typeface="新細明體" pitchFamily="18" charset="-120"/>
                </a:rPr>
                <a:t>)</a:t>
              </a:r>
            </a:p>
          </p:txBody>
        </p:sp>
        <p:sp>
          <p:nvSpPr>
            <p:cNvPr id="36880" name="Text Box 14"/>
            <p:cNvSpPr txBox="1">
              <a:spLocks noChangeAspect="1" noChangeArrowheads="1"/>
            </p:cNvSpPr>
            <p:nvPr/>
          </p:nvSpPr>
          <p:spPr bwMode="auto">
            <a:xfrm>
              <a:off x="2346" y="3095"/>
              <a:ext cx="1713" cy="471"/>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審議</a:t>
              </a:r>
              <a:r>
                <a:rPr lang="en-US" altLang="zh-TW" sz="3600">
                  <a:ea typeface="全真粗黑體" pitchFamily="49" charset="-120"/>
                  <a:cs typeface="新細明體" pitchFamily="18" charset="-120"/>
                </a:rPr>
                <a:t>(§11)</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縣市主管機關</a:t>
              </a:r>
              <a:r>
                <a:rPr lang="en-US" altLang="zh-TW" sz="3600">
                  <a:ea typeface="全真粗黑體" pitchFamily="49" charset="-120"/>
                  <a:cs typeface="新細明體" pitchFamily="18" charset="-120"/>
                </a:rPr>
                <a:t>)</a:t>
              </a:r>
            </a:p>
          </p:txBody>
        </p:sp>
        <p:sp>
          <p:nvSpPr>
            <p:cNvPr id="36881" name="Text Box 15"/>
            <p:cNvSpPr txBox="1">
              <a:spLocks noChangeAspect="1" noChangeArrowheads="1"/>
            </p:cNvSpPr>
            <p:nvPr/>
          </p:nvSpPr>
          <p:spPr bwMode="auto">
            <a:xfrm>
              <a:off x="2336" y="3657"/>
              <a:ext cx="1713" cy="50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全真粗黑體" pitchFamily="49" charset="-120"/>
                  <a:cs typeface="新細明體" pitchFamily="18" charset="-120"/>
                </a:rPr>
                <a:t>核定</a:t>
              </a:r>
              <a:r>
                <a:rPr lang="en-US" altLang="zh-TW" sz="3600">
                  <a:ea typeface="全真粗黑體" pitchFamily="49" charset="-120"/>
                  <a:cs typeface="新細明體" pitchFamily="18" charset="-120"/>
                </a:rPr>
                <a:t>(§11)</a:t>
              </a:r>
            </a:p>
            <a:p>
              <a:pPr algn="ctr" eaLnBrk="1" hangingPunct="1">
                <a:spcBef>
                  <a:spcPct val="0"/>
                </a:spcBef>
                <a:buFontTx/>
                <a:buNone/>
              </a:pPr>
              <a:r>
                <a:rPr lang="en-US" altLang="zh-TW" sz="3600">
                  <a:ea typeface="全真粗黑體" pitchFamily="49" charset="-120"/>
                  <a:cs typeface="新細明體" pitchFamily="18" charset="-120"/>
                </a:rPr>
                <a:t>(</a:t>
              </a:r>
              <a:r>
                <a:rPr lang="zh-TW" altLang="en-US" sz="3600">
                  <a:ea typeface="全真粗黑體" pitchFamily="49" charset="-120"/>
                  <a:cs typeface="新細明體" pitchFamily="18" charset="-120"/>
                </a:rPr>
                <a:t>中央主管機關</a:t>
              </a:r>
              <a:r>
                <a:rPr lang="en-US" altLang="zh-TW" sz="3600">
                  <a:ea typeface="全真粗黑體" pitchFamily="49" charset="-120"/>
                  <a:cs typeface="新細明體" pitchFamily="18" charset="-120"/>
                </a:rPr>
                <a:t>)</a:t>
              </a:r>
            </a:p>
          </p:txBody>
        </p:sp>
        <p:sp>
          <p:nvSpPr>
            <p:cNvPr id="36882" name="Text Box 16"/>
            <p:cNvSpPr txBox="1">
              <a:spLocks noChangeArrowheads="1"/>
            </p:cNvSpPr>
            <p:nvPr/>
          </p:nvSpPr>
          <p:spPr bwMode="auto">
            <a:xfrm>
              <a:off x="4241" y="3076"/>
              <a:ext cx="1247" cy="50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cs typeface="新細明體" pitchFamily="18" charset="-120"/>
                </a:rPr>
                <a:t>召開直轄市、縣</a:t>
              </a:r>
              <a:r>
                <a:rPr kumimoji="0" lang="en-US" altLang="zh-TW" sz="2800">
                  <a:ea typeface="全真粗黑體" pitchFamily="49" charset="-120"/>
                  <a:cs typeface="新細明體" pitchFamily="18" charset="-120"/>
                </a:rPr>
                <a:t>(</a:t>
              </a:r>
              <a:r>
                <a:rPr kumimoji="0" lang="zh-TW" altLang="en-US" sz="2800">
                  <a:ea typeface="全真粗黑體" pitchFamily="49" charset="-120"/>
                  <a:cs typeface="新細明體" pitchFamily="18" charset="-120"/>
                </a:rPr>
                <a:t>市</a:t>
              </a:r>
              <a:r>
                <a:rPr kumimoji="0" lang="en-US" altLang="zh-TW" sz="2800">
                  <a:ea typeface="全真粗黑體" pitchFamily="49" charset="-120"/>
                  <a:cs typeface="新細明體" pitchFamily="18" charset="-120"/>
                </a:rPr>
                <a:t>)</a:t>
              </a:r>
              <a:r>
                <a:rPr kumimoji="0" lang="zh-TW" altLang="en-US" sz="2800">
                  <a:ea typeface="全真粗黑體" pitchFamily="49" charset="-120"/>
                  <a:cs typeface="新細明體" pitchFamily="18" charset="-120"/>
                </a:rPr>
                <a:t>國土計畫審議會</a:t>
              </a:r>
              <a:r>
                <a:rPr kumimoji="0" lang="en-US" altLang="zh-TW" sz="2800">
                  <a:ea typeface="全真粗黑體" pitchFamily="49" charset="-120"/>
                  <a:cs typeface="新細明體" pitchFamily="18" charset="-120"/>
                </a:rPr>
                <a:t>(</a:t>
              </a:r>
              <a:r>
                <a:rPr lang="en-US" altLang="zh-TW" sz="2800">
                  <a:ea typeface="全真粗黑體" pitchFamily="49" charset="-120"/>
                  <a:cs typeface="新細明體" pitchFamily="18" charset="-120"/>
                </a:rPr>
                <a:t>§7)(</a:t>
              </a:r>
              <a:r>
                <a:rPr lang="zh-TW" altLang="en-US" sz="2800">
                  <a:ea typeface="全真粗黑體" pitchFamily="49" charset="-120"/>
                  <a:cs typeface="新細明體" pitchFamily="18" charset="-120"/>
                </a:rPr>
                <a:t>縣市主管機關</a:t>
              </a:r>
              <a:r>
                <a:rPr lang="en-US" altLang="zh-TW" sz="2800">
                  <a:ea typeface="全真粗黑體" pitchFamily="49" charset="-120"/>
                  <a:cs typeface="新細明體" pitchFamily="18" charset="-120"/>
                </a:rPr>
                <a:t>)</a:t>
              </a:r>
            </a:p>
          </p:txBody>
        </p:sp>
        <p:cxnSp>
          <p:nvCxnSpPr>
            <p:cNvPr id="36883" name="AutoShape 17"/>
            <p:cNvCxnSpPr>
              <a:cxnSpLocks noChangeAspect="1" noChangeShapeType="1"/>
              <a:stCxn id="36879" idx="2"/>
              <a:endCxn id="36880" idx="0"/>
            </p:cNvCxnSpPr>
            <p:nvPr/>
          </p:nvCxnSpPr>
          <p:spPr bwMode="auto">
            <a:xfrm rot="5400000">
              <a:off x="3166" y="3059"/>
              <a:ext cx="7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4" name="AutoShape 18"/>
            <p:cNvCxnSpPr>
              <a:cxnSpLocks noChangeAspect="1" noChangeShapeType="1"/>
              <a:stCxn id="36880" idx="2"/>
              <a:endCxn id="36881" idx="0"/>
            </p:cNvCxnSpPr>
            <p:nvPr/>
          </p:nvCxnSpPr>
          <p:spPr bwMode="auto">
            <a:xfrm rot="5400000">
              <a:off x="3152" y="3607"/>
              <a:ext cx="91" cy="10"/>
            </a:xfrm>
            <a:prstGeom prst="bentConnector3">
              <a:avLst>
                <a:gd name="adj1" fmla="val 4944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5" name="AutoShape 19"/>
            <p:cNvCxnSpPr>
              <a:cxnSpLocks noChangeAspect="1" noChangeShapeType="1"/>
              <a:stCxn id="36882" idx="1"/>
              <a:endCxn id="36880" idx="3"/>
            </p:cNvCxnSpPr>
            <p:nvPr/>
          </p:nvCxnSpPr>
          <p:spPr bwMode="auto">
            <a:xfrm rot="10800000" flipV="1">
              <a:off x="4059" y="3330"/>
              <a:ext cx="182" cy="1"/>
            </a:xfrm>
            <a:prstGeom prst="bentConnector3">
              <a:avLst>
                <a:gd name="adj1" fmla="val 50000"/>
              </a:avLst>
            </a:prstGeom>
            <a:noFill/>
            <a:ln w="9525">
              <a:solidFill>
                <a:schemeClr val="tx1"/>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886" name="Text Box 20"/>
            <p:cNvSpPr txBox="1">
              <a:spLocks noChangeArrowheads="1"/>
            </p:cNvSpPr>
            <p:nvPr/>
          </p:nvSpPr>
          <p:spPr bwMode="auto">
            <a:xfrm>
              <a:off x="4241" y="3657"/>
              <a:ext cx="1247" cy="50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772" tIns="91379" rIns="182772" bIns="9137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召開內政部國土計畫審議會</a:t>
              </a:r>
              <a:r>
                <a:rPr kumimoji="0" lang="en-US" altLang="zh-TW" sz="2800">
                  <a:ea typeface="全真粗黑體" pitchFamily="49" charset="-120"/>
                  <a:cs typeface="新細明體" pitchFamily="18" charset="-120"/>
                </a:rPr>
                <a:t>(</a:t>
              </a:r>
              <a:r>
                <a:rPr lang="en-US" altLang="zh-TW" sz="2800">
                  <a:ea typeface="全真粗黑體" pitchFamily="49" charset="-120"/>
                  <a:cs typeface="新細明體" pitchFamily="18" charset="-120"/>
                </a:rPr>
                <a:t>§7)(</a:t>
              </a:r>
              <a:r>
                <a:rPr lang="zh-TW" altLang="en-US" sz="2800">
                  <a:ea typeface="全真粗黑體" pitchFamily="49" charset="-120"/>
                  <a:cs typeface="新細明體" pitchFamily="18" charset="-120"/>
                </a:rPr>
                <a:t>中央主管機關</a:t>
              </a:r>
              <a:r>
                <a:rPr lang="en-US" altLang="zh-TW" sz="2800">
                  <a:ea typeface="全真粗黑體" pitchFamily="49" charset="-120"/>
                  <a:cs typeface="新細明體" pitchFamily="18" charset="-120"/>
                </a:rPr>
                <a:t>)</a:t>
              </a:r>
            </a:p>
          </p:txBody>
        </p:sp>
        <p:cxnSp>
          <p:nvCxnSpPr>
            <p:cNvPr id="36887" name="AutoShape 21"/>
            <p:cNvCxnSpPr>
              <a:cxnSpLocks noChangeAspect="1" noChangeShapeType="1"/>
              <a:stCxn id="36886" idx="1"/>
              <a:endCxn id="36881" idx="3"/>
            </p:cNvCxnSpPr>
            <p:nvPr/>
          </p:nvCxnSpPr>
          <p:spPr bwMode="auto">
            <a:xfrm rot="10800000">
              <a:off x="4049" y="3911"/>
              <a:ext cx="192" cy="0"/>
            </a:xfrm>
            <a:prstGeom prst="straightConnector1">
              <a:avLst/>
            </a:prstGeom>
            <a:noFill/>
            <a:ln w="95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888" name="AutoShape 22"/>
            <p:cNvCxnSpPr>
              <a:cxnSpLocks noChangeAspect="1" noChangeShapeType="1"/>
              <a:stCxn id="36873" idx="2"/>
              <a:endCxn id="36879" idx="0"/>
            </p:cNvCxnSpPr>
            <p:nvPr/>
          </p:nvCxnSpPr>
          <p:spPr bwMode="auto">
            <a:xfrm rot="5400000">
              <a:off x="3150" y="2485"/>
              <a:ext cx="10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6869" name="Text Box 23"/>
          <p:cNvSpPr txBox="1">
            <a:spLocks noChangeArrowheads="1"/>
          </p:cNvSpPr>
          <p:nvPr/>
        </p:nvSpPr>
        <p:spPr bwMode="auto">
          <a:xfrm>
            <a:off x="7272338" y="2105025"/>
            <a:ext cx="10082212"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全真粗黑體" pitchFamily="49" charset="-120"/>
              </a:rPr>
              <a:t>如有城鄉發展需求，其新訂（或擴大）都市計畫或填海造地案件應以位屬「城鄉發展地區」者為限，且該地區應透過國土計畫通盤檢討方式劃設，不得零星個案變更之 。 </a:t>
            </a:r>
            <a:r>
              <a:rPr lang="en-US" altLang="zh-TW" sz="4000">
                <a:ea typeface="全真粗黑體" pitchFamily="49" charset="-120"/>
              </a:rPr>
              <a:t>(§20</a:t>
            </a:r>
            <a:r>
              <a:rPr lang="zh-TW" altLang="en-US" sz="4000">
                <a:ea typeface="全真粗黑體" pitchFamily="49" charset="-120"/>
              </a:rPr>
              <a:t>、</a:t>
            </a:r>
            <a:r>
              <a:rPr lang="en-US" altLang="zh-TW" sz="4000">
                <a:ea typeface="全真粗黑體" pitchFamily="49" charset="-120"/>
              </a:rPr>
              <a:t>24)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dirty="0"/>
              <a:t>壹</a:t>
            </a:r>
            <a:r>
              <a:rPr lang="zh-TW" altLang="en-US" sz="6000" b="1" dirty="0" smtClean="0"/>
              <a:t>、國土計畫法概述</a:t>
            </a:r>
            <a:endParaRPr lang="zh-TW" altLang="en-US" sz="6000" dirty="0" smtClean="0"/>
          </a:p>
        </p:txBody>
      </p:sp>
      <p:sp>
        <p:nvSpPr>
          <p:cNvPr id="2457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22ED7B9-B3DF-4BC3-A787-69EA60F98E84}" type="slidenum">
              <a:rPr lang="en-US" altLang="zh-TW" sz="3200"/>
              <a:pPr>
                <a:spcBef>
                  <a:spcPct val="0"/>
                </a:spcBef>
                <a:buFontTx/>
                <a:buNone/>
              </a:pPr>
              <a:t>2</a:t>
            </a:fld>
            <a:endParaRPr lang="en-US" altLang="zh-TW" sz="3200"/>
          </a:p>
        </p:txBody>
      </p:sp>
    </p:spTree>
    <p:extLst>
      <p:ext uri="{BB962C8B-B14F-4D97-AF65-F5344CB8AC3E}">
        <p14:creationId xmlns:p14="http://schemas.microsoft.com/office/powerpoint/2010/main" val="1652198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20995DB-1563-4909-B0C5-B928CC97D9BF}" type="slidenum">
              <a:rPr lang="en-US" altLang="zh-TW" sz="3200">
                <a:solidFill>
                  <a:srgbClr val="000000"/>
                </a:solidFill>
              </a:rPr>
              <a:pPr>
                <a:spcBef>
                  <a:spcPct val="0"/>
                </a:spcBef>
                <a:buFontTx/>
                <a:buNone/>
              </a:pPr>
              <a:t>20</a:t>
            </a:fld>
            <a:endParaRPr lang="en-US" altLang="zh-TW" sz="3200">
              <a:solidFill>
                <a:srgbClr val="000000"/>
              </a:solidFill>
            </a:endParaRPr>
          </a:p>
        </p:txBody>
      </p:sp>
      <p:sp>
        <p:nvSpPr>
          <p:cNvPr id="37891" name="Text Box 33"/>
          <p:cNvSpPr txBox="1">
            <a:spLocks noChangeArrowheads="1"/>
          </p:cNvSpPr>
          <p:nvPr/>
        </p:nvSpPr>
        <p:spPr bwMode="auto">
          <a:xfrm>
            <a:off x="0" y="520700"/>
            <a:ext cx="18291175" cy="1079500"/>
          </a:xfrm>
          <a:prstGeom prst="rect">
            <a:avLst/>
          </a:prstGeom>
          <a:solidFill>
            <a:srgbClr val="FF99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rgbClr val="000000"/>
                </a:solidFill>
                <a:latin typeface="全真超特黑" pitchFamily="49" charset="-120"/>
                <a:ea typeface="全真超特黑" pitchFamily="49" charset="-120"/>
              </a:rPr>
              <a:t>二、劃設國土功能分區，建立使用許可制度 </a:t>
            </a:r>
          </a:p>
        </p:txBody>
      </p:sp>
      <p:sp>
        <p:nvSpPr>
          <p:cNvPr id="37892" name="Text Box 38"/>
          <p:cNvSpPr txBox="1">
            <a:spLocks noChangeArrowheads="1"/>
          </p:cNvSpPr>
          <p:nvPr/>
        </p:nvSpPr>
        <p:spPr bwMode="auto">
          <a:xfrm>
            <a:off x="644525" y="1674813"/>
            <a:ext cx="1699895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solidFill>
                  <a:srgbClr val="000000"/>
                </a:solidFill>
                <a:ea typeface="全真粗黑體" pitchFamily="49" charset="-120"/>
              </a:rPr>
              <a:t>罰則：違反國土計畫法之行政罰及刑罰 、違規檢舉獎勵</a:t>
            </a:r>
            <a:r>
              <a:rPr lang="en-US" altLang="zh-TW" sz="4000">
                <a:solidFill>
                  <a:srgbClr val="000000"/>
                </a:solidFill>
                <a:ea typeface="全真粗黑體" pitchFamily="49" charset="-120"/>
              </a:rPr>
              <a:t>(§38~40)</a:t>
            </a:r>
          </a:p>
        </p:txBody>
      </p:sp>
      <p:sp>
        <p:nvSpPr>
          <p:cNvPr id="37893" name="圓角矩形 2"/>
          <p:cNvSpPr>
            <a:spLocks noChangeArrowheads="1"/>
          </p:cNvSpPr>
          <p:nvPr/>
        </p:nvSpPr>
        <p:spPr bwMode="auto">
          <a:xfrm>
            <a:off x="1081088" y="3402013"/>
            <a:ext cx="5400675" cy="1512887"/>
          </a:xfrm>
          <a:prstGeom prst="roundRect">
            <a:avLst>
              <a:gd name="adj" fmla="val 16667"/>
            </a:avLst>
          </a:prstGeom>
          <a:solidFill>
            <a:srgbClr val="FF99CC"/>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ea typeface="全真粗黑體" pitchFamily="49" charset="-120"/>
              </a:rPr>
              <a:t>從事</a:t>
            </a:r>
            <a:r>
              <a:rPr lang="zh-TW" altLang="en-US" sz="2800" b="1">
                <a:solidFill>
                  <a:srgbClr val="FF0000"/>
                </a:solidFill>
                <a:ea typeface="全真粗黑體" pitchFamily="49" charset="-120"/>
              </a:rPr>
              <a:t>未符合</a:t>
            </a:r>
            <a:r>
              <a:rPr lang="zh-TW" altLang="en-US" sz="2800" b="1">
                <a:ea typeface="全真粗黑體" pitchFamily="49" charset="-120"/>
              </a:rPr>
              <a:t>國土功能分區及其分類使用原則之</a:t>
            </a:r>
            <a:r>
              <a:rPr lang="zh-TW" altLang="en-US" sz="2800" b="1">
                <a:solidFill>
                  <a:srgbClr val="7030A0"/>
                </a:solidFill>
                <a:ea typeface="全真粗黑體" pitchFamily="49" charset="-120"/>
              </a:rPr>
              <a:t>一定規模以上或性質特殊</a:t>
            </a:r>
            <a:r>
              <a:rPr lang="zh-TW" altLang="en-US" sz="2800" b="1">
                <a:ea typeface="全真粗黑體" pitchFamily="49" charset="-120"/>
              </a:rPr>
              <a:t>之土地使用者</a:t>
            </a:r>
          </a:p>
        </p:txBody>
      </p:sp>
      <p:sp>
        <p:nvSpPr>
          <p:cNvPr id="37894" name="圓角矩形 6"/>
          <p:cNvSpPr>
            <a:spLocks noChangeArrowheads="1"/>
          </p:cNvSpPr>
          <p:nvPr/>
        </p:nvSpPr>
        <p:spPr bwMode="auto">
          <a:xfrm>
            <a:off x="1081088" y="5059363"/>
            <a:ext cx="5400675" cy="1511300"/>
          </a:xfrm>
          <a:prstGeom prst="roundRect">
            <a:avLst>
              <a:gd name="adj" fmla="val 16667"/>
            </a:avLst>
          </a:prstGeom>
          <a:solidFill>
            <a:srgbClr val="FFC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solidFill>
                  <a:srgbClr val="FF0000"/>
                </a:solidFill>
                <a:ea typeface="全真粗黑體" pitchFamily="49" charset="-120"/>
              </a:rPr>
              <a:t>未經使用許可</a:t>
            </a:r>
            <a:r>
              <a:rPr lang="zh-TW" altLang="en-US" sz="2800" b="1">
                <a:ea typeface="全真粗黑體" pitchFamily="49" charset="-120"/>
              </a:rPr>
              <a:t>而從事</a:t>
            </a:r>
            <a:r>
              <a:rPr lang="zh-TW" altLang="en-US" sz="2800" b="1">
                <a:solidFill>
                  <a:srgbClr val="FF0000"/>
                </a:solidFill>
                <a:ea typeface="全真粗黑體" pitchFamily="49" charset="-120"/>
              </a:rPr>
              <a:t>符合</a:t>
            </a:r>
            <a:r>
              <a:rPr lang="zh-TW" altLang="en-US" sz="2800" b="1">
                <a:ea typeface="全真粗黑體" pitchFamily="49" charset="-120"/>
              </a:rPr>
              <a:t>國土功能分區及其分類使用原則之</a:t>
            </a:r>
            <a:r>
              <a:rPr lang="zh-TW" altLang="en-US" sz="2800" b="1">
                <a:solidFill>
                  <a:srgbClr val="7030A0"/>
                </a:solidFill>
                <a:ea typeface="全真粗黑體" pitchFamily="49" charset="-120"/>
              </a:rPr>
              <a:t>一定規模以上或性質特殊</a:t>
            </a:r>
            <a:r>
              <a:rPr lang="zh-TW" altLang="en-US" sz="2800" b="1">
                <a:ea typeface="全真粗黑體" pitchFamily="49" charset="-120"/>
              </a:rPr>
              <a:t>之土地使用</a:t>
            </a:r>
          </a:p>
        </p:txBody>
      </p:sp>
      <p:sp>
        <p:nvSpPr>
          <p:cNvPr id="37895" name="圓角矩形 7"/>
          <p:cNvSpPr>
            <a:spLocks noChangeArrowheads="1"/>
          </p:cNvSpPr>
          <p:nvPr/>
        </p:nvSpPr>
        <p:spPr bwMode="auto">
          <a:xfrm>
            <a:off x="1081088" y="6642100"/>
            <a:ext cx="5400675" cy="1152525"/>
          </a:xfrm>
          <a:prstGeom prst="roundRect">
            <a:avLst>
              <a:gd name="adj" fmla="val 16667"/>
            </a:avLst>
          </a:prstGeom>
          <a:solidFill>
            <a:srgbClr val="FFC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ea typeface="全真粗黑體" pitchFamily="49" charset="-120"/>
              </a:rPr>
              <a:t>未依</a:t>
            </a:r>
            <a:r>
              <a:rPr lang="zh-TW" altLang="en-US" sz="2800" b="1">
                <a:solidFill>
                  <a:srgbClr val="FF0000"/>
                </a:solidFill>
                <a:ea typeface="全真粗黑體" pitchFamily="49" charset="-120"/>
              </a:rPr>
              <a:t>許可使用計畫</a:t>
            </a:r>
            <a:r>
              <a:rPr lang="zh-TW" altLang="en-US" sz="2800" b="1">
                <a:ea typeface="全真粗黑體" pitchFamily="49" charset="-120"/>
              </a:rPr>
              <a:t>之使用地類別、使用配置、項目、強度進行使用</a:t>
            </a:r>
          </a:p>
        </p:txBody>
      </p:sp>
      <p:sp>
        <p:nvSpPr>
          <p:cNvPr id="37896" name="圓角矩形 8"/>
          <p:cNvSpPr>
            <a:spLocks noChangeArrowheads="1"/>
          </p:cNvSpPr>
          <p:nvPr/>
        </p:nvSpPr>
        <p:spPr bwMode="auto">
          <a:xfrm>
            <a:off x="1081088" y="7939088"/>
            <a:ext cx="5400675" cy="10795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800" b="1">
                <a:ea typeface="全真粗黑體" pitchFamily="49" charset="-120"/>
              </a:rPr>
              <a:t>違反第二十三條第二項或第四項之管制使用土地者</a:t>
            </a:r>
            <a:endParaRPr lang="zh-TW" altLang="en-US" sz="2800" b="1">
              <a:ea typeface="全真粗黑體" pitchFamily="49" charset="-120"/>
            </a:endParaRPr>
          </a:p>
        </p:txBody>
      </p:sp>
      <p:sp>
        <p:nvSpPr>
          <p:cNvPr id="37897" name="文字方塊 3"/>
          <p:cNvSpPr txBox="1">
            <a:spLocks noChangeArrowheads="1"/>
          </p:cNvSpPr>
          <p:nvPr/>
        </p:nvSpPr>
        <p:spPr bwMode="auto">
          <a:xfrm>
            <a:off x="2557463" y="2609850"/>
            <a:ext cx="1908175" cy="585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200" b="1">
                <a:ea typeface="全真粗黑體" pitchFamily="49" charset="-120"/>
              </a:rPr>
              <a:t>違法程度</a:t>
            </a:r>
          </a:p>
        </p:txBody>
      </p:sp>
      <p:sp>
        <p:nvSpPr>
          <p:cNvPr id="37898" name="文字方塊 10"/>
          <p:cNvSpPr txBox="1">
            <a:spLocks noChangeArrowheads="1"/>
          </p:cNvSpPr>
          <p:nvPr/>
        </p:nvSpPr>
        <p:spPr bwMode="auto">
          <a:xfrm>
            <a:off x="8605838" y="2609850"/>
            <a:ext cx="1908175" cy="5857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200" b="1">
                <a:ea typeface="全真粗黑體" pitchFamily="49" charset="-120"/>
              </a:rPr>
              <a:t>行政罰</a:t>
            </a:r>
          </a:p>
        </p:txBody>
      </p:sp>
      <p:sp>
        <p:nvSpPr>
          <p:cNvPr id="37899" name="文字方塊 11"/>
          <p:cNvSpPr txBox="1">
            <a:spLocks noChangeArrowheads="1"/>
          </p:cNvSpPr>
          <p:nvPr/>
        </p:nvSpPr>
        <p:spPr bwMode="auto">
          <a:xfrm>
            <a:off x="14582775" y="2538413"/>
            <a:ext cx="1908175" cy="58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200" b="1">
                <a:ea typeface="全真粗黑體" pitchFamily="49" charset="-120"/>
              </a:rPr>
              <a:t>刑罰</a:t>
            </a:r>
          </a:p>
        </p:txBody>
      </p:sp>
      <p:sp>
        <p:nvSpPr>
          <p:cNvPr id="13" name="圓角矩形 12"/>
          <p:cNvSpPr/>
          <p:nvPr/>
        </p:nvSpPr>
        <p:spPr bwMode="auto">
          <a:xfrm>
            <a:off x="6697663" y="3690938"/>
            <a:ext cx="2446337" cy="100806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100~500</a:t>
            </a:r>
            <a:r>
              <a:rPr lang="zh-TW" altLang="en-US" sz="2800" b="1" dirty="0">
                <a:latin typeface="Arial" charset="0"/>
              </a:rPr>
              <a:t>萬元罰鍰</a:t>
            </a:r>
          </a:p>
        </p:txBody>
      </p:sp>
      <p:sp>
        <p:nvSpPr>
          <p:cNvPr id="14" name="圓角矩形 13"/>
          <p:cNvSpPr/>
          <p:nvPr/>
        </p:nvSpPr>
        <p:spPr bwMode="auto">
          <a:xfrm>
            <a:off x="6697663" y="5849938"/>
            <a:ext cx="2446337" cy="100965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30~150</a:t>
            </a:r>
            <a:r>
              <a:rPr lang="zh-TW" altLang="en-US" sz="2800" b="1" dirty="0">
                <a:latin typeface="Arial" charset="0"/>
              </a:rPr>
              <a:t>萬元罰鍰</a:t>
            </a:r>
          </a:p>
        </p:txBody>
      </p:sp>
      <p:sp>
        <p:nvSpPr>
          <p:cNvPr id="15" name="圓角矩形 14"/>
          <p:cNvSpPr/>
          <p:nvPr/>
        </p:nvSpPr>
        <p:spPr bwMode="auto">
          <a:xfrm>
            <a:off x="6716713" y="7939088"/>
            <a:ext cx="2446337" cy="10795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6~30</a:t>
            </a:r>
            <a:r>
              <a:rPr lang="zh-TW" altLang="en-US" sz="2800" b="1" dirty="0">
                <a:latin typeface="Arial" charset="0"/>
              </a:rPr>
              <a:t>萬元</a:t>
            </a:r>
            <a:endParaRPr lang="en-US" altLang="zh-TW" sz="2800" b="1" dirty="0">
              <a:latin typeface="Arial" charset="0"/>
            </a:endParaRPr>
          </a:p>
          <a:p>
            <a:pPr algn="ctr" defTabSz="1826615" eaLnBrk="1" hangingPunct="1">
              <a:defRPr/>
            </a:pPr>
            <a:r>
              <a:rPr lang="zh-TW" altLang="en-US" sz="2800" b="1" dirty="0">
                <a:latin typeface="Arial" charset="0"/>
              </a:rPr>
              <a:t>罰鍰</a:t>
            </a:r>
          </a:p>
        </p:txBody>
      </p:sp>
      <p:sp>
        <p:nvSpPr>
          <p:cNvPr id="5" name="加號 4"/>
          <p:cNvSpPr/>
          <p:nvPr/>
        </p:nvSpPr>
        <p:spPr bwMode="auto">
          <a:xfrm>
            <a:off x="9217025" y="5849938"/>
            <a:ext cx="1081088" cy="1152525"/>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lIns="91321" tIns="45671" rIns="91321" bIns="45671"/>
          <a:lstStyle/>
          <a:p>
            <a:pPr defTabSz="1826615" eaLnBrk="1" hangingPunct="1">
              <a:defRPr/>
            </a:pPr>
            <a:endParaRPr lang="zh-TW" altLang="en-US">
              <a:latin typeface="Arial" charset="0"/>
            </a:endParaRPr>
          </a:p>
        </p:txBody>
      </p:sp>
      <p:sp>
        <p:nvSpPr>
          <p:cNvPr id="17" name="圓角矩形 16"/>
          <p:cNvSpPr/>
          <p:nvPr/>
        </p:nvSpPr>
        <p:spPr bwMode="auto">
          <a:xfrm>
            <a:off x="10369550" y="4338638"/>
            <a:ext cx="2446338" cy="3960812"/>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變更使用</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停止使用</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拆除地上物恢復原狀</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勒令歇業，並廢止全部或一部登記</a:t>
            </a:r>
          </a:p>
        </p:txBody>
      </p:sp>
      <p:sp>
        <p:nvSpPr>
          <p:cNvPr id="37905" name="向下箭號 5"/>
          <p:cNvSpPr>
            <a:spLocks noChangeArrowheads="1"/>
          </p:cNvSpPr>
          <p:nvPr/>
        </p:nvSpPr>
        <p:spPr bwMode="auto">
          <a:xfrm>
            <a:off x="8713788" y="9163050"/>
            <a:ext cx="1998662" cy="647700"/>
          </a:xfrm>
          <a:prstGeom prst="downArrow">
            <a:avLst>
              <a:gd name="adj1" fmla="val 50000"/>
              <a:gd name="adj2" fmla="val 50000"/>
            </a:avLst>
          </a:prstGeom>
          <a:solidFill>
            <a:srgbClr val="C00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37906" name="文字方塊 9"/>
          <p:cNvSpPr txBox="1">
            <a:spLocks noChangeArrowheads="1"/>
          </p:cNvSpPr>
          <p:nvPr/>
        </p:nvSpPr>
        <p:spPr bwMode="auto">
          <a:xfrm>
            <a:off x="10856913" y="9163050"/>
            <a:ext cx="1312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ea typeface="全真粗黑體" pitchFamily="49" charset="-120"/>
              </a:rPr>
              <a:t>不遵從</a:t>
            </a:r>
          </a:p>
        </p:txBody>
      </p:sp>
      <p:sp>
        <p:nvSpPr>
          <p:cNvPr id="20" name="圓角矩形 19"/>
          <p:cNvSpPr/>
          <p:nvPr/>
        </p:nvSpPr>
        <p:spPr bwMode="auto">
          <a:xfrm>
            <a:off x="10369550" y="10099675"/>
            <a:ext cx="2446338" cy="3167063"/>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停止供水、供電</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封閉</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強制拆除</a:t>
            </a:r>
            <a:endParaRPr lang="en-US" altLang="zh-TW" sz="2800" b="1" dirty="0">
              <a:latin typeface="Arial" charset="0"/>
            </a:endParaRPr>
          </a:p>
          <a:p>
            <a:pPr marL="179784" indent="-179784" defTabSz="1826615" eaLnBrk="1" hangingPunct="1">
              <a:spcBef>
                <a:spcPts val="600"/>
              </a:spcBef>
              <a:spcAft>
                <a:spcPts val="0"/>
              </a:spcAft>
              <a:buFont typeface="Arial" panose="020B0604020202020204" pitchFamily="34" charset="0"/>
              <a:buChar char="•"/>
              <a:defRPr/>
            </a:pPr>
            <a:r>
              <a:rPr lang="zh-TW" altLang="en-US" sz="2800" b="1" dirty="0">
                <a:latin typeface="Arial" charset="0"/>
              </a:rPr>
              <a:t>採取其他恢復原狀措施</a:t>
            </a:r>
          </a:p>
        </p:txBody>
      </p:sp>
      <p:sp>
        <p:nvSpPr>
          <p:cNvPr id="21" name="加號 20"/>
          <p:cNvSpPr/>
          <p:nvPr/>
        </p:nvSpPr>
        <p:spPr bwMode="auto">
          <a:xfrm>
            <a:off x="9217025" y="11179175"/>
            <a:ext cx="1081088" cy="1152525"/>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lIns="91321" tIns="45671" rIns="91321" bIns="45671"/>
          <a:lstStyle/>
          <a:p>
            <a:pPr defTabSz="1826615" eaLnBrk="1" hangingPunct="1">
              <a:defRPr/>
            </a:pPr>
            <a:endParaRPr lang="zh-TW" altLang="en-US">
              <a:latin typeface="Arial" charset="0"/>
            </a:endParaRPr>
          </a:p>
        </p:txBody>
      </p:sp>
      <p:sp>
        <p:nvSpPr>
          <p:cNvPr id="22" name="圓角矩形 21"/>
          <p:cNvSpPr/>
          <p:nvPr/>
        </p:nvSpPr>
        <p:spPr bwMode="auto">
          <a:xfrm>
            <a:off x="6697663" y="11179175"/>
            <a:ext cx="2446337" cy="10795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algn="ctr" defTabSz="1826615" eaLnBrk="1" hangingPunct="1">
              <a:defRPr/>
            </a:pPr>
            <a:r>
              <a:rPr lang="zh-TW" altLang="en-US" sz="2800" b="1" dirty="0">
                <a:latin typeface="Arial" charset="0"/>
              </a:rPr>
              <a:t>按次處罰</a:t>
            </a:r>
          </a:p>
        </p:txBody>
      </p:sp>
      <p:cxnSp>
        <p:nvCxnSpPr>
          <p:cNvPr id="37910" name="直線接點 17"/>
          <p:cNvCxnSpPr>
            <a:cxnSpLocks noChangeShapeType="1"/>
          </p:cNvCxnSpPr>
          <p:nvPr/>
        </p:nvCxnSpPr>
        <p:spPr bwMode="auto">
          <a:xfrm>
            <a:off x="13106400" y="3402013"/>
            <a:ext cx="0" cy="60229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911" name="向右箭號 22"/>
          <p:cNvSpPr>
            <a:spLocks noChangeArrowheads="1"/>
          </p:cNvSpPr>
          <p:nvPr/>
        </p:nvSpPr>
        <p:spPr bwMode="auto">
          <a:xfrm>
            <a:off x="13393738" y="3617913"/>
            <a:ext cx="1189037" cy="1657350"/>
          </a:xfrm>
          <a:prstGeom prst="rightArrow">
            <a:avLst>
              <a:gd name="adj1" fmla="val 50000"/>
              <a:gd name="adj2" fmla="val 50000"/>
            </a:avLst>
          </a:prstGeom>
          <a:solidFill>
            <a:srgbClr val="DBC525"/>
          </a:solidFill>
          <a:ln w="9525" algn="ctr">
            <a:solidFill>
              <a:schemeClr val="tx1"/>
            </a:solidFill>
            <a:round/>
            <a:headEnd/>
            <a:tailEnd/>
          </a:ln>
        </p:spPr>
        <p:txBody>
          <a:bodyPr lIns="91321" tIns="45671" rIns="91321" bIns="45671"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釀成災害</a:t>
            </a:r>
          </a:p>
        </p:txBody>
      </p:sp>
      <p:sp>
        <p:nvSpPr>
          <p:cNvPr id="37912" name="向右箭號 26"/>
          <p:cNvSpPr>
            <a:spLocks noChangeArrowheads="1"/>
          </p:cNvSpPr>
          <p:nvPr/>
        </p:nvSpPr>
        <p:spPr bwMode="auto">
          <a:xfrm>
            <a:off x="13393738" y="5562600"/>
            <a:ext cx="1189037" cy="1655763"/>
          </a:xfrm>
          <a:prstGeom prst="rightArrow">
            <a:avLst>
              <a:gd name="adj1" fmla="val 50000"/>
              <a:gd name="adj2" fmla="val 50000"/>
            </a:avLst>
          </a:prstGeom>
          <a:solidFill>
            <a:srgbClr val="DBC525"/>
          </a:solidFill>
          <a:ln w="9525" algn="ctr">
            <a:solidFill>
              <a:schemeClr val="tx1"/>
            </a:solidFill>
            <a:round/>
            <a:headEnd/>
            <a:tailEnd/>
          </a:ln>
        </p:spPr>
        <p:txBody>
          <a:bodyPr lIns="91321" tIns="45671" rIns="91321" bIns="45671"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致人於死</a:t>
            </a:r>
          </a:p>
        </p:txBody>
      </p:sp>
      <p:sp>
        <p:nvSpPr>
          <p:cNvPr id="37913" name="向右箭號 27"/>
          <p:cNvSpPr>
            <a:spLocks noChangeArrowheads="1"/>
          </p:cNvSpPr>
          <p:nvPr/>
        </p:nvSpPr>
        <p:spPr bwMode="auto">
          <a:xfrm>
            <a:off x="13393738" y="7578725"/>
            <a:ext cx="1189037" cy="1655763"/>
          </a:xfrm>
          <a:prstGeom prst="rightArrow">
            <a:avLst>
              <a:gd name="adj1" fmla="val 50000"/>
              <a:gd name="adj2" fmla="val 50000"/>
            </a:avLst>
          </a:prstGeom>
          <a:solidFill>
            <a:srgbClr val="DBC525"/>
          </a:solidFill>
          <a:ln w="9525" algn="ctr">
            <a:solidFill>
              <a:schemeClr val="tx1"/>
            </a:solidFill>
            <a:round/>
            <a:headEnd/>
            <a:tailEnd/>
          </a:ln>
        </p:spPr>
        <p:txBody>
          <a:bodyPr lIns="91321" tIns="45671" rIns="91321" bIns="45671"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致人重傷</a:t>
            </a:r>
          </a:p>
        </p:txBody>
      </p:sp>
      <p:sp>
        <p:nvSpPr>
          <p:cNvPr id="29" name="圓角矩形 28"/>
          <p:cNvSpPr/>
          <p:nvPr/>
        </p:nvSpPr>
        <p:spPr bwMode="auto">
          <a:xfrm>
            <a:off x="14763750" y="3906838"/>
            <a:ext cx="2735263" cy="1008062"/>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7</a:t>
            </a:r>
            <a:r>
              <a:rPr lang="zh-TW" altLang="en-US" sz="2800" b="1" dirty="0">
                <a:latin typeface="Arial" charset="0"/>
              </a:rPr>
              <a:t>年以下徒刑</a:t>
            </a:r>
            <a:endParaRPr lang="en-US" altLang="zh-TW" sz="2800" b="1" dirty="0">
              <a:latin typeface="Arial" charset="0"/>
            </a:endParaRPr>
          </a:p>
          <a:p>
            <a:pPr algn="ctr" defTabSz="1826615" eaLnBrk="1" hangingPunct="1">
              <a:defRPr/>
            </a:pPr>
            <a:r>
              <a:rPr lang="en-US" altLang="zh-TW" sz="2800" b="1" dirty="0">
                <a:latin typeface="Arial" charset="0"/>
              </a:rPr>
              <a:t>500</a:t>
            </a:r>
            <a:r>
              <a:rPr lang="zh-TW" altLang="en-US" sz="2800" b="1" dirty="0">
                <a:latin typeface="Arial" charset="0"/>
              </a:rPr>
              <a:t>萬元罰金</a:t>
            </a:r>
          </a:p>
        </p:txBody>
      </p:sp>
      <p:sp>
        <p:nvSpPr>
          <p:cNvPr id="30" name="圓角矩形 29"/>
          <p:cNvSpPr/>
          <p:nvPr/>
        </p:nvSpPr>
        <p:spPr bwMode="auto">
          <a:xfrm>
            <a:off x="14762163" y="5849938"/>
            <a:ext cx="2735262" cy="100965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5-12</a:t>
            </a:r>
            <a:r>
              <a:rPr lang="zh-TW" altLang="en-US" sz="2800" b="1" dirty="0">
                <a:latin typeface="Arial" charset="0"/>
              </a:rPr>
              <a:t>年徒刑</a:t>
            </a:r>
            <a:endParaRPr lang="en-US" altLang="zh-TW" sz="2800" b="1" dirty="0">
              <a:latin typeface="Arial" charset="0"/>
            </a:endParaRPr>
          </a:p>
          <a:p>
            <a:pPr algn="ctr" defTabSz="1826615" eaLnBrk="1" hangingPunct="1">
              <a:defRPr/>
            </a:pPr>
            <a:r>
              <a:rPr lang="en-US" altLang="zh-TW" sz="2800" b="1" dirty="0">
                <a:latin typeface="Arial" charset="0"/>
              </a:rPr>
              <a:t>1000</a:t>
            </a:r>
            <a:r>
              <a:rPr lang="zh-TW" altLang="en-US" sz="2800" b="1" dirty="0">
                <a:latin typeface="Arial" charset="0"/>
              </a:rPr>
              <a:t>萬元罰金</a:t>
            </a:r>
          </a:p>
        </p:txBody>
      </p:sp>
      <p:sp>
        <p:nvSpPr>
          <p:cNvPr id="31" name="圓角矩形 30"/>
          <p:cNvSpPr/>
          <p:nvPr/>
        </p:nvSpPr>
        <p:spPr bwMode="auto">
          <a:xfrm>
            <a:off x="14763750" y="7867650"/>
            <a:ext cx="2735263" cy="1008063"/>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lIns="91321" tIns="45671" rIns="91321" bIns="45671"/>
          <a:lstStyle/>
          <a:p>
            <a:pPr algn="ctr" defTabSz="1826615" eaLnBrk="1" hangingPunct="1">
              <a:defRPr/>
            </a:pPr>
            <a:r>
              <a:rPr lang="en-US" altLang="zh-TW" sz="2800" b="1" dirty="0">
                <a:latin typeface="Arial" charset="0"/>
              </a:rPr>
              <a:t>3-10</a:t>
            </a:r>
            <a:r>
              <a:rPr lang="zh-TW" altLang="en-US" sz="2800" b="1" dirty="0">
                <a:latin typeface="Arial" charset="0"/>
              </a:rPr>
              <a:t>年徒刑</a:t>
            </a:r>
            <a:endParaRPr lang="en-US" altLang="zh-TW" sz="2800" b="1" dirty="0">
              <a:latin typeface="Arial" charset="0"/>
            </a:endParaRPr>
          </a:p>
          <a:p>
            <a:pPr algn="ctr" defTabSz="1826615" eaLnBrk="1" hangingPunct="1">
              <a:defRPr/>
            </a:pPr>
            <a:r>
              <a:rPr lang="en-US" altLang="zh-TW" sz="2800" b="1" dirty="0">
                <a:latin typeface="Arial" charset="0"/>
              </a:rPr>
              <a:t>700</a:t>
            </a:r>
            <a:r>
              <a:rPr lang="zh-TW" altLang="en-US" sz="2800" b="1" dirty="0">
                <a:latin typeface="Arial" charset="0"/>
              </a:rPr>
              <a:t>萬元罰金</a:t>
            </a:r>
          </a:p>
        </p:txBody>
      </p:sp>
      <p:sp>
        <p:nvSpPr>
          <p:cNvPr id="32" name="加號 31"/>
          <p:cNvSpPr/>
          <p:nvPr/>
        </p:nvSpPr>
        <p:spPr bwMode="auto">
          <a:xfrm>
            <a:off x="15482888" y="8947150"/>
            <a:ext cx="1079500" cy="1152525"/>
          </a:xfrm>
          <a:prstGeom prst="mathPlus">
            <a:avLst/>
          </a:prstGeom>
          <a:solidFill>
            <a:srgbClr val="FF0000"/>
          </a:solidFill>
          <a:ln w="9525" cap="flat" cmpd="sng" algn="ctr">
            <a:solidFill>
              <a:schemeClr val="tx1"/>
            </a:solidFill>
            <a:prstDash val="solid"/>
            <a:round/>
            <a:headEnd type="none" w="med" len="med"/>
            <a:tailEnd type="none" w="med" len="med"/>
          </a:ln>
          <a:effectLst/>
        </p:spPr>
        <p:txBody>
          <a:bodyPr lIns="91321" tIns="45671" rIns="91321" bIns="45671"/>
          <a:lstStyle/>
          <a:p>
            <a:pPr defTabSz="1826615" eaLnBrk="1" hangingPunct="1">
              <a:defRPr/>
            </a:pPr>
            <a:endParaRPr lang="zh-TW" altLang="en-US">
              <a:latin typeface="Arial" charset="0"/>
            </a:endParaRPr>
          </a:p>
        </p:txBody>
      </p:sp>
      <p:sp>
        <p:nvSpPr>
          <p:cNvPr id="33" name="圓角矩形 32"/>
          <p:cNvSpPr/>
          <p:nvPr/>
        </p:nvSpPr>
        <p:spPr bwMode="auto">
          <a:xfrm>
            <a:off x="14835188" y="10099675"/>
            <a:ext cx="2447925" cy="2376488"/>
          </a:xfrm>
          <a:prstGeom prst="roundRect">
            <a:avLst/>
          </a:prstGeom>
          <a:solidFill>
            <a:schemeClr val="accent5">
              <a:lumMod val="90000"/>
            </a:schemeClr>
          </a:solidFill>
          <a:ln w="9525" cap="flat" cmpd="sng" algn="ctr">
            <a:solidFill>
              <a:schemeClr val="tx1"/>
            </a:solidFill>
            <a:prstDash val="solid"/>
            <a:round/>
            <a:headEnd type="none" w="med" len="med"/>
            <a:tailEnd type="none" w="med" len="med"/>
          </a:ln>
          <a:effectLst/>
        </p:spPr>
        <p:txBody>
          <a:bodyPr lIns="91321" tIns="45671" rIns="91321" bIns="45671" anchor="ctr"/>
          <a:lstStyle/>
          <a:p>
            <a:pPr defTabSz="1826615" eaLnBrk="1" hangingPunct="1">
              <a:spcBef>
                <a:spcPts val="600"/>
              </a:spcBef>
              <a:spcAft>
                <a:spcPts val="0"/>
              </a:spcAft>
              <a:defRPr/>
            </a:pPr>
            <a:r>
              <a:rPr lang="zh-TW" altLang="en-US" sz="2800" b="1" dirty="0">
                <a:latin typeface="Arial" charset="0"/>
              </a:rPr>
              <a:t>墾殖物、工作物、施工材料及所使用之機具，沒收之。</a:t>
            </a:r>
          </a:p>
        </p:txBody>
      </p:sp>
      <p:sp>
        <p:nvSpPr>
          <p:cNvPr id="37919" name="向上箭號 1"/>
          <p:cNvSpPr>
            <a:spLocks noChangeArrowheads="1"/>
          </p:cNvSpPr>
          <p:nvPr/>
        </p:nvSpPr>
        <p:spPr bwMode="auto">
          <a:xfrm>
            <a:off x="644525" y="4122738"/>
            <a:ext cx="220663" cy="4500562"/>
          </a:xfrm>
          <a:prstGeom prst="upArrow">
            <a:avLst>
              <a:gd name="adj1" fmla="val 50000"/>
              <a:gd name="adj2" fmla="val 49856"/>
            </a:avLst>
          </a:prstGeom>
          <a:solidFill>
            <a:srgbClr val="C00000"/>
          </a:solidFill>
          <a:ln w="9525" algn="ctr">
            <a:solidFill>
              <a:schemeClr val="tx1"/>
            </a:solidFill>
            <a:round/>
            <a:headEnd/>
            <a:tailEnd/>
          </a:ln>
        </p:spPr>
        <p:txBody>
          <a:bodyPr lIns="91321" tIns="45671" rIns="91321" bIns="45671"/>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全真粗黑體" pitchFamily="49" charset="-120"/>
            </a:endParaRPr>
          </a:p>
        </p:txBody>
      </p:sp>
      <p:sp>
        <p:nvSpPr>
          <p:cNvPr id="37920" name="文字方塊 2"/>
          <p:cNvSpPr txBox="1">
            <a:spLocks noChangeArrowheads="1"/>
          </p:cNvSpPr>
          <p:nvPr/>
        </p:nvSpPr>
        <p:spPr bwMode="auto">
          <a:xfrm>
            <a:off x="504825" y="3589338"/>
            <a:ext cx="43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1" tIns="45671" rIns="91321" bIns="4567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400" b="1">
                <a:ea typeface="全真粗黑體" pitchFamily="49" charset="-120"/>
              </a:rPr>
              <a:t>高</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A0A46DA-4FDF-46E2-94E7-C810D8D65ED0}" type="slidenum">
              <a:rPr lang="en-US" altLang="zh-TW" sz="3200"/>
              <a:pPr>
                <a:spcBef>
                  <a:spcPct val="0"/>
                </a:spcBef>
                <a:buFontTx/>
                <a:buNone/>
              </a:pPr>
              <a:t>21</a:t>
            </a:fld>
            <a:endParaRPr lang="en-US" altLang="zh-TW" sz="3200"/>
          </a:p>
        </p:txBody>
      </p:sp>
      <p:sp>
        <p:nvSpPr>
          <p:cNvPr id="38915" name="Text Box 2"/>
          <p:cNvSpPr txBox="1">
            <a:spLocks noChangeArrowheads="1"/>
          </p:cNvSpPr>
          <p:nvPr/>
        </p:nvSpPr>
        <p:spPr bwMode="auto">
          <a:xfrm>
            <a:off x="0" y="520700"/>
            <a:ext cx="18291175" cy="1079500"/>
          </a:xfrm>
          <a:prstGeom prst="rect">
            <a:avLst/>
          </a:prstGeom>
          <a:solidFill>
            <a:srgbClr val="FF7C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三、建立資訊公開機制，納入民眾參與監督 </a:t>
            </a:r>
          </a:p>
        </p:txBody>
      </p:sp>
      <p:grpSp>
        <p:nvGrpSpPr>
          <p:cNvPr id="38916" name="Group 3"/>
          <p:cNvGrpSpPr>
            <a:grpSpLocks/>
          </p:cNvGrpSpPr>
          <p:nvPr/>
        </p:nvGrpSpPr>
        <p:grpSpPr bwMode="auto">
          <a:xfrm>
            <a:off x="965200" y="6704013"/>
            <a:ext cx="16275050" cy="6492875"/>
            <a:chOff x="158" y="561"/>
            <a:chExt cx="5353" cy="3550"/>
          </a:xfrm>
        </p:grpSpPr>
        <p:sp>
          <p:nvSpPr>
            <p:cNvPr id="38918" name="Text Box 39"/>
            <p:cNvSpPr txBox="1">
              <a:spLocks noChangeArrowheads="1"/>
            </p:cNvSpPr>
            <p:nvPr/>
          </p:nvSpPr>
          <p:spPr bwMode="auto">
            <a:xfrm>
              <a:off x="291" y="1843"/>
              <a:ext cx="816"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各級國土計畫</a:t>
              </a:r>
            </a:p>
          </p:txBody>
        </p:sp>
        <p:sp>
          <p:nvSpPr>
            <p:cNvPr id="38919" name="Text Box 40"/>
            <p:cNvSpPr txBox="1">
              <a:spLocks noChangeArrowheads="1"/>
            </p:cNvSpPr>
            <p:nvPr/>
          </p:nvSpPr>
          <p:spPr bwMode="auto">
            <a:xfrm>
              <a:off x="1202" y="1843"/>
              <a:ext cx="997"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舉辦座談會或其他適當方式廣詢意見</a:t>
              </a:r>
            </a:p>
          </p:txBody>
        </p:sp>
        <p:sp>
          <p:nvSpPr>
            <p:cNvPr id="38920" name="Text Box 41"/>
            <p:cNvSpPr txBox="1">
              <a:spLocks noChangeArrowheads="1"/>
            </p:cNvSpPr>
            <p:nvPr/>
          </p:nvSpPr>
          <p:spPr bwMode="auto">
            <a:xfrm>
              <a:off x="2290" y="1843"/>
              <a:ext cx="997"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30</a:t>
              </a:r>
              <a:r>
                <a:rPr lang="zh-TW" altLang="en-US" sz="2800">
                  <a:ea typeface="全真粗黑體" pitchFamily="49" charset="-120"/>
                </a:rPr>
                <a:t>天</a:t>
              </a:r>
              <a:r>
                <a:rPr lang="en-US" altLang="zh-TW" sz="2800">
                  <a:ea typeface="全真粗黑體" pitchFamily="49" charset="-120"/>
                </a:rPr>
                <a:t>+</a:t>
              </a:r>
              <a:r>
                <a:rPr lang="zh-TW" altLang="en-US" sz="2800">
                  <a:ea typeface="全真粗黑體" pitchFamily="49" charset="-120"/>
                </a:rPr>
                <a:t>舉行公聽會</a:t>
              </a:r>
            </a:p>
          </p:txBody>
        </p:sp>
        <p:sp>
          <p:nvSpPr>
            <p:cNvPr id="38921" name="Text Box 42"/>
            <p:cNvSpPr txBox="1">
              <a:spLocks noChangeArrowheads="1"/>
            </p:cNvSpPr>
            <p:nvPr/>
          </p:nvSpPr>
          <p:spPr bwMode="auto">
            <a:xfrm>
              <a:off x="3379" y="1843"/>
              <a:ext cx="997" cy="680"/>
            </a:xfrm>
            <a:prstGeom prst="rect">
              <a:avLst/>
            </a:prstGeom>
            <a:solidFill>
              <a:srgbClr val="99CC00"/>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a:t>
              </a:r>
              <a:r>
                <a:rPr lang="zh-TW" altLang="en-US" sz="2800">
                  <a:ea typeface="全真粗黑體" pitchFamily="49" charset="-120"/>
                </a:rPr>
                <a:t>公開資訊</a:t>
              </a:r>
            </a:p>
          </p:txBody>
        </p:sp>
        <p:sp>
          <p:nvSpPr>
            <p:cNvPr id="38922" name="Text Box 43"/>
            <p:cNvSpPr txBox="1">
              <a:spLocks noChangeArrowheads="1"/>
            </p:cNvSpPr>
            <p:nvPr/>
          </p:nvSpPr>
          <p:spPr bwMode="auto">
            <a:xfrm>
              <a:off x="291" y="3067"/>
              <a:ext cx="816"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2800">
                  <a:ea typeface="全真粗黑體" pitchFamily="49" charset="-120"/>
                </a:rPr>
                <a:t>申請使</a:t>
              </a:r>
              <a:r>
                <a:rPr lang="zh-TW" altLang="en-US" sz="2800">
                  <a:ea typeface="全真粗黑體" pitchFamily="49" charset="-120"/>
                </a:rPr>
                <a:t>用許可計畫</a:t>
              </a:r>
            </a:p>
          </p:txBody>
        </p:sp>
        <p:sp>
          <p:nvSpPr>
            <p:cNvPr id="38923" name="Text Box 44"/>
            <p:cNvSpPr txBox="1">
              <a:spLocks noChangeArrowheads="1"/>
            </p:cNvSpPr>
            <p:nvPr/>
          </p:nvSpPr>
          <p:spPr bwMode="auto">
            <a:xfrm>
              <a:off x="2290" y="2705"/>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30</a:t>
              </a:r>
              <a:r>
                <a:rPr lang="zh-TW" altLang="en-US" sz="2800">
                  <a:ea typeface="全真粗黑體" pitchFamily="49" charset="-120"/>
                </a:rPr>
                <a:t>天</a:t>
              </a:r>
              <a:r>
                <a:rPr lang="en-US" altLang="zh-TW" sz="2800">
                  <a:ea typeface="全真粗黑體" pitchFamily="49" charset="-120"/>
                </a:rPr>
                <a:t>+</a:t>
              </a:r>
              <a:r>
                <a:rPr lang="zh-TW" altLang="en-US" sz="2800">
                  <a:ea typeface="全真粗黑體" pitchFamily="49" charset="-120"/>
                </a:rPr>
                <a:t>舉行公聽會</a:t>
              </a:r>
            </a:p>
          </p:txBody>
        </p:sp>
        <p:sp>
          <p:nvSpPr>
            <p:cNvPr id="38924" name="Text Box 45"/>
            <p:cNvSpPr txBox="1">
              <a:spLocks noChangeArrowheads="1"/>
            </p:cNvSpPr>
            <p:nvPr/>
          </p:nvSpPr>
          <p:spPr bwMode="auto">
            <a:xfrm>
              <a:off x="3379" y="3067"/>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公開展覽</a:t>
              </a:r>
              <a:r>
                <a:rPr lang="en-US" altLang="zh-TW" sz="2800">
                  <a:ea typeface="全真粗黑體" pitchFamily="49" charset="-120"/>
                </a:rPr>
                <a:t>+</a:t>
              </a:r>
              <a:r>
                <a:rPr lang="zh-TW" altLang="en-US" sz="2800">
                  <a:ea typeface="全真粗黑體" pitchFamily="49" charset="-120"/>
                </a:rPr>
                <a:t>公開資訊</a:t>
              </a:r>
            </a:p>
          </p:txBody>
        </p:sp>
        <p:sp>
          <p:nvSpPr>
            <p:cNvPr id="38925" name="Text Box 46"/>
            <p:cNvSpPr txBox="1">
              <a:spLocks noChangeArrowheads="1"/>
            </p:cNvSpPr>
            <p:nvPr/>
          </p:nvSpPr>
          <p:spPr bwMode="auto">
            <a:xfrm>
              <a:off x="158"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類別</a:t>
              </a:r>
              <a:r>
                <a:rPr lang="en-US" altLang="zh-TW" sz="2800">
                  <a:ea typeface="全真粗黑體" pitchFamily="49" charset="-120"/>
                </a:rPr>
                <a:t>】</a:t>
              </a:r>
            </a:p>
          </p:txBody>
        </p:sp>
        <p:sp>
          <p:nvSpPr>
            <p:cNvPr id="38926" name="Text Box 47"/>
            <p:cNvSpPr txBox="1">
              <a:spLocks noChangeArrowheads="1"/>
            </p:cNvSpPr>
            <p:nvPr/>
          </p:nvSpPr>
          <p:spPr bwMode="auto">
            <a:xfrm>
              <a:off x="1240"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擬定前</a:t>
              </a:r>
              <a:r>
                <a:rPr lang="en-US" altLang="zh-TW" sz="2800">
                  <a:ea typeface="全真粗黑體" pitchFamily="49" charset="-120"/>
                </a:rPr>
                <a:t>】</a:t>
              </a:r>
            </a:p>
          </p:txBody>
        </p:sp>
        <p:sp>
          <p:nvSpPr>
            <p:cNvPr id="38927" name="Text Box 48"/>
            <p:cNvSpPr txBox="1">
              <a:spLocks noChangeArrowheads="1"/>
            </p:cNvSpPr>
            <p:nvPr/>
          </p:nvSpPr>
          <p:spPr bwMode="auto">
            <a:xfrm>
              <a:off x="2290"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審議前</a:t>
              </a:r>
              <a:r>
                <a:rPr lang="en-US" altLang="zh-TW" sz="2800">
                  <a:ea typeface="全真粗黑體" pitchFamily="49" charset="-120"/>
                </a:rPr>
                <a:t>】</a:t>
              </a:r>
            </a:p>
          </p:txBody>
        </p:sp>
        <p:sp>
          <p:nvSpPr>
            <p:cNvPr id="38928" name="Text Box 49"/>
            <p:cNvSpPr txBox="1">
              <a:spLocks noChangeArrowheads="1"/>
            </p:cNvSpPr>
            <p:nvPr/>
          </p:nvSpPr>
          <p:spPr bwMode="auto">
            <a:xfrm>
              <a:off x="3412"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核定後</a:t>
              </a:r>
              <a:r>
                <a:rPr lang="en-US" altLang="zh-TW" sz="2800">
                  <a:ea typeface="全真粗黑體" pitchFamily="49" charset="-120"/>
                </a:rPr>
                <a:t>】</a:t>
              </a:r>
            </a:p>
          </p:txBody>
        </p:sp>
        <p:sp>
          <p:nvSpPr>
            <p:cNvPr id="38929" name="Line 50"/>
            <p:cNvSpPr>
              <a:spLocks noChangeShapeType="1"/>
            </p:cNvSpPr>
            <p:nvPr/>
          </p:nvSpPr>
          <p:spPr bwMode="auto">
            <a:xfrm>
              <a:off x="1156" y="663"/>
              <a:ext cx="0" cy="34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0" name="Line 51"/>
            <p:cNvSpPr>
              <a:spLocks noChangeShapeType="1"/>
            </p:cNvSpPr>
            <p:nvPr/>
          </p:nvSpPr>
          <p:spPr bwMode="auto">
            <a:xfrm>
              <a:off x="204" y="935"/>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1" name="Line 54"/>
            <p:cNvSpPr>
              <a:spLocks noChangeShapeType="1"/>
            </p:cNvSpPr>
            <p:nvPr/>
          </p:nvSpPr>
          <p:spPr bwMode="auto">
            <a:xfrm>
              <a:off x="204" y="2614"/>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2" name="Text Box 57"/>
            <p:cNvSpPr txBox="1">
              <a:spLocks noChangeArrowheads="1"/>
            </p:cNvSpPr>
            <p:nvPr/>
          </p:nvSpPr>
          <p:spPr bwMode="auto">
            <a:xfrm>
              <a:off x="2290" y="3430"/>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書面送達申請使用範圍內之土地所有權人 </a:t>
              </a:r>
            </a:p>
          </p:txBody>
        </p:sp>
        <p:sp>
          <p:nvSpPr>
            <p:cNvPr id="38933" name="Text Box 49"/>
            <p:cNvSpPr txBox="1">
              <a:spLocks noChangeArrowheads="1"/>
            </p:cNvSpPr>
            <p:nvPr/>
          </p:nvSpPr>
          <p:spPr bwMode="auto">
            <a:xfrm>
              <a:off x="4422" y="561"/>
              <a:ext cx="101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59" rIns="182736" bIns="91359" anchor="ctr">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800">
                  <a:ea typeface="全真粗黑體" pitchFamily="49" charset="-120"/>
                </a:rPr>
                <a:t>【</a:t>
              </a:r>
              <a:r>
                <a:rPr lang="zh-TW" altLang="en-US" sz="2800">
                  <a:ea typeface="全真粗黑體" pitchFamily="49" charset="-120"/>
                </a:rPr>
                <a:t>監督</a:t>
              </a:r>
              <a:r>
                <a:rPr lang="en-US" altLang="zh-TW" sz="2800">
                  <a:ea typeface="全真粗黑體" pitchFamily="49" charset="-120"/>
                </a:rPr>
                <a:t>】</a:t>
              </a:r>
            </a:p>
          </p:txBody>
        </p:sp>
        <p:sp>
          <p:nvSpPr>
            <p:cNvPr id="38934" name="Text Box 43"/>
            <p:cNvSpPr txBox="1">
              <a:spLocks noChangeArrowheads="1"/>
            </p:cNvSpPr>
            <p:nvPr/>
          </p:nvSpPr>
          <p:spPr bwMode="auto">
            <a:xfrm>
              <a:off x="4514" y="3068"/>
              <a:ext cx="997" cy="680"/>
            </a:xfrm>
            <a:prstGeom prst="rect">
              <a:avLst/>
            </a:prstGeom>
            <a:solidFill>
              <a:srgbClr val="FFFF66"/>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2800">
                  <a:ea typeface="全真粗黑體" pitchFamily="49" charset="-120"/>
                </a:rPr>
                <a:t>公民訴訟</a:t>
              </a:r>
              <a:endParaRPr lang="zh-TW" altLang="en-US" sz="2800">
                <a:ea typeface="全真粗黑體" pitchFamily="49" charset="-120"/>
              </a:endParaRPr>
            </a:p>
          </p:txBody>
        </p:sp>
        <p:sp>
          <p:nvSpPr>
            <p:cNvPr id="38935" name="Line 50"/>
            <p:cNvSpPr>
              <a:spLocks noChangeShapeType="1"/>
            </p:cNvSpPr>
            <p:nvPr/>
          </p:nvSpPr>
          <p:spPr bwMode="auto">
            <a:xfrm>
              <a:off x="4468" y="663"/>
              <a:ext cx="0" cy="344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6" name="Line 54"/>
            <p:cNvSpPr>
              <a:spLocks noChangeShapeType="1"/>
            </p:cNvSpPr>
            <p:nvPr/>
          </p:nvSpPr>
          <p:spPr bwMode="auto">
            <a:xfrm>
              <a:off x="295" y="2614"/>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8937" name="Text Box 39"/>
            <p:cNvSpPr txBox="1">
              <a:spLocks noChangeArrowheads="1"/>
            </p:cNvSpPr>
            <p:nvPr/>
          </p:nvSpPr>
          <p:spPr bwMode="auto">
            <a:xfrm>
              <a:off x="295" y="1026"/>
              <a:ext cx="816" cy="680"/>
            </a:xfrm>
            <a:prstGeom prst="rect">
              <a:avLst/>
            </a:prstGeom>
            <a:solidFill>
              <a:srgbClr val="6699FF"/>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國土白皮書</a:t>
              </a:r>
            </a:p>
          </p:txBody>
        </p:sp>
        <p:sp>
          <p:nvSpPr>
            <p:cNvPr id="38938" name="Text Box 40"/>
            <p:cNvSpPr txBox="1">
              <a:spLocks noChangeArrowheads="1"/>
            </p:cNvSpPr>
            <p:nvPr/>
          </p:nvSpPr>
          <p:spPr bwMode="auto">
            <a:xfrm>
              <a:off x="3379" y="1026"/>
              <a:ext cx="997" cy="680"/>
            </a:xfrm>
            <a:prstGeom prst="rect">
              <a:avLst/>
            </a:prstGeom>
            <a:solidFill>
              <a:srgbClr val="6699FF"/>
            </a:solidFill>
            <a:ln w="9525">
              <a:solidFill>
                <a:srgbClr val="DDDDDD"/>
              </a:solidFill>
              <a:miter lim="800000"/>
              <a:headEnd/>
              <a:tailEnd/>
            </a:ln>
          </p:spPr>
          <p:txBody>
            <a:bodyPr lIns="182736" tIns="91359" rIns="182736" bIns="913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800">
                  <a:ea typeface="全真粗黑體" pitchFamily="49" charset="-120"/>
                </a:rPr>
                <a:t>網際網路公開</a:t>
              </a:r>
            </a:p>
          </p:txBody>
        </p:sp>
        <p:sp>
          <p:nvSpPr>
            <p:cNvPr id="38939" name="Line 54"/>
            <p:cNvSpPr>
              <a:spLocks noChangeShapeType="1"/>
            </p:cNvSpPr>
            <p:nvPr/>
          </p:nvSpPr>
          <p:spPr bwMode="auto">
            <a:xfrm>
              <a:off x="204" y="1770"/>
              <a:ext cx="51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38917" name="Text Box 26"/>
          <p:cNvSpPr txBox="1">
            <a:spLocks noChangeArrowheads="1"/>
          </p:cNvSpPr>
          <p:nvPr/>
        </p:nvSpPr>
        <p:spPr bwMode="auto">
          <a:xfrm>
            <a:off x="644525" y="1965325"/>
            <a:ext cx="169989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中央主管機關應定期公布國土白皮書。</a:t>
            </a:r>
            <a:r>
              <a:rPr lang="en-US" altLang="zh-TW" sz="4000">
                <a:ea typeface="全真粗黑體" pitchFamily="49" charset="-120"/>
              </a:rPr>
              <a:t>(§5)</a:t>
            </a:r>
          </a:p>
          <a:p>
            <a:pPr algn="just" eaLnBrk="1" hangingPunct="1">
              <a:spcBef>
                <a:spcPct val="30000"/>
              </a:spcBef>
              <a:buFont typeface="Wingdings" pitchFamily="2" charset="2"/>
              <a:buChar char="n"/>
            </a:pPr>
            <a:r>
              <a:rPr lang="zh-TW" altLang="en-US" sz="4000">
                <a:ea typeface="全真粗黑體" pitchFamily="49" charset="-120"/>
              </a:rPr>
              <a:t>各級國土計畫或使用許可計畫擬訂過程中，應辦理公開展覽及公聽會等程序</a:t>
            </a:r>
            <a:r>
              <a:rPr lang="en-US" altLang="zh-TW" sz="4000">
                <a:ea typeface="全真粗黑體" pitchFamily="49" charset="-120"/>
              </a:rPr>
              <a:t>(§12</a:t>
            </a:r>
            <a:r>
              <a:rPr lang="zh-TW" altLang="en-US" sz="4000">
                <a:ea typeface="全真粗黑體" pitchFamily="49" charset="-120"/>
              </a:rPr>
              <a:t>；</a:t>
            </a:r>
            <a:r>
              <a:rPr lang="en-US" altLang="zh-TW" sz="4000">
                <a:ea typeface="全真粗黑體" pitchFamily="49" charset="-120"/>
              </a:rPr>
              <a:t>25</a:t>
            </a:r>
            <a:r>
              <a:rPr lang="zh-TW" altLang="en-US" sz="4000">
                <a:ea typeface="全真粗黑體" pitchFamily="49" charset="-120"/>
              </a:rPr>
              <a:t>、</a:t>
            </a:r>
            <a:r>
              <a:rPr lang="en-US" altLang="zh-TW" sz="4000">
                <a:ea typeface="全真粗黑體" pitchFamily="49" charset="-120"/>
              </a:rPr>
              <a:t>27) </a:t>
            </a:r>
            <a:r>
              <a:rPr lang="zh-TW" altLang="en-US" sz="4000">
                <a:ea typeface="全真粗黑體" pitchFamily="49" charset="-120"/>
              </a:rPr>
              <a:t>；且國土計畫並應經各該層級及上級國土計畫審議會審議後，始得公告實施。</a:t>
            </a:r>
            <a:r>
              <a:rPr lang="en-US" altLang="zh-TW" sz="4000">
                <a:ea typeface="全真粗黑體" pitchFamily="49" charset="-120"/>
              </a:rPr>
              <a:t>(§11)</a:t>
            </a:r>
          </a:p>
          <a:p>
            <a:pPr algn="just" eaLnBrk="1" hangingPunct="1">
              <a:spcBef>
                <a:spcPct val="30000"/>
              </a:spcBef>
              <a:buFont typeface="Wingdings" pitchFamily="2" charset="2"/>
              <a:buChar char="n"/>
            </a:pPr>
            <a:r>
              <a:rPr lang="zh-TW" altLang="en-US" sz="4000">
                <a:ea typeface="全真粗黑體" pitchFamily="49" charset="-120"/>
              </a:rPr>
              <a:t>申請使用許可案件如有違反本法規定情事，而主管機關疏於執行時，受害人民或團體得提出行政訴訟。</a:t>
            </a:r>
            <a:r>
              <a:rPr lang="en-US" altLang="zh-TW" sz="4000">
                <a:ea typeface="全真粗黑體" pitchFamily="49" charset="-120"/>
              </a:rPr>
              <a:t>(§34)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AD869AF-06FA-4466-BF78-C55F031AF1F3}" type="slidenum">
              <a:rPr lang="en-US" altLang="zh-TW" sz="3200"/>
              <a:pPr>
                <a:spcBef>
                  <a:spcPct val="0"/>
                </a:spcBef>
                <a:buFontTx/>
                <a:buNone/>
              </a:pPr>
              <a:t>22</a:t>
            </a:fld>
            <a:endParaRPr lang="en-US" altLang="zh-TW" sz="3200"/>
          </a:p>
        </p:txBody>
      </p:sp>
      <p:sp>
        <p:nvSpPr>
          <p:cNvPr id="39939" name="Text Box 2"/>
          <p:cNvSpPr txBox="1">
            <a:spLocks noChangeArrowheads="1"/>
          </p:cNvSpPr>
          <p:nvPr/>
        </p:nvSpPr>
        <p:spPr bwMode="auto">
          <a:xfrm>
            <a:off x="0" y="520700"/>
            <a:ext cx="18291175" cy="1079500"/>
          </a:xfrm>
          <a:prstGeom prst="rect">
            <a:avLst/>
          </a:prstGeom>
          <a:solidFill>
            <a:srgbClr val="FF5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latin typeface="全真超特黑" pitchFamily="49" charset="-120"/>
                <a:ea typeface="全真超特黑" pitchFamily="49" charset="-120"/>
              </a:rPr>
              <a:t>四、推動國土復育工作，促進環境永續發展 </a:t>
            </a:r>
          </a:p>
        </p:txBody>
      </p:sp>
      <p:sp>
        <p:nvSpPr>
          <p:cNvPr id="39940" name="Text Box 3"/>
          <p:cNvSpPr txBox="1">
            <a:spLocks noChangeArrowheads="1"/>
          </p:cNvSpPr>
          <p:nvPr/>
        </p:nvSpPr>
        <p:spPr bwMode="auto">
          <a:xfrm>
            <a:off x="6697663" y="6115050"/>
            <a:ext cx="4895850" cy="1550988"/>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劃定國土復育促進地區</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 </a:t>
            </a:r>
          </a:p>
        </p:txBody>
      </p:sp>
      <p:sp>
        <p:nvSpPr>
          <p:cNvPr id="39941" name="Text Box 4"/>
          <p:cNvSpPr txBox="1">
            <a:spLocks noChangeArrowheads="1"/>
          </p:cNvSpPr>
          <p:nvPr/>
        </p:nvSpPr>
        <p:spPr bwMode="auto">
          <a:xfrm>
            <a:off x="6697663" y="7970838"/>
            <a:ext cx="4895850"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擬訂復育計畫</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2" name="Text Box 5"/>
          <p:cNvSpPr txBox="1">
            <a:spLocks noChangeArrowheads="1"/>
          </p:cNvSpPr>
          <p:nvPr/>
        </p:nvSpPr>
        <p:spPr bwMode="auto">
          <a:xfrm>
            <a:off x="6697663" y="9821863"/>
            <a:ext cx="4895850"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推動復育工作</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3" name="Text Box 6"/>
          <p:cNvSpPr txBox="1">
            <a:spLocks noChangeArrowheads="1"/>
          </p:cNvSpPr>
          <p:nvPr/>
        </p:nvSpPr>
        <p:spPr bwMode="auto">
          <a:xfrm>
            <a:off x="6697663" y="11793538"/>
            <a:ext cx="4895850" cy="15430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安置</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4" name="Text Box 7"/>
          <p:cNvSpPr txBox="1">
            <a:spLocks noChangeArrowheads="1"/>
          </p:cNvSpPr>
          <p:nvPr/>
        </p:nvSpPr>
        <p:spPr bwMode="auto">
          <a:xfrm>
            <a:off x="936625" y="4308475"/>
            <a:ext cx="4897438" cy="25463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全國國土計畫→國土復育促進地區之劃定原則</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內政部</a:t>
            </a:r>
            <a:r>
              <a:rPr lang="en-US" altLang="zh-TW" sz="2400">
                <a:ea typeface="全真粗黑體" pitchFamily="49" charset="-120"/>
              </a:rPr>
              <a:t>) </a:t>
            </a:r>
          </a:p>
        </p:txBody>
      </p:sp>
      <p:sp>
        <p:nvSpPr>
          <p:cNvPr id="39945" name="Text Box 8"/>
          <p:cNvSpPr txBox="1">
            <a:spLocks noChangeArrowheads="1"/>
          </p:cNvSpPr>
          <p:nvPr/>
        </p:nvSpPr>
        <p:spPr bwMode="auto">
          <a:xfrm>
            <a:off x="936625" y="7046913"/>
            <a:ext cx="4897438" cy="25463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直轄市、縣市國土計畫→國土復育促進地區之建議事項</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直轄市、縣市政府</a:t>
            </a:r>
            <a:r>
              <a:rPr lang="en-US" altLang="zh-TW" sz="2400">
                <a:ea typeface="全真粗黑體" pitchFamily="49" charset="-120"/>
              </a:rPr>
              <a:t>) </a:t>
            </a:r>
          </a:p>
        </p:txBody>
      </p:sp>
      <p:cxnSp>
        <p:nvCxnSpPr>
          <p:cNvPr id="39946" name="AutoShape 9"/>
          <p:cNvCxnSpPr>
            <a:cxnSpLocks noChangeShapeType="1"/>
            <a:stCxn id="39944" idx="3"/>
            <a:endCxn id="39940" idx="1"/>
          </p:cNvCxnSpPr>
          <p:nvPr/>
        </p:nvCxnSpPr>
        <p:spPr bwMode="auto">
          <a:xfrm>
            <a:off x="5834063" y="5581650"/>
            <a:ext cx="863600" cy="1309688"/>
          </a:xfrm>
          <a:prstGeom prst="bentConnector3">
            <a:avLst>
              <a:gd name="adj1" fmla="val 4981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47" name="AutoShape 10"/>
          <p:cNvCxnSpPr>
            <a:cxnSpLocks noChangeShapeType="1"/>
            <a:stCxn id="39945" idx="3"/>
            <a:endCxn id="39940" idx="1"/>
          </p:cNvCxnSpPr>
          <p:nvPr/>
        </p:nvCxnSpPr>
        <p:spPr bwMode="auto">
          <a:xfrm flipV="1">
            <a:off x="5834063" y="6891338"/>
            <a:ext cx="863600" cy="1428750"/>
          </a:xfrm>
          <a:prstGeom prst="bentConnector3">
            <a:avLst>
              <a:gd name="adj1" fmla="val 4981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48" name="Text Box 11"/>
          <p:cNvSpPr txBox="1">
            <a:spLocks noChangeArrowheads="1"/>
          </p:cNvSpPr>
          <p:nvPr/>
        </p:nvSpPr>
        <p:spPr bwMode="auto">
          <a:xfrm>
            <a:off x="1368425" y="11793538"/>
            <a:ext cx="4897438"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限制居住</a:t>
            </a:r>
            <a:r>
              <a:rPr lang="en-US" altLang="zh-TW" sz="4000">
                <a:ea typeface="全真粗黑體" pitchFamily="49" charset="-120"/>
              </a:rPr>
              <a:t>/</a:t>
            </a:r>
            <a:r>
              <a:rPr lang="zh-TW" altLang="en-US" sz="4000">
                <a:ea typeface="全真粗黑體" pitchFamily="49" charset="-120"/>
              </a:rPr>
              <a:t>強制遷居</a:t>
            </a:r>
            <a:r>
              <a:rPr lang="en-US" altLang="zh-TW" sz="2000">
                <a:ea typeface="全真粗黑體" pitchFamily="49" charset="-120"/>
              </a:rPr>
              <a:t>(</a:t>
            </a:r>
            <a:r>
              <a:rPr lang="zh-TW" altLang="en-US" sz="2000">
                <a:ea typeface="全真粗黑體" pitchFamily="49" charset="-120"/>
              </a:rPr>
              <a:t>除有立即明顯之危害 </a:t>
            </a:r>
            <a:r>
              <a:rPr lang="en-US" altLang="zh-TW" sz="2000">
                <a:ea typeface="全真粗黑體" pitchFamily="49" charset="-120"/>
              </a:rPr>
              <a:t>)</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49" name="Text Box 12"/>
          <p:cNvSpPr txBox="1">
            <a:spLocks noChangeArrowheads="1"/>
          </p:cNvSpPr>
          <p:nvPr/>
        </p:nvSpPr>
        <p:spPr bwMode="auto">
          <a:xfrm>
            <a:off x="12171363" y="11793538"/>
            <a:ext cx="4897437"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依法價購、徵收</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目的事業主管機關</a:t>
            </a:r>
            <a:r>
              <a:rPr lang="en-US" altLang="zh-TW" sz="2400">
                <a:ea typeface="全真粗黑體" pitchFamily="49" charset="-120"/>
              </a:rPr>
              <a:t>)</a:t>
            </a:r>
          </a:p>
        </p:txBody>
      </p:sp>
      <p:sp>
        <p:nvSpPr>
          <p:cNvPr id="39950" name="Text Box 13"/>
          <p:cNvSpPr txBox="1">
            <a:spLocks noChangeArrowheads="1"/>
          </p:cNvSpPr>
          <p:nvPr/>
        </p:nvSpPr>
        <p:spPr bwMode="auto">
          <a:xfrm>
            <a:off x="6697663" y="4264025"/>
            <a:ext cx="4895850" cy="1546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協調劃定機關</a:t>
            </a:r>
          </a:p>
          <a:p>
            <a:pPr algn="ctr" eaLnBrk="1" hangingPunct="1">
              <a:spcBef>
                <a:spcPct val="0"/>
              </a:spcBef>
              <a:buFontTx/>
              <a:buNone/>
            </a:pPr>
            <a:r>
              <a:rPr lang="en-US" altLang="zh-TW" sz="2400">
                <a:ea typeface="全真粗黑體" pitchFamily="49" charset="-120"/>
              </a:rPr>
              <a:t>(</a:t>
            </a:r>
            <a:r>
              <a:rPr lang="zh-TW" altLang="en-US" sz="2400">
                <a:ea typeface="全真粗黑體" pitchFamily="49" charset="-120"/>
              </a:rPr>
              <a:t>內政部</a:t>
            </a:r>
            <a:r>
              <a:rPr lang="en-US" altLang="zh-TW" sz="2400">
                <a:ea typeface="全真粗黑體" pitchFamily="49" charset="-120"/>
              </a:rPr>
              <a:t>) </a:t>
            </a:r>
          </a:p>
        </p:txBody>
      </p:sp>
      <p:cxnSp>
        <p:nvCxnSpPr>
          <p:cNvPr id="39951" name="AutoShape 14"/>
          <p:cNvCxnSpPr>
            <a:cxnSpLocks noChangeShapeType="1"/>
            <a:stCxn id="39950" idx="2"/>
            <a:endCxn id="39940" idx="0"/>
          </p:cNvCxnSpPr>
          <p:nvPr/>
        </p:nvCxnSpPr>
        <p:spPr bwMode="auto">
          <a:xfrm rot="5400000">
            <a:off x="8993188" y="5962650"/>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2" name="AutoShape 15"/>
          <p:cNvCxnSpPr>
            <a:cxnSpLocks noChangeShapeType="1"/>
            <a:stCxn id="39940" idx="2"/>
            <a:endCxn id="39941" idx="0"/>
          </p:cNvCxnSpPr>
          <p:nvPr/>
        </p:nvCxnSpPr>
        <p:spPr bwMode="auto">
          <a:xfrm rot="5400000">
            <a:off x="8993188" y="7818438"/>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3" name="AutoShape 16"/>
          <p:cNvCxnSpPr>
            <a:cxnSpLocks noChangeShapeType="1"/>
            <a:stCxn id="39941" idx="2"/>
            <a:endCxn id="39942" idx="0"/>
          </p:cNvCxnSpPr>
          <p:nvPr/>
        </p:nvCxnSpPr>
        <p:spPr bwMode="auto">
          <a:xfrm rot="5400000">
            <a:off x="8993188" y="9669463"/>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4" name="AutoShape 17"/>
          <p:cNvCxnSpPr>
            <a:cxnSpLocks noChangeShapeType="1"/>
            <a:stCxn id="39942" idx="2"/>
            <a:endCxn id="39943" idx="0"/>
          </p:cNvCxnSpPr>
          <p:nvPr/>
        </p:nvCxnSpPr>
        <p:spPr bwMode="auto">
          <a:xfrm rot="5400000">
            <a:off x="8932863" y="11580813"/>
            <a:ext cx="42545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5" name="AutoShape 18"/>
          <p:cNvCxnSpPr>
            <a:cxnSpLocks noChangeShapeType="1"/>
            <a:stCxn id="39942" idx="2"/>
            <a:endCxn id="39948" idx="0"/>
          </p:cNvCxnSpPr>
          <p:nvPr/>
        </p:nvCxnSpPr>
        <p:spPr bwMode="auto">
          <a:xfrm rot="5400000">
            <a:off x="6269038" y="8916988"/>
            <a:ext cx="425450" cy="53276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956" name="AutoShape 19"/>
          <p:cNvCxnSpPr>
            <a:cxnSpLocks noChangeShapeType="1"/>
            <a:stCxn id="39942" idx="2"/>
            <a:endCxn id="39949" idx="0"/>
          </p:cNvCxnSpPr>
          <p:nvPr/>
        </p:nvCxnSpPr>
        <p:spPr bwMode="auto">
          <a:xfrm rot="16200000" flipH="1">
            <a:off x="11670507" y="8843169"/>
            <a:ext cx="425450" cy="5475287"/>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957" name="Text Box 20"/>
          <p:cNvSpPr txBox="1">
            <a:spLocks noChangeArrowheads="1"/>
          </p:cNvSpPr>
          <p:nvPr/>
        </p:nvSpPr>
        <p:spPr bwMode="auto">
          <a:xfrm>
            <a:off x="9091613" y="11364913"/>
            <a:ext cx="1438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000">
                <a:ea typeface="全真粗黑體" pitchFamily="49" charset="-120"/>
              </a:rPr>
              <a:t>必要時</a:t>
            </a:r>
          </a:p>
        </p:txBody>
      </p:sp>
      <p:sp>
        <p:nvSpPr>
          <p:cNvPr id="39958" name="Text Box 21"/>
          <p:cNvSpPr txBox="1">
            <a:spLocks noChangeArrowheads="1"/>
          </p:cNvSpPr>
          <p:nvPr/>
        </p:nvSpPr>
        <p:spPr bwMode="auto">
          <a:xfrm>
            <a:off x="644525" y="1965325"/>
            <a:ext cx="169989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目的事業主管機關得就環境敏感或劣化地區劃定為「國土復育促進地區」，該範圍應以保育和禁止開發為原則，並推動國土復育工作。</a:t>
            </a:r>
            <a:r>
              <a:rPr lang="en-US" altLang="zh-TW" sz="4000">
                <a:ea typeface="全真粗黑體" pitchFamily="49" charset="-120"/>
              </a:rPr>
              <a:t>(§35~37)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E8AB9E5B-3EA8-41C0-95D3-B0835D42B293}" type="slidenum">
              <a:rPr lang="en-US" altLang="zh-TW" sz="3200"/>
              <a:pPr>
                <a:spcBef>
                  <a:spcPct val="0"/>
                </a:spcBef>
                <a:buFontTx/>
                <a:buNone/>
              </a:pPr>
              <a:t>23</a:t>
            </a:fld>
            <a:endParaRPr lang="en-US" altLang="zh-TW" sz="3200"/>
          </a:p>
        </p:txBody>
      </p:sp>
      <p:sp>
        <p:nvSpPr>
          <p:cNvPr id="40963" name="Text Box 2"/>
          <p:cNvSpPr txBox="1">
            <a:spLocks noChangeArrowheads="1"/>
          </p:cNvSpPr>
          <p:nvPr/>
        </p:nvSpPr>
        <p:spPr bwMode="auto">
          <a:xfrm>
            <a:off x="0" y="520700"/>
            <a:ext cx="18291175" cy="10795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chemeClr val="bg1"/>
                </a:solidFill>
                <a:latin typeface="全真超特黑" pitchFamily="49" charset="-120"/>
                <a:ea typeface="全真超特黑" pitchFamily="49" charset="-120"/>
              </a:rPr>
              <a:t>五、保障民眾既有權利，研訂補償救濟機制 </a:t>
            </a:r>
          </a:p>
        </p:txBody>
      </p:sp>
      <p:sp>
        <p:nvSpPr>
          <p:cNvPr id="40964" name="Text Box 3"/>
          <p:cNvSpPr txBox="1">
            <a:spLocks noChangeArrowheads="1"/>
          </p:cNvSpPr>
          <p:nvPr/>
        </p:nvSpPr>
        <p:spPr bwMode="auto">
          <a:xfrm>
            <a:off x="4754563" y="5346700"/>
            <a:ext cx="4610100" cy="8382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既有建築物或設施</a:t>
            </a:r>
          </a:p>
        </p:txBody>
      </p:sp>
      <p:sp>
        <p:nvSpPr>
          <p:cNvPr id="40965" name="AutoShape 4"/>
          <p:cNvSpPr>
            <a:spLocks noChangeArrowheads="1"/>
          </p:cNvSpPr>
          <p:nvPr/>
        </p:nvSpPr>
        <p:spPr bwMode="auto">
          <a:xfrm>
            <a:off x="3873500" y="8937625"/>
            <a:ext cx="6335713" cy="1855788"/>
          </a:xfrm>
          <a:prstGeom prst="flowChartDecision">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合於區域計畫規定？</a:t>
            </a:r>
            <a:endParaRPr lang="zh-TW" altLang="en-US" sz="4000">
              <a:ea typeface="全真粗黑體" pitchFamily="49" charset="-120"/>
            </a:endParaRPr>
          </a:p>
        </p:txBody>
      </p:sp>
      <p:sp>
        <p:nvSpPr>
          <p:cNvPr id="40966" name="Text Box 5"/>
          <p:cNvSpPr txBox="1">
            <a:spLocks noChangeArrowheads="1"/>
          </p:cNvSpPr>
          <p:nvPr/>
        </p:nvSpPr>
        <p:spPr bwMode="auto">
          <a:xfrm>
            <a:off x="6049963" y="11406188"/>
            <a:ext cx="5041900" cy="16891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ea typeface="全真粗黑體" pitchFamily="49" charset="-120"/>
              </a:rPr>
              <a:t>變更使用或遷移</a:t>
            </a:r>
          </a:p>
          <a:p>
            <a:pPr algn="ctr" eaLnBrk="1" hangingPunct="1">
              <a:spcBef>
                <a:spcPct val="0"/>
              </a:spcBef>
              <a:buFontTx/>
              <a:buNone/>
            </a:pPr>
            <a:r>
              <a:rPr lang="en-US" altLang="zh-TW" sz="2000">
                <a:ea typeface="全真粗黑體" pitchFamily="49" charset="-120"/>
              </a:rPr>
              <a:t>(</a:t>
            </a:r>
            <a:r>
              <a:rPr lang="zh-TW" altLang="en-US" sz="2000">
                <a:ea typeface="全真粗黑體" pitchFamily="49" charset="-120"/>
              </a:rPr>
              <a:t>必要時</a:t>
            </a:r>
            <a:r>
              <a:rPr lang="en-US" altLang="zh-TW" sz="2000">
                <a:ea typeface="全真粗黑體" pitchFamily="49" charset="-120"/>
              </a:rPr>
              <a:t>)</a:t>
            </a:r>
          </a:p>
          <a:p>
            <a:pPr algn="ctr" eaLnBrk="1" hangingPunct="1">
              <a:spcBef>
                <a:spcPct val="0"/>
              </a:spcBef>
              <a:buFontTx/>
              <a:buNone/>
            </a:pPr>
            <a:r>
              <a:rPr lang="zh-TW" altLang="en-US" sz="4000">
                <a:ea typeface="全真粗黑體" pitchFamily="49" charset="-120"/>
              </a:rPr>
              <a:t>／依法繼續原來使用</a:t>
            </a:r>
          </a:p>
        </p:txBody>
      </p:sp>
      <p:sp>
        <p:nvSpPr>
          <p:cNvPr id="40967" name="AutoShape 6"/>
          <p:cNvSpPr>
            <a:spLocks noChangeArrowheads="1"/>
          </p:cNvSpPr>
          <p:nvPr/>
        </p:nvSpPr>
        <p:spPr bwMode="auto">
          <a:xfrm>
            <a:off x="11091863" y="8936038"/>
            <a:ext cx="6335712" cy="1857375"/>
          </a:xfrm>
          <a:prstGeom prst="flowChartDecision">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600">
                <a:ea typeface="全真粗黑體" pitchFamily="49" charset="-120"/>
              </a:rPr>
              <a:t>區域計畫公告實施前存在？</a:t>
            </a:r>
          </a:p>
        </p:txBody>
      </p:sp>
      <p:sp>
        <p:nvSpPr>
          <p:cNvPr id="40968" name="Text Box 7"/>
          <p:cNvSpPr txBox="1">
            <a:spLocks noChangeArrowheads="1"/>
          </p:cNvSpPr>
          <p:nvPr/>
        </p:nvSpPr>
        <p:spPr bwMode="auto">
          <a:xfrm>
            <a:off x="720725" y="11406188"/>
            <a:ext cx="5043488" cy="16859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繼續合法使用</a:t>
            </a:r>
          </a:p>
        </p:txBody>
      </p:sp>
      <p:sp>
        <p:nvSpPr>
          <p:cNvPr id="40969" name="AutoShape 8"/>
          <p:cNvSpPr>
            <a:spLocks noChangeArrowheads="1"/>
          </p:cNvSpPr>
          <p:nvPr/>
        </p:nvSpPr>
        <p:spPr bwMode="auto">
          <a:xfrm>
            <a:off x="3892550" y="6621463"/>
            <a:ext cx="6335713" cy="1866900"/>
          </a:xfrm>
          <a:prstGeom prst="flowChartDecision">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符合國土計畫規定？</a:t>
            </a:r>
          </a:p>
        </p:txBody>
      </p:sp>
      <p:sp>
        <p:nvSpPr>
          <p:cNvPr id="40970" name="Text Box 9"/>
          <p:cNvSpPr txBox="1">
            <a:spLocks noChangeArrowheads="1"/>
          </p:cNvSpPr>
          <p:nvPr/>
        </p:nvSpPr>
        <p:spPr bwMode="auto">
          <a:xfrm>
            <a:off x="11380788" y="11406188"/>
            <a:ext cx="5043487" cy="169227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3200">
                <a:ea typeface="全真粗黑體" pitchFamily="49" charset="-120"/>
              </a:rPr>
              <a:t>限期令其變更使用、停止使用或拆除其地上物恢復原狀 </a:t>
            </a:r>
          </a:p>
        </p:txBody>
      </p:sp>
      <p:cxnSp>
        <p:nvCxnSpPr>
          <p:cNvPr id="40971" name="AutoShape 10"/>
          <p:cNvCxnSpPr>
            <a:cxnSpLocks noChangeShapeType="1"/>
            <a:stCxn id="40964" idx="2"/>
            <a:endCxn id="40969" idx="0"/>
          </p:cNvCxnSpPr>
          <p:nvPr/>
        </p:nvCxnSpPr>
        <p:spPr bwMode="auto">
          <a:xfrm rot="16200000" flipH="1">
            <a:off x="6841331" y="6403182"/>
            <a:ext cx="436563" cy="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2" name="AutoShape 11"/>
          <p:cNvCxnSpPr>
            <a:cxnSpLocks noChangeShapeType="1"/>
            <a:stCxn id="40969" idx="1"/>
            <a:endCxn id="40968" idx="0"/>
          </p:cNvCxnSpPr>
          <p:nvPr/>
        </p:nvCxnSpPr>
        <p:spPr bwMode="auto">
          <a:xfrm rot="10800000" flipV="1">
            <a:off x="3241675" y="7554913"/>
            <a:ext cx="650875" cy="38512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3" name="AutoShape 12"/>
          <p:cNvCxnSpPr>
            <a:cxnSpLocks noChangeShapeType="1"/>
            <a:stCxn id="40969" idx="2"/>
            <a:endCxn id="40965" idx="0"/>
          </p:cNvCxnSpPr>
          <p:nvPr/>
        </p:nvCxnSpPr>
        <p:spPr bwMode="auto">
          <a:xfrm flipH="1">
            <a:off x="7040563" y="8488363"/>
            <a:ext cx="19050" cy="4492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4" name="AutoShape 13"/>
          <p:cNvCxnSpPr>
            <a:cxnSpLocks noChangeShapeType="1"/>
            <a:stCxn id="40965" idx="2"/>
            <a:endCxn id="40966" idx="0"/>
          </p:cNvCxnSpPr>
          <p:nvPr/>
        </p:nvCxnSpPr>
        <p:spPr bwMode="auto">
          <a:xfrm rot="16200000" flipH="1">
            <a:off x="7499350" y="10334626"/>
            <a:ext cx="612775" cy="153035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75" name="AutoShape 15"/>
          <p:cNvCxnSpPr>
            <a:cxnSpLocks noChangeShapeType="1"/>
            <a:stCxn id="40965" idx="3"/>
            <a:endCxn id="40967" idx="1"/>
          </p:cNvCxnSpPr>
          <p:nvPr/>
        </p:nvCxnSpPr>
        <p:spPr bwMode="auto">
          <a:xfrm flipV="1">
            <a:off x="10209213" y="9864725"/>
            <a:ext cx="882650" cy="15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976" name="Text Box 16"/>
          <p:cNvSpPr txBox="1">
            <a:spLocks noChangeArrowheads="1"/>
          </p:cNvSpPr>
          <p:nvPr/>
        </p:nvSpPr>
        <p:spPr bwMode="auto">
          <a:xfrm>
            <a:off x="3098800" y="706437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是</a:t>
            </a:r>
          </a:p>
        </p:txBody>
      </p:sp>
      <p:sp>
        <p:nvSpPr>
          <p:cNvPr id="40977" name="Text Box 17"/>
          <p:cNvSpPr txBox="1">
            <a:spLocks noChangeArrowheads="1"/>
          </p:cNvSpPr>
          <p:nvPr/>
        </p:nvSpPr>
        <p:spPr bwMode="auto">
          <a:xfrm>
            <a:off x="6267450" y="841692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否</a:t>
            </a:r>
          </a:p>
        </p:txBody>
      </p:sp>
      <p:sp>
        <p:nvSpPr>
          <p:cNvPr id="40978" name="Text Box 18"/>
          <p:cNvSpPr txBox="1">
            <a:spLocks noChangeArrowheads="1"/>
          </p:cNvSpPr>
          <p:nvPr/>
        </p:nvSpPr>
        <p:spPr bwMode="auto">
          <a:xfrm>
            <a:off x="6265863" y="10736263"/>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是</a:t>
            </a:r>
          </a:p>
        </p:txBody>
      </p:sp>
      <p:sp>
        <p:nvSpPr>
          <p:cNvPr id="40979" name="Text Box 19"/>
          <p:cNvSpPr txBox="1">
            <a:spLocks noChangeArrowheads="1"/>
          </p:cNvSpPr>
          <p:nvPr/>
        </p:nvSpPr>
        <p:spPr bwMode="auto">
          <a:xfrm>
            <a:off x="10102850" y="936942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否</a:t>
            </a:r>
          </a:p>
        </p:txBody>
      </p:sp>
      <p:sp>
        <p:nvSpPr>
          <p:cNvPr id="40980" name="Text Box 20"/>
          <p:cNvSpPr txBox="1">
            <a:spLocks noChangeArrowheads="1"/>
          </p:cNvSpPr>
          <p:nvPr/>
        </p:nvSpPr>
        <p:spPr bwMode="auto">
          <a:xfrm>
            <a:off x="16908463" y="10855325"/>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否</a:t>
            </a:r>
          </a:p>
        </p:txBody>
      </p:sp>
      <p:sp>
        <p:nvSpPr>
          <p:cNvPr id="40981" name="Text Box 21"/>
          <p:cNvSpPr txBox="1">
            <a:spLocks noChangeArrowheads="1"/>
          </p:cNvSpPr>
          <p:nvPr/>
        </p:nvSpPr>
        <p:spPr bwMode="auto">
          <a:xfrm>
            <a:off x="644525" y="1793875"/>
            <a:ext cx="1699895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3600">
                <a:ea typeface="全真粗黑體" pitchFamily="49" charset="-120"/>
              </a:rPr>
              <a:t>直轄市、縣（市）主管機關公告國土功能分區圖後，應按本法規定進行管制。區域計畫實施前、或區域計畫實施後原合法建築物或設施，在直轄市、縣（市）政府令其變更使用、遷移前，得依法繼續維持原來之使用。</a:t>
            </a:r>
            <a:r>
              <a:rPr lang="en-US" altLang="zh-TW" sz="3600">
                <a:ea typeface="全真粗黑體" pitchFamily="49" charset="-120"/>
              </a:rPr>
              <a:t>(§32)</a:t>
            </a:r>
          </a:p>
          <a:p>
            <a:pPr algn="just" eaLnBrk="1" hangingPunct="1">
              <a:spcBef>
                <a:spcPct val="30000"/>
              </a:spcBef>
              <a:buFont typeface="Wingdings" pitchFamily="2" charset="2"/>
              <a:buChar char="n"/>
            </a:pPr>
            <a:r>
              <a:rPr lang="zh-TW" altLang="en-US" sz="3600">
                <a:ea typeface="全真粗黑體" pitchFamily="49" charset="-120"/>
              </a:rPr>
              <a:t>本法第三十二條第一項所定區域計畫實施前之建築物、設施，於非都市土地範圍內之原住民族土地，為土地使用編定前已建造完成者。</a:t>
            </a:r>
            <a:r>
              <a:rPr lang="en-US" altLang="zh-TW" sz="3600">
                <a:ea typeface="全真粗黑體" pitchFamily="49" charset="-120"/>
              </a:rPr>
              <a:t>(</a:t>
            </a:r>
            <a:r>
              <a:rPr lang="zh-TW" altLang="en-US" sz="3600">
                <a:ea typeface="全真粗黑體" pitchFamily="49" charset="-120"/>
              </a:rPr>
              <a:t>國土法施行細則</a:t>
            </a:r>
            <a:r>
              <a:rPr lang="en-US" altLang="zh-TW" sz="3600">
                <a:ea typeface="全真粗黑體" pitchFamily="49" charset="-120"/>
              </a:rPr>
              <a:t>§11)</a:t>
            </a:r>
          </a:p>
        </p:txBody>
      </p:sp>
      <p:sp>
        <p:nvSpPr>
          <p:cNvPr id="40982" name="Text Box 22"/>
          <p:cNvSpPr txBox="1">
            <a:spLocks noChangeArrowheads="1"/>
          </p:cNvSpPr>
          <p:nvPr/>
        </p:nvSpPr>
        <p:spPr bwMode="auto">
          <a:xfrm>
            <a:off x="8786813" y="11009313"/>
            <a:ext cx="115252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endParaRPr lang="zh-TW" altLang="zh-TW" sz="4000">
              <a:ea typeface="全真粗黑體" pitchFamily="49" charset="-120"/>
            </a:endParaRPr>
          </a:p>
        </p:txBody>
      </p:sp>
      <p:sp>
        <p:nvSpPr>
          <p:cNvPr id="40983" name="Text Box 24"/>
          <p:cNvSpPr txBox="1">
            <a:spLocks noChangeArrowheads="1"/>
          </p:cNvSpPr>
          <p:nvPr/>
        </p:nvSpPr>
        <p:spPr bwMode="auto">
          <a:xfrm>
            <a:off x="14044613" y="10807700"/>
            <a:ext cx="10096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全真粗黑體" pitchFamily="49" charset="-120"/>
              </a:rPr>
              <a:t>是</a:t>
            </a:r>
          </a:p>
        </p:txBody>
      </p:sp>
      <p:cxnSp>
        <p:nvCxnSpPr>
          <p:cNvPr id="40984" name="肘形接點 21"/>
          <p:cNvCxnSpPr>
            <a:cxnSpLocks noChangeShapeType="1"/>
            <a:stCxn id="40967" idx="2"/>
            <a:endCxn id="40966" idx="0"/>
          </p:cNvCxnSpPr>
          <p:nvPr/>
        </p:nvCxnSpPr>
        <p:spPr bwMode="auto">
          <a:xfrm rot="5400000">
            <a:off x="11108531" y="8255795"/>
            <a:ext cx="612775" cy="5688012"/>
          </a:xfrm>
          <a:prstGeom prst="bentConnector3">
            <a:avLst>
              <a:gd name="adj1" fmla="val 50000"/>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85" name="肘形接點 29"/>
          <p:cNvCxnSpPr>
            <a:cxnSpLocks noChangeShapeType="1"/>
            <a:stCxn id="40967" idx="3"/>
            <a:endCxn id="40970" idx="3"/>
          </p:cNvCxnSpPr>
          <p:nvPr/>
        </p:nvCxnSpPr>
        <p:spPr bwMode="auto">
          <a:xfrm flipH="1">
            <a:off x="16424275" y="9864725"/>
            <a:ext cx="1003300" cy="2387600"/>
          </a:xfrm>
          <a:prstGeom prst="bentConnector3">
            <a:avLst>
              <a:gd name="adj1" fmla="val -22787"/>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44BD063-E62B-472F-8454-380F743A6729}" type="slidenum">
              <a:rPr lang="en-US" altLang="zh-TW" sz="3200"/>
              <a:pPr>
                <a:spcBef>
                  <a:spcPct val="0"/>
                </a:spcBef>
                <a:buFontTx/>
                <a:buNone/>
              </a:pPr>
              <a:t>24</a:t>
            </a:fld>
            <a:endParaRPr lang="en-US" altLang="zh-TW" sz="3200"/>
          </a:p>
        </p:txBody>
      </p:sp>
      <p:sp>
        <p:nvSpPr>
          <p:cNvPr id="41987" name="Text Box 2"/>
          <p:cNvSpPr txBox="1">
            <a:spLocks noChangeArrowheads="1"/>
          </p:cNvSpPr>
          <p:nvPr/>
        </p:nvSpPr>
        <p:spPr bwMode="auto">
          <a:xfrm>
            <a:off x="0" y="520700"/>
            <a:ext cx="18291175" cy="10795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chemeClr val="bg1"/>
                </a:solidFill>
                <a:latin typeface="全真超特黑" pitchFamily="49" charset="-120"/>
                <a:ea typeface="全真超特黑" pitchFamily="49" charset="-120"/>
              </a:rPr>
              <a:t>五、保障民眾既有權利，研訂補償救濟機制 </a:t>
            </a:r>
          </a:p>
        </p:txBody>
      </p:sp>
      <p:sp>
        <p:nvSpPr>
          <p:cNvPr id="41988" name="Text Box 3"/>
          <p:cNvSpPr txBox="1">
            <a:spLocks noChangeArrowheads="1"/>
          </p:cNvSpPr>
          <p:nvPr/>
        </p:nvSpPr>
        <p:spPr bwMode="auto">
          <a:xfrm>
            <a:off x="5837238" y="5705475"/>
            <a:ext cx="6477000" cy="1443038"/>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區域計畫之可建築土地</a:t>
            </a:r>
          </a:p>
        </p:txBody>
      </p:sp>
      <p:sp>
        <p:nvSpPr>
          <p:cNvPr id="41989" name="Text Box 4"/>
          <p:cNvSpPr txBox="1">
            <a:spLocks noChangeArrowheads="1"/>
          </p:cNvSpPr>
          <p:nvPr/>
        </p:nvSpPr>
        <p:spPr bwMode="auto">
          <a:xfrm>
            <a:off x="2089150" y="11323638"/>
            <a:ext cx="6481763" cy="17272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國土永續發展基金</a:t>
            </a:r>
          </a:p>
          <a:p>
            <a:pPr algn="ctr" eaLnBrk="1" hangingPunct="1">
              <a:spcBef>
                <a:spcPct val="50000"/>
              </a:spcBef>
              <a:buFontTx/>
              <a:buNone/>
            </a:pPr>
            <a:r>
              <a:rPr lang="zh-TW" altLang="en-US" sz="4000">
                <a:ea typeface="全真粗黑體" pitchFamily="49" charset="-120"/>
              </a:rPr>
              <a:t>→適當補償</a:t>
            </a:r>
            <a:r>
              <a:rPr lang="en-US" altLang="zh-TW" sz="4000">
                <a:ea typeface="全真粗黑體" pitchFamily="49" charset="-120"/>
              </a:rPr>
              <a:t>(</a:t>
            </a:r>
            <a:r>
              <a:rPr lang="zh-TW" altLang="en-US" sz="4000">
                <a:ea typeface="全真粗黑體" pitchFamily="49" charset="-120"/>
              </a:rPr>
              <a:t>發展權</a:t>
            </a:r>
            <a:r>
              <a:rPr lang="en-US" altLang="zh-TW" sz="4000">
                <a:ea typeface="全真粗黑體" pitchFamily="49" charset="-120"/>
              </a:rPr>
              <a:t>)</a:t>
            </a:r>
          </a:p>
        </p:txBody>
      </p:sp>
      <p:sp>
        <p:nvSpPr>
          <p:cNvPr id="41990" name="Rectangle 5"/>
          <p:cNvSpPr>
            <a:spLocks noChangeArrowheads="1"/>
          </p:cNvSpPr>
          <p:nvPr/>
        </p:nvSpPr>
        <p:spPr bwMode="auto">
          <a:xfrm>
            <a:off x="2089150" y="8294688"/>
            <a:ext cx="6481763"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剝奪建築權利</a:t>
            </a:r>
          </a:p>
          <a:p>
            <a:pPr algn="ctr" eaLnBrk="1" hangingPunct="1">
              <a:spcBef>
                <a:spcPct val="50000"/>
              </a:spcBef>
              <a:buFontTx/>
              <a:buNone/>
            </a:pPr>
            <a:r>
              <a:rPr lang="zh-TW" altLang="en-US" sz="4000">
                <a:ea typeface="全真粗黑體" pitchFamily="49" charset="-120"/>
              </a:rPr>
              <a:t>→劃定為非可建築用地</a:t>
            </a:r>
          </a:p>
        </p:txBody>
      </p:sp>
      <p:cxnSp>
        <p:nvCxnSpPr>
          <p:cNvPr id="41991" name="AutoShape 6"/>
          <p:cNvCxnSpPr>
            <a:cxnSpLocks noChangeShapeType="1"/>
            <a:stCxn id="41988" idx="2"/>
            <a:endCxn id="41990" idx="0"/>
          </p:cNvCxnSpPr>
          <p:nvPr/>
        </p:nvCxnSpPr>
        <p:spPr bwMode="auto">
          <a:xfrm rot="5400000">
            <a:off x="6630194" y="5849144"/>
            <a:ext cx="1146175" cy="3744913"/>
          </a:xfrm>
          <a:prstGeom prst="bentConnector3">
            <a:avLst>
              <a:gd name="adj1" fmla="val 4986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2" name="AutoShape 7"/>
          <p:cNvCxnSpPr>
            <a:cxnSpLocks noChangeShapeType="1"/>
            <a:stCxn id="41990" idx="2"/>
            <a:endCxn id="41989" idx="0"/>
          </p:cNvCxnSpPr>
          <p:nvPr/>
        </p:nvCxnSpPr>
        <p:spPr bwMode="auto">
          <a:xfrm rot="5400000">
            <a:off x="4970462" y="10963276"/>
            <a:ext cx="7207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3" name="Rectangle 8"/>
          <p:cNvSpPr>
            <a:spLocks noChangeArrowheads="1"/>
          </p:cNvSpPr>
          <p:nvPr/>
        </p:nvSpPr>
        <p:spPr bwMode="auto">
          <a:xfrm>
            <a:off x="9720263" y="8294688"/>
            <a:ext cx="6481762"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降限</a:t>
            </a:r>
          </a:p>
          <a:p>
            <a:pPr algn="ctr" eaLnBrk="1" hangingPunct="1">
              <a:spcBef>
                <a:spcPct val="50000"/>
              </a:spcBef>
              <a:buFontTx/>
              <a:buNone/>
            </a:pPr>
            <a:r>
              <a:rPr lang="zh-TW" altLang="en-US" sz="4000">
                <a:ea typeface="全真粗黑體" pitchFamily="49" charset="-120"/>
              </a:rPr>
              <a:t>→劃定為適當國土功能分區</a:t>
            </a:r>
          </a:p>
        </p:txBody>
      </p:sp>
      <p:cxnSp>
        <p:nvCxnSpPr>
          <p:cNvPr id="41994" name="AutoShape 9"/>
          <p:cNvCxnSpPr>
            <a:cxnSpLocks noChangeShapeType="1"/>
            <a:stCxn id="41988" idx="2"/>
            <a:endCxn id="41993" idx="0"/>
          </p:cNvCxnSpPr>
          <p:nvPr/>
        </p:nvCxnSpPr>
        <p:spPr bwMode="auto">
          <a:xfrm rot="16200000" flipH="1">
            <a:off x="10445750" y="5778501"/>
            <a:ext cx="1146175" cy="3886200"/>
          </a:xfrm>
          <a:prstGeom prst="bentConnector3">
            <a:avLst>
              <a:gd name="adj1" fmla="val 4986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5" name="Text Box 10"/>
          <p:cNvSpPr txBox="1">
            <a:spLocks noChangeArrowheads="1"/>
          </p:cNvSpPr>
          <p:nvPr/>
        </p:nvSpPr>
        <p:spPr bwMode="auto">
          <a:xfrm>
            <a:off x="9720263" y="11320463"/>
            <a:ext cx="6481762" cy="17272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不予補償</a:t>
            </a:r>
          </a:p>
        </p:txBody>
      </p:sp>
      <p:cxnSp>
        <p:nvCxnSpPr>
          <p:cNvPr id="41996" name="AutoShape 11"/>
          <p:cNvCxnSpPr>
            <a:cxnSpLocks noChangeShapeType="1"/>
            <a:stCxn id="41993" idx="2"/>
            <a:endCxn id="41995" idx="0"/>
          </p:cNvCxnSpPr>
          <p:nvPr/>
        </p:nvCxnSpPr>
        <p:spPr bwMode="auto">
          <a:xfrm rot="5400000">
            <a:off x="12603163" y="10961688"/>
            <a:ext cx="71755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97" name="Text Box 12"/>
          <p:cNvSpPr txBox="1">
            <a:spLocks noChangeArrowheads="1"/>
          </p:cNvSpPr>
          <p:nvPr/>
        </p:nvSpPr>
        <p:spPr bwMode="auto">
          <a:xfrm>
            <a:off x="644525" y="1965325"/>
            <a:ext cx="1699895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對於既有合法可建築用地經變更為非可建築用地時，其所受損失，應予適當補償。</a:t>
            </a:r>
            <a:r>
              <a:rPr lang="en-US" altLang="zh-TW" sz="4000">
                <a:ea typeface="全真粗黑體" pitchFamily="49" charset="-120"/>
              </a:rPr>
              <a:t>(§32)</a:t>
            </a:r>
          </a:p>
          <a:p>
            <a:pPr algn="just" eaLnBrk="1" hangingPunct="1">
              <a:spcBef>
                <a:spcPct val="30000"/>
              </a:spcBef>
              <a:buFont typeface="Wingdings" pitchFamily="2" charset="2"/>
              <a:buChar char="n"/>
            </a:pPr>
            <a:r>
              <a:rPr lang="zh-TW" altLang="en-US" sz="4000">
                <a:ea typeface="全真粗黑體" pitchFamily="49" charset="-120"/>
              </a:rPr>
              <a:t>中央主管機關應成立國土永續發展基金，辦理國土保育相關工作；該基金前十年由政府編列預算，移撥總額不得低於五百億元；自第十一年起，得按水、電費用附徵一定比率費用。</a:t>
            </a:r>
            <a:r>
              <a:rPr lang="en-US" altLang="zh-TW" sz="4000">
                <a:ea typeface="全真粗黑體" pitchFamily="49" charset="-120"/>
              </a:rPr>
              <a:t>(§44)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90BF2979-4275-42C9-ACE3-E3AB4B60897E}" type="slidenum">
              <a:rPr lang="en-US" altLang="zh-TW" sz="3200"/>
              <a:pPr>
                <a:spcBef>
                  <a:spcPct val="0"/>
                </a:spcBef>
                <a:buFontTx/>
                <a:buNone/>
              </a:pPr>
              <a:t>25</a:t>
            </a:fld>
            <a:endParaRPr lang="en-US" altLang="zh-TW" sz="3200"/>
          </a:p>
        </p:txBody>
      </p:sp>
      <p:sp>
        <p:nvSpPr>
          <p:cNvPr id="43011" name="Text Box 2"/>
          <p:cNvSpPr txBox="1">
            <a:spLocks noChangeArrowheads="1"/>
          </p:cNvSpPr>
          <p:nvPr/>
        </p:nvSpPr>
        <p:spPr bwMode="auto">
          <a:xfrm>
            <a:off x="0" y="520700"/>
            <a:ext cx="18291175" cy="107950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800">
                <a:solidFill>
                  <a:schemeClr val="bg1"/>
                </a:solidFill>
                <a:latin typeface="全真超特黑" pitchFamily="49" charset="-120"/>
                <a:ea typeface="全真超特黑" pitchFamily="49" charset="-120"/>
              </a:rPr>
              <a:t>五、保障民眾既有權利，研訂補償救濟機制 </a:t>
            </a:r>
          </a:p>
        </p:txBody>
      </p:sp>
      <p:sp>
        <p:nvSpPr>
          <p:cNvPr id="43012" name="Text Box 3"/>
          <p:cNvSpPr txBox="1">
            <a:spLocks noChangeArrowheads="1"/>
          </p:cNvSpPr>
          <p:nvPr/>
        </p:nvSpPr>
        <p:spPr bwMode="auto">
          <a:xfrm>
            <a:off x="5865813" y="5775325"/>
            <a:ext cx="6477000" cy="144145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涉及原住民土地或海域者</a:t>
            </a:r>
          </a:p>
        </p:txBody>
      </p:sp>
      <p:sp>
        <p:nvSpPr>
          <p:cNvPr id="43013" name="Text Box 4"/>
          <p:cNvSpPr txBox="1">
            <a:spLocks noChangeArrowheads="1"/>
          </p:cNvSpPr>
          <p:nvPr/>
        </p:nvSpPr>
        <p:spPr bwMode="auto">
          <a:xfrm>
            <a:off x="1314450" y="11107738"/>
            <a:ext cx="5094288" cy="21590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內政部會同原民會</a:t>
            </a:r>
          </a:p>
        </p:txBody>
      </p:sp>
      <p:sp>
        <p:nvSpPr>
          <p:cNvPr id="43014" name="Rectangle 5"/>
          <p:cNvSpPr>
            <a:spLocks noChangeArrowheads="1"/>
          </p:cNvSpPr>
          <p:nvPr/>
        </p:nvSpPr>
        <p:spPr bwMode="auto">
          <a:xfrm>
            <a:off x="1314450" y="8364538"/>
            <a:ext cx="5094288"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buFontTx/>
              <a:buNone/>
            </a:pPr>
            <a:r>
              <a:rPr lang="zh-TW" altLang="en-US" sz="4000">
                <a:ea typeface="全真粗黑體" pitchFamily="49" charset="-120"/>
              </a:rPr>
              <a:t>特定區域計畫</a:t>
            </a:r>
          </a:p>
          <a:p>
            <a:pPr algn="ctr" eaLnBrk="1" hangingPunct="1">
              <a:buFontTx/>
              <a:buNone/>
            </a:pPr>
            <a:r>
              <a:rPr lang="zh-TW" altLang="en-US" sz="4000">
                <a:ea typeface="全真粗黑體" pitchFamily="49" charset="-120"/>
              </a:rPr>
              <a:t>→納入全國國土計畫</a:t>
            </a:r>
          </a:p>
        </p:txBody>
      </p:sp>
      <p:cxnSp>
        <p:nvCxnSpPr>
          <p:cNvPr id="43015" name="AutoShape 6"/>
          <p:cNvCxnSpPr>
            <a:cxnSpLocks noChangeShapeType="1"/>
            <a:stCxn id="43012" idx="2"/>
            <a:endCxn id="43014" idx="0"/>
          </p:cNvCxnSpPr>
          <p:nvPr/>
        </p:nvCxnSpPr>
        <p:spPr bwMode="auto">
          <a:xfrm rot="5400000">
            <a:off x="5909469" y="5169694"/>
            <a:ext cx="1147763" cy="5241925"/>
          </a:xfrm>
          <a:prstGeom prst="bentConnector3">
            <a:avLst>
              <a:gd name="adj1" fmla="val 499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16" name="AutoShape 7"/>
          <p:cNvCxnSpPr>
            <a:cxnSpLocks noChangeShapeType="1"/>
            <a:stCxn id="43014" idx="2"/>
            <a:endCxn id="43013" idx="0"/>
          </p:cNvCxnSpPr>
          <p:nvPr/>
        </p:nvCxnSpPr>
        <p:spPr bwMode="auto">
          <a:xfrm rot="5400000">
            <a:off x="3644900" y="10890251"/>
            <a:ext cx="434975"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17" name="Rectangle 8"/>
          <p:cNvSpPr>
            <a:spLocks noChangeArrowheads="1"/>
          </p:cNvSpPr>
          <p:nvPr/>
        </p:nvSpPr>
        <p:spPr bwMode="auto">
          <a:xfrm>
            <a:off x="6554788" y="8364538"/>
            <a:ext cx="5092700"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4000">
                <a:ea typeface="全真粗黑體" pitchFamily="49" charset="-120"/>
              </a:rPr>
              <a:t>研擬特殊土</a:t>
            </a:r>
            <a:r>
              <a:rPr lang="zh-TW" altLang="en-US" sz="4000">
                <a:ea typeface="全真粗黑體" pitchFamily="49" charset="-120"/>
              </a:rPr>
              <a:t>地使用管制規定</a:t>
            </a:r>
          </a:p>
        </p:txBody>
      </p:sp>
      <p:cxnSp>
        <p:nvCxnSpPr>
          <p:cNvPr id="43018" name="AutoShape 9"/>
          <p:cNvCxnSpPr>
            <a:cxnSpLocks noChangeShapeType="1"/>
            <a:stCxn id="43012" idx="2"/>
            <a:endCxn id="43017" idx="0"/>
          </p:cNvCxnSpPr>
          <p:nvPr/>
        </p:nvCxnSpPr>
        <p:spPr bwMode="auto">
          <a:xfrm rot="5400000">
            <a:off x="8528844" y="7789069"/>
            <a:ext cx="1147763" cy="3175"/>
          </a:xfrm>
          <a:prstGeom prst="bentConnector3">
            <a:avLst>
              <a:gd name="adj1" fmla="val 499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19" name="Text Box 10"/>
          <p:cNvSpPr txBox="1">
            <a:spLocks noChangeArrowheads="1"/>
          </p:cNvSpPr>
          <p:nvPr/>
        </p:nvSpPr>
        <p:spPr bwMode="auto">
          <a:xfrm>
            <a:off x="6554788" y="11104563"/>
            <a:ext cx="5092700" cy="21590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內政部會同原民會</a:t>
            </a:r>
          </a:p>
        </p:txBody>
      </p:sp>
      <p:cxnSp>
        <p:nvCxnSpPr>
          <p:cNvPr id="43020" name="AutoShape 11"/>
          <p:cNvCxnSpPr>
            <a:cxnSpLocks noChangeShapeType="1"/>
            <a:stCxn id="43017" idx="2"/>
            <a:endCxn id="43019" idx="0"/>
          </p:cNvCxnSpPr>
          <p:nvPr/>
        </p:nvCxnSpPr>
        <p:spPr bwMode="auto">
          <a:xfrm rot="5400000">
            <a:off x="8885238" y="10888663"/>
            <a:ext cx="431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21" name="Rectangle 12"/>
          <p:cNvSpPr>
            <a:spLocks noChangeArrowheads="1"/>
          </p:cNvSpPr>
          <p:nvPr/>
        </p:nvSpPr>
        <p:spPr bwMode="auto">
          <a:xfrm>
            <a:off x="11882438" y="8367713"/>
            <a:ext cx="5094287" cy="2308225"/>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55" tIns="91259" rIns="71855"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復育計畫</a:t>
            </a:r>
          </a:p>
        </p:txBody>
      </p:sp>
      <p:sp>
        <p:nvSpPr>
          <p:cNvPr id="43022" name="Text Box 13"/>
          <p:cNvSpPr txBox="1">
            <a:spLocks noChangeArrowheads="1"/>
          </p:cNvSpPr>
          <p:nvPr/>
        </p:nvSpPr>
        <p:spPr bwMode="auto">
          <a:xfrm>
            <a:off x="11882438" y="11107738"/>
            <a:ext cx="5094287" cy="2159000"/>
          </a:xfrm>
          <a:prstGeom prst="rect">
            <a:avLst/>
          </a:prstGeom>
          <a:noFill/>
          <a:ln w="9525">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56" tIns="91259" rIns="182556" bIns="9125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4000">
                <a:ea typeface="全真粗黑體" pitchFamily="49" charset="-120"/>
              </a:rPr>
              <a:t>劃定機關</a:t>
            </a:r>
            <a:r>
              <a:rPr lang="zh-TW" altLang="en-US" sz="4000" u="sng">
                <a:ea typeface="全真粗黑體" pitchFamily="49" charset="-120"/>
              </a:rPr>
              <a:t>邀請</a:t>
            </a:r>
            <a:r>
              <a:rPr lang="zh-TW" altLang="en-US" sz="4000">
                <a:ea typeface="全真粗黑體" pitchFamily="49" charset="-120"/>
              </a:rPr>
              <a:t>原住民族部落參與計畫之擬定、執行與管理 </a:t>
            </a:r>
          </a:p>
        </p:txBody>
      </p:sp>
      <p:cxnSp>
        <p:nvCxnSpPr>
          <p:cNvPr id="43023" name="AutoShape 14"/>
          <p:cNvCxnSpPr>
            <a:cxnSpLocks noChangeShapeType="1"/>
            <a:stCxn id="43021" idx="2"/>
            <a:endCxn id="43022" idx="0"/>
          </p:cNvCxnSpPr>
          <p:nvPr/>
        </p:nvCxnSpPr>
        <p:spPr bwMode="auto">
          <a:xfrm rot="5400000">
            <a:off x="14214475" y="10891838"/>
            <a:ext cx="43180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24" name="AutoShape 15"/>
          <p:cNvCxnSpPr>
            <a:cxnSpLocks noChangeShapeType="1"/>
            <a:stCxn id="43012" idx="2"/>
            <a:endCxn id="43021" idx="0"/>
          </p:cNvCxnSpPr>
          <p:nvPr/>
        </p:nvCxnSpPr>
        <p:spPr bwMode="auto">
          <a:xfrm rot="16200000" flipH="1">
            <a:off x="11191875" y="5129213"/>
            <a:ext cx="1150938" cy="5326062"/>
          </a:xfrm>
          <a:prstGeom prst="bentConnector3">
            <a:avLst>
              <a:gd name="adj1" fmla="val 4993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025" name="Text Box 16"/>
          <p:cNvSpPr txBox="1">
            <a:spLocks noChangeArrowheads="1"/>
          </p:cNvSpPr>
          <p:nvPr/>
        </p:nvSpPr>
        <p:spPr bwMode="auto">
          <a:xfrm>
            <a:off x="644525" y="1601788"/>
            <a:ext cx="16998950"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574" tIns="91269" rIns="182574" bIns="91269">
            <a:spAutoFit/>
          </a:bodyPr>
          <a:lstStyle>
            <a:lvl1pPr marL="546100" indent="-546100" defTabSz="1828800">
              <a:spcBef>
                <a:spcPct val="20000"/>
              </a:spcBef>
              <a:buChar char="•"/>
              <a:defRPr kumimoji="1" sz="6400">
                <a:solidFill>
                  <a:schemeClr val="tx1"/>
                </a:solidFill>
                <a:latin typeface="Arial" pitchFamily="34" charset="0"/>
                <a:ea typeface="新細明體" pitchFamily="18" charset="-120"/>
              </a:defRPr>
            </a:lvl1pPr>
            <a:lvl2pPr marL="914400" indent="-571500" defTabSz="1828800">
              <a:spcBef>
                <a:spcPct val="20000"/>
              </a:spcBef>
              <a:buChar char="–"/>
              <a:defRPr kumimoji="1" sz="5600">
                <a:solidFill>
                  <a:schemeClr val="tx1"/>
                </a:solidFill>
                <a:latin typeface="Arial" pitchFamily="34" charset="0"/>
                <a:ea typeface="新細明體" pitchFamily="18" charset="-120"/>
              </a:defRPr>
            </a:lvl2pPr>
            <a:lvl3pPr marL="1828800" indent="-457200" defTabSz="1828800">
              <a:spcBef>
                <a:spcPct val="20000"/>
              </a:spcBef>
              <a:buChar char="•"/>
              <a:defRPr kumimoji="1" sz="4800">
                <a:solidFill>
                  <a:schemeClr val="tx1"/>
                </a:solidFill>
                <a:latin typeface="Arial" pitchFamily="34" charset="0"/>
                <a:ea typeface="新細明體" pitchFamily="18" charset="-120"/>
              </a:defRPr>
            </a:lvl3pPr>
            <a:lvl4pPr marL="2743200" indent="-457200" defTabSz="1828800">
              <a:spcBef>
                <a:spcPct val="20000"/>
              </a:spcBef>
              <a:buChar char="–"/>
              <a:defRPr kumimoji="1" sz="4000">
                <a:solidFill>
                  <a:schemeClr val="tx1"/>
                </a:solidFill>
                <a:latin typeface="Arial" pitchFamily="34" charset="0"/>
                <a:ea typeface="新細明體" pitchFamily="18" charset="-120"/>
              </a:defRPr>
            </a:lvl4pPr>
            <a:lvl5pPr marL="3657600" indent="-457200" defTabSz="1828800">
              <a:spcBef>
                <a:spcPct val="20000"/>
              </a:spcBef>
              <a:buChar char="»"/>
              <a:defRPr kumimoji="1" sz="4000">
                <a:solidFill>
                  <a:schemeClr val="tx1"/>
                </a:solidFill>
                <a:latin typeface="Arial" pitchFamily="34" charset="0"/>
                <a:ea typeface="新細明體" pitchFamily="18" charset="-120"/>
              </a:defRPr>
            </a:lvl5pPr>
            <a:lvl6pPr marL="41148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30000"/>
              </a:spcBef>
              <a:buFont typeface="Wingdings" pitchFamily="2" charset="2"/>
              <a:buChar char="n"/>
            </a:pPr>
            <a:r>
              <a:rPr lang="zh-TW" altLang="en-US" sz="4000">
                <a:ea typeface="全真粗黑體" pitchFamily="49" charset="-120"/>
              </a:rPr>
              <a:t>為尊重原住民族傳統智慧，涉及原住民土地及海域者，本部應會同中央原住民族主管機關擬訂原住民族特定區域計畫，及訂定土地使用管制規定。</a:t>
            </a:r>
            <a:r>
              <a:rPr lang="en-US" altLang="zh-TW" sz="4000">
                <a:ea typeface="全真粗黑體" pitchFamily="49" charset="-120"/>
              </a:rPr>
              <a:t>(§11</a:t>
            </a:r>
            <a:r>
              <a:rPr lang="zh-TW" altLang="en-US" sz="4000">
                <a:ea typeface="全真粗黑體" pitchFamily="49" charset="-120"/>
              </a:rPr>
              <a:t>、</a:t>
            </a:r>
            <a:r>
              <a:rPr lang="en-US" altLang="zh-TW" sz="4000">
                <a:ea typeface="全真粗黑體" pitchFamily="49" charset="-120"/>
              </a:rPr>
              <a:t>23)</a:t>
            </a:r>
          </a:p>
          <a:p>
            <a:pPr algn="just" eaLnBrk="1" hangingPunct="1">
              <a:spcBef>
                <a:spcPct val="30000"/>
              </a:spcBef>
              <a:buFont typeface="Wingdings" pitchFamily="2" charset="2"/>
              <a:buChar char="n"/>
            </a:pPr>
            <a:r>
              <a:rPr lang="zh-TW" altLang="en-US" sz="4000">
                <a:ea typeface="全真粗黑體" pitchFamily="49" charset="-120"/>
              </a:rPr>
              <a:t>依國土法第</a:t>
            </a:r>
            <a:r>
              <a:rPr lang="en-US" altLang="zh-TW" sz="4000">
                <a:ea typeface="全真粗黑體" pitchFamily="49" charset="-120"/>
              </a:rPr>
              <a:t>36</a:t>
            </a:r>
            <a:r>
              <a:rPr lang="zh-TW" altLang="en-US" sz="4000">
                <a:ea typeface="全真粗黑體" pitchFamily="49" charset="-120"/>
              </a:rPr>
              <a:t>條擬訂之復育計畫，如涉及原住民族土地，劃定機關邀請原住民族部落參與計畫之擬定、執行與管理，應於相關會議十四日前以書面通知之。</a:t>
            </a:r>
            <a:r>
              <a:rPr lang="en-US" altLang="zh-TW" sz="4000">
                <a:ea typeface="全真粗黑體" pitchFamily="49" charset="-120"/>
              </a:rPr>
              <a:t>(</a:t>
            </a:r>
            <a:r>
              <a:rPr lang="zh-TW" altLang="en-US" sz="4000">
                <a:ea typeface="全真粗黑體" pitchFamily="49" charset="-120"/>
              </a:rPr>
              <a:t>國土法施行細則</a:t>
            </a:r>
            <a:r>
              <a:rPr lang="en-US" altLang="zh-TW" sz="4000">
                <a:ea typeface="全真粗黑體" pitchFamily="49" charset="-120"/>
              </a:rPr>
              <a:t>§12)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參、國土計畫土地使用管制規則</a:t>
            </a:r>
            <a:r>
              <a:rPr lang="en-US" altLang="zh-TW" sz="6000" b="1" smtClean="0"/>
              <a:t>(</a:t>
            </a:r>
            <a:r>
              <a:rPr lang="zh-TW" altLang="en-US" sz="6000" b="1" smtClean="0"/>
              <a:t>草案</a:t>
            </a:r>
            <a:r>
              <a:rPr lang="en-US" altLang="zh-TW" sz="6000" b="1" smtClean="0"/>
              <a:t>)</a:t>
            </a:r>
            <a:br>
              <a:rPr lang="en-US" altLang="zh-TW" sz="6000" b="1" smtClean="0"/>
            </a:br>
            <a:r>
              <a:rPr lang="en-US" altLang="zh-TW" sz="6000" smtClean="0"/>
              <a:t>                               -- </a:t>
            </a:r>
            <a:r>
              <a:rPr lang="zh-TW" altLang="en-US" sz="6000" smtClean="0"/>
              <a:t>農業部門相關使用</a:t>
            </a:r>
            <a:endParaRPr lang="zh-TW" altLang="en-US" sz="3200" smtClean="0"/>
          </a:p>
        </p:txBody>
      </p:sp>
      <p:sp>
        <p:nvSpPr>
          <p:cNvPr id="4403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26</a:t>
            </a:fld>
            <a:endParaRPr lang="en-US" altLang="zh-TW" sz="3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一、全國國土計畫之土地使用指導</a:t>
            </a:r>
            <a:r>
              <a:rPr lang="en-US" altLang="zh-TW" sz="6000" b="1" smtClean="0"/>
              <a:t/>
            </a:r>
            <a:br>
              <a:rPr lang="en-US" altLang="zh-TW" sz="6000" b="1" smtClean="0"/>
            </a:br>
            <a:r>
              <a:rPr lang="en-US" altLang="zh-TW" sz="3200" b="1" smtClean="0"/>
              <a:t>(</a:t>
            </a:r>
            <a:r>
              <a:rPr lang="zh-TW" altLang="en-US" sz="3200" b="1" smtClean="0"/>
              <a:t>摘錄自內政部營建署「全國國土計畫」歷次簡報</a:t>
            </a:r>
            <a:r>
              <a:rPr lang="en-US" altLang="zh-TW" sz="3200" b="1" smtClean="0"/>
              <a:t>)</a:t>
            </a:r>
            <a:endParaRPr lang="zh-TW" altLang="en-US" sz="3200" smtClean="0"/>
          </a:p>
        </p:txBody>
      </p:sp>
      <p:sp>
        <p:nvSpPr>
          <p:cNvPr id="4505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F54BD553-3294-4A5A-AB7E-AA48CE83F0FF}" type="slidenum">
              <a:rPr lang="en-US" altLang="zh-TW" sz="3200"/>
              <a:pPr>
                <a:spcBef>
                  <a:spcPct val="0"/>
                </a:spcBef>
                <a:buFontTx/>
                <a:buNone/>
              </a:pPr>
              <a:t>27</a:t>
            </a:fld>
            <a:endParaRPr lang="en-US" altLang="zh-TW" sz="3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C1B46C9-469A-4C90-B9BB-E05911AC5A50}" type="slidenum">
              <a:rPr lang="en-US" altLang="zh-TW" sz="3200">
                <a:ea typeface="微軟正黑體" pitchFamily="34" charset="-120"/>
              </a:rPr>
              <a:pPr>
                <a:spcBef>
                  <a:spcPct val="0"/>
                </a:spcBef>
                <a:buFontTx/>
                <a:buNone/>
              </a:pPr>
              <a:t>28</a:t>
            </a:fld>
            <a:endParaRPr lang="en-US" altLang="zh-TW" sz="3200">
              <a:ea typeface="微軟正黑體" pitchFamily="34" charset="-120"/>
            </a:endParaRPr>
          </a:p>
        </p:txBody>
      </p:sp>
      <p:sp>
        <p:nvSpPr>
          <p:cNvPr id="46083" name="Rectangle 2"/>
          <p:cNvSpPr>
            <a:spLocks noChangeArrowheads="1"/>
          </p:cNvSpPr>
          <p:nvPr/>
        </p:nvSpPr>
        <p:spPr bwMode="auto">
          <a:xfrm>
            <a:off x="1079500" y="3257550"/>
            <a:ext cx="161131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50" tIns="91089" rIns="182250" bIns="9108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一</a:t>
            </a: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國土保育</a:t>
            </a:r>
          </a:p>
        </p:txBody>
      </p:sp>
      <p:sp>
        <p:nvSpPr>
          <p:cNvPr id="46084" name="Line 6"/>
          <p:cNvSpPr>
            <a:spLocks noChangeShapeType="1"/>
          </p:cNvSpPr>
          <p:nvPr/>
        </p:nvSpPr>
        <p:spPr bwMode="auto">
          <a:xfrm>
            <a:off x="3384550" y="5994400"/>
            <a:ext cx="11671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0C852F4-9949-4195-A2FF-E048852320C6}" type="slidenum">
              <a:rPr lang="en-US" altLang="zh-TW" sz="3200">
                <a:ea typeface="微軟正黑體" pitchFamily="34" charset="-120"/>
              </a:rPr>
              <a:pPr>
                <a:spcBef>
                  <a:spcPct val="0"/>
                </a:spcBef>
                <a:buFontTx/>
                <a:buNone/>
              </a:pPr>
              <a:t>29</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a:solidFill>
            <a:schemeClr val="bg1">
              <a:lumMod val="85000"/>
            </a:schemeClr>
          </a:solid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u="sng" dirty="0">
                <a:latin typeface="微軟正黑體" panose="020B0604030504040204" pitchFamily="34" charset="-120"/>
                <a:ea typeface="微軟正黑體" panose="020B0604030504040204" pitchFamily="34" charset="-120"/>
              </a:rPr>
              <a:t>(</a:t>
            </a:r>
            <a:r>
              <a:rPr lang="zh-TW" altLang="en-US" sz="4800" u="sng" dirty="0">
                <a:latin typeface="微軟正黑體" panose="020B0604030504040204" pitchFamily="34" charset="-120"/>
                <a:ea typeface="微軟正黑體" panose="020B0604030504040204" pitchFamily="34" charset="-120"/>
              </a:rPr>
              <a:t>一</a:t>
            </a:r>
            <a:r>
              <a:rPr lang="en-US" altLang="zh-TW" sz="4800" u="sng" dirty="0">
                <a:latin typeface="微軟正黑體" panose="020B0604030504040204" pitchFamily="34" charset="-120"/>
                <a:ea typeface="微軟正黑體" panose="020B0604030504040204" pitchFamily="34" charset="-120"/>
              </a:rPr>
              <a:t>)</a:t>
            </a:r>
            <a:r>
              <a:rPr lang="zh-TW" altLang="en-US" sz="4800" u="sng" dirty="0">
                <a:latin typeface="微軟正黑體" panose="020B0604030504040204" pitchFamily="34" charset="-120"/>
                <a:ea typeface="微軟正黑體" panose="020B0604030504040204" pitchFamily="34" charset="-120"/>
              </a:rPr>
              <a:t>國土空間發展策略</a:t>
            </a:r>
            <a:endParaRPr lang="en-US" altLang="zh-TW" sz="4800" u="sng" dirty="0">
              <a:latin typeface="微軟正黑體" panose="020B0604030504040204" pitchFamily="34" charset="-120"/>
              <a:ea typeface="微軟正黑體" panose="020B0604030504040204" pitchFamily="34" charset="-120"/>
            </a:endParaRPr>
          </a:p>
        </p:txBody>
      </p:sp>
      <p:sp>
        <p:nvSpPr>
          <p:cNvPr id="47108" name="矩形 11"/>
          <p:cNvSpPr>
            <a:spLocks noChangeArrowheads="1"/>
          </p:cNvSpPr>
          <p:nvPr/>
        </p:nvSpPr>
        <p:spPr bwMode="auto">
          <a:xfrm>
            <a:off x="720725" y="2513013"/>
            <a:ext cx="8280400" cy="940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1028700" indent="-57150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ct val="150000"/>
              </a:lnSpc>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天然災害保育策略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latin typeface="微軟正黑體" pitchFamily="34" charset="-120"/>
                <a:ea typeface="微軟正黑體" pitchFamily="34" charset="-120"/>
              </a:rPr>
              <a:t>針對颱風、</a:t>
            </a:r>
            <a:r>
              <a:rPr lang="zh-TW" altLang="en-US" sz="3000">
                <a:solidFill>
                  <a:srgbClr val="FF0000"/>
                </a:solidFill>
                <a:latin typeface="微軟正黑體" pitchFamily="34" charset="-120"/>
                <a:ea typeface="微軟正黑體" pitchFamily="34" charset="-120"/>
              </a:rPr>
              <a:t>強降雨</a:t>
            </a:r>
            <a:r>
              <a:rPr lang="zh-TW" altLang="en-US" sz="3000">
                <a:latin typeface="微軟正黑體" pitchFamily="34" charset="-120"/>
                <a:ea typeface="微軟正黑體" pitchFamily="34" charset="-120"/>
              </a:rPr>
              <a:t>、沿海暴潮、地震等造成之災害，包含淹水、土地流失、坡地崩塌、土壤液化、</a:t>
            </a:r>
            <a:r>
              <a:rPr lang="zh-TW" altLang="en-US" sz="3000">
                <a:solidFill>
                  <a:srgbClr val="FF0000"/>
                </a:solidFill>
                <a:latin typeface="微軟正黑體" pitchFamily="34" charset="-120"/>
                <a:ea typeface="微軟正黑體" pitchFamily="34" charset="-120"/>
              </a:rPr>
              <a:t>土石流</a:t>
            </a:r>
            <a:r>
              <a:rPr lang="zh-TW" altLang="en-US" sz="3000">
                <a:latin typeface="微軟正黑體" pitchFamily="34" charset="-120"/>
                <a:ea typeface="微軟正黑體" pitchFamily="34" charset="-120"/>
              </a:rPr>
              <a:t>、海嘯等，研擬相對應之</a:t>
            </a:r>
            <a:r>
              <a:rPr lang="zh-TW" altLang="en-US" sz="3000">
                <a:solidFill>
                  <a:srgbClr val="FF0000"/>
                </a:solidFill>
                <a:latin typeface="微軟正黑體" pitchFamily="34" charset="-120"/>
                <a:ea typeface="微軟正黑體" pitchFamily="34" charset="-120"/>
              </a:rPr>
              <a:t>國土防災策略</a:t>
            </a:r>
            <a:r>
              <a:rPr lang="zh-TW" altLang="en-US" sz="3000">
                <a:latin typeface="微軟正黑體" pitchFamily="34" charset="-120"/>
                <a:ea typeface="微軟正黑體" pitchFamily="34" charset="-120"/>
              </a:rPr>
              <a:t>。</a:t>
            </a:r>
          </a:p>
          <a:p>
            <a:pPr lvl="1" eaLnBrk="1" hangingPunct="1">
              <a:spcBef>
                <a:spcPct val="0"/>
              </a:spcBef>
              <a:buFont typeface="Arial" pitchFamily="34" charset="0"/>
              <a:buAutoNum type="arabicPeriod"/>
            </a:pPr>
            <a:r>
              <a:rPr lang="zh-TW" altLang="en-US" sz="3000">
                <a:latin typeface="微軟正黑體" pitchFamily="34" charset="-120"/>
                <a:ea typeface="微軟正黑體" pitchFamily="34" charset="-120"/>
              </a:rPr>
              <a:t>以流域為範圍推動整體治理，</a:t>
            </a:r>
            <a:r>
              <a:rPr lang="zh-TW" altLang="en-US" sz="3000">
                <a:solidFill>
                  <a:srgbClr val="FF0000"/>
                </a:solidFill>
                <a:latin typeface="微軟正黑體" pitchFamily="34" charset="-120"/>
                <a:ea typeface="微軟正黑體" pitchFamily="34" charset="-120"/>
              </a:rPr>
              <a:t>提升中央管及縣（市）管之河川、區域排水計畫防洪設施完成率，及減少淹水風險。</a:t>
            </a:r>
            <a:endParaRPr lang="en-US" altLang="zh-TW" sz="3000">
              <a:solidFill>
                <a:srgbClr val="FF0000"/>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endParaRPr lang="en-US" altLang="zh-TW" sz="2500">
              <a:latin typeface="微軟正黑體" pitchFamily="34" charset="-120"/>
              <a:ea typeface="微軟正黑體" pitchFamily="34" charset="-120"/>
            </a:endParaRPr>
          </a:p>
          <a:p>
            <a:pPr eaLnBrk="1" hangingPunct="1">
              <a:spcBef>
                <a:spcPct val="0"/>
              </a:spcBef>
              <a:buFont typeface="Wingdings" pitchFamily="2" charset="2"/>
              <a:buChar char="n"/>
            </a:pPr>
            <a:r>
              <a:rPr lang="zh-TW" altLang="zh-TW" sz="4000">
                <a:solidFill>
                  <a:srgbClr val="0000FF"/>
                </a:solidFill>
                <a:latin typeface="微軟正黑體" pitchFamily="34" charset="-120"/>
                <a:ea typeface="微軟正黑體" pitchFamily="34" charset="-120"/>
              </a:rPr>
              <a:t>自然生態保育策略</a:t>
            </a: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具重要生態且環境敏感程度較高之地區，應劃設必要之禁止或限制使用範圍</a:t>
            </a:r>
            <a:r>
              <a:rPr lang="zh-TW" altLang="en-US" sz="3000">
                <a:latin typeface="微軟正黑體" pitchFamily="34" charset="-120"/>
                <a:ea typeface="微軟正黑體" pitchFamily="34" charset="-120"/>
              </a:rPr>
              <a:t>，以保護野生動、植物自然棲地，並應規劃適當範圍之緩衝區，以加強國土保育與保安，兼顧人造環境及自然環境的平衡。</a:t>
            </a:r>
            <a:endParaRPr lang="en-US" altLang="zh-TW" sz="3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zh-TW" sz="3000">
                <a:solidFill>
                  <a:srgbClr val="FF0000"/>
                </a:solidFill>
                <a:latin typeface="微軟正黑體" pitchFamily="34" charset="-120"/>
                <a:ea typeface="微軟正黑體" pitchFamily="34" charset="-120"/>
              </a:rPr>
              <a:t>推動濕地保育</a:t>
            </a:r>
            <a:r>
              <a:rPr lang="zh-TW" altLang="zh-TW" sz="3000">
                <a:latin typeface="微軟正黑體" pitchFamily="34" charset="-120"/>
                <a:ea typeface="微軟正黑體" pitchFamily="34" charset="-120"/>
              </a:rPr>
              <a:t>，劃設自然濕地保護區，辦理劣化及重要濕地之復育，闢建人工濕地，加強保育濕地之動植物資源及維繫水資源系統，以落實零淨損失之政策目標。</a:t>
            </a:r>
            <a:endParaRPr lang="zh-TW" altLang="en-US" sz="3000">
              <a:latin typeface="微軟正黑體" pitchFamily="34" charset="-120"/>
              <a:ea typeface="微軟正黑體" pitchFamily="34" charset="-120"/>
            </a:endParaRPr>
          </a:p>
        </p:txBody>
      </p:sp>
      <p:sp>
        <p:nvSpPr>
          <p:cNvPr id="47109" name="矩形 6"/>
          <p:cNvSpPr>
            <a:spLocks noChangeArrowheads="1"/>
          </p:cNvSpPr>
          <p:nvPr/>
        </p:nvSpPr>
        <p:spPr bwMode="auto">
          <a:xfrm>
            <a:off x="9318625" y="2513013"/>
            <a:ext cx="8280400" cy="94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1028700" indent="-57150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ct val="150000"/>
              </a:lnSpc>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文化景觀保育策略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整合區域觀光資源</a:t>
            </a:r>
            <a:r>
              <a:rPr lang="zh-TW" altLang="en-US" sz="3000">
                <a:latin typeface="微軟正黑體" pitchFamily="34" charset="-120"/>
                <a:ea typeface="微軟正黑體" pitchFamily="34" charset="-120"/>
              </a:rPr>
              <a:t>，如博物場館、人文傳統場域等，由點狀觀光據點出發，</a:t>
            </a:r>
            <a:r>
              <a:rPr lang="zh-TW" altLang="en-US" sz="3000">
                <a:solidFill>
                  <a:srgbClr val="FF0000"/>
                </a:solidFill>
                <a:latin typeface="微軟正黑體" pitchFamily="34" charset="-120"/>
                <a:ea typeface="微軟正黑體" pitchFamily="34" charset="-120"/>
              </a:rPr>
              <a:t>串聯轉型朝向文化觀光廊帶</a:t>
            </a:r>
            <a:r>
              <a:rPr lang="zh-TW" altLang="en-US" sz="3000">
                <a:latin typeface="微軟正黑體" pitchFamily="34" charset="-120"/>
                <a:ea typeface="微軟正黑體" pitchFamily="34" charset="-120"/>
              </a:rPr>
              <a:t>、觀光城市、觀光區域發展。</a:t>
            </a:r>
          </a:p>
          <a:p>
            <a:pPr lvl="1" eaLnBrk="1" hangingPunct="1">
              <a:spcBef>
                <a:spcPct val="0"/>
              </a:spcBef>
              <a:buFont typeface="Arial" pitchFamily="34" charset="0"/>
              <a:buAutoNum type="arabicPeriod"/>
            </a:pPr>
            <a:r>
              <a:rPr lang="zh-TW" altLang="en-US" sz="3000">
                <a:latin typeface="微軟正黑體" pitchFamily="34" charset="-120"/>
                <a:ea typeface="微軟正黑體" pitchFamily="34" charset="-120"/>
              </a:rPr>
              <a:t>為保護優美文化地景及具保存價值之建築、史蹟、遺址，</a:t>
            </a:r>
            <a:r>
              <a:rPr lang="zh-TW" altLang="en-US" sz="3000">
                <a:solidFill>
                  <a:srgbClr val="FF0000"/>
                </a:solidFill>
                <a:latin typeface="微軟正黑體" pitchFamily="34" charset="-120"/>
                <a:ea typeface="微軟正黑體" pitchFamily="34" charset="-120"/>
              </a:rPr>
              <a:t>應依文化景觀特性，透過土地使用管制，維護文化景觀資源</a:t>
            </a:r>
            <a:r>
              <a:rPr lang="zh-TW" altLang="en-US" sz="3000">
                <a:latin typeface="微軟正黑體" pitchFamily="34" charset="-120"/>
                <a:ea typeface="微軟正黑體" pitchFamily="34" charset="-120"/>
              </a:rPr>
              <a:t>，並就周邊地區訂定適當土地使用管制規定。</a:t>
            </a:r>
            <a:endParaRPr lang="en-US" altLang="zh-TW" sz="3000">
              <a:latin typeface="微軟正黑體" pitchFamily="34" charset="-120"/>
              <a:ea typeface="微軟正黑體" pitchFamily="34" charset="-120"/>
            </a:endParaRPr>
          </a:p>
          <a:p>
            <a:pPr eaLnBrk="1" hangingPunct="1">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自然資源保育策略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積極推動綠色造林</a:t>
            </a:r>
            <a:r>
              <a:rPr lang="zh-TW" altLang="en-US" sz="3000">
                <a:latin typeface="微軟正黑體" pitchFamily="34" charset="-120"/>
                <a:ea typeface="微軟正黑體" pitchFamily="34" charset="-120"/>
              </a:rPr>
              <a:t>，落實國有林地分區經營規劃，以利整體林地利用，並促進森林涵養水源及維護生態系統健全之功能。</a:t>
            </a:r>
            <a:endParaRPr lang="en-US" altLang="zh-TW" sz="3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3000">
                <a:solidFill>
                  <a:srgbClr val="FF0000"/>
                </a:solidFill>
                <a:latin typeface="微軟正黑體" pitchFamily="34" charset="-120"/>
                <a:ea typeface="微軟正黑體" pitchFamily="34" charset="-120"/>
              </a:rPr>
              <a:t>礦業應於滿足國內需求前提下，針對開採總量及區位等進行合理規劃</a:t>
            </a:r>
            <a:r>
              <a:rPr lang="zh-TW" altLang="en-US" sz="3000">
                <a:latin typeface="微軟正黑體" pitchFamily="34" charset="-120"/>
                <a:ea typeface="微軟正黑體" pitchFamily="34" charset="-120"/>
              </a:rPr>
              <a:t>，並應落實生態復育措施，以確保資源永續利用；溫泉資源應於合理取用前提下，依規定適度汲取，並應就周邊土地進行管制，以避免土地過度開發。</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5089525"/>
            <a:ext cx="5838825" cy="825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A005D13-EFBD-4439-B269-19EB2A383FBF}" type="slidenum">
              <a:rPr lang="en-US" altLang="zh-TW" sz="3200">
                <a:ea typeface="微軟正黑體" pitchFamily="34" charset="-120"/>
              </a:rPr>
              <a:pPr>
                <a:spcBef>
                  <a:spcPct val="0"/>
                </a:spcBef>
                <a:buFontTx/>
                <a:buNone/>
              </a:pPr>
              <a:t>3</a:t>
            </a:fld>
            <a:endParaRPr lang="en-US" altLang="zh-TW" sz="3200">
              <a:ea typeface="微軟正黑體" pitchFamily="34" charset="-120"/>
            </a:endParaRPr>
          </a:p>
        </p:txBody>
      </p:sp>
      <p:sp>
        <p:nvSpPr>
          <p:cNvPr id="17412" name="矩形 3"/>
          <p:cNvSpPr>
            <a:spLocks noChangeArrowheads="1"/>
          </p:cNvSpPr>
          <p:nvPr/>
        </p:nvSpPr>
        <p:spPr bwMode="auto">
          <a:xfrm>
            <a:off x="1069975" y="2393950"/>
            <a:ext cx="165020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4400">
                <a:latin typeface="微軟正黑體" pitchFamily="34" charset="-120"/>
                <a:ea typeface="微軟正黑體" pitchFamily="34" charset="-120"/>
              </a:rPr>
              <a:t>為了避免不適宜發展的地區受到開發濫用，透過全面的調查和規劃，將適宜、不適宜發展的土地界定出來，並將產業、公共設施或居住等等需求，配置在適宜發展的區位。</a:t>
            </a:r>
          </a:p>
        </p:txBody>
      </p:sp>
      <p:sp>
        <p:nvSpPr>
          <p:cNvPr id="17413" name="矩形 4"/>
          <p:cNvSpPr>
            <a:spLocks noChangeArrowheads="1"/>
          </p:cNvSpPr>
          <p:nvPr/>
        </p:nvSpPr>
        <p:spPr bwMode="auto">
          <a:xfrm>
            <a:off x="5543550" y="5497513"/>
            <a:ext cx="33464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r>
              <a:rPr lang="zh-TW" altLang="en-US" sz="2800" b="1">
                <a:latin typeface="文鼎圓體M"/>
                <a:ea typeface="文鼎圓體M"/>
                <a:cs typeface="文鼎圓體M"/>
              </a:rPr>
              <a:t>易發生災害</a:t>
            </a:r>
          </a:p>
          <a:p>
            <a:pPr algn="r" eaLnBrk="1" hangingPunct="1">
              <a:spcBef>
                <a:spcPct val="0"/>
              </a:spcBef>
              <a:buFontTx/>
              <a:buNone/>
            </a:pPr>
            <a:r>
              <a:rPr lang="zh-TW" altLang="en-US" sz="2800" b="1">
                <a:latin typeface="文鼎圓體M"/>
                <a:ea typeface="文鼎圓體M"/>
                <a:cs typeface="文鼎圓體M"/>
              </a:rPr>
              <a:t>重要生態環境</a:t>
            </a:r>
          </a:p>
          <a:p>
            <a:pPr algn="r" eaLnBrk="1" hangingPunct="1">
              <a:spcBef>
                <a:spcPct val="0"/>
              </a:spcBef>
              <a:buFontTx/>
              <a:buNone/>
            </a:pPr>
            <a:r>
              <a:rPr lang="zh-TW" altLang="en-US" sz="2800" b="1">
                <a:latin typeface="文鼎圓體M"/>
                <a:ea typeface="文鼎圓體M"/>
                <a:cs typeface="文鼎圓體M"/>
              </a:rPr>
              <a:t>具珍貴資源</a:t>
            </a:r>
            <a:endParaRPr lang="zh-TW" altLang="en-US" sz="2800">
              <a:latin typeface="文鼎圓體M"/>
              <a:ea typeface="文鼎圓體M"/>
              <a:cs typeface="文鼎圓體M"/>
            </a:endParaRPr>
          </a:p>
        </p:txBody>
      </p:sp>
      <p:sp>
        <p:nvSpPr>
          <p:cNvPr id="17414" name="矩形 5"/>
          <p:cNvSpPr>
            <a:spLocks noChangeArrowheads="1"/>
          </p:cNvSpPr>
          <p:nvPr/>
        </p:nvSpPr>
        <p:spPr bwMode="auto">
          <a:xfrm>
            <a:off x="11966575" y="11174413"/>
            <a:ext cx="2441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TW" altLang="en-US" sz="4400" b="1">
                <a:solidFill>
                  <a:srgbClr val="000000"/>
                </a:solidFill>
                <a:latin typeface="文鼎圓體B"/>
                <a:ea typeface="文鼎圓體B"/>
                <a:cs typeface="文鼎圓體B"/>
              </a:rPr>
              <a:t>適宜發展</a:t>
            </a:r>
            <a:endParaRPr lang="zh-TW" altLang="en-US" sz="4400">
              <a:latin typeface="文鼎圓體B"/>
              <a:ea typeface="文鼎圓體B"/>
              <a:cs typeface="文鼎圓體B"/>
            </a:endParaRPr>
          </a:p>
        </p:txBody>
      </p:sp>
      <p:sp>
        <p:nvSpPr>
          <p:cNvPr id="9" name="Text Box 4"/>
          <p:cNvSpPr txBox="1">
            <a:spLocks noChangeArrowheads="1"/>
          </p:cNvSpPr>
          <p:nvPr/>
        </p:nvSpPr>
        <p:spPr bwMode="auto">
          <a:xfrm>
            <a:off x="644525" y="657225"/>
            <a:ext cx="11382375" cy="1169988"/>
          </a:xfrm>
          <a:prstGeom prst="rect">
            <a:avLst/>
          </a:prstGeom>
          <a:noFill/>
          <a:ln>
            <a:noFill/>
          </a:ln>
        </p:spPr>
        <p:txBody>
          <a:bodyPr lIns="182903" tIns="91453" rIns="182903" bIns="91453">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defRPr/>
            </a:pPr>
            <a:r>
              <a:rPr kumimoji="0" lang="zh-TW" altLang="en-US" sz="6401" b="1" dirty="0">
                <a:latin typeface="全真超特黑" pitchFamily="49" charset="-120"/>
                <a:ea typeface="微軟正黑體" pitchFamily="34" charset="-120"/>
              </a:rPr>
              <a:t>國土計畫是什麼？</a:t>
            </a:r>
            <a:endParaRPr lang="zh-TW" altLang="en-US" sz="6401" b="1" dirty="0">
              <a:latin typeface="全真超特黑" pitchFamily="49" charset="-120"/>
              <a:ea typeface="微軟正黑體" pitchFamily="34" charset="-120"/>
            </a:endParaRPr>
          </a:p>
        </p:txBody>
      </p:sp>
      <p:sp>
        <p:nvSpPr>
          <p:cNvPr id="10" name="Line 5"/>
          <p:cNvSpPr>
            <a:spLocks noChangeShapeType="1"/>
          </p:cNvSpPr>
          <p:nvPr/>
        </p:nvSpPr>
        <p:spPr bwMode="auto">
          <a:xfrm flipV="1">
            <a:off x="501650" y="1962150"/>
            <a:ext cx="6196013" cy="0"/>
          </a:xfrm>
          <a:prstGeom prst="line">
            <a:avLst/>
          </a:prstGeom>
          <a:noFill/>
          <a:ln w="9525">
            <a:solidFill>
              <a:schemeClr val="tx1"/>
            </a:solidFill>
            <a:round/>
            <a:headEnd/>
            <a:tailEnd type="oval" w="med" len="med"/>
          </a:ln>
        </p:spPr>
        <p:txBody>
          <a:bodyPr/>
          <a:lstStyle/>
          <a:p>
            <a:pPr eaLnBrk="1" hangingPunct="1">
              <a:defRPr/>
            </a:pPr>
            <a:endParaRPr lang="zh-TW" altLang="en-US" sz="8001" dirty="0">
              <a:ea typeface="微軟正黑體" panose="020B0604030504040204" pitchFamily="34" charset="-120"/>
            </a:endParaRPr>
          </a:p>
        </p:txBody>
      </p:sp>
      <p:sp>
        <p:nvSpPr>
          <p:cNvPr id="13" name="AutoShape 3"/>
          <p:cNvSpPr>
            <a:spLocks noChangeAspect="1" noChangeArrowheads="1" noTextEdit="1"/>
          </p:cNvSpPr>
          <p:nvPr/>
        </p:nvSpPr>
        <p:spPr bwMode="auto">
          <a:xfrm>
            <a:off x="4970463" y="5394325"/>
            <a:ext cx="11307762" cy="6148388"/>
          </a:xfrm>
          <a:prstGeom prst="rect">
            <a:avLst/>
          </a:pr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5" name="Rectangle 6"/>
          <p:cNvSpPr>
            <a:spLocks noChangeArrowheads="1"/>
          </p:cNvSpPr>
          <p:nvPr/>
        </p:nvSpPr>
        <p:spPr bwMode="auto">
          <a:xfrm>
            <a:off x="6272213" y="5422900"/>
            <a:ext cx="2720975" cy="1752600"/>
          </a:xfrm>
          <a:prstGeom prst="rect">
            <a:avLst/>
          </a:pr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6" name="Freeform 7"/>
          <p:cNvSpPr>
            <a:spLocks/>
          </p:cNvSpPr>
          <p:nvPr/>
        </p:nvSpPr>
        <p:spPr bwMode="auto">
          <a:xfrm>
            <a:off x="8266113" y="8142288"/>
            <a:ext cx="4051300" cy="2714625"/>
          </a:xfrm>
          <a:custGeom>
            <a:avLst/>
            <a:gdLst>
              <a:gd name="T0" fmla="*/ 544 w 685"/>
              <a:gd name="T1" fmla="*/ 0 h 458"/>
              <a:gd name="T2" fmla="*/ 520 w 685"/>
              <a:gd name="T3" fmla="*/ 1 h 458"/>
              <a:gd name="T4" fmla="*/ 367 w 685"/>
              <a:gd name="T5" fmla="*/ 11 h 458"/>
              <a:gd name="T6" fmla="*/ 239 w 685"/>
              <a:gd name="T7" fmla="*/ 39 h 458"/>
              <a:gd name="T8" fmla="*/ 132 w 685"/>
              <a:gd name="T9" fmla="*/ 86 h 458"/>
              <a:gd name="T10" fmla="*/ 20 w 685"/>
              <a:gd name="T11" fmla="*/ 266 h 458"/>
              <a:gd name="T12" fmla="*/ 78 w 685"/>
              <a:gd name="T13" fmla="*/ 348 h 458"/>
              <a:gd name="T14" fmla="*/ 181 w 685"/>
              <a:gd name="T15" fmla="*/ 405 h 458"/>
              <a:gd name="T16" fmla="*/ 234 w 685"/>
              <a:gd name="T17" fmla="*/ 421 h 458"/>
              <a:gd name="T18" fmla="*/ 279 w 685"/>
              <a:gd name="T19" fmla="*/ 431 h 458"/>
              <a:gd name="T20" fmla="*/ 384 w 685"/>
              <a:gd name="T21" fmla="*/ 451 h 458"/>
              <a:gd name="T22" fmla="*/ 433 w 685"/>
              <a:gd name="T23" fmla="*/ 457 h 458"/>
              <a:gd name="T24" fmla="*/ 446 w 685"/>
              <a:gd name="T25" fmla="*/ 458 h 458"/>
              <a:gd name="T26" fmla="*/ 459 w 685"/>
              <a:gd name="T27" fmla="*/ 455 h 458"/>
              <a:gd name="T28" fmla="*/ 468 w 685"/>
              <a:gd name="T29" fmla="*/ 419 h 458"/>
              <a:gd name="T30" fmla="*/ 468 w 685"/>
              <a:gd name="T31" fmla="*/ 333 h 458"/>
              <a:gd name="T32" fmla="*/ 466 w 685"/>
              <a:gd name="T33" fmla="*/ 236 h 458"/>
              <a:gd name="T34" fmla="*/ 460 w 685"/>
              <a:gd name="T35" fmla="*/ 231 h 458"/>
              <a:gd name="T36" fmla="*/ 477 w 685"/>
              <a:gd name="T37" fmla="*/ 213 h 458"/>
              <a:gd name="T38" fmla="*/ 523 w 685"/>
              <a:gd name="T39" fmla="*/ 170 h 458"/>
              <a:gd name="T40" fmla="*/ 583 w 685"/>
              <a:gd name="T41" fmla="*/ 115 h 458"/>
              <a:gd name="T42" fmla="*/ 664 w 685"/>
              <a:gd name="T43" fmla="*/ 51 h 458"/>
              <a:gd name="T44" fmla="*/ 674 w 685"/>
              <a:gd name="T45" fmla="*/ 26 h 458"/>
              <a:gd name="T46" fmla="*/ 622 w 685"/>
              <a:gd name="T47" fmla="*/ 8 h 458"/>
              <a:gd name="T48" fmla="*/ 544 w 685"/>
              <a:gd name="T4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5" h="458">
                <a:moveTo>
                  <a:pt x="544" y="0"/>
                </a:moveTo>
                <a:cubicBezTo>
                  <a:pt x="536" y="0"/>
                  <a:pt x="528" y="0"/>
                  <a:pt x="520" y="1"/>
                </a:cubicBezTo>
                <a:cubicBezTo>
                  <a:pt x="468" y="2"/>
                  <a:pt x="418" y="5"/>
                  <a:pt x="367" y="11"/>
                </a:cubicBezTo>
                <a:cubicBezTo>
                  <a:pt x="323" y="17"/>
                  <a:pt x="281" y="24"/>
                  <a:pt x="239" y="39"/>
                </a:cubicBezTo>
                <a:cubicBezTo>
                  <a:pt x="202" y="52"/>
                  <a:pt x="167" y="69"/>
                  <a:pt x="132" y="86"/>
                </a:cubicBezTo>
                <a:cubicBezTo>
                  <a:pt x="69" y="116"/>
                  <a:pt x="0" y="191"/>
                  <a:pt x="20" y="266"/>
                </a:cubicBezTo>
                <a:cubicBezTo>
                  <a:pt x="28" y="296"/>
                  <a:pt x="55" y="327"/>
                  <a:pt x="78" y="348"/>
                </a:cubicBezTo>
                <a:cubicBezTo>
                  <a:pt x="107" y="375"/>
                  <a:pt x="143" y="392"/>
                  <a:pt x="181" y="405"/>
                </a:cubicBezTo>
                <a:cubicBezTo>
                  <a:pt x="199" y="411"/>
                  <a:pt x="216" y="417"/>
                  <a:pt x="234" y="421"/>
                </a:cubicBezTo>
                <a:cubicBezTo>
                  <a:pt x="249" y="424"/>
                  <a:pt x="264" y="429"/>
                  <a:pt x="279" y="431"/>
                </a:cubicBezTo>
                <a:cubicBezTo>
                  <a:pt x="314" y="437"/>
                  <a:pt x="348" y="447"/>
                  <a:pt x="384" y="451"/>
                </a:cubicBezTo>
                <a:cubicBezTo>
                  <a:pt x="400" y="453"/>
                  <a:pt x="416" y="456"/>
                  <a:pt x="433" y="457"/>
                </a:cubicBezTo>
                <a:cubicBezTo>
                  <a:pt x="436" y="457"/>
                  <a:pt x="441" y="458"/>
                  <a:pt x="446" y="458"/>
                </a:cubicBezTo>
                <a:cubicBezTo>
                  <a:pt x="451" y="458"/>
                  <a:pt x="457" y="457"/>
                  <a:pt x="459" y="455"/>
                </a:cubicBezTo>
                <a:cubicBezTo>
                  <a:pt x="467" y="449"/>
                  <a:pt x="467" y="428"/>
                  <a:pt x="468" y="419"/>
                </a:cubicBezTo>
                <a:cubicBezTo>
                  <a:pt x="469" y="391"/>
                  <a:pt x="470" y="361"/>
                  <a:pt x="468" y="333"/>
                </a:cubicBezTo>
                <a:cubicBezTo>
                  <a:pt x="465" y="300"/>
                  <a:pt x="461" y="268"/>
                  <a:pt x="466" y="236"/>
                </a:cubicBezTo>
                <a:cubicBezTo>
                  <a:pt x="460" y="231"/>
                  <a:pt x="460" y="231"/>
                  <a:pt x="460" y="231"/>
                </a:cubicBezTo>
                <a:cubicBezTo>
                  <a:pt x="463" y="223"/>
                  <a:pt x="470" y="218"/>
                  <a:pt x="477" y="213"/>
                </a:cubicBezTo>
                <a:cubicBezTo>
                  <a:pt x="494" y="200"/>
                  <a:pt x="507" y="184"/>
                  <a:pt x="523" y="170"/>
                </a:cubicBezTo>
                <a:cubicBezTo>
                  <a:pt x="543" y="152"/>
                  <a:pt x="563" y="133"/>
                  <a:pt x="583" y="115"/>
                </a:cubicBezTo>
                <a:cubicBezTo>
                  <a:pt x="608" y="91"/>
                  <a:pt x="637" y="72"/>
                  <a:pt x="664" y="51"/>
                </a:cubicBezTo>
                <a:cubicBezTo>
                  <a:pt x="672" y="45"/>
                  <a:pt x="685" y="36"/>
                  <a:pt x="674" y="26"/>
                </a:cubicBezTo>
                <a:cubicBezTo>
                  <a:pt x="662" y="16"/>
                  <a:pt x="637" y="12"/>
                  <a:pt x="622" y="8"/>
                </a:cubicBezTo>
                <a:cubicBezTo>
                  <a:pt x="596" y="2"/>
                  <a:pt x="570" y="0"/>
                  <a:pt x="544" y="0"/>
                </a:cubicBezTo>
              </a:path>
            </a:pathLst>
          </a:custGeom>
          <a:solidFill>
            <a:srgbClr val="757575"/>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7" name="Freeform 8"/>
          <p:cNvSpPr>
            <a:spLocks/>
          </p:cNvSpPr>
          <p:nvPr/>
        </p:nvSpPr>
        <p:spPr bwMode="auto">
          <a:xfrm>
            <a:off x="8266113" y="7038975"/>
            <a:ext cx="4051300" cy="2722563"/>
          </a:xfrm>
          <a:custGeom>
            <a:avLst/>
            <a:gdLst>
              <a:gd name="T0" fmla="*/ 466 w 685"/>
              <a:gd name="T1" fmla="*/ 236 h 459"/>
              <a:gd name="T2" fmla="*/ 468 w 685"/>
              <a:gd name="T3" fmla="*/ 332 h 459"/>
              <a:gd name="T4" fmla="*/ 468 w 685"/>
              <a:gd name="T5" fmla="*/ 419 h 459"/>
              <a:gd name="T6" fmla="*/ 459 w 685"/>
              <a:gd name="T7" fmla="*/ 455 h 459"/>
              <a:gd name="T8" fmla="*/ 433 w 685"/>
              <a:gd name="T9" fmla="*/ 457 h 459"/>
              <a:gd name="T10" fmla="*/ 384 w 685"/>
              <a:gd name="T11" fmla="*/ 451 h 459"/>
              <a:gd name="T12" fmla="*/ 279 w 685"/>
              <a:gd name="T13" fmla="*/ 431 h 459"/>
              <a:gd name="T14" fmla="*/ 234 w 685"/>
              <a:gd name="T15" fmla="*/ 421 h 459"/>
              <a:gd name="T16" fmla="*/ 181 w 685"/>
              <a:gd name="T17" fmla="*/ 404 h 459"/>
              <a:gd name="T18" fmla="*/ 78 w 685"/>
              <a:gd name="T19" fmla="*/ 348 h 459"/>
              <a:gd name="T20" fmla="*/ 20 w 685"/>
              <a:gd name="T21" fmla="*/ 266 h 459"/>
              <a:gd name="T22" fmla="*/ 132 w 685"/>
              <a:gd name="T23" fmla="*/ 86 h 459"/>
              <a:gd name="T24" fmla="*/ 239 w 685"/>
              <a:gd name="T25" fmla="*/ 38 h 459"/>
              <a:gd name="T26" fmla="*/ 367 w 685"/>
              <a:gd name="T27" fmla="*/ 11 h 459"/>
              <a:gd name="T28" fmla="*/ 520 w 685"/>
              <a:gd name="T29" fmla="*/ 0 h 459"/>
              <a:gd name="T30" fmla="*/ 622 w 685"/>
              <a:gd name="T31" fmla="*/ 8 h 459"/>
              <a:gd name="T32" fmla="*/ 674 w 685"/>
              <a:gd name="T33" fmla="*/ 26 h 459"/>
              <a:gd name="T34" fmla="*/ 664 w 685"/>
              <a:gd name="T35" fmla="*/ 51 h 459"/>
              <a:gd name="T36" fmla="*/ 583 w 685"/>
              <a:gd name="T37" fmla="*/ 114 h 459"/>
              <a:gd name="T38" fmla="*/ 523 w 685"/>
              <a:gd name="T39" fmla="*/ 170 h 459"/>
              <a:gd name="T40" fmla="*/ 477 w 685"/>
              <a:gd name="T41" fmla="*/ 213 h 459"/>
              <a:gd name="T42" fmla="*/ 460 w 685"/>
              <a:gd name="T43" fmla="*/ 23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5" h="459">
                <a:moveTo>
                  <a:pt x="466" y="236"/>
                </a:moveTo>
                <a:cubicBezTo>
                  <a:pt x="461" y="268"/>
                  <a:pt x="465" y="300"/>
                  <a:pt x="468" y="332"/>
                </a:cubicBezTo>
                <a:cubicBezTo>
                  <a:pt x="470" y="361"/>
                  <a:pt x="469" y="391"/>
                  <a:pt x="468" y="419"/>
                </a:cubicBezTo>
                <a:cubicBezTo>
                  <a:pt x="467" y="428"/>
                  <a:pt x="467" y="449"/>
                  <a:pt x="459" y="455"/>
                </a:cubicBezTo>
                <a:cubicBezTo>
                  <a:pt x="454" y="459"/>
                  <a:pt x="439" y="457"/>
                  <a:pt x="433" y="457"/>
                </a:cubicBezTo>
                <a:cubicBezTo>
                  <a:pt x="416" y="456"/>
                  <a:pt x="400" y="453"/>
                  <a:pt x="384" y="451"/>
                </a:cubicBezTo>
                <a:cubicBezTo>
                  <a:pt x="348" y="447"/>
                  <a:pt x="314" y="437"/>
                  <a:pt x="279" y="431"/>
                </a:cubicBezTo>
                <a:cubicBezTo>
                  <a:pt x="264" y="428"/>
                  <a:pt x="249" y="424"/>
                  <a:pt x="234" y="421"/>
                </a:cubicBezTo>
                <a:cubicBezTo>
                  <a:pt x="216" y="417"/>
                  <a:pt x="199" y="410"/>
                  <a:pt x="181" y="404"/>
                </a:cubicBezTo>
                <a:cubicBezTo>
                  <a:pt x="143" y="392"/>
                  <a:pt x="107" y="375"/>
                  <a:pt x="78" y="348"/>
                </a:cubicBezTo>
                <a:cubicBezTo>
                  <a:pt x="55" y="327"/>
                  <a:pt x="28" y="296"/>
                  <a:pt x="20" y="266"/>
                </a:cubicBezTo>
                <a:cubicBezTo>
                  <a:pt x="0" y="191"/>
                  <a:pt x="69" y="116"/>
                  <a:pt x="132" y="86"/>
                </a:cubicBezTo>
                <a:cubicBezTo>
                  <a:pt x="167" y="68"/>
                  <a:pt x="202" y="52"/>
                  <a:pt x="239" y="38"/>
                </a:cubicBezTo>
                <a:cubicBezTo>
                  <a:pt x="281" y="24"/>
                  <a:pt x="323" y="17"/>
                  <a:pt x="367" y="11"/>
                </a:cubicBezTo>
                <a:cubicBezTo>
                  <a:pt x="418" y="5"/>
                  <a:pt x="468" y="2"/>
                  <a:pt x="520" y="0"/>
                </a:cubicBezTo>
                <a:cubicBezTo>
                  <a:pt x="554" y="0"/>
                  <a:pt x="589" y="0"/>
                  <a:pt x="622" y="8"/>
                </a:cubicBezTo>
                <a:cubicBezTo>
                  <a:pt x="637" y="12"/>
                  <a:pt x="662" y="16"/>
                  <a:pt x="674" y="26"/>
                </a:cubicBezTo>
                <a:cubicBezTo>
                  <a:pt x="685" y="36"/>
                  <a:pt x="672" y="45"/>
                  <a:pt x="664" y="51"/>
                </a:cubicBezTo>
                <a:cubicBezTo>
                  <a:pt x="637" y="72"/>
                  <a:pt x="608" y="91"/>
                  <a:pt x="583" y="114"/>
                </a:cubicBezTo>
                <a:cubicBezTo>
                  <a:pt x="563" y="133"/>
                  <a:pt x="543" y="152"/>
                  <a:pt x="523" y="170"/>
                </a:cubicBezTo>
                <a:cubicBezTo>
                  <a:pt x="507" y="184"/>
                  <a:pt x="494" y="200"/>
                  <a:pt x="477" y="213"/>
                </a:cubicBezTo>
                <a:cubicBezTo>
                  <a:pt x="470" y="218"/>
                  <a:pt x="463" y="223"/>
                  <a:pt x="460" y="230"/>
                </a:cubicBezTo>
              </a:path>
            </a:pathLst>
          </a:custGeom>
          <a:solidFill>
            <a:srgbClr val="4FAD26"/>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8" name="Freeform 9"/>
          <p:cNvSpPr>
            <a:spLocks/>
          </p:cNvSpPr>
          <p:nvPr/>
        </p:nvSpPr>
        <p:spPr bwMode="auto">
          <a:xfrm>
            <a:off x="8278813" y="6981825"/>
            <a:ext cx="4086225" cy="2849563"/>
          </a:xfrm>
          <a:custGeom>
            <a:avLst/>
            <a:gdLst>
              <a:gd name="T0" fmla="*/ 454 w 691"/>
              <a:gd name="T1" fmla="*/ 246 h 481"/>
              <a:gd name="T2" fmla="*/ 455 w 691"/>
              <a:gd name="T3" fmla="*/ 335 h 481"/>
              <a:gd name="T4" fmla="*/ 456 w 691"/>
              <a:gd name="T5" fmla="*/ 429 h 481"/>
              <a:gd name="T6" fmla="*/ 447 w 691"/>
              <a:gd name="T7" fmla="*/ 458 h 481"/>
              <a:gd name="T8" fmla="*/ 412 w 691"/>
              <a:gd name="T9" fmla="*/ 455 h 481"/>
              <a:gd name="T10" fmla="*/ 317 w 691"/>
              <a:gd name="T11" fmla="*/ 439 h 481"/>
              <a:gd name="T12" fmla="*/ 141 w 691"/>
              <a:gd name="T13" fmla="*/ 389 h 481"/>
              <a:gd name="T14" fmla="*/ 26 w 691"/>
              <a:gd name="T15" fmla="*/ 268 h 481"/>
              <a:gd name="T16" fmla="*/ 94 w 691"/>
              <a:gd name="T17" fmla="*/ 130 h 481"/>
              <a:gd name="T18" fmla="*/ 161 w 691"/>
              <a:gd name="T19" fmla="*/ 92 h 481"/>
              <a:gd name="T20" fmla="*/ 254 w 691"/>
              <a:gd name="T21" fmla="*/ 54 h 481"/>
              <a:gd name="T22" fmla="*/ 441 w 691"/>
              <a:gd name="T23" fmla="*/ 24 h 481"/>
              <a:gd name="T24" fmla="*/ 626 w 691"/>
              <a:gd name="T25" fmla="*/ 30 h 481"/>
              <a:gd name="T26" fmla="*/ 659 w 691"/>
              <a:gd name="T27" fmla="*/ 40 h 481"/>
              <a:gd name="T28" fmla="*/ 639 w 691"/>
              <a:gd name="T29" fmla="*/ 66 h 481"/>
              <a:gd name="T30" fmla="*/ 574 w 691"/>
              <a:gd name="T31" fmla="*/ 117 h 481"/>
              <a:gd name="T32" fmla="*/ 509 w 691"/>
              <a:gd name="T33" fmla="*/ 178 h 481"/>
              <a:gd name="T34" fmla="*/ 479 w 691"/>
              <a:gd name="T35" fmla="*/ 207 h 481"/>
              <a:gd name="T36" fmla="*/ 449 w 691"/>
              <a:gd name="T37" fmla="*/ 235 h 481"/>
              <a:gd name="T38" fmla="*/ 466 w 691"/>
              <a:gd name="T39" fmla="*/ 246 h 481"/>
              <a:gd name="T40" fmla="*/ 498 w 691"/>
              <a:gd name="T41" fmla="*/ 216 h 481"/>
              <a:gd name="T42" fmla="*/ 528 w 691"/>
              <a:gd name="T43" fmla="*/ 187 h 481"/>
              <a:gd name="T44" fmla="*/ 599 w 691"/>
              <a:gd name="T45" fmla="*/ 122 h 481"/>
              <a:gd name="T46" fmla="*/ 671 w 691"/>
              <a:gd name="T47" fmla="*/ 67 h 481"/>
              <a:gd name="T48" fmla="*/ 679 w 691"/>
              <a:gd name="T49" fmla="*/ 29 h 481"/>
              <a:gd name="T50" fmla="*/ 627 w 691"/>
              <a:gd name="T51" fmla="*/ 9 h 481"/>
              <a:gd name="T52" fmla="*/ 540 w 691"/>
              <a:gd name="T53" fmla="*/ 0 h 481"/>
              <a:gd name="T54" fmla="*/ 350 w 691"/>
              <a:gd name="T55" fmla="*/ 13 h 481"/>
              <a:gd name="T56" fmla="*/ 184 w 691"/>
              <a:gd name="T57" fmla="*/ 59 h 481"/>
              <a:gd name="T58" fmla="*/ 53 w 691"/>
              <a:gd name="T59" fmla="*/ 141 h 481"/>
              <a:gd name="T60" fmla="*/ 6 w 691"/>
              <a:gd name="T61" fmla="*/ 264 h 481"/>
              <a:gd name="T62" fmla="*/ 86 w 691"/>
              <a:gd name="T63" fmla="*/ 379 h 481"/>
              <a:gd name="T64" fmla="*/ 229 w 691"/>
              <a:gd name="T65" fmla="*/ 441 h 481"/>
              <a:gd name="T66" fmla="*/ 414 w 691"/>
              <a:gd name="T67" fmla="*/ 475 h 481"/>
              <a:gd name="T68" fmla="*/ 462 w 691"/>
              <a:gd name="T69" fmla="*/ 474 h 481"/>
              <a:gd name="T70" fmla="*/ 476 w 691"/>
              <a:gd name="T71" fmla="*/ 429 h 481"/>
              <a:gd name="T72" fmla="*/ 476 w 691"/>
              <a:gd name="T73" fmla="*/ 342 h 481"/>
              <a:gd name="T74" fmla="*/ 474 w 691"/>
              <a:gd name="T75" fmla="*/ 246 h 481"/>
              <a:gd name="T76" fmla="*/ 454 w 691"/>
              <a:gd name="T77" fmla="*/ 24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1" h="481">
                <a:moveTo>
                  <a:pt x="454" y="246"/>
                </a:moveTo>
                <a:cubicBezTo>
                  <a:pt x="450" y="276"/>
                  <a:pt x="452" y="305"/>
                  <a:pt x="455" y="335"/>
                </a:cubicBezTo>
                <a:cubicBezTo>
                  <a:pt x="458" y="366"/>
                  <a:pt x="457" y="398"/>
                  <a:pt x="456" y="429"/>
                </a:cubicBezTo>
                <a:cubicBezTo>
                  <a:pt x="455" y="436"/>
                  <a:pt x="457" y="457"/>
                  <a:pt x="447" y="458"/>
                </a:cubicBezTo>
                <a:cubicBezTo>
                  <a:pt x="436" y="459"/>
                  <a:pt x="423" y="457"/>
                  <a:pt x="412" y="455"/>
                </a:cubicBezTo>
                <a:cubicBezTo>
                  <a:pt x="380" y="451"/>
                  <a:pt x="349" y="446"/>
                  <a:pt x="317" y="439"/>
                </a:cubicBezTo>
                <a:cubicBezTo>
                  <a:pt x="257" y="426"/>
                  <a:pt x="197" y="415"/>
                  <a:pt x="141" y="389"/>
                </a:cubicBezTo>
                <a:cubicBezTo>
                  <a:pt x="93" y="366"/>
                  <a:pt x="39" y="321"/>
                  <a:pt x="26" y="268"/>
                </a:cubicBezTo>
                <a:cubicBezTo>
                  <a:pt x="14" y="214"/>
                  <a:pt x="55" y="162"/>
                  <a:pt x="94" y="130"/>
                </a:cubicBezTo>
                <a:cubicBezTo>
                  <a:pt x="114" y="114"/>
                  <a:pt x="138" y="103"/>
                  <a:pt x="161" y="92"/>
                </a:cubicBezTo>
                <a:cubicBezTo>
                  <a:pt x="191" y="77"/>
                  <a:pt x="222" y="64"/>
                  <a:pt x="254" y="54"/>
                </a:cubicBezTo>
                <a:cubicBezTo>
                  <a:pt x="314" y="34"/>
                  <a:pt x="378" y="28"/>
                  <a:pt x="441" y="24"/>
                </a:cubicBezTo>
                <a:cubicBezTo>
                  <a:pt x="503" y="20"/>
                  <a:pt x="566" y="16"/>
                  <a:pt x="626" y="30"/>
                </a:cubicBezTo>
                <a:cubicBezTo>
                  <a:pt x="638" y="32"/>
                  <a:pt x="649" y="35"/>
                  <a:pt x="659" y="40"/>
                </a:cubicBezTo>
                <a:cubicBezTo>
                  <a:pt x="673" y="46"/>
                  <a:pt x="645" y="62"/>
                  <a:pt x="639" y="66"/>
                </a:cubicBezTo>
                <a:cubicBezTo>
                  <a:pt x="617" y="82"/>
                  <a:pt x="594" y="99"/>
                  <a:pt x="574" y="117"/>
                </a:cubicBezTo>
                <a:cubicBezTo>
                  <a:pt x="552" y="137"/>
                  <a:pt x="530" y="157"/>
                  <a:pt x="509" y="178"/>
                </a:cubicBezTo>
                <a:cubicBezTo>
                  <a:pt x="498" y="187"/>
                  <a:pt x="489" y="197"/>
                  <a:pt x="479" y="207"/>
                </a:cubicBezTo>
                <a:cubicBezTo>
                  <a:pt x="468" y="217"/>
                  <a:pt x="457" y="223"/>
                  <a:pt x="449" y="235"/>
                </a:cubicBezTo>
                <a:cubicBezTo>
                  <a:pt x="442" y="246"/>
                  <a:pt x="459" y="256"/>
                  <a:pt x="466" y="246"/>
                </a:cubicBezTo>
                <a:cubicBezTo>
                  <a:pt x="474" y="234"/>
                  <a:pt x="488" y="226"/>
                  <a:pt x="498" y="216"/>
                </a:cubicBezTo>
                <a:cubicBezTo>
                  <a:pt x="508" y="207"/>
                  <a:pt x="518" y="196"/>
                  <a:pt x="528" y="187"/>
                </a:cubicBezTo>
                <a:cubicBezTo>
                  <a:pt x="551" y="165"/>
                  <a:pt x="575" y="143"/>
                  <a:pt x="599" y="122"/>
                </a:cubicBezTo>
                <a:cubicBezTo>
                  <a:pt x="622" y="102"/>
                  <a:pt x="647" y="85"/>
                  <a:pt x="671" y="67"/>
                </a:cubicBezTo>
                <a:cubicBezTo>
                  <a:pt x="684" y="56"/>
                  <a:pt x="691" y="44"/>
                  <a:pt x="679" y="29"/>
                </a:cubicBezTo>
                <a:cubicBezTo>
                  <a:pt x="668" y="16"/>
                  <a:pt x="642" y="13"/>
                  <a:pt x="627" y="9"/>
                </a:cubicBezTo>
                <a:cubicBezTo>
                  <a:pt x="598" y="3"/>
                  <a:pt x="569" y="0"/>
                  <a:pt x="540" y="0"/>
                </a:cubicBezTo>
                <a:cubicBezTo>
                  <a:pt x="476" y="0"/>
                  <a:pt x="413" y="5"/>
                  <a:pt x="350" y="13"/>
                </a:cubicBezTo>
                <a:cubicBezTo>
                  <a:pt x="292" y="21"/>
                  <a:pt x="238" y="36"/>
                  <a:pt x="184" y="59"/>
                </a:cubicBezTo>
                <a:cubicBezTo>
                  <a:pt x="136" y="80"/>
                  <a:pt x="90" y="102"/>
                  <a:pt x="53" y="141"/>
                </a:cubicBezTo>
                <a:cubicBezTo>
                  <a:pt x="22" y="174"/>
                  <a:pt x="0" y="218"/>
                  <a:pt x="6" y="264"/>
                </a:cubicBezTo>
                <a:cubicBezTo>
                  <a:pt x="11" y="310"/>
                  <a:pt x="50" y="353"/>
                  <a:pt x="86" y="379"/>
                </a:cubicBezTo>
                <a:cubicBezTo>
                  <a:pt x="127" y="410"/>
                  <a:pt x="179" y="429"/>
                  <a:pt x="229" y="441"/>
                </a:cubicBezTo>
                <a:cubicBezTo>
                  <a:pt x="290" y="455"/>
                  <a:pt x="352" y="467"/>
                  <a:pt x="414" y="475"/>
                </a:cubicBezTo>
                <a:cubicBezTo>
                  <a:pt x="429" y="477"/>
                  <a:pt x="448" y="481"/>
                  <a:pt x="462" y="474"/>
                </a:cubicBezTo>
                <a:cubicBezTo>
                  <a:pt x="476" y="467"/>
                  <a:pt x="475" y="442"/>
                  <a:pt x="476" y="429"/>
                </a:cubicBezTo>
                <a:cubicBezTo>
                  <a:pt x="477" y="400"/>
                  <a:pt x="478" y="371"/>
                  <a:pt x="476" y="342"/>
                </a:cubicBezTo>
                <a:cubicBezTo>
                  <a:pt x="473" y="310"/>
                  <a:pt x="469" y="278"/>
                  <a:pt x="474" y="246"/>
                </a:cubicBezTo>
                <a:cubicBezTo>
                  <a:pt x="475" y="233"/>
                  <a:pt x="455" y="233"/>
                  <a:pt x="454" y="246"/>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9" name="Freeform 10"/>
          <p:cNvSpPr>
            <a:spLocks/>
          </p:cNvSpPr>
          <p:nvPr/>
        </p:nvSpPr>
        <p:spPr bwMode="auto">
          <a:xfrm>
            <a:off x="11015663" y="7261225"/>
            <a:ext cx="1285875" cy="1878013"/>
          </a:xfrm>
          <a:custGeom>
            <a:avLst/>
            <a:gdLst>
              <a:gd name="T0" fmla="*/ 217 w 217"/>
              <a:gd name="T1" fmla="*/ 0 h 317"/>
              <a:gd name="T2" fmla="*/ 215 w 217"/>
              <a:gd name="T3" fmla="*/ 90 h 317"/>
              <a:gd name="T4" fmla="*/ 214 w 217"/>
              <a:gd name="T5" fmla="*/ 113 h 317"/>
              <a:gd name="T6" fmla="*/ 200 w 217"/>
              <a:gd name="T7" fmla="*/ 131 h 317"/>
              <a:gd name="T8" fmla="*/ 133 w 217"/>
              <a:gd name="T9" fmla="*/ 197 h 317"/>
              <a:gd name="T10" fmla="*/ 55 w 217"/>
              <a:gd name="T11" fmla="*/ 268 h 317"/>
              <a:gd name="T12" fmla="*/ 26 w 217"/>
              <a:gd name="T13" fmla="*/ 297 h 317"/>
              <a:gd name="T14" fmla="*/ 5 w 217"/>
              <a:gd name="T15" fmla="*/ 304 h 317"/>
              <a:gd name="T16" fmla="*/ 3 w 217"/>
              <a:gd name="T17" fmla="*/ 236 h 317"/>
              <a:gd name="T18" fmla="*/ 3 w 217"/>
              <a:gd name="T19" fmla="*/ 201 h 317"/>
              <a:gd name="T20" fmla="*/ 16 w 217"/>
              <a:gd name="T21" fmla="*/ 179 h 317"/>
              <a:gd name="T22" fmla="*/ 35 w 217"/>
              <a:gd name="T23" fmla="*/ 160 h 317"/>
              <a:gd name="T24" fmla="*/ 67 w 217"/>
              <a:gd name="T25" fmla="*/ 129 h 317"/>
              <a:gd name="T26" fmla="*/ 160 w 217"/>
              <a:gd name="T27" fmla="*/ 45 h 317"/>
              <a:gd name="T28" fmla="*/ 197 w 217"/>
              <a:gd name="T29" fmla="*/ 15 h 317"/>
              <a:gd name="T30" fmla="*/ 215 w 217"/>
              <a:gd name="T31"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7" h="317">
                <a:moveTo>
                  <a:pt x="217" y="0"/>
                </a:moveTo>
                <a:cubicBezTo>
                  <a:pt x="214" y="30"/>
                  <a:pt x="216" y="60"/>
                  <a:pt x="215" y="90"/>
                </a:cubicBezTo>
                <a:cubicBezTo>
                  <a:pt x="214" y="96"/>
                  <a:pt x="216" y="106"/>
                  <a:pt x="214" y="113"/>
                </a:cubicBezTo>
                <a:cubicBezTo>
                  <a:pt x="212" y="119"/>
                  <a:pt x="204" y="126"/>
                  <a:pt x="200" y="131"/>
                </a:cubicBezTo>
                <a:cubicBezTo>
                  <a:pt x="180" y="155"/>
                  <a:pt x="156" y="176"/>
                  <a:pt x="133" y="197"/>
                </a:cubicBezTo>
                <a:cubicBezTo>
                  <a:pt x="106" y="220"/>
                  <a:pt x="81" y="244"/>
                  <a:pt x="55" y="268"/>
                </a:cubicBezTo>
                <a:cubicBezTo>
                  <a:pt x="45" y="278"/>
                  <a:pt x="35" y="287"/>
                  <a:pt x="26" y="297"/>
                </a:cubicBezTo>
                <a:cubicBezTo>
                  <a:pt x="21" y="303"/>
                  <a:pt x="9" y="317"/>
                  <a:pt x="5" y="304"/>
                </a:cubicBezTo>
                <a:cubicBezTo>
                  <a:pt x="0" y="283"/>
                  <a:pt x="3" y="258"/>
                  <a:pt x="3" y="236"/>
                </a:cubicBezTo>
                <a:cubicBezTo>
                  <a:pt x="3" y="225"/>
                  <a:pt x="3" y="213"/>
                  <a:pt x="3" y="201"/>
                </a:cubicBezTo>
                <a:cubicBezTo>
                  <a:pt x="4" y="190"/>
                  <a:pt x="8" y="186"/>
                  <a:pt x="16" y="179"/>
                </a:cubicBezTo>
                <a:cubicBezTo>
                  <a:pt x="23" y="173"/>
                  <a:pt x="28" y="166"/>
                  <a:pt x="35" y="160"/>
                </a:cubicBezTo>
                <a:cubicBezTo>
                  <a:pt x="46" y="150"/>
                  <a:pt x="56" y="139"/>
                  <a:pt x="67" y="129"/>
                </a:cubicBezTo>
                <a:cubicBezTo>
                  <a:pt x="98" y="101"/>
                  <a:pt x="128" y="72"/>
                  <a:pt x="160" y="45"/>
                </a:cubicBezTo>
                <a:cubicBezTo>
                  <a:pt x="172" y="35"/>
                  <a:pt x="184" y="25"/>
                  <a:pt x="197" y="15"/>
                </a:cubicBezTo>
                <a:cubicBezTo>
                  <a:pt x="203" y="10"/>
                  <a:pt x="209" y="4"/>
                  <a:pt x="215" y="0"/>
                </a:cubicBezTo>
              </a:path>
            </a:pathLst>
          </a:custGeom>
          <a:solidFill>
            <a:srgbClr val="254715"/>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0" name="Freeform 11"/>
          <p:cNvSpPr>
            <a:spLocks/>
          </p:cNvSpPr>
          <p:nvPr/>
        </p:nvSpPr>
        <p:spPr bwMode="auto">
          <a:xfrm>
            <a:off x="10964863" y="7165975"/>
            <a:ext cx="1419225" cy="1995488"/>
          </a:xfrm>
          <a:custGeom>
            <a:avLst/>
            <a:gdLst>
              <a:gd name="T0" fmla="*/ 216 w 240"/>
              <a:gd name="T1" fmla="*/ 16 h 337"/>
              <a:gd name="T2" fmla="*/ 214 w 240"/>
              <a:gd name="T3" fmla="*/ 111 h 337"/>
              <a:gd name="T4" fmla="*/ 192 w 240"/>
              <a:gd name="T5" fmla="*/ 151 h 337"/>
              <a:gd name="T6" fmla="*/ 156 w 240"/>
              <a:gd name="T7" fmla="*/ 186 h 337"/>
              <a:gd name="T8" fmla="*/ 22 w 240"/>
              <a:gd name="T9" fmla="*/ 312 h 337"/>
              <a:gd name="T10" fmla="*/ 22 w 240"/>
              <a:gd name="T11" fmla="*/ 273 h 337"/>
              <a:gd name="T12" fmla="*/ 22 w 240"/>
              <a:gd name="T13" fmla="*/ 224 h 337"/>
              <a:gd name="T14" fmla="*/ 42 w 240"/>
              <a:gd name="T15" fmla="*/ 192 h 337"/>
              <a:gd name="T16" fmla="*/ 78 w 240"/>
              <a:gd name="T17" fmla="*/ 157 h 337"/>
              <a:gd name="T18" fmla="*/ 229 w 240"/>
              <a:gd name="T19" fmla="*/ 25 h 337"/>
              <a:gd name="T20" fmla="*/ 219 w 240"/>
              <a:gd name="T21" fmla="*/ 8 h 337"/>
              <a:gd name="T22" fmla="*/ 42 w 240"/>
              <a:gd name="T23" fmla="*/ 163 h 337"/>
              <a:gd name="T24" fmla="*/ 9 w 240"/>
              <a:gd name="T25" fmla="*/ 196 h 337"/>
              <a:gd name="T26" fmla="*/ 2 w 240"/>
              <a:gd name="T27" fmla="*/ 238 h 337"/>
              <a:gd name="T28" fmla="*/ 1 w 240"/>
              <a:gd name="T29" fmla="*/ 293 h 337"/>
              <a:gd name="T30" fmla="*/ 11 w 240"/>
              <a:gd name="T31" fmla="*/ 333 h 337"/>
              <a:gd name="T32" fmla="*/ 33 w 240"/>
              <a:gd name="T33" fmla="*/ 330 h 337"/>
              <a:gd name="T34" fmla="*/ 66 w 240"/>
              <a:gd name="T35" fmla="*/ 296 h 337"/>
              <a:gd name="T36" fmla="*/ 160 w 240"/>
              <a:gd name="T37" fmla="*/ 210 h 337"/>
              <a:gd name="T38" fmla="*/ 201 w 240"/>
              <a:gd name="T39" fmla="*/ 170 h 337"/>
              <a:gd name="T40" fmla="*/ 232 w 240"/>
              <a:gd name="T41" fmla="*/ 131 h 337"/>
              <a:gd name="T42" fmla="*/ 236 w 240"/>
              <a:gd name="T43" fmla="*/ 16 h 337"/>
              <a:gd name="T44" fmla="*/ 216 w 240"/>
              <a:gd name="T45" fmla="*/ 1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0" h="337">
                <a:moveTo>
                  <a:pt x="216" y="16"/>
                </a:moveTo>
                <a:cubicBezTo>
                  <a:pt x="213" y="48"/>
                  <a:pt x="214" y="80"/>
                  <a:pt x="214" y="111"/>
                </a:cubicBezTo>
                <a:cubicBezTo>
                  <a:pt x="214" y="130"/>
                  <a:pt x="204" y="138"/>
                  <a:pt x="192" y="151"/>
                </a:cubicBezTo>
                <a:cubicBezTo>
                  <a:pt x="181" y="163"/>
                  <a:pt x="169" y="175"/>
                  <a:pt x="156" y="186"/>
                </a:cubicBezTo>
                <a:cubicBezTo>
                  <a:pt x="111" y="228"/>
                  <a:pt x="64" y="268"/>
                  <a:pt x="22" y="312"/>
                </a:cubicBezTo>
                <a:cubicBezTo>
                  <a:pt x="25" y="309"/>
                  <a:pt x="21" y="279"/>
                  <a:pt x="22" y="273"/>
                </a:cubicBezTo>
                <a:cubicBezTo>
                  <a:pt x="22" y="256"/>
                  <a:pt x="22" y="240"/>
                  <a:pt x="22" y="224"/>
                </a:cubicBezTo>
                <a:cubicBezTo>
                  <a:pt x="22" y="208"/>
                  <a:pt x="32" y="203"/>
                  <a:pt x="42" y="192"/>
                </a:cubicBezTo>
                <a:cubicBezTo>
                  <a:pt x="53" y="180"/>
                  <a:pt x="66" y="169"/>
                  <a:pt x="78" y="157"/>
                </a:cubicBezTo>
                <a:cubicBezTo>
                  <a:pt x="126" y="111"/>
                  <a:pt x="175" y="63"/>
                  <a:pt x="229" y="25"/>
                </a:cubicBezTo>
                <a:cubicBezTo>
                  <a:pt x="240" y="17"/>
                  <a:pt x="230" y="0"/>
                  <a:pt x="219" y="8"/>
                </a:cubicBezTo>
                <a:cubicBezTo>
                  <a:pt x="155" y="52"/>
                  <a:pt x="99" y="110"/>
                  <a:pt x="42" y="163"/>
                </a:cubicBezTo>
                <a:cubicBezTo>
                  <a:pt x="32" y="174"/>
                  <a:pt x="19" y="184"/>
                  <a:pt x="9" y="196"/>
                </a:cubicBezTo>
                <a:cubicBezTo>
                  <a:pt x="0" y="208"/>
                  <a:pt x="2" y="224"/>
                  <a:pt x="2" y="238"/>
                </a:cubicBezTo>
                <a:cubicBezTo>
                  <a:pt x="2" y="257"/>
                  <a:pt x="1" y="275"/>
                  <a:pt x="1" y="293"/>
                </a:cubicBezTo>
                <a:cubicBezTo>
                  <a:pt x="1" y="303"/>
                  <a:pt x="0" y="328"/>
                  <a:pt x="11" y="333"/>
                </a:cubicBezTo>
                <a:cubicBezTo>
                  <a:pt x="19" y="337"/>
                  <a:pt x="26" y="336"/>
                  <a:pt x="33" y="330"/>
                </a:cubicBezTo>
                <a:cubicBezTo>
                  <a:pt x="44" y="319"/>
                  <a:pt x="55" y="307"/>
                  <a:pt x="66" y="296"/>
                </a:cubicBezTo>
                <a:cubicBezTo>
                  <a:pt x="97" y="267"/>
                  <a:pt x="128" y="238"/>
                  <a:pt x="160" y="210"/>
                </a:cubicBezTo>
                <a:cubicBezTo>
                  <a:pt x="174" y="197"/>
                  <a:pt x="188" y="184"/>
                  <a:pt x="201" y="170"/>
                </a:cubicBezTo>
                <a:cubicBezTo>
                  <a:pt x="210" y="161"/>
                  <a:pt x="230" y="145"/>
                  <a:pt x="232" y="131"/>
                </a:cubicBezTo>
                <a:cubicBezTo>
                  <a:pt x="238" y="94"/>
                  <a:pt x="232" y="54"/>
                  <a:pt x="236" y="16"/>
                </a:cubicBezTo>
                <a:cubicBezTo>
                  <a:pt x="237" y="3"/>
                  <a:pt x="217" y="3"/>
                  <a:pt x="216" y="16"/>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1" name="Freeform 12"/>
          <p:cNvSpPr>
            <a:spLocks/>
          </p:cNvSpPr>
          <p:nvPr/>
        </p:nvSpPr>
        <p:spPr bwMode="auto">
          <a:xfrm>
            <a:off x="8313738" y="8469313"/>
            <a:ext cx="2701925" cy="1971675"/>
          </a:xfrm>
          <a:custGeom>
            <a:avLst/>
            <a:gdLst>
              <a:gd name="T0" fmla="*/ 456 w 457"/>
              <a:gd name="T1" fmla="*/ 208 h 333"/>
              <a:gd name="T2" fmla="*/ 455 w 457"/>
              <a:gd name="T3" fmla="*/ 306 h 333"/>
              <a:gd name="T4" fmla="*/ 455 w 457"/>
              <a:gd name="T5" fmla="*/ 329 h 333"/>
              <a:gd name="T6" fmla="*/ 427 w 457"/>
              <a:gd name="T7" fmla="*/ 330 h 333"/>
              <a:gd name="T8" fmla="*/ 350 w 457"/>
              <a:gd name="T9" fmla="*/ 325 h 333"/>
              <a:gd name="T10" fmla="*/ 302 w 457"/>
              <a:gd name="T11" fmla="*/ 317 h 333"/>
              <a:gd name="T12" fmla="*/ 246 w 457"/>
              <a:gd name="T13" fmla="*/ 307 h 333"/>
              <a:gd name="T14" fmla="*/ 138 w 457"/>
              <a:gd name="T15" fmla="*/ 271 h 333"/>
              <a:gd name="T16" fmla="*/ 48 w 457"/>
              <a:gd name="T17" fmla="*/ 216 h 333"/>
              <a:gd name="T18" fmla="*/ 22 w 457"/>
              <a:gd name="T19" fmla="*/ 178 h 333"/>
              <a:gd name="T20" fmla="*/ 5 w 457"/>
              <a:gd name="T21" fmla="*/ 132 h 333"/>
              <a:gd name="T22" fmla="*/ 4 w 457"/>
              <a:gd name="T23" fmla="*/ 0 h 333"/>
              <a:gd name="T24" fmla="*/ 13 w 457"/>
              <a:gd name="T25" fmla="*/ 29 h 333"/>
              <a:gd name="T26" fmla="*/ 30 w 457"/>
              <a:gd name="T27" fmla="*/ 61 h 333"/>
              <a:gd name="T28" fmla="*/ 68 w 457"/>
              <a:gd name="T29" fmla="*/ 96 h 333"/>
              <a:gd name="T30" fmla="*/ 127 w 457"/>
              <a:gd name="T31" fmla="*/ 144 h 333"/>
              <a:gd name="T32" fmla="*/ 160 w 457"/>
              <a:gd name="T33" fmla="*/ 160 h 333"/>
              <a:gd name="T34" fmla="*/ 191 w 457"/>
              <a:gd name="T35" fmla="*/ 169 h 333"/>
              <a:gd name="T36" fmla="*/ 342 w 457"/>
              <a:gd name="T37" fmla="*/ 202 h 333"/>
              <a:gd name="T38" fmla="*/ 454 w 457"/>
              <a:gd name="T39" fmla="*/ 21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7" h="333">
                <a:moveTo>
                  <a:pt x="456" y="208"/>
                </a:moveTo>
                <a:cubicBezTo>
                  <a:pt x="451" y="240"/>
                  <a:pt x="455" y="274"/>
                  <a:pt x="455" y="306"/>
                </a:cubicBezTo>
                <a:cubicBezTo>
                  <a:pt x="455" y="310"/>
                  <a:pt x="457" y="325"/>
                  <a:pt x="455" y="329"/>
                </a:cubicBezTo>
                <a:cubicBezTo>
                  <a:pt x="452" y="333"/>
                  <a:pt x="432" y="330"/>
                  <a:pt x="427" y="330"/>
                </a:cubicBezTo>
                <a:cubicBezTo>
                  <a:pt x="401" y="330"/>
                  <a:pt x="376" y="329"/>
                  <a:pt x="350" y="325"/>
                </a:cubicBezTo>
                <a:cubicBezTo>
                  <a:pt x="334" y="322"/>
                  <a:pt x="318" y="319"/>
                  <a:pt x="302" y="317"/>
                </a:cubicBezTo>
                <a:cubicBezTo>
                  <a:pt x="283" y="314"/>
                  <a:pt x="264" y="312"/>
                  <a:pt x="246" y="307"/>
                </a:cubicBezTo>
                <a:cubicBezTo>
                  <a:pt x="209" y="296"/>
                  <a:pt x="172" y="289"/>
                  <a:pt x="138" y="271"/>
                </a:cubicBezTo>
                <a:cubicBezTo>
                  <a:pt x="106" y="255"/>
                  <a:pt x="73" y="240"/>
                  <a:pt x="48" y="216"/>
                </a:cubicBezTo>
                <a:cubicBezTo>
                  <a:pt x="37" y="206"/>
                  <a:pt x="29" y="191"/>
                  <a:pt x="22" y="178"/>
                </a:cubicBezTo>
                <a:cubicBezTo>
                  <a:pt x="14" y="164"/>
                  <a:pt x="7" y="149"/>
                  <a:pt x="5" y="132"/>
                </a:cubicBezTo>
                <a:cubicBezTo>
                  <a:pt x="0" y="88"/>
                  <a:pt x="1" y="43"/>
                  <a:pt x="4" y="0"/>
                </a:cubicBezTo>
                <a:cubicBezTo>
                  <a:pt x="7" y="5"/>
                  <a:pt x="12" y="24"/>
                  <a:pt x="13" y="29"/>
                </a:cubicBezTo>
                <a:cubicBezTo>
                  <a:pt x="17" y="41"/>
                  <a:pt x="24" y="50"/>
                  <a:pt x="30" y="61"/>
                </a:cubicBezTo>
                <a:cubicBezTo>
                  <a:pt x="38" y="78"/>
                  <a:pt x="55" y="83"/>
                  <a:pt x="68" y="96"/>
                </a:cubicBezTo>
                <a:cubicBezTo>
                  <a:pt x="85" y="114"/>
                  <a:pt x="105" y="132"/>
                  <a:pt x="127" y="144"/>
                </a:cubicBezTo>
                <a:cubicBezTo>
                  <a:pt x="138" y="149"/>
                  <a:pt x="148" y="156"/>
                  <a:pt x="160" y="160"/>
                </a:cubicBezTo>
                <a:cubicBezTo>
                  <a:pt x="170" y="164"/>
                  <a:pt x="180" y="166"/>
                  <a:pt x="191" y="169"/>
                </a:cubicBezTo>
                <a:cubicBezTo>
                  <a:pt x="240" y="184"/>
                  <a:pt x="291" y="194"/>
                  <a:pt x="342" y="202"/>
                </a:cubicBezTo>
                <a:cubicBezTo>
                  <a:pt x="379" y="207"/>
                  <a:pt x="416" y="213"/>
                  <a:pt x="454" y="213"/>
                </a:cubicBezTo>
              </a:path>
            </a:pathLst>
          </a:custGeom>
          <a:solidFill>
            <a:srgbClr val="376E1D"/>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2" name="Freeform 13"/>
          <p:cNvSpPr>
            <a:spLocks/>
          </p:cNvSpPr>
          <p:nvPr/>
        </p:nvSpPr>
        <p:spPr bwMode="auto">
          <a:xfrm>
            <a:off x="8259763" y="8380413"/>
            <a:ext cx="2822575" cy="2136775"/>
          </a:xfrm>
          <a:custGeom>
            <a:avLst/>
            <a:gdLst>
              <a:gd name="T0" fmla="*/ 456 w 477"/>
              <a:gd name="T1" fmla="*/ 221 h 361"/>
              <a:gd name="T2" fmla="*/ 454 w 477"/>
              <a:gd name="T3" fmla="*/ 314 h 361"/>
              <a:gd name="T4" fmla="*/ 455 w 477"/>
              <a:gd name="T5" fmla="*/ 336 h 361"/>
              <a:gd name="T6" fmla="*/ 420 w 477"/>
              <a:gd name="T7" fmla="*/ 335 h 361"/>
              <a:gd name="T8" fmla="*/ 223 w 477"/>
              <a:gd name="T9" fmla="*/ 303 h 361"/>
              <a:gd name="T10" fmla="*/ 134 w 477"/>
              <a:gd name="T11" fmla="*/ 268 h 361"/>
              <a:gd name="T12" fmla="*/ 53 w 477"/>
              <a:gd name="T13" fmla="*/ 211 h 361"/>
              <a:gd name="T14" fmla="*/ 23 w 477"/>
              <a:gd name="T15" fmla="*/ 15 h 361"/>
              <a:gd name="T16" fmla="*/ 4 w 477"/>
              <a:gd name="T17" fmla="*/ 20 h 361"/>
              <a:gd name="T18" fmla="*/ 19 w 477"/>
              <a:gd name="T19" fmla="*/ 60 h 361"/>
              <a:gd name="T20" fmla="*/ 51 w 477"/>
              <a:gd name="T21" fmla="*/ 103 h 361"/>
              <a:gd name="T22" fmla="*/ 100 w 477"/>
              <a:gd name="T23" fmla="*/ 146 h 361"/>
              <a:gd name="T24" fmla="*/ 158 w 477"/>
              <a:gd name="T25" fmla="*/ 182 h 361"/>
              <a:gd name="T26" fmla="*/ 220 w 477"/>
              <a:gd name="T27" fmla="*/ 200 h 361"/>
              <a:gd name="T28" fmla="*/ 302 w 477"/>
              <a:gd name="T29" fmla="*/ 219 h 361"/>
              <a:gd name="T30" fmla="*/ 463 w 477"/>
              <a:gd name="T31" fmla="*/ 238 h 361"/>
              <a:gd name="T32" fmla="*/ 463 w 477"/>
              <a:gd name="T33" fmla="*/ 218 h 361"/>
              <a:gd name="T34" fmla="*/ 177 w 477"/>
              <a:gd name="T35" fmla="*/ 168 h 361"/>
              <a:gd name="T36" fmla="*/ 124 w 477"/>
              <a:gd name="T37" fmla="*/ 139 h 361"/>
              <a:gd name="T38" fmla="*/ 74 w 477"/>
              <a:gd name="T39" fmla="*/ 95 h 361"/>
              <a:gd name="T40" fmla="*/ 50 w 477"/>
              <a:gd name="T41" fmla="*/ 76 h 361"/>
              <a:gd name="T42" fmla="*/ 36 w 477"/>
              <a:gd name="T43" fmla="*/ 50 h 361"/>
              <a:gd name="T44" fmla="*/ 22 w 477"/>
              <a:gd name="T45" fmla="*/ 10 h 361"/>
              <a:gd name="T46" fmla="*/ 3 w 477"/>
              <a:gd name="T47" fmla="*/ 15 h 361"/>
              <a:gd name="T48" fmla="*/ 2 w 477"/>
              <a:gd name="T49" fmla="*/ 125 h 361"/>
              <a:gd name="T50" fmla="*/ 36 w 477"/>
              <a:gd name="T51" fmla="*/ 221 h 361"/>
              <a:gd name="T52" fmla="*/ 112 w 477"/>
              <a:gd name="T53" fmla="*/ 280 h 361"/>
              <a:gd name="T54" fmla="*/ 211 w 477"/>
              <a:gd name="T55" fmla="*/ 320 h 361"/>
              <a:gd name="T56" fmla="*/ 436 w 477"/>
              <a:gd name="T57" fmla="*/ 355 h 361"/>
              <a:gd name="T58" fmla="*/ 475 w 477"/>
              <a:gd name="T59" fmla="*/ 337 h 361"/>
              <a:gd name="T60" fmla="*/ 475 w 477"/>
              <a:gd name="T61" fmla="*/ 226 h 361"/>
              <a:gd name="T62" fmla="*/ 456 w 477"/>
              <a:gd name="T63" fmla="*/ 22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361">
                <a:moveTo>
                  <a:pt x="456" y="221"/>
                </a:moveTo>
                <a:cubicBezTo>
                  <a:pt x="451" y="252"/>
                  <a:pt x="453" y="282"/>
                  <a:pt x="454" y="314"/>
                </a:cubicBezTo>
                <a:cubicBezTo>
                  <a:pt x="454" y="318"/>
                  <a:pt x="455" y="336"/>
                  <a:pt x="455" y="336"/>
                </a:cubicBezTo>
                <a:cubicBezTo>
                  <a:pt x="444" y="337"/>
                  <a:pt x="432" y="335"/>
                  <a:pt x="420" y="335"/>
                </a:cubicBezTo>
                <a:cubicBezTo>
                  <a:pt x="354" y="334"/>
                  <a:pt x="287" y="320"/>
                  <a:pt x="223" y="303"/>
                </a:cubicBezTo>
                <a:cubicBezTo>
                  <a:pt x="192" y="294"/>
                  <a:pt x="163" y="283"/>
                  <a:pt x="134" y="268"/>
                </a:cubicBezTo>
                <a:cubicBezTo>
                  <a:pt x="104" y="253"/>
                  <a:pt x="73" y="238"/>
                  <a:pt x="53" y="211"/>
                </a:cubicBezTo>
                <a:cubicBezTo>
                  <a:pt x="12" y="154"/>
                  <a:pt x="19" y="81"/>
                  <a:pt x="23" y="15"/>
                </a:cubicBezTo>
                <a:cubicBezTo>
                  <a:pt x="17" y="16"/>
                  <a:pt x="11" y="18"/>
                  <a:pt x="4" y="20"/>
                </a:cubicBezTo>
                <a:cubicBezTo>
                  <a:pt x="11" y="33"/>
                  <a:pt x="12" y="47"/>
                  <a:pt x="19" y="60"/>
                </a:cubicBezTo>
                <a:cubicBezTo>
                  <a:pt x="27" y="77"/>
                  <a:pt x="36" y="92"/>
                  <a:pt x="51" y="103"/>
                </a:cubicBezTo>
                <a:cubicBezTo>
                  <a:pt x="69" y="117"/>
                  <a:pt x="83" y="133"/>
                  <a:pt x="100" y="146"/>
                </a:cubicBezTo>
                <a:cubicBezTo>
                  <a:pt x="118" y="161"/>
                  <a:pt x="138" y="172"/>
                  <a:pt x="158" y="182"/>
                </a:cubicBezTo>
                <a:cubicBezTo>
                  <a:pt x="177" y="191"/>
                  <a:pt x="199" y="195"/>
                  <a:pt x="220" y="200"/>
                </a:cubicBezTo>
                <a:cubicBezTo>
                  <a:pt x="247" y="208"/>
                  <a:pt x="275" y="214"/>
                  <a:pt x="302" y="219"/>
                </a:cubicBezTo>
                <a:cubicBezTo>
                  <a:pt x="355" y="229"/>
                  <a:pt x="409" y="237"/>
                  <a:pt x="463" y="238"/>
                </a:cubicBezTo>
                <a:cubicBezTo>
                  <a:pt x="475" y="238"/>
                  <a:pt x="475" y="218"/>
                  <a:pt x="463" y="218"/>
                </a:cubicBezTo>
                <a:cubicBezTo>
                  <a:pt x="367" y="217"/>
                  <a:pt x="269" y="195"/>
                  <a:pt x="177" y="168"/>
                </a:cubicBezTo>
                <a:cubicBezTo>
                  <a:pt x="158" y="162"/>
                  <a:pt x="140" y="150"/>
                  <a:pt x="124" y="139"/>
                </a:cubicBezTo>
                <a:cubicBezTo>
                  <a:pt x="105" y="127"/>
                  <a:pt x="92" y="108"/>
                  <a:pt x="74" y="95"/>
                </a:cubicBezTo>
                <a:cubicBezTo>
                  <a:pt x="66" y="89"/>
                  <a:pt x="56" y="84"/>
                  <a:pt x="50" y="76"/>
                </a:cubicBezTo>
                <a:cubicBezTo>
                  <a:pt x="44" y="68"/>
                  <a:pt x="40" y="58"/>
                  <a:pt x="36" y="50"/>
                </a:cubicBezTo>
                <a:cubicBezTo>
                  <a:pt x="29" y="37"/>
                  <a:pt x="28" y="23"/>
                  <a:pt x="22" y="10"/>
                </a:cubicBezTo>
                <a:cubicBezTo>
                  <a:pt x="17" y="0"/>
                  <a:pt x="4" y="6"/>
                  <a:pt x="3" y="15"/>
                </a:cubicBezTo>
                <a:cubicBezTo>
                  <a:pt x="1" y="52"/>
                  <a:pt x="0" y="88"/>
                  <a:pt x="2" y="125"/>
                </a:cubicBezTo>
                <a:cubicBezTo>
                  <a:pt x="4" y="162"/>
                  <a:pt x="16" y="190"/>
                  <a:pt x="36" y="221"/>
                </a:cubicBezTo>
                <a:cubicBezTo>
                  <a:pt x="54" y="248"/>
                  <a:pt x="84" y="265"/>
                  <a:pt x="112" y="280"/>
                </a:cubicBezTo>
                <a:cubicBezTo>
                  <a:pt x="144" y="296"/>
                  <a:pt x="176" y="310"/>
                  <a:pt x="211" y="320"/>
                </a:cubicBezTo>
                <a:cubicBezTo>
                  <a:pt x="283" y="341"/>
                  <a:pt x="360" y="355"/>
                  <a:pt x="436" y="355"/>
                </a:cubicBezTo>
                <a:cubicBezTo>
                  <a:pt x="453" y="355"/>
                  <a:pt x="474" y="361"/>
                  <a:pt x="475" y="337"/>
                </a:cubicBezTo>
                <a:cubicBezTo>
                  <a:pt x="477" y="300"/>
                  <a:pt x="470" y="263"/>
                  <a:pt x="475" y="226"/>
                </a:cubicBezTo>
                <a:cubicBezTo>
                  <a:pt x="477" y="213"/>
                  <a:pt x="457" y="208"/>
                  <a:pt x="456" y="221"/>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3" name="Freeform 14"/>
          <p:cNvSpPr>
            <a:spLocks noEditPoints="1"/>
          </p:cNvSpPr>
          <p:nvPr/>
        </p:nvSpPr>
        <p:spPr bwMode="auto">
          <a:xfrm>
            <a:off x="11247438" y="9056688"/>
            <a:ext cx="2740025" cy="2486025"/>
          </a:xfrm>
          <a:custGeom>
            <a:avLst/>
            <a:gdLst>
              <a:gd name="T0" fmla="*/ 11 w 463"/>
              <a:gd name="T1" fmla="*/ 195 h 420"/>
              <a:gd name="T2" fmla="*/ 7 w 463"/>
              <a:gd name="T3" fmla="*/ 202 h 420"/>
              <a:gd name="T4" fmla="*/ 11 w 463"/>
              <a:gd name="T5" fmla="*/ 197 h 420"/>
              <a:gd name="T6" fmla="*/ 11 w 463"/>
              <a:gd name="T7" fmla="*/ 195 h 420"/>
              <a:gd name="T8" fmla="*/ 220 w 463"/>
              <a:gd name="T9" fmla="*/ 0 h 420"/>
              <a:gd name="T10" fmla="*/ 206 w 463"/>
              <a:gd name="T11" fmla="*/ 6 h 420"/>
              <a:gd name="T12" fmla="*/ 193 w 463"/>
              <a:gd name="T13" fmla="*/ 28 h 420"/>
              <a:gd name="T14" fmla="*/ 154 w 463"/>
              <a:gd name="T15" fmla="*/ 67 h 420"/>
              <a:gd name="T16" fmla="*/ 81 w 463"/>
              <a:gd name="T17" fmla="*/ 123 h 420"/>
              <a:gd name="T18" fmla="*/ 11 w 463"/>
              <a:gd name="T19" fmla="*/ 197 h 420"/>
              <a:gd name="T20" fmla="*/ 5 w 463"/>
              <a:gd name="T21" fmla="*/ 293 h 420"/>
              <a:gd name="T22" fmla="*/ 3 w 463"/>
              <a:gd name="T23" fmla="*/ 386 h 420"/>
              <a:gd name="T24" fmla="*/ 22 w 463"/>
              <a:gd name="T25" fmla="*/ 420 h 420"/>
              <a:gd name="T26" fmla="*/ 30 w 463"/>
              <a:gd name="T27" fmla="*/ 420 h 420"/>
              <a:gd name="T28" fmla="*/ 201 w 463"/>
              <a:gd name="T29" fmla="*/ 396 h 420"/>
              <a:gd name="T30" fmla="*/ 406 w 463"/>
              <a:gd name="T31" fmla="*/ 307 h 420"/>
              <a:gd name="T32" fmla="*/ 456 w 463"/>
              <a:gd name="T33" fmla="*/ 243 h 420"/>
              <a:gd name="T34" fmla="*/ 463 w 463"/>
              <a:gd name="T35" fmla="*/ 180 h 420"/>
              <a:gd name="T36" fmla="*/ 390 w 463"/>
              <a:gd name="T37" fmla="*/ 72 h 420"/>
              <a:gd name="T38" fmla="*/ 260 w 463"/>
              <a:gd name="T39" fmla="*/ 13 h 420"/>
              <a:gd name="T40" fmla="*/ 220 w 463"/>
              <a:gd name="T4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3" h="420">
                <a:moveTo>
                  <a:pt x="11" y="195"/>
                </a:moveTo>
                <a:cubicBezTo>
                  <a:pt x="7" y="202"/>
                  <a:pt x="7" y="202"/>
                  <a:pt x="7" y="202"/>
                </a:cubicBezTo>
                <a:cubicBezTo>
                  <a:pt x="8" y="200"/>
                  <a:pt x="9" y="199"/>
                  <a:pt x="11" y="197"/>
                </a:cubicBezTo>
                <a:cubicBezTo>
                  <a:pt x="11" y="196"/>
                  <a:pt x="11" y="196"/>
                  <a:pt x="11" y="195"/>
                </a:cubicBezTo>
                <a:moveTo>
                  <a:pt x="220" y="0"/>
                </a:moveTo>
                <a:cubicBezTo>
                  <a:pt x="214" y="0"/>
                  <a:pt x="209" y="1"/>
                  <a:pt x="206" y="6"/>
                </a:cubicBezTo>
                <a:cubicBezTo>
                  <a:pt x="201" y="12"/>
                  <a:pt x="197" y="21"/>
                  <a:pt x="193" y="28"/>
                </a:cubicBezTo>
                <a:cubicBezTo>
                  <a:pt x="182" y="43"/>
                  <a:pt x="167" y="54"/>
                  <a:pt x="154" y="67"/>
                </a:cubicBezTo>
                <a:cubicBezTo>
                  <a:pt x="132" y="90"/>
                  <a:pt x="106" y="104"/>
                  <a:pt x="81" y="123"/>
                </a:cubicBezTo>
                <a:cubicBezTo>
                  <a:pt x="54" y="143"/>
                  <a:pt x="32" y="171"/>
                  <a:pt x="11" y="197"/>
                </a:cubicBezTo>
                <a:cubicBezTo>
                  <a:pt x="13" y="228"/>
                  <a:pt x="5" y="261"/>
                  <a:pt x="5" y="293"/>
                </a:cubicBezTo>
                <a:cubicBezTo>
                  <a:pt x="5" y="324"/>
                  <a:pt x="0" y="355"/>
                  <a:pt x="3" y="386"/>
                </a:cubicBezTo>
                <a:cubicBezTo>
                  <a:pt x="5" y="401"/>
                  <a:pt x="5" y="419"/>
                  <a:pt x="22" y="420"/>
                </a:cubicBezTo>
                <a:cubicBezTo>
                  <a:pt x="24" y="420"/>
                  <a:pt x="27" y="420"/>
                  <a:pt x="30" y="420"/>
                </a:cubicBezTo>
                <a:cubicBezTo>
                  <a:pt x="88" y="420"/>
                  <a:pt x="145" y="408"/>
                  <a:pt x="201" y="396"/>
                </a:cubicBezTo>
                <a:cubicBezTo>
                  <a:pt x="272" y="381"/>
                  <a:pt x="350" y="354"/>
                  <a:pt x="406" y="307"/>
                </a:cubicBezTo>
                <a:cubicBezTo>
                  <a:pt x="428" y="288"/>
                  <a:pt x="447" y="271"/>
                  <a:pt x="456" y="243"/>
                </a:cubicBezTo>
                <a:cubicBezTo>
                  <a:pt x="463" y="223"/>
                  <a:pt x="463" y="201"/>
                  <a:pt x="463" y="180"/>
                </a:cubicBezTo>
                <a:cubicBezTo>
                  <a:pt x="461" y="132"/>
                  <a:pt x="427" y="98"/>
                  <a:pt x="390" y="72"/>
                </a:cubicBezTo>
                <a:cubicBezTo>
                  <a:pt x="352" y="45"/>
                  <a:pt x="304" y="27"/>
                  <a:pt x="260" y="13"/>
                </a:cubicBezTo>
                <a:cubicBezTo>
                  <a:pt x="249" y="10"/>
                  <a:pt x="233" y="0"/>
                  <a:pt x="220" y="0"/>
                </a:cubicBezTo>
              </a:path>
            </a:pathLst>
          </a:custGeom>
          <a:solidFill>
            <a:srgbClr val="757575"/>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4" name="Freeform 15"/>
          <p:cNvSpPr>
            <a:spLocks/>
          </p:cNvSpPr>
          <p:nvPr/>
        </p:nvSpPr>
        <p:spPr bwMode="auto">
          <a:xfrm>
            <a:off x="11247438" y="7907338"/>
            <a:ext cx="2740025" cy="2552700"/>
          </a:xfrm>
          <a:custGeom>
            <a:avLst/>
            <a:gdLst>
              <a:gd name="T0" fmla="*/ 7 w 463"/>
              <a:gd name="T1" fmla="*/ 212 h 431"/>
              <a:gd name="T2" fmla="*/ 81 w 463"/>
              <a:gd name="T3" fmla="*/ 133 h 431"/>
              <a:gd name="T4" fmla="*/ 154 w 463"/>
              <a:gd name="T5" fmla="*/ 77 h 431"/>
              <a:gd name="T6" fmla="*/ 193 w 463"/>
              <a:gd name="T7" fmla="*/ 38 h 431"/>
              <a:gd name="T8" fmla="*/ 206 w 463"/>
              <a:gd name="T9" fmla="*/ 16 h 431"/>
              <a:gd name="T10" fmla="*/ 260 w 463"/>
              <a:gd name="T11" fmla="*/ 23 h 431"/>
              <a:gd name="T12" fmla="*/ 390 w 463"/>
              <a:gd name="T13" fmla="*/ 82 h 431"/>
              <a:gd name="T14" fmla="*/ 463 w 463"/>
              <a:gd name="T15" fmla="*/ 190 h 431"/>
              <a:gd name="T16" fmla="*/ 456 w 463"/>
              <a:gd name="T17" fmla="*/ 253 h 431"/>
              <a:gd name="T18" fmla="*/ 406 w 463"/>
              <a:gd name="T19" fmla="*/ 317 h 431"/>
              <a:gd name="T20" fmla="*/ 201 w 463"/>
              <a:gd name="T21" fmla="*/ 406 h 431"/>
              <a:gd name="T22" fmla="*/ 22 w 463"/>
              <a:gd name="T23" fmla="*/ 430 h 431"/>
              <a:gd name="T24" fmla="*/ 3 w 463"/>
              <a:gd name="T25" fmla="*/ 396 h 431"/>
              <a:gd name="T26" fmla="*/ 5 w 463"/>
              <a:gd name="T27" fmla="*/ 303 h 431"/>
              <a:gd name="T28" fmla="*/ 11 w 463"/>
              <a:gd name="T29" fmla="*/ 20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431">
                <a:moveTo>
                  <a:pt x="7" y="212"/>
                </a:moveTo>
                <a:cubicBezTo>
                  <a:pt x="29" y="184"/>
                  <a:pt x="53" y="155"/>
                  <a:pt x="81" y="133"/>
                </a:cubicBezTo>
                <a:cubicBezTo>
                  <a:pt x="106" y="114"/>
                  <a:pt x="132" y="100"/>
                  <a:pt x="154" y="77"/>
                </a:cubicBezTo>
                <a:cubicBezTo>
                  <a:pt x="167" y="64"/>
                  <a:pt x="182" y="53"/>
                  <a:pt x="193" y="38"/>
                </a:cubicBezTo>
                <a:cubicBezTo>
                  <a:pt x="197" y="31"/>
                  <a:pt x="201" y="22"/>
                  <a:pt x="206" y="16"/>
                </a:cubicBezTo>
                <a:cubicBezTo>
                  <a:pt x="218" y="0"/>
                  <a:pt x="244" y="18"/>
                  <a:pt x="260" y="23"/>
                </a:cubicBezTo>
                <a:cubicBezTo>
                  <a:pt x="304" y="36"/>
                  <a:pt x="352" y="55"/>
                  <a:pt x="390" y="82"/>
                </a:cubicBezTo>
                <a:cubicBezTo>
                  <a:pt x="427" y="108"/>
                  <a:pt x="461" y="141"/>
                  <a:pt x="463" y="190"/>
                </a:cubicBezTo>
                <a:cubicBezTo>
                  <a:pt x="463" y="211"/>
                  <a:pt x="463" y="232"/>
                  <a:pt x="456" y="253"/>
                </a:cubicBezTo>
                <a:cubicBezTo>
                  <a:pt x="447" y="281"/>
                  <a:pt x="428" y="298"/>
                  <a:pt x="406" y="317"/>
                </a:cubicBezTo>
                <a:cubicBezTo>
                  <a:pt x="350" y="364"/>
                  <a:pt x="272" y="391"/>
                  <a:pt x="201" y="406"/>
                </a:cubicBezTo>
                <a:cubicBezTo>
                  <a:pt x="142" y="419"/>
                  <a:pt x="82" y="431"/>
                  <a:pt x="22" y="430"/>
                </a:cubicBezTo>
                <a:cubicBezTo>
                  <a:pt x="5" y="429"/>
                  <a:pt x="5" y="411"/>
                  <a:pt x="3" y="396"/>
                </a:cubicBezTo>
                <a:cubicBezTo>
                  <a:pt x="0" y="365"/>
                  <a:pt x="5" y="334"/>
                  <a:pt x="5" y="303"/>
                </a:cubicBezTo>
                <a:cubicBezTo>
                  <a:pt x="5" y="270"/>
                  <a:pt x="13" y="237"/>
                  <a:pt x="11" y="205"/>
                </a:cubicBezTo>
              </a:path>
            </a:pathLst>
          </a:custGeom>
          <a:solidFill>
            <a:srgbClr val="EBC732"/>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5" name="Freeform 16"/>
          <p:cNvSpPr>
            <a:spLocks/>
          </p:cNvSpPr>
          <p:nvPr/>
        </p:nvSpPr>
        <p:spPr bwMode="auto">
          <a:xfrm>
            <a:off x="11193463" y="7881938"/>
            <a:ext cx="2882900" cy="2632075"/>
          </a:xfrm>
          <a:custGeom>
            <a:avLst/>
            <a:gdLst>
              <a:gd name="T0" fmla="*/ 23 w 487"/>
              <a:gd name="T1" fmla="*/ 223 h 444"/>
              <a:gd name="T2" fmla="*/ 77 w 487"/>
              <a:gd name="T3" fmla="*/ 161 h 444"/>
              <a:gd name="T4" fmla="*/ 147 w 487"/>
              <a:gd name="T5" fmla="*/ 109 h 444"/>
              <a:gd name="T6" fmla="*/ 201 w 487"/>
              <a:gd name="T7" fmla="*/ 58 h 444"/>
              <a:gd name="T8" fmla="*/ 220 w 487"/>
              <a:gd name="T9" fmla="*/ 30 h 444"/>
              <a:gd name="T10" fmla="*/ 258 w 487"/>
              <a:gd name="T11" fmla="*/ 33 h 444"/>
              <a:gd name="T12" fmla="*/ 334 w 487"/>
              <a:gd name="T13" fmla="*/ 61 h 444"/>
              <a:gd name="T14" fmla="*/ 403 w 487"/>
              <a:gd name="T15" fmla="*/ 101 h 444"/>
              <a:gd name="T16" fmla="*/ 453 w 487"/>
              <a:gd name="T17" fmla="*/ 159 h 444"/>
              <a:gd name="T18" fmla="*/ 456 w 487"/>
              <a:gd name="T19" fmla="*/ 254 h 444"/>
              <a:gd name="T20" fmla="*/ 408 w 487"/>
              <a:gd name="T21" fmla="*/ 313 h 444"/>
              <a:gd name="T22" fmla="*/ 340 w 487"/>
              <a:gd name="T23" fmla="*/ 357 h 444"/>
              <a:gd name="T24" fmla="*/ 178 w 487"/>
              <a:gd name="T25" fmla="*/ 406 h 444"/>
              <a:gd name="T26" fmla="*/ 83 w 487"/>
              <a:gd name="T27" fmla="*/ 422 h 444"/>
              <a:gd name="T28" fmla="*/ 38 w 487"/>
              <a:gd name="T29" fmla="*/ 424 h 444"/>
              <a:gd name="T30" fmla="*/ 22 w 487"/>
              <a:gd name="T31" fmla="*/ 392 h 444"/>
              <a:gd name="T32" fmla="*/ 30 w 487"/>
              <a:gd name="T33" fmla="*/ 209 h 444"/>
              <a:gd name="T34" fmla="*/ 10 w 487"/>
              <a:gd name="T35" fmla="*/ 209 h 444"/>
              <a:gd name="T36" fmla="*/ 4 w 487"/>
              <a:gd name="T37" fmla="*/ 293 h 444"/>
              <a:gd name="T38" fmla="*/ 2 w 487"/>
              <a:gd name="T39" fmla="*/ 392 h 444"/>
              <a:gd name="T40" fmla="*/ 15 w 487"/>
              <a:gd name="T41" fmla="*/ 439 h 444"/>
              <a:gd name="T42" fmla="*/ 38 w 487"/>
              <a:gd name="T43" fmla="*/ 444 h 444"/>
              <a:gd name="T44" fmla="*/ 91 w 487"/>
              <a:gd name="T45" fmla="*/ 441 h 444"/>
              <a:gd name="T46" fmla="*/ 262 w 487"/>
              <a:gd name="T47" fmla="*/ 407 h 444"/>
              <a:gd name="T48" fmla="*/ 405 w 487"/>
              <a:gd name="T49" fmla="*/ 341 h 444"/>
              <a:gd name="T50" fmla="*/ 481 w 487"/>
              <a:gd name="T51" fmla="*/ 229 h 444"/>
              <a:gd name="T52" fmla="*/ 434 w 487"/>
              <a:gd name="T53" fmla="*/ 101 h 444"/>
              <a:gd name="T54" fmla="*/ 297 w 487"/>
              <a:gd name="T55" fmla="*/ 26 h 444"/>
              <a:gd name="T56" fmla="*/ 234 w 487"/>
              <a:gd name="T57" fmla="*/ 4 h 444"/>
              <a:gd name="T58" fmla="*/ 193 w 487"/>
              <a:gd name="T59" fmla="*/ 36 h 444"/>
              <a:gd name="T60" fmla="*/ 151 w 487"/>
              <a:gd name="T61" fmla="*/ 79 h 444"/>
              <a:gd name="T62" fmla="*/ 97 w 487"/>
              <a:gd name="T63" fmla="*/ 120 h 444"/>
              <a:gd name="T64" fmla="*/ 9 w 487"/>
              <a:gd name="T65" fmla="*/ 209 h 444"/>
              <a:gd name="T66" fmla="*/ 23 w 487"/>
              <a:gd name="T67" fmla="*/ 223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7" h="444">
                <a:moveTo>
                  <a:pt x="23" y="223"/>
                </a:moveTo>
                <a:cubicBezTo>
                  <a:pt x="40" y="202"/>
                  <a:pt x="57" y="181"/>
                  <a:pt x="77" y="161"/>
                </a:cubicBezTo>
                <a:cubicBezTo>
                  <a:pt x="98" y="141"/>
                  <a:pt x="124" y="126"/>
                  <a:pt x="147" y="109"/>
                </a:cubicBezTo>
                <a:cubicBezTo>
                  <a:pt x="166" y="94"/>
                  <a:pt x="184" y="76"/>
                  <a:pt x="201" y="58"/>
                </a:cubicBezTo>
                <a:cubicBezTo>
                  <a:pt x="209" y="50"/>
                  <a:pt x="214" y="40"/>
                  <a:pt x="220" y="30"/>
                </a:cubicBezTo>
                <a:cubicBezTo>
                  <a:pt x="228" y="16"/>
                  <a:pt x="249" y="30"/>
                  <a:pt x="258" y="33"/>
                </a:cubicBezTo>
                <a:cubicBezTo>
                  <a:pt x="283" y="44"/>
                  <a:pt x="309" y="51"/>
                  <a:pt x="334" y="61"/>
                </a:cubicBezTo>
                <a:cubicBezTo>
                  <a:pt x="359" y="72"/>
                  <a:pt x="382" y="86"/>
                  <a:pt x="403" y="101"/>
                </a:cubicBezTo>
                <a:cubicBezTo>
                  <a:pt x="424" y="117"/>
                  <a:pt x="442" y="135"/>
                  <a:pt x="453" y="159"/>
                </a:cubicBezTo>
                <a:cubicBezTo>
                  <a:pt x="467" y="186"/>
                  <a:pt x="464" y="226"/>
                  <a:pt x="456" y="254"/>
                </a:cubicBezTo>
                <a:cubicBezTo>
                  <a:pt x="448" y="279"/>
                  <a:pt x="427" y="297"/>
                  <a:pt x="408" y="313"/>
                </a:cubicBezTo>
                <a:cubicBezTo>
                  <a:pt x="387" y="331"/>
                  <a:pt x="364" y="345"/>
                  <a:pt x="340" y="357"/>
                </a:cubicBezTo>
                <a:cubicBezTo>
                  <a:pt x="289" y="382"/>
                  <a:pt x="233" y="395"/>
                  <a:pt x="178" y="406"/>
                </a:cubicBezTo>
                <a:cubicBezTo>
                  <a:pt x="147" y="413"/>
                  <a:pt x="115" y="418"/>
                  <a:pt x="83" y="422"/>
                </a:cubicBezTo>
                <a:cubicBezTo>
                  <a:pt x="68" y="423"/>
                  <a:pt x="53" y="424"/>
                  <a:pt x="38" y="424"/>
                </a:cubicBezTo>
                <a:cubicBezTo>
                  <a:pt x="20" y="424"/>
                  <a:pt x="23" y="406"/>
                  <a:pt x="22" y="392"/>
                </a:cubicBezTo>
                <a:cubicBezTo>
                  <a:pt x="16" y="331"/>
                  <a:pt x="33" y="270"/>
                  <a:pt x="30" y="209"/>
                </a:cubicBezTo>
                <a:cubicBezTo>
                  <a:pt x="29" y="196"/>
                  <a:pt x="9" y="196"/>
                  <a:pt x="10" y="209"/>
                </a:cubicBezTo>
                <a:cubicBezTo>
                  <a:pt x="11" y="237"/>
                  <a:pt x="6" y="265"/>
                  <a:pt x="4" y="293"/>
                </a:cubicBezTo>
                <a:cubicBezTo>
                  <a:pt x="2" y="326"/>
                  <a:pt x="0" y="360"/>
                  <a:pt x="2" y="392"/>
                </a:cubicBezTo>
                <a:cubicBezTo>
                  <a:pt x="2" y="408"/>
                  <a:pt x="3" y="428"/>
                  <a:pt x="15" y="439"/>
                </a:cubicBezTo>
                <a:cubicBezTo>
                  <a:pt x="22" y="444"/>
                  <a:pt x="30" y="444"/>
                  <a:pt x="38" y="444"/>
                </a:cubicBezTo>
                <a:cubicBezTo>
                  <a:pt x="56" y="444"/>
                  <a:pt x="73" y="443"/>
                  <a:pt x="91" y="441"/>
                </a:cubicBezTo>
                <a:cubicBezTo>
                  <a:pt x="148" y="435"/>
                  <a:pt x="206" y="423"/>
                  <a:pt x="262" y="407"/>
                </a:cubicBezTo>
                <a:cubicBezTo>
                  <a:pt x="313" y="393"/>
                  <a:pt x="362" y="372"/>
                  <a:pt x="405" y="341"/>
                </a:cubicBezTo>
                <a:cubicBezTo>
                  <a:pt x="445" y="312"/>
                  <a:pt x="475" y="279"/>
                  <a:pt x="481" y="229"/>
                </a:cubicBezTo>
                <a:cubicBezTo>
                  <a:pt x="487" y="178"/>
                  <a:pt x="471" y="136"/>
                  <a:pt x="434" y="101"/>
                </a:cubicBezTo>
                <a:cubicBezTo>
                  <a:pt x="395" y="65"/>
                  <a:pt x="346" y="43"/>
                  <a:pt x="297" y="26"/>
                </a:cubicBezTo>
                <a:cubicBezTo>
                  <a:pt x="277" y="19"/>
                  <a:pt x="255" y="7"/>
                  <a:pt x="234" y="4"/>
                </a:cubicBezTo>
                <a:cubicBezTo>
                  <a:pt x="211" y="0"/>
                  <a:pt x="203" y="20"/>
                  <a:pt x="193" y="36"/>
                </a:cubicBezTo>
                <a:cubicBezTo>
                  <a:pt x="183" y="53"/>
                  <a:pt x="164" y="65"/>
                  <a:pt x="151" y="79"/>
                </a:cubicBezTo>
                <a:cubicBezTo>
                  <a:pt x="135" y="95"/>
                  <a:pt x="115" y="107"/>
                  <a:pt x="97" y="120"/>
                </a:cubicBezTo>
                <a:cubicBezTo>
                  <a:pt x="62" y="144"/>
                  <a:pt x="35" y="176"/>
                  <a:pt x="9" y="209"/>
                </a:cubicBezTo>
                <a:cubicBezTo>
                  <a:pt x="0" y="219"/>
                  <a:pt x="15" y="233"/>
                  <a:pt x="23" y="223"/>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6" name="Freeform 17"/>
          <p:cNvSpPr>
            <a:spLocks/>
          </p:cNvSpPr>
          <p:nvPr/>
        </p:nvSpPr>
        <p:spPr bwMode="auto">
          <a:xfrm>
            <a:off x="11317288" y="9196388"/>
            <a:ext cx="2682875" cy="2016125"/>
          </a:xfrm>
          <a:custGeom>
            <a:avLst/>
            <a:gdLst>
              <a:gd name="T0" fmla="*/ 2 w 453"/>
              <a:gd name="T1" fmla="*/ 219 h 340"/>
              <a:gd name="T2" fmla="*/ 5 w 453"/>
              <a:gd name="T3" fmla="*/ 288 h 340"/>
              <a:gd name="T4" fmla="*/ 4 w 453"/>
              <a:gd name="T5" fmla="*/ 329 h 340"/>
              <a:gd name="T6" fmla="*/ 51 w 453"/>
              <a:gd name="T7" fmla="*/ 335 h 340"/>
              <a:gd name="T8" fmla="*/ 99 w 453"/>
              <a:gd name="T9" fmla="*/ 333 h 340"/>
              <a:gd name="T10" fmla="*/ 226 w 453"/>
              <a:gd name="T11" fmla="*/ 303 h 340"/>
              <a:gd name="T12" fmla="*/ 290 w 453"/>
              <a:gd name="T13" fmla="*/ 276 h 340"/>
              <a:gd name="T14" fmla="*/ 340 w 453"/>
              <a:gd name="T15" fmla="*/ 252 h 340"/>
              <a:gd name="T16" fmla="*/ 438 w 453"/>
              <a:gd name="T17" fmla="*/ 162 h 340"/>
              <a:gd name="T18" fmla="*/ 452 w 453"/>
              <a:gd name="T19" fmla="*/ 81 h 340"/>
              <a:gd name="T20" fmla="*/ 451 w 453"/>
              <a:gd name="T21" fmla="*/ 0 h 340"/>
              <a:gd name="T22" fmla="*/ 445 w 453"/>
              <a:gd name="T23" fmla="*/ 25 h 340"/>
              <a:gd name="T24" fmla="*/ 423 w 453"/>
              <a:gd name="T25" fmla="*/ 62 h 340"/>
              <a:gd name="T26" fmla="*/ 391 w 453"/>
              <a:gd name="T27" fmla="*/ 101 h 340"/>
              <a:gd name="T28" fmla="*/ 279 w 453"/>
              <a:gd name="T29" fmla="*/ 165 h 340"/>
              <a:gd name="T30" fmla="*/ 132 w 453"/>
              <a:gd name="T31" fmla="*/ 198 h 340"/>
              <a:gd name="T32" fmla="*/ 20 w 453"/>
              <a:gd name="T33" fmla="*/ 212 h 340"/>
              <a:gd name="T34" fmla="*/ 2 w 453"/>
              <a:gd name="T35" fmla="*/ 2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 h="340">
                <a:moveTo>
                  <a:pt x="2" y="219"/>
                </a:moveTo>
                <a:cubicBezTo>
                  <a:pt x="1" y="245"/>
                  <a:pt x="5" y="262"/>
                  <a:pt x="5" y="288"/>
                </a:cubicBezTo>
                <a:cubicBezTo>
                  <a:pt x="5" y="297"/>
                  <a:pt x="0" y="321"/>
                  <a:pt x="4" y="329"/>
                </a:cubicBezTo>
                <a:cubicBezTo>
                  <a:pt x="9" y="340"/>
                  <a:pt x="39" y="335"/>
                  <a:pt x="51" y="335"/>
                </a:cubicBezTo>
                <a:cubicBezTo>
                  <a:pt x="67" y="335"/>
                  <a:pt x="83" y="335"/>
                  <a:pt x="99" y="333"/>
                </a:cubicBezTo>
                <a:cubicBezTo>
                  <a:pt x="142" y="327"/>
                  <a:pt x="185" y="317"/>
                  <a:pt x="226" y="303"/>
                </a:cubicBezTo>
                <a:cubicBezTo>
                  <a:pt x="248" y="295"/>
                  <a:pt x="269" y="286"/>
                  <a:pt x="290" y="276"/>
                </a:cubicBezTo>
                <a:cubicBezTo>
                  <a:pt x="306" y="268"/>
                  <a:pt x="324" y="261"/>
                  <a:pt x="340" y="252"/>
                </a:cubicBezTo>
                <a:cubicBezTo>
                  <a:pt x="377" y="229"/>
                  <a:pt x="421" y="205"/>
                  <a:pt x="438" y="162"/>
                </a:cubicBezTo>
                <a:cubicBezTo>
                  <a:pt x="448" y="136"/>
                  <a:pt x="450" y="108"/>
                  <a:pt x="452" y="81"/>
                </a:cubicBezTo>
                <a:cubicBezTo>
                  <a:pt x="453" y="56"/>
                  <a:pt x="452" y="24"/>
                  <a:pt x="451" y="0"/>
                </a:cubicBezTo>
                <a:cubicBezTo>
                  <a:pt x="445" y="4"/>
                  <a:pt x="447" y="18"/>
                  <a:pt x="445" y="25"/>
                </a:cubicBezTo>
                <a:cubicBezTo>
                  <a:pt x="438" y="38"/>
                  <a:pt x="430" y="50"/>
                  <a:pt x="423" y="62"/>
                </a:cubicBezTo>
                <a:cubicBezTo>
                  <a:pt x="414" y="77"/>
                  <a:pt x="403" y="89"/>
                  <a:pt x="391" y="101"/>
                </a:cubicBezTo>
                <a:cubicBezTo>
                  <a:pt x="360" y="131"/>
                  <a:pt x="319" y="149"/>
                  <a:pt x="279" y="165"/>
                </a:cubicBezTo>
                <a:cubicBezTo>
                  <a:pt x="232" y="183"/>
                  <a:pt x="181" y="188"/>
                  <a:pt x="132" y="198"/>
                </a:cubicBezTo>
                <a:cubicBezTo>
                  <a:pt x="91" y="206"/>
                  <a:pt x="62" y="212"/>
                  <a:pt x="20" y="212"/>
                </a:cubicBezTo>
                <a:cubicBezTo>
                  <a:pt x="19" y="212"/>
                  <a:pt x="2" y="215"/>
                  <a:pt x="2" y="215"/>
                </a:cubicBezTo>
              </a:path>
            </a:pathLst>
          </a:custGeom>
          <a:solidFill>
            <a:srgbClr val="AA881A"/>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7" name="Freeform 18"/>
          <p:cNvSpPr>
            <a:spLocks/>
          </p:cNvSpPr>
          <p:nvPr/>
        </p:nvSpPr>
        <p:spPr bwMode="auto">
          <a:xfrm>
            <a:off x="11234738" y="9113838"/>
            <a:ext cx="2870200" cy="2133600"/>
          </a:xfrm>
          <a:custGeom>
            <a:avLst/>
            <a:gdLst>
              <a:gd name="T0" fmla="*/ 6 w 485"/>
              <a:gd name="T1" fmla="*/ 233 h 360"/>
              <a:gd name="T2" fmla="*/ 8 w 485"/>
              <a:gd name="T3" fmla="*/ 287 h 360"/>
              <a:gd name="T4" fmla="*/ 6 w 485"/>
              <a:gd name="T5" fmla="*/ 331 h 360"/>
              <a:gd name="T6" fmla="*/ 45 w 485"/>
              <a:gd name="T7" fmla="*/ 360 h 360"/>
              <a:gd name="T8" fmla="*/ 268 w 485"/>
              <a:gd name="T9" fmla="*/ 317 h 360"/>
              <a:gd name="T10" fmla="*/ 438 w 485"/>
              <a:gd name="T11" fmla="*/ 216 h 360"/>
              <a:gd name="T12" fmla="*/ 475 w 485"/>
              <a:gd name="T13" fmla="*/ 14 h 360"/>
              <a:gd name="T14" fmla="*/ 458 w 485"/>
              <a:gd name="T15" fmla="*/ 7 h 360"/>
              <a:gd name="T16" fmla="*/ 451 w 485"/>
              <a:gd name="T17" fmla="*/ 23 h 360"/>
              <a:gd name="T18" fmla="*/ 439 w 485"/>
              <a:gd name="T19" fmla="*/ 53 h 360"/>
              <a:gd name="T20" fmla="*/ 398 w 485"/>
              <a:gd name="T21" fmla="*/ 107 h 360"/>
              <a:gd name="T22" fmla="*/ 270 w 485"/>
              <a:gd name="T23" fmla="*/ 176 h 360"/>
              <a:gd name="T24" fmla="*/ 129 w 485"/>
              <a:gd name="T25" fmla="*/ 205 h 360"/>
              <a:gd name="T26" fmla="*/ 13 w 485"/>
              <a:gd name="T27" fmla="*/ 219 h 360"/>
              <a:gd name="T28" fmla="*/ 18 w 485"/>
              <a:gd name="T29" fmla="*/ 238 h 360"/>
              <a:gd name="T30" fmla="*/ 63 w 485"/>
              <a:gd name="T31" fmla="*/ 235 h 360"/>
              <a:gd name="T32" fmla="*/ 134 w 485"/>
              <a:gd name="T33" fmla="*/ 224 h 360"/>
              <a:gd name="T34" fmla="*/ 289 w 485"/>
              <a:gd name="T35" fmla="*/ 191 h 360"/>
              <a:gd name="T36" fmla="*/ 407 w 485"/>
              <a:gd name="T37" fmla="*/ 126 h 360"/>
              <a:gd name="T38" fmla="*/ 449 w 485"/>
              <a:gd name="T39" fmla="*/ 75 h 360"/>
              <a:gd name="T40" fmla="*/ 467 w 485"/>
              <a:gd name="T41" fmla="*/ 44 h 360"/>
              <a:gd name="T42" fmla="*/ 472 w 485"/>
              <a:gd name="T43" fmla="*/ 21 h 360"/>
              <a:gd name="T44" fmla="*/ 455 w 485"/>
              <a:gd name="T45" fmla="*/ 14 h 360"/>
              <a:gd name="T46" fmla="*/ 427 w 485"/>
              <a:gd name="T47" fmla="*/ 198 h 360"/>
              <a:gd name="T48" fmla="*/ 280 w 485"/>
              <a:gd name="T49" fmla="*/ 290 h 360"/>
              <a:gd name="T50" fmla="*/ 72 w 485"/>
              <a:gd name="T51" fmla="*/ 339 h 360"/>
              <a:gd name="T52" fmla="*/ 41 w 485"/>
              <a:gd name="T53" fmla="*/ 340 h 360"/>
              <a:gd name="T54" fmla="*/ 27 w 485"/>
              <a:gd name="T55" fmla="*/ 320 h 360"/>
              <a:gd name="T56" fmla="*/ 26 w 485"/>
              <a:gd name="T57" fmla="*/ 233 h 360"/>
              <a:gd name="T58" fmla="*/ 6 w 485"/>
              <a:gd name="T59" fmla="*/ 23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360">
                <a:moveTo>
                  <a:pt x="6" y="233"/>
                </a:moveTo>
                <a:cubicBezTo>
                  <a:pt x="5" y="251"/>
                  <a:pt x="7" y="269"/>
                  <a:pt x="8" y="287"/>
                </a:cubicBezTo>
                <a:cubicBezTo>
                  <a:pt x="9" y="302"/>
                  <a:pt x="7" y="316"/>
                  <a:pt x="6" y="331"/>
                </a:cubicBezTo>
                <a:cubicBezTo>
                  <a:pt x="5" y="356"/>
                  <a:pt x="24" y="360"/>
                  <a:pt x="45" y="360"/>
                </a:cubicBezTo>
                <a:cubicBezTo>
                  <a:pt x="123" y="358"/>
                  <a:pt x="196" y="345"/>
                  <a:pt x="268" y="317"/>
                </a:cubicBezTo>
                <a:cubicBezTo>
                  <a:pt x="327" y="293"/>
                  <a:pt x="394" y="264"/>
                  <a:pt x="438" y="216"/>
                </a:cubicBezTo>
                <a:cubicBezTo>
                  <a:pt x="485" y="165"/>
                  <a:pt x="478" y="78"/>
                  <a:pt x="475" y="14"/>
                </a:cubicBezTo>
                <a:cubicBezTo>
                  <a:pt x="474" y="6"/>
                  <a:pt x="464" y="0"/>
                  <a:pt x="458" y="7"/>
                </a:cubicBezTo>
                <a:cubicBezTo>
                  <a:pt x="454" y="12"/>
                  <a:pt x="452" y="16"/>
                  <a:pt x="451" y="23"/>
                </a:cubicBezTo>
                <a:cubicBezTo>
                  <a:pt x="449" y="34"/>
                  <a:pt x="445" y="43"/>
                  <a:pt x="439" y="53"/>
                </a:cubicBezTo>
                <a:cubicBezTo>
                  <a:pt x="427" y="73"/>
                  <a:pt x="414" y="91"/>
                  <a:pt x="398" y="107"/>
                </a:cubicBezTo>
                <a:cubicBezTo>
                  <a:pt x="364" y="141"/>
                  <a:pt x="315" y="162"/>
                  <a:pt x="270" y="176"/>
                </a:cubicBezTo>
                <a:cubicBezTo>
                  <a:pt x="224" y="191"/>
                  <a:pt x="176" y="196"/>
                  <a:pt x="129" y="205"/>
                </a:cubicBezTo>
                <a:cubicBezTo>
                  <a:pt x="90" y="213"/>
                  <a:pt x="52" y="212"/>
                  <a:pt x="13" y="219"/>
                </a:cubicBezTo>
                <a:cubicBezTo>
                  <a:pt x="0" y="221"/>
                  <a:pt x="6" y="240"/>
                  <a:pt x="18" y="238"/>
                </a:cubicBezTo>
                <a:cubicBezTo>
                  <a:pt x="33" y="236"/>
                  <a:pt x="48" y="236"/>
                  <a:pt x="63" y="235"/>
                </a:cubicBezTo>
                <a:cubicBezTo>
                  <a:pt x="87" y="233"/>
                  <a:pt x="111" y="229"/>
                  <a:pt x="134" y="224"/>
                </a:cubicBezTo>
                <a:cubicBezTo>
                  <a:pt x="186" y="214"/>
                  <a:pt x="239" y="208"/>
                  <a:pt x="289" y="191"/>
                </a:cubicBezTo>
                <a:cubicBezTo>
                  <a:pt x="331" y="176"/>
                  <a:pt x="374" y="156"/>
                  <a:pt x="407" y="126"/>
                </a:cubicBezTo>
                <a:cubicBezTo>
                  <a:pt x="424" y="111"/>
                  <a:pt x="438" y="94"/>
                  <a:pt x="449" y="75"/>
                </a:cubicBezTo>
                <a:cubicBezTo>
                  <a:pt x="455" y="65"/>
                  <a:pt x="462" y="54"/>
                  <a:pt x="467" y="44"/>
                </a:cubicBezTo>
                <a:cubicBezTo>
                  <a:pt x="470" y="37"/>
                  <a:pt x="468" y="26"/>
                  <a:pt x="472" y="21"/>
                </a:cubicBezTo>
                <a:cubicBezTo>
                  <a:pt x="466" y="19"/>
                  <a:pt x="461" y="16"/>
                  <a:pt x="455" y="14"/>
                </a:cubicBezTo>
                <a:cubicBezTo>
                  <a:pt x="458" y="72"/>
                  <a:pt x="465" y="149"/>
                  <a:pt x="427" y="198"/>
                </a:cubicBezTo>
                <a:cubicBezTo>
                  <a:pt x="393" y="243"/>
                  <a:pt x="330" y="267"/>
                  <a:pt x="280" y="290"/>
                </a:cubicBezTo>
                <a:cubicBezTo>
                  <a:pt x="216" y="319"/>
                  <a:pt x="142" y="339"/>
                  <a:pt x="72" y="339"/>
                </a:cubicBezTo>
                <a:cubicBezTo>
                  <a:pt x="61" y="339"/>
                  <a:pt x="51" y="340"/>
                  <a:pt x="41" y="340"/>
                </a:cubicBezTo>
                <a:cubicBezTo>
                  <a:pt x="24" y="340"/>
                  <a:pt x="25" y="335"/>
                  <a:pt x="27" y="320"/>
                </a:cubicBezTo>
                <a:cubicBezTo>
                  <a:pt x="30" y="291"/>
                  <a:pt x="25" y="262"/>
                  <a:pt x="26" y="233"/>
                </a:cubicBezTo>
                <a:cubicBezTo>
                  <a:pt x="26" y="220"/>
                  <a:pt x="6" y="220"/>
                  <a:pt x="6" y="233"/>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8" name="Freeform 19"/>
          <p:cNvSpPr>
            <a:spLocks/>
          </p:cNvSpPr>
          <p:nvPr/>
        </p:nvSpPr>
        <p:spPr bwMode="auto">
          <a:xfrm>
            <a:off x="11358563" y="9132888"/>
            <a:ext cx="66675" cy="34925"/>
          </a:xfrm>
          <a:custGeom>
            <a:avLst/>
            <a:gdLst>
              <a:gd name="T0" fmla="*/ 2 w 21"/>
              <a:gd name="T1" fmla="*/ 11 h 11"/>
              <a:gd name="T2" fmla="*/ 21 w 21"/>
              <a:gd name="T3" fmla="*/ 7 h 11"/>
              <a:gd name="T4" fmla="*/ 19 w 21"/>
              <a:gd name="T5" fmla="*/ 0 h 11"/>
              <a:gd name="T6" fmla="*/ 0 w 21"/>
              <a:gd name="T7" fmla="*/ 4 h 11"/>
              <a:gd name="T8" fmla="*/ 2 w 21"/>
              <a:gd name="T9" fmla="*/ 11 h 11"/>
            </a:gdLst>
            <a:ahLst/>
            <a:cxnLst>
              <a:cxn ang="0">
                <a:pos x="T0" y="T1"/>
              </a:cxn>
              <a:cxn ang="0">
                <a:pos x="T2" y="T3"/>
              </a:cxn>
              <a:cxn ang="0">
                <a:pos x="T4" y="T5"/>
              </a:cxn>
              <a:cxn ang="0">
                <a:pos x="T6" y="T7"/>
              </a:cxn>
              <a:cxn ang="0">
                <a:pos x="T8" y="T9"/>
              </a:cxn>
            </a:cxnLst>
            <a:rect l="0" t="0" r="r" b="b"/>
            <a:pathLst>
              <a:path w="21" h="11">
                <a:moveTo>
                  <a:pt x="2" y="11"/>
                </a:moveTo>
                <a:lnTo>
                  <a:pt x="21" y="7"/>
                </a:lnTo>
                <a:lnTo>
                  <a:pt x="19" y="0"/>
                </a:lnTo>
                <a:lnTo>
                  <a:pt x="0" y="4"/>
                </a:lnTo>
                <a:lnTo>
                  <a:pt x="2" y="11"/>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29" name="Freeform 20"/>
          <p:cNvSpPr>
            <a:spLocks/>
          </p:cNvSpPr>
          <p:nvPr/>
        </p:nvSpPr>
        <p:spPr bwMode="auto">
          <a:xfrm>
            <a:off x="11358563" y="9132888"/>
            <a:ext cx="66675" cy="34925"/>
          </a:xfrm>
          <a:custGeom>
            <a:avLst/>
            <a:gdLst>
              <a:gd name="T0" fmla="*/ 2 w 21"/>
              <a:gd name="T1" fmla="*/ 11 h 11"/>
              <a:gd name="T2" fmla="*/ 21 w 21"/>
              <a:gd name="T3" fmla="*/ 7 h 11"/>
              <a:gd name="T4" fmla="*/ 19 w 21"/>
              <a:gd name="T5" fmla="*/ 0 h 11"/>
              <a:gd name="T6" fmla="*/ 0 w 21"/>
              <a:gd name="T7" fmla="*/ 4 h 11"/>
            </a:gdLst>
            <a:ahLst/>
            <a:cxnLst>
              <a:cxn ang="0">
                <a:pos x="T0" y="T1"/>
              </a:cxn>
              <a:cxn ang="0">
                <a:pos x="T2" y="T3"/>
              </a:cxn>
              <a:cxn ang="0">
                <a:pos x="T4" y="T5"/>
              </a:cxn>
              <a:cxn ang="0">
                <a:pos x="T6" y="T7"/>
              </a:cxn>
            </a:cxnLst>
            <a:rect l="0" t="0" r="r" b="b"/>
            <a:pathLst>
              <a:path w="21" h="11">
                <a:moveTo>
                  <a:pt x="2" y="11"/>
                </a:moveTo>
                <a:lnTo>
                  <a:pt x="21" y="7"/>
                </a:lnTo>
                <a:lnTo>
                  <a:pt x="19" y="0"/>
                </a:lnTo>
                <a:lnTo>
                  <a:pt x="0" y="4"/>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0" name="Freeform 21"/>
          <p:cNvSpPr>
            <a:spLocks noEditPoints="1"/>
          </p:cNvSpPr>
          <p:nvPr/>
        </p:nvSpPr>
        <p:spPr bwMode="auto">
          <a:xfrm>
            <a:off x="11533188" y="8653463"/>
            <a:ext cx="2120900" cy="479425"/>
          </a:xfrm>
          <a:custGeom>
            <a:avLst/>
            <a:gdLst>
              <a:gd name="T0" fmla="*/ 633 w 668"/>
              <a:gd name="T1" fmla="*/ 15 h 151"/>
              <a:gd name="T2" fmla="*/ 668 w 668"/>
              <a:gd name="T3" fmla="*/ 7 h 151"/>
              <a:gd name="T4" fmla="*/ 667 w 668"/>
              <a:gd name="T5" fmla="*/ 0 h 151"/>
              <a:gd name="T6" fmla="*/ 631 w 668"/>
              <a:gd name="T7" fmla="*/ 7 h 151"/>
              <a:gd name="T8" fmla="*/ 633 w 668"/>
              <a:gd name="T9" fmla="*/ 15 h 151"/>
              <a:gd name="T10" fmla="*/ 562 w 668"/>
              <a:gd name="T11" fmla="*/ 30 h 151"/>
              <a:gd name="T12" fmla="*/ 598 w 668"/>
              <a:gd name="T13" fmla="*/ 22 h 151"/>
              <a:gd name="T14" fmla="*/ 596 w 668"/>
              <a:gd name="T15" fmla="*/ 15 h 151"/>
              <a:gd name="T16" fmla="*/ 562 w 668"/>
              <a:gd name="T17" fmla="*/ 22 h 151"/>
              <a:gd name="T18" fmla="*/ 562 w 668"/>
              <a:gd name="T19" fmla="*/ 30 h 151"/>
              <a:gd name="T20" fmla="*/ 493 w 668"/>
              <a:gd name="T21" fmla="*/ 45 h 151"/>
              <a:gd name="T22" fmla="*/ 529 w 668"/>
              <a:gd name="T23" fmla="*/ 37 h 151"/>
              <a:gd name="T24" fmla="*/ 527 w 668"/>
              <a:gd name="T25" fmla="*/ 30 h 151"/>
              <a:gd name="T26" fmla="*/ 491 w 668"/>
              <a:gd name="T27" fmla="*/ 37 h 151"/>
              <a:gd name="T28" fmla="*/ 493 w 668"/>
              <a:gd name="T29" fmla="*/ 45 h 151"/>
              <a:gd name="T30" fmla="*/ 423 w 668"/>
              <a:gd name="T31" fmla="*/ 60 h 151"/>
              <a:gd name="T32" fmla="*/ 458 w 668"/>
              <a:gd name="T33" fmla="*/ 52 h 151"/>
              <a:gd name="T34" fmla="*/ 456 w 668"/>
              <a:gd name="T35" fmla="*/ 45 h 151"/>
              <a:gd name="T36" fmla="*/ 421 w 668"/>
              <a:gd name="T37" fmla="*/ 52 h 151"/>
              <a:gd name="T38" fmla="*/ 423 w 668"/>
              <a:gd name="T39" fmla="*/ 60 h 151"/>
              <a:gd name="T40" fmla="*/ 352 w 668"/>
              <a:gd name="T41" fmla="*/ 74 h 151"/>
              <a:gd name="T42" fmla="*/ 387 w 668"/>
              <a:gd name="T43" fmla="*/ 67 h 151"/>
              <a:gd name="T44" fmla="*/ 385 w 668"/>
              <a:gd name="T45" fmla="*/ 60 h 151"/>
              <a:gd name="T46" fmla="*/ 350 w 668"/>
              <a:gd name="T47" fmla="*/ 67 h 151"/>
              <a:gd name="T48" fmla="*/ 352 w 668"/>
              <a:gd name="T49" fmla="*/ 74 h 151"/>
              <a:gd name="T50" fmla="*/ 281 w 668"/>
              <a:gd name="T51" fmla="*/ 89 h 151"/>
              <a:gd name="T52" fmla="*/ 316 w 668"/>
              <a:gd name="T53" fmla="*/ 82 h 151"/>
              <a:gd name="T54" fmla="*/ 316 w 668"/>
              <a:gd name="T55" fmla="*/ 74 h 151"/>
              <a:gd name="T56" fmla="*/ 281 w 668"/>
              <a:gd name="T57" fmla="*/ 82 h 151"/>
              <a:gd name="T58" fmla="*/ 281 w 668"/>
              <a:gd name="T59" fmla="*/ 89 h 151"/>
              <a:gd name="T60" fmla="*/ 212 w 668"/>
              <a:gd name="T61" fmla="*/ 104 h 151"/>
              <a:gd name="T62" fmla="*/ 247 w 668"/>
              <a:gd name="T63" fmla="*/ 97 h 151"/>
              <a:gd name="T64" fmla="*/ 245 w 668"/>
              <a:gd name="T65" fmla="*/ 89 h 151"/>
              <a:gd name="T66" fmla="*/ 210 w 668"/>
              <a:gd name="T67" fmla="*/ 97 h 151"/>
              <a:gd name="T68" fmla="*/ 212 w 668"/>
              <a:gd name="T69" fmla="*/ 104 h 151"/>
              <a:gd name="T70" fmla="*/ 141 w 668"/>
              <a:gd name="T71" fmla="*/ 119 h 151"/>
              <a:gd name="T72" fmla="*/ 177 w 668"/>
              <a:gd name="T73" fmla="*/ 112 h 151"/>
              <a:gd name="T74" fmla="*/ 175 w 668"/>
              <a:gd name="T75" fmla="*/ 104 h 151"/>
              <a:gd name="T76" fmla="*/ 139 w 668"/>
              <a:gd name="T77" fmla="*/ 114 h 151"/>
              <a:gd name="T78" fmla="*/ 141 w 668"/>
              <a:gd name="T79" fmla="*/ 119 h 151"/>
              <a:gd name="T80" fmla="*/ 70 w 668"/>
              <a:gd name="T81" fmla="*/ 134 h 151"/>
              <a:gd name="T82" fmla="*/ 106 w 668"/>
              <a:gd name="T83" fmla="*/ 127 h 151"/>
              <a:gd name="T84" fmla="*/ 104 w 668"/>
              <a:gd name="T85" fmla="*/ 121 h 151"/>
              <a:gd name="T86" fmla="*/ 68 w 668"/>
              <a:gd name="T87" fmla="*/ 129 h 151"/>
              <a:gd name="T88" fmla="*/ 70 w 668"/>
              <a:gd name="T89" fmla="*/ 134 h 151"/>
              <a:gd name="T90" fmla="*/ 1 w 668"/>
              <a:gd name="T91" fmla="*/ 151 h 151"/>
              <a:gd name="T92" fmla="*/ 35 w 668"/>
              <a:gd name="T93" fmla="*/ 143 h 151"/>
              <a:gd name="T94" fmla="*/ 35 w 668"/>
              <a:gd name="T95" fmla="*/ 136 h 151"/>
              <a:gd name="T96" fmla="*/ 0 w 668"/>
              <a:gd name="T97" fmla="*/ 143 h 151"/>
              <a:gd name="T98" fmla="*/ 1 w 668"/>
              <a:gd name="T99"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8" h="151">
                <a:moveTo>
                  <a:pt x="633" y="15"/>
                </a:moveTo>
                <a:lnTo>
                  <a:pt x="668" y="7"/>
                </a:lnTo>
                <a:lnTo>
                  <a:pt x="667" y="0"/>
                </a:lnTo>
                <a:lnTo>
                  <a:pt x="631" y="7"/>
                </a:lnTo>
                <a:lnTo>
                  <a:pt x="633" y="15"/>
                </a:lnTo>
                <a:close/>
                <a:moveTo>
                  <a:pt x="562" y="30"/>
                </a:moveTo>
                <a:lnTo>
                  <a:pt x="598" y="22"/>
                </a:lnTo>
                <a:lnTo>
                  <a:pt x="596" y="15"/>
                </a:lnTo>
                <a:lnTo>
                  <a:pt x="562" y="22"/>
                </a:lnTo>
                <a:lnTo>
                  <a:pt x="562" y="30"/>
                </a:lnTo>
                <a:close/>
                <a:moveTo>
                  <a:pt x="493" y="45"/>
                </a:moveTo>
                <a:lnTo>
                  <a:pt x="529" y="37"/>
                </a:lnTo>
                <a:lnTo>
                  <a:pt x="527" y="30"/>
                </a:lnTo>
                <a:lnTo>
                  <a:pt x="491" y="37"/>
                </a:lnTo>
                <a:lnTo>
                  <a:pt x="493" y="45"/>
                </a:lnTo>
                <a:close/>
                <a:moveTo>
                  <a:pt x="423" y="60"/>
                </a:moveTo>
                <a:lnTo>
                  <a:pt x="458" y="52"/>
                </a:lnTo>
                <a:lnTo>
                  <a:pt x="456" y="45"/>
                </a:lnTo>
                <a:lnTo>
                  <a:pt x="421" y="52"/>
                </a:lnTo>
                <a:lnTo>
                  <a:pt x="423" y="60"/>
                </a:lnTo>
                <a:close/>
                <a:moveTo>
                  <a:pt x="352" y="74"/>
                </a:moveTo>
                <a:lnTo>
                  <a:pt x="387" y="67"/>
                </a:lnTo>
                <a:lnTo>
                  <a:pt x="385" y="60"/>
                </a:lnTo>
                <a:lnTo>
                  <a:pt x="350" y="67"/>
                </a:lnTo>
                <a:lnTo>
                  <a:pt x="352" y="74"/>
                </a:lnTo>
                <a:close/>
                <a:moveTo>
                  <a:pt x="281" y="89"/>
                </a:moveTo>
                <a:lnTo>
                  <a:pt x="316" y="82"/>
                </a:lnTo>
                <a:lnTo>
                  <a:pt x="316" y="74"/>
                </a:lnTo>
                <a:lnTo>
                  <a:pt x="281" y="82"/>
                </a:lnTo>
                <a:lnTo>
                  <a:pt x="281" y="89"/>
                </a:lnTo>
                <a:close/>
                <a:moveTo>
                  <a:pt x="212" y="104"/>
                </a:moveTo>
                <a:lnTo>
                  <a:pt x="247" y="97"/>
                </a:lnTo>
                <a:lnTo>
                  <a:pt x="245" y="89"/>
                </a:lnTo>
                <a:lnTo>
                  <a:pt x="210" y="97"/>
                </a:lnTo>
                <a:lnTo>
                  <a:pt x="212" y="104"/>
                </a:lnTo>
                <a:close/>
                <a:moveTo>
                  <a:pt x="141" y="119"/>
                </a:moveTo>
                <a:lnTo>
                  <a:pt x="177" y="112"/>
                </a:lnTo>
                <a:lnTo>
                  <a:pt x="175" y="104"/>
                </a:lnTo>
                <a:lnTo>
                  <a:pt x="139" y="114"/>
                </a:lnTo>
                <a:lnTo>
                  <a:pt x="141" y="119"/>
                </a:lnTo>
                <a:close/>
                <a:moveTo>
                  <a:pt x="70" y="134"/>
                </a:moveTo>
                <a:lnTo>
                  <a:pt x="106" y="127"/>
                </a:lnTo>
                <a:lnTo>
                  <a:pt x="104" y="121"/>
                </a:lnTo>
                <a:lnTo>
                  <a:pt x="68" y="129"/>
                </a:lnTo>
                <a:lnTo>
                  <a:pt x="70" y="134"/>
                </a:lnTo>
                <a:close/>
                <a:moveTo>
                  <a:pt x="1" y="151"/>
                </a:moveTo>
                <a:lnTo>
                  <a:pt x="35" y="143"/>
                </a:lnTo>
                <a:lnTo>
                  <a:pt x="35" y="136"/>
                </a:lnTo>
                <a:lnTo>
                  <a:pt x="0" y="143"/>
                </a:lnTo>
                <a:lnTo>
                  <a:pt x="1" y="151"/>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1" name="Freeform 22"/>
          <p:cNvSpPr>
            <a:spLocks/>
          </p:cNvSpPr>
          <p:nvPr/>
        </p:nvSpPr>
        <p:spPr bwMode="auto">
          <a:xfrm>
            <a:off x="13762038" y="8618538"/>
            <a:ext cx="66675" cy="34925"/>
          </a:xfrm>
          <a:custGeom>
            <a:avLst/>
            <a:gdLst>
              <a:gd name="T0" fmla="*/ 2 w 21"/>
              <a:gd name="T1" fmla="*/ 11 h 11"/>
              <a:gd name="T2" fmla="*/ 21 w 21"/>
              <a:gd name="T3" fmla="*/ 7 h 11"/>
              <a:gd name="T4" fmla="*/ 19 w 21"/>
              <a:gd name="T5" fmla="*/ 0 h 11"/>
              <a:gd name="T6" fmla="*/ 0 w 21"/>
              <a:gd name="T7" fmla="*/ 3 h 11"/>
              <a:gd name="T8" fmla="*/ 2 w 21"/>
              <a:gd name="T9" fmla="*/ 11 h 11"/>
            </a:gdLst>
            <a:ahLst/>
            <a:cxnLst>
              <a:cxn ang="0">
                <a:pos x="T0" y="T1"/>
              </a:cxn>
              <a:cxn ang="0">
                <a:pos x="T2" y="T3"/>
              </a:cxn>
              <a:cxn ang="0">
                <a:pos x="T4" y="T5"/>
              </a:cxn>
              <a:cxn ang="0">
                <a:pos x="T6" y="T7"/>
              </a:cxn>
              <a:cxn ang="0">
                <a:pos x="T8" y="T9"/>
              </a:cxn>
            </a:cxnLst>
            <a:rect l="0" t="0" r="r" b="b"/>
            <a:pathLst>
              <a:path w="21" h="11">
                <a:moveTo>
                  <a:pt x="2" y="11"/>
                </a:moveTo>
                <a:lnTo>
                  <a:pt x="21" y="7"/>
                </a:lnTo>
                <a:lnTo>
                  <a:pt x="19" y="0"/>
                </a:lnTo>
                <a:lnTo>
                  <a:pt x="0" y="3"/>
                </a:lnTo>
                <a:lnTo>
                  <a:pt x="2" y="11"/>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2" name="Freeform 23"/>
          <p:cNvSpPr>
            <a:spLocks/>
          </p:cNvSpPr>
          <p:nvPr/>
        </p:nvSpPr>
        <p:spPr bwMode="auto">
          <a:xfrm>
            <a:off x="13762038" y="8618538"/>
            <a:ext cx="66675" cy="34925"/>
          </a:xfrm>
          <a:custGeom>
            <a:avLst/>
            <a:gdLst>
              <a:gd name="T0" fmla="*/ 2 w 21"/>
              <a:gd name="T1" fmla="*/ 11 h 11"/>
              <a:gd name="T2" fmla="*/ 21 w 21"/>
              <a:gd name="T3" fmla="*/ 7 h 11"/>
              <a:gd name="T4" fmla="*/ 19 w 21"/>
              <a:gd name="T5" fmla="*/ 0 h 11"/>
              <a:gd name="T6" fmla="*/ 0 w 21"/>
              <a:gd name="T7" fmla="*/ 3 h 11"/>
            </a:gdLst>
            <a:ahLst/>
            <a:cxnLst>
              <a:cxn ang="0">
                <a:pos x="T0" y="T1"/>
              </a:cxn>
              <a:cxn ang="0">
                <a:pos x="T2" y="T3"/>
              </a:cxn>
              <a:cxn ang="0">
                <a:pos x="T4" y="T5"/>
              </a:cxn>
              <a:cxn ang="0">
                <a:pos x="T6" y="T7"/>
              </a:cxn>
            </a:cxnLst>
            <a:rect l="0" t="0" r="r" b="b"/>
            <a:pathLst>
              <a:path w="21" h="11">
                <a:moveTo>
                  <a:pt x="2" y="11"/>
                </a:moveTo>
                <a:lnTo>
                  <a:pt x="21" y="7"/>
                </a:lnTo>
                <a:lnTo>
                  <a:pt x="19" y="0"/>
                </a:lnTo>
                <a:lnTo>
                  <a:pt x="0" y="3"/>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3" name="Freeform 24"/>
          <p:cNvSpPr>
            <a:spLocks/>
          </p:cNvSpPr>
          <p:nvPr/>
        </p:nvSpPr>
        <p:spPr bwMode="auto">
          <a:xfrm>
            <a:off x="11358563" y="9145588"/>
            <a:ext cx="60325" cy="41275"/>
          </a:xfrm>
          <a:custGeom>
            <a:avLst/>
            <a:gdLst>
              <a:gd name="T0" fmla="*/ 0 w 19"/>
              <a:gd name="T1" fmla="*/ 7 h 13"/>
              <a:gd name="T2" fmla="*/ 17 w 19"/>
              <a:gd name="T3" fmla="*/ 13 h 13"/>
              <a:gd name="T4" fmla="*/ 19 w 19"/>
              <a:gd name="T5" fmla="*/ 7 h 13"/>
              <a:gd name="T6" fmla="*/ 2 w 19"/>
              <a:gd name="T7" fmla="*/ 0 h 13"/>
              <a:gd name="T8" fmla="*/ 0 w 19"/>
              <a:gd name="T9" fmla="*/ 7 h 13"/>
            </a:gdLst>
            <a:ahLst/>
            <a:cxnLst>
              <a:cxn ang="0">
                <a:pos x="T0" y="T1"/>
              </a:cxn>
              <a:cxn ang="0">
                <a:pos x="T2" y="T3"/>
              </a:cxn>
              <a:cxn ang="0">
                <a:pos x="T4" y="T5"/>
              </a:cxn>
              <a:cxn ang="0">
                <a:pos x="T6" y="T7"/>
              </a:cxn>
              <a:cxn ang="0">
                <a:pos x="T8" y="T9"/>
              </a:cxn>
            </a:cxnLst>
            <a:rect l="0" t="0" r="r" b="b"/>
            <a:pathLst>
              <a:path w="19" h="13">
                <a:moveTo>
                  <a:pt x="0" y="7"/>
                </a:moveTo>
                <a:lnTo>
                  <a:pt x="17" y="13"/>
                </a:lnTo>
                <a:lnTo>
                  <a:pt x="19" y="7"/>
                </a:lnTo>
                <a:lnTo>
                  <a:pt x="2" y="0"/>
                </a:lnTo>
                <a:lnTo>
                  <a:pt x="0" y="7"/>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4" name="Freeform 25"/>
          <p:cNvSpPr>
            <a:spLocks/>
          </p:cNvSpPr>
          <p:nvPr/>
        </p:nvSpPr>
        <p:spPr bwMode="auto">
          <a:xfrm>
            <a:off x="11358563" y="9145588"/>
            <a:ext cx="60325" cy="41275"/>
          </a:xfrm>
          <a:custGeom>
            <a:avLst/>
            <a:gdLst>
              <a:gd name="T0" fmla="*/ 0 w 19"/>
              <a:gd name="T1" fmla="*/ 7 h 13"/>
              <a:gd name="T2" fmla="*/ 17 w 19"/>
              <a:gd name="T3" fmla="*/ 13 h 13"/>
              <a:gd name="T4" fmla="*/ 19 w 19"/>
              <a:gd name="T5" fmla="*/ 7 h 13"/>
              <a:gd name="T6" fmla="*/ 2 w 19"/>
              <a:gd name="T7" fmla="*/ 0 h 13"/>
            </a:gdLst>
            <a:ahLst/>
            <a:cxnLst>
              <a:cxn ang="0">
                <a:pos x="T0" y="T1"/>
              </a:cxn>
              <a:cxn ang="0">
                <a:pos x="T2" y="T3"/>
              </a:cxn>
              <a:cxn ang="0">
                <a:pos x="T4" y="T5"/>
              </a:cxn>
              <a:cxn ang="0">
                <a:pos x="T6" y="T7"/>
              </a:cxn>
            </a:cxnLst>
            <a:rect l="0" t="0" r="r" b="b"/>
            <a:pathLst>
              <a:path w="19" h="13">
                <a:moveTo>
                  <a:pt x="0" y="7"/>
                </a:moveTo>
                <a:lnTo>
                  <a:pt x="17" y="13"/>
                </a:lnTo>
                <a:lnTo>
                  <a:pt x="19" y="7"/>
                </a:lnTo>
                <a:lnTo>
                  <a:pt x="2" y="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5" name="Freeform 26"/>
          <p:cNvSpPr>
            <a:spLocks noEditPoints="1"/>
          </p:cNvSpPr>
          <p:nvPr/>
        </p:nvSpPr>
        <p:spPr bwMode="auto">
          <a:xfrm>
            <a:off x="11526838" y="9215438"/>
            <a:ext cx="1673225" cy="723900"/>
          </a:xfrm>
          <a:custGeom>
            <a:avLst/>
            <a:gdLst>
              <a:gd name="T0" fmla="*/ 488 w 527"/>
              <a:gd name="T1" fmla="*/ 213 h 228"/>
              <a:gd name="T2" fmla="*/ 523 w 527"/>
              <a:gd name="T3" fmla="*/ 228 h 228"/>
              <a:gd name="T4" fmla="*/ 527 w 527"/>
              <a:gd name="T5" fmla="*/ 220 h 228"/>
              <a:gd name="T6" fmla="*/ 492 w 527"/>
              <a:gd name="T7" fmla="*/ 205 h 228"/>
              <a:gd name="T8" fmla="*/ 488 w 527"/>
              <a:gd name="T9" fmla="*/ 213 h 228"/>
              <a:gd name="T10" fmla="*/ 419 w 527"/>
              <a:gd name="T11" fmla="*/ 183 h 228"/>
              <a:gd name="T12" fmla="*/ 454 w 527"/>
              <a:gd name="T13" fmla="*/ 198 h 228"/>
              <a:gd name="T14" fmla="*/ 456 w 527"/>
              <a:gd name="T15" fmla="*/ 190 h 228"/>
              <a:gd name="T16" fmla="*/ 421 w 527"/>
              <a:gd name="T17" fmla="*/ 175 h 228"/>
              <a:gd name="T18" fmla="*/ 419 w 527"/>
              <a:gd name="T19" fmla="*/ 183 h 228"/>
              <a:gd name="T20" fmla="*/ 348 w 527"/>
              <a:gd name="T21" fmla="*/ 153 h 228"/>
              <a:gd name="T22" fmla="*/ 384 w 527"/>
              <a:gd name="T23" fmla="*/ 168 h 228"/>
              <a:gd name="T24" fmla="*/ 387 w 527"/>
              <a:gd name="T25" fmla="*/ 160 h 228"/>
              <a:gd name="T26" fmla="*/ 352 w 527"/>
              <a:gd name="T27" fmla="*/ 147 h 228"/>
              <a:gd name="T28" fmla="*/ 348 w 527"/>
              <a:gd name="T29" fmla="*/ 153 h 228"/>
              <a:gd name="T30" fmla="*/ 279 w 527"/>
              <a:gd name="T31" fmla="*/ 123 h 228"/>
              <a:gd name="T32" fmla="*/ 315 w 527"/>
              <a:gd name="T33" fmla="*/ 138 h 228"/>
              <a:gd name="T34" fmla="*/ 316 w 527"/>
              <a:gd name="T35" fmla="*/ 132 h 228"/>
              <a:gd name="T36" fmla="*/ 281 w 527"/>
              <a:gd name="T37" fmla="*/ 118 h 228"/>
              <a:gd name="T38" fmla="*/ 279 w 527"/>
              <a:gd name="T39" fmla="*/ 123 h 228"/>
              <a:gd name="T40" fmla="*/ 208 w 527"/>
              <a:gd name="T41" fmla="*/ 95 h 228"/>
              <a:gd name="T42" fmla="*/ 244 w 527"/>
              <a:gd name="T43" fmla="*/ 110 h 228"/>
              <a:gd name="T44" fmla="*/ 247 w 527"/>
              <a:gd name="T45" fmla="*/ 103 h 228"/>
              <a:gd name="T46" fmla="*/ 212 w 527"/>
              <a:gd name="T47" fmla="*/ 88 h 228"/>
              <a:gd name="T48" fmla="*/ 208 w 527"/>
              <a:gd name="T49" fmla="*/ 95 h 228"/>
              <a:gd name="T50" fmla="*/ 139 w 527"/>
              <a:gd name="T51" fmla="*/ 65 h 228"/>
              <a:gd name="T52" fmla="*/ 175 w 527"/>
              <a:gd name="T53" fmla="*/ 80 h 228"/>
              <a:gd name="T54" fmla="*/ 177 w 527"/>
              <a:gd name="T55" fmla="*/ 73 h 228"/>
              <a:gd name="T56" fmla="*/ 141 w 527"/>
              <a:gd name="T57" fmla="*/ 58 h 228"/>
              <a:gd name="T58" fmla="*/ 139 w 527"/>
              <a:gd name="T59" fmla="*/ 65 h 228"/>
              <a:gd name="T60" fmla="*/ 69 w 527"/>
              <a:gd name="T61" fmla="*/ 35 h 228"/>
              <a:gd name="T62" fmla="*/ 104 w 527"/>
              <a:gd name="T63" fmla="*/ 50 h 228"/>
              <a:gd name="T64" fmla="*/ 108 w 527"/>
              <a:gd name="T65" fmla="*/ 43 h 228"/>
              <a:gd name="T66" fmla="*/ 72 w 527"/>
              <a:gd name="T67" fmla="*/ 28 h 228"/>
              <a:gd name="T68" fmla="*/ 69 w 527"/>
              <a:gd name="T69" fmla="*/ 35 h 228"/>
              <a:gd name="T70" fmla="*/ 0 w 527"/>
              <a:gd name="T71" fmla="*/ 6 h 228"/>
              <a:gd name="T72" fmla="*/ 33 w 527"/>
              <a:gd name="T73" fmla="*/ 21 h 228"/>
              <a:gd name="T74" fmla="*/ 37 w 527"/>
              <a:gd name="T75" fmla="*/ 15 h 228"/>
              <a:gd name="T76" fmla="*/ 2 w 527"/>
              <a:gd name="T77" fmla="*/ 0 h 228"/>
              <a:gd name="T78" fmla="*/ 0 w 527"/>
              <a:gd name="T79"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7" h="228">
                <a:moveTo>
                  <a:pt x="488" y="213"/>
                </a:moveTo>
                <a:lnTo>
                  <a:pt x="523" y="228"/>
                </a:lnTo>
                <a:lnTo>
                  <a:pt x="527" y="220"/>
                </a:lnTo>
                <a:lnTo>
                  <a:pt x="492" y="205"/>
                </a:lnTo>
                <a:lnTo>
                  <a:pt x="488" y="213"/>
                </a:lnTo>
                <a:close/>
                <a:moveTo>
                  <a:pt x="419" y="183"/>
                </a:moveTo>
                <a:lnTo>
                  <a:pt x="454" y="198"/>
                </a:lnTo>
                <a:lnTo>
                  <a:pt x="456" y="190"/>
                </a:lnTo>
                <a:lnTo>
                  <a:pt x="421" y="175"/>
                </a:lnTo>
                <a:lnTo>
                  <a:pt x="419" y="183"/>
                </a:lnTo>
                <a:close/>
                <a:moveTo>
                  <a:pt x="348" y="153"/>
                </a:moveTo>
                <a:lnTo>
                  <a:pt x="384" y="168"/>
                </a:lnTo>
                <a:lnTo>
                  <a:pt x="387" y="160"/>
                </a:lnTo>
                <a:lnTo>
                  <a:pt x="352" y="147"/>
                </a:lnTo>
                <a:lnTo>
                  <a:pt x="348" y="153"/>
                </a:lnTo>
                <a:close/>
                <a:moveTo>
                  <a:pt x="279" y="123"/>
                </a:moveTo>
                <a:lnTo>
                  <a:pt x="315" y="138"/>
                </a:lnTo>
                <a:lnTo>
                  <a:pt x="316" y="132"/>
                </a:lnTo>
                <a:lnTo>
                  <a:pt x="281" y="118"/>
                </a:lnTo>
                <a:lnTo>
                  <a:pt x="279" y="123"/>
                </a:lnTo>
                <a:close/>
                <a:moveTo>
                  <a:pt x="208" y="95"/>
                </a:moveTo>
                <a:lnTo>
                  <a:pt x="244" y="110"/>
                </a:lnTo>
                <a:lnTo>
                  <a:pt x="247" y="103"/>
                </a:lnTo>
                <a:lnTo>
                  <a:pt x="212" y="88"/>
                </a:lnTo>
                <a:lnTo>
                  <a:pt x="208" y="95"/>
                </a:lnTo>
                <a:close/>
                <a:moveTo>
                  <a:pt x="139" y="65"/>
                </a:moveTo>
                <a:lnTo>
                  <a:pt x="175" y="80"/>
                </a:lnTo>
                <a:lnTo>
                  <a:pt x="177" y="73"/>
                </a:lnTo>
                <a:lnTo>
                  <a:pt x="141" y="58"/>
                </a:lnTo>
                <a:lnTo>
                  <a:pt x="139" y="65"/>
                </a:lnTo>
                <a:close/>
                <a:moveTo>
                  <a:pt x="69" y="35"/>
                </a:moveTo>
                <a:lnTo>
                  <a:pt x="104" y="50"/>
                </a:lnTo>
                <a:lnTo>
                  <a:pt x="108" y="43"/>
                </a:lnTo>
                <a:lnTo>
                  <a:pt x="72" y="28"/>
                </a:lnTo>
                <a:lnTo>
                  <a:pt x="69" y="35"/>
                </a:lnTo>
                <a:close/>
                <a:moveTo>
                  <a:pt x="0" y="6"/>
                </a:moveTo>
                <a:lnTo>
                  <a:pt x="33" y="21"/>
                </a:lnTo>
                <a:lnTo>
                  <a:pt x="37" y="15"/>
                </a:lnTo>
                <a:lnTo>
                  <a:pt x="2" y="0"/>
                </a:lnTo>
                <a:lnTo>
                  <a:pt x="0" y="6"/>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6" name="Freeform 27"/>
          <p:cNvSpPr>
            <a:spLocks/>
          </p:cNvSpPr>
          <p:nvPr/>
        </p:nvSpPr>
        <p:spPr bwMode="auto">
          <a:xfrm>
            <a:off x="13301663" y="9961563"/>
            <a:ext cx="63500" cy="41275"/>
          </a:xfrm>
          <a:custGeom>
            <a:avLst/>
            <a:gdLst>
              <a:gd name="T0" fmla="*/ 0 w 20"/>
              <a:gd name="T1" fmla="*/ 8 h 13"/>
              <a:gd name="T2" fmla="*/ 16 w 20"/>
              <a:gd name="T3" fmla="*/ 13 h 13"/>
              <a:gd name="T4" fmla="*/ 20 w 20"/>
              <a:gd name="T5" fmla="*/ 8 h 13"/>
              <a:gd name="T6" fmla="*/ 3 w 20"/>
              <a:gd name="T7" fmla="*/ 0 h 13"/>
              <a:gd name="T8" fmla="*/ 0 w 20"/>
              <a:gd name="T9" fmla="*/ 8 h 13"/>
            </a:gdLst>
            <a:ahLst/>
            <a:cxnLst>
              <a:cxn ang="0">
                <a:pos x="T0" y="T1"/>
              </a:cxn>
              <a:cxn ang="0">
                <a:pos x="T2" y="T3"/>
              </a:cxn>
              <a:cxn ang="0">
                <a:pos x="T4" y="T5"/>
              </a:cxn>
              <a:cxn ang="0">
                <a:pos x="T6" y="T7"/>
              </a:cxn>
              <a:cxn ang="0">
                <a:pos x="T8" y="T9"/>
              </a:cxn>
            </a:cxnLst>
            <a:rect l="0" t="0" r="r" b="b"/>
            <a:pathLst>
              <a:path w="20" h="13">
                <a:moveTo>
                  <a:pt x="0" y="8"/>
                </a:moveTo>
                <a:lnTo>
                  <a:pt x="16" y="13"/>
                </a:lnTo>
                <a:lnTo>
                  <a:pt x="20" y="8"/>
                </a:lnTo>
                <a:lnTo>
                  <a:pt x="3" y="0"/>
                </a:lnTo>
                <a:lnTo>
                  <a:pt x="0" y="8"/>
                </a:ln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7" name="Freeform 28"/>
          <p:cNvSpPr>
            <a:spLocks/>
          </p:cNvSpPr>
          <p:nvPr/>
        </p:nvSpPr>
        <p:spPr bwMode="auto">
          <a:xfrm>
            <a:off x="13301663" y="9961563"/>
            <a:ext cx="63500" cy="41275"/>
          </a:xfrm>
          <a:custGeom>
            <a:avLst/>
            <a:gdLst>
              <a:gd name="T0" fmla="*/ 0 w 20"/>
              <a:gd name="T1" fmla="*/ 8 h 13"/>
              <a:gd name="T2" fmla="*/ 16 w 20"/>
              <a:gd name="T3" fmla="*/ 13 h 13"/>
              <a:gd name="T4" fmla="*/ 20 w 20"/>
              <a:gd name="T5" fmla="*/ 8 h 13"/>
              <a:gd name="T6" fmla="*/ 3 w 20"/>
              <a:gd name="T7" fmla="*/ 0 h 13"/>
            </a:gdLst>
            <a:ahLst/>
            <a:cxnLst>
              <a:cxn ang="0">
                <a:pos x="T0" y="T1"/>
              </a:cxn>
              <a:cxn ang="0">
                <a:pos x="T2" y="T3"/>
              </a:cxn>
              <a:cxn ang="0">
                <a:pos x="T4" y="T5"/>
              </a:cxn>
              <a:cxn ang="0">
                <a:pos x="T6" y="T7"/>
              </a:cxn>
            </a:cxnLst>
            <a:rect l="0" t="0" r="r" b="b"/>
            <a:pathLst>
              <a:path w="20" h="13">
                <a:moveTo>
                  <a:pt x="0" y="8"/>
                </a:moveTo>
                <a:lnTo>
                  <a:pt x="16" y="13"/>
                </a:lnTo>
                <a:lnTo>
                  <a:pt x="20" y="8"/>
                </a:lnTo>
                <a:lnTo>
                  <a:pt x="3" y="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8" name="Freeform 29"/>
          <p:cNvSpPr>
            <a:spLocks/>
          </p:cNvSpPr>
          <p:nvPr/>
        </p:nvSpPr>
        <p:spPr bwMode="auto">
          <a:xfrm>
            <a:off x="12885738" y="7010400"/>
            <a:ext cx="47625" cy="1417638"/>
          </a:xfrm>
          <a:custGeom>
            <a:avLst/>
            <a:gdLst>
              <a:gd name="T0" fmla="*/ 8 w 8"/>
              <a:gd name="T1" fmla="*/ 234 h 239"/>
              <a:gd name="T2" fmla="*/ 8 w 8"/>
              <a:gd name="T3" fmla="*/ 5 h 239"/>
              <a:gd name="T4" fmla="*/ 0 w 8"/>
              <a:gd name="T5" fmla="*/ 5 h 239"/>
              <a:gd name="T6" fmla="*/ 0 w 8"/>
              <a:gd name="T7" fmla="*/ 234 h 239"/>
              <a:gd name="T8" fmla="*/ 8 w 8"/>
              <a:gd name="T9" fmla="*/ 234 h 239"/>
            </a:gdLst>
            <a:ahLst/>
            <a:cxnLst>
              <a:cxn ang="0">
                <a:pos x="T0" y="T1"/>
              </a:cxn>
              <a:cxn ang="0">
                <a:pos x="T2" y="T3"/>
              </a:cxn>
              <a:cxn ang="0">
                <a:pos x="T4" y="T5"/>
              </a:cxn>
              <a:cxn ang="0">
                <a:pos x="T6" y="T7"/>
              </a:cxn>
              <a:cxn ang="0">
                <a:pos x="T8" y="T9"/>
              </a:cxn>
            </a:cxnLst>
            <a:rect l="0" t="0" r="r" b="b"/>
            <a:pathLst>
              <a:path w="8" h="239">
                <a:moveTo>
                  <a:pt x="8" y="234"/>
                </a:moveTo>
                <a:cubicBezTo>
                  <a:pt x="8" y="158"/>
                  <a:pt x="8" y="81"/>
                  <a:pt x="8" y="5"/>
                </a:cubicBezTo>
                <a:cubicBezTo>
                  <a:pt x="8" y="0"/>
                  <a:pt x="0" y="0"/>
                  <a:pt x="0" y="5"/>
                </a:cubicBezTo>
                <a:cubicBezTo>
                  <a:pt x="0" y="81"/>
                  <a:pt x="0" y="158"/>
                  <a:pt x="0" y="234"/>
                </a:cubicBezTo>
                <a:cubicBezTo>
                  <a:pt x="0" y="239"/>
                  <a:pt x="8" y="239"/>
                  <a:pt x="8" y="234"/>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39" name="Freeform 30"/>
          <p:cNvSpPr>
            <a:spLocks/>
          </p:cNvSpPr>
          <p:nvPr/>
        </p:nvSpPr>
        <p:spPr bwMode="auto">
          <a:xfrm>
            <a:off x="9063038" y="5400675"/>
            <a:ext cx="47625" cy="1806575"/>
          </a:xfrm>
          <a:custGeom>
            <a:avLst/>
            <a:gdLst>
              <a:gd name="T0" fmla="*/ 8 w 8"/>
              <a:gd name="T1" fmla="*/ 300 h 305"/>
              <a:gd name="T2" fmla="*/ 8 w 8"/>
              <a:gd name="T3" fmla="*/ 5 h 305"/>
              <a:gd name="T4" fmla="*/ 0 w 8"/>
              <a:gd name="T5" fmla="*/ 5 h 305"/>
              <a:gd name="T6" fmla="*/ 0 w 8"/>
              <a:gd name="T7" fmla="*/ 300 h 305"/>
              <a:gd name="T8" fmla="*/ 8 w 8"/>
              <a:gd name="T9" fmla="*/ 300 h 305"/>
            </a:gdLst>
            <a:ahLst/>
            <a:cxnLst>
              <a:cxn ang="0">
                <a:pos x="T0" y="T1"/>
              </a:cxn>
              <a:cxn ang="0">
                <a:pos x="T2" y="T3"/>
              </a:cxn>
              <a:cxn ang="0">
                <a:pos x="T4" y="T5"/>
              </a:cxn>
              <a:cxn ang="0">
                <a:pos x="T6" y="T7"/>
              </a:cxn>
              <a:cxn ang="0">
                <a:pos x="T8" y="T9"/>
              </a:cxn>
            </a:cxnLst>
            <a:rect l="0" t="0" r="r" b="b"/>
            <a:pathLst>
              <a:path w="8" h="305">
                <a:moveTo>
                  <a:pt x="8" y="300"/>
                </a:moveTo>
                <a:cubicBezTo>
                  <a:pt x="8" y="202"/>
                  <a:pt x="8" y="103"/>
                  <a:pt x="8" y="5"/>
                </a:cubicBezTo>
                <a:cubicBezTo>
                  <a:pt x="8" y="0"/>
                  <a:pt x="0" y="0"/>
                  <a:pt x="0" y="5"/>
                </a:cubicBezTo>
                <a:cubicBezTo>
                  <a:pt x="0" y="103"/>
                  <a:pt x="0" y="202"/>
                  <a:pt x="0" y="300"/>
                </a:cubicBezTo>
                <a:cubicBezTo>
                  <a:pt x="0" y="305"/>
                  <a:pt x="8" y="305"/>
                  <a:pt x="8" y="300"/>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0" name="Freeform 31"/>
          <p:cNvSpPr>
            <a:spLocks/>
          </p:cNvSpPr>
          <p:nvPr/>
        </p:nvSpPr>
        <p:spPr bwMode="auto">
          <a:xfrm>
            <a:off x="13222288" y="7764463"/>
            <a:ext cx="984250" cy="1511300"/>
          </a:xfrm>
          <a:custGeom>
            <a:avLst/>
            <a:gdLst>
              <a:gd name="T0" fmla="*/ 8 w 166"/>
              <a:gd name="T1" fmla="*/ 250 h 255"/>
              <a:gd name="T2" fmla="*/ 8 w 166"/>
              <a:gd name="T3" fmla="*/ 4 h 255"/>
              <a:gd name="T4" fmla="*/ 4 w 166"/>
              <a:gd name="T5" fmla="*/ 8 h 255"/>
              <a:gd name="T6" fmla="*/ 161 w 166"/>
              <a:gd name="T7" fmla="*/ 8 h 255"/>
              <a:gd name="T8" fmla="*/ 161 w 166"/>
              <a:gd name="T9" fmla="*/ 0 h 255"/>
              <a:gd name="T10" fmla="*/ 4 w 166"/>
              <a:gd name="T11" fmla="*/ 0 h 255"/>
              <a:gd name="T12" fmla="*/ 0 w 166"/>
              <a:gd name="T13" fmla="*/ 4 h 255"/>
              <a:gd name="T14" fmla="*/ 0 w 166"/>
              <a:gd name="T15" fmla="*/ 250 h 255"/>
              <a:gd name="T16" fmla="*/ 8 w 166"/>
              <a:gd name="T17" fmla="*/ 25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55">
                <a:moveTo>
                  <a:pt x="8" y="250"/>
                </a:moveTo>
                <a:cubicBezTo>
                  <a:pt x="8" y="168"/>
                  <a:pt x="8" y="86"/>
                  <a:pt x="8" y="4"/>
                </a:cubicBezTo>
                <a:cubicBezTo>
                  <a:pt x="7" y="5"/>
                  <a:pt x="6" y="7"/>
                  <a:pt x="4" y="8"/>
                </a:cubicBezTo>
                <a:cubicBezTo>
                  <a:pt x="57" y="8"/>
                  <a:pt x="109" y="8"/>
                  <a:pt x="161" y="8"/>
                </a:cubicBezTo>
                <a:cubicBezTo>
                  <a:pt x="166" y="8"/>
                  <a:pt x="166" y="0"/>
                  <a:pt x="161" y="0"/>
                </a:cubicBezTo>
                <a:cubicBezTo>
                  <a:pt x="109" y="0"/>
                  <a:pt x="57" y="0"/>
                  <a:pt x="4" y="0"/>
                </a:cubicBezTo>
                <a:cubicBezTo>
                  <a:pt x="2" y="0"/>
                  <a:pt x="0" y="2"/>
                  <a:pt x="0" y="4"/>
                </a:cubicBezTo>
                <a:cubicBezTo>
                  <a:pt x="0" y="86"/>
                  <a:pt x="0" y="168"/>
                  <a:pt x="0" y="250"/>
                </a:cubicBezTo>
                <a:cubicBezTo>
                  <a:pt x="0" y="255"/>
                  <a:pt x="8" y="255"/>
                  <a:pt x="8" y="250"/>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1" name="Freeform 32"/>
          <p:cNvSpPr>
            <a:spLocks/>
          </p:cNvSpPr>
          <p:nvPr/>
        </p:nvSpPr>
        <p:spPr bwMode="auto">
          <a:xfrm>
            <a:off x="11904663" y="9761538"/>
            <a:ext cx="2844800" cy="311150"/>
          </a:xfrm>
          <a:custGeom>
            <a:avLst/>
            <a:gdLst>
              <a:gd name="T0" fmla="*/ 0 w 481"/>
              <a:gd name="T1" fmla="*/ 5 h 53"/>
              <a:gd name="T2" fmla="*/ 0 w 481"/>
              <a:gd name="T3" fmla="*/ 49 h 53"/>
              <a:gd name="T4" fmla="*/ 4 w 481"/>
              <a:gd name="T5" fmla="*/ 53 h 53"/>
              <a:gd name="T6" fmla="*/ 476 w 481"/>
              <a:gd name="T7" fmla="*/ 53 h 53"/>
              <a:gd name="T8" fmla="*/ 476 w 481"/>
              <a:gd name="T9" fmla="*/ 45 h 53"/>
              <a:gd name="T10" fmla="*/ 4 w 481"/>
              <a:gd name="T11" fmla="*/ 45 h 53"/>
              <a:gd name="T12" fmla="*/ 8 w 481"/>
              <a:gd name="T13" fmla="*/ 49 h 53"/>
              <a:gd name="T14" fmla="*/ 8 w 481"/>
              <a:gd name="T15" fmla="*/ 5 h 53"/>
              <a:gd name="T16" fmla="*/ 0 w 481"/>
              <a:gd name="T1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1" h="53">
                <a:moveTo>
                  <a:pt x="0" y="5"/>
                </a:moveTo>
                <a:cubicBezTo>
                  <a:pt x="0" y="20"/>
                  <a:pt x="0" y="34"/>
                  <a:pt x="0" y="49"/>
                </a:cubicBezTo>
                <a:cubicBezTo>
                  <a:pt x="0" y="51"/>
                  <a:pt x="2" y="53"/>
                  <a:pt x="4" y="53"/>
                </a:cubicBezTo>
                <a:cubicBezTo>
                  <a:pt x="161" y="53"/>
                  <a:pt x="319" y="53"/>
                  <a:pt x="476" y="53"/>
                </a:cubicBezTo>
                <a:cubicBezTo>
                  <a:pt x="481" y="53"/>
                  <a:pt x="481" y="45"/>
                  <a:pt x="476" y="45"/>
                </a:cubicBezTo>
                <a:cubicBezTo>
                  <a:pt x="319" y="45"/>
                  <a:pt x="161" y="45"/>
                  <a:pt x="4" y="45"/>
                </a:cubicBezTo>
                <a:cubicBezTo>
                  <a:pt x="5" y="46"/>
                  <a:pt x="7" y="48"/>
                  <a:pt x="8" y="49"/>
                </a:cubicBezTo>
                <a:cubicBezTo>
                  <a:pt x="8" y="34"/>
                  <a:pt x="8" y="20"/>
                  <a:pt x="8" y="5"/>
                </a:cubicBezTo>
                <a:cubicBezTo>
                  <a:pt x="8" y="0"/>
                  <a:pt x="0" y="0"/>
                  <a:pt x="0" y="5"/>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2" name="Oval 33"/>
          <p:cNvSpPr>
            <a:spLocks noChangeArrowheads="1"/>
          </p:cNvSpPr>
          <p:nvPr/>
        </p:nvSpPr>
        <p:spPr bwMode="auto">
          <a:xfrm>
            <a:off x="12088813" y="5394325"/>
            <a:ext cx="1644650" cy="1644650"/>
          </a:xfrm>
          <a:prstGeom prst="ellipse">
            <a:avLst/>
          </a:pr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3" name="Oval 34"/>
          <p:cNvSpPr>
            <a:spLocks noChangeArrowheads="1"/>
          </p:cNvSpPr>
          <p:nvPr/>
        </p:nvSpPr>
        <p:spPr bwMode="auto">
          <a:xfrm>
            <a:off x="14123988" y="6962775"/>
            <a:ext cx="1646237" cy="1649413"/>
          </a:xfrm>
          <a:prstGeom prst="ellipse">
            <a:avLst/>
          </a:pr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4" name="Oval 35"/>
          <p:cNvSpPr>
            <a:spLocks noChangeArrowheads="1"/>
          </p:cNvSpPr>
          <p:nvPr/>
        </p:nvSpPr>
        <p:spPr bwMode="auto">
          <a:xfrm>
            <a:off x="14631988" y="9228138"/>
            <a:ext cx="1646237" cy="1644650"/>
          </a:xfrm>
          <a:prstGeom prst="ellipse">
            <a:avLst/>
          </a:pr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5" name="Freeform 36"/>
          <p:cNvSpPr>
            <a:spLocks/>
          </p:cNvSpPr>
          <p:nvPr/>
        </p:nvSpPr>
        <p:spPr bwMode="auto">
          <a:xfrm>
            <a:off x="9101138" y="6194425"/>
            <a:ext cx="1241425" cy="1700213"/>
          </a:xfrm>
          <a:custGeom>
            <a:avLst/>
            <a:gdLst>
              <a:gd name="T0" fmla="*/ 5 w 210"/>
              <a:gd name="T1" fmla="*/ 8 h 287"/>
              <a:gd name="T2" fmla="*/ 206 w 210"/>
              <a:gd name="T3" fmla="*/ 8 h 287"/>
              <a:gd name="T4" fmla="*/ 202 w 210"/>
              <a:gd name="T5" fmla="*/ 4 h 287"/>
              <a:gd name="T6" fmla="*/ 202 w 210"/>
              <a:gd name="T7" fmla="*/ 282 h 287"/>
              <a:gd name="T8" fmla="*/ 210 w 210"/>
              <a:gd name="T9" fmla="*/ 282 h 287"/>
              <a:gd name="T10" fmla="*/ 210 w 210"/>
              <a:gd name="T11" fmla="*/ 4 h 287"/>
              <a:gd name="T12" fmla="*/ 206 w 210"/>
              <a:gd name="T13" fmla="*/ 0 h 287"/>
              <a:gd name="T14" fmla="*/ 5 w 210"/>
              <a:gd name="T15" fmla="*/ 0 h 287"/>
              <a:gd name="T16" fmla="*/ 5 w 210"/>
              <a:gd name="T17" fmla="*/ 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87">
                <a:moveTo>
                  <a:pt x="5" y="8"/>
                </a:moveTo>
                <a:cubicBezTo>
                  <a:pt x="72" y="8"/>
                  <a:pt x="139" y="8"/>
                  <a:pt x="206" y="8"/>
                </a:cubicBezTo>
                <a:cubicBezTo>
                  <a:pt x="205" y="7"/>
                  <a:pt x="204" y="6"/>
                  <a:pt x="202" y="4"/>
                </a:cubicBezTo>
                <a:cubicBezTo>
                  <a:pt x="202" y="97"/>
                  <a:pt x="202" y="189"/>
                  <a:pt x="202" y="282"/>
                </a:cubicBezTo>
                <a:cubicBezTo>
                  <a:pt x="202" y="287"/>
                  <a:pt x="210" y="287"/>
                  <a:pt x="210" y="282"/>
                </a:cubicBezTo>
                <a:cubicBezTo>
                  <a:pt x="210" y="189"/>
                  <a:pt x="210" y="97"/>
                  <a:pt x="210" y="4"/>
                </a:cubicBezTo>
                <a:cubicBezTo>
                  <a:pt x="210" y="2"/>
                  <a:pt x="209" y="0"/>
                  <a:pt x="206" y="0"/>
                </a:cubicBezTo>
                <a:cubicBezTo>
                  <a:pt x="139" y="0"/>
                  <a:pt x="72" y="0"/>
                  <a:pt x="5" y="0"/>
                </a:cubicBezTo>
                <a:cubicBezTo>
                  <a:pt x="0" y="0"/>
                  <a:pt x="0" y="8"/>
                  <a:pt x="5" y="8"/>
                </a:cubicBezTo>
                <a:close/>
              </a:path>
            </a:pathLst>
          </a:custGeom>
          <a:solidFill>
            <a:srgbClr val="000000"/>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6" name="Freeform 37"/>
          <p:cNvSpPr>
            <a:spLocks/>
          </p:cNvSpPr>
          <p:nvPr/>
        </p:nvSpPr>
        <p:spPr bwMode="auto">
          <a:xfrm>
            <a:off x="12355513" y="5797550"/>
            <a:ext cx="1111250" cy="869950"/>
          </a:xfrm>
          <a:custGeom>
            <a:avLst/>
            <a:gdLst>
              <a:gd name="T0" fmla="*/ 2 w 188"/>
              <a:gd name="T1" fmla="*/ 87 h 147"/>
              <a:gd name="T2" fmla="*/ 15 w 188"/>
              <a:gd name="T3" fmla="*/ 88 h 147"/>
              <a:gd name="T4" fmla="*/ 16 w 188"/>
              <a:gd name="T5" fmla="*/ 78 h 147"/>
              <a:gd name="T6" fmla="*/ 16 w 188"/>
              <a:gd name="T7" fmla="*/ 64 h 147"/>
              <a:gd name="T8" fmla="*/ 17 w 188"/>
              <a:gd name="T9" fmla="*/ 52 h 147"/>
              <a:gd name="T10" fmla="*/ 17 w 188"/>
              <a:gd name="T11" fmla="*/ 38 h 147"/>
              <a:gd name="T12" fmla="*/ 19 w 188"/>
              <a:gd name="T13" fmla="*/ 15 h 147"/>
              <a:gd name="T14" fmla="*/ 42 w 188"/>
              <a:gd name="T15" fmla="*/ 3 h 147"/>
              <a:gd name="T16" fmla="*/ 55 w 188"/>
              <a:gd name="T17" fmla="*/ 17 h 147"/>
              <a:gd name="T18" fmla="*/ 55 w 188"/>
              <a:gd name="T19" fmla="*/ 50 h 147"/>
              <a:gd name="T20" fmla="*/ 55 w 188"/>
              <a:gd name="T21" fmla="*/ 84 h 147"/>
              <a:gd name="T22" fmla="*/ 57 w 188"/>
              <a:gd name="T23" fmla="*/ 88 h 147"/>
              <a:gd name="T24" fmla="*/ 65 w 188"/>
              <a:gd name="T25" fmla="*/ 88 h 147"/>
              <a:gd name="T26" fmla="*/ 66 w 188"/>
              <a:gd name="T27" fmla="*/ 88 h 147"/>
              <a:gd name="T28" fmla="*/ 68 w 188"/>
              <a:gd name="T29" fmla="*/ 77 h 147"/>
              <a:gd name="T30" fmla="*/ 68 w 188"/>
              <a:gd name="T31" fmla="*/ 60 h 147"/>
              <a:gd name="T32" fmla="*/ 68 w 188"/>
              <a:gd name="T33" fmla="*/ 49 h 147"/>
              <a:gd name="T34" fmla="*/ 73 w 188"/>
              <a:gd name="T35" fmla="*/ 44 h 147"/>
              <a:gd name="T36" fmla="*/ 84 w 188"/>
              <a:gd name="T37" fmla="*/ 40 h 147"/>
              <a:gd name="T38" fmla="*/ 94 w 188"/>
              <a:gd name="T39" fmla="*/ 35 h 147"/>
              <a:gd name="T40" fmla="*/ 112 w 188"/>
              <a:gd name="T41" fmla="*/ 27 h 147"/>
              <a:gd name="T42" fmla="*/ 122 w 188"/>
              <a:gd name="T43" fmla="*/ 22 h 147"/>
              <a:gd name="T44" fmla="*/ 127 w 188"/>
              <a:gd name="T45" fmla="*/ 21 h 147"/>
              <a:gd name="T46" fmla="*/ 127 w 188"/>
              <a:gd name="T47" fmla="*/ 26 h 147"/>
              <a:gd name="T48" fmla="*/ 127 w 188"/>
              <a:gd name="T49" fmla="*/ 39 h 147"/>
              <a:gd name="T50" fmla="*/ 127 w 188"/>
              <a:gd name="T51" fmla="*/ 49 h 147"/>
              <a:gd name="T52" fmla="*/ 133 w 188"/>
              <a:gd name="T53" fmla="*/ 47 h 147"/>
              <a:gd name="T54" fmla="*/ 144 w 188"/>
              <a:gd name="T55" fmla="*/ 42 h 147"/>
              <a:gd name="T56" fmla="*/ 171 w 188"/>
              <a:gd name="T57" fmla="*/ 30 h 147"/>
              <a:gd name="T58" fmla="*/ 180 w 188"/>
              <a:gd name="T59" fmla="*/ 25 h 147"/>
              <a:gd name="T60" fmla="*/ 185 w 188"/>
              <a:gd name="T61" fmla="*/ 22 h 147"/>
              <a:gd name="T62" fmla="*/ 187 w 188"/>
              <a:gd name="T63" fmla="*/ 23 h 147"/>
              <a:gd name="T64" fmla="*/ 187 w 188"/>
              <a:gd name="T65" fmla="*/ 34 h 147"/>
              <a:gd name="T66" fmla="*/ 187 w 188"/>
              <a:gd name="T67" fmla="*/ 81 h 147"/>
              <a:gd name="T68" fmla="*/ 187 w 188"/>
              <a:gd name="T69" fmla="*/ 113 h 147"/>
              <a:gd name="T70" fmla="*/ 187 w 188"/>
              <a:gd name="T71" fmla="*/ 136 h 147"/>
              <a:gd name="T72" fmla="*/ 187 w 188"/>
              <a:gd name="T73" fmla="*/ 143 h 147"/>
              <a:gd name="T74" fmla="*/ 182 w 188"/>
              <a:gd name="T75" fmla="*/ 146 h 147"/>
              <a:gd name="T76" fmla="*/ 171 w 188"/>
              <a:gd name="T77" fmla="*/ 146 h 147"/>
              <a:gd name="T78" fmla="*/ 165 w 188"/>
              <a:gd name="T79" fmla="*/ 146 h 147"/>
              <a:gd name="T80" fmla="*/ 163 w 188"/>
              <a:gd name="T81" fmla="*/ 138 h 147"/>
              <a:gd name="T82" fmla="*/ 150 w 188"/>
              <a:gd name="T83" fmla="*/ 120 h 147"/>
              <a:gd name="T84" fmla="*/ 139 w 188"/>
              <a:gd name="T85" fmla="*/ 146 h 147"/>
              <a:gd name="T86" fmla="*/ 117 w 188"/>
              <a:gd name="T87" fmla="*/ 146 h 147"/>
              <a:gd name="T88" fmla="*/ 116 w 188"/>
              <a:gd name="T89" fmla="*/ 143 h 147"/>
              <a:gd name="T90" fmla="*/ 116 w 188"/>
              <a:gd name="T91" fmla="*/ 141 h 147"/>
              <a:gd name="T92" fmla="*/ 115 w 188"/>
              <a:gd name="T93" fmla="*/ 136 h 147"/>
              <a:gd name="T94" fmla="*/ 107 w 188"/>
              <a:gd name="T95" fmla="*/ 120 h 147"/>
              <a:gd name="T96" fmla="*/ 96 w 188"/>
              <a:gd name="T97" fmla="*/ 121 h 147"/>
              <a:gd name="T98" fmla="*/ 91 w 188"/>
              <a:gd name="T99" fmla="*/ 133 h 147"/>
              <a:gd name="T100" fmla="*/ 91 w 188"/>
              <a:gd name="T101" fmla="*/ 139 h 147"/>
              <a:gd name="T102" fmla="*/ 92 w 188"/>
              <a:gd name="T103" fmla="*/ 143 h 147"/>
              <a:gd name="T104" fmla="*/ 89 w 188"/>
              <a:gd name="T105" fmla="*/ 144 h 147"/>
              <a:gd name="T106" fmla="*/ 81 w 188"/>
              <a:gd name="T107" fmla="*/ 146 h 147"/>
              <a:gd name="T108" fmla="*/ 23 w 188"/>
              <a:gd name="T109" fmla="*/ 146 h 147"/>
              <a:gd name="T110" fmla="*/ 7 w 188"/>
              <a:gd name="T111" fmla="*/ 146 h 147"/>
              <a:gd name="T112" fmla="*/ 2 w 188"/>
              <a:gd name="T113" fmla="*/ 146 h 147"/>
              <a:gd name="T114" fmla="*/ 1 w 188"/>
              <a:gd name="T115" fmla="*/ 137 h 147"/>
              <a:gd name="T116" fmla="*/ 1 w 188"/>
              <a:gd name="T117" fmla="*/ 117 h 147"/>
              <a:gd name="T118" fmla="*/ 1 w 188"/>
              <a:gd name="T119" fmla="*/ 92 h 147"/>
              <a:gd name="T120" fmla="*/ 1 w 188"/>
              <a:gd name="T121" fmla="*/ 88 h 147"/>
              <a:gd name="T122" fmla="*/ 10 w 188"/>
              <a:gd name="T123"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47">
                <a:moveTo>
                  <a:pt x="2" y="87"/>
                </a:moveTo>
                <a:cubicBezTo>
                  <a:pt x="7" y="88"/>
                  <a:pt x="11" y="88"/>
                  <a:pt x="15" y="88"/>
                </a:cubicBezTo>
                <a:cubicBezTo>
                  <a:pt x="17" y="85"/>
                  <a:pt x="16" y="81"/>
                  <a:pt x="16" y="78"/>
                </a:cubicBezTo>
                <a:cubicBezTo>
                  <a:pt x="16" y="73"/>
                  <a:pt x="16" y="69"/>
                  <a:pt x="16" y="64"/>
                </a:cubicBezTo>
                <a:cubicBezTo>
                  <a:pt x="16" y="60"/>
                  <a:pt x="16" y="56"/>
                  <a:pt x="17" y="52"/>
                </a:cubicBezTo>
                <a:cubicBezTo>
                  <a:pt x="17" y="48"/>
                  <a:pt x="17" y="43"/>
                  <a:pt x="17" y="38"/>
                </a:cubicBezTo>
                <a:cubicBezTo>
                  <a:pt x="17" y="31"/>
                  <a:pt x="16" y="22"/>
                  <a:pt x="19" y="15"/>
                </a:cubicBezTo>
                <a:cubicBezTo>
                  <a:pt x="23" y="7"/>
                  <a:pt x="32" y="0"/>
                  <a:pt x="42" y="3"/>
                </a:cubicBezTo>
                <a:cubicBezTo>
                  <a:pt x="49" y="5"/>
                  <a:pt x="54" y="9"/>
                  <a:pt x="55" y="17"/>
                </a:cubicBezTo>
                <a:cubicBezTo>
                  <a:pt x="56" y="28"/>
                  <a:pt x="56" y="39"/>
                  <a:pt x="55" y="50"/>
                </a:cubicBezTo>
                <a:cubicBezTo>
                  <a:pt x="55" y="61"/>
                  <a:pt x="54" y="72"/>
                  <a:pt x="55" y="84"/>
                </a:cubicBezTo>
                <a:cubicBezTo>
                  <a:pt x="55" y="86"/>
                  <a:pt x="54" y="87"/>
                  <a:pt x="57" y="88"/>
                </a:cubicBezTo>
                <a:cubicBezTo>
                  <a:pt x="59" y="89"/>
                  <a:pt x="63" y="89"/>
                  <a:pt x="65" y="88"/>
                </a:cubicBezTo>
                <a:cubicBezTo>
                  <a:pt x="66" y="88"/>
                  <a:pt x="66" y="88"/>
                  <a:pt x="66" y="88"/>
                </a:cubicBezTo>
                <a:cubicBezTo>
                  <a:pt x="67" y="85"/>
                  <a:pt x="67" y="80"/>
                  <a:pt x="68" y="77"/>
                </a:cubicBezTo>
                <a:cubicBezTo>
                  <a:pt x="68" y="71"/>
                  <a:pt x="68" y="66"/>
                  <a:pt x="68" y="60"/>
                </a:cubicBezTo>
                <a:cubicBezTo>
                  <a:pt x="68" y="56"/>
                  <a:pt x="68" y="53"/>
                  <a:pt x="68" y="49"/>
                </a:cubicBezTo>
                <a:cubicBezTo>
                  <a:pt x="68" y="46"/>
                  <a:pt x="71" y="46"/>
                  <a:pt x="73" y="44"/>
                </a:cubicBezTo>
                <a:cubicBezTo>
                  <a:pt x="77" y="43"/>
                  <a:pt x="80" y="42"/>
                  <a:pt x="84" y="40"/>
                </a:cubicBezTo>
                <a:cubicBezTo>
                  <a:pt x="87" y="39"/>
                  <a:pt x="90" y="37"/>
                  <a:pt x="94" y="35"/>
                </a:cubicBezTo>
                <a:cubicBezTo>
                  <a:pt x="100" y="32"/>
                  <a:pt x="106" y="29"/>
                  <a:pt x="112" y="27"/>
                </a:cubicBezTo>
                <a:cubicBezTo>
                  <a:pt x="116" y="25"/>
                  <a:pt x="119" y="24"/>
                  <a:pt x="122" y="22"/>
                </a:cubicBezTo>
                <a:cubicBezTo>
                  <a:pt x="124" y="22"/>
                  <a:pt x="125" y="21"/>
                  <a:pt x="127" y="21"/>
                </a:cubicBezTo>
                <a:cubicBezTo>
                  <a:pt x="127" y="23"/>
                  <a:pt x="127" y="24"/>
                  <a:pt x="127" y="26"/>
                </a:cubicBezTo>
                <a:cubicBezTo>
                  <a:pt x="127" y="30"/>
                  <a:pt x="127" y="34"/>
                  <a:pt x="127" y="39"/>
                </a:cubicBezTo>
                <a:cubicBezTo>
                  <a:pt x="127" y="42"/>
                  <a:pt x="127" y="45"/>
                  <a:pt x="127" y="49"/>
                </a:cubicBezTo>
                <a:cubicBezTo>
                  <a:pt x="129" y="49"/>
                  <a:pt x="131" y="48"/>
                  <a:pt x="133" y="47"/>
                </a:cubicBezTo>
                <a:cubicBezTo>
                  <a:pt x="137" y="46"/>
                  <a:pt x="140" y="43"/>
                  <a:pt x="144" y="42"/>
                </a:cubicBezTo>
                <a:cubicBezTo>
                  <a:pt x="153" y="38"/>
                  <a:pt x="162" y="34"/>
                  <a:pt x="171" y="30"/>
                </a:cubicBezTo>
                <a:cubicBezTo>
                  <a:pt x="174" y="28"/>
                  <a:pt x="177" y="27"/>
                  <a:pt x="180" y="25"/>
                </a:cubicBezTo>
                <a:cubicBezTo>
                  <a:pt x="181" y="24"/>
                  <a:pt x="183" y="23"/>
                  <a:pt x="185" y="22"/>
                </a:cubicBezTo>
                <a:cubicBezTo>
                  <a:pt x="186" y="22"/>
                  <a:pt x="186" y="22"/>
                  <a:pt x="187" y="23"/>
                </a:cubicBezTo>
                <a:cubicBezTo>
                  <a:pt x="188" y="26"/>
                  <a:pt x="187" y="31"/>
                  <a:pt x="187" y="34"/>
                </a:cubicBezTo>
                <a:cubicBezTo>
                  <a:pt x="187" y="50"/>
                  <a:pt x="187" y="66"/>
                  <a:pt x="187" y="81"/>
                </a:cubicBezTo>
                <a:cubicBezTo>
                  <a:pt x="187" y="92"/>
                  <a:pt x="187" y="103"/>
                  <a:pt x="187" y="113"/>
                </a:cubicBezTo>
                <a:cubicBezTo>
                  <a:pt x="187" y="121"/>
                  <a:pt x="187" y="129"/>
                  <a:pt x="187" y="136"/>
                </a:cubicBezTo>
                <a:cubicBezTo>
                  <a:pt x="187" y="138"/>
                  <a:pt x="188" y="141"/>
                  <a:pt x="187" y="143"/>
                </a:cubicBezTo>
                <a:cubicBezTo>
                  <a:pt x="186" y="145"/>
                  <a:pt x="185" y="146"/>
                  <a:pt x="182" y="146"/>
                </a:cubicBezTo>
                <a:cubicBezTo>
                  <a:pt x="179" y="146"/>
                  <a:pt x="174" y="146"/>
                  <a:pt x="171" y="146"/>
                </a:cubicBezTo>
                <a:cubicBezTo>
                  <a:pt x="170" y="146"/>
                  <a:pt x="165" y="147"/>
                  <a:pt x="165" y="146"/>
                </a:cubicBezTo>
                <a:cubicBezTo>
                  <a:pt x="163" y="145"/>
                  <a:pt x="163" y="140"/>
                  <a:pt x="163" y="138"/>
                </a:cubicBezTo>
                <a:cubicBezTo>
                  <a:pt x="162" y="131"/>
                  <a:pt x="160" y="118"/>
                  <a:pt x="150" y="120"/>
                </a:cubicBezTo>
                <a:cubicBezTo>
                  <a:pt x="138" y="122"/>
                  <a:pt x="139" y="137"/>
                  <a:pt x="139" y="146"/>
                </a:cubicBezTo>
                <a:cubicBezTo>
                  <a:pt x="132" y="146"/>
                  <a:pt x="124" y="146"/>
                  <a:pt x="117" y="146"/>
                </a:cubicBezTo>
                <a:cubicBezTo>
                  <a:pt x="116" y="146"/>
                  <a:pt x="116" y="144"/>
                  <a:pt x="116" y="143"/>
                </a:cubicBezTo>
                <a:cubicBezTo>
                  <a:pt x="115" y="143"/>
                  <a:pt x="116" y="141"/>
                  <a:pt x="116" y="141"/>
                </a:cubicBezTo>
                <a:cubicBezTo>
                  <a:pt x="116" y="139"/>
                  <a:pt x="115" y="137"/>
                  <a:pt x="115" y="136"/>
                </a:cubicBezTo>
                <a:cubicBezTo>
                  <a:pt x="114" y="130"/>
                  <a:pt x="112" y="123"/>
                  <a:pt x="107" y="120"/>
                </a:cubicBezTo>
                <a:cubicBezTo>
                  <a:pt x="104" y="117"/>
                  <a:pt x="99" y="119"/>
                  <a:pt x="96" y="121"/>
                </a:cubicBezTo>
                <a:cubicBezTo>
                  <a:pt x="93" y="125"/>
                  <a:pt x="91" y="129"/>
                  <a:pt x="91" y="133"/>
                </a:cubicBezTo>
                <a:cubicBezTo>
                  <a:pt x="91" y="135"/>
                  <a:pt x="91" y="137"/>
                  <a:pt x="91" y="139"/>
                </a:cubicBezTo>
                <a:cubicBezTo>
                  <a:pt x="91" y="140"/>
                  <a:pt x="92" y="142"/>
                  <a:pt x="92" y="143"/>
                </a:cubicBezTo>
                <a:cubicBezTo>
                  <a:pt x="91" y="144"/>
                  <a:pt x="91" y="144"/>
                  <a:pt x="89" y="144"/>
                </a:cubicBezTo>
                <a:cubicBezTo>
                  <a:pt x="86" y="144"/>
                  <a:pt x="84" y="146"/>
                  <a:pt x="81" y="146"/>
                </a:cubicBezTo>
                <a:cubicBezTo>
                  <a:pt x="59" y="145"/>
                  <a:pt x="45" y="146"/>
                  <a:pt x="23" y="146"/>
                </a:cubicBezTo>
                <a:cubicBezTo>
                  <a:pt x="21" y="146"/>
                  <a:pt x="9" y="146"/>
                  <a:pt x="7" y="146"/>
                </a:cubicBezTo>
                <a:cubicBezTo>
                  <a:pt x="6" y="146"/>
                  <a:pt x="2" y="146"/>
                  <a:pt x="2" y="146"/>
                </a:cubicBezTo>
                <a:cubicBezTo>
                  <a:pt x="0" y="145"/>
                  <a:pt x="1" y="139"/>
                  <a:pt x="1" y="137"/>
                </a:cubicBezTo>
                <a:cubicBezTo>
                  <a:pt x="1" y="131"/>
                  <a:pt x="1" y="124"/>
                  <a:pt x="1" y="117"/>
                </a:cubicBezTo>
                <a:cubicBezTo>
                  <a:pt x="1" y="88"/>
                  <a:pt x="1" y="92"/>
                  <a:pt x="1" y="92"/>
                </a:cubicBezTo>
                <a:cubicBezTo>
                  <a:pt x="1" y="92"/>
                  <a:pt x="1" y="91"/>
                  <a:pt x="1" y="88"/>
                </a:cubicBezTo>
                <a:cubicBezTo>
                  <a:pt x="3" y="88"/>
                  <a:pt x="7" y="88"/>
                  <a:pt x="10" y="88"/>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7" name="Freeform 38"/>
          <p:cNvSpPr>
            <a:spLocks/>
          </p:cNvSpPr>
          <p:nvPr/>
        </p:nvSpPr>
        <p:spPr bwMode="auto">
          <a:xfrm>
            <a:off x="12330113" y="5762625"/>
            <a:ext cx="1152525" cy="939800"/>
          </a:xfrm>
          <a:custGeom>
            <a:avLst/>
            <a:gdLst>
              <a:gd name="T0" fmla="*/ 19 w 195"/>
              <a:gd name="T1" fmla="*/ 96 h 159"/>
              <a:gd name="T2" fmla="*/ 23 w 195"/>
              <a:gd name="T3" fmla="*/ 51 h 159"/>
              <a:gd name="T4" fmla="*/ 58 w 195"/>
              <a:gd name="T5" fmla="*/ 30 h 159"/>
              <a:gd name="T6" fmla="*/ 71 w 195"/>
              <a:gd name="T7" fmla="*/ 96 h 159"/>
              <a:gd name="T8" fmla="*/ 74 w 195"/>
              <a:gd name="T9" fmla="*/ 72 h 159"/>
              <a:gd name="T10" fmla="*/ 122 w 195"/>
              <a:gd name="T11" fmla="*/ 33 h 159"/>
              <a:gd name="T12" fmla="*/ 132 w 195"/>
              <a:gd name="T13" fmla="*/ 57 h 159"/>
              <a:gd name="T14" fmla="*/ 180 w 195"/>
              <a:gd name="T15" fmla="*/ 35 h 159"/>
              <a:gd name="T16" fmla="*/ 189 w 195"/>
              <a:gd name="T17" fmla="*/ 103 h 159"/>
              <a:gd name="T18" fmla="*/ 175 w 195"/>
              <a:gd name="T19" fmla="*/ 150 h 159"/>
              <a:gd name="T20" fmla="*/ 144 w 195"/>
              <a:gd name="T21" fmla="*/ 132 h 159"/>
              <a:gd name="T22" fmla="*/ 107 w 195"/>
              <a:gd name="T23" fmla="*/ 123 h 159"/>
              <a:gd name="T24" fmla="*/ 41 w 195"/>
              <a:gd name="T25" fmla="*/ 150 h 159"/>
              <a:gd name="T26" fmla="*/ 7 w 195"/>
              <a:gd name="T27" fmla="*/ 97 h 159"/>
              <a:gd name="T28" fmla="*/ 3 w 195"/>
              <a:gd name="T29" fmla="*/ 98 h 159"/>
              <a:gd name="T30" fmla="*/ 14 w 195"/>
              <a:gd name="T31" fmla="*/ 96 h 159"/>
              <a:gd name="T32" fmla="*/ 5 w 195"/>
              <a:gd name="T33" fmla="*/ 92 h 159"/>
              <a:gd name="T34" fmla="*/ 3 w 195"/>
              <a:gd name="T35" fmla="*/ 98 h 159"/>
              <a:gd name="T36" fmla="*/ 3 w 195"/>
              <a:gd name="T37" fmla="*/ 100 h 159"/>
              <a:gd name="T38" fmla="*/ 4 w 195"/>
              <a:gd name="T39" fmla="*/ 152 h 159"/>
              <a:gd name="T40" fmla="*/ 47 w 195"/>
              <a:gd name="T41" fmla="*/ 154 h 159"/>
              <a:gd name="T42" fmla="*/ 98 w 195"/>
              <a:gd name="T43" fmla="*/ 149 h 159"/>
              <a:gd name="T44" fmla="*/ 116 w 195"/>
              <a:gd name="T45" fmla="*/ 138 h 159"/>
              <a:gd name="T46" fmla="*/ 143 w 195"/>
              <a:gd name="T47" fmla="*/ 154 h 159"/>
              <a:gd name="T48" fmla="*/ 145 w 195"/>
              <a:gd name="T49" fmla="*/ 145 h 159"/>
              <a:gd name="T50" fmla="*/ 167 w 195"/>
              <a:gd name="T51" fmla="*/ 154 h 159"/>
              <a:gd name="T52" fmla="*/ 193 w 195"/>
              <a:gd name="T53" fmla="*/ 142 h 159"/>
              <a:gd name="T54" fmla="*/ 193 w 195"/>
              <a:gd name="T55" fmla="*/ 48 h 159"/>
              <a:gd name="T56" fmla="*/ 190 w 195"/>
              <a:gd name="T57" fmla="*/ 26 h 159"/>
              <a:gd name="T58" fmla="*/ 133 w 195"/>
              <a:gd name="T59" fmla="*/ 50 h 159"/>
              <a:gd name="T60" fmla="*/ 130 w 195"/>
              <a:gd name="T61" fmla="*/ 25 h 159"/>
              <a:gd name="T62" fmla="*/ 70 w 195"/>
              <a:gd name="T63" fmla="*/ 55 h 159"/>
              <a:gd name="T64" fmla="*/ 60 w 195"/>
              <a:gd name="T65" fmla="*/ 83 h 159"/>
              <a:gd name="T66" fmla="*/ 28 w 195"/>
              <a:gd name="T67" fmla="*/ 11 h 159"/>
              <a:gd name="T68" fmla="*/ 18 w 195"/>
              <a:gd name="T69" fmla="*/ 64 h 159"/>
              <a:gd name="T70" fmla="*/ 6 w 195"/>
              <a:gd name="T71" fmla="*/ 9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159">
                <a:moveTo>
                  <a:pt x="6" y="95"/>
                </a:moveTo>
                <a:cubicBezTo>
                  <a:pt x="11" y="96"/>
                  <a:pt x="15" y="96"/>
                  <a:pt x="19" y="96"/>
                </a:cubicBezTo>
                <a:cubicBezTo>
                  <a:pt x="20" y="96"/>
                  <a:pt x="21" y="95"/>
                  <a:pt x="21" y="94"/>
                </a:cubicBezTo>
                <a:cubicBezTo>
                  <a:pt x="23" y="80"/>
                  <a:pt x="22" y="65"/>
                  <a:pt x="23" y="51"/>
                </a:cubicBezTo>
                <a:cubicBezTo>
                  <a:pt x="23" y="47"/>
                  <a:pt x="23" y="43"/>
                  <a:pt x="23" y="38"/>
                </a:cubicBezTo>
                <a:cubicBezTo>
                  <a:pt x="21" y="23"/>
                  <a:pt x="32" y="20"/>
                  <a:pt x="58" y="30"/>
                </a:cubicBezTo>
                <a:cubicBezTo>
                  <a:pt x="58" y="38"/>
                  <a:pt x="58" y="47"/>
                  <a:pt x="57" y="56"/>
                </a:cubicBezTo>
                <a:cubicBezTo>
                  <a:pt x="57" y="72"/>
                  <a:pt x="47" y="100"/>
                  <a:pt x="71" y="96"/>
                </a:cubicBezTo>
                <a:cubicBezTo>
                  <a:pt x="72" y="96"/>
                  <a:pt x="72" y="95"/>
                  <a:pt x="72" y="94"/>
                </a:cubicBezTo>
                <a:cubicBezTo>
                  <a:pt x="74" y="87"/>
                  <a:pt x="74" y="79"/>
                  <a:pt x="74" y="72"/>
                </a:cubicBezTo>
                <a:cubicBezTo>
                  <a:pt x="75" y="59"/>
                  <a:pt x="76" y="55"/>
                  <a:pt x="89" y="48"/>
                </a:cubicBezTo>
                <a:cubicBezTo>
                  <a:pt x="99" y="42"/>
                  <a:pt x="110" y="37"/>
                  <a:pt x="122" y="33"/>
                </a:cubicBezTo>
                <a:cubicBezTo>
                  <a:pt x="134" y="28"/>
                  <a:pt x="129" y="47"/>
                  <a:pt x="129" y="55"/>
                </a:cubicBezTo>
                <a:cubicBezTo>
                  <a:pt x="129" y="56"/>
                  <a:pt x="130" y="57"/>
                  <a:pt x="132" y="57"/>
                </a:cubicBezTo>
                <a:cubicBezTo>
                  <a:pt x="142" y="55"/>
                  <a:pt x="153" y="48"/>
                  <a:pt x="162" y="44"/>
                </a:cubicBezTo>
                <a:cubicBezTo>
                  <a:pt x="168" y="41"/>
                  <a:pt x="174" y="38"/>
                  <a:pt x="180" y="35"/>
                </a:cubicBezTo>
                <a:cubicBezTo>
                  <a:pt x="192" y="30"/>
                  <a:pt x="189" y="39"/>
                  <a:pt x="189" y="48"/>
                </a:cubicBezTo>
                <a:cubicBezTo>
                  <a:pt x="189" y="67"/>
                  <a:pt x="189" y="85"/>
                  <a:pt x="189" y="103"/>
                </a:cubicBezTo>
                <a:cubicBezTo>
                  <a:pt x="189" y="114"/>
                  <a:pt x="189" y="124"/>
                  <a:pt x="189" y="135"/>
                </a:cubicBezTo>
                <a:cubicBezTo>
                  <a:pt x="190" y="146"/>
                  <a:pt x="188" y="150"/>
                  <a:pt x="175" y="150"/>
                </a:cubicBezTo>
                <a:cubicBezTo>
                  <a:pt x="164" y="150"/>
                  <a:pt x="170" y="124"/>
                  <a:pt x="154" y="124"/>
                </a:cubicBezTo>
                <a:cubicBezTo>
                  <a:pt x="149" y="124"/>
                  <a:pt x="146" y="128"/>
                  <a:pt x="144" y="132"/>
                </a:cubicBezTo>
                <a:cubicBezTo>
                  <a:pt x="137" y="143"/>
                  <a:pt x="147" y="150"/>
                  <a:pt x="129" y="150"/>
                </a:cubicBezTo>
                <a:cubicBezTo>
                  <a:pt x="115" y="150"/>
                  <a:pt x="123" y="120"/>
                  <a:pt x="107" y="123"/>
                </a:cubicBezTo>
                <a:cubicBezTo>
                  <a:pt x="90" y="126"/>
                  <a:pt x="99" y="146"/>
                  <a:pt x="89" y="149"/>
                </a:cubicBezTo>
                <a:cubicBezTo>
                  <a:pt x="75" y="153"/>
                  <a:pt x="55" y="149"/>
                  <a:pt x="41" y="150"/>
                </a:cubicBezTo>
                <a:cubicBezTo>
                  <a:pt x="30" y="150"/>
                  <a:pt x="19" y="149"/>
                  <a:pt x="8" y="150"/>
                </a:cubicBezTo>
                <a:cubicBezTo>
                  <a:pt x="5" y="150"/>
                  <a:pt x="8" y="104"/>
                  <a:pt x="7" y="97"/>
                </a:cubicBezTo>
                <a:cubicBezTo>
                  <a:pt x="6" y="95"/>
                  <a:pt x="3" y="96"/>
                  <a:pt x="3" y="98"/>
                </a:cubicBezTo>
                <a:cubicBezTo>
                  <a:pt x="3" y="98"/>
                  <a:pt x="3" y="98"/>
                  <a:pt x="3" y="98"/>
                </a:cubicBezTo>
                <a:cubicBezTo>
                  <a:pt x="3" y="101"/>
                  <a:pt x="6" y="100"/>
                  <a:pt x="7" y="98"/>
                </a:cubicBezTo>
                <a:cubicBezTo>
                  <a:pt x="7" y="95"/>
                  <a:pt x="12" y="96"/>
                  <a:pt x="14" y="96"/>
                </a:cubicBezTo>
                <a:cubicBezTo>
                  <a:pt x="16" y="96"/>
                  <a:pt x="16" y="92"/>
                  <a:pt x="14" y="92"/>
                </a:cubicBezTo>
                <a:cubicBezTo>
                  <a:pt x="11" y="92"/>
                  <a:pt x="8" y="92"/>
                  <a:pt x="5" y="92"/>
                </a:cubicBezTo>
                <a:cubicBezTo>
                  <a:pt x="4" y="92"/>
                  <a:pt x="3" y="92"/>
                  <a:pt x="3" y="94"/>
                </a:cubicBezTo>
                <a:cubicBezTo>
                  <a:pt x="3" y="95"/>
                  <a:pt x="3" y="96"/>
                  <a:pt x="3" y="98"/>
                </a:cubicBezTo>
                <a:cubicBezTo>
                  <a:pt x="4" y="98"/>
                  <a:pt x="5" y="98"/>
                  <a:pt x="7" y="98"/>
                </a:cubicBezTo>
                <a:cubicBezTo>
                  <a:pt x="7" y="97"/>
                  <a:pt x="3" y="98"/>
                  <a:pt x="3" y="100"/>
                </a:cubicBezTo>
                <a:cubicBezTo>
                  <a:pt x="3" y="106"/>
                  <a:pt x="3" y="111"/>
                  <a:pt x="3" y="116"/>
                </a:cubicBezTo>
                <a:cubicBezTo>
                  <a:pt x="3" y="127"/>
                  <a:pt x="0" y="142"/>
                  <a:pt x="4" y="152"/>
                </a:cubicBezTo>
                <a:cubicBezTo>
                  <a:pt x="4" y="153"/>
                  <a:pt x="5" y="154"/>
                  <a:pt x="6" y="154"/>
                </a:cubicBezTo>
                <a:cubicBezTo>
                  <a:pt x="19" y="155"/>
                  <a:pt x="33" y="154"/>
                  <a:pt x="47" y="154"/>
                </a:cubicBezTo>
                <a:cubicBezTo>
                  <a:pt x="60" y="153"/>
                  <a:pt x="84" y="159"/>
                  <a:pt x="96" y="152"/>
                </a:cubicBezTo>
                <a:cubicBezTo>
                  <a:pt x="97" y="151"/>
                  <a:pt x="98" y="150"/>
                  <a:pt x="98" y="149"/>
                </a:cubicBezTo>
                <a:cubicBezTo>
                  <a:pt x="97" y="146"/>
                  <a:pt x="97" y="143"/>
                  <a:pt x="97" y="139"/>
                </a:cubicBezTo>
                <a:cubicBezTo>
                  <a:pt x="104" y="139"/>
                  <a:pt x="110" y="138"/>
                  <a:pt x="116" y="138"/>
                </a:cubicBezTo>
                <a:cubicBezTo>
                  <a:pt x="117" y="142"/>
                  <a:pt x="118" y="145"/>
                  <a:pt x="118" y="149"/>
                </a:cubicBezTo>
                <a:cubicBezTo>
                  <a:pt x="118" y="159"/>
                  <a:pt x="139" y="154"/>
                  <a:pt x="143" y="154"/>
                </a:cubicBezTo>
                <a:cubicBezTo>
                  <a:pt x="144" y="154"/>
                  <a:pt x="145" y="153"/>
                  <a:pt x="145" y="152"/>
                </a:cubicBezTo>
                <a:cubicBezTo>
                  <a:pt x="145" y="150"/>
                  <a:pt x="145" y="147"/>
                  <a:pt x="145" y="145"/>
                </a:cubicBezTo>
                <a:cubicBezTo>
                  <a:pt x="146" y="131"/>
                  <a:pt x="163" y="131"/>
                  <a:pt x="165" y="144"/>
                </a:cubicBezTo>
                <a:cubicBezTo>
                  <a:pt x="165" y="147"/>
                  <a:pt x="165" y="151"/>
                  <a:pt x="167" y="154"/>
                </a:cubicBezTo>
                <a:cubicBezTo>
                  <a:pt x="170" y="156"/>
                  <a:pt x="188" y="156"/>
                  <a:pt x="191" y="153"/>
                </a:cubicBezTo>
                <a:cubicBezTo>
                  <a:pt x="194" y="149"/>
                  <a:pt x="194" y="147"/>
                  <a:pt x="193" y="142"/>
                </a:cubicBezTo>
                <a:cubicBezTo>
                  <a:pt x="192" y="127"/>
                  <a:pt x="193" y="111"/>
                  <a:pt x="193" y="95"/>
                </a:cubicBezTo>
                <a:cubicBezTo>
                  <a:pt x="193" y="80"/>
                  <a:pt x="193" y="64"/>
                  <a:pt x="193" y="48"/>
                </a:cubicBezTo>
                <a:cubicBezTo>
                  <a:pt x="193" y="42"/>
                  <a:pt x="195" y="33"/>
                  <a:pt x="192" y="27"/>
                </a:cubicBezTo>
                <a:cubicBezTo>
                  <a:pt x="191" y="26"/>
                  <a:pt x="191" y="26"/>
                  <a:pt x="190" y="26"/>
                </a:cubicBezTo>
                <a:cubicBezTo>
                  <a:pt x="176" y="30"/>
                  <a:pt x="161" y="40"/>
                  <a:pt x="148" y="46"/>
                </a:cubicBezTo>
                <a:cubicBezTo>
                  <a:pt x="144" y="47"/>
                  <a:pt x="133" y="57"/>
                  <a:pt x="133" y="50"/>
                </a:cubicBezTo>
                <a:cubicBezTo>
                  <a:pt x="133" y="42"/>
                  <a:pt x="133" y="35"/>
                  <a:pt x="133" y="27"/>
                </a:cubicBezTo>
                <a:cubicBezTo>
                  <a:pt x="133" y="26"/>
                  <a:pt x="132" y="25"/>
                  <a:pt x="130" y="25"/>
                </a:cubicBezTo>
                <a:cubicBezTo>
                  <a:pt x="117" y="29"/>
                  <a:pt x="104" y="36"/>
                  <a:pt x="92" y="42"/>
                </a:cubicBezTo>
                <a:cubicBezTo>
                  <a:pt x="88" y="44"/>
                  <a:pt x="70" y="48"/>
                  <a:pt x="70" y="55"/>
                </a:cubicBezTo>
                <a:cubicBezTo>
                  <a:pt x="70" y="63"/>
                  <a:pt x="70" y="70"/>
                  <a:pt x="70" y="77"/>
                </a:cubicBezTo>
                <a:cubicBezTo>
                  <a:pt x="70" y="87"/>
                  <a:pt x="61" y="101"/>
                  <a:pt x="60" y="83"/>
                </a:cubicBezTo>
                <a:cubicBezTo>
                  <a:pt x="60" y="63"/>
                  <a:pt x="63" y="43"/>
                  <a:pt x="61" y="23"/>
                </a:cubicBezTo>
                <a:cubicBezTo>
                  <a:pt x="60" y="9"/>
                  <a:pt x="39" y="0"/>
                  <a:pt x="28" y="11"/>
                </a:cubicBezTo>
                <a:cubicBezTo>
                  <a:pt x="20" y="19"/>
                  <a:pt x="19" y="27"/>
                  <a:pt x="19" y="38"/>
                </a:cubicBezTo>
                <a:cubicBezTo>
                  <a:pt x="19" y="47"/>
                  <a:pt x="19" y="55"/>
                  <a:pt x="18" y="64"/>
                </a:cubicBezTo>
                <a:cubicBezTo>
                  <a:pt x="17" y="75"/>
                  <a:pt x="22" y="93"/>
                  <a:pt x="6" y="91"/>
                </a:cubicBezTo>
                <a:cubicBezTo>
                  <a:pt x="4" y="91"/>
                  <a:pt x="4" y="95"/>
                  <a:pt x="6" y="95"/>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8" name="Freeform 39"/>
          <p:cNvSpPr>
            <a:spLocks/>
          </p:cNvSpPr>
          <p:nvPr/>
        </p:nvSpPr>
        <p:spPr bwMode="auto">
          <a:xfrm>
            <a:off x="12542838" y="5695950"/>
            <a:ext cx="247650" cy="377825"/>
          </a:xfrm>
          <a:custGeom>
            <a:avLst/>
            <a:gdLst>
              <a:gd name="T0" fmla="*/ 8 w 42"/>
              <a:gd name="T1" fmla="*/ 19 h 64"/>
              <a:gd name="T2" fmla="*/ 7 w 42"/>
              <a:gd name="T3" fmla="*/ 15 h 64"/>
              <a:gd name="T4" fmla="*/ 19 w 42"/>
              <a:gd name="T5" fmla="*/ 7 h 64"/>
              <a:gd name="T6" fmla="*/ 36 w 42"/>
              <a:gd name="T7" fmla="*/ 15 h 64"/>
              <a:gd name="T8" fmla="*/ 37 w 42"/>
              <a:gd name="T9" fmla="*/ 61 h 64"/>
              <a:gd name="T10" fmla="*/ 41 w 42"/>
              <a:gd name="T11" fmla="*/ 61 h 64"/>
              <a:gd name="T12" fmla="*/ 40 w 42"/>
              <a:gd name="T13" fmla="*/ 15 h 64"/>
              <a:gd name="T14" fmla="*/ 35 w 42"/>
              <a:gd name="T15" fmla="*/ 3 h 64"/>
              <a:gd name="T16" fmla="*/ 6 w 42"/>
              <a:gd name="T17" fmla="*/ 4 h 64"/>
              <a:gd name="T18" fmla="*/ 4 w 42"/>
              <a:gd name="T19" fmla="*/ 20 h 64"/>
              <a:gd name="T20" fmla="*/ 8 w 42"/>
              <a:gd name="T21"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64">
                <a:moveTo>
                  <a:pt x="8" y="19"/>
                </a:moveTo>
                <a:cubicBezTo>
                  <a:pt x="7" y="18"/>
                  <a:pt x="7" y="16"/>
                  <a:pt x="7" y="15"/>
                </a:cubicBezTo>
                <a:cubicBezTo>
                  <a:pt x="4" y="5"/>
                  <a:pt x="15" y="7"/>
                  <a:pt x="19" y="7"/>
                </a:cubicBezTo>
                <a:cubicBezTo>
                  <a:pt x="25" y="7"/>
                  <a:pt x="37" y="5"/>
                  <a:pt x="36" y="15"/>
                </a:cubicBezTo>
                <a:cubicBezTo>
                  <a:pt x="35" y="30"/>
                  <a:pt x="36" y="46"/>
                  <a:pt x="37" y="61"/>
                </a:cubicBezTo>
                <a:cubicBezTo>
                  <a:pt x="38" y="64"/>
                  <a:pt x="42" y="64"/>
                  <a:pt x="41" y="61"/>
                </a:cubicBezTo>
                <a:cubicBezTo>
                  <a:pt x="40" y="46"/>
                  <a:pt x="40" y="30"/>
                  <a:pt x="40" y="15"/>
                </a:cubicBezTo>
                <a:cubicBezTo>
                  <a:pt x="40" y="11"/>
                  <a:pt x="41" y="3"/>
                  <a:pt x="35" y="3"/>
                </a:cubicBezTo>
                <a:cubicBezTo>
                  <a:pt x="27" y="3"/>
                  <a:pt x="13" y="0"/>
                  <a:pt x="6" y="4"/>
                </a:cubicBezTo>
                <a:cubicBezTo>
                  <a:pt x="0" y="8"/>
                  <a:pt x="3" y="16"/>
                  <a:pt x="4" y="20"/>
                </a:cubicBezTo>
                <a:cubicBezTo>
                  <a:pt x="5" y="23"/>
                  <a:pt x="8" y="22"/>
                  <a:pt x="8" y="19"/>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49" name="Freeform 40"/>
          <p:cNvSpPr>
            <a:spLocks/>
          </p:cNvSpPr>
          <p:nvPr/>
        </p:nvSpPr>
        <p:spPr bwMode="auto">
          <a:xfrm>
            <a:off x="12371388" y="6073775"/>
            <a:ext cx="95250" cy="250825"/>
          </a:xfrm>
          <a:custGeom>
            <a:avLst/>
            <a:gdLst>
              <a:gd name="T0" fmla="*/ 7 w 16"/>
              <a:gd name="T1" fmla="*/ 38 h 42"/>
              <a:gd name="T2" fmla="*/ 4 w 16"/>
              <a:gd name="T3" fmla="*/ 22 h 42"/>
              <a:gd name="T4" fmla="*/ 13 w 16"/>
              <a:gd name="T5" fmla="*/ 4 h 42"/>
              <a:gd name="T6" fmla="*/ 13 w 16"/>
              <a:gd name="T7" fmla="*/ 0 h 42"/>
              <a:gd name="T8" fmla="*/ 0 w 16"/>
              <a:gd name="T9" fmla="*/ 14 h 42"/>
              <a:gd name="T10" fmla="*/ 1 w 16"/>
              <a:gd name="T11" fmla="*/ 35 h 42"/>
              <a:gd name="T12" fmla="*/ 5 w 16"/>
              <a:gd name="T13" fmla="*/ 41 h 42"/>
              <a:gd name="T14" fmla="*/ 7 w 16"/>
              <a:gd name="T15" fmla="*/ 3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2">
                <a:moveTo>
                  <a:pt x="7" y="38"/>
                </a:moveTo>
                <a:cubicBezTo>
                  <a:pt x="3" y="35"/>
                  <a:pt x="4" y="27"/>
                  <a:pt x="4" y="22"/>
                </a:cubicBezTo>
                <a:cubicBezTo>
                  <a:pt x="4" y="15"/>
                  <a:pt x="3" y="4"/>
                  <a:pt x="13" y="4"/>
                </a:cubicBezTo>
                <a:cubicBezTo>
                  <a:pt x="16" y="4"/>
                  <a:pt x="16" y="0"/>
                  <a:pt x="13" y="0"/>
                </a:cubicBezTo>
                <a:cubicBezTo>
                  <a:pt x="3" y="0"/>
                  <a:pt x="1" y="4"/>
                  <a:pt x="0" y="14"/>
                </a:cubicBezTo>
                <a:cubicBezTo>
                  <a:pt x="0" y="21"/>
                  <a:pt x="0" y="28"/>
                  <a:pt x="1" y="35"/>
                </a:cubicBezTo>
                <a:cubicBezTo>
                  <a:pt x="1" y="38"/>
                  <a:pt x="2" y="40"/>
                  <a:pt x="5" y="41"/>
                </a:cubicBezTo>
                <a:cubicBezTo>
                  <a:pt x="8" y="42"/>
                  <a:pt x="10" y="39"/>
                  <a:pt x="7" y="38"/>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0" name="Freeform 41"/>
          <p:cNvSpPr>
            <a:spLocks/>
          </p:cNvSpPr>
          <p:nvPr/>
        </p:nvSpPr>
        <p:spPr bwMode="auto">
          <a:xfrm>
            <a:off x="12876213" y="62230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3 h 13"/>
              <a:gd name="T10" fmla="*/ 3 w 13"/>
              <a:gd name="T11" fmla="*/ 0 h 13"/>
              <a:gd name="T12" fmla="*/ 11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1" y="13"/>
                </a:cubicBezTo>
                <a:cubicBezTo>
                  <a:pt x="3" y="13"/>
                  <a:pt x="3" y="13"/>
                  <a:pt x="3" y="13"/>
                </a:cubicBezTo>
                <a:cubicBezTo>
                  <a:pt x="1" y="13"/>
                  <a:pt x="0" y="12"/>
                  <a:pt x="0" y="10"/>
                </a:cubicBezTo>
                <a:cubicBezTo>
                  <a:pt x="0" y="3"/>
                  <a:pt x="0" y="3"/>
                  <a:pt x="0" y="3"/>
                </a:cubicBezTo>
                <a:cubicBezTo>
                  <a:pt x="0" y="1"/>
                  <a:pt x="1" y="0"/>
                  <a:pt x="3" y="0"/>
                </a:cubicBezTo>
                <a:cubicBezTo>
                  <a:pt x="11" y="0"/>
                  <a:pt x="11" y="0"/>
                  <a:pt x="11"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1" name="Freeform 42"/>
          <p:cNvSpPr>
            <a:spLocks/>
          </p:cNvSpPr>
          <p:nvPr/>
        </p:nvSpPr>
        <p:spPr bwMode="auto">
          <a:xfrm>
            <a:off x="12876213" y="6223000"/>
            <a:ext cx="76200" cy="76200"/>
          </a:xfrm>
          <a:custGeom>
            <a:avLst/>
            <a:gdLst>
              <a:gd name="T0" fmla="*/ 13 w 13"/>
              <a:gd name="T1" fmla="*/ 10 h 13"/>
              <a:gd name="T2" fmla="*/ 13 w 13"/>
              <a:gd name="T3" fmla="*/ 10 h 13"/>
              <a:gd name="T4" fmla="*/ 11 w 13"/>
              <a:gd name="T5" fmla="*/ 13 h 13"/>
              <a:gd name="T6" fmla="*/ 3 w 13"/>
              <a:gd name="T7" fmla="*/ 13 h 13"/>
              <a:gd name="T8" fmla="*/ 0 w 13"/>
              <a:gd name="T9" fmla="*/ 10 h 13"/>
              <a:gd name="T10" fmla="*/ 0 w 13"/>
              <a:gd name="T11" fmla="*/ 3 h 13"/>
              <a:gd name="T12" fmla="*/ 3 w 13"/>
              <a:gd name="T13" fmla="*/ 1 h 13"/>
              <a:gd name="T14" fmla="*/ 11 w 13"/>
              <a:gd name="T15" fmla="*/ 1 h 13"/>
              <a:gd name="T16" fmla="*/ 13 w 13"/>
              <a:gd name="T17" fmla="*/ 3 h 13"/>
              <a:gd name="T18" fmla="*/ 13 w 13"/>
              <a:gd name="T19" fmla="*/ 10 h 13"/>
              <a:gd name="T20" fmla="*/ 13 w 13"/>
              <a:gd name="T21" fmla="*/ 10 h 13"/>
              <a:gd name="T22" fmla="*/ 13 w 13"/>
              <a:gd name="T23" fmla="*/ 10 h 13"/>
              <a:gd name="T24" fmla="*/ 13 w 13"/>
              <a:gd name="T25" fmla="*/ 3 h 13"/>
              <a:gd name="T26" fmla="*/ 11 w 13"/>
              <a:gd name="T27" fmla="*/ 0 h 13"/>
              <a:gd name="T28" fmla="*/ 3 w 13"/>
              <a:gd name="T29" fmla="*/ 0 h 13"/>
              <a:gd name="T30" fmla="*/ 0 w 13"/>
              <a:gd name="T31" fmla="*/ 3 h 13"/>
              <a:gd name="T32" fmla="*/ 0 w 13"/>
              <a:gd name="T33" fmla="*/ 10 h 13"/>
              <a:gd name="T34" fmla="*/ 3 w 13"/>
              <a:gd name="T35" fmla="*/ 13 h 13"/>
              <a:gd name="T36" fmla="*/ 11 w 13"/>
              <a:gd name="T37" fmla="*/ 13 h 13"/>
              <a:gd name="T38" fmla="*/ 13 w 13"/>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3">
                <a:moveTo>
                  <a:pt x="13" y="10"/>
                </a:moveTo>
                <a:cubicBezTo>
                  <a:pt x="13" y="10"/>
                  <a:pt x="13" y="10"/>
                  <a:pt x="13" y="10"/>
                </a:cubicBezTo>
                <a:cubicBezTo>
                  <a:pt x="13" y="12"/>
                  <a:pt x="12" y="13"/>
                  <a:pt x="11" y="13"/>
                </a:cubicBezTo>
                <a:cubicBezTo>
                  <a:pt x="3" y="13"/>
                  <a:pt x="3" y="13"/>
                  <a:pt x="3" y="13"/>
                </a:cubicBezTo>
                <a:cubicBezTo>
                  <a:pt x="1" y="13"/>
                  <a:pt x="1" y="12"/>
                  <a:pt x="0" y="10"/>
                </a:cubicBezTo>
                <a:cubicBezTo>
                  <a:pt x="0" y="3"/>
                  <a:pt x="0" y="3"/>
                  <a:pt x="0" y="3"/>
                </a:cubicBezTo>
                <a:cubicBezTo>
                  <a:pt x="1" y="2"/>
                  <a:pt x="1" y="1"/>
                  <a:pt x="3" y="1"/>
                </a:cubicBezTo>
                <a:cubicBezTo>
                  <a:pt x="11" y="1"/>
                  <a:pt x="11" y="1"/>
                  <a:pt x="11" y="1"/>
                </a:cubicBezTo>
                <a:cubicBezTo>
                  <a:pt x="12" y="1"/>
                  <a:pt x="13" y="2"/>
                  <a:pt x="13" y="3"/>
                </a:cubicBezTo>
                <a:cubicBezTo>
                  <a:pt x="13" y="10"/>
                  <a:pt x="13" y="10"/>
                  <a:pt x="13" y="10"/>
                </a:cubicBezTo>
                <a:cubicBezTo>
                  <a:pt x="13" y="10"/>
                  <a:pt x="13" y="10"/>
                  <a:pt x="13" y="10"/>
                </a:cubicBezTo>
                <a:cubicBezTo>
                  <a:pt x="13" y="10"/>
                  <a:pt x="13" y="10"/>
                  <a:pt x="13" y="10"/>
                </a:cubicBezTo>
                <a:cubicBezTo>
                  <a:pt x="13" y="3"/>
                  <a:pt x="13" y="3"/>
                  <a:pt x="13" y="3"/>
                </a:cubicBezTo>
                <a:cubicBezTo>
                  <a:pt x="13" y="1"/>
                  <a:pt x="12" y="0"/>
                  <a:pt x="11" y="0"/>
                </a:cubicBezTo>
                <a:cubicBezTo>
                  <a:pt x="3" y="0"/>
                  <a:pt x="3" y="0"/>
                  <a:pt x="3" y="0"/>
                </a:cubicBezTo>
                <a:cubicBezTo>
                  <a:pt x="1" y="0"/>
                  <a:pt x="0" y="1"/>
                  <a:pt x="0" y="3"/>
                </a:cubicBezTo>
                <a:cubicBezTo>
                  <a:pt x="0" y="10"/>
                  <a:pt x="0" y="10"/>
                  <a:pt x="0" y="10"/>
                </a:cubicBezTo>
                <a:cubicBezTo>
                  <a:pt x="0" y="12"/>
                  <a:pt x="1" y="13"/>
                  <a:pt x="3" y="13"/>
                </a:cubicBezTo>
                <a:cubicBezTo>
                  <a:pt x="11" y="13"/>
                  <a:pt x="11" y="13"/>
                  <a:pt x="11" y="13"/>
                </a:cubicBezTo>
                <a:cubicBezTo>
                  <a:pt x="12" y="13"/>
                  <a:pt x="13" y="12"/>
                  <a:pt x="13"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2" name="Freeform 43"/>
          <p:cNvSpPr>
            <a:spLocks/>
          </p:cNvSpPr>
          <p:nvPr/>
        </p:nvSpPr>
        <p:spPr bwMode="auto">
          <a:xfrm>
            <a:off x="12968288" y="6223000"/>
            <a:ext cx="79375" cy="76200"/>
          </a:xfrm>
          <a:custGeom>
            <a:avLst/>
            <a:gdLst>
              <a:gd name="T0" fmla="*/ 13 w 13"/>
              <a:gd name="T1" fmla="*/ 10 h 13"/>
              <a:gd name="T2" fmla="*/ 10 w 13"/>
              <a:gd name="T3" fmla="*/ 13 h 13"/>
              <a:gd name="T4" fmla="*/ 2 w 13"/>
              <a:gd name="T5" fmla="*/ 13 h 13"/>
              <a:gd name="T6" fmla="*/ 0 w 13"/>
              <a:gd name="T7" fmla="*/ 10 h 13"/>
              <a:gd name="T8" fmla="*/ 0 w 13"/>
              <a:gd name="T9" fmla="*/ 3 h 13"/>
              <a:gd name="T10" fmla="*/ 2 w 13"/>
              <a:gd name="T11" fmla="*/ 0 h 13"/>
              <a:gd name="T12" fmla="*/ 10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1" y="13"/>
                  <a:pt x="10" y="13"/>
                </a:cubicBezTo>
                <a:cubicBezTo>
                  <a:pt x="2" y="13"/>
                  <a:pt x="2" y="13"/>
                  <a:pt x="2" y="13"/>
                </a:cubicBezTo>
                <a:cubicBezTo>
                  <a:pt x="1" y="13"/>
                  <a:pt x="0" y="12"/>
                  <a:pt x="0" y="10"/>
                </a:cubicBezTo>
                <a:cubicBezTo>
                  <a:pt x="0" y="3"/>
                  <a:pt x="0" y="3"/>
                  <a:pt x="0" y="3"/>
                </a:cubicBezTo>
                <a:cubicBezTo>
                  <a:pt x="0" y="1"/>
                  <a:pt x="1" y="0"/>
                  <a:pt x="2" y="0"/>
                </a:cubicBezTo>
                <a:cubicBezTo>
                  <a:pt x="10" y="0"/>
                  <a:pt x="10" y="0"/>
                  <a:pt x="10" y="0"/>
                </a:cubicBezTo>
                <a:cubicBezTo>
                  <a:pt x="11"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3" name="Freeform 44"/>
          <p:cNvSpPr>
            <a:spLocks/>
          </p:cNvSpPr>
          <p:nvPr/>
        </p:nvSpPr>
        <p:spPr bwMode="auto">
          <a:xfrm>
            <a:off x="12961938" y="6223000"/>
            <a:ext cx="85725" cy="76200"/>
          </a:xfrm>
          <a:custGeom>
            <a:avLst/>
            <a:gdLst>
              <a:gd name="T0" fmla="*/ 14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4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3">
                <a:moveTo>
                  <a:pt x="14"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4" y="10"/>
                  <a:pt x="14" y="10"/>
                  <a:pt x="14" y="10"/>
                </a:cubicBezTo>
                <a:cubicBezTo>
                  <a:pt x="14" y="10"/>
                  <a:pt x="14" y="10"/>
                  <a:pt x="14" y="10"/>
                </a:cubicBezTo>
                <a:cubicBezTo>
                  <a:pt x="14" y="3"/>
                  <a:pt x="14" y="3"/>
                  <a:pt x="14" y="3"/>
                </a:cubicBezTo>
                <a:cubicBezTo>
                  <a:pt x="14" y="1"/>
                  <a:pt x="13" y="0"/>
                  <a:pt x="11" y="0"/>
                </a:cubicBezTo>
                <a:cubicBezTo>
                  <a:pt x="3" y="0"/>
                  <a:pt x="3" y="0"/>
                  <a:pt x="3" y="0"/>
                </a:cubicBezTo>
                <a:cubicBezTo>
                  <a:pt x="2" y="0"/>
                  <a:pt x="0" y="1"/>
                  <a:pt x="0" y="3"/>
                </a:cubicBezTo>
                <a:cubicBezTo>
                  <a:pt x="0" y="10"/>
                  <a:pt x="0" y="10"/>
                  <a:pt x="0" y="10"/>
                </a:cubicBezTo>
                <a:cubicBezTo>
                  <a:pt x="0" y="12"/>
                  <a:pt x="2" y="13"/>
                  <a:pt x="3" y="13"/>
                </a:cubicBezTo>
                <a:cubicBezTo>
                  <a:pt x="11" y="13"/>
                  <a:pt x="11" y="13"/>
                  <a:pt x="11" y="13"/>
                </a:cubicBezTo>
                <a:cubicBezTo>
                  <a:pt x="13" y="13"/>
                  <a:pt x="14" y="12"/>
                  <a:pt x="14"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4" name="Freeform 45"/>
          <p:cNvSpPr>
            <a:spLocks/>
          </p:cNvSpPr>
          <p:nvPr/>
        </p:nvSpPr>
        <p:spPr bwMode="auto">
          <a:xfrm>
            <a:off x="13063538" y="62230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3 h 13"/>
              <a:gd name="T10" fmla="*/ 2 w 13"/>
              <a:gd name="T11" fmla="*/ 0 h 13"/>
              <a:gd name="T12" fmla="*/ 10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0" y="13"/>
                </a:cubicBezTo>
                <a:cubicBezTo>
                  <a:pt x="2" y="13"/>
                  <a:pt x="2" y="13"/>
                  <a:pt x="2" y="13"/>
                </a:cubicBezTo>
                <a:cubicBezTo>
                  <a:pt x="1" y="13"/>
                  <a:pt x="0" y="12"/>
                  <a:pt x="0" y="10"/>
                </a:cubicBezTo>
                <a:cubicBezTo>
                  <a:pt x="0" y="3"/>
                  <a:pt x="0" y="3"/>
                  <a:pt x="0" y="3"/>
                </a:cubicBezTo>
                <a:cubicBezTo>
                  <a:pt x="0" y="1"/>
                  <a:pt x="1" y="0"/>
                  <a:pt x="2" y="0"/>
                </a:cubicBezTo>
                <a:cubicBezTo>
                  <a:pt x="10" y="0"/>
                  <a:pt x="10" y="0"/>
                  <a:pt x="10"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5" name="Freeform 46"/>
          <p:cNvSpPr>
            <a:spLocks/>
          </p:cNvSpPr>
          <p:nvPr/>
        </p:nvSpPr>
        <p:spPr bwMode="auto">
          <a:xfrm>
            <a:off x="13057188" y="6223000"/>
            <a:ext cx="82550" cy="76200"/>
          </a:xfrm>
          <a:custGeom>
            <a:avLst/>
            <a:gdLst>
              <a:gd name="T0" fmla="*/ 14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4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3">
                <a:moveTo>
                  <a:pt x="14"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4" y="10"/>
                  <a:pt x="14" y="10"/>
                  <a:pt x="14" y="10"/>
                </a:cubicBezTo>
                <a:cubicBezTo>
                  <a:pt x="14" y="10"/>
                  <a:pt x="14" y="10"/>
                  <a:pt x="14" y="10"/>
                </a:cubicBezTo>
                <a:cubicBezTo>
                  <a:pt x="14" y="3"/>
                  <a:pt x="14" y="3"/>
                  <a:pt x="14" y="3"/>
                </a:cubicBezTo>
                <a:cubicBezTo>
                  <a:pt x="14" y="1"/>
                  <a:pt x="13" y="0"/>
                  <a:pt x="11" y="0"/>
                </a:cubicBezTo>
                <a:cubicBezTo>
                  <a:pt x="3" y="0"/>
                  <a:pt x="3" y="0"/>
                  <a:pt x="3" y="0"/>
                </a:cubicBezTo>
                <a:cubicBezTo>
                  <a:pt x="2" y="0"/>
                  <a:pt x="0" y="1"/>
                  <a:pt x="0" y="3"/>
                </a:cubicBezTo>
                <a:cubicBezTo>
                  <a:pt x="0" y="10"/>
                  <a:pt x="0" y="10"/>
                  <a:pt x="0" y="10"/>
                </a:cubicBezTo>
                <a:cubicBezTo>
                  <a:pt x="0" y="12"/>
                  <a:pt x="2" y="13"/>
                  <a:pt x="3" y="13"/>
                </a:cubicBezTo>
                <a:cubicBezTo>
                  <a:pt x="11" y="13"/>
                  <a:pt x="11" y="13"/>
                  <a:pt x="11" y="13"/>
                </a:cubicBezTo>
                <a:cubicBezTo>
                  <a:pt x="13" y="13"/>
                  <a:pt x="14" y="12"/>
                  <a:pt x="14"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6" name="Freeform 47"/>
          <p:cNvSpPr>
            <a:spLocks/>
          </p:cNvSpPr>
          <p:nvPr/>
        </p:nvSpPr>
        <p:spPr bwMode="auto">
          <a:xfrm>
            <a:off x="13152438" y="62230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3 h 13"/>
              <a:gd name="T10" fmla="*/ 3 w 13"/>
              <a:gd name="T11" fmla="*/ 0 h 13"/>
              <a:gd name="T12" fmla="*/ 11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1" y="13"/>
                </a:cubicBezTo>
                <a:cubicBezTo>
                  <a:pt x="3" y="13"/>
                  <a:pt x="3" y="13"/>
                  <a:pt x="3" y="13"/>
                </a:cubicBezTo>
                <a:cubicBezTo>
                  <a:pt x="2" y="13"/>
                  <a:pt x="0" y="12"/>
                  <a:pt x="0" y="10"/>
                </a:cubicBezTo>
                <a:cubicBezTo>
                  <a:pt x="0" y="3"/>
                  <a:pt x="0" y="3"/>
                  <a:pt x="0" y="3"/>
                </a:cubicBezTo>
                <a:cubicBezTo>
                  <a:pt x="0" y="1"/>
                  <a:pt x="2" y="0"/>
                  <a:pt x="3" y="0"/>
                </a:cubicBezTo>
                <a:cubicBezTo>
                  <a:pt x="11" y="0"/>
                  <a:pt x="11" y="0"/>
                  <a:pt x="11"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7" name="Freeform 48"/>
          <p:cNvSpPr>
            <a:spLocks/>
          </p:cNvSpPr>
          <p:nvPr/>
        </p:nvSpPr>
        <p:spPr bwMode="auto">
          <a:xfrm>
            <a:off x="13152438" y="6223000"/>
            <a:ext cx="82550" cy="76200"/>
          </a:xfrm>
          <a:custGeom>
            <a:avLst/>
            <a:gdLst>
              <a:gd name="T0" fmla="*/ 13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3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 name="T40" fmla="*/ 13 w 14"/>
              <a:gd name="T4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3">
                <a:moveTo>
                  <a:pt x="13"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3" y="10"/>
                  <a:pt x="13" y="10"/>
                  <a:pt x="13" y="10"/>
                </a:cubicBezTo>
                <a:cubicBezTo>
                  <a:pt x="14" y="10"/>
                  <a:pt x="14" y="10"/>
                  <a:pt x="14" y="10"/>
                </a:cubicBezTo>
                <a:cubicBezTo>
                  <a:pt x="14" y="3"/>
                  <a:pt x="14" y="3"/>
                  <a:pt x="14" y="3"/>
                </a:cubicBezTo>
                <a:cubicBezTo>
                  <a:pt x="14" y="1"/>
                  <a:pt x="13" y="0"/>
                  <a:pt x="11" y="0"/>
                </a:cubicBezTo>
                <a:cubicBezTo>
                  <a:pt x="3" y="0"/>
                  <a:pt x="3" y="0"/>
                  <a:pt x="3" y="0"/>
                </a:cubicBezTo>
                <a:cubicBezTo>
                  <a:pt x="1" y="0"/>
                  <a:pt x="0" y="1"/>
                  <a:pt x="0" y="3"/>
                </a:cubicBezTo>
                <a:cubicBezTo>
                  <a:pt x="0" y="10"/>
                  <a:pt x="0" y="10"/>
                  <a:pt x="0" y="10"/>
                </a:cubicBezTo>
                <a:cubicBezTo>
                  <a:pt x="0" y="12"/>
                  <a:pt x="1" y="13"/>
                  <a:pt x="3" y="13"/>
                </a:cubicBezTo>
                <a:cubicBezTo>
                  <a:pt x="11" y="13"/>
                  <a:pt x="11" y="13"/>
                  <a:pt x="11" y="13"/>
                </a:cubicBezTo>
                <a:cubicBezTo>
                  <a:pt x="13" y="13"/>
                  <a:pt x="14" y="12"/>
                  <a:pt x="14" y="10"/>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8" name="Freeform 49"/>
          <p:cNvSpPr>
            <a:spLocks/>
          </p:cNvSpPr>
          <p:nvPr/>
        </p:nvSpPr>
        <p:spPr bwMode="auto">
          <a:xfrm>
            <a:off x="13247688" y="62230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3 h 13"/>
              <a:gd name="T10" fmla="*/ 2 w 13"/>
              <a:gd name="T11" fmla="*/ 0 h 13"/>
              <a:gd name="T12" fmla="*/ 10 w 13"/>
              <a:gd name="T13" fmla="*/ 0 h 13"/>
              <a:gd name="T14" fmla="*/ 13 w 13"/>
              <a:gd name="T15" fmla="*/ 3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2"/>
                  <a:pt x="12" y="13"/>
                  <a:pt x="10" y="13"/>
                </a:cubicBezTo>
                <a:cubicBezTo>
                  <a:pt x="2" y="13"/>
                  <a:pt x="2" y="13"/>
                  <a:pt x="2" y="13"/>
                </a:cubicBezTo>
                <a:cubicBezTo>
                  <a:pt x="1" y="13"/>
                  <a:pt x="0" y="12"/>
                  <a:pt x="0" y="10"/>
                </a:cubicBezTo>
                <a:cubicBezTo>
                  <a:pt x="0" y="3"/>
                  <a:pt x="0" y="3"/>
                  <a:pt x="0" y="3"/>
                </a:cubicBezTo>
                <a:cubicBezTo>
                  <a:pt x="0" y="1"/>
                  <a:pt x="1" y="0"/>
                  <a:pt x="2" y="0"/>
                </a:cubicBezTo>
                <a:cubicBezTo>
                  <a:pt x="10" y="0"/>
                  <a:pt x="10" y="0"/>
                  <a:pt x="10" y="0"/>
                </a:cubicBezTo>
                <a:cubicBezTo>
                  <a:pt x="12" y="0"/>
                  <a:pt x="13" y="1"/>
                  <a:pt x="13" y="3"/>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59" name="Freeform 50"/>
          <p:cNvSpPr>
            <a:spLocks/>
          </p:cNvSpPr>
          <p:nvPr/>
        </p:nvSpPr>
        <p:spPr bwMode="auto">
          <a:xfrm>
            <a:off x="13241338" y="6223000"/>
            <a:ext cx="82550" cy="76200"/>
          </a:xfrm>
          <a:custGeom>
            <a:avLst/>
            <a:gdLst>
              <a:gd name="T0" fmla="*/ 14 w 14"/>
              <a:gd name="T1" fmla="*/ 10 h 13"/>
              <a:gd name="T2" fmla="*/ 13 w 14"/>
              <a:gd name="T3" fmla="*/ 10 h 13"/>
              <a:gd name="T4" fmla="*/ 11 w 14"/>
              <a:gd name="T5" fmla="*/ 13 h 13"/>
              <a:gd name="T6" fmla="*/ 3 w 14"/>
              <a:gd name="T7" fmla="*/ 13 h 13"/>
              <a:gd name="T8" fmla="*/ 1 w 14"/>
              <a:gd name="T9" fmla="*/ 10 h 13"/>
              <a:gd name="T10" fmla="*/ 1 w 14"/>
              <a:gd name="T11" fmla="*/ 3 h 13"/>
              <a:gd name="T12" fmla="*/ 3 w 14"/>
              <a:gd name="T13" fmla="*/ 1 h 13"/>
              <a:gd name="T14" fmla="*/ 11 w 14"/>
              <a:gd name="T15" fmla="*/ 1 h 13"/>
              <a:gd name="T16" fmla="*/ 13 w 14"/>
              <a:gd name="T17" fmla="*/ 3 h 13"/>
              <a:gd name="T18" fmla="*/ 13 w 14"/>
              <a:gd name="T19" fmla="*/ 10 h 13"/>
              <a:gd name="T20" fmla="*/ 14 w 14"/>
              <a:gd name="T21" fmla="*/ 10 h 13"/>
              <a:gd name="T22" fmla="*/ 14 w 14"/>
              <a:gd name="T23" fmla="*/ 10 h 13"/>
              <a:gd name="T24" fmla="*/ 14 w 14"/>
              <a:gd name="T25" fmla="*/ 3 h 13"/>
              <a:gd name="T26" fmla="*/ 11 w 14"/>
              <a:gd name="T27" fmla="*/ 0 h 13"/>
              <a:gd name="T28" fmla="*/ 3 w 14"/>
              <a:gd name="T29" fmla="*/ 0 h 13"/>
              <a:gd name="T30" fmla="*/ 0 w 14"/>
              <a:gd name="T31" fmla="*/ 3 h 13"/>
              <a:gd name="T32" fmla="*/ 0 w 14"/>
              <a:gd name="T33" fmla="*/ 10 h 13"/>
              <a:gd name="T34" fmla="*/ 3 w 14"/>
              <a:gd name="T35" fmla="*/ 13 h 13"/>
              <a:gd name="T36" fmla="*/ 11 w 14"/>
              <a:gd name="T37" fmla="*/ 13 h 13"/>
              <a:gd name="T38" fmla="*/ 14 w 14"/>
              <a:gd name="T3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3">
                <a:moveTo>
                  <a:pt x="14" y="10"/>
                </a:moveTo>
                <a:cubicBezTo>
                  <a:pt x="13" y="10"/>
                  <a:pt x="13" y="10"/>
                  <a:pt x="13" y="10"/>
                </a:cubicBezTo>
                <a:cubicBezTo>
                  <a:pt x="13" y="12"/>
                  <a:pt x="12" y="13"/>
                  <a:pt x="11" y="13"/>
                </a:cubicBezTo>
                <a:cubicBezTo>
                  <a:pt x="3" y="13"/>
                  <a:pt x="3" y="13"/>
                  <a:pt x="3" y="13"/>
                </a:cubicBezTo>
                <a:cubicBezTo>
                  <a:pt x="2" y="13"/>
                  <a:pt x="1" y="12"/>
                  <a:pt x="1" y="10"/>
                </a:cubicBezTo>
                <a:cubicBezTo>
                  <a:pt x="1" y="3"/>
                  <a:pt x="1" y="3"/>
                  <a:pt x="1" y="3"/>
                </a:cubicBezTo>
                <a:cubicBezTo>
                  <a:pt x="1" y="2"/>
                  <a:pt x="2" y="1"/>
                  <a:pt x="3" y="1"/>
                </a:cubicBezTo>
                <a:cubicBezTo>
                  <a:pt x="11" y="1"/>
                  <a:pt x="11" y="1"/>
                  <a:pt x="11" y="1"/>
                </a:cubicBezTo>
                <a:cubicBezTo>
                  <a:pt x="12" y="1"/>
                  <a:pt x="13" y="2"/>
                  <a:pt x="13" y="3"/>
                </a:cubicBezTo>
                <a:cubicBezTo>
                  <a:pt x="13" y="10"/>
                  <a:pt x="13" y="10"/>
                  <a:pt x="13" y="10"/>
                </a:cubicBezTo>
                <a:cubicBezTo>
                  <a:pt x="14" y="10"/>
                  <a:pt x="14" y="10"/>
                  <a:pt x="14" y="10"/>
                </a:cubicBezTo>
                <a:cubicBezTo>
                  <a:pt x="14" y="10"/>
                  <a:pt x="14" y="10"/>
                  <a:pt x="14" y="10"/>
                </a:cubicBezTo>
                <a:cubicBezTo>
                  <a:pt x="14" y="3"/>
                  <a:pt x="14" y="3"/>
                  <a:pt x="14" y="3"/>
                </a:cubicBezTo>
                <a:cubicBezTo>
                  <a:pt x="14" y="1"/>
                  <a:pt x="13" y="0"/>
                  <a:pt x="11" y="0"/>
                </a:cubicBezTo>
                <a:cubicBezTo>
                  <a:pt x="3" y="0"/>
                  <a:pt x="3" y="0"/>
                  <a:pt x="3" y="0"/>
                </a:cubicBezTo>
                <a:cubicBezTo>
                  <a:pt x="2" y="0"/>
                  <a:pt x="0" y="1"/>
                  <a:pt x="0" y="3"/>
                </a:cubicBezTo>
                <a:cubicBezTo>
                  <a:pt x="0" y="10"/>
                  <a:pt x="0" y="10"/>
                  <a:pt x="0" y="10"/>
                </a:cubicBezTo>
                <a:cubicBezTo>
                  <a:pt x="0" y="12"/>
                  <a:pt x="2" y="13"/>
                  <a:pt x="3" y="13"/>
                </a:cubicBezTo>
                <a:cubicBezTo>
                  <a:pt x="11" y="13"/>
                  <a:pt x="11" y="13"/>
                  <a:pt x="11" y="13"/>
                </a:cubicBezTo>
                <a:cubicBezTo>
                  <a:pt x="13" y="13"/>
                  <a:pt x="14" y="12"/>
                  <a:pt x="14" y="10"/>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0" name="Freeform 51"/>
          <p:cNvSpPr>
            <a:spLocks/>
          </p:cNvSpPr>
          <p:nvPr/>
        </p:nvSpPr>
        <p:spPr bwMode="auto">
          <a:xfrm>
            <a:off x="12876213" y="63246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2 h 13"/>
              <a:gd name="T10" fmla="*/ 3 w 13"/>
              <a:gd name="T11" fmla="*/ 0 h 13"/>
              <a:gd name="T12" fmla="*/ 11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1" y="13"/>
                </a:cubicBezTo>
                <a:cubicBezTo>
                  <a:pt x="3" y="13"/>
                  <a:pt x="3" y="13"/>
                  <a:pt x="3" y="13"/>
                </a:cubicBezTo>
                <a:cubicBezTo>
                  <a:pt x="1" y="13"/>
                  <a:pt x="0" y="11"/>
                  <a:pt x="0" y="10"/>
                </a:cubicBezTo>
                <a:cubicBezTo>
                  <a:pt x="0" y="2"/>
                  <a:pt x="0" y="2"/>
                  <a:pt x="0" y="2"/>
                </a:cubicBezTo>
                <a:cubicBezTo>
                  <a:pt x="0" y="1"/>
                  <a:pt x="1" y="0"/>
                  <a:pt x="3" y="0"/>
                </a:cubicBezTo>
                <a:cubicBezTo>
                  <a:pt x="11" y="0"/>
                  <a:pt x="11" y="0"/>
                  <a:pt x="11"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1" name="Freeform 52"/>
          <p:cNvSpPr>
            <a:spLocks/>
          </p:cNvSpPr>
          <p:nvPr/>
        </p:nvSpPr>
        <p:spPr bwMode="auto">
          <a:xfrm>
            <a:off x="12876213" y="6318250"/>
            <a:ext cx="76200" cy="82550"/>
          </a:xfrm>
          <a:custGeom>
            <a:avLst/>
            <a:gdLst>
              <a:gd name="T0" fmla="*/ 13 w 13"/>
              <a:gd name="T1" fmla="*/ 11 h 14"/>
              <a:gd name="T2" fmla="*/ 13 w 13"/>
              <a:gd name="T3" fmla="*/ 11 h 14"/>
              <a:gd name="T4" fmla="*/ 11 w 13"/>
              <a:gd name="T5" fmla="*/ 13 h 14"/>
              <a:gd name="T6" fmla="*/ 3 w 13"/>
              <a:gd name="T7" fmla="*/ 13 h 14"/>
              <a:gd name="T8" fmla="*/ 0 w 13"/>
              <a:gd name="T9" fmla="*/ 11 h 14"/>
              <a:gd name="T10" fmla="*/ 0 w 13"/>
              <a:gd name="T11" fmla="*/ 3 h 14"/>
              <a:gd name="T12" fmla="*/ 3 w 13"/>
              <a:gd name="T13" fmla="*/ 1 h 14"/>
              <a:gd name="T14" fmla="*/ 11 w 13"/>
              <a:gd name="T15" fmla="*/ 1 h 14"/>
              <a:gd name="T16" fmla="*/ 13 w 13"/>
              <a:gd name="T17" fmla="*/ 3 h 14"/>
              <a:gd name="T18" fmla="*/ 13 w 13"/>
              <a:gd name="T19" fmla="*/ 11 h 14"/>
              <a:gd name="T20" fmla="*/ 13 w 13"/>
              <a:gd name="T21" fmla="*/ 11 h 14"/>
              <a:gd name="T22" fmla="*/ 13 w 13"/>
              <a:gd name="T23" fmla="*/ 11 h 14"/>
              <a:gd name="T24" fmla="*/ 13 w 13"/>
              <a:gd name="T25" fmla="*/ 3 h 14"/>
              <a:gd name="T26" fmla="*/ 11 w 13"/>
              <a:gd name="T27" fmla="*/ 0 h 14"/>
              <a:gd name="T28" fmla="*/ 3 w 13"/>
              <a:gd name="T29" fmla="*/ 0 h 14"/>
              <a:gd name="T30" fmla="*/ 0 w 13"/>
              <a:gd name="T31" fmla="*/ 3 h 14"/>
              <a:gd name="T32" fmla="*/ 0 w 13"/>
              <a:gd name="T33" fmla="*/ 11 h 14"/>
              <a:gd name="T34" fmla="*/ 3 w 13"/>
              <a:gd name="T35" fmla="*/ 14 h 14"/>
              <a:gd name="T36" fmla="*/ 11 w 13"/>
              <a:gd name="T37" fmla="*/ 14 h 14"/>
              <a:gd name="T38" fmla="*/ 13 w 13"/>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4">
                <a:moveTo>
                  <a:pt x="13" y="11"/>
                </a:moveTo>
                <a:cubicBezTo>
                  <a:pt x="13" y="11"/>
                  <a:pt x="13" y="11"/>
                  <a:pt x="13" y="11"/>
                </a:cubicBezTo>
                <a:cubicBezTo>
                  <a:pt x="13" y="12"/>
                  <a:pt x="12" y="13"/>
                  <a:pt x="11" y="13"/>
                </a:cubicBezTo>
                <a:cubicBezTo>
                  <a:pt x="3" y="13"/>
                  <a:pt x="3" y="13"/>
                  <a:pt x="3" y="13"/>
                </a:cubicBezTo>
                <a:cubicBezTo>
                  <a:pt x="1" y="13"/>
                  <a:pt x="1" y="12"/>
                  <a:pt x="0" y="11"/>
                </a:cubicBezTo>
                <a:cubicBezTo>
                  <a:pt x="0" y="3"/>
                  <a:pt x="0" y="3"/>
                  <a:pt x="0" y="3"/>
                </a:cubicBezTo>
                <a:cubicBezTo>
                  <a:pt x="1" y="2"/>
                  <a:pt x="1" y="1"/>
                  <a:pt x="3" y="1"/>
                </a:cubicBezTo>
                <a:cubicBezTo>
                  <a:pt x="11" y="1"/>
                  <a:pt x="11" y="1"/>
                  <a:pt x="11" y="1"/>
                </a:cubicBezTo>
                <a:cubicBezTo>
                  <a:pt x="12" y="1"/>
                  <a:pt x="13" y="2"/>
                  <a:pt x="13" y="3"/>
                </a:cubicBezTo>
                <a:cubicBezTo>
                  <a:pt x="13" y="11"/>
                  <a:pt x="13" y="11"/>
                  <a:pt x="13" y="11"/>
                </a:cubicBezTo>
                <a:cubicBezTo>
                  <a:pt x="13" y="11"/>
                  <a:pt x="13" y="11"/>
                  <a:pt x="13" y="11"/>
                </a:cubicBezTo>
                <a:cubicBezTo>
                  <a:pt x="13" y="11"/>
                  <a:pt x="13" y="11"/>
                  <a:pt x="13" y="11"/>
                </a:cubicBezTo>
                <a:cubicBezTo>
                  <a:pt x="13" y="3"/>
                  <a:pt x="13" y="3"/>
                  <a:pt x="13" y="3"/>
                </a:cubicBezTo>
                <a:cubicBezTo>
                  <a:pt x="13" y="2"/>
                  <a:pt x="12" y="0"/>
                  <a:pt x="11" y="0"/>
                </a:cubicBezTo>
                <a:cubicBezTo>
                  <a:pt x="3" y="0"/>
                  <a:pt x="3" y="0"/>
                  <a:pt x="3" y="0"/>
                </a:cubicBezTo>
                <a:cubicBezTo>
                  <a:pt x="1" y="0"/>
                  <a:pt x="0" y="2"/>
                  <a:pt x="0" y="3"/>
                </a:cubicBezTo>
                <a:cubicBezTo>
                  <a:pt x="0" y="11"/>
                  <a:pt x="0" y="11"/>
                  <a:pt x="0" y="11"/>
                </a:cubicBezTo>
                <a:cubicBezTo>
                  <a:pt x="0" y="13"/>
                  <a:pt x="1" y="14"/>
                  <a:pt x="3" y="14"/>
                </a:cubicBezTo>
                <a:cubicBezTo>
                  <a:pt x="11" y="14"/>
                  <a:pt x="11" y="14"/>
                  <a:pt x="11" y="14"/>
                </a:cubicBezTo>
                <a:cubicBezTo>
                  <a:pt x="12" y="14"/>
                  <a:pt x="13" y="13"/>
                  <a:pt x="13"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2" name="Freeform 53"/>
          <p:cNvSpPr>
            <a:spLocks/>
          </p:cNvSpPr>
          <p:nvPr/>
        </p:nvSpPr>
        <p:spPr bwMode="auto">
          <a:xfrm>
            <a:off x="12425363" y="6413500"/>
            <a:ext cx="76200" cy="57150"/>
          </a:xfrm>
          <a:custGeom>
            <a:avLst/>
            <a:gdLst>
              <a:gd name="T0" fmla="*/ 13 w 13"/>
              <a:gd name="T1" fmla="*/ 8 h 10"/>
              <a:gd name="T2" fmla="*/ 10 w 13"/>
              <a:gd name="T3" fmla="*/ 10 h 10"/>
              <a:gd name="T4" fmla="*/ 2 w 13"/>
              <a:gd name="T5" fmla="*/ 10 h 10"/>
              <a:gd name="T6" fmla="*/ 0 w 13"/>
              <a:gd name="T7" fmla="*/ 8 h 10"/>
              <a:gd name="T8" fmla="*/ 0 w 13"/>
              <a:gd name="T9" fmla="*/ 2 h 10"/>
              <a:gd name="T10" fmla="*/ 2 w 13"/>
              <a:gd name="T11" fmla="*/ 0 h 10"/>
              <a:gd name="T12" fmla="*/ 10 w 13"/>
              <a:gd name="T13" fmla="*/ 0 h 10"/>
              <a:gd name="T14" fmla="*/ 13 w 13"/>
              <a:gd name="T15" fmla="*/ 2 h 10"/>
              <a:gd name="T16" fmla="*/ 13 w 13"/>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8"/>
                </a:moveTo>
                <a:cubicBezTo>
                  <a:pt x="13" y="9"/>
                  <a:pt x="11" y="10"/>
                  <a:pt x="10" y="10"/>
                </a:cubicBezTo>
                <a:cubicBezTo>
                  <a:pt x="2" y="10"/>
                  <a:pt x="2" y="10"/>
                  <a:pt x="2" y="10"/>
                </a:cubicBezTo>
                <a:cubicBezTo>
                  <a:pt x="1" y="10"/>
                  <a:pt x="0" y="9"/>
                  <a:pt x="0" y="8"/>
                </a:cubicBezTo>
                <a:cubicBezTo>
                  <a:pt x="0" y="2"/>
                  <a:pt x="0" y="2"/>
                  <a:pt x="0" y="2"/>
                </a:cubicBezTo>
                <a:cubicBezTo>
                  <a:pt x="0" y="1"/>
                  <a:pt x="1" y="0"/>
                  <a:pt x="2" y="0"/>
                </a:cubicBezTo>
                <a:cubicBezTo>
                  <a:pt x="10" y="0"/>
                  <a:pt x="10" y="0"/>
                  <a:pt x="10" y="0"/>
                </a:cubicBezTo>
                <a:cubicBezTo>
                  <a:pt x="11" y="0"/>
                  <a:pt x="13" y="1"/>
                  <a:pt x="13" y="2"/>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3" name="Freeform 54"/>
          <p:cNvSpPr>
            <a:spLocks/>
          </p:cNvSpPr>
          <p:nvPr/>
        </p:nvSpPr>
        <p:spPr bwMode="auto">
          <a:xfrm>
            <a:off x="12419013" y="6413500"/>
            <a:ext cx="82550" cy="57150"/>
          </a:xfrm>
          <a:custGeom>
            <a:avLst/>
            <a:gdLst>
              <a:gd name="T0" fmla="*/ 14 w 14"/>
              <a:gd name="T1" fmla="*/ 8 h 10"/>
              <a:gd name="T2" fmla="*/ 13 w 14"/>
              <a:gd name="T3" fmla="*/ 8 h 10"/>
              <a:gd name="T4" fmla="*/ 13 w 14"/>
              <a:gd name="T5" fmla="*/ 9 h 10"/>
              <a:gd name="T6" fmla="*/ 11 w 14"/>
              <a:gd name="T7" fmla="*/ 9 h 10"/>
              <a:gd name="T8" fmla="*/ 3 w 14"/>
              <a:gd name="T9" fmla="*/ 9 h 10"/>
              <a:gd name="T10" fmla="*/ 2 w 14"/>
              <a:gd name="T11" fmla="*/ 9 h 10"/>
              <a:gd name="T12" fmla="*/ 1 w 14"/>
              <a:gd name="T13" fmla="*/ 8 h 10"/>
              <a:gd name="T14" fmla="*/ 1 w 14"/>
              <a:gd name="T15" fmla="*/ 2 h 10"/>
              <a:gd name="T16" fmla="*/ 2 w 14"/>
              <a:gd name="T17" fmla="*/ 1 h 10"/>
              <a:gd name="T18" fmla="*/ 3 w 14"/>
              <a:gd name="T19" fmla="*/ 1 h 10"/>
              <a:gd name="T20" fmla="*/ 11 w 14"/>
              <a:gd name="T21" fmla="*/ 1 h 10"/>
              <a:gd name="T22" fmla="*/ 13 w 14"/>
              <a:gd name="T23" fmla="*/ 1 h 10"/>
              <a:gd name="T24" fmla="*/ 13 w 14"/>
              <a:gd name="T25" fmla="*/ 2 h 10"/>
              <a:gd name="T26" fmla="*/ 13 w 14"/>
              <a:gd name="T27" fmla="*/ 8 h 10"/>
              <a:gd name="T28" fmla="*/ 14 w 14"/>
              <a:gd name="T29" fmla="*/ 8 h 10"/>
              <a:gd name="T30" fmla="*/ 14 w 14"/>
              <a:gd name="T31" fmla="*/ 8 h 10"/>
              <a:gd name="T32" fmla="*/ 14 w 14"/>
              <a:gd name="T33" fmla="*/ 2 h 10"/>
              <a:gd name="T34" fmla="*/ 11 w 14"/>
              <a:gd name="T35" fmla="*/ 0 h 10"/>
              <a:gd name="T36" fmla="*/ 3 w 14"/>
              <a:gd name="T37" fmla="*/ 0 h 10"/>
              <a:gd name="T38" fmla="*/ 0 w 14"/>
              <a:gd name="T39" fmla="*/ 2 h 10"/>
              <a:gd name="T40" fmla="*/ 0 w 14"/>
              <a:gd name="T41" fmla="*/ 8 h 10"/>
              <a:gd name="T42" fmla="*/ 3 w 14"/>
              <a:gd name="T43" fmla="*/ 10 h 10"/>
              <a:gd name="T44" fmla="*/ 11 w 14"/>
              <a:gd name="T45" fmla="*/ 10 h 10"/>
              <a:gd name="T46" fmla="*/ 14 w 14"/>
              <a:gd name="T4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0">
                <a:moveTo>
                  <a:pt x="14" y="8"/>
                </a:moveTo>
                <a:cubicBezTo>
                  <a:pt x="13" y="8"/>
                  <a:pt x="13" y="8"/>
                  <a:pt x="13" y="8"/>
                </a:cubicBezTo>
                <a:cubicBezTo>
                  <a:pt x="13" y="8"/>
                  <a:pt x="13" y="8"/>
                  <a:pt x="13" y="9"/>
                </a:cubicBezTo>
                <a:cubicBezTo>
                  <a:pt x="12" y="9"/>
                  <a:pt x="12" y="9"/>
                  <a:pt x="11" y="9"/>
                </a:cubicBezTo>
                <a:cubicBezTo>
                  <a:pt x="3" y="9"/>
                  <a:pt x="3" y="9"/>
                  <a:pt x="3" y="9"/>
                </a:cubicBezTo>
                <a:cubicBezTo>
                  <a:pt x="2" y="9"/>
                  <a:pt x="2" y="9"/>
                  <a:pt x="2" y="9"/>
                </a:cubicBezTo>
                <a:cubicBezTo>
                  <a:pt x="1" y="8"/>
                  <a:pt x="1" y="8"/>
                  <a:pt x="1" y="8"/>
                </a:cubicBezTo>
                <a:cubicBezTo>
                  <a:pt x="1" y="2"/>
                  <a:pt x="1" y="2"/>
                  <a:pt x="1" y="2"/>
                </a:cubicBezTo>
                <a:cubicBezTo>
                  <a:pt x="1" y="2"/>
                  <a:pt x="1" y="1"/>
                  <a:pt x="2" y="1"/>
                </a:cubicBezTo>
                <a:cubicBezTo>
                  <a:pt x="2" y="1"/>
                  <a:pt x="2" y="1"/>
                  <a:pt x="3" y="1"/>
                </a:cubicBezTo>
                <a:cubicBezTo>
                  <a:pt x="11" y="1"/>
                  <a:pt x="11" y="1"/>
                  <a:pt x="11" y="1"/>
                </a:cubicBezTo>
                <a:cubicBezTo>
                  <a:pt x="12" y="1"/>
                  <a:pt x="12" y="1"/>
                  <a:pt x="13" y="1"/>
                </a:cubicBezTo>
                <a:cubicBezTo>
                  <a:pt x="13" y="1"/>
                  <a:pt x="13" y="2"/>
                  <a:pt x="13" y="2"/>
                </a:cubicBezTo>
                <a:cubicBezTo>
                  <a:pt x="13" y="8"/>
                  <a:pt x="13" y="8"/>
                  <a:pt x="13" y="8"/>
                </a:cubicBezTo>
                <a:cubicBezTo>
                  <a:pt x="14" y="8"/>
                  <a:pt x="14" y="8"/>
                  <a:pt x="14" y="8"/>
                </a:cubicBezTo>
                <a:cubicBezTo>
                  <a:pt x="14" y="8"/>
                  <a:pt x="14" y="8"/>
                  <a:pt x="14" y="8"/>
                </a:cubicBezTo>
                <a:cubicBezTo>
                  <a:pt x="14" y="2"/>
                  <a:pt x="14" y="2"/>
                  <a:pt x="14" y="2"/>
                </a:cubicBezTo>
                <a:cubicBezTo>
                  <a:pt x="14" y="1"/>
                  <a:pt x="13" y="0"/>
                  <a:pt x="11" y="0"/>
                </a:cubicBezTo>
                <a:cubicBezTo>
                  <a:pt x="3" y="0"/>
                  <a:pt x="3" y="0"/>
                  <a:pt x="3" y="0"/>
                </a:cubicBezTo>
                <a:cubicBezTo>
                  <a:pt x="2" y="0"/>
                  <a:pt x="0" y="1"/>
                  <a:pt x="0" y="2"/>
                </a:cubicBezTo>
                <a:cubicBezTo>
                  <a:pt x="0" y="8"/>
                  <a:pt x="0" y="8"/>
                  <a:pt x="0" y="8"/>
                </a:cubicBezTo>
                <a:cubicBezTo>
                  <a:pt x="0" y="9"/>
                  <a:pt x="2" y="10"/>
                  <a:pt x="3" y="10"/>
                </a:cubicBezTo>
                <a:cubicBezTo>
                  <a:pt x="11" y="10"/>
                  <a:pt x="11" y="10"/>
                  <a:pt x="11" y="10"/>
                </a:cubicBezTo>
                <a:cubicBezTo>
                  <a:pt x="13" y="10"/>
                  <a:pt x="14" y="9"/>
                  <a:pt x="14" y="8"/>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4" name="Freeform 55"/>
          <p:cNvSpPr>
            <a:spLocks/>
          </p:cNvSpPr>
          <p:nvPr/>
        </p:nvSpPr>
        <p:spPr bwMode="auto">
          <a:xfrm>
            <a:off x="12526963" y="6413500"/>
            <a:ext cx="76200" cy="57150"/>
          </a:xfrm>
          <a:custGeom>
            <a:avLst/>
            <a:gdLst>
              <a:gd name="T0" fmla="*/ 13 w 13"/>
              <a:gd name="T1" fmla="*/ 8 h 10"/>
              <a:gd name="T2" fmla="*/ 10 w 13"/>
              <a:gd name="T3" fmla="*/ 10 h 10"/>
              <a:gd name="T4" fmla="*/ 2 w 13"/>
              <a:gd name="T5" fmla="*/ 10 h 10"/>
              <a:gd name="T6" fmla="*/ 0 w 13"/>
              <a:gd name="T7" fmla="*/ 8 h 10"/>
              <a:gd name="T8" fmla="*/ 0 w 13"/>
              <a:gd name="T9" fmla="*/ 2 h 10"/>
              <a:gd name="T10" fmla="*/ 2 w 13"/>
              <a:gd name="T11" fmla="*/ 0 h 10"/>
              <a:gd name="T12" fmla="*/ 10 w 13"/>
              <a:gd name="T13" fmla="*/ 0 h 10"/>
              <a:gd name="T14" fmla="*/ 13 w 13"/>
              <a:gd name="T15" fmla="*/ 2 h 10"/>
              <a:gd name="T16" fmla="*/ 13 w 13"/>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8"/>
                </a:moveTo>
                <a:cubicBezTo>
                  <a:pt x="13" y="9"/>
                  <a:pt x="12" y="10"/>
                  <a:pt x="10" y="10"/>
                </a:cubicBezTo>
                <a:cubicBezTo>
                  <a:pt x="2" y="10"/>
                  <a:pt x="2" y="10"/>
                  <a:pt x="2" y="10"/>
                </a:cubicBezTo>
                <a:cubicBezTo>
                  <a:pt x="1" y="10"/>
                  <a:pt x="0" y="9"/>
                  <a:pt x="0" y="8"/>
                </a:cubicBezTo>
                <a:cubicBezTo>
                  <a:pt x="0" y="2"/>
                  <a:pt x="0" y="2"/>
                  <a:pt x="0" y="2"/>
                </a:cubicBezTo>
                <a:cubicBezTo>
                  <a:pt x="0" y="1"/>
                  <a:pt x="1" y="0"/>
                  <a:pt x="2" y="0"/>
                </a:cubicBezTo>
                <a:cubicBezTo>
                  <a:pt x="10" y="0"/>
                  <a:pt x="10" y="0"/>
                  <a:pt x="10" y="0"/>
                </a:cubicBezTo>
                <a:cubicBezTo>
                  <a:pt x="12" y="0"/>
                  <a:pt x="13" y="1"/>
                  <a:pt x="13" y="2"/>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5" name="Freeform 56"/>
          <p:cNvSpPr>
            <a:spLocks/>
          </p:cNvSpPr>
          <p:nvPr/>
        </p:nvSpPr>
        <p:spPr bwMode="auto">
          <a:xfrm>
            <a:off x="12526963" y="6413500"/>
            <a:ext cx="76200" cy="57150"/>
          </a:xfrm>
          <a:custGeom>
            <a:avLst/>
            <a:gdLst>
              <a:gd name="T0" fmla="*/ 13 w 13"/>
              <a:gd name="T1" fmla="*/ 8 h 10"/>
              <a:gd name="T2" fmla="*/ 12 w 13"/>
              <a:gd name="T3" fmla="*/ 8 h 10"/>
              <a:gd name="T4" fmla="*/ 12 w 13"/>
              <a:gd name="T5" fmla="*/ 9 h 10"/>
              <a:gd name="T6" fmla="*/ 10 w 13"/>
              <a:gd name="T7" fmla="*/ 9 h 10"/>
              <a:gd name="T8" fmla="*/ 2 w 13"/>
              <a:gd name="T9" fmla="*/ 9 h 10"/>
              <a:gd name="T10" fmla="*/ 1 w 13"/>
              <a:gd name="T11" fmla="*/ 9 h 10"/>
              <a:gd name="T12" fmla="*/ 0 w 13"/>
              <a:gd name="T13" fmla="*/ 8 h 10"/>
              <a:gd name="T14" fmla="*/ 0 w 13"/>
              <a:gd name="T15" fmla="*/ 2 h 10"/>
              <a:gd name="T16" fmla="*/ 1 w 13"/>
              <a:gd name="T17" fmla="*/ 1 h 10"/>
              <a:gd name="T18" fmla="*/ 2 w 13"/>
              <a:gd name="T19" fmla="*/ 1 h 10"/>
              <a:gd name="T20" fmla="*/ 10 w 13"/>
              <a:gd name="T21" fmla="*/ 1 h 10"/>
              <a:gd name="T22" fmla="*/ 12 w 13"/>
              <a:gd name="T23" fmla="*/ 1 h 10"/>
              <a:gd name="T24" fmla="*/ 12 w 13"/>
              <a:gd name="T25" fmla="*/ 2 h 10"/>
              <a:gd name="T26" fmla="*/ 12 w 13"/>
              <a:gd name="T27" fmla="*/ 8 h 10"/>
              <a:gd name="T28" fmla="*/ 13 w 13"/>
              <a:gd name="T29" fmla="*/ 8 h 10"/>
              <a:gd name="T30" fmla="*/ 13 w 13"/>
              <a:gd name="T31" fmla="*/ 8 h 10"/>
              <a:gd name="T32" fmla="*/ 13 w 13"/>
              <a:gd name="T33" fmla="*/ 2 h 10"/>
              <a:gd name="T34" fmla="*/ 10 w 13"/>
              <a:gd name="T35" fmla="*/ 0 h 10"/>
              <a:gd name="T36" fmla="*/ 2 w 13"/>
              <a:gd name="T37" fmla="*/ 0 h 10"/>
              <a:gd name="T38" fmla="*/ 0 w 13"/>
              <a:gd name="T39" fmla="*/ 2 h 10"/>
              <a:gd name="T40" fmla="*/ 0 w 13"/>
              <a:gd name="T41" fmla="*/ 8 h 10"/>
              <a:gd name="T42" fmla="*/ 2 w 13"/>
              <a:gd name="T43" fmla="*/ 10 h 10"/>
              <a:gd name="T44" fmla="*/ 10 w 13"/>
              <a:gd name="T45" fmla="*/ 10 h 10"/>
              <a:gd name="T46" fmla="*/ 13 w 13"/>
              <a:gd name="T4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0">
                <a:moveTo>
                  <a:pt x="13" y="8"/>
                </a:moveTo>
                <a:cubicBezTo>
                  <a:pt x="12" y="8"/>
                  <a:pt x="12" y="8"/>
                  <a:pt x="12" y="8"/>
                </a:cubicBezTo>
                <a:cubicBezTo>
                  <a:pt x="12" y="8"/>
                  <a:pt x="12" y="8"/>
                  <a:pt x="12" y="9"/>
                </a:cubicBezTo>
                <a:cubicBezTo>
                  <a:pt x="12" y="9"/>
                  <a:pt x="11" y="9"/>
                  <a:pt x="10" y="9"/>
                </a:cubicBezTo>
                <a:cubicBezTo>
                  <a:pt x="2" y="9"/>
                  <a:pt x="2" y="9"/>
                  <a:pt x="2" y="9"/>
                </a:cubicBezTo>
                <a:cubicBezTo>
                  <a:pt x="2" y="9"/>
                  <a:pt x="1" y="9"/>
                  <a:pt x="1" y="9"/>
                </a:cubicBezTo>
                <a:cubicBezTo>
                  <a:pt x="0" y="8"/>
                  <a:pt x="0" y="8"/>
                  <a:pt x="0" y="8"/>
                </a:cubicBezTo>
                <a:cubicBezTo>
                  <a:pt x="0" y="2"/>
                  <a:pt x="0" y="2"/>
                  <a:pt x="0" y="2"/>
                </a:cubicBezTo>
                <a:cubicBezTo>
                  <a:pt x="0" y="2"/>
                  <a:pt x="0" y="1"/>
                  <a:pt x="1" y="1"/>
                </a:cubicBezTo>
                <a:cubicBezTo>
                  <a:pt x="1" y="1"/>
                  <a:pt x="2" y="1"/>
                  <a:pt x="2" y="1"/>
                </a:cubicBezTo>
                <a:cubicBezTo>
                  <a:pt x="10" y="1"/>
                  <a:pt x="10" y="1"/>
                  <a:pt x="10" y="1"/>
                </a:cubicBezTo>
                <a:cubicBezTo>
                  <a:pt x="11" y="1"/>
                  <a:pt x="12" y="1"/>
                  <a:pt x="12" y="1"/>
                </a:cubicBezTo>
                <a:cubicBezTo>
                  <a:pt x="12" y="1"/>
                  <a:pt x="12" y="2"/>
                  <a:pt x="12" y="2"/>
                </a:cubicBezTo>
                <a:cubicBezTo>
                  <a:pt x="12" y="8"/>
                  <a:pt x="12" y="8"/>
                  <a:pt x="12" y="8"/>
                </a:cubicBezTo>
                <a:cubicBezTo>
                  <a:pt x="13" y="8"/>
                  <a:pt x="13" y="8"/>
                  <a:pt x="13" y="8"/>
                </a:cubicBezTo>
                <a:cubicBezTo>
                  <a:pt x="13" y="8"/>
                  <a:pt x="13" y="8"/>
                  <a:pt x="13" y="8"/>
                </a:cubicBezTo>
                <a:cubicBezTo>
                  <a:pt x="13" y="2"/>
                  <a:pt x="13" y="2"/>
                  <a:pt x="13" y="2"/>
                </a:cubicBezTo>
                <a:cubicBezTo>
                  <a:pt x="13" y="1"/>
                  <a:pt x="12" y="0"/>
                  <a:pt x="10" y="0"/>
                </a:cubicBezTo>
                <a:cubicBezTo>
                  <a:pt x="2" y="0"/>
                  <a:pt x="2" y="0"/>
                  <a:pt x="2" y="0"/>
                </a:cubicBezTo>
                <a:cubicBezTo>
                  <a:pt x="1" y="0"/>
                  <a:pt x="0" y="1"/>
                  <a:pt x="0" y="2"/>
                </a:cubicBezTo>
                <a:cubicBezTo>
                  <a:pt x="0" y="8"/>
                  <a:pt x="0" y="8"/>
                  <a:pt x="0" y="8"/>
                </a:cubicBezTo>
                <a:cubicBezTo>
                  <a:pt x="0" y="9"/>
                  <a:pt x="1" y="10"/>
                  <a:pt x="2" y="10"/>
                </a:cubicBezTo>
                <a:cubicBezTo>
                  <a:pt x="10" y="10"/>
                  <a:pt x="10" y="10"/>
                  <a:pt x="10" y="10"/>
                </a:cubicBezTo>
                <a:cubicBezTo>
                  <a:pt x="12" y="10"/>
                  <a:pt x="13" y="9"/>
                  <a:pt x="13" y="8"/>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6" name="Freeform 57"/>
          <p:cNvSpPr>
            <a:spLocks/>
          </p:cNvSpPr>
          <p:nvPr/>
        </p:nvSpPr>
        <p:spPr bwMode="auto">
          <a:xfrm>
            <a:off x="12619038" y="6413500"/>
            <a:ext cx="79375" cy="57150"/>
          </a:xfrm>
          <a:custGeom>
            <a:avLst/>
            <a:gdLst>
              <a:gd name="T0" fmla="*/ 13 w 13"/>
              <a:gd name="T1" fmla="*/ 8 h 10"/>
              <a:gd name="T2" fmla="*/ 11 w 13"/>
              <a:gd name="T3" fmla="*/ 10 h 10"/>
              <a:gd name="T4" fmla="*/ 3 w 13"/>
              <a:gd name="T5" fmla="*/ 10 h 10"/>
              <a:gd name="T6" fmla="*/ 0 w 13"/>
              <a:gd name="T7" fmla="*/ 8 h 10"/>
              <a:gd name="T8" fmla="*/ 0 w 13"/>
              <a:gd name="T9" fmla="*/ 2 h 10"/>
              <a:gd name="T10" fmla="*/ 3 w 13"/>
              <a:gd name="T11" fmla="*/ 0 h 10"/>
              <a:gd name="T12" fmla="*/ 11 w 13"/>
              <a:gd name="T13" fmla="*/ 0 h 10"/>
              <a:gd name="T14" fmla="*/ 13 w 13"/>
              <a:gd name="T15" fmla="*/ 2 h 10"/>
              <a:gd name="T16" fmla="*/ 13 w 13"/>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13" y="8"/>
                </a:moveTo>
                <a:cubicBezTo>
                  <a:pt x="13" y="9"/>
                  <a:pt x="12" y="10"/>
                  <a:pt x="11" y="10"/>
                </a:cubicBezTo>
                <a:cubicBezTo>
                  <a:pt x="3" y="10"/>
                  <a:pt x="3" y="10"/>
                  <a:pt x="3" y="10"/>
                </a:cubicBezTo>
                <a:cubicBezTo>
                  <a:pt x="2" y="10"/>
                  <a:pt x="0" y="9"/>
                  <a:pt x="0" y="8"/>
                </a:cubicBezTo>
                <a:cubicBezTo>
                  <a:pt x="0" y="2"/>
                  <a:pt x="0" y="2"/>
                  <a:pt x="0" y="2"/>
                </a:cubicBezTo>
                <a:cubicBezTo>
                  <a:pt x="0" y="1"/>
                  <a:pt x="2" y="0"/>
                  <a:pt x="3" y="0"/>
                </a:cubicBezTo>
                <a:cubicBezTo>
                  <a:pt x="11" y="0"/>
                  <a:pt x="11" y="0"/>
                  <a:pt x="11" y="0"/>
                </a:cubicBezTo>
                <a:cubicBezTo>
                  <a:pt x="12" y="0"/>
                  <a:pt x="13" y="1"/>
                  <a:pt x="13" y="2"/>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7" name="Freeform 58"/>
          <p:cNvSpPr>
            <a:spLocks/>
          </p:cNvSpPr>
          <p:nvPr/>
        </p:nvSpPr>
        <p:spPr bwMode="auto">
          <a:xfrm>
            <a:off x="12619038" y="6413500"/>
            <a:ext cx="82550" cy="57150"/>
          </a:xfrm>
          <a:custGeom>
            <a:avLst/>
            <a:gdLst>
              <a:gd name="T0" fmla="*/ 13 w 14"/>
              <a:gd name="T1" fmla="*/ 8 h 10"/>
              <a:gd name="T2" fmla="*/ 13 w 14"/>
              <a:gd name="T3" fmla="*/ 8 h 10"/>
              <a:gd name="T4" fmla="*/ 12 w 14"/>
              <a:gd name="T5" fmla="*/ 9 h 10"/>
              <a:gd name="T6" fmla="*/ 11 w 14"/>
              <a:gd name="T7" fmla="*/ 9 h 10"/>
              <a:gd name="T8" fmla="*/ 3 w 14"/>
              <a:gd name="T9" fmla="*/ 9 h 10"/>
              <a:gd name="T10" fmla="*/ 1 w 14"/>
              <a:gd name="T11" fmla="*/ 9 h 10"/>
              <a:gd name="T12" fmla="*/ 1 w 14"/>
              <a:gd name="T13" fmla="*/ 8 h 10"/>
              <a:gd name="T14" fmla="*/ 1 w 14"/>
              <a:gd name="T15" fmla="*/ 2 h 10"/>
              <a:gd name="T16" fmla="*/ 1 w 14"/>
              <a:gd name="T17" fmla="*/ 1 h 10"/>
              <a:gd name="T18" fmla="*/ 3 w 14"/>
              <a:gd name="T19" fmla="*/ 1 h 10"/>
              <a:gd name="T20" fmla="*/ 11 w 14"/>
              <a:gd name="T21" fmla="*/ 1 h 10"/>
              <a:gd name="T22" fmla="*/ 12 w 14"/>
              <a:gd name="T23" fmla="*/ 1 h 10"/>
              <a:gd name="T24" fmla="*/ 13 w 14"/>
              <a:gd name="T25" fmla="*/ 2 h 10"/>
              <a:gd name="T26" fmla="*/ 13 w 14"/>
              <a:gd name="T27" fmla="*/ 8 h 10"/>
              <a:gd name="T28" fmla="*/ 13 w 14"/>
              <a:gd name="T29" fmla="*/ 8 h 10"/>
              <a:gd name="T30" fmla="*/ 14 w 14"/>
              <a:gd name="T31" fmla="*/ 8 h 10"/>
              <a:gd name="T32" fmla="*/ 14 w 14"/>
              <a:gd name="T33" fmla="*/ 2 h 10"/>
              <a:gd name="T34" fmla="*/ 11 w 14"/>
              <a:gd name="T35" fmla="*/ 0 h 10"/>
              <a:gd name="T36" fmla="*/ 3 w 14"/>
              <a:gd name="T37" fmla="*/ 0 h 10"/>
              <a:gd name="T38" fmla="*/ 0 w 14"/>
              <a:gd name="T39" fmla="*/ 2 h 10"/>
              <a:gd name="T40" fmla="*/ 0 w 14"/>
              <a:gd name="T41" fmla="*/ 8 h 10"/>
              <a:gd name="T42" fmla="*/ 3 w 14"/>
              <a:gd name="T43" fmla="*/ 10 h 10"/>
              <a:gd name="T44" fmla="*/ 11 w 14"/>
              <a:gd name="T45" fmla="*/ 10 h 10"/>
              <a:gd name="T46" fmla="*/ 14 w 14"/>
              <a:gd name="T47" fmla="*/ 8 h 10"/>
              <a:gd name="T48" fmla="*/ 13 w 14"/>
              <a:gd name="T4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10">
                <a:moveTo>
                  <a:pt x="13" y="8"/>
                </a:moveTo>
                <a:cubicBezTo>
                  <a:pt x="13" y="8"/>
                  <a:pt x="13" y="8"/>
                  <a:pt x="13" y="8"/>
                </a:cubicBezTo>
                <a:cubicBezTo>
                  <a:pt x="13" y="8"/>
                  <a:pt x="13" y="8"/>
                  <a:pt x="12" y="9"/>
                </a:cubicBezTo>
                <a:cubicBezTo>
                  <a:pt x="12" y="9"/>
                  <a:pt x="12" y="9"/>
                  <a:pt x="11" y="9"/>
                </a:cubicBezTo>
                <a:cubicBezTo>
                  <a:pt x="3" y="9"/>
                  <a:pt x="3" y="9"/>
                  <a:pt x="3" y="9"/>
                </a:cubicBezTo>
                <a:cubicBezTo>
                  <a:pt x="2" y="9"/>
                  <a:pt x="2" y="9"/>
                  <a:pt x="1" y="9"/>
                </a:cubicBezTo>
                <a:cubicBezTo>
                  <a:pt x="1" y="8"/>
                  <a:pt x="1" y="8"/>
                  <a:pt x="1" y="8"/>
                </a:cubicBezTo>
                <a:cubicBezTo>
                  <a:pt x="1" y="2"/>
                  <a:pt x="1" y="2"/>
                  <a:pt x="1" y="2"/>
                </a:cubicBezTo>
                <a:cubicBezTo>
                  <a:pt x="1" y="2"/>
                  <a:pt x="1" y="1"/>
                  <a:pt x="1" y="1"/>
                </a:cubicBezTo>
                <a:cubicBezTo>
                  <a:pt x="2" y="1"/>
                  <a:pt x="2" y="1"/>
                  <a:pt x="3" y="1"/>
                </a:cubicBezTo>
                <a:cubicBezTo>
                  <a:pt x="11" y="1"/>
                  <a:pt x="11" y="1"/>
                  <a:pt x="11" y="1"/>
                </a:cubicBezTo>
                <a:cubicBezTo>
                  <a:pt x="12" y="1"/>
                  <a:pt x="12" y="1"/>
                  <a:pt x="12" y="1"/>
                </a:cubicBezTo>
                <a:cubicBezTo>
                  <a:pt x="13" y="1"/>
                  <a:pt x="13" y="2"/>
                  <a:pt x="13" y="2"/>
                </a:cubicBezTo>
                <a:cubicBezTo>
                  <a:pt x="13" y="8"/>
                  <a:pt x="13" y="8"/>
                  <a:pt x="13" y="8"/>
                </a:cubicBezTo>
                <a:cubicBezTo>
                  <a:pt x="13" y="8"/>
                  <a:pt x="13" y="8"/>
                  <a:pt x="13" y="8"/>
                </a:cubicBezTo>
                <a:cubicBezTo>
                  <a:pt x="14" y="8"/>
                  <a:pt x="14" y="8"/>
                  <a:pt x="14" y="8"/>
                </a:cubicBezTo>
                <a:cubicBezTo>
                  <a:pt x="14" y="2"/>
                  <a:pt x="14" y="2"/>
                  <a:pt x="14" y="2"/>
                </a:cubicBezTo>
                <a:cubicBezTo>
                  <a:pt x="14" y="1"/>
                  <a:pt x="12" y="0"/>
                  <a:pt x="11" y="0"/>
                </a:cubicBezTo>
                <a:cubicBezTo>
                  <a:pt x="3" y="0"/>
                  <a:pt x="3" y="0"/>
                  <a:pt x="3" y="0"/>
                </a:cubicBezTo>
                <a:cubicBezTo>
                  <a:pt x="1" y="0"/>
                  <a:pt x="0" y="1"/>
                  <a:pt x="0" y="2"/>
                </a:cubicBezTo>
                <a:cubicBezTo>
                  <a:pt x="0" y="8"/>
                  <a:pt x="0" y="8"/>
                  <a:pt x="0" y="8"/>
                </a:cubicBezTo>
                <a:cubicBezTo>
                  <a:pt x="0" y="9"/>
                  <a:pt x="1" y="10"/>
                  <a:pt x="3" y="10"/>
                </a:cubicBezTo>
                <a:cubicBezTo>
                  <a:pt x="11" y="10"/>
                  <a:pt x="11" y="10"/>
                  <a:pt x="11" y="10"/>
                </a:cubicBezTo>
                <a:cubicBezTo>
                  <a:pt x="12" y="10"/>
                  <a:pt x="14" y="9"/>
                  <a:pt x="14" y="8"/>
                </a:cubicBezTo>
                <a:lnTo>
                  <a:pt x="13" y="8"/>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8" name="Freeform 59"/>
          <p:cNvSpPr>
            <a:spLocks/>
          </p:cNvSpPr>
          <p:nvPr/>
        </p:nvSpPr>
        <p:spPr bwMode="auto">
          <a:xfrm>
            <a:off x="12968288" y="6324600"/>
            <a:ext cx="79375" cy="76200"/>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1" y="13"/>
                  <a:pt x="10" y="13"/>
                </a:cubicBezTo>
                <a:cubicBezTo>
                  <a:pt x="2" y="13"/>
                  <a:pt x="2" y="13"/>
                  <a:pt x="2" y="13"/>
                </a:cubicBezTo>
                <a:cubicBezTo>
                  <a:pt x="1" y="13"/>
                  <a:pt x="0" y="11"/>
                  <a:pt x="0" y="10"/>
                </a:cubicBezTo>
                <a:cubicBezTo>
                  <a:pt x="0" y="2"/>
                  <a:pt x="0" y="2"/>
                  <a:pt x="0" y="2"/>
                </a:cubicBezTo>
                <a:cubicBezTo>
                  <a:pt x="0" y="1"/>
                  <a:pt x="1" y="0"/>
                  <a:pt x="2" y="0"/>
                </a:cubicBezTo>
                <a:cubicBezTo>
                  <a:pt x="10" y="0"/>
                  <a:pt x="10" y="0"/>
                  <a:pt x="10" y="0"/>
                </a:cubicBezTo>
                <a:cubicBezTo>
                  <a:pt x="11"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69" name="Freeform 60"/>
          <p:cNvSpPr>
            <a:spLocks/>
          </p:cNvSpPr>
          <p:nvPr/>
        </p:nvSpPr>
        <p:spPr bwMode="auto">
          <a:xfrm>
            <a:off x="12961938" y="6318250"/>
            <a:ext cx="85725" cy="82550"/>
          </a:xfrm>
          <a:custGeom>
            <a:avLst/>
            <a:gdLst>
              <a:gd name="T0" fmla="*/ 14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4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14"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4" y="11"/>
                  <a:pt x="14" y="11"/>
                  <a:pt x="14" y="11"/>
                </a:cubicBezTo>
                <a:cubicBezTo>
                  <a:pt x="14" y="11"/>
                  <a:pt x="14" y="11"/>
                  <a:pt x="14" y="11"/>
                </a:cubicBezTo>
                <a:cubicBezTo>
                  <a:pt x="14" y="3"/>
                  <a:pt x="14" y="3"/>
                  <a:pt x="14" y="3"/>
                </a:cubicBezTo>
                <a:cubicBezTo>
                  <a:pt x="14" y="2"/>
                  <a:pt x="13" y="0"/>
                  <a:pt x="11" y="0"/>
                </a:cubicBezTo>
                <a:cubicBezTo>
                  <a:pt x="3" y="0"/>
                  <a:pt x="3" y="0"/>
                  <a:pt x="3" y="0"/>
                </a:cubicBezTo>
                <a:cubicBezTo>
                  <a:pt x="2" y="0"/>
                  <a:pt x="0" y="2"/>
                  <a:pt x="0" y="3"/>
                </a:cubicBezTo>
                <a:cubicBezTo>
                  <a:pt x="0" y="11"/>
                  <a:pt x="0" y="11"/>
                  <a:pt x="0" y="11"/>
                </a:cubicBezTo>
                <a:cubicBezTo>
                  <a:pt x="0" y="13"/>
                  <a:pt x="2" y="14"/>
                  <a:pt x="3" y="14"/>
                </a:cubicBezTo>
                <a:cubicBezTo>
                  <a:pt x="11" y="14"/>
                  <a:pt x="11" y="14"/>
                  <a:pt x="11" y="14"/>
                </a:cubicBezTo>
                <a:cubicBezTo>
                  <a:pt x="13" y="14"/>
                  <a:pt x="14" y="13"/>
                  <a:pt x="14"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0" name="Freeform 61"/>
          <p:cNvSpPr>
            <a:spLocks/>
          </p:cNvSpPr>
          <p:nvPr/>
        </p:nvSpPr>
        <p:spPr bwMode="auto">
          <a:xfrm>
            <a:off x="13063538" y="63246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0" y="13"/>
                </a:cubicBezTo>
                <a:cubicBezTo>
                  <a:pt x="2" y="13"/>
                  <a:pt x="2" y="13"/>
                  <a:pt x="2" y="13"/>
                </a:cubicBezTo>
                <a:cubicBezTo>
                  <a:pt x="1" y="13"/>
                  <a:pt x="0" y="11"/>
                  <a:pt x="0" y="10"/>
                </a:cubicBezTo>
                <a:cubicBezTo>
                  <a:pt x="0" y="2"/>
                  <a:pt x="0" y="2"/>
                  <a:pt x="0" y="2"/>
                </a:cubicBezTo>
                <a:cubicBezTo>
                  <a:pt x="0" y="1"/>
                  <a:pt x="1" y="0"/>
                  <a:pt x="2" y="0"/>
                </a:cubicBezTo>
                <a:cubicBezTo>
                  <a:pt x="10" y="0"/>
                  <a:pt x="10" y="0"/>
                  <a:pt x="10"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1" name="Freeform 62"/>
          <p:cNvSpPr>
            <a:spLocks/>
          </p:cNvSpPr>
          <p:nvPr/>
        </p:nvSpPr>
        <p:spPr bwMode="auto">
          <a:xfrm>
            <a:off x="13057188" y="6318250"/>
            <a:ext cx="82550" cy="82550"/>
          </a:xfrm>
          <a:custGeom>
            <a:avLst/>
            <a:gdLst>
              <a:gd name="T0" fmla="*/ 14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4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14"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4" y="11"/>
                  <a:pt x="14" y="11"/>
                  <a:pt x="14" y="11"/>
                </a:cubicBezTo>
                <a:cubicBezTo>
                  <a:pt x="14" y="11"/>
                  <a:pt x="14" y="11"/>
                  <a:pt x="14" y="11"/>
                </a:cubicBezTo>
                <a:cubicBezTo>
                  <a:pt x="14" y="3"/>
                  <a:pt x="14" y="3"/>
                  <a:pt x="14" y="3"/>
                </a:cubicBezTo>
                <a:cubicBezTo>
                  <a:pt x="14" y="2"/>
                  <a:pt x="13" y="0"/>
                  <a:pt x="11" y="0"/>
                </a:cubicBezTo>
                <a:cubicBezTo>
                  <a:pt x="3" y="0"/>
                  <a:pt x="3" y="0"/>
                  <a:pt x="3" y="0"/>
                </a:cubicBezTo>
                <a:cubicBezTo>
                  <a:pt x="2" y="0"/>
                  <a:pt x="0" y="2"/>
                  <a:pt x="0" y="3"/>
                </a:cubicBezTo>
                <a:cubicBezTo>
                  <a:pt x="0" y="11"/>
                  <a:pt x="0" y="11"/>
                  <a:pt x="0" y="11"/>
                </a:cubicBezTo>
                <a:cubicBezTo>
                  <a:pt x="0" y="13"/>
                  <a:pt x="2" y="14"/>
                  <a:pt x="3" y="14"/>
                </a:cubicBezTo>
                <a:cubicBezTo>
                  <a:pt x="11" y="14"/>
                  <a:pt x="11" y="14"/>
                  <a:pt x="11" y="14"/>
                </a:cubicBezTo>
                <a:cubicBezTo>
                  <a:pt x="13" y="14"/>
                  <a:pt x="14" y="13"/>
                  <a:pt x="14"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2" name="Freeform 63"/>
          <p:cNvSpPr>
            <a:spLocks/>
          </p:cNvSpPr>
          <p:nvPr/>
        </p:nvSpPr>
        <p:spPr bwMode="auto">
          <a:xfrm>
            <a:off x="13152438" y="6324600"/>
            <a:ext cx="76200" cy="76200"/>
          </a:xfrm>
          <a:custGeom>
            <a:avLst/>
            <a:gdLst>
              <a:gd name="T0" fmla="*/ 13 w 13"/>
              <a:gd name="T1" fmla="*/ 10 h 13"/>
              <a:gd name="T2" fmla="*/ 11 w 13"/>
              <a:gd name="T3" fmla="*/ 13 h 13"/>
              <a:gd name="T4" fmla="*/ 3 w 13"/>
              <a:gd name="T5" fmla="*/ 13 h 13"/>
              <a:gd name="T6" fmla="*/ 0 w 13"/>
              <a:gd name="T7" fmla="*/ 10 h 13"/>
              <a:gd name="T8" fmla="*/ 0 w 13"/>
              <a:gd name="T9" fmla="*/ 2 h 13"/>
              <a:gd name="T10" fmla="*/ 3 w 13"/>
              <a:gd name="T11" fmla="*/ 0 h 13"/>
              <a:gd name="T12" fmla="*/ 11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1" y="13"/>
                </a:cubicBezTo>
                <a:cubicBezTo>
                  <a:pt x="3" y="13"/>
                  <a:pt x="3" y="13"/>
                  <a:pt x="3" y="13"/>
                </a:cubicBezTo>
                <a:cubicBezTo>
                  <a:pt x="2" y="13"/>
                  <a:pt x="0" y="11"/>
                  <a:pt x="0" y="10"/>
                </a:cubicBezTo>
                <a:cubicBezTo>
                  <a:pt x="0" y="2"/>
                  <a:pt x="0" y="2"/>
                  <a:pt x="0" y="2"/>
                </a:cubicBezTo>
                <a:cubicBezTo>
                  <a:pt x="0" y="1"/>
                  <a:pt x="2" y="0"/>
                  <a:pt x="3" y="0"/>
                </a:cubicBezTo>
                <a:cubicBezTo>
                  <a:pt x="11" y="0"/>
                  <a:pt x="11" y="0"/>
                  <a:pt x="11"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3" name="Freeform 64"/>
          <p:cNvSpPr>
            <a:spLocks/>
          </p:cNvSpPr>
          <p:nvPr/>
        </p:nvSpPr>
        <p:spPr bwMode="auto">
          <a:xfrm>
            <a:off x="13152438" y="6318250"/>
            <a:ext cx="82550" cy="82550"/>
          </a:xfrm>
          <a:custGeom>
            <a:avLst/>
            <a:gdLst>
              <a:gd name="T0" fmla="*/ 13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3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 name="T40" fmla="*/ 13 w 14"/>
              <a:gd name="T4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4">
                <a:moveTo>
                  <a:pt x="13"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3" y="11"/>
                  <a:pt x="13" y="11"/>
                  <a:pt x="13" y="11"/>
                </a:cubicBezTo>
                <a:cubicBezTo>
                  <a:pt x="14" y="11"/>
                  <a:pt x="14" y="11"/>
                  <a:pt x="14" y="11"/>
                </a:cubicBezTo>
                <a:cubicBezTo>
                  <a:pt x="14" y="3"/>
                  <a:pt x="14" y="3"/>
                  <a:pt x="14" y="3"/>
                </a:cubicBezTo>
                <a:cubicBezTo>
                  <a:pt x="14" y="2"/>
                  <a:pt x="13" y="0"/>
                  <a:pt x="11" y="0"/>
                </a:cubicBezTo>
                <a:cubicBezTo>
                  <a:pt x="3" y="0"/>
                  <a:pt x="3" y="0"/>
                  <a:pt x="3" y="0"/>
                </a:cubicBezTo>
                <a:cubicBezTo>
                  <a:pt x="1" y="0"/>
                  <a:pt x="0" y="2"/>
                  <a:pt x="0" y="3"/>
                </a:cubicBezTo>
                <a:cubicBezTo>
                  <a:pt x="0" y="11"/>
                  <a:pt x="0" y="11"/>
                  <a:pt x="0" y="11"/>
                </a:cubicBezTo>
                <a:cubicBezTo>
                  <a:pt x="0" y="13"/>
                  <a:pt x="1" y="14"/>
                  <a:pt x="3" y="14"/>
                </a:cubicBezTo>
                <a:cubicBezTo>
                  <a:pt x="11" y="14"/>
                  <a:pt x="11" y="14"/>
                  <a:pt x="11" y="14"/>
                </a:cubicBezTo>
                <a:cubicBezTo>
                  <a:pt x="13" y="14"/>
                  <a:pt x="14" y="13"/>
                  <a:pt x="14" y="11"/>
                </a:cubicBezTo>
                <a:lnTo>
                  <a:pt x="13" y="11"/>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4" name="Freeform 65"/>
          <p:cNvSpPr>
            <a:spLocks/>
          </p:cNvSpPr>
          <p:nvPr/>
        </p:nvSpPr>
        <p:spPr bwMode="auto">
          <a:xfrm>
            <a:off x="13247688" y="6324600"/>
            <a:ext cx="76200" cy="76200"/>
          </a:xfrm>
          <a:custGeom>
            <a:avLst/>
            <a:gdLst>
              <a:gd name="T0" fmla="*/ 13 w 13"/>
              <a:gd name="T1" fmla="*/ 10 h 13"/>
              <a:gd name="T2" fmla="*/ 10 w 13"/>
              <a:gd name="T3" fmla="*/ 13 h 13"/>
              <a:gd name="T4" fmla="*/ 2 w 13"/>
              <a:gd name="T5" fmla="*/ 13 h 13"/>
              <a:gd name="T6" fmla="*/ 0 w 13"/>
              <a:gd name="T7" fmla="*/ 10 h 13"/>
              <a:gd name="T8" fmla="*/ 0 w 13"/>
              <a:gd name="T9" fmla="*/ 2 h 13"/>
              <a:gd name="T10" fmla="*/ 2 w 13"/>
              <a:gd name="T11" fmla="*/ 0 h 13"/>
              <a:gd name="T12" fmla="*/ 10 w 13"/>
              <a:gd name="T13" fmla="*/ 0 h 13"/>
              <a:gd name="T14" fmla="*/ 13 w 13"/>
              <a:gd name="T15" fmla="*/ 2 h 13"/>
              <a:gd name="T16" fmla="*/ 13 w 13"/>
              <a:gd name="T17"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
                <a:moveTo>
                  <a:pt x="13" y="10"/>
                </a:moveTo>
                <a:cubicBezTo>
                  <a:pt x="13" y="11"/>
                  <a:pt x="12" y="13"/>
                  <a:pt x="10" y="13"/>
                </a:cubicBezTo>
                <a:cubicBezTo>
                  <a:pt x="2" y="13"/>
                  <a:pt x="2" y="13"/>
                  <a:pt x="2" y="13"/>
                </a:cubicBezTo>
                <a:cubicBezTo>
                  <a:pt x="1" y="13"/>
                  <a:pt x="0" y="11"/>
                  <a:pt x="0" y="10"/>
                </a:cubicBezTo>
                <a:cubicBezTo>
                  <a:pt x="0" y="2"/>
                  <a:pt x="0" y="2"/>
                  <a:pt x="0" y="2"/>
                </a:cubicBezTo>
                <a:cubicBezTo>
                  <a:pt x="0" y="1"/>
                  <a:pt x="1" y="0"/>
                  <a:pt x="2" y="0"/>
                </a:cubicBezTo>
                <a:cubicBezTo>
                  <a:pt x="10" y="0"/>
                  <a:pt x="10" y="0"/>
                  <a:pt x="10" y="0"/>
                </a:cubicBezTo>
                <a:cubicBezTo>
                  <a:pt x="12" y="0"/>
                  <a:pt x="13" y="1"/>
                  <a:pt x="13" y="2"/>
                </a:cubicBezTo>
                <a:lnTo>
                  <a:pt x="13" y="10"/>
                </a:ln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5" name="Freeform 66"/>
          <p:cNvSpPr>
            <a:spLocks/>
          </p:cNvSpPr>
          <p:nvPr/>
        </p:nvSpPr>
        <p:spPr bwMode="auto">
          <a:xfrm>
            <a:off x="13241338" y="6318250"/>
            <a:ext cx="82550" cy="82550"/>
          </a:xfrm>
          <a:custGeom>
            <a:avLst/>
            <a:gdLst>
              <a:gd name="T0" fmla="*/ 14 w 14"/>
              <a:gd name="T1" fmla="*/ 11 h 14"/>
              <a:gd name="T2" fmla="*/ 13 w 14"/>
              <a:gd name="T3" fmla="*/ 11 h 14"/>
              <a:gd name="T4" fmla="*/ 11 w 14"/>
              <a:gd name="T5" fmla="*/ 13 h 14"/>
              <a:gd name="T6" fmla="*/ 3 w 14"/>
              <a:gd name="T7" fmla="*/ 13 h 14"/>
              <a:gd name="T8" fmla="*/ 1 w 14"/>
              <a:gd name="T9" fmla="*/ 11 h 14"/>
              <a:gd name="T10" fmla="*/ 1 w 14"/>
              <a:gd name="T11" fmla="*/ 3 h 14"/>
              <a:gd name="T12" fmla="*/ 3 w 14"/>
              <a:gd name="T13" fmla="*/ 1 h 14"/>
              <a:gd name="T14" fmla="*/ 11 w 14"/>
              <a:gd name="T15" fmla="*/ 1 h 14"/>
              <a:gd name="T16" fmla="*/ 13 w 14"/>
              <a:gd name="T17" fmla="*/ 3 h 14"/>
              <a:gd name="T18" fmla="*/ 13 w 14"/>
              <a:gd name="T19" fmla="*/ 11 h 14"/>
              <a:gd name="T20" fmla="*/ 14 w 14"/>
              <a:gd name="T21" fmla="*/ 11 h 14"/>
              <a:gd name="T22" fmla="*/ 14 w 14"/>
              <a:gd name="T23" fmla="*/ 11 h 14"/>
              <a:gd name="T24" fmla="*/ 14 w 14"/>
              <a:gd name="T25" fmla="*/ 3 h 14"/>
              <a:gd name="T26" fmla="*/ 11 w 14"/>
              <a:gd name="T27" fmla="*/ 0 h 14"/>
              <a:gd name="T28" fmla="*/ 3 w 14"/>
              <a:gd name="T29" fmla="*/ 0 h 14"/>
              <a:gd name="T30" fmla="*/ 0 w 14"/>
              <a:gd name="T31" fmla="*/ 3 h 14"/>
              <a:gd name="T32" fmla="*/ 0 w 14"/>
              <a:gd name="T33" fmla="*/ 11 h 14"/>
              <a:gd name="T34" fmla="*/ 3 w 14"/>
              <a:gd name="T35" fmla="*/ 14 h 14"/>
              <a:gd name="T36" fmla="*/ 11 w 14"/>
              <a:gd name="T37" fmla="*/ 14 h 14"/>
              <a:gd name="T38" fmla="*/ 14 w 14"/>
              <a:gd name="T3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4">
                <a:moveTo>
                  <a:pt x="14" y="11"/>
                </a:moveTo>
                <a:cubicBezTo>
                  <a:pt x="13" y="11"/>
                  <a:pt x="13" y="11"/>
                  <a:pt x="13" y="11"/>
                </a:cubicBezTo>
                <a:cubicBezTo>
                  <a:pt x="13" y="12"/>
                  <a:pt x="12" y="13"/>
                  <a:pt x="11" y="13"/>
                </a:cubicBezTo>
                <a:cubicBezTo>
                  <a:pt x="3" y="13"/>
                  <a:pt x="3" y="13"/>
                  <a:pt x="3" y="13"/>
                </a:cubicBezTo>
                <a:cubicBezTo>
                  <a:pt x="2" y="13"/>
                  <a:pt x="1" y="12"/>
                  <a:pt x="1" y="11"/>
                </a:cubicBezTo>
                <a:cubicBezTo>
                  <a:pt x="1" y="3"/>
                  <a:pt x="1" y="3"/>
                  <a:pt x="1" y="3"/>
                </a:cubicBezTo>
                <a:cubicBezTo>
                  <a:pt x="1" y="2"/>
                  <a:pt x="2" y="1"/>
                  <a:pt x="3" y="1"/>
                </a:cubicBezTo>
                <a:cubicBezTo>
                  <a:pt x="11" y="1"/>
                  <a:pt x="11" y="1"/>
                  <a:pt x="11" y="1"/>
                </a:cubicBezTo>
                <a:cubicBezTo>
                  <a:pt x="12" y="1"/>
                  <a:pt x="13" y="2"/>
                  <a:pt x="13" y="3"/>
                </a:cubicBezTo>
                <a:cubicBezTo>
                  <a:pt x="13" y="11"/>
                  <a:pt x="13" y="11"/>
                  <a:pt x="13" y="11"/>
                </a:cubicBezTo>
                <a:cubicBezTo>
                  <a:pt x="14" y="11"/>
                  <a:pt x="14" y="11"/>
                  <a:pt x="14" y="11"/>
                </a:cubicBezTo>
                <a:cubicBezTo>
                  <a:pt x="14" y="11"/>
                  <a:pt x="14" y="11"/>
                  <a:pt x="14" y="11"/>
                </a:cubicBezTo>
                <a:cubicBezTo>
                  <a:pt x="14" y="3"/>
                  <a:pt x="14" y="3"/>
                  <a:pt x="14" y="3"/>
                </a:cubicBezTo>
                <a:cubicBezTo>
                  <a:pt x="14" y="2"/>
                  <a:pt x="13" y="0"/>
                  <a:pt x="11" y="0"/>
                </a:cubicBezTo>
                <a:cubicBezTo>
                  <a:pt x="3" y="0"/>
                  <a:pt x="3" y="0"/>
                  <a:pt x="3" y="0"/>
                </a:cubicBezTo>
                <a:cubicBezTo>
                  <a:pt x="2" y="0"/>
                  <a:pt x="0" y="2"/>
                  <a:pt x="0" y="3"/>
                </a:cubicBezTo>
                <a:cubicBezTo>
                  <a:pt x="0" y="11"/>
                  <a:pt x="0" y="11"/>
                  <a:pt x="0" y="11"/>
                </a:cubicBezTo>
                <a:cubicBezTo>
                  <a:pt x="0" y="13"/>
                  <a:pt x="2" y="14"/>
                  <a:pt x="3" y="14"/>
                </a:cubicBezTo>
                <a:cubicBezTo>
                  <a:pt x="11" y="14"/>
                  <a:pt x="11" y="14"/>
                  <a:pt x="11" y="14"/>
                </a:cubicBezTo>
                <a:cubicBezTo>
                  <a:pt x="13" y="14"/>
                  <a:pt x="14" y="13"/>
                  <a:pt x="14" y="11"/>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6" name="Freeform 67"/>
          <p:cNvSpPr>
            <a:spLocks/>
          </p:cNvSpPr>
          <p:nvPr/>
        </p:nvSpPr>
        <p:spPr bwMode="auto">
          <a:xfrm>
            <a:off x="14482763" y="7343775"/>
            <a:ext cx="950912" cy="877888"/>
          </a:xfrm>
          <a:custGeom>
            <a:avLst/>
            <a:gdLst>
              <a:gd name="T0" fmla="*/ 69 w 160"/>
              <a:gd name="T1" fmla="*/ 3 h 148"/>
              <a:gd name="T2" fmla="*/ 57 w 160"/>
              <a:gd name="T3" fmla="*/ 16 h 148"/>
              <a:gd name="T4" fmla="*/ 46 w 160"/>
              <a:gd name="T5" fmla="*/ 26 h 148"/>
              <a:gd name="T6" fmla="*/ 20 w 160"/>
              <a:gd name="T7" fmla="*/ 53 h 148"/>
              <a:gd name="T8" fmla="*/ 8 w 160"/>
              <a:gd name="T9" fmla="*/ 63 h 148"/>
              <a:gd name="T10" fmla="*/ 1 w 160"/>
              <a:gd name="T11" fmla="*/ 74 h 148"/>
              <a:gd name="T12" fmla="*/ 5 w 160"/>
              <a:gd name="T13" fmla="*/ 81 h 148"/>
              <a:gd name="T14" fmla="*/ 11 w 160"/>
              <a:gd name="T15" fmla="*/ 80 h 148"/>
              <a:gd name="T16" fmla="*/ 14 w 160"/>
              <a:gd name="T17" fmla="*/ 77 h 148"/>
              <a:gd name="T18" fmla="*/ 17 w 160"/>
              <a:gd name="T19" fmla="*/ 88 h 148"/>
              <a:gd name="T20" fmla="*/ 20 w 160"/>
              <a:gd name="T21" fmla="*/ 105 h 148"/>
              <a:gd name="T22" fmla="*/ 26 w 160"/>
              <a:gd name="T23" fmla="*/ 139 h 148"/>
              <a:gd name="T24" fmla="*/ 29 w 160"/>
              <a:gd name="T25" fmla="*/ 145 h 148"/>
              <a:gd name="T26" fmla="*/ 37 w 160"/>
              <a:gd name="T27" fmla="*/ 148 h 148"/>
              <a:gd name="T28" fmla="*/ 62 w 160"/>
              <a:gd name="T29" fmla="*/ 148 h 148"/>
              <a:gd name="T30" fmla="*/ 105 w 160"/>
              <a:gd name="T31" fmla="*/ 147 h 148"/>
              <a:gd name="T32" fmla="*/ 120 w 160"/>
              <a:gd name="T33" fmla="*/ 147 h 148"/>
              <a:gd name="T34" fmla="*/ 129 w 160"/>
              <a:gd name="T35" fmla="*/ 146 h 148"/>
              <a:gd name="T36" fmla="*/ 131 w 160"/>
              <a:gd name="T37" fmla="*/ 138 h 148"/>
              <a:gd name="T38" fmla="*/ 133 w 160"/>
              <a:gd name="T39" fmla="*/ 125 h 148"/>
              <a:gd name="T40" fmla="*/ 135 w 160"/>
              <a:gd name="T41" fmla="*/ 104 h 148"/>
              <a:gd name="T42" fmla="*/ 138 w 160"/>
              <a:gd name="T43" fmla="*/ 87 h 148"/>
              <a:gd name="T44" fmla="*/ 143 w 160"/>
              <a:gd name="T45" fmla="*/ 78 h 148"/>
              <a:gd name="T46" fmla="*/ 153 w 160"/>
              <a:gd name="T47" fmla="*/ 79 h 148"/>
              <a:gd name="T48" fmla="*/ 145 w 160"/>
              <a:gd name="T49" fmla="*/ 62 h 148"/>
              <a:gd name="T50" fmla="*/ 119 w 160"/>
              <a:gd name="T51" fmla="*/ 37 h 148"/>
              <a:gd name="T52" fmla="*/ 94 w 160"/>
              <a:gd name="T53" fmla="*/ 12 h 148"/>
              <a:gd name="T54" fmla="*/ 79 w 160"/>
              <a:gd name="T55" fmla="*/ 2 h 148"/>
              <a:gd name="T56" fmla="*/ 65 w 160"/>
              <a:gd name="T57"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0" h="148">
                <a:moveTo>
                  <a:pt x="69" y="3"/>
                </a:moveTo>
                <a:cubicBezTo>
                  <a:pt x="64" y="7"/>
                  <a:pt x="60" y="11"/>
                  <a:pt x="57" y="16"/>
                </a:cubicBezTo>
                <a:cubicBezTo>
                  <a:pt x="54" y="20"/>
                  <a:pt x="50" y="23"/>
                  <a:pt x="46" y="26"/>
                </a:cubicBezTo>
                <a:cubicBezTo>
                  <a:pt x="37" y="35"/>
                  <a:pt x="29" y="44"/>
                  <a:pt x="20" y="53"/>
                </a:cubicBezTo>
                <a:cubicBezTo>
                  <a:pt x="16" y="56"/>
                  <a:pt x="12" y="60"/>
                  <a:pt x="8" y="63"/>
                </a:cubicBezTo>
                <a:cubicBezTo>
                  <a:pt x="5" y="66"/>
                  <a:pt x="2" y="70"/>
                  <a:pt x="1" y="74"/>
                </a:cubicBezTo>
                <a:cubicBezTo>
                  <a:pt x="0" y="78"/>
                  <a:pt x="1" y="81"/>
                  <a:pt x="5" y="81"/>
                </a:cubicBezTo>
                <a:cubicBezTo>
                  <a:pt x="7" y="81"/>
                  <a:pt x="9" y="81"/>
                  <a:pt x="11" y="80"/>
                </a:cubicBezTo>
                <a:cubicBezTo>
                  <a:pt x="12" y="79"/>
                  <a:pt x="13" y="77"/>
                  <a:pt x="14" y="77"/>
                </a:cubicBezTo>
                <a:cubicBezTo>
                  <a:pt x="17" y="77"/>
                  <a:pt x="17" y="86"/>
                  <a:pt x="17" y="88"/>
                </a:cubicBezTo>
                <a:cubicBezTo>
                  <a:pt x="18" y="93"/>
                  <a:pt x="19" y="99"/>
                  <a:pt x="20" y="105"/>
                </a:cubicBezTo>
                <a:cubicBezTo>
                  <a:pt x="22" y="116"/>
                  <a:pt x="23" y="128"/>
                  <a:pt x="26" y="139"/>
                </a:cubicBezTo>
                <a:cubicBezTo>
                  <a:pt x="27" y="141"/>
                  <a:pt x="27" y="144"/>
                  <a:pt x="29" y="145"/>
                </a:cubicBezTo>
                <a:cubicBezTo>
                  <a:pt x="32" y="147"/>
                  <a:pt x="34" y="147"/>
                  <a:pt x="37" y="148"/>
                </a:cubicBezTo>
                <a:cubicBezTo>
                  <a:pt x="46" y="148"/>
                  <a:pt x="54" y="148"/>
                  <a:pt x="62" y="148"/>
                </a:cubicBezTo>
                <a:cubicBezTo>
                  <a:pt x="77" y="148"/>
                  <a:pt x="91" y="148"/>
                  <a:pt x="105" y="147"/>
                </a:cubicBezTo>
                <a:cubicBezTo>
                  <a:pt x="110" y="147"/>
                  <a:pt x="115" y="147"/>
                  <a:pt x="120" y="147"/>
                </a:cubicBezTo>
                <a:cubicBezTo>
                  <a:pt x="123" y="147"/>
                  <a:pt x="127" y="148"/>
                  <a:pt x="129" y="146"/>
                </a:cubicBezTo>
                <a:cubicBezTo>
                  <a:pt x="130" y="144"/>
                  <a:pt x="131" y="140"/>
                  <a:pt x="131" y="138"/>
                </a:cubicBezTo>
                <a:cubicBezTo>
                  <a:pt x="132" y="134"/>
                  <a:pt x="132" y="129"/>
                  <a:pt x="133" y="125"/>
                </a:cubicBezTo>
                <a:cubicBezTo>
                  <a:pt x="134" y="118"/>
                  <a:pt x="134" y="111"/>
                  <a:pt x="135" y="104"/>
                </a:cubicBezTo>
                <a:cubicBezTo>
                  <a:pt x="136" y="98"/>
                  <a:pt x="136" y="92"/>
                  <a:pt x="138" y="87"/>
                </a:cubicBezTo>
                <a:cubicBezTo>
                  <a:pt x="138" y="84"/>
                  <a:pt x="138" y="76"/>
                  <a:pt x="143" y="78"/>
                </a:cubicBezTo>
                <a:cubicBezTo>
                  <a:pt x="146" y="79"/>
                  <a:pt x="149" y="81"/>
                  <a:pt x="153" y="79"/>
                </a:cubicBezTo>
                <a:cubicBezTo>
                  <a:pt x="160" y="73"/>
                  <a:pt x="149" y="66"/>
                  <a:pt x="145" y="62"/>
                </a:cubicBezTo>
                <a:cubicBezTo>
                  <a:pt x="137" y="53"/>
                  <a:pt x="127" y="45"/>
                  <a:pt x="119" y="37"/>
                </a:cubicBezTo>
                <a:cubicBezTo>
                  <a:pt x="111" y="28"/>
                  <a:pt x="102" y="20"/>
                  <a:pt x="94" y="12"/>
                </a:cubicBezTo>
                <a:cubicBezTo>
                  <a:pt x="89" y="8"/>
                  <a:pt x="85" y="4"/>
                  <a:pt x="79" y="2"/>
                </a:cubicBezTo>
                <a:cubicBezTo>
                  <a:pt x="74" y="0"/>
                  <a:pt x="69" y="3"/>
                  <a:pt x="65" y="6"/>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7" name="Freeform 68"/>
          <p:cNvSpPr>
            <a:spLocks/>
          </p:cNvSpPr>
          <p:nvPr/>
        </p:nvSpPr>
        <p:spPr bwMode="auto">
          <a:xfrm>
            <a:off x="14419263" y="7264400"/>
            <a:ext cx="1077912" cy="1020763"/>
          </a:xfrm>
          <a:custGeom>
            <a:avLst/>
            <a:gdLst>
              <a:gd name="T0" fmla="*/ 73 w 182"/>
              <a:gd name="T1" fmla="*/ 9 h 172"/>
              <a:gd name="T2" fmla="*/ 39 w 182"/>
              <a:gd name="T3" fmla="*/ 43 h 172"/>
              <a:gd name="T4" fmla="*/ 5 w 182"/>
              <a:gd name="T5" fmla="*/ 78 h 172"/>
              <a:gd name="T6" fmla="*/ 6 w 182"/>
              <a:gd name="T7" fmla="*/ 100 h 172"/>
              <a:gd name="T8" fmla="*/ 30 w 182"/>
              <a:gd name="T9" fmla="*/ 99 h 172"/>
              <a:gd name="T10" fmla="*/ 20 w 182"/>
              <a:gd name="T11" fmla="*/ 99 h 172"/>
              <a:gd name="T12" fmla="*/ 21 w 182"/>
              <a:gd name="T13" fmla="*/ 115 h 172"/>
              <a:gd name="T14" fmla="*/ 27 w 182"/>
              <a:gd name="T15" fmla="*/ 155 h 172"/>
              <a:gd name="T16" fmla="*/ 61 w 182"/>
              <a:gd name="T17" fmla="*/ 171 h 172"/>
              <a:gd name="T18" fmla="*/ 136 w 182"/>
              <a:gd name="T19" fmla="*/ 170 h 172"/>
              <a:gd name="T20" fmla="*/ 155 w 182"/>
              <a:gd name="T21" fmla="*/ 131 h 172"/>
              <a:gd name="T22" fmla="*/ 159 w 182"/>
              <a:gd name="T23" fmla="*/ 99 h 172"/>
              <a:gd name="T24" fmla="*/ 158 w 182"/>
              <a:gd name="T25" fmla="*/ 103 h 172"/>
              <a:gd name="T26" fmla="*/ 166 w 182"/>
              <a:gd name="T27" fmla="*/ 101 h 172"/>
              <a:gd name="T28" fmla="*/ 166 w 182"/>
              <a:gd name="T29" fmla="*/ 70 h 172"/>
              <a:gd name="T30" fmla="*/ 112 w 182"/>
              <a:gd name="T31" fmla="*/ 18 h 172"/>
              <a:gd name="T32" fmla="*/ 69 w 182"/>
              <a:gd name="T33" fmla="*/ 12 h 172"/>
              <a:gd name="T34" fmla="*/ 83 w 182"/>
              <a:gd name="T35" fmla="*/ 27 h 172"/>
              <a:gd name="T36" fmla="*/ 123 w 182"/>
              <a:gd name="T37" fmla="*/ 57 h 172"/>
              <a:gd name="T38" fmla="*/ 144 w 182"/>
              <a:gd name="T39" fmla="*/ 77 h 172"/>
              <a:gd name="T40" fmla="*/ 152 w 182"/>
              <a:gd name="T41" fmla="*/ 85 h 172"/>
              <a:gd name="T42" fmla="*/ 156 w 182"/>
              <a:gd name="T43" fmla="*/ 81 h 172"/>
              <a:gd name="T44" fmla="*/ 135 w 182"/>
              <a:gd name="T45" fmla="*/ 131 h 172"/>
              <a:gd name="T46" fmla="*/ 131 w 182"/>
              <a:gd name="T47" fmla="*/ 150 h 172"/>
              <a:gd name="T48" fmla="*/ 102 w 182"/>
              <a:gd name="T49" fmla="*/ 151 h 172"/>
              <a:gd name="T50" fmla="*/ 48 w 182"/>
              <a:gd name="T51" fmla="*/ 151 h 172"/>
              <a:gd name="T52" fmla="*/ 30 w 182"/>
              <a:gd name="T53" fmla="*/ 82 h 172"/>
              <a:gd name="T54" fmla="*/ 20 w 182"/>
              <a:gd name="T55" fmla="*/ 82 h 172"/>
              <a:gd name="T56" fmla="*/ 16 w 182"/>
              <a:gd name="T57" fmla="*/ 84 h 172"/>
              <a:gd name="T58" fmla="*/ 26 w 182"/>
              <a:gd name="T59" fmla="*/ 83 h 172"/>
              <a:gd name="T60" fmla="*/ 48 w 182"/>
              <a:gd name="T61" fmla="*/ 62 h 172"/>
              <a:gd name="T62" fmla="*/ 87 w 182"/>
              <a:gd name="T63" fmla="*/ 23 h 172"/>
              <a:gd name="T64" fmla="*/ 73 w 182"/>
              <a:gd name="T65" fmla="*/ 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72">
                <a:moveTo>
                  <a:pt x="73" y="9"/>
                </a:moveTo>
                <a:cubicBezTo>
                  <a:pt x="61" y="19"/>
                  <a:pt x="50" y="31"/>
                  <a:pt x="39" y="43"/>
                </a:cubicBezTo>
                <a:cubicBezTo>
                  <a:pt x="28" y="55"/>
                  <a:pt x="15" y="65"/>
                  <a:pt x="5" y="78"/>
                </a:cubicBezTo>
                <a:cubicBezTo>
                  <a:pt x="0" y="84"/>
                  <a:pt x="1" y="95"/>
                  <a:pt x="6" y="100"/>
                </a:cubicBezTo>
                <a:cubicBezTo>
                  <a:pt x="13" y="107"/>
                  <a:pt x="23" y="103"/>
                  <a:pt x="30" y="99"/>
                </a:cubicBezTo>
                <a:cubicBezTo>
                  <a:pt x="27" y="99"/>
                  <a:pt x="23" y="99"/>
                  <a:pt x="20" y="99"/>
                </a:cubicBezTo>
                <a:cubicBezTo>
                  <a:pt x="17" y="97"/>
                  <a:pt x="20" y="113"/>
                  <a:pt x="21" y="115"/>
                </a:cubicBezTo>
                <a:cubicBezTo>
                  <a:pt x="23" y="128"/>
                  <a:pt x="24" y="141"/>
                  <a:pt x="27" y="155"/>
                </a:cubicBezTo>
                <a:cubicBezTo>
                  <a:pt x="31" y="171"/>
                  <a:pt x="47" y="171"/>
                  <a:pt x="61" y="171"/>
                </a:cubicBezTo>
                <a:cubicBezTo>
                  <a:pt x="86" y="172"/>
                  <a:pt x="111" y="168"/>
                  <a:pt x="136" y="170"/>
                </a:cubicBezTo>
                <a:cubicBezTo>
                  <a:pt x="154" y="171"/>
                  <a:pt x="153" y="142"/>
                  <a:pt x="155" y="131"/>
                </a:cubicBezTo>
                <a:cubicBezTo>
                  <a:pt x="156" y="120"/>
                  <a:pt x="157" y="110"/>
                  <a:pt x="159" y="99"/>
                </a:cubicBezTo>
                <a:cubicBezTo>
                  <a:pt x="158" y="102"/>
                  <a:pt x="146" y="100"/>
                  <a:pt x="158" y="103"/>
                </a:cubicBezTo>
                <a:cubicBezTo>
                  <a:pt x="161" y="103"/>
                  <a:pt x="163" y="102"/>
                  <a:pt x="166" y="101"/>
                </a:cubicBezTo>
                <a:cubicBezTo>
                  <a:pt x="182" y="95"/>
                  <a:pt x="175" y="79"/>
                  <a:pt x="166" y="70"/>
                </a:cubicBezTo>
                <a:cubicBezTo>
                  <a:pt x="148" y="53"/>
                  <a:pt x="130" y="35"/>
                  <a:pt x="112" y="18"/>
                </a:cubicBezTo>
                <a:cubicBezTo>
                  <a:pt x="98" y="5"/>
                  <a:pt x="85" y="0"/>
                  <a:pt x="69" y="12"/>
                </a:cubicBezTo>
                <a:cubicBezTo>
                  <a:pt x="59" y="20"/>
                  <a:pt x="73" y="35"/>
                  <a:pt x="83" y="27"/>
                </a:cubicBezTo>
                <a:cubicBezTo>
                  <a:pt x="92" y="20"/>
                  <a:pt x="118" y="52"/>
                  <a:pt x="123" y="57"/>
                </a:cubicBezTo>
                <a:cubicBezTo>
                  <a:pt x="130" y="64"/>
                  <a:pt x="137" y="70"/>
                  <a:pt x="144" y="77"/>
                </a:cubicBezTo>
                <a:cubicBezTo>
                  <a:pt x="146" y="79"/>
                  <a:pt x="149" y="82"/>
                  <a:pt x="152" y="85"/>
                </a:cubicBezTo>
                <a:cubicBezTo>
                  <a:pt x="159" y="83"/>
                  <a:pt x="161" y="82"/>
                  <a:pt x="156" y="81"/>
                </a:cubicBezTo>
                <a:cubicBezTo>
                  <a:pt x="134" y="75"/>
                  <a:pt x="136" y="120"/>
                  <a:pt x="135" y="131"/>
                </a:cubicBezTo>
                <a:cubicBezTo>
                  <a:pt x="135" y="129"/>
                  <a:pt x="134" y="150"/>
                  <a:pt x="131" y="150"/>
                </a:cubicBezTo>
                <a:cubicBezTo>
                  <a:pt x="121" y="149"/>
                  <a:pt x="111" y="150"/>
                  <a:pt x="102" y="151"/>
                </a:cubicBezTo>
                <a:cubicBezTo>
                  <a:pt x="84" y="151"/>
                  <a:pt x="66" y="151"/>
                  <a:pt x="48" y="151"/>
                </a:cubicBezTo>
                <a:cubicBezTo>
                  <a:pt x="39" y="150"/>
                  <a:pt x="44" y="90"/>
                  <a:pt x="30" y="82"/>
                </a:cubicBezTo>
                <a:cubicBezTo>
                  <a:pt x="27" y="80"/>
                  <a:pt x="23" y="80"/>
                  <a:pt x="20" y="82"/>
                </a:cubicBezTo>
                <a:cubicBezTo>
                  <a:pt x="19" y="82"/>
                  <a:pt x="17" y="83"/>
                  <a:pt x="16" y="84"/>
                </a:cubicBezTo>
                <a:cubicBezTo>
                  <a:pt x="20" y="90"/>
                  <a:pt x="24" y="89"/>
                  <a:pt x="26" y="83"/>
                </a:cubicBezTo>
                <a:cubicBezTo>
                  <a:pt x="34" y="76"/>
                  <a:pt x="41" y="70"/>
                  <a:pt x="48" y="62"/>
                </a:cubicBezTo>
                <a:cubicBezTo>
                  <a:pt x="61" y="49"/>
                  <a:pt x="73" y="35"/>
                  <a:pt x="87" y="23"/>
                </a:cubicBezTo>
                <a:cubicBezTo>
                  <a:pt x="97" y="15"/>
                  <a:pt x="83" y="1"/>
                  <a:pt x="73" y="9"/>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8" name="Freeform 69"/>
          <p:cNvSpPr>
            <a:spLocks/>
          </p:cNvSpPr>
          <p:nvPr/>
        </p:nvSpPr>
        <p:spPr bwMode="auto">
          <a:xfrm>
            <a:off x="14873288" y="7954963"/>
            <a:ext cx="177800" cy="273050"/>
          </a:xfrm>
          <a:custGeom>
            <a:avLst/>
            <a:gdLst>
              <a:gd name="T0" fmla="*/ 8 w 30"/>
              <a:gd name="T1" fmla="*/ 46 h 46"/>
              <a:gd name="T2" fmla="*/ 3 w 30"/>
              <a:gd name="T3" fmla="*/ 35 h 46"/>
              <a:gd name="T4" fmla="*/ 0 w 30"/>
              <a:gd name="T5" fmla="*/ 24 h 46"/>
              <a:gd name="T6" fmla="*/ 4 w 30"/>
              <a:gd name="T7" fmla="*/ 8 h 46"/>
              <a:gd name="T8" fmla="*/ 13 w 30"/>
              <a:gd name="T9" fmla="*/ 2 h 46"/>
              <a:gd name="T10" fmla="*/ 28 w 30"/>
              <a:gd name="T11" fmla="*/ 8 h 46"/>
              <a:gd name="T12" fmla="*/ 28 w 30"/>
              <a:gd name="T13" fmla="*/ 24 h 46"/>
              <a:gd name="T14" fmla="*/ 25 w 30"/>
              <a:gd name="T15" fmla="*/ 37 h 46"/>
              <a:gd name="T16" fmla="*/ 23 w 30"/>
              <a:gd name="T17" fmla="*/ 43 h 46"/>
              <a:gd name="T18" fmla="*/ 21 w 30"/>
              <a:gd name="T19" fmla="*/ 45 h 46"/>
              <a:gd name="T20" fmla="*/ 8 w 30"/>
              <a:gd name="T21"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46">
                <a:moveTo>
                  <a:pt x="8" y="46"/>
                </a:moveTo>
                <a:cubicBezTo>
                  <a:pt x="5" y="43"/>
                  <a:pt x="4" y="39"/>
                  <a:pt x="3" y="35"/>
                </a:cubicBezTo>
                <a:cubicBezTo>
                  <a:pt x="2" y="32"/>
                  <a:pt x="1" y="28"/>
                  <a:pt x="0" y="24"/>
                </a:cubicBezTo>
                <a:cubicBezTo>
                  <a:pt x="0" y="18"/>
                  <a:pt x="1" y="13"/>
                  <a:pt x="4" y="8"/>
                </a:cubicBezTo>
                <a:cubicBezTo>
                  <a:pt x="6" y="4"/>
                  <a:pt x="9" y="3"/>
                  <a:pt x="13" y="2"/>
                </a:cubicBezTo>
                <a:cubicBezTo>
                  <a:pt x="18" y="0"/>
                  <a:pt x="25" y="1"/>
                  <a:pt x="28" y="8"/>
                </a:cubicBezTo>
                <a:cubicBezTo>
                  <a:pt x="30" y="13"/>
                  <a:pt x="28" y="19"/>
                  <a:pt x="28" y="24"/>
                </a:cubicBezTo>
                <a:cubicBezTo>
                  <a:pt x="27" y="28"/>
                  <a:pt x="26" y="32"/>
                  <a:pt x="25" y="37"/>
                </a:cubicBezTo>
                <a:cubicBezTo>
                  <a:pt x="24" y="39"/>
                  <a:pt x="24" y="41"/>
                  <a:pt x="23" y="43"/>
                </a:cubicBezTo>
                <a:cubicBezTo>
                  <a:pt x="22" y="45"/>
                  <a:pt x="22" y="45"/>
                  <a:pt x="21" y="45"/>
                </a:cubicBezTo>
                <a:cubicBezTo>
                  <a:pt x="16" y="46"/>
                  <a:pt x="12" y="45"/>
                  <a:pt x="8" y="45"/>
                </a:cubicBezTo>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79" name="Freeform 70"/>
          <p:cNvSpPr>
            <a:spLocks/>
          </p:cNvSpPr>
          <p:nvPr/>
        </p:nvSpPr>
        <p:spPr bwMode="auto">
          <a:xfrm>
            <a:off x="14803438" y="7881938"/>
            <a:ext cx="322262" cy="438150"/>
          </a:xfrm>
          <a:custGeom>
            <a:avLst/>
            <a:gdLst>
              <a:gd name="T0" fmla="*/ 28 w 54"/>
              <a:gd name="T1" fmla="*/ 53 h 74"/>
              <a:gd name="T2" fmla="*/ 27 w 54"/>
              <a:gd name="T3" fmla="*/ 24 h 74"/>
              <a:gd name="T4" fmla="*/ 30 w 54"/>
              <a:gd name="T5" fmla="*/ 33 h 74"/>
              <a:gd name="T6" fmla="*/ 25 w 54"/>
              <a:gd name="T7" fmla="*/ 52 h 74"/>
              <a:gd name="T8" fmla="*/ 31 w 54"/>
              <a:gd name="T9" fmla="*/ 47 h 74"/>
              <a:gd name="T10" fmla="*/ 20 w 54"/>
              <a:gd name="T11" fmla="*/ 47 h 74"/>
              <a:gd name="T12" fmla="*/ 20 w 54"/>
              <a:gd name="T13" fmla="*/ 67 h 74"/>
              <a:gd name="T14" fmla="*/ 39 w 54"/>
              <a:gd name="T15" fmla="*/ 65 h 74"/>
              <a:gd name="T16" fmla="*/ 48 w 54"/>
              <a:gd name="T17" fmla="*/ 45 h 74"/>
              <a:gd name="T18" fmla="*/ 38 w 54"/>
              <a:gd name="T19" fmla="*/ 5 h 74"/>
              <a:gd name="T20" fmla="*/ 5 w 54"/>
              <a:gd name="T21" fmla="*/ 20 h 74"/>
              <a:gd name="T22" fmla="*/ 11 w 54"/>
              <a:gd name="T23" fmla="*/ 63 h 74"/>
              <a:gd name="T24" fmla="*/ 28 w 54"/>
              <a:gd name="T25"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4">
                <a:moveTo>
                  <a:pt x="28" y="53"/>
                </a:moveTo>
                <a:cubicBezTo>
                  <a:pt x="24" y="47"/>
                  <a:pt x="17" y="27"/>
                  <a:pt x="27" y="24"/>
                </a:cubicBezTo>
                <a:cubicBezTo>
                  <a:pt x="33" y="22"/>
                  <a:pt x="30" y="30"/>
                  <a:pt x="30" y="33"/>
                </a:cubicBezTo>
                <a:cubicBezTo>
                  <a:pt x="29" y="39"/>
                  <a:pt x="28" y="47"/>
                  <a:pt x="25" y="52"/>
                </a:cubicBezTo>
                <a:cubicBezTo>
                  <a:pt x="27" y="50"/>
                  <a:pt x="29" y="49"/>
                  <a:pt x="31" y="47"/>
                </a:cubicBezTo>
                <a:cubicBezTo>
                  <a:pt x="28" y="49"/>
                  <a:pt x="23" y="48"/>
                  <a:pt x="20" y="47"/>
                </a:cubicBezTo>
                <a:cubicBezTo>
                  <a:pt x="7" y="47"/>
                  <a:pt x="7" y="67"/>
                  <a:pt x="20" y="67"/>
                </a:cubicBezTo>
                <a:cubicBezTo>
                  <a:pt x="26" y="68"/>
                  <a:pt x="33" y="69"/>
                  <a:pt x="39" y="65"/>
                </a:cubicBezTo>
                <a:cubicBezTo>
                  <a:pt x="45" y="62"/>
                  <a:pt x="46" y="51"/>
                  <a:pt x="48" y="45"/>
                </a:cubicBezTo>
                <a:cubicBezTo>
                  <a:pt x="51" y="32"/>
                  <a:pt x="54" y="12"/>
                  <a:pt x="38" y="5"/>
                </a:cubicBezTo>
                <a:cubicBezTo>
                  <a:pt x="26" y="0"/>
                  <a:pt x="10" y="7"/>
                  <a:pt x="5" y="20"/>
                </a:cubicBezTo>
                <a:cubicBezTo>
                  <a:pt x="0" y="33"/>
                  <a:pt x="3" y="51"/>
                  <a:pt x="11" y="63"/>
                </a:cubicBezTo>
                <a:cubicBezTo>
                  <a:pt x="18" y="74"/>
                  <a:pt x="35" y="64"/>
                  <a:pt x="28" y="53"/>
                </a:cubicBezTo>
                <a:close/>
              </a:path>
            </a:pathLst>
          </a:custGeom>
          <a:solidFill>
            <a:srgbClr val="FFFFFF"/>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0" name="Freeform 71"/>
          <p:cNvSpPr>
            <a:spLocks/>
          </p:cNvSpPr>
          <p:nvPr/>
        </p:nvSpPr>
        <p:spPr bwMode="auto">
          <a:xfrm>
            <a:off x="15189200" y="9551988"/>
            <a:ext cx="82550" cy="1044575"/>
          </a:xfrm>
          <a:custGeom>
            <a:avLst/>
            <a:gdLst>
              <a:gd name="T0" fmla="*/ 7 w 14"/>
              <a:gd name="T1" fmla="*/ 4 h 176"/>
              <a:gd name="T2" fmla="*/ 3 w 14"/>
              <a:gd name="T3" fmla="*/ 82 h 176"/>
              <a:gd name="T4" fmla="*/ 2 w 14"/>
              <a:gd name="T5" fmla="*/ 172 h 176"/>
              <a:gd name="T6" fmla="*/ 8 w 14"/>
              <a:gd name="T7" fmla="*/ 172 h 176"/>
              <a:gd name="T8" fmla="*/ 9 w 14"/>
              <a:gd name="T9" fmla="*/ 96 h 176"/>
              <a:gd name="T10" fmla="*/ 13 w 14"/>
              <a:gd name="T11" fmla="*/ 5 h 176"/>
              <a:gd name="T12" fmla="*/ 7 w 14"/>
              <a:gd name="T13" fmla="*/ 4 h 176"/>
            </a:gdLst>
            <a:ahLst/>
            <a:cxnLst>
              <a:cxn ang="0">
                <a:pos x="T0" y="T1"/>
              </a:cxn>
              <a:cxn ang="0">
                <a:pos x="T2" y="T3"/>
              </a:cxn>
              <a:cxn ang="0">
                <a:pos x="T4" y="T5"/>
              </a:cxn>
              <a:cxn ang="0">
                <a:pos x="T6" y="T7"/>
              </a:cxn>
              <a:cxn ang="0">
                <a:pos x="T8" y="T9"/>
              </a:cxn>
              <a:cxn ang="0">
                <a:pos x="T10" y="T11"/>
              </a:cxn>
              <a:cxn ang="0">
                <a:pos x="T12" y="T13"/>
              </a:cxn>
            </a:cxnLst>
            <a:rect l="0" t="0" r="r" b="b"/>
            <a:pathLst>
              <a:path w="14" h="176">
                <a:moveTo>
                  <a:pt x="7" y="4"/>
                </a:moveTo>
                <a:cubicBezTo>
                  <a:pt x="1" y="29"/>
                  <a:pt x="4" y="56"/>
                  <a:pt x="3" y="82"/>
                </a:cubicBezTo>
                <a:cubicBezTo>
                  <a:pt x="3" y="112"/>
                  <a:pt x="0" y="142"/>
                  <a:pt x="2" y="172"/>
                </a:cubicBezTo>
                <a:cubicBezTo>
                  <a:pt x="2" y="176"/>
                  <a:pt x="8" y="176"/>
                  <a:pt x="8" y="172"/>
                </a:cubicBezTo>
                <a:cubicBezTo>
                  <a:pt x="6" y="147"/>
                  <a:pt x="8" y="122"/>
                  <a:pt x="9" y="96"/>
                </a:cubicBezTo>
                <a:cubicBezTo>
                  <a:pt x="10" y="67"/>
                  <a:pt x="6" y="34"/>
                  <a:pt x="13" y="5"/>
                </a:cubicBezTo>
                <a:cubicBezTo>
                  <a:pt x="14" y="2"/>
                  <a:pt x="8" y="0"/>
                  <a:pt x="7" y="4"/>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1" name="Freeform 72"/>
          <p:cNvSpPr>
            <a:spLocks/>
          </p:cNvSpPr>
          <p:nvPr/>
        </p:nvSpPr>
        <p:spPr bwMode="auto">
          <a:xfrm>
            <a:off x="15028863" y="9809163"/>
            <a:ext cx="414337" cy="222250"/>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8"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2" name="Freeform 73"/>
          <p:cNvSpPr>
            <a:spLocks/>
          </p:cNvSpPr>
          <p:nvPr/>
        </p:nvSpPr>
        <p:spPr bwMode="auto">
          <a:xfrm>
            <a:off x="15003463" y="9748838"/>
            <a:ext cx="439737" cy="301625"/>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7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7"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3" name="Freeform 74"/>
          <p:cNvSpPr>
            <a:spLocks/>
          </p:cNvSpPr>
          <p:nvPr/>
        </p:nvSpPr>
        <p:spPr bwMode="auto">
          <a:xfrm>
            <a:off x="15125700" y="9678988"/>
            <a:ext cx="222250" cy="123825"/>
          </a:xfrm>
          <a:custGeom>
            <a:avLst/>
            <a:gdLst>
              <a:gd name="T0" fmla="*/ 19 w 38"/>
              <a:gd name="T1" fmla="*/ 15 h 21"/>
              <a:gd name="T2" fmla="*/ 10 w 38"/>
              <a:gd name="T3" fmla="*/ 5 h 21"/>
              <a:gd name="T4" fmla="*/ 2 w 38"/>
              <a:gd name="T5" fmla="*/ 2 h 21"/>
              <a:gd name="T6" fmla="*/ 1 w 38"/>
              <a:gd name="T7" fmla="*/ 7 h 21"/>
              <a:gd name="T8" fmla="*/ 8 w 38"/>
              <a:gd name="T9" fmla="*/ 15 h 21"/>
              <a:gd name="T10" fmla="*/ 20 w 38"/>
              <a:gd name="T11" fmla="*/ 20 h 21"/>
              <a:gd name="T12" fmla="*/ 33 w 38"/>
              <a:gd name="T13" fmla="*/ 11 h 21"/>
              <a:gd name="T14" fmla="*/ 35 w 38"/>
              <a:gd name="T15" fmla="*/ 1 h 21"/>
              <a:gd name="T16" fmla="*/ 28 w 38"/>
              <a:gd name="T17" fmla="*/ 3 h 21"/>
              <a:gd name="T18" fmla="*/ 19 w 38"/>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1">
                <a:moveTo>
                  <a:pt x="19" y="15"/>
                </a:moveTo>
                <a:cubicBezTo>
                  <a:pt x="17" y="11"/>
                  <a:pt x="14" y="8"/>
                  <a:pt x="10" y="5"/>
                </a:cubicBezTo>
                <a:cubicBezTo>
                  <a:pt x="8" y="4"/>
                  <a:pt x="4" y="1"/>
                  <a:pt x="2" y="2"/>
                </a:cubicBezTo>
                <a:cubicBezTo>
                  <a:pt x="0" y="3"/>
                  <a:pt x="1" y="5"/>
                  <a:pt x="1" y="7"/>
                </a:cubicBezTo>
                <a:cubicBezTo>
                  <a:pt x="2" y="11"/>
                  <a:pt x="5" y="13"/>
                  <a:pt x="8" y="15"/>
                </a:cubicBezTo>
                <a:cubicBezTo>
                  <a:pt x="11" y="18"/>
                  <a:pt x="16" y="21"/>
                  <a:pt x="20" y="20"/>
                </a:cubicBezTo>
                <a:cubicBezTo>
                  <a:pt x="26" y="19"/>
                  <a:pt x="30" y="16"/>
                  <a:pt x="33" y="11"/>
                </a:cubicBezTo>
                <a:cubicBezTo>
                  <a:pt x="34" y="9"/>
                  <a:pt x="38" y="2"/>
                  <a:pt x="35" y="1"/>
                </a:cubicBezTo>
                <a:cubicBezTo>
                  <a:pt x="33" y="0"/>
                  <a:pt x="30" y="2"/>
                  <a:pt x="28" y="3"/>
                </a:cubicBezTo>
                <a:cubicBezTo>
                  <a:pt x="25" y="6"/>
                  <a:pt x="21" y="9"/>
                  <a:pt x="19"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4" name="Freeform 75"/>
          <p:cNvSpPr>
            <a:spLocks/>
          </p:cNvSpPr>
          <p:nvPr/>
        </p:nvSpPr>
        <p:spPr bwMode="auto">
          <a:xfrm>
            <a:off x="15082838" y="9631363"/>
            <a:ext cx="277812" cy="180975"/>
          </a:xfrm>
          <a:custGeom>
            <a:avLst/>
            <a:gdLst>
              <a:gd name="T0" fmla="*/ 28 w 47"/>
              <a:gd name="T1" fmla="*/ 21 h 31"/>
              <a:gd name="T2" fmla="*/ 5 w 47"/>
              <a:gd name="T3" fmla="*/ 10 h 31"/>
              <a:gd name="T4" fmla="*/ 25 w 47"/>
              <a:gd name="T5" fmla="*/ 31 h 31"/>
              <a:gd name="T6" fmla="*/ 46 w 47"/>
              <a:gd name="T7" fmla="*/ 10 h 31"/>
              <a:gd name="T8" fmla="*/ 38 w 47"/>
              <a:gd name="T9" fmla="*/ 6 h 31"/>
              <a:gd name="T10" fmla="*/ 23 w 47"/>
              <a:gd name="T11" fmla="*/ 19 h 31"/>
              <a:gd name="T12" fmla="*/ 29 w 47"/>
              <a:gd name="T13" fmla="*/ 22 h 31"/>
              <a:gd name="T14" fmla="*/ 35 w 47"/>
              <a:gd name="T15" fmla="*/ 15 h 31"/>
              <a:gd name="T16" fmla="*/ 39 w 47"/>
              <a:gd name="T17" fmla="*/ 14 h 31"/>
              <a:gd name="T18" fmla="*/ 28 w 47"/>
              <a:gd name="T19" fmla="*/ 25 h 31"/>
              <a:gd name="T20" fmla="*/ 12 w 47"/>
              <a:gd name="T21" fmla="*/ 15 h 31"/>
              <a:gd name="T22" fmla="*/ 16 w 47"/>
              <a:gd name="T23" fmla="*/ 16 h 31"/>
              <a:gd name="T24" fmla="*/ 23 w 47"/>
              <a:gd name="T25" fmla="*/ 24 h 31"/>
              <a:gd name="T26" fmla="*/ 28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8" y="21"/>
                </a:moveTo>
                <a:cubicBezTo>
                  <a:pt x="26" y="16"/>
                  <a:pt x="11" y="0"/>
                  <a:pt x="5" y="10"/>
                </a:cubicBezTo>
                <a:cubicBezTo>
                  <a:pt x="0" y="19"/>
                  <a:pt x="18" y="31"/>
                  <a:pt x="25" y="31"/>
                </a:cubicBezTo>
                <a:cubicBezTo>
                  <a:pt x="35" y="31"/>
                  <a:pt x="47" y="21"/>
                  <a:pt x="46" y="10"/>
                </a:cubicBezTo>
                <a:cubicBezTo>
                  <a:pt x="46" y="6"/>
                  <a:pt x="41" y="5"/>
                  <a:pt x="38" y="6"/>
                </a:cubicBezTo>
                <a:cubicBezTo>
                  <a:pt x="32" y="8"/>
                  <a:pt x="26" y="14"/>
                  <a:pt x="23" y="19"/>
                </a:cubicBezTo>
                <a:cubicBezTo>
                  <a:pt x="22" y="23"/>
                  <a:pt x="27" y="26"/>
                  <a:pt x="29" y="22"/>
                </a:cubicBezTo>
                <a:cubicBezTo>
                  <a:pt x="30" y="20"/>
                  <a:pt x="32" y="18"/>
                  <a:pt x="35" y="15"/>
                </a:cubicBezTo>
                <a:cubicBezTo>
                  <a:pt x="35" y="15"/>
                  <a:pt x="41" y="10"/>
                  <a:pt x="39" y="14"/>
                </a:cubicBezTo>
                <a:cubicBezTo>
                  <a:pt x="38" y="19"/>
                  <a:pt x="33" y="23"/>
                  <a:pt x="28" y="25"/>
                </a:cubicBezTo>
                <a:cubicBezTo>
                  <a:pt x="22" y="27"/>
                  <a:pt x="14" y="20"/>
                  <a:pt x="12" y="15"/>
                </a:cubicBezTo>
                <a:cubicBezTo>
                  <a:pt x="9" y="10"/>
                  <a:pt x="14" y="15"/>
                  <a:pt x="16" y="16"/>
                </a:cubicBezTo>
                <a:cubicBezTo>
                  <a:pt x="19" y="18"/>
                  <a:pt x="22" y="21"/>
                  <a:pt x="23" y="24"/>
                </a:cubicBezTo>
                <a:cubicBezTo>
                  <a:pt x="25" y="28"/>
                  <a:pt x="30" y="25"/>
                  <a:pt x="28"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5" name="Freeform 76"/>
          <p:cNvSpPr>
            <a:spLocks/>
          </p:cNvSpPr>
          <p:nvPr/>
        </p:nvSpPr>
        <p:spPr bwMode="auto">
          <a:xfrm>
            <a:off x="15117763" y="9545638"/>
            <a:ext cx="230187" cy="127000"/>
          </a:xfrm>
          <a:custGeom>
            <a:avLst/>
            <a:gdLst>
              <a:gd name="T0" fmla="*/ 19 w 39"/>
              <a:gd name="T1" fmla="*/ 15 h 21"/>
              <a:gd name="T2" fmla="*/ 11 w 39"/>
              <a:gd name="T3" fmla="*/ 5 h 21"/>
              <a:gd name="T4" fmla="*/ 2 w 39"/>
              <a:gd name="T5" fmla="*/ 2 h 21"/>
              <a:gd name="T6" fmla="*/ 2 w 39"/>
              <a:gd name="T7" fmla="*/ 7 h 21"/>
              <a:gd name="T8" fmla="*/ 8 w 39"/>
              <a:gd name="T9" fmla="*/ 15 h 21"/>
              <a:gd name="T10" fmla="*/ 21 w 39"/>
              <a:gd name="T11" fmla="*/ 20 h 21"/>
              <a:gd name="T12" fmla="*/ 34 w 39"/>
              <a:gd name="T13" fmla="*/ 11 h 21"/>
              <a:gd name="T14" fmla="*/ 35 w 39"/>
              <a:gd name="T15" fmla="*/ 1 h 21"/>
              <a:gd name="T16" fmla="*/ 29 w 39"/>
              <a:gd name="T17" fmla="*/ 3 h 21"/>
              <a:gd name="T18" fmla="*/ 20 w 39"/>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1">
                <a:moveTo>
                  <a:pt x="19" y="15"/>
                </a:moveTo>
                <a:cubicBezTo>
                  <a:pt x="18" y="11"/>
                  <a:pt x="15" y="8"/>
                  <a:pt x="11" y="5"/>
                </a:cubicBezTo>
                <a:cubicBezTo>
                  <a:pt x="9" y="4"/>
                  <a:pt x="5" y="1"/>
                  <a:pt x="2" y="2"/>
                </a:cubicBezTo>
                <a:cubicBezTo>
                  <a:pt x="0" y="3"/>
                  <a:pt x="1" y="5"/>
                  <a:pt x="2" y="7"/>
                </a:cubicBezTo>
                <a:cubicBezTo>
                  <a:pt x="3" y="11"/>
                  <a:pt x="5" y="13"/>
                  <a:pt x="8" y="15"/>
                </a:cubicBezTo>
                <a:cubicBezTo>
                  <a:pt x="12" y="18"/>
                  <a:pt x="16" y="21"/>
                  <a:pt x="21" y="20"/>
                </a:cubicBezTo>
                <a:cubicBezTo>
                  <a:pt x="26" y="19"/>
                  <a:pt x="31" y="16"/>
                  <a:pt x="34" y="11"/>
                </a:cubicBezTo>
                <a:cubicBezTo>
                  <a:pt x="35" y="9"/>
                  <a:pt x="39" y="2"/>
                  <a:pt x="35" y="1"/>
                </a:cubicBezTo>
                <a:cubicBezTo>
                  <a:pt x="33" y="0"/>
                  <a:pt x="30" y="2"/>
                  <a:pt x="29" y="3"/>
                </a:cubicBezTo>
                <a:cubicBezTo>
                  <a:pt x="25" y="6"/>
                  <a:pt x="22" y="9"/>
                  <a:pt x="20"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6" name="Freeform 77"/>
          <p:cNvSpPr>
            <a:spLocks/>
          </p:cNvSpPr>
          <p:nvPr/>
        </p:nvSpPr>
        <p:spPr bwMode="auto">
          <a:xfrm>
            <a:off x="15076488" y="9501188"/>
            <a:ext cx="277812" cy="180975"/>
          </a:xfrm>
          <a:custGeom>
            <a:avLst/>
            <a:gdLst>
              <a:gd name="T0" fmla="*/ 29 w 47"/>
              <a:gd name="T1" fmla="*/ 21 h 31"/>
              <a:gd name="T2" fmla="*/ 6 w 47"/>
              <a:gd name="T3" fmla="*/ 10 h 31"/>
              <a:gd name="T4" fmla="*/ 26 w 47"/>
              <a:gd name="T5" fmla="*/ 31 h 31"/>
              <a:gd name="T6" fmla="*/ 46 w 47"/>
              <a:gd name="T7" fmla="*/ 10 h 31"/>
              <a:gd name="T8" fmla="*/ 38 w 47"/>
              <a:gd name="T9" fmla="*/ 6 h 31"/>
              <a:gd name="T10" fmla="*/ 24 w 47"/>
              <a:gd name="T11" fmla="*/ 19 h 31"/>
              <a:gd name="T12" fmla="*/ 29 w 47"/>
              <a:gd name="T13" fmla="*/ 22 h 31"/>
              <a:gd name="T14" fmla="*/ 35 w 47"/>
              <a:gd name="T15" fmla="*/ 15 h 31"/>
              <a:gd name="T16" fmla="*/ 40 w 47"/>
              <a:gd name="T17" fmla="*/ 14 h 31"/>
              <a:gd name="T18" fmla="*/ 29 w 47"/>
              <a:gd name="T19" fmla="*/ 25 h 31"/>
              <a:gd name="T20" fmla="*/ 12 w 47"/>
              <a:gd name="T21" fmla="*/ 15 h 31"/>
              <a:gd name="T22" fmla="*/ 16 w 47"/>
              <a:gd name="T23" fmla="*/ 16 h 31"/>
              <a:gd name="T24" fmla="*/ 24 w 47"/>
              <a:gd name="T25" fmla="*/ 24 h 31"/>
              <a:gd name="T26" fmla="*/ 29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9" y="21"/>
                </a:moveTo>
                <a:cubicBezTo>
                  <a:pt x="26" y="16"/>
                  <a:pt x="12" y="0"/>
                  <a:pt x="6" y="10"/>
                </a:cubicBezTo>
                <a:cubicBezTo>
                  <a:pt x="0" y="19"/>
                  <a:pt x="18" y="31"/>
                  <a:pt x="26" y="31"/>
                </a:cubicBezTo>
                <a:cubicBezTo>
                  <a:pt x="36" y="31"/>
                  <a:pt x="47" y="21"/>
                  <a:pt x="46" y="10"/>
                </a:cubicBezTo>
                <a:cubicBezTo>
                  <a:pt x="46" y="6"/>
                  <a:pt x="42" y="5"/>
                  <a:pt x="38" y="6"/>
                </a:cubicBezTo>
                <a:cubicBezTo>
                  <a:pt x="32" y="8"/>
                  <a:pt x="27" y="14"/>
                  <a:pt x="24" y="19"/>
                </a:cubicBezTo>
                <a:cubicBezTo>
                  <a:pt x="22" y="23"/>
                  <a:pt x="27" y="26"/>
                  <a:pt x="29" y="22"/>
                </a:cubicBezTo>
                <a:cubicBezTo>
                  <a:pt x="31" y="20"/>
                  <a:pt x="33" y="18"/>
                  <a:pt x="35" y="15"/>
                </a:cubicBezTo>
                <a:cubicBezTo>
                  <a:pt x="36" y="15"/>
                  <a:pt x="41" y="10"/>
                  <a:pt x="40" y="14"/>
                </a:cubicBezTo>
                <a:cubicBezTo>
                  <a:pt x="38" y="19"/>
                  <a:pt x="34" y="23"/>
                  <a:pt x="29" y="25"/>
                </a:cubicBezTo>
                <a:cubicBezTo>
                  <a:pt x="22" y="27"/>
                  <a:pt x="15" y="20"/>
                  <a:pt x="12" y="15"/>
                </a:cubicBezTo>
                <a:cubicBezTo>
                  <a:pt x="9" y="10"/>
                  <a:pt x="15" y="15"/>
                  <a:pt x="16" y="16"/>
                </a:cubicBezTo>
                <a:cubicBezTo>
                  <a:pt x="20" y="18"/>
                  <a:pt x="22" y="21"/>
                  <a:pt x="24" y="24"/>
                </a:cubicBezTo>
                <a:cubicBezTo>
                  <a:pt x="25" y="28"/>
                  <a:pt x="30" y="25"/>
                  <a:pt x="29"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7" name="Freeform 78"/>
          <p:cNvSpPr>
            <a:spLocks/>
          </p:cNvSpPr>
          <p:nvPr/>
        </p:nvSpPr>
        <p:spPr bwMode="auto">
          <a:xfrm>
            <a:off x="15028863" y="10015538"/>
            <a:ext cx="414337" cy="219075"/>
          </a:xfrm>
          <a:custGeom>
            <a:avLst/>
            <a:gdLst>
              <a:gd name="T0" fmla="*/ 35 w 70"/>
              <a:gd name="T1" fmla="*/ 27 h 37"/>
              <a:gd name="T2" fmla="*/ 19 w 70"/>
              <a:gd name="T3" fmla="*/ 9 h 37"/>
              <a:gd name="T4" fmla="*/ 4 w 70"/>
              <a:gd name="T5" fmla="*/ 4 h 37"/>
              <a:gd name="T6" fmla="*/ 3 w 70"/>
              <a:gd name="T7" fmla="*/ 13 h 37"/>
              <a:gd name="T8" fmla="*/ 14 w 70"/>
              <a:gd name="T9" fmla="*/ 28 h 37"/>
              <a:gd name="T10" fmla="*/ 37 w 70"/>
              <a:gd name="T11" fmla="*/ 36 h 37"/>
              <a:gd name="T12" fmla="*/ 61 w 70"/>
              <a:gd name="T13" fmla="*/ 20 h 37"/>
              <a:gd name="T14" fmla="*/ 63 w 70"/>
              <a:gd name="T15" fmla="*/ 1 h 37"/>
              <a:gd name="T16" fmla="*/ 52 w 70"/>
              <a:gd name="T17" fmla="*/ 5 h 37"/>
              <a:gd name="T18" fmla="*/ 35 w 70"/>
              <a:gd name="T1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7">
                <a:moveTo>
                  <a:pt x="35" y="27"/>
                </a:moveTo>
                <a:cubicBezTo>
                  <a:pt x="32" y="19"/>
                  <a:pt x="26" y="14"/>
                  <a:pt x="19" y="9"/>
                </a:cubicBezTo>
                <a:cubicBezTo>
                  <a:pt x="16" y="7"/>
                  <a:pt x="9" y="2"/>
                  <a:pt x="4" y="4"/>
                </a:cubicBezTo>
                <a:cubicBezTo>
                  <a:pt x="0" y="6"/>
                  <a:pt x="2" y="10"/>
                  <a:pt x="3" y="13"/>
                </a:cubicBezTo>
                <a:cubicBezTo>
                  <a:pt x="5" y="19"/>
                  <a:pt x="9" y="24"/>
                  <a:pt x="14" y="28"/>
                </a:cubicBezTo>
                <a:cubicBezTo>
                  <a:pt x="21" y="32"/>
                  <a:pt x="29" y="37"/>
                  <a:pt x="37" y="36"/>
                </a:cubicBezTo>
                <a:cubicBezTo>
                  <a:pt x="48" y="35"/>
                  <a:pt x="56" y="28"/>
                  <a:pt x="61" y="20"/>
                </a:cubicBezTo>
                <a:cubicBezTo>
                  <a:pt x="63" y="16"/>
                  <a:pt x="70" y="4"/>
                  <a:pt x="63" y="1"/>
                </a:cubicBezTo>
                <a:cubicBezTo>
                  <a:pt x="60" y="0"/>
                  <a:pt x="55" y="3"/>
                  <a:pt x="52" y="5"/>
                </a:cubicBezTo>
                <a:cubicBezTo>
                  <a:pt x="46" y="10"/>
                  <a:pt x="39" y="16"/>
                  <a:pt x="35" y="2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8" name="Freeform 79"/>
          <p:cNvSpPr>
            <a:spLocks/>
          </p:cNvSpPr>
          <p:nvPr/>
        </p:nvSpPr>
        <p:spPr bwMode="auto">
          <a:xfrm>
            <a:off x="15003463" y="9948863"/>
            <a:ext cx="439737" cy="301625"/>
          </a:xfrm>
          <a:custGeom>
            <a:avLst/>
            <a:gdLst>
              <a:gd name="T0" fmla="*/ 41 w 74"/>
              <a:gd name="T1" fmla="*/ 36 h 51"/>
              <a:gd name="T2" fmla="*/ 4 w 74"/>
              <a:gd name="T3" fmla="*/ 15 h 51"/>
              <a:gd name="T4" fmla="*/ 9 w 74"/>
              <a:gd name="T5" fmla="*/ 34 h 51"/>
              <a:gd name="T6" fmla="*/ 38 w 74"/>
              <a:gd name="T7" fmla="*/ 51 h 51"/>
              <a:gd name="T8" fmla="*/ 73 w 74"/>
              <a:gd name="T9" fmla="*/ 15 h 51"/>
              <a:gd name="T10" fmla="*/ 61 w 74"/>
              <a:gd name="T11" fmla="*/ 10 h 51"/>
              <a:gd name="T12" fmla="*/ 37 w 74"/>
              <a:gd name="T13" fmla="*/ 33 h 51"/>
              <a:gd name="T14" fmla="*/ 42 w 74"/>
              <a:gd name="T15" fmla="*/ 36 h 51"/>
              <a:gd name="T16" fmla="*/ 53 w 74"/>
              <a:gd name="T17" fmla="*/ 23 h 51"/>
              <a:gd name="T18" fmla="*/ 66 w 74"/>
              <a:gd name="T19" fmla="*/ 22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9"/>
                  <a:pt x="13" y="0"/>
                  <a:pt x="4" y="15"/>
                </a:cubicBezTo>
                <a:cubicBezTo>
                  <a:pt x="0" y="21"/>
                  <a:pt x="6" y="30"/>
                  <a:pt x="9" y="34"/>
                </a:cubicBezTo>
                <a:cubicBezTo>
                  <a:pt x="16" y="42"/>
                  <a:pt x="27" y="51"/>
                  <a:pt x="38" y="51"/>
                </a:cubicBezTo>
                <a:cubicBezTo>
                  <a:pt x="55" y="50"/>
                  <a:pt x="74" y="34"/>
                  <a:pt x="73" y="15"/>
                </a:cubicBezTo>
                <a:cubicBezTo>
                  <a:pt x="72" y="9"/>
                  <a:pt x="65" y="8"/>
                  <a:pt x="61" y="10"/>
                </a:cubicBezTo>
                <a:cubicBezTo>
                  <a:pt x="51" y="13"/>
                  <a:pt x="41" y="24"/>
                  <a:pt x="37" y="33"/>
                </a:cubicBezTo>
                <a:cubicBezTo>
                  <a:pt x="35" y="36"/>
                  <a:pt x="40" y="39"/>
                  <a:pt x="42" y="36"/>
                </a:cubicBezTo>
                <a:cubicBezTo>
                  <a:pt x="45" y="31"/>
                  <a:pt x="48" y="27"/>
                  <a:pt x="53" y="23"/>
                </a:cubicBezTo>
                <a:cubicBezTo>
                  <a:pt x="55" y="21"/>
                  <a:pt x="69" y="11"/>
                  <a:pt x="66" y="22"/>
                </a:cubicBezTo>
                <a:cubicBezTo>
                  <a:pt x="63" y="32"/>
                  <a:pt x="54" y="41"/>
                  <a:pt x="44" y="44"/>
                </a:cubicBezTo>
                <a:cubicBezTo>
                  <a:pt x="31" y="48"/>
                  <a:pt x="16" y="35"/>
                  <a:pt x="11" y="25"/>
                </a:cubicBezTo>
                <a:cubicBezTo>
                  <a:pt x="5" y="15"/>
                  <a:pt x="18" y="20"/>
                  <a:pt x="22" y="23"/>
                </a:cubicBezTo>
                <a:cubicBezTo>
                  <a:pt x="28" y="27"/>
                  <a:pt x="33" y="33"/>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89" name="Freeform 80"/>
          <p:cNvSpPr>
            <a:spLocks/>
          </p:cNvSpPr>
          <p:nvPr/>
        </p:nvSpPr>
        <p:spPr bwMode="auto">
          <a:xfrm>
            <a:off x="15028863" y="10221913"/>
            <a:ext cx="414337" cy="225425"/>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8"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0" name="Freeform 81"/>
          <p:cNvSpPr>
            <a:spLocks/>
          </p:cNvSpPr>
          <p:nvPr/>
        </p:nvSpPr>
        <p:spPr bwMode="auto">
          <a:xfrm>
            <a:off x="15003463" y="10161588"/>
            <a:ext cx="439737" cy="304800"/>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7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7"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1" name="Freeform 82"/>
          <p:cNvSpPr>
            <a:spLocks/>
          </p:cNvSpPr>
          <p:nvPr/>
        </p:nvSpPr>
        <p:spPr bwMode="auto">
          <a:xfrm>
            <a:off x="15640050" y="9551988"/>
            <a:ext cx="82550" cy="1044575"/>
          </a:xfrm>
          <a:custGeom>
            <a:avLst/>
            <a:gdLst>
              <a:gd name="T0" fmla="*/ 7 w 14"/>
              <a:gd name="T1" fmla="*/ 4 h 176"/>
              <a:gd name="T2" fmla="*/ 3 w 14"/>
              <a:gd name="T3" fmla="*/ 82 h 176"/>
              <a:gd name="T4" fmla="*/ 2 w 14"/>
              <a:gd name="T5" fmla="*/ 172 h 176"/>
              <a:gd name="T6" fmla="*/ 8 w 14"/>
              <a:gd name="T7" fmla="*/ 172 h 176"/>
              <a:gd name="T8" fmla="*/ 9 w 14"/>
              <a:gd name="T9" fmla="*/ 96 h 176"/>
              <a:gd name="T10" fmla="*/ 13 w 14"/>
              <a:gd name="T11" fmla="*/ 5 h 176"/>
              <a:gd name="T12" fmla="*/ 7 w 14"/>
              <a:gd name="T13" fmla="*/ 4 h 176"/>
            </a:gdLst>
            <a:ahLst/>
            <a:cxnLst>
              <a:cxn ang="0">
                <a:pos x="T0" y="T1"/>
              </a:cxn>
              <a:cxn ang="0">
                <a:pos x="T2" y="T3"/>
              </a:cxn>
              <a:cxn ang="0">
                <a:pos x="T4" y="T5"/>
              </a:cxn>
              <a:cxn ang="0">
                <a:pos x="T6" y="T7"/>
              </a:cxn>
              <a:cxn ang="0">
                <a:pos x="T8" y="T9"/>
              </a:cxn>
              <a:cxn ang="0">
                <a:pos x="T10" y="T11"/>
              </a:cxn>
              <a:cxn ang="0">
                <a:pos x="T12" y="T13"/>
              </a:cxn>
            </a:cxnLst>
            <a:rect l="0" t="0" r="r" b="b"/>
            <a:pathLst>
              <a:path w="14" h="176">
                <a:moveTo>
                  <a:pt x="7" y="4"/>
                </a:moveTo>
                <a:cubicBezTo>
                  <a:pt x="1" y="29"/>
                  <a:pt x="4" y="56"/>
                  <a:pt x="3" y="82"/>
                </a:cubicBezTo>
                <a:cubicBezTo>
                  <a:pt x="3" y="112"/>
                  <a:pt x="0" y="142"/>
                  <a:pt x="2" y="172"/>
                </a:cubicBezTo>
                <a:cubicBezTo>
                  <a:pt x="2" y="176"/>
                  <a:pt x="8" y="176"/>
                  <a:pt x="8" y="172"/>
                </a:cubicBezTo>
                <a:cubicBezTo>
                  <a:pt x="6" y="147"/>
                  <a:pt x="8" y="122"/>
                  <a:pt x="9" y="96"/>
                </a:cubicBezTo>
                <a:cubicBezTo>
                  <a:pt x="10" y="67"/>
                  <a:pt x="6" y="34"/>
                  <a:pt x="13" y="5"/>
                </a:cubicBezTo>
                <a:cubicBezTo>
                  <a:pt x="14" y="2"/>
                  <a:pt x="8" y="0"/>
                  <a:pt x="7" y="4"/>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2" name="Freeform 83"/>
          <p:cNvSpPr>
            <a:spLocks/>
          </p:cNvSpPr>
          <p:nvPr/>
        </p:nvSpPr>
        <p:spPr bwMode="auto">
          <a:xfrm>
            <a:off x="15478125" y="9809163"/>
            <a:ext cx="415925" cy="222250"/>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7"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3" name="Freeform 84"/>
          <p:cNvSpPr>
            <a:spLocks/>
          </p:cNvSpPr>
          <p:nvPr/>
        </p:nvSpPr>
        <p:spPr bwMode="auto">
          <a:xfrm>
            <a:off x="15455900" y="9748838"/>
            <a:ext cx="438150" cy="301625"/>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6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6"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4" name="Freeform 85"/>
          <p:cNvSpPr>
            <a:spLocks/>
          </p:cNvSpPr>
          <p:nvPr/>
        </p:nvSpPr>
        <p:spPr bwMode="auto">
          <a:xfrm>
            <a:off x="15573375" y="9678988"/>
            <a:ext cx="225425" cy="123825"/>
          </a:xfrm>
          <a:custGeom>
            <a:avLst/>
            <a:gdLst>
              <a:gd name="T0" fmla="*/ 19 w 38"/>
              <a:gd name="T1" fmla="*/ 15 h 21"/>
              <a:gd name="T2" fmla="*/ 10 w 38"/>
              <a:gd name="T3" fmla="*/ 5 h 21"/>
              <a:gd name="T4" fmla="*/ 2 w 38"/>
              <a:gd name="T5" fmla="*/ 2 h 21"/>
              <a:gd name="T6" fmla="*/ 1 w 38"/>
              <a:gd name="T7" fmla="*/ 7 h 21"/>
              <a:gd name="T8" fmla="*/ 8 w 38"/>
              <a:gd name="T9" fmla="*/ 15 h 21"/>
              <a:gd name="T10" fmla="*/ 20 w 38"/>
              <a:gd name="T11" fmla="*/ 20 h 21"/>
              <a:gd name="T12" fmla="*/ 33 w 38"/>
              <a:gd name="T13" fmla="*/ 11 h 21"/>
              <a:gd name="T14" fmla="*/ 34 w 38"/>
              <a:gd name="T15" fmla="*/ 1 h 21"/>
              <a:gd name="T16" fmla="*/ 28 w 38"/>
              <a:gd name="T17" fmla="*/ 3 h 21"/>
              <a:gd name="T18" fmla="*/ 19 w 38"/>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1">
                <a:moveTo>
                  <a:pt x="19" y="15"/>
                </a:moveTo>
                <a:cubicBezTo>
                  <a:pt x="17" y="11"/>
                  <a:pt x="14" y="8"/>
                  <a:pt x="10" y="5"/>
                </a:cubicBezTo>
                <a:cubicBezTo>
                  <a:pt x="8" y="4"/>
                  <a:pt x="4" y="1"/>
                  <a:pt x="2" y="2"/>
                </a:cubicBezTo>
                <a:cubicBezTo>
                  <a:pt x="0" y="3"/>
                  <a:pt x="1" y="5"/>
                  <a:pt x="1" y="7"/>
                </a:cubicBezTo>
                <a:cubicBezTo>
                  <a:pt x="2" y="11"/>
                  <a:pt x="5" y="13"/>
                  <a:pt x="8" y="15"/>
                </a:cubicBezTo>
                <a:cubicBezTo>
                  <a:pt x="11" y="18"/>
                  <a:pt x="15" y="21"/>
                  <a:pt x="20" y="20"/>
                </a:cubicBezTo>
                <a:cubicBezTo>
                  <a:pt x="26" y="19"/>
                  <a:pt x="30" y="16"/>
                  <a:pt x="33" y="11"/>
                </a:cubicBezTo>
                <a:cubicBezTo>
                  <a:pt x="34" y="9"/>
                  <a:pt x="38" y="2"/>
                  <a:pt x="34" y="1"/>
                </a:cubicBezTo>
                <a:cubicBezTo>
                  <a:pt x="33" y="0"/>
                  <a:pt x="30" y="2"/>
                  <a:pt x="28" y="3"/>
                </a:cubicBezTo>
                <a:cubicBezTo>
                  <a:pt x="25" y="6"/>
                  <a:pt x="21" y="9"/>
                  <a:pt x="19"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5" name="Freeform 86"/>
          <p:cNvSpPr>
            <a:spLocks/>
          </p:cNvSpPr>
          <p:nvPr/>
        </p:nvSpPr>
        <p:spPr bwMode="auto">
          <a:xfrm>
            <a:off x="15532100" y="9631363"/>
            <a:ext cx="279400" cy="180975"/>
          </a:xfrm>
          <a:custGeom>
            <a:avLst/>
            <a:gdLst>
              <a:gd name="T0" fmla="*/ 28 w 47"/>
              <a:gd name="T1" fmla="*/ 21 h 31"/>
              <a:gd name="T2" fmla="*/ 5 w 47"/>
              <a:gd name="T3" fmla="*/ 10 h 31"/>
              <a:gd name="T4" fmla="*/ 25 w 47"/>
              <a:gd name="T5" fmla="*/ 31 h 31"/>
              <a:gd name="T6" fmla="*/ 46 w 47"/>
              <a:gd name="T7" fmla="*/ 10 h 31"/>
              <a:gd name="T8" fmla="*/ 37 w 47"/>
              <a:gd name="T9" fmla="*/ 6 h 31"/>
              <a:gd name="T10" fmla="*/ 23 w 47"/>
              <a:gd name="T11" fmla="*/ 19 h 31"/>
              <a:gd name="T12" fmla="*/ 29 w 47"/>
              <a:gd name="T13" fmla="*/ 22 h 31"/>
              <a:gd name="T14" fmla="*/ 34 w 47"/>
              <a:gd name="T15" fmla="*/ 15 h 31"/>
              <a:gd name="T16" fmla="*/ 39 w 47"/>
              <a:gd name="T17" fmla="*/ 14 h 31"/>
              <a:gd name="T18" fmla="*/ 28 w 47"/>
              <a:gd name="T19" fmla="*/ 25 h 31"/>
              <a:gd name="T20" fmla="*/ 11 w 47"/>
              <a:gd name="T21" fmla="*/ 15 h 31"/>
              <a:gd name="T22" fmla="*/ 16 w 47"/>
              <a:gd name="T23" fmla="*/ 16 h 31"/>
              <a:gd name="T24" fmla="*/ 23 w 47"/>
              <a:gd name="T25" fmla="*/ 24 h 31"/>
              <a:gd name="T26" fmla="*/ 28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8" y="21"/>
                </a:moveTo>
                <a:cubicBezTo>
                  <a:pt x="26" y="16"/>
                  <a:pt x="11" y="0"/>
                  <a:pt x="5" y="10"/>
                </a:cubicBezTo>
                <a:cubicBezTo>
                  <a:pt x="0" y="19"/>
                  <a:pt x="18" y="31"/>
                  <a:pt x="25" y="31"/>
                </a:cubicBezTo>
                <a:cubicBezTo>
                  <a:pt x="35" y="31"/>
                  <a:pt x="47" y="21"/>
                  <a:pt x="46" y="10"/>
                </a:cubicBezTo>
                <a:cubicBezTo>
                  <a:pt x="46" y="6"/>
                  <a:pt x="41" y="5"/>
                  <a:pt x="37" y="6"/>
                </a:cubicBezTo>
                <a:cubicBezTo>
                  <a:pt x="32" y="8"/>
                  <a:pt x="26" y="14"/>
                  <a:pt x="23" y="19"/>
                </a:cubicBezTo>
                <a:cubicBezTo>
                  <a:pt x="21" y="23"/>
                  <a:pt x="27" y="26"/>
                  <a:pt x="29" y="22"/>
                </a:cubicBezTo>
                <a:cubicBezTo>
                  <a:pt x="30" y="20"/>
                  <a:pt x="32" y="18"/>
                  <a:pt x="34" y="15"/>
                </a:cubicBezTo>
                <a:cubicBezTo>
                  <a:pt x="35" y="15"/>
                  <a:pt x="41" y="10"/>
                  <a:pt x="39" y="14"/>
                </a:cubicBezTo>
                <a:cubicBezTo>
                  <a:pt x="38" y="19"/>
                  <a:pt x="33" y="23"/>
                  <a:pt x="28" y="25"/>
                </a:cubicBezTo>
                <a:cubicBezTo>
                  <a:pt x="22" y="27"/>
                  <a:pt x="14" y="20"/>
                  <a:pt x="11" y="15"/>
                </a:cubicBezTo>
                <a:cubicBezTo>
                  <a:pt x="9" y="10"/>
                  <a:pt x="14" y="15"/>
                  <a:pt x="16" y="16"/>
                </a:cubicBezTo>
                <a:cubicBezTo>
                  <a:pt x="19" y="18"/>
                  <a:pt x="21" y="21"/>
                  <a:pt x="23" y="24"/>
                </a:cubicBezTo>
                <a:cubicBezTo>
                  <a:pt x="25" y="28"/>
                  <a:pt x="30" y="25"/>
                  <a:pt x="28"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6" name="Freeform 87"/>
          <p:cNvSpPr>
            <a:spLocks/>
          </p:cNvSpPr>
          <p:nvPr/>
        </p:nvSpPr>
        <p:spPr bwMode="auto">
          <a:xfrm>
            <a:off x="15567025" y="9545638"/>
            <a:ext cx="231775" cy="127000"/>
          </a:xfrm>
          <a:custGeom>
            <a:avLst/>
            <a:gdLst>
              <a:gd name="T0" fmla="*/ 19 w 39"/>
              <a:gd name="T1" fmla="*/ 15 h 21"/>
              <a:gd name="T2" fmla="*/ 11 w 39"/>
              <a:gd name="T3" fmla="*/ 5 h 21"/>
              <a:gd name="T4" fmla="*/ 2 w 39"/>
              <a:gd name="T5" fmla="*/ 2 h 21"/>
              <a:gd name="T6" fmla="*/ 2 w 39"/>
              <a:gd name="T7" fmla="*/ 7 h 21"/>
              <a:gd name="T8" fmla="*/ 8 w 39"/>
              <a:gd name="T9" fmla="*/ 15 h 21"/>
              <a:gd name="T10" fmla="*/ 21 w 39"/>
              <a:gd name="T11" fmla="*/ 20 h 21"/>
              <a:gd name="T12" fmla="*/ 34 w 39"/>
              <a:gd name="T13" fmla="*/ 11 h 21"/>
              <a:gd name="T14" fmla="*/ 35 w 39"/>
              <a:gd name="T15" fmla="*/ 1 h 21"/>
              <a:gd name="T16" fmla="*/ 29 w 39"/>
              <a:gd name="T17" fmla="*/ 3 h 21"/>
              <a:gd name="T18" fmla="*/ 19 w 39"/>
              <a:gd name="T1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1">
                <a:moveTo>
                  <a:pt x="19" y="15"/>
                </a:moveTo>
                <a:cubicBezTo>
                  <a:pt x="18" y="11"/>
                  <a:pt x="15" y="8"/>
                  <a:pt x="11" y="5"/>
                </a:cubicBezTo>
                <a:cubicBezTo>
                  <a:pt x="9" y="4"/>
                  <a:pt x="5" y="1"/>
                  <a:pt x="2" y="2"/>
                </a:cubicBezTo>
                <a:cubicBezTo>
                  <a:pt x="0" y="3"/>
                  <a:pt x="1" y="5"/>
                  <a:pt x="2" y="7"/>
                </a:cubicBezTo>
                <a:cubicBezTo>
                  <a:pt x="3" y="11"/>
                  <a:pt x="5" y="13"/>
                  <a:pt x="8" y="15"/>
                </a:cubicBezTo>
                <a:cubicBezTo>
                  <a:pt x="12" y="18"/>
                  <a:pt x="16" y="21"/>
                  <a:pt x="21" y="20"/>
                </a:cubicBezTo>
                <a:cubicBezTo>
                  <a:pt x="26" y="19"/>
                  <a:pt x="31" y="16"/>
                  <a:pt x="34" y="11"/>
                </a:cubicBezTo>
                <a:cubicBezTo>
                  <a:pt x="35" y="9"/>
                  <a:pt x="39" y="2"/>
                  <a:pt x="35" y="1"/>
                </a:cubicBezTo>
                <a:cubicBezTo>
                  <a:pt x="33" y="0"/>
                  <a:pt x="30" y="2"/>
                  <a:pt x="29" y="3"/>
                </a:cubicBezTo>
                <a:cubicBezTo>
                  <a:pt x="25" y="6"/>
                  <a:pt x="22" y="9"/>
                  <a:pt x="19" y="1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7" name="Freeform 88"/>
          <p:cNvSpPr>
            <a:spLocks/>
          </p:cNvSpPr>
          <p:nvPr/>
        </p:nvSpPr>
        <p:spPr bwMode="auto">
          <a:xfrm>
            <a:off x="15525750" y="9501188"/>
            <a:ext cx="279400" cy="180975"/>
          </a:xfrm>
          <a:custGeom>
            <a:avLst/>
            <a:gdLst>
              <a:gd name="T0" fmla="*/ 29 w 47"/>
              <a:gd name="T1" fmla="*/ 21 h 31"/>
              <a:gd name="T2" fmla="*/ 6 w 47"/>
              <a:gd name="T3" fmla="*/ 10 h 31"/>
              <a:gd name="T4" fmla="*/ 26 w 47"/>
              <a:gd name="T5" fmla="*/ 31 h 31"/>
              <a:gd name="T6" fmla="*/ 46 w 47"/>
              <a:gd name="T7" fmla="*/ 10 h 31"/>
              <a:gd name="T8" fmla="*/ 38 w 47"/>
              <a:gd name="T9" fmla="*/ 6 h 31"/>
              <a:gd name="T10" fmla="*/ 24 w 47"/>
              <a:gd name="T11" fmla="*/ 19 h 31"/>
              <a:gd name="T12" fmla="*/ 29 w 47"/>
              <a:gd name="T13" fmla="*/ 22 h 31"/>
              <a:gd name="T14" fmla="*/ 35 w 47"/>
              <a:gd name="T15" fmla="*/ 15 h 31"/>
              <a:gd name="T16" fmla="*/ 40 w 47"/>
              <a:gd name="T17" fmla="*/ 14 h 31"/>
              <a:gd name="T18" fmla="*/ 29 w 47"/>
              <a:gd name="T19" fmla="*/ 25 h 31"/>
              <a:gd name="T20" fmla="*/ 12 w 47"/>
              <a:gd name="T21" fmla="*/ 15 h 31"/>
              <a:gd name="T22" fmla="*/ 16 w 47"/>
              <a:gd name="T23" fmla="*/ 16 h 31"/>
              <a:gd name="T24" fmla="*/ 24 w 47"/>
              <a:gd name="T25" fmla="*/ 24 h 31"/>
              <a:gd name="T26" fmla="*/ 29 w 47"/>
              <a:gd name="T27"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1">
                <a:moveTo>
                  <a:pt x="29" y="21"/>
                </a:moveTo>
                <a:cubicBezTo>
                  <a:pt x="26" y="16"/>
                  <a:pt x="12" y="0"/>
                  <a:pt x="6" y="10"/>
                </a:cubicBezTo>
                <a:cubicBezTo>
                  <a:pt x="0" y="19"/>
                  <a:pt x="18" y="31"/>
                  <a:pt x="26" y="31"/>
                </a:cubicBezTo>
                <a:cubicBezTo>
                  <a:pt x="36" y="31"/>
                  <a:pt x="47" y="21"/>
                  <a:pt x="46" y="10"/>
                </a:cubicBezTo>
                <a:cubicBezTo>
                  <a:pt x="46" y="6"/>
                  <a:pt x="41" y="5"/>
                  <a:pt x="38" y="6"/>
                </a:cubicBezTo>
                <a:cubicBezTo>
                  <a:pt x="32" y="8"/>
                  <a:pt x="27" y="14"/>
                  <a:pt x="24" y="19"/>
                </a:cubicBezTo>
                <a:cubicBezTo>
                  <a:pt x="22" y="23"/>
                  <a:pt x="27" y="26"/>
                  <a:pt x="29" y="22"/>
                </a:cubicBezTo>
                <a:cubicBezTo>
                  <a:pt x="31" y="20"/>
                  <a:pt x="33" y="18"/>
                  <a:pt x="35" y="15"/>
                </a:cubicBezTo>
                <a:cubicBezTo>
                  <a:pt x="36" y="15"/>
                  <a:pt x="41" y="10"/>
                  <a:pt x="40" y="14"/>
                </a:cubicBezTo>
                <a:cubicBezTo>
                  <a:pt x="38" y="19"/>
                  <a:pt x="34" y="23"/>
                  <a:pt x="29" y="25"/>
                </a:cubicBezTo>
                <a:cubicBezTo>
                  <a:pt x="22" y="27"/>
                  <a:pt x="15" y="20"/>
                  <a:pt x="12" y="15"/>
                </a:cubicBezTo>
                <a:cubicBezTo>
                  <a:pt x="9" y="10"/>
                  <a:pt x="15" y="15"/>
                  <a:pt x="16" y="16"/>
                </a:cubicBezTo>
                <a:cubicBezTo>
                  <a:pt x="20" y="18"/>
                  <a:pt x="22" y="21"/>
                  <a:pt x="24" y="24"/>
                </a:cubicBezTo>
                <a:cubicBezTo>
                  <a:pt x="25" y="28"/>
                  <a:pt x="30" y="25"/>
                  <a:pt x="29" y="21"/>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8" name="Freeform 89"/>
          <p:cNvSpPr>
            <a:spLocks/>
          </p:cNvSpPr>
          <p:nvPr/>
        </p:nvSpPr>
        <p:spPr bwMode="auto">
          <a:xfrm>
            <a:off x="15478125" y="10015538"/>
            <a:ext cx="415925" cy="219075"/>
          </a:xfrm>
          <a:custGeom>
            <a:avLst/>
            <a:gdLst>
              <a:gd name="T0" fmla="*/ 35 w 70"/>
              <a:gd name="T1" fmla="*/ 27 h 37"/>
              <a:gd name="T2" fmla="*/ 19 w 70"/>
              <a:gd name="T3" fmla="*/ 9 h 37"/>
              <a:gd name="T4" fmla="*/ 4 w 70"/>
              <a:gd name="T5" fmla="*/ 4 h 37"/>
              <a:gd name="T6" fmla="*/ 3 w 70"/>
              <a:gd name="T7" fmla="*/ 13 h 37"/>
              <a:gd name="T8" fmla="*/ 14 w 70"/>
              <a:gd name="T9" fmla="*/ 28 h 37"/>
              <a:gd name="T10" fmla="*/ 37 w 70"/>
              <a:gd name="T11" fmla="*/ 36 h 37"/>
              <a:gd name="T12" fmla="*/ 61 w 70"/>
              <a:gd name="T13" fmla="*/ 20 h 37"/>
              <a:gd name="T14" fmla="*/ 63 w 70"/>
              <a:gd name="T15" fmla="*/ 1 h 37"/>
              <a:gd name="T16" fmla="*/ 52 w 70"/>
              <a:gd name="T17" fmla="*/ 5 h 37"/>
              <a:gd name="T18" fmla="*/ 35 w 70"/>
              <a:gd name="T1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7">
                <a:moveTo>
                  <a:pt x="35" y="27"/>
                </a:moveTo>
                <a:cubicBezTo>
                  <a:pt x="32" y="19"/>
                  <a:pt x="26" y="14"/>
                  <a:pt x="19" y="9"/>
                </a:cubicBezTo>
                <a:cubicBezTo>
                  <a:pt x="16" y="7"/>
                  <a:pt x="9" y="2"/>
                  <a:pt x="4" y="4"/>
                </a:cubicBezTo>
                <a:cubicBezTo>
                  <a:pt x="0" y="6"/>
                  <a:pt x="2" y="10"/>
                  <a:pt x="3" y="13"/>
                </a:cubicBezTo>
                <a:cubicBezTo>
                  <a:pt x="5" y="19"/>
                  <a:pt x="9" y="24"/>
                  <a:pt x="14" y="28"/>
                </a:cubicBezTo>
                <a:cubicBezTo>
                  <a:pt x="21" y="32"/>
                  <a:pt x="29" y="37"/>
                  <a:pt x="37" y="36"/>
                </a:cubicBezTo>
                <a:cubicBezTo>
                  <a:pt x="47" y="35"/>
                  <a:pt x="56" y="28"/>
                  <a:pt x="61" y="20"/>
                </a:cubicBezTo>
                <a:cubicBezTo>
                  <a:pt x="63" y="16"/>
                  <a:pt x="70" y="4"/>
                  <a:pt x="63" y="1"/>
                </a:cubicBezTo>
                <a:cubicBezTo>
                  <a:pt x="60" y="0"/>
                  <a:pt x="55" y="3"/>
                  <a:pt x="52" y="5"/>
                </a:cubicBezTo>
                <a:cubicBezTo>
                  <a:pt x="46" y="10"/>
                  <a:pt x="39" y="16"/>
                  <a:pt x="35" y="23"/>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99" name="Freeform 90"/>
          <p:cNvSpPr>
            <a:spLocks/>
          </p:cNvSpPr>
          <p:nvPr/>
        </p:nvSpPr>
        <p:spPr bwMode="auto">
          <a:xfrm>
            <a:off x="15455900" y="9948863"/>
            <a:ext cx="438150" cy="301625"/>
          </a:xfrm>
          <a:custGeom>
            <a:avLst/>
            <a:gdLst>
              <a:gd name="T0" fmla="*/ 41 w 74"/>
              <a:gd name="T1" fmla="*/ 36 h 51"/>
              <a:gd name="T2" fmla="*/ 4 w 74"/>
              <a:gd name="T3" fmla="*/ 15 h 51"/>
              <a:gd name="T4" fmla="*/ 9 w 74"/>
              <a:gd name="T5" fmla="*/ 34 h 51"/>
              <a:gd name="T6" fmla="*/ 38 w 74"/>
              <a:gd name="T7" fmla="*/ 51 h 51"/>
              <a:gd name="T8" fmla="*/ 73 w 74"/>
              <a:gd name="T9" fmla="*/ 15 h 51"/>
              <a:gd name="T10" fmla="*/ 61 w 74"/>
              <a:gd name="T11" fmla="*/ 10 h 51"/>
              <a:gd name="T12" fmla="*/ 36 w 74"/>
              <a:gd name="T13" fmla="*/ 33 h 51"/>
              <a:gd name="T14" fmla="*/ 42 w 74"/>
              <a:gd name="T15" fmla="*/ 36 h 51"/>
              <a:gd name="T16" fmla="*/ 53 w 74"/>
              <a:gd name="T17" fmla="*/ 23 h 51"/>
              <a:gd name="T18" fmla="*/ 66 w 74"/>
              <a:gd name="T19" fmla="*/ 22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9"/>
                  <a:pt x="13" y="0"/>
                  <a:pt x="4" y="15"/>
                </a:cubicBezTo>
                <a:cubicBezTo>
                  <a:pt x="0" y="21"/>
                  <a:pt x="6" y="30"/>
                  <a:pt x="9" y="34"/>
                </a:cubicBezTo>
                <a:cubicBezTo>
                  <a:pt x="16" y="42"/>
                  <a:pt x="27" y="51"/>
                  <a:pt x="38" y="51"/>
                </a:cubicBezTo>
                <a:cubicBezTo>
                  <a:pt x="55" y="50"/>
                  <a:pt x="74" y="34"/>
                  <a:pt x="73" y="15"/>
                </a:cubicBezTo>
                <a:cubicBezTo>
                  <a:pt x="72" y="9"/>
                  <a:pt x="65" y="8"/>
                  <a:pt x="61" y="10"/>
                </a:cubicBezTo>
                <a:cubicBezTo>
                  <a:pt x="51" y="13"/>
                  <a:pt x="41" y="24"/>
                  <a:pt x="36" y="33"/>
                </a:cubicBezTo>
                <a:cubicBezTo>
                  <a:pt x="35" y="36"/>
                  <a:pt x="40" y="39"/>
                  <a:pt x="42" y="36"/>
                </a:cubicBezTo>
                <a:cubicBezTo>
                  <a:pt x="45" y="31"/>
                  <a:pt x="48" y="27"/>
                  <a:pt x="53" y="23"/>
                </a:cubicBezTo>
                <a:cubicBezTo>
                  <a:pt x="55" y="21"/>
                  <a:pt x="69" y="11"/>
                  <a:pt x="66" y="22"/>
                </a:cubicBezTo>
                <a:cubicBezTo>
                  <a:pt x="63" y="32"/>
                  <a:pt x="54" y="41"/>
                  <a:pt x="44" y="44"/>
                </a:cubicBezTo>
                <a:cubicBezTo>
                  <a:pt x="31" y="48"/>
                  <a:pt x="16" y="35"/>
                  <a:pt x="11" y="25"/>
                </a:cubicBezTo>
                <a:cubicBezTo>
                  <a:pt x="5" y="15"/>
                  <a:pt x="18" y="20"/>
                  <a:pt x="22" y="23"/>
                </a:cubicBezTo>
                <a:cubicBezTo>
                  <a:pt x="28" y="27"/>
                  <a:pt x="33" y="33"/>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00" name="Freeform 91"/>
          <p:cNvSpPr>
            <a:spLocks/>
          </p:cNvSpPr>
          <p:nvPr/>
        </p:nvSpPr>
        <p:spPr bwMode="auto">
          <a:xfrm>
            <a:off x="15478125" y="10221913"/>
            <a:ext cx="415925" cy="225425"/>
          </a:xfrm>
          <a:custGeom>
            <a:avLst/>
            <a:gdLst>
              <a:gd name="T0" fmla="*/ 35 w 70"/>
              <a:gd name="T1" fmla="*/ 28 h 38"/>
              <a:gd name="T2" fmla="*/ 19 w 70"/>
              <a:gd name="T3" fmla="*/ 10 h 38"/>
              <a:gd name="T4" fmla="*/ 4 w 70"/>
              <a:gd name="T5" fmla="*/ 5 h 38"/>
              <a:gd name="T6" fmla="*/ 3 w 70"/>
              <a:gd name="T7" fmla="*/ 14 h 38"/>
              <a:gd name="T8" fmla="*/ 14 w 70"/>
              <a:gd name="T9" fmla="*/ 28 h 38"/>
              <a:gd name="T10" fmla="*/ 37 w 70"/>
              <a:gd name="T11" fmla="*/ 37 h 38"/>
              <a:gd name="T12" fmla="*/ 61 w 70"/>
              <a:gd name="T13" fmla="*/ 20 h 38"/>
              <a:gd name="T14" fmla="*/ 63 w 70"/>
              <a:gd name="T15" fmla="*/ 2 h 38"/>
              <a:gd name="T16" fmla="*/ 52 w 70"/>
              <a:gd name="T17" fmla="*/ 6 h 38"/>
              <a:gd name="T18" fmla="*/ 35 w 70"/>
              <a:gd name="T19"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8">
                <a:moveTo>
                  <a:pt x="35" y="28"/>
                </a:moveTo>
                <a:cubicBezTo>
                  <a:pt x="32" y="20"/>
                  <a:pt x="26" y="15"/>
                  <a:pt x="19" y="10"/>
                </a:cubicBezTo>
                <a:cubicBezTo>
                  <a:pt x="16" y="7"/>
                  <a:pt x="9" y="3"/>
                  <a:pt x="4" y="5"/>
                </a:cubicBezTo>
                <a:cubicBezTo>
                  <a:pt x="0" y="7"/>
                  <a:pt x="2" y="10"/>
                  <a:pt x="3" y="14"/>
                </a:cubicBezTo>
                <a:cubicBezTo>
                  <a:pt x="5" y="20"/>
                  <a:pt x="9" y="25"/>
                  <a:pt x="14" y="28"/>
                </a:cubicBezTo>
                <a:cubicBezTo>
                  <a:pt x="21" y="33"/>
                  <a:pt x="29" y="38"/>
                  <a:pt x="37" y="37"/>
                </a:cubicBezTo>
                <a:cubicBezTo>
                  <a:pt x="47" y="36"/>
                  <a:pt x="56" y="29"/>
                  <a:pt x="61" y="20"/>
                </a:cubicBezTo>
                <a:cubicBezTo>
                  <a:pt x="63" y="17"/>
                  <a:pt x="70" y="5"/>
                  <a:pt x="63" y="2"/>
                </a:cubicBezTo>
                <a:cubicBezTo>
                  <a:pt x="60" y="0"/>
                  <a:pt x="55" y="4"/>
                  <a:pt x="52" y="6"/>
                </a:cubicBezTo>
                <a:cubicBezTo>
                  <a:pt x="46" y="11"/>
                  <a:pt x="39" y="16"/>
                  <a:pt x="35" y="24"/>
                </a:cubicBezTo>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01" name="Freeform 92"/>
          <p:cNvSpPr>
            <a:spLocks/>
          </p:cNvSpPr>
          <p:nvPr/>
        </p:nvSpPr>
        <p:spPr bwMode="auto">
          <a:xfrm>
            <a:off x="15455900" y="10161588"/>
            <a:ext cx="438150" cy="304800"/>
          </a:xfrm>
          <a:custGeom>
            <a:avLst/>
            <a:gdLst>
              <a:gd name="T0" fmla="*/ 41 w 74"/>
              <a:gd name="T1" fmla="*/ 36 h 51"/>
              <a:gd name="T2" fmla="*/ 4 w 74"/>
              <a:gd name="T3" fmla="*/ 15 h 51"/>
              <a:gd name="T4" fmla="*/ 9 w 74"/>
              <a:gd name="T5" fmla="*/ 34 h 51"/>
              <a:gd name="T6" fmla="*/ 38 w 74"/>
              <a:gd name="T7" fmla="*/ 50 h 51"/>
              <a:gd name="T8" fmla="*/ 73 w 74"/>
              <a:gd name="T9" fmla="*/ 15 h 51"/>
              <a:gd name="T10" fmla="*/ 61 w 74"/>
              <a:gd name="T11" fmla="*/ 10 h 51"/>
              <a:gd name="T12" fmla="*/ 36 w 74"/>
              <a:gd name="T13" fmla="*/ 32 h 51"/>
              <a:gd name="T14" fmla="*/ 42 w 74"/>
              <a:gd name="T15" fmla="*/ 35 h 51"/>
              <a:gd name="T16" fmla="*/ 53 w 74"/>
              <a:gd name="T17" fmla="*/ 22 h 51"/>
              <a:gd name="T18" fmla="*/ 66 w 74"/>
              <a:gd name="T19" fmla="*/ 21 h 51"/>
              <a:gd name="T20" fmla="*/ 44 w 74"/>
              <a:gd name="T21" fmla="*/ 44 h 51"/>
              <a:gd name="T22" fmla="*/ 11 w 74"/>
              <a:gd name="T23" fmla="*/ 25 h 51"/>
              <a:gd name="T24" fmla="*/ 22 w 74"/>
              <a:gd name="T25" fmla="*/ 23 h 51"/>
              <a:gd name="T26" fmla="*/ 36 w 74"/>
              <a:gd name="T27" fmla="*/ 39 h 51"/>
              <a:gd name="T28" fmla="*/ 41 w 74"/>
              <a:gd name="T29"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1">
                <a:moveTo>
                  <a:pt x="41" y="36"/>
                </a:moveTo>
                <a:cubicBezTo>
                  <a:pt x="38" y="28"/>
                  <a:pt x="13" y="0"/>
                  <a:pt x="4" y="15"/>
                </a:cubicBezTo>
                <a:cubicBezTo>
                  <a:pt x="0" y="21"/>
                  <a:pt x="6" y="30"/>
                  <a:pt x="9" y="34"/>
                </a:cubicBezTo>
                <a:cubicBezTo>
                  <a:pt x="16" y="41"/>
                  <a:pt x="27" y="51"/>
                  <a:pt x="38" y="50"/>
                </a:cubicBezTo>
                <a:cubicBezTo>
                  <a:pt x="55" y="50"/>
                  <a:pt x="74" y="33"/>
                  <a:pt x="73" y="15"/>
                </a:cubicBezTo>
                <a:cubicBezTo>
                  <a:pt x="72" y="8"/>
                  <a:pt x="65" y="8"/>
                  <a:pt x="61" y="10"/>
                </a:cubicBezTo>
                <a:cubicBezTo>
                  <a:pt x="51" y="13"/>
                  <a:pt x="41" y="24"/>
                  <a:pt x="36" y="32"/>
                </a:cubicBezTo>
                <a:cubicBezTo>
                  <a:pt x="35" y="36"/>
                  <a:pt x="40" y="39"/>
                  <a:pt x="42" y="35"/>
                </a:cubicBezTo>
                <a:cubicBezTo>
                  <a:pt x="45" y="30"/>
                  <a:pt x="48" y="26"/>
                  <a:pt x="53" y="22"/>
                </a:cubicBezTo>
                <a:cubicBezTo>
                  <a:pt x="55" y="21"/>
                  <a:pt x="69" y="11"/>
                  <a:pt x="66" y="21"/>
                </a:cubicBezTo>
                <a:cubicBezTo>
                  <a:pt x="63" y="32"/>
                  <a:pt x="54" y="40"/>
                  <a:pt x="44" y="44"/>
                </a:cubicBezTo>
                <a:cubicBezTo>
                  <a:pt x="31" y="48"/>
                  <a:pt x="16" y="35"/>
                  <a:pt x="11" y="25"/>
                </a:cubicBezTo>
                <a:cubicBezTo>
                  <a:pt x="5" y="15"/>
                  <a:pt x="18" y="20"/>
                  <a:pt x="22" y="23"/>
                </a:cubicBezTo>
                <a:cubicBezTo>
                  <a:pt x="28" y="27"/>
                  <a:pt x="33" y="32"/>
                  <a:pt x="36" y="39"/>
                </a:cubicBezTo>
                <a:cubicBezTo>
                  <a:pt x="38" y="43"/>
                  <a:pt x="43" y="40"/>
                  <a:pt x="41" y="36"/>
                </a:cubicBezTo>
                <a:close/>
              </a:path>
            </a:pathLst>
          </a:custGeom>
          <a:solidFill>
            <a:srgbClr val="333333"/>
          </a:solid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20" name="Freeform 111"/>
          <p:cNvSpPr>
            <a:spLocks/>
          </p:cNvSpPr>
          <p:nvPr/>
        </p:nvSpPr>
        <p:spPr bwMode="auto">
          <a:xfrm>
            <a:off x="6554788" y="7483475"/>
            <a:ext cx="2597150" cy="309563"/>
          </a:xfrm>
          <a:custGeom>
            <a:avLst/>
            <a:gdLst>
              <a:gd name="T0" fmla="*/ 0 w 818"/>
              <a:gd name="T1" fmla="*/ 97 h 97"/>
              <a:gd name="T2" fmla="*/ 818 w 818"/>
              <a:gd name="T3" fmla="*/ 8 h 97"/>
              <a:gd name="T4" fmla="*/ 818 w 818"/>
              <a:gd name="T5" fmla="*/ 0 h 97"/>
              <a:gd name="T6" fmla="*/ 0 w 818"/>
              <a:gd name="T7" fmla="*/ 90 h 97"/>
            </a:gdLst>
            <a:ahLst/>
            <a:cxnLst>
              <a:cxn ang="0">
                <a:pos x="T0" y="T1"/>
              </a:cxn>
              <a:cxn ang="0">
                <a:pos x="T2" y="T3"/>
              </a:cxn>
              <a:cxn ang="0">
                <a:pos x="T4" y="T5"/>
              </a:cxn>
              <a:cxn ang="0">
                <a:pos x="T6" y="T7"/>
              </a:cxn>
            </a:cxnLst>
            <a:rect l="0" t="0" r="r" b="b"/>
            <a:pathLst>
              <a:path w="818" h="97">
                <a:moveTo>
                  <a:pt x="0" y="97"/>
                </a:moveTo>
                <a:lnTo>
                  <a:pt x="818" y="8"/>
                </a:lnTo>
                <a:lnTo>
                  <a:pt x="818" y="0"/>
                </a:lnTo>
                <a:lnTo>
                  <a:pt x="0" y="9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sp>
        <p:nvSpPr>
          <p:cNvPr id="122" name="Freeform 113"/>
          <p:cNvSpPr>
            <a:spLocks/>
          </p:cNvSpPr>
          <p:nvPr/>
        </p:nvSpPr>
        <p:spPr bwMode="auto">
          <a:xfrm>
            <a:off x="6313488" y="10298113"/>
            <a:ext cx="5051425" cy="333375"/>
          </a:xfrm>
          <a:custGeom>
            <a:avLst/>
            <a:gdLst>
              <a:gd name="T0" fmla="*/ 0 w 1591"/>
              <a:gd name="T1" fmla="*/ 8 h 105"/>
              <a:gd name="T2" fmla="*/ 1589 w 1591"/>
              <a:gd name="T3" fmla="*/ 105 h 105"/>
              <a:gd name="T4" fmla="*/ 1591 w 1591"/>
              <a:gd name="T5" fmla="*/ 97 h 105"/>
              <a:gd name="T6" fmla="*/ 0 w 1591"/>
              <a:gd name="T7" fmla="*/ 0 h 105"/>
            </a:gdLst>
            <a:ahLst/>
            <a:cxnLst>
              <a:cxn ang="0">
                <a:pos x="T0" y="T1"/>
              </a:cxn>
              <a:cxn ang="0">
                <a:pos x="T2" y="T3"/>
              </a:cxn>
              <a:cxn ang="0">
                <a:pos x="T4" y="T5"/>
              </a:cxn>
              <a:cxn ang="0">
                <a:pos x="T6" y="T7"/>
              </a:cxn>
            </a:cxnLst>
            <a:rect l="0" t="0" r="r" b="b"/>
            <a:pathLst>
              <a:path w="1591" h="105">
                <a:moveTo>
                  <a:pt x="0" y="8"/>
                </a:moveTo>
                <a:lnTo>
                  <a:pt x="1589" y="105"/>
                </a:lnTo>
                <a:lnTo>
                  <a:pt x="1591" y="97"/>
                </a:lnTo>
                <a:lnTo>
                  <a:pt x="0" y="0"/>
                </a:lnTo>
              </a:path>
            </a:pathLst>
          </a:custGeom>
          <a:noFill/>
          <a:ln>
            <a:noFill/>
          </a:ln>
        </p:spPr>
        <p:txBody>
          <a:bodyPr lIns="182901" tIns="91451" rIns="182901" bIns="91451"/>
          <a:lstStyle/>
          <a:p>
            <a:pPr eaLnBrk="1" hangingPunct="1">
              <a:defRPr/>
            </a:pPr>
            <a:endParaRPr lang="zh-TW" altLang="en-US" sz="8001" dirty="0">
              <a:ea typeface="微軟正黑體" panose="020B0604030504040204" pitchFamily="34" charset="-120"/>
            </a:endParaRPr>
          </a:p>
        </p:txBody>
      </p:sp>
      <p:cxnSp>
        <p:nvCxnSpPr>
          <p:cNvPr id="124" name="直線接點 123"/>
          <p:cNvCxnSpPr/>
          <p:nvPr/>
        </p:nvCxnSpPr>
        <p:spPr>
          <a:xfrm flipH="1">
            <a:off x="5259388" y="8221663"/>
            <a:ext cx="4176712" cy="43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接點 125"/>
          <p:cNvCxnSpPr>
            <a:stCxn id="25" idx="18"/>
          </p:cNvCxnSpPr>
          <p:nvPr/>
        </p:nvCxnSpPr>
        <p:spPr>
          <a:xfrm flipH="1">
            <a:off x="4970463" y="9618663"/>
            <a:ext cx="6246812"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509"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1113" y="10744200"/>
            <a:ext cx="641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 name="矩形 7"/>
          <p:cNvSpPr>
            <a:spLocks noChangeArrowheads="1"/>
          </p:cNvSpPr>
          <p:nvPr/>
        </p:nvSpPr>
        <p:spPr bwMode="auto">
          <a:xfrm>
            <a:off x="7558088" y="10704513"/>
            <a:ext cx="3006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TW" altLang="en-US" sz="4400" b="1">
                <a:solidFill>
                  <a:srgbClr val="FFFFFF"/>
                </a:solidFill>
                <a:latin typeface="文鼎圓體B"/>
                <a:ea typeface="文鼎圓體B"/>
                <a:cs typeface="文鼎圓體B"/>
              </a:rPr>
              <a:t>不</a:t>
            </a:r>
            <a:r>
              <a:rPr lang="zh-TW" altLang="en-US" sz="4400" b="1">
                <a:solidFill>
                  <a:srgbClr val="000000"/>
                </a:solidFill>
                <a:latin typeface="文鼎圓體B"/>
                <a:ea typeface="文鼎圓體B"/>
                <a:cs typeface="文鼎圓體B"/>
              </a:rPr>
              <a:t>適宜發展</a:t>
            </a:r>
            <a:endParaRPr lang="zh-TW" altLang="en-US" sz="4400">
              <a:latin typeface="文鼎圓體B"/>
              <a:ea typeface="文鼎圓體B"/>
              <a:cs typeface="文鼎圓體B"/>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EA517CBA-AF9C-46DF-8A75-991FFFCC223E}" type="slidenum">
              <a:rPr lang="en-US" altLang="zh-TW" sz="3200">
                <a:ea typeface="微軟正黑體" pitchFamily="34" charset="-120"/>
              </a:rPr>
              <a:pPr>
                <a:spcBef>
                  <a:spcPct val="0"/>
                </a:spcBef>
                <a:buFontTx/>
                <a:buNone/>
              </a:pPr>
              <a:t>30</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二</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國土保育地區及其分類</a:t>
            </a:r>
            <a:endParaRPr lang="en-US" altLang="zh-TW" sz="4800" dirty="0">
              <a:latin typeface="微軟正黑體" panose="020B0604030504040204" pitchFamily="34" charset="-120"/>
              <a:ea typeface="微軟正黑體" panose="020B0604030504040204" pitchFamily="34" charset="-120"/>
            </a:endParaRPr>
          </a:p>
        </p:txBody>
      </p:sp>
      <p:sp>
        <p:nvSpPr>
          <p:cNvPr id="8" name="圓角矩形 7"/>
          <p:cNvSpPr/>
          <p:nvPr/>
        </p:nvSpPr>
        <p:spPr>
          <a:xfrm>
            <a:off x="757238" y="2466975"/>
            <a:ext cx="8335962" cy="2686050"/>
          </a:xfrm>
          <a:prstGeom prst="roundRect">
            <a:avLst/>
          </a:prstGeom>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zh-TW" sz="3000" b="1" dirty="0">
                <a:latin typeface="微軟正黑體" panose="020B0604030504040204" pitchFamily="34" charset="-120"/>
                <a:ea typeface="微軟正黑體" panose="020B0604030504040204" pitchFamily="34" charset="-120"/>
              </a:rPr>
              <a:t>國保一</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zh-TW" sz="3000" dirty="0">
                <a:latin typeface="微軟正黑體" panose="020B0604030504040204" pitchFamily="34" charset="-120"/>
                <a:ea typeface="微軟正黑體" panose="020B0604030504040204" pitchFamily="34" charset="-120"/>
              </a:rPr>
              <a:t>包含</a:t>
            </a:r>
            <a:r>
              <a:rPr lang="zh-TW" altLang="zh-TW" sz="3000" u="sng" dirty="0">
                <a:solidFill>
                  <a:srgbClr val="FF0000"/>
                </a:solidFill>
                <a:latin typeface="微軟正黑體" panose="020B0604030504040204" pitchFamily="34" charset="-120"/>
                <a:ea typeface="微軟正黑體" panose="020B0604030504040204" pitchFamily="34" charset="-120"/>
              </a:rPr>
              <a:t>山脈保育軸帶</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中央山脈</a:t>
            </a:r>
            <a:r>
              <a:rPr lang="zh-TW" altLang="en-US" sz="3000" dirty="0">
                <a:latin typeface="微軟正黑體"/>
                <a:ea typeface="微軟正黑體"/>
              </a:rPr>
              <a:t>、</a:t>
            </a:r>
            <a:r>
              <a:rPr lang="zh-TW" altLang="en-US" sz="3000" dirty="0">
                <a:latin typeface="微軟正黑體" panose="020B0604030504040204" pitchFamily="34" charset="-120"/>
                <a:ea typeface="微軟正黑體" panose="020B0604030504040204" pitchFamily="34" charset="-120"/>
              </a:rPr>
              <a:t>雪山山脈</a:t>
            </a:r>
            <a:r>
              <a:rPr lang="zh-TW" altLang="en-US" sz="3000" dirty="0">
                <a:latin typeface="微軟正黑體"/>
                <a:ea typeface="微軟正黑體"/>
              </a:rPr>
              <a:t>、阿里山</a:t>
            </a:r>
            <a:r>
              <a:rPr lang="zh-TW" altLang="en-US" sz="3000" dirty="0">
                <a:latin typeface="微軟正黑體" panose="020B0604030504040204" pitchFamily="34" charset="-120"/>
                <a:ea typeface="微軟正黑體" panose="020B0604030504040204" pitchFamily="34" charset="-120"/>
              </a:rPr>
              <a:t>山脈</a:t>
            </a:r>
            <a:r>
              <a:rPr lang="zh-TW" altLang="en-US" sz="3000" dirty="0">
                <a:latin typeface="微軟正黑體"/>
                <a:ea typeface="微軟正黑體"/>
              </a:rPr>
              <a:t>、玉山</a:t>
            </a:r>
            <a:r>
              <a:rPr lang="zh-TW" altLang="en-US" sz="3000" dirty="0">
                <a:latin typeface="微軟正黑體" panose="020B0604030504040204" pitchFamily="34" charset="-120"/>
                <a:ea typeface="微軟正黑體" panose="020B0604030504040204" pitchFamily="34" charset="-120"/>
              </a:rPr>
              <a:t>山脈</a:t>
            </a:r>
            <a:r>
              <a:rPr lang="zh-TW" altLang="en-US" sz="3000" dirty="0">
                <a:latin typeface="微軟正黑體"/>
                <a:ea typeface="微軟正黑體"/>
              </a:rPr>
              <a:t>、海岸</a:t>
            </a:r>
            <a:r>
              <a:rPr lang="zh-TW" altLang="en-US" sz="3000" dirty="0">
                <a:latin typeface="微軟正黑體" panose="020B0604030504040204" pitchFamily="34" charset="-120"/>
                <a:ea typeface="微軟正黑體" panose="020B0604030504040204" pitchFamily="34" charset="-120"/>
              </a:rPr>
              <a:t>山脈</a:t>
            </a:r>
            <a:r>
              <a:rPr lang="en-US" altLang="zh-TW" sz="3000" dirty="0">
                <a:latin typeface="微軟正黑體" panose="020B0604030504040204" pitchFamily="34" charset="-120"/>
                <a:ea typeface="微軟正黑體" panose="020B0604030504040204" pitchFamily="34" charset="-120"/>
              </a:rPr>
              <a:t>)</a:t>
            </a:r>
            <a:r>
              <a:rPr lang="zh-TW" altLang="zh-TW" sz="3000" dirty="0">
                <a:latin typeface="微軟正黑體" panose="020B0604030504040204" pitchFamily="34" charset="-120"/>
                <a:ea typeface="微軟正黑體" panose="020B0604030504040204" pitchFamily="34" charset="-120"/>
              </a:rPr>
              <a:t>、</a:t>
            </a:r>
            <a:r>
              <a:rPr lang="zh-TW" altLang="en-US" sz="3000" u="sng" dirty="0">
                <a:solidFill>
                  <a:srgbClr val="FF0000"/>
                </a:solidFill>
                <a:latin typeface="微軟正黑體" panose="020B0604030504040204" pitchFamily="34" charset="-120"/>
                <a:ea typeface="微軟正黑體" panose="020B0604030504040204" pitchFamily="34" charset="-120"/>
              </a:rPr>
              <a:t>河川廊道</a:t>
            </a:r>
            <a:r>
              <a:rPr lang="zh-TW" altLang="zh-TW" sz="3000" dirty="0">
                <a:solidFill>
                  <a:srgbClr val="FF0000"/>
                </a:solidFill>
                <a:latin typeface="微軟正黑體" panose="020B0604030504040204" pitchFamily="34" charset="-120"/>
                <a:ea typeface="微軟正黑體" panose="020B0604030504040204" pitchFamily="34" charset="-120"/>
              </a:rPr>
              <a:t>、</a:t>
            </a:r>
            <a:r>
              <a:rPr lang="zh-TW" altLang="zh-TW" sz="3000" u="sng" dirty="0">
                <a:solidFill>
                  <a:srgbClr val="FF0000"/>
                </a:solidFill>
                <a:latin typeface="微軟正黑體" panose="020B0604030504040204" pitchFamily="34" charset="-120"/>
                <a:ea typeface="微軟正黑體" panose="020B0604030504040204" pitchFamily="34" charset="-120"/>
              </a:rPr>
              <a:t>重要</a:t>
            </a:r>
            <a:r>
              <a:rPr lang="zh-TW" altLang="en-US" sz="3000" u="sng" dirty="0">
                <a:solidFill>
                  <a:srgbClr val="FF0000"/>
                </a:solidFill>
                <a:latin typeface="微軟正黑體" panose="020B0604030504040204" pitchFamily="34" charset="-120"/>
                <a:ea typeface="微軟正黑體" panose="020B0604030504040204" pitchFamily="34" charset="-120"/>
              </a:rPr>
              <a:t>海岸及</a:t>
            </a:r>
            <a:r>
              <a:rPr lang="zh-TW" altLang="zh-TW" sz="3000" u="sng" dirty="0">
                <a:solidFill>
                  <a:srgbClr val="FF0000"/>
                </a:solidFill>
                <a:latin typeface="微軟正黑體" panose="020B0604030504040204" pitchFamily="34" charset="-120"/>
                <a:ea typeface="微軟正黑體" panose="020B0604030504040204" pitchFamily="34" charset="-120"/>
              </a:rPr>
              <a:t>河口濕地</a:t>
            </a:r>
            <a:r>
              <a:rPr lang="zh-TW" altLang="en-US" sz="3000" dirty="0">
                <a:latin typeface="微軟正黑體" panose="020B0604030504040204" pitchFamily="34" charset="-120"/>
                <a:ea typeface="微軟正黑體" panose="020B0604030504040204" pitchFamily="34" charset="-120"/>
              </a:rPr>
              <a:t>等範圍內</a:t>
            </a:r>
            <a:r>
              <a:rPr lang="zh-TW" altLang="zh-TW" sz="3000" dirty="0">
                <a:latin typeface="微軟正黑體" panose="020B0604030504040204" pitchFamily="34" charset="-120"/>
                <a:ea typeface="微軟正黑體" panose="020B0604030504040204" pitchFamily="34" charset="-120"/>
              </a:rPr>
              <a:t>之珍貴</a:t>
            </a:r>
            <a:r>
              <a:rPr lang="zh-TW" altLang="zh-TW" sz="3000" b="1" dirty="0">
                <a:solidFill>
                  <a:srgbClr val="0070C0"/>
                </a:solidFill>
                <a:latin typeface="微軟正黑體" panose="020B0604030504040204" pitchFamily="34" charset="-120"/>
                <a:ea typeface="微軟正黑體" panose="020B0604030504040204" pitchFamily="34" charset="-120"/>
              </a:rPr>
              <a:t>森林</a:t>
            </a:r>
            <a:r>
              <a:rPr lang="zh-TW" altLang="zh-TW" sz="3000" dirty="0">
                <a:latin typeface="微軟正黑體" panose="020B0604030504040204" pitchFamily="34" charset="-120"/>
                <a:ea typeface="微軟正黑體" panose="020B0604030504040204" pitchFamily="34" charset="-120"/>
              </a:rPr>
              <a:t>資源、</a:t>
            </a:r>
            <a:r>
              <a:rPr lang="zh-TW" altLang="en-US" sz="3000" b="1" dirty="0">
                <a:solidFill>
                  <a:srgbClr val="0070C0"/>
                </a:solidFill>
                <a:latin typeface="微軟正黑體" panose="020B0604030504040204" pitchFamily="34" charset="-120"/>
                <a:ea typeface="微軟正黑體" panose="020B0604030504040204" pitchFamily="34" charset="-120"/>
              </a:rPr>
              <a:t>生態</a:t>
            </a:r>
            <a:r>
              <a:rPr lang="zh-TW" altLang="en-US" sz="3000" dirty="0">
                <a:latin typeface="微軟正黑體" panose="020B0604030504040204" pitchFamily="34" charset="-120"/>
                <a:ea typeface="微軟正黑體" panose="020B0604030504040204" pitchFamily="34" charset="-120"/>
              </a:rPr>
              <a:t>資源</a:t>
            </a:r>
            <a:r>
              <a:rPr lang="zh-TW" altLang="zh-TW" sz="3000" dirty="0">
                <a:latin typeface="微軟正黑體" panose="020B0604030504040204" pitchFamily="34" charset="-120"/>
                <a:ea typeface="微軟正黑體" panose="020B0604030504040204" pitchFamily="34" charset="-120"/>
              </a:rPr>
              <a:t>、</a:t>
            </a:r>
            <a:r>
              <a:rPr lang="zh-TW" altLang="zh-TW" sz="3000" b="1" dirty="0">
                <a:solidFill>
                  <a:srgbClr val="0070C0"/>
                </a:solidFill>
                <a:latin typeface="微軟正黑體" panose="020B0604030504040204" pitchFamily="34" charset="-120"/>
                <a:ea typeface="微軟正黑體" panose="020B0604030504040204" pitchFamily="34" charset="-120"/>
              </a:rPr>
              <a:t>水源</a:t>
            </a:r>
            <a:r>
              <a:rPr lang="zh-TW" altLang="en-US" sz="3000" b="1" dirty="0">
                <a:solidFill>
                  <a:srgbClr val="0070C0"/>
                </a:solidFill>
                <a:latin typeface="微軟正黑體" panose="020B0604030504040204" pitchFamily="34" charset="-120"/>
                <a:ea typeface="微軟正黑體" panose="020B0604030504040204" pitchFamily="34" charset="-120"/>
              </a:rPr>
              <a:t>涵養</a:t>
            </a:r>
            <a:r>
              <a:rPr lang="zh-TW" altLang="en-US" sz="3000" dirty="0">
                <a:latin typeface="微軟正黑體" panose="020B0604030504040204" pitchFamily="34" charset="-120"/>
                <a:ea typeface="微軟正黑體" panose="020B0604030504040204" pitchFamily="34" charset="-120"/>
              </a:rPr>
              <a:t>區域</a:t>
            </a:r>
            <a:r>
              <a:rPr lang="zh-TW" altLang="zh-TW" sz="3000" dirty="0">
                <a:latin typeface="微軟正黑體" panose="020B0604030504040204" pitchFamily="34" charset="-120"/>
                <a:ea typeface="微軟正黑體" panose="020B0604030504040204" pitchFamily="34" charset="-120"/>
              </a:rPr>
              <a:t>。</a:t>
            </a:r>
            <a:endParaRPr lang="zh-TW" altLang="en-US" sz="3000" dirty="0"/>
          </a:p>
        </p:txBody>
      </p:sp>
      <p:sp>
        <p:nvSpPr>
          <p:cNvPr id="10" name="圓角矩形 9"/>
          <p:cNvSpPr/>
          <p:nvPr/>
        </p:nvSpPr>
        <p:spPr>
          <a:xfrm>
            <a:off x="738188" y="5202238"/>
            <a:ext cx="8335962" cy="2687637"/>
          </a:xfrm>
          <a:prstGeom prst="roundRect">
            <a:avLst/>
          </a:prstGeom>
          <a:ln w="19050">
            <a:solidFill>
              <a:srgbClr val="00B05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國保二</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en-US" sz="3000" dirty="0">
                <a:latin typeface="微軟正黑體" panose="020B0604030504040204" pitchFamily="34" charset="-120"/>
                <a:ea typeface="微軟正黑體" panose="020B0604030504040204" pitchFamily="34" charset="-120"/>
              </a:rPr>
              <a:t>鄰近山脈保育軸帶、河川廊道、重要海岸及河口濕地</a:t>
            </a:r>
            <a:r>
              <a:rPr lang="zh-TW" altLang="en-US" sz="3000" dirty="0">
                <a:solidFill>
                  <a:srgbClr val="FF0000"/>
                </a:solidFill>
                <a:latin typeface="微軟正黑體" panose="020B0604030504040204" pitchFamily="34" charset="-120"/>
                <a:ea typeface="微軟正黑體" panose="020B0604030504040204" pitchFamily="34" charset="-120"/>
              </a:rPr>
              <a:t>周邊地區內</a:t>
            </a:r>
            <a:r>
              <a:rPr lang="zh-TW" altLang="zh-TW" sz="3000" dirty="0">
                <a:solidFill>
                  <a:srgbClr val="FF0000"/>
                </a:solidFill>
                <a:latin typeface="微軟正黑體" panose="020B0604030504040204" pitchFamily="34" charset="-120"/>
                <a:ea typeface="微軟正黑體" panose="020B0604030504040204" pitchFamily="34" charset="-120"/>
              </a:rPr>
              <a:t>，屬於保育緩衝空間</a:t>
            </a:r>
            <a:r>
              <a:rPr lang="zh-TW" altLang="en-US" sz="3000" dirty="0">
                <a:latin typeface="微軟正黑體" panose="020B0604030504040204" pitchFamily="34" charset="-120"/>
                <a:ea typeface="微軟正黑體" panose="020B0604030504040204" pitchFamily="34" charset="-120"/>
              </a:rPr>
              <a:t>。</a:t>
            </a:r>
            <a:endParaRPr lang="en-US" altLang="zh-TW" sz="3000" dirty="0">
              <a:latin typeface="微軟正黑體" panose="020B0604030504040204" pitchFamily="34" charset="-120"/>
              <a:ea typeface="微軟正黑體" panose="020B0604030504040204" pitchFamily="34" charset="-120"/>
            </a:endParaRPr>
          </a:p>
          <a:p>
            <a:pPr eaLnBrk="1" hangingPunct="1">
              <a:defRPr/>
            </a:pPr>
            <a:r>
              <a:rPr lang="zh-TW" altLang="en-US" sz="3000" dirty="0">
                <a:latin typeface="微軟正黑體" panose="020B0604030504040204" pitchFamily="34" charset="-120"/>
                <a:ea typeface="微軟正黑體" panose="020B0604030504040204" pitchFamily="34" charset="-120"/>
              </a:rPr>
              <a:t>現況尚未劃定使用分區及編定使用地之離島。</a:t>
            </a:r>
          </a:p>
        </p:txBody>
      </p:sp>
      <p:sp>
        <p:nvSpPr>
          <p:cNvPr id="11" name="圓角矩形 10"/>
          <p:cNvSpPr/>
          <p:nvPr/>
        </p:nvSpPr>
        <p:spPr>
          <a:xfrm>
            <a:off x="738188" y="7939088"/>
            <a:ext cx="8335962" cy="2087562"/>
          </a:xfrm>
          <a:prstGeom prst="roundRect">
            <a:avLst/>
          </a:prstGeom>
          <a:ln w="19050">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國保三</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zh-TW" sz="3000" b="1" dirty="0">
                <a:solidFill>
                  <a:srgbClr val="FF0000"/>
                </a:solidFill>
                <a:latin typeface="微軟正黑體" panose="020B0604030504040204" pitchFamily="34" charset="-120"/>
                <a:ea typeface="微軟正黑體" panose="020B0604030504040204" pitchFamily="34" charset="-120"/>
              </a:rPr>
              <a:t>國家公園</a:t>
            </a:r>
            <a:r>
              <a:rPr lang="zh-TW" altLang="en-US" sz="3000" b="1" dirty="0">
                <a:solidFill>
                  <a:srgbClr val="FF0000"/>
                </a:solidFill>
                <a:latin typeface="微軟正黑體" panose="020B0604030504040204" pitchFamily="34" charset="-120"/>
                <a:ea typeface="微軟正黑體" panose="020B0604030504040204" pitchFamily="34" charset="-120"/>
              </a:rPr>
              <a:t>計畫地區</a:t>
            </a:r>
            <a:r>
              <a:rPr lang="zh-TW" altLang="zh-TW" sz="3000" dirty="0">
                <a:latin typeface="微軟正黑體" panose="020B0604030504040204" pitchFamily="34" charset="-120"/>
                <a:ea typeface="微軟正黑體" panose="020B0604030504040204" pitchFamily="34" charset="-120"/>
              </a:rPr>
              <a:t>，屬於國家公園法管制地區</a:t>
            </a:r>
            <a:endParaRPr lang="zh-TW" altLang="en-US" sz="3000" dirty="0">
              <a:latin typeface="微軟正黑體" panose="020B0604030504040204" pitchFamily="34" charset="-120"/>
              <a:ea typeface="微軟正黑體" panose="020B0604030504040204" pitchFamily="34" charset="-120"/>
            </a:endParaRPr>
          </a:p>
        </p:txBody>
      </p:sp>
      <p:sp>
        <p:nvSpPr>
          <p:cNvPr id="13" name="圓角矩形 12"/>
          <p:cNvSpPr/>
          <p:nvPr/>
        </p:nvSpPr>
        <p:spPr>
          <a:xfrm>
            <a:off x="738188" y="10075863"/>
            <a:ext cx="8335962" cy="2974975"/>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國保四</a:t>
            </a:r>
            <a:endParaRPr lang="en-US" altLang="zh-TW" sz="3000" b="1" dirty="0">
              <a:latin typeface="微軟正黑體" panose="020B0604030504040204" pitchFamily="34" charset="-120"/>
              <a:ea typeface="微軟正黑體" panose="020B0604030504040204" pitchFamily="34" charset="-120"/>
            </a:endParaRPr>
          </a:p>
          <a:p>
            <a:pPr eaLnBrk="1" hangingPunct="1">
              <a:defRPr/>
            </a:pPr>
            <a:r>
              <a:rPr lang="zh-TW" altLang="en-US" sz="3000" dirty="0">
                <a:latin typeface="微軟正黑體" panose="020B0604030504040204" pitchFamily="34" charset="-120"/>
                <a:ea typeface="微軟正黑體" panose="020B0604030504040204" pitchFamily="34" charset="-120"/>
              </a:rPr>
              <a:t>屬於</a:t>
            </a:r>
            <a:r>
              <a:rPr lang="zh-TW" altLang="zh-TW" sz="3000" b="1" dirty="0">
                <a:solidFill>
                  <a:srgbClr val="0070C0"/>
                </a:solidFill>
                <a:latin typeface="微軟正黑體" panose="020B0604030504040204" pitchFamily="34" charset="-120"/>
                <a:ea typeface="微軟正黑體" panose="020B0604030504040204" pitchFamily="34" charset="-120"/>
              </a:rPr>
              <a:t>水源</a:t>
            </a:r>
            <a:r>
              <a:rPr lang="en-US" altLang="zh-TW" sz="3000" b="1" dirty="0">
                <a:solidFill>
                  <a:srgbClr val="0070C0"/>
                </a:solidFill>
                <a:latin typeface="微軟正黑體" panose="020B0604030504040204" pitchFamily="34" charset="-120"/>
                <a:ea typeface="微軟正黑體" panose="020B0604030504040204" pitchFamily="34" charset="-120"/>
              </a:rPr>
              <a:t>(</a:t>
            </a:r>
            <a:r>
              <a:rPr lang="zh-TW" altLang="zh-TW" sz="3000" b="1" dirty="0">
                <a:solidFill>
                  <a:srgbClr val="0070C0"/>
                </a:solidFill>
                <a:latin typeface="微軟正黑體" panose="020B0604030504040204" pitchFamily="34" charset="-120"/>
                <a:ea typeface="微軟正黑體" panose="020B0604030504040204" pitchFamily="34" charset="-120"/>
              </a:rPr>
              <a:t>水庫</a:t>
            </a:r>
            <a:r>
              <a:rPr lang="en-US" altLang="zh-TW" sz="3000" b="1" dirty="0">
                <a:solidFill>
                  <a:srgbClr val="0070C0"/>
                </a:solidFill>
                <a:latin typeface="微軟正黑體" panose="020B0604030504040204" pitchFamily="34" charset="-120"/>
                <a:ea typeface="微軟正黑體" panose="020B0604030504040204" pitchFamily="34" charset="-120"/>
              </a:rPr>
              <a:t>)</a:t>
            </a:r>
            <a:r>
              <a:rPr lang="zh-TW" altLang="zh-TW" sz="3000" b="1" dirty="0">
                <a:solidFill>
                  <a:srgbClr val="0070C0"/>
                </a:solidFill>
                <a:latin typeface="微軟正黑體" panose="020B0604030504040204" pitchFamily="34" charset="-120"/>
                <a:ea typeface="微軟正黑體" panose="020B0604030504040204" pitchFamily="34" charset="-120"/>
              </a:rPr>
              <a:t>特定區、風景特定區</a:t>
            </a:r>
            <a:r>
              <a:rPr lang="zh-TW" altLang="zh-TW" sz="3000" b="1" dirty="0">
                <a:solidFill>
                  <a:srgbClr val="FF0000"/>
                </a:solidFill>
                <a:latin typeface="微軟正黑體" panose="020B0604030504040204" pitchFamily="34" charset="-120"/>
                <a:ea typeface="微軟正黑體" panose="020B0604030504040204" pitchFamily="34" charset="-120"/>
              </a:rPr>
              <a:t>都市計畫</a:t>
            </a:r>
            <a:r>
              <a:rPr lang="zh-TW" altLang="zh-TW" sz="3000" dirty="0">
                <a:latin typeface="微軟正黑體" panose="020B0604030504040204" pitchFamily="34" charset="-120"/>
                <a:ea typeface="微軟正黑體" panose="020B0604030504040204" pitchFamily="34" charset="-120"/>
              </a:rPr>
              <a:t>內保護保育相關分區或用地</a:t>
            </a:r>
            <a:r>
              <a:rPr lang="zh-TW" altLang="en-US" sz="3000" dirty="0">
                <a:latin typeface="微軟正黑體" panose="020B0604030504040204" pitchFamily="34" charset="-120"/>
                <a:ea typeface="微軟正黑體" panose="020B0604030504040204" pitchFamily="34" charset="-120"/>
              </a:rPr>
              <a:t>；</a:t>
            </a:r>
            <a:r>
              <a:rPr lang="zh-TW" altLang="en-US" sz="3000" b="1" dirty="0">
                <a:solidFill>
                  <a:srgbClr val="0070C0"/>
                </a:solidFill>
                <a:latin typeface="微軟正黑體" panose="020B0604030504040204" pitchFamily="34" charset="-120"/>
                <a:ea typeface="微軟正黑體" panose="020B0604030504040204" pitchFamily="34" charset="-120"/>
              </a:rPr>
              <a:t>其他都市計畫</a:t>
            </a:r>
            <a:r>
              <a:rPr lang="zh-TW" altLang="en-US" sz="3000" dirty="0">
                <a:latin typeface="微軟正黑體" panose="020B0604030504040204" pitchFamily="34" charset="-120"/>
                <a:ea typeface="微軟正黑體" panose="020B0604030504040204" pitchFamily="34" charset="-120"/>
              </a:rPr>
              <a:t>內屬於河川廊道之保護及</a:t>
            </a:r>
            <a:r>
              <a:rPr lang="zh-TW" altLang="zh-TW" sz="3000" dirty="0">
                <a:latin typeface="微軟正黑體" panose="020B0604030504040204" pitchFamily="34" charset="-120"/>
                <a:ea typeface="微軟正黑體" panose="020B0604030504040204" pitchFamily="34" charset="-120"/>
              </a:rPr>
              <a:t>保育</a:t>
            </a:r>
            <a:r>
              <a:rPr lang="zh-TW" altLang="en-US" sz="3000" dirty="0">
                <a:latin typeface="微軟正黑體" panose="020B0604030504040204" pitchFamily="34" charset="-120"/>
                <a:ea typeface="微軟正黑體" panose="020B0604030504040204" pitchFamily="34" charset="-120"/>
              </a:rPr>
              <a:t>相關分區及用地</a:t>
            </a:r>
            <a:r>
              <a:rPr lang="zh-TW" altLang="zh-TW" sz="3000" dirty="0">
                <a:latin typeface="微軟正黑體" panose="020B0604030504040204" pitchFamily="34" charset="-120"/>
                <a:ea typeface="微軟正黑體" panose="020B0604030504040204" pitchFamily="34" charset="-120"/>
              </a:rPr>
              <a:t>。</a:t>
            </a:r>
            <a:endParaRPr lang="zh-TW" altLang="en-US" sz="3000" dirty="0">
              <a:latin typeface="微軟正黑體" panose="020B0604030504040204" pitchFamily="34" charset="-120"/>
              <a:ea typeface="微軟正黑體" panose="020B0604030504040204" pitchFamily="34" charset="-120"/>
            </a:endParaRPr>
          </a:p>
        </p:txBody>
      </p:sp>
      <p:pic>
        <p:nvPicPr>
          <p:cNvPr id="48136" name="Picture 4"/>
          <p:cNvPicPr>
            <a:picLocks noChangeAspect="1" noChangeArrowheads="1"/>
          </p:cNvPicPr>
          <p:nvPr/>
        </p:nvPicPr>
        <p:blipFill>
          <a:blip r:embed="rId2">
            <a:extLst>
              <a:ext uri="{28A0092B-C50C-407E-A947-70E740481C1C}">
                <a14:useLocalDpi xmlns:a14="http://schemas.microsoft.com/office/drawing/2010/main" val="0"/>
              </a:ext>
            </a:extLst>
          </a:blip>
          <a:srcRect l="11433"/>
          <a:stretch>
            <a:fillRect/>
          </a:stretch>
        </p:blipFill>
        <p:spPr bwMode="auto">
          <a:xfrm>
            <a:off x="9323388" y="922338"/>
            <a:ext cx="8280400" cy="1193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08B9C63-C774-4A08-8865-6D4318758F16}" type="slidenum">
              <a:rPr lang="en-US" altLang="zh-TW" sz="3200">
                <a:ea typeface="微軟正黑體" pitchFamily="34" charset="-120"/>
              </a:rPr>
              <a:pPr>
                <a:spcBef>
                  <a:spcPct val="0"/>
                </a:spcBef>
                <a:buFontTx/>
                <a:buNone/>
              </a:pPr>
              <a:t>31</a:t>
            </a:fld>
            <a:endParaRPr lang="en-US" altLang="zh-TW" sz="3200">
              <a:ea typeface="微軟正黑體" pitchFamily="34" charset="-120"/>
            </a:endParaRPr>
          </a:p>
        </p:txBody>
      </p:sp>
      <p:sp>
        <p:nvSpPr>
          <p:cNvPr id="9" name="Text Box 10"/>
          <p:cNvSpPr txBox="1">
            <a:spLocks noChangeArrowheads="1"/>
          </p:cNvSpPr>
          <p:nvPr/>
        </p:nvSpPr>
        <p:spPr bwMode="auto">
          <a:xfrm>
            <a:off x="792163" y="2032000"/>
            <a:ext cx="16417925" cy="9910763"/>
          </a:xfrm>
          <a:prstGeom prst="rect">
            <a:avLst/>
          </a:prstGeom>
          <a:noFill/>
          <a:ln>
            <a:noFill/>
          </a:ln>
          <a:effectLst/>
        </p:spPr>
        <p:txBody>
          <a:bodyPr>
            <a:spAutoFit/>
          </a:bodyPr>
          <a:lstStyle>
            <a:lvl1pPr>
              <a:defRPr kumimoji="1" sz="2000">
                <a:solidFill>
                  <a:schemeClr val="tx1"/>
                </a:solidFill>
                <a:latin typeface="Arial" charset="0"/>
                <a:ea typeface="微軟正黑體" pitchFamily="34" charset="-120"/>
              </a:defRPr>
            </a:lvl1pPr>
            <a:lvl2pPr marL="541338" indent="-180975">
              <a:defRPr kumimoji="1" sz="2000">
                <a:solidFill>
                  <a:schemeClr val="tx1"/>
                </a:solidFill>
                <a:latin typeface="Arial" charset="0"/>
                <a:ea typeface="微軟正黑體" pitchFamily="34" charset="-120"/>
              </a:defRPr>
            </a:lvl2pPr>
            <a:lvl3pPr marL="1039813" indent="-220663">
              <a:defRPr kumimoji="1" sz="2000">
                <a:solidFill>
                  <a:schemeClr val="tx1"/>
                </a:solidFill>
                <a:latin typeface="Arial" charset="0"/>
                <a:ea typeface="微軟正黑體" pitchFamily="34" charset="-120"/>
              </a:defRPr>
            </a:lvl3pPr>
            <a:lvl4pPr>
              <a:defRPr kumimoji="1" sz="2000">
                <a:solidFill>
                  <a:schemeClr val="tx1"/>
                </a:solidFill>
                <a:latin typeface="Arial" charset="0"/>
                <a:ea typeface="微軟正黑體" pitchFamily="34" charset="-120"/>
              </a:defRPr>
            </a:lvl4pPr>
            <a:lvl5pPr>
              <a:defRPr kumimoji="1" sz="2000">
                <a:solidFill>
                  <a:schemeClr val="tx1"/>
                </a:solidFill>
                <a:latin typeface="Arial" charset="0"/>
                <a:ea typeface="微軟正黑體" pitchFamily="34" charset="-120"/>
              </a:defRPr>
            </a:lvl5pPr>
            <a:lvl6pPr eaLnBrk="0" fontAlgn="base" hangingPunct="0">
              <a:spcBef>
                <a:spcPct val="0"/>
              </a:spcBef>
              <a:spcAft>
                <a:spcPct val="0"/>
              </a:spcAft>
              <a:defRPr kumimoji="1" sz="2000">
                <a:solidFill>
                  <a:schemeClr val="tx1"/>
                </a:solidFill>
                <a:latin typeface="Arial" charset="0"/>
                <a:ea typeface="微軟正黑體" pitchFamily="34" charset="-120"/>
              </a:defRPr>
            </a:lvl6pPr>
            <a:lvl7pPr eaLnBrk="0" fontAlgn="base" hangingPunct="0">
              <a:spcBef>
                <a:spcPct val="0"/>
              </a:spcBef>
              <a:spcAft>
                <a:spcPct val="0"/>
              </a:spcAft>
              <a:defRPr kumimoji="1" sz="2000">
                <a:solidFill>
                  <a:schemeClr val="tx1"/>
                </a:solidFill>
                <a:latin typeface="Arial" charset="0"/>
                <a:ea typeface="微軟正黑體" pitchFamily="34" charset="-120"/>
              </a:defRPr>
            </a:lvl7pPr>
            <a:lvl8pPr eaLnBrk="0" fontAlgn="base" hangingPunct="0">
              <a:spcBef>
                <a:spcPct val="0"/>
              </a:spcBef>
              <a:spcAft>
                <a:spcPct val="0"/>
              </a:spcAft>
              <a:defRPr kumimoji="1" sz="2000">
                <a:solidFill>
                  <a:schemeClr val="tx1"/>
                </a:solidFill>
                <a:latin typeface="Arial" charset="0"/>
                <a:ea typeface="微軟正黑體" pitchFamily="34" charset="-120"/>
              </a:defRPr>
            </a:lvl8pPr>
            <a:lvl9pPr eaLnBrk="0" fontAlgn="base" hangingPunct="0">
              <a:spcBef>
                <a:spcPct val="0"/>
              </a:spcBef>
              <a:spcAft>
                <a:spcPct val="0"/>
              </a:spcAft>
              <a:defRPr kumimoji="1" sz="2000">
                <a:solidFill>
                  <a:schemeClr val="tx1"/>
                </a:solidFill>
                <a:latin typeface="Arial" charset="0"/>
                <a:ea typeface="微軟正黑體" pitchFamily="34" charset="-120"/>
              </a:defRPr>
            </a:lvl9pPr>
          </a:lstStyle>
          <a:p>
            <a:pPr marL="473123" lvl="1" indent="-352461" algn="just" eaLnBrk="1" hangingPunct="1">
              <a:lnSpc>
                <a:spcPct val="150000"/>
              </a:lnSpc>
              <a:spcBef>
                <a:spcPts val="1200"/>
              </a:spcBef>
              <a:defRPr/>
            </a:pPr>
            <a:r>
              <a:rPr kumimoji="0" lang="en-US" altLang="zh-TW" sz="4000" b="1" dirty="0">
                <a:solidFill>
                  <a:srgbClr val="000000"/>
                </a:solidFill>
              </a:rPr>
              <a:t>1.</a:t>
            </a:r>
            <a:r>
              <a:rPr kumimoji="0" lang="zh-TW" altLang="en-US" sz="4000" b="1" u="sng" dirty="0">
                <a:solidFill>
                  <a:srgbClr val="000000"/>
                </a:solidFill>
              </a:rPr>
              <a:t>依國土保育地區劃設原則，實施土地使用重疊管制</a:t>
            </a:r>
            <a:endParaRPr kumimoji="0" lang="en-US" altLang="zh-TW" sz="4000" b="1" u="sng" dirty="0">
              <a:solidFill>
                <a:srgbClr val="000000"/>
              </a:solidFill>
            </a:endParaRPr>
          </a:p>
          <a:p>
            <a:pPr marL="1069975" lvl="1" indent="0" eaLnBrk="1" hangingPunct="1">
              <a:defRPr/>
            </a:pPr>
            <a:r>
              <a:rPr lang="zh-TW" altLang="en-US" sz="3600" dirty="0">
                <a:latin typeface="微軟正黑體" panose="020B0604030504040204" pitchFamily="34" charset="-120"/>
              </a:rPr>
              <a:t>非屬國土保育地區之海洋資源地區、農業發展地區或城鄉發展地區之土地，如符合國土保育地區劃設原則者，其土地使用，除按各該國土功能分區及其分類之使用原則進行管制外，並</a:t>
            </a:r>
            <a:r>
              <a:rPr lang="zh-TW" altLang="en-US" sz="3600" dirty="0">
                <a:solidFill>
                  <a:srgbClr val="FF0000"/>
                </a:solidFill>
                <a:latin typeface="微軟正黑體" panose="020B0604030504040204" pitchFamily="34" charset="-120"/>
              </a:rPr>
              <a:t>依國土保育地區之土地使用指導事項規定辦理</a:t>
            </a:r>
            <a:r>
              <a:rPr lang="zh-TW" altLang="en-US" sz="3600" dirty="0">
                <a:latin typeface="微軟正黑體" panose="020B0604030504040204" pitchFamily="34" charset="-120"/>
              </a:rPr>
              <a:t>，進行重疊管制。</a:t>
            </a:r>
            <a:endParaRPr lang="en-US" altLang="zh-TW" sz="3600" dirty="0">
              <a:latin typeface="微軟正黑體" panose="020B0604030504040204" pitchFamily="34" charset="-120"/>
            </a:endParaRPr>
          </a:p>
          <a:p>
            <a:pPr marL="473123" lvl="1" indent="-352461" algn="just" eaLnBrk="1" hangingPunct="1">
              <a:lnSpc>
                <a:spcPct val="150000"/>
              </a:lnSpc>
              <a:spcBef>
                <a:spcPts val="1200"/>
              </a:spcBef>
              <a:defRPr/>
            </a:pPr>
            <a:r>
              <a:rPr kumimoji="0" lang="en-US" altLang="zh-TW" sz="4000" b="1" u="sng" dirty="0">
                <a:solidFill>
                  <a:srgbClr val="000000"/>
                </a:solidFill>
              </a:rPr>
              <a:t>2.</a:t>
            </a:r>
            <a:r>
              <a:rPr kumimoji="0" lang="zh-TW" altLang="en-US" sz="4000" b="1" u="sng" dirty="0">
                <a:solidFill>
                  <a:srgbClr val="000000"/>
                </a:solidFill>
              </a:rPr>
              <a:t>考量環境敏感特性，實施管制標準</a:t>
            </a:r>
            <a:endParaRPr kumimoji="0" lang="en-US" altLang="zh-TW" sz="4000" b="1" u="sng" dirty="0">
              <a:solidFill>
                <a:srgbClr val="000000"/>
              </a:solidFill>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在區域計畫架構下，環境敏感地區與非都市土地使用分區係採重疊管制，位於第</a:t>
            </a:r>
            <a:r>
              <a:rPr lang="en-US" altLang="zh-TW" sz="3600" dirty="0">
                <a:latin typeface="微軟正黑體" panose="020B0604030504040204" pitchFamily="34" charset="-120"/>
              </a:rPr>
              <a:t>1</a:t>
            </a:r>
            <a:r>
              <a:rPr lang="zh-TW" altLang="en-US" sz="3600" dirty="0">
                <a:latin typeface="微軟正黑體" panose="020B0604030504040204" pitchFamily="34" charset="-120"/>
              </a:rPr>
              <a:t>級環境敏感地區，應避免開發利用。</a:t>
            </a:r>
            <a:endParaRPr lang="en-US" altLang="zh-TW" sz="3600" dirty="0">
              <a:latin typeface="微軟正黑體" panose="020B0604030504040204" pitchFamily="34" charset="-120"/>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國土保育地區參考環境敏感地區進行劃設，範圍並非完全一致。</a:t>
            </a:r>
            <a:endParaRPr lang="en-US" altLang="zh-TW" sz="3600" dirty="0">
              <a:latin typeface="微軟正黑體" panose="020B0604030504040204" pitchFamily="34" charset="-120"/>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環境敏感地區為目的事業主管機關依據各該法律所規定公告，亦為國土規劃及土地開發審議之重要參考，後續土地使用仍應考量環境敏感特性，不論劃歸何種國土功能分區分類，仍應依其土地環境特性，採取適當的因應作為，實施管制標準。</a:t>
            </a:r>
            <a:endParaRPr lang="en-US" altLang="zh-TW" sz="3600" dirty="0">
              <a:latin typeface="微軟正黑體" panose="020B0604030504040204" pitchFamily="34" charset="-120"/>
            </a:endParaRPr>
          </a:p>
          <a:p>
            <a:pPr marL="1185862" lvl="1" indent="-742950" algn="just" eaLnBrk="1" hangingPunct="1">
              <a:spcBef>
                <a:spcPts val="1200"/>
              </a:spcBef>
              <a:buFont typeface="+mj-lt"/>
              <a:buAutoNum type="arabicParenR"/>
              <a:defRPr/>
            </a:pPr>
            <a:r>
              <a:rPr lang="zh-TW" altLang="en-US" sz="3600" dirty="0">
                <a:latin typeface="微軟正黑體" panose="020B0604030504040204" pitchFamily="34" charset="-120"/>
              </a:rPr>
              <a:t>除符合國土功能分區之管制規定外，並應符合相關目的事業主管法令規定，未來該等法令如有修正，依修正發布後規定辦理。</a:t>
            </a:r>
            <a:endParaRPr lang="en-US" altLang="zh-TW" sz="3600" dirty="0">
              <a:latin typeface="微軟正黑體" panose="020B0604030504040204" pitchFamily="34" charset="-120"/>
            </a:endParaRPr>
          </a:p>
        </p:txBody>
      </p:sp>
      <p:sp>
        <p:nvSpPr>
          <p:cNvPr id="18" name="手繪多邊形 17"/>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05FC3291-065F-4584-869D-31DED84BB93D}" type="slidenum">
              <a:rPr lang="en-US" altLang="zh-TW" sz="3200">
                <a:ea typeface="微軟正黑體" pitchFamily="34" charset="-120"/>
              </a:rPr>
              <a:pPr>
                <a:spcBef>
                  <a:spcPct val="0"/>
                </a:spcBef>
                <a:buFontTx/>
                <a:buNone/>
              </a:pPr>
              <a:t>32</a:t>
            </a:fld>
            <a:endParaRPr lang="en-US" altLang="zh-TW" sz="3200">
              <a:ea typeface="微軟正黑體" pitchFamily="34" charset="-120"/>
            </a:endParaRPr>
          </a:p>
        </p:txBody>
      </p:sp>
      <p:sp>
        <p:nvSpPr>
          <p:cNvPr id="50179" name="Rectangle 2"/>
          <p:cNvSpPr>
            <a:spLocks noChangeArrowheads="1"/>
          </p:cNvSpPr>
          <p:nvPr/>
        </p:nvSpPr>
        <p:spPr bwMode="auto">
          <a:xfrm>
            <a:off x="1079500" y="3257550"/>
            <a:ext cx="161131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50" tIns="91089" rIns="182250" bIns="9108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二</a:t>
            </a: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農業發展</a:t>
            </a:r>
          </a:p>
        </p:txBody>
      </p:sp>
      <p:sp>
        <p:nvSpPr>
          <p:cNvPr id="50180" name="Line 6"/>
          <p:cNvSpPr>
            <a:spLocks noChangeShapeType="1"/>
          </p:cNvSpPr>
          <p:nvPr/>
        </p:nvSpPr>
        <p:spPr bwMode="auto">
          <a:xfrm>
            <a:off x="3384550" y="5994400"/>
            <a:ext cx="11671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C92D3CB-7D11-4033-918F-0313EB31341E}" type="slidenum">
              <a:rPr lang="en-US" altLang="zh-TW" sz="3200">
                <a:ea typeface="微軟正黑體" pitchFamily="34" charset="-120"/>
              </a:rPr>
              <a:pPr>
                <a:spcBef>
                  <a:spcPct val="0"/>
                </a:spcBef>
                <a:buFontTx/>
                <a:buNone/>
              </a:pPr>
              <a:t>33</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a:solidFill>
            <a:schemeClr val="bg1">
              <a:lumMod val="85000"/>
            </a:schemeClr>
          </a:solid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一</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國土空間發展策略</a:t>
            </a:r>
            <a:endParaRPr lang="en-US" altLang="zh-TW" sz="4800" dirty="0">
              <a:latin typeface="微軟正黑體" panose="020B0604030504040204" pitchFamily="34" charset="-120"/>
              <a:ea typeface="微軟正黑體" panose="020B0604030504040204" pitchFamily="34" charset="-120"/>
            </a:endParaRPr>
          </a:p>
        </p:txBody>
      </p:sp>
      <p:sp>
        <p:nvSpPr>
          <p:cNvPr id="12" name="矩形 11"/>
          <p:cNvSpPr/>
          <p:nvPr/>
        </p:nvSpPr>
        <p:spPr>
          <a:xfrm>
            <a:off x="720725" y="2513013"/>
            <a:ext cx="16633825" cy="6556375"/>
          </a:xfrm>
          <a:prstGeom prst="rect">
            <a:avLst/>
          </a:prstGeom>
        </p:spPr>
        <p:txBody>
          <a:bodyPr>
            <a:spAutoFit/>
          </a:bodyPr>
          <a:lstStyle/>
          <a:p>
            <a:pPr marL="571500" indent="-571500" eaLnBrk="1" hangingPunct="1">
              <a:lnSpc>
                <a:spcPct val="150000"/>
              </a:lnSpc>
              <a:buFont typeface="Wingdings" panose="05000000000000000000" pitchFamily="2" charset="2"/>
              <a:buChar char="n"/>
              <a:defRPr/>
            </a:pPr>
            <a:r>
              <a:rPr lang="zh-TW" altLang="en-US" dirty="0">
                <a:solidFill>
                  <a:srgbClr val="0000FF"/>
                </a:solidFill>
                <a:latin typeface="微軟正黑體" panose="020B0604030504040204" pitchFamily="34" charset="-120"/>
                <a:ea typeface="微軟正黑體" panose="020B0604030504040204" pitchFamily="34" charset="-120"/>
              </a:rPr>
              <a:t>全國農地資源之保護策略</a:t>
            </a:r>
            <a:endParaRPr lang="en-US" altLang="zh-TW" dirty="0">
              <a:solidFill>
                <a:srgbClr val="0000FF"/>
              </a:solidFill>
              <a:latin typeface="微軟正黑體" panose="020B0604030504040204" pitchFamily="34" charset="-120"/>
              <a:ea typeface="微軟正黑體" panose="020B0604030504040204" pitchFamily="34" charset="-120"/>
            </a:endParaRPr>
          </a:p>
          <a:p>
            <a:pPr marL="1028700" lvl="1" indent="-571500" eaLnBrk="1" hangingPunct="1">
              <a:buFont typeface="+mj-lt"/>
              <a:buAutoNum type="arabicPeriod"/>
              <a:defRPr/>
            </a:pPr>
            <a:r>
              <a:rPr lang="zh-TW" altLang="en-US" dirty="0">
                <a:latin typeface="微軟正黑體" panose="020B0604030504040204" pitchFamily="34" charset="-120"/>
                <a:ea typeface="微軟正黑體" panose="020B0604030504040204" pitchFamily="34" charset="-120"/>
              </a:rPr>
              <a:t>農業發展範圍應</a:t>
            </a:r>
            <a:r>
              <a:rPr lang="zh-TW" altLang="en-US" dirty="0">
                <a:solidFill>
                  <a:srgbClr val="FF0000"/>
                </a:solidFill>
                <a:latin typeface="微軟正黑體" panose="020B0604030504040204" pitchFamily="34" charset="-120"/>
                <a:ea typeface="微軟正黑體" panose="020B0604030504040204" pitchFamily="34" charset="-120"/>
              </a:rPr>
              <a:t>避免新增非農業使用設施與使用行為</a:t>
            </a:r>
            <a:r>
              <a:rPr lang="zh-TW" altLang="en-US" dirty="0">
                <a:latin typeface="微軟正黑體" panose="020B0604030504040204" pitchFamily="34" charset="-120"/>
                <a:ea typeface="微軟正黑體" panose="020B0604030504040204" pitchFamily="34" charset="-120"/>
              </a:rPr>
              <a:t>，避免生產環境遭受破壞而致使農地持續零碎化；其有設置必要者，應具有相容使用性質，或依本法得申請使用者，並不得影響周邊農業生產環境。</a:t>
            </a:r>
          </a:p>
          <a:p>
            <a:pPr marL="1028700" lvl="1" indent="-571500" eaLnBrk="1" hangingPunct="1">
              <a:buFont typeface="+mj-lt"/>
              <a:buAutoNum type="arabicPeriod"/>
              <a:defRPr/>
            </a:pPr>
            <a:r>
              <a:rPr lang="zh-TW" altLang="en-US" dirty="0">
                <a:latin typeface="微軟正黑體" panose="020B0604030504040204" pitchFamily="34" charset="-120"/>
                <a:ea typeface="微軟正黑體" panose="020B0604030504040204" pitchFamily="34" charset="-120"/>
              </a:rPr>
              <a:t>農業發展範圍</a:t>
            </a:r>
            <a:r>
              <a:rPr lang="zh-TW" altLang="en-US" dirty="0">
                <a:solidFill>
                  <a:srgbClr val="FF0000"/>
                </a:solidFill>
                <a:latin typeface="微軟正黑體" panose="020B0604030504040204" pitchFamily="34" charset="-120"/>
                <a:ea typeface="微軟正黑體" panose="020B0604030504040204" pitchFamily="34" charset="-120"/>
              </a:rPr>
              <a:t>優先投入農政資源</a:t>
            </a:r>
            <a:r>
              <a:rPr lang="zh-TW" altLang="en-US" dirty="0">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加強農業生產基礎重要設施</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灌溉設施、防護設施等</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之建設</a:t>
            </a:r>
            <a:r>
              <a:rPr lang="zh-TW" altLang="en-US" dirty="0">
                <a:latin typeface="微軟正黑體" panose="020B0604030504040204" pitchFamily="34" charset="-120"/>
                <a:ea typeface="微軟正黑體" panose="020B0604030504040204" pitchFamily="34" charset="-120"/>
              </a:rPr>
              <a:t>，並有效整合土地、用水及農產業輔導資源投入，以利規模化、集中化利用，提升農業經營效益。</a:t>
            </a:r>
          </a:p>
          <a:p>
            <a:pPr marL="1028700" lvl="1" indent="-571500" eaLnBrk="1" hangingPunct="1">
              <a:buFont typeface="+mj-lt"/>
              <a:buAutoNum type="arabicPeriod"/>
              <a:defRPr/>
            </a:pPr>
            <a:r>
              <a:rPr lang="zh-TW" altLang="en-US" dirty="0">
                <a:latin typeface="微軟正黑體" panose="020B0604030504040204" pitchFamily="34" charset="-120"/>
                <a:ea typeface="微軟正黑體" panose="020B0604030504040204" pitchFamily="34" charset="-120"/>
              </a:rPr>
              <a:t>維護農業生產環境，採取嚴格之環境管制，禁止各種可能污染之行為，並從嚴稽查違規使用。</a:t>
            </a:r>
            <a:endParaRPr lang="en-US" altLang="zh-TW" dirty="0">
              <a:latin typeface="微軟正黑體" panose="020B0604030504040204" pitchFamily="34" charset="-120"/>
              <a:ea typeface="微軟正黑體" panose="020B0604030504040204" pitchFamily="34" charset="-120"/>
            </a:endParaRPr>
          </a:p>
          <a:p>
            <a:pPr lvl="1" eaLnBrk="1" hangingPunct="1">
              <a:defRPr/>
            </a:pPr>
            <a:endParaRPr lang="en-US" altLang="zh-TW"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圖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2925" y="1358900"/>
            <a:ext cx="8353425" cy="1185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95A9E54-02A3-4893-9112-F8DB0A38610D}" type="slidenum">
              <a:rPr lang="en-US" altLang="zh-TW" sz="3200">
                <a:ea typeface="微軟正黑體" pitchFamily="34" charset="-120"/>
              </a:rPr>
              <a:pPr>
                <a:spcBef>
                  <a:spcPct val="0"/>
                </a:spcBef>
                <a:buFontTx/>
                <a:buNone/>
              </a:pPr>
              <a:t>34</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二</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農業發展地區及其分類</a:t>
            </a:r>
            <a:endParaRPr lang="en-US" altLang="zh-TW" sz="4800" dirty="0">
              <a:latin typeface="微軟正黑體" panose="020B0604030504040204" pitchFamily="34" charset="-120"/>
              <a:ea typeface="微軟正黑體" panose="020B0604030504040204" pitchFamily="34" charset="-120"/>
            </a:endParaRPr>
          </a:p>
        </p:txBody>
      </p:sp>
      <p:sp>
        <p:nvSpPr>
          <p:cNvPr id="11" name="圓角矩形 10"/>
          <p:cNvSpPr/>
          <p:nvPr/>
        </p:nvSpPr>
        <p:spPr>
          <a:xfrm>
            <a:off x="757238" y="2293938"/>
            <a:ext cx="8335962" cy="2908300"/>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1</a:t>
            </a: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具</a:t>
            </a:r>
            <a:r>
              <a:rPr lang="zh-TW" altLang="en-US" sz="3000" dirty="0">
                <a:solidFill>
                  <a:srgbClr val="FF0000"/>
                </a:solidFill>
                <a:latin typeface="微軟正黑體" panose="020B0604030504040204" pitchFamily="34" charset="-120"/>
                <a:ea typeface="微軟正黑體" panose="020B0604030504040204" pitchFamily="34" charset="-120"/>
              </a:rPr>
              <a:t>優良農業生產環境</a:t>
            </a:r>
            <a:r>
              <a:rPr lang="zh-TW" altLang="en-US" sz="3000" dirty="0">
                <a:solidFill>
                  <a:schemeClr val="tx1"/>
                </a:solidFill>
                <a:latin typeface="微軟正黑體" panose="020B0604030504040204" pitchFamily="34" charset="-120"/>
                <a:ea typeface="微軟正黑體" panose="020B0604030504040204" pitchFamily="34" charset="-120"/>
              </a:rPr>
              <a:t>，或曾投資建設重大農業改良設施之地區，且滿足面積規模大於</a:t>
            </a:r>
            <a:r>
              <a:rPr lang="en-US" altLang="zh-TW" sz="3000" dirty="0">
                <a:solidFill>
                  <a:srgbClr val="FF0000"/>
                </a:solidFill>
                <a:latin typeface="微軟正黑體" panose="020B0604030504040204" pitchFamily="34" charset="-120"/>
                <a:ea typeface="微軟正黑體" panose="020B0604030504040204" pitchFamily="34" charset="-120"/>
              </a:rPr>
              <a:t>25</a:t>
            </a:r>
            <a:r>
              <a:rPr lang="zh-TW" altLang="en-US" sz="3000" dirty="0">
                <a:solidFill>
                  <a:srgbClr val="FF0000"/>
                </a:solidFill>
                <a:latin typeface="微軟正黑體" panose="020B0604030504040204" pitchFamily="34" charset="-120"/>
                <a:ea typeface="微軟正黑體" panose="020B0604030504040204" pitchFamily="34" charset="-120"/>
              </a:rPr>
              <a:t>公頃</a:t>
            </a:r>
            <a:r>
              <a:rPr lang="zh-TW" altLang="en-US" sz="3000" dirty="0">
                <a:solidFill>
                  <a:schemeClr val="tx1"/>
                </a:solidFill>
                <a:latin typeface="微軟正黑體" panose="020B0604030504040204" pitchFamily="34" charset="-120"/>
                <a:ea typeface="微軟正黑體" panose="020B0604030504040204" pitchFamily="34" charset="-120"/>
              </a:rPr>
              <a:t>以上與農業生產使用面積比例達</a:t>
            </a:r>
            <a:r>
              <a:rPr lang="en-US" altLang="zh-TW" sz="3000" dirty="0">
                <a:solidFill>
                  <a:schemeClr val="tx1"/>
                </a:solidFill>
                <a:latin typeface="微軟正黑體" panose="020B0604030504040204" pitchFamily="34" charset="-120"/>
                <a:ea typeface="微軟正黑體" panose="020B0604030504040204" pitchFamily="34" charset="-120"/>
              </a:rPr>
              <a:t>80%</a:t>
            </a:r>
            <a:r>
              <a:rPr lang="zh-TW" altLang="en-US" sz="3000" dirty="0">
                <a:solidFill>
                  <a:schemeClr val="tx1"/>
                </a:solidFill>
                <a:latin typeface="微軟正黑體" panose="020B0604030504040204" pitchFamily="34" charset="-120"/>
                <a:ea typeface="微軟正黑體" panose="020B0604030504040204" pitchFamily="34" charset="-120"/>
              </a:rPr>
              <a:t>以上者。</a:t>
            </a:r>
            <a:endParaRPr lang="en-US" altLang="zh-TW" sz="3000" dirty="0">
              <a:solidFill>
                <a:schemeClr val="tx1"/>
              </a:solidFill>
              <a:latin typeface="微軟正黑體" panose="020B0604030504040204" pitchFamily="34" charset="-120"/>
              <a:ea typeface="微軟正黑體" panose="020B0604030504040204" pitchFamily="34" charset="-120"/>
            </a:endParaRP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依修正全國區域計畫辦理分區</a:t>
            </a:r>
            <a:r>
              <a:rPr lang="zh-TW" altLang="en-US" sz="3000" dirty="0">
                <a:solidFill>
                  <a:srgbClr val="FF0000"/>
                </a:solidFill>
                <a:latin typeface="微軟正黑體" panose="020B0604030504040204" pitchFamily="34" charset="-120"/>
                <a:ea typeface="微軟正黑體" panose="020B0604030504040204" pitchFamily="34" charset="-120"/>
              </a:rPr>
              <a:t>檢討變更後之特定農業區</a:t>
            </a:r>
            <a:endParaRPr lang="zh-TW" altLang="en-US" sz="3000" dirty="0">
              <a:solidFill>
                <a:schemeClr val="tx1"/>
              </a:solidFill>
              <a:latin typeface="微軟正黑體" panose="020B0604030504040204" pitchFamily="34" charset="-120"/>
              <a:ea typeface="微軟正黑體" panose="020B0604030504040204" pitchFamily="34" charset="-120"/>
            </a:endParaRPr>
          </a:p>
        </p:txBody>
      </p:sp>
      <p:sp>
        <p:nvSpPr>
          <p:cNvPr id="13" name="圓角矩形 12"/>
          <p:cNvSpPr/>
          <p:nvPr/>
        </p:nvSpPr>
        <p:spPr>
          <a:xfrm>
            <a:off x="717550" y="5322888"/>
            <a:ext cx="8335963" cy="2039937"/>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2</a:t>
            </a: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具</a:t>
            </a:r>
            <a:r>
              <a:rPr lang="zh-TW" altLang="en-US" sz="3000" dirty="0">
                <a:solidFill>
                  <a:srgbClr val="FF0000"/>
                </a:solidFill>
                <a:latin typeface="微軟正黑體" panose="020B0604030504040204" pitchFamily="34" charset="-120"/>
                <a:ea typeface="微軟正黑體" panose="020B0604030504040204" pitchFamily="34" charset="-120"/>
              </a:rPr>
              <a:t>良好農業生產環境，農業發展多元化地區，</a:t>
            </a:r>
            <a:r>
              <a:rPr lang="zh-TW" altLang="en-US" sz="3000" dirty="0">
                <a:latin typeface="微軟正黑體" panose="020B0604030504040204" pitchFamily="34" charset="-120"/>
                <a:ea typeface="微軟正黑體" panose="020B0604030504040204" pitchFamily="34" charset="-120"/>
              </a:rPr>
              <a:t>不符合農</a:t>
            </a:r>
            <a:r>
              <a:rPr lang="en-US" altLang="zh-TW" sz="3000" dirty="0">
                <a:latin typeface="微軟正黑體" panose="020B0604030504040204" pitchFamily="34" charset="-120"/>
                <a:ea typeface="微軟正黑體" panose="020B0604030504040204" pitchFamily="34" charset="-120"/>
              </a:rPr>
              <a:t>1</a:t>
            </a:r>
            <a:r>
              <a:rPr lang="zh-TW" altLang="en-US" sz="3000" dirty="0">
                <a:latin typeface="微軟正黑體" panose="020B0604030504040204" pitchFamily="34" charset="-120"/>
                <a:ea typeface="微軟正黑體" panose="020B0604030504040204" pitchFamily="34" charset="-120"/>
              </a:rPr>
              <a:t>條件，或符合條件但面積規模未達</a:t>
            </a:r>
            <a:r>
              <a:rPr lang="en-US" altLang="zh-TW" sz="3000" dirty="0">
                <a:latin typeface="微軟正黑體" panose="020B0604030504040204" pitchFamily="34" charset="-120"/>
                <a:ea typeface="微軟正黑體" panose="020B0604030504040204" pitchFamily="34" charset="-120"/>
              </a:rPr>
              <a:t>25</a:t>
            </a:r>
            <a:r>
              <a:rPr lang="zh-TW" altLang="en-US" sz="3000" dirty="0">
                <a:latin typeface="微軟正黑體" panose="020B0604030504040204" pitchFamily="34" charset="-120"/>
                <a:ea typeface="微軟正黑體" panose="020B0604030504040204" pitchFamily="34" charset="-120"/>
              </a:rPr>
              <a:t>公頃或農業生產使用面積比例未達</a:t>
            </a:r>
            <a:r>
              <a:rPr lang="en-US" altLang="zh-TW" sz="3000" dirty="0">
                <a:latin typeface="微軟正黑體" panose="020B0604030504040204" pitchFamily="34" charset="-120"/>
                <a:ea typeface="微軟正黑體" panose="020B0604030504040204" pitchFamily="34" charset="-120"/>
              </a:rPr>
              <a:t>80%</a:t>
            </a:r>
            <a:r>
              <a:rPr lang="zh-TW" altLang="en-US" sz="3000" dirty="0">
                <a:latin typeface="微軟正黑體" panose="020B0604030504040204" pitchFamily="34" charset="-120"/>
                <a:ea typeface="微軟正黑體" panose="020B0604030504040204" pitchFamily="34" charset="-120"/>
              </a:rPr>
              <a:t>之地區</a:t>
            </a:r>
          </a:p>
        </p:txBody>
      </p:sp>
      <p:sp>
        <p:nvSpPr>
          <p:cNvPr id="14" name="圓角矩形 13"/>
          <p:cNvSpPr/>
          <p:nvPr/>
        </p:nvSpPr>
        <p:spPr>
          <a:xfrm>
            <a:off x="738188" y="7507288"/>
            <a:ext cx="8335962" cy="1439862"/>
          </a:xfrm>
          <a:prstGeom prst="roundRect">
            <a:avLst/>
          </a:prstGeom>
          <a:ln w="19050">
            <a:solidFill>
              <a:srgbClr val="FFC0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dirty="0">
                <a:latin typeface="微軟正黑體" panose="020B0604030504040204" pitchFamily="34" charset="-120"/>
                <a:ea typeface="微軟正黑體" panose="020B0604030504040204" pitchFamily="34" charset="-120"/>
              </a:rPr>
              <a:t>農</a:t>
            </a:r>
            <a:r>
              <a:rPr lang="en-US" altLang="zh-TW" sz="3000" dirty="0">
                <a:latin typeface="微軟正黑體" panose="020B0604030504040204" pitchFamily="34" charset="-120"/>
                <a:ea typeface="微軟正黑體" panose="020B0604030504040204" pitchFamily="34" charset="-120"/>
              </a:rPr>
              <a:t>3</a:t>
            </a:r>
          </a:p>
          <a:p>
            <a:pPr eaLnBrk="1" hangingPunct="1">
              <a:defRPr/>
            </a:pPr>
            <a:r>
              <a:rPr lang="zh-TW" altLang="en-US" sz="3000" dirty="0">
                <a:latin typeface="微軟正黑體" panose="020B0604030504040204" pitchFamily="34" charset="-120"/>
                <a:ea typeface="微軟正黑體" panose="020B0604030504040204" pitchFamily="34" charset="-120"/>
              </a:rPr>
              <a:t>位於</a:t>
            </a:r>
            <a:r>
              <a:rPr lang="zh-TW" altLang="en-US" sz="3000" dirty="0">
                <a:solidFill>
                  <a:srgbClr val="FF0000"/>
                </a:solidFill>
                <a:latin typeface="微軟正黑體" panose="020B0604030504040204" pitchFamily="34" charset="-120"/>
                <a:ea typeface="微軟正黑體" panose="020B0604030504040204" pitchFamily="34" charset="-120"/>
              </a:rPr>
              <a:t>山坡地</a:t>
            </a:r>
            <a:r>
              <a:rPr lang="zh-TW" altLang="en-US" sz="3000" dirty="0">
                <a:latin typeface="微軟正黑體" panose="020B0604030504040204" pitchFamily="34" charset="-120"/>
                <a:ea typeface="微軟正黑體" panose="020B0604030504040204" pitchFamily="34" charset="-120"/>
              </a:rPr>
              <a:t>之農業生產土地，以及可供經濟營林等之林產業用地。</a:t>
            </a:r>
          </a:p>
        </p:txBody>
      </p:sp>
      <p:sp>
        <p:nvSpPr>
          <p:cNvPr id="19" name="圓角矩形 18"/>
          <p:cNvSpPr/>
          <p:nvPr/>
        </p:nvSpPr>
        <p:spPr>
          <a:xfrm>
            <a:off x="671513" y="9091613"/>
            <a:ext cx="8335962" cy="2016125"/>
          </a:xfrm>
          <a:prstGeom prst="roundRect">
            <a:avLst/>
          </a:prstGeom>
          <a:ln w="19050">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4</a:t>
            </a:r>
          </a:p>
          <a:p>
            <a:pPr eaLnBrk="1" hangingPunct="1">
              <a:defRPr/>
            </a:pPr>
            <a:r>
              <a:rPr lang="zh-TW" altLang="en-US" sz="3000" dirty="0">
                <a:latin typeface="微軟正黑體" panose="020B0604030504040204" pitchFamily="34" charset="-120"/>
                <a:ea typeface="微軟正黑體" panose="020B0604030504040204" pitchFamily="34" charset="-120"/>
              </a:rPr>
              <a:t>依原依區域計畫法劃定之</a:t>
            </a:r>
            <a:r>
              <a:rPr lang="zh-TW" altLang="en-US" sz="3000" dirty="0">
                <a:solidFill>
                  <a:srgbClr val="FF0000"/>
                </a:solidFill>
                <a:latin typeface="微軟正黑體" panose="020B0604030504040204" pitchFamily="34" charset="-120"/>
                <a:ea typeface="微軟正黑體" panose="020B0604030504040204" pitchFamily="34" charset="-120"/>
              </a:rPr>
              <a:t>鄉村區</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含原住民族土地</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，屬於農村主要人口集居地區，與農業生產、生活、生態之關係密不可分之農村聚落。</a:t>
            </a:r>
          </a:p>
        </p:txBody>
      </p:sp>
      <p:sp>
        <p:nvSpPr>
          <p:cNvPr id="20" name="圓角矩形 19"/>
          <p:cNvSpPr/>
          <p:nvPr/>
        </p:nvSpPr>
        <p:spPr>
          <a:xfrm>
            <a:off x="757238" y="11250613"/>
            <a:ext cx="8335962" cy="2197100"/>
          </a:xfrm>
          <a:prstGeom prst="roundRect">
            <a:avLst/>
          </a:prstGeom>
          <a:noFill/>
          <a:ln w="19050">
            <a:solidFill>
              <a:srgbClr val="FFFF00"/>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農</a:t>
            </a:r>
            <a:r>
              <a:rPr lang="en-US" altLang="zh-TW" sz="3000" b="1" dirty="0">
                <a:latin typeface="微軟正黑體" panose="020B0604030504040204" pitchFamily="34" charset="-120"/>
                <a:ea typeface="微軟正黑體" panose="020B0604030504040204" pitchFamily="34" charset="-120"/>
              </a:rPr>
              <a:t>5</a:t>
            </a:r>
          </a:p>
          <a:p>
            <a:pPr eaLnBrk="1" hangingPunct="1">
              <a:defRPr/>
            </a:pPr>
            <a:r>
              <a:rPr lang="zh-TW" altLang="en-US" sz="3000" dirty="0">
                <a:latin typeface="微軟正黑體" panose="020B0604030504040204" pitchFamily="34" charset="-120"/>
                <a:ea typeface="微軟正黑體" panose="020B0604030504040204" pitchFamily="34" charset="-120"/>
              </a:rPr>
              <a:t>符合農業發展地區第一類劃設條件、或土地面積完整達</a:t>
            </a:r>
            <a:r>
              <a:rPr lang="en-US" altLang="zh-TW" sz="3000" dirty="0">
                <a:solidFill>
                  <a:srgbClr val="FF0000"/>
                </a:solidFill>
                <a:latin typeface="微軟正黑體" panose="020B0604030504040204" pitchFamily="34" charset="-120"/>
                <a:ea typeface="微軟正黑體" panose="020B0604030504040204" pitchFamily="34" charset="-120"/>
              </a:rPr>
              <a:t>10</a:t>
            </a:r>
            <a:r>
              <a:rPr lang="zh-TW" altLang="en-US" sz="3000" dirty="0">
                <a:solidFill>
                  <a:srgbClr val="FF0000"/>
                </a:solidFill>
                <a:latin typeface="微軟正黑體" panose="020B0604030504040204" pitchFamily="34" charset="-120"/>
                <a:ea typeface="微軟正黑體" panose="020B0604030504040204" pitchFamily="34" charset="-120"/>
              </a:rPr>
              <a:t>公頃</a:t>
            </a:r>
            <a:r>
              <a:rPr lang="zh-TW" altLang="en-US" sz="3000" dirty="0">
                <a:latin typeface="微軟正黑體" panose="020B0604030504040204" pitchFamily="34" charset="-120"/>
                <a:ea typeface="微軟正黑體" panose="020B0604030504040204" pitchFamily="34" charset="-120"/>
              </a:rPr>
              <a:t>且農業使用面積達</a:t>
            </a:r>
            <a:r>
              <a:rPr lang="en-US" altLang="zh-TW" sz="3000" dirty="0">
                <a:latin typeface="微軟正黑體" panose="020B0604030504040204" pitchFamily="34" charset="-120"/>
                <a:ea typeface="微軟正黑體" panose="020B0604030504040204" pitchFamily="34" charset="-120"/>
              </a:rPr>
              <a:t>80%</a:t>
            </a:r>
            <a:r>
              <a:rPr lang="zh-TW" altLang="en-US" sz="3000" dirty="0">
                <a:latin typeface="微軟正黑體" panose="020B0604030504040204" pitchFamily="34" charset="-120"/>
                <a:ea typeface="微軟正黑體" panose="020B0604030504040204" pitchFamily="34" charset="-120"/>
              </a:rPr>
              <a:t>之</a:t>
            </a:r>
            <a:r>
              <a:rPr lang="zh-TW" altLang="en-US" sz="3000" dirty="0">
                <a:solidFill>
                  <a:srgbClr val="FF0000"/>
                </a:solidFill>
                <a:latin typeface="微軟正黑體" panose="020B0604030504040204" pitchFamily="34" charset="-120"/>
                <a:ea typeface="微軟正黑體" panose="020B0604030504040204" pitchFamily="34" charset="-120"/>
              </a:rPr>
              <a:t>都市計畫農業區。</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61395D8E-7A93-47E8-A6BD-021DB002C5DB}" type="slidenum">
              <a:rPr lang="en-US" altLang="zh-TW" sz="3200">
                <a:ea typeface="微軟正黑體" pitchFamily="34" charset="-120"/>
              </a:rPr>
              <a:pPr>
                <a:spcBef>
                  <a:spcPct val="0"/>
                </a:spcBef>
                <a:buFontTx/>
                <a:buNone/>
              </a:pPr>
              <a:t>35</a:t>
            </a:fld>
            <a:endParaRPr lang="en-US" altLang="zh-TW" sz="3200">
              <a:ea typeface="微軟正黑體" pitchFamily="34" charset="-120"/>
            </a:endParaRPr>
          </a:p>
        </p:txBody>
      </p:sp>
      <p:sp>
        <p:nvSpPr>
          <p:cNvPr id="53251" name="Text Box 10"/>
          <p:cNvSpPr txBox="1">
            <a:spLocks noChangeArrowheads="1"/>
          </p:cNvSpPr>
          <p:nvPr/>
        </p:nvSpPr>
        <p:spPr bwMode="auto">
          <a:xfrm>
            <a:off x="557213" y="2393950"/>
            <a:ext cx="16887825" cy="1117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6400">
                <a:solidFill>
                  <a:schemeClr val="tx1"/>
                </a:solidFill>
                <a:latin typeface="Arial" pitchFamily="34" charset="0"/>
                <a:ea typeface="新細明體" pitchFamily="18" charset="-120"/>
              </a:defRPr>
            </a:lvl1pPr>
            <a:lvl2pPr marL="863600" indent="-742950">
              <a:spcBef>
                <a:spcPct val="20000"/>
              </a:spcBef>
              <a:buChar char="–"/>
              <a:defRPr kumimoji="1" sz="5600">
                <a:solidFill>
                  <a:schemeClr val="tx1"/>
                </a:solidFill>
                <a:latin typeface="Arial" pitchFamily="34" charset="0"/>
                <a:ea typeface="新細明體" pitchFamily="18" charset="-120"/>
              </a:defRPr>
            </a:lvl2pPr>
            <a:lvl3pPr marL="1362075" indent="-74295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lvl="1" algn="just" eaLnBrk="1" hangingPunct="1">
              <a:spcBef>
                <a:spcPts val="1200"/>
              </a:spcBef>
              <a:buFontTx/>
              <a:buAutoNum type="arabicPeriod"/>
            </a:pPr>
            <a:r>
              <a:rPr kumimoji="0" lang="zh-TW" altLang="en-US" sz="4000">
                <a:solidFill>
                  <a:srgbClr val="000000"/>
                </a:solidFill>
                <a:ea typeface="微軟正黑體" pitchFamily="34" charset="-120"/>
              </a:rPr>
              <a:t>農業發展地區以維護農業生產環境及確保糧食安全為原則，積極保護重要農地及基礎設施，並避免零星發展。</a:t>
            </a:r>
            <a:endParaRPr kumimoji="0" lang="en-US" altLang="zh-TW" sz="4000">
              <a:solidFill>
                <a:srgbClr val="000000"/>
              </a:solidFill>
              <a:ea typeface="微軟正黑體" pitchFamily="34" charset="-120"/>
            </a:endParaRPr>
          </a:p>
          <a:p>
            <a:pPr lvl="1" algn="just" eaLnBrk="1" hangingPunct="1">
              <a:spcBef>
                <a:spcPts val="1200"/>
              </a:spcBef>
              <a:buFontTx/>
              <a:buAutoNum type="arabicPeriod"/>
            </a:pPr>
            <a:r>
              <a:rPr kumimoji="0" lang="zh-TW" altLang="en-US" sz="4000">
                <a:solidFill>
                  <a:srgbClr val="000000"/>
                </a:solidFill>
                <a:ea typeface="微軟正黑體" pitchFamily="34" charset="-120"/>
              </a:rPr>
              <a:t>農業發展地區如有以</a:t>
            </a:r>
            <a:r>
              <a:rPr kumimoji="0" lang="zh-TW" altLang="en-US" sz="4000">
                <a:solidFill>
                  <a:srgbClr val="FF0000"/>
                </a:solidFill>
                <a:ea typeface="微軟正黑體" pitchFamily="34" charset="-120"/>
              </a:rPr>
              <a:t>從事農業經營之居住需求</a:t>
            </a:r>
            <a:r>
              <a:rPr kumimoji="0" lang="zh-TW" altLang="en-US" sz="4000">
                <a:solidFill>
                  <a:srgbClr val="000000"/>
                </a:solidFill>
                <a:ea typeface="微軟正黑體" pitchFamily="34" charset="-120"/>
              </a:rPr>
              <a:t>或其他目的兼做居住功能者，</a:t>
            </a:r>
            <a:r>
              <a:rPr kumimoji="0" lang="zh-TW" altLang="en-US" sz="4000">
                <a:solidFill>
                  <a:srgbClr val="FF0000"/>
                </a:solidFill>
                <a:ea typeface="微軟正黑體" pitchFamily="34" charset="-120"/>
              </a:rPr>
              <a:t>於農業發展地區第四類地區優先興建</a:t>
            </a:r>
            <a:r>
              <a:rPr kumimoji="0" lang="zh-TW" altLang="en-US" sz="4000">
                <a:solidFill>
                  <a:srgbClr val="000000"/>
                </a:solidFill>
                <a:ea typeface="微軟正黑體" pitchFamily="34" charset="-120"/>
              </a:rPr>
              <a:t>，並</a:t>
            </a:r>
            <a:r>
              <a:rPr kumimoji="0" lang="zh-TW" altLang="en-US" sz="4000">
                <a:solidFill>
                  <a:srgbClr val="FF0000"/>
                </a:solidFill>
                <a:ea typeface="微軟正黑體" pitchFamily="34" charset="-120"/>
              </a:rPr>
              <a:t>避免零星分散設置</a:t>
            </a:r>
            <a:r>
              <a:rPr kumimoji="0" lang="zh-TW" altLang="en-US" sz="4000">
                <a:solidFill>
                  <a:srgbClr val="000000"/>
                </a:solidFill>
                <a:ea typeface="微軟正黑體" pitchFamily="34" charset="-120"/>
              </a:rPr>
              <a:t>於農業發展地區其他分類土地。發展原則如下：</a:t>
            </a:r>
          </a:p>
          <a:p>
            <a:pPr lvl="2" algn="just" eaLnBrk="1" hangingPunct="1">
              <a:spcBef>
                <a:spcPts val="1200"/>
              </a:spcBef>
              <a:buFontTx/>
              <a:buAutoNum type="arabicParenR"/>
            </a:pPr>
            <a:r>
              <a:rPr kumimoji="0" lang="zh-TW" altLang="en-US" sz="4000">
                <a:solidFill>
                  <a:srgbClr val="000000"/>
                </a:solidFill>
                <a:ea typeface="微軟正黑體" pitchFamily="34" charset="-120"/>
              </a:rPr>
              <a:t>優先於農業發展地區第四類地區、鄉村地區整體規劃範圍或農村再生範圍內，以農村社區土地重劃等方式辦理，提供所需住宅用地，減少個別、零星興建。</a:t>
            </a:r>
          </a:p>
          <a:p>
            <a:pPr lvl="2" algn="just" eaLnBrk="1" hangingPunct="1">
              <a:spcBef>
                <a:spcPts val="1200"/>
              </a:spcBef>
              <a:buFontTx/>
              <a:buAutoNum type="arabicParenR"/>
            </a:pPr>
            <a:r>
              <a:rPr kumimoji="0" lang="zh-TW" altLang="en-US" sz="4000">
                <a:solidFill>
                  <a:srgbClr val="000000"/>
                </a:solidFill>
                <a:ea typeface="微軟正黑體" pitchFamily="34" charset="-120"/>
              </a:rPr>
              <a:t>為落實前述發展原則，保護農業生產環境，主管機關、農村再生主管機關及</a:t>
            </a:r>
            <a:r>
              <a:rPr kumimoji="0" lang="zh-TW" altLang="en-US" sz="4000">
                <a:solidFill>
                  <a:srgbClr val="FF0000"/>
                </a:solidFill>
                <a:ea typeface="微軟正黑體" pitchFamily="34" charset="-120"/>
              </a:rPr>
              <a:t>農業主管機關應配合適修或落實相關法令規定</a:t>
            </a:r>
            <a:r>
              <a:rPr kumimoji="0" lang="zh-TW" altLang="en-US" sz="4000">
                <a:solidFill>
                  <a:srgbClr val="000000"/>
                </a:solidFill>
                <a:ea typeface="微軟正黑體" pitchFamily="34" charset="-120"/>
              </a:rPr>
              <a:t>，</a:t>
            </a:r>
            <a:r>
              <a:rPr kumimoji="0" lang="zh-TW" altLang="en-US" sz="4000">
                <a:solidFill>
                  <a:srgbClr val="FF0000"/>
                </a:solidFill>
                <a:ea typeface="微軟正黑體" pitchFamily="34" charset="-120"/>
              </a:rPr>
              <a:t>增加</a:t>
            </a:r>
            <a:r>
              <a:rPr kumimoji="0" lang="zh-TW" altLang="en-US" sz="4000">
                <a:ea typeface="微軟正黑體" pitchFamily="34" charset="-120"/>
              </a:rPr>
              <a:t>農業發展地區第四類地區、鄉村地區整體規劃範圍或農村再生範圍的</a:t>
            </a:r>
            <a:r>
              <a:rPr kumimoji="0" lang="zh-TW" altLang="en-US" sz="4000">
                <a:solidFill>
                  <a:srgbClr val="FF0000"/>
                </a:solidFill>
                <a:ea typeface="微軟正黑體" pitchFamily="34" charset="-120"/>
              </a:rPr>
              <a:t>容許使用項目與使用強度</a:t>
            </a:r>
            <a:r>
              <a:rPr kumimoji="0" lang="zh-TW" altLang="en-US" sz="4000">
                <a:solidFill>
                  <a:srgbClr val="000000"/>
                </a:solidFill>
                <a:ea typeface="微軟正黑體" pitchFamily="34" charset="-120"/>
              </a:rPr>
              <a:t>，鼓勵農產業或農村生活相關設施於原有農村及其適度擴大範圍內集中發展。</a:t>
            </a:r>
          </a:p>
          <a:p>
            <a:pPr lvl="2" algn="just" eaLnBrk="1" hangingPunct="1">
              <a:spcBef>
                <a:spcPts val="1200"/>
              </a:spcBef>
              <a:buFontTx/>
              <a:buAutoNum type="arabicParenR"/>
            </a:pPr>
            <a:r>
              <a:rPr kumimoji="0" lang="zh-TW" altLang="en-US" sz="4000">
                <a:solidFill>
                  <a:srgbClr val="000000"/>
                </a:solidFill>
                <a:ea typeface="微軟正黑體" pitchFamily="34" charset="-120"/>
              </a:rPr>
              <a:t>屬於鄉村地區整體規劃範圍、農村再生範圍內規劃屬生活居住功能之土地，得提供農村生活及其相關設施使用。上述範圍及農業發展地區第四類土地以外，</a:t>
            </a:r>
            <a:r>
              <a:rPr kumimoji="0" lang="zh-TW" altLang="en-US" sz="4000">
                <a:solidFill>
                  <a:srgbClr val="FF0000"/>
                </a:solidFill>
                <a:ea typeface="微軟正黑體" pitchFamily="34" charset="-120"/>
              </a:rPr>
              <a:t>除提供當地既有集居聚落日用品零售及服務設施者，不得新增住商、工業使用。</a:t>
            </a:r>
          </a:p>
        </p:txBody>
      </p:sp>
      <p:sp>
        <p:nvSpPr>
          <p:cNvPr id="18" name="手繪多邊形 17"/>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53B7A0EE-E2CE-40FD-A33D-74E88D933D83}" type="slidenum">
              <a:rPr lang="en-US" altLang="zh-TW" sz="3200">
                <a:ea typeface="微軟正黑體" pitchFamily="34" charset="-120"/>
              </a:rPr>
              <a:pPr>
                <a:spcBef>
                  <a:spcPct val="0"/>
                </a:spcBef>
                <a:buFontTx/>
                <a:buNone/>
              </a:pPr>
              <a:t>36</a:t>
            </a:fld>
            <a:endParaRPr lang="en-US" altLang="zh-TW" sz="3200">
              <a:ea typeface="微軟正黑體" pitchFamily="34" charset="-120"/>
            </a:endParaRPr>
          </a:p>
        </p:txBody>
      </p:sp>
      <p:sp>
        <p:nvSpPr>
          <p:cNvPr id="54275" name="Rectangle 2"/>
          <p:cNvSpPr>
            <a:spLocks noChangeArrowheads="1"/>
          </p:cNvSpPr>
          <p:nvPr/>
        </p:nvSpPr>
        <p:spPr bwMode="auto">
          <a:xfrm>
            <a:off x="1079500" y="3257550"/>
            <a:ext cx="16113125"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250" tIns="91089" rIns="182250" bIns="9108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三</a:t>
            </a:r>
            <a:r>
              <a:rPr lang="en-US" altLang="zh-TW" sz="7200">
                <a:latin typeface="微軟正黑體" pitchFamily="34" charset="-120"/>
                <a:ea typeface="微軟正黑體" pitchFamily="34" charset="-120"/>
              </a:rPr>
              <a:t>)</a:t>
            </a:r>
            <a:r>
              <a:rPr lang="zh-TW" altLang="en-US" sz="7200">
                <a:latin typeface="微軟正黑體" pitchFamily="34" charset="-120"/>
                <a:ea typeface="微軟正黑體" pitchFamily="34" charset="-120"/>
              </a:rPr>
              <a:t>城鄉發展</a:t>
            </a:r>
          </a:p>
        </p:txBody>
      </p:sp>
      <p:sp>
        <p:nvSpPr>
          <p:cNvPr id="54276" name="Line 6"/>
          <p:cNvSpPr>
            <a:spLocks noChangeShapeType="1"/>
          </p:cNvSpPr>
          <p:nvPr/>
        </p:nvSpPr>
        <p:spPr bwMode="auto">
          <a:xfrm>
            <a:off x="3384550" y="5994400"/>
            <a:ext cx="116713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894687FF-52C7-46FE-9B33-24E429270D5F}" type="slidenum">
              <a:rPr lang="en-US" altLang="zh-TW" sz="3200">
                <a:ea typeface="微軟正黑體" pitchFamily="34" charset="-120"/>
              </a:rPr>
              <a:pPr>
                <a:spcBef>
                  <a:spcPct val="0"/>
                </a:spcBef>
                <a:buFontTx/>
                <a:buNone/>
              </a:pPr>
              <a:t>37</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a:solidFill>
            <a:schemeClr val="bg1">
              <a:lumMod val="85000"/>
            </a:schemeClr>
          </a:solid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一</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國土空間發展策略</a:t>
            </a:r>
            <a:endParaRPr lang="en-US" altLang="zh-TW" sz="4800" dirty="0">
              <a:latin typeface="微軟正黑體" panose="020B0604030504040204" pitchFamily="34" charset="-120"/>
              <a:ea typeface="微軟正黑體" panose="020B0604030504040204" pitchFamily="34" charset="-120"/>
            </a:endParaRPr>
          </a:p>
        </p:txBody>
      </p:sp>
      <p:sp>
        <p:nvSpPr>
          <p:cNvPr id="55300" name="矩形 11"/>
          <p:cNvSpPr>
            <a:spLocks noChangeArrowheads="1"/>
          </p:cNvSpPr>
          <p:nvPr/>
        </p:nvSpPr>
        <p:spPr bwMode="auto">
          <a:xfrm>
            <a:off x="706438" y="2205038"/>
            <a:ext cx="16878300" cy="1086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1028700" indent="-571500">
              <a:spcBef>
                <a:spcPct val="20000"/>
              </a:spcBef>
              <a:buChar char="–"/>
              <a:defRPr kumimoji="1" sz="5600">
                <a:solidFill>
                  <a:schemeClr val="tx1"/>
                </a:solidFill>
                <a:latin typeface="Arial" pitchFamily="34" charset="0"/>
                <a:ea typeface="新細明體" pitchFamily="18" charset="-120"/>
              </a:defRPr>
            </a:lvl2pPr>
            <a:lvl3pPr marL="1657350" indent="-74295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ct val="150000"/>
              </a:lnSpc>
              <a:spcBef>
                <a:spcPct val="0"/>
              </a:spcBef>
              <a:buFont typeface="Wingdings" pitchFamily="2" charset="2"/>
              <a:buChar char="n"/>
            </a:pPr>
            <a:r>
              <a:rPr lang="zh-TW" altLang="en-US" sz="4000">
                <a:solidFill>
                  <a:srgbClr val="0000FF"/>
                </a:solidFill>
                <a:latin typeface="微軟正黑體" pitchFamily="34" charset="-120"/>
                <a:ea typeface="微軟正黑體" pitchFamily="34" charset="-120"/>
              </a:rPr>
              <a:t>城鄉發展空間之發展策略</a:t>
            </a:r>
            <a:endParaRPr lang="en-US" altLang="zh-TW" sz="4000">
              <a:solidFill>
                <a:srgbClr val="0000FF"/>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減緩溫室氣體排放，城鄉集約有序發展</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城鄉應朝向</a:t>
            </a:r>
            <a:r>
              <a:rPr lang="zh-TW" altLang="en-US" sz="4000">
                <a:solidFill>
                  <a:srgbClr val="FF0000"/>
                </a:solidFill>
                <a:latin typeface="微軟正黑體" pitchFamily="34" charset="-120"/>
                <a:ea typeface="微軟正黑體" pitchFamily="34" charset="-120"/>
              </a:rPr>
              <a:t>集約都市</a:t>
            </a:r>
            <a:r>
              <a:rPr lang="en-US" altLang="zh-TW" sz="4000">
                <a:solidFill>
                  <a:srgbClr val="FF0000"/>
                </a:solidFill>
                <a:latin typeface="微軟正黑體" pitchFamily="34" charset="-120"/>
                <a:ea typeface="微軟正黑體" pitchFamily="34" charset="-120"/>
              </a:rPr>
              <a:t>(compact city)</a:t>
            </a:r>
            <a:r>
              <a:rPr lang="zh-TW" altLang="en-US" sz="4000">
                <a:solidFill>
                  <a:srgbClr val="FF0000"/>
                </a:solidFill>
                <a:latin typeface="微軟正黑體" pitchFamily="34" charset="-120"/>
                <a:ea typeface="微軟正黑體" pitchFamily="34" charset="-120"/>
              </a:rPr>
              <a:t>發展</a:t>
            </a:r>
            <a:r>
              <a:rPr lang="zh-TW" altLang="en-US" sz="4000">
                <a:latin typeface="微軟正黑體" pitchFamily="34" charset="-120"/>
                <a:ea typeface="微軟正黑體" pitchFamily="34" charset="-120"/>
              </a:rPr>
              <a:t>，以有效利用土地資源，</a:t>
            </a:r>
            <a:r>
              <a:rPr lang="zh-TW" altLang="en-US" sz="4000">
                <a:solidFill>
                  <a:srgbClr val="FF0000"/>
                </a:solidFill>
                <a:latin typeface="微軟正黑體" pitchFamily="34" charset="-120"/>
                <a:ea typeface="微軟正黑體" pitchFamily="34" charset="-120"/>
              </a:rPr>
              <a:t>減少無秩序之蔓延</a:t>
            </a:r>
            <a:r>
              <a:rPr lang="zh-TW" altLang="en-US" sz="4000">
                <a:latin typeface="微軟正黑體" pitchFamily="34" charset="-120"/>
                <a:ea typeface="微軟正黑體" pitchFamily="34" charset="-120"/>
              </a:rPr>
              <a:t>。</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推動低碳與生態城鄉，透過</a:t>
            </a:r>
            <a:r>
              <a:rPr lang="zh-TW" altLang="en-US" sz="4000">
                <a:solidFill>
                  <a:srgbClr val="FF0000"/>
                </a:solidFill>
                <a:latin typeface="微軟正黑體" pitchFamily="34" charset="-120"/>
                <a:ea typeface="微軟正黑體" pitchFamily="34" charset="-120"/>
              </a:rPr>
              <a:t>以人為本的綠色運輸</a:t>
            </a:r>
            <a:r>
              <a:rPr lang="zh-TW" altLang="en-US" sz="4000">
                <a:latin typeface="微軟正黑體" pitchFamily="34" charset="-120"/>
                <a:ea typeface="微軟正黑體" pitchFamily="34" charset="-120"/>
              </a:rPr>
              <a:t>與智慧運輸模式，建構便捷大眾運輸網，</a:t>
            </a:r>
            <a:r>
              <a:rPr lang="zh-TW" altLang="en-US" sz="4000">
                <a:solidFill>
                  <a:srgbClr val="FF0000"/>
                </a:solidFill>
                <a:latin typeface="微軟正黑體" pitchFamily="34" charset="-120"/>
                <a:ea typeface="微軟正黑體" pitchFamily="34" charset="-120"/>
              </a:rPr>
              <a:t>提高大眾運輸場站及其周邊土地使用強度</a:t>
            </a:r>
            <a:endParaRPr lang="en-US" altLang="zh-TW" sz="4000">
              <a:solidFill>
                <a:srgbClr val="FF0000"/>
              </a:solidFill>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因應氣候變遷極端氣候，營造永續韌性城鄉</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因應全球暖化等氣候變遷趨勢，各級土地使用計畫及部門計畫均應加強防災規劃與風險管理。</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為減少暴雨逕流帶來之災害衝擊</a:t>
            </a:r>
            <a:r>
              <a:rPr lang="zh-TW" altLang="en-US" sz="4000">
                <a:solidFill>
                  <a:srgbClr val="FF0000"/>
                </a:solidFill>
                <a:latin typeface="微軟正黑體" pitchFamily="34" charset="-120"/>
                <a:ea typeface="微軟正黑體" pitchFamily="34" charset="-120"/>
              </a:rPr>
              <a:t>，城鄉開發應配合流域整體經理，透過滯留設施、透水性開放空間、整體儲留設施等系統規劃</a:t>
            </a:r>
            <a:r>
              <a:rPr lang="zh-TW" altLang="en-US" sz="4000">
                <a:latin typeface="微軟正黑體" pitchFamily="34" charset="-120"/>
                <a:ea typeface="微軟正黑體" pitchFamily="34" charset="-120"/>
              </a:rPr>
              <a:t>，並配合檢討相關土地使用管制。</a:t>
            </a:r>
            <a:endParaRPr lang="en-US" altLang="zh-TW" sz="4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促進都市再生，提升都市競爭力</a:t>
            </a:r>
            <a:endParaRPr lang="en-US" altLang="zh-TW" sz="4000">
              <a:latin typeface="微軟正黑體" pitchFamily="34" charset="-120"/>
              <a:ea typeface="微軟正黑體" pitchFamily="34" charset="-120"/>
            </a:endParaRPr>
          </a:p>
          <a:p>
            <a:pPr lvl="1" eaLnBrk="1" hangingPunct="1">
              <a:spcBef>
                <a:spcPct val="0"/>
              </a:spcBef>
              <a:buFont typeface="Arial" pitchFamily="34" charset="0"/>
              <a:buAutoNum type="arabicPeriod"/>
            </a:pPr>
            <a:r>
              <a:rPr lang="zh-TW" altLang="en-US" sz="4000">
                <a:latin typeface="微軟正黑體" pitchFamily="34" charset="-120"/>
                <a:ea typeface="微軟正黑體" pitchFamily="34" charset="-120"/>
              </a:rPr>
              <a:t>提升國土生態景觀品質</a:t>
            </a:r>
            <a:endParaRPr lang="en-US" altLang="zh-TW" sz="4000">
              <a:latin typeface="微軟正黑體" pitchFamily="34" charset="-120"/>
              <a:ea typeface="微軟正黑體" pitchFamily="34" charset="-120"/>
            </a:endParaRPr>
          </a:p>
          <a:p>
            <a:pPr lvl="2" eaLnBrk="1" hangingPunct="1">
              <a:spcBef>
                <a:spcPct val="0"/>
              </a:spcBef>
              <a:buFontTx/>
              <a:buAutoNum type="arabicParenR"/>
            </a:pPr>
            <a:r>
              <a:rPr lang="zh-TW" altLang="en-US" sz="4000">
                <a:latin typeface="微軟正黑體" pitchFamily="34" charset="-120"/>
                <a:ea typeface="微軟正黑體" pitchFamily="34" charset="-120"/>
              </a:rPr>
              <a:t>尊重自然與人文資產，</a:t>
            </a:r>
            <a:r>
              <a:rPr lang="zh-TW" altLang="en-US" sz="4000">
                <a:solidFill>
                  <a:srgbClr val="FF0000"/>
                </a:solidFill>
                <a:latin typeface="微軟正黑體" pitchFamily="34" charset="-120"/>
                <a:ea typeface="微軟正黑體" pitchFamily="34" charset="-120"/>
              </a:rPr>
              <a:t>發揮地區景觀特色</a:t>
            </a:r>
            <a:r>
              <a:rPr lang="zh-TW" altLang="en-US" sz="4000">
                <a:latin typeface="微軟正黑體" pitchFamily="34" charset="-120"/>
                <a:ea typeface="微軟正黑體" pitchFamily="34" charset="-120"/>
              </a:rPr>
              <a:t>，整合不同空間尺度景觀資源，依循生態網絡及都市紋理，創造開放空間。</a:t>
            </a:r>
          </a:p>
          <a:p>
            <a:pPr lvl="2" eaLnBrk="1" hangingPunct="1">
              <a:spcBef>
                <a:spcPct val="0"/>
              </a:spcBef>
              <a:buFontTx/>
              <a:buAutoNum type="arabicParenR"/>
            </a:pPr>
            <a:r>
              <a:rPr lang="zh-TW" altLang="en-US" sz="4000">
                <a:latin typeface="微軟正黑體" pitchFamily="34" charset="-120"/>
                <a:ea typeface="微軟正黑體" pitchFamily="34" charset="-120"/>
              </a:rPr>
              <a:t>推動國土美學理念，納入景觀保育、管理及維護相關政策。</a:t>
            </a:r>
            <a:endParaRPr lang="en-US" altLang="zh-TW" sz="400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C:\Users\tingyi226\Downloads\城鄉發展地區2.png"/>
          <p:cNvPicPr>
            <a:picLocks noChangeAspect="1" noChangeArrowheads="1"/>
          </p:cNvPicPr>
          <p:nvPr/>
        </p:nvPicPr>
        <p:blipFill>
          <a:blip r:embed="rId2">
            <a:extLst>
              <a:ext uri="{28A0092B-C50C-407E-A947-70E740481C1C}">
                <a14:useLocalDpi xmlns:a14="http://schemas.microsoft.com/office/drawing/2010/main" val="0"/>
              </a:ext>
            </a:extLst>
          </a:blip>
          <a:srcRect l="30193" t="23747" r="15063" b="18597"/>
          <a:stretch>
            <a:fillRect/>
          </a:stretch>
        </p:blipFill>
        <p:spPr bwMode="auto">
          <a:xfrm>
            <a:off x="9505950" y="1889125"/>
            <a:ext cx="7899400" cy="1175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C9AE2BA3-90F0-40A2-88F9-0DD0E91271E7}" type="slidenum">
              <a:rPr lang="en-US" altLang="zh-TW" sz="3200">
                <a:ea typeface="微軟正黑體" pitchFamily="34" charset="-120"/>
              </a:rPr>
              <a:pPr>
                <a:spcBef>
                  <a:spcPct val="0"/>
                </a:spcBef>
                <a:buFontTx/>
                <a:buNone/>
              </a:pPr>
              <a:t>38</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二</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城鄉發展地區及其分類</a:t>
            </a:r>
            <a:endParaRPr lang="en-US" altLang="zh-TW" sz="4800" dirty="0">
              <a:latin typeface="微軟正黑體" panose="020B0604030504040204" pitchFamily="34" charset="-120"/>
              <a:ea typeface="微軟正黑體" panose="020B0604030504040204" pitchFamily="34" charset="-120"/>
            </a:endParaRPr>
          </a:p>
        </p:txBody>
      </p:sp>
      <p:sp>
        <p:nvSpPr>
          <p:cNvPr id="15" name="圓角矩形 14"/>
          <p:cNvSpPr/>
          <p:nvPr/>
        </p:nvSpPr>
        <p:spPr>
          <a:xfrm>
            <a:off x="757238" y="2609850"/>
            <a:ext cx="8335962" cy="1755775"/>
          </a:xfrm>
          <a:prstGeom prst="roundRect">
            <a:avLst/>
          </a:prstGeom>
          <a:ln w="19050">
            <a:solidFill>
              <a:srgbClr val="FF99FF"/>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1</a:t>
            </a:r>
          </a:p>
          <a:p>
            <a:pPr algn="ctr" eaLnBrk="1" hangingPunct="1">
              <a:defRPr/>
            </a:pPr>
            <a:r>
              <a:rPr lang="zh-TW" altLang="en-US" sz="3000" dirty="0">
                <a:solidFill>
                  <a:schemeClr val="tx1"/>
                </a:solidFill>
                <a:latin typeface="微軟正黑體" panose="020B0604030504040204" pitchFamily="34" charset="-120"/>
                <a:ea typeface="微軟正黑體" panose="020B0604030504040204" pitchFamily="34" charset="-120"/>
              </a:rPr>
              <a:t>非屬國土保育地區第四類及農業發展地區第五類範圍之</a:t>
            </a:r>
            <a:r>
              <a:rPr lang="zh-TW" altLang="en-US" sz="3000" dirty="0">
                <a:solidFill>
                  <a:srgbClr val="FF0000"/>
                </a:solidFill>
                <a:latin typeface="微軟正黑體" panose="020B0604030504040204" pitchFamily="34" charset="-120"/>
                <a:ea typeface="微軟正黑體" panose="020B0604030504040204" pitchFamily="34" charset="-120"/>
              </a:rPr>
              <a:t>都市計畫土地</a:t>
            </a:r>
            <a:r>
              <a:rPr lang="zh-TW" altLang="en-US" sz="3000" dirty="0">
                <a:solidFill>
                  <a:schemeClr val="tx1"/>
                </a:solidFill>
                <a:latin typeface="微軟正黑體" panose="020B0604030504040204" pitchFamily="34" charset="-120"/>
                <a:ea typeface="微軟正黑體" panose="020B0604030504040204" pitchFamily="34" charset="-120"/>
              </a:rPr>
              <a:t>。</a:t>
            </a:r>
          </a:p>
        </p:txBody>
      </p:sp>
      <p:sp>
        <p:nvSpPr>
          <p:cNvPr id="16" name="圓角矩形 15"/>
          <p:cNvSpPr/>
          <p:nvPr/>
        </p:nvSpPr>
        <p:spPr>
          <a:xfrm>
            <a:off x="717550" y="4438650"/>
            <a:ext cx="8335963" cy="1679575"/>
          </a:xfrm>
          <a:prstGeom prst="roundRect">
            <a:avLst/>
          </a:prstGeom>
          <a:ln w="19050">
            <a:solidFill>
              <a:srgbClr val="FF33CC"/>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2-1</a:t>
            </a:r>
          </a:p>
          <a:p>
            <a:pPr algn="ctr" eaLnBrk="1" hangingPunct="1">
              <a:defRPr/>
            </a:pPr>
            <a:r>
              <a:rPr lang="zh-TW" altLang="en-US" sz="3000" dirty="0">
                <a:latin typeface="微軟正黑體" panose="020B0604030504040204" pitchFamily="34" charset="-120"/>
                <a:ea typeface="微軟正黑體" panose="020B0604030504040204" pitchFamily="34" charset="-120"/>
              </a:rPr>
              <a:t>原依區域計畫法劃定之</a:t>
            </a:r>
            <a:r>
              <a:rPr lang="zh-TW" altLang="en-US" sz="3000" dirty="0">
                <a:solidFill>
                  <a:srgbClr val="FF0000"/>
                </a:solidFill>
                <a:latin typeface="微軟正黑體" panose="020B0604030504040204" pitchFamily="34" charset="-120"/>
                <a:ea typeface="微軟正黑體" panose="020B0604030504040204" pitchFamily="34" charset="-120"/>
              </a:rPr>
              <a:t>工業區、鄉村區及特定專用區</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具城鄉性質</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a:t>
            </a:r>
          </a:p>
        </p:txBody>
      </p:sp>
      <p:sp>
        <p:nvSpPr>
          <p:cNvPr id="17" name="圓角矩形 16"/>
          <p:cNvSpPr/>
          <p:nvPr/>
        </p:nvSpPr>
        <p:spPr>
          <a:xfrm>
            <a:off x="738188" y="6238875"/>
            <a:ext cx="8335962" cy="2160588"/>
          </a:xfrm>
          <a:prstGeom prst="roundRect">
            <a:avLst/>
          </a:prstGeom>
          <a:ln w="19050">
            <a:solidFill>
              <a:srgbClr val="CC3399"/>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2-2</a:t>
            </a:r>
          </a:p>
          <a:p>
            <a:pPr algn="ctr" eaLnBrk="1" hangingPunct="1">
              <a:defRPr/>
            </a:pPr>
            <a:r>
              <a:rPr lang="zh-TW" altLang="en-US" sz="3000" dirty="0">
                <a:latin typeface="微軟正黑體" panose="020B0604030504040204" pitchFamily="34" charset="-120"/>
                <a:ea typeface="微軟正黑體" panose="020B0604030504040204" pitchFamily="34" charset="-120"/>
              </a:rPr>
              <a:t>核發</a:t>
            </a:r>
            <a:r>
              <a:rPr lang="zh-TW" altLang="en-US" sz="3000" dirty="0">
                <a:solidFill>
                  <a:srgbClr val="FF0000"/>
                </a:solidFill>
                <a:latin typeface="微軟正黑體" panose="020B0604030504040204" pitchFamily="34" charset="-120"/>
                <a:ea typeface="微軟正黑體" panose="020B0604030504040204" pitchFamily="34" charset="-120"/>
              </a:rPr>
              <a:t>開發許可地區</a:t>
            </a:r>
            <a:r>
              <a:rPr lang="zh-TW" altLang="en-US" sz="3000" dirty="0">
                <a:latin typeface="微軟正黑體" panose="020B0604030504040204" pitchFamily="34" charset="-120"/>
                <a:ea typeface="微軟正黑體" panose="020B0604030504040204" pitchFamily="34" charset="-120"/>
              </a:rPr>
              <a:t>（除鄉村區屬農村社區土地重劃案件者、特定專用區屬水資源設施案件者外）。</a:t>
            </a:r>
          </a:p>
        </p:txBody>
      </p:sp>
      <p:sp>
        <p:nvSpPr>
          <p:cNvPr id="18" name="圓角矩形 17"/>
          <p:cNvSpPr/>
          <p:nvPr/>
        </p:nvSpPr>
        <p:spPr>
          <a:xfrm>
            <a:off x="671513" y="8542338"/>
            <a:ext cx="8335962" cy="2016125"/>
          </a:xfrm>
          <a:prstGeom prst="roundRect">
            <a:avLst/>
          </a:prstGeom>
          <a:ln w="19050">
            <a:solidFill>
              <a:srgbClr val="FF33CC"/>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2-3</a:t>
            </a:r>
          </a:p>
          <a:p>
            <a:pPr eaLnBrk="1" hangingPunct="1">
              <a:defRPr/>
            </a:pPr>
            <a:r>
              <a:rPr lang="zh-TW" altLang="en-US" sz="3000" dirty="0">
                <a:latin typeface="微軟正黑體" panose="020B0604030504040204" pitchFamily="34" charset="-120"/>
                <a:ea typeface="微軟正黑體" panose="020B0604030504040204" pitchFamily="34" charset="-120"/>
              </a:rPr>
              <a:t>經</a:t>
            </a:r>
            <a:r>
              <a:rPr lang="zh-TW" altLang="en-US" sz="3000" dirty="0">
                <a:solidFill>
                  <a:srgbClr val="FF0000"/>
                </a:solidFill>
                <a:latin typeface="微軟正黑體" panose="020B0604030504040204" pitchFamily="34" charset="-120"/>
                <a:ea typeface="微軟正黑體" panose="020B0604030504040204" pitchFamily="34" charset="-120"/>
              </a:rPr>
              <a:t>核定重大建設計畫</a:t>
            </a:r>
            <a:r>
              <a:rPr lang="zh-TW" altLang="en-US" sz="3000" dirty="0">
                <a:latin typeface="微軟正黑體" panose="020B0604030504040204" pitchFamily="34" charset="-120"/>
                <a:ea typeface="微軟正黑體" panose="020B0604030504040204" pitchFamily="34" charset="-120"/>
              </a:rPr>
              <a:t>及其必要範圍或城鄉發展需求地區，且有具體規劃內容或可行財務計畫者。</a:t>
            </a:r>
          </a:p>
        </p:txBody>
      </p:sp>
      <p:sp>
        <p:nvSpPr>
          <p:cNvPr id="21" name="圓角矩形 20"/>
          <p:cNvSpPr/>
          <p:nvPr/>
        </p:nvSpPr>
        <p:spPr>
          <a:xfrm>
            <a:off x="757238" y="10602913"/>
            <a:ext cx="8335962" cy="2195512"/>
          </a:xfrm>
          <a:prstGeom prst="roundRect">
            <a:avLst/>
          </a:prstGeom>
          <a:noFill/>
          <a:ln w="19050">
            <a:solidFill>
              <a:srgbClr val="FF33CC"/>
            </a:solidFill>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zh-TW" altLang="en-US" sz="3000" b="1" dirty="0">
                <a:latin typeface="微軟正黑體" panose="020B0604030504040204" pitchFamily="34" charset="-120"/>
                <a:ea typeface="微軟正黑體" panose="020B0604030504040204" pitchFamily="34" charset="-120"/>
              </a:rPr>
              <a:t>城</a:t>
            </a:r>
            <a:r>
              <a:rPr lang="en-US" altLang="zh-TW" sz="3000" b="1" dirty="0">
                <a:latin typeface="微軟正黑體" panose="020B0604030504040204" pitchFamily="34" charset="-120"/>
                <a:ea typeface="微軟正黑體" panose="020B0604030504040204" pitchFamily="34" charset="-120"/>
              </a:rPr>
              <a:t>3</a:t>
            </a:r>
          </a:p>
          <a:p>
            <a:pPr eaLnBrk="1" hangingPunct="1">
              <a:defRPr/>
            </a:pPr>
            <a:r>
              <a:rPr lang="zh-TW" altLang="en-US" sz="3000" dirty="0">
                <a:solidFill>
                  <a:srgbClr val="FF0000"/>
                </a:solidFill>
                <a:latin typeface="微軟正黑體" panose="020B0604030504040204" pitchFamily="34" charset="-120"/>
                <a:ea typeface="微軟正黑體" panose="020B0604030504040204" pitchFamily="34" charset="-120"/>
              </a:rPr>
              <a:t>原住民族土地</a:t>
            </a:r>
            <a:r>
              <a:rPr lang="zh-TW" altLang="en-US" sz="3000" dirty="0">
                <a:latin typeface="微軟正黑體" panose="020B0604030504040204" pitchFamily="34" charset="-120"/>
                <a:ea typeface="微軟正黑體" panose="020B0604030504040204" pitchFamily="34" charset="-120"/>
              </a:rPr>
              <a:t>範圍內原依區域計畫法劃定之</a:t>
            </a:r>
            <a:r>
              <a:rPr lang="zh-TW" altLang="en-US" sz="3000" dirty="0">
                <a:solidFill>
                  <a:srgbClr val="FF0000"/>
                </a:solidFill>
                <a:latin typeface="微軟正黑體" panose="020B0604030504040204" pitchFamily="34" charset="-120"/>
                <a:ea typeface="微軟正黑體" panose="020B0604030504040204" pitchFamily="34" charset="-120"/>
              </a:rPr>
              <a:t>鄉村區。</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05C7CD7F-35EB-4A05-AA76-64C288B24EF4}" type="slidenum">
              <a:rPr lang="en-US" altLang="zh-TW" sz="3200">
                <a:ea typeface="微軟正黑體" pitchFamily="34" charset="-120"/>
              </a:rPr>
              <a:pPr>
                <a:spcBef>
                  <a:spcPct val="0"/>
                </a:spcBef>
                <a:buFontTx/>
                <a:buNone/>
              </a:pPr>
              <a:t>39</a:t>
            </a:fld>
            <a:endParaRPr lang="en-US" altLang="zh-TW" sz="3200">
              <a:ea typeface="微軟正黑體" pitchFamily="34" charset="-120"/>
            </a:endParaRPr>
          </a:p>
        </p:txBody>
      </p:sp>
      <p:sp>
        <p:nvSpPr>
          <p:cNvPr id="57347" name="Text Box 10"/>
          <p:cNvSpPr txBox="1">
            <a:spLocks noChangeArrowheads="1"/>
          </p:cNvSpPr>
          <p:nvPr/>
        </p:nvSpPr>
        <p:spPr bwMode="auto">
          <a:xfrm>
            <a:off x="557213" y="2138363"/>
            <a:ext cx="1688782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kumimoji="1" sz="6400">
                <a:solidFill>
                  <a:schemeClr val="tx1"/>
                </a:solidFill>
                <a:latin typeface="Arial" pitchFamily="34" charset="0"/>
                <a:ea typeface="新細明體" pitchFamily="18" charset="-120"/>
              </a:defRPr>
            </a:lvl1pPr>
            <a:lvl2pPr marL="863600" indent="-742950">
              <a:spcBef>
                <a:spcPct val="20000"/>
              </a:spcBef>
              <a:buChar char="–"/>
              <a:defRPr kumimoji="1" sz="5600">
                <a:solidFill>
                  <a:schemeClr val="tx1"/>
                </a:solidFill>
                <a:latin typeface="Arial" pitchFamily="34" charset="0"/>
                <a:ea typeface="新細明體" pitchFamily="18" charset="-120"/>
              </a:defRPr>
            </a:lvl2pPr>
            <a:lvl3pPr marL="1039813" indent="-220663">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lvl="1" algn="just" eaLnBrk="1" hangingPunct="1">
              <a:spcBef>
                <a:spcPts val="1200"/>
              </a:spcBef>
              <a:buFont typeface="Wingdings" pitchFamily="2" charset="2"/>
              <a:buChar char="n"/>
            </a:pPr>
            <a:r>
              <a:rPr kumimoji="0" lang="zh-TW" altLang="en-US" sz="4000">
                <a:solidFill>
                  <a:srgbClr val="000000"/>
                </a:solidFill>
                <a:ea typeface="微軟正黑體" pitchFamily="34" charset="-120"/>
              </a:rPr>
              <a:t>以集約發展、成長管理為原則，創造寧適和諧之生活環境及有效率之生產環境，確保完整之配套公共設施。</a:t>
            </a:r>
            <a:endParaRPr kumimoji="0" lang="en-US" altLang="zh-TW" sz="4000">
              <a:solidFill>
                <a:srgbClr val="000000"/>
              </a:solidFill>
              <a:ea typeface="微軟正黑體" pitchFamily="34" charset="-120"/>
            </a:endParaRPr>
          </a:p>
        </p:txBody>
      </p:sp>
      <p:sp>
        <p:nvSpPr>
          <p:cNvPr id="18" name="手繪多邊形 17"/>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828675" y="3584575"/>
          <a:ext cx="16344900" cy="8656637"/>
        </p:xfrm>
        <a:graphic>
          <a:graphicData uri="http://schemas.openxmlformats.org/drawingml/2006/table">
            <a:tbl>
              <a:tblPr firstRow="1" bandRow="1">
                <a:tableStyleId>{5C22544A-7EE6-4342-B048-85BDC9FD1C3A}</a:tableStyleId>
              </a:tblPr>
              <a:tblGrid>
                <a:gridCol w="3423694"/>
                <a:gridCol w="12921206"/>
              </a:tblGrid>
              <a:tr h="701064">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城鄉發展地區</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指導事項</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1188763">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1</a:t>
                      </a:r>
                      <a:r>
                        <a:rPr lang="zh-TW" altLang="en-US" sz="3600" dirty="0">
                          <a:solidFill>
                            <a:schemeClr val="tx1"/>
                          </a:solidFill>
                          <a:latin typeface="微軟正黑體" panose="020B0604030504040204" pitchFamily="34" charset="-120"/>
                          <a:ea typeface="微軟正黑體" panose="020B0604030504040204" pitchFamily="34" charset="-120"/>
                        </a:rPr>
                        <a:t>類</a:t>
                      </a:r>
                      <a:endParaRPr lang="en-US" altLang="zh-TW" sz="3600" dirty="0">
                        <a:solidFill>
                          <a:schemeClr val="tx1"/>
                        </a:solidFill>
                        <a:latin typeface="微軟正黑體" panose="020B0604030504040204" pitchFamily="34" charset="-120"/>
                        <a:ea typeface="微軟正黑體" panose="020B0604030504040204" pitchFamily="34" charset="-120"/>
                      </a:endParaRP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indent="-571500" algn="l" defTabSz="914400" rtl="0" eaLnBrk="1" latinLnBrk="0" hangingPunct="1">
                        <a:buFont typeface="Wingdings" panose="05000000000000000000" pitchFamily="2" charset="2"/>
                        <a:buChar char="n"/>
                      </a:pP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本地區係實施都市計畫地區，依都市計畫法及其相關法規實施管制，並配合本計畫指導事項進行必要之檢討。</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83405">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2</a:t>
                      </a:r>
                      <a:r>
                        <a:rPr lang="zh-TW" altLang="en-US" sz="3600" dirty="0">
                          <a:solidFill>
                            <a:schemeClr val="tx1"/>
                          </a:solidFill>
                          <a:latin typeface="微軟正黑體" panose="020B0604030504040204" pitchFamily="34" charset="-120"/>
                          <a:ea typeface="微軟正黑體" panose="020B0604030504040204" pitchFamily="34" charset="-120"/>
                        </a:rPr>
                        <a:t>類之</a:t>
                      </a:r>
                      <a:r>
                        <a:rPr lang="en-US" altLang="zh-TW" sz="3600" dirty="0">
                          <a:solidFill>
                            <a:schemeClr val="tx1"/>
                          </a:solidFill>
                          <a:latin typeface="微軟正黑體" panose="020B0604030504040204" pitchFamily="34" charset="-120"/>
                          <a:ea typeface="微軟正黑體" panose="020B0604030504040204" pitchFamily="34" charset="-120"/>
                        </a:rPr>
                        <a:t>1</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為原依區域計畫法劃定之鄉村區、工業區及特定專用區，提供住宅、產業或特定活動之地區。</a:t>
                      </a:r>
                      <a:endParaRPr lang="en-US" altLang="zh-TW" sz="3600" kern="1200" dirty="0">
                        <a:solidFill>
                          <a:schemeClr val="tx1"/>
                        </a:solidFill>
                        <a:latin typeface="微軟正黑體" panose="020B0604030504040204" pitchFamily="34" charset="-120"/>
                        <a:ea typeface="微軟正黑體" panose="020B0604030504040204" pitchFamily="34" charset="-120"/>
                        <a:cs typeface="+mn-cs"/>
                      </a:endParaRP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既有</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特定專用區以提供其原申請事業項目有關使用</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、必要公共設施及緩衝空間為主。</a:t>
                      </a: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住商、工業、遊憩、一般性公共設施、基礎維生設施及古蹟等，得申請使用。</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83405">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2</a:t>
                      </a:r>
                      <a:r>
                        <a:rPr lang="zh-TW" altLang="en-US" sz="3600" dirty="0">
                          <a:solidFill>
                            <a:schemeClr val="tx1"/>
                          </a:solidFill>
                          <a:latin typeface="微軟正黑體" panose="020B0604030504040204" pitchFamily="34" charset="-120"/>
                          <a:ea typeface="微軟正黑體" panose="020B0604030504040204" pitchFamily="34" charset="-120"/>
                        </a:rPr>
                        <a:t>類之</a:t>
                      </a:r>
                      <a:r>
                        <a:rPr lang="en-US" altLang="zh-TW" sz="3600" dirty="0">
                          <a:solidFill>
                            <a:schemeClr val="tx1"/>
                          </a:solidFill>
                          <a:latin typeface="微軟正黑體" panose="020B0604030504040204" pitchFamily="34" charset="-120"/>
                          <a:ea typeface="微軟正黑體" panose="020B0604030504040204" pitchFamily="34" charset="-120"/>
                        </a:rPr>
                        <a:t>2</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原依區域計畫法核發開發許可之地區，依許可開發計畫實施管制。</a:t>
                      </a:r>
                      <a:endParaRPr lang="en-US" altLang="zh-TW" sz="3600" kern="1200" dirty="0">
                        <a:solidFill>
                          <a:schemeClr val="tx1"/>
                        </a:solidFill>
                        <a:latin typeface="微軟正黑體" panose="020B0604030504040204" pitchFamily="34" charset="-120"/>
                        <a:ea typeface="微軟正黑體" panose="020B0604030504040204" pitchFamily="34" charset="-120"/>
                        <a:cs typeface="+mn-cs"/>
                      </a:endParaRP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原依區域計畫法核發開發許可地區、原獎勵投資條例同意案件及前經行政院專案核定免徵得區域計畫擬定機關同意案件之後續變更計畫審查原則及程序，納入本法使用許可相關規定辦理。</a:t>
                      </a:r>
                    </a:p>
                  </a:txBody>
                  <a:tcPr marL="91437" marR="91437"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96C1144-3086-46A7-9075-826BE7886EBE}" type="slidenum">
              <a:rPr lang="en-US" altLang="zh-TW" sz="3200"/>
              <a:pPr>
                <a:spcBef>
                  <a:spcPct val="0"/>
                </a:spcBef>
                <a:buFontTx/>
                <a:buNone/>
              </a:pPr>
              <a:t>4</a:t>
            </a:fld>
            <a:endParaRPr lang="en-US" altLang="zh-TW" sz="3200"/>
          </a:p>
        </p:txBody>
      </p:sp>
      <p:sp>
        <p:nvSpPr>
          <p:cNvPr id="18435" name="投影片編號版面配置區 4"/>
          <p:cNvSpPr txBox="1">
            <a:spLocks noGrp="1"/>
          </p:cNvSpPr>
          <p:nvPr/>
        </p:nvSpPr>
        <p:spPr bwMode="auto">
          <a:xfrm>
            <a:off x="17068800" y="1305083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39" rIns="182520" bIns="91239"/>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64C0CB8B-4DA2-4005-A67C-E7B474C38A81}" type="slidenum">
              <a:rPr lang="en-US" altLang="zh-TW" sz="3200"/>
              <a:pPr algn="r" eaLnBrk="1" hangingPunct="1">
                <a:spcBef>
                  <a:spcPct val="0"/>
                </a:spcBef>
                <a:buFontTx/>
                <a:buNone/>
              </a:pPr>
              <a:t>4</a:t>
            </a:fld>
            <a:endParaRPr lang="en-US" altLang="zh-TW" sz="3200"/>
          </a:p>
        </p:txBody>
      </p:sp>
      <p:graphicFrame>
        <p:nvGraphicFramePr>
          <p:cNvPr id="88140" name="Group 76"/>
          <p:cNvGraphicFramePr>
            <a:graphicFrameLocks noGrp="1"/>
          </p:cNvGraphicFramePr>
          <p:nvPr>
            <p:ph idx="4294967295"/>
          </p:nvPr>
        </p:nvGraphicFramePr>
        <p:xfrm>
          <a:off x="501650" y="377825"/>
          <a:ext cx="17284700" cy="12847637"/>
        </p:xfrm>
        <a:graphic>
          <a:graphicData uri="http://schemas.openxmlformats.org/drawingml/2006/table">
            <a:tbl>
              <a:tblPr/>
              <a:tblGrid>
                <a:gridCol w="866774"/>
                <a:gridCol w="16417926"/>
              </a:tblGrid>
              <a:tr h="1870074">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第一章　總則</a:t>
                      </a:r>
                    </a:p>
                  </a:txBody>
                  <a:tcPr marL="182754" marR="182754" marT="91371" marB="91371" vert="eaVert" anchor="ctr" horzOverflow="overflow">
                    <a:lnL>
                      <a:noFill/>
                    </a:lnL>
                    <a:lnR>
                      <a:noFill/>
                    </a:lnR>
                    <a:lnT>
                      <a:noFill/>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a:noFill/>
                    </a:lnT>
                    <a:lnB w="12700" cap="flat" cmpd="sng" algn="ctr">
                      <a:solidFill>
                        <a:schemeClr val="bg2"/>
                      </a:solidFill>
                      <a:prstDash val="sysDash"/>
                      <a:round/>
                      <a:headEnd type="none" w="med" len="med"/>
                      <a:tailEnd type="none" w="med" len="med"/>
                    </a:lnB>
                    <a:lnTlToBr>
                      <a:noFill/>
                    </a:lnTlToBr>
                    <a:lnBlToTr>
                      <a:noFill/>
                    </a:lnBlToTr>
                    <a:noFill/>
                  </a:tcPr>
                </a:tc>
              </a:tr>
              <a:tr h="1758950">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第二章　種類與內容</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2057400">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第三章　擬訂、公告、變更及實施</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2379663">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第四章　國土功能分區之劃設及土地使用管制</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1584325">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第五章</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 國土復育</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1438275">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第六章</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罰則</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w="12700" cap="flat" cmpd="sng" algn="ctr">
                      <a:solidFill>
                        <a:schemeClr val="bg2"/>
                      </a:solidFill>
                      <a:prstDash val="sysDash"/>
                      <a:round/>
                      <a:headEnd type="none" w="med" len="med"/>
                      <a:tailEnd type="none" w="med" len="med"/>
                    </a:lnB>
                    <a:lnTlToBr>
                      <a:noFill/>
                    </a:lnTlToBr>
                    <a:lnBlToTr>
                      <a:noFill/>
                    </a:lnBlToTr>
                    <a:noFill/>
                  </a:tcPr>
                </a:tc>
              </a:tr>
              <a:tr h="1758950">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a:ln>
                            <a:noFill/>
                          </a:ln>
                          <a:solidFill>
                            <a:schemeClr val="tx1"/>
                          </a:solidFill>
                          <a:effectLst/>
                          <a:latin typeface="Arial" charset="0"/>
                          <a:ea typeface="全真粗黑體" pitchFamily="49" charset="-120"/>
                        </a:rPr>
                        <a:t>第七章　附則</a:t>
                      </a:r>
                    </a:p>
                  </a:txBody>
                  <a:tcPr marL="182754" marR="182754" marT="91371" marB="91371" vert="eaVert" anchor="ctr" horzOverflow="overflow">
                    <a:lnL>
                      <a:noFill/>
                    </a:lnL>
                    <a:lnR>
                      <a:noFill/>
                    </a:lnR>
                    <a:lnT w="12700" cap="flat" cmpd="sng" algn="ctr">
                      <a:solidFill>
                        <a:schemeClr val="bg2"/>
                      </a:solidFill>
                      <a:prstDash val="sysDash"/>
                      <a:round/>
                      <a:headEnd type="none" w="med" len="med"/>
                      <a:tailEnd type="none" w="med" len="med"/>
                    </a:lnT>
                    <a:lnB>
                      <a:noFill/>
                    </a:lnB>
                    <a:lnTlToBr>
                      <a:noFill/>
                    </a:lnTlToBr>
                    <a:lnBlToTr>
                      <a:noFill/>
                    </a:lnBlToTr>
                    <a:noFill/>
                  </a:tcPr>
                </a:tc>
                <a:tc>
                  <a:txBody>
                    <a:bodyPr/>
                    <a:lstStyle>
                      <a:lvl1pPr>
                        <a:spcBef>
                          <a:spcPct val="20000"/>
                        </a:spcBef>
                        <a:defRPr kumimoji="1" sz="5800">
                          <a:solidFill>
                            <a:schemeClr val="tx1"/>
                          </a:solidFill>
                          <a:latin typeface="Arial" charset="0"/>
                          <a:ea typeface="新細明體" charset="-120"/>
                        </a:defRPr>
                      </a:lvl1pPr>
                      <a:lvl2pPr marL="742950" indent="-285750">
                        <a:spcBef>
                          <a:spcPct val="20000"/>
                        </a:spcBef>
                        <a:defRPr kumimoji="1" sz="5000">
                          <a:solidFill>
                            <a:schemeClr val="tx1"/>
                          </a:solidFill>
                          <a:latin typeface="Arial" charset="0"/>
                          <a:ea typeface="新細明體" charset="-120"/>
                        </a:defRPr>
                      </a:lvl2pPr>
                      <a:lvl3pPr marL="1143000" indent="-228600">
                        <a:spcBef>
                          <a:spcPct val="20000"/>
                        </a:spcBef>
                        <a:defRPr kumimoji="1" sz="4400">
                          <a:solidFill>
                            <a:schemeClr val="tx1"/>
                          </a:solidFill>
                          <a:latin typeface="Arial" charset="0"/>
                          <a:ea typeface="新細明體" charset="-120"/>
                        </a:defRPr>
                      </a:lvl3pPr>
                      <a:lvl4pPr marL="1600200" indent="-228600">
                        <a:spcBef>
                          <a:spcPct val="20000"/>
                        </a:spcBef>
                        <a:defRPr kumimoji="1" sz="3600">
                          <a:solidFill>
                            <a:schemeClr val="tx1"/>
                          </a:solidFill>
                          <a:latin typeface="Arial" charset="0"/>
                          <a:ea typeface="新細明體" charset="-120"/>
                        </a:defRPr>
                      </a:lvl4pPr>
                      <a:lvl5pPr marL="2057400" indent="-228600">
                        <a:spcBef>
                          <a:spcPct val="20000"/>
                        </a:spcBef>
                        <a:defRPr kumimoji="1" sz="3600">
                          <a:solidFill>
                            <a:schemeClr val="tx1"/>
                          </a:solidFill>
                          <a:latin typeface="Arial" charset="0"/>
                          <a:ea typeface="新細明體" charset="-120"/>
                        </a:defRPr>
                      </a:lvl5pPr>
                      <a:lvl6pPr marL="2514600" indent="-228600" fontAlgn="base">
                        <a:spcBef>
                          <a:spcPct val="20000"/>
                        </a:spcBef>
                        <a:spcAft>
                          <a:spcPct val="0"/>
                        </a:spcAft>
                        <a:defRPr kumimoji="1" sz="3600">
                          <a:solidFill>
                            <a:schemeClr val="tx1"/>
                          </a:solidFill>
                          <a:latin typeface="Arial" charset="0"/>
                          <a:ea typeface="新細明體" charset="-120"/>
                        </a:defRPr>
                      </a:lvl6pPr>
                      <a:lvl7pPr marL="2971800" indent="-228600" fontAlgn="base">
                        <a:spcBef>
                          <a:spcPct val="20000"/>
                        </a:spcBef>
                        <a:spcAft>
                          <a:spcPct val="0"/>
                        </a:spcAft>
                        <a:defRPr kumimoji="1" sz="3600">
                          <a:solidFill>
                            <a:schemeClr val="tx1"/>
                          </a:solidFill>
                          <a:latin typeface="Arial" charset="0"/>
                          <a:ea typeface="新細明體" charset="-120"/>
                        </a:defRPr>
                      </a:lvl7pPr>
                      <a:lvl8pPr marL="3429000" indent="-228600" fontAlgn="base">
                        <a:spcBef>
                          <a:spcPct val="20000"/>
                        </a:spcBef>
                        <a:spcAft>
                          <a:spcPct val="0"/>
                        </a:spcAft>
                        <a:defRPr kumimoji="1" sz="3600">
                          <a:solidFill>
                            <a:schemeClr val="tx1"/>
                          </a:solidFill>
                          <a:latin typeface="Arial" charset="0"/>
                          <a:ea typeface="新細明體" charset="-120"/>
                        </a:defRPr>
                      </a:lvl8pPr>
                      <a:lvl9pPr marL="3886200" indent="-228600" fontAlgn="base">
                        <a:spcBef>
                          <a:spcPct val="20000"/>
                        </a:spcBef>
                        <a:spcAft>
                          <a:spcPct val="0"/>
                        </a:spcAft>
                        <a:defRPr kumimoji="1" sz="3600">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5200" b="0" i="0" u="none" strike="noStrike" cap="none" normalizeH="0" baseline="0" dirty="0">
                        <a:ln>
                          <a:noFill/>
                        </a:ln>
                        <a:solidFill>
                          <a:schemeClr val="tx1"/>
                        </a:solidFill>
                        <a:effectLst/>
                        <a:latin typeface="Arial" charset="0"/>
                        <a:ea typeface="全真粗黑體" pitchFamily="49" charset="-120"/>
                      </a:endParaRPr>
                    </a:p>
                  </a:txBody>
                  <a:tcPr marL="182754" marR="182754" marT="91371" marB="91371" horzOverflow="overflow">
                    <a:lnL>
                      <a:noFill/>
                    </a:lnL>
                    <a:lnR>
                      <a:noFill/>
                    </a:lnR>
                    <a:lnT w="12700" cap="flat" cmpd="sng" algn="ctr">
                      <a:solidFill>
                        <a:schemeClr val="bg2"/>
                      </a:solidFill>
                      <a:prstDash val="sysDash"/>
                      <a:round/>
                      <a:headEnd type="none" w="med" len="med"/>
                      <a:tailEnd type="none" w="med" len="med"/>
                    </a:lnT>
                    <a:lnB>
                      <a:noFill/>
                    </a:lnB>
                    <a:lnTlToBr>
                      <a:noFill/>
                    </a:lnTlToBr>
                    <a:lnBlToTr>
                      <a:noFill/>
                    </a:lnBlToTr>
                    <a:noFill/>
                  </a:tcPr>
                </a:tc>
              </a:tr>
            </a:tbl>
          </a:graphicData>
        </a:graphic>
      </p:graphicFrame>
      <p:sp>
        <p:nvSpPr>
          <p:cNvPr id="18457" name="Text Box 129"/>
          <p:cNvSpPr txBox="1">
            <a:spLocks noChangeArrowheads="1"/>
          </p:cNvSpPr>
          <p:nvPr/>
        </p:nvSpPr>
        <p:spPr bwMode="auto">
          <a:xfrm>
            <a:off x="1511300" y="666750"/>
            <a:ext cx="2159000"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立法目的</a:t>
            </a:r>
          </a:p>
          <a:p>
            <a:pPr algn="ctr" eaLnBrk="1" hangingPunct="1">
              <a:spcBef>
                <a:spcPct val="0"/>
              </a:spcBef>
              <a:buFontTx/>
              <a:buNone/>
            </a:pPr>
            <a:r>
              <a:rPr lang="en-US" altLang="zh-TW" sz="2800">
                <a:ea typeface="全真粗黑體" pitchFamily="49" charset="-120"/>
              </a:rPr>
              <a:t>(1)</a:t>
            </a:r>
          </a:p>
        </p:txBody>
      </p:sp>
      <p:sp>
        <p:nvSpPr>
          <p:cNvPr id="18458" name="Text Box 130"/>
          <p:cNvSpPr txBox="1">
            <a:spLocks noChangeArrowheads="1"/>
          </p:cNvSpPr>
          <p:nvPr/>
        </p:nvSpPr>
        <p:spPr bwMode="auto">
          <a:xfrm>
            <a:off x="3813175" y="666750"/>
            <a:ext cx="2160588"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主管機關</a:t>
            </a:r>
          </a:p>
          <a:p>
            <a:pPr algn="ctr" eaLnBrk="1" hangingPunct="1">
              <a:spcBef>
                <a:spcPct val="0"/>
              </a:spcBef>
              <a:buFontTx/>
              <a:buNone/>
            </a:pPr>
            <a:r>
              <a:rPr lang="en-US" altLang="zh-TW" sz="2800">
                <a:ea typeface="全真粗黑體" pitchFamily="49" charset="-120"/>
              </a:rPr>
              <a:t>(2)</a:t>
            </a:r>
          </a:p>
        </p:txBody>
      </p:sp>
      <p:sp>
        <p:nvSpPr>
          <p:cNvPr id="18459" name="Text Box 131"/>
          <p:cNvSpPr txBox="1">
            <a:spLocks noChangeArrowheads="1"/>
          </p:cNvSpPr>
          <p:nvPr/>
        </p:nvSpPr>
        <p:spPr bwMode="auto">
          <a:xfrm>
            <a:off x="6119813" y="666750"/>
            <a:ext cx="2159000"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用語定義</a:t>
            </a:r>
          </a:p>
          <a:p>
            <a:pPr algn="ctr" eaLnBrk="1" hangingPunct="1">
              <a:spcBef>
                <a:spcPct val="0"/>
              </a:spcBef>
              <a:buFontTx/>
              <a:buNone/>
            </a:pPr>
            <a:r>
              <a:rPr lang="en-US" altLang="zh-TW" sz="2800">
                <a:ea typeface="全真粗黑體" pitchFamily="49" charset="-120"/>
              </a:rPr>
              <a:t>(3)</a:t>
            </a:r>
          </a:p>
        </p:txBody>
      </p:sp>
      <p:sp>
        <p:nvSpPr>
          <p:cNvPr id="18460" name="Text Box 132"/>
          <p:cNvSpPr txBox="1">
            <a:spLocks noChangeArrowheads="1"/>
          </p:cNvSpPr>
          <p:nvPr/>
        </p:nvSpPr>
        <p:spPr bwMode="auto">
          <a:xfrm>
            <a:off x="8424863" y="666750"/>
            <a:ext cx="2159000" cy="1438275"/>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中央</a:t>
            </a:r>
            <a:r>
              <a:rPr lang="en-US" altLang="zh-TW" sz="2800">
                <a:ea typeface="全真粗黑體" pitchFamily="49" charset="-120"/>
              </a:rPr>
              <a:t>/</a:t>
            </a:r>
            <a:r>
              <a:rPr lang="zh-TW" altLang="en-US" sz="2800">
                <a:ea typeface="全真粗黑體" pitchFamily="49" charset="-120"/>
              </a:rPr>
              <a:t>地方分工</a:t>
            </a:r>
            <a:r>
              <a:rPr lang="en-US" altLang="zh-TW" sz="2800">
                <a:ea typeface="全真粗黑體" pitchFamily="49" charset="-120"/>
              </a:rPr>
              <a:t>(4)</a:t>
            </a:r>
          </a:p>
        </p:txBody>
      </p:sp>
      <p:sp>
        <p:nvSpPr>
          <p:cNvPr id="18461" name="Text Box 133"/>
          <p:cNvSpPr txBox="1">
            <a:spLocks noChangeArrowheads="1"/>
          </p:cNvSpPr>
          <p:nvPr/>
        </p:nvSpPr>
        <p:spPr bwMode="auto">
          <a:xfrm>
            <a:off x="13031788" y="666750"/>
            <a:ext cx="2160587" cy="14382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國土規劃基本原則</a:t>
            </a:r>
            <a:r>
              <a:rPr lang="en-US" altLang="zh-TW" sz="2800">
                <a:ea typeface="全真粗黑體" pitchFamily="49" charset="-120"/>
              </a:rPr>
              <a:t>(6)</a:t>
            </a:r>
          </a:p>
        </p:txBody>
      </p:sp>
      <p:sp>
        <p:nvSpPr>
          <p:cNvPr id="18462" name="Text Box 134"/>
          <p:cNvSpPr txBox="1">
            <a:spLocks noChangeArrowheads="1"/>
          </p:cNvSpPr>
          <p:nvPr/>
        </p:nvSpPr>
        <p:spPr bwMode="auto">
          <a:xfrm>
            <a:off x="15338425" y="666750"/>
            <a:ext cx="2159000" cy="1438275"/>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審議機制</a:t>
            </a:r>
            <a:r>
              <a:rPr lang="en-US" altLang="zh-TW" sz="2800">
                <a:ea typeface="全真粗黑體" pitchFamily="49" charset="-120"/>
              </a:rPr>
              <a:t>(7)</a:t>
            </a:r>
          </a:p>
        </p:txBody>
      </p:sp>
      <p:sp>
        <p:nvSpPr>
          <p:cNvPr id="18463" name="Text Box 135"/>
          <p:cNvSpPr txBox="1">
            <a:spLocks noChangeArrowheads="1"/>
          </p:cNvSpPr>
          <p:nvPr/>
        </p:nvSpPr>
        <p:spPr bwMode="auto">
          <a:xfrm>
            <a:off x="5976938" y="2393950"/>
            <a:ext cx="3295650" cy="13620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國土計畫種類</a:t>
            </a:r>
          </a:p>
          <a:p>
            <a:pPr algn="ctr" eaLnBrk="1" hangingPunct="1">
              <a:spcBef>
                <a:spcPct val="0"/>
              </a:spcBef>
              <a:buFontTx/>
              <a:buNone/>
            </a:pPr>
            <a:r>
              <a:rPr lang="en-US" altLang="zh-TW" sz="2800">
                <a:ea typeface="全真粗黑體" pitchFamily="49" charset="-120"/>
              </a:rPr>
              <a:t>(8)</a:t>
            </a:r>
          </a:p>
        </p:txBody>
      </p:sp>
      <p:sp>
        <p:nvSpPr>
          <p:cNvPr id="18464" name="Text Box 136"/>
          <p:cNvSpPr txBox="1">
            <a:spLocks noChangeArrowheads="1"/>
          </p:cNvSpPr>
          <p:nvPr/>
        </p:nvSpPr>
        <p:spPr bwMode="auto">
          <a:xfrm>
            <a:off x="9593263" y="2393950"/>
            <a:ext cx="3295650" cy="136207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國土計畫載明事項</a:t>
            </a:r>
          </a:p>
          <a:p>
            <a:pPr algn="ctr" eaLnBrk="1" hangingPunct="1">
              <a:spcBef>
                <a:spcPct val="0"/>
              </a:spcBef>
              <a:buFontTx/>
              <a:buNone/>
            </a:pPr>
            <a:r>
              <a:rPr lang="en-US" altLang="zh-TW" sz="2800">
                <a:ea typeface="全真粗黑體" pitchFamily="49" charset="-120"/>
              </a:rPr>
              <a:t>(9)(10)</a:t>
            </a:r>
          </a:p>
        </p:txBody>
      </p:sp>
      <p:sp>
        <p:nvSpPr>
          <p:cNvPr id="18465" name="Text Box 141"/>
          <p:cNvSpPr txBox="1">
            <a:spLocks noChangeArrowheads="1"/>
          </p:cNvSpPr>
          <p:nvPr/>
        </p:nvSpPr>
        <p:spPr bwMode="auto">
          <a:xfrm>
            <a:off x="1511300" y="4152900"/>
            <a:ext cx="1870075" cy="17272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擬定審議核定機關</a:t>
            </a:r>
          </a:p>
          <a:p>
            <a:pPr algn="ctr" eaLnBrk="1" hangingPunct="1">
              <a:spcBef>
                <a:spcPct val="0"/>
              </a:spcBef>
              <a:buFontTx/>
              <a:buNone/>
            </a:pPr>
            <a:r>
              <a:rPr kumimoji="0" lang="en-US" altLang="zh-TW" sz="2800">
                <a:ea typeface="全真粗黑體" pitchFamily="49" charset="-120"/>
              </a:rPr>
              <a:t>(11)</a:t>
            </a:r>
          </a:p>
        </p:txBody>
      </p:sp>
      <p:sp>
        <p:nvSpPr>
          <p:cNvPr id="18466" name="Text Box 142"/>
          <p:cNvSpPr txBox="1">
            <a:spLocks noChangeArrowheads="1"/>
          </p:cNvSpPr>
          <p:nvPr/>
        </p:nvSpPr>
        <p:spPr bwMode="auto">
          <a:xfrm>
            <a:off x="3527425" y="4152900"/>
            <a:ext cx="1871663"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民</a:t>
            </a:r>
            <a:r>
              <a:rPr lang="zh-TW" altLang="en-US" sz="2800">
                <a:ea typeface="全真粗黑體" pitchFamily="49" charset="-120"/>
              </a:rPr>
              <a:t>眾參與 </a:t>
            </a:r>
            <a:r>
              <a:rPr lang="en-US" altLang="zh-TW" sz="2800">
                <a:ea typeface="全真粗黑體" pitchFamily="49" charset="-120"/>
              </a:rPr>
              <a:t>(12)(13)</a:t>
            </a:r>
          </a:p>
        </p:txBody>
      </p:sp>
      <p:sp>
        <p:nvSpPr>
          <p:cNvPr id="18467" name="Text Box 143"/>
          <p:cNvSpPr txBox="1">
            <a:spLocks noChangeArrowheads="1"/>
          </p:cNvSpPr>
          <p:nvPr/>
        </p:nvSpPr>
        <p:spPr bwMode="auto">
          <a:xfrm>
            <a:off x="5545138" y="415290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復議</a:t>
            </a:r>
            <a:r>
              <a:rPr lang="en-US" altLang="zh-TW" sz="2800">
                <a:ea typeface="全真粗黑體" pitchFamily="49" charset="-120"/>
              </a:rPr>
              <a:t>(14)</a:t>
            </a:r>
          </a:p>
        </p:txBody>
      </p:sp>
      <p:sp>
        <p:nvSpPr>
          <p:cNvPr id="18468" name="Text Box 144"/>
          <p:cNvSpPr txBox="1">
            <a:spLocks noChangeArrowheads="1"/>
          </p:cNvSpPr>
          <p:nvPr/>
        </p:nvSpPr>
        <p:spPr bwMode="auto">
          <a:xfrm>
            <a:off x="7561263" y="415290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通盤檢討</a:t>
            </a:r>
            <a:r>
              <a:rPr lang="en-US" altLang="zh-TW" sz="2800">
                <a:ea typeface="全真粗黑體" pitchFamily="49" charset="-120"/>
              </a:rPr>
              <a:t>/</a:t>
            </a:r>
            <a:r>
              <a:rPr lang="zh-TW" altLang="en-US" sz="2800">
                <a:ea typeface="全真粗黑體" pitchFamily="49" charset="-120"/>
              </a:rPr>
              <a:t>適時檢討</a:t>
            </a:r>
            <a:r>
              <a:rPr lang="en-US" altLang="zh-TW" sz="2800">
                <a:ea typeface="全真粗黑體" pitchFamily="49" charset="-120"/>
              </a:rPr>
              <a:t>(15)</a:t>
            </a:r>
          </a:p>
        </p:txBody>
      </p:sp>
      <p:sp>
        <p:nvSpPr>
          <p:cNvPr id="18469" name="Text Box 145"/>
          <p:cNvSpPr txBox="1">
            <a:spLocks noChangeArrowheads="1"/>
          </p:cNvSpPr>
          <p:nvPr/>
        </p:nvSpPr>
        <p:spPr bwMode="auto">
          <a:xfrm>
            <a:off x="9577388" y="415290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指導都市計畫</a:t>
            </a:r>
            <a:r>
              <a:rPr kumimoji="0" lang="en-US" altLang="zh-TW" sz="2800">
                <a:ea typeface="全真粗黑體" pitchFamily="49" charset="-120"/>
              </a:rPr>
              <a:t>(16)</a:t>
            </a:r>
            <a:endParaRPr lang="en-US" altLang="zh-TW" sz="2800">
              <a:ea typeface="全真粗黑體" pitchFamily="49" charset="-120"/>
            </a:endParaRPr>
          </a:p>
        </p:txBody>
      </p:sp>
      <p:sp>
        <p:nvSpPr>
          <p:cNvPr id="18470" name="Text Box 146"/>
          <p:cNvSpPr txBox="1">
            <a:spLocks noChangeArrowheads="1"/>
          </p:cNvSpPr>
          <p:nvPr/>
        </p:nvSpPr>
        <p:spPr bwMode="auto">
          <a:xfrm>
            <a:off x="11593513" y="4146550"/>
            <a:ext cx="1870075"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協調部門計畫</a:t>
            </a:r>
            <a:r>
              <a:rPr lang="en-US" altLang="zh-TW" sz="2800">
                <a:ea typeface="全真粗黑體" pitchFamily="49" charset="-120"/>
              </a:rPr>
              <a:t>(17)</a:t>
            </a:r>
          </a:p>
        </p:txBody>
      </p:sp>
      <p:sp>
        <p:nvSpPr>
          <p:cNvPr id="18471" name="Text Box 151"/>
          <p:cNvSpPr txBox="1">
            <a:spLocks noChangeArrowheads="1"/>
          </p:cNvSpPr>
          <p:nvPr/>
        </p:nvSpPr>
        <p:spPr bwMode="auto">
          <a:xfrm>
            <a:off x="13609638" y="4127500"/>
            <a:ext cx="1871662" cy="17272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調查</a:t>
            </a:r>
            <a:r>
              <a:rPr kumimoji="0" lang="en-US" altLang="zh-TW" sz="2800">
                <a:ea typeface="全真粗黑體" pitchFamily="49" charset="-120"/>
              </a:rPr>
              <a:t>/</a:t>
            </a:r>
            <a:r>
              <a:rPr kumimoji="0" lang="zh-TW" altLang="en-US" sz="2800">
                <a:ea typeface="全真粗黑體" pitchFamily="49" charset="-120"/>
              </a:rPr>
              <a:t>勘測</a:t>
            </a:r>
            <a:r>
              <a:rPr kumimoji="0" lang="en-US" altLang="zh-TW" sz="2800">
                <a:ea typeface="全真粗黑體" pitchFamily="49" charset="-120"/>
              </a:rPr>
              <a:t>(18)</a:t>
            </a:r>
            <a:endParaRPr lang="en-US" altLang="zh-TW" sz="2800">
              <a:ea typeface="全真粗黑體" pitchFamily="49" charset="-120"/>
            </a:endParaRPr>
          </a:p>
        </p:txBody>
      </p:sp>
      <p:sp>
        <p:nvSpPr>
          <p:cNvPr id="18472" name="Text Box 152"/>
          <p:cNvSpPr txBox="1">
            <a:spLocks noChangeArrowheads="1"/>
          </p:cNvSpPr>
          <p:nvPr/>
        </p:nvSpPr>
        <p:spPr bwMode="auto">
          <a:xfrm>
            <a:off x="15627350" y="4121150"/>
            <a:ext cx="1870075" cy="17272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國土規劃資訊系統</a:t>
            </a:r>
            <a:r>
              <a:rPr lang="en-US" altLang="zh-TW" sz="2800">
                <a:ea typeface="全真粗黑體" pitchFamily="49" charset="-120"/>
              </a:rPr>
              <a:t>/</a:t>
            </a:r>
            <a:r>
              <a:rPr lang="zh-TW" altLang="en-US" sz="2800">
                <a:ea typeface="全真粗黑體" pitchFamily="49" charset="-120"/>
              </a:rPr>
              <a:t>監測</a:t>
            </a:r>
            <a:r>
              <a:rPr lang="en-US" altLang="zh-TW" sz="2800">
                <a:ea typeface="全真粗黑體" pitchFamily="49" charset="-120"/>
              </a:rPr>
              <a:t>(19)</a:t>
            </a:r>
          </a:p>
        </p:txBody>
      </p:sp>
      <p:sp>
        <p:nvSpPr>
          <p:cNvPr id="18473" name="Text Box 153"/>
          <p:cNvSpPr txBox="1">
            <a:spLocks noChangeArrowheads="1"/>
          </p:cNvSpPr>
          <p:nvPr/>
        </p:nvSpPr>
        <p:spPr bwMode="auto">
          <a:xfrm>
            <a:off x="1368425" y="6315075"/>
            <a:ext cx="1584325"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國土功能分區劃設原則</a:t>
            </a:r>
            <a:r>
              <a:rPr lang="en-US" altLang="zh-TW" sz="2800">
                <a:ea typeface="全真粗黑體" pitchFamily="49" charset="-120"/>
              </a:rPr>
              <a:t>(20)</a:t>
            </a:r>
          </a:p>
        </p:txBody>
      </p:sp>
      <p:sp>
        <p:nvSpPr>
          <p:cNvPr id="18474" name="Text Box 154"/>
          <p:cNvSpPr txBox="1">
            <a:spLocks noChangeArrowheads="1"/>
          </p:cNvSpPr>
          <p:nvPr/>
        </p:nvSpPr>
        <p:spPr bwMode="auto">
          <a:xfrm>
            <a:off x="3095625" y="6315075"/>
            <a:ext cx="1874838"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國土功能分區使用管制</a:t>
            </a:r>
            <a:r>
              <a:rPr kumimoji="0" lang="en-US" altLang="zh-TW" sz="2800">
                <a:ea typeface="全真粗黑體" pitchFamily="49" charset="-120"/>
              </a:rPr>
              <a:t>(21)(23)</a:t>
            </a:r>
            <a:endParaRPr lang="en-US" altLang="zh-TW" sz="2800">
              <a:ea typeface="全真粗黑體" pitchFamily="49" charset="-120"/>
            </a:endParaRPr>
          </a:p>
        </p:txBody>
      </p:sp>
      <p:sp>
        <p:nvSpPr>
          <p:cNvPr id="18475" name="Text Box 155"/>
          <p:cNvSpPr txBox="1">
            <a:spLocks noChangeArrowheads="1"/>
          </p:cNvSpPr>
          <p:nvPr/>
        </p:nvSpPr>
        <p:spPr bwMode="auto">
          <a:xfrm>
            <a:off x="5113338" y="6315075"/>
            <a:ext cx="1584325"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國土功能分區圖</a:t>
            </a:r>
            <a:r>
              <a:rPr lang="en-US" altLang="zh-TW" sz="2800">
                <a:ea typeface="全真粗黑體" pitchFamily="49" charset="-120"/>
              </a:rPr>
              <a:t>(22)</a:t>
            </a:r>
          </a:p>
        </p:txBody>
      </p:sp>
      <p:sp>
        <p:nvSpPr>
          <p:cNvPr id="18476" name="Text Box 156"/>
          <p:cNvSpPr txBox="1">
            <a:spLocks noChangeArrowheads="1"/>
          </p:cNvSpPr>
          <p:nvPr/>
        </p:nvSpPr>
        <p:spPr bwMode="auto">
          <a:xfrm>
            <a:off x="6840538" y="6315075"/>
            <a:ext cx="1584325"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使用許可申請條件 </a:t>
            </a:r>
            <a:r>
              <a:rPr kumimoji="0" lang="en-US" altLang="zh-TW" sz="2800">
                <a:ea typeface="全真粗黑體" pitchFamily="49" charset="-120"/>
              </a:rPr>
              <a:t>(24)</a:t>
            </a:r>
          </a:p>
        </p:txBody>
      </p:sp>
      <p:sp>
        <p:nvSpPr>
          <p:cNvPr id="18477" name="Text Box 157"/>
          <p:cNvSpPr txBox="1">
            <a:spLocks noChangeArrowheads="1"/>
          </p:cNvSpPr>
          <p:nvPr/>
        </p:nvSpPr>
        <p:spPr bwMode="auto">
          <a:xfrm>
            <a:off x="8567738" y="6315075"/>
            <a:ext cx="1587500"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使用許可民眾參與</a:t>
            </a:r>
            <a:r>
              <a:rPr lang="en-US" altLang="zh-TW" sz="2800">
                <a:ea typeface="全真粗黑體" pitchFamily="49" charset="-120"/>
              </a:rPr>
              <a:t>(25)(27)</a:t>
            </a:r>
          </a:p>
        </p:txBody>
      </p:sp>
      <p:sp>
        <p:nvSpPr>
          <p:cNvPr id="18478" name="Text Box 158"/>
          <p:cNvSpPr txBox="1">
            <a:spLocks noChangeArrowheads="1"/>
          </p:cNvSpPr>
          <p:nvPr/>
        </p:nvSpPr>
        <p:spPr bwMode="auto">
          <a:xfrm>
            <a:off x="10298113" y="6308725"/>
            <a:ext cx="1727200" cy="1985963"/>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影響費</a:t>
            </a:r>
            <a:r>
              <a:rPr lang="en-US" altLang="zh-TW" sz="2800">
                <a:ea typeface="全真粗黑體" pitchFamily="49" charset="-120"/>
              </a:rPr>
              <a:t>/</a:t>
            </a:r>
            <a:r>
              <a:rPr lang="zh-TW" altLang="en-US" sz="2800">
                <a:ea typeface="全真粗黑體" pitchFamily="49" charset="-120"/>
              </a:rPr>
              <a:t>國土保育費</a:t>
            </a:r>
            <a:r>
              <a:rPr lang="en-US" altLang="zh-TW" sz="2800">
                <a:ea typeface="全真粗黑體" pitchFamily="49" charset="-120"/>
              </a:rPr>
              <a:t>(28)</a:t>
            </a:r>
          </a:p>
        </p:txBody>
      </p:sp>
      <p:sp>
        <p:nvSpPr>
          <p:cNvPr id="18479" name="Text Box 159"/>
          <p:cNvSpPr txBox="1">
            <a:spLocks noChangeArrowheads="1"/>
          </p:cNvSpPr>
          <p:nvPr/>
        </p:nvSpPr>
        <p:spPr bwMode="auto">
          <a:xfrm>
            <a:off x="12171363" y="6289675"/>
            <a:ext cx="1871662" cy="1985963"/>
          </a:xfrm>
          <a:prstGeom prst="rect">
            <a:avLst/>
          </a:prstGeom>
          <a:solidFill>
            <a:schemeClr val="bg1">
              <a:alpha val="50195"/>
            </a:schemeClr>
          </a:solidFill>
          <a:ln w="9525">
            <a:solidFill>
              <a:schemeClr val="bg2"/>
            </a:solidFill>
            <a:miter lim="800000"/>
            <a:headEnd/>
            <a:tailEnd/>
          </a:ln>
        </p:spPr>
        <p:txBody>
          <a:bodyPr lIns="35932" tIns="91249" rIns="35932"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使用許可相關規定</a:t>
            </a:r>
          </a:p>
          <a:p>
            <a:pPr algn="ctr" eaLnBrk="1" hangingPunct="1">
              <a:spcBef>
                <a:spcPct val="0"/>
              </a:spcBef>
              <a:buFontTx/>
              <a:buNone/>
            </a:pPr>
            <a:r>
              <a:rPr kumimoji="0" lang="en-US" altLang="zh-TW" sz="2800">
                <a:ea typeface="全真粗黑體" pitchFamily="49" charset="-120"/>
              </a:rPr>
              <a:t>(26)</a:t>
            </a:r>
          </a:p>
          <a:p>
            <a:pPr algn="ctr" eaLnBrk="1" hangingPunct="1">
              <a:spcBef>
                <a:spcPct val="0"/>
              </a:spcBef>
              <a:buFontTx/>
              <a:buNone/>
            </a:pPr>
            <a:r>
              <a:rPr kumimoji="0" lang="en-US" altLang="zh-TW" sz="2800">
                <a:ea typeface="全真粗黑體" pitchFamily="49" charset="-120"/>
              </a:rPr>
              <a:t>(29)(30)(31)</a:t>
            </a:r>
            <a:endParaRPr lang="en-US" altLang="zh-TW" sz="2800">
              <a:ea typeface="全真粗黑體" pitchFamily="49" charset="-120"/>
            </a:endParaRPr>
          </a:p>
        </p:txBody>
      </p:sp>
      <p:sp>
        <p:nvSpPr>
          <p:cNvPr id="18480" name="Text Box 160"/>
          <p:cNvSpPr txBox="1">
            <a:spLocks noChangeArrowheads="1"/>
          </p:cNvSpPr>
          <p:nvPr/>
        </p:nvSpPr>
        <p:spPr bwMode="auto">
          <a:xfrm>
            <a:off x="14189075" y="6283325"/>
            <a:ext cx="1870075" cy="1985963"/>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補償或徵收</a:t>
            </a:r>
            <a:r>
              <a:rPr kumimoji="0" lang="en-US" altLang="zh-TW" sz="2800">
                <a:ea typeface="全真粗黑體" pitchFamily="49" charset="-120"/>
              </a:rPr>
              <a:t>(32)(33)</a:t>
            </a:r>
          </a:p>
        </p:txBody>
      </p:sp>
      <p:sp>
        <p:nvSpPr>
          <p:cNvPr id="18481" name="Text Box 161"/>
          <p:cNvSpPr txBox="1">
            <a:spLocks noChangeArrowheads="1"/>
          </p:cNvSpPr>
          <p:nvPr/>
        </p:nvSpPr>
        <p:spPr bwMode="auto">
          <a:xfrm>
            <a:off x="5688013" y="10174288"/>
            <a:ext cx="2768600" cy="114935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罰鍰</a:t>
            </a:r>
          </a:p>
          <a:p>
            <a:pPr algn="ctr" eaLnBrk="1" hangingPunct="1">
              <a:spcBef>
                <a:spcPct val="0"/>
              </a:spcBef>
              <a:buFontTx/>
              <a:buNone/>
            </a:pPr>
            <a:r>
              <a:rPr lang="en-US" altLang="zh-TW" sz="2800">
                <a:ea typeface="全真粗黑體" pitchFamily="49" charset="-120"/>
              </a:rPr>
              <a:t>(38)</a:t>
            </a:r>
          </a:p>
        </p:txBody>
      </p:sp>
      <p:sp>
        <p:nvSpPr>
          <p:cNvPr id="18482" name="Text Box 162"/>
          <p:cNvSpPr txBox="1">
            <a:spLocks noChangeArrowheads="1"/>
          </p:cNvSpPr>
          <p:nvPr/>
        </p:nvSpPr>
        <p:spPr bwMode="auto">
          <a:xfrm>
            <a:off x="8682038" y="10174288"/>
            <a:ext cx="2768600" cy="114935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刑罰</a:t>
            </a:r>
          </a:p>
          <a:p>
            <a:pPr algn="ctr" eaLnBrk="1" hangingPunct="1">
              <a:spcBef>
                <a:spcPct val="0"/>
              </a:spcBef>
              <a:buFontTx/>
              <a:buNone/>
            </a:pPr>
            <a:r>
              <a:rPr lang="en-US" altLang="zh-TW" sz="2800">
                <a:ea typeface="全真粗黑體" pitchFamily="49" charset="-120"/>
              </a:rPr>
              <a:t>(39)</a:t>
            </a:r>
          </a:p>
        </p:txBody>
      </p:sp>
      <p:sp>
        <p:nvSpPr>
          <p:cNvPr id="18483" name="Text Box 163"/>
          <p:cNvSpPr txBox="1">
            <a:spLocks noChangeArrowheads="1"/>
          </p:cNvSpPr>
          <p:nvPr/>
        </p:nvSpPr>
        <p:spPr bwMode="auto">
          <a:xfrm>
            <a:off x="1514475"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海域範圍及管理</a:t>
            </a:r>
            <a:r>
              <a:rPr lang="en-US" altLang="zh-TW" sz="2800">
                <a:ea typeface="全真粗黑體" pitchFamily="49" charset="-120"/>
              </a:rPr>
              <a:t>(41)</a:t>
            </a:r>
          </a:p>
        </p:txBody>
      </p:sp>
      <p:sp>
        <p:nvSpPr>
          <p:cNvPr id="18484" name="Text Box 164"/>
          <p:cNvSpPr txBox="1">
            <a:spLocks noChangeArrowheads="1"/>
          </p:cNvSpPr>
          <p:nvPr/>
        </p:nvSpPr>
        <p:spPr bwMode="auto">
          <a:xfrm>
            <a:off x="3816350" y="11780838"/>
            <a:ext cx="2160588"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重大共設施認定</a:t>
            </a:r>
            <a:r>
              <a:rPr kumimoji="0" lang="en-US" altLang="zh-TW" sz="2800">
                <a:ea typeface="全真粗黑體" pitchFamily="49" charset="-120"/>
              </a:rPr>
              <a:t>(42)</a:t>
            </a:r>
            <a:endParaRPr lang="en-US" altLang="zh-TW" sz="2800">
              <a:ea typeface="全真粗黑體" pitchFamily="49" charset="-120"/>
            </a:endParaRPr>
          </a:p>
        </p:txBody>
      </p:sp>
      <p:sp>
        <p:nvSpPr>
          <p:cNvPr id="18485" name="Text Box 165"/>
          <p:cNvSpPr txBox="1">
            <a:spLocks noChangeArrowheads="1"/>
          </p:cNvSpPr>
          <p:nvPr/>
        </p:nvSpPr>
        <p:spPr bwMode="auto">
          <a:xfrm>
            <a:off x="6122988"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推動國土規劃研究</a:t>
            </a:r>
            <a:r>
              <a:rPr kumimoji="0" lang="en-US" altLang="zh-TW" sz="2800">
                <a:ea typeface="全真粗黑體" pitchFamily="49" charset="-120"/>
              </a:rPr>
              <a:t>(</a:t>
            </a:r>
            <a:r>
              <a:rPr lang="en-US" altLang="zh-TW" sz="2800">
                <a:ea typeface="全真粗黑體" pitchFamily="49" charset="-120"/>
              </a:rPr>
              <a:t>43)</a:t>
            </a:r>
          </a:p>
        </p:txBody>
      </p:sp>
      <p:sp>
        <p:nvSpPr>
          <p:cNvPr id="18486" name="Text Box 166"/>
          <p:cNvSpPr txBox="1">
            <a:spLocks noChangeArrowheads="1"/>
          </p:cNvSpPr>
          <p:nvPr/>
        </p:nvSpPr>
        <p:spPr bwMode="auto">
          <a:xfrm>
            <a:off x="8428038"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國土永續發展基金</a:t>
            </a:r>
            <a:r>
              <a:rPr kumimoji="0" lang="en-US" altLang="zh-TW" sz="2800">
                <a:ea typeface="全真粗黑體" pitchFamily="49" charset="-120"/>
              </a:rPr>
              <a:t>(44)</a:t>
            </a:r>
          </a:p>
        </p:txBody>
      </p:sp>
      <p:sp>
        <p:nvSpPr>
          <p:cNvPr id="18487" name="Text Box 167"/>
          <p:cNvSpPr txBox="1">
            <a:spLocks noChangeArrowheads="1"/>
          </p:cNvSpPr>
          <p:nvPr/>
        </p:nvSpPr>
        <p:spPr bwMode="auto">
          <a:xfrm>
            <a:off x="10729913" y="117808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國土計畫制定時程</a:t>
            </a:r>
            <a:r>
              <a:rPr lang="en-US" altLang="zh-TW" sz="2800">
                <a:ea typeface="全真粗黑體" pitchFamily="49" charset="-120"/>
              </a:rPr>
              <a:t>(45)</a:t>
            </a:r>
          </a:p>
        </p:txBody>
      </p:sp>
      <p:sp>
        <p:nvSpPr>
          <p:cNvPr id="18488" name="Text Box 168"/>
          <p:cNvSpPr txBox="1">
            <a:spLocks noChangeArrowheads="1"/>
          </p:cNvSpPr>
          <p:nvPr/>
        </p:nvSpPr>
        <p:spPr bwMode="auto">
          <a:xfrm>
            <a:off x="13034963" y="11774488"/>
            <a:ext cx="2160587"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訂定施行細則</a:t>
            </a:r>
            <a:r>
              <a:rPr lang="en-US" altLang="zh-TW" sz="2800">
                <a:ea typeface="全真粗黑體" pitchFamily="49" charset="-120"/>
              </a:rPr>
              <a:t>(46)</a:t>
            </a:r>
          </a:p>
        </p:txBody>
      </p:sp>
      <p:sp>
        <p:nvSpPr>
          <p:cNvPr id="18489" name="Text Box 169"/>
          <p:cNvSpPr txBox="1">
            <a:spLocks noChangeArrowheads="1"/>
          </p:cNvSpPr>
          <p:nvPr/>
        </p:nvSpPr>
        <p:spPr bwMode="auto">
          <a:xfrm>
            <a:off x="15341600" y="11755438"/>
            <a:ext cx="2159000"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施行日期</a:t>
            </a:r>
            <a:r>
              <a:rPr lang="en-US" altLang="zh-TW" sz="2800">
                <a:ea typeface="全真粗黑體" pitchFamily="49" charset="-120"/>
              </a:rPr>
              <a:t>(47)</a:t>
            </a:r>
          </a:p>
        </p:txBody>
      </p:sp>
      <p:sp>
        <p:nvSpPr>
          <p:cNvPr id="18490" name="Text Box 134"/>
          <p:cNvSpPr txBox="1">
            <a:spLocks noChangeArrowheads="1"/>
          </p:cNvSpPr>
          <p:nvPr/>
        </p:nvSpPr>
        <p:spPr bwMode="auto">
          <a:xfrm>
            <a:off x="10726738" y="666750"/>
            <a:ext cx="2159000" cy="1438275"/>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國土白皮書</a:t>
            </a:r>
            <a:r>
              <a:rPr lang="en-US" altLang="zh-TW" sz="2800">
                <a:ea typeface="全真粗黑體" pitchFamily="49" charset="-120"/>
              </a:rPr>
              <a:t>(5)</a:t>
            </a:r>
          </a:p>
        </p:txBody>
      </p:sp>
      <p:sp>
        <p:nvSpPr>
          <p:cNvPr id="18491" name="Text Box 161"/>
          <p:cNvSpPr txBox="1">
            <a:spLocks noChangeArrowheads="1"/>
          </p:cNvSpPr>
          <p:nvPr/>
        </p:nvSpPr>
        <p:spPr bwMode="auto">
          <a:xfrm>
            <a:off x="11561763" y="10171113"/>
            <a:ext cx="2770187" cy="1152525"/>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民眾檢舉規定</a:t>
            </a:r>
            <a:r>
              <a:rPr lang="en-US" altLang="zh-TW" sz="2800">
                <a:ea typeface="全真粗黑體" pitchFamily="49" charset="-120"/>
              </a:rPr>
              <a:t>(40)</a:t>
            </a:r>
          </a:p>
        </p:txBody>
      </p:sp>
      <p:sp>
        <p:nvSpPr>
          <p:cNvPr id="18492" name="Text Box 161"/>
          <p:cNvSpPr txBox="1">
            <a:spLocks noChangeArrowheads="1"/>
          </p:cNvSpPr>
          <p:nvPr/>
        </p:nvSpPr>
        <p:spPr bwMode="auto">
          <a:xfrm>
            <a:off x="6119813" y="8589963"/>
            <a:ext cx="2479675" cy="12954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劃定國土復</a:t>
            </a:r>
          </a:p>
          <a:p>
            <a:pPr algn="ctr" eaLnBrk="1" hangingPunct="1">
              <a:spcBef>
                <a:spcPct val="0"/>
              </a:spcBef>
              <a:buFontTx/>
              <a:buNone/>
            </a:pPr>
            <a:r>
              <a:rPr lang="zh-TW" altLang="en-US" sz="2800">
                <a:ea typeface="全真粗黑體" pitchFamily="49" charset="-120"/>
              </a:rPr>
              <a:t>育促進地區</a:t>
            </a:r>
            <a:r>
              <a:rPr lang="en-US" altLang="zh-TW" sz="2800">
                <a:ea typeface="全真粗黑體" pitchFamily="49" charset="-120"/>
              </a:rPr>
              <a:t>(35)</a:t>
            </a:r>
          </a:p>
        </p:txBody>
      </p:sp>
      <p:sp>
        <p:nvSpPr>
          <p:cNvPr id="18493" name="Text Box 162"/>
          <p:cNvSpPr txBox="1">
            <a:spLocks noChangeArrowheads="1"/>
          </p:cNvSpPr>
          <p:nvPr/>
        </p:nvSpPr>
        <p:spPr bwMode="auto">
          <a:xfrm>
            <a:off x="8824913" y="8589963"/>
            <a:ext cx="2479675" cy="1295400"/>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擬定復育計畫</a:t>
            </a:r>
          </a:p>
          <a:p>
            <a:pPr algn="ctr" eaLnBrk="1" hangingPunct="1">
              <a:spcBef>
                <a:spcPct val="0"/>
              </a:spcBef>
              <a:buFontTx/>
              <a:buNone/>
            </a:pPr>
            <a:r>
              <a:rPr lang="en-US" altLang="zh-TW" sz="2800">
                <a:ea typeface="全真粗黑體" pitchFamily="49" charset="-120"/>
              </a:rPr>
              <a:t>(36)</a:t>
            </a:r>
          </a:p>
        </p:txBody>
      </p:sp>
      <p:sp>
        <p:nvSpPr>
          <p:cNvPr id="18494" name="Text Box 161"/>
          <p:cNvSpPr txBox="1">
            <a:spLocks noChangeArrowheads="1"/>
          </p:cNvSpPr>
          <p:nvPr/>
        </p:nvSpPr>
        <p:spPr bwMode="auto">
          <a:xfrm>
            <a:off x="11561763" y="8586788"/>
            <a:ext cx="2481262" cy="1295400"/>
          </a:xfrm>
          <a:prstGeom prst="rect">
            <a:avLst/>
          </a:prstGeom>
          <a:solidFill>
            <a:schemeClr val="bg1">
              <a:alpha val="50195"/>
            </a:schemeClr>
          </a:solidFill>
          <a:ln w="9525">
            <a:solidFill>
              <a:schemeClr val="bg2"/>
            </a:solidFill>
            <a:miter lim="800000"/>
            <a:headEnd/>
            <a:tailEnd/>
          </a:ln>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kumimoji="0" lang="zh-TW" altLang="en-US" sz="2800">
                <a:ea typeface="全真粗黑體" pitchFamily="49" charset="-120"/>
              </a:rPr>
              <a:t>復育配套機制</a:t>
            </a:r>
          </a:p>
          <a:p>
            <a:pPr algn="ctr" eaLnBrk="1" hangingPunct="1">
              <a:spcBef>
                <a:spcPct val="0"/>
              </a:spcBef>
              <a:buFontTx/>
              <a:buNone/>
            </a:pPr>
            <a:r>
              <a:rPr lang="en-US" altLang="zh-TW" sz="2800">
                <a:ea typeface="全真粗黑體" pitchFamily="49" charset="-120"/>
              </a:rPr>
              <a:t>(37)</a:t>
            </a:r>
          </a:p>
        </p:txBody>
      </p:sp>
      <p:sp>
        <p:nvSpPr>
          <p:cNvPr id="18495" name="Text Box 160"/>
          <p:cNvSpPr txBox="1">
            <a:spLocks noChangeArrowheads="1"/>
          </p:cNvSpPr>
          <p:nvPr/>
        </p:nvSpPr>
        <p:spPr bwMode="auto">
          <a:xfrm>
            <a:off x="16202025" y="6283325"/>
            <a:ext cx="1587500" cy="1985963"/>
          </a:xfrm>
          <a:prstGeom prst="rect">
            <a:avLst/>
          </a:prstGeom>
          <a:solidFill>
            <a:schemeClr val="bg1">
              <a:alpha val="50195"/>
            </a:schemeClr>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2538" tIns="91249" rIns="182538" bIns="91249" anchor="ct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2800">
                <a:ea typeface="全真粗黑體" pitchFamily="49" charset="-120"/>
              </a:rPr>
              <a:t>公民訴訟</a:t>
            </a:r>
            <a:r>
              <a:rPr lang="en-US" altLang="zh-TW" sz="2800">
                <a:ea typeface="全真粗黑體" pitchFamily="49" charset="-120"/>
              </a:rPr>
              <a:t>(34)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E58BD34F-EB0B-46F2-8EDC-2607A9C7388B}" type="slidenum">
              <a:rPr lang="en-US" altLang="zh-TW" sz="3200">
                <a:ea typeface="微軟正黑體" pitchFamily="34" charset="-120"/>
              </a:rPr>
              <a:pPr>
                <a:spcBef>
                  <a:spcPct val="0"/>
                </a:spcBef>
                <a:buFontTx/>
                <a:buNone/>
              </a:pPr>
              <a:t>40</a:t>
            </a:fld>
            <a:endParaRPr lang="en-US" altLang="zh-TW" sz="3200">
              <a:ea typeface="微軟正黑體" pitchFamily="34" charset="-120"/>
            </a:endParaRPr>
          </a:p>
        </p:txBody>
      </p:sp>
      <p:sp>
        <p:nvSpPr>
          <p:cNvPr id="6" name="手繪多邊形 5"/>
          <p:cNvSpPr/>
          <p:nvPr/>
        </p:nvSpPr>
        <p:spPr>
          <a:xfrm>
            <a:off x="0" y="857250"/>
            <a:ext cx="18291175" cy="1031875"/>
          </a:xfrm>
          <a:custGeom>
            <a:avLst/>
            <a:gdLst>
              <a:gd name="connsiteX0" fmla="*/ 0 w 3809173"/>
              <a:gd name="connsiteY0" fmla="*/ 0 h 2540718"/>
              <a:gd name="connsiteX1" fmla="*/ 3809173 w 3809173"/>
              <a:gd name="connsiteY1" fmla="*/ 0 h 2540718"/>
              <a:gd name="connsiteX2" fmla="*/ 3809173 w 3809173"/>
              <a:gd name="connsiteY2" fmla="*/ 2540718 h 2540718"/>
              <a:gd name="connsiteX3" fmla="*/ 0 w 3809173"/>
              <a:gd name="connsiteY3" fmla="*/ 2540718 h 2540718"/>
              <a:gd name="connsiteX4" fmla="*/ 0 w 3809173"/>
              <a:gd name="connsiteY4" fmla="*/ 0 h 2540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173" h="2540718">
                <a:moveTo>
                  <a:pt x="0" y="0"/>
                </a:moveTo>
                <a:lnTo>
                  <a:pt x="3809173" y="0"/>
                </a:lnTo>
                <a:lnTo>
                  <a:pt x="3809173" y="2540718"/>
                </a:lnTo>
                <a:lnTo>
                  <a:pt x="0" y="2540718"/>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lIns="609468" tIns="405384" rIns="405384" bIns="405384" spcCol="1270" anchor="ctr"/>
          <a:lstStyle/>
          <a:p>
            <a:pPr defTabSz="2533650" eaLnBrk="1" hangingPunct="1">
              <a:lnSpc>
                <a:spcPct val="90000"/>
              </a:lnSpc>
              <a:spcAft>
                <a:spcPct val="35000"/>
              </a:spcAft>
              <a:defRPr/>
            </a:pP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三</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土地使用指導事項</a:t>
            </a:r>
            <a:r>
              <a:rPr lang="en-US" altLang="zh-TW" sz="4800" dirty="0">
                <a:latin typeface="微軟正黑體" panose="020B0604030504040204" pitchFamily="34" charset="-120"/>
                <a:ea typeface="微軟正黑體" panose="020B0604030504040204" pitchFamily="34" charset="-120"/>
              </a:rPr>
              <a:t>-</a:t>
            </a:r>
            <a:r>
              <a:rPr lang="zh-TW" altLang="en-US" sz="4800" dirty="0">
                <a:latin typeface="微軟正黑體" panose="020B0604030504040204" pitchFamily="34" charset="-120"/>
                <a:ea typeface="微軟正黑體" panose="020B0604030504040204" pitchFamily="34" charset="-120"/>
              </a:rPr>
              <a:t>基本原則</a:t>
            </a:r>
            <a:endParaRPr lang="en-US" altLang="zh-TW" sz="4800" dirty="0">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nvGraphicFramePr>
        <p:xfrm>
          <a:off x="936625" y="2227263"/>
          <a:ext cx="16346488" cy="10823659"/>
        </p:xfrm>
        <a:graphic>
          <a:graphicData uri="http://schemas.openxmlformats.org/drawingml/2006/table">
            <a:tbl>
              <a:tblPr firstRow="1" bandRow="1">
                <a:tableStyleId>{5C22544A-7EE6-4342-B048-85BDC9FD1C3A}</a:tableStyleId>
              </a:tblPr>
              <a:tblGrid>
                <a:gridCol w="3424027"/>
                <a:gridCol w="12922461"/>
              </a:tblGrid>
              <a:tr h="856735">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城鄉發展地區</a:t>
                      </a: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zh-TW" altLang="en-US" sz="4000" dirty="0">
                          <a:solidFill>
                            <a:schemeClr val="tx1"/>
                          </a:solidFill>
                          <a:latin typeface="微軟正黑體" panose="020B0604030504040204" pitchFamily="34" charset="-120"/>
                          <a:ea typeface="微軟正黑體" panose="020B0604030504040204" pitchFamily="34" charset="-120"/>
                        </a:rPr>
                        <a:t>指導事項</a:t>
                      </a: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9966840">
                <a:tc>
                  <a:txBody>
                    <a:bodyPr/>
                    <a:lstStyle/>
                    <a:p>
                      <a:pPr algn="ctr"/>
                      <a:r>
                        <a:rPr lang="zh-TW" altLang="en-US" sz="3600" dirty="0">
                          <a:solidFill>
                            <a:schemeClr val="tx1"/>
                          </a:solidFill>
                          <a:latin typeface="微軟正黑體" panose="020B0604030504040204" pitchFamily="34" charset="-120"/>
                          <a:ea typeface="微軟正黑體" panose="020B0604030504040204" pitchFamily="34" charset="-120"/>
                        </a:rPr>
                        <a:t>第</a:t>
                      </a:r>
                      <a:r>
                        <a:rPr lang="en-US" altLang="zh-TW" sz="3600" dirty="0">
                          <a:solidFill>
                            <a:schemeClr val="tx1"/>
                          </a:solidFill>
                          <a:latin typeface="微軟正黑體" panose="020B0604030504040204" pitchFamily="34" charset="-120"/>
                          <a:ea typeface="微軟正黑體" panose="020B0604030504040204" pitchFamily="34" charset="-120"/>
                        </a:rPr>
                        <a:t>2</a:t>
                      </a:r>
                      <a:r>
                        <a:rPr lang="zh-TW" altLang="en-US" sz="3600" dirty="0">
                          <a:solidFill>
                            <a:schemeClr val="tx1"/>
                          </a:solidFill>
                          <a:latin typeface="微軟正黑體" panose="020B0604030504040204" pitchFamily="34" charset="-120"/>
                          <a:ea typeface="微軟正黑體" panose="020B0604030504040204" pitchFamily="34" charset="-120"/>
                        </a:rPr>
                        <a:t>類之</a:t>
                      </a:r>
                      <a:r>
                        <a:rPr lang="en-US" altLang="zh-TW" sz="3600" dirty="0">
                          <a:solidFill>
                            <a:schemeClr val="tx1"/>
                          </a:solidFill>
                          <a:latin typeface="微軟正黑體" panose="020B0604030504040204" pitchFamily="34" charset="-120"/>
                          <a:ea typeface="微軟正黑體" panose="020B0604030504040204" pitchFamily="34" charset="-120"/>
                        </a:rPr>
                        <a:t>3</a:t>
                      </a: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(1)</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 直轄市、縣（市）國土計畫應研擬</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整體發展願景，提出空間發展構想，並指認重大建設計畫及其必要範圍或城鄉發展需求地區</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性質以產業、重大公共設施或公用事業</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等為原則。</a:t>
                      </a:r>
                      <a:endParaRPr lang="en-US" altLang="zh-TW" sz="3600" kern="1200" dirty="0">
                        <a:solidFill>
                          <a:schemeClr val="tx1"/>
                        </a:solidFill>
                        <a:latin typeface="微軟正黑體" panose="020B0604030504040204" pitchFamily="34" charset="-120"/>
                        <a:ea typeface="微軟正黑體" panose="020B0604030504040204" pitchFamily="34" charset="-120"/>
                        <a:cs typeface="+mn-cs"/>
                      </a:endParaRPr>
                    </a:p>
                    <a:p>
                      <a:pPr marL="360363" indent="-360363" algn="l"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重大建設計畫及其必要範圍或城鄉發展需求地區，符合下列之一者，始</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認定具有可行財務計畫：</a:t>
                      </a:r>
                    </a:p>
                    <a:p>
                      <a:pPr marL="1200150" lvl="1" indent="-742950" algn="just" defTabSz="914400" rtl="0" eaLnBrk="1" latinLnBrk="0" hangingPunct="1">
                        <a:buFont typeface="Wingdings" panose="05000000000000000000" pitchFamily="2" charset="2"/>
                        <a:buAutoNum type="circleNumWdWhitePlain"/>
                      </a:pP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新訂或擴大都市計畫應經地政、財政等單位評估財務可行性。</a:t>
                      </a:r>
                    </a:p>
                    <a:p>
                      <a:pPr marL="1200150" lvl="1" indent="-742950" algn="just" defTabSz="914400" rtl="0" eaLnBrk="1" latinLnBrk="0" hangingPunct="1">
                        <a:buFont typeface="Wingdings" panose="05000000000000000000" pitchFamily="2" charset="2"/>
                        <a:buAutoNum type="circleNumWdWhitePlain"/>
                      </a:pP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屬政府興辦之使用許可案件，應經編列預算或獲取有關機關經費補助，且財務具有可行性。</a:t>
                      </a:r>
                    </a:p>
                    <a:p>
                      <a:pPr marL="360363" indent="-360363" algn="just"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(3)</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採新訂或擴大都市計畫辦理開發為原則</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；如採使用許可方式，應具體說明採使用許可之必要性及可行性。</a:t>
                      </a:r>
                    </a:p>
                    <a:p>
                      <a:pPr marL="360363" marR="0" lvl="0" indent="-360363" algn="just" defTabSz="914400" rtl="0" eaLnBrk="1" fontAlgn="auto" latinLnBrk="0" hangingPunct="1">
                        <a:lnSpc>
                          <a:spcPct val="100000"/>
                        </a:lnSpc>
                        <a:spcBef>
                          <a:spcPts val="0"/>
                        </a:spcBef>
                        <a:spcAft>
                          <a:spcPts val="0"/>
                        </a:spcAft>
                        <a:buClrTx/>
                        <a:buSzTx/>
                        <a:buFontTx/>
                        <a:buNone/>
                        <a:tabLst/>
                        <a:defRPr/>
                      </a:pPr>
                      <a:r>
                        <a:rPr lang="en-US" altLang="zh-TW" sz="3600" kern="1200" dirty="0">
                          <a:solidFill>
                            <a:srgbClr val="FF0000"/>
                          </a:solidFill>
                          <a:latin typeface="微軟正黑體" panose="020B0604030504040204" pitchFamily="34" charset="-120"/>
                          <a:ea typeface="微軟正黑體" panose="020B0604030504040204" pitchFamily="34" charset="-120"/>
                          <a:cs typeface="+mn-cs"/>
                        </a:rPr>
                        <a:t>(4)</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未完成開發前，其土地使用原則如下：一般性公共設施、基礎維生設施及古蹟等，得申請使用。避免新增住商、工業及遊憩使用，但得維持原來合法使用</a:t>
                      </a:r>
                    </a:p>
                    <a:p>
                      <a:pPr marL="360363" indent="-360363" algn="just" defTabSz="914400" rtl="0" eaLnBrk="1" latinLnBrk="0" hangingPunct="1"/>
                      <a:r>
                        <a:rPr lang="en-US" altLang="zh-TW" sz="3600" kern="1200" dirty="0">
                          <a:solidFill>
                            <a:schemeClr val="tx1"/>
                          </a:solidFill>
                          <a:latin typeface="微軟正黑體" panose="020B0604030504040204" pitchFamily="34" charset="-120"/>
                          <a:ea typeface="微軟正黑體" panose="020B0604030504040204" pitchFamily="34" charset="-120"/>
                          <a:cs typeface="+mn-cs"/>
                        </a:rPr>
                        <a:t>(5)</a:t>
                      </a:r>
                      <a:r>
                        <a:rPr lang="zh-TW" altLang="en-US" sz="3600" kern="1200" dirty="0">
                          <a:solidFill>
                            <a:schemeClr val="tx1"/>
                          </a:solidFill>
                          <a:latin typeface="微軟正黑體" panose="020B0604030504040204" pitchFamily="34" charset="-120"/>
                          <a:ea typeface="微軟正黑體" panose="020B0604030504040204" pitchFamily="34" charset="-120"/>
                          <a:cs typeface="+mn-cs"/>
                        </a:rPr>
                        <a:t>核定之重大建設計畫及其必要範圍或城鄉發展需求地區，直轄市、縣（市）政府應於各該直轄市、縣（市）國土計畫通盤檢討時，檢視開發情形，</a:t>
                      </a:r>
                      <a:r>
                        <a:rPr lang="zh-TW" altLang="en-US" sz="3600" kern="1200" dirty="0">
                          <a:solidFill>
                            <a:srgbClr val="FF0000"/>
                          </a:solidFill>
                          <a:latin typeface="微軟正黑體" panose="020B0604030504040204" pitchFamily="34" charset="-120"/>
                          <a:ea typeface="微軟正黑體" panose="020B0604030504040204" pitchFamily="34" charset="-120"/>
                          <a:cs typeface="+mn-cs"/>
                        </a:rPr>
                        <a:t>如未於實施期限內辦理開發者，配合變更為其他適當國土功能分區分類。</a:t>
                      </a:r>
                      <a:endParaRPr lang="zh-TW" altLang="en-US" sz="3600" kern="1200" dirty="0">
                        <a:solidFill>
                          <a:schemeClr val="tx1"/>
                        </a:solidFill>
                        <a:latin typeface="微軟正黑體" panose="020B0604030504040204" pitchFamily="34" charset="-120"/>
                        <a:ea typeface="微軟正黑體" panose="020B0604030504040204" pitchFamily="34" charset="-120"/>
                        <a:cs typeface="+mn-cs"/>
                      </a:endParaRPr>
                    </a:p>
                  </a:txBody>
                  <a:tcPr marL="91446" marR="91446"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二、國土計畫土地使用制度</a:t>
            </a:r>
            <a:r>
              <a:rPr lang="en-US" altLang="zh-TW" sz="6000" b="1" smtClean="0"/>
              <a:t/>
            </a:r>
            <a:br>
              <a:rPr lang="en-US" altLang="zh-TW" sz="6000" b="1" smtClean="0"/>
            </a:br>
            <a:endParaRPr lang="zh-TW" altLang="en-US" sz="3200" smtClean="0"/>
          </a:p>
        </p:txBody>
      </p:sp>
      <p:sp>
        <p:nvSpPr>
          <p:cNvPr id="5939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ADC8D430-1060-4D03-A547-B984B74BF2B0}" type="slidenum">
              <a:rPr lang="en-US" altLang="zh-TW" sz="3200"/>
              <a:pPr>
                <a:spcBef>
                  <a:spcPct val="0"/>
                </a:spcBef>
                <a:buFontTx/>
                <a:buNone/>
              </a:pPr>
              <a:t>41</a:t>
            </a:fld>
            <a:endParaRPr lang="en-US" altLang="zh-TW" sz="32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14"/>
          <p:cNvSpPr txBox="1">
            <a:spLocks noChangeArrowheads="1"/>
          </p:cNvSpPr>
          <p:nvPr/>
        </p:nvSpPr>
        <p:spPr bwMode="auto">
          <a:xfrm>
            <a:off x="1222375" y="233363"/>
            <a:ext cx="16417925" cy="1200150"/>
          </a:xfrm>
          <a:prstGeom prst="rect">
            <a:avLst/>
          </a:prstGeom>
          <a:noFill/>
          <a:ln>
            <a:noFill/>
          </a:ln>
          <a:effectLst>
            <a:prstShdw prst="shdw17" dist="17961" dir="2700000">
              <a:schemeClr val="accent1">
                <a:gamma/>
                <a:shade val="60000"/>
                <a:invGamma/>
              </a:schemeClr>
            </a:prstShdw>
          </a:effectLst>
        </p:spPr>
        <p:txBody>
          <a:bodyPr>
            <a:spAutoFit/>
          </a:bodyPr>
          <a:lstStyle/>
          <a:p>
            <a:pPr algn="ctr">
              <a:spcBef>
                <a:spcPct val="50000"/>
              </a:spcBef>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土地使用管制變革</a:t>
            </a:r>
          </a:p>
        </p:txBody>
      </p:sp>
      <p:sp>
        <p:nvSpPr>
          <p:cNvPr id="2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30B8A773-3C48-4FC4-BDD6-B247BB941C9E}"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42</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60420" name="文字方塊 82"/>
          <p:cNvSpPr txBox="1">
            <a:spLocks noChangeArrowheads="1"/>
          </p:cNvSpPr>
          <p:nvPr/>
        </p:nvSpPr>
        <p:spPr bwMode="auto">
          <a:xfrm>
            <a:off x="666750" y="10999788"/>
            <a:ext cx="840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914400">
              <a:defRPr kumimoji="1" sz="4000">
                <a:solidFill>
                  <a:schemeClr val="tx1"/>
                </a:solidFill>
                <a:latin typeface="Arial" pitchFamily="34" charset="0"/>
                <a:ea typeface="全真粗黑體" pitchFamily="49" charset="-120"/>
              </a:defRPr>
            </a:lvl1pPr>
            <a:lvl2pPr>
              <a:defRPr kumimoji="1" sz="4000">
                <a:solidFill>
                  <a:schemeClr val="tx1"/>
                </a:solidFill>
                <a:latin typeface="Arial" pitchFamily="34" charset="0"/>
                <a:ea typeface="全真粗黑體" pitchFamily="49" charset="-120"/>
              </a:defRPr>
            </a:lvl2pPr>
            <a:lvl3pPr>
              <a:defRPr kumimoji="1" sz="4000">
                <a:solidFill>
                  <a:schemeClr val="tx1"/>
                </a:solidFill>
                <a:latin typeface="Arial" pitchFamily="34" charset="0"/>
                <a:ea typeface="全真粗黑體" pitchFamily="49" charset="-120"/>
              </a:defRPr>
            </a:lvl3pPr>
            <a:lvl4pPr>
              <a:defRPr kumimoji="1" sz="4000">
                <a:solidFill>
                  <a:schemeClr val="tx1"/>
                </a:solidFill>
                <a:latin typeface="Arial" pitchFamily="34" charset="0"/>
                <a:ea typeface="全真粗黑體" pitchFamily="49" charset="-120"/>
              </a:defRPr>
            </a:lvl4pPr>
            <a:lvl5pPr>
              <a:defRPr kumimoji="1" sz="4000">
                <a:solidFill>
                  <a:schemeClr val="tx1"/>
                </a:solidFill>
                <a:latin typeface="Arial" pitchFamily="34" charset="0"/>
                <a:ea typeface="全真粗黑體" pitchFamily="49" charset="-120"/>
              </a:defRPr>
            </a:lvl5pPr>
            <a:lvl6pPr marL="22828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r>
              <a:rPr lang="en-US" altLang="zh-TW" sz="3600" b="1">
                <a:solidFill>
                  <a:srgbClr val="0070C0"/>
                </a:solidFill>
                <a:latin typeface="微軟正黑體" pitchFamily="34" charset="-120"/>
                <a:ea typeface="微軟正黑體" pitchFamily="34" charset="-120"/>
                <a:sym typeface="微軟正黑體" pitchFamily="34" charset="-120"/>
              </a:rPr>
              <a:t>1.</a:t>
            </a:r>
            <a:r>
              <a:rPr lang="zh-TW" altLang="en-US" sz="3600" b="1">
                <a:solidFill>
                  <a:srgbClr val="0070C0"/>
                </a:solidFill>
                <a:latin typeface="微軟正黑體" pitchFamily="34" charset="-120"/>
                <a:ea typeface="微軟正黑體" pitchFamily="34" charset="-120"/>
                <a:sym typeface="微軟正黑體" pitchFamily="34" charset="-120"/>
              </a:rPr>
              <a:t>以使用地管制。</a:t>
            </a:r>
            <a:endParaRPr lang="en-US" altLang="zh-TW" sz="3600" b="1">
              <a:solidFill>
                <a:srgbClr val="0070C0"/>
              </a:solidFill>
              <a:latin typeface="微軟正黑體" pitchFamily="34" charset="-120"/>
              <a:ea typeface="微軟正黑體" pitchFamily="34" charset="-120"/>
              <a:sym typeface="微軟正黑體" pitchFamily="34" charset="-120"/>
            </a:endParaRPr>
          </a:p>
          <a:p>
            <a:r>
              <a:rPr lang="en-US" altLang="zh-TW" sz="3600" b="1">
                <a:solidFill>
                  <a:srgbClr val="0070C0"/>
                </a:solidFill>
                <a:latin typeface="微軟正黑體" pitchFamily="34" charset="-120"/>
                <a:ea typeface="微軟正黑體" pitchFamily="34" charset="-120"/>
                <a:sym typeface="微軟正黑體" pitchFamily="34" charset="-120"/>
              </a:rPr>
              <a:t>2.</a:t>
            </a:r>
            <a:r>
              <a:rPr lang="zh-TW" altLang="en-US" sz="3600" b="1">
                <a:solidFill>
                  <a:srgbClr val="0070C0"/>
                </a:solidFill>
                <a:latin typeface="微軟正黑體" pitchFamily="34" charset="-120"/>
                <a:ea typeface="微軟正黑體" pitchFamily="34" charset="-120"/>
                <a:sym typeface="微軟正黑體" pitchFamily="34" charset="-120"/>
              </a:rPr>
              <a:t>使用分區僅有部分管制效果</a:t>
            </a:r>
            <a:r>
              <a:rPr lang="en-US" altLang="zh-TW" sz="3600" b="1">
                <a:solidFill>
                  <a:srgbClr val="0070C0"/>
                </a:solidFill>
                <a:latin typeface="微軟正黑體" pitchFamily="34" charset="-120"/>
                <a:ea typeface="微軟正黑體" pitchFamily="34" charset="-120"/>
                <a:sym typeface="微軟正黑體" pitchFamily="34" charset="-120"/>
              </a:rPr>
              <a:t>(ex.</a:t>
            </a:r>
            <a:r>
              <a:rPr lang="zh-TW" altLang="en-US" sz="3600" b="1">
                <a:solidFill>
                  <a:srgbClr val="0070C0"/>
                </a:solidFill>
                <a:latin typeface="微軟正黑體" pitchFamily="34" charset="-120"/>
                <a:ea typeface="微軟正黑體" pitchFamily="34" charset="-120"/>
                <a:sym typeface="微軟正黑體" pitchFamily="34" charset="-120"/>
              </a:rPr>
              <a:t>特定農業區限制得變更編定之土地使用項目</a:t>
            </a:r>
            <a:r>
              <a:rPr lang="en-US" altLang="zh-TW" sz="3600" b="1">
                <a:solidFill>
                  <a:srgbClr val="0070C0"/>
                </a:solidFill>
                <a:latin typeface="微軟正黑體" pitchFamily="34" charset="-120"/>
                <a:ea typeface="微軟正黑體" pitchFamily="34" charset="-120"/>
                <a:sym typeface="微軟正黑體" pitchFamily="34" charset="-120"/>
              </a:rPr>
              <a:t>)</a:t>
            </a:r>
          </a:p>
          <a:p>
            <a:r>
              <a:rPr lang="en-US" altLang="zh-TW" sz="3600" b="1">
                <a:solidFill>
                  <a:srgbClr val="0070C0"/>
                </a:solidFill>
                <a:latin typeface="微軟正黑體" pitchFamily="34" charset="-120"/>
                <a:ea typeface="微軟正黑體" pitchFamily="34" charset="-120"/>
                <a:sym typeface="微軟正黑體" pitchFamily="34" charset="-120"/>
              </a:rPr>
              <a:t>3.</a:t>
            </a:r>
            <a:r>
              <a:rPr lang="zh-TW" altLang="en-US" sz="3600" b="1">
                <a:solidFill>
                  <a:srgbClr val="0070C0"/>
                </a:solidFill>
                <a:latin typeface="微軟正黑體" pitchFamily="34" charset="-120"/>
                <a:ea typeface="微軟正黑體" pitchFamily="34" charset="-120"/>
                <a:sym typeface="微軟正黑體" pitchFamily="34" charset="-120"/>
              </a:rPr>
              <a:t>可變更使用地及使用分區</a:t>
            </a:r>
            <a:endParaRPr lang="zh-TW" altLang="en-US" sz="3600">
              <a:solidFill>
                <a:srgbClr val="0070C0"/>
              </a:solidFill>
            </a:endParaRPr>
          </a:p>
        </p:txBody>
      </p:sp>
      <p:sp>
        <p:nvSpPr>
          <p:cNvPr id="60421" name="文字方塊 83"/>
          <p:cNvSpPr txBox="1">
            <a:spLocks noChangeArrowheads="1"/>
          </p:cNvSpPr>
          <p:nvPr/>
        </p:nvSpPr>
        <p:spPr bwMode="auto">
          <a:xfrm>
            <a:off x="9704388" y="11025188"/>
            <a:ext cx="815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95288" indent="-914400">
              <a:defRPr kumimoji="1" sz="4000">
                <a:solidFill>
                  <a:schemeClr val="tx1"/>
                </a:solidFill>
                <a:latin typeface="Arial" pitchFamily="34" charset="0"/>
                <a:ea typeface="全真粗黑體" pitchFamily="49" charset="-120"/>
              </a:defRPr>
            </a:lvl1pPr>
            <a:lvl2pPr>
              <a:defRPr kumimoji="1" sz="4000">
                <a:solidFill>
                  <a:schemeClr val="tx1"/>
                </a:solidFill>
                <a:latin typeface="Arial" pitchFamily="34" charset="0"/>
                <a:ea typeface="全真粗黑體" pitchFamily="49" charset="-120"/>
              </a:defRPr>
            </a:lvl2pPr>
            <a:lvl3pPr>
              <a:defRPr kumimoji="1" sz="4000">
                <a:solidFill>
                  <a:schemeClr val="tx1"/>
                </a:solidFill>
                <a:latin typeface="Arial" pitchFamily="34" charset="0"/>
                <a:ea typeface="全真粗黑體" pitchFamily="49" charset="-120"/>
              </a:defRPr>
            </a:lvl3pPr>
            <a:lvl4pPr>
              <a:defRPr kumimoji="1" sz="4000">
                <a:solidFill>
                  <a:schemeClr val="tx1"/>
                </a:solidFill>
                <a:latin typeface="Arial" pitchFamily="34" charset="0"/>
                <a:ea typeface="全真粗黑體" pitchFamily="49" charset="-120"/>
              </a:defRPr>
            </a:lvl4pPr>
            <a:lvl5pPr>
              <a:defRPr kumimoji="1" sz="4000">
                <a:solidFill>
                  <a:schemeClr val="tx1"/>
                </a:solidFill>
                <a:latin typeface="Arial" pitchFamily="34" charset="0"/>
                <a:ea typeface="全真粗黑體" pitchFamily="49" charset="-120"/>
              </a:defRPr>
            </a:lvl5pPr>
            <a:lvl6pPr marL="22828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r>
              <a:rPr lang="en-US" altLang="zh-TW" sz="3600" b="1">
                <a:solidFill>
                  <a:srgbClr val="000000"/>
                </a:solidFill>
                <a:latin typeface="微軟正黑體" pitchFamily="34" charset="-120"/>
                <a:ea typeface="微軟正黑體" pitchFamily="34" charset="-120"/>
                <a:sym typeface="微軟正黑體" pitchFamily="34" charset="-120"/>
              </a:rPr>
              <a:t>1.</a:t>
            </a:r>
            <a:r>
              <a:rPr lang="zh-TW" altLang="en-US" sz="3600" b="1">
                <a:solidFill>
                  <a:srgbClr val="000000"/>
                </a:solidFill>
                <a:latin typeface="微軟正黑體" pitchFamily="34" charset="-120"/>
                <a:ea typeface="微軟正黑體" pitchFamily="34" charset="-120"/>
                <a:sym typeface="微軟正黑體" pitchFamily="34" charset="-120"/>
              </a:rPr>
              <a:t>以分區分類管制。</a:t>
            </a:r>
            <a:endParaRPr lang="en-US" altLang="zh-TW" sz="3600" b="1">
              <a:solidFill>
                <a:srgbClr val="000000"/>
              </a:solidFill>
              <a:latin typeface="微軟正黑體" pitchFamily="34" charset="-120"/>
              <a:ea typeface="微軟正黑體" pitchFamily="34" charset="-120"/>
              <a:sym typeface="微軟正黑體" pitchFamily="34" charset="-120"/>
            </a:endParaRPr>
          </a:p>
          <a:p>
            <a:r>
              <a:rPr lang="en-US" altLang="zh-TW" sz="3600" b="1">
                <a:solidFill>
                  <a:srgbClr val="000000"/>
                </a:solidFill>
                <a:latin typeface="微軟正黑體" pitchFamily="34" charset="-120"/>
                <a:ea typeface="微軟正黑體" pitchFamily="34" charset="-120"/>
                <a:sym typeface="微軟正黑體" pitchFamily="34" charset="-120"/>
              </a:rPr>
              <a:t>2.</a:t>
            </a:r>
            <a:r>
              <a:rPr lang="zh-TW" altLang="en-US" sz="3600" b="1">
                <a:solidFill>
                  <a:srgbClr val="000000"/>
                </a:solidFill>
                <a:latin typeface="微軟正黑體" pitchFamily="34" charset="-120"/>
                <a:ea typeface="微軟正黑體" pitchFamily="34" charset="-120"/>
                <a:sym typeface="微軟正黑體" pitchFamily="34" charset="-120"/>
              </a:rPr>
              <a:t>使用地虛級化，僅有部分管制效果。</a:t>
            </a:r>
            <a:endParaRPr lang="en-US" altLang="zh-TW" sz="3600" b="1">
              <a:solidFill>
                <a:srgbClr val="000000"/>
              </a:solidFill>
              <a:latin typeface="微軟正黑體" pitchFamily="34" charset="-120"/>
              <a:ea typeface="微軟正黑體" pitchFamily="34" charset="-120"/>
              <a:sym typeface="微軟正黑體" pitchFamily="34" charset="-120"/>
            </a:endParaRPr>
          </a:p>
          <a:p>
            <a:r>
              <a:rPr lang="en-US" altLang="zh-TW" sz="3600" b="1">
                <a:solidFill>
                  <a:srgbClr val="000000"/>
                </a:solidFill>
                <a:latin typeface="微軟正黑體" pitchFamily="34" charset="-120"/>
                <a:ea typeface="微軟正黑體" pitchFamily="34" charset="-120"/>
                <a:sym typeface="微軟正黑體" pitchFamily="34" charset="-120"/>
              </a:rPr>
              <a:t>3.</a:t>
            </a:r>
            <a:r>
              <a:rPr lang="zh-TW" altLang="en-US" sz="3600" b="1">
                <a:solidFill>
                  <a:srgbClr val="000000"/>
                </a:solidFill>
                <a:latin typeface="微軟正黑體" pitchFamily="34" charset="-120"/>
                <a:ea typeface="微軟正黑體" pitchFamily="34" charset="-120"/>
                <a:sym typeface="微軟正黑體" pitchFamily="34" charset="-120"/>
              </a:rPr>
              <a:t>不得依個案變更分區分類，需等到縣市國土計畫通盤檢討，才能調整。</a:t>
            </a:r>
            <a:endParaRPr lang="zh-TW" altLang="en-US" sz="3600"/>
          </a:p>
        </p:txBody>
      </p:sp>
      <p:sp>
        <p:nvSpPr>
          <p:cNvPr id="60422" name="文字方塊 86"/>
          <p:cNvSpPr txBox="1">
            <a:spLocks noChangeArrowheads="1"/>
          </p:cNvSpPr>
          <p:nvPr/>
        </p:nvSpPr>
        <p:spPr bwMode="auto">
          <a:xfrm>
            <a:off x="531813" y="1519238"/>
            <a:ext cx="8755062" cy="7080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b="1">
                <a:solidFill>
                  <a:srgbClr val="0000FF"/>
                </a:solidFill>
                <a:latin typeface="微軟正黑體" pitchFamily="34" charset="-120"/>
                <a:ea typeface="微軟正黑體" pitchFamily="34" charset="-120"/>
                <a:sym typeface="微軟正黑體" pitchFamily="34" charset="-120"/>
              </a:rPr>
              <a:t>區域計畫法</a:t>
            </a:r>
            <a:r>
              <a:rPr lang="en-US" altLang="zh-TW" b="1">
                <a:solidFill>
                  <a:srgbClr val="0000FF"/>
                </a:solidFill>
                <a:latin typeface="微軟正黑體" pitchFamily="34" charset="-120"/>
                <a:ea typeface="微軟正黑體" pitchFamily="34" charset="-120"/>
                <a:sym typeface="微軟正黑體" pitchFamily="34" charset="-120"/>
              </a:rPr>
              <a:t>(114</a:t>
            </a:r>
            <a:r>
              <a:rPr lang="zh-TW" altLang="en-US" b="1">
                <a:solidFill>
                  <a:srgbClr val="0000FF"/>
                </a:solidFill>
                <a:latin typeface="微軟正黑體" pitchFamily="34" charset="-120"/>
                <a:ea typeface="微軟正黑體" pitchFamily="34" charset="-120"/>
                <a:sym typeface="微軟正黑體" pitchFamily="34" charset="-120"/>
              </a:rPr>
              <a:t>年退場</a:t>
            </a:r>
            <a:r>
              <a:rPr lang="en-US" altLang="zh-TW" b="1">
                <a:solidFill>
                  <a:srgbClr val="0000FF"/>
                </a:solidFill>
                <a:latin typeface="微軟正黑體" pitchFamily="34" charset="-120"/>
                <a:ea typeface="微軟正黑體" pitchFamily="34" charset="-120"/>
                <a:sym typeface="微軟正黑體" pitchFamily="34" charset="-120"/>
              </a:rPr>
              <a:t>)</a:t>
            </a:r>
            <a:endParaRPr lang="zh-TW" altLang="en-US">
              <a:solidFill>
                <a:srgbClr val="0000FF"/>
              </a:solidFill>
            </a:endParaRPr>
          </a:p>
        </p:txBody>
      </p:sp>
      <p:sp>
        <p:nvSpPr>
          <p:cNvPr id="88" name="文字方塊 87"/>
          <p:cNvSpPr txBox="1"/>
          <p:nvPr/>
        </p:nvSpPr>
        <p:spPr>
          <a:xfrm>
            <a:off x="9650413" y="1458913"/>
            <a:ext cx="8223250" cy="706437"/>
          </a:xfrm>
          <a:prstGeom prst="rect">
            <a:avLst/>
          </a:prstGeom>
          <a:solidFill>
            <a:srgbClr val="FFCC99"/>
          </a:solidFill>
        </p:spPr>
        <p:txBody>
          <a:bodyPr>
            <a:spAutoFit/>
          </a:bodyPr>
          <a:lstStyle/>
          <a:p>
            <a:pPr algn="ctr">
              <a:defRPr/>
            </a:pPr>
            <a:r>
              <a:rPr lang="zh-TW" altLang="en-US" b="1" dirty="0">
                <a:solidFill>
                  <a:schemeClr val="accent6">
                    <a:lumMod val="50000"/>
                  </a:schemeClr>
                </a:solidFill>
                <a:latin typeface="微軟正黑體" panose="020B0604030504040204" pitchFamily="34" charset="-120"/>
                <a:ea typeface="微軟正黑體" panose="020B0604030504040204" pitchFamily="34" charset="-120"/>
                <a:cs typeface="Microsoft JhengHei"/>
                <a:sym typeface="Microsoft JhengHei"/>
              </a:rPr>
              <a:t>國土計畫法</a:t>
            </a:r>
            <a:endParaRPr lang="zh-TW" altLang="en-US" dirty="0">
              <a:solidFill>
                <a:schemeClr val="accent6">
                  <a:lumMod val="50000"/>
                </a:schemeClr>
              </a:solidFill>
            </a:endParaRPr>
          </a:p>
        </p:txBody>
      </p:sp>
      <p:grpSp>
        <p:nvGrpSpPr>
          <p:cNvPr id="60424" name="群組 15"/>
          <p:cNvGrpSpPr>
            <a:grpSpLocks/>
          </p:cNvGrpSpPr>
          <p:nvPr/>
        </p:nvGrpSpPr>
        <p:grpSpPr bwMode="auto">
          <a:xfrm>
            <a:off x="649288" y="2909888"/>
            <a:ext cx="8621712" cy="7883525"/>
            <a:chOff x="107504" y="1556792"/>
            <a:chExt cx="4310591" cy="3941082"/>
          </a:xfrm>
        </p:grpSpPr>
        <p:sp>
          <p:nvSpPr>
            <p:cNvPr id="60441" name="Google Shape;2726;p192"/>
            <p:cNvSpPr txBox="1">
              <a:spLocks noChangeArrowheads="1"/>
            </p:cNvSpPr>
            <p:nvPr/>
          </p:nvSpPr>
          <p:spPr bwMode="auto">
            <a:xfrm>
              <a:off x="2041831" y="2420750"/>
              <a:ext cx="1078685" cy="620321"/>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sym typeface="微軟正黑體" pitchFamily="34" charset="-120"/>
                </a:rPr>
                <a:t>變更</a:t>
              </a:r>
              <a:r>
                <a:rPr lang="en-US" altLang="zh-TW" sz="3200" b="1">
                  <a:solidFill>
                    <a:srgbClr val="0070C0"/>
                  </a:solidFill>
                  <a:latin typeface="微軟正黑體" pitchFamily="34" charset="-120"/>
                  <a:ea typeface="微軟正黑體" pitchFamily="34" charset="-120"/>
                  <a:sym typeface="微軟正黑體" pitchFamily="34" charset="-120"/>
                </a:rPr>
                <a:t/>
              </a:r>
              <a:br>
                <a:rPr lang="en-US" altLang="zh-TW" sz="3200" b="1">
                  <a:solidFill>
                    <a:srgbClr val="0070C0"/>
                  </a:solidFill>
                  <a:latin typeface="微軟正黑體" pitchFamily="34" charset="-120"/>
                  <a:ea typeface="微軟正黑體" pitchFamily="34" charset="-120"/>
                  <a:sym typeface="微軟正黑體" pitchFamily="34" charset="-120"/>
                </a:rPr>
              </a:br>
              <a:r>
                <a:rPr lang="zh-TW" altLang="en-US" sz="3200" b="1">
                  <a:solidFill>
                    <a:srgbClr val="0070C0"/>
                  </a:solidFill>
                  <a:latin typeface="微軟正黑體" pitchFamily="34" charset="-120"/>
                  <a:ea typeface="微軟正黑體" pitchFamily="34" charset="-120"/>
                  <a:sym typeface="微軟正黑體" pitchFamily="34" charset="-120"/>
                </a:rPr>
                <a:t>使用</a:t>
              </a:r>
              <a:endParaRPr lang="zh-TW" altLang="zh-TW" sz="3200" b="1">
                <a:solidFill>
                  <a:srgbClr val="0070C0"/>
                </a:solidFill>
                <a:latin typeface="微軟正黑體" pitchFamily="34" charset="-120"/>
                <a:ea typeface="微軟正黑體" pitchFamily="34" charset="-120"/>
              </a:endParaRPr>
            </a:p>
          </p:txBody>
        </p:sp>
        <p:sp>
          <p:nvSpPr>
            <p:cNvPr id="60442" name="Google Shape;2727;p192"/>
            <p:cNvSpPr txBox="1">
              <a:spLocks noChangeArrowheads="1"/>
            </p:cNvSpPr>
            <p:nvPr/>
          </p:nvSpPr>
          <p:spPr bwMode="auto">
            <a:xfrm>
              <a:off x="1678842" y="3657897"/>
              <a:ext cx="897957" cy="671028"/>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en-US" altLang="zh-TW" sz="3200" b="1">
                  <a:solidFill>
                    <a:srgbClr val="0070C0"/>
                  </a:solidFill>
                  <a:latin typeface="微軟正黑體" pitchFamily="34" charset="-120"/>
                  <a:ea typeface="微軟正黑體" pitchFamily="34" charset="-120"/>
                  <a:sym typeface="微軟正黑體" pitchFamily="34" charset="-120"/>
                </a:rPr>
                <a:t>一定規模以</a:t>
              </a:r>
              <a:r>
                <a:rPr lang="zh-TW" altLang="en-US" sz="3200" b="1">
                  <a:solidFill>
                    <a:srgbClr val="0070C0"/>
                  </a:solidFill>
                  <a:latin typeface="微軟正黑體" pitchFamily="34" charset="-120"/>
                  <a:ea typeface="微軟正黑體" pitchFamily="34" charset="-120"/>
                  <a:sym typeface="微軟正黑體" pitchFamily="34" charset="-120"/>
                </a:rPr>
                <a:t>下</a:t>
              </a:r>
              <a:endParaRPr lang="zh-TW" altLang="zh-TW" sz="3200" b="1">
                <a:solidFill>
                  <a:srgbClr val="0070C0"/>
                </a:solidFill>
                <a:latin typeface="微軟正黑體" pitchFamily="34" charset="-120"/>
                <a:ea typeface="微軟正黑體" pitchFamily="34" charset="-120"/>
              </a:endParaRPr>
            </a:p>
          </p:txBody>
        </p:sp>
        <p:sp>
          <p:nvSpPr>
            <p:cNvPr id="60443" name="Google Shape;2728;p192"/>
            <p:cNvSpPr txBox="1">
              <a:spLocks noChangeArrowheads="1"/>
            </p:cNvSpPr>
            <p:nvPr/>
          </p:nvSpPr>
          <p:spPr bwMode="auto">
            <a:xfrm>
              <a:off x="2689903" y="3657896"/>
              <a:ext cx="863255" cy="672713"/>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en-US" altLang="zh-TW" sz="3200" b="1">
                  <a:solidFill>
                    <a:srgbClr val="0070C0"/>
                  </a:solidFill>
                  <a:latin typeface="微軟正黑體" pitchFamily="34" charset="-120"/>
                  <a:ea typeface="微軟正黑體" pitchFamily="34" charset="-120"/>
                  <a:sym typeface="微軟正黑體" pitchFamily="34" charset="-120"/>
                </a:rPr>
                <a:t>一定規模以上</a:t>
              </a:r>
              <a:endParaRPr lang="zh-TW" altLang="zh-TW" sz="3200" b="1">
                <a:solidFill>
                  <a:srgbClr val="0070C0"/>
                </a:solidFill>
                <a:latin typeface="微軟正黑體" pitchFamily="34" charset="-120"/>
                <a:ea typeface="微軟正黑體" pitchFamily="34" charset="-120"/>
              </a:endParaRPr>
            </a:p>
          </p:txBody>
        </p:sp>
        <p:sp>
          <p:nvSpPr>
            <p:cNvPr id="60444" name="Google Shape;2729;p192"/>
            <p:cNvSpPr txBox="1">
              <a:spLocks noChangeArrowheads="1"/>
            </p:cNvSpPr>
            <p:nvPr/>
          </p:nvSpPr>
          <p:spPr bwMode="auto">
            <a:xfrm>
              <a:off x="1678842" y="4668529"/>
              <a:ext cx="904288" cy="829343"/>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rPr>
                <a:t>使用地變更編定</a:t>
              </a:r>
              <a:endParaRPr lang="zh-TW" altLang="zh-TW" sz="3200" b="1">
                <a:solidFill>
                  <a:srgbClr val="0070C0"/>
                </a:solidFill>
                <a:latin typeface="微軟正黑體" pitchFamily="34" charset="-120"/>
                <a:ea typeface="微軟正黑體" pitchFamily="34" charset="-120"/>
              </a:endParaRPr>
            </a:p>
          </p:txBody>
        </p:sp>
        <p:sp>
          <p:nvSpPr>
            <p:cNvPr id="60445" name="Google Shape;2730;p192"/>
            <p:cNvSpPr txBox="1">
              <a:spLocks noChangeArrowheads="1"/>
            </p:cNvSpPr>
            <p:nvPr/>
          </p:nvSpPr>
          <p:spPr bwMode="auto">
            <a:xfrm>
              <a:off x="2689903" y="4683910"/>
              <a:ext cx="861226" cy="813963"/>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rPr>
                <a:t>變更分區及使用地</a:t>
              </a:r>
              <a:endParaRPr lang="zh-TW" altLang="zh-TW" sz="3200" b="1">
                <a:solidFill>
                  <a:srgbClr val="0070C0"/>
                </a:solidFill>
                <a:latin typeface="微軟正黑體" pitchFamily="34" charset="-120"/>
                <a:ea typeface="微軟正黑體" pitchFamily="34" charset="-120"/>
              </a:endParaRPr>
            </a:p>
          </p:txBody>
        </p:sp>
        <p:sp>
          <p:nvSpPr>
            <p:cNvPr id="60446" name="Google Shape;2735;p192"/>
            <p:cNvSpPr txBox="1">
              <a:spLocks noChangeArrowheads="1"/>
            </p:cNvSpPr>
            <p:nvPr/>
          </p:nvSpPr>
          <p:spPr bwMode="auto">
            <a:xfrm>
              <a:off x="1609783" y="1556792"/>
              <a:ext cx="1667174" cy="413835"/>
            </a:xfrm>
            <a:prstGeom prst="rect">
              <a:avLst/>
            </a:prstGeom>
            <a:noFill/>
            <a:ln w="28575">
              <a:solidFill>
                <a:srgbClr val="B2B2B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182371" tIns="91161" rIns="182371" bIns="91161" anchor="ctr"/>
            <a:lstStyle/>
            <a:p>
              <a:pPr algn="ctr">
                <a:buClr>
                  <a:srgbClr val="000000"/>
                </a:buClr>
                <a:buSzPts val="1600"/>
              </a:pPr>
              <a:r>
                <a:rPr lang="en-US" altLang="zh-TW" sz="3200" b="1">
                  <a:solidFill>
                    <a:srgbClr val="0070C0"/>
                  </a:solidFill>
                  <a:latin typeface="微軟正黑體" pitchFamily="34" charset="-120"/>
                  <a:ea typeface="微軟正黑體" pitchFamily="34" charset="-120"/>
                  <a:sym typeface="微軟正黑體" pitchFamily="34" charset="-120"/>
                </a:rPr>
                <a:t>土地使用</a:t>
              </a:r>
              <a:endParaRPr lang="zh-TW" altLang="zh-TW" sz="3200" b="1">
                <a:solidFill>
                  <a:srgbClr val="0070C0"/>
                </a:solidFill>
                <a:latin typeface="微軟正黑體" pitchFamily="34" charset="-120"/>
                <a:ea typeface="微軟正黑體" pitchFamily="34" charset="-120"/>
              </a:endParaRPr>
            </a:p>
          </p:txBody>
        </p:sp>
        <p:sp>
          <p:nvSpPr>
            <p:cNvPr id="60447" name="Google Shape;2736;p192"/>
            <p:cNvSpPr txBox="1">
              <a:spLocks noChangeArrowheads="1"/>
            </p:cNvSpPr>
            <p:nvPr/>
          </p:nvSpPr>
          <p:spPr bwMode="auto">
            <a:xfrm>
              <a:off x="241630" y="2429390"/>
              <a:ext cx="1152129" cy="596498"/>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sym typeface="微軟正黑體" pitchFamily="34" charset="-120"/>
                </a:rPr>
                <a:t>容許</a:t>
              </a:r>
              <a:r>
                <a:rPr lang="en-US" altLang="zh-TW" sz="3200" b="1">
                  <a:solidFill>
                    <a:srgbClr val="0070C0"/>
                  </a:solidFill>
                  <a:latin typeface="微軟正黑體" pitchFamily="34" charset="-120"/>
                  <a:ea typeface="微軟正黑體" pitchFamily="34" charset="-120"/>
                  <a:sym typeface="微軟正黑體" pitchFamily="34" charset="-120"/>
                </a:rPr>
                <a:t/>
              </a:r>
              <a:br>
                <a:rPr lang="en-US" altLang="zh-TW" sz="3200" b="1">
                  <a:solidFill>
                    <a:srgbClr val="0070C0"/>
                  </a:solidFill>
                  <a:latin typeface="微軟正黑體" pitchFamily="34" charset="-120"/>
                  <a:ea typeface="微軟正黑體" pitchFamily="34" charset="-120"/>
                  <a:sym typeface="微軟正黑體" pitchFamily="34" charset="-120"/>
                </a:rPr>
              </a:br>
              <a:r>
                <a:rPr lang="zh-TW" altLang="en-US" sz="3200" b="1">
                  <a:solidFill>
                    <a:srgbClr val="0070C0"/>
                  </a:solidFill>
                  <a:latin typeface="微軟正黑體" pitchFamily="34" charset="-120"/>
                  <a:ea typeface="微軟正黑體" pitchFamily="34" charset="-120"/>
                  <a:sym typeface="微軟正黑體" pitchFamily="34" charset="-120"/>
                </a:rPr>
                <a:t>使用</a:t>
              </a:r>
              <a:endParaRPr lang="zh-TW" altLang="zh-TW" sz="3200" b="1">
                <a:solidFill>
                  <a:srgbClr val="0070C0"/>
                </a:solidFill>
                <a:latin typeface="微軟正黑體" pitchFamily="34" charset="-120"/>
                <a:ea typeface="微軟正黑體" pitchFamily="34" charset="-120"/>
              </a:endParaRPr>
            </a:p>
          </p:txBody>
        </p:sp>
        <p:sp>
          <p:nvSpPr>
            <p:cNvPr id="60448" name="Google Shape;2739;p192"/>
            <p:cNvSpPr txBox="1">
              <a:spLocks noChangeArrowheads="1"/>
            </p:cNvSpPr>
            <p:nvPr/>
          </p:nvSpPr>
          <p:spPr bwMode="auto">
            <a:xfrm>
              <a:off x="107504" y="4661788"/>
              <a:ext cx="1427212" cy="836086"/>
            </a:xfrm>
            <a:prstGeom prst="rect">
              <a:avLst/>
            </a:prstGeom>
            <a:solidFill>
              <a:srgbClr val="EDF4F7"/>
            </a:solidFill>
            <a:ln w="28575">
              <a:solidFill>
                <a:srgbClr val="B2B2B2"/>
              </a:solidFill>
              <a:miter lim="800000"/>
              <a:headEnd type="none" w="sm" len="sm"/>
              <a:tailEnd type="none" w="sm" len="sm"/>
            </a:ln>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sym typeface="微軟正黑體" pitchFamily="34" charset="-120"/>
                </a:rPr>
                <a:t>容許使</a:t>
              </a:r>
              <a:r>
                <a:rPr lang="en-US" altLang="zh-TW" sz="3200" b="1">
                  <a:solidFill>
                    <a:srgbClr val="0070C0"/>
                  </a:solidFill>
                  <a:latin typeface="微軟正黑體" pitchFamily="34" charset="-120"/>
                  <a:ea typeface="微軟正黑體" pitchFamily="34" charset="-120"/>
                  <a:sym typeface="微軟正黑體" pitchFamily="34" charset="-120"/>
                </a:rPr>
                <a:t>用(</a:t>
              </a:r>
              <a:r>
                <a:rPr lang="zh-TW" altLang="en-US" sz="3200" b="1">
                  <a:solidFill>
                    <a:srgbClr val="0070C0"/>
                  </a:solidFill>
                  <a:latin typeface="微軟正黑體" pitchFamily="34" charset="-120"/>
                  <a:ea typeface="微軟正黑體" pitchFamily="34" charset="-120"/>
                  <a:sym typeface="微軟正黑體" pitchFamily="34" charset="-120"/>
                </a:rPr>
                <a:t>免經</a:t>
              </a:r>
              <a:r>
                <a:rPr lang="en-US" altLang="zh-TW" sz="3200" b="1">
                  <a:solidFill>
                    <a:srgbClr val="0070C0"/>
                  </a:solidFill>
                  <a:latin typeface="微軟正黑體" pitchFamily="34" charset="-120"/>
                  <a:ea typeface="微軟正黑體" pitchFamily="34" charset="-120"/>
                  <a:sym typeface="微軟正黑體" pitchFamily="34" charset="-120"/>
                </a:rPr>
                <a:t>/</a:t>
              </a:r>
              <a:r>
                <a:rPr lang="zh-TW" altLang="en-US" sz="3200" b="1">
                  <a:solidFill>
                    <a:srgbClr val="0070C0"/>
                  </a:solidFill>
                  <a:latin typeface="微軟正黑體" pitchFamily="34" charset="-120"/>
                  <a:ea typeface="微軟正黑體" pitchFamily="34" charset="-120"/>
                  <a:sym typeface="微軟正黑體" pitchFamily="34" charset="-120"/>
                </a:rPr>
                <a:t>應經核准</a:t>
              </a:r>
              <a:r>
                <a:rPr lang="en-US" altLang="zh-TW" sz="3200" b="1">
                  <a:solidFill>
                    <a:srgbClr val="0070C0"/>
                  </a:solidFill>
                  <a:latin typeface="微軟正黑體" pitchFamily="34" charset="-120"/>
                  <a:ea typeface="微軟正黑體" pitchFamily="34" charset="-120"/>
                  <a:sym typeface="微軟正黑體" pitchFamily="34" charset="-120"/>
                </a:rPr>
                <a:t>)</a:t>
              </a:r>
              <a:endParaRPr lang="zh-TW" altLang="zh-TW" sz="3200" b="1">
                <a:solidFill>
                  <a:srgbClr val="0070C0"/>
                </a:solidFill>
                <a:latin typeface="微軟正黑體" pitchFamily="34" charset="-120"/>
                <a:ea typeface="微軟正黑體" pitchFamily="34" charset="-120"/>
              </a:endParaRPr>
            </a:p>
          </p:txBody>
        </p:sp>
        <p:cxnSp>
          <p:nvCxnSpPr>
            <p:cNvPr id="120" name="Google Shape;2740;p192"/>
            <p:cNvCxnSpPr>
              <a:cxnSpLocks/>
              <a:endCxn id="60448" idx="0"/>
            </p:cNvCxnSpPr>
            <p:nvPr/>
          </p:nvCxnSpPr>
          <p:spPr>
            <a:xfrm>
              <a:off x="817073" y="3044816"/>
              <a:ext cx="3968" cy="1616590"/>
            </a:xfrm>
            <a:prstGeom prst="straightConnector1">
              <a:avLst/>
            </a:prstGeom>
            <a:noFill/>
            <a:ln w="28575" cap="flat" cmpd="sng">
              <a:solidFill>
                <a:schemeClr val="bg1">
                  <a:lumMod val="75000"/>
                </a:schemeClr>
              </a:solidFill>
              <a:prstDash val="solid"/>
              <a:miter lim="800000"/>
              <a:headEnd type="none" w="med" len="med"/>
              <a:tailEnd type="triangle" w="med" len="med"/>
            </a:ln>
          </p:spPr>
        </p:cxnSp>
        <p:cxnSp>
          <p:nvCxnSpPr>
            <p:cNvPr id="123" name="直線單箭頭接點 122"/>
            <p:cNvCxnSpPr/>
            <p:nvPr/>
          </p:nvCxnSpPr>
          <p:spPr>
            <a:xfrm flipH="1">
              <a:off x="2113981" y="3308296"/>
              <a:ext cx="0" cy="297605"/>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p:nvPr/>
          </p:nvCxnSpPr>
          <p:spPr>
            <a:xfrm flipH="1">
              <a:off x="3121981" y="3308296"/>
              <a:ext cx="0" cy="297605"/>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接點 124"/>
            <p:cNvCxnSpPr>
              <a:cxnSpLocks/>
            </p:cNvCxnSpPr>
            <p:nvPr/>
          </p:nvCxnSpPr>
          <p:spPr>
            <a:xfrm>
              <a:off x="2473527" y="1970264"/>
              <a:ext cx="0" cy="23967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線接點 125"/>
            <p:cNvCxnSpPr>
              <a:cxnSpLocks/>
            </p:cNvCxnSpPr>
            <p:nvPr/>
          </p:nvCxnSpPr>
          <p:spPr>
            <a:xfrm>
              <a:off x="817073" y="2196444"/>
              <a:ext cx="3169249"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flipH="1">
              <a:off x="817073" y="2199619"/>
              <a:ext cx="793" cy="23014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455" name="Google Shape;2730;p192"/>
            <p:cNvSpPr txBox="1">
              <a:spLocks noChangeArrowheads="1"/>
            </p:cNvSpPr>
            <p:nvPr/>
          </p:nvSpPr>
          <p:spPr bwMode="auto">
            <a:xfrm>
              <a:off x="3530263" y="2432789"/>
              <a:ext cx="887832" cy="600326"/>
            </a:xfrm>
            <a:prstGeom prst="rect">
              <a:avLst/>
            </a:prstGeom>
            <a:noFill/>
            <a:ln w="28575">
              <a:solidFill>
                <a:srgbClr val="B2B2B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182371" tIns="91161" rIns="182371" bIns="91161" anchor="ctr"/>
            <a:lstStyle/>
            <a:p>
              <a:pPr algn="ctr">
                <a:buClr>
                  <a:srgbClr val="000000"/>
                </a:buClr>
                <a:buSzPts val="1600"/>
              </a:pPr>
              <a:r>
                <a:rPr lang="zh-TW" altLang="en-US" sz="3200" b="1">
                  <a:solidFill>
                    <a:srgbClr val="0070C0"/>
                  </a:solidFill>
                  <a:latin typeface="微軟正黑體" pitchFamily="34" charset="-120"/>
                  <a:ea typeface="微軟正黑體" pitchFamily="34" charset="-120"/>
                </a:rPr>
                <a:t>禁止</a:t>
              </a:r>
              <a:r>
                <a:rPr lang="en-US" altLang="zh-TW" sz="3200" b="1">
                  <a:solidFill>
                    <a:srgbClr val="0070C0"/>
                  </a:solidFill>
                  <a:latin typeface="微軟正黑體" pitchFamily="34" charset="-120"/>
                  <a:ea typeface="微軟正黑體" pitchFamily="34" charset="-120"/>
                </a:rPr>
                <a:t/>
              </a:r>
              <a:br>
                <a:rPr lang="en-US" altLang="zh-TW" sz="3200" b="1">
                  <a:solidFill>
                    <a:srgbClr val="0070C0"/>
                  </a:solidFill>
                  <a:latin typeface="微軟正黑體" pitchFamily="34" charset="-120"/>
                  <a:ea typeface="微軟正黑體" pitchFamily="34" charset="-120"/>
                </a:rPr>
              </a:br>
              <a:r>
                <a:rPr lang="zh-TW" altLang="en-US" sz="3200" b="1">
                  <a:solidFill>
                    <a:srgbClr val="0070C0"/>
                  </a:solidFill>
                  <a:latin typeface="微軟正黑體" pitchFamily="34" charset="-120"/>
                  <a:ea typeface="微軟正黑體" pitchFamily="34" charset="-120"/>
                </a:rPr>
                <a:t>使用</a:t>
              </a:r>
              <a:endParaRPr lang="zh-TW" altLang="zh-TW" sz="3200" b="1">
                <a:solidFill>
                  <a:srgbClr val="0070C0"/>
                </a:solidFill>
                <a:latin typeface="微軟正黑體" pitchFamily="34" charset="-120"/>
                <a:ea typeface="微軟正黑體" pitchFamily="34" charset="-120"/>
              </a:endParaRPr>
            </a:p>
          </p:txBody>
        </p:sp>
        <p:cxnSp>
          <p:nvCxnSpPr>
            <p:cNvPr id="131" name="直線單箭頭接點 130"/>
            <p:cNvCxnSpPr/>
            <p:nvPr/>
          </p:nvCxnSpPr>
          <p:spPr>
            <a:xfrm flipH="1">
              <a:off x="2113187" y="4318565"/>
              <a:ext cx="794" cy="29839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直線單箭頭接點 131"/>
            <p:cNvCxnSpPr>
              <a:cxnSpLocks/>
            </p:cNvCxnSpPr>
            <p:nvPr/>
          </p:nvCxnSpPr>
          <p:spPr>
            <a:xfrm flipH="1">
              <a:off x="3120394" y="4333644"/>
              <a:ext cx="793" cy="29839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直線接點 132"/>
            <p:cNvCxnSpPr>
              <a:cxnSpLocks/>
            </p:cNvCxnSpPr>
            <p:nvPr/>
          </p:nvCxnSpPr>
          <p:spPr>
            <a:xfrm>
              <a:off x="2628299" y="3044816"/>
              <a:ext cx="0" cy="26348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直線接點 133"/>
            <p:cNvCxnSpPr>
              <a:cxnSpLocks/>
            </p:cNvCxnSpPr>
            <p:nvPr/>
          </p:nvCxnSpPr>
          <p:spPr>
            <a:xfrm>
              <a:off x="2113187" y="3308296"/>
              <a:ext cx="10072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cxnSpLocks/>
            </p:cNvCxnSpPr>
            <p:nvPr/>
          </p:nvCxnSpPr>
          <p:spPr>
            <a:xfrm>
              <a:off x="2545754" y="2217078"/>
              <a:ext cx="0" cy="205546"/>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a:off x="3986322" y="2217078"/>
              <a:ext cx="0" cy="205546"/>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60425" name="群組 28"/>
          <p:cNvGrpSpPr>
            <a:grpSpLocks/>
          </p:cNvGrpSpPr>
          <p:nvPr/>
        </p:nvGrpSpPr>
        <p:grpSpPr bwMode="auto">
          <a:xfrm>
            <a:off x="9844088" y="2898775"/>
            <a:ext cx="7510462" cy="7934325"/>
            <a:chOff x="4849451" y="1550684"/>
            <a:chExt cx="3754997" cy="3966548"/>
          </a:xfrm>
        </p:grpSpPr>
        <p:sp>
          <p:nvSpPr>
            <p:cNvPr id="92" name="Google Shape;2726;p192"/>
            <p:cNvSpPr txBox="1"/>
            <p:nvPr/>
          </p:nvSpPr>
          <p:spPr>
            <a:xfrm>
              <a:off x="5147882" y="2403833"/>
              <a:ext cx="2227917" cy="615855"/>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符合國土功能分區及其分類之</a:t>
              </a:r>
              <a:r>
                <a:rPr lang="zh-TW" alt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容許使用項目</a:t>
              </a:r>
              <a:endParaRPr sz="8001" b="1" dirty="0">
                <a:latin typeface="微軟正黑體" panose="020B0604030504040204" pitchFamily="34" charset="-120"/>
                <a:ea typeface="微軟正黑體" panose="020B0604030504040204" pitchFamily="34" charset="-120"/>
              </a:endParaRPr>
            </a:p>
          </p:txBody>
        </p:sp>
        <p:sp>
          <p:nvSpPr>
            <p:cNvPr id="95" name="Google Shape;2729;p192"/>
            <p:cNvSpPr txBox="1"/>
            <p:nvPr/>
          </p:nvSpPr>
          <p:spPr>
            <a:xfrm>
              <a:off x="4849451" y="4694241"/>
              <a:ext cx="1427074" cy="822991"/>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免經</a:t>
              </a:r>
              <a:r>
                <a:rPr lang="en-US" altLang="zh-TW"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申請同意</a:t>
              </a:r>
              <a:r>
                <a:rPr 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br>
                <a:rPr 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b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應經申請同意</a:t>
              </a:r>
              <a:endParaRPr sz="8001" b="1" dirty="0">
                <a:latin typeface="微軟正黑體" panose="020B0604030504040204" pitchFamily="34" charset="-120"/>
                <a:ea typeface="微軟正黑體" panose="020B0604030504040204" pitchFamily="34" charset="-120"/>
              </a:endParaRPr>
            </a:p>
          </p:txBody>
        </p:sp>
        <p:sp>
          <p:nvSpPr>
            <p:cNvPr id="99" name="Google Shape;2735;p192"/>
            <p:cNvSpPr txBox="1"/>
            <p:nvPr/>
          </p:nvSpPr>
          <p:spPr>
            <a:xfrm>
              <a:off x="6350338" y="1550684"/>
              <a:ext cx="1667565" cy="413480"/>
            </a:xfrm>
            <a:prstGeom prst="rect">
              <a:avLst/>
            </a:prstGeom>
            <a:no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土地使用</a:t>
              </a:r>
              <a:endParaRPr sz="8001" b="1" dirty="0">
                <a:latin typeface="微軟正黑體" panose="020B0604030504040204" pitchFamily="34" charset="-120"/>
                <a:ea typeface="微軟正黑體" panose="020B0604030504040204" pitchFamily="34" charset="-120"/>
              </a:endParaRPr>
            </a:p>
          </p:txBody>
        </p:sp>
        <p:sp>
          <p:nvSpPr>
            <p:cNvPr id="101" name="Google Shape;2739;p192"/>
            <p:cNvSpPr txBox="1"/>
            <p:nvPr/>
          </p:nvSpPr>
          <p:spPr>
            <a:xfrm>
              <a:off x="7740108" y="2426848"/>
              <a:ext cx="864340" cy="615855"/>
            </a:xfrm>
            <a:prstGeom prst="rect">
              <a:avLst/>
            </a:prstGeom>
            <a:no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zh-TW" alt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禁止</a:t>
              </a:r>
              <a:r>
                <a:rPr lang="en-US" altLang="zh-TW"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
              </a:r>
              <a:br>
                <a:rPr lang="en-US" altLang="zh-TW"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br>
              <a:r>
                <a:rPr lang="zh-TW" alt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使</a:t>
              </a:r>
              <a:r>
                <a:rPr lang="en-US" sz="3200" b="1"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用</a:t>
              </a:r>
              <a:endParaRPr sz="8001" b="1" dirty="0">
                <a:latin typeface="微軟正黑體" panose="020B0604030504040204" pitchFamily="34" charset="-120"/>
                <a:ea typeface="微軟正黑體" panose="020B0604030504040204" pitchFamily="34" charset="-120"/>
              </a:endParaRPr>
            </a:p>
          </p:txBody>
        </p:sp>
        <p:cxnSp>
          <p:nvCxnSpPr>
            <p:cNvPr id="107" name="直線接點 106"/>
            <p:cNvCxnSpPr>
              <a:cxnSpLocks/>
            </p:cNvCxnSpPr>
            <p:nvPr/>
          </p:nvCxnSpPr>
          <p:spPr>
            <a:xfrm>
              <a:off x="7225790" y="1964164"/>
              <a:ext cx="0" cy="23729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直線接點 107"/>
            <p:cNvCxnSpPr>
              <a:cxnSpLocks/>
            </p:cNvCxnSpPr>
            <p:nvPr/>
          </p:nvCxnSpPr>
          <p:spPr>
            <a:xfrm>
              <a:off x="6299542" y="2180824"/>
              <a:ext cx="185329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flipH="1">
              <a:off x="6299542" y="2184792"/>
              <a:ext cx="794" cy="227771"/>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p:nvPr/>
          </p:nvCxnSpPr>
          <p:spPr>
            <a:xfrm flipH="1">
              <a:off x="8152833" y="2184792"/>
              <a:ext cx="0" cy="218247"/>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直線接點 77"/>
            <p:cNvCxnSpPr>
              <a:cxnSpLocks/>
            </p:cNvCxnSpPr>
            <p:nvPr/>
          </p:nvCxnSpPr>
          <p:spPr>
            <a:xfrm>
              <a:off x="6300336" y="3005403"/>
              <a:ext cx="0" cy="23650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a:cxnSpLocks/>
            </p:cNvCxnSpPr>
            <p:nvPr/>
          </p:nvCxnSpPr>
          <p:spPr>
            <a:xfrm>
              <a:off x="5562988" y="3249840"/>
              <a:ext cx="1796938"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a:off x="5559813" y="3232380"/>
              <a:ext cx="0" cy="1384879"/>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a:off x="7359926" y="3249840"/>
              <a:ext cx="0" cy="336498"/>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9" name="Google Shape;2728;p192"/>
            <p:cNvSpPr txBox="1"/>
            <p:nvPr/>
          </p:nvSpPr>
          <p:spPr>
            <a:xfrm>
              <a:off x="6447170" y="3629987"/>
              <a:ext cx="1831861" cy="782516"/>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a:solidFill>
                    <a:schemeClr val="dk1"/>
                  </a:solidFill>
                  <a:latin typeface="Microsoft JhengHei"/>
                  <a:ea typeface="Microsoft JhengHei"/>
                  <a:cs typeface="Microsoft JhengHei"/>
                  <a:sym typeface="Microsoft JhengHei"/>
                </a:rPr>
                <a:t>「</a:t>
              </a:r>
              <a:r>
                <a:rPr lang="en-US" sz="3200" b="1" dirty="0" err="1">
                  <a:solidFill>
                    <a:schemeClr val="dk1"/>
                  </a:solidFill>
                  <a:latin typeface="Microsoft JhengHei"/>
                  <a:ea typeface="Microsoft JhengHei"/>
                  <a:cs typeface="Microsoft JhengHei"/>
                  <a:sym typeface="Microsoft JhengHei"/>
                </a:rPr>
                <a:t>一定規模以上」或「性質特殊</a:t>
              </a:r>
              <a:r>
                <a:rPr lang="en-US" sz="3200" b="1" dirty="0">
                  <a:solidFill>
                    <a:schemeClr val="dk1"/>
                  </a:solidFill>
                  <a:latin typeface="Microsoft JhengHei"/>
                  <a:ea typeface="Microsoft JhengHei"/>
                  <a:cs typeface="Microsoft JhengHei"/>
                  <a:sym typeface="Microsoft JhengHei"/>
                </a:rPr>
                <a:t>」</a:t>
              </a:r>
              <a:endParaRPr sz="8001" b="1" dirty="0"/>
            </a:p>
          </p:txBody>
        </p:sp>
        <p:sp>
          <p:nvSpPr>
            <p:cNvPr id="90" name="Google Shape;2730;p192"/>
            <p:cNvSpPr txBox="1"/>
            <p:nvPr/>
          </p:nvSpPr>
          <p:spPr>
            <a:xfrm>
              <a:off x="6447170" y="4694241"/>
              <a:ext cx="1831861" cy="803944"/>
            </a:xfrm>
            <a:prstGeom prst="rect">
              <a:avLst/>
            </a:prstGeom>
            <a:solidFill>
              <a:srgbClr val="FFCC99"/>
            </a:solidFill>
            <a:ln w="28575" cap="flat" cmpd="sng">
              <a:solidFill>
                <a:srgbClr val="B2B2B2"/>
              </a:solidFill>
              <a:prstDash val="solid"/>
              <a:miter lim="800000"/>
              <a:headEnd type="none" w="sm" len="sm"/>
              <a:tailEnd type="none" w="sm" len="sm"/>
            </a:ln>
          </p:spPr>
          <p:txBody>
            <a:bodyPr spcFirstLastPara="1" lIns="182371" tIns="91161" rIns="182371" bIns="91161" anchor="ctr"/>
            <a:lstStyle/>
            <a:p>
              <a:pPr algn="ctr">
                <a:spcBef>
                  <a:spcPts val="0"/>
                </a:spcBef>
                <a:spcAft>
                  <a:spcPts val="0"/>
                </a:spcAft>
                <a:buClr>
                  <a:schemeClr val="dk1"/>
                </a:buClr>
                <a:buSzPts val="1600"/>
                <a:defRPr/>
              </a:pPr>
              <a:r>
                <a:rPr lang="en-US" sz="3200" b="1" dirty="0" err="1">
                  <a:solidFill>
                    <a:schemeClr val="dk1"/>
                  </a:solidFill>
                  <a:latin typeface="Microsoft JhengHei"/>
                  <a:ea typeface="Microsoft JhengHei"/>
                  <a:cs typeface="Microsoft JhengHei"/>
                  <a:sym typeface="Microsoft JhengHei"/>
                </a:rPr>
                <a:t>申請「使用許可</a:t>
              </a:r>
              <a:r>
                <a:rPr lang="en-US" sz="3200" b="1" dirty="0">
                  <a:solidFill>
                    <a:schemeClr val="dk1"/>
                  </a:solidFill>
                  <a:latin typeface="Microsoft JhengHei"/>
                  <a:ea typeface="Microsoft JhengHei"/>
                  <a:cs typeface="Microsoft JhengHei"/>
                  <a:sym typeface="Microsoft JhengHei"/>
                </a:rPr>
                <a:t>」</a:t>
              </a:r>
              <a:endParaRPr sz="8001" b="1" dirty="0"/>
            </a:p>
          </p:txBody>
        </p:sp>
        <p:cxnSp>
          <p:nvCxnSpPr>
            <p:cNvPr id="94" name="直線單箭頭接點 93"/>
            <p:cNvCxnSpPr>
              <a:stCxn id="89" idx="2"/>
            </p:cNvCxnSpPr>
            <p:nvPr/>
          </p:nvCxnSpPr>
          <p:spPr>
            <a:xfrm>
              <a:off x="7363100" y="4412503"/>
              <a:ext cx="0" cy="242057"/>
            </a:xfrm>
            <a:prstGeom prst="straightConnector1">
              <a:avLst/>
            </a:prstGeom>
            <a:ln w="285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7" name="Google Shape;2717;p191"/>
          <p:cNvGraphicFramePr/>
          <p:nvPr>
            <p:extLst>
              <p:ext uri="{D42A27DB-BD31-4B8C-83A1-F6EECF244321}">
                <p14:modId xmlns:p14="http://schemas.microsoft.com/office/powerpoint/2010/main" val="1289032082"/>
              </p:ext>
            </p:extLst>
          </p:nvPr>
        </p:nvGraphicFramePr>
        <p:xfrm>
          <a:off x="1022350" y="5731621"/>
          <a:ext cx="15857535" cy="4727573"/>
        </p:xfrm>
        <a:graphic>
          <a:graphicData uri="http://schemas.openxmlformats.org/drawingml/2006/table">
            <a:tbl>
              <a:tblPr>
                <a:noFill/>
              </a:tblPr>
              <a:tblGrid>
                <a:gridCol w="3184031"/>
                <a:gridCol w="1584188"/>
                <a:gridCol w="1584188"/>
                <a:gridCol w="1584188"/>
                <a:gridCol w="1584188"/>
                <a:gridCol w="1584188"/>
                <a:gridCol w="1584188"/>
                <a:gridCol w="1584188"/>
                <a:gridCol w="1584188"/>
              </a:tblGrid>
              <a:tr h="1066805">
                <a:tc>
                  <a:txBody>
                    <a:bodyPr/>
                    <a:lstStyle/>
                    <a:p>
                      <a:pPr marL="0" marR="0" lvl="0" indent="0" algn="r" rtl="0">
                        <a:lnSpc>
                          <a:spcPct val="100000"/>
                        </a:lnSpc>
                        <a:spcBef>
                          <a:spcPts val="0"/>
                        </a:spcBef>
                        <a:spcAft>
                          <a:spcPts val="0"/>
                        </a:spcAft>
                        <a:buClr>
                          <a:schemeClr val="dk1"/>
                        </a:buClr>
                        <a:buSzPts val="1600"/>
                        <a:buFont typeface="Microsoft JhengHei"/>
                        <a:buNone/>
                      </a:pPr>
                      <a:r>
                        <a:rPr lang="en-US" sz="3200" b="1"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分區</a:t>
                      </a:r>
                      <a:r>
                        <a:rPr lang="zh-TW" alt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分類</a:t>
                      </a:r>
                      <a:endParaRPr sz="3600" dirty="0">
                        <a:latin typeface="微軟正黑體" panose="020B0604030504040204" pitchFamily="34" charset="-120"/>
                        <a:ea typeface="微軟正黑體" panose="020B0604030504040204" pitchFamily="34" charset="-120"/>
                      </a:endParaRPr>
                    </a:p>
                    <a:p>
                      <a:pPr marL="0" marR="0" lvl="0" indent="0" algn="l" rtl="0">
                        <a:lnSpc>
                          <a:spcPct val="100000"/>
                        </a:lnSpc>
                        <a:spcBef>
                          <a:spcPts val="0"/>
                        </a:spcBef>
                        <a:spcAft>
                          <a:spcPts val="0"/>
                        </a:spcAft>
                        <a:buClr>
                          <a:schemeClr val="dk1"/>
                        </a:buClr>
                        <a:buSzPts val="1600"/>
                        <a:buFont typeface="Microsoft JhengHei"/>
                        <a:buNone/>
                      </a:pPr>
                      <a:r>
                        <a:rPr lang="en-US" sz="3200" b="1"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項目</a:t>
                      </a:r>
                      <a:endParaRPr sz="3600" dirty="0">
                        <a:latin typeface="微軟正黑體" panose="020B0604030504040204" pitchFamily="34" charset="-120"/>
                        <a:ea typeface="微軟正黑體" panose="020B0604030504040204" pitchFamily="34" charset="-120"/>
                      </a:endParaRPr>
                    </a:p>
                  </a:txBody>
                  <a:tcPr marL="91411" marR="91411"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lnTlToBr w="12700" cap="flat" cmpd="sng" algn="ctr">
                      <a:solidFill>
                        <a:schemeClr val="tx1"/>
                      </a:solidFill>
                      <a:prstDash val="solid"/>
                      <a:round/>
                      <a:headEnd type="none" w="med" len="med"/>
                      <a:tailEnd type="none" w="med" len="med"/>
                    </a:lnTlToBr>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農1</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農2</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農3</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農4</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國保1</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國保2</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城2-1</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1"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城3</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D9D9"/>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基礎公共設施</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國防</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BF1DE"/>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一般公共設施</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BE"/>
                    </a:solidFill>
                  </a:tcPr>
                </a:tc>
              </a:tr>
              <a:tr h="61275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住商</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dirty="0" err="1">
                          <a:solidFill>
                            <a:schemeClr val="dk1"/>
                          </a:solidFill>
                          <a:latin typeface="微軟正黑體" panose="020B0604030504040204" pitchFamily="34" charset="-120"/>
                          <a:ea typeface="微軟正黑體" panose="020B0604030504040204" pitchFamily="34" charset="-120"/>
                          <a:cs typeface="Microsoft JhengHei"/>
                          <a:sym typeface="Microsoft JhengHei"/>
                        </a:rPr>
                        <a:t>遊憩</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DCDB"/>
                    </a:solidFill>
                  </a:tcPr>
                </a:tc>
              </a:tr>
              <a:tr h="609603">
                <a:tc>
                  <a:txBody>
                    <a:bodyPr/>
                    <a:lstStyle/>
                    <a:p>
                      <a:pPr marL="0" marR="0" lvl="0" indent="0" algn="l"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工業</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9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9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a:solidFill>
                            <a:schemeClr val="dk1"/>
                          </a:solidFill>
                          <a:latin typeface="微軟正黑體" panose="020B0604030504040204" pitchFamily="34" charset="-120"/>
                          <a:ea typeface="微軟正黑體" panose="020B0604030504040204" pitchFamily="34" charset="-120"/>
                          <a:cs typeface="Microsoft JhengHei"/>
                          <a:sym typeface="Microsoft JhengHei"/>
                        </a:rPr>
                        <a:t>X</a:t>
                      </a:r>
                      <a:endParaRPr sz="360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chemeClr val="dk1"/>
                        </a:buClr>
                        <a:buSzPts val="1600"/>
                        <a:buFont typeface="Microsoft JhengHei"/>
                        <a:buNone/>
                      </a:pPr>
                      <a:r>
                        <a:rPr lang="en-US" sz="3200" b="0" i="0" u="none" dirty="0">
                          <a:solidFill>
                            <a:schemeClr val="dk1"/>
                          </a:solidFill>
                          <a:latin typeface="微軟正黑體" panose="020B0604030504040204" pitchFamily="34" charset="-120"/>
                          <a:ea typeface="微軟正黑體" panose="020B0604030504040204" pitchFamily="34" charset="-120"/>
                          <a:cs typeface="Microsoft JhengHei"/>
                          <a:sym typeface="Microsoft JhengHei"/>
                        </a:rPr>
                        <a:t>▲</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Clr>
                          <a:srgbClr val="000000"/>
                        </a:buClr>
                        <a:buSzPts val="1600"/>
                        <a:buFont typeface="Microsoft JhengHei"/>
                        <a:buNone/>
                      </a:pPr>
                      <a:r>
                        <a:rPr lang="en-US" sz="3200" b="0" i="0" u="none" dirty="0">
                          <a:solidFill>
                            <a:srgbClr val="000000"/>
                          </a:solidFill>
                          <a:latin typeface="微軟正黑體" panose="020B0604030504040204" pitchFamily="34" charset="-120"/>
                          <a:ea typeface="微軟正黑體" panose="020B0604030504040204" pitchFamily="34" charset="-120"/>
                          <a:cs typeface="Microsoft JhengHei"/>
                          <a:sym typeface="Microsoft JhengHei"/>
                        </a:rPr>
                        <a:t>V</a:t>
                      </a:r>
                      <a:endParaRPr sz="3600" dirty="0">
                        <a:latin typeface="微軟正黑體" panose="020B0604030504040204" pitchFamily="34" charset="-120"/>
                        <a:ea typeface="微軟正黑體" panose="020B0604030504040204" pitchFamily="34" charset="-120"/>
                      </a:endParaRPr>
                    </a:p>
                  </a:txBody>
                  <a:tcPr marL="91411" marR="91411" marT="45700" marB="457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D9F1"/>
                    </a:solidFill>
                  </a:tcPr>
                </a:tc>
              </a:tr>
            </a:tbl>
          </a:graphicData>
        </a:graphic>
      </p:graphicFrame>
      <p:sp>
        <p:nvSpPr>
          <p:cNvPr id="2718" name="Google Shape;2718;p191"/>
          <p:cNvSpPr txBox="1"/>
          <p:nvPr/>
        </p:nvSpPr>
        <p:spPr>
          <a:xfrm>
            <a:off x="576263" y="2249488"/>
            <a:ext cx="17448212" cy="3313112"/>
          </a:xfrm>
          <a:prstGeom prst="rect">
            <a:avLst/>
          </a:prstGeom>
          <a:noFill/>
          <a:ln>
            <a:noFill/>
          </a:ln>
        </p:spPr>
        <p:txBody>
          <a:bodyPr spcFirstLastPara="1" lIns="91411" tIns="45705" rIns="91411" bIns="45705"/>
          <a:lstStyle/>
          <a:p>
            <a:pPr algn="just">
              <a:spcBef>
                <a:spcPts val="0"/>
              </a:spcBef>
              <a:spcAft>
                <a:spcPts val="0"/>
              </a:spcAft>
              <a:buClr>
                <a:schemeClr val="dk1"/>
              </a:buClr>
              <a:buSzPts val="1800"/>
              <a:defRPr/>
            </a:pP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一</a:t>
            </a: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國土計畫土地使用管制實施後</a:t>
            </a:r>
            <a:r>
              <a:rPr lang="en-US" altLang="zh-TW" sz="3600" b="1" dirty="0">
                <a:latin typeface="微軟正黑體" panose="020B0604030504040204" pitchFamily="34" charset="-120"/>
                <a:ea typeface="微軟正黑體" panose="020B0604030504040204" pitchFamily="34" charset="-120"/>
                <a:cs typeface="Arial"/>
                <a:sym typeface="Arial"/>
              </a:rPr>
              <a:t>(114</a:t>
            </a:r>
            <a:r>
              <a:rPr lang="zh-TW" altLang="en-US" sz="3600" b="1" dirty="0">
                <a:latin typeface="微軟正黑體" panose="020B0604030504040204" pitchFamily="34" charset="-120"/>
                <a:ea typeface="微軟正黑體" panose="020B0604030504040204" pitchFamily="34" charset="-120"/>
                <a:cs typeface="Arial"/>
                <a:sym typeface="Arial"/>
              </a:rPr>
              <a:t>年</a:t>
            </a:r>
            <a:r>
              <a:rPr lang="en-US" altLang="zh-TW" sz="3600" b="1" dirty="0">
                <a:latin typeface="微軟正黑體" panose="020B0604030504040204" pitchFamily="34" charset="-120"/>
                <a:ea typeface="微軟正黑體" panose="020B0604030504040204" pitchFamily="34" charset="-120"/>
                <a:cs typeface="Arial"/>
                <a:sym typeface="Arial"/>
              </a:rPr>
              <a:t>4</a:t>
            </a:r>
            <a:r>
              <a:rPr lang="zh-TW" altLang="en-US" sz="3600" b="1" dirty="0">
                <a:latin typeface="微軟正黑體" panose="020B0604030504040204" pitchFamily="34" charset="-120"/>
                <a:ea typeface="微軟正黑體" panose="020B0604030504040204" pitchFamily="34" charset="-120"/>
                <a:cs typeface="Arial"/>
                <a:sym typeface="Arial"/>
              </a:rPr>
              <a:t>月</a:t>
            </a:r>
            <a:r>
              <a:rPr lang="en-US" altLang="zh-TW" sz="3600" b="1" dirty="0">
                <a:latin typeface="微軟正黑體" panose="020B0604030504040204" pitchFamily="34" charset="-120"/>
                <a:ea typeface="微軟正黑體" panose="020B0604030504040204" pitchFamily="34" charset="-120"/>
                <a:cs typeface="Arial"/>
                <a:sym typeface="Arial"/>
              </a:rPr>
              <a:t>30</a:t>
            </a:r>
            <a:r>
              <a:rPr lang="zh-TW" altLang="en-US" sz="3600" b="1" dirty="0">
                <a:latin typeface="微軟正黑體" panose="020B0604030504040204" pitchFamily="34" charset="-120"/>
                <a:ea typeface="微軟正黑體" panose="020B0604030504040204" pitchFamily="34" charset="-120"/>
                <a:cs typeface="Arial"/>
                <a:sym typeface="Arial"/>
              </a:rPr>
              <a:t>日</a:t>
            </a: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，新增使用之</a:t>
            </a:r>
            <a:r>
              <a:rPr lang="en-US" sz="3600" b="1" dirty="0" err="1">
                <a:latin typeface="微軟正黑體" panose="020B0604030504040204" pitchFamily="34" charset="-120"/>
                <a:ea typeface="微軟正黑體" panose="020B0604030504040204" pitchFamily="34" charset="-120"/>
                <a:cs typeface="Arial"/>
                <a:sym typeface="Arial"/>
              </a:rPr>
              <a:t>初步處理原則</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a:p>
            <a:pPr marL="1440144" lvl="1" indent="-792079" algn="just">
              <a:spcBef>
                <a:spcPts val="1200"/>
              </a:spcBef>
              <a:spcAft>
                <a:spcPts val="0"/>
              </a:spcAft>
              <a:buClr>
                <a:schemeClr val="dk1"/>
              </a:buClr>
              <a:buSzPts val="1800"/>
              <a:buFont typeface="Wingdings" panose="05000000000000000000" pitchFamily="2" charset="2"/>
              <a:buChar char="l"/>
              <a:defRPr/>
            </a:pPr>
            <a:r>
              <a:rPr lang="en-US" sz="3600" b="1" dirty="0" err="1">
                <a:latin typeface="微軟正黑體" panose="020B0604030504040204" pitchFamily="34" charset="-120"/>
                <a:ea typeface="微軟正黑體" panose="020B0604030504040204" pitchFamily="34" charset="-120"/>
                <a:cs typeface="Arial"/>
                <a:sym typeface="Arial"/>
              </a:rPr>
              <a:t>基礎性公共設施</a:t>
            </a:r>
            <a:r>
              <a:rPr lang="en-US" altLang="zh-TW" sz="3600" b="1" dirty="0">
                <a:latin typeface="微軟正黑體" panose="020B0604030504040204" pitchFamily="34" charset="-120"/>
                <a:ea typeface="微軟正黑體" panose="020B0604030504040204" pitchFamily="34" charset="-120"/>
                <a:cs typeface="Arial"/>
                <a:sym typeface="Arial"/>
              </a:rPr>
              <a:t>(</a:t>
            </a:r>
            <a:r>
              <a:rPr lang="zh-TW" altLang="en-US" sz="3600" b="1" dirty="0">
                <a:latin typeface="微軟正黑體" panose="020B0604030504040204" pitchFamily="34" charset="-120"/>
                <a:ea typeface="微軟正黑體" panose="020B0604030504040204" pitchFamily="34" charset="-120"/>
                <a:cs typeface="Arial"/>
                <a:sym typeface="Arial"/>
              </a:rPr>
              <a:t>維生設施</a:t>
            </a:r>
            <a:r>
              <a:rPr lang="en-US" altLang="zh-TW" sz="3600" b="1" dirty="0">
                <a:latin typeface="微軟正黑體" panose="020B0604030504040204" pitchFamily="34" charset="-120"/>
                <a:ea typeface="微軟正黑體" panose="020B0604030504040204" pitchFamily="34" charset="-120"/>
                <a:cs typeface="Arial"/>
                <a:sym typeface="Arial"/>
              </a:rPr>
              <a:t>)</a:t>
            </a:r>
            <a:r>
              <a:rPr lang="en-US" sz="3600" b="1" dirty="0" err="1">
                <a:latin typeface="微軟正黑體" panose="020B0604030504040204" pitchFamily="34" charset="-120"/>
                <a:ea typeface="微軟正黑體" panose="020B0604030504040204" pitchFamily="34" charset="-120"/>
                <a:cs typeface="Arial"/>
                <a:sym typeface="Arial"/>
              </a:rPr>
              <a:t>及國防，得於各國土功能分區分類使用</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a:p>
            <a:pPr marL="1440144" lvl="1" indent="-792079" algn="just">
              <a:spcBef>
                <a:spcPts val="600"/>
              </a:spcBef>
              <a:spcAft>
                <a:spcPts val="0"/>
              </a:spcAft>
              <a:buClr>
                <a:schemeClr val="dk1"/>
              </a:buClr>
              <a:buSzPts val="1800"/>
              <a:buFont typeface="Wingdings" panose="05000000000000000000" pitchFamily="2" charset="2"/>
              <a:buChar char="l"/>
              <a:defRPr/>
            </a:pPr>
            <a:r>
              <a:rPr lang="en-US" sz="3600" b="1" dirty="0">
                <a:latin typeface="微軟正黑體" panose="020B0604030504040204" pitchFamily="34" charset="-120"/>
                <a:ea typeface="微軟正黑體" panose="020B0604030504040204" pitchFamily="34" charset="-120"/>
                <a:cs typeface="Arial"/>
                <a:sym typeface="Arial"/>
              </a:rPr>
              <a:t>一般性公共設施，除國保１、農１外，其餘得使用。</a:t>
            </a:r>
            <a:endParaRPr sz="8001" b="1" dirty="0">
              <a:latin typeface="微軟正黑體" panose="020B0604030504040204" pitchFamily="34" charset="-120"/>
              <a:ea typeface="微軟正黑體" panose="020B0604030504040204" pitchFamily="34" charset="-120"/>
            </a:endParaRPr>
          </a:p>
          <a:p>
            <a:pPr marL="1440144" lvl="1" indent="-792079" algn="just">
              <a:spcBef>
                <a:spcPts val="600"/>
              </a:spcBef>
              <a:spcAft>
                <a:spcPts val="0"/>
              </a:spcAft>
              <a:buClr>
                <a:schemeClr val="dk1"/>
              </a:buClr>
              <a:buSzPts val="1800"/>
              <a:buFont typeface="Wingdings" panose="05000000000000000000" pitchFamily="2" charset="2"/>
              <a:buChar char="l"/>
              <a:defRPr/>
            </a:pPr>
            <a:r>
              <a:rPr lang="en-US" sz="3600" b="1" dirty="0" err="1">
                <a:latin typeface="微軟正黑體" panose="020B0604030504040204" pitchFamily="34" charset="-120"/>
                <a:ea typeface="微軟正黑體" panose="020B0604030504040204" pitchFamily="34" charset="-120"/>
                <a:cs typeface="Arial"/>
                <a:sym typeface="Arial"/>
              </a:rPr>
              <a:t>住商、遊憩等，得於各國土功能分區分類之既有可建築用地，申請使用</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a:p>
            <a:pPr marL="1440144" lvl="1" indent="-792079" algn="just">
              <a:spcBef>
                <a:spcPts val="600"/>
              </a:spcBef>
              <a:spcAft>
                <a:spcPts val="0"/>
              </a:spcAft>
              <a:buClr>
                <a:schemeClr val="dk1"/>
              </a:buClr>
              <a:buSzPts val="1800"/>
              <a:buFont typeface="Wingdings" panose="05000000000000000000" pitchFamily="2" charset="2"/>
              <a:buChar char="l"/>
              <a:defRPr/>
            </a:pPr>
            <a:r>
              <a:rPr lang="en-US" sz="3600" b="1" dirty="0" err="1">
                <a:latin typeface="微軟正黑體" panose="020B0604030504040204" pitchFamily="34" charset="-120"/>
                <a:ea typeface="微軟正黑體" panose="020B0604030504040204" pitchFamily="34" charset="-120"/>
                <a:cs typeface="Arial"/>
                <a:sym typeface="Arial"/>
              </a:rPr>
              <a:t>工業，得於城鄉發展地區申請使用</a:t>
            </a:r>
            <a:r>
              <a:rPr lang="en-US" sz="3600" b="1" dirty="0">
                <a:latin typeface="微軟正黑體" panose="020B0604030504040204" pitchFamily="34" charset="-120"/>
                <a:ea typeface="微軟正黑體" panose="020B0604030504040204" pitchFamily="34" charset="-120"/>
                <a:cs typeface="Arial"/>
                <a:sym typeface="Arial"/>
              </a:rPr>
              <a:t>。</a:t>
            </a:r>
            <a:endParaRPr sz="8001" b="1" dirty="0">
              <a:latin typeface="微軟正黑體" panose="020B0604030504040204" pitchFamily="34" charset="-120"/>
              <a:ea typeface="微軟正黑體" panose="020B0604030504040204" pitchFamily="34" charset="-120"/>
            </a:endParaRPr>
          </a:p>
        </p:txBody>
      </p:sp>
      <p:sp>
        <p:nvSpPr>
          <p:cNvPr id="7" name="Text Box 14"/>
          <p:cNvSpPr txBox="1">
            <a:spLocks noChangeArrowheads="1"/>
          </p:cNvSpPr>
          <p:nvPr/>
        </p:nvSpPr>
        <p:spPr bwMode="auto">
          <a:xfrm>
            <a:off x="1222375" y="233363"/>
            <a:ext cx="16417925" cy="1200150"/>
          </a:xfrm>
          <a:prstGeom prst="rect">
            <a:avLst/>
          </a:prstGeom>
          <a:noFill/>
          <a:ln>
            <a:noFill/>
          </a:ln>
          <a:effectLst>
            <a:prstShdw prst="shdw17" dist="17961" dir="2700000">
              <a:schemeClr val="accent1">
                <a:gamma/>
                <a:shade val="60000"/>
                <a:invGamma/>
              </a:schemeClr>
            </a:prstShdw>
          </a:effectLst>
        </p:spPr>
        <p:txBody>
          <a:bodyPr>
            <a:spAutoFit/>
          </a:bodyPr>
          <a:lstStyle/>
          <a:p>
            <a:pPr algn="ctr">
              <a:spcBef>
                <a:spcPct val="50000"/>
              </a:spcBef>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功能分區分類容許使用類型</a:t>
            </a:r>
          </a:p>
        </p:txBody>
      </p:sp>
      <p:sp>
        <p:nvSpPr>
          <p:cNvPr id="8"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A4B49508-31D9-4B82-BACC-86C258882266}"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43</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62576" name="矩形 1"/>
          <p:cNvSpPr>
            <a:spLocks noChangeArrowheads="1"/>
          </p:cNvSpPr>
          <p:nvPr/>
        </p:nvSpPr>
        <p:spPr bwMode="auto">
          <a:xfrm>
            <a:off x="9937675" y="10584979"/>
            <a:ext cx="69072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ts val="1600"/>
            </a:pPr>
            <a:r>
              <a:rPr lang="en-US" altLang="zh-TW" sz="2800" dirty="0">
                <a:solidFill>
                  <a:srgbClr val="000000"/>
                </a:solidFill>
                <a:latin typeface="微軟正黑體" pitchFamily="34" charset="-120"/>
                <a:ea typeface="微軟正黑體" pitchFamily="34" charset="-120"/>
                <a:sym typeface="微軟正黑體" pitchFamily="34" charset="-120"/>
              </a:rPr>
              <a:t>V(</a:t>
            </a:r>
            <a:r>
              <a:rPr lang="zh-TW" altLang="en-US" sz="2800" dirty="0">
                <a:solidFill>
                  <a:srgbClr val="000000"/>
                </a:solidFill>
                <a:latin typeface="微軟正黑體" pitchFamily="34" charset="-120"/>
                <a:ea typeface="微軟正黑體" pitchFamily="34" charset="-120"/>
                <a:sym typeface="微軟正黑體" pitchFamily="34" charset="-120"/>
              </a:rPr>
              <a:t>允許</a:t>
            </a:r>
            <a:r>
              <a:rPr lang="en-US" altLang="zh-TW" sz="2800" dirty="0">
                <a:solidFill>
                  <a:srgbClr val="000000"/>
                </a:solidFill>
                <a:latin typeface="微軟正黑體" pitchFamily="34" charset="-120"/>
                <a:ea typeface="微軟正黑體" pitchFamily="34" charset="-120"/>
                <a:sym typeface="微軟正黑體" pitchFamily="34" charset="-120"/>
              </a:rPr>
              <a:t>)</a:t>
            </a:r>
            <a:r>
              <a:rPr lang="zh-TW" altLang="en-US" sz="2800" dirty="0">
                <a:solidFill>
                  <a:srgbClr val="000000"/>
                </a:solidFill>
                <a:latin typeface="微軟正黑體" pitchFamily="34" charset="-120"/>
                <a:ea typeface="微軟正黑體" pitchFamily="34" charset="-120"/>
                <a:sym typeface="微軟正黑體" pitchFamily="34" charset="-120"/>
              </a:rPr>
              <a:t>、</a:t>
            </a:r>
            <a:r>
              <a:rPr lang="en-US" altLang="zh-TW" sz="2800" dirty="0">
                <a:solidFill>
                  <a:srgbClr val="000000"/>
                </a:solidFill>
                <a:latin typeface="微軟正黑體" pitchFamily="34" charset="-120"/>
                <a:ea typeface="微軟正黑體" pitchFamily="34" charset="-120"/>
                <a:sym typeface="微軟正黑體" pitchFamily="34" charset="-120"/>
              </a:rPr>
              <a:t> X(</a:t>
            </a:r>
            <a:r>
              <a:rPr lang="zh-TW" altLang="en-US" sz="2800" dirty="0">
                <a:latin typeface="微軟正黑體" pitchFamily="34" charset="-120"/>
                <a:ea typeface="微軟正黑體" pitchFamily="34" charset="-120"/>
                <a:sym typeface="微軟正黑體" pitchFamily="34" charset="-120"/>
              </a:rPr>
              <a:t>禁止</a:t>
            </a:r>
            <a:r>
              <a:rPr lang="en-US" altLang="zh-TW" sz="2800" dirty="0">
                <a:latin typeface="微軟正黑體" pitchFamily="34" charset="-120"/>
                <a:ea typeface="微軟正黑體" pitchFamily="34" charset="-120"/>
                <a:sym typeface="微軟正黑體" pitchFamily="34" charset="-120"/>
              </a:rPr>
              <a:t>)</a:t>
            </a:r>
            <a:r>
              <a:rPr lang="zh-TW" altLang="en-US" sz="2800" dirty="0">
                <a:latin typeface="微軟正黑體" pitchFamily="34" charset="-120"/>
                <a:ea typeface="微軟正黑體" pitchFamily="34" charset="-120"/>
                <a:sym typeface="微軟正黑體" pitchFamily="34" charset="-120"/>
              </a:rPr>
              <a:t>、</a:t>
            </a:r>
            <a:r>
              <a:rPr lang="en-US" altLang="zh-TW" sz="2800" dirty="0">
                <a:solidFill>
                  <a:srgbClr val="000000"/>
                </a:solidFill>
                <a:latin typeface="微軟正黑體" pitchFamily="34" charset="-120"/>
                <a:ea typeface="微軟正黑體" pitchFamily="34" charset="-120"/>
                <a:sym typeface="微軟正黑體" pitchFamily="34" charset="-120"/>
              </a:rPr>
              <a:t> ▲</a:t>
            </a:r>
            <a:r>
              <a:rPr lang="en-US" altLang="zh-TW" sz="2800" dirty="0">
                <a:latin typeface="微軟正黑體" pitchFamily="34" charset="-120"/>
                <a:ea typeface="微軟正黑體" pitchFamily="34" charset="-120"/>
                <a:sym typeface="微軟正黑體" pitchFamily="34" charset="-120"/>
              </a:rPr>
              <a:t>(</a:t>
            </a:r>
            <a:r>
              <a:rPr lang="zh-TW" altLang="en-US" sz="2800" dirty="0">
                <a:latin typeface="微軟正黑體" pitchFamily="34" charset="-120"/>
                <a:ea typeface="微軟正黑體" pitchFamily="34" charset="-120"/>
                <a:sym typeface="微軟正黑體" pitchFamily="34" charset="-120"/>
              </a:rPr>
              <a:t>限既有可建築用地</a:t>
            </a:r>
            <a:r>
              <a:rPr lang="en-US" altLang="zh-TW" sz="2800" dirty="0">
                <a:latin typeface="微軟正黑體" pitchFamily="34" charset="-120"/>
                <a:ea typeface="微軟正黑體" pitchFamily="34" charset="-120"/>
                <a:sym typeface="微軟正黑體" pitchFamily="34" charset="-120"/>
              </a:rPr>
              <a:t>)</a:t>
            </a:r>
            <a:endParaRPr lang="en-US" altLang="zh-TW" sz="2800" dirty="0">
              <a:latin typeface="微軟正黑體" pitchFamily="34" charset="-120"/>
              <a:ea typeface="微軟正黑體" pitchFamily="34" charset="-120"/>
            </a:endParaRPr>
          </a:p>
        </p:txBody>
      </p:sp>
      <p:sp>
        <p:nvSpPr>
          <p:cNvPr id="62577" name="矩形 2"/>
          <p:cNvSpPr>
            <a:spLocks noChangeArrowheads="1"/>
          </p:cNvSpPr>
          <p:nvPr/>
        </p:nvSpPr>
        <p:spPr bwMode="auto">
          <a:xfrm>
            <a:off x="503238" y="11419105"/>
            <a:ext cx="167084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4000">
                <a:solidFill>
                  <a:schemeClr val="tx1"/>
                </a:solidFill>
                <a:latin typeface="Arial" pitchFamily="34" charset="0"/>
                <a:ea typeface="全真粗黑體" pitchFamily="49" charset="-120"/>
              </a:defRPr>
            </a:lvl1pPr>
            <a:lvl2pPr marL="790575" indent="-914400">
              <a:defRPr kumimoji="1" sz="4000">
                <a:solidFill>
                  <a:schemeClr val="tx1"/>
                </a:solidFill>
                <a:latin typeface="Arial" pitchFamily="34" charset="0"/>
                <a:ea typeface="全真粗黑體" pitchFamily="49" charset="-120"/>
              </a:defRPr>
            </a:lvl2pPr>
            <a:lvl3pPr>
              <a:defRPr kumimoji="1" sz="4000">
                <a:solidFill>
                  <a:schemeClr val="tx1"/>
                </a:solidFill>
                <a:latin typeface="Arial" pitchFamily="34" charset="0"/>
                <a:ea typeface="全真粗黑體" pitchFamily="49" charset="-120"/>
              </a:defRPr>
            </a:lvl3pPr>
            <a:lvl4pPr>
              <a:defRPr kumimoji="1" sz="4000">
                <a:solidFill>
                  <a:schemeClr val="tx1"/>
                </a:solidFill>
                <a:latin typeface="Arial" pitchFamily="34" charset="0"/>
                <a:ea typeface="全真粗黑體" pitchFamily="49" charset="-120"/>
              </a:defRPr>
            </a:lvl4pPr>
            <a:lvl5pPr>
              <a:defRPr kumimoji="1" sz="4000">
                <a:solidFill>
                  <a:schemeClr val="tx1"/>
                </a:solidFill>
                <a:latin typeface="Arial" pitchFamily="34" charset="0"/>
                <a:ea typeface="全真粗黑體" pitchFamily="49" charset="-120"/>
              </a:defRPr>
            </a:lvl5pPr>
            <a:lvl6pPr marL="22828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lvl="1" algn="just">
              <a:spcBef>
                <a:spcPts val="1200"/>
              </a:spcBef>
              <a:buClr>
                <a:srgbClr val="C00000"/>
              </a:buClr>
              <a:buSzPts val="1800"/>
            </a:pPr>
            <a:r>
              <a:rPr lang="en-US" altLang="zh-TW" sz="3600" b="1" dirty="0">
                <a:latin typeface="微軟正黑體" pitchFamily="34" charset="-120"/>
                <a:ea typeface="微軟正黑體" pitchFamily="34" charset="-120"/>
                <a:cs typeface="Arial" pitchFamily="34" charset="0"/>
                <a:sym typeface="Arial" pitchFamily="34" charset="0"/>
              </a:rPr>
              <a:t>(</a:t>
            </a:r>
            <a:r>
              <a:rPr lang="zh-TW" altLang="en-US" sz="3600" b="1" dirty="0">
                <a:latin typeface="微軟正黑體" pitchFamily="34" charset="-120"/>
                <a:ea typeface="微軟正黑體" pitchFamily="34" charset="-120"/>
                <a:cs typeface="Arial" pitchFamily="34" charset="0"/>
                <a:sym typeface="Arial" pitchFamily="34" charset="0"/>
              </a:rPr>
              <a:t>二</a:t>
            </a:r>
            <a:r>
              <a:rPr lang="en-US" altLang="zh-TW" sz="3600" b="1" dirty="0">
                <a:latin typeface="微軟正黑體" pitchFamily="34" charset="-120"/>
                <a:ea typeface="微軟正黑體" pitchFamily="34" charset="-120"/>
                <a:cs typeface="Arial" pitchFamily="34" charset="0"/>
                <a:sym typeface="Arial" pitchFamily="34" charset="0"/>
              </a:rPr>
              <a:t>)</a:t>
            </a:r>
            <a:r>
              <a:rPr lang="zh-TW" altLang="en-US" sz="3600" b="1" dirty="0">
                <a:latin typeface="微軟正黑體" pitchFamily="34" charset="-120"/>
                <a:ea typeface="微軟正黑體" pitchFamily="34" charset="-120"/>
                <a:cs typeface="Arial" pitchFamily="34" charset="0"/>
                <a:sym typeface="Arial" pitchFamily="34" charset="0"/>
              </a:rPr>
              <a:t>既有合法使用，得繼續維持原來合法使用。例如：農</a:t>
            </a:r>
            <a:r>
              <a:rPr lang="en-US" altLang="zh-TW" sz="3600" b="1" dirty="0">
                <a:latin typeface="微軟正黑體" pitchFamily="34" charset="-120"/>
                <a:ea typeface="微軟正黑體" pitchFamily="34" charset="-120"/>
                <a:cs typeface="Arial" pitchFamily="34" charset="0"/>
                <a:sym typeface="Arial" pitchFamily="34" charset="0"/>
              </a:rPr>
              <a:t>1</a:t>
            </a:r>
            <a:r>
              <a:rPr lang="zh-TW" altLang="en-US" sz="3600" b="1" dirty="0">
                <a:latin typeface="微軟正黑體" pitchFamily="34" charset="-120"/>
                <a:ea typeface="微軟正黑體" pitchFamily="34" charset="-120"/>
                <a:cs typeface="Arial" pitchFamily="34" charset="0"/>
                <a:sym typeface="Arial" pitchFamily="34" charset="0"/>
              </a:rPr>
              <a:t>既有合法取得建築執照之工廠，得繼續作工廠使用，惟不得增建及改建。</a:t>
            </a:r>
          </a:p>
        </p:txBody>
      </p:sp>
      <p:sp>
        <p:nvSpPr>
          <p:cNvPr id="9" name="Text Box 14"/>
          <p:cNvSpPr txBox="1">
            <a:spLocks noChangeArrowheads="1"/>
          </p:cNvSpPr>
          <p:nvPr/>
        </p:nvSpPr>
        <p:spPr bwMode="auto">
          <a:xfrm>
            <a:off x="442913" y="1449388"/>
            <a:ext cx="9818687" cy="70802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一、屬非農業使用性質之通案性原則</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bwMode="auto">
          <a:xfrm>
            <a:off x="503238" y="3352800"/>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第一類</a:t>
            </a:r>
          </a:p>
        </p:txBody>
      </p:sp>
      <p:sp>
        <p:nvSpPr>
          <p:cNvPr id="24" name="矩形 23"/>
          <p:cNvSpPr/>
          <p:nvPr/>
        </p:nvSpPr>
        <p:spPr bwMode="auto">
          <a:xfrm>
            <a:off x="503238" y="5080000"/>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第二類</a:t>
            </a:r>
          </a:p>
        </p:txBody>
      </p:sp>
      <p:sp>
        <p:nvSpPr>
          <p:cNvPr id="25" name="矩形 24"/>
          <p:cNvSpPr/>
          <p:nvPr/>
        </p:nvSpPr>
        <p:spPr bwMode="auto">
          <a:xfrm>
            <a:off x="503238" y="8104188"/>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第四類</a:t>
            </a:r>
          </a:p>
        </p:txBody>
      </p:sp>
      <p:sp>
        <p:nvSpPr>
          <p:cNvPr id="30" name="矩形 29"/>
          <p:cNvSpPr/>
          <p:nvPr/>
        </p:nvSpPr>
        <p:spPr bwMode="auto">
          <a:xfrm>
            <a:off x="503238" y="6664325"/>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農業發展地區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第三類</a:t>
            </a:r>
          </a:p>
        </p:txBody>
      </p:sp>
      <p:sp>
        <p:nvSpPr>
          <p:cNvPr id="32" name="文字方塊 31"/>
          <p:cNvSpPr txBox="1"/>
          <p:nvPr/>
        </p:nvSpPr>
        <p:spPr>
          <a:xfrm>
            <a:off x="360363" y="9113838"/>
            <a:ext cx="4032250" cy="431800"/>
          </a:xfrm>
          <a:prstGeom prst="rect">
            <a:avLst/>
          </a:prstGeom>
          <a:noFill/>
        </p:spPr>
        <p:txBody>
          <a:bodyPr>
            <a:spAutoFit/>
          </a:bodyPr>
          <a:lstStyle/>
          <a:p>
            <a:pPr>
              <a:defRPr/>
            </a:pPr>
            <a:r>
              <a:rPr lang="zh-TW" altLang="en-US" sz="2200" dirty="0">
                <a:solidFill>
                  <a:srgbClr val="FF0000"/>
                </a:solidFill>
                <a:latin typeface="+mj-ea"/>
                <a:ea typeface="+mj-ea"/>
              </a:rPr>
              <a:t>非原民鄉村區、原民部落範圍</a:t>
            </a:r>
          </a:p>
        </p:txBody>
      </p:sp>
      <p:sp>
        <p:nvSpPr>
          <p:cNvPr id="64519" name="Rectangle 7"/>
          <p:cNvSpPr txBox="1">
            <a:spLocks noGrp="1" noChangeArrowheads="1"/>
          </p:cNvSpPr>
          <p:nvPr/>
        </p:nvSpPr>
        <p:spPr bwMode="auto">
          <a:xfrm>
            <a:off x="17211675" y="1301908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1A6BE905-00F0-470A-A94A-F4C81503F16F}" type="slidenum">
              <a:rPr lang="en-US" altLang="zh-TW" sz="3200">
                <a:solidFill>
                  <a:srgbClr val="000000"/>
                </a:solidFill>
              </a:rPr>
              <a:pPr algn="r" eaLnBrk="1" hangingPunct="1">
                <a:spcBef>
                  <a:spcPct val="0"/>
                </a:spcBef>
                <a:buFontTx/>
                <a:buNone/>
              </a:pPr>
              <a:t>44</a:t>
            </a:fld>
            <a:endParaRPr lang="en-US" altLang="zh-TW" sz="3200">
              <a:solidFill>
                <a:srgbClr val="000000"/>
              </a:solidFill>
            </a:endParaRPr>
          </a:p>
        </p:txBody>
      </p:sp>
      <p:sp>
        <p:nvSpPr>
          <p:cNvPr id="64520" name="矩形 28"/>
          <p:cNvSpPr>
            <a:spLocks noChangeArrowheads="1"/>
          </p:cNvSpPr>
          <p:nvPr/>
        </p:nvSpPr>
        <p:spPr bwMode="auto">
          <a:xfrm>
            <a:off x="3673475" y="3275013"/>
            <a:ext cx="475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以農業生產及必要產銷設施使用為原則，減少非農業生產使用項目。</a:t>
            </a:r>
          </a:p>
        </p:txBody>
      </p:sp>
      <p:sp>
        <p:nvSpPr>
          <p:cNvPr id="64521" name="矩形 38"/>
          <p:cNvSpPr>
            <a:spLocks noChangeArrowheads="1"/>
          </p:cNvSpPr>
          <p:nvPr/>
        </p:nvSpPr>
        <p:spPr bwMode="auto">
          <a:xfrm>
            <a:off x="3673475" y="4859338"/>
            <a:ext cx="475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008000"/>
                </a:solidFill>
                <a:latin typeface="微軟正黑體" pitchFamily="34" charset="-120"/>
                <a:ea typeface="微軟正黑體" pitchFamily="34" charset="-120"/>
              </a:rPr>
              <a:t>得依農業產業特性給予不同程度之使用管制，並減少非農業使用項目。</a:t>
            </a:r>
          </a:p>
        </p:txBody>
      </p:sp>
      <p:sp>
        <p:nvSpPr>
          <p:cNvPr id="64522" name="矩形 39"/>
          <p:cNvSpPr>
            <a:spLocks noChangeArrowheads="1"/>
          </p:cNvSpPr>
          <p:nvPr/>
        </p:nvSpPr>
        <p:spPr bwMode="auto">
          <a:xfrm>
            <a:off x="3673475" y="6503988"/>
            <a:ext cx="4752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為提供坡地農業及供營林使用之地區。</a:t>
            </a:r>
          </a:p>
        </p:txBody>
      </p:sp>
      <p:sp>
        <p:nvSpPr>
          <p:cNvPr id="64523" name="矩形 40"/>
          <p:cNvSpPr>
            <a:spLocks noChangeArrowheads="1"/>
          </p:cNvSpPr>
          <p:nvPr/>
        </p:nvSpPr>
        <p:spPr bwMode="auto">
          <a:xfrm>
            <a:off x="3673475" y="7943850"/>
            <a:ext cx="4752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008000"/>
                </a:solidFill>
                <a:latin typeface="微軟正黑體" pitchFamily="34" charset="-120"/>
                <a:ea typeface="微軟正黑體" pitchFamily="34" charset="-120"/>
              </a:rPr>
              <a:t>為提供農村生活及其相關設施使用之地區。</a:t>
            </a:r>
          </a:p>
        </p:txBody>
      </p:sp>
      <p:sp>
        <p:nvSpPr>
          <p:cNvPr id="70" name="矩形 69"/>
          <p:cNvSpPr/>
          <p:nvPr/>
        </p:nvSpPr>
        <p:spPr bwMode="auto">
          <a:xfrm>
            <a:off x="8785225" y="3341564"/>
            <a:ext cx="2997200" cy="9969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國土保育地區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第一類</a:t>
            </a:r>
          </a:p>
        </p:txBody>
      </p:sp>
      <p:sp>
        <p:nvSpPr>
          <p:cNvPr id="71" name="矩形 70"/>
          <p:cNvSpPr/>
          <p:nvPr/>
        </p:nvSpPr>
        <p:spPr bwMode="auto">
          <a:xfrm>
            <a:off x="8785225" y="7543726"/>
            <a:ext cx="29972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國土保育地區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第二類</a:t>
            </a:r>
          </a:p>
        </p:txBody>
      </p:sp>
      <p:sp>
        <p:nvSpPr>
          <p:cNvPr id="64526" name="矩形 75"/>
          <p:cNvSpPr>
            <a:spLocks noChangeArrowheads="1"/>
          </p:cNvSpPr>
          <p:nvPr/>
        </p:nvSpPr>
        <p:spPr bwMode="auto">
          <a:xfrm>
            <a:off x="12169154" y="3318669"/>
            <a:ext cx="51133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a:solidFill>
                  <a:srgbClr val="7030A0"/>
                </a:solidFill>
                <a:latin typeface="微軟正黑體" pitchFamily="34" charset="-120"/>
                <a:ea typeface="微軟正黑體" pitchFamily="34" charset="-120"/>
              </a:rPr>
              <a:t>提供水資源、森林資源、動植物資源、文化景觀資源保育使用，土地使用以加強資源保育、環境保護及不破壞原生態環境及景觀資源為原則，並得限制、禁止開發利用或建築行為。</a:t>
            </a:r>
          </a:p>
        </p:txBody>
      </p:sp>
      <p:sp>
        <p:nvSpPr>
          <p:cNvPr id="64527" name="矩形 76"/>
          <p:cNvSpPr>
            <a:spLocks noChangeArrowheads="1"/>
          </p:cNvSpPr>
          <p:nvPr/>
        </p:nvSpPr>
        <p:spPr bwMode="auto">
          <a:xfrm>
            <a:off x="12170346" y="7400851"/>
            <a:ext cx="525616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3200" b="1" dirty="0">
                <a:solidFill>
                  <a:srgbClr val="008000"/>
                </a:solidFill>
                <a:latin typeface="微軟正黑體" pitchFamily="34" charset="-120"/>
                <a:ea typeface="微軟正黑體" pitchFamily="34" charset="-120"/>
              </a:rPr>
              <a:t>提供水資源、森林資源、動植物資源、文化景觀等資源之永續經營，土地使用在不超過環境容受力下，得允許一定規模以下開發利用或建築行為。</a:t>
            </a:r>
          </a:p>
        </p:txBody>
      </p:sp>
      <p:sp>
        <p:nvSpPr>
          <p:cNvPr id="78" name="矩形 77"/>
          <p:cNvSpPr/>
          <p:nvPr/>
        </p:nvSpPr>
        <p:spPr>
          <a:xfrm>
            <a:off x="3673475" y="2392363"/>
            <a:ext cx="4752975" cy="769937"/>
          </a:xfrm>
          <a:prstGeom prst="rect">
            <a:avLst/>
          </a:prstGeom>
          <a:solidFill>
            <a:schemeClr val="accent5">
              <a:lumMod val="40000"/>
              <a:lumOff val="60000"/>
            </a:schemeClr>
          </a:solidFill>
        </p:spPr>
        <p:txBody>
          <a:bodyPr>
            <a:spAutoFit/>
          </a:bodyPr>
          <a:lstStyle/>
          <a:p>
            <a:pPr algn="ctr">
              <a:defRPr/>
            </a:pPr>
            <a:r>
              <a:rPr lang="zh-TW" altLang="en-US" sz="4400" b="1" dirty="0">
                <a:latin typeface="微軟正黑體" panose="020B0604030504040204" pitchFamily="34" charset="-120"/>
                <a:ea typeface="微軟正黑體" panose="020B0604030504040204" pitchFamily="34" charset="-120"/>
              </a:rPr>
              <a:t>土地使用指導事項</a:t>
            </a:r>
          </a:p>
        </p:txBody>
      </p:sp>
      <p:sp>
        <p:nvSpPr>
          <p:cNvPr id="64529" name="矩形 78"/>
          <p:cNvSpPr>
            <a:spLocks noChangeArrowheads="1"/>
          </p:cNvSpPr>
          <p:nvPr/>
        </p:nvSpPr>
        <p:spPr bwMode="auto">
          <a:xfrm>
            <a:off x="503238" y="2392363"/>
            <a:ext cx="2946400" cy="769937"/>
          </a:xfrm>
          <a:prstGeom prst="rect">
            <a:avLst/>
          </a:prstGeom>
          <a:solidFill>
            <a:srgbClr val="FCB5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4400" b="1">
                <a:latin typeface="微軟正黑體" pitchFamily="34" charset="-120"/>
                <a:ea typeface="微軟正黑體" pitchFamily="34" charset="-120"/>
              </a:rPr>
              <a:t>分區分類</a:t>
            </a:r>
          </a:p>
        </p:txBody>
      </p:sp>
      <p:sp>
        <p:nvSpPr>
          <p:cNvPr id="42" name="矩形 41"/>
          <p:cNvSpPr/>
          <p:nvPr/>
        </p:nvSpPr>
        <p:spPr>
          <a:xfrm>
            <a:off x="12098338" y="2392363"/>
            <a:ext cx="5616575" cy="769937"/>
          </a:xfrm>
          <a:prstGeom prst="rect">
            <a:avLst/>
          </a:prstGeom>
          <a:solidFill>
            <a:schemeClr val="accent5">
              <a:lumMod val="40000"/>
              <a:lumOff val="60000"/>
            </a:schemeClr>
          </a:solidFill>
        </p:spPr>
        <p:txBody>
          <a:bodyPr>
            <a:spAutoFit/>
          </a:bodyPr>
          <a:lstStyle/>
          <a:p>
            <a:pPr algn="ctr">
              <a:defRPr/>
            </a:pPr>
            <a:r>
              <a:rPr lang="zh-TW" altLang="en-US" sz="4400" b="1" dirty="0">
                <a:latin typeface="微軟正黑體" panose="020B0604030504040204" pitchFamily="34" charset="-120"/>
                <a:ea typeface="微軟正黑體" panose="020B0604030504040204" pitchFamily="34" charset="-120"/>
              </a:rPr>
              <a:t>土地使用指導事項</a:t>
            </a:r>
          </a:p>
        </p:txBody>
      </p:sp>
      <p:sp>
        <p:nvSpPr>
          <p:cNvPr id="64531" name="矩形 42"/>
          <p:cNvSpPr>
            <a:spLocks noChangeArrowheads="1"/>
          </p:cNvSpPr>
          <p:nvPr/>
        </p:nvSpPr>
        <p:spPr bwMode="auto">
          <a:xfrm>
            <a:off x="8785225" y="2392363"/>
            <a:ext cx="2946400" cy="769937"/>
          </a:xfrm>
          <a:prstGeom prst="rect">
            <a:avLst/>
          </a:prstGeom>
          <a:solidFill>
            <a:srgbClr val="FCB5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TW" altLang="en-US" sz="4400" b="1">
                <a:latin typeface="微軟正黑體" pitchFamily="34" charset="-120"/>
                <a:ea typeface="微軟正黑體" pitchFamily="34" charset="-120"/>
              </a:rPr>
              <a:t>分區分類</a:t>
            </a:r>
          </a:p>
        </p:txBody>
      </p:sp>
      <p:sp>
        <p:nvSpPr>
          <p:cNvPr id="44" name="矩形 43"/>
          <p:cNvSpPr/>
          <p:nvPr/>
        </p:nvSpPr>
        <p:spPr bwMode="auto">
          <a:xfrm>
            <a:off x="503238" y="10121900"/>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城鄉發展地區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第二類一</a:t>
            </a:r>
          </a:p>
        </p:txBody>
      </p:sp>
      <p:sp>
        <p:nvSpPr>
          <p:cNvPr id="45" name="矩形 44"/>
          <p:cNvSpPr/>
          <p:nvPr/>
        </p:nvSpPr>
        <p:spPr bwMode="auto">
          <a:xfrm>
            <a:off x="503238" y="11561763"/>
            <a:ext cx="2946400" cy="1009650"/>
          </a:xfrm>
          <a:prstGeom prst="rect">
            <a:avLst/>
          </a:prstGeom>
          <a:solidFill>
            <a:srgbClr val="F79646">
              <a:lumMod val="20000"/>
              <a:lumOff val="80000"/>
            </a:srgbClr>
          </a:solidFill>
          <a:ln w="25400" cap="flat" cmpd="sng" algn="ctr">
            <a:solidFill>
              <a:srgbClr val="F79646">
                <a:lumMod val="75000"/>
              </a:srgbClr>
            </a:solidFill>
            <a:prstDash val="solid"/>
          </a:ln>
          <a:effectLst/>
        </p:spPr>
        <p:txBody>
          <a:bodyPr anchor="ctr"/>
          <a:lstStyle/>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城鄉發展地區</a:t>
            </a:r>
            <a:endParaRPr kumimoji="0" lang="en-US" altLang="zh-TW" sz="2800" b="1" kern="0" dirty="0">
              <a:solidFill>
                <a:prstClr val="black"/>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kumimoji="0" lang="zh-TW" altLang="en-US" sz="2800" b="1" kern="0" dirty="0">
                <a:solidFill>
                  <a:prstClr val="black"/>
                </a:solidFill>
                <a:latin typeface="微軟正黑體" panose="020B0604030504040204" pitchFamily="34" charset="-120"/>
                <a:ea typeface="微軟正黑體" panose="020B0604030504040204" pitchFamily="34" charset="-120"/>
              </a:rPr>
              <a:t>第三類</a:t>
            </a:r>
          </a:p>
        </p:txBody>
      </p:sp>
      <p:sp>
        <p:nvSpPr>
          <p:cNvPr id="64544" name="矩形 57"/>
          <p:cNvSpPr>
            <a:spLocks noChangeArrowheads="1"/>
          </p:cNvSpPr>
          <p:nvPr/>
        </p:nvSpPr>
        <p:spPr bwMode="auto">
          <a:xfrm>
            <a:off x="3673475" y="10266363"/>
            <a:ext cx="475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無農業相關使用指導。</a:t>
            </a:r>
          </a:p>
        </p:txBody>
      </p:sp>
      <p:sp>
        <p:nvSpPr>
          <p:cNvPr id="64545" name="矩形 58"/>
          <p:cNvSpPr>
            <a:spLocks noChangeArrowheads="1"/>
          </p:cNvSpPr>
          <p:nvPr/>
        </p:nvSpPr>
        <p:spPr bwMode="auto">
          <a:xfrm>
            <a:off x="3684588" y="11726863"/>
            <a:ext cx="4752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3200" b="1">
                <a:solidFill>
                  <a:srgbClr val="7030A0"/>
                </a:solidFill>
                <a:latin typeface="微軟正黑體" pitchFamily="34" charset="-120"/>
                <a:ea typeface="微軟正黑體" pitchFamily="34" charset="-120"/>
              </a:rPr>
              <a:t>無農業相關使用指導。</a:t>
            </a:r>
          </a:p>
        </p:txBody>
      </p:sp>
      <p:cxnSp>
        <p:nvCxnSpPr>
          <p:cNvPr id="3" name="直線接點 2"/>
          <p:cNvCxnSpPr/>
          <p:nvPr/>
        </p:nvCxnSpPr>
        <p:spPr>
          <a:xfrm>
            <a:off x="8569325" y="2392363"/>
            <a:ext cx="0" cy="11236325"/>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a:cxnSpLocks/>
          </p:cNvCxnSpPr>
          <p:nvPr/>
        </p:nvCxnSpPr>
        <p:spPr>
          <a:xfrm flipV="1">
            <a:off x="215900" y="9663113"/>
            <a:ext cx="8353425" cy="2540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Text Box 14"/>
          <p:cNvSpPr txBox="1">
            <a:spLocks noChangeArrowheads="1"/>
          </p:cNvSpPr>
          <p:nvPr/>
        </p:nvSpPr>
        <p:spPr bwMode="auto">
          <a:xfrm>
            <a:off x="1222375" y="233363"/>
            <a:ext cx="16417925" cy="1200150"/>
          </a:xfrm>
          <a:prstGeom prst="rect">
            <a:avLst/>
          </a:prstGeom>
          <a:noFill/>
          <a:ln>
            <a:noFill/>
          </a:ln>
          <a:effectLst>
            <a:prstShdw prst="shdw17" dist="17961" dir="2700000">
              <a:schemeClr val="accent1">
                <a:gamma/>
                <a:shade val="60000"/>
                <a:invGamma/>
              </a:schemeClr>
            </a:prstShdw>
          </a:effectLst>
        </p:spPr>
        <p:txBody>
          <a:bodyPr>
            <a:spAutoFit/>
          </a:bodyPr>
          <a:lstStyle/>
          <a:p>
            <a:pPr algn="ctr">
              <a:spcBef>
                <a:spcPct val="50000"/>
              </a:spcBef>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功能分區容許使用類型</a:t>
            </a:r>
          </a:p>
        </p:txBody>
      </p:sp>
      <p:sp>
        <p:nvSpPr>
          <p:cNvPr id="64" name="Text Box 14"/>
          <p:cNvSpPr txBox="1">
            <a:spLocks noChangeArrowheads="1"/>
          </p:cNvSpPr>
          <p:nvPr/>
        </p:nvSpPr>
        <p:spPr bwMode="auto">
          <a:xfrm>
            <a:off x="442913" y="1449388"/>
            <a:ext cx="17272000" cy="708025"/>
          </a:xfrm>
          <a:prstGeom prst="rect">
            <a:avLst/>
          </a:prstGeom>
          <a:noFill/>
          <a:ln>
            <a:noFill/>
          </a:ln>
          <a:effectLst>
            <a:prstShdw prst="shdw17" dist="17961" dir="2700000">
              <a:schemeClr val="accent1">
                <a:gamma/>
                <a:shade val="60000"/>
                <a:invGamma/>
              </a:schemeClr>
            </a:prstShdw>
          </a:effectLst>
        </p:spPr>
        <p:txBody>
          <a:bodyPr>
            <a:spAutoFit/>
          </a:bodyPr>
          <a:lstStyle/>
          <a:p>
            <a:pPr>
              <a:spcBef>
                <a:spcPct val="50000"/>
              </a:spcBef>
              <a:defRPr/>
            </a:pP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二、屬農業使用性質之指導事項</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全國國土計畫</a:t>
            </a:r>
            <a:r>
              <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smtClean="0"/>
              <a:t>三、農業相關土地使用管制</a:t>
            </a:r>
            <a:r>
              <a:rPr lang="en-US" altLang="zh-TW" sz="6000" b="1" smtClean="0"/>
              <a:t/>
            </a:r>
            <a:br>
              <a:rPr lang="en-US" altLang="zh-TW" sz="6000" b="1" smtClean="0"/>
            </a:br>
            <a:endParaRPr lang="zh-TW" altLang="en-US" sz="3200" smtClean="0"/>
          </a:p>
        </p:txBody>
      </p:sp>
      <p:sp>
        <p:nvSpPr>
          <p:cNvPr id="66563"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856A809E-BFAB-4090-A184-76595321F852}" type="slidenum">
              <a:rPr lang="en-US" altLang="zh-TW" sz="3200"/>
              <a:pPr>
                <a:spcBef>
                  <a:spcPct val="0"/>
                </a:spcBef>
                <a:buFontTx/>
                <a:buNone/>
              </a:pPr>
              <a:t>45</a:t>
            </a:fld>
            <a:endParaRPr lang="en-US" altLang="zh-TW" sz="32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40123816"/>
              </p:ext>
            </p:extLst>
          </p:nvPr>
        </p:nvGraphicFramePr>
        <p:xfrm>
          <a:off x="647700" y="2249488"/>
          <a:ext cx="17140238" cy="10801348"/>
        </p:xfrm>
        <a:graphic>
          <a:graphicData uri="http://schemas.openxmlformats.org/drawingml/2006/table">
            <a:tbl>
              <a:tblPr firstRow="1" bandRow="1">
                <a:tableStyleId>{5C22544A-7EE6-4342-B048-85BDC9FD1C3A}</a:tableStyleId>
              </a:tblPr>
              <a:tblGrid>
                <a:gridCol w="2364170"/>
                <a:gridCol w="4405504"/>
                <a:gridCol w="10370564"/>
              </a:tblGrid>
              <a:tr h="741767">
                <a:tc>
                  <a:txBody>
                    <a:bodyPr/>
                    <a:lstStyle/>
                    <a:p>
                      <a:pPr algn="ctr"/>
                      <a:r>
                        <a:rPr lang="zh-TW" altLang="en-US" sz="3600" b="1" dirty="0">
                          <a:latin typeface="+mj-ea"/>
                          <a:ea typeface="+mj-ea"/>
                        </a:rPr>
                        <a:t>國土分區</a:t>
                      </a:r>
                    </a:p>
                  </a:txBody>
                  <a:tcPr marL="182905" marR="182905" marT="91451" marB="91451">
                    <a:solidFill>
                      <a:schemeClr val="accent1">
                        <a:lumMod val="25000"/>
                      </a:schemeClr>
                    </a:solidFill>
                  </a:tcPr>
                </a:tc>
                <a:tc>
                  <a:txBody>
                    <a:bodyPr/>
                    <a:lstStyle/>
                    <a:p>
                      <a:pPr algn="ctr"/>
                      <a:r>
                        <a:rPr lang="zh-TW" altLang="en-US" sz="3600" b="1" dirty="0">
                          <a:latin typeface="+mj-ea"/>
                          <a:ea typeface="+mj-ea"/>
                        </a:rPr>
                        <a:t>建議管制原則</a:t>
                      </a:r>
                    </a:p>
                  </a:txBody>
                  <a:tcPr marL="182905" marR="182905" marT="91451" marB="91451">
                    <a:solidFill>
                      <a:schemeClr val="accent1">
                        <a:lumMod val="25000"/>
                      </a:schemeClr>
                    </a:solidFill>
                  </a:tcPr>
                </a:tc>
                <a:tc>
                  <a:txBody>
                    <a:bodyPr/>
                    <a:lstStyle/>
                    <a:p>
                      <a:pPr algn="ctr"/>
                      <a:r>
                        <a:rPr lang="zh-TW" altLang="en-US" sz="3600" b="1" dirty="0">
                          <a:latin typeface="+mj-ea"/>
                          <a:ea typeface="+mj-ea"/>
                        </a:rPr>
                        <a:t>說明</a:t>
                      </a:r>
                    </a:p>
                  </a:txBody>
                  <a:tcPr marL="182905" marR="182905" marT="91451" marB="91451">
                    <a:solidFill>
                      <a:schemeClr val="accent1">
                        <a:lumMod val="25000"/>
                      </a:schemeClr>
                    </a:solidFill>
                  </a:tcPr>
                </a:tc>
              </a:tr>
              <a:tr h="4572537">
                <a:tc>
                  <a:txBody>
                    <a:bodyPr/>
                    <a:lstStyle/>
                    <a:p>
                      <a:r>
                        <a:rPr lang="zh-TW" altLang="en-US" sz="3600" b="1" dirty="0">
                          <a:latin typeface="+mj-ea"/>
                          <a:ea typeface="+mj-ea"/>
                        </a:rPr>
                        <a:t>農業發展地區</a:t>
                      </a:r>
                    </a:p>
                  </a:txBody>
                  <a:tcPr marL="182905" marR="182905" marT="91451" marB="91451"/>
                </a:tc>
                <a:tc>
                  <a:txBody>
                    <a:bodyPr/>
                    <a:lstStyle/>
                    <a:p>
                      <a:pPr marL="285750" indent="-285750">
                        <a:buFont typeface="Wingdings" panose="05000000000000000000" pitchFamily="2" charset="2"/>
                        <a:buChar char="p"/>
                      </a:pPr>
                      <a:r>
                        <a:rPr lang="zh-TW" altLang="en-US" sz="3600" b="1" dirty="0">
                          <a:latin typeface="+mj-ea"/>
                          <a:ea typeface="+mj-ea"/>
                        </a:rPr>
                        <a:t>農業使用之容許情形趨向一致。</a:t>
                      </a:r>
                      <a:endParaRPr lang="en-US" altLang="zh-TW" sz="3600" b="1" dirty="0">
                        <a:latin typeface="+mj-ea"/>
                        <a:ea typeface="+mj-ea"/>
                      </a:endParaRPr>
                    </a:p>
                    <a:p>
                      <a:pPr marL="285750" indent="-285750">
                        <a:buFont typeface="Wingdings" panose="05000000000000000000" pitchFamily="2" charset="2"/>
                        <a:buChar char="p"/>
                      </a:pPr>
                      <a:r>
                        <a:rPr lang="zh-TW" altLang="en-US" sz="3600" b="1" dirty="0">
                          <a:latin typeface="+mj-ea"/>
                          <a:ea typeface="+mj-ea"/>
                        </a:rPr>
                        <a:t>非農業使用之容許情形，則按各分類指導原則進行差異化管制。</a:t>
                      </a:r>
                    </a:p>
                    <a:p>
                      <a:pPr marL="285750" indent="-285750">
                        <a:buFont typeface="Wingdings" panose="05000000000000000000" pitchFamily="2" charset="2"/>
                        <a:buChar char="p"/>
                      </a:pPr>
                      <a:r>
                        <a:rPr lang="zh-TW" altLang="en-US" sz="3600" b="1" dirty="0">
                          <a:latin typeface="+mj-ea"/>
                          <a:ea typeface="+mj-ea"/>
                        </a:rPr>
                        <a:t>農</a:t>
                      </a:r>
                      <a:r>
                        <a:rPr lang="en-US" altLang="zh-TW" sz="3600" b="1" dirty="0">
                          <a:latin typeface="+mj-ea"/>
                          <a:ea typeface="+mj-ea"/>
                        </a:rPr>
                        <a:t>4(</a:t>
                      </a:r>
                      <a:r>
                        <a:rPr kumimoji="0" lang="zh-TW" altLang="en-US" sz="3600" b="1" kern="1200" dirty="0">
                          <a:solidFill>
                            <a:schemeClr val="dk1"/>
                          </a:solidFill>
                          <a:latin typeface="+mj-ea"/>
                          <a:ea typeface="+mj-ea"/>
                          <a:cs typeface="+mn-cs"/>
                        </a:rPr>
                        <a:t>原民土地</a:t>
                      </a:r>
                      <a:r>
                        <a:rPr lang="en-US" altLang="zh-TW" sz="3600" b="1" dirty="0">
                          <a:latin typeface="+mj-ea"/>
                          <a:ea typeface="+mj-ea"/>
                        </a:rPr>
                        <a:t>)</a:t>
                      </a:r>
                      <a:r>
                        <a:rPr lang="zh-TW" altLang="en-US" sz="3600" b="1" dirty="0">
                          <a:latin typeface="+mj-ea"/>
                          <a:ea typeface="+mj-ea"/>
                        </a:rPr>
                        <a:t>管制比照農</a:t>
                      </a:r>
                      <a:r>
                        <a:rPr lang="en-US" altLang="zh-TW" sz="3600" b="1" dirty="0">
                          <a:latin typeface="+mj-ea"/>
                          <a:ea typeface="+mj-ea"/>
                        </a:rPr>
                        <a:t>3</a:t>
                      </a:r>
                      <a:r>
                        <a:rPr lang="zh-TW" altLang="en-US" sz="3600" b="1" dirty="0">
                          <a:latin typeface="+mj-ea"/>
                          <a:ea typeface="+mj-ea"/>
                        </a:rPr>
                        <a:t>。</a:t>
                      </a:r>
                    </a:p>
                  </a:txBody>
                  <a:tcPr marL="182905" marR="182905" marT="91451" marB="91451"/>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3600" b="1" dirty="0">
                          <a:latin typeface="+mj-ea"/>
                          <a:ea typeface="+mj-ea"/>
                        </a:rPr>
                        <a:t>第</a:t>
                      </a:r>
                      <a:r>
                        <a:rPr lang="en-US" altLang="zh-TW" sz="3600" b="1" dirty="0">
                          <a:latin typeface="+mj-ea"/>
                          <a:ea typeface="+mj-ea"/>
                        </a:rPr>
                        <a:t>1</a:t>
                      </a:r>
                      <a:r>
                        <a:rPr lang="zh-TW" altLang="en-US" sz="3600" b="1" dirty="0">
                          <a:latin typeface="+mj-ea"/>
                          <a:ea typeface="+mj-ea"/>
                        </a:rPr>
                        <a:t>類、第</a:t>
                      </a:r>
                      <a:r>
                        <a:rPr lang="en-US" altLang="zh-TW" sz="3600" b="1" dirty="0">
                          <a:latin typeface="+mj-ea"/>
                          <a:ea typeface="+mj-ea"/>
                        </a:rPr>
                        <a:t>2</a:t>
                      </a:r>
                      <a:r>
                        <a:rPr lang="zh-TW" altLang="en-US" sz="3600" b="1" dirty="0">
                          <a:latin typeface="+mj-ea"/>
                          <a:ea typeface="+mj-ea"/>
                        </a:rPr>
                        <a:t>類皆供農業發展，爰農業產銷鏈相關必要設施無須差別管制。</a:t>
                      </a:r>
                      <a:endParaRPr lang="en-US" altLang="zh-TW" sz="3600" b="1" dirty="0">
                        <a:latin typeface="+mj-ea"/>
                        <a:ea typeface="+mj-ea"/>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3600" b="1" dirty="0">
                          <a:latin typeface="+mj-ea"/>
                          <a:ea typeface="+mj-ea"/>
                        </a:rPr>
                        <a:t>第</a:t>
                      </a:r>
                      <a:r>
                        <a:rPr lang="en-US" altLang="zh-TW" sz="3600" b="1" dirty="0">
                          <a:latin typeface="+mj-ea"/>
                          <a:ea typeface="+mj-ea"/>
                        </a:rPr>
                        <a:t>1</a:t>
                      </a:r>
                      <a:r>
                        <a:rPr lang="zh-TW" altLang="en-US" sz="3600" b="1" dirty="0">
                          <a:latin typeface="+mj-ea"/>
                          <a:ea typeface="+mj-ea"/>
                        </a:rPr>
                        <a:t>類嚴格禁止或限制非農業使用；第</a:t>
                      </a:r>
                      <a:r>
                        <a:rPr lang="en-US" altLang="zh-TW" sz="3600" b="1" dirty="0">
                          <a:latin typeface="+mj-ea"/>
                          <a:ea typeface="+mj-ea"/>
                        </a:rPr>
                        <a:t>2</a:t>
                      </a:r>
                      <a:r>
                        <a:rPr lang="zh-TW" altLang="en-US" sz="3600" b="1" dirty="0">
                          <a:latin typeface="+mj-ea"/>
                          <a:ea typeface="+mj-ea"/>
                        </a:rPr>
                        <a:t>類、第</a:t>
                      </a:r>
                      <a:r>
                        <a:rPr lang="en-US" altLang="zh-TW" sz="3600" b="1" dirty="0">
                          <a:latin typeface="+mj-ea"/>
                          <a:ea typeface="+mj-ea"/>
                        </a:rPr>
                        <a:t>3</a:t>
                      </a:r>
                      <a:r>
                        <a:rPr lang="zh-TW" altLang="en-US" sz="3600" b="1" dirty="0">
                          <a:latin typeface="+mj-ea"/>
                          <a:ea typeface="+mj-ea"/>
                        </a:rPr>
                        <a:t>類則則應有部門空間計畫之總量管制及區位引導，並採</a:t>
                      </a:r>
                      <a:r>
                        <a:rPr lang="zh-TW" altLang="en-US" sz="3600" b="1" dirty="0">
                          <a:solidFill>
                            <a:srgbClr val="FF0000"/>
                          </a:solidFill>
                          <a:latin typeface="+mj-ea"/>
                          <a:ea typeface="+mj-ea"/>
                        </a:rPr>
                        <a:t>應經</a:t>
                      </a:r>
                      <a:r>
                        <a:rPr lang="en-US" altLang="zh-TW" sz="3600" b="1" dirty="0">
                          <a:solidFill>
                            <a:srgbClr val="FF0000"/>
                          </a:solidFill>
                          <a:latin typeface="+mj-ea"/>
                          <a:ea typeface="+mj-ea"/>
                        </a:rPr>
                        <a:t>(</a:t>
                      </a:r>
                      <a:r>
                        <a:rPr lang="zh-TW" altLang="en-US" sz="3600" b="1" dirty="0">
                          <a:solidFill>
                            <a:srgbClr val="FF0000"/>
                          </a:solidFill>
                          <a:latin typeface="+mj-ea"/>
                          <a:ea typeface="+mj-ea"/>
                        </a:rPr>
                        <a:t>國土主管機關</a:t>
                      </a:r>
                      <a:r>
                        <a:rPr lang="en-US" altLang="zh-TW" sz="3600" b="1" dirty="0">
                          <a:solidFill>
                            <a:srgbClr val="FF0000"/>
                          </a:solidFill>
                          <a:latin typeface="+mj-ea"/>
                          <a:ea typeface="+mj-ea"/>
                        </a:rPr>
                        <a:t>)</a:t>
                      </a:r>
                      <a:r>
                        <a:rPr lang="zh-TW" altLang="en-US" sz="3600" b="1" dirty="0">
                          <a:solidFill>
                            <a:srgbClr val="FF0000"/>
                          </a:solidFill>
                          <a:latin typeface="+mj-ea"/>
                          <a:ea typeface="+mj-ea"/>
                        </a:rPr>
                        <a:t>同意使用，並應加註績效管制條件</a:t>
                      </a:r>
                      <a:r>
                        <a:rPr lang="zh-TW" altLang="en-US" sz="3600" b="1" dirty="0">
                          <a:latin typeface="+mj-ea"/>
                          <a:ea typeface="+mj-ea"/>
                        </a:rPr>
                        <a:t>。</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TW" altLang="en-US" sz="3600" b="1" dirty="0">
                          <a:latin typeface="+mj-ea"/>
                          <a:ea typeface="+mj-ea"/>
                        </a:rPr>
                        <a:t>原民土地之農</a:t>
                      </a:r>
                      <a:r>
                        <a:rPr lang="en-US" altLang="zh-TW" sz="3600" b="1" dirty="0">
                          <a:latin typeface="+mj-ea"/>
                          <a:ea typeface="+mj-ea"/>
                        </a:rPr>
                        <a:t>4</a:t>
                      </a:r>
                      <a:r>
                        <a:rPr lang="zh-TW" altLang="en-US" sz="3600" b="1" dirty="0">
                          <a:latin typeface="+mj-ea"/>
                          <a:ea typeface="+mj-ea"/>
                        </a:rPr>
                        <a:t>多為農牧用地及林業用地，故農業相關使用之管制比照農</a:t>
                      </a:r>
                      <a:r>
                        <a:rPr lang="en-US" altLang="zh-TW" sz="3600" b="1" dirty="0">
                          <a:latin typeface="+mj-ea"/>
                          <a:ea typeface="+mj-ea"/>
                        </a:rPr>
                        <a:t>3</a:t>
                      </a:r>
                      <a:r>
                        <a:rPr lang="zh-TW" altLang="en-US" sz="3600" b="1" dirty="0">
                          <a:latin typeface="+mj-ea"/>
                          <a:ea typeface="+mj-ea"/>
                        </a:rPr>
                        <a:t>。</a:t>
                      </a:r>
                      <a:endParaRPr lang="en-US" altLang="zh-TW" sz="3600" b="1" dirty="0">
                        <a:latin typeface="+mj-ea"/>
                        <a:ea typeface="+mj-ea"/>
                      </a:endParaRPr>
                    </a:p>
                  </a:txBody>
                  <a:tcPr marL="182905" marR="182905" marT="91451" marB="91451"/>
                </a:tc>
              </a:tr>
              <a:tr h="2926424">
                <a:tc>
                  <a:txBody>
                    <a:bodyPr/>
                    <a:lstStyle/>
                    <a:p>
                      <a:r>
                        <a:rPr lang="zh-TW" altLang="en-US" sz="3600" b="1" dirty="0">
                          <a:latin typeface="+mj-ea"/>
                          <a:ea typeface="+mj-ea"/>
                        </a:rPr>
                        <a:t>國土保育地區</a:t>
                      </a:r>
                    </a:p>
                  </a:txBody>
                  <a:tcPr marL="182905" marR="182905" marT="91451" marB="91451"/>
                </a:tc>
                <a:tc>
                  <a:txBody>
                    <a:bodyPr/>
                    <a:lstStyle/>
                    <a:p>
                      <a:r>
                        <a:rPr lang="zh-TW" altLang="en-US" sz="3600" b="1" dirty="0">
                          <a:latin typeface="+mj-ea"/>
                          <a:ea typeface="+mj-ea"/>
                        </a:rPr>
                        <a:t>農業使用之容許情形爭取有條件使用</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dirty="0">
                          <a:latin typeface="+mj-ea"/>
                          <a:ea typeface="+mj-ea"/>
                        </a:rPr>
                        <a:t>國土保育地區既有合法農業</a:t>
                      </a:r>
                      <a:r>
                        <a:rPr lang="en-US" altLang="zh-TW" sz="3600" b="1" dirty="0">
                          <a:latin typeface="+mj-ea"/>
                          <a:ea typeface="+mj-ea"/>
                        </a:rPr>
                        <a:t>(</a:t>
                      </a:r>
                      <a:r>
                        <a:rPr lang="zh-TW" altLang="en-US" sz="3600" b="1" dirty="0">
                          <a:latin typeface="+mj-ea"/>
                          <a:ea typeface="+mj-ea"/>
                        </a:rPr>
                        <a:t>用地</a:t>
                      </a:r>
                      <a:r>
                        <a:rPr lang="en-US" altLang="zh-TW" sz="3600" b="1" dirty="0">
                          <a:latin typeface="+mj-ea"/>
                          <a:ea typeface="+mj-ea"/>
                        </a:rPr>
                        <a:t>)</a:t>
                      </a:r>
                      <a:r>
                        <a:rPr lang="zh-TW" altLang="en-US" sz="3600" b="1" dirty="0">
                          <a:latin typeface="+mj-ea"/>
                          <a:ea typeface="+mj-ea"/>
                        </a:rPr>
                        <a:t>在不影響國土保育下，得維持原來合法使用。故與國土保育地區性質相容者，爭取</a:t>
                      </a:r>
                      <a:r>
                        <a:rPr lang="zh-TW" altLang="en-US" sz="3600" b="1" dirty="0">
                          <a:solidFill>
                            <a:srgbClr val="FF0000"/>
                          </a:solidFill>
                          <a:latin typeface="+mj-ea"/>
                          <a:ea typeface="+mj-ea"/>
                        </a:rPr>
                        <a:t>免經</a:t>
                      </a:r>
                      <a:r>
                        <a:rPr lang="en-US" altLang="zh-TW" sz="3600" b="1" dirty="0">
                          <a:solidFill>
                            <a:srgbClr val="FF0000"/>
                          </a:solidFill>
                          <a:latin typeface="+mj-ea"/>
                          <a:ea typeface="+mj-ea"/>
                        </a:rPr>
                        <a:t>(</a:t>
                      </a:r>
                      <a:r>
                        <a:rPr lang="zh-TW" altLang="en-US" sz="3600" b="1" dirty="0">
                          <a:solidFill>
                            <a:srgbClr val="FF0000"/>
                          </a:solidFill>
                          <a:latin typeface="+mj-ea"/>
                          <a:ea typeface="+mj-ea"/>
                        </a:rPr>
                        <a:t>國土主管機關</a:t>
                      </a:r>
                      <a:r>
                        <a:rPr lang="en-US" altLang="zh-TW" sz="3600" b="1" dirty="0">
                          <a:solidFill>
                            <a:srgbClr val="FF0000"/>
                          </a:solidFill>
                          <a:latin typeface="+mj-ea"/>
                          <a:ea typeface="+mj-ea"/>
                        </a:rPr>
                        <a:t>)</a:t>
                      </a:r>
                      <a:r>
                        <a:rPr lang="zh-TW" altLang="en-US" sz="3600" b="1" dirty="0">
                          <a:solidFill>
                            <a:srgbClr val="FF0000"/>
                          </a:solidFill>
                          <a:latin typeface="+mj-ea"/>
                          <a:ea typeface="+mj-ea"/>
                        </a:rPr>
                        <a:t>同意使用</a:t>
                      </a:r>
                      <a:r>
                        <a:rPr lang="zh-TW" altLang="en-US" sz="3600" b="1" dirty="0">
                          <a:latin typeface="+mj-ea"/>
                          <a:ea typeface="+mj-ea"/>
                        </a:rPr>
                        <a:t>；若對國土保育地區有影響之虞者，維持</a:t>
                      </a:r>
                      <a:r>
                        <a:rPr lang="zh-TW" altLang="en-US" sz="3600" b="1" dirty="0">
                          <a:solidFill>
                            <a:srgbClr val="FF0000"/>
                          </a:solidFill>
                          <a:latin typeface="+mj-ea"/>
                          <a:ea typeface="+mj-ea"/>
                        </a:rPr>
                        <a:t>禁止使用</a:t>
                      </a:r>
                      <a:r>
                        <a:rPr lang="zh-TW" altLang="en-US" sz="3600" b="1" dirty="0">
                          <a:latin typeface="+mj-ea"/>
                          <a:ea typeface="+mj-ea"/>
                        </a:rPr>
                        <a:t>或採</a:t>
                      </a:r>
                      <a:r>
                        <a:rPr lang="zh-TW" altLang="en-US" sz="3600" b="1" dirty="0">
                          <a:solidFill>
                            <a:srgbClr val="FF0000"/>
                          </a:solidFill>
                          <a:latin typeface="+mj-ea"/>
                          <a:ea typeface="+mj-ea"/>
                        </a:rPr>
                        <a:t>應經</a:t>
                      </a:r>
                      <a:r>
                        <a:rPr lang="en-US" altLang="zh-TW" sz="3600" b="1" dirty="0">
                          <a:solidFill>
                            <a:srgbClr val="FF0000"/>
                          </a:solidFill>
                          <a:latin typeface="+mj-ea"/>
                          <a:ea typeface="+mj-ea"/>
                        </a:rPr>
                        <a:t>(</a:t>
                      </a:r>
                      <a:r>
                        <a:rPr lang="zh-TW" altLang="en-US" sz="3600" b="1" dirty="0">
                          <a:solidFill>
                            <a:srgbClr val="FF0000"/>
                          </a:solidFill>
                          <a:latin typeface="+mj-ea"/>
                          <a:ea typeface="+mj-ea"/>
                        </a:rPr>
                        <a:t>國土主管機關</a:t>
                      </a:r>
                      <a:r>
                        <a:rPr lang="en-US" altLang="zh-TW" sz="3600" b="1" dirty="0">
                          <a:solidFill>
                            <a:srgbClr val="FF0000"/>
                          </a:solidFill>
                          <a:latin typeface="+mj-ea"/>
                          <a:ea typeface="+mj-ea"/>
                        </a:rPr>
                        <a:t>)</a:t>
                      </a:r>
                      <a:r>
                        <a:rPr lang="zh-TW" altLang="en-US" sz="3600" b="1" dirty="0">
                          <a:solidFill>
                            <a:srgbClr val="FF0000"/>
                          </a:solidFill>
                          <a:latin typeface="+mj-ea"/>
                          <a:ea typeface="+mj-ea"/>
                        </a:rPr>
                        <a:t>同意使用</a:t>
                      </a:r>
                      <a:r>
                        <a:rPr lang="zh-TW" altLang="en-US" sz="3600" b="1" dirty="0">
                          <a:latin typeface="+mj-ea"/>
                          <a:ea typeface="+mj-ea"/>
                        </a:rPr>
                        <a:t>。</a:t>
                      </a:r>
                      <a:endParaRPr lang="en-US" altLang="zh-TW" sz="3600" b="1" dirty="0">
                        <a:latin typeface="+mj-ea"/>
                        <a:ea typeface="+mj-ea"/>
                      </a:endParaRPr>
                    </a:p>
                  </a:txBody>
                  <a:tcPr marL="182905" marR="182905" marT="91451" marB="91451"/>
                </a:tc>
              </a:tr>
              <a:tr h="1280310">
                <a:tc>
                  <a:txBody>
                    <a:bodyPr/>
                    <a:lstStyle/>
                    <a:p>
                      <a:r>
                        <a:rPr lang="zh-TW" altLang="en-US" sz="3600" b="1" dirty="0">
                          <a:solidFill>
                            <a:schemeClr val="bg1">
                              <a:lumMod val="65000"/>
                            </a:schemeClr>
                          </a:solidFill>
                          <a:latin typeface="+mj-ea"/>
                          <a:ea typeface="+mj-ea"/>
                        </a:rPr>
                        <a:t>海洋資源地區</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u="none" dirty="0">
                          <a:solidFill>
                            <a:schemeClr val="bg1">
                              <a:lumMod val="65000"/>
                            </a:schemeClr>
                          </a:solidFill>
                          <a:latin typeface="+mj-ea"/>
                          <a:ea typeface="+mj-ea"/>
                        </a:rPr>
                        <a:t>維持漁業原來合法及相容使用</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dirty="0">
                          <a:solidFill>
                            <a:schemeClr val="bg1">
                              <a:lumMod val="65000"/>
                            </a:schemeClr>
                          </a:solidFill>
                          <a:latin typeface="+mj-ea"/>
                          <a:ea typeface="+mj-ea"/>
                        </a:rPr>
                        <a:t>海域屬三度空間利用，漁業經營在不影響第</a:t>
                      </a:r>
                      <a:r>
                        <a:rPr lang="en-US" altLang="zh-TW" sz="3600" b="1" dirty="0">
                          <a:solidFill>
                            <a:schemeClr val="bg1">
                              <a:lumMod val="65000"/>
                            </a:schemeClr>
                          </a:solidFill>
                          <a:latin typeface="+mj-ea"/>
                          <a:ea typeface="+mj-ea"/>
                        </a:rPr>
                        <a:t>1</a:t>
                      </a:r>
                      <a:r>
                        <a:rPr lang="zh-TW" altLang="en-US" sz="3600" b="1" dirty="0">
                          <a:solidFill>
                            <a:schemeClr val="bg1">
                              <a:lumMod val="65000"/>
                            </a:schemeClr>
                          </a:solidFill>
                          <a:latin typeface="+mj-ea"/>
                          <a:ea typeface="+mj-ea"/>
                        </a:rPr>
                        <a:t>類保育</a:t>
                      </a:r>
                      <a:r>
                        <a:rPr lang="en-US" altLang="zh-TW" sz="3600" b="1" dirty="0">
                          <a:solidFill>
                            <a:schemeClr val="bg1">
                              <a:lumMod val="65000"/>
                            </a:schemeClr>
                          </a:solidFill>
                          <a:latin typeface="+mj-ea"/>
                          <a:ea typeface="+mj-ea"/>
                        </a:rPr>
                        <a:t>(</a:t>
                      </a:r>
                      <a:r>
                        <a:rPr lang="zh-TW" altLang="en-US" sz="3600" b="1" dirty="0">
                          <a:solidFill>
                            <a:schemeClr val="bg1">
                              <a:lumMod val="65000"/>
                            </a:schemeClr>
                          </a:solidFill>
                          <a:latin typeface="+mj-ea"/>
                          <a:ea typeface="+mj-ea"/>
                        </a:rPr>
                        <a:t>護</a:t>
                      </a:r>
                      <a:r>
                        <a:rPr lang="en-US" altLang="zh-TW" sz="3600" b="1" dirty="0">
                          <a:solidFill>
                            <a:schemeClr val="bg1">
                              <a:lumMod val="65000"/>
                            </a:schemeClr>
                          </a:solidFill>
                          <a:latin typeface="+mj-ea"/>
                          <a:ea typeface="+mj-ea"/>
                        </a:rPr>
                        <a:t>)</a:t>
                      </a:r>
                      <a:r>
                        <a:rPr lang="zh-TW" altLang="en-US" sz="3600" b="1" dirty="0">
                          <a:solidFill>
                            <a:schemeClr val="bg1">
                              <a:lumMod val="65000"/>
                            </a:schemeClr>
                          </a:solidFill>
                          <a:latin typeface="+mj-ea"/>
                          <a:ea typeface="+mj-ea"/>
                        </a:rPr>
                        <a:t>情形下，得申請使用。</a:t>
                      </a:r>
                    </a:p>
                  </a:txBody>
                  <a:tcPr marL="182905" marR="182905" marT="91451" marB="91451"/>
                </a:tc>
              </a:tr>
              <a:tr h="1280310">
                <a:tc>
                  <a:txBody>
                    <a:bodyPr/>
                    <a:lstStyle/>
                    <a:p>
                      <a:r>
                        <a:rPr lang="zh-TW" altLang="en-US" sz="3600" b="1" dirty="0">
                          <a:latin typeface="+mj-ea"/>
                          <a:ea typeface="+mj-ea"/>
                        </a:rPr>
                        <a:t>城鄉發展地區</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u="none" dirty="0">
                          <a:latin typeface="+mj-ea"/>
                          <a:ea typeface="+mj-ea"/>
                        </a:rPr>
                        <a:t>不禁止農業相關使用</a:t>
                      </a:r>
                    </a:p>
                  </a:txBody>
                  <a:tcPr marL="182905" marR="182905" marT="91451" marB="9145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dirty="0">
                          <a:latin typeface="+mj-ea"/>
                          <a:ea typeface="+mj-ea"/>
                        </a:rPr>
                        <a:t>尊重內政部規劃，若經評估不影響該分區發展，不宜禁止農業產業鏈延伸使用。</a:t>
                      </a:r>
                      <a:endParaRPr lang="en-US" altLang="zh-TW" sz="3600" b="1" dirty="0">
                        <a:latin typeface="+mj-ea"/>
                        <a:ea typeface="+mj-ea"/>
                      </a:endParaRPr>
                    </a:p>
                  </a:txBody>
                  <a:tcPr marL="182905" marR="182905" marT="91451" marB="91451"/>
                </a:tc>
              </a:tr>
            </a:tbl>
          </a:graphicData>
        </a:graphic>
      </p:graphicFrame>
      <p:sp>
        <p:nvSpPr>
          <p:cNvPr id="12" name="矩形 11"/>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農業使用在各分區分類之建議管制原則</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04AA2CCD-559D-49CD-9919-8E3679DA97DD}"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46</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農業相關使用項目</a:t>
            </a:r>
            <a:r>
              <a:rPr lang="en-US" altLang="zh-TW"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(1/2)</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071260786"/>
              </p:ext>
            </p:extLst>
          </p:nvPr>
        </p:nvGraphicFramePr>
        <p:xfrm>
          <a:off x="935038" y="1962151"/>
          <a:ext cx="16708438" cy="9166623"/>
        </p:xfrm>
        <a:graphic>
          <a:graphicData uri="http://schemas.openxmlformats.org/drawingml/2006/table">
            <a:tbl>
              <a:tblPr firstRow="1" bandRow="1">
                <a:tableStyleId>{5C22544A-7EE6-4342-B048-85BDC9FD1C3A}</a:tableStyleId>
              </a:tblPr>
              <a:tblGrid>
                <a:gridCol w="4103828"/>
                <a:gridCol w="12604610"/>
              </a:tblGrid>
              <a:tr h="1146219">
                <a:tc>
                  <a:txBody>
                    <a:bodyPr/>
                    <a:lstStyle/>
                    <a:p>
                      <a:pPr algn="ctr">
                        <a:lnSpc>
                          <a:spcPct val="100000"/>
                        </a:lnSpc>
                      </a:pPr>
                      <a:r>
                        <a:rPr lang="zh-TW" altLang="en-US" sz="3600" b="1" dirty="0">
                          <a:latin typeface="微軟正黑體" panose="020B0604030504040204" pitchFamily="34" charset="-120"/>
                          <a:ea typeface="微軟正黑體" panose="020B0604030504040204" pitchFamily="34" charset="-120"/>
                        </a:rPr>
                        <a:t>容許項目</a:t>
                      </a:r>
                    </a:p>
                  </a:txBody>
                  <a:tcPr marL="182908" marR="182908" marT="91437" marB="91437" anchor="ctr">
                    <a:solidFill>
                      <a:schemeClr val="accent1">
                        <a:lumMod val="25000"/>
                      </a:schemeClr>
                    </a:solidFill>
                  </a:tcPr>
                </a:tc>
                <a:tc>
                  <a:txBody>
                    <a:bodyPr/>
                    <a:lstStyle/>
                    <a:p>
                      <a:pPr algn="ctr">
                        <a:lnSpc>
                          <a:spcPct val="100000"/>
                        </a:lnSpc>
                      </a:pPr>
                      <a:r>
                        <a:rPr lang="zh-TW" altLang="en-US" sz="3600" b="1" dirty="0">
                          <a:latin typeface="微軟正黑體" panose="020B0604030504040204" pitchFamily="34" charset="-120"/>
                          <a:ea typeface="微軟正黑體" panose="020B0604030504040204" pitchFamily="34" charset="-120"/>
                        </a:rPr>
                        <a:t>細目</a:t>
                      </a:r>
                    </a:p>
                  </a:txBody>
                  <a:tcPr marL="182908" marR="182908" marT="91437" marB="91437" anchor="ctr">
                    <a:solidFill>
                      <a:schemeClr val="accent1">
                        <a:lumMod val="25000"/>
                      </a:schemeClr>
                    </a:solidFill>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農作使用</a:t>
                      </a:r>
                    </a:p>
                  </a:txBody>
                  <a:tcPr marL="182908" marR="182908" marT="91437" marB="91437"/>
                </a:tc>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農作使用</a:t>
                      </a:r>
                    </a:p>
                  </a:txBody>
                  <a:tcPr marL="182908" marR="182908" marT="91437" marB="91437"/>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農作產銷設施</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農作生產設施</a:t>
                      </a:r>
                      <a:r>
                        <a:rPr lang="zh-TW" altLang="en-US" sz="3600" b="1" kern="1200" dirty="0">
                          <a:effectLst/>
                          <a:latin typeface="微軟正黑體" panose="020B0604030504040204" pitchFamily="34" charset="-120"/>
                          <a:ea typeface="微軟正黑體" panose="020B0604030504040204" pitchFamily="34" charset="-120"/>
                          <a:cs typeface="+mn-cs"/>
                        </a:rPr>
                        <a:t>、</a:t>
                      </a:r>
                      <a:r>
                        <a:rPr lang="zh-TW" altLang="zh-TW" sz="3600" b="1" kern="100" dirty="0">
                          <a:effectLst/>
                          <a:latin typeface="Times New Roman"/>
                          <a:ea typeface="微軟正黑體"/>
                          <a:cs typeface="Times New Roman"/>
                        </a:rPr>
                        <a:t>農作管理設施</a:t>
                      </a:r>
                      <a:r>
                        <a:rPr lang="zh-TW" altLang="en-US" sz="3600" b="1" kern="100" dirty="0">
                          <a:effectLst/>
                          <a:latin typeface="Times New Roman"/>
                          <a:ea typeface="微軟正黑體"/>
                          <a:cs typeface="Times New Roman"/>
                        </a:rPr>
                        <a:t>等，計</a:t>
                      </a:r>
                      <a:r>
                        <a:rPr lang="en-US" altLang="zh-TW" sz="3600" b="1" kern="100" dirty="0">
                          <a:effectLst/>
                          <a:latin typeface="Times New Roman"/>
                          <a:ea typeface="微軟正黑體"/>
                          <a:cs typeface="Times New Roman"/>
                        </a:rPr>
                        <a:t>6</a:t>
                      </a:r>
                      <a:r>
                        <a:rPr lang="zh-TW" altLang="en-US" sz="3600" b="1" kern="100" dirty="0">
                          <a:effectLst/>
                          <a:latin typeface="Times New Roman"/>
                          <a:ea typeface="微軟正黑體"/>
                          <a:cs typeface="Times New Roman"/>
                        </a:rPr>
                        <a:t>項</a:t>
                      </a:r>
                      <a:endParaRPr lang="zh-TW" altLang="zh-TW" sz="3600" b="1" kern="100" dirty="0">
                        <a:effectLst/>
                        <a:latin typeface="Calibri"/>
                        <a:ea typeface="微軟正黑體"/>
                        <a:cs typeface="Times New Roman"/>
                      </a:endParaRPr>
                    </a:p>
                  </a:txBody>
                  <a:tcPr marL="182908" marR="182908" marT="91437" marB="91437">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林業使用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smtClean="0">
                          <a:effectLst/>
                          <a:latin typeface="微軟正黑體" panose="020B0604030504040204" pitchFamily="34" charset="-120"/>
                          <a:ea typeface="微軟正黑體" panose="020B0604030504040204" pitchFamily="34" charset="-120"/>
                        </a:rPr>
                        <a:t>造林</a:t>
                      </a:r>
                      <a:r>
                        <a:rPr lang="zh-TW" altLang="zh-TW" sz="3600" b="1" kern="100" dirty="0">
                          <a:effectLst/>
                          <a:latin typeface="微軟正黑體" panose="020B0604030504040204" pitchFamily="34" charset="-120"/>
                          <a:ea typeface="微軟正黑體" panose="020B0604030504040204" pitchFamily="34" charset="-120"/>
                        </a:rPr>
                        <a:t>、</a:t>
                      </a:r>
                      <a:r>
                        <a:rPr lang="zh-TW" altLang="zh-TW" sz="3600" b="1" kern="100" dirty="0" smtClean="0">
                          <a:effectLst/>
                          <a:latin typeface="微軟正黑體" panose="020B0604030504040204" pitchFamily="34" charset="-120"/>
                          <a:ea typeface="微軟正黑體" panose="020B0604030504040204" pitchFamily="34" charset="-120"/>
                        </a:rPr>
                        <a:t>苗圃</a:t>
                      </a:r>
                      <a:r>
                        <a:rPr lang="zh-TW" altLang="en-US" sz="3600" b="1" kern="1200" dirty="0" smtClean="0">
                          <a:effectLst/>
                          <a:latin typeface="微軟正黑體" panose="020B0604030504040204" pitchFamily="34" charset="-120"/>
                          <a:ea typeface="微軟正黑體" panose="020B0604030504040204" pitchFamily="34" charset="-120"/>
                        </a:rPr>
                        <a:t>、</a:t>
                      </a:r>
                      <a:r>
                        <a:rPr lang="zh-TW" altLang="zh-TW" sz="3600" b="1" kern="100" dirty="0">
                          <a:effectLst/>
                          <a:latin typeface="Times New Roman"/>
                          <a:ea typeface="微軟正黑體"/>
                          <a:cs typeface="Times New Roman"/>
                        </a:rPr>
                        <a:t>林下經濟經營使用</a:t>
                      </a: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林業設施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林業經營管理設施</a:t>
                      </a:r>
                      <a:r>
                        <a:rPr lang="zh-TW" altLang="en-US" sz="3600" b="1" kern="100" dirty="0" smtClean="0">
                          <a:effectLst/>
                          <a:latin typeface="Times New Roman"/>
                          <a:ea typeface="微軟正黑體"/>
                          <a:cs typeface="Times New Roman"/>
                        </a:rPr>
                        <a:t>、其他林業設施、森林經營管理之職工辦公室及宿舍</a:t>
                      </a: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自然生態保育設施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微軟正黑體" panose="020B0604030504040204" pitchFamily="34" charset="-120"/>
                          <a:ea typeface="微軟正黑體" panose="020B0604030504040204" pitchFamily="34" charset="-120"/>
                        </a:rPr>
                        <a:t>自然保育設施</a:t>
                      </a:r>
                      <a:r>
                        <a:rPr lang="zh-TW" altLang="en-US" sz="3600" b="1" kern="1200" dirty="0">
                          <a:effectLst/>
                          <a:latin typeface="微軟正黑體" panose="020B0604030504040204" pitchFamily="34" charset="-120"/>
                          <a:ea typeface="微軟正黑體" panose="020B0604030504040204" pitchFamily="34" charset="-120"/>
                        </a:rPr>
                        <a:t>、</a:t>
                      </a:r>
                      <a:r>
                        <a:rPr lang="zh-TW" altLang="zh-TW" sz="3600" b="1" kern="100" dirty="0">
                          <a:effectLst/>
                          <a:latin typeface="微軟正黑體" panose="020B0604030504040204" pitchFamily="34" charset="-120"/>
                          <a:ea typeface="微軟正黑體" panose="020B0604030504040204" pitchFamily="34" charset="-120"/>
                        </a:rPr>
                        <a:t>生態體系保護設施</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森林遊樂設施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kern="100" dirty="0" smtClean="0">
                          <a:effectLst/>
                          <a:latin typeface="微軟正黑體" panose="020B0604030504040204" pitchFamily="34" charset="-120"/>
                          <a:ea typeface="微軟正黑體" panose="020B0604030504040204" pitchFamily="34" charset="-120"/>
                        </a:rPr>
                        <a:t>管理服務設施</a:t>
                      </a:r>
                      <a:r>
                        <a:rPr lang="zh-TW" altLang="en-US" sz="3600" b="1" kern="1200" dirty="0" smtClean="0">
                          <a:effectLst/>
                          <a:latin typeface="微軟正黑體" panose="020B0604030504040204" pitchFamily="34" charset="-120"/>
                          <a:ea typeface="微軟正黑體" panose="020B0604030504040204" pitchFamily="34" charset="-120"/>
                        </a:rPr>
                        <a:t>、</a:t>
                      </a:r>
                      <a:r>
                        <a:rPr lang="zh-TW" altLang="en-US" sz="3600" b="1" kern="100" dirty="0">
                          <a:effectLst/>
                          <a:latin typeface="微軟正黑體" panose="020B0604030504040204" pitchFamily="34" charset="-120"/>
                          <a:ea typeface="微軟正黑體" panose="020B0604030504040204" pitchFamily="34" charset="-120"/>
                        </a:rPr>
                        <a:t>住宿及附屬設施等，</a:t>
                      </a:r>
                      <a:r>
                        <a:rPr lang="zh-TW" altLang="en-US" sz="3600" b="1" kern="100" dirty="0" smtClean="0">
                          <a:effectLst/>
                          <a:latin typeface="微軟正黑體" panose="020B0604030504040204" pitchFamily="34" charset="-120"/>
                          <a:ea typeface="微軟正黑體" panose="020B0604030504040204" pitchFamily="34" charset="-120"/>
                        </a:rPr>
                        <a:t>計</a:t>
                      </a:r>
                      <a:r>
                        <a:rPr lang="en-US" altLang="zh-TW" sz="3600" b="1" kern="100" dirty="0" smtClean="0">
                          <a:effectLst/>
                          <a:latin typeface="微軟正黑體" panose="020B0604030504040204" pitchFamily="34" charset="-120"/>
                          <a:ea typeface="微軟正黑體" panose="020B0604030504040204" pitchFamily="34" charset="-120"/>
                        </a:rPr>
                        <a:t>5</a:t>
                      </a:r>
                      <a:r>
                        <a:rPr lang="zh-TW" altLang="en-US" sz="3600" b="1" kern="100" dirty="0" smtClean="0">
                          <a:effectLst/>
                          <a:latin typeface="微軟正黑體" panose="020B0604030504040204" pitchFamily="34" charset="-120"/>
                          <a:ea typeface="微軟正黑體" panose="020B0604030504040204" pitchFamily="34" charset="-120"/>
                        </a:rPr>
                        <a:t>項</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水產設施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室外水產養殖生產設施</a:t>
                      </a:r>
                      <a:r>
                        <a:rPr lang="zh-TW" altLang="en-US" sz="3600" b="1" kern="1200" dirty="0">
                          <a:effectLst/>
                          <a:latin typeface="微軟正黑體" panose="020B0604030504040204" pitchFamily="34" charset="-120"/>
                          <a:ea typeface="微軟正黑體" panose="020B0604030504040204" pitchFamily="34" charset="-120"/>
                          <a:cs typeface="+mn-cs"/>
                        </a:rPr>
                        <a:t>等，</a:t>
                      </a:r>
                      <a:r>
                        <a:rPr lang="zh-TW" altLang="en-US" sz="3600" b="1" kern="100" dirty="0">
                          <a:effectLst/>
                          <a:latin typeface="微軟正黑體" panose="020B0604030504040204" pitchFamily="34" charset="-120"/>
                          <a:ea typeface="微軟正黑體" panose="020B0604030504040204" pitchFamily="34" charset="-120"/>
                        </a:rPr>
                        <a:t>計</a:t>
                      </a:r>
                      <a:r>
                        <a:rPr lang="en-US" altLang="zh-TW" sz="3600" b="1" kern="100" dirty="0">
                          <a:effectLst/>
                          <a:latin typeface="微軟正黑體" panose="020B0604030504040204" pitchFamily="34" charset="-120"/>
                          <a:ea typeface="微軟正黑體" panose="020B0604030504040204" pitchFamily="34" charset="-120"/>
                        </a:rPr>
                        <a:t>6</a:t>
                      </a:r>
                      <a:r>
                        <a:rPr lang="zh-TW" altLang="en-US" sz="3600" b="1" kern="100" dirty="0">
                          <a:effectLst/>
                          <a:latin typeface="微軟正黑體" panose="020B0604030504040204" pitchFamily="34" charset="-120"/>
                          <a:ea typeface="微軟正黑體" panose="020B0604030504040204" pitchFamily="34" charset="-120"/>
                        </a:rPr>
                        <a:t>項</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畜牧設施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effectLst/>
                          <a:latin typeface="Times New Roman"/>
                          <a:ea typeface="微軟正黑體"/>
                          <a:cs typeface="Times New Roman"/>
                        </a:rPr>
                        <a:t>養畜設施</a:t>
                      </a:r>
                      <a:r>
                        <a:rPr lang="zh-TW" altLang="en-US" sz="3600" b="1" kern="100" dirty="0">
                          <a:effectLst/>
                          <a:latin typeface="Times New Roman"/>
                          <a:ea typeface="微軟正黑體"/>
                          <a:cs typeface="Times New Roman"/>
                        </a:rPr>
                        <a:t>、畜牧事業設施</a:t>
                      </a:r>
                      <a:r>
                        <a:rPr lang="zh-TW" altLang="en-US" sz="3600" b="1" kern="100" dirty="0">
                          <a:effectLst/>
                          <a:latin typeface="Calibri"/>
                          <a:ea typeface="微軟正黑體"/>
                          <a:cs typeface="Times New Roman"/>
                        </a:rPr>
                        <a:t>等</a:t>
                      </a:r>
                      <a:r>
                        <a:rPr lang="zh-TW" altLang="en-US" sz="3600" b="1" kern="1200" dirty="0">
                          <a:effectLst/>
                          <a:latin typeface="微軟正黑體" panose="020B0604030504040204" pitchFamily="34" charset="-120"/>
                          <a:ea typeface="微軟正黑體" panose="020B0604030504040204" pitchFamily="34" charset="-120"/>
                          <a:cs typeface="+mn-cs"/>
                        </a:rPr>
                        <a:t>，</a:t>
                      </a:r>
                      <a:r>
                        <a:rPr lang="zh-TW" altLang="en-US" sz="3600" b="1" kern="100" dirty="0">
                          <a:effectLst/>
                          <a:latin typeface="微軟正黑體" panose="020B0604030504040204" pitchFamily="34" charset="-120"/>
                          <a:ea typeface="微軟正黑體" panose="020B0604030504040204" pitchFamily="34" charset="-120"/>
                        </a:rPr>
                        <a:t>計</a:t>
                      </a:r>
                      <a:r>
                        <a:rPr lang="en-US" altLang="zh-TW" sz="3600" b="1" kern="100" dirty="0">
                          <a:effectLst/>
                          <a:latin typeface="微軟正黑體" panose="020B0604030504040204" pitchFamily="34" charset="-120"/>
                          <a:ea typeface="微軟正黑體" panose="020B0604030504040204" pitchFamily="34" charset="-120"/>
                        </a:rPr>
                        <a:t>6</a:t>
                      </a:r>
                      <a:r>
                        <a:rPr lang="zh-TW" altLang="en-US" sz="3600" b="1" kern="100" dirty="0">
                          <a:effectLst/>
                          <a:latin typeface="微軟正黑體" panose="020B0604030504040204" pitchFamily="34" charset="-120"/>
                          <a:ea typeface="微軟正黑體" panose="020B0604030504040204" pitchFamily="34" charset="-120"/>
                        </a:rPr>
                        <a:t>項</a:t>
                      </a:r>
                      <a:endParaRPr lang="zh-TW" altLang="zh-TW" sz="3600" b="1" kern="100" dirty="0">
                        <a:effectLst/>
                        <a:latin typeface="微軟正黑體" panose="020B0604030504040204" pitchFamily="34" charset="-120"/>
                        <a:ea typeface="微軟正黑體" panose="020B0604030504040204" pitchFamily="34" charset="-120"/>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51092">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動物保護相關設施 </a:t>
                      </a: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kern="100" dirty="0">
                          <a:effectLst/>
                          <a:latin typeface="微軟正黑體" panose="020B0604030504040204" pitchFamily="34" charset="-120"/>
                          <a:ea typeface="微軟正黑體" panose="020B0604030504040204" pitchFamily="34" charset="-120"/>
                        </a:rPr>
                        <a:t>「</a:t>
                      </a:r>
                      <a:r>
                        <a:rPr lang="zh-TW" altLang="zh-TW" sz="3600" b="1" kern="100" dirty="0">
                          <a:solidFill>
                            <a:srgbClr val="000000"/>
                          </a:solidFill>
                          <a:effectLst/>
                          <a:latin typeface="Times New Roman"/>
                          <a:ea typeface="微軟正黑體"/>
                          <a:cs typeface="Times New Roman"/>
                        </a:rPr>
                        <a:t>動物保護、收容、照護相關設施</a:t>
                      </a:r>
                      <a:r>
                        <a:rPr lang="zh-TW" altLang="en-US" sz="3600" b="1" kern="100" dirty="0">
                          <a:effectLst/>
                          <a:latin typeface="微軟正黑體" panose="020B0604030504040204" pitchFamily="34" charset="-120"/>
                          <a:ea typeface="微軟正黑體" panose="020B0604030504040204" pitchFamily="34" charset="-120"/>
                        </a:rPr>
                        <a:t>」</a:t>
                      </a:r>
                      <a:r>
                        <a:rPr lang="zh-TW" altLang="en-US" sz="3600" b="1" kern="1200" dirty="0">
                          <a:solidFill>
                            <a:schemeClr val="dk1"/>
                          </a:solidFill>
                          <a:effectLst/>
                          <a:latin typeface="微軟正黑體" panose="020B0604030504040204" pitchFamily="34" charset="-120"/>
                          <a:ea typeface="微軟正黑體" panose="020B0604030504040204" pitchFamily="34" charset="-120"/>
                          <a:cs typeface="+mn-cs"/>
                        </a:rPr>
                        <a:t>等</a:t>
                      </a:r>
                      <a:r>
                        <a:rPr lang="zh-TW" altLang="en-US" sz="3600" b="1" kern="1200" dirty="0">
                          <a:effectLst/>
                          <a:latin typeface="微軟正黑體" panose="020B0604030504040204" pitchFamily="34" charset="-120"/>
                          <a:ea typeface="微軟正黑體" panose="020B0604030504040204" pitchFamily="34" charset="-120"/>
                          <a:cs typeface="+mn-cs"/>
                        </a:rPr>
                        <a:t>，</a:t>
                      </a:r>
                      <a:r>
                        <a:rPr lang="zh-TW" altLang="en-US" sz="3600" b="1" kern="100" dirty="0">
                          <a:effectLst/>
                          <a:latin typeface="微軟正黑體" panose="020B0604030504040204" pitchFamily="34" charset="-120"/>
                          <a:ea typeface="微軟正黑體" panose="020B0604030504040204" pitchFamily="34" charset="-120"/>
                        </a:rPr>
                        <a:t>計</a:t>
                      </a:r>
                      <a:r>
                        <a:rPr lang="en-US" altLang="zh-TW" sz="3600" b="1" kern="100" dirty="0">
                          <a:effectLst/>
                          <a:latin typeface="微軟正黑體" panose="020B0604030504040204" pitchFamily="34" charset="-120"/>
                          <a:ea typeface="微軟正黑體" panose="020B0604030504040204" pitchFamily="34" charset="-120"/>
                        </a:rPr>
                        <a:t>3</a:t>
                      </a:r>
                      <a:r>
                        <a:rPr lang="zh-TW" altLang="en-US" sz="3600" b="1" kern="100" dirty="0">
                          <a:effectLst/>
                          <a:latin typeface="微軟正黑體" panose="020B0604030504040204" pitchFamily="34" charset="-120"/>
                          <a:ea typeface="微軟正黑體" panose="020B0604030504040204" pitchFamily="34" charset="-120"/>
                        </a:rPr>
                        <a:t>項</a:t>
                      </a:r>
                      <a:endParaRPr lang="zh-TW" altLang="zh-TW" sz="3600" b="1" kern="100" dirty="0">
                        <a:effectLst/>
                        <a:latin typeface="Calibri"/>
                        <a:ea typeface="微軟正黑體"/>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20000">
                <a:tc>
                  <a:txBody>
                    <a:bodyPr/>
                    <a:lstStyle/>
                    <a:p>
                      <a:pPr>
                        <a:lnSpc>
                          <a:spcPct val="100000"/>
                        </a:lnSpc>
                      </a:pPr>
                      <a:r>
                        <a:rPr lang="zh-TW" altLang="en-US" sz="3600" b="1" dirty="0">
                          <a:latin typeface="微軟正黑體" panose="020B0604030504040204" pitchFamily="34" charset="-120"/>
                          <a:ea typeface="微軟正黑體" panose="020B0604030504040204" pitchFamily="34" charset="-120"/>
                        </a:rPr>
                        <a:t>寵物生命紀念</a:t>
                      </a:r>
                      <a:r>
                        <a:rPr lang="zh-TW" altLang="en-US" sz="3600" b="1" dirty="0" smtClean="0">
                          <a:latin typeface="微軟正黑體" panose="020B0604030504040204" pitchFamily="34" charset="-120"/>
                          <a:ea typeface="微軟正黑體" panose="020B0604030504040204" pitchFamily="34" charset="-120"/>
                        </a:rPr>
                        <a:t>設施</a:t>
                      </a:r>
                      <a:endParaRPr lang="zh-TW" altLang="en-US" sz="3600" b="1" dirty="0">
                        <a:latin typeface="微軟正黑體" panose="020B0604030504040204" pitchFamily="34" charset="-120"/>
                        <a:ea typeface="微軟正黑體" panose="020B0604030504040204" pitchFamily="34" charset="-120"/>
                      </a:endParaRPr>
                    </a:p>
                  </a:txBody>
                  <a:tcPr marL="182908" marR="182908" marT="91437" marB="914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3600" b="1" kern="100" dirty="0">
                          <a:solidFill>
                            <a:srgbClr val="000000"/>
                          </a:solidFill>
                          <a:effectLst/>
                          <a:latin typeface="Times New Roman"/>
                          <a:ea typeface="微軟正黑體"/>
                          <a:cs typeface="Times New Roman"/>
                        </a:rPr>
                        <a:t>寵物骨灰灑葬區</a:t>
                      </a:r>
                      <a:r>
                        <a:rPr lang="zh-TW" altLang="en-US" sz="3600" b="1" kern="100" dirty="0">
                          <a:solidFill>
                            <a:srgbClr val="000000"/>
                          </a:solidFill>
                          <a:effectLst/>
                          <a:latin typeface="Times New Roman"/>
                          <a:ea typeface="微軟正黑體"/>
                          <a:cs typeface="Times New Roman"/>
                        </a:rPr>
                        <a:t>、</a:t>
                      </a:r>
                      <a:r>
                        <a:rPr lang="zh-TW" altLang="zh-TW" sz="3600" b="1" kern="100" dirty="0">
                          <a:solidFill>
                            <a:srgbClr val="000000"/>
                          </a:solidFill>
                          <a:effectLst/>
                          <a:latin typeface="Times New Roman"/>
                          <a:ea typeface="微軟正黑體"/>
                          <a:cs typeface="Times New Roman"/>
                        </a:rPr>
                        <a:t>寵物生命紀念設施</a:t>
                      </a:r>
                      <a:endParaRPr lang="zh-TW" altLang="zh-TW" sz="3600" b="1" kern="100" dirty="0">
                        <a:effectLst/>
                        <a:latin typeface="Calibri"/>
                        <a:ea typeface="微軟正黑體"/>
                        <a:cs typeface="Times New Roman"/>
                      </a:endParaRPr>
                    </a:p>
                  </a:txBody>
                  <a:tcPr marL="182908" marR="182908" marT="91437" marB="91437">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470228E3-C2AE-4B8D-BF76-57EFA12C97DA}"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47</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2286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農業相關使用項目</a:t>
            </a:r>
            <a:r>
              <a:rPr lang="en-US" altLang="zh-TW"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en-US" altLang="zh-TW"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575235251"/>
              </p:ext>
            </p:extLst>
          </p:nvPr>
        </p:nvGraphicFramePr>
        <p:xfrm>
          <a:off x="1079500" y="1962150"/>
          <a:ext cx="16635413" cy="9841595"/>
        </p:xfrm>
        <a:graphic>
          <a:graphicData uri="http://schemas.openxmlformats.org/drawingml/2006/table">
            <a:tbl>
              <a:tblPr/>
              <a:tblGrid>
                <a:gridCol w="4033639"/>
                <a:gridCol w="12601774"/>
              </a:tblGrid>
              <a:tr h="1279525">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FFFFFF"/>
                          </a:solidFill>
                          <a:effectLst/>
                          <a:latin typeface="微軟正黑體" pitchFamily="34" charset="-120"/>
                          <a:ea typeface="微軟正黑體" pitchFamily="34" charset="-120"/>
                        </a:rPr>
                        <a:t>容許項目</a:t>
                      </a:r>
                    </a:p>
                  </a:txBody>
                  <a:tcPr marL="182901" marR="182901" marT="91451" marB="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E464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FFFFFF"/>
                          </a:solidFill>
                          <a:effectLst/>
                          <a:latin typeface="微軟正黑體" pitchFamily="34" charset="-120"/>
                          <a:ea typeface="微軟正黑體" pitchFamily="34" charset="-120"/>
                        </a:rPr>
                        <a:t>細目</a:t>
                      </a:r>
                    </a:p>
                  </a:txBody>
                  <a:tcPr marL="182901" marR="182901" marT="91451" marB="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E4649"/>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休閒農業設施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休閒農業遊憩設施、休閒農業體驗設施等，計</a:t>
                      </a:r>
                      <a:r>
                        <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rPr>
                        <a:t>4</a:t>
                      </a: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31838">
                <a:tc>
                  <a:txBody>
                    <a:bodyPr/>
                    <a:lstStyle>
                      <a:lvl1pPr marL="71438" indent="-457200"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71438" marR="0" lvl="0" indent="-45720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辦公處所</a:t>
                      </a:r>
                      <a:endParaRPr kumimoji="0" lang="zh-TW" altLang="en-US" sz="3600" b="0" i="0" u="none" strike="noStrike" cap="none" normalizeH="0" baseline="0" smtClean="0">
                        <a:ln>
                          <a:noFill/>
                        </a:ln>
                        <a:solidFill>
                          <a:srgbClr val="000000"/>
                        </a:solidFill>
                        <a:effectLst/>
                        <a:latin typeface="微軟正黑體" pitchFamily="34" charset="-120"/>
                        <a:ea typeface="微軟正黑體" pitchFamily="34" charset="-120"/>
                      </a:endParaRP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農</a:t>
                      </a:r>
                      <a:r>
                        <a:rPr kumimoji="0" lang="en-US" altLang="zh-TW"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r>
                        <a:rPr kumimoji="0" lang="zh-TW" altLang="en-US"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漁</a:t>
                      </a:r>
                      <a:r>
                        <a:rPr kumimoji="0" lang="en-US" altLang="zh-TW"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a:t>
                      </a:r>
                      <a:r>
                        <a:rPr kumimoji="0" lang="zh-TW" altLang="en-US" sz="3600" b="1" i="0" u="none" strike="noStrike" kern="1200" cap="none" normalizeH="0" baseline="0" dirty="0" smtClean="0">
                          <a:ln>
                            <a:noFill/>
                          </a:ln>
                          <a:solidFill>
                            <a:srgbClr val="000000"/>
                          </a:solidFill>
                          <a:effectLst/>
                          <a:latin typeface="微軟正黑體" pitchFamily="34" charset="-120"/>
                          <a:ea typeface="微軟正黑體" pitchFamily="34" charset="-120"/>
                          <a:cs typeface="+mn-cs"/>
                        </a:rPr>
                        <a:t>團體辦公廳舍及相關設施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水土保持設施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保育水土資源所採之水土保持設施等</a:t>
                      </a:r>
                      <a:r>
                        <a:rPr kumimoji="0" lang="zh-TW" altLang="en-US" sz="3600" b="1" i="0" u="none" strike="noStrike" cap="none" normalizeH="0" baseline="0" dirty="0" smtClean="0">
                          <a:ln>
                            <a:noFill/>
                          </a:ln>
                          <a:solidFill>
                            <a:schemeClr val="tx1"/>
                          </a:solidFill>
                          <a:effectLst/>
                          <a:latin typeface="微軟正黑體" pitchFamily="34" charset="-120"/>
                          <a:ea typeface="微軟正黑體" pitchFamily="34" charset="-120"/>
                        </a:rPr>
                        <a:t>，計</a:t>
                      </a:r>
                      <a:r>
                        <a:rPr kumimoji="0" lang="en-US" altLang="zh-TW" sz="3600" b="1" i="0" u="none" strike="noStrike" cap="none" normalizeH="0" baseline="0" dirty="0" smtClean="0">
                          <a:ln>
                            <a:noFill/>
                          </a:ln>
                          <a:solidFill>
                            <a:schemeClr val="tx1"/>
                          </a:solidFill>
                          <a:effectLst/>
                          <a:latin typeface="微軟正黑體" pitchFamily="34" charset="-120"/>
                          <a:ea typeface="微軟正黑體" pitchFamily="34" charset="-120"/>
                        </a:rPr>
                        <a:t>4</a:t>
                      </a:r>
                      <a:r>
                        <a:rPr kumimoji="0" lang="zh-TW" altLang="en-US" sz="3600" b="1" i="0" u="none" strike="noStrike" cap="none" normalizeH="0" baseline="0" dirty="0" smtClean="0">
                          <a:ln>
                            <a:noFill/>
                          </a:ln>
                          <a:solidFill>
                            <a:schemeClr val="tx1"/>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57238">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農村再生設施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生活基礎設施、休憩設施、保育設施等，計</a:t>
                      </a:r>
                      <a:r>
                        <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rPr>
                        <a:t>5</a:t>
                      </a: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農田水利設施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農田水利設施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3183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smtClean="0">
                          <a:ln>
                            <a:noFill/>
                          </a:ln>
                          <a:solidFill>
                            <a:srgbClr val="000000"/>
                          </a:solidFill>
                          <a:effectLst/>
                          <a:latin typeface="微軟正黑體" pitchFamily="34" charset="-120"/>
                          <a:ea typeface="微軟正黑體" pitchFamily="34" charset="-120"/>
                        </a:rPr>
                        <a:t>農業科技設施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農業科技設施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731838">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農舍</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農舍及農舍附屬設施等，計</a:t>
                      </a:r>
                      <a:r>
                        <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rPr>
                        <a:t>4</a:t>
                      </a: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項</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60628">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rPr>
                        <a:t>行政設施</a:t>
                      </a:r>
                      <a:endParaRPr kumimoji="0" lang="en-US" altLang="zh-TW" sz="3600" b="1" i="0" u="none" strike="noStrike" cap="none" normalizeH="0" baseline="0" dirty="0" smtClean="0">
                        <a:ln>
                          <a:noFill/>
                        </a:ln>
                        <a:solidFill>
                          <a:srgbClr val="000000"/>
                        </a:solidFill>
                        <a:effectLst/>
                        <a:latin typeface="微軟正黑體" pitchFamily="34" charset="-120"/>
                        <a:ea typeface="微軟正黑體" pitchFamily="34" charset="-12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dirty="0" smtClean="0">
                          <a:ln>
                            <a:noFill/>
                          </a:ln>
                          <a:solidFill>
                            <a:srgbClr val="000000"/>
                          </a:solidFill>
                          <a:effectLst/>
                          <a:latin typeface="微軟正黑體" pitchFamily="34" charset="-120"/>
                          <a:ea typeface="微軟正黑體" pitchFamily="34" charset="-120"/>
                        </a:rPr>
                        <a:t>(</a:t>
                      </a:r>
                      <a:r>
                        <a:rPr kumimoji="0" lang="zh-TW" altLang="en-US" sz="3200" b="0" i="0" u="none" strike="noStrike" cap="none" normalizeH="0" baseline="0" dirty="0" smtClean="0">
                          <a:ln>
                            <a:noFill/>
                          </a:ln>
                          <a:solidFill>
                            <a:srgbClr val="000000"/>
                          </a:solidFill>
                          <a:effectLst/>
                          <a:latin typeface="微軟正黑體" pitchFamily="34" charset="-120"/>
                          <a:ea typeface="微軟正黑體" pitchFamily="34" charset="-120"/>
                        </a:rPr>
                        <a:t>各行政機關</a:t>
                      </a:r>
                      <a:r>
                        <a:rPr kumimoji="0" lang="en-US" altLang="zh-TW" sz="3200" b="0" i="0" u="none" strike="noStrike" cap="none" normalizeH="0" baseline="0" dirty="0" smtClean="0">
                          <a:ln>
                            <a:noFill/>
                          </a:ln>
                          <a:solidFill>
                            <a:srgbClr val="000000"/>
                          </a:solidFill>
                          <a:effectLst/>
                          <a:latin typeface="微軟正黑體" pitchFamily="34" charset="-120"/>
                          <a:ea typeface="微軟正黑體" pitchFamily="34" charset="-120"/>
                        </a:rPr>
                        <a:t>)</a:t>
                      </a:r>
                      <a:endParaRPr kumimoji="0" lang="zh-TW" altLang="en-US" sz="3200" b="0" i="0" u="none" strike="noStrike" cap="none" normalizeH="0" baseline="0" dirty="0" smtClean="0">
                        <a:ln>
                          <a:noFill/>
                        </a:ln>
                        <a:solidFill>
                          <a:srgbClr val="000000"/>
                        </a:solidFill>
                        <a:effectLst/>
                        <a:latin typeface="微軟正黑體" pitchFamily="34" charset="-120"/>
                        <a:ea typeface="微軟正黑體" pitchFamily="34" charset="-120"/>
                      </a:endParaRP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政府機關、農業改良物及試驗場地及設施</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600" b="1" dirty="0" smtClean="0">
                          <a:latin typeface="微軟正黑體" panose="020B0604030504040204" pitchFamily="34" charset="-120"/>
                          <a:ea typeface="微軟正黑體" panose="020B0604030504040204" pitchFamily="34" charset="-120"/>
                        </a:rPr>
                        <a:t>戶外公共遊憩設施</a:t>
                      </a:r>
                      <a:endParaRPr lang="en-US" altLang="zh-TW" sz="3600" b="1" dirty="0" smtClean="0">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3200" b="0" dirty="0" smtClean="0">
                          <a:latin typeface="微軟正黑體" panose="020B0604030504040204" pitchFamily="34" charset="-120"/>
                          <a:ea typeface="微軟正黑體" panose="020B0604030504040204" pitchFamily="34" charset="-120"/>
                        </a:rPr>
                        <a:t>(</a:t>
                      </a:r>
                      <a:r>
                        <a:rPr lang="zh-TW" altLang="en-US" sz="3200" b="0" dirty="0" smtClean="0">
                          <a:latin typeface="微軟正黑體" panose="020B0604030504040204" pitchFamily="34" charset="-120"/>
                          <a:ea typeface="微軟正黑體" panose="020B0604030504040204" pitchFamily="34" charset="-120"/>
                        </a:rPr>
                        <a:t>內政部營建署、</a:t>
                      </a:r>
                      <a:endParaRPr lang="en-US" altLang="zh-TW" sz="3200" b="0" dirty="0" smtClean="0">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200" b="0" dirty="0" smtClean="0">
                          <a:latin typeface="微軟正黑體" panose="020B0604030504040204" pitchFamily="34" charset="-120"/>
                          <a:ea typeface="微軟正黑體" panose="020B0604030504040204" pitchFamily="34" charset="-120"/>
                        </a:rPr>
                        <a:t> 交通部觀光局、</a:t>
                      </a:r>
                      <a:endParaRPr lang="en-US" altLang="zh-TW" sz="3200" b="0" dirty="0" smtClean="0">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200" b="0" dirty="0" smtClean="0">
                          <a:latin typeface="微軟正黑體" panose="020B0604030504040204" pitchFamily="34" charset="-120"/>
                          <a:ea typeface="微軟正黑體" panose="020B0604030504040204" pitchFamily="34" charset="-120"/>
                        </a:rPr>
                        <a:t> 農委會林務局</a:t>
                      </a:r>
                      <a:r>
                        <a:rPr lang="en-US" altLang="zh-TW" sz="3200" b="0" dirty="0" smtClean="0">
                          <a:latin typeface="微軟正黑體" panose="020B0604030504040204" pitchFamily="34" charset="-120"/>
                          <a:ea typeface="微軟正黑體" panose="020B0604030504040204" pitchFamily="34" charset="-120"/>
                        </a:rPr>
                        <a:t>)</a:t>
                      </a:r>
                      <a:r>
                        <a:rPr lang="zh-TW" altLang="en-US" sz="3200" b="0" dirty="0" smtClean="0">
                          <a:latin typeface="微軟正黑體" panose="020B0604030504040204" pitchFamily="34" charset="-120"/>
                          <a:ea typeface="微軟正黑體" panose="020B0604030504040204" pitchFamily="34" charset="-120"/>
                        </a:rPr>
                        <a:t> </a:t>
                      </a: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TW" altLang="en-US" sz="3600" b="1" kern="100" dirty="0" smtClean="0">
                          <a:effectLst/>
                          <a:latin typeface="微軟正黑體" panose="020B0604030504040204" pitchFamily="34" charset="-120"/>
                          <a:ea typeface="微軟正黑體" panose="020B0604030504040204" pitchFamily="34" charset="-120"/>
                          <a:cs typeface="Times New Roman"/>
                        </a:rPr>
                        <a:t>人行步道、涼亭、公廁設施</a:t>
                      </a:r>
                      <a:r>
                        <a:rPr lang="zh-TW" altLang="en-US" sz="3600" b="1" kern="100" dirty="0" smtClean="0">
                          <a:effectLst/>
                          <a:latin typeface="微軟正黑體" panose="020B0604030504040204" pitchFamily="34" charset="-120"/>
                          <a:ea typeface="微軟正黑體" panose="020B0604030504040204" pitchFamily="34" charset="-120"/>
                        </a:rPr>
                        <a:t>、遊客服務設施、山屋</a:t>
                      </a:r>
                      <a:endParaRPr lang="en-US" altLang="zh-TW" sz="3600" b="1" kern="100" dirty="0" smtClean="0">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sz="3600" b="0" kern="100" dirty="0" smtClean="0">
                          <a:effectLst/>
                          <a:latin typeface="微軟正黑體" panose="020B0604030504040204" pitchFamily="34" charset="-120"/>
                          <a:ea typeface="微軟正黑體" panose="020B0604030504040204" pitchFamily="34" charset="-120"/>
                          <a:cs typeface="Times New Roman"/>
                        </a:rPr>
                        <a:t>(</a:t>
                      </a:r>
                      <a:r>
                        <a:rPr lang="zh-TW" altLang="en-US" sz="3600" b="0" kern="100" dirty="0" smtClean="0">
                          <a:effectLst/>
                          <a:latin typeface="微軟正黑體" panose="020B0604030504040204" pitchFamily="34" charset="-120"/>
                          <a:ea typeface="微軟正黑體" panose="020B0604030504040204" pitchFamily="34" charset="-120"/>
                          <a:cs typeface="Times New Roman"/>
                        </a:rPr>
                        <a:t>性質須屬公共設施</a:t>
                      </a:r>
                      <a:r>
                        <a:rPr lang="en-US" altLang="zh-TW" sz="3600" b="0" kern="100" dirty="0" smtClean="0">
                          <a:effectLst/>
                          <a:latin typeface="微軟正黑體" panose="020B0604030504040204" pitchFamily="34" charset="-120"/>
                          <a:ea typeface="微軟正黑體" panose="020B0604030504040204" pitchFamily="34" charset="-120"/>
                          <a:cs typeface="Times New Roman"/>
                        </a:rPr>
                        <a:t>)</a:t>
                      </a:r>
                      <a:endParaRPr lang="zh-TW" altLang="zh-TW" sz="3600" b="0" kern="100" dirty="0" smtClean="0">
                        <a:effectLst/>
                        <a:latin typeface="微軟正黑體" panose="020B0604030504040204" pitchFamily="34" charset="-120"/>
                        <a:ea typeface="微軟正黑體" panose="020B0604030504040204" pitchFamily="34" charset="-120"/>
                        <a:cs typeface="Times New Roman"/>
                      </a:endParaRPr>
                    </a:p>
                  </a:txBody>
                  <a:tcPr marL="182901" marR="182901" marT="91451" marB="9145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49984365-0D80-4808-AA36-7ED3FA288BE7}"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48</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830945874"/>
              </p:ext>
            </p:extLst>
          </p:nvPr>
        </p:nvGraphicFramePr>
        <p:xfrm>
          <a:off x="504825" y="6153523"/>
          <a:ext cx="17209594" cy="3657600"/>
        </p:xfrm>
        <a:graphic>
          <a:graphicData uri="http://schemas.openxmlformats.org/drawingml/2006/table">
            <a:tbl>
              <a:tblPr>
                <a:tableStyleId>{5C22544A-7EE6-4342-B048-85BDC9FD1C3A}</a:tableStyleId>
              </a:tblPr>
              <a:tblGrid>
                <a:gridCol w="578559"/>
                <a:gridCol w="794724"/>
                <a:gridCol w="2603229"/>
                <a:gridCol w="1012367"/>
                <a:gridCol w="1012367"/>
                <a:gridCol w="1012367"/>
                <a:gridCol w="1012367"/>
                <a:gridCol w="1012367"/>
                <a:gridCol w="1012367"/>
                <a:gridCol w="1012367"/>
                <a:gridCol w="1012367"/>
                <a:gridCol w="1012367"/>
                <a:gridCol w="1012367"/>
                <a:gridCol w="3109412"/>
              </a:tblGrid>
              <a:tr h="306695">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項次</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使用項目</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細目</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gridSpan="6">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農業發展地區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國土保育地區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備註</a:t>
                      </a: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r>
              <a:tr h="1947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1</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2</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3</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4</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農</a:t>
                      </a:r>
                      <a:r>
                        <a:rPr lang="en-US" sz="2400" b="1" kern="100" dirty="0">
                          <a:effectLst/>
                          <a:latin typeface="微軟正黑體" panose="020B0604030504040204" pitchFamily="34" charset="-120"/>
                          <a:ea typeface="微軟正黑體" panose="020B0604030504040204" pitchFamily="34" charset="-120"/>
                        </a:rPr>
                        <a:t/>
                      </a:r>
                      <a:br>
                        <a:rPr lang="en-US" sz="2400" b="1" kern="100" dirty="0">
                          <a:effectLst/>
                          <a:latin typeface="微軟正黑體" panose="020B0604030504040204" pitchFamily="34" charset="-120"/>
                          <a:ea typeface="微軟正黑體" panose="020B0604030504040204" pitchFamily="34" charset="-120"/>
                        </a:rPr>
                      </a:br>
                      <a:r>
                        <a:rPr lang="en-US" sz="2400" b="1" kern="100" dirty="0">
                          <a:effectLst/>
                          <a:latin typeface="微軟正黑體" panose="020B0604030504040204" pitchFamily="34" charset="-120"/>
                          <a:ea typeface="微軟正黑體" panose="020B0604030504040204" pitchFamily="34" charset="-120"/>
                        </a:rPr>
                        <a:t>5</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1</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2</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3</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國</a:t>
                      </a:r>
                      <a:endParaRPr lang="en-US" altLang="zh-TW" sz="2400" b="1" kern="10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4</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r>
              <a:tr h="19472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非原</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原</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175027">
                <a:tc rowSpan="2">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1</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AF0D9"/>
                    </a:solidFill>
                  </a:tcPr>
                </a:tc>
                <a:tc rowSpan="2">
                  <a:txBody>
                    <a:bodyPr/>
                    <a:lstStyle/>
                    <a:p>
                      <a:pPr algn="ctr">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自然生態保育設施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自然保育設施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制</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400" b="1" kern="100" dirty="0">
                          <a:effectLst/>
                          <a:latin typeface="微軟正黑體" panose="020B0604030504040204" pitchFamily="34" charset="-120"/>
                          <a:ea typeface="微軟正黑體" panose="020B0604030504040204" pitchFamily="34" charset="-120"/>
                        </a:rPr>
                        <a:t>國</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家</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公</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園</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法</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管</a:t>
                      </a:r>
                      <a:r>
                        <a:rPr lang="en-US" altLang="zh-TW" sz="2400" b="1" kern="100" dirty="0">
                          <a:effectLst/>
                          <a:latin typeface="微軟正黑體" panose="020B0604030504040204" pitchFamily="34" charset="-120"/>
                          <a:ea typeface="微軟正黑體" panose="020B0604030504040204" pitchFamily="34" charset="-120"/>
                        </a:rPr>
                        <a:t/>
                      </a:r>
                      <a:br>
                        <a:rPr lang="en-US" altLang="zh-TW" sz="2400" b="1" kern="100" dirty="0">
                          <a:effectLst/>
                          <a:latin typeface="微軟正黑體" panose="020B0604030504040204" pitchFamily="34" charset="-120"/>
                          <a:ea typeface="微軟正黑體" panose="020B0604030504040204" pitchFamily="34" charset="-120"/>
                        </a:rPr>
                      </a:br>
                      <a:r>
                        <a:rPr lang="zh-TW" altLang="zh-TW" sz="2400" b="1" kern="100" dirty="0">
                          <a:effectLst/>
                          <a:latin typeface="微軟正黑體" panose="020B0604030504040204" pitchFamily="34" charset="-120"/>
                          <a:ea typeface="微軟正黑體" panose="020B0604030504040204" pitchFamily="34" charset="-120"/>
                        </a:rPr>
                        <a:t>制</a:t>
                      </a: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altLang="zh-TW" sz="2400" b="1" kern="100" dirty="0">
                          <a:effectLst/>
                          <a:latin typeface="微軟正黑體" panose="020B0604030504040204" pitchFamily="34" charset="-120"/>
                          <a:ea typeface="微軟正黑體" panose="020B0604030504040204" pitchFamily="34" charset="-120"/>
                        </a:rPr>
                        <a:t>制</a:t>
                      </a: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127000" algn="just" defTabSz="913297" rtl="0" eaLnBrk="1" fontAlgn="auto" latinLnBrk="0" hangingPunct="1">
                        <a:lnSpc>
                          <a:spcPct val="100000"/>
                        </a:lnSpc>
                        <a:spcBef>
                          <a:spcPts val="0"/>
                        </a:spcBef>
                        <a:spcAft>
                          <a:spcPts val="0"/>
                        </a:spcAft>
                        <a:buClrTx/>
                        <a:buSzTx/>
                        <a:buFontTx/>
                        <a:buNone/>
                        <a:tabLst/>
                        <a:defRPr/>
                      </a:pPr>
                      <a:r>
                        <a:rPr lang="zh-TW" altLang="en-US" sz="2400" b="1" kern="100" dirty="0" smtClean="0">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r h="1152128">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a:effectLst/>
                          <a:latin typeface="微軟正黑體" panose="020B0604030504040204" pitchFamily="34" charset="-120"/>
                          <a:ea typeface="微軟正黑體" panose="020B0604030504040204" pitchFamily="34" charset="-120"/>
                        </a:rPr>
                        <a:t>生態體系保護設施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smtClean="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a:txBody>
                    <a:bodyPr/>
                    <a:lstStyle/>
                    <a:p>
                      <a:pPr marL="0" marR="0" indent="0" algn="l" defTabSz="913297" rtl="0" eaLnBrk="1" fontAlgn="auto" latinLnBrk="0" hangingPunct="1">
                        <a:lnSpc>
                          <a:spcPct val="100000"/>
                        </a:lnSpc>
                        <a:spcBef>
                          <a:spcPts val="0"/>
                        </a:spcBef>
                        <a:spcAft>
                          <a:spcPts val="0"/>
                        </a:spcAft>
                        <a:buClrTx/>
                        <a:buSzTx/>
                        <a:buFontTx/>
                        <a:buNone/>
                        <a:tabLst/>
                        <a:defRPr/>
                      </a:pPr>
                      <a:r>
                        <a:rPr lang="zh-TW" altLang="en-US" sz="2400" b="1" kern="100" dirty="0" smtClean="0">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effectLst/>
                        <a:latin typeface="微軟正黑體" panose="020B0604030504040204" pitchFamily="34" charset="-120"/>
                        <a:ea typeface="微軟正黑體" panose="020B0604030504040204" pitchFamily="34" charset="-120"/>
                        <a:cs typeface="Times New Roman"/>
                      </a:endParaRPr>
                    </a:p>
                  </a:txBody>
                  <a:tcPr marL="35563" marR="3556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r>
            </a:tbl>
          </a:graphicData>
        </a:graphic>
      </p:graphicFrame>
      <p:sp>
        <p:nvSpPr>
          <p:cNvPr id="7" name="矩形 6"/>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503238" y="1817688"/>
            <a:ext cx="17283112" cy="4262705"/>
          </a:xfrm>
          <a:prstGeom prst="rect">
            <a:avLst/>
          </a:prstGeom>
        </p:spPr>
        <p:txBody>
          <a:bodyPr>
            <a:spAutoFit/>
          </a:bodyPr>
          <a:lstStyle/>
          <a:p>
            <a:pPr marL="900000" indent="-900000" fontAlgn="auto">
              <a:spcBef>
                <a:spcPts val="0"/>
              </a:spcBef>
              <a:spcAft>
                <a:spcPts val="1200"/>
              </a:spcAft>
              <a:defRPr/>
            </a:pPr>
            <a:r>
              <a:rPr lang="zh-TW" altLang="en-US" sz="3600" b="1" dirty="0">
                <a:latin typeface="微軟正黑體" panose="020B0604030504040204" pitchFamily="34" charset="-120"/>
                <a:ea typeface="微軟正黑體" panose="020B0604030504040204" pitchFamily="34" charset="-120"/>
              </a:rPr>
              <a:t>一、由於城鄉發展地區尊重內政部權責、海洋資源地區內政部將另案研議，</a:t>
            </a:r>
            <a:r>
              <a:rPr lang="zh-TW" altLang="en-US" sz="3600" b="1" dirty="0" smtClean="0">
                <a:latin typeface="微軟正黑體" panose="020B0604030504040204" pitchFamily="34" charset="-120"/>
                <a:ea typeface="微軟正黑體" panose="020B0604030504040204" pitchFamily="34" charset="-120"/>
              </a:rPr>
              <a:t>故</a:t>
            </a:r>
            <a:r>
              <a:rPr lang="zh-TW" altLang="en-US" sz="3600" b="1" dirty="0">
                <a:latin typeface="微軟正黑體" panose="020B0604030504040204" pitchFamily="34" charset="-120"/>
                <a:ea typeface="微軟正黑體" panose="020B0604030504040204" pitchFamily="34" charset="-120"/>
              </a:rPr>
              <a:t>僅介紹</a:t>
            </a:r>
            <a:r>
              <a:rPr lang="zh-TW" altLang="en-US" sz="3600" b="1" dirty="0" smtClean="0">
                <a:latin typeface="微軟正黑體" panose="020B0604030504040204" pitchFamily="34" charset="-120"/>
                <a:ea typeface="微軟正黑體" panose="020B0604030504040204" pitchFamily="34" charset="-120"/>
              </a:rPr>
              <a:t>農業</a:t>
            </a:r>
            <a:r>
              <a:rPr lang="zh-TW" altLang="en-US" sz="3600" b="1" dirty="0">
                <a:latin typeface="微軟正黑體" panose="020B0604030504040204" pitchFamily="34" charset="-120"/>
                <a:ea typeface="微軟正黑體" panose="020B0604030504040204" pitchFamily="34" charset="-120"/>
              </a:rPr>
              <a:t>發展地區及國土保育</a:t>
            </a:r>
            <a:r>
              <a:rPr lang="zh-TW" altLang="en-US" sz="3600" b="1" dirty="0" smtClean="0">
                <a:latin typeface="微軟正黑體" panose="020B0604030504040204" pitchFamily="34" charset="-120"/>
                <a:ea typeface="微軟正黑體" panose="020B0604030504040204" pitchFamily="34" charset="-120"/>
              </a:rPr>
              <a:t>地區之現階段研議結果</a:t>
            </a:r>
            <a:endParaRPr lang="zh-TW" altLang="zh-TW" sz="3600" dirty="0">
              <a:latin typeface="微軟正黑體" panose="020B0604030504040204" pitchFamily="34" charset="-120"/>
              <a:ea typeface="微軟正黑體" panose="020B0604030504040204" pitchFamily="34" charset="-120"/>
            </a:endParaRPr>
          </a:p>
          <a:p>
            <a:pPr marL="900000" indent="-900000" fontAlgn="auto">
              <a:spcBef>
                <a:spcPts val="0"/>
              </a:spcBef>
              <a:spcAft>
                <a:spcPts val="0"/>
              </a:spcAft>
              <a:defRPr/>
            </a:pPr>
            <a:r>
              <a:rPr lang="zh-TW" altLang="en-US" sz="3600" b="1" kern="100" dirty="0">
                <a:latin typeface="微軟正黑體" panose="020B0604030504040204" pitchFamily="34" charset="-120"/>
                <a:ea typeface="微軟正黑體" panose="020B0604030504040204" pitchFamily="34" charset="-120"/>
                <a:cs typeface="Times New Roman"/>
              </a:rPr>
              <a:t>二、未來對於土地使用管制區分為「免經」或「應經」國土機關同意使用及不允許使用，為利部會檢討，內政部以下列符號代表各使用細目之管制內涵：</a:t>
            </a:r>
            <a:endParaRPr lang="en-US" altLang="zh-TW" sz="3600" b="1" kern="100" dirty="0">
              <a:latin typeface="微軟正黑體" panose="020B0604030504040204" pitchFamily="34" charset="-120"/>
              <a:ea typeface="微軟正黑體" panose="020B0604030504040204" pitchFamily="34" charset="-120"/>
              <a:cs typeface="Times New Roman"/>
            </a:endParaRPr>
          </a:p>
          <a:p>
            <a:pPr fontAlgn="auto">
              <a:spcBef>
                <a:spcPts val="600"/>
              </a:spcBef>
              <a:spcAft>
                <a:spcPts val="1200"/>
              </a:spcAft>
              <a:defRPr/>
            </a:pP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」代表免經國土機關同意使用；「</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」代表應經國土機關同意使用；「╳」代表不允許使用；</a:t>
            </a:r>
            <a:r>
              <a:rPr lang="en-US" altLang="zh-TW" sz="2800" b="1" kern="100" dirty="0">
                <a:latin typeface="微軟正黑體" panose="020B0604030504040204" pitchFamily="34" charset="-120"/>
                <a:ea typeface="微軟正黑體" panose="020B0604030504040204" pitchFamily="34" charset="-120"/>
                <a:cs typeface="Times New Roman"/>
              </a:rPr>
              <a:t/>
            </a:r>
            <a:br>
              <a:rPr lang="en-US" altLang="zh-TW" sz="2800" b="1" kern="100" dirty="0">
                <a:latin typeface="微軟正黑體" panose="020B0604030504040204" pitchFamily="34" charset="-120"/>
                <a:ea typeface="微軟正黑體" panose="020B0604030504040204" pitchFamily="34" charset="-120"/>
                <a:cs typeface="Times New Roman"/>
              </a:rPr>
            </a:b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」代表僅備註情形免經國土機關同意，其餘應經國土機關同意使用；</a:t>
            </a:r>
            <a:r>
              <a:rPr lang="en-US" altLang="zh-TW" sz="2800" b="1" kern="100" dirty="0">
                <a:latin typeface="微軟正黑體" panose="020B0604030504040204" pitchFamily="34" charset="-120"/>
                <a:ea typeface="微軟正黑體" panose="020B0604030504040204" pitchFamily="34" charset="-120"/>
                <a:cs typeface="Times New Roman"/>
              </a:rPr>
              <a:t/>
            </a:r>
            <a:br>
              <a:rPr lang="en-US" altLang="zh-TW" sz="2800" b="1" kern="100" dirty="0">
                <a:latin typeface="微軟正黑體" panose="020B0604030504040204" pitchFamily="34" charset="-120"/>
                <a:ea typeface="微軟正黑體" panose="020B0604030504040204" pitchFamily="34" charset="-120"/>
                <a:cs typeface="Times New Roman"/>
              </a:rPr>
            </a:b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」代表僅備註情形免經國土機關同意，其餘禁止使用；</a:t>
            </a:r>
            <a:r>
              <a:rPr lang="en-US" altLang="zh-TW" sz="2800" b="1" kern="100" dirty="0">
                <a:latin typeface="微軟正黑體" panose="020B0604030504040204" pitchFamily="34" charset="-120"/>
                <a:ea typeface="微軟正黑體" panose="020B0604030504040204" pitchFamily="34" charset="-120"/>
                <a:cs typeface="Times New Roman"/>
              </a:rPr>
              <a:t/>
            </a:r>
            <a:br>
              <a:rPr lang="en-US" altLang="zh-TW" sz="2800" b="1" kern="100" dirty="0">
                <a:latin typeface="微軟正黑體" panose="020B0604030504040204" pitchFamily="34" charset="-120"/>
                <a:ea typeface="微軟正黑體" panose="020B0604030504040204" pitchFamily="34" charset="-120"/>
                <a:cs typeface="Times New Roman"/>
              </a:rPr>
            </a:br>
            <a:r>
              <a:rPr lang="zh-TW" altLang="en-US" sz="2800" b="1" kern="100" dirty="0">
                <a:latin typeface="微軟正黑體" panose="020B0604030504040204" pitchFamily="34" charset="-120"/>
                <a:ea typeface="微軟正黑體" panose="020B0604030504040204" pitchFamily="34" charset="-120"/>
                <a:cs typeface="Times New Roman"/>
              </a:rPr>
              <a:t>「</a:t>
            </a:r>
            <a:r>
              <a:rPr lang="en-US" altLang="zh-TW" sz="2800" b="1" kern="100" dirty="0">
                <a:latin typeface="微軟正黑體" panose="020B0604030504040204" pitchFamily="34" charset="-120"/>
                <a:ea typeface="微軟正黑體" panose="020B0604030504040204" pitchFamily="34" charset="-120"/>
                <a:cs typeface="Times New Roman"/>
              </a:rPr>
              <a:t>○*</a:t>
            </a:r>
            <a:r>
              <a:rPr lang="zh-TW" altLang="en-US" sz="2800" b="1" kern="100" dirty="0">
                <a:latin typeface="微軟正黑體" panose="020B0604030504040204" pitchFamily="34" charset="-120"/>
                <a:ea typeface="微軟正黑體" panose="020B0604030504040204" pitchFamily="34" charset="-120"/>
                <a:cs typeface="Times New Roman"/>
              </a:rPr>
              <a:t>」代表僅備註情形應經國土機關同意，其餘禁止使用。</a:t>
            </a:r>
            <a:endParaRPr lang="en-US" altLang="zh-TW" sz="2800" b="1" kern="100" dirty="0">
              <a:latin typeface="微軟正黑體" panose="020B0604030504040204" pitchFamily="34" charset="-120"/>
              <a:ea typeface="微軟正黑體" panose="020B0604030504040204" pitchFamily="34" charset="-120"/>
              <a:cs typeface="Times New Roman"/>
            </a:endParaRPr>
          </a:p>
        </p:txBody>
      </p:sp>
      <p:sp>
        <p:nvSpPr>
          <p:cNvPr id="10"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248B40AC-1737-44AF-95EC-453E86A76600}"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49</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pic>
        <p:nvPicPr>
          <p:cNvPr id="71737" name="Picture 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1107266"/>
            <a:ext cx="17283112" cy="20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 name="矩形 1"/>
          <p:cNvSpPr/>
          <p:nvPr/>
        </p:nvSpPr>
        <p:spPr>
          <a:xfrm>
            <a:off x="503237" y="10122961"/>
            <a:ext cx="17140237" cy="1200329"/>
          </a:xfrm>
          <a:prstGeom prst="rect">
            <a:avLst/>
          </a:prstGeom>
        </p:spPr>
        <p:txBody>
          <a:bodyPr wrap="square">
            <a:spAutoFit/>
          </a:bodyPr>
          <a:lstStyle/>
          <a:p>
            <a:pPr marL="900000" indent="-900000" fontAlgn="auto">
              <a:spcBef>
                <a:spcPts val="0"/>
              </a:spcBef>
              <a:spcAft>
                <a:spcPts val="0"/>
              </a:spcAft>
              <a:defRPr/>
            </a:pPr>
            <a:r>
              <a:rPr lang="zh-TW" altLang="en-US" sz="3600" b="1" dirty="0" smtClean="0">
                <a:latin typeface="微軟正黑體" panose="020B0604030504040204" pitchFamily="34" charset="-120"/>
                <a:ea typeface="微軟正黑體" panose="020B0604030504040204" pitchFamily="34" charset="-120"/>
              </a:rPr>
              <a:t>三、未來附表呈現方式將</a:t>
            </a:r>
            <a:r>
              <a:rPr lang="zh-TW" altLang="en-US" sz="3600" b="1" dirty="0">
                <a:latin typeface="微軟正黑體" panose="020B0604030504040204" pitchFamily="34" charset="-120"/>
                <a:ea typeface="微軟正黑體" panose="020B0604030504040204" pitchFamily="34" charset="-120"/>
              </a:rPr>
              <a:t>類似現行「非</a:t>
            </a:r>
            <a:r>
              <a:rPr lang="zh-TW" altLang="en-US" sz="3600" b="1" dirty="0" smtClean="0">
                <a:latin typeface="微軟正黑體" panose="020B0604030504040204" pitchFamily="34" charset="-120"/>
                <a:ea typeface="微軟正黑體" panose="020B0604030504040204" pitchFamily="34" charset="-120"/>
              </a:rPr>
              <a:t>都市土地使用</a:t>
            </a:r>
            <a:r>
              <a:rPr lang="zh-TW" altLang="en-US" sz="3600" b="1" dirty="0">
                <a:latin typeface="微軟正黑體" panose="020B0604030504040204" pitchFamily="34" charset="-120"/>
                <a:ea typeface="微軟正黑體" panose="020B0604030504040204" pitchFamily="34" charset="-120"/>
              </a:rPr>
              <a:t>管制規則」第</a:t>
            </a:r>
            <a:r>
              <a:rPr lang="en-US" altLang="zh-TW" sz="3600" b="1" dirty="0" smtClean="0">
                <a:latin typeface="微軟正黑體" panose="020B0604030504040204" pitchFamily="34" charset="-120"/>
                <a:ea typeface="微軟正黑體" panose="020B0604030504040204" pitchFamily="34" charset="-120"/>
              </a:rPr>
              <a:t>6</a:t>
            </a:r>
            <a:r>
              <a:rPr lang="zh-TW" altLang="en-US" sz="3600" b="1" dirty="0" smtClean="0">
                <a:latin typeface="微軟正黑體" panose="020B0604030504040204" pitchFamily="34" charset="-120"/>
                <a:ea typeface="微軟正黑體" panose="020B0604030504040204" pitchFamily="34" charset="-120"/>
              </a:rPr>
              <a:t>條附表</a:t>
            </a:r>
            <a:r>
              <a:rPr lang="en-US" altLang="zh-TW" sz="3600" b="1" dirty="0" smtClean="0">
                <a:latin typeface="微軟正黑體" panose="020B0604030504040204" pitchFamily="34" charset="-120"/>
                <a:ea typeface="微軟正黑體" panose="020B0604030504040204" pitchFamily="34" charset="-120"/>
              </a:rPr>
              <a:t>1</a:t>
            </a:r>
            <a:r>
              <a:rPr lang="zh-TW" altLang="en-US" sz="3600" b="1" dirty="0" smtClean="0">
                <a:latin typeface="微軟正黑體" panose="020B0604030504040204" pitchFamily="34" charset="-120"/>
                <a:ea typeface="微軟正黑體" panose="020B0604030504040204" pitchFamily="34" charset="-120"/>
              </a:rPr>
              <a:t>，以文字方式表述。</a:t>
            </a:r>
            <a:endParaRPr lang="zh-TW" altLang="en-US" sz="3600" b="1"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503238" y="2268538"/>
            <a:ext cx="17140237" cy="718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85800" indent="-685800">
              <a:spcBef>
                <a:spcPct val="20000"/>
              </a:spcBef>
              <a:buChar char="•"/>
              <a:defRPr kumimoji="1" sz="6400">
                <a:solidFill>
                  <a:schemeClr val="tx1"/>
                </a:solidFill>
                <a:latin typeface="Arial" pitchFamily="34" charset="0"/>
                <a:ea typeface="新細明體" pitchFamily="18" charset="-120"/>
              </a:defRPr>
            </a:lvl1pPr>
            <a:lvl2pPr>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ts val="2400"/>
              </a:spcBef>
              <a:buFont typeface="Wingdings" pitchFamily="2" charset="2"/>
              <a:buChar char="Ø"/>
            </a:pPr>
            <a:r>
              <a:rPr lang="zh-TW" altLang="en-US" sz="4800" b="1">
                <a:solidFill>
                  <a:srgbClr val="000000"/>
                </a:solidFill>
                <a:ea typeface="微軟正黑體" pitchFamily="34" charset="-120"/>
              </a:rPr>
              <a:t>強化地方空間規劃主導性，展現地方特色</a:t>
            </a:r>
            <a:endParaRPr lang="en-US" altLang="zh-TW" sz="4800" b="1">
              <a:solidFill>
                <a:srgbClr val="000000"/>
              </a:solidFill>
              <a:ea typeface="微軟正黑體" pitchFamily="34" charset="-120"/>
            </a:endParaRPr>
          </a:p>
          <a:p>
            <a:pPr lvl="1" algn="just" eaLnBrk="1" hangingPunct="1">
              <a:spcBef>
                <a:spcPts val="2400"/>
              </a:spcBef>
              <a:buFontTx/>
              <a:buNone/>
            </a:pPr>
            <a:r>
              <a:rPr lang="zh-TW" altLang="en-US" sz="4800">
                <a:solidFill>
                  <a:srgbClr val="000000"/>
                </a:solidFill>
                <a:ea typeface="微軟正黑體" pitchFamily="34" charset="-120"/>
              </a:rPr>
              <a:t>透過地方政府自擬國土計畫，可掌握規劃主導性；且在符合全國國土計畫指導原則下，地方政府於考量環境資源條件、地方特性及發展需求後，劃設四大功能分區，以引導居住、產業、公共設施空間發展。</a:t>
            </a:r>
            <a:endParaRPr lang="en-US" altLang="zh-TW" sz="4800">
              <a:solidFill>
                <a:srgbClr val="000000"/>
              </a:solidFill>
              <a:ea typeface="微軟正黑體" pitchFamily="34" charset="-120"/>
            </a:endParaRPr>
          </a:p>
          <a:p>
            <a:pPr lvl="1" algn="just" eaLnBrk="1" hangingPunct="1">
              <a:spcBef>
                <a:spcPts val="2400"/>
              </a:spcBef>
              <a:buFontTx/>
              <a:buNone/>
            </a:pPr>
            <a:endParaRPr lang="zh-TW" altLang="en-US" sz="4800">
              <a:solidFill>
                <a:srgbClr val="000000"/>
              </a:solidFill>
              <a:ea typeface="微軟正黑體" pitchFamily="34" charset="-120"/>
            </a:endParaRPr>
          </a:p>
          <a:p>
            <a:pPr eaLnBrk="1" hangingPunct="1">
              <a:spcBef>
                <a:spcPts val="2400"/>
              </a:spcBef>
              <a:buFont typeface="Wingdings" pitchFamily="2" charset="2"/>
              <a:buChar char="Ø"/>
            </a:pPr>
            <a:r>
              <a:rPr lang="zh-TW" altLang="en-US" sz="4800" b="1">
                <a:solidFill>
                  <a:srgbClr val="000000"/>
                </a:solidFill>
                <a:ea typeface="微軟正黑體" pitchFamily="34" charset="-120"/>
              </a:rPr>
              <a:t>落實空間計畫指導，減少不確定性風險</a:t>
            </a:r>
            <a:endParaRPr lang="en-US" altLang="zh-TW" sz="4800" b="1">
              <a:solidFill>
                <a:srgbClr val="000000"/>
              </a:solidFill>
              <a:ea typeface="微軟正黑體" pitchFamily="34" charset="-120"/>
            </a:endParaRPr>
          </a:p>
          <a:p>
            <a:pPr lvl="1" eaLnBrk="1" hangingPunct="1">
              <a:spcBef>
                <a:spcPts val="2400"/>
              </a:spcBef>
              <a:buFontTx/>
              <a:buNone/>
            </a:pPr>
            <a:r>
              <a:rPr lang="zh-TW" altLang="en-US" sz="4800">
                <a:solidFill>
                  <a:srgbClr val="000000"/>
                </a:solidFill>
                <a:ea typeface="微軟正黑體" pitchFamily="34" charset="-120"/>
              </a:rPr>
              <a:t>地方政府透過擬定國土計畫，擘劃空間發展藍圖，具體指認各種土地使用適宜的發展區位，提供公私部門明確符合空間計畫的區位選擇，吸引公私部門招商投資。</a:t>
            </a:r>
          </a:p>
        </p:txBody>
      </p:sp>
      <p:sp>
        <p:nvSpPr>
          <p:cNvPr id="19459"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47E49F49-3D1D-43CD-9B6D-8041FB7E7BE1}" type="slidenum">
              <a:rPr lang="en-US" altLang="zh-TW" sz="3200">
                <a:solidFill>
                  <a:srgbClr val="000000"/>
                </a:solidFill>
                <a:ea typeface="微軟正黑體" pitchFamily="34" charset="-120"/>
              </a:rPr>
              <a:pPr>
                <a:spcBef>
                  <a:spcPct val="0"/>
                </a:spcBef>
                <a:buFontTx/>
                <a:buNone/>
              </a:pPr>
              <a:t>5</a:t>
            </a:fld>
            <a:endParaRPr lang="en-US" altLang="zh-TW" sz="3200">
              <a:solidFill>
                <a:srgbClr val="000000"/>
              </a:solidFill>
              <a:ea typeface="微軟正黑體" pitchFamily="34" charset="-120"/>
            </a:endParaRPr>
          </a:p>
        </p:txBody>
      </p:sp>
      <p:sp>
        <p:nvSpPr>
          <p:cNvPr id="15" name="Text Box 4"/>
          <p:cNvSpPr txBox="1">
            <a:spLocks noChangeArrowheads="1"/>
          </p:cNvSpPr>
          <p:nvPr/>
        </p:nvSpPr>
        <p:spPr bwMode="auto">
          <a:xfrm>
            <a:off x="481013" y="503238"/>
            <a:ext cx="10680700" cy="1169987"/>
          </a:xfrm>
          <a:prstGeom prst="rect">
            <a:avLst/>
          </a:prstGeom>
          <a:noFill/>
          <a:ln>
            <a:noFill/>
          </a:ln>
        </p:spPr>
        <p:txBody>
          <a:bodyPr lIns="182903" tIns="91453" rIns="182903" bIns="91453">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defRPr/>
            </a:pPr>
            <a:r>
              <a:rPr kumimoji="0" lang="zh-TW" altLang="en-US" sz="6401" b="1" dirty="0">
                <a:solidFill>
                  <a:srgbClr val="000000"/>
                </a:solidFill>
                <a:latin typeface="全真超特黑" pitchFamily="49" charset="-120"/>
                <a:ea typeface="微軟正黑體" pitchFamily="34" charset="-120"/>
              </a:rPr>
              <a:t>國土計畫的目的？</a:t>
            </a:r>
            <a:endParaRPr lang="zh-TW" altLang="en-US" sz="6401" b="1" dirty="0">
              <a:solidFill>
                <a:srgbClr val="000000"/>
              </a:solidFill>
              <a:latin typeface="全真超特黑" pitchFamily="49" charset="-120"/>
              <a:ea typeface="微軟正黑體" pitchFamily="34" charset="-120"/>
            </a:endParaRPr>
          </a:p>
        </p:txBody>
      </p:sp>
      <p:sp>
        <p:nvSpPr>
          <p:cNvPr id="16" name="Line 5"/>
          <p:cNvSpPr>
            <a:spLocks noChangeShapeType="1"/>
          </p:cNvSpPr>
          <p:nvPr/>
        </p:nvSpPr>
        <p:spPr bwMode="auto">
          <a:xfrm flipV="1">
            <a:off x="501650" y="1673225"/>
            <a:ext cx="6196013" cy="0"/>
          </a:xfrm>
          <a:prstGeom prst="line">
            <a:avLst/>
          </a:prstGeom>
          <a:noFill/>
          <a:ln w="9525">
            <a:solidFill>
              <a:schemeClr val="tx1"/>
            </a:solidFill>
            <a:round/>
            <a:headEnd/>
            <a:tailEnd type="oval" w="med" len="med"/>
          </a:ln>
        </p:spPr>
        <p:txBody>
          <a:bodyPr/>
          <a:lstStyle/>
          <a:p>
            <a:pPr eaLnBrk="1" hangingPunct="1">
              <a:defRPr/>
            </a:pPr>
            <a:endParaRPr lang="zh-TW" altLang="en-US" sz="8001" dirty="0">
              <a:solidFill>
                <a:srgbClr val="000000"/>
              </a:solidFill>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792576643"/>
              </p:ext>
            </p:extLst>
          </p:nvPr>
        </p:nvGraphicFramePr>
        <p:xfrm>
          <a:off x="431800" y="1467657"/>
          <a:ext cx="16994189" cy="9020137"/>
        </p:xfrm>
        <a:graphic>
          <a:graphicData uri="http://schemas.openxmlformats.org/drawingml/2006/table">
            <a:tbl>
              <a:tblPr>
                <a:tableStyleId>{5C22544A-7EE6-4342-B048-85BDC9FD1C3A}</a:tableStyleId>
              </a:tblPr>
              <a:tblGrid>
                <a:gridCol w="576136"/>
                <a:gridCol w="1296891"/>
                <a:gridCol w="3096344"/>
                <a:gridCol w="1008112"/>
                <a:gridCol w="936104"/>
                <a:gridCol w="1151486"/>
                <a:gridCol w="936117"/>
                <a:gridCol w="1152757"/>
                <a:gridCol w="719477"/>
                <a:gridCol w="936117"/>
                <a:gridCol w="936117"/>
                <a:gridCol w="936117"/>
                <a:gridCol w="936117"/>
                <a:gridCol w="2376297"/>
              </a:tblGrid>
              <a:tr h="576053">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項次</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使用項目</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細目</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農業發展地區</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國土保育地區</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備註</a:t>
                      </a: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3657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1</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2</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3</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4</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農</a:t>
                      </a:r>
                      <a:r>
                        <a:rPr lang="en-US" sz="2400" b="1" kern="100" dirty="0">
                          <a:solidFill>
                            <a:schemeClr val="tx1"/>
                          </a:solidFill>
                          <a:effectLst/>
                          <a:latin typeface="微軟正黑體" panose="020B0604030504040204" pitchFamily="34" charset="-120"/>
                          <a:ea typeface="微軟正黑體" panose="020B0604030504040204" pitchFamily="34" charset="-120"/>
                        </a:rPr>
                        <a:t/>
                      </a:r>
                      <a:br>
                        <a:rPr lang="en-US" sz="2400" b="1" kern="100" dirty="0">
                          <a:solidFill>
                            <a:schemeClr val="tx1"/>
                          </a:solidFill>
                          <a:effectLst/>
                          <a:latin typeface="微軟正黑體" panose="020B0604030504040204" pitchFamily="34" charset="-120"/>
                          <a:ea typeface="微軟正黑體" panose="020B0604030504040204" pitchFamily="34" charset="-120"/>
                        </a:rPr>
                      </a:br>
                      <a:r>
                        <a:rPr lang="en-US" sz="2400" b="1" kern="100" dirty="0">
                          <a:solidFill>
                            <a:schemeClr val="tx1"/>
                          </a:solidFill>
                          <a:effectLst/>
                          <a:latin typeface="微軟正黑體" panose="020B0604030504040204" pitchFamily="34" charset="-120"/>
                          <a:ea typeface="微軟正黑體" panose="020B0604030504040204" pitchFamily="34" charset="-120"/>
                        </a:rPr>
                        <a:t>5</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1</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2</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3</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4</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r>
              <a:tr h="3657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非原</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原</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rowSpan="2">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1</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自然生態保育設施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自然保育設施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1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制</a:t>
                      </a:r>
                      <a:endParaRPr lang="zh-TW" sz="2400" b="1" kern="100" dirty="0">
                        <a:solidFill>
                          <a:schemeClr val="tx1"/>
                        </a:solidFill>
                        <a:effectLst/>
                        <a:latin typeface="Calibri"/>
                        <a:ea typeface="微軟正黑體"/>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1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國</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家</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公</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園</a:t>
                      </a:r>
                      <a:endParaRPr lang="en-US" altLang="zh-TW" sz="2400" b="1" kern="100" dirty="0">
                        <a:solidFill>
                          <a:schemeClr val="tx1"/>
                        </a:solidFill>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法</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管</a:t>
                      </a:r>
                      <a:r>
                        <a:rPr lang="en-US" altLang="zh-TW" sz="2400" b="1" kern="100" dirty="0">
                          <a:solidFill>
                            <a:schemeClr val="tx1"/>
                          </a:solidFill>
                          <a:effectLst/>
                          <a:latin typeface="微軟正黑體" panose="020B0604030504040204" pitchFamily="34" charset="-120"/>
                          <a:ea typeface="微軟正黑體" panose="020B0604030504040204" pitchFamily="34" charset="-120"/>
                        </a:rPr>
                        <a:t/>
                      </a:r>
                      <a:br>
                        <a:rPr lang="en-US" altLang="zh-TW" sz="2400" b="1" kern="100" dirty="0">
                          <a:solidFill>
                            <a:schemeClr val="tx1"/>
                          </a:solidFill>
                          <a:effectLst/>
                          <a:latin typeface="微軟正黑體" panose="020B0604030504040204" pitchFamily="34" charset="-120"/>
                          <a:ea typeface="微軟正黑體" panose="020B0604030504040204" pitchFamily="34" charset="-120"/>
                        </a:rPr>
                      </a:br>
                      <a:r>
                        <a:rPr lang="zh-TW" sz="2400" b="1" kern="100" dirty="0">
                          <a:solidFill>
                            <a:schemeClr val="tx1"/>
                          </a:solidFill>
                          <a:effectLst/>
                          <a:latin typeface="微軟正黑體" panose="020B0604030504040204" pitchFamily="34" charset="-120"/>
                          <a:ea typeface="微軟正黑體" panose="020B0604030504040204" pitchFamily="34" charset="-120"/>
                        </a:rPr>
                        <a:t>制</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16">
                  <a:txBody>
                    <a:bodyPr/>
                    <a:lstStyle/>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都</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市</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計</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畫</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法</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管</a:t>
                      </a:r>
                    </a:p>
                    <a:p>
                      <a:pPr algn="ctr">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制</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127000" indent="-127000" algn="just">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431992">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a:solidFill>
                            <a:schemeClr val="tx1"/>
                          </a:solidFill>
                          <a:effectLst/>
                          <a:latin typeface="微軟正黑體" panose="020B0604030504040204" pitchFamily="34" charset="-120"/>
                          <a:ea typeface="微軟正黑體" panose="020B0604030504040204" pitchFamily="34" charset="-120"/>
                        </a:rPr>
                        <a:t>生態體系保護設施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3</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rPr>
                        <a:t>林業使用</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rPr>
                        <a:t>造林、苗圃</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rPr>
                        <a:t>●</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pPr algn="ctr">
                        <a:lnSpc>
                          <a:spcPts val="1200"/>
                        </a:lnSpc>
                        <a:spcAft>
                          <a:spcPts val="0"/>
                        </a:spcAft>
                      </a:pPr>
                      <a:endParaRPr lang="zh-TW" sz="1100" kern="100" dirty="0">
                        <a:effectLst/>
                        <a:latin typeface="Calibri"/>
                        <a:ea typeface="微軟正黑體"/>
                        <a:cs typeface="Times New Roman"/>
                      </a:endParaRPr>
                    </a:p>
                  </a:txBody>
                  <a:tcPr marL="17780" marR="17780"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pPr algn="ctr">
                        <a:lnSpc>
                          <a:spcPts val="12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12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17780" marR="177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r h="613947">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林下經濟經營使用</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rowSpan="2">
                  <a:txBody>
                    <a:bodyPr/>
                    <a:lstStyle/>
                    <a:p>
                      <a:pPr algn="ctr">
                        <a:lnSpc>
                          <a:spcPct val="100000"/>
                        </a:lnSpc>
                        <a:spcAft>
                          <a:spcPts val="0"/>
                        </a:spcAft>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2">
                  <a:txBody>
                    <a:bodyPr/>
                    <a:lstStyle/>
                    <a:p>
                      <a:pPr algn="ctr">
                        <a:lnSpc>
                          <a:spcPct val="100000"/>
                        </a:lnSpc>
                        <a:spcAft>
                          <a:spcPts val="0"/>
                        </a:spcAft>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17559">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tcPr>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tcPr>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p>
                      <a:endParaRPr lang="zh-TW" altLang="en-US"/>
                    </a:p>
                  </a:txBody>
                  <a:tcPr/>
                </a:tc>
                <a:tc vMerge="1">
                  <a:txBody>
                    <a:bodyPr/>
                    <a:lstStyle/>
                    <a:p>
                      <a:pPr algn="ctr">
                        <a:lnSpc>
                          <a:spcPct val="100000"/>
                        </a:lnSpc>
                        <a:spcAft>
                          <a:spcPts val="0"/>
                        </a:spcAft>
                      </a:pP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3006" marR="33006" marT="0" marB="0" anchor="ctr"/>
                </a:tc>
                <a:tc vMerge="1">
                  <a:txBody>
                    <a:bodyPr/>
                    <a:lstStyle/>
                    <a:p>
                      <a:pPr algn="ctr">
                        <a:lnSpc>
                          <a:spcPct val="100000"/>
                        </a:lnSpc>
                        <a:spcAft>
                          <a:spcPts val="0"/>
                        </a:spcAft>
                      </a:pP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3006" marR="33006" marT="0" marB="0" anchor="ctr"/>
                </a:tc>
                <a:tc vMerge="1">
                  <a:txBody>
                    <a:bodyPr/>
                    <a:lstStyle/>
                    <a:p>
                      <a:endParaRPr lang="zh-TW" altLang="en-US"/>
                    </a:p>
                  </a:txBody>
                  <a:tcPr/>
                </a:tc>
                <a:tc vMerge="1">
                  <a:txBody>
                    <a:bodyPr/>
                    <a:lstStyle/>
                    <a:p>
                      <a:endParaRPr lang="zh-TW" altLang="en-US"/>
                    </a:p>
                  </a:txBody>
                  <a:tcPr/>
                </a:tc>
                <a:tc rowSpan="4">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r>
              <a:tr h="431992">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林業設施</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林業經營管理設施</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31506">
                <a:tc vMerge="1">
                  <a:txBody>
                    <a:bodyPr/>
                    <a:lstStyle/>
                    <a:p>
                      <a:endParaRPr lang="zh-TW" alt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其他林業設施</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chemeClr val="tx1"/>
                        </a:solidFill>
                        <a:effectLst/>
                        <a:latin typeface="Calibri" pitchFamily="34" charset="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endParaRPr lang="zh-TW" altLang="zh-TW" sz="2400" b="1" kern="100" dirty="0">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r h="618082">
                <a:tc vMerge="1">
                  <a:txBody>
                    <a:bodyPr/>
                    <a:lstStyle/>
                    <a:p>
                      <a:endParaRPr lang="zh-TW" altLang="en-US"/>
                    </a:p>
                  </a:txBody>
                  <a:tcPr>
                    <a:lnT w="12700" cap="flat" cmpd="sng" algn="ctr">
                      <a:solidFill>
                        <a:schemeClr val="tx1"/>
                      </a:solidFill>
                      <a:prstDash val="solid"/>
                      <a:round/>
                      <a:headEnd type="none" w="med" len="med"/>
                      <a:tailEnd type="none" w="med" len="med"/>
                    </a:lnT>
                  </a:tcPr>
                </a:tc>
                <a:tc vMerge="1">
                  <a:txBody>
                    <a:bodyPr/>
                    <a:lstStyle/>
                    <a:p>
                      <a:endParaRPr lang="zh-TW" altLang="en-US"/>
                    </a:p>
                  </a:txBody>
                  <a:tcPr>
                    <a:lnT w="12700" cap="flat" cmpd="sng" algn="ctr">
                      <a:solidFill>
                        <a:schemeClr val="tx1"/>
                      </a:solidFill>
                      <a:prstDash val="solid"/>
                      <a:round/>
                      <a:headEnd type="none" w="med" len="med"/>
                      <a:tailEnd type="none" w="med" len="med"/>
                    </a:lnT>
                  </a:tcPr>
                </a:tc>
                <a:tc rowSpan="2">
                  <a:txBody>
                    <a:bodyPr/>
                    <a:lstStyle/>
                    <a:p>
                      <a:r>
                        <a:rPr kumimoji="0" lang="zh-TW" altLang="en-US"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森林經營管理之職工辦公室及宿舍</a:t>
                      </a:r>
                      <a:endParaRPr kumimoji="0" lang="zh-TW" altLang="en-US" sz="2400" b="1" i="0" u="none" strike="noStrike" kern="1200" cap="none" normalizeH="0" baseline="0" dirty="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chemeClr val="tx1"/>
                        </a:solidFill>
                        <a:effectLst/>
                        <a:latin typeface="Times New Roman" pitchFamily="18" charset="0"/>
                        <a:ea typeface="微軟正黑體" pitchFamily="34" charset="-120"/>
                        <a:cs typeface="Times New Roman" pitchFamily="18" charset="0"/>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6">
                  <a:txBody>
                    <a:bodyPr/>
                    <a:lstStyle/>
                    <a:p>
                      <a:pPr marL="127000" marR="0" indent="-127000" algn="just"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無。</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p>
                      <a:pPr marL="127000" marR="0" indent="-127000" algn="just" defTabSz="914400" rtl="0" eaLnBrk="1" fontAlgn="auto" latinLnBrk="0" hangingPunct="1">
                        <a:lnSpc>
                          <a:spcPct val="100000"/>
                        </a:lnSpc>
                        <a:spcBef>
                          <a:spcPts val="0"/>
                        </a:spcBef>
                        <a:spcAft>
                          <a:spcPts val="0"/>
                        </a:spcAft>
                        <a:buClrTx/>
                        <a:buSzTx/>
                        <a:buFontTx/>
                        <a:buNone/>
                        <a:tabLst/>
                        <a:defRPr/>
                      </a:pP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r h="215996">
                <a:tc rowSpan="5">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rPr>
                        <a:t>5</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rowSpan="5">
                  <a:txBody>
                    <a:bodyPr/>
                    <a:lstStyle/>
                    <a:p>
                      <a:pPr algn="ctr">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a:rPr>
                        <a:t>森林遊樂設施</a:t>
                      </a: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l">
                        <a:lnSpc>
                          <a:spcPct val="100000"/>
                        </a:lnSpc>
                        <a:spcAft>
                          <a:spcPts val="0"/>
                        </a:spcAft>
                      </a:pPr>
                      <a:r>
                        <a:rPr lang="zh-TW" sz="2400" b="1" kern="100" dirty="0" smtClean="0">
                          <a:solidFill>
                            <a:schemeClr val="tx1"/>
                          </a:solidFill>
                          <a:effectLst/>
                          <a:latin typeface="微軟正黑體" panose="020B0604030504040204" pitchFamily="34" charset="-120"/>
                          <a:ea typeface="微軟正黑體" panose="020B0604030504040204" pitchFamily="34" charset="-120"/>
                        </a:rPr>
                        <a:t>管理服務設施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15996">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遊憩服務設施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a:solidFill>
                            <a:schemeClr val="tx1"/>
                          </a:solidFill>
                          <a:effectLst/>
                        </a:rPr>
                        <a:t>╳</a:t>
                      </a:r>
                      <a:endParaRPr lang="zh-TW" sz="2400" b="1" kern="10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Times New Roman"/>
                        </a:rPr>
                        <a:t>環境資源維護設施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992">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smtClean="0">
                          <a:solidFill>
                            <a:schemeClr val="tx1"/>
                          </a:solidFill>
                          <a:effectLst/>
                          <a:latin typeface="微軟正黑體" panose="020B0604030504040204" pitchFamily="34" charset="-120"/>
                          <a:ea typeface="微軟正黑體" panose="020B0604030504040204" pitchFamily="34" charset="-120"/>
                        </a:rPr>
                        <a:t>住宿及附屬設施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marR="0" indent="0" algn="ctr" defTabSz="913297" rtl="0" eaLnBrk="1" fontAlgn="auto" latinLnBrk="0" hangingPunct="1">
                        <a:lnSpc>
                          <a:spcPct val="100000"/>
                        </a:lnSpc>
                        <a:spcBef>
                          <a:spcPts val="0"/>
                        </a:spcBef>
                        <a:spcAft>
                          <a:spcPts val="0"/>
                        </a:spcAft>
                        <a:buClrTx/>
                        <a:buSzTx/>
                        <a:buFontTx/>
                        <a:buNone/>
                        <a:tabLst/>
                        <a:defRPr/>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marL="0" marR="0" indent="0" algn="ctr" defTabSz="913297" rtl="0" eaLnBrk="1" fontAlgn="auto" latinLnBrk="0" hangingPunct="1">
                        <a:lnSpc>
                          <a:spcPct val="100000"/>
                        </a:lnSpc>
                        <a:spcBef>
                          <a:spcPts val="0"/>
                        </a:spcBef>
                        <a:spcAft>
                          <a:spcPts val="0"/>
                        </a:spcAft>
                        <a:buClrTx/>
                        <a:buSzTx/>
                        <a:buFontTx/>
                        <a:buNone/>
                        <a:tabLst/>
                        <a:defRPr/>
                      </a:pPr>
                      <a:r>
                        <a:rPr lang="zh-TW" altLang="zh-TW" sz="2000" b="1" kern="1200" dirty="0" smtClean="0">
                          <a:solidFill>
                            <a:srgbClr val="FF0000"/>
                          </a:solidFill>
                          <a:effectLst/>
                          <a:latin typeface="+mn-lt"/>
                          <a:ea typeface="+mn-ea"/>
                          <a:cs typeface="+mn-cs"/>
                        </a:rPr>
                        <a:t>△</a:t>
                      </a:r>
                      <a:endParaRPr lang="zh-TW" altLang="zh-TW" sz="2800" b="1"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17720">
                <a:tc vMerge="1">
                  <a:txBody>
                    <a:bodyPr/>
                    <a:lstStyle/>
                    <a:p>
                      <a:endParaRPr lang="zh-TW" altLang="en-US"/>
                    </a:p>
                  </a:txBody>
                  <a:tcPr/>
                </a:tc>
                <a:tc vMerge="1">
                  <a:txBody>
                    <a:bodyPr/>
                    <a:lstStyle/>
                    <a:p>
                      <a:endParaRPr lang="zh-TW" altLang="en-US"/>
                    </a:p>
                  </a:txBody>
                  <a:tcPr/>
                </a:tc>
                <a:tc>
                  <a:txBody>
                    <a:bodyPr/>
                    <a:lstStyle/>
                    <a:p>
                      <a:pPr algn="l">
                        <a:lnSpc>
                          <a:spcPct val="100000"/>
                        </a:lnSpc>
                        <a:spcAft>
                          <a:spcPts val="0"/>
                        </a:spcAft>
                      </a:pPr>
                      <a:r>
                        <a:rPr lang="zh-TW" sz="2400" b="1" kern="100" dirty="0" smtClean="0">
                          <a:solidFill>
                            <a:schemeClr val="tx1"/>
                          </a:solidFill>
                          <a:effectLst/>
                          <a:latin typeface="微軟正黑體" panose="020B0604030504040204" pitchFamily="34" charset="-120"/>
                          <a:ea typeface="微軟正黑體" panose="020B0604030504040204" pitchFamily="34" charset="-120"/>
                        </a:rPr>
                        <a:t>其他森林遊樂設施</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sz="2400" b="1" kern="100" dirty="0">
                          <a:solidFill>
                            <a:schemeClr val="tx1"/>
                          </a:solidFill>
                          <a:effectLst/>
                        </a:rPr>
                        <a:t>╳</a:t>
                      </a:r>
                      <a:endParaRPr lang="zh-TW" sz="2400" b="1" kern="100" dirty="0">
                        <a:solidFill>
                          <a:schemeClr val="tx1"/>
                        </a:solidFill>
                        <a:effectLst/>
                        <a:latin typeface="Calibri"/>
                        <a:ea typeface="微軟正黑體"/>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en-US" altLang="zh-TW" sz="2400" b="1" kern="100" dirty="0">
                          <a:solidFill>
                            <a:schemeClr val="tx1"/>
                          </a:solidFill>
                          <a:effectLst/>
                          <a:latin typeface="微軟正黑體" panose="020B0604030504040204" pitchFamily="34" charset="-120"/>
                          <a:ea typeface="微軟正黑體" panose="020B0604030504040204" pitchFamily="34" charset="-120"/>
                        </a:rPr>
                        <a:t>●</a:t>
                      </a:r>
                      <a:endParaRPr lang="zh-TW" altLang="zh-TW" sz="2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33006" marR="330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8</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農作使用</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mn-cs"/>
                        </a:rPr>
                        <a:t>農作使用</a:t>
                      </a:r>
                      <a:endParaRPr lang="zh-TW" altLang="en-US"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3297" rtl="0" eaLnBrk="1" fontAlgn="base" latinLnBrk="0" hangingPunct="1">
                        <a:lnSpc>
                          <a:spcPct val="100000"/>
                        </a:lnSpc>
                        <a:spcBef>
                          <a:spcPct val="0"/>
                        </a:spcBef>
                        <a:spcAft>
                          <a:spcPts val="0"/>
                        </a:spcAft>
                        <a:buClrTx/>
                        <a:buSzTx/>
                        <a:buFontTx/>
                        <a:buNone/>
                        <a:tabLst/>
                        <a:defRPr/>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a:txBody>
                    <a:bodyPr/>
                    <a:lstStyle/>
                    <a:p>
                      <a:pPr algn="ctr">
                        <a:lnSpc>
                          <a:spcPts val="1800"/>
                        </a:lnSpc>
                        <a:spcAft>
                          <a:spcPts val="0"/>
                        </a:spcAft>
                      </a:pPr>
                      <a:r>
                        <a:rPr lang="zh-TW" sz="1400" b="1" kern="100" dirty="0">
                          <a:effectLst/>
                          <a:latin typeface="細明體"/>
                          <a:ea typeface="標楷體"/>
                          <a:cs typeface="細明體"/>
                        </a:rPr>
                        <a:t>●</a:t>
                      </a:r>
                      <a:r>
                        <a:rPr lang="en-US" sz="1400" b="1" kern="100" dirty="0">
                          <a:effectLst/>
                          <a:latin typeface="細明體"/>
                          <a:ea typeface="標楷體"/>
                          <a:cs typeface="細明體"/>
                        </a:rPr>
                        <a:t>*</a:t>
                      </a:r>
                      <a:endParaRPr lang="zh-TW" sz="1100" kern="100" dirty="0">
                        <a:effectLst/>
                        <a:latin typeface="細明體"/>
                        <a:cs typeface="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a:txBody>
                    <a:bodyPr/>
                    <a:lstStyle/>
                    <a:p>
                      <a:pPr algn="ctr">
                        <a:lnSpc>
                          <a:spcPts val="1800"/>
                        </a:lnSpc>
                        <a:spcAft>
                          <a:spcPts val="0"/>
                        </a:spcAft>
                      </a:pPr>
                      <a:r>
                        <a:rPr lang="zh-TW" sz="1400" b="1" kern="100" dirty="0">
                          <a:effectLst/>
                          <a:latin typeface="細明體"/>
                          <a:ea typeface="標楷體"/>
                          <a:cs typeface="細明體"/>
                        </a:rPr>
                        <a:t>●</a:t>
                      </a:r>
                      <a:r>
                        <a:rPr lang="en-US" sz="1400" b="1" kern="100" dirty="0">
                          <a:effectLst/>
                          <a:latin typeface="細明體"/>
                          <a:ea typeface="標楷體"/>
                          <a:cs typeface="細明體"/>
                        </a:rPr>
                        <a:t>*</a:t>
                      </a:r>
                      <a:endParaRPr lang="zh-TW" sz="1100" kern="100" dirty="0">
                        <a:effectLst/>
                        <a:latin typeface="細明體"/>
                        <a:cs typeface="細明體"/>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c vMerge="1">
                  <a:txBody>
                    <a:bodyPr/>
                    <a:lstStyle/>
                    <a:p>
                      <a:endParaRPr lang="zh-TW" altLang="en-US"/>
                    </a:p>
                  </a:txBody>
                  <a:tcPr/>
                </a:tc>
                <a:tc vMerge="1">
                  <a:txBody>
                    <a:bodyPr/>
                    <a:lstStyle/>
                    <a:p>
                      <a:endParaRPr lang="zh-TW" altLang="en-US"/>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限於原依區域計畫法編定之農牧用地、養殖用地。</a:t>
                      </a: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CEEF"/>
                    </a:solidFill>
                  </a:tcPr>
                </a:tc>
              </a:tr>
              <a:tr h="548640">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9</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農田水利設施</a:t>
                      </a:r>
                      <a:endParaRPr kumimoji="0" lang="zh-TW"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r>
                        <a:rPr lang="zh-TW" altLang="en-US" sz="2400" b="1" kern="100" dirty="0" smtClean="0">
                          <a:solidFill>
                            <a:schemeClr val="tx1"/>
                          </a:solidFill>
                          <a:effectLst/>
                          <a:latin typeface="微軟正黑體" panose="020B0604030504040204" pitchFamily="34" charset="-120"/>
                          <a:ea typeface="微軟正黑體" panose="020B0604030504040204" pitchFamily="34" charset="-120"/>
                          <a:cs typeface="+mn-cs"/>
                        </a:rPr>
                        <a:t>農田水利設施</a:t>
                      </a:r>
                      <a:endParaRPr lang="zh-TW" altLang="en-US"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marL="0" algn="ctr" defTabSz="913297" rtl="0" eaLnBrk="1" latinLnBrk="0" hangingPunct="1">
                        <a:lnSpc>
                          <a:spcPct val="100000"/>
                        </a:lnSpc>
                        <a:spcAft>
                          <a:spcPts val="0"/>
                        </a:spcAft>
                      </a:pPr>
                      <a:r>
                        <a:rPr lang="en-US" sz="2400" b="1" kern="100" dirty="0">
                          <a:solidFill>
                            <a:schemeClr val="tx1"/>
                          </a:solidFill>
                          <a:effectLst/>
                          <a:latin typeface="微軟正黑體" panose="020B0604030504040204" pitchFamily="34" charset="-120"/>
                          <a:ea typeface="微軟正黑體" panose="020B0604030504040204" pitchFamily="34" charset="-120"/>
                          <a:cs typeface="+mn-cs"/>
                        </a:rPr>
                        <a:t>●</a:t>
                      </a:r>
                      <a:endParaRPr lang="zh-TW" sz="2400" b="1" kern="1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3297" rtl="0" eaLnBrk="1" fontAlgn="base" latinLnBrk="0" hangingPunct="1">
                        <a:lnSpc>
                          <a:spcPct val="100000"/>
                        </a:lnSpc>
                        <a:spcBef>
                          <a:spcPct val="0"/>
                        </a:spcBef>
                        <a:spcAft>
                          <a:spcPts val="0"/>
                        </a:spcAft>
                        <a:buClrTx/>
                        <a:buSzTx/>
                        <a:buFontTx/>
                        <a:buNone/>
                        <a:tabLst/>
                        <a:defRPr/>
                      </a:pPr>
                      <a:r>
                        <a:rPr lang="en-US"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rPr>
                        <a:t>●</a:t>
                      </a:r>
                      <a:endParaRPr lang="zh-TW" altLang="zh-TW" sz="2400" b="1" kern="100" dirty="0" smtClean="0">
                        <a:solidFill>
                          <a:schemeClr val="tx1"/>
                        </a:solidFill>
                        <a:effectLst/>
                        <a:latin typeface="微軟正黑體" panose="020B0604030504040204" pitchFamily="34" charset="-120"/>
                        <a:ea typeface="微軟正黑體" panose="020B0604030504040204" pitchFamily="34" charset="-120"/>
                        <a:cs typeface="+mn-cs"/>
                      </a:endParaRPr>
                    </a:p>
                  </a:txBody>
                  <a:tcPr marL="35564" marR="3556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a:txBody>
                    <a:body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c vMerge="1">
                  <a:txBody>
                    <a:bodyPr/>
                    <a:lstStyle/>
                    <a:p>
                      <a:endParaRPr lang="zh-TW" altLang="en-US"/>
                    </a:p>
                  </a:txBody>
                  <a:tcPr/>
                </a:tc>
                <a:tc vMerge="1">
                  <a:txBody>
                    <a:bodyPr/>
                    <a:lstStyle/>
                    <a:p>
                      <a:endParaRPr lang="zh-TW" altLang="en-US"/>
                    </a:p>
                  </a:txBody>
                  <a:tcPr/>
                </a:tc>
                <a:tc>
                  <a:txBody>
                    <a:bodyPr/>
                    <a:lstStyle/>
                    <a:p>
                      <a:pPr marL="127000" marR="0" lvl="0" indent="-127000" algn="just" defTabSz="914400" rtl="0" eaLnBrk="1" fontAlgn="auto" latinLnBrk="0" hangingPunct="1">
                        <a:lnSpc>
                          <a:spcPct val="100000"/>
                        </a:lnSpc>
                        <a:spcBef>
                          <a:spcPts val="0"/>
                        </a:spcBef>
                        <a:spcAft>
                          <a:spcPts val="0"/>
                        </a:spcAft>
                        <a:buClrTx/>
                        <a:buSzTx/>
                        <a:buFontTx/>
                        <a:buNone/>
                        <a:tabLst/>
                        <a:defRPr/>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E1"/>
                    </a:solidFill>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E2F85C30-01C3-457C-9B92-61CE92FB3676}"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50</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5" name="矩形 4"/>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39794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592822491"/>
              </p:ext>
            </p:extLst>
          </p:nvPr>
        </p:nvGraphicFramePr>
        <p:xfrm>
          <a:off x="431800" y="1218203"/>
          <a:ext cx="17138650" cy="7008743"/>
        </p:xfrm>
        <a:graphic>
          <a:graphicData uri="http://schemas.openxmlformats.org/drawingml/2006/table">
            <a:tbl>
              <a:tblPr/>
              <a:tblGrid>
                <a:gridCol w="576263"/>
                <a:gridCol w="792162"/>
                <a:gridCol w="2592388"/>
                <a:gridCol w="1008062"/>
                <a:gridCol w="1008063"/>
                <a:gridCol w="1152673"/>
                <a:gridCol w="863452"/>
                <a:gridCol w="1152772"/>
                <a:gridCol w="863353"/>
                <a:gridCol w="1008062"/>
                <a:gridCol w="1008063"/>
                <a:gridCol w="1008062"/>
                <a:gridCol w="1008063"/>
                <a:gridCol w="3097212"/>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rowSpan="6">
                  <a:txBody>
                    <a:bodyPr/>
                    <a:lstStyle/>
                    <a:p>
                      <a:pPr>
                        <a:lnSpc>
                          <a:spcPts val="2200"/>
                        </a:lnSpc>
                        <a:spcAft>
                          <a:spcPts val="0"/>
                        </a:spcAf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10</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p>
                      <a:pPr>
                        <a:lnSpc>
                          <a:spcPts val="2200"/>
                        </a:lnSpc>
                        <a:spcAft>
                          <a:spcPts val="0"/>
                        </a:spcAf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 </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rowSpan="6">
                  <a:txBody>
                    <a:bodyPr/>
                    <a:lstStyle/>
                    <a:p>
                      <a:pPr>
                        <a:lnSpc>
                          <a:spcPts val="2200"/>
                        </a:lnSpc>
                        <a:spcAft>
                          <a:spcPts val="0"/>
                        </a:spcAf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農作產銷設施</a:t>
                      </a:r>
                    </a:p>
                    <a:p>
                      <a:pPr>
                        <a:lnSpc>
                          <a:spcPts val="2200"/>
                        </a:lnSpc>
                        <a:spcAft>
                          <a:spcPts val="0"/>
                        </a:spcAf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 </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農作生產設施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Arial"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12">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家</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公</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園</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限於原依區域計畫法編定之乙種建築用地、丙種建築用地、農牧用地、養殖用地。</a:t>
                      </a: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農作管理設施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農作加工設施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農作集運設施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農產品批發市場</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2000">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農產品製儲銷設施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11</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水產設施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室外水產養殖生產設施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rowSpan="6">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限於原依區域計畫法編定之乙種建築用地、丙種建築用地、農牧用地、養殖用地、窯業用地、特定目的事業用地。</a:t>
                      </a: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室內水產養殖生產設施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49359">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水產養殖管理設施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水</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產品加工設施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水</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產品集運設施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T w="12700" cap="flat" cmpd="sng" algn="ctr">
                      <a:solidFill>
                        <a:schemeClr val="tx1"/>
                      </a:solidFill>
                      <a:prstDash val="solid"/>
                      <a:round/>
                      <a:headEnd type="none" w="med" len="med"/>
                      <a:tailEnd type="none" w="med" len="med"/>
                    </a:lnT>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54864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水產品製儲銷設施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5318BDA3-0777-43CA-91FD-3B84ADC88F44}"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51</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504627" y="8226946"/>
            <a:ext cx="17209790" cy="5262979"/>
          </a:xfrm>
          <a:prstGeom prst="rect">
            <a:avLst/>
          </a:prstGeom>
        </p:spPr>
        <p:txBody>
          <a:bodyPr wrap="square">
            <a:spAutoFit/>
          </a:bodyPr>
          <a:lstStyle/>
          <a:p>
            <a:pPr marL="360000" indent="-457200"/>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農作生產設施係依申請農業用地作農業設施容許使用審查辦法</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以下簡稱農業設施辦法</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所定「農業生產設施」，內容包括：溫室及植物環控栽培設施；網室；組織培養生產場；育苗作業室；菇類栽培場等。</a:t>
            </a:r>
          </a:p>
          <a:p>
            <a:pPr marL="360000" indent="-457200"/>
            <a:r>
              <a:rPr lang="en-US" altLang="zh-TW" sz="2400" dirty="0">
                <a:latin typeface="微軟正黑體" panose="020B0604030504040204" pitchFamily="34" charset="-120"/>
                <a:ea typeface="微軟正黑體" panose="020B0604030504040204" pitchFamily="34" charset="-120"/>
              </a:rPr>
              <a:t>(2)</a:t>
            </a:r>
            <a:r>
              <a:rPr lang="zh-TW" altLang="zh-TW" sz="2400" dirty="0">
                <a:latin typeface="微軟正黑體" panose="020B0604030504040204" pitchFamily="34" charset="-120"/>
                <a:ea typeface="微軟正黑體" panose="020B0604030504040204" pitchFamily="34" charset="-120"/>
              </a:rPr>
              <a:t>農作管理設施係依農業設施辦法所定「農機具設施」、「農事操作及管理設施」、「農田灌溉排水設施」、「其他農作產銷設施」，內容包括：農機具室；消毒室、燻蒸室或蒸熱處理場；農業資材室；管理室；菇包製包場；菇類培植廢棄包處理場；堆肥舍</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；曬場；養蠶室；農田灌溉排水設施；駁崁；圍牆；擋土牆；園區作業道；報經中央農業主管機關認屬農業產銷必要設施等。</a:t>
            </a:r>
          </a:p>
          <a:p>
            <a:pPr marL="360000" indent="-457200"/>
            <a:r>
              <a:rPr lang="en-US" altLang="zh-TW" sz="2400" dirty="0">
                <a:latin typeface="微軟正黑體" panose="020B0604030504040204" pitchFamily="34" charset="-120"/>
                <a:ea typeface="微軟正黑體" panose="020B0604030504040204" pitchFamily="34" charset="-120"/>
              </a:rPr>
              <a:t>(3)</a:t>
            </a:r>
            <a:r>
              <a:rPr lang="zh-TW" altLang="zh-TW" sz="2400" dirty="0">
                <a:latin typeface="微軟正黑體" panose="020B0604030504040204" pitchFamily="34" charset="-120"/>
                <a:ea typeface="微軟正黑體" panose="020B0604030504040204" pitchFamily="34" charset="-120"/>
              </a:rPr>
              <a:t>農作加工設施係依農業設施辦法所定「農產運銷加工設施」，分列「農作加工設施」，內容包括：碾米機房；農糧產品加工設施；稻草、稻殼集貨加工設施。</a:t>
            </a:r>
          </a:p>
          <a:p>
            <a:pPr marL="360000" indent="-457200"/>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農作集運設施係依農業設施辦法所定「農產運銷加工設施」，分列「農作集運設施」，內容包括：乾燥處理設施；集貨、包裝場所、冷藏</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凍</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庫及儲存場所。</a:t>
            </a:r>
          </a:p>
          <a:p>
            <a:pPr marL="360000" indent="-457200"/>
            <a:r>
              <a:rPr lang="en-US" altLang="zh-TW" sz="2400" dirty="0">
                <a:latin typeface="微軟正黑體" panose="020B0604030504040204" pitchFamily="34" charset="-120"/>
                <a:ea typeface="微軟正黑體" panose="020B0604030504040204" pitchFamily="34" charset="-120"/>
              </a:rPr>
              <a:t>(5)</a:t>
            </a:r>
            <a:r>
              <a:rPr lang="zh-TW" altLang="zh-TW" sz="2400" dirty="0">
                <a:latin typeface="微軟正黑體" panose="020B0604030504040204" pitchFamily="34" charset="-120"/>
                <a:ea typeface="微軟正黑體" panose="020B0604030504040204" pitchFamily="34" charset="-120"/>
              </a:rPr>
              <a:t>農產品批發市場係依農業設施辦法所定「農產運銷加工設施」，分列「農產品批發市場」。</a:t>
            </a:r>
          </a:p>
          <a:p>
            <a:pPr marL="360000" indent="-457200"/>
            <a:r>
              <a:rPr lang="en-US" altLang="zh-TW" sz="2400" dirty="0">
                <a:latin typeface="微軟正黑體" panose="020B0604030504040204" pitchFamily="34" charset="-120"/>
                <a:ea typeface="微軟正黑體" panose="020B0604030504040204" pitchFamily="34" charset="-120"/>
              </a:rPr>
              <a:t>(6)</a:t>
            </a:r>
            <a:r>
              <a:rPr lang="zh-TW" altLang="zh-TW" sz="2400" dirty="0">
                <a:latin typeface="微軟正黑體" panose="020B0604030504040204" pitchFamily="34" charset="-120"/>
                <a:ea typeface="微軟正黑體" panose="020B0604030504040204" pitchFamily="34" charset="-120"/>
              </a:rPr>
              <a:t>農產品製儲銷設施係依都市土地變更執行要點辦理農產食品加工場所、碾米廠、集貨場及冷藏庫及糧肥倉庫等</a:t>
            </a:r>
            <a:r>
              <a:rPr lang="en-US" altLang="zh-TW" sz="2400" dirty="0">
                <a:latin typeface="微軟正黑體" panose="020B0604030504040204" pitchFamily="34" charset="-120"/>
                <a:ea typeface="微軟正黑體" panose="020B0604030504040204" pitchFamily="34" charset="-120"/>
              </a:rPr>
              <a:t>4</a:t>
            </a:r>
            <a:r>
              <a:rPr lang="zh-TW" altLang="zh-TW" sz="2400" dirty="0">
                <a:latin typeface="微軟正黑體" panose="020B0604030504040204" pitchFamily="34" charset="-120"/>
                <a:ea typeface="微軟正黑體" panose="020B0604030504040204" pitchFamily="34" charset="-120"/>
              </a:rPr>
              <a:t>類變更編定為特定目的事業用地之設施，內容包括：農產食品加工場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廠</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；碾米廠；農產品倉庫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包含糧肥倉庫</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；其他農產品之集散場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、堆積場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、轉運場</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站</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7" name="矩形 6"/>
          <p:cNvSpPr/>
          <p:nvPr/>
        </p:nvSpPr>
        <p:spPr>
          <a:xfrm>
            <a:off x="647700" y="90042"/>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107692167"/>
              </p:ext>
            </p:extLst>
          </p:nvPr>
        </p:nvGraphicFramePr>
        <p:xfrm>
          <a:off x="431800" y="1511300"/>
          <a:ext cx="17281525" cy="10357486"/>
        </p:xfrm>
        <a:graphic>
          <a:graphicData uri="http://schemas.openxmlformats.org/drawingml/2006/table">
            <a:tbl>
              <a:tblPr/>
              <a:tblGrid>
                <a:gridCol w="576263"/>
                <a:gridCol w="792162"/>
                <a:gridCol w="2592388"/>
                <a:gridCol w="1008062"/>
                <a:gridCol w="1008063"/>
                <a:gridCol w="1008062"/>
                <a:gridCol w="936625"/>
                <a:gridCol w="1008063"/>
                <a:gridCol w="935037"/>
                <a:gridCol w="936625"/>
                <a:gridCol w="936625"/>
                <a:gridCol w="935038"/>
                <a:gridCol w="936625"/>
                <a:gridCol w="3671887"/>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row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12</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6">
                  <a:txBody>
                    <a:bodyPr/>
                    <a:lstStyle>
                      <a:lvl1pPr marL="26988"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26988"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畜牧設施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養畜設施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rPr>
                        <a:t> </a:t>
                      </a:r>
                      <a:endParaRPr kumimoji="0" lang="zh-TW" altLang="zh-TW" sz="2400" b="1" i="0" u="none" strike="noStrike" cap="none" normalizeH="0" baseline="0" smtClean="0">
                        <a:ln>
                          <a:noFill/>
                        </a:ln>
                        <a:solidFill>
                          <a:srgbClr val="000000"/>
                        </a:solidFill>
                        <a:effectLst/>
                        <a:latin typeface="Arial" pitchFamily="34" charset="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國家公園法管制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6">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限於原依區域計畫法編定之甲種建築用地、乙種建築用地、丙種建築用地、農牧用地、養殖用地。</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養禽設施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孵化場</a:t>
                      </a: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室</a:t>
                      </a: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青貯設施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8636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禽畜糞尿資源化設施</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025">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畜牧事業設施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49775">
                <a:tc>
                  <a:txBody>
                    <a:bodyPr/>
                    <a:lstStyle/>
                    <a:p>
                      <a:pPr algn="ctr">
                        <a:lnSpc>
                          <a:spcPts val="2200"/>
                        </a:lnSpc>
                        <a:spcAft>
                          <a:spcPts val="0"/>
                        </a:spcAft>
                      </a:pPr>
                      <a:r>
                        <a:rPr kumimoji="0" lang="en-US"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13</a:t>
                      </a:r>
                      <a:endPar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algn="ctr">
                        <a:lnSpc>
                          <a:spcPts val="2200"/>
                        </a:lnSpc>
                        <a:spcAft>
                          <a:spcPts val="0"/>
                        </a:spcAf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農業科技設施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a:lnSpc>
                          <a:spcPts val="2200"/>
                        </a:lnSpc>
                        <a:spcAft>
                          <a:spcPts val="0"/>
                        </a:spcAft>
                      </a:pPr>
                      <a:r>
                        <a:rPr kumimoji="0" lang="zh-TW" sz="2400" b="1" i="0" u="none" strike="noStrike" kern="1200" cap="none" normalizeH="0" baseline="0" dirty="0">
                          <a:ln>
                            <a:noFill/>
                          </a:ln>
                          <a:solidFill>
                            <a:srgbClr val="000000"/>
                          </a:solidFill>
                          <a:effectLst/>
                          <a:latin typeface="Times New Roman" pitchFamily="18" charset="0"/>
                          <a:ea typeface="微軟正黑體" pitchFamily="34" charset="-120"/>
                          <a:cs typeface="Times New Roman" pitchFamily="18" charset="0"/>
                        </a:rPr>
                        <a:t>農業科技設施</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限於依農業科技園區設置管理條例設置之農業科技園區，且園區之新</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設及擴大應採使用許可方式辦理。</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r h="863600">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17</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3">
                  <a:txBody>
                    <a:bodyPr/>
                    <a:lstStyle>
                      <a:lvl1pPr marL="26988"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26988"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動物保護相關設施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動物保護、收容、照護相關設施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rowSpan="3">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限於原依區域計畫法編定之甲種建築用地、乙種建築用地、丙種建築用地、農牧用地，其中農牧用地限</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0.5</a:t>
                      </a: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公頃以下。</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r>
              <a:tr h="8636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寵物繁殖</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買賣</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、寄養、訓練設施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其他動物保護設施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新細明體" pitchFamily="18" charset="-120"/>
                          <a:ea typeface="微軟正黑體" pitchFamily="34" charset="-120"/>
                          <a:cs typeface="新細明體" pitchFamily="18" charset="-120"/>
                        </a:rPr>
                        <a:t>/</a:t>
                      </a:r>
                      <a:r>
                        <a:rPr kumimoji="0" lang="en-US" altLang="zh-TW" sz="2400" b="1" i="0" u="none" strike="noStrike" cap="none" normalizeH="0" baseline="0" smtClean="0">
                          <a:ln>
                            <a:noFill/>
                          </a:ln>
                          <a:solidFill>
                            <a:srgbClr val="FF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096963">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18</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寵物生命紀念設施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寵物骨灰灑葬區</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rPr>
                        <a:t>限於原依區域計畫法編定之殯葬用地，使用面積不得超過</a:t>
                      </a:r>
                      <a:r>
                        <a:rPr kumimoji="0" lang="en-US"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rPr>
                        <a:t>0.25</a:t>
                      </a:r>
                      <a:r>
                        <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rPr>
                        <a:t>公頃。</a:t>
                      </a: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r h="1008063">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寵物生命紀念設施</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a:txBody>
                    <a:bodyPr/>
                    <a:lstStyle>
                      <a:lvl1pPr marL="127000" indent="-127000"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127000" marR="0" lvl="0" indent="-127000" algn="just"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p>
                      <a:pPr marL="127000" marR="0" lvl="0" indent="-127000" algn="just"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 </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38088492-B6B8-419B-AFC6-840A87851B65}"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52</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557399548"/>
              </p:ext>
            </p:extLst>
          </p:nvPr>
        </p:nvGraphicFramePr>
        <p:xfrm>
          <a:off x="431800" y="1530350"/>
          <a:ext cx="17425988" cy="11081301"/>
        </p:xfrm>
        <a:graphic>
          <a:graphicData uri="http://schemas.openxmlformats.org/drawingml/2006/table">
            <a:tbl>
              <a:tblPr/>
              <a:tblGrid>
                <a:gridCol w="576263"/>
                <a:gridCol w="792162"/>
                <a:gridCol w="2592388"/>
                <a:gridCol w="1008062"/>
                <a:gridCol w="1008063"/>
                <a:gridCol w="1008062"/>
                <a:gridCol w="1008063"/>
                <a:gridCol w="1008062"/>
                <a:gridCol w="1008063"/>
                <a:gridCol w="1008062"/>
                <a:gridCol w="1008063"/>
                <a:gridCol w="1008062"/>
                <a:gridCol w="1008063"/>
                <a:gridCol w="3384550"/>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995278">
                <a:tc rowSpan="2">
                  <a:txBody>
                    <a:bodyPr/>
                    <a:lstStyle/>
                    <a:p>
                      <a:pPr marL="0" algn="ctr" defTabSz="913297" rtl="0" eaLnBrk="1" latinLnBrk="0" hangingPunct="1"/>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14</a:t>
                      </a:r>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pPr algn="ctr"/>
                      <a:r>
                        <a:rPr kumimoji="0" lang="zh-TW" altLang="en-US"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農舍</a:t>
                      </a:r>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農舍及農舍附屬設施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2">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endParaRPr lang="zh-TW" altLang="en-US" dirty="0"/>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rowSpan="12">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國</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家</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公</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園</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法</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管</a:t>
                      </a: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1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2">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rowSpan="2">
                  <a:txBody>
                    <a:body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限於原依該休閒農業設施興辦事業計畫變更編定之特定目的事業用地</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893275">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16</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休閒農業設施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休閒農業遊憩設施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休閒農業體驗設施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rowSpan="3">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限於原依區域計畫法編定之農牧用地、林業用地、養殖用地、丙種建築用地、遊憩用地、特定目的事業用地</a:t>
                      </a: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863600">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vMerge="1">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休閒農業安全及管理設施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702247">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其他設施</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0"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a:txBody>
                    <a:bodyPr/>
                    <a:lstStyle/>
                    <a:p>
                      <a:pPr algn="ctr">
                        <a:lnSpc>
                          <a:spcPct val="100000"/>
                        </a:lnSpc>
                        <a:spcAft>
                          <a:spcPts val="0"/>
                        </a:spcAft>
                      </a:pPr>
                      <a:r>
                        <a:rPr lang="en-US" altLang="zh-TW" sz="2400" b="1" kern="100" dirty="0">
                          <a:effectLst/>
                          <a:latin typeface="微軟正黑體" panose="020B0604030504040204" pitchFamily="34" charset="-120"/>
                          <a:ea typeface="微軟正黑體" panose="020B0604030504040204" pitchFamily="34" charset="-120"/>
                          <a:cs typeface="Times New Roman"/>
                        </a:rPr>
                        <a:t>23</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zh-TW" altLang="en-US" sz="2400" b="1" kern="100" dirty="0">
                          <a:effectLst/>
                          <a:latin typeface="微軟正黑體" panose="020B0604030504040204" pitchFamily="34" charset="-120"/>
                          <a:ea typeface="微軟正黑體" panose="020B0604030504040204" pitchFamily="34" charset="-120"/>
                          <a:cs typeface="Times New Roman"/>
                        </a:rPr>
                        <a:t>辦公處所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l">
                        <a:lnSpc>
                          <a:spcPct val="100000"/>
                        </a:lnSpc>
                        <a:spcAft>
                          <a:spcPts val="0"/>
                        </a:spcAft>
                      </a:pPr>
                      <a:r>
                        <a:rPr lang="zh-TW" altLang="en-US" sz="2400" b="1" kern="100" dirty="0">
                          <a:effectLst/>
                          <a:latin typeface="微軟正黑體" panose="020B0604030504040204" pitchFamily="34" charset="-120"/>
                          <a:ea typeface="微軟正黑體" panose="020B0604030504040204" pitchFamily="34" charset="-120"/>
                          <a:cs typeface="Times New Roman"/>
                        </a:rPr>
                        <a:t>農</a:t>
                      </a:r>
                      <a:r>
                        <a:rPr lang="en-US" altLang="zh-TW" sz="2400" b="1" kern="100" dirty="0">
                          <a:effectLst/>
                          <a:latin typeface="微軟正黑體" panose="020B0604030504040204" pitchFamily="34" charset="-120"/>
                          <a:ea typeface="微軟正黑體" panose="020B0604030504040204" pitchFamily="34" charset="-120"/>
                          <a:cs typeface="Times New Roman"/>
                        </a:rPr>
                        <a:t>(</a:t>
                      </a:r>
                      <a:r>
                        <a:rPr lang="zh-TW" altLang="en-US" sz="2400" b="1" kern="100" dirty="0">
                          <a:effectLst/>
                          <a:latin typeface="微軟正黑體" panose="020B0604030504040204" pitchFamily="34" charset="-120"/>
                          <a:ea typeface="微軟正黑體" panose="020B0604030504040204" pitchFamily="34" charset="-120"/>
                          <a:cs typeface="Times New Roman"/>
                        </a:rPr>
                        <a:t>漁</a:t>
                      </a:r>
                      <a:r>
                        <a:rPr lang="en-US" altLang="zh-TW" sz="2400" b="1" kern="100" dirty="0">
                          <a:effectLst/>
                          <a:latin typeface="微軟正黑體" panose="020B0604030504040204" pitchFamily="34" charset="-120"/>
                          <a:ea typeface="微軟正黑體" panose="020B0604030504040204" pitchFamily="34" charset="-120"/>
                          <a:cs typeface="Times New Roman"/>
                        </a:rPr>
                        <a:t>)</a:t>
                      </a:r>
                      <a:r>
                        <a:rPr lang="zh-TW" altLang="en-US" sz="2400" b="1" kern="100" dirty="0">
                          <a:effectLst/>
                          <a:latin typeface="微軟正黑體" panose="020B0604030504040204" pitchFamily="34" charset="-120"/>
                          <a:ea typeface="微軟正黑體" panose="020B0604030504040204" pitchFamily="34" charset="-120"/>
                          <a:cs typeface="Times New Roman"/>
                        </a:rPr>
                        <a:t>團體辦公廳舍及相關設施</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33008" marR="3300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zh-TW" sz="2400" b="1" kern="100" dirty="0">
                          <a:solidFill>
                            <a:srgbClr val="000000"/>
                          </a:solidFill>
                          <a:effectLst/>
                          <a:latin typeface="Calibri"/>
                          <a:ea typeface="新細明體"/>
                          <a:cs typeface="新細明體"/>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00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algn="ctr">
                        <a:lnSpc>
                          <a:spcPct val="100000"/>
                        </a:lnSpc>
                        <a:spcAft>
                          <a:spcPts val="0"/>
                        </a:spcAft>
                      </a:pPr>
                      <a:r>
                        <a:rPr lang="en-US" sz="2400" b="1" kern="100" dirty="0">
                          <a:solidFill>
                            <a:srgbClr val="FF0000"/>
                          </a:solidFill>
                          <a:effectLst/>
                          <a:latin typeface="Times New Roman"/>
                          <a:ea typeface="微軟正黑體"/>
                          <a:cs typeface="Times New Roman"/>
                        </a:rPr>
                        <a:t>●*</a:t>
                      </a:r>
                      <a:endParaRPr lang="zh-TW" sz="2400" b="1" kern="100" dirty="0">
                        <a:effectLst/>
                        <a:latin typeface="Calibri"/>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p>
                      <a:pPr algn="ctr">
                        <a:lnSpc>
                          <a:spcPct val="100000"/>
                        </a:lnSpc>
                        <a:spcAft>
                          <a:spcPts val="0"/>
                        </a:spcAft>
                      </a:pPr>
                      <a:r>
                        <a:rPr lang="zh-TW" altLang="zh-TW" sz="2400" b="1" kern="100" dirty="0">
                          <a:solidFill>
                            <a:srgbClr val="000000"/>
                          </a:solidFill>
                          <a:effectLst/>
                          <a:latin typeface="+mn-lt"/>
                          <a:ea typeface="+mn-ea"/>
                          <a:cs typeface="新細明體"/>
                        </a:rPr>
                        <a:t>╳</a:t>
                      </a:r>
                      <a:endParaRPr lang="zh-TW" altLang="zh-TW" sz="2400" b="1" kern="100" dirty="0">
                        <a:effectLst/>
                        <a:latin typeface="+mn-lt"/>
                        <a:ea typeface="微軟正黑體"/>
                        <a:cs typeface="Times New Roman"/>
                      </a:endParaRP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b="1" kern="100" dirty="0">
                          <a:solidFill>
                            <a:srgbClr val="000000"/>
                          </a:solidFill>
                          <a:effectLst/>
                          <a:latin typeface="Times New Roman"/>
                          <a:ea typeface="微軟正黑體"/>
                          <a:cs typeface="Times New Roman"/>
                        </a:rPr>
                        <a:t>●*</a:t>
                      </a:r>
                    </a:p>
                  </a:txBody>
                  <a:tcPr marL="35566" marR="3556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a:txBody>
                    <a:bodyPr/>
                    <a:lstStyle/>
                    <a:p>
                      <a:r>
                        <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限於原依區域計畫法劃定之鄉村區及編定之甲種建築用地、乙種建築用地、丙種建築用地、丁種建築用地、特定目的事業用地</a:t>
                      </a:r>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182880">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29</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戶外公共遊憩設施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人行步道、涼亭、公廁設施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kumimoji="1" lang="zh-TW" altLang="zh-TW" sz="2000" b="1" kern="1200" dirty="0" smtClean="0">
                          <a:solidFill>
                            <a:srgbClr val="FF0000"/>
                          </a:solidFill>
                          <a:effectLst/>
                          <a:latin typeface="Arial" pitchFamily="34" charset="0"/>
                          <a:ea typeface="新細明體" pitchFamily="18" charset="-120"/>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rowSpan="3">
                  <a:txBody>
                    <a:bodyPr/>
                    <a:lstStyle/>
                    <a:p>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遊客服務設施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kumimoji="1" lang="zh-TW" altLang="zh-TW" sz="2000" b="1" kern="1200" dirty="0" smtClean="0">
                          <a:solidFill>
                            <a:srgbClr val="FF0000"/>
                          </a:solidFill>
                          <a:effectLst/>
                          <a:latin typeface="Arial" pitchFamily="34" charset="0"/>
                          <a:ea typeface="新細明體" pitchFamily="18" charset="-120"/>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0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algn="ctr">
                        <a:lnSpc>
                          <a:spcPct val="100000"/>
                        </a:lnSpc>
                        <a:spcAft>
                          <a:spcPts val="0"/>
                        </a:spcAft>
                      </a:pPr>
                      <a:r>
                        <a:rPr lang="zh-TW" altLang="zh-TW" sz="2000" b="1" kern="1200" dirty="0" smtClean="0">
                          <a:solidFill>
                            <a:srgbClr val="FF0000"/>
                          </a:solidFill>
                          <a:effectLst/>
                          <a:latin typeface="+mn-lt"/>
                          <a:ea typeface="+mn-ea"/>
                          <a:cs typeface="+mn-cs"/>
                        </a:rPr>
                        <a:t>△</a:t>
                      </a:r>
                      <a:endParaRPr lang="zh-TW" altLang="zh-TW" sz="2800" b="1" kern="100" dirty="0">
                        <a:solidFill>
                          <a:srgbClr val="FF0000"/>
                        </a:solidFill>
                        <a:effectLst/>
                        <a:latin typeface="微軟正黑體" panose="020B0604030504040204" pitchFamily="34" charset="-120"/>
                        <a:ea typeface="微軟正黑體" panose="020B0604030504040204" pitchFamily="34" charset="-120"/>
                        <a:cs typeface="Times New Roman"/>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005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山屋</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FF0000"/>
                          </a:solidFill>
                          <a:effectLst/>
                          <a:latin typeface="Calibri" pitchFamily="34" charset="0"/>
                          <a:ea typeface="新細明體" pitchFamily="18" charset="-120"/>
                        </a:rPr>
                        <a:t>╳</a:t>
                      </a:r>
                      <a:endParaRPr kumimoji="0" lang="zh-TW" altLang="zh-TW" sz="2400" b="1" i="0" u="none" strike="noStrike" cap="none" normalizeH="0" baseline="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FF0000"/>
                          </a:solidFill>
                          <a:effectLst/>
                          <a:latin typeface="Calibri" pitchFamily="34" charset="0"/>
                          <a:ea typeface="新細明體" pitchFamily="18" charset="-120"/>
                        </a:rPr>
                        <a:t>╳</a:t>
                      </a:r>
                      <a:endParaRPr kumimoji="0" lang="zh-TW" altLang="zh-TW" sz="2400" b="1" i="0" u="none" strike="noStrike" cap="none" normalizeH="0" baseline="0" dirty="0" smtClean="0">
                        <a:ln>
                          <a:noFill/>
                        </a:ln>
                        <a:solidFill>
                          <a:srgbClr val="000000"/>
                        </a:solidFill>
                        <a:effectLst/>
                        <a:latin typeface="Calibri" pitchFamily="34" charset="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82880">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61</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行政設施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政府機關</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a:txBody>
                    <a:bodyPr/>
                    <a:lstStyle/>
                    <a:p>
                      <a:endParaRPr kumimoji="0" lang="zh-TW" altLang="en-US" sz="2400" b="1" i="0" u="none" strike="noStrike" kern="1200" cap="none" normalizeH="0" baseline="0" dirty="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r h="18288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農業改良物及試驗場地及設施</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a:txBody>
                    <a:bodyPr/>
                    <a:lstStyle/>
                    <a:p>
                      <a:pPr marL="0" marR="0" lvl="0" indent="0" algn="l" defTabSz="913297" rtl="0" eaLnBrk="1" fontAlgn="auto" latinLnBrk="0" hangingPunct="1">
                        <a:lnSpc>
                          <a:spcPct val="100000"/>
                        </a:lnSpc>
                        <a:spcBef>
                          <a:spcPts val="0"/>
                        </a:spcBef>
                        <a:spcAft>
                          <a:spcPts val="0"/>
                        </a:spcAft>
                        <a:buClrTx/>
                        <a:buSzTx/>
                        <a:buFontTx/>
                        <a:buNone/>
                        <a:tabLst/>
                        <a:defRPr/>
                      </a:pPr>
                      <a:r>
                        <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限於原依該農業改良物、試驗場地及設施興辦事業計畫變更編定之特定目的事業用地。</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r>
            </a:tbl>
          </a:graphicData>
        </a:graphic>
      </p:graphicFrame>
      <p:sp>
        <p:nvSpPr>
          <p:cNvPr id="7"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95C0D57A-C57F-4899-811B-F8C9CCE06F06}"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53</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8" name="矩形 7"/>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810098"/>
              </p:ext>
            </p:extLst>
          </p:nvPr>
        </p:nvGraphicFramePr>
        <p:xfrm>
          <a:off x="431800" y="1665307"/>
          <a:ext cx="16778288" cy="7022783"/>
        </p:xfrm>
        <a:graphic>
          <a:graphicData uri="http://schemas.openxmlformats.org/drawingml/2006/table">
            <a:tbl>
              <a:tblPr/>
              <a:tblGrid>
                <a:gridCol w="576263"/>
                <a:gridCol w="792162"/>
                <a:gridCol w="2592388"/>
                <a:gridCol w="935037"/>
                <a:gridCol w="936625"/>
                <a:gridCol w="936625"/>
                <a:gridCol w="935038"/>
                <a:gridCol w="936625"/>
                <a:gridCol w="936625"/>
                <a:gridCol w="1368647"/>
                <a:gridCol w="1368152"/>
                <a:gridCol w="576064"/>
                <a:gridCol w="720080"/>
                <a:gridCol w="3167957"/>
              </a:tblGrid>
              <a:tr h="576263">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rPr>
                        <a:t>項次</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使用項目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細目</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6">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農業發展地區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國土保育地區</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備註</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grid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hMerge="1">
                  <a:txBody>
                    <a:bodyPr/>
                    <a:lstStyle/>
                    <a:p>
                      <a:endParaRPr lang="zh-TW" altLang="en-US"/>
                    </a:p>
                  </a:txBody>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農</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5</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1</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rowSpan="2">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endPar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endParaRP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4</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非原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原</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0F8F9"/>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rowSpan="5">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72</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5">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農村再生設施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生活基礎設施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9">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rowSpan="9">
                  <a:txBody>
                    <a:bodyPr/>
                    <a:lstStyle>
                      <a:lvl1pPr>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國</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家</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公</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園</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t/>
                      </a:r>
                      <a:b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rPr>
                      </a:b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9">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都</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市</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計</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畫</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法</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管</a:t>
                      </a:r>
                    </a:p>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rPr>
                        <a:t>制</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D9D9D9"/>
                    </a:solidFill>
                  </a:tcPr>
                </a:tc>
                <a:tc rowSpan="5">
                  <a:txBody>
                    <a:bodyPr/>
                    <a:lstStyle>
                      <a:lvl1pPr marL="381000" indent="-381000">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限於已完成鄉村地區整體規劃或農村再生發展區計畫，且前開計畫內已明確指認農村再生設施之設置區位者。</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休憩設施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保育設施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安全設施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4318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just"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其他設施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FF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dirty="0" smtClean="0">
                          <a:ln>
                            <a:noFill/>
                          </a:ln>
                          <a:solidFill>
                            <a:srgbClr val="000000"/>
                          </a:solidFill>
                          <a:effectLst/>
                          <a:latin typeface="Times New Roman" pitchFamily="18" charset="0"/>
                          <a:ea typeface="微軟正黑體" pitchFamily="34" charset="-120"/>
                          <a:cs typeface="Times New Roman" pitchFamily="18" charset="0"/>
                        </a:rPr>
                        <a:t>●*</a:t>
                      </a:r>
                      <a:r>
                        <a:rPr kumimoji="0" lang="en-US"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kern="1200"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3006" marR="33006"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CECEE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863600">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73</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rowSpan="4">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水土保持設施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保育水土資源所採之水土保持設施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rowSpan="4">
                  <a:txBody>
                    <a:bodyPr/>
                    <a:lstStyle>
                      <a:lvl1pPr marL="127000" indent="-127000">
                        <a:spcBef>
                          <a:spcPct val="20000"/>
                        </a:spcBef>
                        <a:defRPr kumimoji="1" sz="5800">
                          <a:solidFill>
                            <a:schemeClr val="tx1"/>
                          </a:solidFill>
                          <a:latin typeface="Arial" pitchFamily="34" charset="0"/>
                          <a:ea typeface="新細明體" pitchFamily="18" charset="-120"/>
                        </a:defRPr>
                      </a:lvl1pPr>
                      <a:lvl2pPr>
                        <a:spcBef>
                          <a:spcPct val="20000"/>
                        </a:spcBef>
                        <a:defRPr kumimoji="1" sz="5000">
                          <a:solidFill>
                            <a:schemeClr val="tx1"/>
                          </a:solidFill>
                          <a:latin typeface="Arial" pitchFamily="34" charset="0"/>
                          <a:ea typeface="新細明體" pitchFamily="18" charset="-120"/>
                        </a:defRPr>
                      </a:lvl2pPr>
                      <a:lvl3pPr>
                        <a:spcBef>
                          <a:spcPct val="20000"/>
                        </a:spcBef>
                        <a:defRPr kumimoji="1" sz="4400">
                          <a:solidFill>
                            <a:schemeClr val="tx1"/>
                          </a:solidFill>
                          <a:latin typeface="Arial" pitchFamily="34" charset="0"/>
                          <a:ea typeface="新細明體" pitchFamily="18" charset="-120"/>
                        </a:defRPr>
                      </a:lvl3pPr>
                      <a:lvl4pPr>
                        <a:spcBef>
                          <a:spcPct val="20000"/>
                        </a:spcBef>
                        <a:defRPr kumimoji="1" sz="3600">
                          <a:solidFill>
                            <a:schemeClr val="tx1"/>
                          </a:solidFill>
                          <a:latin typeface="Arial" pitchFamily="34" charset="0"/>
                          <a:ea typeface="新細明體" pitchFamily="18" charset="-120"/>
                        </a:defRPr>
                      </a:lvl4pPr>
                      <a:lvl5pPr>
                        <a:spcBef>
                          <a:spcPct val="20000"/>
                        </a:spcBef>
                        <a:defRPr kumimoji="1" sz="3600">
                          <a:solidFill>
                            <a:schemeClr val="tx1"/>
                          </a:solidFill>
                          <a:latin typeface="Arial" pitchFamily="34" charset="0"/>
                          <a:ea typeface="新細明體" pitchFamily="18" charset="-120"/>
                        </a:defRPr>
                      </a:lvl5pPr>
                      <a:lvl6pPr marL="22828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127000" marR="0" lvl="0" indent="-127000" algn="just"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無。</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r>
              <a:tr h="721633">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水土保持觀測</a:t>
                      </a:r>
                      <a:endPar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、監測設施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141967">
                <a:tc vMerge="1">
                  <a:txBody>
                    <a:bodyPr/>
                    <a:lstStyle/>
                    <a:p>
                      <a:endParaRPr lang="zh-TW" altLang="en-US"/>
                    </a:p>
                  </a:txBody>
                  <a:tcPr/>
                </a:tc>
                <a:tc vMerge="1">
                  <a:txBody>
                    <a:bodyPr/>
                    <a:lstStyle/>
                    <a:p>
                      <a:endParaRPr lang="zh-TW"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保育水土資源之職工辦公室、宿舍及相關構造物</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863600">
                <a:tc vMerge="1">
                  <a:txBody>
                    <a:bodyPr/>
                    <a:lstStyle/>
                    <a:p>
                      <a:endParaRPr lang="zh-TW" altLang="en-US"/>
                    </a:p>
                  </a:txBody>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其他水土保持設施</a:t>
                      </a: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a:txBody>
                    <a:bodyPr/>
                    <a:lstStyle>
                      <a:lvl1pPr defTabSz="912813">
                        <a:spcBef>
                          <a:spcPct val="20000"/>
                        </a:spcBef>
                        <a:defRPr kumimoji="1" sz="5800">
                          <a:solidFill>
                            <a:schemeClr val="tx1"/>
                          </a:solidFill>
                          <a:latin typeface="Arial" pitchFamily="34" charset="0"/>
                          <a:ea typeface="新細明體" pitchFamily="18" charset="-120"/>
                        </a:defRPr>
                      </a:lvl1pPr>
                      <a:lvl2pPr defTabSz="912813">
                        <a:spcBef>
                          <a:spcPct val="20000"/>
                        </a:spcBef>
                        <a:defRPr kumimoji="1" sz="5000">
                          <a:solidFill>
                            <a:schemeClr val="tx1"/>
                          </a:solidFill>
                          <a:latin typeface="Arial" pitchFamily="34" charset="0"/>
                          <a:ea typeface="新細明體" pitchFamily="18" charset="-120"/>
                        </a:defRPr>
                      </a:lvl2pPr>
                      <a:lvl3pPr defTabSz="912813">
                        <a:spcBef>
                          <a:spcPct val="20000"/>
                        </a:spcBef>
                        <a:defRPr kumimoji="1" sz="4400">
                          <a:solidFill>
                            <a:schemeClr val="tx1"/>
                          </a:solidFill>
                          <a:latin typeface="Arial" pitchFamily="34" charset="0"/>
                          <a:ea typeface="新細明體" pitchFamily="18" charset="-120"/>
                        </a:defRPr>
                      </a:lvl3pPr>
                      <a:lvl4pPr defTabSz="912813">
                        <a:spcBef>
                          <a:spcPct val="20000"/>
                        </a:spcBef>
                        <a:defRPr kumimoji="1" sz="3600">
                          <a:solidFill>
                            <a:schemeClr val="tx1"/>
                          </a:solidFill>
                          <a:latin typeface="Arial" pitchFamily="34" charset="0"/>
                          <a:ea typeface="新細明體" pitchFamily="18" charset="-120"/>
                        </a:defRPr>
                      </a:lvl4pPr>
                      <a:lvl5pPr defTabSz="912813">
                        <a:spcBef>
                          <a:spcPct val="20000"/>
                        </a:spcBef>
                        <a:defRPr kumimoji="1" sz="3600">
                          <a:solidFill>
                            <a:schemeClr val="tx1"/>
                          </a:solidFill>
                          <a:latin typeface="Arial" pitchFamily="34" charset="0"/>
                          <a:ea typeface="新細明體" pitchFamily="18" charset="-120"/>
                        </a:defRPr>
                      </a:lvl5pPr>
                      <a:lvl6pPr marL="22828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6pPr>
                      <a:lvl7pPr marL="27400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7pPr>
                      <a:lvl8pPr marL="31972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8pPr>
                      <a:lvl9pPr marL="3654425" indent="3175" defTabSz="912813" eaLnBrk="0" fontAlgn="base" hangingPunct="0">
                        <a:spcBef>
                          <a:spcPct val="20000"/>
                        </a:spcBef>
                        <a:spcAft>
                          <a:spcPct val="0"/>
                        </a:spcAft>
                        <a:defRPr kumimoji="1" sz="3600">
                          <a:solidFill>
                            <a:schemeClr val="tx1"/>
                          </a:solidFill>
                          <a:latin typeface="Arial" pitchFamily="34" charset="0"/>
                          <a:ea typeface="新細明體" pitchFamily="18" charset="-12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zh-TW" sz="2400" b="1" i="0" u="none" strike="noStrike" cap="none" normalizeH="0" baseline="0" dirty="0" smtClean="0">
                        <a:ln>
                          <a:noFill/>
                        </a:ln>
                        <a:solidFill>
                          <a:srgbClr val="000000"/>
                        </a:solidFill>
                        <a:effectLst/>
                        <a:latin typeface="微軟正黑體" pitchFamily="34" charset="-120"/>
                        <a:ea typeface="微軟正黑體" pitchFamily="34" charset="-120"/>
                        <a:cs typeface="Times New Roman" pitchFamily="18" charset="0"/>
                      </a:endParaRPr>
                    </a:p>
                  </a:txBody>
                  <a:tcPr marL="35564" marR="35564" marT="0" marB="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FFE1E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bl>
          </a:graphicData>
        </a:graphic>
      </p:graphicFrame>
      <p:sp>
        <p:nvSpPr>
          <p:cNvPr id="6" name="Rectangle 7"/>
          <p:cNvSpPr txBox="1">
            <a:spLocks noGrp="1" noChangeArrowheads="1"/>
          </p:cNvSpPr>
          <p:nvPr/>
        </p:nvSpPr>
        <p:spPr bwMode="auto">
          <a:xfrm>
            <a:off x="17211209" y="13019088"/>
            <a:ext cx="1006416" cy="609601"/>
          </a:xfrm>
          <a:prstGeom prst="rect">
            <a:avLst/>
          </a:prstGeom>
          <a:noFill/>
          <a:ln>
            <a:noFill/>
          </a:ln>
        </p:spPr>
        <p:txBody>
          <a:bodyPr lIns="182505" tIns="91235" rIns="182505" bIns="91235"/>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defRPr/>
            </a:pPr>
            <a:fld id="{7EB46CE6-4D9F-446E-8AE0-789730740577}" type="slidenum">
              <a:rPr lang="en-US" altLang="zh-TW" sz="320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rPr>
              <a:pPr algn="r" eaLnBrk="1" hangingPunct="1">
                <a:spcBef>
                  <a:spcPct val="0"/>
                </a:spcBef>
                <a:buFontTx/>
                <a:buNone/>
                <a:defRPr/>
              </a:pPr>
              <a:t>54</a:t>
            </a:fld>
            <a:endParaRPr lang="en-US" altLang="zh-TW" sz="3200" dirty="0">
              <a:solidFill>
                <a:srgbClr val="000000"/>
              </a:solidFill>
              <a:effectLst>
                <a:glow rad="254000">
                  <a:schemeClr val="bg1">
                    <a:alpha val="68000"/>
                  </a:schemeClr>
                </a:glo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647700" y="381000"/>
            <a:ext cx="16995775" cy="1200150"/>
          </a:xfrm>
          <a:prstGeom prst="rect">
            <a:avLst/>
          </a:prstGeom>
        </p:spPr>
        <p:txBody>
          <a:bodyPr>
            <a:spAutoFit/>
          </a:bodyPr>
          <a:lstStyle/>
          <a:p>
            <a:pPr marL="1486049" indent="-1486049" algn="ctr">
              <a:defRPr/>
            </a:pPr>
            <a:r>
              <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國土功能分區分類容許使用</a:t>
            </a:r>
            <a:r>
              <a:rPr lang="zh-TW" altLang="en-US"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情形</a:t>
            </a:r>
            <a:r>
              <a:rPr lang="en-US" altLang="zh-TW" sz="7201"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(6/6)</a:t>
            </a:r>
            <a:endParaRPr lang="zh-TW" altLang="en-US" sz="7201"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dirty="0" smtClean="0"/>
              <a:t>肆、鄉村地區整體規劃</a:t>
            </a:r>
            <a:endParaRPr lang="zh-TW" altLang="en-US" sz="3200" dirty="0" smtClean="0"/>
          </a:p>
        </p:txBody>
      </p:sp>
      <p:sp>
        <p:nvSpPr>
          <p:cNvPr id="4403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55</a:t>
            </a:fld>
            <a:endParaRPr lang="en-US" altLang="zh-TW" sz="3200"/>
          </a:p>
        </p:txBody>
      </p:sp>
    </p:spTree>
    <p:extLst>
      <p:ext uri="{BB962C8B-B14F-4D97-AF65-F5344CB8AC3E}">
        <p14:creationId xmlns:p14="http://schemas.microsoft.com/office/powerpoint/2010/main" val="4144048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92D9A9C9-E9AF-4AF5-AC88-B5A417121968}" type="slidenum">
              <a:rPr lang="en-US" altLang="zh-TW" sz="3200">
                <a:ea typeface="微軟正黑體" pitchFamily="34" charset="-120"/>
              </a:rPr>
              <a:pPr>
                <a:spcBef>
                  <a:spcPct val="0"/>
                </a:spcBef>
                <a:buFontTx/>
                <a:buNone/>
              </a:pPr>
              <a:t>56</a:t>
            </a:fld>
            <a:endParaRPr lang="en-US" altLang="zh-TW" sz="3200">
              <a:ea typeface="微軟正黑體" pitchFamily="34" charset="-120"/>
            </a:endParaRPr>
          </a:p>
        </p:txBody>
      </p:sp>
      <p:sp>
        <p:nvSpPr>
          <p:cNvPr id="12" name="圓角矩形 11"/>
          <p:cNvSpPr/>
          <p:nvPr/>
        </p:nvSpPr>
        <p:spPr>
          <a:xfrm>
            <a:off x="6518275" y="3497783"/>
            <a:ext cx="5946775" cy="1196975"/>
          </a:xfrm>
          <a:prstGeom prst="roundRect">
            <a:avLst/>
          </a:prstGeom>
          <a:solidFill>
            <a:srgbClr val="C7DB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6" name="圓角矩形 15"/>
          <p:cNvSpPr/>
          <p:nvPr/>
        </p:nvSpPr>
        <p:spPr>
          <a:xfrm>
            <a:off x="6518275" y="5242445"/>
            <a:ext cx="5946775" cy="1196975"/>
          </a:xfrm>
          <a:prstGeom prst="roundRect">
            <a:avLst/>
          </a:prstGeom>
          <a:solidFill>
            <a:srgbClr val="71A3B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4215" name="矩形 31"/>
          <p:cNvSpPr>
            <a:spLocks noChangeArrowheads="1"/>
          </p:cNvSpPr>
          <p:nvPr/>
        </p:nvSpPr>
        <p:spPr bwMode="auto">
          <a:xfrm>
            <a:off x="6518275" y="5440883"/>
            <a:ext cx="594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latin typeface="微軟正黑體" pitchFamily="34" charset="-120"/>
                <a:ea typeface="微軟正黑體" pitchFamily="34" charset="-120"/>
              </a:rPr>
              <a:t>鄉村地區整體規劃</a:t>
            </a:r>
          </a:p>
        </p:txBody>
      </p:sp>
      <p:sp>
        <p:nvSpPr>
          <p:cNvPr id="94216" name="矩形 34"/>
          <p:cNvSpPr>
            <a:spLocks noChangeArrowheads="1"/>
          </p:cNvSpPr>
          <p:nvPr/>
        </p:nvSpPr>
        <p:spPr bwMode="auto">
          <a:xfrm>
            <a:off x="6518275" y="3702570"/>
            <a:ext cx="594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微軟正黑體" pitchFamily="34" charset="-120"/>
                <a:ea typeface="微軟正黑體" pitchFamily="34" charset="-120"/>
              </a:rPr>
              <a:t>直轄市、縣市國土計畫</a:t>
            </a:r>
          </a:p>
        </p:txBody>
      </p:sp>
      <p:sp>
        <p:nvSpPr>
          <p:cNvPr id="94217" name="矩形 36"/>
          <p:cNvSpPr>
            <a:spLocks noChangeArrowheads="1"/>
          </p:cNvSpPr>
          <p:nvPr/>
        </p:nvSpPr>
        <p:spPr bwMode="auto">
          <a:xfrm>
            <a:off x="2716213" y="7447483"/>
            <a:ext cx="5421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4000" b="1">
                <a:latin typeface="微軟正黑體" pitchFamily="34" charset="-120"/>
                <a:ea typeface="微軟正黑體" pitchFamily="34" charset="-120"/>
              </a:rPr>
              <a:t>農業發展型之農村聚落</a:t>
            </a:r>
          </a:p>
        </p:txBody>
      </p:sp>
      <p:sp>
        <p:nvSpPr>
          <p:cNvPr id="22" name="圓角矩形 21"/>
          <p:cNvSpPr/>
          <p:nvPr/>
        </p:nvSpPr>
        <p:spPr>
          <a:xfrm>
            <a:off x="1008063" y="7285558"/>
            <a:ext cx="8066087" cy="5693916"/>
          </a:xfrm>
          <a:prstGeom prst="roundRect">
            <a:avLst/>
          </a:prstGeom>
          <a:noFill/>
          <a:ln>
            <a:solidFill>
              <a:srgbClr val="71A3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3" name="直線單箭頭接點 22"/>
          <p:cNvCxnSpPr>
            <a:endCxn id="16" idx="0"/>
          </p:cNvCxnSpPr>
          <p:nvPr/>
        </p:nvCxnSpPr>
        <p:spPr>
          <a:xfrm>
            <a:off x="9491663" y="4685233"/>
            <a:ext cx="0" cy="557212"/>
          </a:xfrm>
          <a:prstGeom prst="straightConnector1">
            <a:avLst/>
          </a:prstGeom>
          <a:ln w="28575">
            <a:solidFill>
              <a:schemeClr val="tx1">
                <a:lumMod val="85000"/>
                <a:lumOff val="1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4" name="圓角矩形 23"/>
          <p:cNvSpPr/>
          <p:nvPr/>
        </p:nvSpPr>
        <p:spPr>
          <a:xfrm>
            <a:off x="9491663" y="7285558"/>
            <a:ext cx="7862887" cy="5549900"/>
          </a:xfrm>
          <a:prstGeom prst="roundRect">
            <a:avLst/>
          </a:prstGeom>
          <a:noFill/>
          <a:ln>
            <a:solidFill>
              <a:srgbClr val="71A3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5" name="直線單箭頭接點 24"/>
          <p:cNvCxnSpPr/>
          <p:nvPr/>
        </p:nvCxnSpPr>
        <p:spPr>
          <a:xfrm flipH="1">
            <a:off x="7391400" y="6606108"/>
            <a:ext cx="376238" cy="512762"/>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a:xfrm>
            <a:off x="11882438" y="6606108"/>
            <a:ext cx="431800" cy="517525"/>
          </a:xfrm>
          <a:prstGeom prst="straightConnector1">
            <a:avLst/>
          </a:prstGeom>
          <a:ln w="1905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圓角矩形 26"/>
          <p:cNvSpPr/>
          <p:nvPr/>
        </p:nvSpPr>
        <p:spPr>
          <a:xfrm>
            <a:off x="6518275" y="1830908"/>
            <a:ext cx="5946775" cy="1117600"/>
          </a:xfrm>
          <a:prstGeom prst="roundRect">
            <a:avLst/>
          </a:prstGeom>
          <a:solidFill>
            <a:srgbClr val="C7DB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4224" name="矩形 46"/>
          <p:cNvSpPr>
            <a:spLocks noChangeArrowheads="1"/>
          </p:cNvSpPr>
          <p:nvPr/>
        </p:nvSpPr>
        <p:spPr bwMode="auto">
          <a:xfrm>
            <a:off x="6518275" y="2027758"/>
            <a:ext cx="594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a:latin typeface="微軟正黑體" pitchFamily="34" charset="-120"/>
                <a:ea typeface="微軟正黑體" pitchFamily="34" charset="-120"/>
              </a:rPr>
              <a:t>全國國土計畫</a:t>
            </a:r>
          </a:p>
        </p:txBody>
      </p:sp>
      <p:cxnSp>
        <p:nvCxnSpPr>
          <p:cNvPr id="29" name="直線單箭頭接點 28"/>
          <p:cNvCxnSpPr>
            <a:endCxn id="12" idx="0"/>
          </p:cNvCxnSpPr>
          <p:nvPr/>
        </p:nvCxnSpPr>
        <p:spPr>
          <a:xfrm>
            <a:off x="9491663" y="2948508"/>
            <a:ext cx="0" cy="549275"/>
          </a:xfrm>
          <a:prstGeom prst="straightConnector1">
            <a:avLst/>
          </a:prstGeom>
          <a:ln w="28575">
            <a:solidFill>
              <a:schemeClr val="tx1">
                <a:lumMod val="85000"/>
                <a:lumOff val="1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4226" name="文字方塊 60"/>
          <p:cNvSpPr txBox="1">
            <a:spLocks noChangeArrowheads="1"/>
          </p:cNvSpPr>
          <p:nvPr/>
        </p:nvSpPr>
        <p:spPr bwMode="auto">
          <a:xfrm>
            <a:off x="647700" y="4272482"/>
            <a:ext cx="55832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dash"/>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4000" dirty="0">
                <a:latin typeface="微軟正黑體" pitchFamily="34" charset="-120"/>
                <a:ea typeface="微軟正黑體" pitchFamily="34" charset="-120"/>
              </a:rPr>
              <a:t>推動鄉村規劃，三生規劃理念型塑鄉村特色風貌。</a:t>
            </a:r>
          </a:p>
        </p:txBody>
      </p:sp>
      <p:sp>
        <p:nvSpPr>
          <p:cNvPr id="94227" name="矩形 87"/>
          <p:cNvSpPr>
            <a:spLocks noChangeArrowheads="1"/>
          </p:cNvSpPr>
          <p:nvPr/>
        </p:nvSpPr>
        <p:spPr bwMode="auto">
          <a:xfrm>
            <a:off x="10153650" y="7447483"/>
            <a:ext cx="7200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4000" b="1">
                <a:latin typeface="微軟正黑體" pitchFamily="34" charset="-120"/>
                <a:ea typeface="微軟正黑體" pitchFamily="34" charset="-120"/>
              </a:rPr>
              <a:t>工商發展型之社區聚落</a:t>
            </a:r>
          </a:p>
        </p:txBody>
      </p:sp>
      <p:sp>
        <p:nvSpPr>
          <p:cNvPr id="94228" name="矩形 12"/>
          <p:cNvSpPr>
            <a:spLocks noChangeArrowheads="1"/>
          </p:cNvSpPr>
          <p:nvPr/>
        </p:nvSpPr>
        <p:spPr bwMode="auto">
          <a:xfrm>
            <a:off x="1296988" y="8280920"/>
            <a:ext cx="75771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應整體規劃</a:t>
            </a:r>
            <a:r>
              <a:rPr lang="zh-TW" altLang="zh-TW" sz="4000" dirty="0">
                <a:latin typeface="微軟正黑體" pitchFamily="34" charset="-120"/>
                <a:ea typeface="微軟正黑體" pitchFamily="34" charset="-120"/>
                <a:cs typeface="Arial" pitchFamily="34" charset="0"/>
                <a:sym typeface="Arial" pitchFamily="34" charset="0"/>
              </a:rPr>
              <a:t>進行整體環境改善</a:t>
            </a:r>
            <a:r>
              <a:rPr lang="zh-TW" altLang="en-US" sz="4000" dirty="0">
                <a:latin typeface="微軟正黑體" pitchFamily="34" charset="-120"/>
                <a:ea typeface="微軟正黑體" pitchFamily="34" charset="-120"/>
                <a:cs typeface="Arial" pitchFamily="34" charset="0"/>
                <a:sym typeface="Arial" pitchFamily="34" charset="0"/>
              </a:rPr>
              <a:t>，提供公共服務，</a:t>
            </a:r>
            <a:r>
              <a:rPr lang="zh-TW" altLang="zh-TW" sz="4000" dirty="0">
                <a:latin typeface="微軟正黑體" pitchFamily="34" charset="-120"/>
                <a:ea typeface="微軟正黑體" pitchFamily="34" charset="-120"/>
                <a:cs typeface="Arial" pitchFamily="34" charset="0"/>
                <a:sym typeface="Arial" pitchFamily="34" charset="0"/>
              </a:rPr>
              <a:t>注重生態保育與防災設施等</a:t>
            </a:r>
            <a:endParaRPr lang="en-US" altLang="zh-TW"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zh-TW" sz="4000" dirty="0">
                <a:latin typeface="微軟正黑體" pitchFamily="34" charset="-120"/>
                <a:ea typeface="微軟正黑體" pitchFamily="34" charset="-120"/>
                <a:cs typeface="Arial" pitchFamily="34" charset="0"/>
                <a:sym typeface="Arial" pitchFamily="34" charset="0"/>
              </a:rPr>
              <a:t>改善</a:t>
            </a:r>
            <a:r>
              <a:rPr lang="zh-TW" altLang="zh-TW" sz="4000" dirty="0">
                <a:latin typeface="微軟正黑體" pitchFamily="34" charset="-120"/>
                <a:ea typeface="微軟正黑體" pitchFamily="34" charset="-120"/>
                <a:cs typeface="Arial" pitchFamily="34" charset="0"/>
              </a:rPr>
              <a:t>農業生產環境</a:t>
            </a:r>
            <a:endParaRPr lang="en-US" altLang="zh-TW" sz="4000" dirty="0">
              <a:latin typeface="微軟正黑體" pitchFamily="34" charset="-120"/>
              <a:ea typeface="微軟正黑體" pitchFamily="34" charset="-120"/>
              <a:cs typeface="Arial" pitchFamily="34" charset="0"/>
            </a:endParaRPr>
          </a:p>
          <a:p>
            <a:pPr algn="just" eaLnBrk="1" hangingPunct="1">
              <a:spcBef>
                <a:spcPts val="600"/>
              </a:spcBef>
              <a:buClr>
                <a:srgbClr val="000000"/>
              </a:buClr>
              <a:buSzPts val="1600"/>
              <a:buFont typeface="Wingdings" pitchFamily="2" charset="2"/>
              <a:buChar char="n"/>
            </a:pPr>
            <a:r>
              <a:rPr lang="zh-TW" altLang="zh-TW" sz="4000" dirty="0">
                <a:latin typeface="微軟正黑體" pitchFamily="34" charset="-120"/>
                <a:ea typeface="微軟正黑體" pitchFamily="34" charset="-120"/>
                <a:cs typeface="Arial" pitchFamily="34" charset="0"/>
                <a:sym typeface="Arial" pitchFamily="34" charset="0"/>
              </a:rPr>
              <a:t>農業政策資源應優先投入</a:t>
            </a:r>
            <a:endParaRPr lang="en-US" altLang="zh-TW"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農村社區土地重劃方式</a:t>
            </a:r>
            <a:endParaRPr lang="en-US" altLang="zh-TW" sz="4000" dirty="0">
              <a:latin typeface="微軟正黑體" pitchFamily="34" charset="-120"/>
              <a:ea typeface="微軟正黑體" pitchFamily="34" charset="-120"/>
              <a:cs typeface="Arial" pitchFamily="34" charset="0"/>
              <a:sym typeface="Arial" pitchFamily="34" charset="0"/>
            </a:endParaRPr>
          </a:p>
        </p:txBody>
      </p:sp>
      <p:sp>
        <p:nvSpPr>
          <p:cNvPr id="94229" name="矩形 13"/>
          <p:cNvSpPr>
            <a:spLocks noChangeArrowheads="1"/>
          </p:cNvSpPr>
          <p:nvPr/>
        </p:nvSpPr>
        <p:spPr bwMode="auto">
          <a:xfrm>
            <a:off x="9865668" y="8280920"/>
            <a:ext cx="748888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具備都市生活特徵，宜納入城鄉發展地區</a:t>
            </a:r>
            <a:r>
              <a:rPr lang="zh-TW" altLang="en-US" sz="4000" dirty="0">
                <a:latin typeface="微軟正黑體" pitchFamily="34" charset="-120"/>
                <a:ea typeface="微軟正黑體" pitchFamily="34" charset="-120"/>
                <a:cs typeface="Arial" pitchFamily="34" charset="0"/>
              </a:rPr>
              <a:t>規劃配置基礎公共設施，塑造城鄉生活風貌</a:t>
            </a:r>
            <a:endParaRPr lang="zh-TW" altLang="en-US"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與鄰近鄉村地區、農業生產環境之間應整體規劃，以促進保護、保育。 </a:t>
            </a:r>
            <a:endParaRPr lang="en-US" altLang="zh-TW" sz="4000" dirty="0">
              <a:latin typeface="微軟正黑體" pitchFamily="34" charset="-120"/>
              <a:ea typeface="微軟正黑體" pitchFamily="34" charset="-120"/>
              <a:cs typeface="Arial" pitchFamily="34" charset="0"/>
              <a:sym typeface="Arial" pitchFamily="34" charset="0"/>
            </a:endParaRPr>
          </a:p>
          <a:p>
            <a:pPr algn="just" eaLnBrk="1" hangingPunct="1">
              <a:spcBef>
                <a:spcPts val="600"/>
              </a:spcBef>
              <a:buClr>
                <a:srgbClr val="000000"/>
              </a:buClr>
              <a:buSzPts val="1600"/>
              <a:buFont typeface="Wingdings" pitchFamily="2" charset="2"/>
              <a:buChar char="n"/>
            </a:pPr>
            <a:r>
              <a:rPr lang="zh-TW" altLang="en-US" sz="4000" dirty="0">
                <a:latin typeface="微軟正黑體" pitchFamily="34" charset="-120"/>
                <a:ea typeface="微軟正黑體" pitchFamily="34" charset="-120"/>
                <a:cs typeface="Arial" pitchFamily="34" charset="0"/>
                <a:sym typeface="Arial" pitchFamily="34" charset="0"/>
              </a:rPr>
              <a:t>擬定鄉街計畫方式</a:t>
            </a:r>
            <a:endParaRPr lang="zh-TW" altLang="en-US" sz="4000" dirty="0">
              <a:latin typeface="微軟正黑體" pitchFamily="34" charset="-120"/>
              <a:ea typeface="微軟正黑體" pitchFamily="34" charset="-120"/>
              <a:cs typeface="Arial" pitchFamily="34" charset="0"/>
            </a:endParaRPr>
          </a:p>
        </p:txBody>
      </p:sp>
      <p:sp>
        <p:nvSpPr>
          <p:cNvPr id="28" name="矩形 27"/>
          <p:cNvSpPr/>
          <p:nvPr/>
        </p:nvSpPr>
        <p:spPr>
          <a:xfrm>
            <a:off x="647700" y="520700"/>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鄉村</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地區整體規劃</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17211675" y="1301908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736" tIns="91363" rIns="182736" bIns="91363"/>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37795E5A-F742-457F-BD3E-2C310D359BCF}" type="slidenum">
              <a:rPr lang="en-US" altLang="zh-TW" sz="3200"/>
              <a:pPr algn="r" eaLnBrk="1" hangingPunct="1">
                <a:spcBef>
                  <a:spcPct val="0"/>
                </a:spcBef>
                <a:buFontTx/>
                <a:buNone/>
              </a:pPr>
              <a:t>57</a:t>
            </a:fld>
            <a:endParaRPr lang="en-US" altLang="zh-TW" sz="3200"/>
          </a:p>
        </p:txBody>
      </p:sp>
      <p:sp>
        <p:nvSpPr>
          <p:cNvPr id="8195" name="內容版面配置區 2"/>
          <p:cNvSpPr txBox="1">
            <a:spLocks/>
          </p:cNvSpPr>
          <p:nvPr/>
        </p:nvSpPr>
        <p:spPr bwMode="auto">
          <a:xfrm>
            <a:off x="644525" y="2035175"/>
            <a:ext cx="7491413" cy="11288713"/>
          </a:xfrm>
          <a:prstGeom prst="rect">
            <a:avLst/>
          </a:prstGeom>
          <a:noFill/>
          <a:ln>
            <a:noFill/>
          </a:ln>
        </p:spPr>
        <p:txBody>
          <a:bodyPr lIns="182898" tIns="91449" rIns="182898" bIns="91449"/>
          <a:lstStyle>
            <a:lvl1pPr marL="638175" indent="-457200">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just" eaLnBrk="1" hangingPunct="1">
              <a:lnSpc>
                <a:spcPts val="6001"/>
              </a:lnSpc>
              <a:spcBef>
                <a:spcPts val="2000"/>
              </a:spcBef>
              <a:buFont typeface="Wingdings" pitchFamily="2" charset="2"/>
              <a:buChar char="l"/>
              <a:defRPr/>
            </a:pPr>
            <a:r>
              <a:rPr kumimoji="0" lang="zh-TW" altLang="en-US" dirty="0">
                <a:solidFill>
                  <a:srgbClr val="000000"/>
                </a:solidFill>
                <a:latin typeface="微軟正黑體" pitchFamily="34" charset="-120"/>
              </a:rPr>
              <a:t>規劃範疇</a:t>
            </a:r>
            <a:endParaRPr kumimoji="0" lang="en-US" altLang="zh-TW" dirty="0">
              <a:solidFill>
                <a:srgbClr val="000000"/>
              </a:solidFill>
              <a:latin typeface="微軟正黑體" pitchFamily="34" charset="-120"/>
            </a:endParaRPr>
          </a:p>
          <a:p>
            <a:pPr marL="361986" indent="0" algn="just" eaLnBrk="1" hangingPunct="1">
              <a:lnSpc>
                <a:spcPts val="6001"/>
              </a:lnSpc>
              <a:spcBef>
                <a:spcPts val="2000"/>
              </a:spcBef>
              <a:defRPr/>
            </a:pPr>
            <a:r>
              <a:rPr kumimoji="0" lang="zh-TW" altLang="en-US" sz="3600" dirty="0">
                <a:solidFill>
                  <a:srgbClr val="000000"/>
                </a:solidFill>
                <a:latin typeface="微軟正黑體" pitchFamily="34" charset="-120"/>
              </a:rPr>
              <a:t>以非都市土地為原則，並考量鄰近都市計畫地區已提供之服務情形及相互鏈結程度，作為鄉村地區整體規劃之基礎評估。</a:t>
            </a:r>
            <a:endParaRPr kumimoji="0" lang="en-US" altLang="zh-TW" sz="3600" dirty="0">
              <a:solidFill>
                <a:srgbClr val="000000"/>
              </a:solidFill>
              <a:latin typeface="微軟正黑體" pitchFamily="34" charset="-120"/>
            </a:endParaRPr>
          </a:p>
          <a:p>
            <a:pPr algn="just" eaLnBrk="1" hangingPunct="1">
              <a:lnSpc>
                <a:spcPts val="6001"/>
              </a:lnSpc>
              <a:spcBef>
                <a:spcPts val="2000"/>
              </a:spcBef>
              <a:buFont typeface="Wingdings" pitchFamily="2" charset="2"/>
              <a:buChar char="l"/>
              <a:defRPr/>
            </a:pPr>
            <a:r>
              <a:rPr kumimoji="0" lang="zh-TW" altLang="en-US" dirty="0">
                <a:solidFill>
                  <a:srgbClr val="000000"/>
                </a:solidFill>
                <a:latin typeface="微軟正黑體" pitchFamily="34" charset="-120"/>
              </a:rPr>
              <a:t>分階段方式辦理</a:t>
            </a:r>
            <a:r>
              <a:rPr kumimoji="0" lang="en-US" altLang="zh-TW" dirty="0">
                <a:solidFill>
                  <a:srgbClr val="000000"/>
                </a:solidFill>
                <a:latin typeface="微軟正黑體" pitchFamily="34" charset="-120"/>
              </a:rPr>
              <a:t>(</a:t>
            </a:r>
            <a:r>
              <a:rPr kumimoji="0" lang="zh-TW" altLang="en-US" dirty="0">
                <a:solidFill>
                  <a:srgbClr val="000000"/>
                </a:solidFill>
                <a:latin typeface="微軟正黑體" pitchFamily="34" charset="-120"/>
              </a:rPr>
              <a:t>如左圖</a:t>
            </a:r>
            <a:r>
              <a:rPr kumimoji="0" lang="en-US" altLang="zh-TW" dirty="0">
                <a:solidFill>
                  <a:srgbClr val="000000"/>
                </a:solidFill>
                <a:latin typeface="微軟正黑體" pitchFamily="34" charset="-120"/>
              </a:rPr>
              <a:t>)</a:t>
            </a:r>
          </a:p>
          <a:p>
            <a:pPr marL="914491" lvl="1" indent="0" algn="just" eaLnBrk="1" hangingPunct="1">
              <a:lnSpc>
                <a:spcPts val="6001"/>
              </a:lnSpc>
              <a:spcBef>
                <a:spcPts val="2000"/>
              </a:spcBef>
              <a:defRPr/>
            </a:pPr>
            <a:r>
              <a:rPr kumimoji="0" lang="zh-TW" altLang="en-US" sz="3600" b="1" dirty="0">
                <a:solidFill>
                  <a:srgbClr val="000000"/>
                </a:solidFill>
                <a:latin typeface="微軟正黑體" pitchFamily="34" charset="-120"/>
              </a:rPr>
              <a:t>第一階段</a:t>
            </a:r>
            <a:r>
              <a:rPr kumimoji="0" lang="zh-TW" altLang="en-US" sz="3600" dirty="0">
                <a:solidFill>
                  <a:srgbClr val="000000"/>
                </a:solidFill>
                <a:latin typeface="微軟正黑體" pitchFamily="34" charset="-120"/>
              </a:rPr>
              <a:t>：綜整課題及對策，並指認優先規劃地區。</a:t>
            </a:r>
            <a:endParaRPr kumimoji="0" lang="en-US" altLang="zh-TW" sz="3600" dirty="0">
              <a:solidFill>
                <a:srgbClr val="000000"/>
              </a:solidFill>
              <a:latin typeface="微軟正黑體" pitchFamily="34" charset="-120"/>
            </a:endParaRPr>
          </a:p>
          <a:p>
            <a:pPr marL="914491" lvl="1" indent="0" algn="just" eaLnBrk="1" hangingPunct="1">
              <a:lnSpc>
                <a:spcPts val="6001"/>
              </a:lnSpc>
              <a:spcBef>
                <a:spcPts val="2000"/>
              </a:spcBef>
              <a:defRPr/>
            </a:pPr>
            <a:r>
              <a:rPr kumimoji="0" lang="zh-TW" altLang="en-US" sz="3600" b="1" dirty="0">
                <a:solidFill>
                  <a:srgbClr val="000000"/>
                </a:solidFill>
                <a:latin typeface="微軟正黑體" pitchFamily="34" charset="-120"/>
              </a:rPr>
              <a:t>第二階段</a:t>
            </a:r>
            <a:r>
              <a:rPr kumimoji="0" lang="zh-TW" altLang="en-US" sz="3600" dirty="0">
                <a:solidFill>
                  <a:srgbClr val="000000"/>
                </a:solidFill>
                <a:latin typeface="微軟正黑體" pitchFamily="34" charset="-120"/>
              </a:rPr>
              <a:t>：辦理調查及鄉村地區整體規劃作業。</a:t>
            </a:r>
            <a:endParaRPr kumimoji="0" lang="en-US" altLang="zh-TW" sz="3600" dirty="0">
              <a:solidFill>
                <a:srgbClr val="000000"/>
              </a:solidFill>
              <a:latin typeface="微軟正黑體" pitchFamily="34" charset="-120"/>
            </a:endParaRPr>
          </a:p>
          <a:p>
            <a:pPr marL="914491" lvl="1" indent="0" algn="just" eaLnBrk="1" hangingPunct="1">
              <a:lnSpc>
                <a:spcPts val="6001"/>
              </a:lnSpc>
              <a:spcBef>
                <a:spcPts val="2000"/>
              </a:spcBef>
              <a:defRPr/>
            </a:pPr>
            <a:r>
              <a:rPr kumimoji="0" lang="zh-TW" altLang="en-US" sz="3600" b="1" dirty="0">
                <a:solidFill>
                  <a:srgbClr val="000000"/>
                </a:solidFill>
                <a:latin typeface="微軟正黑體" pitchFamily="34" charset="-120"/>
              </a:rPr>
              <a:t>第三階段</a:t>
            </a:r>
            <a:r>
              <a:rPr kumimoji="0" lang="zh-TW" altLang="en-US" sz="3600" dirty="0">
                <a:solidFill>
                  <a:srgbClr val="000000"/>
                </a:solidFill>
                <a:latin typeface="微軟正黑體" pitchFamily="34" charset="-120"/>
              </a:rPr>
              <a:t>：視需要檢討變更分區，並按計畫導入政府資源進行開發利用。</a:t>
            </a:r>
            <a:endParaRPr kumimoji="0" lang="en-US" altLang="zh-TW" sz="3600" dirty="0">
              <a:solidFill>
                <a:srgbClr val="000000"/>
              </a:solidFill>
              <a:latin typeface="微軟正黑體" pitchFamily="34" charset="-120"/>
            </a:endParaRPr>
          </a:p>
          <a:p>
            <a:pPr marL="361986" indent="0" algn="just" eaLnBrk="1" hangingPunct="1">
              <a:lnSpc>
                <a:spcPts val="6001"/>
              </a:lnSpc>
              <a:spcBef>
                <a:spcPts val="2000"/>
              </a:spcBef>
              <a:defRPr/>
            </a:pPr>
            <a:endParaRPr kumimoji="0" lang="en-US" altLang="zh-TW" sz="3600" dirty="0">
              <a:solidFill>
                <a:srgbClr val="000000"/>
              </a:solidFill>
              <a:latin typeface="微軟正黑體" pitchFamily="34" charset="-120"/>
            </a:endParaRPr>
          </a:p>
          <a:p>
            <a:pPr marL="361986" indent="0" algn="just" eaLnBrk="1" hangingPunct="1">
              <a:lnSpc>
                <a:spcPts val="6001"/>
              </a:lnSpc>
              <a:spcBef>
                <a:spcPts val="2000"/>
              </a:spcBef>
              <a:defRPr/>
            </a:pPr>
            <a:endParaRPr kumimoji="0" lang="zh-TW" altLang="en-US" sz="3600" dirty="0">
              <a:solidFill>
                <a:srgbClr val="000000"/>
              </a:solidFill>
              <a:latin typeface="微軟正黑體" pitchFamily="34" charset="-120"/>
            </a:endParaRPr>
          </a:p>
        </p:txBody>
      </p:sp>
      <p:sp>
        <p:nvSpPr>
          <p:cNvPr id="96260" name="Line 5"/>
          <p:cNvSpPr>
            <a:spLocks noChangeShapeType="1"/>
          </p:cNvSpPr>
          <p:nvPr/>
        </p:nvSpPr>
        <p:spPr bwMode="auto">
          <a:xfrm flipV="1">
            <a:off x="501650" y="1816100"/>
            <a:ext cx="3457575"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898" tIns="91449" rIns="182898" bIns="91449"/>
          <a:lstStyle/>
          <a:p>
            <a:endParaRPr lang="zh-TW" altLang="en-US"/>
          </a:p>
        </p:txBody>
      </p:sp>
      <p:grpSp>
        <p:nvGrpSpPr>
          <p:cNvPr id="96261" name="群組 27"/>
          <p:cNvGrpSpPr>
            <a:grpSpLocks/>
          </p:cNvGrpSpPr>
          <p:nvPr/>
        </p:nvGrpSpPr>
        <p:grpSpPr bwMode="auto">
          <a:xfrm>
            <a:off x="8977313" y="2308225"/>
            <a:ext cx="3082925" cy="10910888"/>
            <a:chOff x="3894063" y="2881188"/>
            <a:chExt cx="1541419" cy="5455404"/>
          </a:xfrm>
        </p:grpSpPr>
        <p:sp>
          <p:nvSpPr>
            <p:cNvPr id="8" name="上-下雙向箭號 7"/>
            <p:cNvSpPr/>
            <p:nvPr/>
          </p:nvSpPr>
          <p:spPr>
            <a:xfrm>
              <a:off x="3995660" y="2881188"/>
              <a:ext cx="504811" cy="1543039"/>
            </a:xfrm>
            <a:prstGeom prst="upDownArrow">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endParaRPr lang="zh-TW" altLang="en-US"/>
            </a:p>
          </p:txBody>
        </p:sp>
        <p:sp>
          <p:nvSpPr>
            <p:cNvPr id="9" name="上-下雙向箭號 8"/>
            <p:cNvSpPr/>
            <p:nvPr/>
          </p:nvSpPr>
          <p:spPr>
            <a:xfrm>
              <a:off x="3986135" y="4757599"/>
              <a:ext cx="504811" cy="1524783"/>
            </a:xfrm>
            <a:prstGeom prst="upDownArrow">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endParaRPr lang="zh-TW" altLang="en-US"/>
            </a:p>
          </p:txBody>
        </p:sp>
        <p:sp>
          <p:nvSpPr>
            <p:cNvPr id="96290" name="文字方塊 13"/>
            <p:cNvSpPr txBox="1">
              <a:spLocks noChangeArrowheads="1"/>
            </p:cNvSpPr>
            <p:nvPr/>
          </p:nvSpPr>
          <p:spPr bwMode="auto">
            <a:xfrm>
              <a:off x="4080257" y="5135984"/>
              <a:ext cx="35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200">
                  <a:latin typeface="Calibri" pitchFamily="34" charset="0"/>
                  <a:ea typeface="細明體" pitchFamily="49" charset="-120"/>
                </a:rPr>
                <a:t>第二階段</a:t>
              </a:r>
              <a:endParaRPr lang="zh-TW" altLang="zh-TW" sz="4000">
                <a:ea typeface="微軟正黑體" pitchFamily="34" charset="-120"/>
              </a:endParaRPr>
            </a:p>
          </p:txBody>
        </p:sp>
        <p:sp>
          <p:nvSpPr>
            <p:cNvPr id="96291" name="文字方塊 20"/>
            <p:cNvSpPr txBox="1">
              <a:spLocks noChangeArrowheads="1"/>
            </p:cNvSpPr>
            <p:nvPr/>
          </p:nvSpPr>
          <p:spPr bwMode="auto">
            <a:xfrm>
              <a:off x="3894063" y="4424874"/>
              <a:ext cx="1470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en-US" altLang="zh-TW" sz="2400">
                  <a:latin typeface="微軟正黑體" pitchFamily="34" charset="-120"/>
                  <a:ea typeface="微軟正黑體" pitchFamily="34" charset="-120"/>
                  <a:cs typeface="Times New Roman" pitchFamily="18" charset="0"/>
                </a:rPr>
                <a:t>109</a:t>
              </a:r>
              <a:r>
                <a:rPr lang="en-US" altLang="zh-TW" sz="2400">
                  <a:latin typeface="微軟正黑體" pitchFamily="34" charset="-120"/>
                  <a:ea typeface="細明體" pitchFamily="49" charset="-120"/>
                  <a:cs typeface="Times New Roman" pitchFamily="18" charset="0"/>
                </a:rPr>
                <a:t>.</a:t>
              </a:r>
              <a:r>
                <a:rPr lang="en-US" altLang="zh-TW" sz="2400">
                  <a:latin typeface="微軟正黑體" pitchFamily="34" charset="-120"/>
                  <a:ea typeface="微軟正黑體" pitchFamily="34" charset="-120"/>
                  <a:cs typeface="Times New Roman" pitchFamily="18" charset="0"/>
                </a:rPr>
                <a:t>4.30</a:t>
              </a:r>
              <a:r>
                <a:rPr lang="zh-TW" altLang="en-US" sz="2400">
                  <a:latin typeface="微軟正黑體" pitchFamily="34" charset="-120"/>
                  <a:ea typeface="細明體" pitchFamily="49" charset="-120"/>
                </a:rPr>
                <a:t>前</a:t>
              </a:r>
              <a:endParaRPr lang="zh-TW" altLang="en-US" sz="4000">
                <a:ea typeface="微軟正黑體" pitchFamily="34" charset="-120"/>
              </a:endParaRPr>
            </a:p>
          </p:txBody>
        </p:sp>
        <p:sp>
          <p:nvSpPr>
            <p:cNvPr id="96292" name="文字方塊 10"/>
            <p:cNvSpPr txBox="1">
              <a:spLocks noChangeArrowheads="1"/>
            </p:cNvSpPr>
            <p:nvPr/>
          </p:nvSpPr>
          <p:spPr bwMode="auto">
            <a:xfrm>
              <a:off x="4087738" y="3223136"/>
              <a:ext cx="35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200">
                  <a:latin typeface="Calibri" pitchFamily="34" charset="0"/>
                  <a:ea typeface="細明體" pitchFamily="49" charset="-120"/>
                </a:rPr>
                <a:t>第一階段</a:t>
              </a:r>
              <a:endParaRPr lang="zh-TW" altLang="zh-TW" sz="4000">
                <a:ea typeface="微軟正黑體" pitchFamily="34" charset="-120"/>
              </a:endParaRPr>
            </a:p>
          </p:txBody>
        </p:sp>
        <p:sp>
          <p:nvSpPr>
            <p:cNvPr id="30" name="上-下雙向箭號 29"/>
            <p:cNvSpPr/>
            <p:nvPr/>
          </p:nvSpPr>
          <p:spPr>
            <a:xfrm>
              <a:off x="3976611" y="6330007"/>
              <a:ext cx="504811" cy="1492239"/>
            </a:xfrm>
            <a:prstGeom prst="upDownArrow">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endParaRPr lang="zh-TW" altLang="en-US"/>
            </a:p>
          </p:txBody>
        </p:sp>
        <p:sp>
          <p:nvSpPr>
            <p:cNvPr id="96294" name="文字方塊 5"/>
            <p:cNvSpPr txBox="1">
              <a:spLocks noChangeArrowheads="1"/>
            </p:cNvSpPr>
            <p:nvPr/>
          </p:nvSpPr>
          <p:spPr bwMode="auto">
            <a:xfrm>
              <a:off x="4059936" y="6654675"/>
              <a:ext cx="35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zh-TW" sz="2200">
                  <a:latin typeface="Calibri" pitchFamily="34" charset="0"/>
                  <a:ea typeface="細明體" pitchFamily="49" charset="-120"/>
                </a:rPr>
                <a:t>第三階段</a:t>
              </a:r>
              <a:endParaRPr lang="zh-TW" altLang="zh-TW" sz="4000">
                <a:ea typeface="微軟正黑體" pitchFamily="34" charset="-120"/>
              </a:endParaRPr>
            </a:p>
          </p:txBody>
        </p:sp>
        <p:sp>
          <p:nvSpPr>
            <p:cNvPr id="96295" name="文字方塊 9"/>
            <p:cNvSpPr txBox="1">
              <a:spLocks noChangeArrowheads="1"/>
            </p:cNvSpPr>
            <p:nvPr/>
          </p:nvSpPr>
          <p:spPr bwMode="auto">
            <a:xfrm>
              <a:off x="3965456" y="7814305"/>
              <a:ext cx="1470026"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en-US" altLang="zh-TW" sz="2400">
                <a:latin typeface="微軟正黑體" pitchFamily="34" charset="-120"/>
                <a:ea typeface="細明體" pitchFamily="49" charset="-120"/>
              </a:endParaRPr>
            </a:p>
            <a:p>
              <a:pPr eaLnBrk="1" hangingPunct="1">
                <a:spcBef>
                  <a:spcPct val="0"/>
                </a:spcBef>
                <a:buFontTx/>
                <a:buNone/>
              </a:pPr>
              <a:r>
                <a:rPr lang="zh-TW" altLang="zh-TW" sz="2400">
                  <a:latin typeface="微軟正黑體" pitchFamily="34" charset="-120"/>
                  <a:ea typeface="細明體" pitchFamily="49" charset="-120"/>
                </a:rPr>
                <a:t>計畫引導開發利用</a:t>
              </a:r>
              <a:endParaRPr lang="zh-TW" altLang="zh-TW" sz="4000">
                <a:ea typeface="微軟正黑體" pitchFamily="34" charset="-120"/>
              </a:endParaRPr>
            </a:p>
          </p:txBody>
        </p:sp>
      </p:grpSp>
      <p:sp>
        <p:nvSpPr>
          <p:cNvPr id="96262" name="Rectangle 37"/>
          <p:cNvSpPr>
            <a:spLocks noChangeArrowheads="1"/>
          </p:cNvSpPr>
          <p:nvPr/>
        </p:nvSpPr>
        <p:spPr bwMode="auto">
          <a:xfrm>
            <a:off x="0" y="57150"/>
            <a:ext cx="3698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98" tIns="91449" rIns="182898" bIns="91449" anchor="ct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96263" name="Rectangle 52"/>
          <p:cNvSpPr>
            <a:spLocks noChangeArrowheads="1"/>
          </p:cNvSpPr>
          <p:nvPr/>
        </p:nvSpPr>
        <p:spPr bwMode="auto">
          <a:xfrm>
            <a:off x="361950" y="514350"/>
            <a:ext cx="3698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2898" tIns="91449" rIns="182898" bIns="91449" anchor="ct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zh-TW" sz="4000">
              <a:ea typeface="微軟正黑體" pitchFamily="34" charset="-120"/>
            </a:endParaRPr>
          </a:p>
        </p:txBody>
      </p:sp>
      <p:grpSp>
        <p:nvGrpSpPr>
          <p:cNvPr id="96264" name="群組 30"/>
          <p:cNvGrpSpPr>
            <a:grpSpLocks/>
          </p:cNvGrpSpPr>
          <p:nvPr/>
        </p:nvGrpSpPr>
        <p:grpSpPr bwMode="auto">
          <a:xfrm>
            <a:off x="10342563" y="2273300"/>
            <a:ext cx="7573962" cy="9999663"/>
            <a:chOff x="5216847" y="731108"/>
            <a:chExt cx="3786505" cy="4999990"/>
          </a:xfrm>
        </p:grpSpPr>
        <p:cxnSp>
          <p:nvCxnSpPr>
            <p:cNvPr id="56" name="直線單箭頭接點 55"/>
            <p:cNvCxnSpPr/>
            <p:nvPr/>
          </p:nvCxnSpPr>
          <p:spPr>
            <a:xfrm>
              <a:off x="7679543" y="2055125"/>
              <a:ext cx="34761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96267" name="群組 28"/>
            <p:cNvGrpSpPr>
              <a:grpSpLocks/>
            </p:cNvGrpSpPr>
            <p:nvPr/>
          </p:nvGrpSpPr>
          <p:grpSpPr bwMode="auto">
            <a:xfrm>
              <a:off x="5216847" y="731108"/>
              <a:ext cx="3786505" cy="4999990"/>
              <a:chOff x="5216847" y="692696"/>
              <a:chExt cx="3786505" cy="4999990"/>
            </a:xfrm>
          </p:grpSpPr>
          <p:grpSp>
            <p:nvGrpSpPr>
              <p:cNvPr id="96268" name="群組 38"/>
              <p:cNvGrpSpPr>
                <a:grpSpLocks/>
              </p:cNvGrpSpPr>
              <p:nvPr/>
            </p:nvGrpSpPr>
            <p:grpSpPr bwMode="auto">
              <a:xfrm>
                <a:off x="5216847" y="692696"/>
                <a:ext cx="3786505" cy="4999990"/>
                <a:chOff x="346648" y="0"/>
                <a:chExt cx="3786838" cy="4515152"/>
              </a:xfrm>
            </p:grpSpPr>
            <p:grpSp>
              <p:nvGrpSpPr>
                <p:cNvPr id="96272" name="群組 39"/>
                <p:cNvGrpSpPr>
                  <a:grpSpLocks/>
                </p:cNvGrpSpPr>
                <p:nvPr/>
              </p:nvGrpSpPr>
              <p:grpSpPr bwMode="auto">
                <a:xfrm>
                  <a:off x="346648" y="0"/>
                  <a:ext cx="3786838" cy="4515152"/>
                  <a:chOff x="346648" y="0"/>
                  <a:chExt cx="3786838" cy="4515725"/>
                </a:xfrm>
              </p:grpSpPr>
              <p:sp>
                <p:nvSpPr>
                  <p:cNvPr id="47" name="文字方塊 2"/>
                  <p:cNvSpPr txBox="1"/>
                  <p:nvPr/>
                </p:nvSpPr>
                <p:spPr>
                  <a:xfrm>
                    <a:off x="997498" y="0"/>
                    <a:ext cx="1897784" cy="3570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ts val="3200"/>
                      </a:lnSpc>
                      <a:spcBef>
                        <a:spcPct val="0"/>
                      </a:spcBef>
                      <a:buFontTx/>
                      <a:buNone/>
                      <a:defRPr/>
                    </a:pPr>
                    <a:r>
                      <a:rPr lang="zh-TW" altLang="zh-TW" sz="2400">
                        <a:solidFill>
                          <a:srgbClr val="000000"/>
                        </a:solidFill>
                        <a:latin typeface="微軟正黑體" pitchFamily="34" charset="-120"/>
                        <a:ea typeface="微軟正黑體" pitchFamily="34" charset="-120"/>
                        <a:cs typeface="Times New Roman" pitchFamily="18" charset="0"/>
                      </a:rPr>
                      <a:t>鄉村地區基礎資料盤點</a:t>
                    </a:r>
                    <a:endParaRPr lang="zh-TW" altLang="zh-TW" sz="2200">
                      <a:solidFill>
                        <a:srgbClr val="000000"/>
                      </a:solidFill>
                      <a:latin typeface="微軟正黑體" pitchFamily="34" charset="-120"/>
                      <a:ea typeface="微軟正黑體" pitchFamily="34" charset="-120"/>
                      <a:cs typeface="Times New Roman" pitchFamily="18" charset="0"/>
                    </a:endParaRPr>
                  </a:p>
                </p:txBody>
              </p:sp>
              <p:sp>
                <p:nvSpPr>
                  <p:cNvPr id="48" name="文字方塊 3"/>
                  <p:cNvSpPr txBox="1"/>
                  <p:nvPr/>
                </p:nvSpPr>
                <p:spPr>
                  <a:xfrm>
                    <a:off x="1091157" y="1049535"/>
                    <a:ext cx="1707292" cy="358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ts val="3200"/>
                      </a:lnSpc>
                      <a:spcBef>
                        <a:spcPct val="0"/>
                      </a:spcBef>
                      <a:buFontTx/>
                      <a:buNone/>
                      <a:defRPr/>
                    </a:pPr>
                    <a:r>
                      <a:rPr lang="zh-TW" altLang="zh-TW" sz="2400">
                        <a:solidFill>
                          <a:srgbClr val="000000"/>
                        </a:solidFill>
                        <a:latin typeface="微軟正黑體" pitchFamily="34" charset="-120"/>
                        <a:ea typeface="微軟正黑體" pitchFamily="34" charset="-120"/>
                        <a:cs typeface="Times New Roman" pitchFamily="18" charset="0"/>
                      </a:rPr>
                      <a:t>指認優先規劃地區</a:t>
                    </a:r>
                    <a:endParaRPr lang="zh-TW" altLang="zh-TW" sz="2200">
                      <a:solidFill>
                        <a:srgbClr val="000000"/>
                      </a:solidFill>
                      <a:latin typeface="微軟正黑體" pitchFamily="34" charset="-120"/>
                      <a:ea typeface="微軟正黑體" pitchFamily="34" charset="-120"/>
                      <a:cs typeface="Times New Roman" pitchFamily="18" charset="0"/>
                    </a:endParaRPr>
                  </a:p>
                </p:txBody>
              </p:sp>
              <p:sp>
                <p:nvSpPr>
                  <p:cNvPr id="49" name="文字方塊 4"/>
                  <p:cNvSpPr txBox="1"/>
                  <p:nvPr/>
                </p:nvSpPr>
                <p:spPr>
                  <a:xfrm>
                    <a:off x="919714" y="1803709"/>
                    <a:ext cx="2051766" cy="3570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spcBef>
                        <a:spcPct val="20000"/>
                      </a:spcBef>
                      <a:buChar char="•"/>
                      <a:defRPr kumimoji="1" sz="3200">
                        <a:solidFill>
                          <a:schemeClr val="tx1"/>
                        </a:solidFill>
                        <a:latin typeface="Arial" pitchFamily="34" charset="0"/>
                        <a:ea typeface="新細明體" pitchFamily="18" charset="-120"/>
                      </a:defRPr>
                    </a:lvl1pPr>
                    <a:lvl2pPr marL="742950" indent="-285750">
                      <a:spcBef>
                        <a:spcPct val="20000"/>
                      </a:spcBef>
                      <a:buChar char="–"/>
                      <a:defRPr kumimoji="1" sz="2800">
                        <a:solidFill>
                          <a:schemeClr val="tx1"/>
                        </a:solidFill>
                        <a:latin typeface="Arial" pitchFamily="34" charset="0"/>
                        <a:ea typeface="新細明體" pitchFamily="18" charset="-120"/>
                      </a:defRPr>
                    </a:lvl2pPr>
                    <a:lvl3pPr marL="1143000" indent="-228600">
                      <a:spcBef>
                        <a:spcPct val="20000"/>
                      </a:spcBef>
                      <a:buChar char="•"/>
                      <a:defRPr kumimoji="1" sz="2400">
                        <a:solidFill>
                          <a:schemeClr val="tx1"/>
                        </a:solidFill>
                        <a:latin typeface="Arial" pitchFamily="34" charset="0"/>
                        <a:ea typeface="新細明體" pitchFamily="18" charset="-120"/>
                      </a:defRPr>
                    </a:lvl3pPr>
                    <a:lvl4pPr marL="1600200" indent="-228600">
                      <a:spcBef>
                        <a:spcPct val="20000"/>
                      </a:spcBef>
                      <a:buChar char="–"/>
                      <a:defRPr kumimoji="1" sz="2000">
                        <a:solidFill>
                          <a:schemeClr val="tx1"/>
                        </a:solidFill>
                        <a:latin typeface="Arial" pitchFamily="34" charset="0"/>
                        <a:ea typeface="新細明體" pitchFamily="18" charset="-120"/>
                      </a:defRPr>
                    </a:lvl4pPr>
                    <a:lvl5pPr marL="2057400" indent="-22860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ctr" eaLnBrk="1" hangingPunct="1">
                      <a:lnSpc>
                        <a:spcPts val="3200"/>
                      </a:lnSpc>
                      <a:spcBef>
                        <a:spcPct val="0"/>
                      </a:spcBef>
                      <a:buFontTx/>
                      <a:buNone/>
                      <a:defRPr/>
                    </a:pPr>
                    <a:r>
                      <a:rPr lang="zh-TW" altLang="zh-TW" sz="2400">
                        <a:solidFill>
                          <a:srgbClr val="000000"/>
                        </a:solidFill>
                        <a:latin typeface="微軟正黑體" pitchFamily="34" charset="-120"/>
                        <a:ea typeface="微軟正黑體" pitchFamily="34" charset="-120"/>
                        <a:cs typeface="Times New Roman" pitchFamily="18" charset="0"/>
                      </a:rPr>
                      <a:t>辦理調查及規劃作業</a:t>
                    </a:r>
                    <a:endParaRPr lang="zh-TW" altLang="zh-TW" sz="2200">
                      <a:solidFill>
                        <a:srgbClr val="000000"/>
                      </a:solidFill>
                      <a:latin typeface="微軟正黑體" pitchFamily="34" charset="-120"/>
                      <a:ea typeface="微軟正黑體" pitchFamily="34" charset="-120"/>
                      <a:cs typeface="Times New Roman" pitchFamily="18" charset="0"/>
                    </a:endParaRPr>
                  </a:p>
                </p:txBody>
              </p:sp>
              <p:sp>
                <p:nvSpPr>
                  <p:cNvPr id="50" name="文字方塊 6"/>
                  <p:cNvSpPr txBox="1"/>
                  <p:nvPr/>
                </p:nvSpPr>
                <p:spPr>
                  <a:xfrm>
                    <a:off x="1045122" y="2429559"/>
                    <a:ext cx="1794601" cy="46168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p>
                    <a:pPr algn="ctr" eaLnBrk="1" hangingPunct="1">
                      <a:lnSpc>
                        <a:spcPts val="3200"/>
                      </a:lnSpc>
                      <a:spcAft>
                        <a:spcPts val="0"/>
                      </a:spcAft>
                      <a:defRPr/>
                    </a:pPr>
                    <a:r>
                      <a:rPr lang="zh-TW" altLang="en-US" sz="2400" kern="100" dirty="0">
                        <a:latin typeface="微軟正黑體" panose="020B0604030504040204" pitchFamily="34" charset="-120"/>
                        <a:ea typeface="微軟正黑體" panose="020B0604030504040204" pitchFamily="34" charset="-120"/>
                        <a:cs typeface="Times New Roman"/>
                      </a:rPr>
                      <a:t>縣（市）國土計畫之適時檢討變更</a:t>
                    </a:r>
                    <a:endParaRPr lang="zh-TW" altLang="en-US" sz="2200" kern="100" dirty="0">
                      <a:latin typeface="微軟正黑體" panose="020B0604030504040204" pitchFamily="34" charset="-120"/>
                      <a:ea typeface="微軟正黑體" panose="020B0604030504040204" pitchFamily="34" charset="-120"/>
                      <a:cs typeface="Times New Roman"/>
                    </a:endParaRPr>
                  </a:p>
                </p:txBody>
              </p:sp>
              <p:sp>
                <p:nvSpPr>
                  <p:cNvPr id="51" name="文字方塊 7"/>
                  <p:cNvSpPr txBox="1"/>
                  <p:nvPr/>
                </p:nvSpPr>
                <p:spPr>
                  <a:xfrm>
                    <a:off x="481580" y="3334281"/>
                    <a:ext cx="2920096" cy="3584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ctr" eaLnBrk="1" hangingPunct="1">
                      <a:lnSpc>
                        <a:spcPts val="3200"/>
                      </a:lnSpc>
                      <a:defRPr/>
                    </a:pPr>
                    <a:r>
                      <a:rPr lang="zh-TW" altLang="en-US" sz="2400">
                        <a:solidFill>
                          <a:srgbClr val="000000"/>
                        </a:solidFill>
                        <a:latin typeface="微軟正黑體" panose="020B0604030504040204" pitchFamily="34" charset="-120"/>
                      </a:rPr>
                      <a:t>視需要辦理</a:t>
                    </a:r>
                    <a:r>
                      <a:rPr lang="zh-TW" altLang="en-US" sz="2400">
                        <a:solidFill>
                          <a:srgbClr val="000000"/>
                        </a:solidFill>
                        <a:latin typeface="微軟正黑體" panose="020B0604030504040204" pitchFamily="34" charset="-120"/>
                        <a:cs typeface="Times New Roman" pitchFamily="18" charset="0"/>
                      </a:rPr>
                      <a:t>國土功能分區分類</a:t>
                    </a:r>
                    <a:r>
                      <a:rPr lang="zh-TW" altLang="en-US" sz="2400">
                        <a:solidFill>
                          <a:srgbClr val="000000"/>
                        </a:solidFill>
                        <a:latin typeface="微軟正黑體" panose="020B0604030504040204" pitchFamily="34" charset="-120"/>
                      </a:rPr>
                      <a:t>檢討變更</a:t>
                    </a:r>
                    <a:endParaRPr lang="zh-TW" altLang="en-US" sz="2200">
                      <a:solidFill>
                        <a:srgbClr val="000000"/>
                      </a:solidFill>
                      <a:latin typeface="微軟正黑體" panose="020B0604030504040204" pitchFamily="34" charset="-120"/>
                      <a:cs typeface="Times New Roman" pitchFamily="18" charset="0"/>
                    </a:endParaRPr>
                  </a:p>
                </p:txBody>
              </p:sp>
              <p:sp>
                <p:nvSpPr>
                  <p:cNvPr id="52" name="文字方塊 21"/>
                  <p:cNvSpPr txBox="1"/>
                  <p:nvPr/>
                </p:nvSpPr>
                <p:spPr>
                  <a:xfrm>
                    <a:off x="1097507" y="506128"/>
                    <a:ext cx="1707292" cy="3570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nchor="ctr"/>
                  <a:lstStyle>
                    <a:lvl1pPr>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ctr" eaLnBrk="1" hangingPunct="1">
                      <a:lnSpc>
                        <a:spcPts val="3200"/>
                      </a:lnSpc>
                      <a:defRPr/>
                    </a:pPr>
                    <a:r>
                      <a:rPr lang="zh-TW" altLang="en-US" sz="2400">
                        <a:solidFill>
                          <a:srgbClr val="000000"/>
                        </a:solidFill>
                        <a:latin typeface="微軟正黑體" panose="020B0604030504040204" pitchFamily="34" charset="-120"/>
                      </a:rPr>
                      <a:t>提出課題及</a:t>
                    </a:r>
                    <a:r>
                      <a:rPr lang="zh-TW" altLang="en-US" sz="2400">
                        <a:solidFill>
                          <a:srgbClr val="000000"/>
                        </a:solidFill>
                        <a:latin typeface="微軟正黑體" panose="020B0604030504040204" pitchFamily="34" charset="-120"/>
                        <a:cs typeface="Times New Roman" pitchFamily="18" charset="0"/>
                      </a:rPr>
                      <a:t>對策</a:t>
                    </a:r>
                    <a:endParaRPr lang="zh-TW" altLang="en-US" sz="2200">
                      <a:solidFill>
                        <a:srgbClr val="000000"/>
                      </a:solidFill>
                      <a:latin typeface="微軟正黑體" panose="020B0604030504040204" pitchFamily="34" charset="-120"/>
                      <a:cs typeface="Times New Roman" pitchFamily="18" charset="0"/>
                    </a:endParaRPr>
                  </a:p>
                </p:txBody>
              </p:sp>
              <p:sp>
                <p:nvSpPr>
                  <p:cNvPr id="53" name="文字方塊 19"/>
                  <p:cNvSpPr txBox="1"/>
                  <p:nvPr/>
                </p:nvSpPr>
                <p:spPr>
                  <a:xfrm>
                    <a:off x="346648" y="4000994"/>
                    <a:ext cx="3186786" cy="51473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lvl1pPr>
                      <a:defRPr kumimoji="1" sz="2000">
                        <a:solidFill>
                          <a:schemeClr val="tx1"/>
                        </a:solidFill>
                        <a:latin typeface="Arial" pitchFamily="34" charset="0"/>
                        <a:ea typeface="微軟正黑體" pitchFamily="34" charset="-120"/>
                      </a:defRPr>
                    </a:lvl1pPr>
                    <a:lvl2pPr marL="742950" indent="-285750">
                      <a:defRPr kumimoji="1" sz="2000">
                        <a:solidFill>
                          <a:schemeClr val="tx1"/>
                        </a:solidFill>
                        <a:latin typeface="Arial" pitchFamily="34" charset="0"/>
                        <a:ea typeface="微軟正黑體" pitchFamily="34" charset="-120"/>
                      </a:defRPr>
                    </a:lvl2pPr>
                    <a:lvl3pPr marL="1143000" indent="-228600">
                      <a:defRPr kumimoji="1" sz="2000">
                        <a:solidFill>
                          <a:schemeClr val="tx1"/>
                        </a:solidFill>
                        <a:latin typeface="Arial" pitchFamily="34" charset="0"/>
                        <a:ea typeface="微軟正黑體" pitchFamily="34" charset="-120"/>
                      </a:defRPr>
                    </a:lvl3pPr>
                    <a:lvl4pPr marL="1600200" indent="-228600">
                      <a:defRPr kumimoji="1" sz="2000">
                        <a:solidFill>
                          <a:schemeClr val="tx1"/>
                        </a:solidFill>
                        <a:latin typeface="Arial" pitchFamily="34" charset="0"/>
                        <a:ea typeface="微軟正黑體" pitchFamily="34" charset="-120"/>
                      </a:defRPr>
                    </a:lvl4pPr>
                    <a:lvl5pPr marL="2057400" indent="-228600">
                      <a:defRPr kumimoji="1" sz="2000">
                        <a:solidFill>
                          <a:schemeClr val="tx1"/>
                        </a:solidFill>
                        <a:latin typeface="Arial" pitchFamily="34" charset="0"/>
                        <a:ea typeface="微軟正黑體" pitchFamily="34" charset="-120"/>
                      </a:defRPr>
                    </a:lvl5pPr>
                    <a:lvl6pPr marL="25146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6pPr>
                    <a:lvl7pPr marL="29718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7pPr>
                    <a:lvl8pPr marL="34290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8pPr>
                    <a:lvl9pPr marL="3886200" indent="-228600" eaLnBrk="0" fontAlgn="base" hangingPunct="0">
                      <a:spcBef>
                        <a:spcPct val="0"/>
                      </a:spcBef>
                      <a:spcAft>
                        <a:spcPct val="0"/>
                      </a:spcAft>
                      <a:defRPr kumimoji="1" sz="2000">
                        <a:solidFill>
                          <a:schemeClr val="tx1"/>
                        </a:solidFill>
                        <a:latin typeface="Arial" pitchFamily="34" charset="0"/>
                        <a:ea typeface="微軟正黑體" pitchFamily="34" charset="-120"/>
                      </a:defRPr>
                    </a:lvl9pPr>
                  </a:lstStyle>
                  <a:p>
                    <a:pPr algn="ctr" eaLnBrk="1" hangingPunct="1">
                      <a:lnSpc>
                        <a:spcPts val="3200"/>
                      </a:lnSpc>
                      <a:defRPr/>
                    </a:pPr>
                    <a:r>
                      <a:rPr lang="zh-TW" altLang="en-US" sz="2400">
                        <a:solidFill>
                          <a:srgbClr val="000000"/>
                        </a:solidFill>
                        <a:latin typeface="微軟正黑體" panose="020B0604030504040204" pitchFamily="34" charset="-120"/>
                      </a:rPr>
                      <a:t>按計畫指導辦理新訂</a:t>
                    </a:r>
                    <a:r>
                      <a:rPr lang="en-US" altLang="zh-TW" sz="2400">
                        <a:solidFill>
                          <a:srgbClr val="000000"/>
                        </a:solidFill>
                        <a:latin typeface="微軟正黑體" panose="020B0604030504040204" pitchFamily="34" charset="-120"/>
                      </a:rPr>
                      <a:t>(</a:t>
                    </a:r>
                    <a:r>
                      <a:rPr lang="zh-TW" altLang="en-US" sz="2400">
                        <a:solidFill>
                          <a:srgbClr val="000000"/>
                        </a:solidFill>
                        <a:latin typeface="微軟正黑體" panose="020B0604030504040204" pitchFamily="34" charset="-120"/>
                      </a:rPr>
                      <a:t>擴大</a:t>
                    </a:r>
                    <a:r>
                      <a:rPr lang="en-US" altLang="zh-TW" sz="2400">
                        <a:solidFill>
                          <a:srgbClr val="000000"/>
                        </a:solidFill>
                        <a:latin typeface="微軟正黑體" panose="020B0604030504040204" pitchFamily="34" charset="-120"/>
                      </a:rPr>
                      <a:t>)</a:t>
                    </a:r>
                    <a:r>
                      <a:rPr lang="zh-TW" altLang="en-US" sz="2400">
                        <a:solidFill>
                          <a:srgbClr val="000000"/>
                        </a:solidFill>
                        <a:latin typeface="微軟正黑體" panose="020B0604030504040204" pitchFamily="34" charset="-120"/>
                      </a:rPr>
                      <a:t>都市計畫、使用許可或應經申請同意使用</a:t>
                    </a:r>
                    <a:endParaRPr lang="zh-TW" altLang="en-US" sz="2200">
                      <a:solidFill>
                        <a:srgbClr val="000000"/>
                      </a:solidFill>
                      <a:latin typeface="微軟正黑體" panose="020B0604030504040204" pitchFamily="34" charset="-120"/>
                      <a:cs typeface="Times New Roman" pitchFamily="18" charset="0"/>
                    </a:endParaRPr>
                  </a:p>
                </p:txBody>
              </p:sp>
              <p:sp>
                <p:nvSpPr>
                  <p:cNvPr id="54" name="文字方塊 26"/>
                  <p:cNvSpPr txBox="1"/>
                  <p:nvPr/>
                </p:nvSpPr>
                <p:spPr>
                  <a:xfrm>
                    <a:off x="3142923" y="950603"/>
                    <a:ext cx="882617" cy="493224"/>
                  </a:xfrm>
                  <a:prstGeom prst="rect">
                    <a:avLst/>
                  </a:prstGeom>
                  <a:solidFill>
                    <a:schemeClr val="lt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anchor="ctr"/>
                  <a:lstStyle/>
                  <a:p>
                    <a:pPr algn="ctr" eaLnBrk="1" hangingPunct="1">
                      <a:lnSpc>
                        <a:spcPts val="3200"/>
                      </a:lnSpc>
                      <a:spcAft>
                        <a:spcPts val="0"/>
                      </a:spcAft>
                      <a:defRPr/>
                    </a:pPr>
                    <a:r>
                      <a:rPr lang="zh-TW" altLang="en-US" sz="2400" b="1" kern="100" dirty="0">
                        <a:latin typeface="微軟正黑體" panose="020B0604030504040204" pitchFamily="34" charset="-120"/>
                        <a:ea typeface="微軟正黑體" panose="020B0604030504040204" pitchFamily="34" charset="-120"/>
                        <a:cs typeface="Times New Roman"/>
                      </a:rPr>
                      <a:t>未指認之鄉村地區</a:t>
                    </a:r>
                    <a:endParaRPr lang="zh-TW" altLang="en-US" sz="2200" b="1" kern="100" dirty="0">
                      <a:latin typeface="微軟正黑體" panose="020B0604030504040204" pitchFamily="34" charset="-120"/>
                      <a:ea typeface="微軟正黑體" panose="020B0604030504040204" pitchFamily="34" charset="-120"/>
                      <a:cs typeface="Times New Roman"/>
                    </a:endParaRPr>
                  </a:p>
                </p:txBody>
              </p:sp>
              <p:sp>
                <p:nvSpPr>
                  <p:cNvPr id="55" name="文字方塊 28"/>
                  <p:cNvSpPr txBox="1"/>
                  <p:nvPr/>
                </p:nvSpPr>
                <p:spPr>
                  <a:xfrm>
                    <a:off x="2971480" y="2813815"/>
                    <a:ext cx="1162006" cy="46741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nchor="ctr"/>
                  <a:lstStyle/>
                  <a:p>
                    <a:pPr algn="ctr" eaLnBrk="1" hangingPunct="1">
                      <a:lnSpc>
                        <a:spcPts val="3200"/>
                      </a:lnSpc>
                      <a:spcAft>
                        <a:spcPts val="0"/>
                      </a:spcAft>
                      <a:defRPr/>
                    </a:pPr>
                    <a:r>
                      <a:rPr lang="zh-TW" altLang="en-US" sz="2400" b="1" kern="100" dirty="0">
                        <a:latin typeface="微軟正黑體" panose="020B0604030504040204" pitchFamily="34" charset="-120"/>
                        <a:ea typeface="微軟正黑體" panose="020B0604030504040204" pitchFamily="34" charset="-120"/>
                        <a:cs typeface="Times New Roman"/>
                      </a:rPr>
                      <a:t>配合每</a:t>
                    </a:r>
                    <a:r>
                      <a:rPr lang="en-US" sz="2400" b="1" kern="100" dirty="0">
                        <a:latin typeface="微軟正黑體" panose="020B0604030504040204" pitchFamily="34" charset="-120"/>
                        <a:ea typeface="微軟正黑體" panose="020B0604030504040204" pitchFamily="34" charset="-120"/>
                        <a:cs typeface="Times New Roman"/>
                      </a:rPr>
                      <a:t>5</a:t>
                    </a:r>
                    <a:r>
                      <a:rPr lang="zh-TW" altLang="en-US" sz="2400" b="1" kern="100" dirty="0">
                        <a:latin typeface="微軟正黑體" panose="020B0604030504040204" pitchFamily="34" charset="-120"/>
                        <a:ea typeface="微軟正黑體" panose="020B0604030504040204" pitchFamily="34" charset="-120"/>
                        <a:cs typeface="Times New Roman"/>
                      </a:rPr>
                      <a:t>年通檢滾動辦理</a:t>
                    </a:r>
                    <a:endParaRPr lang="zh-TW" altLang="en-US" sz="2200" b="1" kern="100" dirty="0">
                      <a:latin typeface="微軟正黑體" panose="020B0604030504040204" pitchFamily="34" charset="-120"/>
                      <a:ea typeface="微軟正黑體" panose="020B0604030504040204" pitchFamily="34" charset="-120"/>
                      <a:cs typeface="Times New Roman"/>
                    </a:endParaRPr>
                  </a:p>
                </p:txBody>
              </p:sp>
            </p:grpSp>
            <p:cxnSp>
              <p:nvCxnSpPr>
                <p:cNvPr id="41" name="直線單箭頭接點 40"/>
                <p:cNvCxnSpPr>
                  <a:stCxn id="47" idx="2"/>
                  <a:endCxn id="52" idx="0"/>
                </p:cNvCxnSpPr>
                <p:nvPr/>
              </p:nvCxnSpPr>
              <p:spPr>
                <a:xfrm>
                  <a:off x="1946788" y="356969"/>
                  <a:ext cx="3175" cy="14909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直線單箭頭接點 41"/>
                <p:cNvCxnSpPr>
                  <a:stCxn id="52" idx="2"/>
                  <a:endCxn id="48" idx="0"/>
                </p:cNvCxnSpPr>
                <p:nvPr/>
              </p:nvCxnSpPr>
              <p:spPr>
                <a:xfrm flipH="1">
                  <a:off x="1945200" y="863033"/>
                  <a:ext cx="4762" cy="186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直線單箭頭接點 42"/>
                <p:cNvCxnSpPr>
                  <a:stCxn id="49" idx="2"/>
                  <a:endCxn id="50" idx="0"/>
                </p:cNvCxnSpPr>
                <p:nvPr/>
              </p:nvCxnSpPr>
              <p:spPr>
                <a:xfrm flipH="1">
                  <a:off x="1942025" y="2160449"/>
                  <a:ext cx="3175" cy="2688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直線單箭頭接點 43"/>
                <p:cNvCxnSpPr>
                  <a:stCxn id="50" idx="2"/>
                  <a:endCxn id="51" idx="0"/>
                </p:cNvCxnSpPr>
                <p:nvPr/>
              </p:nvCxnSpPr>
              <p:spPr>
                <a:xfrm flipH="1">
                  <a:off x="1942025" y="2890873"/>
                  <a:ext cx="0" cy="4429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直線單箭頭接點 44"/>
                <p:cNvCxnSpPr>
                  <a:stCxn id="51" idx="2"/>
                  <a:endCxn id="53" idx="0"/>
                </p:cNvCxnSpPr>
                <p:nvPr/>
              </p:nvCxnSpPr>
              <p:spPr>
                <a:xfrm flipH="1">
                  <a:off x="1938850" y="3692260"/>
                  <a:ext cx="3175" cy="3082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直線單箭頭接點 45"/>
                <p:cNvCxnSpPr>
                  <a:stCxn id="48" idx="2"/>
                  <a:endCxn id="49" idx="0"/>
                </p:cNvCxnSpPr>
                <p:nvPr/>
              </p:nvCxnSpPr>
              <p:spPr>
                <a:xfrm>
                  <a:off x="1945200" y="1407804"/>
                  <a:ext cx="0" cy="39567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57" name="直線接點 56"/>
              <p:cNvCxnSpPr/>
              <p:nvPr/>
            </p:nvCxnSpPr>
            <p:spPr>
              <a:xfrm>
                <a:off x="8470019" y="2292947"/>
                <a:ext cx="0" cy="1528017"/>
              </a:xfrm>
              <a:prstGeom prst="line">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8604940" y="4275004"/>
                <a:ext cx="0" cy="303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flipH="1">
                <a:off x="8336686" y="4579813"/>
                <a:ext cx="26825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
        <p:nvSpPr>
          <p:cNvPr id="40" name="矩形 39"/>
          <p:cNvSpPr/>
          <p:nvPr/>
        </p:nvSpPr>
        <p:spPr>
          <a:xfrm>
            <a:off x="647700" y="606425"/>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直轄市</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、縣</a:t>
            </a:r>
            <a:r>
              <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市</a:t>
            </a:r>
            <a:r>
              <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國土計畫之鄉村地區整體</a:t>
            </a: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規劃</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流程</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325" y="2847975"/>
            <a:ext cx="9721850" cy="1010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367373" y="1170162"/>
            <a:ext cx="5041435" cy="1728392"/>
          </a:xfrm>
          <a:prstGeom prst="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lIns="182790" tIns="91389" rIns="182790" bIns="91389" anchor="ctr"/>
          <a:lstStyle/>
          <a:p>
            <a:pPr algn="ctr" eaLnBrk="1" hangingPunct="1">
              <a:defRPr/>
            </a:pPr>
            <a:r>
              <a:rPr kumimoji="0" lang="zh-TW" altLang="en-US" sz="4800" b="1" dirty="0">
                <a:solidFill>
                  <a:schemeClr val="tx1"/>
                </a:solidFill>
                <a:latin typeface="微軟正黑體" panose="020B0604030504040204" pitchFamily="34" charset="-120"/>
                <a:ea typeface="微軟正黑體" panose="020B0604030504040204" pitchFamily="34" charset="-120"/>
                <a:cs typeface="Heiti TC Light" charset="-120"/>
              </a:rPr>
              <a:t>鄉村空間</a:t>
            </a:r>
          </a:p>
          <a:p>
            <a:pPr algn="ctr" eaLnBrk="1" hangingPunct="1">
              <a:defRPr/>
            </a:pPr>
            <a:r>
              <a:rPr kumimoji="0" lang="zh-TW" altLang="en-US" sz="4800" b="1" dirty="0">
                <a:solidFill>
                  <a:schemeClr val="tx1"/>
                </a:solidFill>
                <a:latin typeface="微軟正黑體" panose="020B0604030504040204" pitchFamily="34" charset="-120"/>
                <a:ea typeface="微軟正黑體" panose="020B0604030504040204" pitchFamily="34" charset="-120"/>
                <a:cs typeface="Heiti TC Light" charset="-120"/>
              </a:rPr>
              <a:t>整體規劃</a:t>
            </a:r>
            <a:endParaRPr lang="zh-TW" altLang="en-US" sz="4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Heiti TC Light" charset="-120"/>
            </a:endParaRPr>
          </a:p>
        </p:txBody>
      </p:sp>
      <p:sp>
        <p:nvSpPr>
          <p:cNvPr id="6" name="向下箭號 5"/>
          <p:cNvSpPr/>
          <p:nvPr/>
        </p:nvSpPr>
        <p:spPr>
          <a:xfrm>
            <a:off x="3678238" y="2847975"/>
            <a:ext cx="1150937" cy="87471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82790" tIns="91389" rIns="182790" bIns="91389" anchor="ctr"/>
          <a:lstStyle/>
          <a:p>
            <a:pPr algn="ctr" eaLnBrk="1" hangingPunct="1">
              <a:defRPr/>
            </a:pP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094038" y="4562475"/>
            <a:ext cx="2297112" cy="1738313"/>
          </a:xfrm>
          <a:prstGeom prst="rect">
            <a:avLst/>
          </a:prstGeom>
          <a:solidFill>
            <a:srgbClr val="9BBB59"/>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農村</a:t>
            </a:r>
          </a:p>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再生</a:t>
            </a:r>
          </a:p>
        </p:txBody>
      </p:sp>
      <p:sp>
        <p:nvSpPr>
          <p:cNvPr id="8" name="矩形 7"/>
          <p:cNvSpPr/>
          <p:nvPr/>
        </p:nvSpPr>
        <p:spPr>
          <a:xfrm>
            <a:off x="638175" y="4562475"/>
            <a:ext cx="2328863" cy="1717675"/>
          </a:xfrm>
          <a:prstGeom prst="rect">
            <a:avLst/>
          </a:prstGeom>
          <a:solidFill>
            <a:srgbClr val="4F81BD"/>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鄉村區</a:t>
            </a:r>
          </a:p>
        </p:txBody>
      </p:sp>
      <p:sp>
        <p:nvSpPr>
          <p:cNvPr id="9" name="矩形 8"/>
          <p:cNvSpPr/>
          <p:nvPr/>
        </p:nvSpPr>
        <p:spPr>
          <a:xfrm>
            <a:off x="5599113" y="4562475"/>
            <a:ext cx="2970212" cy="1647825"/>
          </a:xfrm>
          <a:prstGeom prst="rect">
            <a:avLst/>
          </a:prstGeom>
          <a:solidFill>
            <a:srgbClr val="009051"/>
          </a:solidFill>
          <a:ln w="25400" cap="flat" cmpd="sng" algn="ctr">
            <a:solidFill>
              <a:srgbClr val="009051"/>
            </a:solid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sz="4800" b="1" kern="0" dirty="0">
                <a:solidFill>
                  <a:prstClr val="white"/>
                </a:solidFill>
                <a:latin typeface="微軟正黑體" panose="020B0604030504040204" pitchFamily="34" charset="-120"/>
                <a:ea typeface="微軟正黑體" panose="020B0604030504040204" pitchFamily="34" charset="-120"/>
              </a:rPr>
              <a:t>產業</a:t>
            </a:r>
          </a:p>
        </p:txBody>
      </p:sp>
      <p:sp>
        <p:nvSpPr>
          <p:cNvPr id="10" name="矩形 9"/>
          <p:cNvSpPr/>
          <p:nvPr/>
        </p:nvSpPr>
        <p:spPr>
          <a:xfrm>
            <a:off x="935038" y="7550150"/>
            <a:ext cx="4048125" cy="939800"/>
          </a:xfrm>
          <a:prstGeom prst="rect">
            <a:avLst/>
          </a:prstGeom>
          <a:solidFill>
            <a:srgbClr val="3BFF94"/>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住商需求</a:t>
            </a:r>
          </a:p>
        </p:txBody>
      </p:sp>
      <p:sp>
        <p:nvSpPr>
          <p:cNvPr id="11" name="矩形 10"/>
          <p:cNvSpPr/>
          <p:nvPr/>
        </p:nvSpPr>
        <p:spPr>
          <a:xfrm>
            <a:off x="935038" y="6483350"/>
            <a:ext cx="4048125" cy="863600"/>
          </a:xfrm>
          <a:prstGeom prst="rect">
            <a:avLst/>
          </a:prstGeom>
          <a:solidFill>
            <a:srgbClr val="FFC000"/>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農舍集中</a:t>
            </a:r>
          </a:p>
        </p:txBody>
      </p:sp>
      <p:sp>
        <p:nvSpPr>
          <p:cNvPr id="12" name="矩形 11"/>
          <p:cNvSpPr/>
          <p:nvPr/>
        </p:nvSpPr>
        <p:spPr>
          <a:xfrm>
            <a:off x="935038" y="8642350"/>
            <a:ext cx="4033837" cy="1009650"/>
          </a:xfrm>
          <a:prstGeom prst="rect">
            <a:avLst/>
          </a:prstGeom>
          <a:solidFill>
            <a:srgbClr val="FFFFCC"/>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農業設施需求</a:t>
            </a:r>
          </a:p>
        </p:txBody>
      </p:sp>
      <p:sp>
        <p:nvSpPr>
          <p:cNvPr id="13" name="矩形 12"/>
          <p:cNvSpPr/>
          <p:nvPr/>
        </p:nvSpPr>
        <p:spPr>
          <a:xfrm>
            <a:off x="935038" y="9794875"/>
            <a:ext cx="4033837" cy="1889125"/>
          </a:xfrm>
          <a:prstGeom prst="rect">
            <a:avLst/>
          </a:prstGeom>
          <a:solidFill>
            <a:srgbClr val="E5FFE5"/>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公共設施需求</a:t>
            </a:r>
            <a:endParaRPr kumimoji="0" lang="en-US" altLang="zh-TW" b="1" kern="0" dirty="0">
              <a:latin typeface="微軟正黑體" panose="020B0604030504040204" pitchFamily="34" charset="-120"/>
              <a:ea typeface="微軟正黑體" panose="020B0604030504040204" pitchFamily="34" charset="-120"/>
            </a:endParaRPr>
          </a:p>
          <a:p>
            <a:pPr algn="ctr" eaLnBrk="1" fontAlgn="auto" hangingPunct="1">
              <a:lnSpc>
                <a:spcPts val="4000"/>
              </a:lnSpc>
              <a:spcBef>
                <a:spcPts val="0"/>
              </a:spcBef>
              <a:spcAft>
                <a:spcPts val="0"/>
              </a:spcAft>
              <a:defRPr/>
            </a:pPr>
            <a:r>
              <a:rPr kumimoji="0" lang="zh-TW" altLang="en-US" sz="3200" b="1" kern="0" dirty="0">
                <a:solidFill>
                  <a:srgbClr val="FF0000"/>
                </a:solidFill>
                <a:latin typeface="微軟正黑體" panose="020B0604030504040204" pitchFamily="34" charset="-120"/>
                <a:ea typeface="微軟正黑體" panose="020B0604030504040204" pitchFamily="34" charset="-120"/>
              </a:rPr>
              <a:t>如長照、汙水處理、機關學校等</a:t>
            </a:r>
          </a:p>
        </p:txBody>
      </p:sp>
      <p:sp>
        <p:nvSpPr>
          <p:cNvPr id="14" name="矩形 13"/>
          <p:cNvSpPr/>
          <p:nvPr/>
        </p:nvSpPr>
        <p:spPr>
          <a:xfrm>
            <a:off x="949325" y="11799888"/>
            <a:ext cx="4033838" cy="1154112"/>
          </a:xfrm>
          <a:prstGeom prst="rect">
            <a:avLst/>
          </a:prstGeom>
          <a:solidFill>
            <a:srgbClr val="FFFFCC"/>
          </a:solidFill>
          <a:ln w="25400" cap="flat" cmpd="sng" algn="ctr">
            <a:noFill/>
            <a:prstDash val="solid"/>
          </a:ln>
          <a:effectLst/>
        </p:spPr>
        <p:txBody>
          <a:bodyPr lIns="182790" tIns="91389" rIns="182790" bIns="91389" anchor="ctr"/>
          <a:lstStyle/>
          <a:p>
            <a:pPr algn="ctr" eaLnBrk="1" fontAlgn="auto" hangingPunct="1">
              <a:lnSpc>
                <a:spcPts val="6001"/>
              </a:lnSpc>
              <a:spcBef>
                <a:spcPts val="0"/>
              </a:spcBef>
              <a:spcAft>
                <a:spcPts val="0"/>
              </a:spcAft>
              <a:defRPr/>
            </a:pPr>
            <a:r>
              <a:rPr kumimoji="0" lang="zh-TW" altLang="en-US" b="1" kern="0" dirty="0">
                <a:latin typeface="微軟正黑體" panose="020B0604030504040204" pitchFamily="34" charset="-120"/>
                <a:ea typeface="微軟正黑體" panose="020B0604030504040204" pitchFamily="34" charset="-120"/>
              </a:rPr>
              <a:t>網路及資訊建設</a:t>
            </a:r>
          </a:p>
        </p:txBody>
      </p:sp>
      <p:sp>
        <p:nvSpPr>
          <p:cNvPr id="15" name="向下箭號 14"/>
          <p:cNvSpPr/>
          <p:nvPr/>
        </p:nvSpPr>
        <p:spPr>
          <a:xfrm>
            <a:off x="2630488" y="7346950"/>
            <a:ext cx="920750" cy="488950"/>
          </a:xfrm>
          <a:prstGeom prst="downArrow">
            <a:avLst/>
          </a:prstGeom>
          <a:solidFill>
            <a:srgbClr val="C00000"/>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lIns="182790" tIns="91389" rIns="182790" bIns="91389" anchor="ctr"/>
          <a:lstStyle/>
          <a:p>
            <a:pPr algn="ctr" eaLnBrk="1" hangingPunct="1">
              <a:defRPr/>
            </a:pPr>
            <a:endParaRPr lang="zh-TW" altLang="en-US" dirty="0">
              <a:solidFill>
                <a:srgbClr val="002060"/>
              </a:solidFill>
              <a:latin typeface="微軟正黑體" panose="020B0604030504040204" pitchFamily="34" charset="-120"/>
              <a:ea typeface="微軟正黑體" panose="020B0604030504040204" pitchFamily="34" charset="-120"/>
              <a:cs typeface="Arial Unicode MS" pitchFamily="34" charset="-120"/>
            </a:endParaRPr>
          </a:p>
        </p:txBody>
      </p:sp>
      <p:sp>
        <p:nvSpPr>
          <p:cNvPr id="89104" name="Rectangle 44"/>
          <p:cNvSpPr>
            <a:spLocks noChangeArrowheads="1"/>
          </p:cNvSpPr>
          <p:nvPr/>
        </p:nvSpPr>
        <p:spPr bwMode="auto">
          <a:xfrm>
            <a:off x="638175" y="6340475"/>
            <a:ext cx="4697413" cy="230187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182790" tIns="91389" rIns="182790" bIns="9138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latin typeface="微軟正黑體" pitchFamily="34" charset="-120"/>
              <a:ea typeface="微軟正黑體" pitchFamily="34" charset="-120"/>
            </a:endParaRPr>
          </a:p>
        </p:txBody>
      </p:sp>
      <p:sp>
        <p:nvSpPr>
          <p:cNvPr id="89105" name="Rectangle 41"/>
          <p:cNvSpPr>
            <a:spLocks noChangeArrowheads="1"/>
          </p:cNvSpPr>
          <p:nvPr/>
        </p:nvSpPr>
        <p:spPr bwMode="auto">
          <a:xfrm>
            <a:off x="474663" y="4273550"/>
            <a:ext cx="5070475" cy="87074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182790" tIns="91389" rIns="182790" bIns="9138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latin typeface="微軟正黑體" pitchFamily="34" charset="-120"/>
              <a:ea typeface="微軟正黑體" pitchFamily="34" charset="-120"/>
            </a:endParaRPr>
          </a:p>
        </p:txBody>
      </p:sp>
      <p:sp>
        <p:nvSpPr>
          <p:cNvPr id="25" name="矩形 24"/>
          <p:cNvSpPr/>
          <p:nvPr/>
        </p:nvSpPr>
        <p:spPr>
          <a:xfrm>
            <a:off x="5588000" y="9818688"/>
            <a:ext cx="2981325" cy="1449387"/>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大糧倉計畫</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區域加工中心</a:t>
            </a:r>
          </a:p>
        </p:txBody>
      </p:sp>
      <p:sp>
        <p:nvSpPr>
          <p:cNvPr id="26" name="矩形 25"/>
          <p:cNvSpPr/>
          <p:nvPr/>
        </p:nvSpPr>
        <p:spPr>
          <a:xfrm>
            <a:off x="5589588" y="8145463"/>
            <a:ext cx="2979737" cy="1576387"/>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農產業專區</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農業中衛體系</a:t>
            </a:r>
          </a:p>
        </p:txBody>
      </p:sp>
      <p:sp>
        <p:nvSpPr>
          <p:cNvPr id="27" name="矩形 26"/>
          <p:cNvSpPr/>
          <p:nvPr/>
        </p:nvSpPr>
        <p:spPr>
          <a:xfrm>
            <a:off x="5599113" y="11366500"/>
            <a:ext cx="2970212" cy="1587500"/>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專業農民培育</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生產設施投入</a:t>
            </a:r>
          </a:p>
        </p:txBody>
      </p:sp>
      <p:sp>
        <p:nvSpPr>
          <p:cNvPr id="28" name="矩形 27"/>
          <p:cNvSpPr/>
          <p:nvPr/>
        </p:nvSpPr>
        <p:spPr>
          <a:xfrm>
            <a:off x="5599113" y="6300788"/>
            <a:ext cx="2970212" cy="1746250"/>
          </a:xfrm>
          <a:prstGeom prst="rect">
            <a:avLst/>
          </a:prstGeom>
          <a:solidFill>
            <a:srgbClr val="CC3300"/>
          </a:solidFill>
          <a:ln w="25400" cap="flat" cmpd="sng" algn="ctr">
            <a:noFill/>
            <a:prstDash val="solid"/>
          </a:ln>
          <a:effectLst/>
        </p:spPr>
        <p:txBody>
          <a:bodyPr lIns="182790" tIns="91389" rIns="182790" bIns="91389" anchor="ctr"/>
          <a:lstStyle/>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養殖專區</a:t>
            </a:r>
            <a:endParaRPr kumimoji="0" lang="en-US" altLang="zh-TW" sz="3200" b="1" kern="0" dirty="0">
              <a:solidFill>
                <a:prstClr val="white"/>
              </a:solidFill>
              <a:latin typeface="微軟正黑體" panose="020B0604030504040204" pitchFamily="34" charset="-120"/>
              <a:ea typeface="微軟正黑體" panose="020B0604030504040204" pitchFamily="34" charset="-120"/>
            </a:endParaRPr>
          </a:p>
          <a:p>
            <a:pPr marL="171359" indent="-60296" algn="just" eaLnBrk="1" fontAlgn="auto" hangingPunct="1">
              <a:lnSpc>
                <a:spcPts val="4600"/>
              </a:lnSpc>
              <a:spcBef>
                <a:spcPts val="0"/>
              </a:spcBef>
              <a:spcAft>
                <a:spcPts val="0"/>
              </a:spcAft>
              <a:defRPr/>
            </a:pPr>
            <a:r>
              <a:rPr kumimoji="0" lang="zh-TW" altLang="en-US" sz="3200" b="1" kern="0" dirty="0">
                <a:solidFill>
                  <a:prstClr val="white"/>
                </a:solidFill>
                <a:latin typeface="微軟正黑體" panose="020B0604030504040204" pitchFamily="34" charset="-120"/>
                <a:ea typeface="微軟正黑體" panose="020B0604030504040204" pitchFamily="34" charset="-120"/>
              </a:rPr>
              <a:t>集團產區整合</a:t>
            </a:r>
          </a:p>
        </p:txBody>
      </p:sp>
      <p:graphicFrame>
        <p:nvGraphicFramePr>
          <p:cNvPr id="3" name="資料庫圖表 2"/>
          <p:cNvGraphicFramePr/>
          <p:nvPr/>
        </p:nvGraphicFramePr>
        <p:xfrm>
          <a:off x="6696891" y="-918070"/>
          <a:ext cx="11379239" cy="579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9111" name="直線接點 30"/>
          <p:cNvCxnSpPr>
            <a:cxnSpLocks noChangeShapeType="1"/>
            <a:endCxn id="8" idx="0"/>
          </p:cNvCxnSpPr>
          <p:nvPr/>
        </p:nvCxnSpPr>
        <p:spPr bwMode="auto">
          <a:xfrm>
            <a:off x="1801813" y="3736975"/>
            <a:ext cx="0" cy="825500"/>
          </a:xfrm>
          <a:prstGeom prst="line">
            <a:avLst/>
          </a:prstGeom>
          <a:noFill/>
          <a:ln w="5715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89112" name="直線接點 34"/>
          <p:cNvCxnSpPr>
            <a:cxnSpLocks noChangeShapeType="1"/>
          </p:cNvCxnSpPr>
          <p:nvPr/>
        </p:nvCxnSpPr>
        <p:spPr bwMode="auto">
          <a:xfrm>
            <a:off x="1746250" y="3736975"/>
            <a:ext cx="5238750" cy="0"/>
          </a:xfrm>
          <a:prstGeom prst="line">
            <a:avLst/>
          </a:prstGeom>
          <a:noFill/>
          <a:ln w="57150">
            <a:solidFill>
              <a:srgbClr val="002060"/>
            </a:solidFill>
            <a:miter lim="800000"/>
            <a:headEnd/>
            <a:tailEnd/>
          </a:ln>
          <a:extLst>
            <a:ext uri="{909E8E84-426E-40DD-AFC4-6F175D3DCCD1}">
              <a14:hiddenFill xmlns:a14="http://schemas.microsoft.com/office/drawing/2010/main">
                <a:noFill/>
              </a14:hiddenFill>
            </a:ext>
          </a:extLst>
        </p:spPr>
      </p:cxnSp>
      <p:cxnSp>
        <p:nvCxnSpPr>
          <p:cNvPr id="89113" name="直線接點 36"/>
          <p:cNvCxnSpPr>
            <a:cxnSpLocks noChangeShapeType="1"/>
          </p:cNvCxnSpPr>
          <p:nvPr/>
        </p:nvCxnSpPr>
        <p:spPr bwMode="auto">
          <a:xfrm>
            <a:off x="4241800" y="3736975"/>
            <a:ext cx="0" cy="825500"/>
          </a:xfrm>
          <a:prstGeom prst="line">
            <a:avLst/>
          </a:prstGeom>
          <a:noFill/>
          <a:ln w="57150">
            <a:solidFill>
              <a:srgbClr val="002060"/>
            </a:solidFill>
            <a:miter lim="800000"/>
            <a:headEnd/>
            <a:tailEnd type="triangle" w="med" len="med"/>
          </a:ln>
          <a:extLst>
            <a:ext uri="{909E8E84-426E-40DD-AFC4-6F175D3DCCD1}">
              <a14:hiddenFill xmlns:a14="http://schemas.microsoft.com/office/drawing/2010/main">
                <a:noFill/>
              </a14:hiddenFill>
            </a:ext>
          </a:extLst>
        </p:spPr>
      </p:cxnSp>
      <p:cxnSp>
        <p:nvCxnSpPr>
          <p:cNvPr id="89114" name="直線接點 37"/>
          <p:cNvCxnSpPr>
            <a:cxnSpLocks noChangeShapeType="1"/>
          </p:cNvCxnSpPr>
          <p:nvPr/>
        </p:nvCxnSpPr>
        <p:spPr bwMode="auto">
          <a:xfrm>
            <a:off x="6985000" y="3722688"/>
            <a:ext cx="0" cy="823912"/>
          </a:xfrm>
          <a:prstGeom prst="line">
            <a:avLst/>
          </a:prstGeom>
          <a:noFill/>
          <a:ln w="57150">
            <a:solidFill>
              <a:srgbClr val="002060"/>
            </a:solidFill>
            <a:miter lim="800000"/>
            <a:headEnd/>
            <a:tailEnd type="triangle" w="med" len="med"/>
          </a:ln>
          <a:extLst>
            <a:ext uri="{909E8E84-426E-40DD-AFC4-6F175D3DCCD1}">
              <a14:hiddenFill xmlns:a14="http://schemas.microsoft.com/office/drawing/2010/main">
                <a:noFill/>
              </a14:hiddenFill>
            </a:ext>
          </a:extLst>
        </p:spPr>
      </p:cxnSp>
      <p:sp>
        <p:nvSpPr>
          <p:cNvPr id="89115" name="投影片編號版面配置區 1"/>
          <p:cNvSpPr>
            <a:spLocks noGrp="1"/>
          </p:cNvSpPr>
          <p:nvPr>
            <p:ph type="sldNum" sz="quarter" idx="12"/>
          </p:nvPr>
        </p:nvSpPr>
        <p:spPr>
          <a:xfrm>
            <a:off x="12746038" y="12960350"/>
            <a:ext cx="5329237"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5A0F59BF-AC89-45EC-9474-7C04608DA204}" type="slidenum">
              <a:rPr lang="en-US" altLang="zh-TW" sz="3200"/>
              <a:pPr>
                <a:spcBef>
                  <a:spcPct val="0"/>
                </a:spcBef>
                <a:buFontTx/>
                <a:buNone/>
              </a:pPr>
              <a:t>58</a:t>
            </a:fld>
            <a:endParaRPr lang="en-US" altLang="zh-TW" sz="32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a:xfrm>
            <a:off x="10729913" y="2725738"/>
            <a:ext cx="1728787" cy="45656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grpSp>
        <p:nvGrpSpPr>
          <p:cNvPr id="95235" name="群組 78"/>
          <p:cNvGrpSpPr>
            <a:grpSpLocks/>
          </p:cNvGrpSpPr>
          <p:nvPr/>
        </p:nvGrpSpPr>
        <p:grpSpPr bwMode="auto">
          <a:xfrm>
            <a:off x="10298113" y="8731250"/>
            <a:ext cx="6626225" cy="3343275"/>
            <a:chOff x="5148064" y="3738518"/>
            <a:chExt cx="3312368" cy="1671662"/>
          </a:xfrm>
        </p:grpSpPr>
        <p:sp>
          <p:nvSpPr>
            <p:cNvPr id="3" name="矩形 2"/>
            <p:cNvSpPr/>
            <p:nvPr/>
          </p:nvSpPr>
          <p:spPr>
            <a:xfrm>
              <a:off x="5148064" y="3738518"/>
              <a:ext cx="3312368" cy="16716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5" name="文字方塊 12"/>
            <p:cNvSpPr txBox="1">
              <a:spLocks noChangeArrowheads="1"/>
            </p:cNvSpPr>
            <p:nvPr/>
          </p:nvSpPr>
          <p:spPr bwMode="auto">
            <a:xfrm>
              <a:off x="6898104" y="5106670"/>
              <a:ext cx="1490320" cy="29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3200" b="1">
                  <a:ea typeface="微軟正黑體" pitchFamily="34" charset="-120"/>
                </a:rPr>
                <a:t>農業發展地區</a:t>
              </a:r>
            </a:p>
          </p:txBody>
        </p:sp>
        <p:sp>
          <p:nvSpPr>
            <p:cNvPr id="7" name="橢圓 6"/>
            <p:cNvSpPr/>
            <p:nvPr/>
          </p:nvSpPr>
          <p:spPr>
            <a:xfrm>
              <a:off x="5844820" y="4260813"/>
              <a:ext cx="1297489" cy="858057"/>
            </a:xfrm>
            <a:prstGeom prst="ellipse">
              <a:avLst/>
            </a:prstGeom>
            <a:pattFill prst="lgGrid">
              <a:fgClr>
                <a:schemeClr val="accent1"/>
              </a:fgClr>
              <a:bgClr>
                <a:srgbClr val="FFC000"/>
              </a:bgClr>
            </a:patt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 name="梯形 8"/>
            <p:cNvSpPr/>
            <p:nvPr/>
          </p:nvSpPr>
          <p:spPr bwMode="auto">
            <a:xfrm>
              <a:off x="6084479" y="4386227"/>
              <a:ext cx="778494" cy="521502"/>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8" name="文字方塊 13"/>
            <p:cNvSpPr txBox="1">
              <a:spLocks noChangeArrowheads="1"/>
            </p:cNvSpPr>
            <p:nvPr/>
          </p:nvSpPr>
          <p:spPr bwMode="auto">
            <a:xfrm>
              <a:off x="6187902" y="4367426"/>
              <a:ext cx="616346" cy="4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0"/>
                </a:spcBef>
                <a:buFontTx/>
                <a:buNone/>
              </a:pPr>
              <a:r>
                <a:rPr lang="zh-TW" altLang="en-US" sz="3600">
                  <a:ea typeface="微軟正黑體" pitchFamily="34" charset="-120"/>
                </a:rPr>
                <a:t>農</a:t>
              </a:r>
              <a:r>
                <a:rPr lang="en-US" altLang="zh-TW" sz="3600">
                  <a:ea typeface="微軟正黑體" pitchFamily="34" charset="-120"/>
                </a:rPr>
                <a:t>4</a:t>
              </a:r>
            </a:p>
            <a:p>
              <a:pPr algn="ctr" eaLnBrk="1" hangingPunct="1">
                <a:spcBef>
                  <a:spcPct val="0"/>
                </a:spcBef>
                <a:buFontTx/>
                <a:buNone/>
              </a:pPr>
              <a:r>
                <a:rPr lang="en-US" altLang="zh-TW" sz="2000">
                  <a:ea typeface="微軟正黑體" pitchFamily="34" charset="-120"/>
                </a:rPr>
                <a:t>(</a:t>
              </a:r>
              <a:r>
                <a:rPr lang="zh-TW" altLang="en-US" sz="2000">
                  <a:ea typeface="微軟正黑體" pitchFamily="34" charset="-120"/>
                </a:rPr>
                <a:t>鄉村區</a:t>
              </a:r>
              <a:r>
                <a:rPr lang="en-US" altLang="zh-TW" sz="2000">
                  <a:ea typeface="微軟正黑體" pitchFamily="34" charset="-120"/>
                </a:rPr>
                <a:t>)</a:t>
              </a:r>
              <a:endParaRPr lang="zh-TW" altLang="en-US" sz="2000">
                <a:ea typeface="微軟正黑體" pitchFamily="34" charset="-120"/>
              </a:endParaRPr>
            </a:p>
          </p:txBody>
        </p:sp>
        <p:sp>
          <p:nvSpPr>
            <p:cNvPr id="12" name="橢圓 11"/>
            <p:cNvSpPr/>
            <p:nvPr/>
          </p:nvSpPr>
          <p:spPr>
            <a:xfrm>
              <a:off x="7092315" y="3895683"/>
              <a:ext cx="55550"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p:cNvSpPr/>
            <p:nvPr/>
          </p:nvSpPr>
          <p:spPr>
            <a:xfrm>
              <a:off x="7884299" y="3954421"/>
              <a:ext cx="55550"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橢圓 13"/>
            <p:cNvSpPr/>
            <p:nvPr/>
          </p:nvSpPr>
          <p:spPr>
            <a:xfrm>
              <a:off x="5724197" y="4183819"/>
              <a:ext cx="55550"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橢圓 16"/>
            <p:cNvSpPr/>
            <p:nvPr/>
          </p:nvSpPr>
          <p:spPr>
            <a:xfrm>
              <a:off x="5540088" y="5148239"/>
              <a:ext cx="55550" cy="5794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橢圓 17"/>
            <p:cNvSpPr/>
            <p:nvPr/>
          </p:nvSpPr>
          <p:spPr>
            <a:xfrm>
              <a:off x="7740662" y="4831528"/>
              <a:ext cx="56344" cy="587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1" name="直線單箭頭接點 20"/>
            <p:cNvCxnSpPr/>
            <p:nvPr/>
          </p:nvCxnSpPr>
          <p:spPr>
            <a:xfrm flipH="1" flipV="1">
              <a:off x="6938362" y="4791046"/>
              <a:ext cx="800714" cy="72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flipH="1">
              <a:off x="6924871" y="4004428"/>
              <a:ext cx="972919" cy="6254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2" idx="3"/>
            </p:cNvCxnSpPr>
            <p:nvPr/>
          </p:nvCxnSpPr>
          <p:spPr>
            <a:xfrm flipH="1">
              <a:off x="6659024" y="3945690"/>
              <a:ext cx="441226" cy="742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4" idx="4"/>
            </p:cNvCxnSpPr>
            <p:nvPr/>
          </p:nvCxnSpPr>
          <p:spPr>
            <a:xfrm>
              <a:off x="5751972" y="4242557"/>
              <a:ext cx="261085" cy="3016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17" idx="7"/>
            </p:cNvCxnSpPr>
            <p:nvPr/>
          </p:nvCxnSpPr>
          <p:spPr>
            <a:xfrm flipV="1">
              <a:off x="5587703" y="4661663"/>
              <a:ext cx="474556" cy="4953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圓角矩形 27"/>
          <p:cNvSpPr/>
          <p:nvPr/>
        </p:nvSpPr>
        <p:spPr>
          <a:xfrm>
            <a:off x="647700" y="8618538"/>
            <a:ext cx="8497888" cy="37131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marL="684982" indent="-684982" algn="just" eaLnBrk="1" hangingPunct="1">
              <a:buFont typeface="Wingdings" panose="05000000000000000000" pitchFamily="2" charset="2"/>
              <a:buChar char="Ø"/>
              <a:defRPr/>
            </a:pPr>
            <a:r>
              <a:rPr lang="zh-TW" altLang="en-US" b="1" dirty="0">
                <a:solidFill>
                  <a:schemeClr val="tx1"/>
                </a:solidFill>
                <a:latin typeface="微軟正黑體" panose="020B0604030504040204" pitchFamily="34" charset="-120"/>
                <a:ea typeface="微軟正黑體" panose="020B0604030504040204" pitchFamily="34" charset="-120"/>
              </a:rPr>
              <a:t>於農業發展地區第四類</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鄉村區</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周邊，</a:t>
            </a:r>
            <a:r>
              <a:rPr lang="zh-TW" altLang="en-US" b="1" dirty="0">
                <a:solidFill>
                  <a:srgbClr val="FF0000"/>
                </a:solidFill>
                <a:latin typeface="微軟正黑體" panose="020B0604030504040204" pitchFamily="34" charset="-120"/>
                <a:ea typeface="微軟正黑體" panose="020B0604030504040204" pitchFamily="34" charset="-120"/>
              </a:rPr>
              <a:t>劃設鄉村地區整體規劃範圍</a:t>
            </a:r>
            <a:r>
              <a:rPr lang="zh-TW" altLang="en-US" b="1" dirty="0">
                <a:solidFill>
                  <a:schemeClr val="tx1"/>
                </a:solidFill>
                <a:latin typeface="微軟正黑體" panose="020B0604030504040204" pitchFamily="34" charset="-120"/>
                <a:ea typeface="微軟正黑體" panose="020B0604030504040204" pitchFamily="34" charset="-120"/>
              </a:rPr>
              <a:t>，集中設置居住、產業、運輸及公共設施，提升鄉居生活品質。</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grpSp>
        <p:nvGrpSpPr>
          <p:cNvPr id="95237" name="群組 79"/>
          <p:cNvGrpSpPr>
            <a:grpSpLocks/>
          </p:cNvGrpSpPr>
          <p:nvPr/>
        </p:nvGrpSpPr>
        <p:grpSpPr bwMode="auto">
          <a:xfrm>
            <a:off x="11450638" y="12187238"/>
            <a:ext cx="4824412" cy="582612"/>
            <a:chOff x="5940152" y="5466710"/>
            <a:chExt cx="2664296" cy="290607"/>
          </a:xfrm>
        </p:grpSpPr>
        <p:sp>
          <p:nvSpPr>
            <p:cNvPr id="29" name="橢圓 28"/>
            <p:cNvSpPr/>
            <p:nvPr/>
          </p:nvSpPr>
          <p:spPr>
            <a:xfrm>
              <a:off x="5940152" y="5538768"/>
              <a:ext cx="288435" cy="218549"/>
            </a:xfrm>
            <a:prstGeom prst="ellipse">
              <a:avLst/>
            </a:prstGeom>
            <a:pattFill prst="lgGrid">
              <a:fgClr>
                <a:schemeClr val="accent1"/>
              </a:fgClr>
              <a:bgClr>
                <a:srgbClr val="FFC000"/>
              </a:bgClr>
            </a:patt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3" name="文字方塊 4"/>
            <p:cNvSpPr txBox="1">
              <a:spLocks noChangeArrowheads="1"/>
            </p:cNvSpPr>
            <p:nvPr/>
          </p:nvSpPr>
          <p:spPr bwMode="auto">
            <a:xfrm>
              <a:off x="6228184" y="5466710"/>
              <a:ext cx="2376264" cy="26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latin typeface="微軟正黑體" pitchFamily="34" charset="-120"/>
                  <a:ea typeface="微軟正黑體" pitchFamily="34" charset="-120"/>
                </a:rPr>
                <a:t>鄉村地區整體規劃範圍</a:t>
              </a:r>
            </a:p>
          </p:txBody>
        </p:sp>
      </p:grpSp>
      <p:sp>
        <p:nvSpPr>
          <p:cNvPr id="48" name="圓角矩形 47"/>
          <p:cNvSpPr/>
          <p:nvPr/>
        </p:nvSpPr>
        <p:spPr>
          <a:xfrm>
            <a:off x="647700" y="2887663"/>
            <a:ext cx="8497888" cy="368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marL="684982" indent="-684982" algn="just" eaLnBrk="1" hangingPunct="1">
              <a:buFont typeface="Wingdings" panose="05000000000000000000" pitchFamily="2" charset="2"/>
              <a:buChar char="Ø"/>
              <a:defRPr/>
            </a:pPr>
            <a:r>
              <a:rPr lang="zh-TW" altLang="en-US" b="1" dirty="0">
                <a:solidFill>
                  <a:schemeClr val="tx1"/>
                </a:solidFill>
                <a:latin typeface="微軟正黑體" panose="020B0604030504040204" pitchFamily="34" charset="-120"/>
                <a:ea typeface="微軟正黑體" panose="020B0604030504040204" pitchFamily="34" charset="-120"/>
              </a:rPr>
              <a:t>鄉村地區以</a:t>
            </a:r>
            <a:r>
              <a:rPr lang="zh-TW" altLang="en-US" b="1" dirty="0">
                <a:solidFill>
                  <a:srgbClr val="FF0000"/>
                </a:solidFill>
                <a:latin typeface="微軟正黑體" panose="020B0604030504040204" pitchFamily="34" charset="-120"/>
                <a:ea typeface="微軟正黑體" panose="020B0604030504040204" pitchFamily="34" charset="-120"/>
              </a:rPr>
              <a:t>生活、生產、生態</a:t>
            </a:r>
            <a:r>
              <a:rPr lang="zh-TW" altLang="en-US" b="1" dirty="0">
                <a:solidFill>
                  <a:schemeClr val="tx1"/>
                </a:solidFill>
                <a:latin typeface="微軟正黑體" panose="020B0604030504040204" pitchFamily="34" charset="-120"/>
                <a:ea typeface="微軟正黑體" panose="020B0604030504040204" pitchFamily="34" charset="-120"/>
              </a:rPr>
              <a:t>之再生規劃理念出發，充實生活機能設施、營造鄉村生產經營環境等，並研擬</a:t>
            </a:r>
            <a:r>
              <a:rPr lang="zh-TW" altLang="en-US" b="1" dirty="0">
                <a:solidFill>
                  <a:srgbClr val="FF0000"/>
                </a:solidFill>
                <a:latin typeface="微軟正黑體" panose="020B0604030504040204" pitchFamily="34" charset="-120"/>
                <a:ea typeface="微軟正黑體" panose="020B0604030504040204" pitchFamily="34" charset="-120"/>
              </a:rPr>
              <a:t>居住、產業</a:t>
            </a:r>
            <a:r>
              <a:rPr lang="zh-TW" altLang="en-US" b="1" dirty="0">
                <a:solidFill>
                  <a:schemeClr val="tx1"/>
                </a:solidFill>
                <a:latin typeface="微軟正黑體" panose="020B0604030504040204" pitchFamily="34" charset="-120"/>
                <a:ea typeface="微軟正黑體" panose="020B0604030504040204" pitchFamily="34" charset="-120"/>
              </a:rPr>
              <a:t>等相關土地使用指導原則。</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49" name="矩形 48"/>
          <p:cNvSpPr/>
          <p:nvPr/>
        </p:nvSpPr>
        <p:spPr>
          <a:xfrm>
            <a:off x="12530138" y="2787650"/>
            <a:ext cx="2809875" cy="4565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0" name="矩形 49"/>
          <p:cNvSpPr/>
          <p:nvPr/>
        </p:nvSpPr>
        <p:spPr>
          <a:xfrm>
            <a:off x="15051088" y="2787650"/>
            <a:ext cx="2016125" cy="45656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1" name="矩形 50"/>
          <p:cNvSpPr/>
          <p:nvPr/>
        </p:nvSpPr>
        <p:spPr>
          <a:xfrm>
            <a:off x="16635413" y="2787650"/>
            <a:ext cx="844550" cy="45656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4" name="矩形 53"/>
          <p:cNvSpPr/>
          <p:nvPr/>
        </p:nvSpPr>
        <p:spPr>
          <a:xfrm>
            <a:off x="12773025" y="6388100"/>
            <a:ext cx="2133600" cy="677863"/>
          </a:xfrm>
          <a:prstGeom prst="rect">
            <a:avLst/>
          </a:prstGeom>
        </p:spPr>
        <p:style>
          <a:lnRef idx="2">
            <a:schemeClr val="accent1"/>
          </a:lnRef>
          <a:fillRef idx="1">
            <a:schemeClr val="lt1"/>
          </a:fillRef>
          <a:effectRef idx="0">
            <a:schemeClr val="accent1"/>
          </a:effectRef>
          <a:fontRef idx="minor">
            <a:schemeClr val="dk1"/>
          </a:fontRef>
        </p:style>
        <p:txBody>
          <a:bodyPr lIns="182668" tIns="91323" rIns="182668" bIns="91323" anchor="ctr"/>
          <a:lstStyle/>
          <a:p>
            <a:pPr algn="ctr" eaLnBrk="1" hangingPunct="1">
              <a:defRPr/>
            </a:pPr>
            <a:r>
              <a:rPr lang="zh-TW" altLang="en-US" sz="2200" b="1" dirty="0">
                <a:solidFill>
                  <a:schemeClr val="tx1"/>
                </a:solidFill>
                <a:latin typeface="微軟正黑體" panose="020B0604030504040204" pitchFamily="34" charset="-120"/>
                <a:ea typeface="微軟正黑體" panose="020B0604030504040204" pitchFamily="34" charset="-120"/>
              </a:rPr>
              <a:t>農業發展地區</a:t>
            </a:r>
          </a:p>
        </p:txBody>
      </p:sp>
      <p:sp>
        <p:nvSpPr>
          <p:cNvPr id="55" name="矩形 54"/>
          <p:cNvSpPr/>
          <p:nvPr/>
        </p:nvSpPr>
        <p:spPr>
          <a:xfrm>
            <a:off x="15195550" y="6388100"/>
            <a:ext cx="2160588" cy="677863"/>
          </a:xfrm>
          <a:prstGeom prst="rect">
            <a:avLst/>
          </a:prstGeom>
        </p:spPr>
        <p:style>
          <a:lnRef idx="2">
            <a:schemeClr val="accent1"/>
          </a:lnRef>
          <a:fillRef idx="1">
            <a:schemeClr val="lt1"/>
          </a:fillRef>
          <a:effectRef idx="0">
            <a:schemeClr val="accent1"/>
          </a:effectRef>
          <a:fontRef idx="minor">
            <a:schemeClr val="dk1"/>
          </a:fontRef>
        </p:style>
        <p:txBody>
          <a:bodyPr lIns="182668" tIns="91323" rIns="182668" bIns="91323" anchor="ctr"/>
          <a:lstStyle/>
          <a:p>
            <a:pPr algn="ctr" eaLnBrk="1" hangingPunct="1">
              <a:defRPr/>
            </a:pPr>
            <a:r>
              <a:rPr lang="zh-TW" altLang="en-US" sz="2200" b="1" dirty="0">
                <a:solidFill>
                  <a:schemeClr val="tx1"/>
                </a:solidFill>
                <a:latin typeface="微軟正黑體" panose="020B0604030504040204" pitchFamily="34" charset="-120"/>
                <a:ea typeface="微軟正黑體" panose="020B0604030504040204" pitchFamily="34" charset="-120"/>
              </a:rPr>
              <a:t>城鄉發展地區</a:t>
            </a:r>
          </a:p>
        </p:txBody>
      </p:sp>
      <p:sp>
        <p:nvSpPr>
          <p:cNvPr id="95244" name="文字方塊 55"/>
          <p:cNvSpPr txBox="1">
            <a:spLocks noChangeArrowheads="1"/>
          </p:cNvSpPr>
          <p:nvPr/>
        </p:nvSpPr>
        <p:spPr bwMode="auto">
          <a:xfrm>
            <a:off x="16635413" y="3411538"/>
            <a:ext cx="7207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68" tIns="91323" rIns="182668" bIns="91323">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latin typeface="微軟正黑體" pitchFamily="34" charset="-120"/>
                <a:ea typeface="微軟正黑體" pitchFamily="34" charset="-120"/>
              </a:rPr>
              <a:t>都市計畫區</a:t>
            </a:r>
          </a:p>
        </p:txBody>
      </p:sp>
      <p:sp>
        <p:nvSpPr>
          <p:cNvPr id="57" name="橢圓 56"/>
          <p:cNvSpPr/>
          <p:nvPr/>
        </p:nvSpPr>
        <p:spPr>
          <a:xfrm>
            <a:off x="11376025" y="3470275"/>
            <a:ext cx="217488" cy="17621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8" name="橢圓 57"/>
          <p:cNvSpPr/>
          <p:nvPr/>
        </p:nvSpPr>
        <p:spPr>
          <a:xfrm>
            <a:off x="11811000" y="6024563"/>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59" name="橢圓 58"/>
          <p:cNvSpPr/>
          <p:nvPr/>
        </p:nvSpPr>
        <p:spPr>
          <a:xfrm>
            <a:off x="14258925" y="3144838"/>
            <a:ext cx="215900" cy="1762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0" name="橢圓 59"/>
          <p:cNvSpPr/>
          <p:nvPr/>
        </p:nvSpPr>
        <p:spPr>
          <a:xfrm>
            <a:off x="11090275" y="4637088"/>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1" name="橢圓 60"/>
          <p:cNvSpPr/>
          <p:nvPr/>
        </p:nvSpPr>
        <p:spPr>
          <a:xfrm>
            <a:off x="13539788" y="4008438"/>
            <a:ext cx="215900" cy="1762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2" name="橢圓 61"/>
          <p:cNvSpPr/>
          <p:nvPr/>
        </p:nvSpPr>
        <p:spPr>
          <a:xfrm>
            <a:off x="14403388" y="4233863"/>
            <a:ext cx="215900" cy="17621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3" name="橢圓 62"/>
          <p:cNvSpPr/>
          <p:nvPr/>
        </p:nvSpPr>
        <p:spPr>
          <a:xfrm>
            <a:off x="12819063" y="4760913"/>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4" name="橢圓 63"/>
          <p:cNvSpPr/>
          <p:nvPr/>
        </p:nvSpPr>
        <p:spPr>
          <a:xfrm>
            <a:off x="13539788" y="5337175"/>
            <a:ext cx="215900" cy="17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5" name="橢圓 64"/>
          <p:cNvSpPr/>
          <p:nvPr/>
        </p:nvSpPr>
        <p:spPr>
          <a:xfrm>
            <a:off x="14257338" y="5908675"/>
            <a:ext cx="217487" cy="17621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69" name="橢圓 68"/>
          <p:cNvSpPr/>
          <p:nvPr/>
        </p:nvSpPr>
        <p:spPr>
          <a:xfrm>
            <a:off x="15124113" y="346551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0" name="橢圓 69"/>
          <p:cNvSpPr/>
          <p:nvPr/>
        </p:nvSpPr>
        <p:spPr>
          <a:xfrm>
            <a:off x="15124113" y="559276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1" name="橢圓 70"/>
          <p:cNvSpPr/>
          <p:nvPr/>
        </p:nvSpPr>
        <p:spPr>
          <a:xfrm>
            <a:off x="16132175" y="346551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2" name="橢圓 71"/>
          <p:cNvSpPr/>
          <p:nvPr/>
        </p:nvSpPr>
        <p:spPr>
          <a:xfrm>
            <a:off x="15411450" y="4729163"/>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73" name="橢圓 72"/>
          <p:cNvSpPr/>
          <p:nvPr/>
        </p:nvSpPr>
        <p:spPr>
          <a:xfrm>
            <a:off x="16132175" y="5913438"/>
            <a:ext cx="215900" cy="176212"/>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grpSp>
        <p:nvGrpSpPr>
          <p:cNvPr id="95259" name="群組 80"/>
          <p:cNvGrpSpPr>
            <a:grpSpLocks/>
          </p:cNvGrpSpPr>
          <p:nvPr/>
        </p:nvGrpSpPr>
        <p:grpSpPr bwMode="auto">
          <a:xfrm>
            <a:off x="14474825" y="7434263"/>
            <a:ext cx="3168650" cy="862012"/>
            <a:chOff x="5076056" y="3820516"/>
            <a:chExt cx="1584176" cy="430769"/>
          </a:xfrm>
        </p:grpSpPr>
        <p:sp>
          <p:nvSpPr>
            <p:cNvPr id="67" name="矩形 66"/>
            <p:cNvSpPr/>
            <p:nvPr/>
          </p:nvSpPr>
          <p:spPr>
            <a:xfrm>
              <a:off x="5076056" y="3820516"/>
              <a:ext cx="1502428" cy="430769"/>
            </a:xfrm>
            <a:prstGeom prst="rect">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6" name="橢圓 65"/>
            <p:cNvSpPr/>
            <p:nvPr/>
          </p:nvSpPr>
          <p:spPr>
            <a:xfrm>
              <a:off x="5148281" y="3892707"/>
              <a:ext cx="107940" cy="8805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69" name="文字方塊 67"/>
            <p:cNvSpPr txBox="1">
              <a:spLocks noChangeArrowheads="1"/>
            </p:cNvSpPr>
            <p:nvPr/>
          </p:nvSpPr>
          <p:spPr bwMode="auto">
            <a:xfrm>
              <a:off x="5220072" y="3820516"/>
              <a:ext cx="1440160" cy="1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000" b="1">
                  <a:latin typeface="微軟正黑體" pitchFamily="34" charset="-120"/>
                  <a:ea typeface="微軟正黑體" pitchFamily="34" charset="-120"/>
                </a:rPr>
                <a:t>農業發展型農村聚落</a:t>
              </a:r>
            </a:p>
          </p:txBody>
        </p:sp>
        <p:sp>
          <p:nvSpPr>
            <p:cNvPr id="74" name="橢圓 73"/>
            <p:cNvSpPr/>
            <p:nvPr/>
          </p:nvSpPr>
          <p:spPr>
            <a:xfrm>
              <a:off x="5148281" y="4076756"/>
              <a:ext cx="107940" cy="88851"/>
            </a:xfrm>
            <a:prstGeom prst="ellipse">
              <a:avLst/>
            </a:prstGeom>
            <a:solidFill>
              <a:schemeClr val="accent4">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71" name="文字方塊 74"/>
            <p:cNvSpPr txBox="1">
              <a:spLocks noChangeArrowheads="1"/>
            </p:cNvSpPr>
            <p:nvPr/>
          </p:nvSpPr>
          <p:spPr bwMode="auto">
            <a:xfrm>
              <a:off x="5220072" y="4005064"/>
              <a:ext cx="1440160" cy="1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000" b="1">
                  <a:latin typeface="微軟正黑體" pitchFamily="34" charset="-120"/>
                  <a:ea typeface="微軟正黑體" pitchFamily="34" charset="-120"/>
                </a:rPr>
                <a:t>工商發展型社區聚落</a:t>
              </a:r>
            </a:p>
          </p:txBody>
        </p:sp>
      </p:grpSp>
      <p:sp>
        <p:nvSpPr>
          <p:cNvPr id="77" name="矩形 76"/>
          <p:cNvSpPr/>
          <p:nvPr/>
        </p:nvSpPr>
        <p:spPr>
          <a:xfrm>
            <a:off x="10729913" y="2787650"/>
            <a:ext cx="5905500" cy="456565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95261" name="文字方塊 77"/>
          <p:cNvSpPr txBox="1">
            <a:spLocks noChangeArrowheads="1"/>
          </p:cNvSpPr>
          <p:nvPr/>
        </p:nvSpPr>
        <p:spPr bwMode="auto">
          <a:xfrm>
            <a:off x="10729913" y="2087563"/>
            <a:ext cx="5905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68" tIns="91323" rIns="182668" bIns="91323">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3600" b="1">
                <a:solidFill>
                  <a:srgbClr val="FF0000"/>
                </a:solidFill>
                <a:latin typeface="微軟正黑體" pitchFamily="34" charset="-120"/>
                <a:ea typeface="微軟正黑體" pitchFamily="34" charset="-120"/>
              </a:rPr>
              <a:t>鄉村地區整體規劃涵蓋區域</a:t>
            </a:r>
          </a:p>
        </p:txBody>
      </p:sp>
      <p:sp>
        <p:nvSpPr>
          <p:cNvPr id="82" name="向下箭號 81"/>
          <p:cNvSpPr/>
          <p:nvPr/>
        </p:nvSpPr>
        <p:spPr>
          <a:xfrm>
            <a:off x="13152438" y="7210425"/>
            <a:ext cx="1035050" cy="137636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95263" name="投影片編號版面配置區 5"/>
          <p:cNvSpPr>
            <a:spLocks noGrp="1"/>
          </p:cNvSpPr>
          <p:nvPr>
            <p:ph type="sldNum" sz="quarter" idx="12"/>
          </p:nvPr>
        </p:nvSpPr>
        <p:spPr>
          <a:xfrm>
            <a:off x="13808075" y="12898438"/>
            <a:ext cx="4268788" cy="73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4038">
              <a:spcBef>
                <a:spcPct val="20000"/>
              </a:spcBef>
              <a:buChar char="•"/>
              <a:defRPr kumimoji="1" sz="6400">
                <a:solidFill>
                  <a:schemeClr val="tx1"/>
                </a:solidFill>
                <a:latin typeface="Arial" pitchFamily="34" charset="0"/>
                <a:ea typeface="新細明體" pitchFamily="18" charset="-120"/>
              </a:defRPr>
            </a:lvl1pPr>
            <a:lvl2pPr marL="1482725" indent="-569913" defTabSz="1824038">
              <a:spcBef>
                <a:spcPct val="20000"/>
              </a:spcBef>
              <a:buChar char="–"/>
              <a:defRPr kumimoji="1" sz="5600">
                <a:solidFill>
                  <a:schemeClr val="tx1"/>
                </a:solidFill>
                <a:latin typeface="Arial" pitchFamily="34" charset="0"/>
                <a:ea typeface="新細明體" pitchFamily="18" charset="-120"/>
              </a:defRPr>
            </a:lvl2pPr>
            <a:lvl3pPr marL="2282825" indent="-455613" defTabSz="1824038">
              <a:spcBef>
                <a:spcPct val="20000"/>
              </a:spcBef>
              <a:buChar char="•"/>
              <a:defRPr kumimoji="1" sz="4800">
                <a:solidFill>
                  <a:schemeClr val="tx1"/>
                </a:solidFill>
                <a:latin typeface="Arial" pitchFamily="34" charset="0"/>
                <a:ea typeface="新細明體" pitchFamily="18" charset="-120"/>
              </a:defRPr>
            </a:lvl3pPr>
            <a:lvl4pPr marL="3195638" indent="-455613" defTabSz="1824038">
              <a:spcBef>
                <a:spcPct val="20000"/>
              </a:spcBef>
              <a:buChar char="–"/>
              <a:defRPr kumimoji="1" sz="4000">
                <a:solidFill>
                  <a:schemeClr val="tx1"/>
                </a:solidFill>
                <a:latin typeface="Arial" pitchFamily="34" charset="0"/>
                <a:ea typeface="新細明體" pitchFamily="18" charset="-120"/>
              </a:defRPr>
            </a:lvl4pPr>
            <a:lvl5pPr marL="4108450" indent="-455613" defTabSz="1824038">
              <a:spcBef>
                <a:spcPct val="20000"/>
              </a:spcBef>
              <a:buChar char="»"/>
              <a:defRPr kumimoji="1" sz="4000">
                <a:solidFill>
                  <a:schemeClr val="tx1"/>
                </a:solidFill>
                <a:latin typeface="Arial" pitchFamily="34" charset="0"/>
                <a:ea typeface="新細明體" pitchFamily="18" charset="-120"/>
              </a:defRPr>
            </a:lvl5pPr>
            <a:lvl6pPr marL="45656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CF1E5B4-54F4-440E-9965-51826236BCC3}" type="slidenum">
              <a:rPr lang="en-US" altLang="zh-TW" sz="3200"/>
              <a:pPr>
                <a:spcBef>
                  <a:spcPct val="0"/>
                </a:spcBef>
                <a:buFontTx/>
                <a:buNone/>
              </a:pPr>
              <a:t>59</a:t>
            </a:fld>
            <a:endParaRPr lang="en-US" altLang="zh-TW" sz="3200"/>
          </a:p>
        </p:txBody>
      </p:sp>
      <p:sp>
        <p:nvSpPr>
          <p:cNvPr id="76" name="矩形 75"/>
          <p:cNvSpPr/>
          <p:nvPr/>
        </p:nvSpPr>
        <p:spPr>
          <a:xfrm>
            <a:off x="9885363" y="2725738"/>
            <a:ext cx="844550" cy="456565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668" tIns="91323" rIns="182668" bIns="91323" anchor="ctr"/>
          <a:lstStyle/>
          <a:p>
            <a:pPr algn="ctr" eaLnBrk="1" hangingPunct="1">
              <a:defRPr/>
            </a:pPr>
            <a:endParaRPr lang="zh-TW" altLang="en-US"/>
          </a:p>
        </p:txBody>
      </p:sp>
      <p:sp>
        <p:nvSpPr>
          <p:cNvPr id="95265" name="文字方塊 55"/>
          <p:cNvSpPr txBox="1">
            <a:spLocks noChangeArrowheads="1"/>
          </p:cNvSpPr>
          <p:nvPr/>
        </p:nvSpPr>
        <p:spPr bwMode="auto">
          <a:xfrm>
            <a:off x="9864725" y="3402013"/>
            <a:ext cx="72072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68" tIns="91323" rIns="182668" bIns="91323">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r>
              <a:rPr lang="zh-TW" altLang="en-US" sz="2800" b="1">
                <a:latin typeface="微軟正黑體" pitchFamily="34" charset="-120"/>
                <a:ea typeface="微軟正黑體" pitchFamily="34" charset="-120"/>
              </a:rPr>
              <a:t>國家公園區</a:t>
            </a:r>
          </a:p>
        </p:txBody>
      </p:sp>
      <p:sp>
        <p:nvSpPr>
          <p:cNvPr id="79" name="矩形 78"/>
          <p:cNvSpPr/>
          <p:nvPr/>
        </p:nvSpPr>
        <p:spPr>
          <a:xfrm>
            <a:off x="647700" y="520700"/>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發展地區之鄉村地區整體規劃</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2"/>
          <p:cNvSpPr txBox="1">
            <a:spLocks noChangeArrowheads="1"/>
          </p:cNvSpPr>
          <p:nvPr/>
        </p:nvSpPr>
        <p:spPr bwMode="auto">
          <a:xfrm>
            <a:off x="501650" y="1935163"/>
            <a:ext cx="17140238" cy="11449050"/>
          </a:xfrm>
          <a:prstGeom prst="rect">
            <a:avLst/>
          </a:prstGeom>
          <a:noFill/>
          <a:ln>
            <a:noFill/>
          </a:ln>
          <a:effectLst/>
        </p:spPr>
        <p:txBody>
          <a:bodyPr/>
          <a:lstStyle>
            <a:lvl1pPr marL="685800" indent="-685800">
              <a:defRPr kumimoji="1" sz="4000">
                <a:solidFill>
                  <a:schemeClr val="tx1"/>
                </a:solidFill>
                <a:latin typeface="Arial" panose="020B0604020202020204" pitchFamily="34" charset="0"/>
                <a:ea typeface="全真粗黑體" panose="02010609000101010101" pitchFamily="49" charset="-120"/>
              </a:defRPr>
            </a:lvl1pPr>
            <a:lvl2pPr>
              <a:defRPr kumimoji="1" sz="4000">
                <a:solidFill>
                  <a:schemeClr val="tx1"/>
                </a:solidFill>
                <a:latin typeface="Arial" panose="020B0604020202020204" pitchFamily="34" charset="0"/>
                <a:ea typeface="全真粗黑體" panose="02010609000101010101" pitchFamily="49" charset="-120"/>
              </a:defRPr>
            </a:lvl2pPr>
            <a:lvl3pPr marL="1143000" indent="-228600">
              <a:defRPr kumimoji="1" sz="4000">
                <a:solidFill>
                  <a:schemeClr val="tx1"/>
                </a:solidFill>
                <a:latin typeface="Arial" panose="020B0604020202020204" pitchFamily="34" charset="0"/>
                <a:ea typeface="全真粗黑體" panose="02010609000101010101" pitchFamily="49" charset="-120"/>
              </a:defRPr>
            </a:lvl3pPr>
            <a:lvl4pPr marL="1600200" indent="-228600">
              <a:defRPr kumimoji="1" sz="4000">
                <a:solidFill>
                  <a:schemeClr val="tx1"/>
                </a:solidFill>
                <a:latin typeface="Arial" panose="020B0604020202020204" pitchFamily="34" charset="0"/>
                <a:ea typeface="全真粗黑體" panose="02010609000101010101" pitchFamily="49" charset="-120"/>
              </a:defRPr>
            </a:lvl4pPr>
            <a:lvl5pPr marL="2057400" indent="-228600">
              <a:defRPr kumimoji="1" sz="4000">
                <a:solidFill>
                  <a:schemeClr val="tx1"/>
                </a:solidFill>
                <a:latin typeface="Arial" panose="020B0604020202020204" pitchFamily="34" charset="0"/>
                <a:ea typeface="全真粗黑體" panose="02010609000101010101" pitchFamily="49" charset="-120"/>
              </a:defRPr>
            </a:lvl5pPr>
            <a:lvl6pPr marL="25146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6pPr>
            <a:lvl7pPr marL="29718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7pPr>
            <a:lvl8pPr marL="34290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8pPr>
            <a:lvl9pPr marL="3886200" indent="-228600" eaLnBrk="0" fontAlgn="base" hangingPunct="0">
              <a:spcBef>
                <a:spcPct val="0"/>
              </a:spcBef>
              <a:spcAft>
                <a:spcPct val="0"/>
              </a:spcAft>
              <a:defRPr kumimoji="1" sz="4000">
                <a:solidFill>
                  <a:schemeClr val="tx1"/>
                </a:solidFill>
                <a:latin typeface="Arial" panose="020B0604020202020204" pitchFamily="34" charset="0"/>
                <a:ea typeface="全真粗黑體" panose="02010609000101010101" pitchFamily="49" charset="-120"/>
              </a:defRPr>
            </a:lvl9pPr>
          </a:lstStyle>
          <a:p>
            <a:pPr algn="just" eaLnBrk="1" hangingPunct="1">
              <a:spcBef>
                <a:spcPts val="2400"/>
              </a:spcBef>
              <a:buFont typeface="Wingdings" panose="05000000000000000000" pitchFamily="2" charset="2"/>
              <a:buChar char="Ø"/>
              <a:defRPr/>
            </a:pPr>
            <a:r>
              <a:rPr lang="zh-TW" altLang="en-US" sz="4800" b="1" dirty="0">
                <a:solidFill>
                  <a:srgbClr val="000000"/>
                </a:solidFill>
                <a:ea typeface="微軟正黑體" panose="020B0604030504040204" pitchFamily="34" charset="-120"/>
              </a:rPr>
              <a:t>維護國土功能分區功能，不得個別變更國土功能分區</a:t>
            </a:r>
            <a:endParaRPr lang="en-US" altLang="zh-TW" sz="4800" b="1" dirty="0">
              <a:solidFill>
                <a:srgbClr val="000000"/>
              </a:solidFill>
              <a:ea typeface="微軟正黑體" panose="020B0604030504040204" pitchFamily="34" charset="-120"/>
            </a:endParaRPr>
          </a:p>
          <a:p>
            <a:pPr marL="539750" indent="0" algn="just" eaLnBrk="1" hangingPunct="1">
              <a:spcBef>
                <a:spcPts val="2400"/>
              </a:spcBef>
              <a:defRPr/>
            </a:pPr>
            <a:r>
              <a:rPr lang="zh-TW" altLang="en-US" sz="4800" dirty="0">
                <a:solidFill>
                  <a:srgbClr val="000000"/>
                </a:solidFill>
                <a:ea typeface="微軟正黑體" panose="020B0604030504040204" pitchFamily="34" charset="-120"/>
              </a:rPr>
              <a:t>除國防、重大之公共設施或公用事業計畫，得於各國土功能分區申請使用外，土地使用應符合本法及土地使用管制規則，且使用許可不得變更國土功能分區分類。</a:t>
            </a:r>
            <a:endParaRPr lang="en-US" altLang="zh-TW" sz="4800" dirty="0">
              <a:solidFill>
                <a:srgbClr val="000000"/>
              </a:solidFill>
              <a:ea typeface="微軟正黑體" panose="020B0604030504040204" pitchFamily="34" charset="-120"/>
            </a:endParaRPr>
          </a:p>
          <a:p>
            <a:pPr algn="just" eaLnBrk="1" hangingPunct="1">
              <a:spcBef>
                <a:spcPts val="2400"/>
              </a:spcBef>
              <a:buFont typeface="Wingdings" panose="05000000000000000000" pitchFamily="2" charset="2"/>
              <a:buChar char="Ø"/>
              <a:defRPr/>
            </a:pPr>
            <a:r>
              <a:rPr lang="zh-TW" altLang="en-US" sz="4800" b="1" dirty="0">
                <a:solidFill>
                  <a:srgbClr val="000000"/>
                </a:solidFill>
                <a:ea typeface="微軟正黑體" panose="020B0604030504040204" pitchFamily="34" charset="-120"/>
              </a:rPr>
              <a:t>屬一定規模以上或性質特殊，需申請使用許可</a:t>
            </a:r>
            <a:endParaRPr lang="en-US" altLang="zh-TW" sz="4800" b="1" dirty="0">
              <a:solidFill>
                <a:srgbClr val="000000"/>
              </a:solidFill>
              <a:ea typeface="微軟正黑體" panose="020B0604030504040204" pitchFamily="34" charset="-120"/>
            </a:endParaRPr>
          </a:p>
          <a:p>
            <a:pPr lvl="1" algn="just" eaLnBrk="1" hangingPunct="1">
              <a:spcBef>
                <a:spcPts val="2400"/>
              </a:spcBef>
              <a:defRPr/>
            </a:pPr>
            <a:r>
              <a:rPr lang="zh-TW" altLang="en-US" sz="4800" dirty="0">
                <a:solidFill>
                  <a:srgbClr val="000000"/>
                </a:solidFill>
                <a:ea typeface="微軟正黑體" panose="020B0604030504040204" pitchFamily="34" charset="-120"/>
              </a:rPr>
              <a:t>各國土功能分區之土地使用，如屬一定規模以上或性質特殊者，應申請「使用許可」，以大幅縮短土地變更審查時程，提高行政效率，亦改變過去透過開發許可造成土地蛙躍開發利用情況，達到開發與保育雙贏局面。</a:t>
            </a:r>
            <a:endParaRPr lang="en-US" altLang="zh-TW" sz="4800" dirty="0">
              <a:solidFill>
                <a:srgbClr val="000000"/>
              </a:solidFill>
              <a:ea typeface="微軟正黑體" panose="020B0604030504040204" pitchFamily="34" charset="-120"/>
            </a:endParaRPr>
          </a:p>
          <a:p>
            <a:pPr eaLnBrk="1" hangingPunct="1">
              <a:spcBef>
                <a:spcPts val="2400"/>
              </a:spcBef>
              <a:buFont typeface="Wingdings" panose="05000000000000000000" pitchFamily="2" charset="2"/>
              <a:buChar char="Ø"/>
              <a:defRPr/>
            </a:pPr>
            <a:r>
              <a:rPr lang="zh-TW" altLang="en-US" sz="4800" b="1" dirty="0">
                <a:solidFill>
                  <a:srgbClr val="000000"/>
                </a:solidFill>
                <a:ea typeface="微軟正黑體" panose="020B0604030504040204" pitchFamily="34" charset="-120"/>
              </a:rPr>
              <a:t>配合國土計畫通盤檢討，辦理國土功能分區變更</a:t>
            </a:r>
            <a:endParaRPr lang="en-US" altLang="zh-TW" sz="4800" b="1" dirty="0">
              <a:solidFill>
                <a:srgbClr val="000000"/>
              </a:solidFill>
              <a:ea typeface="微軟正黑體" panose="020B0604030504040204" pitchFamily="34" charset="-120"/>
            </a:endParaRPr>
          </a:p>
          <a:p>
            <a:pPr lvl="1" eaLnBrk="1" hangingPunct="1">
              <a:spcBef>
                <a:spcPts val="2400"/>
              </a:spcBef>
              <a:defRPr/>
            </a:pPr>
            <a:r>
              <a:rPr lang="zh-TW" altLang="en-US" sz="4800" dirty="0">
                <a:solidFill>
                  <a:srgbClr val="000000"/>
                </a:solidFill>
                <a:ea typeface="微軟正黑體" panose="020B0604030504040204" pitchFamily="34" charset="-120"/>
              </a:rPr>
              <a:t>如有城鄉發展需求，其新訂（或擴大）都市計畫或填海造地案件應以位屬「城鄉發展地區」者為限，且該地區應透過國土計畫通盤檢討方式劃設，不得零星個案變更之 。</a:t>
            </a:r>
            <a:endParaRPr lang="en-US" altLang="zh-TW" sz="4800" dirty="0">
              <a:solidFill>
                <a:srgbClr val="000000"/>
              </a:solidFill>
              <a:ea typeface="微軟正黑體" panose="020B0604030504040204" pitchFamily="34" charset="-120"/>
            </a:endParaRPr>
          </a:p>
        </p:txBody>
      </p:sp>
      <p:sp>
        <p:nvSpPr>
          <p:cNvPr id="20483"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spcBef>
                <a:spcPct val="20000"/>
              </a:spcBef>
              <a:buChar char="•"/>
              <a:defRPr kumimoji="1" sz="6400">
                <a:solidFill>
                  <a:schemeClr val="tx1"/>
                </a:solidFill>
                <a:latin typeface="Arial" pitchFamily="34" charset="0"/>
                <a:ea typeface="新細明體" pitchFamily="18" charset="-120"/>
              </a:defRPr>
            </a:lvl1pPr>
            <a:lvl2pPr marL="742950" indent="-285750" defTabSz="1828800">
              <a:spcBef>
                <a:spcPct val="20000"/>
              </a:spcBef>
              <a:buChar char="–"/>
              <a:defRPr kumimoji="1" sz="5600">
                <a:solidFill>
                  <a:schemeClr val="tx1"/>
                </a:solidFill>
                <a:latin typeface="Arial" pitchFamily="34" charset="0"/>
                <a:ea typeface="新細明體" pitchFamily="18" charset="-120"/>
              </a:defRPr>
            </a:lvl2pPr>
            <a:lvl3pPr marL="1143000" indent="-228600" defTabSz="1828800">
              <a:spcBef>
                <a:spcPct val="20000"/>
              </a:spcBef>
              <a:buChar char="•"/>
              <a:defRPr kumimoji="1" sz="4800">
                <a:solidFill>
                  <a:schemeClr val="tx1"/>
                </a:solidFill>
                <a:latin typeface="Arial" pitchFamily="34" charset="0"/>
                <a:ea typeface="新細明體" pitchFamily="18" charset="-120"/>
              </a:defRPr>
            </a:lvl3pPr>
            <a:lvl4pPr marL="1600200" indent="-228600" defTabSz="1828800">
              <a:spcBef>
                <a:spcPct val="20000"/>
              </a:spcBef>
              <a:buChar char="–"/>
              <a:defRPr kumimoji="1" sz="4000">
                <a:solidFill>
                  <a:schemeClr val="tx1"/>
                </a:solidFill>
                <a:latin typeface="Arial" pitchFamily="34" charset="0"/>
                <a:ea typeface="新細明體" pitchFamily="18" charset="-120"/>
              </a:defRPr>
            </a:lvl4pPr>
            <a:lvl5pPr marL="2057400" indent="-228600" defTabSz="1828800">
              <a:spcBef>
                <a:spcPct val="20000"/>
              </a:spcBef>
              <a:buChar char="»"/>
              <a:defRPr kumimoji="1" sz="4000">
                <a:solidFill>
                  <a:schemeClr val="tx1"/>
                </a:solidFill>
                <a:latin typeface="Arial" pitchFamily="34" charset="0"/>
                <a:ea typeface="新細明體" pitchFamily="18" charset="-120"/>
              </a:defRPr>
            </a:lvl5pPr>
            <a:lvl6pPr marL="25146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9590536-0A9B-4042-80C5-21BE0D3010B9}" type="slidenum">
              <a:rPr lang="en-US" altLang="zh-TW" sz="3200">
                <a:solidFill>
                  <a:srgbClr val="000000"/>
                </a:solidFill>
                <a:ea typeface="微軟正黑體" pitchFamily="34" charset="-120"/>
              </a:rPr>
              <a:pPr>
                <a:spcBef>
                  <a:spcPct val="0"/>
                </a:spcBef>
                <a:buFontTx/>
                <a:buNone/>
              </a:pPr>
              <a:t>6</a:t>
            </a:fld>
            <a:endParaRPr lang="en-US" altLang="zh-TW" sz="3200">
              <a:solidFill>
                <a:srgbClr val="000000"/>
              </a:solidFill>
              <a:ea typeface="微軟正黑體" pitchFamily="34" charset="-120"/>
            </a:endParaRPr>
          </a:p>
        </p:txBody>
      </p:sp>
      <p:sp>
        <p:nvSpPr>
          <p:cNvPr id="15" name="Text Box 4"/>
          <p:cNvSpPr txBox="1">
            <a:spLocks noChangeArrowheads="1"/>
          </p:cNvSpPr>
          <p:nvPr/>
        </p:nvSpPr>
        <p:spPr bwMode="auto">
          <a:xfrm>
            <a:off x="481013" y="503238"/>
            <a:ext cx="10680700" cy="1169987"/>
          </a:xfrm>
          <a:prstGeom prst="rect">
            <a:avLst/>
          </a:prstGeom>
          <a:noFill/>
          <a:ln>
            <a:noFill/>
          </a:ln>
        </p:spPr>
        <p:txBody>
          <a:bodyPr lIns="182903" tIns="91453" rIns="182903" bIns="91453">
            <a:spAutoFit/>
          </a:bodyPr>
          <a:lstStyle>
            <a:lvl1pPr>
              <a:spcBef>
                <a:spcPct val="20000"/>
              </a:spcBef>
              <a:buChar char="•"/>
              <a:defRPr kumimoji="1" sz="3200">
                <a:solidFill>
                  <a:schemeClr val="tx1"/>
                </a:solidFill>
                <a:latin typeface="Arial" charset="0"/>
                <a:ea typeface="新細明體" pitchFamily="18" charset="-120"/>
              </a:defRPr>
            </a:lvl1pPr>
            <a:lvl2pPr marL="742950" indent="-285750">
              <a:spcBef>
                <a:spcPct val="20000"/>
              </a:spcBef>
              <a:buChar char="–"/>
              <a:defRPr kumimoji="1" sz="2800">
                <a:solidFill>
                  <a:schemeClr val="tx1"/>
                </a:solidFill>
                <a:latin typeface="Arial" charset="0"/>
                <a:ea typeface="新細明體" pitchFamily="18" charset="-120"/>
              </a:defRPr>
            </a:lvl2pPr>
            <a:lvl3pPr marL="1143000" indent="-228600">
              <a:spcBef>
                <a:spcPct val="20000"/>
              </a:spcBef>
              <a:buChar char="•"/>
              <a:defRPr kumimoji="1" sz="2400">
                <a:solidFill>
                  <a:schemeClr val="tx1"/>
                </a:solidFill>
                <a:latin typeface="Arial" charset="0"/>
                <a:ea typeface="新細明體" pitchFamily="18" charset="-120"/>
              </a:defRPr>
            </a:lvl3pPr>
            <a:lvl4pPr marL="1600200" indent="-228600">
              <a:spcBef>
                <a:spcPct val="20000"/>
              </a:spcBef>
              <a:buChar char="–"/>
              <a:defRPr kumimoji="1" sz="2000">
                <a:solidFill>
                  <a:schemeClr val="tx1"/>
                </a:solidFill>
                <a:latin typeface="Arial" charset="0"/>
                <a:ea typeface="新細明體" pitchFamily="18" charset="-120"/>
              </a:defRPr>
            </a:lvl4pPr>
            <a:lvl5pPr marL="2057400" indent="-22860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defRPr/>
            </a:pPr>
            <a:r>
              <a:rPr kumimoji="0" lang="zh-TW" altLang="en-US" sz="6401" b="1" dirty="0">
                <a:solidFill>
                  <a:srgbClr val="000000"/>
                </a:solidFill>
                <a:latin typeface="全真超特黑" pitchFamily="49" charset="-120"/>
                <a:ea typeface="微軟正黑體" pitchFamily="34" charset="-120"/>
              </a:rPr>
              <a:t>國土功能分區不能變更？</a:t>
            </a:r>
            <a:endParaRPr lang="zh-TW" altLang="en-US" sz="6401" b="1" dirty="0">
              <a:solidFill>
                <a:srgbClr val="000000"/>
              </a:solidFill>
              <a:latin typeface="全真超特黑" pitchFamily="49" charset="-120"/>
              <a:ea typeface="微軟正黑體" pitchFamily="34" charset="-120"/>
            </a:endParaRPr>
          </a:p>
        </p:txBody>
      </p:sp>
      <p:sp>
        <p:nvSpPr>
          <p:cNvPr id="16" name="Line 5"/>
          <p:cNvSpPr>
            <a:spLocks noChangeShapeType="1"/>
          </p:cNvSpPr>
          <p:nvPr/>
        </p:nvSpPr>
        <p:spPr bwMode="auto">
          <a:xfrm flipV="1">
            <a:off x="501650" y="1673225"/>
            <a:ext cx="6196013" cy="0"/>
          </a:xfrm>
          <a:prstGeom prst="line">
            <a:avLst/>
          </a:prstGeom>
          <a:noFill/>
          <a:ln w="9525">
            <a:solidFill>
              <a:schemeClr val="tx1"/>
            </a:solidFill>
            <a:round/>
            <a:headEnd/>
            <a:tailEnd type="oval" w="med" len="med"/>
          </a:ln>
        </p:spPr>
        <p:txBody>
          <a:bodyPr/>
          <a:lstStyle/>
          <a:p>
            <a:pPr eaLnBrk="1" hangingPunct="1">
              <a:defRPr/>
            </a:pPr>
            <a:endParaRPr lang="zh-TW" altLang="en-US" sz="8001" dirty="0">
              <a:solidFill>
                <a:srgbClr val="000000"/>
              </a:solidFill>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63" name="投影片編號版面配置區 5"/>
          <p:cNvSpPr>
            <a:spLocks noGrp="1"/>
          </p:cNvSpPr>
          <p:nvPr>
            <p:ph type="sldNum" sz="quarter" idx="12"/>
          </p:nvPr>
        </p:nvSpPr>
        <p:spPr>
          <a:xfrm>
            <a:off x="13808075" y="12898438"/>
            <a:ext cx="4268788" cy="73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4038">
              <a:spcBef>
                <a:spcPct val="20000"/>
              </a:spcBef>
              <a:buChar char="•"/>
              <a:defRPr kumimoji="1" sz="6400">
                <a:solidFill>
                  <a:schemeClr val="tx1"/>
                </a:solidFill>
                <a:latin typeface="Arial" pitchFamily="34" charset="0"/>
                <a:ea typeface="新細明體" pitchFamily="18" charset="-120"/>
              </a:defRPr>
            </a:lvl1pPr>
            <a:lvl2pPr marL="1482725" indent="-569913" defTabSz="1824038">
              <a:spcBef>
                <a:spcPct val="20000"/>
              </a:spcBef>
              <a:buChar char="–"/>
              <a:defRPr kumimoji="1" sz="5600">
                <a:solidFill>
                  <a:schemeClr val="tx1"/>
                </a:solidFill>
                <a:latin typeface="Arial" pitchFamily="34" charset="0"/>
                <a:ea typeface="新細明體" pitchFamily="18" charset="-120"/>
              </a:defRPr>
            </a:lvl2pPr>
            <a:lvl3pPr marL="2282825" indent="-455613" defTabSz="1824038">
              <a:spcBef>
                <a:spcPct val="20000"/>
              </a:spcBef>
              <a:buChar char="•"/>
              <a:defRPr kumimoji="1" sz="4800">
                <a:solidFill>
                  <a:schemeClr val="tx1"/>
                </a:solidFill>
                <a:latin typeface="Arial" pitchFamily="34" charset="0"/>
                <a:ea typeface="新細明體" pitchFamily="18" charset="-120"/>
              </a:defRPr>
            </a:lvl3pPr>
            <a:lvl4pPr marL="3195638" indent="-455613" defTabSz="1824038">
              <a:spcBef>
                <a:spcPct val="20000"/>
              </a:spcBef>
              <a:buChar char="–"/>
              <a:defRPr kumimoji="1" sz="4000">
                <a:solidFill>
                  <a:schemeClr val="tx1"/>
                </a:solidFill>
                <a:latin typeface="Arial" pitchFamily="34" charset="0"/>
                <a:ea typeface="新細明體" pitchFamily="18" charset="-120"/>
              </a:defRPr>
            </a:lvl4pPr>
            <a:lvl5pPr marL="4108450" indent="-455613" defTabSz="1824038">
              <a:spcBef>
                <a:spcPct val="20000"/>
              </a:spcBef>
              <a:buChar char="»"/>
              <a:defRPr kumimoji="1" sz="4000">
                <a:solidFill>
                  <a:schemeClr val="tx1"/>
                </a:solidFill>
                <a:latin typeface="Arial" pitchFamily="34" charset="0"/>
                <a:ea typeface="新細明體" pitchFamily="18" charset="-120"/>
              </a:defRPr>
            </a:lvl5pPr>
            <a:lvl6pPr marL="45656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4038"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7CF1E5B4-54F4-440E-9965-51826236BCC3}" type="slidenum">
              <a:rPr lang="en-US" altLang="zh-TW" sz="3200"/>
              <a:pPr>
                <a:spcBef>
                  <a:spcPct val="0"/>
                </a:spcBef>
                <a:buFontTx/>
                <a:buNone/>
              </a:pPr>
              <a:t>60</a:t>
            </a:fld>
            <a:endParaRPr lang="en-US" altLang="zh-TW" sz="3200" dirty="0"/>
          </a:p>
        </p:txBody>
      </p:sp>
      <p:sp>
        <p:nvSpPr>
          <p:cNvPr id="79" name="矩形 78"/>
          <p:cNvSpPr/>
          <p:nvPr/>
        </p:nvSpPr>
        <p:spPr>
          <a:xfrm>
            <a:off x="647700" y="520700"/>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smtClean="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農業</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發展地區之鄉村地區整體規劃</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666" y="3906466"/>
            <a:ext cx="16577842" cy="806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12465367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矩形 81">
            <a:extLst>
              <a:ext uri="{FF2B5EF4-FFF2-40B4-BE49-F238E27FC236}">
                <a16:creationId xmlns:a16="http://schemas.microsoft.com/office/drawing/2014/main" xmlns="" id="{8589D650-8C07-404F-8E91-9EE0408EA7E4}"/>
              </a:ext>
            </a:extLst>
          </p:cNvPr>
          <p:cNvSpPr/>
          <p:nvPr/>
        </p:nvSpPr>
        <p:spPr>
          <a:xfrm>
            <a:off x="174227" y="3604408"/>
            <a:ext cx="14542634" cy="9392733"/>
          </a:xfrm>
          <a:prstGeom prst="rect">
            <a:avLst/>
          </a:prstGeom>
          <a:noFill/>
          <a:ln w="38100">
            <a:solidFill>
              <a:schemeClr val="tx2">
                <a:lumMod val="75000"/>
              </a:schemeClr>
            </a:solidFill>
            <a:prstDash val="sysDash"/>
          </a:ln>
        </p:spPr>
        <p:txBody>
          <a:bodyPr lIns="182898" tIns="91449" rIns="182898" bIns="91449" rtlCol="0" anchor="ctr"/>
          <a:lstStyle/>
          <a:p>
            <a:pPr algn="ctr" defTabSz="914491" eaLnBrk="1" fontAlgn="auto" hangingPunct="1">
              <a:spcBef>
                <a:spcPts val="0"/>
              </a:spcBef>
              <a:spcAft>
                <a:spcPts val="0"/>
              </a:spcAft>
              <a:defRPr/>
            </a:pPr>
            <a:endParaRPr kumimoji="0" lang="zh-TW" altLang="en-US" sz="360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2" name="矩形 221">
            <a:extLst>
              <a:ext uri="{FF2B5EF4-FFF2-40B4-BE49-F238E27FC236}">
                <a16:creationId xmlns:a16="http://schemas.microsoft.com/office/drawing/2014/main" xmlns="" id="{A6084D68-D242-4C7A-8138-5EC0EFD587DC}"/>
              </a:ext>
            </a:extLst>
          </p:cNvPr>
          <p:cNvSpPr/>
          <p:nvPr/>
        </p:nvSpPr>
        <p:spPr>
          <a:xfrm>
            <a:off x="15250600" y="3514708"/>
            <a:ext cx="2904290" cy="9392733"/>
          </a:xfrm>
          <a:prstGeom prst="rect">
            <a:avLst/>
          </a:prstGeom>
          <a:noFill/>
          <a:ln w="28575">
            <a:solidFill>
              <a:schemeClr val="accent6">
                <a:lumMod val="75000"/>
              </a:schemeClr>
            </a:solidFill>
            <a:prstDash val="dash"/>
          </a:ln>
        </p:spPr>
        <p:txBody>
          <a:bodyPr lIns="182898" tIns="91449" rIns="182898" bIns="91449" rtlCol="0" anchor="ctr"/>
          <a:lstStyle/>
          <a:p>
            <a:pPr algn="ctr" defTabSz="914491" eaLnBrk="1" fontAlgn="auto" hangingPunct="1">
              <a:spcBef>
                <a:spcPts val="0"/>
              </a:spcBef>
              <a:spcAft>
                <a:spcPts val="0"/>
              </a:spcAft>
              <a:defRPr/>
            </a:pPr>
            <a:endParaRPr kumimoji="0" lang="zh-TW" altLang="en-US" sz="3600">
              <a:solidFill>
                <a:prstClr val="black"/>
              </a:solidFill>
              <a:latin typeface="微軟正黑體" panose="020B0604030504040204" pitchFamily="34" charset="-120"/>
              <a:ea typeface="微軟正黑體" panose="020B0604030504040204" pitchFamily="34" charset="-120"/>
            </a:endParaRPr>
          </a:p>
        </p:txBody>
      </p:sp>
      <p:sp>
        <p:nvSpPr>
          <p:cNvPr id="187" name="矩形 186">
            <a:extLst>
              <a:ext uri="{FF2B5EF4-FFF2-40B4-BE49-F238E27FC236}">
                <a16:creationId xmlns:a16="http://schemas.microsoft.com/office/drawing/2014/main" xmlns="" id="{399B5946-D3C6-4667-AC1D-EF719A63A099}"/>
              </a:ext>
            </a:extLst>
          </p:cNvPr>
          <p:cNvSpPr/>
          <p:nvPr/>
        </p:nvSpPr>
        <p:spPr>
          <a:xfrm>
            <a:off x="10084088" y="7099867"/>
            <a:ext cx="2256616" cy="3497255"/>
          </a:xfrm>
          <a:prstGeom prst="rect">
            <a:avLst/>
          </a:prstGeom>
          <a:noFill/>
          <a:ln w="19050">
            <a:solidFill>
              <a:srgbClr val="6092BC"/>
            </a:solidFill>
          </a:ln>
        </p:spPr>
        <p:txBody>
          <a:bodyPr lIns="182898" tIns="91449" rIns="182898" bIns="91449" rtlCol="0" anchor="ctr"/>
          <a:lstStyle/>
          <a:p>
            <a:pPr algn="ctr" defTabSz="914491" eaLnBrk="1" fontAlgn="auto" hangingPunct="1">
              <a:spcBef>
                <a:spcPts val="0"/>
              </a:spcBef>
              <a:spcAft>
                <a:spcPts val="0"/>
              </a:spcAft>
              <a:defRPr/>
            </a:pPr>
            <a:endParaRPr kumimoji="0" lang="zh-TW" altLang="en-US" sz="360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5" name="Rectangle 2">
            <a:extLst>
              <a:ext uri="{FF2B5EF4-FFF2-40B4-BE49-F238E27FC236}">
                <a16:creationId xmlns:a16="http://schemas.microsoft.com/office/drawing/2014/main" xmlns="" id="{883A5F26-1556-4014-9EA6-621E838EED38}"/>
              </a:ext>
            </a:extLst>
          </p:cNvPr>
          <p:cNvSpPr>
            <a:spLocks noChangeArrowheads="1"/>
          </p:cNvSpPr>
          <p:nvPr/>
        </p:nvSpPr>
        <p:spPr bwMode="auto">
          <a:xfrm>
            <a:off x="584302" y="-5418175"/>
            <a:ext cx="8272506" cy="738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98" tIns="91449" rIns="182898" bIns="91449" numCol="1" anchor="ctr" anchorCtr="0" compatLnSpc="1">
            <a:prstTxWarp prst="textNoShape">
              <a:avLst/>
            </a:prstTxWarp>
            <a:spAutoFit/>
          </a:bodyPr>
          <a:lstStyle/>
          <a:p>
            <a:pPr defTabSz="914491" eaLnBrk="1" fontAlgn="auto" hangingPunct="1">
              <a:spcBef>
                <a:spcPts val="0"/>
              </a:spcBef>
              <a:spcAft>
                <a:spcPts val="0"/>
              </a:spcAft>
              <a:defRPr/>
            </a:pPr>
            <a:endParaRPr kumimoji="0" lang="zh-TW" altLang="en-US" sz="3600">
              <a:solidFill>
                <a:prstClr val="black"/>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xmlns="" id="{5E02DCC5-7CBB-4AC1-8E3A-4F2639D25938}"/>
              </a:ext>
            </a:extLst>
          </p:cNvPr>
          <p:cNvSpPr txBox="1"/>
          <p:nvPr/>
        </p:nvSpPr>
        <p:spPr>
          <a:xfrm>
            <a:off x="408454" y="6715574"/>
            <a:ext cx="662401" cy="4454794"/>
          </a:xfrm>
          <a:prstGeom prst="rect">
            <a:avLst/>
          </a:prstGeom>
          <a:solidFill>
            <a:schemeClr val="bg1">
              <a:lumMod val="95000"/>
            </a:schemeClr>
          </a:solidFill>
          <a:ln w="19050">
            <a:solidFill>
              <a:schemeClr val="accent1">
                <a:lumMod val="75000"/>
              </a:schemeClr>
            </a:solid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縣市農地利用規劃推動小組成立</a:t>
            </a:r>
          </a:p>
        </p:txBody>
      </p:sp>
      <p:sp>
        <p:nvSpPr>
          <p:cNvPr id="15" name="文字方塊 14">
            <a:extLst>
              <a:ext uri="{FF2B5EF4-FFF2-40B4-BE49-F238E27FC236}">
                <a16:creationId xmlns:a16="http://schemas.microsoft.com/office/drawing/2014/main" xmlns="" id="{F2EDF332-258F-459B-A78A-22AA370645AF}"/>
              </a:ext>
            </a:extLst>
          </p:cNvPr>
          <p:cNvSpPr txBox="1"/>
          <p:nvPr/>
        </p:nvSpPr>
        <p:spPr>
          <a:xfrm>
            <a:off x="1345932" y="7792917"/>
            <a:ext cx="573334" cy="2300108"/>
          </a:xfrm>
          <a:prstGeom prst="rect">
            <a:avLst/>
          </a:prstGeom>
          <a:solidFill>
            <a:schemeClr val="bg1">
              <a:lumMod val="95000"/>
            </a:schemeClr>
          </a:solidFill>
          <a:ln w="19050">
            <a:solidFill>
              <a:schemeClr val="accent1">
                <a:lumMod val="75000"/>
              </a:schemeClr>
            </a:solid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基本盤點及分析</a:t>
            </a:r>
          </a:p>
        </p:txBody>
      </p:sp>
      <p:sp>
        <p:nvSpPr>
          <p:cNvPr id="16" name="文字方塊 15">
            <a:extLst>
              <a:ext uri="{FF2B5EF4-FFF2-40B4-BE49-F238E27FC236}">
                <a16:creationId xmlns:a16="http://schemas.microsoft.com/office/drawing/2014/main" xmlns="" id="{7E82877E-88D1-4CEC-928A-8323E09116F5}"/>
              </a:ext>
            </a:extLst>
          </p:cNvPr>
          <p:cNvSpPr txBox="1"/>
          <p:nvPr/>
        </p:nvSpPr>
        <p:spPr>
          <a:xfrm>
            <a:off x="2455619" y="7381250"/>
            <a:ext cx="2026110" cy="884172"/>
          </a:xfrm>
          <a:prstGeom prst="rect">
            <a:avLst/>
          </a:prstGeom>
          <a:solidFill>
            <a:schemeClr val="bg1">
              <a:lumMod val="95000"/>
            </a:schemeClr>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區域概況及</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上位指導</a:t>
            </a:r>
          </a:p>
        </p:txBody>
      </p:sp>
      <p:sp>
        <p:nvSpPr>
          <p:cNvPr id="17" name="文字方塊 16">
            <a:extLst>
              <a:ext uri="{FF2B5EF4-FFF2-40B4-BE49-F238E27FC236}">
                <a16:creationId xmlns:a16="http://schemas.microsoft.com/office/drawing/2014/main" xmlns="" id="{0FEB5A19-5AC7-41CE-89DB-3EDC7331A4DF}"/>
              </a:ext>
            </a:extLst>
          </p:cNvPr>
          <p:cNvSpPr txBox="1"/>
          <p:nvPr/>
        </p:nvSpPr>
        <p:spPr>
          <a:xfrm>
            <a:off x="2455618" y="8500885"/>
            <a:ext cx="2026112" cy="884172"/>
          </a:xfrm>
          <a:prstGeom prst="rect">
            <a:avLst/>
          </a:prstGeom>
          <a:solidFill>
            <a:schemeClr val="bg1">
              <a:lumMod val="95000"/>
            </a:schemeClr>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農業環境及</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周邊界面分析</a:t>
            </a:r>
          </a:p>
        </p:txBody>
      </p:sp>
      <p:sp>
        <p:nvSpPr>
          <p:cNvPr id="18" name="文字方塊 17">
            <a:extLst>
              <a:ext uri="{FF2B5EF4-FFF2-40B4-BE49-F238E27FC236}">
                <a16:creationId xmlns:a16="http://schemas.microsoft.com/office/drawing/2014/main" xmlns="" id="{4BB530CE-20BF-40BD-A5D4-E375B51BA7AE}"/>
              </a:ext>
            </a:extLst>
          </p:cNvPr>
          <p:cNvSpPr txBox="1"/>
          <p:nvPr/>
        </p:nvSpPr>
        <p:spPr>
          <a:xfrm>
            <a:off x="2455618" y="9580914"/>
            <a:ext cx="2026112" cy="884172"/>
          </a:xfrm>
          <a:prstGeom prst="rect">
            <a:avLst/>
          </a:prstGeom>
          <a:solidFill>
            <a:srgbClr val="FFFFCC"/>
          </a:solidFill>
          <a:ln w="19050">
            <a:solidFill>
              <a:schemeClr val="accent1">
                <a:lumMod val="75000"/>
              </a:schemeClr>
            </a:solidFill>
            <a:prstDash val="solid"/>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農產業發展</a:t>
            </a:r>
            <a:r>
              <a:rPr kumimoji="0" lang="en-US" altLang="zh-TW" sz="2400" b="1" dirty="0">
                <a:latin typeface="微軟正黑體" panose="020B0604030504040204" pitchFamily="34" charset="-120"/>
                <a:ea typeface="微軟正黑體" panose="020B0604030504040204" pitchFamily="34" charset="-120"/>
              </a:rPr>
              <a:t/>
            </a:r>
            <a:br>
              <a:rPr kumimoji="0" lang="en-US" altLang="zh-TW" sz="2400" b="1" dirty="0">
                <a:latin typeface="微軟正黑體" panose="020B0604030504040204" pitchFamily="34" charset="-120"/>
                <a:ea typeface="微軟正黑體" panose="020B0604030504040204" pitchFamily="34" charset="-120"/>
              </a:rPr>
            </a:br>
            <a:r>
              <a:rPr kumimoji="0" lang="zh-TW" altLang="en-US" sz="2400" b="1" dirty="0">
                <a:latin typeface="微軟正黑體" panose="020B0604030504040204" pitchFamily="34" charset="-120"/>
                <a:ea typeface="微軟正黑體" panose="020B0604030504040204" pitchFamily="34" charset="-120"/>
              </a:rPr>
              <a:t>分析</a:t>
            </a:r>
          </a:p>
        </p:txBody>
      </p:sp>
      <p:cxnSp>
        <p:nvCxnSpPr>
          <p:cNvPr id="21" name="直線單箭頭接點 20">
            <a:extLst>
              <a:ext uri="{FF2B5EF4-FFF2-40B4-BE49-F238E27FC236}">
                <a16:creationId xmlns:a16="http://schemas.microsoft.com/office/drawing/2014/main" xmlns="" id="{5B12C079-E056-4D33-9EF3-208310649C74}"/>
              </a:ext>
            </a:extLst>
          </p:cNvPr>
          <p:cNvCxnSpPr>
            <a:cxnSpLocks/>
            <a:stCxn id="13" idx="3"/>
            <a:endCxn id="15" idx="1"/>
          </p:cNvCxnSpPr>
          <p:nvPr/>
        </p:nvCxnSpPr>
        <p:spPr>
          <a:xfrm>
            <a:off x="1070855" y="8942971"/>
            <a:ext cx="275078" cy="0"/>
          </a:xfrm>
          <a:prstGeom prst="straightConnector1">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xmlns="" id="{CB228CD3-3DF9-466D-BE9B-5A91D9255145}"/>
              </a:ext>
            </a:extLst>
          </p:cNvPr>
          <p:cNvCxnSpPr>
            <a:cxnSpLocks/>
            <a:stCxn id="15" idx="3"/>
            <a:endCxn id="17" idx="1"/>
          </p:cNvCxnSpPr>
          <p:nvPr/>
        </p:nvCxnSpPr>
        <p:spPr>
          <a:xfrm>
            <a:off x="1919265" y="8942971"/>
            <a:ext cx="536353" cy="0"/>
          </a:xfrm>
          <a:prstGeom prst="straightConnector1">
            <a:avLst/>
          </a:prstGeom>
          <a:ln w="190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接點: 肘形 25">
            <a:extLst>
              <a:ext uri="{FF2B5EF4-FFF2-40B4-BE49-F238E27FC236}">
                <a16:creationId xmlns:a16="http://schemas.microsoft.com/office/drawing/2014/main" xmlns="" id="{2CEB3AC3-D0BA-4093-BBE8-763CD361F6DA}"/>
              </a:ext>
            </a:extLst>
          </p:cNvPr>
          <p:cNvCxnSpPr>
            <a:cxnSpLocks/>
            <a:stCxn id="15" idx="3"/>
            <a:endCxn id="16" idx="1"/>
          </p:cNvCxnSpPr>
          <p:nvPr/>
        </p:nvCxnSpPr>
        <p:spPr>
          <a:xfrm flipV="1">
            <a:off x="1919265" y="7823336"/>
            <a:ext cx="536353" cy="1119636"/>
          </a:xfrm>
          <a:prstGeom prst="bentConnector3">
            <a:avLst/>
          </a:prstGeom>
          <a:ln w="190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接點: 肘形 26">
            <a:extLst>
              <a:ext uri="{FF2B5EF4-FFF2-40B4-BE49-F238E27FC236}">
                <a16:creationId xmlns:a16="http://schemas.microsoft.com/office/drawing/2014/main" xmlns="" id="{C7917B83-D337-4D76-8E8C-ABCFAFF918E6}"/>
              </a:ext>
            </a:extLst>
          </p:cNvPr>
          <p:cNvCxnSpPr>
            <a:cxnSpLocks/>
            <a:stCxn id="15" idx="3"/>
            <a:endCxn id="18" idx="1"/>
          </p:cNvCxnSpPr>
          <p:nvPr/>
        </p:nvCxnSpPr>
        <p:spPr>
          <a:xfrm>
            <a:off x="1919265" y="8942971"/>
            <a:ext cx="536353" cy="1080029"/>
          </a:xfrm>
          <a:prstGeom prst="bentConnector3">
            <a:avLst>
              <a:gd name="adj1" fmla="val 50000"/>
            </a:avLst>
          </a:prstGeom>
          <a:ln w="190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xmlns="" id="{08FA9785-35D3-4AFA-A1FE-44E4767D0BA9}"/>
              </a:ext>
            </a:extLst>
          </p:cNvPr>
          <p:cNvSpPr txBox="1"/>
          <p:nvPr/>
        </p:nvSpPr>
        <p:spPr>
          <a:xfrm>
            <a:off x="5193713" y="8254634"/>
            <a:ext cx="514827" cy="1376671"/>
          </a:xfrm>
          <a:prstGeom prst="rect">
            <a:avLst/>
          </a:prstGeom>
          <a:gradFill flip="none" rotWithShape="1">
            <a:gsLst>
              <a:gs pos="0">
                <a:schemeClr val="bg1">
                  <a:lumMod val="85000"/>
                </a:schemeClr>
              </a:gs>
              <a:gs pos="100000">
                <a:srgbClr val="FFFFCC"/>
              </a:gs>
            </a:gsLst>
            <a:lin ang="5400000" scaled="1"/>
            <a:tileRect/>
          </a:gradFill>
          <a:ln w="19050">
            <a:solidFill>
              <a:schemeClr val="tx1"/>
            </a:solid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綜合分析</a:t>
            </a:r>
          </a:p>
        </p:txBody>
      </p:sp>
      <p:cxnSp>
        <p:nvCxnSpPr>
          <p:cNvPr id="31" name="接點: 肘形 30">
            <a:extLst>
              <a:ext uri="{FF2B5EF4-FFF2-40B4-BE49-F238E27FC236}">
                <a16:creationId xmlns:a16="http://schemas.microsoft.com/office/drawing/2014/main" xmlns="" id="{D0DCB1B3-9FBA-4C5D-BDAD-EA84B64D4093}"/>
              </a:ext>
            </a:extLst>
          </p:cNvPr>
          <p:cNvCxnSpPr>
            <a:cxnSpLocks/>
            <a:stCxn id="18" idx="3"/>
            <a:endCxn id="30" idx="1"/>
          </p:cNvCxnSpPr>
          <p:nvPr/>
        </p:nvCxnSpPr>
        <p:spPr>
          <a:xfrm flipV="1">
            <a:off x="4481731" y="8942970"/>
            <a:ext cx="711982" cy="1080031"/>
          </a:xfrm>
          <a:prstGeom prst="bentConnector3">
            <a:avLst>
              <a:gd name="adj1" fmla="val 50000"/>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4" name="接點: 肘形 33">
            <a:extLst>
              <a:ext uri="{FF2B5EF4-FFF2-40B4-BE49-F238E27FC236}">
                <a16:creationId xmlns:a16="http://schemas.microsoft.com/office/drawing/2014/main" xmlns="" id="{987A9A85-7713-4E52-8BF8-0D96D405559F}"/>
              </a:ext>
            </a:extLst>
          </p:cNvPr>
          <p:cNvCxnSpPr>
            <a:cxnSpLocks/>
            <a:stCxn id="16" idx="3"/>
            <a:endCxn id="30" idx="1"/>
          </p:cNvCxnSpPr>
          <p:nvPr/>
        </p:nvCxnSpPr>
        <p:spPr>
          <a:xfrm>
            <a:off x="4481728" y="7823335"/>
            <a:ext cx="711984" cy="1119634"/>
          </a:xfrm>
          <a:prstGeom prst="bentConnector3">
            <a:avLst>
              <a:gd name="adj1" fmla="val 50000"/>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41" name="文字方塊 40">
            <a:extLst>
              <a:ext uri="{FF2B5EF4-FFF2-40B4-BE49-F238E27FC236}">
                <a16:creationId xmlns:a16="http://schemas.microsoft.com/office/drawing/2014/main" xmlns="" id="{96E7E1F2-95A4-4025-9319-FB38265961F4}"/>
              </a:ext>
            </a:extLst>
          </p:cNvPr>
          <p:cNvSpPr txBox="1"/>
          <p:nvPr/>
        </p:nvSpPr>
        <p:spPr>
          <a:xfrm>
            <a:off x="7869583" y="7306670"/>
            <a:ext cx="918809" cy="1270991"/>
          </a:xfrm>
          <a:prstGeom prst="rect">
            <a:avLst/>
          </a:prstGeom>
          <a:solidFill>
            <a:srgbClr val="97E4FF"/>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發展</a:t>
            </a:r>
            <a:endParaRPr kumimoji="0" lang="en-US" altLang="zh-TW" sz="2400" dirty="0">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願景</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目標</a:t>
            </a:r>
          </a:p>
        </p:txBody>
      </p:sp>
      <p:sp>
        <p:nvSpPr>
          <p:cNvPr id="45" name="文字方塊 44">
            <a:extLst>
              <a:ext uri="{FF2B5EF4-FFF2-40B4-BE49-F238E27FC236}">
                <a16:creationId xmlns:a16="http://schemas.microsoft.com/office/drawing/2014/main" xmlns="" id="{E4E48F1D-D75B-4DB7-AE52-91B3B3801FBF}"/>
              </a:ext>
            </a:extLst>
          </p:cNvPr>
          <p:cNvSpPr txBox="1"/>
          <p:nvPr/>
        </p:nvSpPr>
        <p:spPr>
          <a:xfrm>
            <a:off x="9253973" y="7792917"/>
            <a:ext cx="514827" cy="2300108"/>
          </a:xfrm>
          <a:prstGeom prst="rect">
            <a:avLst/>
          </a:prstGeom>
          <a:solidFill>
            <a:srgbClr val="97E4FF"/>
          </a:solidFill>
          <a:ln w="19050">
            <a:solidFill>
              <a:schemeClr val="accent1">
                <a:lumMod val="75000"/>
              </a:schemeClr>
            </a:solid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農產業空間規劃</a:t>
            </a:r>
          </a:p>
        </p:txBody>
      </p:sp>
      <p:grpSp>
        <p:nvGrpSpPr>
          <p:cNvPr id="87" name="群組 86">
            <a:extLst>
              <a:ext uri="{FF2B5EF4-FFF2-40B4-BE49-F238E27FC236}">
                <a16:creationId xmlns:a16="http://schemas.microsoft.com/office/drawing/2014/main" xmlns="" id="{5886B227-8EAA-4F75-8BAC-0C0370A11630}"/>
              </a:ext>
            </a:extLst>
          </p:cNvPr>
          <p:cNvGrpSpPr/>
          <p:nvPr/>
        </p:nvGrpSpPr>
        <p:grpSpPr>
          <a:xfrm>
            <a:off x="10399377" y="6810668"/>
            <a:ext cx="1714798" cy="4193771"/>
            <a:chOff x="6439368" y="2296034"/>
            <a:chExt cx="857250" cy="2096643"/>
          </a:xfrm>
          <a:solidFill>
            <a:srgbClr val="97E4FF"/>
          </a:solidFill>
        </p:grpSpPr>
        <p:sp>
          <p:nvSpPr>
            <p:cNvPr id="46" name="文字方塊 45">
              <a:extLst>
                <a:ext uri="{FF2B5EF4-FFF2-40B4-BE49-F238E27FC236}">
                  <a16:creationId xmlns:a16="http://schemas.microsoft.com/office/drawing/2014/main" xmlns="" id="{ED31D472-5B4D-463F-A2A3-20B5C10A4635}"/>
                </a:ext>
              </a:extLst>
            </p:cNvPr>
            <p:cNvSpPr txBox="1"/>
            <p:nvPr/>
          </p:nvSpPr>
          <p:spPr>
            <a:xfrm>
              <a:off x="6439368" y="2296034"/>
              <a:ext cx="857250" cy="442035"/>
            </a:xfrm>
            <a:prstGeom prst="rect">
              <a:avLst/>
            </a:prstGeom>
            <a:grpFill/>
            <a:ln w="19050">
              <a:solidFill>
                <a:schemeClr val="accent1">
                  <a:lumMod val="75000"/>
                </a:schemeClr>
              </a:solidFill>
            </a:ln>
          </p:spPr>
          <p:txBody>
            <a:bodyPr wrap="none" lIns="36000" tIns="36000" rIns="36000" bIns="36000"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基礎設施</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規劃</a:t>
              </a:r>
            </a:p>
          </p:txBody>
        </p:sp>
        <p:sp>
          <p:nvSpPr>
            <p:cNvPr id="47" name="文字方塊 46">
              <a:extLst>
                <a:ext uri="{FF2B5EF4-FFF2-40B4-BE49-F238E27FC236}">
                  <a16:creationId xmlns:a16="http://schemas.microsoft.com/office/drawing/2014/main" xmlns="" id="{8D26BF94-11F4-4B16-90D0-E5822B1AAF85}"/>
                </a:ext>
              </a:extLst>
            </p:cNvPr>
            <p:cNvSpPr txBox="1"/>
            <p:nvPr/>
          </p:nvSpPr>
          <p:spPr>
            <a:xfrm>
              <a:off x="6439368" y="2847570"/>
              <a:ext cx="857250" cy="442035"/>
            </a:xfrm>
            <a:prstGeom prst="rect">
              <a:avLst/>
            </a:prstGeom>
            <a:grpFill/>
            <a:ln w="19050">
              <a:solidFill>
                <a:schemeClr val="accent1">
                  <a:lumMod val="75000"/>
                </a:schemeClr>
              </a:solidFill>
            </a:ln>
          </p:spPr>
          <p:txBody>
            <a:bodyPr wrap="none" lIns="36000" tIns="36000" rIns="36000" bIns="36000"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潛力農產</a:t>
              </a:r>
              <a:endParaRPr kumimoji="0" lang="en-US" altLang="zh-TW" sz="2400" dirty="0">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專區規劃</a:t>
              </a:r>
            </a:p>
          </p:txBody>
        </p:sp>
        <p:sp>
          <p:nvSpPr>
            <p:cNvPr id="48" name="文字方塊 47">
              <a:extLst>
                <a:ext uri="{FF2B5EF4-FFF2-40B4-BE49-F238E27FC236}">
                  <a16:creationId xmlns:a16="http://schemas.microsoft.com/office/drawing/2014/main" xmlns="" id="{8FE75CF5-48FE-4C65-9C9D-82D66DC6B726}"/>
                </a:ext>
              </a:extLst>
            </p:cNvPr>
            <p:cNvSpPr txBox="1"/>
            <p:nvPr/>
          </p:nvSpPr>
          <p:spPr>
            <a:xfrm>
              <a:off x="6439368" y="3399106"/>
              <a:ext cx="857250" cy="442035"/>
            </a:xfrm>
            <a:prstGeom prst="rect">
              <a:avLst/>
            </a:prstGeom>
            <a:grpFill/>
            <a:ln w="19050">
              <a:solidFill>
                <a:schemeClr val="accent1">
                  <a:lumMod val="75000"/>
                </a:schemeClr>
              </a:solidFill>
            </a:ln>
          </p:spPr>
          <p:txBody>
            <a:bodyPr wrap="none" lIns="36000" tIns="36000" rIns="36000" bIns="36000"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產製儲銷</a:t>
              </a:r>
              <a:endParaRPr kumimoji="0" lang="en-US" altLang="zh-TW" sz="2400" dirty="0">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設施規劃</a:t>
              </a:r>
            </a:p>
          </p:txBody>
        </p:sp>
        <p:sp>
          <p:nvSpPr>
            <p:cNvPr id="49" name="文字方塊 48">
              <a:extLst>
                <a:ext uri="{FF2B5EF4-FFF2-40B4-BE49-F238E27FC236}">
                  <a16:creationId xmlns:a16="http://schemas.microsoft.com/office/drawing/2014/main" xmlns="" id="{A2DFD137-08B2-4C4F-A645-54F7D1CC651A}"/>
                </a:ext>
              </a:extLst>
            </p:cNvPr>
            <p:cNvSpPr txBox="1"/>
            <p:nvPr/>
          </p:nvSpPr>
          <p:spPr>
            <a:xfrm>
              <a:off x="6439368" y="3950642"/>
              <a:ext cx="857250" cy="442035"/>
            </a:xfrm>
            <a:prstGeom prst="rect">
              <a:avLst/>
            </a:prstGeom>
            <a:grpFill/>
            <a:ln w="19050">
              <a:solidFill>
                <a:schemeClr val="accent1">
                  <a:lumMod val="75000"/>
                </a:schemeClr>
              </a:solidFill>
            </a:ln>
          </p:spPr>
          <p:txBody>
            <a:bodyPr wrap="none" lIns="36000" tIns="36000" rIns="36000" bIns="36000"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相關推動</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配套策略</a:t>
              </a:r>
            </a:p>
          </p:txBody>
        </p:sp>
      </p:grpSp>
      <p:grpSp>
        <p:nvGrpSpPr>
          <p:cNvPr id="53" name="群組 52">
            <a:extLst>
              <a:ext uri="{FF2B5EF4-FFF2-40B4-BE49-F238E27FC236}">
                <a16:creationId xmlns:a16="http://schemas.microsoft.com/office/drawing/2014/main" xmlns="" id="{DF6776D1-E5AC-4B3A-9555-F2B23BE68992}"/>
              </a:ext>
            </a:extLst>
          </p:cNvPr>
          <p:cNvGrpSpPr/>
          <p:nvPr/>
        </p:nvGrpSpPr>
        <p:grpSpPr>
          <a:xfrm>
            <a:off x="12827839" y="7260530"/>
            <a:ext cx="1643585" cy="3050475"/>
            <a:chOff x="6410338" y="4226313"/>
            <a:chExt cx="821650" cy="1525061"/>
          </a:xfrm>
          <a:solidFill>
            <a:srgbClr val="97E4FF"/>
          </a:solidFill>
        </p:grpSpPr>
        <p:sp>
          <p:nvSpPr>
            <p:cNvPr id="51" name="文字方塊 50">
              <a:extLst>
                <a:ext uri="{FF2B5EF4-FFF2-40B4-BE49-F238E27FC236}">
                  <a16:creationId xmlns:a16="http://schemas.microsoft.com/office/drawing/2014/main" xmlns="" id="{B3795DBB-97D5-4F7F-849F-DDBC8A108FA2}"/>
                </a:ext>
              </a:extLst>
            </p:cNvPr>
            <p:cNvSpPr txBox="1"/>
            <p:nvPr/>
          </p:nvSpPr>
          <p:spPr>
            <a:xfrm>
              <a:off x="6410340" y="4226313"/>
              <a:ext cx="821648" cy="830997"/>
            </a:xfrm>
            <a:prstGeom prst="rect">
              <a:avLst/>
            </a:prstGeom>
            <a:grpFill/>
            <a:ln w="19050">
              <a:solidFill>
                <a:schemeClr val="accent1">
                  <a:lumMod val="75000"/>
                </a:schemeClr>
              </a:solidFill>
            </a:ln>
          </p:spPr>
          <p:txBody>
            <a:bodyPr wrap="none" lIns="36000" tIns="36000" rIns="36000" bIns="36000"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鄉鎮發展</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藍圖指導</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及優先</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推動順序</a:t>
              </a:r>
            </a:p>
          </p:txBody>
        </p:sp>
        <p:sp>
          <p:nvSpPr>
            <p:cNvPr id="52" name="文字方塊 51">
              <a:extLst>
                <a:ext uri="{FF2B5EF4-FFF2-40B4-BE49-F238E27FC236}">
                  <a16:creationId xmlns:a16="http://schemas.microsoft.com/office/drawing/2014/main" xmlns="" id="{8B03B521-C29F-4919-B964-72DD3EECFD83}"/>
                </a:ext>
              </a:extLst>
            </p:cNvPr>
            <p:cNvSpPr txBox="1"/>
            <p:nvPr/>
          </p:nvSpPr>
          <p:spPr>
            <a:xfrm>
              <a:off x="6410338" y="5105043"/>
              <a:ext cx="821649" cy="646331"/>
            </a:xfrm>
            <a:prstGeom prst="rect">
              <a:avLst/>
            </a:prstGeom>
            <a:grpFill/>
            <a:ln w="19050">
              <a:solidFill>
                <a:schemeClr val="accent1">
                  <a:lumMod val="75000"/>
                </a:schemeClr>
              </a:solidFill>
            </a:ln>
          </p:spPr>
          <p:txBody>
            <a:bodyPr wrap="none" lIns="36000" tIns="36000" rIns="36000" bIns="36000"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農政資源</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投入及</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應辦事項</a:t>
              </a:r>
            </a:p>
          </p:txBody>
        </p:sp>
      </p:grpSp>
      <p:cxnSp>
        <p:nvCxnSpPr>
          <p:cNvPr id="67" name="直線單箭頭接點 66">
            <a:extLst>
              <a:ext uri="{FF2B5EF4-FFF2-40B4-BE49-F238E27FC236}">
                <a16:creationId xmlns:a16="http://schemas.microsoft.com/office/drawing/2014/main" xmlns="" id="{BA49038C-D35E-42D6-A118-5C306BF64A42}"/>
              </a:ext>
            </a:extLst>
          </p:cNvPr>
          <p:cNvCxnSpPr>
            <a:cxnSpLocks/>
            <a:stCxn id="30" idx="3"/>
            <a:endCxn id="370" idx="1"/>
          </p:cNvCxnSpPr>
          <p:nvPr/>
        </p:nvCxnSpPr>
        <p:spPr>
          <a:xfrm>
            <a:off x="5708540" y="8942969"/>
            <a:ext cx="261879" cy="0"/>
          </a:xfrm>
          <a:prstGeom prst="straightConnector1">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0" name="接點: 肘形 69">
            <a:extLst>
              <a:ext uri="{FF2B5EF4-FFF2-40B4-BE49-F238E27FC236}">
                <a16:creationId xmlns:a16="http://schemas.microsoft.com/office/drawing/2014/main" xmlns="" id="{8D259F01-B479-4508-AC86-A4D7ACFA55D8}"/>
              </a:ext>
            </a:extLst>
          </p:cNvPr>
          <p:cNvCxnSpPr>
            <a:cxnSpLocks/>
            <a:stCxn id="92" idx="3"/>
            <a:endCxn id="41" idx="1"/>
          </p:cNvCxnSpPr>
          <p:nvPr/>
        </p:nvCxnSpPr>
        <p:spPr>
          <a:xfrm flipV="1">
            <a:off x="7416599" y="7942165"/>
            <a:ext cx="452983" cy="975721"/>
          </a:xfrm>
          <a:prstGeom prst="bentConnector3">
            <a:avLst>
              <a:gd name="adj1" fmla="val 50000"/>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3" name="接點: 肘形 72">
            <a:extLst>
              <a:ext uri="{FF2B5EF4-FFF2-40B4-BE49-F238E27FC236}">
                <a16:creationId xmlns:a16="http://schemas.microsoft.com/office/drawing/2014/main" xmlns="" id="{69E83342-AFF1-4949-8DCB-2CD2BC32FF27}"/>
              </a:ext>
            </a:extLst>
          </p:cNvPr>
          <p:cNvCxnSpPr>
            <a:cxnSpLocks/>
            <a:stCxn id="370" idx="3"/>
            <a:endCxn id="92" idx="1"/>
          </p:cNvCxnSpPr>
          <p:nvPr/>
        </p:nvCxnSpPr>
        <p:spPr>
          <a:xfrm flipV="1">
            <a:off x="6482574" y="8917886"/>
            <a:ext cx="174068" cy="25083"/>
          </a:xfrm>
          <a:prstGeom prst="bentConnector3">
            <a:avLst>
              <a:gd name="adj1" fmla="val 50000"/>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6" name="接點: 肘形 75">
            <a:extLst>
              <a:ext uri="{FF2B5EF4-FFF2-40B4-BE49-F238E27FC236}">
                <a16:creationId xmlns:a16="http://schemas.microsoft.com/office/drawing/2014/main" xmlns="" id="{C3B3D6F1-1A13-4357-90DF-C838E23C9CFB}"/>
              </a:ext>
            </a:extLst>
          </p:cNvPr>
          <p:cNvCxnSpPr>
            <a:cxnSpLocks/>
            <a:stCxn id="41" idx="3"/>
            <a:endCxn id="45" idx="1"/>
          </p:cNvCxnSpPr>
          <p:nvPr/>
        </p:nvCxnSpPr>
        <p:spPr>
          <a:xfrm>
            <a:off x="8788391" y="7942166"/>
            <a:ext cx="465581" cy="1000806"/>
          </a:xfrm>
          <a:prstGeom prst="bentConnector3">
            <a:avLst>
              <a:gd name="adj1" fmla="val 50000"/>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79" name="接點: 肘形 78">
            <a:extLst>
              <a:ext uri="{FF2B5EF4-FFF2-40B4-BE49-F238E27FC236}">
                <a16:creationId xmlns:a16="http://schemas.microsoft.com/office/drawing/2014/main" xmlns="" id="{B65CBDE8-0891-4B9D-BE15-32C727536956}"/>
              </a:ext>
            </a:extLst>
          </p:cNvPr>
          <p:cNvCxnSpPr>
            <a:cxnSpLocks/>
            <a:stCxn id="86" idx="3"/>
            <a:endCxn id="45" idx="1"/>
          </p:cNvCxnSpPr>
          <p:nvPr/>
        </p:nvCxnSpPr>
        <p:spPr>
          <a:xfrm flipV="1">
            <a:off x="8763291" y="8942971"/>
            <a:ext cx="490681" cy="875229"/>
          </a:xfrm>
          <a:prstGeom prst="bentConnector3">
            <a:avLst>
              <a:gd name="adj1" fmla="val 50000"/>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91" name="接點: 肘形 90">
            <a:extLst>
              <a:ext uri="{FF2B5EF4-FFF2-40B4-BE49-F238E27FC236}">
                <a16:creationId xmlns:a16="http://schemas.microsoft.com/office/drawing/2014/main" xmlns="" id="{2B9E5F95-4471-47DA-B970-77813CBA7097}"/>
              </a:ext>
            </a:extLst>
          </p:cNvPr>
          <p:cNvCxnSpPr>
            <a:cxnSpLocks/>
            <a:stCxn id="45" idx="3"/>
            <a:endCxn id="47" idx="1"/>
          </p:cNvCxnSpPr>
          <p:nvPr/>
        </p:nvCxnSpPr>
        <p:spPr>
          <a:xfrm flipV="1">
            <a:off x="9768800" y="8355954"/>
            <a:ext cx="630577" cy="587018"/>
          </a:xfrm>
          <a:prstGeom prst="bentConnector3">
            <a:avLst>
              <a:gd name="adj1" fmla="val 50000"/>
            </a:avLst>
          </a:prstGeom>
          <a:ln w="19050">
            <a:solidFill>
              <a:schemeClr val="accent1">
                <a:lumMod val="75000"/>
              </a:schemeClr>
            </a:solidFill>
            <a:tailEnd type="none" w="med" len="sm"/>
          </a:ln>
        </p:spPr>
        <p:style>
          <a:lnRef idx="1">
            <a:schemeClr val="accent1"/>
          </a:lnRef>
          <a:fillRef idx="0">
            <a:schemeClr val="accent1"/>
          </a:fillRef>
          <a:effectRef idx="0">
            <a:schemeClr val="accent1"/>
          </a:effectRef>
          <a:fontRef idx="minor">
            <a:schemeClr val="tx1"/>
          </a:fontRef>
        </p:style>
      </p:cxnSp>
      <p:cxnSp>
        <p:nvCxnSpPr>
          <p:cNvPr id="94" name="接點: 肘形 93">
            <a:extLst>
              <a:ext uri="{FF2B5EF4-FFF2-40B4-BE49-F238E27FC236}">
                <a16:creationId xmlns:a16="http://schemas.microsoft.com/office/drawing/2014/main" xmlns="" id="{8692A1EE-A7C8-4BA7-8C78-789789B17C0E}"/>
              </a:ext>
            </a:extLst>
          </p:cNvPr>
          <p:cNvCxnSpPr>
            <a:cxnSpLocks/>
            <a:stCxn id="45" idx="3"/>
            <a:endCxn id="48" idx="1"/>
          </p:cNvCxnSpPr>
          <p:nvPr/>
        </p:nvCxnSpPr>
        <p:spPr>
          <a:xfrm>
            <a:off x="9768800" y="8942972"/>
            <a:ext cx="630577" cy="516182"/>
          </a:xfrm>
          <a:prstGeom prst="bentConnector3">
            <a:avLst>
              <a:gd name="adj1" fmla="val 50000"/>
            </a:avLst>
          </a:prstGeom>
          <a:ln w="19050">
            <a:solidFill>
              <a:schemeClr val="accent1">
                <a:lumMod val="75000"/>
              </a:schemeClr>
            </a:solidFill>
            <a:tailEnd type="none" w="med" len="sm"/>
          </a:ln>
        </p:spPr>
        <p:style>
          <a:lnRef idx="1">
            <a:schemeClr val="accent1"/>
          </a:lnRef>
          <a:fillRef idx="0">
            <a:schemeClr val="accent1"/>
          </a:fillRef>
          <a:effectRef idx="0">
            <a:schemeClr val="accent1"/>
          </a:effectRef>
          <a:fontRef idx="minor">
            <a:schemeClr val="tx1"/>
          </a:fontRef>
        </p:style>
      </p:cxnSp>
      <p:sp>
        <p:nvSpPr>
          <p:cNvPr id="142" name="文字方塊 141">
            <a:extLst>
              <a:ext uri="{FF2B5EF4-FFF2-40B4-BE49-F238E27FC236}">
                <a16:creationId xmlns:a16="http://schemas.microsoft.com/office/drawing/2014/main" xmlns="" id="{A68604B9-3359-4EC5-865D-47FABB77B08B}"/>
              </a:ext>
            </a:extLst>
          </p:cNvPr>
          <p:cNvSpPr txBox="1"/>
          <p:nvPr/>
        </p:nvSpPr>
        <p:spPr>
          <a:xfrm>
            <a:off x="4347037" y="4008469"/>
            <a:ext cx="2891774" cy="884172"/>
          </a:xfrm>
          <a:prstGeom prst="rect">
            <a:avLst/>
          </a:prstGeom>
          <a:solidFill>
            <a:schemeClr val="bg1">
              <a:lumMod val="95000"/>
            </a:schemeClr>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農業環境基本條件</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潛力與限制分析</a:t>
            </a:r>
          </a:p>
        </p:txBody>
      </p:sp>
      <p:sp>
        <p:nvSpPr>
          <p:cNvPr id="143" name="文字方塊 142">
            <a:extLst>
              <a:ext uri="{FF2B5EF4-FFF2-40B4-BE49-F238E27FC236}">
                <a16:creationId xmlns:a16="http://schemas.microsoft.com/office/drawing/2014/main" xmlns="" id="{7BCB66FA-17F1-4752-A837-8E767666A74C}"/>
              </a:ext>
            </a:extLst>
          </p:cNvPr>
          <p:cNvSpPr txBox="1"/>
          <p:nvPr/>
        </p:nvSpPr>
        <p:spPr>
          <a:xfrm>
            <a:off x="4347038" y="5003534"/>
            <a:ext cx="2891776" cy="884172"/>
          </a:xfrm>
          <a:prstGeom prst="rect">
            <a:avLst/>
          </a:prstGeom>
          <a:solidFill>
            <a:srgbClr val="FFFFCC"/>
          </a:solidFill>
          <a:ln w="19050">
            <a:solidFill>
              <a:schemeClr val="accent1">
                <a:lumMod val="75000"/>
              </a:schemeClr>
            </a:solidFill>
            <a:prstDash val="solid"/>
          </a:ln>
        </p:spPr>
        <p:txBody>
          <a:bodyPr wrap="none" lIns="72007" tIns="72007" rIns="72007" bIns="72007" rtlCol="0" anchor="ctr">
            <a:noAutofit/>
          </a:bodyPr>
          <a:lstStyle>
            <a:defPPr>
              <a:defRPr lang="en-US"/>
            </a:defPPr>
            <a:lvl1pPr>
              <a:defRPr sz="1200">
                <a:solidFill>
                  <a:schemeClr val="accent1">
                    <a:lumMod val="50000"/>
                  </a:schemeClr>
                </a:solidFill>
                <a:latin typeface="Adobe 繁黑體 Std B" panose="020B0700000000000000" pitchFamily="34" charset="-120"/>
                <a:ea typeface="Adobe 繁黑體 Std B" panose="020B0700000000000000" pitchFamily="34" charset="-120"/>
              </a:defRPr>
            </a:lvl1pPr>
          </a:lstStyle>
          <a:p>
            <a:pPr algn="ctr" defTabSz="914491" eaLnBrk="1" fontAlgn="auto" hangingPunct="1">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主力作物市場趨勢</a:t>
            </a:r>
            <a:r>
              <a:rPr kumimoji="0" lang="en-US" altLang="zh-TW" sz="2400" dirty="0">
                <a:solidFill>
                  <a:schemeClr val="tx1"/>
                </a:solidFill>
                <a:latin typeface="微軟正黑體" panose="020B0604030504040204" pitchFamily="34" charset="-120"/>
                <a:ea typeface="微軟正黑體" panose="020B0604030504040204" pitchFamily="34" charset="-120"/>
              </a:rPr>
              <a:t/>
            </a:r>
            <a:br>
              <a:rPr kumimoji="0" lang="en-US" altLang="zh-TW" sz="2400" dirty="0">
                <a:solidFill>
                  <a:schemeClr val="tx1"/>
                </a:solidFill>
                <a:latin typeface="微軟正黑體" panose="020B0604030504040204" pitchFamily="34" charset="-120"/>
                <a:ea typeface="微軟正黑體" panose="020B0604030504040204" pitchFamily="34" charset="-120"/>
              </a:rPr>
            </a:br>
            <a:r>
              <a:rPr kumimoji="0" lang="zh-TW" altLang="en-US" sz="2400" dirty="0">
                <a:solidFill>
                  <a:schemeClr val="tx1"/>
                </a:solidFill>
                <a:latin typeface="微軟正黑體" panose="020B0604030504040204" pitchFamily="34" charset="-120"/>
                <a:ea typeface="微軟正黑體" panose="020B0604030504040204" pitchFamily="34" charset="-120"/>
              </a:rPr>
              <a:t>及政策方向</a:t>
            </a:r>
          </a:p>
        </p:txBody>
      </p:sp>
      <p:sp>
        <p:nvSpPr>
          <p:cNvPr id="144" name="文字方塊 143">
            <a:extLst>
              <a:ext uri="{FF2B5EF4-FFF2-40B4-BE49-F238E27FC236}">
                <a16:creationId xmlns:a16="http://schemas.microsoft.com/office/drawing/2014/main" xmlns="" id="{8076F85D-7478-4106-B4D9-B4C72A904D8F}"/>
              </a:ext>
            </a:extLst>
          </p:cNvPr>
          <p:cNvSpPr txBox="1"/>
          <p:nvPr/>
        </p:nvSpPr>
        <p:spPr>
          <a:xfrm>
            <a:off x="4347038" y="6012191"/>
            <a:ext cx="2891776" cy="884172"/>
          </a:xfrm>
          <a:prstGeom prst="rect">
            <a:avLst/>
          </a:prstGeom>
          <a:solidFill>
            <a:srgbClr val="FFFFCC"/>
          </a:solidFill>
          <a:ln w="19050">
            <a:solidFill>
              <a:schemeClr val="accent1">
                <a:lumMod val="75000"/>
              </a:schemeClr>
            </a:solidFill>
            <a:prstDash val="solid"/>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基礎及產製儲銷設</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施問題檢討</a:t>
            </a:r>
          </a:p>
        </p:txBody>
      </p:sp>
      <p:sp>
        <p:nvSpPr>
          <p:cNvPr id="155" name="文字方塊 154">
            <a:extLst>
              <a:ext uri="{FF2B5EF4-FFF2-40B4-BE49-F238E27FC236}">
                <a16:creationId xmlns:a16="http://schemas.microsoft.com/office/drawing/2014/main" xmlns="" id="{53E4EE78-76F9-476D-988B-D6C6E32437AB}"/>
              </a:ext>
            </a:extLst>
          </p:cNvPr>
          <p:cNvSpPr txBox="1"/>
          <p:nvPr/>
        </p:nvSpPr>
        <p:spPr>
          <a:xfrm>
            <a:off x="6775194" y="11868537"/>
            <a:ext cx="2186155" cy="884172"/>
          </a:xfrm>
          <a:prstGeom prst="rect">
            <a:avLst/>
          </a:prstGeom>
          <a:solidFill>
            <a:schemeClr val="accent2">
              <a:lumMod val="20000"/>
              <a:lumOff val="80000"/>
            </a:schemeClr>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氣候變遷調適</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熱點及策略</a:t>
            </a:r>
          </a:p>
        </p:txBody>
      </p:sp>
      <p:sp>
        <p:nvSpPr>
          <p:cNvPr id="156" name="文字方塊 155">
            <a:extLst>
              <a:ext uri="{FF2B5EF4-FFF2-40B4-BE49-F238E27FC236}">
                <a16:creationId xmlns:a16="http://schemas.microsoft.com/office/drawing/2014/main" xmlns="" id="{7EFD0989-30E3-405F-98E7-6E56A5C42C42}"/>
              </a:ext>
            </a:extLst>
          </p:cNvPr>
          <p:cNvSpPr txBox="1"/>
          <p:nvPr/>
        </p:nvSpPr>
        <p:spPr>
          <a:xfrm>
            <a:off x="10052388" y="11875594"/>
            <a:ext cx="2408776" cy="884172"/>
          </a:xfrm>
          <a:prstGeom prst="rect">
            <a:avLst/>
          </a:prstGeom>
          <a:solidFill>
            <a:srgbClr val="97E4FF"/>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氣候變遷調適</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行動方案</a:t>
            </a:r>
          </a:p>
        </p:txBody>
      </p:sp>
      <p:sp>
        <p:nvSpPr>
          <p:cNvPr id="161" name="文字方塊 160">
            <a:extLst>
              <a:ext uri="{FF2B5EF4-FFF2-40B4-BE49-F238E27FC236}">
                <a16:creationId xmlns:a16="http://schemas.microsoft.com/office/drawing/2014/main" xmlns="" id="{ADAC11B1-D4F8-4BD1-BBA7-4D519605C4EE}"/>
              </a:ext>
            </a:extLst>
          </p:cNvPr>
          <p:cNvSpPr txBox="1"/>
          <p:nvPr/>
        </p:nvSpPr>
        <p:spPr>
          <a:xfrm>
            <a:off x="2455618" y="11875592"/>
            <a:ext cx="2026112" cy="884172"/>
          </a:xfrm>
          <a:prstGeom prst="rect">
            <a:avLst/>
          </a:prstGeom>
          <a:solidFill>
            <a:schemeClr val="bg1">
              <a:lumMod val="95000"/>
            </a:schemeClr>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氣候變遷</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相關影響</a:t>
            </a:r>
          </a:p>
        </p:txBody>
      </p:sp>
      <p:cxnSp>
        <p:nvCxnSpPr>
          <p:cNvPr id="162" name="直線單箭頭接點 161">
            <a:extLst>
              <a:ext uri="{FF2B5EF4-FFF2-40B4-BE49-F238E27FC236}">
                <a16:creationId xmlns:a16="http://schemas.microsoft.com/office/drawing/2014/main" xmlns="" id="{F6BB3AB6-16F8-4F3E-9053-98C4912C0A34}"/>
              </a:ext>
            </a:extLst>
          </p:cNvPr>
          <p:cNvCxnSpPr>
            <a:cxnSpLocks/>
            <a:stCxn id="161" idx="0"/>
            <a:endCxn id="18" idx="2"/>
          </p:cNvCxnSpPr>
          <p:nvPr/>
        </p:nvCxnSpPr>
        <p:spPr>
          <a:xfrm flipV="1">
            <a:off x="3468674" y="10465087"/>
            <a:ext cx="0" cy="1410505"/>
          </a:xfrm>
          <a:prstGeom prst="straightConnector1">
            <a:avLst/>
          </a:prstGeom>
          <a:ln w="19050">
            <a:solidFill>
              <a:schemeClr val="accent1">
                <a:lumMod val="75000"/>
              </a:schemeClr>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65" name="直線單箭頭接點 164">
            <a:extLst>
              <a:ext uri="{FF2B5EF4-FFF2-40B4-BE49-F238E27FC236}">
                <a16:creationId xmlns:a16="http://schemas.microsoft.com/office/drawing/2014/main" xmlns="" id="{3BD98C5F-B9BD-430D-8693-7904CDA90D73}"/>
              </a:ext>
            </a:extLst>
          </p:cNvPr>
          <p:cNvCxnSpPr>
            <a:cxnSpLocks/>
          </p:cNvCxnSpPr>
          <p:nvPr/>
        </p:nvCxnSpPr>
        <p:spPr>
          <a:xfrm flipV="1">
            <a:off x="8209483" y="10442307"/>
            <a:ext cx="0" cy="1426229"/>
          </a:xfrm>
          <a:prstGeom prst="straightConnector1">
            <a:avLst/>
          </a:prstGeom>
          <a:ln w="19050">
            <a:solidFill>
              <a:schemeClr val="accent1">
                <a:lumMod val="75000"/>
              </a:schemeClr>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68" name="直線單箭頭接點 167">
            <a:extLst>
              <a:ext uri="{FF2B5EF4-FFF2-40B4-BE49-F238E27FC236}">
                <a16:creationId xmlns:a16="http://schemas.microsoft.com/office/drawing/2014/main" xmlns="" id="{4790537D-5E4A-49E5-9399-4E005A92BAAA}"/>
              </a:ext>
            </a:extLst>
          </p:cNvPr>
          <p:cNvCxnSpPr>
            <a:cxnSpLocks/>
            <a:stCxn id="156" idx="0"/>
            <a:endCxn id="49" idx="2"/>
          </p:cNvCxnSpPr>
          <p:nvPr/>
        </p:nvCxnSpPr>
        <p:spPr>
          <a:xfrm flipV="1">
            <a:off x="11256776" y="11004439"/>
            <a:ext cx="0" cy="871155"/>
          </a:xfrm>
          <a:prstGeom prst="straightConnector1">
            <a:avLst/>
          </a:prstGeom>
          <a:ln w="19050">
            <a:solidFill>
              <a:schemeClr val="accent1">
                <a:lumMod val="75000"/>
              </a:schemeClr>
            </a:solidFill>
            <a:prstDash val="sysDash"/>
            <a:tailEnd type="triangle" w="med" len="sm"/>
          </a:ln>
        </p:spPr>
        <p:style>
          <a:lnRef idx="1">
            <a:schemeClr val="accent1"/>
          </a:lnRef>
          <a:fillRef idx="0">
            <a:schemeClr val="accent1"/>
          </a:fillRef>
          <a:effectRef idx="0">
            <a:schemeClr val="accent1"/>
          </a:effectRef>
          <a:fontRef idx="minor">
            <a:schemeClr val="tx1"/>
          </a:fontRef>
        </p:style>
      </p:cxnSp>
      <p:cxnSp>
        <p:nvCxnSpPr>
          <p:cNvPr id="172" name="直線單箭頭接點 171">
            <a:extLst>
              <a:ext uri="{FF2B5EF4-FFF2-40B4-BE49-F238E27FC236}">
                <a16:creationId xmlns:a16="http://schemas.microsoft.com/office/drawing/2014/main" xmlns="" id="{1458AD1A-A524-4BFB-94B7-7F9A419E9C23}"/>
              </a:ext>
            </a:extLst>
          </p:cNvPr>
          <p:cNvCxnSpPr>
            <a:cxnSpLocks/>
            <a:stCxn id="161" idx="3"/>
            <a:endCxn id="155" idx="1"/>
          </p:cNvCxnSpPr>
          <p:nvPr/>
        </p:nvCxnSpPr>
        <p:spPr>
          <a:xfrm flipV="1">
            <a:off x="4481731" y="12310624"/>
            <a:ext cx="2293464" cy="7055"/>
          </a:xfrm>
          <a:prstGeom prst="straightConnector1">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77" name="直線單箭頭接點 176">
            <a:extLst>
              <a:ext uri="{FF2B5EF4-FFF2-40B4-BE49-F238E27FC236}">
                <a16:creationId xmlns:a16="http://schemas.microsoft.com/office/drawing/2014/main" xmlns="" id="{62378563-F4AE-4C6E-9BBC-7F9A3E057F65}"/>
              </a:ext>
            </a:extLst>
          </p:cNvPr>
          <p:cNvCxnSpPr>
            <a:cxnSpLocks/>
            <a:stCxn id="155" idx="3"/>
            <a:endCxn id="156" idx="1"/>
          </p:cNvCxnSpPr>
          <p:nvPr/>
        </p:nvCxnSpPr>
        <p:spPr>
          <a:xfrm>
            <a:off x="8961350" y="12310623"/>
            <a:ext cx="1091037" cy="7057"/>
          </a:xfrm>
          <a:prstGeom prst="straightConnector1">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85" name="文字方塊 184">
            <a:extLst>
              <a:ext uri="{FF2B5EF4-FFF2-40B4-BE49-F238E27FC236}">
                <a16:creationId xmlns:a16="http://schemas.microsoft.com/office/drawing/2014/main" xmlns="" id="{CF759B7F-5E64-45F9-B991-2334BB2F5E49}"/>
              </a:ext>
            </a:extLst>
          </p:cNvPr>
          <p:cNvSpPr txBox="1"/>
          <p:nvPr/>
        </p:nvSpPr>
        <p:spPr>
          <a:xfrm>
            <a:off x="4605998" y="10660943"/>
            <a:ext cx="1690253" cy="840087"/>
          </a:xfrm>
          <a:prstGeom prst="rect">
            <a:avLst/>
          </a:prstGeom>
          <a:solidFill>
            <a:srgbClr val="FFFFCC"/>
          </a:solidFill>
          <a:ln w="19050">
            <a:solidFill>
              <a:schemeClr val="accent1">
                <a:lumMod val="75000"/>
              </a:schemeClr>
            </a:solidFill>
            <a:prstDash val="sysDot"/>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其    他</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待釐清課題</a:t>
            </a:r>
          </a:p>
        </p:txBody>
      </p:sp>
      <p:cxnSp>
        <p:nvCxnSpPr>
          <p:cNvPr id="186" name="接點: 肘形 185">
            <a:extLst>
              <a:ext uri="{FF2B5EF4-FFF2-40B4-BE49-F238E27FC236}">
                <a16:creationId xmlns:a16="http://schemas.microsoft.com/office/drawing/2014/main" xmlns="" id="{4F76843D-121F-4E85-BE22-7CBE114A0F97}"/>
              </a:ext>
            </a:extLst>
          </p:cNvPr>
          <p:cNvCxnSpPr>
            <a:cxnSpLocks/>
            <a:stCxn id="30" idx="2"/>
            <a:endCxn id="185" idx="0"/>
          </p:cNvCxnSpPr>
          <p:nvPr/>
        </p:nvCxnSpPr>
        <p:spPr>
          <a:xfrm rot="5400000">
            <a:off x="4936310" y="10146124"/>
            <a:ext cx="1029637" cy="2"/>
          </a:xfrm>
          <a:prstGeom prst="bentConnector3">
            <a:avLst>
              <a:gd name="adj1" fmla="val 50000"/>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6" name="文字方塊 195">
            <a:extLst>
              <a:ext uri="{FF2B5EF4-FFF2-40B4-BE49-F238E27FC236}">
                <a16:creationId xmlns:a16="http://schemas.microsoft.com/office/drawing/2014/main" xmlns="" id="{6531FB8A-148C-46AB-9D24-8858A5075BDA}"/>
              </a:ext>
            </a:extLst>
          </p:cNvPr>
          <p:cNvSpPr txBox="1"/>
          <p:nvPr/>
        </p:nvSpPr>
        <p:spPr>
          <a:xfrm>
            <a:off x="3421027" y="10873123"/>
            <a:ext cx="453261" cy="658444"/>
          </a:xfrm>
          <a:prstGeom prst="rect">
            <a:avLst/>
          </a:prstGeom>
          <a:noFill/>
          <a:ln w="19050">
            <a:no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對照</a:t>
            </a:r>
          </a:p>
        </p:txBody>
      </p:sp>
      <p:sp>
        <p:nvSpPr>
          <p:cNvPr id="197" name="文字方塊 196">
            <a:extLst>
              <a:ext uri="{FF2B5EF4-FFF2-40B4-BE49-F238E27FC236}">
                <a16:creationId xmlns:a16="http://schemas.microsoft.com/office/drawing/2014/main" xmlns="" id="{D97CA2B2-3474-437E-B32A-9EA24788E987}"/>
              </a:ext>
            </a:extLst>
          </p:cNvPr>
          <p:cNvSpPr txBox="1"/>
          <p:nvPr/>
        </p:nvSpPr>
        <p:spPr>
          <a:xfrm>
            <a:off x="8260278" y="11043507"/>
            <a:ext cx="453261" cy="778480"/>
          </a:xfrm>
          <a:prstGeom prst="rect">
            <a:avLst/>
          </a:prstGeom>
          <a:noFill/>
          <a:ln w="19050">
            <a:no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對照</a:t>
            </a:r>
          </a:p>
        </p:txBody>
      </p:sp>
      <p:sp>
        <p:nvSpPr>
          <p:cNvPr id="198" name="文字方塊 197">
            <a:extLst>
              <a:ext uri="{FF2B5EF4-FFF2-40B4-BE49-F238E27FC236}">
                <a16:creationId xmlns:a16="http://schemas.microsoft.com/office/drawing/2014/main" xmlns="" id="{2632FA02-DC3B-4DF5-96D8-C118A1ADEFAC}"/>
              </a:ext>
            </a:extLst>
          </p:cNvPr>
          <p:cNvSpPr txBox="1"/>
          <p:nvPr/>
        </p:nvSpPr>
        <p:spPr>
          <a:xfrm>
            <a:off x="11212397" y="11082533"/>
            <a:ext cx="453261" cy="658444"/>
          </a:xfrm>
          <a:prstGeom prst="rect">
            <a:avLst/>
          </a:prstGeom>
          <a:noFill/>
          <a:ln w="19050">
            <a:no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000" dirty="0">
                <a:solidFill>
                  <a:schemeClr val="tx1">
                    <a:lumMod val="75000"/>
                    <a:lumOff val="25000"/>
                  </a:schemeClr>
                </a:solidFill>
                <a:latin typeface="微軟正黑體" panose="020B0604030504040204" pitchFamily="34" charset="-120"/>
                <a:ea typeface="微軟正黑體" panose="020B0604030504040204" pitchFamily="34" charset="-120"/>
              </a:rPr>
              <a:t>對照</a:t>
            </a:r>
          </a:p>
        </p:txBody>
      </p:sp>
      <p:sp>
        <p:nvSpPr>
          <p:cNvPr id="10" name="文字方塊 9">
            <a:extLst>
              <a:ext uri="{FF2B5EF4-FFF2-40B4-BE49-F238E27FC236}">
                <a16:creationId xmlns:a16="http://schemas.microsoft.com/office/drawing/2014/main" xmlns="" id="{1BB0EC3E-1131-48CB-B5CE-28FAB3E6C20B}"/>
              </a:ext>
            </a:extLst>
          </p:cNvPr>
          <p:cNvSpPr txBox="1"/>
          <p:nvPr/>
        </p:nvSpPr>
        <p:spPr>
          <a:xfrm>
            <a:off x="15356355" y="3693536"/>
            <a:ext cx="2692781" cy="1292812"/>
          </a:xfrm>
          <a:prstGeom prst="rect">
            <a:avLst/>
          </a:prstGeom>
          <a:solidFill>
            <a:schemeClr val="accent6"/>
          </a:solidFill>
          <a:ln w="19050">
            <a:no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3600" dirty="0">
                <a:solidFill>
                  <a:schemeClr val="bg1"/>
                </a:solidFill>
                <a:latin typeface="微軟正黑體" panose="020B0604030504040204" pitchFamily="34" charset="-120"/>
                <a:ea typeface="微軟正黑體" panose="020B0604030504040204" pitchFamily="34" charset="-120"/>
              </a:rPr>
              <a:t>重點鄉鎮</a:t>
            </a:r>
            <a:endParaRPr kumimoji="0" lang="en-US" altLang="zh-TW" sz="3600" dirty="0">
              <a:solidFill>
                <a:schemeClr val="bg1"/>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r>
              <a:rPr kumimoji="0" lang="zh-TW" altLang="en-US" sz="3600" dirty="0">
                <a:solidFill>
                  <a:schemeClr val="bg1"/>
                </a:solidFill>
                <a:latin typeface="微軟正黑體" panose="020B0604030504040204" pitchFamily="34" charset="-120"/>
                <a:ea typeface="微軟正黑體" panose="020B0604030504040204" pitchFamily="34" charset="-120"/>
              </a:rPr>
              <a:t>規    劃</a:t>
            </a:r>
          </a:p>
        </p:txBody>
      </p:sp>
      <p:sp>
        <p:nvSpPr>
          <p:cNvPr id="92" name="文字方塊 91">
            <a:extLst>
              <a:ext uri="{FF2B5EF4-FFF2-40B4-BE49-F238E27FC236}">
                <a16:creationId xmlns:a16="http://schemas.microsoft.com/office/drawing/2014/main" xmlns="" id="{33D469C2-1EE0-4CE0-8D96-4D5BC1CC308D}"/>
              </a:ext>
            </a:extLst>
          </p:cNvPr>
          <p:cNvSpPr txBox="1"/>
          <p:nvPr/>
        </p:nvSpPr>
        <p:spPr>
          <a:xfrm>
            <a:off x="6656642" y="7340060"/>
            <a:ext cx="759958" cy="3155653"/>
          </a:xfrm>
          <a:prstGeom prst="rect">
            <a:avLst/>
          </a:prstGeom>
          <a:solidFill>
            <a:srgbClr val="F9E7DB"/>
          </a:solidFill>
          <a:ln w="28575">
            <a:solidFill>
              <a:schemeClr val="tx1"/>
            </a:solidFill>
          </a:ln>
        </p:spPr>
        <p:txBody>
          <a:bodyPr vert="eaVert"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適宜性分析</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農產業空間 </a:t>
            </a:r>
            <a:r>
              <a:rPr kumimoji="0" lang="en-US" altLang="zh-TW" sz="2400" dirty="0">
                <a:latin typeface="微軟正黑體" panose="020B0604030504040204" pitchFamily="34" charset="-120"/>
                <a:ea typeface="微軟正黑體" panose="020B0604030504040204" pitchFamily="34" charset="-120"/>
              </a:rPr>
              <a:t>(</a:t>
            </a:r>
            <a:r>
              <a:rPr kumimoji="0" lang="zh-TW" altLang="en-US" sz="2400" dirty="0">
                <a:latin typeface="微軟正黑體" panose="020B0604030504040204" pitchFamily="34" charset="-120"/>
                <a:ea typeface="微軟正黑體" panose="020B0604030504040204" pitchFamily="34" charset="-120"/>
              </a:rPr>
              <a:t>政策</a:t>
            </a:r>
            <a:r>
              <a:rPr kumimoji="0" lang="en-US" altLang="zh-TW" sz="2400" dirty="0">
                <a:latin typeface="微軟正黑體" panose="020B0604030504040204" pitchFamily="34" charset="-120"/>
                <a:ea typeface="微軟正黑體" panose="020B0604030504040204" pitchFamily="34" charset="-120"/>
              </a:rPr>
              <a:t>)</a:t>
            </a:r>
            <a:endParaRPr kumimoji="0" lang="zh-TW" altLang="en-US" sz="2400" dirty="0">
              <a:latin typeface="微軟正黑體" panose="020B0604030504040204" pitchFamily="34" charset="-120"/>
              <a:ea typeface="微軟正黑體" panose="020B0604030504040204" pitchFamily="34" charset="-120"/>
            </a:endParaRPr>
          </a:p>
        </p:txBody>
      </p:sp>
      <p:sp>
        <p:nvSpPr>
          <p:cNvPr id="93" name="矩形 92">
            <a:extLst>
              <a:ext uri="{FF2B5EF4-FFF2-40B4-BE49-F238E27FC236}">
                <a16:creationId xmlns:a16="http://schemas.microsoft.com/office/drawing/2014/main" xmlns="" id="{95EEC5C9-3467-46ED-9314-1D24F5E59F4E}"/>
              </a:ext>
            </a:extLst>
          </p:cNvPr>
          <p:cNvSpPr/>
          <p:nvPr/>
        </p:nvSpPr>
        <p:spPr>
          <a:xfrm>
            <a:off x="4222259" y="3841524"/>
            <a:ext cx="3125735" cy="3191695"/>
          </a:xfrm>
          <a:prstGeom prst="rect">
            <a:avLst/>
          </a:prstGeom>
          <a:no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endParaRPr kumimoji="0"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endParaRPr kumimoji="0"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endParaRPr kumimoji="0"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endParaRPr kumimoji="0"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endParaRPr kumimoji="0"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endParaRPr kumimoji="0"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endParaRPr kumimoji="0" lang="en-US" altLang="zh-TW" sz="24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endPar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cxnSp>
        <p:nvCxnSpPr>
          <p:cNvPr id="368" name="接點: 肘形 367">
            <a:extLst>
              <a:ext uri="{FF2B5EF4-FFF2-40B4-BE49-F238E27FC236}">
                <a16:creationId xmlns:a16="http://schemas.microsoft.com/office/drawing/2014/main" xmlns="" id="{5F7C6E34-EB06-43AF-9FAA-4D1D0A5C3740}"/>
              </a:ext>
            </a:extLst>
          </p:cNvPr>
          <p:cNvCxnSpPr>
            <a:cxnSpLocks/>
            <a:endCxn id="51" idx="0"/>
          </p:cNvCxnSpPr>
          <p:nvPr/>
        </p:nvCxnSpPr>
        <p:spPr>
          <a:xfrm>
            <a:off x="7347994" y="5887706"/>
            <a:ext cx="6301640" cy="1372823"/>
          </a:xfrm>
          <a:prstGeom prst="bentConnector2">
            <a:avLst/>
          </a:prstGeom>
          <a:ln w="19050">
            <a:solidFill>
              <a:schemeClr val="accent1">
                <a:lumMod val="75000"/>
              </a:schemeClr>
            </a:solidFill>
            <a:prstDash val="sysDash"/>
            <a:tailEnd type="triangle" w="med" len="sm"/>
          </a:ln>
        </p:spPr>
        <p:style>
          <a:lnRef idx="1">
            <a:schemeClr val="accent1"/>
          </a:lnRef>
          <a:fillRef idx="0">
            <a:schemeClr val="accent1"/>
          </a:fillRef>
          <a:effectRef idx="0">
            <a:schemeClr val="accent1"/>
          </a:effectRef>
          <a:fontRef idx="minor">
            <a:schemeClr val="tx1"/>
          </a:fontRef>
        </p:style>
      </p:cxnSp>
      <p:sp>
        <p:nvSpPr>
          <p:cNvPr id="370" name="文字方塊 369">
            <a:extLst>
              <a:ext uri="{FF2B5EF4-FFF2-40B4-BE49-F238E27FC236}">
                <a16:creationId xmlns:a16="http://schemas.microsoft.com/office/drawing/2014/main" xmlns="" id="{C9A286FF-6295-4BF8-9FA4-0EE4C327373B}"/>
              </a:ext>
            </a:extLst>
          </p:cNvPr>
          <p:cNvSpPr txBox="1"/>
          <p:nvPr/>
        </p:nvSpPr>
        <p:spPr>
          <a:xfrm>
            <a:off x="5970419" y="7331197"/>
            <a:ext cx="512155" cy="3223545"/>
          </a:xfrm>
          <a:prstGeom prst="rect">
            <a:avLst/>
          </a:prstGeom>
          <a:solidFill>
            <a:srgbClr val="F9E7DB"/>
          </a:solidFill>
          <a:ln w="19050">
            <a:solidFill>
              <a:schemeClr val="accent1">
                <a:lumMod val="75000"/>
              </a:schemeClr>
            </a:solidFill>
          </a:ln>
        </p:spPr>
        <p:txBody>
          <a:bodyPr vert="eaVert" wrap="none" lIns="72007" tIns="72007" rIns="72007" bIns="72007"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effectLst/>
                <a:uLnTx/>
                <a:uFillTx/>
                <a:latin typeface="華康黑體 Std W5" panose="020B0500000000000000" pitchFamily="34" charset="-120"/>
                <a:ea typeface="華康黑體 Std W5" panose="020B0500000000000000" pitchFamily="34" charset="-120"/>
              </a:defRPr>
            </a:lvl1pPr>
          </a:lstStyle>
          <a:p>
            <a:r>
              <a:rPr lang="zh-TW" altLang="en-US" sz="2400" dirty="0" smtClean="0">
                <a:latin typeface="微軟正黑體" panose="020B0604030504040204" pitchFamily="34" charset="-120"/>
                <a:ea typeface="微軟正黑體" panose="020B0604030504040204" pitchFamily="34" charset="-120"/>
              </a:rPr>
              <a:t>年度</a:t>
            </a:r>
            <a:r>
              <a:rPr lang="zh-TW" altLang="en-US" sz="2400" dirty="0">
                <a:latin typeface="微軟正黑體" panose="020B0604030504040204" pitchFamily="34" charset="-120"/>
                <a:ea typeface="微軟正黑體" panose="020B0604030504040204" pitchFamily="34" charset="-120"/>
              </a:rPr>
              <a:t>處理之課題盤點</a:t>
            </a:r>
          </a:p>
        </p:txBody>
      </p:sp>
      <p:sp>
        <p:nvSpPr>
          <p:cNvPr id="8" name="文字方塊 7">
            <a:extLst>
              <a:ext uri="{FF2B5EF4-FFF2-40B4-BE49-F238E27FC236}">
                <a16:creationId xmlns:a16="http://schemas.microsoft.com/office/drawing/2014/main" xmlns="" id="{7D156F3C-DD52-4BD5-8436-8D005B684DFB}"/>
              </a:ext>
            </a:extLst>
          </p:cNvPr>
          <p:cNvSpPr txBox="1"/>
          <p:nvPr/>
        </p:nvSpPr>
        <p:spPr>
          <a:xfrm>
            <a:off x="408454" y="3870461"/>
            <a:ext cx="2935600" cy="1292812"/>
          </a:xfrm>
          <a:prstGeom prst="rect">
            <a:avLst/>
          </a:prstGeom>
          <a:solidFill>
            <a:schemeClr val="accent6"/>
          </a:solidFill>
          <a:ln w="19050">
            <a:no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3600" dirty="0">
                <a:solidFill>
                  <a:schemeClr val="bg1"/>
                </a:solidFill>
                <a:latin typeface="微軟正黑體" panose="020B0604030504040204" pitchFamily="34" charset="-120"/>
                <a:ea typeface="微軟正黑體" panose="020B0604030504040204" pitchFamily="34" charset="-120"/>
              </a:rPr>
              <a:t>縣市農地利用</a:t>
            </a:r>
            <a:r>
              <a:rPr kumimoji="0" lang="en-US" altLang="zh-TW" sz="3600" dirty="0">
                <a:solidFill>
                  <a:schemeClr val="bg1"/>
                </a:solidFill>
                <a:latin typeface="微軟正黑體" panose="020B0604030504040204" pitchFamily="34" charset="-120"/>
                <a:ea typeface="微軟正黑體" panose="020B0604030504040204" pitchFamily="34" charset="-120"/>
              </a:rPr>
              <a:t/>
            </a:r>
            <a:br>
              <a:rPr kumimoji="0" lang="en-US" altLang="zh-TW" sz="3600" dirty="0">
                <a:solidFill>
                  <a:schemeClr val="bg1"/>
                </a:solidFill>
                <a:latin typeface="微軟正黑體" panose="020B0604030504040204" pitchFamily="34" charset="-120"/>
                <a:ea typeface="微軟正黑體" panose="020B0604030504040204" pitchFamily="34" charset="-120"/>
              </a:rPr>
            </a:br>
            <a:r>
              <a:rPr kumimoji="0" lang="zh-TW" altLang="en-US" sz="3600" dirty="0">
                <a:solidFill>
                  <a:schemeClr val="bg1"/>
                </a:solidFill>
                <a:latin typeface="微軟正黑體" panose="020B0604030504040204" pitchFamily="34" charset="-120"/>
                <a:ea typeface="微軟正黑體" panose="020B0604030504040204" pitchFamily="34" charset="-120"/>
              </a:rPr>
              <a:t>綜合規劃</a:t>
            </a:r>
          </a:p>
        </p:txBody>
      </p:sp>
      <p:sp>
        <p:nvSpPr>
          <p:cNvPr id="367" name="文字方塊 366">
            <a:extLst>
              <a:ext uri="{FF2B5EF4-FFF2-40B4-BE49-F238E27FC236}">
                <a16:creationId xmlns:a16="http://schemas.microsoft.com/office/drawing/2014/main" xmlns="" id="{F0B1F517-D90D-459C-8A28-2775EB113CC6}"/>
              </a:ext>
            </a:extLst>
          </p:cNvPr>
          <p:cNvSpPr txBox="1"/>
          <p:nvPr/>
        </p:nvSpPr>
        <p:spPr>
          <a:xfrm>
            <a:off x="9630503" y="5448928"/>
            <a:ext cx="2337536" cy="884172"/>
          </a:xfrm>
          <a:prstGeom prst="rect">
            <a:avLst/>
          </a:prstGeom>
          <a:solidFill>
            <a:schemeClr val="accent2">
              <a:lumMod val="20000"/>
              <a:lumOff val="80000"/>
            </a:schemeClr>
          </a:solidFill>
          <a:ln w="19050">
            <a:solidFill>
              <a:schemeClr val="accent1">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鄉鎮發展藍圖</a:t>
            </a:r>
            <a:r>
              <a:rPr kumimoji="0" lang="en-US" altLang="zh-TW" sz="2400" dirty="0">
                <a:latin typeface="微軟正黑體" panose="020B0604030504040204" pitchFamily="34" charset="-120"/>
                <a:ea typeface="微軟正黑體" panose="020B0604030504040204" pitchFamily="34" charset="-120"/>
              </a:rPr>
              <a:t/>
            </a:r>
            <a:br>
              <a:rPr kumimoji="0" lang="en-US" altLang="zh-TW" sz="2400" dirty="0">
                <a:latin typeface="微軟正黑體" panose="020B0604030504040204" pitchFamily="34" charset="-120"/>
                <a:ea typeface="微軟正黑體" panose="020B0604030504040204" pitchFamily="34" charset="-120"/>
              </a:rPr>
            </a:br>
            <a:r>
              <a:rPr kumimoji="0" lang="zh-TW" altLang="en-US" sz="2400" dirty="0">
                <a:latin typeface="微軟正黑體" panose="020B0604030504040204" pitchFamily="34" charset="-120"/>
                <a:ea typeface="微軟正黑體" panose="020B0604030504040204" pitchFamily="34" charset="-120"/>
              </a:rPr>
              <a:t>規劃範疇指認</a:t>
            </a:r>
          </a:p>
        </p:txBody>
      </p:sp>
      <p:sp>
        <p:nvSpPr>
          <p:cNvPr id="212" name="手繪多邊形: 圖案 211">
            <a:extLst>
              <a:ext uri="{FF2B5EF4-FFF2-40B4-BE49-F238E27FC236}">
                <a16:creationId xmlns:a16="http://schemas.microsoft.com/office/drawing/2014/main" xmlns="" id="{92ABE33C-4A19-481F-AD07-F9C35FBF8986}"/>
              </a:ext>
            </a:extLst>
          </p:cNvPr>
          <p:cNvSpPr/>
          <p:nvPr/>
        </p:nvSpPr>
        <p:spPr>
          <a:xfrm>
            <a:off x="12104783" y="8337563"/>
            <a:ext cx="254044" cy="0"/>
          </a:xfrm>
          <a:custGeom>
            <a:avLst/>
            <a:gdLst>
              <a:gd name="connsiteX0" fmla="*/ 0 w 127000"/>
              <a:gd name="connsiteY0" fmla="*/ 0 h 0"/>
              <a:gd name="connsiteX1" fmla="*/ 127000 w 127000"/>
              <a:gd name="connsiteY1" fmla="*/ 0 h 0"/>
            </a:gdLst>
            <a:ahLst/>
            <a:cxnLst>
              <a:cxn ang="0">
                <a:pos x="connsiteX0" y="connsiteY0"/>
              </a:cxn>
              <a:cxn ang="0">
                <a:pos x="connsiteX1" y="connsiteY1"/>
              </a:cxn>
            </a:cxnLst>
            <a:rect l="l" t="t" r="r" b="b"/>
            <a:pathLst>
              <a:path w="127000">
                <a:moveTo>
                  <a:pt x="0" y="0"/>
                </a:moveTo>
                <a:lnTo>
                  <a:pt x="127000" y="0"/>
                </a:lnTo>
              </a:path>
            </a:pathLst>
          </a:custGeom>
          <a:noFill/>
          <a:ln w="19050">
            <a:solidFill>
              <a:srgbClr val="6092BC"/>
            </a:solidFill>
          </a:ln>
        </p:spPr>
        <p:txBody>
          <a:bodyPr lIns="182898" tIns="91449" rIns="182898" bIns="91449" rtlCol="0" anchor="ctr"/>
          <a:lstStyle/>
          <a:p>
            <a:pPr algn="ctr" defTabSz="914491" eaLnBrk="1" fontAlgn="auto" hangingPunct="1">
              <a:spcBef>
                <a:spcPts val="0"/>
              </a:spcBef>
              <a:spcAft>
                <a:spcPts val="0"/>
              </a:spcAft>
              <a:defRPr/>
            </a:pPr>
            <a:endParaRPr kumimoji="0" lang="zh-TW" altLang="en-US" sz="360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13" name="手繪多邊形: 圖案 212">
            <a:extLst>
              <a:ext uri="{FF2B5EF4-FFF2-40B4-BE49-F238E27FC236}">
                <a16:creationId xmlns:a16="http://schemas.microsoft.com/office/drawing/2014/main" xmlns="" id="{D8EB51DB-9077-4927-92D4-DC2DDF202738}"/>
              </a:ext>
            </a:extLst>
          </p:cNvPr>
          <p:cNvSpPr/>
          <p:nvPr/>
        </p:nvSpPr>
        <p:spPr>
          <a:xfrm>
            <a:off x="12117485" y="9442591"/>
            <a:ext cx="241342" cy="0"/>
          </a:xfrm>
          <a:custGeom>
            <a:avLst/>
            <a:gdLst>
              <a:gd name="connsiteX0" fmla="*/ 0 w 120650"/>
              <a:gd name="connsiteY0" fmla="*/ 0 h 0"/>
              <a:gd name="connsiteX1" fmla="*/ 120650 w 120650"/>
              <a:gd name="connsiteY1" fmla="*/ 0 h 0"/>
            </a:gdLst>
            <a:ahLst/>
            <a:cxnLst>
              <a:cxn ang="0">
                <a:pos x="connsiteX0" y="connsiteY0"/>
              </a:cxn>
              <a:cxn ang="0">
                <a:pos x="connsiteX1" y="connsiteY1"/>
              </a:cxn>
            </a:cxnLst>
            <a:rect l="l" t="t" r="r" b="b"/>
            <a:pathLst>
              <a:path w="120650">
                <a:moveTo>
                  <a:pt x="0" y="0"/>
                </a:moveTo>
                <a:lnTo>
                  <a:pt x="120650" y="0"/>
                </a:lnTo>
              </a:path>
            </a:pathLst>
          </a:custGeom>
          <a:noFill/>
          <a:ln w="19050">
            <a:solidFill>
              <a:srgbClr val="6092BC"/>
            </a:solidFill>
          </a:ln>
        </p:spPr>
        <p:txBody>
          <a:bodyPr lIns="182898" tIns="91449" rIns="182898" bIns="91449" rtlCol="0" anchor="ctr"/>
          <a:lstStyle/>
          <a:p>
            <a:pPr algn="ctr" defTabSz="914491" eaLnBrk="1" fontAlgn="auto" hangingPunct="1">
              <a:spcBef>
                <a:spcPts val="0"/>
              </a:spcBef>
              <a:spcAft>
                <a:spcPts val="0"/>
              </a:spcAft>
              <a:defRPr/>
            </a:pPr>
            <a:endParaRPr kumimoji="0" lang="zh-TW" altLang="en-US" sz="360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16" name="箭號: 向右 215">
            <a:extLst>
              <a:ext uri="{FF2B5EF4-FFF2-40B4-BE49-F238E27FC236}">
                <a16:creationId xmlns:a16="http://schemas.microsoft.com/office/drawing/2014/main" xmlns="" id="{21DC9F6D-A0DF-4A16-8180-164F396A3AC7}"/>
              </a:ext>
            </a:extLst>
          </p:cNvPr>
          <p:cNvSpPr/>
          <p:nvPr/>
        </p:nvSpPr>
        <p:spPr>
          <a:xfrm>
            <a:off x="14769170" y="7635807"/>
            <a:ext cx="471634" cy="1162233"/>
          </a:xfrm>
          <a:prstGeom prst="rightArrow">
            <a:avLst>
              <a:gd name="adj1" fmla="val 50000"/>
              <a:gd name="adj2" fmla="val 41267"/>
            </a:avLst>
          </a:prstGeom>
          <a:solidFill>
            <a:schemeClr val="accent1"/>
          </a:solidFill>
          <a:ln w="19050">
            <a:noFill/>
          </a:ln>
        </p:spPr>
        <p:txBody>
          <a:bodyPr lIns="182898" tIns="91449" rIns="182898" bIns="91449" rtlCol="0" anchor="ctr"/>
          <a:lstStyle/>
          <a:p>
            <a:pPr algn="ctr" defTabSz="914491" eaLnBrk="1" fontAlgn="auto" hangingPunct="1">
              <a:spcBef>
                <a:spcPts val="0"/>
              </a:spcBef>
              <a:spcAft>
                <a:spcPts val="0"/>
              </a:spcAft>
              <a:defRPr/>
            </a:pPr>
            <a:endParaRPr kumimoji="0" lang="zh-TW" altLang="en-US" sz="3600">
              <a:solidFill>
                <a:prstClr val="black"/>
              </a:solidFill>
              <a:latin typeface="微軟正黑體" panose="020B0604030504040204" pitchFamily="34" charset="-120"/>
              <a:ea typeface="微軟正黑體" panose="020B0604030504040204" pitchFamily="34" charset="-120"/>
            </a:endParaRPr>
          </a:p>
        </p:txBody>
      </p:sp>
      <p:sp>
        <p:nvSpPr>
          <p:cNvPr id="219" name="手繪多邊形: 圖案 218">
            <a:extLst>
              <a:ext uri="{FF2B5EF4-FFF2-40B4-BE49-F238E27FC236}">
                <a16:creationId xmlns:a16="http://schemas.microsoft.com/office/drawing/2014/main" xmlns="" id="{DC354AE5-7C43-4136-925A-253213CE6CAE}"/>
              </a:ext>
            </a:extLst>
          </p:cNvPr>
          <p:cNvSpPr/>
          <p:nvPr/>
        </p:nvSpPr>
        <p:spPr>
          <a:xfrm>
            <a:off x="5451124" y="7016611"/>
            <a:ext cx="0" cy="1238393"/>
          </a:xfrm>
          <a:custGeom>
            <a:avLst/>
            <a:gdLst>
              <a:gd name="connsiteX0" fmla="*/ 0 w 0"/>
              <a:gd name="connsiteY0" fmla="*/ 0 h 619125"/>
              <a:gd name="connsiteX1" fmla="*/ 0 w 0"/>
              <a:gd name="connsiteY1" fmla="*/ 619125 h 619125"/>
            </a:gdLst>
            <a:ahLst/>
            <a:cxnLst>
              <a:cxn ang="0">
                <a:pos x="connsiteX0" y="connsiteY0"/>
              </a:cxn>
              <a:cxn ang="0">
                <a:pos x="connsiteX1" y="connsiteY1"/>
              </a:cxn>
            </a:cxnLst>
            <a:rect l="l" t="t" r="r" b="b"/>
            <a:pathLst>
              <a:path h="619125">
                <a:moveTo>
                  <a:pt x="0" y="0"/>
                </a:moveTo>
                <a:lnTo>
                  <a:pt x="0" y="619125"/>
                </a:lnTo>
              </a:path>
            </a:pathLst>
          </a:custGeom>
          <a:noFill/>
          <a:ln w="19050">
            <a:solidFill>
              <a:schemeClr val="accent1">
                <a:lumMod val="75000"/>
              </a:schemeClr>
            </a:solidFill>
          </a:ln>
        </p:spPr>
        <p:txBody>
          <a:bodyPr lIns="182898" tIns="91449" rIns="182898" bIns="91449" rtlCol="0" anchor="ctr"/>
          <a:lstStyle/>
          <a:p>
            <a:pPr algn="ctr" defTabSz="914491" eaLnBrk="1" fontAlgn="auto" hangingPunct="1">
              <a:spcBef>
                <a:spcPts val="0"/>
              </a:spcBef>
              <a:spcAft>
                <a:spcPts val="0"/>
              </a:spcAft>
              <a:defRPr/>
            </a:pPr>
            <a:endParaRPr kumimoji="0" lang="zh-TW" altLang="en-US" sz="360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7" name="文字方塊 226">
            <a:extLst>
              <a:ext uri="{FF2B5EF4-FFF2-40B4-BE49-F238E27FC236}">
                <a16:creationId xmlns:a16="http://schemas.microsoft.com/office/drawing/2014/main" xmlns="" id="{574C6EFE-3D81-465E-9B98-A17C467660FD}"/>
              </a:ext>
            </a:extLst>
          </p:cNvPr>
          <p:cNvSpPr txBox="1"/>
          <p:nvPr/>
        </p:nvSpPr>
        <p:spPr>
          <a:xfrm>
            <a:off x="15496929" y="5338317"/>
            <a:ext cx="2411633" cy="884172"/>
          </a:xfrm>
          <a:prstGeom prst="rect">
            <a:avLst/>
          </a:prstGeom>
          <a:solidFill>
            <a:schemeClr val="bg1">
              <a:lumMod val="95000"/>
            </a:schemeClr>
          </a:solidFill>
          <a:ln w="19050">
            <a:solidFill>
              <a:schemeClr val="accent5">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區域概況及</a:t>
            </a:r>
            <a:r>
              <a:rPr kumimoji="0"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rPr>
              <a:t/>
            </a:r>
            <a:br>
              <a:rPr kumimoji="0"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rPr>
            </a:b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上位指導</a:t>
            </a:r>
          </a:p>
        </p:txBody>
      </p:sp>
      <p:sp>
        <p:nvSpPr>
          <p:cNvPr id="228" name="文字方塊 227">
            <a:extLst>
              <a:ext uri="{FF2B5EF4-FFF2-40B4-BE49-F238E27FC236}">
                <a16:creationId xmlns:a16="http://schemas.microsoft.com/office/drawing/2014/main" xmlns="" id="{541E4755-4B86-4CDE-BE88-0DA520C43109}"/>
              </a:ext>
            </a:extLst>
          </p:cNvPr>
          <p:cNvSpPr txBox="1"/>
          <p:nvPr/>
        </p:nvSpPr>
        <p:spPr>
          <a:xfrm>
            <a:off x="15496926" y="6339021"/>
            <a:ext cx="2411635" cy="884172"/>
          </a:xfrm>
          <a:prstGeom prst="rect">
            <a:avLst/>
          </a:prstGeom>
          <a:solidFill>
            <a:srgbClr val="FFFFCC"/>
          </a:solidFill>
          <a:ln w="19050">
            <a:solidFill>
              <a:schemeClr val="accent5">
                <a:lumMod val="75000"/>
              </a:schemeClr>
            </a:solidFill>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農業環境及</a:t>
            </a:r>
            <a:r>
              <a:rPr kumimoji="0"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rPr>
              <a:t/>
            </a:r>
            <a:br>
              <a:rPr kumimoji="0"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rPr>
            </a:b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周邊界面分析</a:t>
            </a:r>
          </a:p>
        </p:txBody>
      </p:sp>
      <p:sp>
        <p:nvSpPr>
          <p:cNvPr id="229" name="文字方塊 228">
            <a:extLst>
              <a:ext uri="{FF2B5EF4-FFF2-40B4-BE49-F238E27FC236}">
                <a16:creationId xmlns:a16="http://schemas.microsoft.com/office/drawing/2014/main" xmlns="" id="{F6910946-240B-45B2-A3CB-9213C5A204CA}"/>
              </a:ext>
            </a:extLst>
          </p:cNvPr>
          <p:cNvSpPr txBox="1"/>
          <p:nvPr/>
        </p:nvSpPr>
        <p:spPr>
          <a:xfrm>
            <a:off x="15496926" y="7339725"/>
            <a:ext cx="2411635" cy="884172"/>
          </a:xfrm>
          <a:prstGeom prst="rect">
            <a:avLst/>
          </a:prstGeom>
          <a:solidFill>
            <a:srgbClr val="FFFFCC"/>
          </a:solidFill>
          <a:ln w="19050">
            <a:solidFill>
              <a:schemeClr val="accent5">
                <a:lumMod val="75000"/>
              </a:schemeClr>
            </a:solidFill>
            <a:prstDash val="solid"/>
          </a:ln>
        </p:spPr>
        <p:txBody>
          <a:bodyPr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農產業發展</a:t>
            </a:r>
            <a:r>
              <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t/>
            </a:r>
            <a:br>
              <a:rPr kumimoji="0" lang="en-US" altLang="zh-TW" sz="2400" b="1" dirty="0">
                <a:solidFill>
                  <a:schemeClr val="tx1">
                    <a:lumMod val="65000"/>
                    <a:lumOff val="35000"/>
                  </a:schemeClr>
                </a:solidFill>
                <a:latin typeface="微軟正黑體" panose="020B0604030504040204" pitchFamily="34" charset="-120"/>
                <a:ea typeface="微軟正黑體" panose="020B0604030504040204" pitchFamily="34" charset="-120"/>
              </a:rPr>
            </a:br>
            <a:r>
              <a:rPr kumimoji="0"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分析</a:t>
            </a:r>
          </a:p>
        </p:txBody>
      </p:sp>
      <p:sp>
        <p:nvSpPr>
          <p:cNvPr id="230" name="文字方塊 229">
            <a:extLst>
              <a:ext uri="{FF2B5EF4-FFF2-40B4-BE49-F238E27FC236}">
                <a16:creationId xmlns:a16="http://schemas.microsoft.com/office/drawing/2014/main" xmlns="" id="{4526F5D1-CD75-4B74-B5F1-1A1AC1E37376}"/>
              </a:ext>
            </a:extLst>
          </p:cNvPr>
          <p:cNvSpPr txBox="1"/>
          <p:nvPr/>
        </p:nvSpPr>
        <p:spPr>
          <a:xfrm>
            <a:off x="15517677" y="8415135"/>
            <a:ext cx="2370137" cy="842944"/>
          </a:xfrm>
          <a:prstGeom prst="rect">
            <a:avLst/>
          </a:prstGeom>
          <a:gradFill flip="none" rotWithShape="1">
            <a:gsLst>
              <a:gs pos="0">
                <a:srgbClr val="FFFFCC"/>
              </a:gs>
              <a:gs pos="100000">
                <a:schemeClr val="accent2">
                  <a:lumMod val="20000"/>
                  <a:lumOff val="80000"/>
                </a:schemeClr>
              </a:gs>
            </a:gsLst>
            <a:lin ang="0" scaled="1"/>
            <a:tileRect/>
          </a:gradFill>
          <a:ln w="19050">
            <a:solidFill>
              <a:schemeClr val="accent5">
                <a:lumMod val="75000"/>
              </a:schemeClr>
            </a:solidFill>
          </a:ln>
        </p:spPr>
        <p:txBody>
          <a:bodyPr vert="horz"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綜合分析及</a:t>
            </a:r>
            <a:endParaRPr kumimoji="0"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課題盤點</a:t>
            </a:r>
          </a:p>
        </p:txBody>
      </p:sp>
      <p:sp>
        <p:nvSpPr>
          <p:cNvPr id="231" name="文字方塊 230">
            <a:extLst>
              <a:ext uri="{FF2B5EF4-FFF2-40B4-BE49-F238E27FC236}">
                <a16:creationId xmlns:a16="http://schemas.microsoft.com/office/drawing/2014/main" xmlns="" id="{CFE3B928-71A8-42DB-A083-799834C230D6}"/>
              </a:ext>
            </a:extLst>
          </p:cNvPr>
          <p:cNvSpPr txBox="1"/>
          <p:nvPr/>
        </p:nvSpPr>
        <p:spPr>
          <a:xfrm>
            <a:off x="15517677" y="9400424"/>
            <a:ext cx="2370137" cy="899536"/>
          </a:xfrm>
          <a:prstGeom prst="rect">
            <a:avLst/>
          </a:prstGeom>
          <a:solidFill>
            <a:srgbClr val="97E4FF"/>
          </a:solidFill>
          <a:ln w="19050">
            <a:solidFill>
              <a:schemeClr val="accent5">
                <a:lumMod val="75000"/>
              </a:schemeClr>
            </a:solidFill>
          </a:ln>
        </p:spPr>
        <p:txBody>
          <a:bodyPr vert="horz"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農產業發展及</a:t>
            </a:r>
            <a:endParaRPr kumimoji="0"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空間規劃構想</a:t>
            </a:r>
          </a:p>
        </p:txBody>
      </p:sp>
      <p:sp>
        <p:nvSpPr>
          <p:cNvPr id="233" name="文字方塊 232">
            <a:extLst>
              <a:ext uri="{FF2B5EF4-FFF2-40B4-BE49-F238E27FC236}">
                <a16:creationId xmlns:a16="http://schemas.microsoft.com/office/drawing/2014/main" xmlns="" id="{453C4AD1-C383-4B94-B3F3-94274759EB5E}"/>
              </a:ext>
            </a:extLst>
          </p:cNvPr>
          <p:cNvSpPr txBox="1"/>
          <p:nvPr/>
        </p:nvSpPr>
        <p:spPr>
          <a:xfrm>
            <a:off x="15517677" y="10442307"/>
            <a:ext cx="2370137" cy="899536"/>
          </a:xfrm>
          <a:prstGeom prst="rect">
            <a:avLst/>
          </a:prstGeom>
          <a:solidFill>
            <a:srgbClr val="97E4FF"/>
          </a:solidFill>
          <a:ln w="19050">
            <a:solidFill>
              <a:schemeClr val="accent5">
                <a:lumMod val="75000"/>
              </a:schemeClr>
            </a:solidFill>
          </a:ln>
        </p:spPr>
        <p:txBody>
          <a:bodyPr vert="horz"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潛力專區或重要</a:t>
            </a:r>
            <a:endParaRPr kumimoji="0" lang="en-US" altLang="zh-TW" sz="24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構想實質規劃</a:t>
            </a:r>
          </a:p>
        </p:txBody>
      </p:sp>
      <p:sp>
        <p:nvSpPr>
          <p:cNvPr id="234" name="文字方塊 233">
            <a:extLst>
              <a:ext uri="{FF2B5EF4-FFF2-40B4-BE49-F238E27FC236}">
                <a16:creationId xmlns:a16="http://schemas.microsoft.com/office/drawing/2014/main" xmlns="" id="{0FFFE740-42E7-48D0-B5EF-BE25ECBAB33B}"/>
              </a:ext>
            </a:extLst>
          </p:cNvPr>
          <p:cNvSpPr txBox="1"/>
          <p:nvPr/>
        </p:nvSpPr>
        <p:spPr>
          <a:xfrm>
            <a:off x="15517677" y="11502544"/>
            <a:ext cx="2370137" cy="899536"/>
          </a:xfrm>
          <a:prstGeom prst="rect">
            <a:avLst/>
          </a:prstGeom>
          <a:solidFill>
            <a:srgbClr val="97E4FF"/>
          </a:solidFill>
          <a:ln w="19050">
            <a:solidFill>
              <a:schemeClr val="accent5">
                <a:lumMod val="75000"/>
              </a:schemeClr>
            </a:solidFill>
          </a:ln>
        </p:spPr>
        <p:txBody>
          <a:bodyPr vert="horz" wrap="none" lIns="72007" tIns="72007" rIns="72007" bIns="72007" rtlCol="0" anchor="ctr">
            <a:noAutofit/>
          </a:bodyPr>
          <a:lstStyle/>
          <a:p>
            <a:pPr algn="ctr" defTabSz="914491" eaLnBrk="1" fontAlgn="auto" hangingPunct="1">
              <a:spcBef>
                <a:spcPts val="0"/>
              </a:spcBef>
              <a:spcAft>
                <a:spcPts val="0"/>
              </a:spcAft>
              <a:defRPr/>
            </a:pPr>
            <a:r>
              <a:rPr kumimoji="0" lang="zh-TW" altLang="en-US" sz="2400" dirty="0">
                <a:solidFill>
                  <a:schemeClr val="tx1">
                    <a:lumMod val="65000"/>
                    <a:lumOff val="35000"/>
                  </a:schemeClr>
                </a:solidFill>
                <a:latin typeface="微軟正黑體" panose="020B0604030504040204" pitchFamily="34" charset="-120"/>
                <a:ea typeface="微軟正黑體" panose="020B0604030504040204" pitchFamily="34" charset="-120"/>
              </a:rPr>
              <a:t>相關配合事項</a:t>
            </a:r>
          </a:p>
        </p:txBody>
      </p:sp>
      <p:sp>
        <p:nvSpPr>
          <p:cNvPr id="223" name="文字方塊 222">
            <a:extLst>
              <a:ext uri="{FF2B5EF4-FFF2-40B4-BE49-F238E27FC236}">
                <a16:creationId xmlns:a16="http://schemas.microsoft.com/office/drawing/2014/main" xmlns="" id="{39EA89CF-5F0F-4C39-AC8E-C4E3A7E6C6DC}"/>
              </a:ext>
            </a:extLst>
          </p:cNvPr>
          <p:cNvSpPr txBox="1"/>
          <p:nvPr/>
        </p:nvSpPr>
        <p:spPr>
          <a:xfrm>
            <a:off x="432619" y="2725224"/>
            <a:ext cx="15683164" cy="677186"/>
          </a:xfrm>
          <a:prstGeom prst="rect">
            <a:avLst/>
          </a:prstGeom>
          <a:noFill/>
        </p:spPr>
        <p:txBody>
          <a:bodyPr wrap="square" lIns="182898" tIns="91449" rIns="182898" bIns="91449" rtlCol="0">
            <a:spAutoFit/>
          </a:bodyPr>
          <a:lstStyle/>
          <a:p>
            <a:pPr defTabSz="914491" eaLnBrk="1" fontAlgn="auto" hangingPunct="1">
              <a:spcBef>
                <a:spcPts val="0"/>
              </a:spcBef>
              <a:spcAft>
                <a:spcPts val="0"/>
              </a:spcAft>
              <a:defRPr/>
            </a:pPr>
            <a:r>
              <a:rPr kumimoji="0"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縣市</a:t>
            </a:r>
            <a:r>
              <a:rPr kumimoji="0" lang="zh-TW" altLang="en-US" sz="3200" dirty="0">
                <a:solidFill>
                  <a:srgbClr val="DD8047"/>
                </a:solidFill>
                <a:latin typeface="微軟正黑體" panose="020B0604030504040204" pitchFamily="34" charset="-120"/>
                <a:ea typeface="微軟正黑體" panose="020B0604030504040204" pitchFamily="34" charset="-120"/>
              </a:rPr>
              <a:t>推動小組平台</a:t>
            </a:r>
            <a:r>
              <a:rPr kumimoji="0"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整合縣府各單位、鄉鎮公所、產業單位組織、農政單位等意見</a:t>
            </a:r>
          </a:p>
        </p:txBody>
      </p:sp>
      <p:sp>
        <p:nvSpPr>
          <p:cNvPr id="86" name="文字方塊 85">
            <a:extLst>
              <a:ext uri="{FF2B5EF4-FFF2-40B4-BE49-F238E27FC236}">
                <a16:creationId xmlns:a16="http://schemas.microsoft.com/office/drawing/2014/main" xmlns="" id="{A44FAD0E-650F-4AB8-93F5-6A4CE9E3452B}"/>
              </a:ext>
            </a:extLst>
          </p:cNvPr>
          <p:cNvSpPr txBox="1"/>
          <p:nvPr/>
        </p:nvSpPr>
        <p:spPr>
          <a:xfrm>
            <a:off x="7844483" y="9171317"/>
            <a:ext cx="918809" cy="1293768"/>
          </a:xfrm>
          <a:prstGeom prst="rect">
            <a:avLst/>
          </a:prstGeom>
          <a:solidFill>
            <a:srgbClr val="97E4FF"/>
          </a:solidFill>
          <a:ln w="19050">
            <a:solidFill>
              <a:schemeClr val="accent1">
                <a:lumMod val="75000"/>
              </a:schemeClr>
            </a:solidFill>
          </a:ln>
        </p:spPr>
        <p:txBody>
          <a:bodyPr vert="horz" wrap="square" lIns="72007" tIns="72007" rIns="72007" bIns="72007" rtlCol="0" anchor="ctr">
            <a:noAutofit/>
          </a:bodyPr>
          <a:lstStyle/>
          <a:p>
            <a:pPr algn="ctr" defTabSz="914491" eaLnBrk="1" fontAlgn="auto" hangingPunct="1">
              <a:spcBef>
                <a:spcPts val="0"/>
              </a:spcBef>
              <a:spcAft>
                <a:spcPts val="0"/>
              </a:spcAft>
              <a:defRPr/>
            </a:pPr>
            <a:r>
              <a:rPr lang="zh-TW" altLang="en-US" sz="2400" dirty="0">
                <a:latin typeface="微軟正黑體" panose="020B0604030504040204" pitchFamily="34" charset="-120"/>
                <a:ea typeface="微軟正黑體" panose="020B0604030504040204" pitchFamily="34" charset="-120"/>
              </a:rPr>
              <a:t>規劃推動策略</a:t>
            </a:r>
            <a:endParaRPr kumimoji="0" lang="zh-TW" altLang="en-US" sz="2400" dirty="0">
              <a:latin typeface="微軟正黑體" panose="020B0604030504040204" pitchFamily="34" charset="-120"/>
              <a:ea typeface="微軟正黑體" panose="020B0604030504040204" pitchFamily="34" charset="-120"/>
            </a:endParaRPr>
          </a:p>
        </p:txBody>
      </p:sp>
      <p:cxnSp>
        <p:nvCxnSpPr>
          <p:cNvPr id="58" name="接點: 肘形 57">
            <a:extLst>
              <a:ext uri="{FF2B5EF4-FFF2-40B4-BE49-F238E27FC236}">
                <a16:creationId xmlns:a16="http://schemas.microsoft.com/office/drawing/2014/main" xmlns="" id="{09910BFD-15C4-4282-8A5C-491FCA4DD913}"/>
              </a:ext>
            </a:extLst>
          </p:cNvPr>
          <p:cNvCxnSpPr>
            <a:cxnSpLocks/>
            <a:stCxn id="92" idx="3"/>
            <a:endCxn id="86" idx="1"/>
          </p:cNvCxnSpPr>
          <p:nvPr/>
        </p:nvCxnSpPr>
        <p:spPr>
          <a:xfrm>
            <a:off x="7416600" y="8917887"/>
            <a:ext cx="427882" cy="900314"/>
          </a:xfrm>
          <a:prstGeom prst="bentConnector3">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0" name="接點: 肘形 59">
            <a:extLst>
              <a:ext uri="{FF2B5EF4-FFF2-40B4-BE49-F238E27FC236}">
                <a16:creationId xmlns:a16="http://schemas.microsoft.com/office/drawing/2014/main" xmlns="" id="{BCC6A2C1-C0CC-4B9D-A57C-239AFD9A4E06}"/>
              </a:ext>
            </a:extLst>
          </p:cNvPr>
          <p:cNvCxnSpPr>
            <a:stCxn id="187" idx="3"/>
            <a:endCxn id="51" idx="1"/>
          </p:cNvCxnSpPr>
          <p:nvPr/>
        </p:nvCxnSpPr>
        <p:spPr>
          <a:xfrm flipV="1">
            <a:off x="12340705" y="8091623"/>
            <a:ext cx="487139" cy="756872"/>
          </a:xfrm>
          <a:prstGeom prst="bentConnector3">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2" name="接點: 肘形 61">
            <a:extLst>
              <a:ext uri="{FF2B5EF4-FFF2-40B4-BE49-F238E27FC236}">
                <a16:creationId xmlns:a16="http://schemas.microsoft.com/office/drawing/2014/main" xmlns="" id="{C81262AD-36D5-43CF-BFE8-622A493159F1}"/>
              </a:ext>
            </a:extLst>
          </p:cNvPr>
          <p:cNvCxnSpPr>
            <a:stCxn id="187" idx="3"/>
            <a:endCxn id="52" idx="1"/>
          </p:cNvCxnSpPr>
          <p:nvPr/>
        </p:nvCxnSpPr>
        <p:spPr>
          <a:xfrm>
            <a:off x="12340705" y="8848496"/>
            <a:ext cx="487135" cy="816104"/>
          </a:xfrm>
          <a:prstGeom prst="bentConnector3">
            <a:avLst/>
          </a:prstGeom>
          <a:ln w="19050">
            <a:solidFill>
              <a:schemeClr val="accent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647700" y="520700"/>
            <a:ext cx="16995775" cy="923925"/>
          </a:xfrm>
          <a:prstGeom prst="rect">
            <a:avLst/>
          </a:prstGeom>
          <a:solidFill>
            <a:srgbClr val="FFE1E1"/>
          </a:solidFill>
        </p:spPr>
        <p:txBody>
          <a:bodyPr lIns="182682" tIns="91329" rIns="182682" bIns="91329">
            <a:spAutoFit/>
          </a:bodyPr>
          <a:lstStyle/>
          <a:p>
            <a:pPr marL="1484270" indent="-1484270" algn="ctr" eaLnBrk="1" hangingPunct="1">
              <a:defRPr/>
            </a:pP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農地利用綜合規劃流程及架構</a:t>
            </a:r>
            <a:r>
              <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滾動修正</a:t>
            </a:r>
            <a:r>
              <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4800"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8" name="投影片編號版面配置區 5"/>
          <p:cNvSpPr txBox="1">
            <a:spLocks/>
          </p:cNvSpPr>
          <p:nvPr/>
        </p:nvSpPr>
        <p:spPr bwMode="auto">
          <a:xfrm>
            <a:off x="13610083" y="12898438"/>
            <a:ext cx="42687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202" tIns="91067" rIns="182202" bIns="91067" numCol="1" anchor="t" anchorCtr="0" compatLnSpc="1">
            <a:prstTxWarp prst="textNoShape">
              <a:avLst/>
            </a:prstTxWarp>
          </a:bodyPr>
          <a:lstStyle>
            <a:defPPr>
              <a:defRPr lang="zh-TW"/>
            </a:defPPr>
            <a:lvl1pPr algn="r" defTabSz="1824038" rtl="0" eaLnBrk="1" fontAlgn="base" hangingPunct="1">
              <a:spcBef>
                <a:spcPct val="20000"/>
              </a:spcBef>
              <a:spcAft>
                <a:spcPct val="0"/>
              </a:spcAft>
              <a:buChar char="•"/>
              <a:defRPr kumimoji="1" sz="6400" kern="1200">
                <a:solidFill>
                  <a:schemeClr val="tx1"/>
                </a:solidFill>
                <a:latin typeface="Arial" pitchFamily="34" charset="0"/>
                <a:ea typeface="新細明體" pitchFamily="18" charset="-120"/>
                <a:cs typeface="+mn-cs"/>
              </a:defRPr>
            </a:lvl1pPr>
            <a:lvl2pPr marL="1482725" indent="-569913" algn="l" defTabSz="1824038" rtl="0" eaLnBrk="0" fontAlgn="base" hangingPunct="0">
              <a:spcBef>
                <a:spcPct val="20000"/>
              </a:spcBef>
              <a:spcAft>
                <a:spcPct val="0"/>
              </a:spcAft>
              <a:buChar char="–"/>
              <a:defRPr kumimoji="1" sz="5600" kern="1200">
                <a:solidFill>
                  <a:schemeClr val="tx1"/>
                </a:solidFill>
                <a:latin typeface="Arial" pitchFamily="34" charset="0"/>
                <a:ea typeface="新細明體" pitchFamily="18" charset="-120"/>
                <a:cs typeface="+mn-cs"/>
              </a:defRPr>
            </a:lvl2pPr>
            <a:lvl3pPr marL="2282825" indent="-455613" algn="l" defTabSz="1824038" rtl="0" eaLnBrk="0" fontAlgn="base" hangingPunct="0">
              <a:spcBef>
                <a:spcPct val="20000"/>
              </a:spcBef>
              <a:spcAft>
                <a:spcPct val="0"/>
              </a:spcAft>
              <a:buChar char="•"/>
              <a:defRPr kumimoji="1" sz="4800" kern="1200">
                <a:solidFill>
                  <a:schemeClr val="tx1"/>
                </a:solidFill>
                <a:latin typeface="Arial" pitchFamily="34" charset="0"/>
                <a:ea typeface="新細明體" pitchFamily="18" charset="-120"/>
                <a:cs typeface="+mn-cs"/>
              </a:defRPr>
            </a:lvl3pPr>
            <a:lvl4pPr marL="3195638" indent="-455613" algn="l" defTabSz="1824038" rtl="0" eaLnBrk="0" fontAlgn="base" hangingPunct="0">
              <a:spcBef>
                <a:spcPct val="20000"/>
              </a:spcBef>
              <a:spcAft>
                <a:spcPct val="0"/>
              </a:spcAft>
              <a:buChar char="–"/>
              <a:defRPr kumimoji="1" sz="4000" kern="1200">
                <a:solidFill>
                  <a:schemeClr val="tx1"/>
                </a:solidFill>
                <a:latin typeface="Arial" pitchFamily="34" charset="0"/>
                <a:ea typeface="新細明體" pitchFamily="18" charset="-120"/>
                <a:cs typeface="+mn-cs"/>
              </a:defRPr>
            </a:lvl4pPr>
            <a:lvl5pPr marL="4108450" indent="-455613" algn="l" defTabSz="1824038" rtl="0" eaLnBrk="0" fontAlgn="base" hangingPunct="0">
              <a:spcBef>
                <a:spcPct val="20000"/>
              </a:spcBef>
              <a:spcAft>
                <a:spcPct val="0"/>
              </a:spcAft>
              <a:buChar char="»"/>
              <a:defRPr kumimoji="1" sz="4000" kern="1200">
                <a:solidFill>
                  <a:schemeClr val="tx1"/>
                </a:solidFill>
                <a:latin typeface="Arial" pitchFamily="34" charset="0"/>
                <a:ea typeface="新細明體" pitchFamily="18" charset="-120"/>
                <a:cs typeface="+mn-cs"/>
              </a:defRPr>
            </a:lvl5pPr>
            <a:lvl6pPr marL="4565650" indent="-455613" algn="l" defTabSz="1824038" rtl="0" eaLnBrk="0" fontAlgn="base" latinLnBrk="0" hangingPunct="0">
              <a:spcBef>
                <a:spcPct val="20000"/>
              </a:spcBef>
              <a:spcAft>
                <a:spcPct val="0"/>
              </a:spcAft>
              <a:buChar char="»"/>
              <a:defRPr kumimoji="1" sz="4000" kern="1200">
                <a:solidFill>
                  <a:schemeClr val="tx1"/>
                </a:solidFill>
                <a:latin typeface="Arial" pitchFamily="34" charset="0"/>
                <a:ea typeface="新細明體" pitchFamily="18" charset="-120"/>
                <a:cs typeface="+mn-cs"/>
              </a:defRPr>
            </a:lvl6pPr>
            <a:lvl7pPr marL="5022850" indent="-455613" algn="l" defTabSz="1824038" rtl="0" eaLnBrk="0" fontAlgn="base" latinLnBrk="0" hangingPunct="0">
              <a:spcBef>
                <a:spcPct val="20000"/>
              </a:spcBef>
              <a:spcAft>
                <a:spcPct val="0"/>
              </a:spcAft>
              <a:buChar char="»"/>
              <a:defRPr kumimoji="1" sz="4000" kern="1200">
                <a:solidFill>
                  <a:schemeClr val="tx1"/>
                </a:solidFill>
                <a:latin typeface="Arial" pitchFamily="34" charset="0"/>
                <a:ea typeface="新細明體" pitchFamily="18" charset="-120"/>
                <a:cs typeface="+mn-cs"/>
              </a:defRPr>
            </a:lvl7pPr>
            <a:lvl8pPr marL="5480050" indent="-455613" algn="l" defTabSz="1824038" rtl="0" eaLnBrk="0" fontAlgn="base" latinLnBrk="0" hangingPunct="0">
              <a:spcBef>
                <a:spcPct val="20000"/>
              </a:spcBef>
              <a:spcAft>
                <a:spcPct val="0"/>
              </a:spcAft>
              <a:buChar char="»"/>
              <a:defRPr kumimoji="1" sz="4000" kern="1200">
                <a:solidFill>
                  <a:schemeClr val="tx1"/>
                </a:solidFill>
                <a:latin typeface="Arial" pitchFamily="34" charset="0"/>
                <a:ea typeface="新細明體" pitchFamily="18" charset="-120"/>
                <a:cs typeface="+mn-cs"/>
              </a:defRPr>
            </a:lvl8pPr>
            <a:lvl9pPr marL="5937250" indent="-455613" algn="l" defTabSz="1824038" rtl="0" eaLnBrk="0" fontAlgn="base" latinLnBrk="0" hangingPunct="0">
              <a:spcBef>
                <a:spcPct val="20000"/>
              </a:spcBef>
              <a:spcAft>
                <a:spcPct val="0"/>
              </a:spcAft>
              <a:buChar char="»"/>
              <a:defRPr kumimoji="1" sz="4000" kern="1200">
                <a:solidFill>
                  <a:schemeClr val="tx1"/>
                </a:solidFill>
                <a:latin typeface="Arial" pitchFamily="34" charset="0"/>
                <a:ea typeface="新細明體" pitchFamily="18" charset="-120"/>
                <a:cs typeface="+mn-cs"/>
              </a:defRPr>
            </a:lvl9pPr>
          </a:lstStyle>
          <a:p>
            <a:pPr>
              <a:spcBef>
                <a:spcPct val="0"/>
              </a:spcBef>
              <a:buFontTx/>
              <a:buNone/>
            </a:pPr>
            <a:fld id="{7CF1E5B4-54F4-440E-9965-51826236BCC3}" type="slidenum">
              <a:rPr lang="en-US" altLang="zh-TW" sz="3200" smtClean="0">
                <a:latin typeface="微軟正黑體" panose="020B0604030504040204" pitchFamily="34" charset="-120"/>
                <a:ea typeface="微軟正黑體" panose="020B0604030504040204" pitchFamily="34" charset="-120"/>
              </a:rPr>
              <a:pPr>
                <a:spcBef>
                  <a:spcPct val="0"/>
                </a:spcBef>
                <a:buFontTx/>
                <a:buNone/>
              </a:pPr>
              <a:t>61</a:t>
            </a:fld>
            <a:endParaRPr lang="en-US" altLang="zh-TW"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287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2"/>
          <p:cNvSpPr>
            <a:spLocks noGrp="1" noChangeArrowheads="1"/>
          </p:cNvSpPr>
          <p:nvPr>
            <p:ph type="title"/>
          </p:nvPr>
        </p:nvSpPr>
        <p:spPr>
          <a:xfrm>
            <a:off x="914400" y="5849938"/>
            <a:ext cx="16462375" cy="1628775"/>
          </a:xfrm>
        </p:spPr>
        <p:txBody>
          <a:bodyPr/>
          <a:lstStyle/>
          <a:p>
            <a:pPr>
              <a:lnSpc>
                <a:spcPct val="150000"/>
              </a:lnSpc>
            </a:pPr>
            <a:r>
              <a:rPr lang="zh-TW" altLang="en-US" sz="6000" b="1" dirty="0" smtClean="0"/>
              <a:t>伍、農業施政資源分級投入</a:t>
            </a:r>
            <a:endParaRPr lang="zh-TW" altLang="en-US" sz="3200" dirty="0" smtClean="0"/>
          </a:p>
        </p:txBody>
      </p:sp>
      <p:sp>
        <p:nvSpPr>
          <p:cNvPr id="44035"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62</a:t>
            </a:fld>
            <a:endParaRPr lang="en-US" altLang="zh-TW" sz="3200" dirty="0"/>
          </a:p>
        </p:txBody>
      </p:sp>
    </p:spTree>
    <p:extLst>
      <p:ext uri="{BB962C8B-B14F-4D97-AF65-F5344CB8AC3E}">
        <p14:creationId xmlns:p14="http://schemas.microsoft.com/office/powerpoint/2010/main" val="3598749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F346F7DE-7E34-4491-B27A-C7E910BA3EDB}"/>
              </a:ext>
            </a:extLst>
          </p:cNvPr>
          <p:cNvSpPr/>
          <p:nvPr/>
        </p:nvSpPr>
        <p:spPr>
          <a:xfrm>
            <a:off x="1703615" y="2322290"/>
            <a:ext cx="15655996" cy="3500278"/>
          </a:xfrm>
          <a:prstGeom prst="rect">
            <a:avLst/>
          </a:prstGeom>
          <a:solidFill>
            <a:srgbClr val="FADDCA"/>
          </a:solidFill>
        </p:spPr>
        <p:txBody>
          <a:bodyPr wrap="square" lIns="174586" tIns="87293" rIns="174586" bIns="87293">
            <a:spAutoFit/>
          </a:bodyPr>
          <a:lstStyle/>
          <a:p>
            <a:pPr algn="just" defTabSz="1745864"/>
            <a:r>
              <a:rPr lang="zh-TW" altLang="en-US" sz="3600" b="1" dirty="0">
                <a:solidFill>
                  <a:prstClr val="black"/>
                </a:solidFill>
                <a:latin typeface="微軟正黑體"/>
                <a:ea typeface="微軟正黑體"/>
              </a:rPr>
              <a:t>考量</a:t>
            </a:r>
            <a:r>
              <a:rPr lang="zh-TW" altLang="zh-TW" sz="3600" b="1" dirty="0">
                <a:solidFill>
                  <a:prstClr val="black"/>
                </a:solidFill>
                <a:latin typeface="微軟正黑體"/>
                <a:ea typeface="微軟正黑體"/>
              </a:rPr>
              <a:t>農業施政資源</a:t>
            </a:r>
            <a:r>
              <a:rPr lang="zh-TW" altLang="en-US" sz="3600" b="1" dirty="0">
                <a:solidFill>
                  <a:prstClr val="black"/>
                </a:solidFill>
                <a:latin typeface="微軟正黑體"/>
                <a:ea typeface="微軟正黑體"/>
              </a:rPr>
              <a:t>有效性及合理性，相關施政資源以</a:t>
            </a:r>
            <a:r>
              <a:rPr lang="zh-TW" altLang="zh-TW" sz="3600" b="1" dirty="0">
                <a:solidFill>
                  <a:prstClr val="black"/>
                </a:solidFill>
                <a:latin typeface="微軟正黑體"/>
                <a:ea typeface="微軟正黑體"/>
              </a:rPr>
              <a:t>投入</a:t>
            </a:r>
            <a:r>
              <a:rPr lang="zh-TW" altLang="en-US" sz="3600" b="1" dirty="0">
                <a:solidFill>
                  <a:prstClr val="black"/>
                </a:solidFill>
                <a:latin typeface="微軟正黑體"/>
                <a:ea typeface="微軟正黑體"/>
              </a:rPr>
              <a:t>農業發展地區為原則；農民福利措施</a:t>
            </a:r>
            <a:r>
              <a:rPr lang="en-US" altLang="zh-TW" sz="3600" b="1" dirty="0">
                <a:solidFill>
                  <a:prstClr val="black"/>
                </a:solidFill>
                <a:latin typeface="微軟正黑體"/>
                <a:ea typeface="微軟正黑體"/>
              </a:rPr>
              <a:t>(</a:t>
            </a:r>
            <a:r>
              <a:rPr lang="zh-TW" altLang="en-US" sz="3600" b="1" dirty="0">
                <a:solidFill>
                  <a:prstClr val="black"/>
                </a:solidFill>
                <a:latin typeface="微軟正黑體"/>
                <a:ea typeface="微軟正黑體"/>
              </a:rPr>
              <a:t>含天然災害救助</a:t>
            </a:r>
            <a:r>
              <a:rPr lang="en-US" altLang="zh-TW" sz="3600" b="1" dirty="0">
                <a:solidFill>
                  <a:prstClr val="black"/>
                </a:solidFill>
                <a:latin typeface="微軟正黑體"/>
                <a:ea typeface="微軟正黑體"/>
              </a:rPr>
              <a:t>)</a:t>
            </a:r>
            <a:r>
              <a:rPr lang="zh-TW" altLang="en-US" sz="3600" b="1" dirty="0">
                <a:solidFill>
                  <a:prstClr val="black"/>
                </a:solidFill>
                <a:latin typeface="微軟正黑體"/>
                <a:ea typeface="微軟正黑體"/>
              </a:rPr>
              <a:t>不因國土功能分區劃設而改變。</a:t>
            </a:r>
            <a:r>
              <a:rPr lang="en-US" altLang="zh-TW" sz="2800" b="1" dirty="0">
                <a:solidFill>
                  <a:srgbClr val="FF0000"/>
                </a:solidFill>
                <a:latin typeface="微軟正黑體"/>
                <a:ea typeface="微軟正黑體"/>
              </a:rPr>
              <a:t>(</a:t>
            </a:r>
            <a:r>
              <a:rPr lang="zh-TW" altLang="en-US" sz="2800" b="1" dirty="0">
                <a:solidFill>
                  <a:srgbClr val="FF0000"/>
                </a:solidFill>
                <a:latin typeface="微軟正黑體"/>
                <a:ea typeface="微軟正黑體"/>
              </a:rPr>
              <a:t>本會</a:t>
            </a:r>
            <a:r>
              <a:rPr lang="en-US" altLang="zh-TW" sz="2800" b="1" dirty="0">
                <a:solidFill>
                  <a:srgbClr val="FF0000"/>
                </a:solidFill>
                <a:latin typeface="微軟正黑體"/>
                <a:ea typeface="微軟正黑體"/>
              </a:rPr>
              <a:t>109</a:t>
            </a:r>
            <a:r>
              <a:rPr lang="zh-TW" altLang="en-US" sz="2800" b="1" dirty="0">
                <a:solidFill>
                  <a:srgbClr val="FF0000"/>
                </a:solidFill>
                <a:latin typeface="微軟正黑體"/>
                <a:ea typeface="微軟正黑體"/>
              </a:rPr>
              <a:t>年</a:t>
            </a:r>
            <a:r>
              <a:rPr lang="en-US" altLang="zh-TW" sz="2800" b="1" dirty="0">
                <a:solidFill>
                  <a:srgbClr val="FF0000"/>
                </a:solidFill>
                <a:latin typeface="微軟正黑體"/>
                <a:ea typeface="微軟正黑體"/>
              </a:rPr>
              <a:t>3</a:t>
            </a:r>
            <a:r>
              <a:rPr lang="zh-TW" altLang="en-US" sz="2800" b="1" dirty="0">
                <a:solidFill>
                  <a:srgbClr val="FF0000"/>
                </a:solidFill>
                <a:latin typeface="微軟正黑體"/>
                <a:ea typeface="微軟正黑體"/>
              </a:rPr>
              <a:t>月</a:t>
            </a:r>
            <a:r>
              <a:rPr lang="en-US" altLang="zh-TW" sz="2800" b="1" dirty="0">
                <a:solidFill>
                  <a:srgbClr val="FF0000"/>
                </a:solidFill>
                <a:latin typeface="微軟正黑體"/>
                <a:ea typeface="微軟正黑體"/>
              </a:rPr>
              <a:t>10</a:t>
            </a:r>
            <a:r>
              <a:rPr lang="zh-TW" altLang="en-US" sz="2800" b="1" dirty="0">
                <a:solidFill>
                  <a:srgbClr val="FF0000"/>
                </a:solidFill>
                <a:latin typeface="微軟正黑體"/>
                <a:ea typeface="微軟正黑體"/>
              </a:rPr>
              <a:t>日農企國字第</a:t>
            </a:r>
            <a:r>
              <a:rPr lang="en-US" altLang="zh-TW" sz="2800" b="1" dirty="0">
                <a:solidFill>
                  <a:srgbClr val="FF0000"/>
                </a:solidFill>
                <a:latin typeface="微軟正黑體"/>
                <a:ea typeface="微軟正黑體"/>
              </a:rPr>
              <a:t>1090012136</a:t>
            </a:r>
            <a:r>
              <a:rPr lang="zh-TW" altLang="en-US" sz="2800" b="1" dirty="0">
                <a:solidFill>
                  <a:srgbClr val="FF0000"/>
                </a:solidFill>
                <a:latin typeface="微軟正黑體"/>
                <a:ea typeface="微軟正黑體"/>
              </a:rPr>
              <a:t>號函</a:t>
            </a:r>
            <a:r>
              <a:rPr lang="en-US" altLang="zh-TW" sz="2800" b="1" dirty="0" smtClean="0">
                <a:solidFill>
                  <a:srgbClr val="FF0000"/>
                </a:solidFill>
                <a:latin typeface="微軟正黑體"/>
                <a:ea typeface="微軟正黑體"/>
              </a:rPr>
              <a:t>)</a:t>
            </a:r>
            <a:endParaRPr lang="en-US" altLang="zh-TW" sz="3600" b="1" dirty="0" smtClean="0">
              <a:solidFill>
                <a:srgbClr val="FF0000"/>
              </a:solidFill>
              <a:latin typeface="微軟正黑體"/>
              <a:ea typeface="微軟正黑體"/>
            </a:endParaRPr>
          </a:p>
          <a:p>
            <a:pPr algn="just" defTabSz="1745864"/>
            <a:r>
              <a:rPr lang="zh-TW" altLang="en-US" sz="3600" b="1" dirty="0" smtClean="0">
                <a:solidFill>
                  <a:prstClr val="black"/>
                </a:solidFill>
                <a:latin typeface="微軟正黑體"/>
                <a:ea typeface="微軟正黑體"/>
              </a:rPr>
              <a:t>農產業發展區位將以農業發展地區第</a:t>
            </a:r>
            <a:r>
              <a:rPr lang="en-US" altLang="zh-TW" sz="3600" b="1" dirty="0" smtClean="0">
                <a:solidFill>
                  <a:prstClr val="black"/>
                </a:solidFill>
                <a:latin typeface="微軟正黑體"/>
                <a:ea typeface="微軟正黑體"/>
              </a:rPr>
              <a:t>1</a:t>
            </a:r>
            <a:r>
              <a:rPr lang="zh-TW" altLang="en-US" sz="3600" b="1" dirty="0" smtClean="0">
                <a:solidFill>
                  <a:prstClr val="black"/>
                </a:solidFill>
                <a:latin typeface="微軟正黑體"/>
                <a:ea typeface="微軟正黑體"/>
              </a:rPr>
              <a:t>類</a:t>
            </a:r>
            <a:r>
              <a:rPr lang="zh-TW" altLang="en-US" sz="3600" b="1" dirty="0">
                <a:solidFill>
                  <a:prstClr val="black"/>
                </a:solidFill>
                <a:latin typeface="微軟正黑體"/>
                <a:ea typeface="微軟正黑體"/>
              </a:rPr>
              <a:t>為核心</a:t>
            </a:r>
            <a:r>
              <a:rPr lang="zh-TW" altLang="en-US" sz="3600" b="1" dirty="0" smtClean="0">
                <a:solidFill>
                  <a:prstClr val="black"/>
                </a:solidFill>
                <a:latin typeface="微軟正黑體"/>
                <a:ea typeface="微軟正黑體"/>
              </a:rPr>
              <a:t>，配合</a:t>
            </a:r>
            <a:r>
              <a:rPr lang="zh-TW" altLang="en-US" sz="3600" b="1" dirty="0">
                <a:solidFill>
                  <a:prstClr val="black"/>
                </a:solidFill>
                <a:latin typeface="微軟正黑體"/>
                <a:ea typeface="微軟正黑體"/>
              </a:rPr>
              <a:t>資源分級可獲得更多挹注；為促進農業發展地區第</a:t>
            </a:r>
            <a:r>
              <a:rPr lang="en-US" altLang="zh-TW" sz="3600" b="1" dirty="0">
                <a:solidFill>
                  <a:prstClr val="black"/>
                </a:solidFill>
                <a:latin typeface="微軟正黑體"/>
                <a:ea typeface="微軟正黑體"/>
              </a:rPr>
              <a:t>1</a:t>
            </a:r>
            <a:r>
              <a:rPr lang="zh-TW" altLang="en-US" sz="3600" b="1" dirty="0">
                <a:solidFill>
                  <a:prstClr val="black"/>
                </a:solidFill>
                <a:latin typeface="微軟正黑體"/>
                <a:ea typeface="微軟正黑體"/>
              </a:rPr>
              <a:t>類與第</a:t>
            </a:r>
            <a:r>
              <a:rPr lang="en-US" altLang="zh-TW" sz="3600" b="1" dirty="0">
                <a:solidFill>
                  <a:prstClr val="black"/>
                </a:solidFill>
                <a:latin typeface="微軟正黑體"/>
                <a:ea typeface="微軟正黑體"/>
              </a:rPr>
              <a:t>2</a:t>
            </a:r>
            <a:r>
              <a:rPr lang="zh-TW" altLang="en-US" sz="3600" b="1" dirty="0">
                <a:solidFill>
                  <a:prstClr val="black"/>
                </a:solidFill>
                <a:latin typeface="微軟正黑體"/>
                <a:ea typeface="微軟正黑體"/>
              </a:rPr>
              <a:t>類之農產業推動，相關</a:t>
            </a:r>
            <a:r>
              <a:rPr lang="zh-TW" altLang="en-US" sz="3600" b="1" dirty="0" smtClean="0">
                <a:solidFill>
                  <a:prstClr val="black"/>
                </a:solidFill>
                <a:latin typeface="微軟正黑體"/>
                <a:ea typeface="微軟正黑體"/>
              </a:rPr>
              <a:t>土地</a:t>
            </a:r>
            <a:r>
              <a:rPr lang="zh-TW" altLang="en-US" sz="3600" b="1" dirty="0">
                <a:solidFill>
                  <a:prstClr val="black"/>
                </a:solidFill>
                <a:latin typeface="微軟正黑體"/>
                <a:ea typeface="微軟正黑體"/>
              </a:rPr>
              <a:t>使用管制方式原則</a:t>
            </a:r>
            <a:r>
              <a:rPr lang="zh-TW" altLang="en-US" sz="3600" b="1" dirty="0" smtClean="0">
                <a:solidFill>
                  <a:prstClr val="black"/>
                </a:solidFill>
                <a:latin typeface="微軟正黑體"/>
                <a:ea typeface="微軟正黑體"/>
              </a:rPr>
              <a:t>一致。</a:t>
            </a:r>
            <a:r>
              <a:rPr lang="en-US" altLang="zh-TW" sz="2800" b="1" dirty="0" smtClean="0">
                <a:solidFill>
                  <a:srgbClr val="FF0000"/>
                </a:solidFill>
                <a:latin typeface="微軟正黑體"/>
                <a:ea typeface="微軟正黑體"/>
              </a:rPr>
              <a:t>(</a:t>
            </a:r>
            <a:r>
              <a:rPr lang="zh-TW" altLang="en-US" sz="2800" b="1" dirty="0">
                <a:solidFill>
                  <a:srgbClr val="FF0000"/>
                </a:solidFill>
                <a:latin typeface="微軟正黑體"/>
                <a:ea typeface="微軟正黑體"/>
              </a:rPr>
              <a:t>本會</a:t>
            </a:r>
            <a:r>
              <a:rPr lang="en-US" altLang="zh-TW" sz="2800" b="1" dirty="0">
                <a:solidFill>
                  <a:srgbClr val="FF0000"/>
                </a:solidFill>
                <a:latin typeface="微軟正黑體"/>
                <a:ea typeface="微軟正黑體"/>
              </a:rPr>
              <a:t>109</a:t>
            </a:r>
            <a:r>
              <a:rPr lang="zh-TW" altLang="en-US" sz="2800" b="1" dirty="0">
                <a:solidFill>
                  <a:srgbClr val="FF0000"/>
                </a:solidFill>
                <a:latin typeface="微軟正黑體"/>
                <a:ea typeface="微軟正黑體"/>
              </a:rPr>
              <a:t>年</a:t>
            </a:r>
            <a:r>
              <a:rPr lang="en-US" altLang="zh-TW" sz="2800" b="1" dirty="0">
                <a:solidFill>
                  <a:srgbClr val="FF0000"/>
                </a:solidFill>
                <a:latin typeface="微軟正黑體"/>
                <a:ea typeface="微軟正黑體"/>
              </a:rPr>
              <a:t>3</a:t>
            </a:r>
            <a:r>
              <a:rPr lang="zh-TW" altLang="en-US" sz="2800" b="1" dirty="0">
                <a:solidFill>
                  <a:srgbClr val="FF0000"/>
                </a:solidFill>
                <a:latin typeface="微軟正黑體"/>
                <a:ea typeface="微軟正黑體"/>
              </a:rPr>
              <a:t>月</a:t>
            </a:r>
            <a:r>
              <a:rPr lang="en-US" altLang="zh-TW" sz="2800" b="1" dirty="0">
                <a:solidFill>
                  <a:srgbClr val="FF0000"/>
                </a:solidFill>
                <a:latin typeface="微軟正黑體"/>
                <a:ea typeface="微軟正黑體"/>
              </a:rPr>
              <a:t>10</a:t>
            </a:r>
            <a:r>
              <a:rPr lang="zh-TW" altLang="en-US" sz="2800" b="1" dirty="0">
                <a:solidFill>
                  <a:srgbClr val="FF0000"/>
                </a:solidFill>
                <a:latin typeface="微軟正黑體"/>
                <a:ea typeface="微軟正黑體"/>
              </a:rPr>
              <a:t>日農企國字第</a:t>
            </a:r>
            <a:r>
              <a:rPr lang="en-US" altLang="zh-TW" sz="2800" b="1" dirty="0">
                <a:solidFill>
                  <a:srgbClr val="FF0000"/>
                </a:solidFill>
                <a:latin typeface="微軟正黑體"/>
                <a:ea typeface="微軟正黑體"/>
              </a:rPr>
              <a:t>1090012136</a:t>
            </a:r>
            <a:r>
              <a:rPr lang="zh-TW" altLang="en-US" sz="2800" b="1" dirty="0">
                <a:solidFill>
                  <a:srgbClr val="FF0000"/>
                </a:solidFill>
                <a:latin typeface="微軟正黑體"/>
                <a:ea typeface="微軟正黑體"/>
              </a:rPr>
              <a:t>號函</a:t>
            </a:r>
            <a:r>
              <a:rPr lang="en-US" altLang="zh-TW" sz="2800" b="1" dirty="0">
                <a:solidFill>
                  <a:srgbClr val="FF0000"/>
                </a:solidFill>
                <a:latin typeface="微軟正黑體"/>
                <a:ea typeface="微軟正黑體"/>
              </a:rPr>
              <a:t>)</a:t>
            </a:r>
            <a:endParaRPr lang="zh-TW" altLang="en-US" sz="2800" b="1" dirty="0">
              <a:solidFill>
                <a:srgbClr val="FF0000"/>
              </a:solidFill>
              <a:latin typeface="微軟正黑體"/>
              <a:ea typeface="微軟正黑體"/>
            </a:endParaRPr>
          </a:p>
        </p:txBody>
      </p:sp>
      <p:sp>
        <p:nvSpPr>
          <p:cNvPr id="18" name="圓角矩形 17"/>
          <p:cNvSpPr/>
          <p:nvPr/>
        </p:nvSpPr>
        <p:spPr>
          <a:xfrm>
            <a:off x="637933" y="2838063"/>
            <a:ext cx="918063" cy="1629758"/>
          </a:xfrm>
          <a:prstGeom prst="round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wrap="square" lIns="68735" tIns="68735" rIns="68735" bIns="68735" anchor="ctr">
            <a:spAutoFit/>
          </a:bodyPr>
          <a:lstStyle/>
          <a:p>
            <a:pPr algn="ctr" defTabSz="1745864"/>
            <a:r>
              <a:rPr lang="zh-TW" altLang="en-US" sz="4600" b="1" dirty="0">
                <a:solidFill>
                  <a:srgbClr val="000000"/>
                </a:solidFill>
                <a:latin typeface="微軟正黑體" pitchFamily="34" charset="-120"/>
                <a:ea typeface="微軟正黑體" pitchFamily="34" charset="-120"/>
              </a:rPr>
              <a:t>作  法</a:t>
            </a:r>
            <a:endParaRPr lang="zh-TW" altLang="en-US" sz="4600" dirty="0">
              <a:solidFill>
                <a:prstClr val="black"/>
              </a:solidFill>
            </a:endParaRPr>
          </a:p>
        </p:txBody>
      </p:sp>
      <p:sp>
        <p:nvSpPr>
          <p:cNvPr id="2" name="矩形 1"/>
          <p:cNvSpPr/>
          <p:nvPr/>
        </p:nvSpPr>
        <p:spPr>
          <a:xfrm>
            <a:off x="212746" y="1416809"/>
            <a:ext cx="15946678" cy="884177"/>
          </a:xfrm>
          <a:prstGeom prst="rect">
            <a:avLst/>
          </a:prstGeom>
        </p:spPr>
        <p:txBody>
          <a:bodyPr wrap="square" lIns="174586" tIns="87293" rIns="174586" bIns="87293">
            <a:spAutoFit/>
          </a:bodyPr>
          <a:lstStyle/>
          <a:p>
            <a:pPr defTabSz="1745864"/>
            <a:r>
              <a:rPr lang="zh-TW" altLang="en-US" sz="4600" b="1" kern="0" dirty="0">
                <a:solidFill>
                  <a:srgbClr val="002060"/>
                </a:solidFill>
                <a:latin typeface="微軟正黑體" panose="020B0604030504040204" pitchFamily="34" charset="-120"/>
                <a:ea typeface="微軟正黑體" panose="020B0604030504040204" pitchFamily="34" charset="-120"/>
              </a:rPr>
              <a:t>●盤點</a:t>
            </a:r>
            <a:r>
              <a:rPr lang="zh-TW" altLang="en-US" sz="4600" b="1" u="sng" kern="0" dirty="0">
                <a:solidFill>
                  <a:srgbClr val="FF00FF"/>
                </a:solidFill>
                <a:latin typeface="微軟正黑體" panose="020B0604030504040204" pitchFamily="34" charset="-120"/>
                <a:ea typeface="微軟正黑體" panose="020B0604030504040204" pitchFamily="34" charset="-120"/>
              </a:rPr>
              <a:t>農產業</a:t>
            </a:r>
            <a:r>
              <a:rPr lang="zh-TW" altLang="en-US" sz="4600" b="1" kern="0" dirty="0">
                <a:solidFill>
                  <a:srgbClr val="FF00FF"/>
                </a:solidFill>
                <a:latin typeface="微軟正黑體" panose="020B0604030504040204" pitchFamily="34" charset="-120"/>
                <a:ea typeface="微軟正黑體" panose="020B0604030504040204" pitchFamily="34" charset="-120"/>
              </a:rPr>
              <a:t>、</a:t>
            </a:r>
            <a:r>
              <a:rPr lang="zh-TW" altLang="en-US" sz="4600" b="1" u="sng" kern="0" dirty="0">
                <a:solidFill>
                  <a:srgbClr val="FF00FF"/>
                </a:solidFill>
                <a:latin typeface="微軟正黑體" panose="020B0604030504040204" pitchFamily="34" charset="-120"/>
                <a:ea typeface="微軟正黑體" panose="020B0604030504040204" pitchFamily="34" charset="-120"/>
              </a:rPr>
              <a:t>農村發展</a:t>
            </a:r>
            <a:r>
              <a:rPr lang="zh-TW" altLang="en-US" sz="4600" b="1" u="sng" kern="0" dirty="0" smtClean="0">
                <a:solidFill>
                  <a:srgbClr val="FF00FF"/>
                </a:solidFill>
                <a:latin typeface="微軟正黑體" panose="020B0604030504040204" pitchFamily="34" charset="-120"/>
                <a:ea typeface="微軟正黑體" panose="020B0604030504040204" pitchFamily="34" charset="-120"/>
              </a:rPr>
              <a:t>資源</a:t>
            </a:r>
            <a:r>
              <a:rPr lang="zh-TW" altLang="en-US" sz="4600" b="1" kern="0" dirty="0">
                <a:solidFill>
                  <a:srgbClr val="002060"/>
                </a:solidFill>
                <a:latin typeface="微軟正黑體" panose="020B0604030504040204" pitchFamily="34" charset="-120"/>
                <a:ea typeface="微軟正黑體" panose="020B0604030504040204" pitchFamily="34" charset="-120"/>
              </a:rPr>
              <a:t>，</a:t>
            </a:r>
            <a:r>
              <a:rPr lang="zh-TW" altLang="en-US" sz="4600" b="1" kern="0" dirty="0" smtClean="0">
                <a:solidFill>
                  <a:srgbClr val="002060"/>
                </a:solidFill>
                <a:latin typeface="微軟正黑體" panose="020B0604030504040204" pitchFamily="34" charset="-120"/>
                <a:ea typeface="微軟正黑體" panose="020B0604030504040204" pitchFamily="34" charset="-120"/>
              </a:rPr>
              <a:t>以</a:t>
            </a:r>
            <a:r>
              <a:rPr lang="zh-TW" altLang="en-US" sz="4600" b="1" kern="0" dirty="0">
                <a:solidFill>
                  <a:srgbClr val="002060"/>
                </a:solidFill>
                <a:latin typeface="微軟正黑體" panose="020B0604030504040204" pitchFamily="34" charset="-120"/>
                <a:ea typeface="微軟正黑體" panose="020B0604030504040204" pitchFamily="34" charset="-120"/>
              </a:rPr>
              <a:t>投入農業發展</a:t>
            </a:r>
            <a:r>
              <a:rPr lang="zh-TW" altLang="en-US" sz="4600" b="1" kern="0" dirty="0" smtClean="0">
                <a:solidFill>
                  <a:srgbClr val="002060"/>
                </a:solidFill>
                <a:latin typeface="微軟正黑體" panose="020B0604030504040204" pitchFamily="34" charset="-120"/>
                <a:ea typeface="微軟正黑體" panose="020B0604030504040204" pitchFamily="34" charset="-120"/>
              </a:rPr>
              <a:t>地區為原則</a:t>
            </a:r>
            <a:endParaRPr lang="zh-TW" altLang="en-US" sz="4600" b="1" kern="0" dirty="0">
              <a:solidFill>
                <a:srgbClr val="002060"/>
              </a:solidFill>
              <a:latin typeface="微軟正黑體" panose="020B0604030504040204" pitchFamily="34" charset="-120"/>
              <a:ea typeface="微軟正黑體" panose="020B0604030504040204" pitchFamily="34" charset="-120"/>
            </a:endParaRPr>
          </a:p>
        </p:txBody>
      </p:sp>
      <p:sp>
        <p:nvSpPr>
          <p:cNvPr id="88" name="矩形 87"/>
          <p:cNvSpPr/>
          <p:nvPr/>
        </p:nvSpPr>
        <p:spPr>
          <a:xfrm>
            <a:off x="0" y="306066"/>
            <a:ext cx="17842334" cy="1115009"/>
          </a:xfrm>
          <a:prstGeom prst="rect">
            <a:avLst/>
          </a:prstGeom>
        </p:spPr>
        <p:txBody>
          <a:bodyPr wrap="square" lIns="174586" tIns="87293" rIns="174586" bIns="87293">
            <a:spAutoFit/>
          </a:bodyPr>
          <a:lstStyle/>
          <a:p>
            <a:pPr algn="ctr" defTabSz="1745864">
              <a:defRPr/>
            </a:pP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一、農業</a:t>
            </a:r>
            <a:r>
              <a:rPr lang="zh-TW" altLang="en-US" sz="6100" b="1" u="sng" kern="0" dirty="0">
                <a:latin typeface="微軟正黑體" panose="020B0604030504040204" pitchFamily="34" charset="-120"/>
                <a:ea typeface="微軟正黑體" panose="020B0604030504040204" pitchFamily="34" charset="-120"/>
                <a:cs typeface="Microsoft Yahei"/>
                <a:sym typeface="Microsoft Yahei"/>
              </a:rPr>
              <a:t>施政</a:t>
            </a: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資源投入規劃</a:t>
            </a:r>
            <a:endParaRPr lang="zh-TW" altLang="en-US" sz="4600" b="1" u="sng" kern="0" dirty="0">
              <a:latin typeface="微軟正黑體" panose="020B0604030504040204" pitchFamily="34" charset="-120"/>
              <a:ea typeface="微軟正黑體" panose="020B0604030504040204" pitchFamily="34" charset="-120"/>
              <a:cs typeface="Microsoft Yahei"/>
              <a:sym typeface="Microsoft Yahei"/>
            </a:endParaRPr>
          </a:p>
        </p:txBody>
      </p:sp>
      <p:grpSp>
        <p:nvGrpSpPr>
          <p:cNvPr id="3" name="群組 2"/>
          <p:cNvGrpSpPr/>
          <p:nvPr/>
        </p:nvGrpSpPr>
        <p:grpSpPr>
          <a:xfrm>
            <a:off x="637935" y="5904934"/>
            <a:ext cx="17148612" cy="7434580"/>
            <a:chOff x="637935" y="5904934"/>
            <a:chExt cx="17148612" cy="7434580"/>
          </a:xfrm>
        </p:grpSpPr>
        <p:sp>
          <p:nvSpPr>
            <p:cNvPr id="21" name="矩形 2"/>
            <p:cNvSpPr>
              <a:spLocks noChangeArrowheads="1"/>
            </p:cNvSpPr>
            <p:nvPr/>
          </p:nvSpPr>
          <p:spPr bwMode="auto">
            <a:xfrm>
              <a:off x="675420" y="5922683"/>
              <a:ext cx="6381935" cy="1440167"/>
            </a:xfrm>
            <a:prstGeom prst="wedgeRoundRectCallout">
              <a:avLst/>
            </a:prstGeom>
            <a:solidFill>
              <a:srgbClr val="002060"/>
            </a:solidFill>
            <a:ln w="12700" cap="flat" cmpd="sng">
              <a:noFill/>
              <a:bevel/>
              <a:headEnd/>
              <a:tailEnd/>
            </a:ln>
            <a:extLst/>
          </p:spPr>
          <p:txBody>
            <a:bodyPr lIns="174586" tIns="87293" rIns="174586" bIns="87293" anchor="ctr"/>
            <a:lstStyle/>
            <a:p>
              <a:pPr algn="ctr" defTabSz="1745864"/>
              <a:r>
                <a:rPr lang="zh-TW" altLang="en-US" sz="3800" b="1" dirty="0">
                  <a:solidFill>
                    <a:prstClr val="white"/>
                  </a:solidFill>
                  <a:latin typeface="微軟正黑體"/>
                  <a:ea typeface="微軟正黑體"/>
                </a:rPr>
                <a:t>農業施政資源投入</a:t>
              </a:r>
              <a:endParaRPr lang="en-US" altLang="zh-TW" sz="3800" b="1" dirty="0">
                <a:solidFill>
                  <a:prstClr val="white"/>
                </a:solidFill>
                <a:latin typeface="微軟正黑體"/>
                <a:ea typeface="微軟正黑體"/>
              </a:endParaRPr>
            </a:p>
            <a:p>
              <a:pPr algn="ctr" defTabSz="1745864"/>
              <a:r>
                <a:rPr lang="zh-TW" altLang="en-US" sz="3800" b="1" dirty="0">
                  <a:solidFill>
                    <a:srgbClr val="FFFF00"/>
                  </a:solidFill>
                  <a:latin typeface="微軟正黑體"/>
                  <a:ea typeface="微軟正黑體"/>
                </a:rPr>
                <a:t>以「</a:t>
              </a:r>
              <a:r>
                <a:rPr lang="zh-TW" altLang="en-US" sz="3800" b="1" u="sng" dirty="0">
                  <a:solidFill>
                    <a:srgbClr val="FFFF00"/>
                  </a:solidFill>
                  <a:latin typeface="微軟正黑體"/>
                  <a:ea typeface="微軟正黑體"/>
                </a:rPr>
                <a:t>農業發展地區</a:t>
              </a:r>
              <a:r>
                <a:rPr lang="zh-TW" altLang="en-US" sz="3800" b="1" dirty="0">
                  <a:solidFill>
                    <a:srgbClr val="FFFF00"/>
                  </a:solidFill>
                  <a:latin typeface="微軟正黑體"/>
                  <a:ea typeface="微軟正黑體"/>
                </a:rPr>
                <a:t>」為原則</a:t>
              </a:r>
            </a:p>
          </p:txBody>
        </p:sp>
        <p:sp>
          <p:nvSpPr>
            <p:cNvPr id="37" name="文本框 65"/>
            <p:cNvSpPr>
              <a:spLocks noChangeArrowheads="1"/>
            </p:cNvSpPr>
            <p:nvPr/>
          </p:nvSpPr>
          <p:spPr bwMode="auto">
            <a:xfrm>
              <a:off x="2446559" y="12561597"/>
              <a:ext cx="15339988" cy="777917"/>
            </a:xfrm>
            <a:prstGeom prst="rect">
              <a:avLst/>
            </a:prstGeom>
            <a:solidFill>
              <a:schemeClr val="bg1"/>
            </a:solidFill>
            <a:ln>
              <a:noFill/>
            </a:ln>
            <a:extLst/>
          </p:spPr>
          <p:txBody>
            <a:bodyPr wrap="square" lIns="68735" tIns="206204" rIns="68735" bIns="137470">
              <a:spAutoFit/>
            </a:bodyPr>
            <a:lstStyle/>
            <a:p>
              <a:pPr algn="just" defTabSz="1745864"/>
              <a:r>
                <a:rPr kumimoji="1" lang="zh-TW" altLang="en-US" sz="2800" b="1" dirty="0">
                  <a:solidFill>
                    <a:srgbClr val="000000"/>
                  </a:solidFill>
                  <a:latin typeface="微軟正黑體"/>
                  <a:ea typeface="微軟正黑體"/>
                  <a:sym typeface="微软雅黑" pitchFamily="34" charset="-122"/>
                </a:rPr>
                <a:t>「農民福利措施」係為照顧從事農業經營之農民生活，</a:t>
              </a:r>
              <a:r>
                <a:rPr kumimoji="1" lang="zh-TW" altLang="en-US" sz="2800" b="1" dirty="0">
                  <a:solidFill>
                    <a:srgbClr val="FF0000"/>
                  </a:solidFill>
                  <a:latin typeface="微軟正黑體"/>
                  <a:ea typeface="微軟正黑體"/>
                  <a:sym typeface="微软雅黑" pitchFamily="34" charset="-122"/>
                </a:rPr>
                <a:t>原則不因國土功能分區劃設而有所改變。</a:t>
              </a:r>
            </a:p>
          </p:txBody>
        </p:sp>
        <p:grpSp>
          <p:nvGrpSpPr>
            <p:cNvPr id="12" name="群組 11"/>
            <p:cNvGrpSpPr/>
            <p:nvPr/>
          </p:nvGrpSpPr>
          <p:grpSpPr>
            <a:xfrm>
              <a:off x="12772782" y="5904934"/>
              <a:ext cx="5013765" cy="6275252"/>
              <a:chOff x="3333054" y="3096941"/>
              <a:chExt cx="3104818" cy="3317796"/>
            </a:xfrm>
          </p:grpSpPr>
          <p:sp>
            <p:nvSpPr>
              <p:cNvPr id="5" name="橢圓 4"/>
              <p:cNvSpPr/>
              <p:nvPr/>
            </p:nvSpPr>
            <p:spPr>
              <a:xfrm>
                <a:off x="3333054" y="3096941"/>
                <a:ext cx="3104818" cy="3317796"/>
              </a:xfrm>
              <a:prstGeom prst="ellipse">
                <a:avLst/>
              </a:prstGeom>
              <a:solidFill>
                <a:schemeClr val="accent6">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4" name="橢圓 3"/>
              <p:cNvSpPr/>
              <p:nvPr/>
            </p:nvSpPr>
            <p:spPr>
              <a:xfrm>
                <a:off x="3747647" y="3584997"/>
                <a:ext cx="1901449" cy="1426241"/>
              </a:xfrm>
              <a:prstGeom prst="ellipse">
                <a:avLst/>
              </a:prstGeom>
              <a:solidFill>
                <a:schemeClr val="accent6">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4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農業發展地區</a:t>
                </a:r>
              </a:p>
            </p:txBody>
          </p:sp>
          <p:sp>
            <p:nvSpPr>
              <p:cNvPr id="6" name="橢圓 5"/>
              <p:cNvSpPr/>
              <p:nvPr/>
            </p:nvSpPr>
            <p:spPr>
              <a:xfrm>
                <a:off x="4984385" y="5093069"/>
                <a:ext cx="891754" cy="835785"/>
              </a:xfrm>
              <a:prstGeom prst="ellipse">
                <a:avLst/>
              </a:prstGeom>
              <a:solidFill>
                <a:srgbClr val="CCFF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19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城鄉區</a:t>
                </a:r>
              </a:p>
            </p:txBody>
          </p:sp>
          <p:sp>
            <p:nvSpPr>
              <p:cNvPr id="7" name="橢圓 6"/>
              <p:cNvSpPr/>
              <p:nvPr/>
            </p:nvSpPr>
            <p:spPr>
              <a:xfrm>
                <a:off x="5691908" y="4512833"/>
                <a:ext cx="690359" cy="665506"/>
              </a:xfrm>
              <a:prstGeom prst="ellipse">
                <a:avLst/>
              </a:prstGeom>
              <a:solidFill>
                <a:srgbClr val="FFCCFF"/>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19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國保區</a:t>
                </a:r>
              </a:p>
            </p:txBody>
          </p:sp>
          <p:sp>
            <p:nvSpPr>
              <p:cNvPr id="32" name="橢圓 31"/>
              <p:cNvSpPr/>
              <p:nvPr/>
            </p:nvSpPr>
            <p:spPr>
              <a:xfrm>
                <a:off x="4067279" y="5245839"/>
                <a:ext cx="818184" cy="683016"/>
              </a:xfrm>
              <a:prstGeom prst="ellips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19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海洋區</a:t>
                </a:r>
              </a:p>
            </p:txBody>
          </p:sp>
        </p:grpSp>
        <p:cxnSp>
          <p:nvCxnSpPr>
            <p:cNvPr id="9" name="直線單箭頭接點 8"/>
            <p:cNvCxnSpPr>
              <a:stCxn id="4" idx="2"/>
              <a:endCxn id="21" idx="3"/>
            </p:cNvCxnSpPr>
            <p:nvPr/>
          </p:nvCxnSpPr>
          <p:spPr>
            <a:xfrm flipH="1" flipV="1">
              <a:off x="7057355" y="6642767"/>
              <a:ext cx="6384926" cy="1534062"/>
            </a:xfrm>
            <a:prstGeom prst="straightConnector1">
              <a:avLst/>
            </a:prstGeom>
            <a:ln w="76200">
              <a:solidFill>
                <a:srgbClr val="002060"/>
              </a:solidFill>
              <a:tailEnd type="arrow"/>
            </a:ln>
          </p:spPr>
          <p:style>
            <a:lnRef idx="2">
              <a:schemeClr val="accent6"/>
            </a:lnRef>
            <a:fillRef idx="0">
              <a:schemeClr val="accent6"/>
            </a:fillRef>
            <a:effectRef idx="1">
              <a:schemeClr val="accent6"/>
            </a:effectRef>
            <a:fontRef idx="minor">
              <a:schemeClr val="tx1"/>
            </a:fontRef>
          </p:style>
        </p:cxnSp>
        <p:cxnSp>
          <p:nvCxnSpPr>
            <p:cNvPr id="82" name="直線單箭頭接點 81"/>
            <p:cNvCxnSpPr>
              <a:stCxn id="5" idx="3"/>
            </p:cNvCxnSpPr>
            <p:nvPr/>
          </p:nvCxnSpPr>
          <p:spPr>
            <a:xfrm flipH="1">
              <a:off x="10585747" y="11261197"/>
              <a:ext cx="2921284" cy="380710"/>
            </a:xfrm>
            <a:prstGeom prst="straightConnector1">
              <a:avLst/>
            </a:prstGeom>
            <a:ln w="76200">
              <a:solidFill>
                <a:srgbClr val="EA689A"/>
              </a:solidFill>
              <a:tailEnd type="arrow"/>
            </a:ln>
          </p:spPr>
          <p:style>
            <a:lnRef idx="2">
              <a:schemeClr val="accent6"/>
            </a:lnRef>
            <a:fillRef idx="0">
              <a:schemeClr val="accent6"/>
            </a:fillRef>
            <a:effectRef idx="1">
              <a:schemeClr val="accent6"/>
            </a:effectRef>
            <a:fontRef idx="minor">
              <a:schemeClr val="tx1"/>
            </a:fontRef>
          </p:style>
        </p:cxnSp>
        <p:sp>
          <p:nvSpPr>
            <p:cNvPr id="36" name="矩形 2"/>
            <p:cNvSpPr>
              <a:spLocks noChangeArrowheads="1"/>
            </p:cNvSpPr>
            <p:nvPr/>
          </p:nvSpPr>
          <p:spPr bwMode="auto">
            <a:xfrm>
              <a:off x="2907759" y="11107259"/>
              <a:ext cx="7677988" cy="1440167"/>
            </a:xfrm>
            <a:prstGeom prst="wedgeRoundRectCallout">
              <a:avLst/>
            </a:prstGeom>
            <a:solidFill>
              <a:srgbClr val="EA689A"/>
            </a:solidFill>
            <a:ln>
              <a:noFill/>
            </a:ln>
            <a:extLst/>
          </p:spPr>
          <p:txBody>
            <a:bodyPr lIns="68735" tIns="68735" rIns="68735" bIns="68735" anchor="ctr"/>
            <a:lstStyle/>
            <a:p>
              <a:pPr algn="ctr" defTabSz="1745864"/>
              <a:r>
                <a:rPr lang="zh-TW" altLang="en-US" sz="3800" b="1" dirty="0">
                  <a:solidFill>
                    <a:prstClr val="white"/>
                  </a:solidFill>
                  <a:latin typeface="微軟正黑體"/>
                  <a:ea typeface="微軟正黑體"/>
                </a:rPr>
                <a:t>「農業發展地區以外」之資源投入</a:t>
              </a:r>
              <a:endParaRPr lang="en-US" altLang="zh-TW" sz="3800" b="1" dirty="0">
                <a:solidFill>
                  <a:prstClr val="white"/>
                </a:solidFill>
                <a:latin typeface="微軟正黑體"/>
                <a:ea typeface="微軟正黑體"/>
              </a:endParaRPr>
            </a:p>
            <a:p>
              <a:pPr algn="ctr" defTabSz="1745864"/>
              <a:r>
                <a:rPr lang="zh-TW" altLang="en-US" sz="3800" b="1" dirty="0">
                  <a:solidFill>
                    <a:srgbClr val="CCFF33"/>
                  </a:solidFill>
                  <a:latin typeface="微軟正黑體"/>
                  <a:ea typeface="微軟正黑體"/>
                </a:rPr>
                <a:t>限</a:t>
              </a:r>
              <a:r>
                <a:rPr lang="zh-TW" altLang="en-US" sz="3800" b="1" u="sng" dirty="0">
                  <a:solidFill>
                    <a:srgbClr val="CCFF33"/>
                  </a:solidFill>
                  <a:latin typeface="微軟正黑體"/>
                  <a:ea typeface="微軟正黑體"/>
                </a:rPr>
                <a:t>與農民福利相關</a:t>
              </a:r>
              <a:r>
                <a:rPr lang="zh-TW" altLang="en-US" sz="3800" b="1" dirty="0">
                  <a:solidFill>
                    <a:srgbClr val="CCFF33"/>
                  </a:solidFill>
                  <a:latin typeface="微軟正黑體"/>
                  <a:ea typeface="微軟正黑體"/>
                </a:rPr>
                <a:t>者</a:t>
              </a:r>
            </a:p>
          </p:txBody>
        </p:sp>
        <p:sp>
          <p:nvSpPr>
            <p:cNvPr id="46" name="文字方塊 45"/>
            <p:cNvSpPr txBox="1"/>
            <p:nvPr/>
          </p:nvSpPr>
          <p:spPr>
            <a:xfrm>
              <a:off x="637935" y="7535719"/>
              <a:ext cx="6951743" cy="3283515"/>
            </a:xfrm>
            <a:prstGeom prst="roundRect">
              <a:avLst/>
            </a:prstGeom>
            <a:solidFill>
              <a:srgbClr val="EDF4F7"/>
            </a:solidFill>
            <a:ln>
              <a:solidFill>
                <a:schemeClr val="accent2">
                  <a:lumMod val="75000"/>
                </a:schemeClr>
              </a:solidFill>
            </a:ln>
            <a:effectLst>
              <a:glow rad="101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lIns="68735" tIns="68735" rIns="68735" bIns="68735" rtlCol="0">
              <a:spAutoFit/>
            </a:bodyPr>
            <a:lstStyle/>
            <a:p>
              <a:pPr defTabSz="1745864"/>
              <a:r>
                <a:rPr lang="zh-TW" altLang="en-US" sz="2300" b="1" u="sng" dirty="0">
                  <a:solidFill>
                    <a:srgbClr val="009900"/>
                  </a:solidFill>
                  <a:latin typeface="微軟正黑體"/>
                  <a:ea typeface="微軟正黑體"/>
                </a:rPr>
                <a:t>農產業、農村發展資源</a:t>
              </a:r>
              <a:endParaRPr lang="en-US" altLang="zh-TW" sz="2300" b="1" u="sng" dirty="0">
                <a:solidFill>
                  <a:srgbClr val="009900"/>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農業環境給付</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產業輔導：設施（備）補助</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生產區域基盤整備：農地重劃、農水路</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休閒農業及農村再生</a:t>
              </a:r>
              <a:endParaRPr lang="en-US" altLang="zh-TW" sz="2300" b="1" dirty="0">
                <a:solidFill>
                  <a:schemeClr val="accent6">
                    <a:lumMod val="75000"/>
                  </a:schemeClr>
                </a:solidFill>
                <a:latin typeface="微軟正黑體"/>
                <a:ea typeface="微軟正黑體"/>
              </a:endParaRPr>
            </a:p>
            <a:p>
              <a:pPr marL="545582" indent="-545582" defTabSz="1745864">
                <a:lnSpc>
                  <a:spcPts val="2291"/>
                </a:lnSpc>
                <a:spcBef>
                  <a:spcPts val="1146"/>
                </a:spcBef>
                <a:buFont typeface="Wingdings" panose="05000000000000000000" pitchFamily="2" charset="2"/>
                <a:buChar char="p"/>
              </a:pPr>
              <a:r>
                <a:rPr lang="zh-TW" altLang="en-US" sz="2300" b="1" dirty="0">
                  <a:solidFill>
                    <a:schemeClr val="accent6">
                      <a:lumMod val="75000"/>
                    </a:schemeClr>
                  </a:solidFill>
                  <a:latin typeface="微軟正黑體"/>
                  <a:ea typeface="微軟正黑體"/>
                </a:rPr>
                <a:t>價值鏈支援服務：區域加工中心、物流中心、農科園區、農產品批發市場</a:t>
              </a:r>
            </a:p>
          </p:txBody>
        </p:sp>
        <p:sp>
          <p:nvSpPr>
            <p:cNvPr id="23" name="文本框 65"/>
            <p:cNvSpPr>
              <a:spLocks noChangeArrowheads="1"/>
            </p:cNvSpPr>
            <p:nvPr/>
          </p:nvSpPr>
          <p:spPr bwMode="auto">
            <a:xfrm>
              <a:off x="7627331" y="7887442"/>
              <a:ext cx="4786579" cy="26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4586" tIns="87293" rIns="174586" bIns="87293">
              <a:spAutoFit/>
            </a:bodyPr>
            <a:lstStyle/>
            <a:p>
              <a:pPr algn="just" defTabSz="1745864"/>
              <a:r>
                <a:rPr lang="zh-TW" altLang="en-US" sz="2700" b="1" dirty="0">
                  <a:solidFill>
                    <a:srgbClr val="000000"/>
                  </a:solidFill>
                  <a:latin typeface="微軟正黑體"/>
                  <a:ea typeface="微軟正黑體"/>
                  <a:sym typeface="微软雅黑" pitchFamily="34" charset="-122"/>
                </a:rPr>
                <a:t>農業發展地區肩負糧食安全任務，並以農業生產及其產業價值鏈需求使用為方向。亦將按農地生產貢獻度或其他評估準則，朝</a:t>
              </a:r>
              <a:r>
                <a:rPr lang="zh-TW" altLang="en-US" sz="2700" b="1" dirty="0">
                  <a:solidFill>
                    <a:srgbClr val="FF0000"/>
                  </a:solidFill>
                  <a:latin typeface="微軟正黑體"/>
                  <a:ea typeface="微軟正黑體"/>
                  <a:sym typeface="微软雅黑" pitchFamily="34" charset="-122"/>
                </a:rPr>
                <a:t>分級輔導</a:t>
              </a:r>
              <a:r>
                <a:rPr lang="zh-TW" altLang="en-US" sz="2700" b="1" dirty="0">
                  <a:solidFill>
                    <a:srgbClr val="000000"/>
                  </a:solidFill>
                  <a:latin typeface="微軟正黑體"/>
                  <a:ea typeface="微軟正黑體"/>
                  <a:sym typeface="微软雅黑" pitchFamily="34" charset="-122"/>
                </a:rPr>
                <a:t>之方向研議</a:t>
              </a:r>
              <a:endParaRPr lang="en-US" altLang="zh-TW" sz="2700" b="1" dirty="0">
                <a:solidFill>
                  <a:srgbClr val="000000"/>
                </a:solidFill>
                <a:latin typeface="微軟正黑體"/>
                <a:ea typeface="微軟正黑體"/>
                <a:sym typeface="微软雅黑" pitchFamily="34" charset="-122"/>
              </a:endParaRPr>
            </a:p>
          </p:txBody>
        </p:sp>
      </p:grpSp>
      <p:sp>
        <p:nvSpPr>
          <p:cNvPr id="22" name="投影片編號版面配置區 1"/>
          <p:cNvSpPr>
            <a:spLocks noGrp="1"/>
          </p:cNvSpPr>
          <p:nvPr>
            <p:ph type="sldNum" sz="quarter" idx="12"/>
          </p:nvPr>
        </p:nvSpPr>
        <p:spPr>
          <a:xfrm>
            <a:off x="12746038" y="13050838"/>
            <a:ext cx="5329237"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63</a:t>
            </a:fld>
            <a:endParaRPr lang="en-US" altLang="zh-TW" sz="3200" dirty="0"/>
          </a:p>
        </p:txBody>
      </p:sp>
    </p:spTree>
    <p:extLst>
      <p:ext uri="{BB962C8B-B14F-4D97-AF65-F5344CB8AC3E}">
        <p14:creationId xmlns:p14="http://schemas.microsoft.com/office/powerpoint/2010/main" val="25029673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410506" y="1656464"/>
            <a:ext cx="17304034" cy="8809908"/>
            <a:chOff x="410506" y="1656464"/>
            <a:chExt cx="17304034" cy="8809908"/>
          </a:xfrm>
        </p:grpSpPr>
        <p:sp>
          <p:nvSpPr>
            <p:cNvPr id="14" name="向右箭號圖說文字 13"/>
            <p:cNvSpPr/>
            <p:nvPr/>
          </p:nvSpPr>
          <p:spPr>
            <a:xfrm>
              <a:off x="432645" y="3100693"/>
              <a:ext cx="2844782" cy="488201"/>
            </a:xfrm>
            <a:prstGeom prst="rightArrowCallout">
              <a:avLst>
                <a:gd name="adj1" fmla="val 19052"/>
                <a:gd name="adj2" fmla="val 21905"/>
                <a:gd name="adj3" fmla="val 40684"/>
                <a:gd name="adj4" fmla="val 74648"/>
              </a:avLst>
            </a:prstGeom>
            <a:ln w="28575">
              <a:solidFill>
                <a:schemeClr val="bg2">
                  <a:lumMod val="50000"/>
                </a:schemeClr>
              </a:solidFill>
            </a:ln>
          </p:spPr>
          <p:txBody>
            <a:bodyPr wrap="square" lIns="36000" tIns="36000" rIns="36000" bIns="36000">
              <a:spAutoFit/>
            </a:bodyPr>
            <a:lstStyle/>
            <a:p>
              <a:pPr algn="ctr"/>
              <a:r>
                <a:rPr lang="zh-TW" altLang="en-US" sz="2700" b="1" dirty="0">
                  <a:solidFill>
                    <a:srgbClr val="C00000"/>
                  </a:solidFill>
                  <a:latin typeface="微軟正黑體" panose="020B0604030504040204" pitchFamily="34" charset="-120"/>
                  <a:ea typeface="微軟正黑體" panose="020B0604030504040204" pitchFamily="34" charset="-120"/>
                </a:rPr>
                <a:t>國土計畫法</a:t>
              </a:r>
            </a:p>
          </p:txBody>
        </p:sp>
        <p:sp>
          <p:nvSpPr>
            <p:cNvPr id="21" name="圓角矩形 20"/>
            <p:cNvSpPr/>
            <p:nvPr/>
          </p:nvSpPr>
          <p:spPr>
            <a:xfrm>
              <a:off x="1083395" y="1746692"/>
              <a:ext cx="1477841" cy="863630"/>
            </a:xfrm>
            <a:prstGeom prst="roundRect">
              <a:avLst/>
            </a:prstGeom>
            <a:solidFill>
              <a:srgbClr val="66FF66"/>
            </a:solidFill>
            <a:ln>
              <a:noFill/>
            </a:ln>
          </p:spPr>
          <p:style>
            <a:lnRef idx="2">
              <a:schemeClr val="dk1"/>
            </a:lnRef>
            <a:fillRef idx="1">
              <a:schemeClr val="lt1"/>
            </a:fillRef>
            <a:effectRef idx="0">
              <a:schemeClr val="dk1"/>
            </a:effectRef>
            <a:fontRef idx="minor">
              <a:schemeClr val="dk1"/>
            </a:fontRef>
          </p:style>
          <p:txBody>
            <a:bodyPr wrap="square" lIns="36000" tIns="36000" rIns="36000" bIns="36000">
              <a:spAutoFit/>
            </a:bodyPr>
            <a:lstStyle/>
            <a:p>
              <a:r>
                <a:rPr lang="zh-TW" altLang="en-US" sz="4600" b="1" dirty="0">
                  <a:latin typeface="微軟正黑體" pitchFamily="34" charset="-120"/>
                  <a:ea typeface="微軟正黑體" pitchFamily="34" charset="-120"/>
                  <a:cs typeface="Adobe 繁黑體 Std B"/>
                </a:rPr>
                <a:t>法源</a:t>
              </a:r>
            </a:p>
          </p:txBody>
        </p:sp>
        <p:sp>
          <p:nvSpPr>
            <p:cNvPr id="72" name="向下箭號 71"/>
            <p:cNvSpPr/>
            <p:nvPr/>
          </p:nvSpPr>
          <p:spPr>
            <a:xfrm>
              <a:off x="9867691" y="7800331"/>
              <a:ext cx="1302527" cy="730735"/>
            </a:xfrm>
            <a:prstGeom prst="downArrow">
              <a:avLst>
                <a:gd name="adj1" fmla="val 50000"/>
                <a:gd name="adj2" fmla="val 49347"/>
              </a:avLst>
            </a:prstGeom>
            <a:solidFill>
              <a:srgbClr val="FF0066"/>
            </a:solidFill>
            <a:ln w="12700">
              <a:solidFill>
                <a:schemeClr val="tx1"/>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32" name="群組 31"/>
            <p:cNvGrpSpPr/>
            <p:nvPr/>
          </p:nvGrpSpPr>
          <p:grpSpPr>
            <a:xfrm>
              <a:off x="3630060" y="4326045"/>
              <a:ext cx="4013688" cy="3379023"/>
              <a:chOff x="4838901" y="1840489"/>
              <a:chExt cx="2015998" cy="1689316"/>
            </a:xfrm>
          </p:grpSpPr>
          <p:grpSp>
            <p:nvGrpSpPr>
              <p:cNvPr id="33" name="群組 32"/>
              <p:cNvGrpSpPr/>
              <p:nvPr/>
            </p:nvGrpSpPr>
            <p:grpSpPr>
              <a:xfrm>
                <a:off x="4838901" y="1840489"/>
                <a:ext cx="2015998" cy="1689316"/>
                <a:chOff x="4825393" y="1876727"/>
                <a:chExt cx="1949203" cy="2536207"/>
              </a:xfrm>
            </p:grpSpPr>
            <p:sp>
              <p:nvSpPr>
                <p:cNvPr id="40" name="文字方塊 39">
                  <a:extLst>
                    <a:ext uri="{FF2B5EF4-FFF2-40B4-BE49-F238E27FC236}">
                      <a16:creationId xmlns="" xmlns:a16="http://schemas.microsoft.com/office/drawing/2014/main" id="{99C0DB33-A262-4426-BE23-46F5DF4F32E8}"/>
                    </a:ext>
                  </a:extLst>
                </p:cNvPr>
                <p:cNvSpPr txBox="1"/>
                <p:nvPr/>
              </p:nvSpPr>
              <p:spPr bwMode="gray">
                <a:xfrm rot="5400000" flipH="1" flipV="1">
                  <a:off x="5040150" y="1707082"/>
                  <a:ext cx="592737" cy="939794"/>
                </a:xfrm>
                <a:prstGeom prst="snip2SameRect">
                  <a:avLst/>
                </a:prstGeom>
                <a:solidFill>
                  <a:srgbClr val="00660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39" name="文字方塊 38">
                  <a:extLst>
                    <a:ext uri="{FF2B5EF4-FFF2-40B4-BE49-F238E27FC236}">
                      <a16:creationId xmlns="" xmlns:a16="http://schemas.microsoft.com/office/drawing/2014/main" id="{99C0DB33-A262-4426-BE23-46F5DF4F32E8}"/>
                    </a:ext>
                  </a:extLst>
                </p:cNvPr>
                <p:cNvSpPr txBox="1"/>
                <p:nvPr/>
              </p:nvSpPr>
              <p:spPr bwMode="gray">
                <a:xfrm rot="5400000">
                  <a:off x="5980756" y="1703199"/>
                  <a:ext cx="592737" cy="939794"/>
                </a:xfrm>
                <a:prstGeom prst="snip2SameRect">
                  <a:avLst/>
                </a:prstGeom>
                <a:solidFill>
                  <a:srgbClr val="00660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37" name="圓角化對角線角落矩形 36">
                  <a:extLst>
                    <a:ext uri="{FF2B5EF4-FFF2-40B4-BE49-F238E27FC236}">
                      <a16:creationId xmlns="" xmlns:a16="http://schemas.microsoft.com/office/drawing/2014/main" id="{591200E9-61F5-4E6A-B815-248257B7767D}"/>
                    </a:ext>
                  </a:extLst>
                </p:cNvPr>
                <p:cNvSpPr/>
                <p:nvPr/>
              </p:nvSpPr>
              <p:spPr bwMode="gray">
                <a:xfrm>
                  <a:off x="4825393" y="2575317"/>
                  <a:ext cx="1949203" cy="1837617"/>
                </a:xfrm>
                <a:prstGeom prst="round2DiagRect">
                  <a:avLst/>
                </a:prstGeom>
                <a:solidFill>
                  <a:schemeClr val="bg1"/>
                </a:solidFill>
                <a:ln w="38100">
                  <a:solidFill>
                    <a:srgbClr val="006600"/>
                  </a:solidFill>
                </a:ln>
              </p:spPr>
              <p:txBody>
                <a:bodyPr rtlCol="0" anchor="ctr"/>
                <a:lstStyle/>
                <a:p>
                  <a:pPr algn="ctr" defTabSz="1745864">
                    <a:defRPr/>
                  </a:pPr>
                  <a:r>
                    <a:rPr lang="zh-TW" altLang="en-US" sz="2000" kern="0" dirty="0">
                      <a:solidFill>
                        <a:prstClr val="black"/>
                      </a:solidFill>
                    </a:rPr>
                    <a:t> </a:t>
                  </a:r>
                </a:p>
              </p:txBody>
            </p:sp>
          </p:grpSp>
          <p:sp>
            <p:nvSpPr>
              <p:cNvPr id="34" name="矩形 33"/>
              <p:cNvSpPr/>
              <p:nvPr/>
            </p:nvSpPr>
            <p:spPr>
              <a:xfrm>
                <a:off x="5415286" y="1886594"/>
                <a:ext cx="850085" cy="253886"/>
              </a:xfrm>
              <a:prstGeom prst="rect">
                <a:avLst/>
              </a:prstGeom>
              <a:ln>
                <a:noFill/>
              </a:ln>
            </p:spPr>
            <p:txBody>
              <a:bodyPr vert="horz" wrap="none">
                <a:spAutoFit/>
              </a:bodyPr>
              <a:lstStyle/>
              <a:p>
                <a:pPr algn="ctr" defTabSz="1745864">
                  <a:defRPr/>
                </a:pPr>
                <a:r>
                  <a:rPr lang="zh-TW" altLang="en-US" sz="2700" b="1" kern="0" dirty="0">
                    <a:solidFill>
                      <a:prstClr val="white"/>
                    </a:solidFill>
                    <a:latin typeface="微軟正黑體" panose="020B0604030504040204" pitchFamily="34" charset="-120"/>
                    <a:ea typeface="微軟正黑體" panose="020B0604030504040204" pitchFamily="34" charset="-120"/>
                  </a:rPr>
                  <a:t>農業政策</a:t>
                </a:r>
              </a:p>
            </p:txBody>
          </p:sp>
          <p:sp>
            <p:nvSpPr>
              <p:cNvPr id="35" name="內容版面配置區 33">
                <a:extLst>
                  <a:ext uri="{FF2B5EF4-FFF2-40B4-BE49-F238E27FC236}">
                    <a16:creationId xmlns="" xmlns:a16="http://schemas.microsoft.com/office/drawing/2014/main" id="{94865334-1579-4CEA-9BB0-207F2C445B4E}"/>
                  </a:ext>
                </a:extLst>
              </p:cNvPr>
              <p:cNvSpPr txBox="1">
                <a:spLocks/>
              </p:cNvSpPr>
              <p:nvPr/>
            </p:nvSpPr>
            <p:spPr bwMode="gray">
              <a:xfrm>
                <a:off x="4894385" y="2333332"/>
                <a:ext cx="1908000" cy="1189323"/>
              </a:xfrm>
              <a:prstGeom prst="rect">
                <a:avLst/>
              </a:prstGeom>
            </p:spPr>
            <p:txBody>
              <a:bodyPr vert="horz" lIns="68580" tIns="34290" rIns="68580" bIns="34290" rtlCol="0">
                <a:noAutofit/>
              </a:bodyPr>
              <a:lstStyle>
                <a:lvl1pPr marL="0" indent="0" algn="l" defTabSz="1439997" rtl="0" eaLnBrk="1" latinLnBrk="0" hangingPunct="1">
                  <a:lnSpc>
                    <a:spcPct val="100000"/>
                  </a:lnSpc>
                  <a:spcBef>
                    <a:spcPts val="945"/>
                  </a:spcBef>
                  <a:buFont typeface="Arial" panose="020B0604020202020204" pitchFamily="34" charset="0"/>
                  <a:buNone/>
                  <a:defRPr lang="zh-TW" altLang="en-US" sz="3150" kern="1200" baseline="0">
                    <a:solidFill>
                      <a:schemeClr val="accent6">
                        <a:lumMod val="75000"/>
                      </a:schemeClr>
                    </a:solidFill>
                    <a:latin typeface="Arial" panose="020B0604020202020204" pitchFamily="34" charset="0"/>
                    <a:ea typeface="華康黑體 Std W9" panose="020B0900000000000000" pitchFamily="34" charset="-120"/>
                    <a:cs typeface="+mn-cs"/>
                  </a:defRPr>
                </a:lvl1pPr>
                <a:lvl2pPr marL="363538" indent="-276225" algn="l" defTabSz="1439997" rtl="0" eaLnBrk="1" fontAlgn="ctr" latinLnBrk="0" hangingPunct="1">
                  <a:lnSpc>
                    <a:spcPct val="100000"/>
                  </a:lnSpc>
                  <a:spcBef>
                    <a:spcPts val="945"/>
                  </a:spcBef>
                  <a:buClr>
                    <a:schemeClr val="tx2"/>
                  </a:buClr>
                  <a:buSzPct val="60000"/>
                  <a:buFont typeface="Wingdings" panose="05000000000000000000" pitchFamily="2" charset="2"/>
                  <a:buChar char="l"/>
                  <a:tabLst/>
                  <a:defRPr lang="zh-TW" altLang="en-US" sz="2835" kern="1200" baseline="0">
                    <a:solidFill>
                      <a:schemeClr val="accent5">
                        <a:lumMod val="75000"/>
                      </a:schemeClr>
                    </a:solidFill>
                    <a:latin typeface="華康黑體 Std W7" panose="020B0700000000000000" pitchFamily="34" charset="-120"/>
                    <a:ea typeface="華康黑體 Std W7" panose="020B0700000000000000" pitchFamily="34" charset="-120"/>
                    <a:cs typeface="+mn-cs"/>
                  </a:defRPr>
                </a:lvl2pPr>
                <a:lvl3pPr marL="698500" indent="-334963" algn="l" defTabSz="1439997" rtl="0" eaLnBrk="1" latinLnBrk="0" hangingPunct="1">
                  <a:lnSpc>
                    <a:spcPct val="100000"/>
                  </a:lnSpc>
                  <a:spcBef>
                    <a:spcPts val="945"/>
                  </a:spcBef>
                  <a:buFont typeface="華康黑體 Std W7" panose="020B0700000000000000" pitchFamily="34" charset="-120"/>
                  <a:buChar char="–"/>
                  <a:defRPr lang="zh-TW" altLang="en-US" sz="2520" kern="1200" baseline="0">
                    <a:solidFill>
                      <a:schemeClr val="accent5"/>
                    </a:solidFill>
                    <a:latin typeface="Arial" panose="020B0604020202020204" pitchFamily="34" charset="0"/>
                    <a:ea typeface="華康黑體 Std W7" panose="020B0700000000000000" pitchFamily="34" charset="-120"/>
                    <a:cs typeface="+mn-cs"/>
                  </a:defRPr>
                </a:lvl3pPr>
                <a:lvl4pPr marL="1074738" indent="-182563" algn="l" defTabSz="1439997" rtl="0" eaLnBrk="1" fontAlgn="ctr" latinLnBrk="0" hangingPunct="1">
                  <a:lnSpc>
                    <a:spcPct val="100000"/>
                  </a:lnSpc>
                  <a:spcBef>
                    <a:spcPts val="945"/>
                  </a:spcBef>
                  <a:buClr>
                    <a:schemeClr val="accent5">
                      <a:lumMod val="75000"/>
                    </a:schemeClr>
                  </a:buClr>
                  <a:buSzPct val="100000"/>
                  <a:buFont typeface="Wingdings 3" panose="05040102010807070707" pitchFamily="18" charset="2"/>
                  <a:buChar char="}"/>
                  <a:defRPr lang="zh-TW" altLang="en-US" sz="2205" kern="1200" baseline="0">
                    <a:solidFill>
                      <a:schemeClr val="accent6"/>
                    </a:solidFill>
                    <a:latin typeface="華康黑體 Std W5" panose="020B0500000000000000" pitchFamily="34" charset="-120"/>
                    <a:ea typeface="華康黑體 Std W5" panose="020B0500000000000000" pitchFamily="34" charset="-120"/>
                    <a:cs typeface="+mn-cs"/>
                  </a:defRPr>
                </a:lvl4pPr>
                <a:lvl5pPr marL="1122362" indent="0" algn="l" defTabSz="1439997" rtl="0" eaLnBrk="1" latinLnBrk="0" hangingPunct="1">
                  <a:lnSpc>
                    <a:spcPct val="100000"/>
                  </a:lnSpc>
                  <a:spcBef>
                    <a:spcPts val="945"/>
                  </a:spcBef>
                  <a:buClr>
                    <a:schemeClr val="accent6"/>
                  </a:buClr>
                  <a:buFont typeface="標楷體" panose="03000509000000000000" pitchFamily="65" charset="-120"/>
                  <a:buNone/>
                  <a:defRPr sz="2205" kern="1200" baseline="0">
                    <a:solidFill>
                      <a:schemeClr val="accent6">
                        <a:lumMod val="75000"/>
                      </a:schemeClr>
                    </a:solidFill>
                    <a:latin typeface="華康黑體 Std W3" panose="020B0300000000000000" pitchFamily="34" charset="-120"/>
                    <a:ea typeface="華康黑體 Std W3" panose="020B0300000000000000" pitchFamily="34" charset="-120"/>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a:spcBef>
                    <a:spcPts val="430"/>
                  </a:spcBef>
                  <a:spcAft>
                    <a:spcPts val="430"/>
                  </a:spcAft>
                  <a:defRPr/>
                </a:pPr>
                <a:r>
                  <a:rPr lang="zh-TW" altLang="en-US" sz="3100" b="1" dirty="0">
                    <a:solidFill>
                      <a:srgbClr val="70AD47">
                        <a:lumMod val="75000"/>
                      </a:srgbClr>
                    </a:solidFill>
                    <a:ea typeface="微軟正黑體" panose="020B0604030504040204" pitchFamily="34" charset="-120"/>
                  </a:rPr>
                  <a:t>研擬中</a:t>
                </a:r>
                <a:endParaRPr sz="3100" b="1" dirty="0">
                  <a:solidFill>
                    <a:srgbClr val="70AD47">
                      <a:lumMod val="75000"/>
                    </a:srgbClr>
                  </a:solidFill>
                  <a:ea typeface="微軟正黑體" panose="020B0604030504040204" pitchFamily="34" charset="-120"/>
                </a:endParaRP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中央農政單位政策</a:t>
                </a:r>
                <a:endParaRPr lang="en-US" altLang="zh-TW" sz="2700" b="1" dirty="0">
                  <a:solidFill>
                    <a:srgbClr val="968572"/>
                  </a:solidFill>
                  <a:latin typeface="微軟正黑體" panose="020B0604030504040204" pitchFamily="34" charset="-120"/>
                  <a:ea typeface="微軟正黑體" panose="020B0604030504040204" pitchFamily="34" charset="-120"/>
                </a:endParaRPr>
              </a:p>
              <a:p>
                <a:pPr marL="0" lvl="1" indent="0">
                  <a:spcBef>
                    <a:spcPts val="0"/>
                  </a:spcBef>
                  <a:buClr>
                    <a:srgbClr val="968572"/>
                  </a:buClr>
                  <a:buNone/>
                  <a:defRPr/>
                </a:pPr>
                <a:r>
                  <a:rPr lang="zh-TW" altLang="en-US" sz="2300" b="1" dirty="0">
                    <a:solidFill>
                      <a:srgbClr val="968572"/>
                    </a:solidFill>
                    <a:latin typeface="微軟正黑體" panose="020B0604030504040204" pitchFamily="34" charset="-120"/>
                    <a:ea typeface="微軟正黑體" panose="020B0604030504040204" pitchFamily="34" charset="-120"/>
                  </a:rPr>
                  <a:t>   </a:t>
                </a:r>
                <a:r>
                  <a:rPr lang="en-US" altLang="zh-TW" sz="2300" b="1" dirty="0">
                    <a:solidFill>
                      <a:srgbClr val="968572"/>
                    </a:solidFill>
                    <a:latin typeface="微軟正黑體" panose="020B0604030504040204" pitchFamily="34" charset="-120"/>
                    <a:ea typeface="微軟正黑體" panose="020B0604030504040204" pitchFamily="34" charset="-120"/>
                  </a:rPr>
                  <a:t>(</a:t>
                </a:r>
                <a:r>
                  <a:rPr lang="zh-TW" altLang="en-US" sz="2300" b="1" dirty="0">
                    <a:solidFill>
                      <a:srgbClr val="968572"/>
                    </a:solidFill>
                    <a:latin typeface="微軟正黑體" panose="020B0604030504040204" pitchFamily="34" charset="-120"/>
                    <a:ea typeface="微軟正黑體" panose="020B0604030504040204" pitchFamily="34" charset="-120"/>
                  </a:rPr>
                  <a:t>如：漁業白皮書</a:t>
                </a:r>
                <a:r>
                  <a:rPr lang="en-US" altLang="zh-TW" sz="2300" b="1" dirty="0">
                    <a:solidFill>
                      <a:srgbClr val="968572"/>
                    </a:solidFill>
                    <a:latin typeface="微軟正黑體" panose="020B0604030504040204" pitchFamily="34" charset="-120"/>
                    <a:ea typeface="微軟正黑體" panose="020B0604030504040204" pitchFamily="34" charset="-120"/>
                  </a:rPr>
                  <a:t>)</a:t>
                </a:r>
              </a:p>
              <a:p>
                <a:pPr marL="163675" lvl="1" indent="-163675">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 農地政策白皮書</a:t>
                </a:r>
              </a:p>
            </p:txBody>
          </p:sp>
        </p:grpSp>
        <p:grpSp>
          <p:nvGrpSpPr>
            <p:cNvPr id="41" name="群組 40"/>
            <p:cNvGrpSpPr/>
            <p:nvPr/>
          </p:nvGrpSpPr>
          <p:grpSpPr>
            <a:xfrm>
              <a:off x="8448085" y="4340561"/>
              <a:ext cx="4013688" cy="3323027"/>
              <a:chOff x="4838902" y="1845180"/>
              <a:chExt cx="2015998" cy="1643608"/>
            </a:xfrm>
          </p:grpSpPr>
          <p:grpSp>
            <p:nvGrpSpPr>
              <p:cNvPr id="42" name="群組 41"/>
              <p:cNvGrpSpPr/>
              <p:nvPr/>
            </p:nvGrpSpPr>
            <p:grpSpPr>
              <a:xfrm>
                <a:off x="4838902" y="1845180"/>
                <a:ext cx="2015998" cy="1637626"/>
                <a:chOff x="4825394" y="1883770"/>
                <a:chExt cx="1949203" cy="2458603"/>
              </a:xfrm>
            </p:grpSpPr>
            <p:sp>
              <p:nvSpPr>
                <p:cNvPr id="45" name="圓角化對角線角落矩形 44">
                  <a:extLst>
                    <a:ext uri="{FF2B5EF4-FFF2-40B4-BE49-F238E27FC236}">
                      <a16:creationId xmlns="" xmlns:a16="http://schemas.microsoft.com/office/drawing/2014/main" id="{591200E9-61F5-4E6A-B815-248257B7767D}"/>
                    </a:ext>
                  </a:extLst>
                </p:cNvPr>
                <p:cNvSpPr/>
                <p:nvPr/>
              </p:nvSpPr>
              <p:spPr bwMode="gray">
                <a:xfrm>
                  <a:off x="4825394" y="2524348"/>
                  <a:ext cx="1949203" cy="1818025"/>
                </a:xfrm>
                <a:prstGeom prst="round2DiagRect">
                  <a:avLst/>
                </a:prstGeom>
                <a:solidFill>
                  <a:schemeClr val="bg1"/>
                </a:solidFill>
                <a:ln w="38100">
                  <a:solidFill>
                    <a:srgbClr val="00B050"/>
                  </a:solidFill>
                </a:ln>
              </p:spPr>
              <p:txBody>
                <a:bodyPr rtlCol="0" anchor="ctr"/>
                <a:lstStyle/>
                <a:p>
                  <a:pPr algn="ctr" defTabSz="1745864">
                    <a:defRPr/>
                  </a:pPr>
                  <a:r>
                    <a:rPr lang="zh-TW" altLang="en-US" sz="2000" kern="0" dirty="0">
                      <a:solidFill>
                        <a:prstClr val="black"/>
                      </a:solidFill>
                    </a:rPr>
                    <a:t> </a:t>
                  </a:r>
                </a:p>
              </p:txBody>
            </p:sp>
            <p:sp>
              <p:nvSpPr>
                <p:cNvPr id="46" name="文字方塊 45">
                  <a:extLst>
                    <a:ext uri="{FF2B5EF4-FFF2-40B4-BE49-F238E27FC236}">
                      <a16:creationId xmlns="" xmlns:a16="http://schemas.microsoft.com/office/drawing/2014/main" id="{99C0DB33-A262-4426-BE23-46F5DF4F32E8}"/>
                    </a:ext>
                  </a:extLst>
                </p:cNvPr>
                <p:cNvSpPr txBox="1"/>
                <p:nvPr/>
              </p:nvSpPr>
              <p:spPr bwMode="gray">
                <a:xfrm rot="5400000">
                  <a:off x="5983916" y="1717350"/>
                  <a:ext cx="586417" cy="939794"/>
                </a:xfrm>
                <a:prstGeom prst="snip2SameRect">
                  <a:avLst/>
                </a:prstGeom>
                <a:solidFill>
                  <a:srgbClr val="00B05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47" name="文字方塊 46">
                  <a:extLst>
                    <a:ext uri="{FF2B5EF4-FFF2-40B4-BE49-F238E27FC236}">
                      <a16:creationId xmlns="" xmlns:a16="http://schemas.microsoft.com/office/drawing/2014/main" id="{99C0DB33-A262-4426-BE23-46F5DF4F32E8}"/>
                    </a:ext>
                  </a:extLst>
                </p:cNvPr>
                <p:cNvSpPr txBox="1"/>
                <p:nvPr/>
              </p:nvSpPr>
              <p:spPr bwMode="gray">
                <a:xfrm rot="5400000" flipH="1" flipV="1">
                  <a:off x="5043309" y="1707082"/>
                  <a:ext cx="586417" cy="939794"/>
                </a:xfrm>
                <a:prstGeom prst="snip2SameRect">
                  <a:avLst/>
                </a:prstGeom>
                <a:solidFill>
                  <a:srgbClr val="00B050"/>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grpSp>
          <p:sp>
            <p:nvSpPr>
              <p:cNvPr id="43" name="矩形 42"/>
              <p:cNvSpPr/>
              <p:nvPr/>
            </p:nvSpPr>
            <p:spPr>
              <a:xfrm>
                <a:off x="4848696" y="1886594"/>
                <a:ext cx="1975198" cy="251179"/>
              </a:xfrm>
              <a:prstGeom prst="rect">
                <a:avLst/>
              </a:prstGeom>
              <a:ln>
                <a:noFill/>
              </a:ln>
            </p:spPr>
            <p:txBody>
              <a:bodyPr vert="horz" wrap="none">
                <a:spAutoFit/>
              </a:bodyPr>
              <a:lstStyle/>
              <a:p>
                <a:pPr defTabSz="1745864">
                  <a:defRPr/>
                </a:pPr>
                <a:r>
                  <a:rPr lang="zh-TW" altLang="en-US" sz="2700" b="1" kern="0" dirty="0">
                    <a:solidFill>
                      <a:prstClr val="white"/>
                    </a:solidFill>
                    <a:latin typeface="微軟正黑體" panose="020B0604030504040204" pitchFamily="34" charset="-120"/>
                    <a:ea typeface="微軟正黑體" panose="020B0604030504040204" pitchFamily="34" charset="-120"/>
                  </a:rPr>
                  <a:t>縣市農地利用綜合規劃</a:t>
                </a:r>
              </a:p>
            </p:txBody>
          </p:sp>
          <p:sp>
            <p:nvSpPr>
              <p:cNvPr id="44" name="內容版面配置區 33">
                <a:extLst>
                  <a:ext uri="{FF2B5EF4-FFF2-40B4-BE49-F238E27FC236}">
                    <a16:creationId xmlns="" xmlns:a16="http://schemas.microsoft.com/office/drawing/2014/main" id="{94865334-1579-4CEA-9BB0-207F2C445B4E}"/>
                  </a:ext>
                </a:extLst>
              </p:cNvPr>
              <p:cNvSpPr txBox="1">
                <a:spLocks/>
              </p:cNvSpPr>
              <p:nvPr/>
            </p:nvSpPr>
            <p:spPr bwMode="gray">
              <a:xfrm>
                <a:off x="4894385" y="2284110"/>
                <a:ext cx="1836000" cy="1204678"/>
              </a:xfrm>
              <a:prstGeom prst="rect">
                <a:avLst/>
              </a:prstGeom>
            </p:spPr>
            <p:txBody>
              <a:bodyPr vert="horz" lIns="68580" tIns="34290" rIns="68580" bIns="34290" rtlCol="0">
                <a:noAutofit/>
              </a:bodyPr>
              <a:lstStyle>
                <a:lvl1pPr marL="0" indent="0" algn="l" defTabSz="1439997" rtl="0" eaLnBrk="1" latinLnBrk="0" hangingPunct="1">
                  <a:lnSpc>
                    <a:spcPct val="100000"/>
                  </a:lnSpc>
                  <a:spcBef>
                    <a:spcPts val="945"/>
                  </a:spcBef>
                  <a:buFont typeface="Arial" panose="020B0604020202020204" pitchFamily="34" charset="0"/>
                  <a:buNone/>
                  <a:defRPr lang="zh-TW" altLang="en-US" sz="3150" kern="1200" baseline="0">
                    <a:solidFill>
                      <a:schemeClr val="accent6">
                        <a:lumMod val="75000"/>
                      </a:schemeClr>
                    </a:solidFill>
                    <a:latin typeface="Arial" panose="020B0604020202020204" pitchFamily="34" charset="0"/>
                    <a:ea typeface="華康黑體 Std W9" panose="020B0900000000000000" pitchFamily="34" charset="-120"/>
                    <a:cs typeface="+mn-cs"/>
                  </a:defRPr>
                </a:lvl1pPr>
                <a:lvl2pPr marL="363538" indent="-276225" algn="l" defTabSz="1439997" rtl="0" eaLnBrk="1" fontAlgn="ctr" latinLnBrk="0" hangingPunct="1">
                  <a:lnSpc>
                    <a:spcPct val="100000"/>
                  </a:lnSpc>
                  <a:spcBef>
                    <a:spcPts val="945"/>
                  </a:spcBef>
                  <a:buClr>
                    <a:schemeClr val="tx2"/>
                  </a:buClr>
                  <a:buSzPct val="60000"/>
                  <a:buFont typeface="Wingdings" panose="05000000000000000000" pitchFamily="2" charset="2"/>
                  <a:buChar char="l"/>
                  <a:tabLst/>
                  <a:defRPr lang="zh-TW" altLang="en-US" sz="2835" kern="1200" baseline="0">
                    <a:solidFill>
                      <a:schemeClr val="accent5">
                        <a:lumMod val="75000"/>
                      </a:schemeClr>
                    </a:solidFill>
                    <a:latin typeface="華康黑體 Std W7" panose="020B0700000000000000" pitchFamily="34" charset="-120"/>
                    <a:ea typeface="華康黑體 Std W7" panose="020B0700000000000000" pitchFamily="34" charset="-120"/>
                    <a:cs typeface="+mn-cs"/>
                  </a:defRPr>
                </a:lvl2pPr>
                <a:lvl3pPr marL="698500" indent="-334963" algn="l" defTabSz="1439997" rtl="0" eaLnBrk="1" latinLnBrk="0" hangingPunct="1">
                  <a:lnSpc>
                    <a:spcPct val="100000"/>
                  </a:lnSpc>
                  <a:spcBef>
                    <a:spcPts val="945"/>
                  </a:spcBef>
                  <a:buFont typeface="華康黑體 Std W7" panose="020B0700000000000000" pitchFamily="34" charset="-120"/>
                  <a:buChar char="–"/>
                  <a:defRPr lang="zh-TW" altLang="en-US" sz="2520" kern="1200" baseline="0">
                    <a:solidFill>
                      <a:schemeClr val="accent5"/>
                    </a:solidFill>
                    <a:latin typeface="Arial" panose="020B0604020202020204" pitchFamily="34" charset="0"/>
                    <a:ea typeface="華康黑體 Std W7" panose="020B0700000000000000" pitchFamily="34" charset="-120"/>
                    <a:cs typeface="+mn-cs"/>
                  </a:defRPr>
                </a:lvl3pPr>
                <a:lvl4pPr marL="1074738" indent="-182563" algn="l" defTabSz="1439997" rtl="0" eaLnBrk="1" fontAlgn="ctr" latinLnBrk="0" hangingPunct="1">
                  <a:lnSpc>
                    <a:spcPct val="100000"/>
                  </a:lnSpc>
                  <a:spcBef>
                    <a:spcPts val="945"/>
                  </a:spcBef>
                  <a:buClr>
                    <a:schemeClr val="accent5">
                      <a:lumMod val="75000"/>
                    </a:schemeClr>
                  </a:buClr>
                  <a:buSzPct val="100000"/>
                  <a:buFont typeface="Wingdings 3" panose="05040102010807070707" pitchFamily="18" charset="2"/>
                  <a:buChar char="}"/>
                  <a:defRPr lang="zh-TW" altLang="en-US" sz="2205" kern="1200" baseline="0">
                    <a:solidFill>
                      <a:schemeClr val="accent6"/>
                    </a:solidFill>
                    <a:latin typeface="華康黑體 Std W5" panose="020B0500000000000000" pitchFamily="34" charset="-120"/>
                    <a:ea typeface="華康黑體 Std W5" panose="020B0500000000000000" pitchFamily="34" charset="-120"/>
                    <a:cs typeface="+mn-cs"/>
                  </a:defRPr>
                </a:lvl4pPr>
                <a:lvl5pPr marL="1122362" indent="0" algn="l" defTabSz="1439997" rtl="0" eaLnBrk="1" latinLnBrk="0" hangingPunct="1">
                  <a:lnSpc>
                    <a:spcPct val="100000"/>
                  </a:lnSpc>
                  <a:spcBef>
                    <a:spcPts val="945"/>
                  </a:spcBef>
                  <a:buClr>
                    <a:schemeClr val="accent6"/>
                  </a:buClr>
                  <a:buFont typeface="標楷體" panose="03000509000000000000" pitchFamily="65" charset="-120"/>
                  <a:buNone/>
                  <a:defRPr sz="2205" kern="1200" baseline="0">
                    <a:solidFill>
                      <a:schemeClr val="accent6">
                        <a:lumMod val="75000"/>
                      </a:schemeClr>
                    </a:solidFill>
                    <a:latin typeface="華康黑體 Std W3" panose="020B0300000000000000" pitchFamily="34" charset="-120"/>
                    <a:ea typeface="華康黑體 Std W3" panose="020B0300000000000000" pitchFamily="34" charset="-120"/>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a:spcBef>
                    <a:spcPts val="430"/>
                  </a:spcBef>
                  <a:spcAft>
                    <a:spcPts val="430"/>
                  </a:spcAft>
                  <a:defRPr/>
                </a:pPr>
                <a:r>
                  <a:rPr sz="3100" b="1" dirty="0">
                    <a:solidFill>
                      <a:srgbClr val="70AD47">
                        <a:lumMod val="75000"/>
                      </a:srgbClr>
                    </a:solidFill>
                    <a:ea typeface="微軟正黑體" panose="020B0604030504040204" pitchFamily="34" charset="-120"/>
                  </a:rPr>
                  <a:t>規劃目的</a:t>
                </a:r>
              </a:p>
              <a:p>
                <a:pPr marL="261419" lvl="1" indent="-261419">
                  <a:spcBef>
                    <a:spcPts val="0"/>
                  </a:spcBef>
                  <a:buClr>
                    <a:srgbClr val="968572"/>
                  </a:buClr>
                  <a:defRPr/>
                </a:pPr>
                <a:r>
                  <a:rPr sz="2700" b="1" dirty="0">
                    <a:solidFill>
                      <a:srgbClr val="FF6600"/>
                    </a:solidFill>
                    <a:latin typeface="微軟正黑體" panose="020B0604030504040204" pitchFamily="34" charset="-120"/>
                    <a:ea typeface="微軟正黑體" panose="020B0604030504040204" pitchFamily="34" charset="-120"/>
                  </a:rPr>
                  <a:t>盤點及資源投入</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規劃農業施政藍圖</a:t>
                </a:r>
              </a:p>
              <a:p>
                <a:pPr marL="261419" lvl="1" indent="-261419">
                  <a:spcBef>
                    <a:spcPts val="0"/>
                  </a:spcBef>
                  <a:buClr>
                    <a:srgbClr val="968572"/>
                  </a:buClr>
                  <a:defRPr/>
                </a:pPr>
                <a:r>
                  <a:rPr sz="2700" b="1" dirty="0">
                    <a:solidFill>
                      <a:srgbClr val="968572"/>
                    </a:solidFill>
                    <a:latin typeface="微軟正黑體" panose="020B0604030504040204" pitchFamily="34" charset="-120"/>
                    <a:ea typeface="微軟正黑體" panose="020B0604030504040204" pitchFamily="34" charset="-120"/>
                  </a:rPr>
                  <a:t>處理農地衝突問題</a:t>
                </a:r>
              </a:p>
              <a:p>
                <a:pPr marL="261419" lvl="1" indent="-261419">
                  <a:spcBef>
                    <a:spcPts val="0"/>
                  </a:spcBef>
                  <a:buClr>
                    <a:srgbClr val="968572"/>
                  </a:buClr>
                  <a:defRPr/>
                </a:pPr>
                <a:r>
                  <a:rPr sz="2700" b="1" dirty="0">
                    <a:solidFill>
                      <a:srgbClr val="968572"/>
                    </a:solidFill>
                    <a:latin typeface="微軟正黑體" panose="020B0604030504040204" pitchFamily="34" charset="-120"/>
                    <a:ea typeface="微軟正黑體" panose="020B0604030504040204" pitchFamily="34" charset="-120"/>
                  </a:rPr>
                  <a:t>土地使用管制</a:t>
                </a:r>
              </a:p>
            </p:txBody>
          </p:sp>
        </p:grpSp>
        <p:sp>
          <p:nvSpPr>
            <p:cNvPr id="9" name="向下箭號 8"/>
            <p:cNvSpPr/>
            <p:nvPr/>
          </p:nvSpPr>
          <p:spPr>
            <a:xfrm>
              <a:off x="5239724" y="3806125"/>
              <a:ext cx="768192" cy="553258"/>
            </a:xfrm>
            <a:prstGeom prst="downArrow">
              <a:avLst>
                <a:gd name="adj1" fmla="val 50000"/>
                <a:gd name="adj2" fmla="val 39669"/>
              </a:avLst>
            </a:prstGeom>
            <a:solidFill>
              <a:srgbClr val="FFFF00"/>
            </a:solidFill>
            <a:ln>
              <a:solidFill>
                <a:schemeClr val="accent4">
                  <a:lumMod val="50000"/>
                </a:schemeClr>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48" name="群組 47"/>
            <p:cNvGrpSpPr/>
            <p:nvPr/>
          </p:nvGrpSpPr>
          <p:grpSpPr>
            <a:xfrm>
              <a:off x="13358872" y="4326145"/>
              <a:ext cx="4013688" cy="3311117"/>
              <a:chOff x="4838901" y="1840489"/>
              <a:chExt cx="2015998" cy="1655367"/>
            </a:xfrm>
          </p:grpSpPr>
          <p:grpSp>
            <p:nvGrpSpPr>
              <p:cNvPr id="60" name="群組 59"/>
              <p:cNvGrpSpPr/>
              <p:nvPr/>
            </p:nvGrpSpPr>
            <p:grpSpPr>
              <a:xfrm>
                <a:off x="4838901" y="1840489"/>
                <a:ext cx="2015998" cy="1655367"/>
                <a:chOff x="4825393" y="1876726"/>
                <a:chExt cx="1949203" cy="2485238"/>
              </a:xfrm>
            </p:grpSpPr>
            <p:sp>
              <p:nvSpPr>
                <p:cNvPr id="63" name="圓角化對角線角落矩形 62">
                  <a:extLst>
                    <a:ext uri="{FF2B5EF4-FFF2-40B4-BE49-F238E27FC236}">
                      <a16:creationId xmlns="" xmlns:a16="http://schemas.microsoft.com/office/drawing/2014/main" id="{591200E9-61F5-4E6A-B815-248257B7767D}"/>
                    </a:ext>
                  </a:extLst>
                </p:cNvPr>
                <p:cNvSpPr/>
                <p:nvPr/>
              </p:nvSpPr>
              <p:spPr bwMode="gray">
                <a:xfrm>
                  <a:off x="4825393" y="2524347"/>
                  <a:ext cx="1949203" cy="1837617"/>
                </a:xfrm>
                <a:prstGeom prst="round2DiagRect">
                  <a:avLst/>
                </a:prstGeom>
                <a:solidFill>
                  <a:schemeClr val="bg1"/>
                </a:solidFill>
                <a:ln w="38100">
                  <a:solidFill>
                    <a:srgbClr val="68A042"/>
                  </a:solidFill>
                </a:ln>
              </p:spPr>
              <p:txBody>
                <a:bodyPr rtlCol="0" anchor="ctr"/>
                <a:lstStyle/>
                <a:p>
                  <a:pPr algn="ctr" defTabSz="1745864">
                    <a:defRPr/>
                  </a:pPr>
                  <a:r>
                    <a:rPr lang="zh-TW" altLang="en-US" sz="2000" kern="0" dirty="0">
                      <a:solidFill>
                        <a:prstClr val="black"/>
                      </a:solidFill>
                    </a:rPr>
                    <a:t> </a:t>
                  </a:r>
                </a:p>
              </p:txBody>
            </p:sp>
            <p:sp>
              <p:nvSpPr>
                <p:cNvPr id="64" name="文字方塊 63">
                  <a:extLst>
                    <a:ext uri="{FF2B5EF4-FFF2-40B4-BE49-F238E27FC236}">
                      <a16:creationId xmlns="" xmlns:a16="http://schemas.microsoft.com/office/drawing/2014/main" id="{99C0DB33-A262-4426-BE23-46F5DF4F32E8}"/>
                    </a:ext>
                  </a:extLst>
                </p:cNvPr>
                <p:cNvSpPr txBox="1"/>
                <p:nvPr/>
              </p:nvSpPr>
              <p:spPr bwMode="gray">
                <a:xfrm rot="5400000">
                  <a:off x="5980756" y="1703198"/>
                  <a:ext cx="592737" cy="939794"/>
                </a:xfrm>
                <a:prstGeom prst="snip2SameRect">
                  <a:avLst/>
                </a:prstGeom>
                <a:solidFill>
                  <a:srgbClr val="68A042"/>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sp>
              <p:nvSpPr>
                <p:cNvPr id="65" name="文字方塊 64">
                  <a:extLst>
                    <a:ext uri="{FF2B5EF4-FFF2-40B4-BE49-F238E27FC236}">
                      <a16:creationId xmlns="" xmlns:a16="http://schemas.microsoft.com/office/drawing/2014/main" id="{99C0DB33-A262-4426-BE23-46F5DF4F32E8}"/>
                    </a:ext>
                  </a:extLst>
                </p:cNvPr>
                <p:cNvSpPr txBox="1"/>
                <p:nvPr/>
              </p:nvSpPr>
              <p:spPr bwMode="gray">
                <a:xfrm rot="5400000" flipH="1" flipV="1">
                  <a:off x="5040150" y="1707082"/>
                  <a:ext cx="592737" cy="939794"/>
                </a:xfrm>
                <a:prstGeom prst="snip2SameRect">
                  <a:avLst/>
                </a:prstGeom>
                <a:solidFill>
                  <a:srgbClr val="68A042"/>
                </a:solidFill>
                <a:ln w="38100">
                  <a:noFill/>
                </a:ln>
              </p:spPr>
              <p:txBody>
                <a:bodyPr vert="eaVert" wrap="square" rtlCol="0">
                  <a:spAutoFit/>
                </a:bodyPr>
                <a:lstStyle/>
                <a:p>
                  <a:pPr defTabSz="1745864">
                    <a:defRPr/>
                  </a:pPr>
                  <a:endParaRPr lang="zh-TW" altLang="en-US" sz="3100" b="1" kern="0" dirty="0">
                    <a:solidFill>
                      <a:prstClr val="white"/>
                    </a:solidFill>
                    <a:latin typeface="微軟正黑體" panose="020B0604030504040204" pitchFamily="34" charset="-120"/>
                    <a:ea typeface="微軟正黑體" panose="020B0604030504040204" pitchFamily="34" charset="-120"/>
                  </a:endParaRPr>
                </a:p>
              </p:txBody>
            </p:sp>
          </p:grpSp>
          <p:sp>
            <p:nvSpPr>
              <p:cNvPr id="61" name="矩形 60"/>
              <p:cNvSpPr/>
              <p:nvPr/>
            </p:nvSpPr>
            <p:spPr>
              <a:xfrm>
                <a:off x="4970375" y="1885190"/>
                <a:ext cx="1787679" cy="253886"/>
              </a:xfrm>
              <a:prstGeom prst="rect">
                <a:avLst/>
              </a:prstGeom>
              <a:ln>
                <a:noFill/>
              </a:ln>
            </p:spPr>
            <p:txBody>
              <a:bodyPr vert="horz" wrap="none">
                <a:spAutoFit/>
              </a:bodyPr>
              <a:lstStyle/>
              <a:p>
                <a:pPr algn="ctr" defTabSz="1745864">
                  <a:defRPr/>
                </a:pPr>
                <a:r>
                  <a:rPr lang="zh-TW" altLang="en-US" sz="2700" b="1" kern="0" dirty="0">
                    <a:solidFill>
                      <a:prstClr val="white"/>
                    </a:solidFill>
                    <a:latin typeface="微軟正黑體" panose="020B0604030504040204" pitchFamily="34" charset="-120"/>
                    <a:ea typeface="微軟正黑體" panose="020B0604030504040204" pitchFamily="34" charset="-120"/>
                  </a:rPr>
                  <a:t>鄉鎮農產業空間規劃</a:t>
                </a:r>
              </a:p>
            </p:txBody>
          </p:sp>
          <p:sp>
            <p:nvSpPr>
              <p:cNvPr id="62" name="內容版面配置區 33">
                <a:extLst>
                  <a:ext uri="{FF2B5EF4-FFF2-40B4-BE49-F238E27FC236}">
                    <a16:creationId xmlns="" xmlns:a16="http://schemas.microsoft.com/office/drawing/2014/main" id="{94865334-1579-4CEA-9BB0-207F2C445B4E}"/>
                  </a:ext>
                </a:extLst>
              </p:cNvPr>
              <p:cNvSpPr txBox="1">
                <a:spLocks/>
              </p:cNvSpPr>
              <p:nvPr/>
            </p:nvSpPr>
            <p:spPr bwMode="gray">
              <a:xfrm>
                <a:off x="4894385" y="2284110"/>
                <a:ext cx="1908000" cy="1204678"/>
              </a:xfrm>
              <a:prstGeom prst="rect">
                <a:avLst/>
              </a:prstGeom>
            </p:spPr>
            <p:txBody>
              <a:bodyPr vert="horz" lIns="68580" tIns="34290" rIns="68580" bIns="34290" rtlCol="0">
                <a:noAutofit/>
              </a:bodyPr>
              <a:lstStyle>
                <a:lvl1pPr marL="0" indent="0" algn="l" defTabSz="1439997" rtl="0" eaLnBrk="1" latinLnBrk="0" hangingPunct="1">
                  <a:lnSpc>
                    <a:spcPct val="100000"/>
                  </a:lnSpc>
                  <a:spcBef>
                    <a:spcPts val="945"/>
                  </a:spcBef>
                  <a:buFont typeface="Arial" panose="020B0604020202020204" pitchFamily="34" charset="0"/>
                  <a:buNone/>
                  <a:defRPr lang="zh-TW" altLang="en-US" sz="3150" kern="1200" baseline="0">
                    <a:solidFill>
                      <a:schemeClr val="accent6">
                        <a:lumMod val="75000"/>
                      </a:schemeClr>
                    </a:solidFill>
                    <a:latin typeface="Arial" panose="020B0604020202020204" pitchFamily="34" charset="0"/>
                    <a:ea typeface="華康黑體 Std W9" panose="020B0900000000000000" pitchFamily="34" charset="-120"/>
                    <a:cs typeface="+mn-cs"/>
                  </a:defRPr>
                </a:lvl1pPr>
                <a:lvl2pPr marL="363538" indent="-276225" algn="l" defTabSz="1439997" rtl="0" eaLnBrk="1" fontAlgn="ctr" latinLnBrk="0" hangingPunct="1">
                  <a:lnSpc>
                    <a:spcPct val="100000"/>
                  </a:lnSpc>
                  <a:spcBef>
                    <a:spcPts val="945"/>
                  </a:spcBef>
                  <a:buClr>
                    <a:schemeClr val="tx2"/>
                  </a:buClr>
                  <a:buSzPct val="60000"/>
                  <a:buFont typeface="Wingdings" panose="05000000000000000000" pitchFamily="2" charset="2"/>
                  <a:buChar char="l"/>
                  <a:tabLst/>
                  <a:defRPr lang="zh-TW" altLang="en-US" sz="2835" kern="1200" baseline="0">
                    <a:solidFill>
                      <a:schemeClr val="accent5">
                        <a:lumMod val="75000"/>
                      </a:schemeClr>
                    </a:solidFill>
                    <a:latin typeface="華康黑體 Std W7" panose="020B0700000000000000" pitchFamily="34" charset="-120"/>
                    <a:ea typeface="華康黑體 Std W7" panose="020B0700000000000000" pitchFamily="34" charset="-120"/>
                    <a:cs typeface="+mn-cs"/>
                  </a:defRPr>
                </a:lvl2pPr>
                <a:lvl3pPr marL="698500" indent="-334963" algn="l" defTabSz="1439997" rtl="0" eaLnBrk="1" latinLnBrk="0" hangingPunct="1">
                  <a:lnSpc>
                    <a:spcPct val="100000"/>
                  </a:lnSpc>
                  <a:spcBef>
                    <a:spcPts val="945"/>
                  </a:spcBef>
                  <a:buFont typeface="華康黑體 Std W7" panose="020B0700000000000000" pitchFamily="34" charset="-120"/>
                  <a:buChar char="–"/>
                  <a:defRPr lang="zh-TW" altLang="en-US" sz="2520" kern="1200" baseline="0">
                    <a:solidFill>
                      <a:schemeClr val="accent5"/>
                    </a:solidFill>
                    <a:latin typeface="Arial" panose="020B0604020202020204" pitchFamily="34" charset="0"/>
                    <a:ea typeface="華康黑體 Std W7" panose="020B0700000000000000" pitchFamily="34" charset="-120"/>
                    <a:cs typeface="+mn-cs"/>
                  </a:defRPr>
                </a:lvl3pPr>
                <a:lvl4pPr marL="1074738" indent="-182563" algn="l" defTabSz="1439997" rtl="0" eaLnBrk="1" fontAlgn="ctr" latinLnBrk="0" hangingPunct="1">
                  <a:lnSpc>
                    <a:spcPct val="100000"/>
                  </a:lnSpc>
                  <a:spcBef>
                    <a:spcPts val="945"/>
                  </a:spcBef>
                  <a:buClr>
                    <a:schemeClr val="accent5">
                      <a:lumMod val="75000"/>
                    </a:schemeClr>
                  </a:buClr>
                  <a:buSzPct val="100000"/>
                  <a:buFont typeface="Wingdings 3" panose="05040102010807070707" pitchFamily="18" charset="2"/>
                  <a:buChar char="}"/>
                  <a:defRPr lang="zh-TW" altLang="en-US" sz="2205" kern="1200" baseline="0">
                    <a:solidFill>
                      <a:schemeClr val="accent6"/>
                    </a:solidFill>
                    <a:latin typeface="華康黑體 Std W5" panose="020B0500000000000000" pitchFamily="34" charset="-120"/>
                    <a:ea typeface="華康黑體 Std W5" panose="020B0500000000000000" pitchFamily="34" charset="-120"/>
                    <a:cs typeface="+mn-cs"/>
                  </a:defRPr>
                </a:lvl4pPr>
                <a:lvl5pPr marL="1122362" indent="0" algn="l" defTabSz="1439997" rtl="0" eaLnBrk="1" latinLnBrk="0" hangingPunct="1">
                  <a:lnSpc>
                    <a:spcPct val="100000"/>
                  </a:lnSpc>
                  <a:spcBef>
                    <a:spcPts val="945"/>
                  </a:spcBef>
                  <a:buClr>
                    <a:schemeClr val="accent6"/>
                  </a:buClr>
                  <a:buFont typeface="標楷體" panose="03000509000000000000" pitchFamily="65" charset="-120"/>
                  <a:buNone/>
                  <a:defRPr sz="2205" kern="1200" baseline="0">
                    <a:solidFill>
                      <a:schemeClr val="accent6">
                        <a:lumMod val="75000"/>
                      </a:schemeClr>
                    </a:solidFill>
                    <a:latin typeface="華康黑體 Std W3" panose="020B0300000000000000" pitchFamily="34" charset="-120"/>
                    <a:ea typeface="華康黑體 Std W3" panose="020B0300000000000000" pitchFamily="34" charset="-120"/>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a:lstStyle>
              <a:p>
                <a:pPr>
                  <a:spcBef>
                    <a:spcPts val="430"/>
                  </a:spcBef>
                  <a:spcAft>
                    <a:spcPts val="430"/>
                  </a:spcAft>
                  <a:defRPr/>
                </a:pPr>
                <a:r>
                  <a:rPr lang="zh-TW" altLang="en-US" sz="3100" b="1" dirty="0">
                    <a:solidFill>
                      <a:srgbClr val="70AD47">
                        <a:lumMod val="75000"/>
                      </a:srgbClr>
                    </a:solidFill>
                    <a:ea typeface="微軟正黑體" panose="020B0604030504040204" pitchFamily="34" charset="-120"/>
                  </a:rPr>
                  <a:t>規劃目的</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縣市農業重點鄉鎮之</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實質推動</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鄉鎮市區農產業空間</a:t>
                </a:r>
              </a:p>
              <a:p>
                <a:pPr marL="261419" lvl="1" indent="-261419">
                  <a:spcBef>
                    <a:spcPts val="0"/>
                  </a:spcBef>
                  <a:buClr>
                    <a:srgbClr val="968572"/>
                  </a:buClr>
                  <a:defRPr/>
                </a:pPr>
                <a:r>
                  <a:rPr lang="zh-TW" altLang="en-US" sz="2700" b="1" dirty="0">
                    <a:solidFill>
                      <a:srgbClr val="968572"/>
                    </a:solidFill>
                    <a:latin typeface="微軟正黑體" panose="020B0604030504040204" pitchFamily="34" charset="-120"/>
                    <a:ea typeface="微軟正黑體" panose="020B0604030504040204" pitchFamily="34" charset="-120"/>
                  </a:rPr>
                  <a:t>細部規劃</a:t>
                </a:r>
              </a:p>
            </p:txBody>
          </p:sp>
        </p:grpSp>
        <p:sp>
          <p:nvSpPr>
            <p:cNvPr id="2" name="矩形 1"/>
            <p:cNvSpPr/>
            <p:nvPr/>
          </p:nvSpPr>
          <p:spPr>
            <a:xfrm>
              <a:off x="3835342" y="3047545"/>
              <a:ext cx="3583653" cy="720083"/>
            </a:xfrm>
            <a:prstGeom prst="rect">
              <a:avLst/>
            </a:prstGeom>
            <a:noFill/>
            <a:ln w="38100" cap="flat" cmpd="sng" algn="ctr">
              <a:solidFill>
                <a:schemeClr val="accent4">
                  <a:lumMod val="50000"/>
                </a:schemeClr>
              </a:solidFill>
              <a:prstDash val="solid"/>
              <a:miter lim="800000"/>
            </a:ln>
            <a:effectLst/>
          </p:spPr>
          <p:txBody>
            <a:bodyPr wrap="none" lIns="72000" tIns="0" rIns="72000" bIns="0" anchor="ctr"/>
            <a:lstStyle/>
            <a:p>
              <a:pPr algn="ctr">
                <a:lnSpc>
                  <a:spcPts val="4773"/>
                </a:lnSpc>
              </a:pPr>
              <a:r>
                <a:rPr lang="zh-TW" altLang="en-US" b="1" dirty="0">
                  <a:latin typeface="微軟正黑體" pitchFamily="34" charset="-120"/>
                  <a:ea typeface="微軟正黑體" pitchFamily="34" charset="-120"/>
                  <a:cs typeface="Adobe 繁黑體 Std B"/>
                </a:rPr>
                <a:t>全國國土計畫</a:t>
              </a:r>
              <a:endParaRPr lang="en-US" altLang="zh-TW" b="1" dirty="0">
                <a:latin typeface="微軟正黑體" pitchFamily="34" charset="-120"/>
                <a:ea typeface="微軟正黑體" pitchFamily="34" charset="-120"/>
                <a:cs typeface="Adobe 繁黑體 Std B"/>
              </a:endParaRPr>
            </a:p>
          </p:txBody>
        </p:sp>
        <p:sp>
          <p:nvSpPr>
            <p:cNvPr id="67" name="矩形: 圓角 34"/>
            <p:cNvSpPr/>
            <p:nvPr/>
          </p:nvSpPr>
          <p:spPr>
            <a:xfrm>
              <a:off x="8705626" y="3047937"/>
              <a:ext cx="3583653" cy="720083"/>
            </a:xfrm>
            <a:prstGeom prst="roundRect">
              <a:avLst>
                <a:gd name="adj" fmla="val 0"/>
              </a:avLst>
            </a:prstGeom>
            <a:noFill/>
            <a:ln w="38100" cap="flat" cmpd="sng" algn="ctr">
              <a:solidFill>
                <a:schemeClr val="accent4">
                  <a:lumMod val="50000"/>
                </a:schemeClr>
              </a:solidFill>
              <a:prstDash val="solid"/>
              <a:miter lim="800000"/>
            </a:ln>
            <a:effectLst/>
          </p:spPr>
          <p:txBody>
            <a:bodyPr wrap="none" lIns="72000" tIns="0" rIns="72000" bIns="0" anchor="ctr"/>
            <a:lstStyle/>
            <a:p>
              <a:pPr algn="ctr">
                <a:lnSpc>
                  <a:spcPts val="4773"/>
                </a:lnSpc>
              </a:pPr>
              <a:r>
                <a:rPr lang="zh-TW" altLang="en-US" b="1" dirty="0" smtClean="0">
                  <a:latin typeface="微軟正黑體" pitchFamily="34" charset="-120"/>
                  <a:ea typeface="微軟正黑體" pitchFamily="34" charset="-120"/>
                  <a:cs typeface="Adobe 繁黑體 Std B"/>
                </a:rPr>
                <a:t>縣</a:t>
              </a:r>
              <a:r>
                <a:rPr lang="en-US" altLang="zh-TW" b="1" dirty="0">
                  <a:latin typeface="微軟正黑體" pitchFamily="34" charset="-120"/>
                  <a:ea typeface="微軟正黑體" pitchFamily="34" charset="-120"/>
                  <a:cs typeface="Adobe 繁黑體 Std B"/>
                </a:rPr>
                <a:t>(</a:t>
              </a:r>
              <a:r>
                <a:rPr lang="zh-TW" altLang="en-US" b="1" dirty="0">
                  <a:latin typeface="微軟正黑體" pitchFamily="34" charset="-120"/>
                  <a:ea typeface="微軟正黑體" pitchFamily="34" charset="-120"/>
                  <a:cs typeface="Adobe 繁黑體 Std B"/>
                </a:rPr>
                <a:t>市</a:t>
              </a:r>
              <a:r>
                <a:rPr lang="en-US" altLang="zh-TW" b="1" dirty="0">
                  <a:latin typeface="微軟正黑體" pitchFamily="34" charset="-120"/>
                  <a:ea typeface="微軟正黑體" pitchFamily="34" charset="-120"/>
                  <a:cs typeface="Adobe 繁黑體 Std B"/>
                </a:rPr>
                <a:t>)</a:t>
              </a:r>
              <a:r>
                <a:rPr lang="zh-TW" altLang="en-US" b="1" dirty="0">
                  <a:latin typeface="微軟正黑體" pitchFamily="34" charset="-120"/>
                  <a:ea typeface="微軟正黑體" pitchFamily="34" charset="-120"/>
                  <a:cs typeface="Adobe 繁黑體 Std B"/>
                </a:rPr>
                <a:t>國土</a:t>
              </a:r>
              <a:r>
                <a:rPr lang="zh-TW" altLang="en-US" b="1" dirty="0" smtClean="0">
                  <a:latin typeface="微軟正黑體" pitchFamily="34" charset="-120"/>
                  <a:ea typeface="微軟正黑體" pitchFamily="34" charset="-120"/>
                  <a:cs typeface="Adobe 繁黑體 Std B"/>
                </a:rPr>
                <a:t>計畫</a:t>
              </a:r>
              <a:endParaRPr lang="en-US" altLang="zh-TW" b="1" dirty="0">
                <a:latin typeface="微軟正黑體" pitchFamily="34" charset="-120"/>
                <a:ea typeface="微軟正黑體" pitchFamily="34" charset="-120"/>
                <a:cs typeface="Adobe 繁黑體 Std B"/>
              </a:endParaRPr>
            </a:p>
          </p:txBody>
        </p:sp>
        <p:sp>
          <p:nvSpPr>
            <p:cNvPr id="68" name="矩形: 圓角 34"/>
            <p:cNvSpPr/>
            <p:nvPr/>
          </p:nvSpPr>
          <p:spPr>
            <a:xfrm>
              <a:off x="13250044" y="3037424"/>
              <a:ext cx="4284885" cy="720083"/>
            </a:xfrm>
            <a:prstGeom prst="roundRect">
              <a:avLst>
                <a:gd name="adj" fmla="val 0"/>
              </a:avLst>
            </a:prstGeom>
            <a:noFill/>
            <a:ln w="38100" cap="flat" cmpd="sng" algn="ctr">
              <a:solidFill>
                <a:schemeClr val="accent4">
                  <a:lumMod val="50000"/>
                </a:schemeClr>
              </a:solidFill>
              <a:prstDash val="solid"/>
              <a:miter lim="800000"/>
            </a:ln>
            <a:effectLst/>
          </p:spPr>
          <p:txBody>
            <a:bodyPr wrap="none" lIns="72000" tIns="0" rIns="72000" bIns="0" anchor="ctr"/>
            <a:lstStyle/>
            <a:p>
              <a:pPr algn="ctr">
                <a:lnSpc>
                  <a:spcPts val="4773"/>
                </a:lnSpc>
              </a:pPr>
              <a:r>
                <a:rPr lang="zh-TW" altLang="en-US" b="1" dirty="0" smtClean="0">
                  <a:latin typeface="微軟正黑體" pitchFamily="34" charset="-120"/>
                  <a:ea typeface="微軟正黑體" pitchFamily="34" charset="-120"/>
                  <a:cs typeface="Adobe 繁黑體 Std B"/>
                </a:rPr>
                <a:t>鄉村</a:t>
              </a:r>
              <a:r>
                <a:rPr lang="zh-TW" altLang="en-US" b="1" dirty="0">
                  <a:latin typeface="微軟正黑體" pitchFamily="34" charset="-120"/>
                  <a:ea typeface="微軟正黑體" pitchFamily="34" charset="-120"/>
                  <a:cs typeface="Adobe 繁黑體 Std B"/>
                </a:rPr>
                <a:t>地區整體</a:t>
              </a:r>
              <a:r>
                <a:rPr lang="zh-TW" altLang="en-US" b="1" dirty="0" smtClean="0">
                  <a:latin typeface="微軟正黑體" pitchFamily="34" charset="-120"/>
                  <a:ea typeface="微軟正黑體" pitchFamily="34" charset="-120"/>
                  <a:cs typeface="Adobe 繁黑體 Std B"/>
                </a:rPr>
                <a:t>規劃</a:t>
              </a:r>
              <a:endParaRPr lang="zh-TW" altLang="en-US" b="1" dirty="0">
                <a:latin typeface="微軟正黑體" pitchFamily="34" charset="-120"/>
                <a:ea typeface="微軟正黑體" pitchFamily="34" charset="-120"/>
                <a:cs typeface="Adobe 繁黑體 Std B"/>
              </a:endParaRPr>
            </a:p>
          </p:txBody>
        </p:sp>
        <p:sp>
          <p:nvSpPr>
            <p:cNvPr id="22" name="圓角矩形 21"/>
            <p:cNvSpPr/>
            <p:nvPr/>
          </p:nvSpPr>
          <p:spPr>
            <a:xfrm>
              <a:off x="9887568" y="1656464"/>
              <a:ext cx="1428858" cy="863630"/>
            </a:xfrm>
            <a:prstGeom prst="roundRect">
              <a:avLst/>
            </a:prstGeom>
            <a:solidFill>
              <a:srgbClr val="66FF66"/>
            </a:solidFill>
            <a:ln>
              <a:noFill/>
            </a:ln>
          </p:spPr>
          <p:style>
            <a:lnRef idx="2">
              <a:schemeClr val="dk1"/>
            </a:lnRef>
            <a:fillRef idx="1">
              <a:schemeClr val="lt1"/>
            </a:fillRef>
            <a:effectRef idx="0">
              <a:schemeClr val="dk1"/>
            </a:effectRef>
            <a:fontRef idx="minor">
              <a:schemeClr val="dk1"/>
            </a:fontRef>
          </p:style>
          <p:txBody>
            <a:bodyPr wrap="none" lIns="36000" tIns="36000" rIns="36000" bIns="36000">
              <a:spAutoFit/>
            </a:bodyPr>
            <a:lstStyle/>
            <a:p>
              <a:r>
                <a:rPr lang="zh-TW" altLang="en-US" sz="4600" b="1" dirty="0">
                  <a:latin typeface="微軟正黑體" pitchFamily="34" charset="-120"/>
                  <a:ea typeface="微軟正黑體" pitchFamily="34" charset="-120"/>
                  <a:cs typeface="Adobe 繁黑體 Std B"/>
                </a:rPr>
                <a:t>計畫</a:t>
              </a:r>
            </a:p>
          </p:txBody>
        </p:sp>
        <p:sp>
          <p:nvSpPr>
            <p:cNvPr id="10" name="流程圖: 準備作業 9"/>
            <p:cNvSpPr/>
            <p:nvPr/>
          </p:nvSpPr>
          <p:spPr>
            <a:xfrm>
              <a:off x="6621853" y="8625129"/>
              <a:ext cx="7884037" cy="1402948"/>
            </a:xfrm>
            <a:prstGeom prst="flowChartPreparation">
              <a:avLst/>
            </a:prstGeom>
            <a:solidFill>
              <a:srgbClr val="800080"/>
            </a:solidFill>
            <a:ln>
              <a:solidFill>
                <a:srgbClr val="7DFFFF"/>
              </a:solid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1146"/>
                </a:spcAft>
                <a:defRPr/>
              </a:pPr>
              <a:r>
                <a:rPr lang="zh-TW" altLang="en-US" sz="3800" b="1" kern="0" dirty="0">
                  <a:solidFill>
                    <a:srgbClr val="FFFF00"/>
                  </a:solidFill>
                  <a:latin typeface="微軟正黑體" panose="020B0604030504040204" pitchFamily="34" charset="-120"/>
                  <a:ea typeface="微軟正黑體" panose="020B0604030504040204" pitchFamily="34" charset="-120"/>
                </a:rPr>
                <a:t>農業施政資源挹注</a:t>
              </a:r>
            </a:p>
            <a:p>
              <a:pPr algn="ctr">
                <a:spcAft>
                  <a:spcPts val="1146"/>
                </a:spcAft>
                <a:defRPr/>
              </a:pPr>
              <a:r>
                <a:rPr lang="zh-TW" altLang="en-US" sz="3800" b="1" kern="0" dirty="0">
                  <a:solidFill>
                    <a:srgbClr val="FFFF00"/>
                  </a:solidFill>
                  <a:latin typeface="微軟正黑體" panose="020B0604030504040204" pitchFamily="34" charset="-120"/>
                  <a:ea typeface="微軟正黑體" panose="020B0604030504040204" pitchFamily="34" charset="-120"/>
                </a:rPr>
                <a:t>對接、輔導、整合</a:t>
              </a:r>
            </a:p>
          </p:txBody>
        </p:sp>
        <p:sp>
          <p:nvSpPr>
            <p:cNvPr id="69" name="向下箭號 68"/>
            <p:cNvSpPr/>
            <p:nvPr/>
          </p:nvSpPr>
          <p:spPr>
            <a:xfrm>
              <a:off x="10002114" y="3796224"/>
              <a:ext cx="860077" cy="648075"/>
            </a:xfrm>
            <a:prstGeom prst="downArrow">
              <a:avLst>
                <a:gd name="adj1" fmla="val 50000"/>
                <a:gd name="adj2" fmla="val 39669"/>
              </a:avLst>
            </a:prstGeom>
            <a:solidFill>
              <a:srgbClr val="FF0066"/>
            </a:solidFill>
            <a:ln w="12700">
              <a:solidFill>
                <a:schemeClr val="tx1"/>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0" name="向下箭號 69"/>
            <p:cNvSpPr/>
            <p:nvPr/>
          </p:nvSpPr>
          <p:spPr>
            <a:xfrm>
              <a:off x="15016093" y="3807525"/>
              <a:ext cx="768192" cy="553258"/>
            </a:xfrm>
            <a:prstGeom prst="downArrow">
              <a:avLst>
                <a:gd name="adj1" fmla="val 50000"/>
                <a:gd name="adj2" fmla="val 39669"/>
              </a:avLst>
            </a:prstGeom>
            <a:solidFill>
              <a:srgbClr val="FFFF00"/>
            </a:solidFill>
            <a:ln>
              <a:solidFill>
                <a:schemeClr val="accent4">
                  <a:lumMod val="50000"/>
                </a:schemeClr>
              </a:solidFill>
            </a:ln>
            <a:scene3d>
              <a:camera prst="orthographicFront"/>
              <a:lightRig rig="threePt" dir="t"/>
            </a:scene3d>
            <a:sp3d>
              <a:bevelT w="1651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2" name="矩形 11"/>
            <p:cNvSpPr/>
            <p:nvPr/>
          </p:nvSpPr>
          <p:spPr>
            <a:xfrm>
              <a:off x="3379927" y="2761480"/>
              <a:ext cx="14334613" cy="7704892"/>
            </a:xfrm>
            <a:prstGeom prst="rect">
              <a:avLst/>
            </a:prstGeom>
            <a:noFill/>
            <a:ln w="38100">
              <a:solidFill>
                <a:srgbClr val="7030A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sz="4600" b="1" dirty="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66" name="向右箭號圖說文字 65"/>
            <p:cNvSpPr/>
            <p:nvPr/>
          </p:nvSpPr>
          <p:spPr>
            <a:xfrm>
              <a:off x="410506" y="4435338"/>
              <a:ext cx="2866923" cy="488201"/>
            </a:xfrm>
            <a:prstGeom prst="rightArrowCallout">
              <a:avLst>
                <a:gd name="adj1" fmla="val 15269"/>
                <a:gd name="adj2" fmla="val 25212"/>
                <a:gd name="adj3" fmla="val 38784"/>
                <a:gd name="adj4" fmla="val 84117"/>
              </a:avLst>
            </a:prstGeom>
            <a:ln w="28575">
              <a:solidFill>
                <a:schemeClr val="bg2">
                  <a:lumMod val="50000"/>
                </a:schemeClr>
              </a:solidFill>
            </a:ln>
          </p:spPr>
          <p:txBody>
            <a:bodyPr wrap="square" lIns="36000" tIns="36000" rIns="36000" bIns="36000">
              <a:spAutoFit/>
            </a:bodyPr>
            <a:lstStyle/>
            <a:p>
              <a:pPr algn="ctr"/>
              <a:r>
                <a:rPr lang="zh-TW" altLang="en-US" sz="2700" b="1" dirty="0">
                  <a:solidFill>
                    <a:srgbClr val="C00000"/>
                  </a:solidFill>
                  <a:latin typeface="微軟正黑體" panose="020B0604030504040204" pitchFamily="34" charset="-120"/>
                  <a:ea typeface="微軟正黑體" panose="020B0604030504040204" pitchFamily="34" charset="-120"/>
                </a:rPr>
                <a:t>農業發展條例</a:t>
              </a:r>
            </a:p>
          </p:txBody>
        </p:sp>
      </p:grpSp>
      <p:sp>
        <p:nvSpPr>
          <p:cNvPr id="73" name="矩形 72">
            <a:extLst>
              <a:ext uri="{FF2B5EF4-FFF2-40B4-BE49-F238E27FC236}">
                <a16:creationId xmlns="" xmlns:a16="http://schemas.microsoft.com/office/drawing/2014/main" id="{F346F7DE-7E34-4491-B27A-C7E910BA3EDB}"/>
              </a:ext>
            </a:extLst>
          </p:cNvPr>
          <p:cNvSpPr/>
          <p:nvPr/>
        </p:nvSpPr>
        <p:spPr>
          <a:xfrm>
            <a:off x="1205918" y="10713810"/>
            <a:ext cx="16166642" cy="2077805"/>
          </a:xfrm>
          <a:prstGeom prst="rect">
            <a:avLst/>
          </a:prstGeom>
          <a:solidFill>
            <a:schemeClr val="accent6">
              <a:lumMod val="20000"/>
              <a:lumOff val="80000"/>
            </a:schemeClr>
          </a:solidFill>
        </p:spPr>
        <p:txBody>
          <a:bodyPr wrap="square" lIns="68735" tIns="68735" rIns="68735" bIns="68735">
            <a:spAutoFit/>
          </a:bodyPr>
          <a:lstStyle/>
          <a:p>
            <a:pPr algn="just"/>
            <a:r>
              <a:rPr lang="zh-TW" altLang="en-US" sz="4200" b="1" dirty="0">
                <a:latin typeface="微軟正黑體" panose="020B0604030504040204" pitchFamily="34" charset="-120"/>
                <a:ea typeface="微軟正黑體" panose="020B0604030504040204" pitchFamily="34" charset="-120"/>
              </a:rPr>
              <a:t>對應國土計畫農業部門空間發展策略，輔導市縣政府示範推動農地利用綜合規劃，建立農業一、二、三級產業重點區位，以</a:t>
            </a:r>
            <a:r>
              <a:rPr lang="zh-TW" altLang="en-US" sz="4200" b="1" dirty="0">
                <a:solidFill>
                  <a:srgbClr val="FF0000"/>
                </a:solidFill>
                <a:latin typeface="微軟正黑體" panose="020B0604030504040204" pitchFamily="34" charset="-120"/>
                <a:ea typeface="微軟正黑體" panose="020B0604030504040204" pitchFamily="34" charset="-120"/>
              </a:rPr>
              <a:t>鏈結農業施政資源優先投入農業發展地區</a:t>
            </a:r>
            <a:r>
              <a:rPr lang="zh-TW" altLang="en-US" sz="4200" b="1" dirty="0">
                <a:latin typeface="微軟正黑體" panose="020B0604030504040204" pitchFamily="34" charset="-120"/>
                <a:ea typeface="微軟正黑體" panose="020B0604030504040204" pitchFamily="34" charset="-120"/>
              </a:rPr>
              <a:t>。</a:t>
            </a:r>
          </a:p>
        </p:txBody>
      </p:sp>
      <p:sp>
        <p:nvSpPr>
          <p:cNvPr id="74" name="矩形 73"/>
          <p:cNvSpPr/>
          <p:nvPr/>
        </p:nvSpPr>
        <p:spPr>
          <a:xfrm>
            <a:off x="2691038" y="343185"/>
            <a:ext cx="12863261" cy="1115009"/>
          </a:xfrm>
          <a:prstGeom prst="rect">
            <a:avLst/>
          </a:prstGeom>
        </p:spPr>
        <p:txBody>
          <a:bodyPr wrap="square" lIns="174586" tIns="87293" rIns="174586" bIns="87293">
            <a:spAutoFit/>
          </a:bodyPr>
          <a:lstStyle/>
          <a:p>
            <a:pPr algn="ctr" defTabSz="1745864">
              <a:defRPr/>
            </a:pPr>
            <a:r>
              <a:rPr lang="zh-TW" altLang="en-US" sz="6100" b="1" u="sng" kern="0" dirty="0">
                <a:latin typeface="微軟正黑體" panose="020B0604030504040204" pitchFamily="34" charset="-120"/>
                <a:ea typeface="微軟正黑體" panose="020B0604030504040204" pitchFamily="34" charset="-120"/>
                <a:cs typeface="Microsoft Yahei"/>
                <a:sym typeface="Microsoft Yahei"/>
              </a:rPr>
              <a:t>二</a:t>
            </a: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a:t>
            </a:r>
            <a:r>
              <a:rPr lang="zh-TW" altLang="en-US" sz="6100" b="1" u="sng" kern="0" dirty="0">
                <a:latin typeface="微軟正黑體" panose="020B0604030504040204" pitchFamily="34" charset="-120"/>
                <a:ea typeface="微軟正黑體" panose="020B0604030504040204" pitchFamily="34" charset="-120"/>
                <a:cs typeface="Microsoft Yahei"/>
                <a:sym typeface="Microsoft Yahei"/>
              </a:rPr>
              <a:t>建立農地利用綜合規劃</a:t>
            </a:r>
            <a:r>
              <a:rPr lang="zh-TW" altLang="en-US" sz="6100" b="1" u="sng" kern="0" dirty="0" smtClean="0">
                <a:latin typeface="微軟正黑體" panose="020B0604030504040204" pitchFamily="34" charset="-120"/>
                <a:ea typeface="微軟正黑體" panose="020B0604030504040204" pitchFamily="34" charset="-120"/>
                <a:cs typeface="Microsoft Yahei"/>
                <a:sym typeface="Microsoft Yahei"/>
              </a:rPr>
              <a:t>模式</a:t>
            </a:r>
            <a:endParaRPr lang="zh-TW" altLang="en-US" sz="4600" b="1" u="sng" kern="0" dirty="0">
              <a:latin typeface="微軟正黑體" panose="020B0604030504040204" pitchFamily="34" charset="-120"/>
              <a:ea typeface="微軟正黑體" panose="020B0604030504040204" pitchFamily="34" charset="-120"/>
              <a:cs typeface="Microsoft Yahei"/>
              <a:sym typeface="Microsoft Yahei"/>
            </a:endParaRPr>
          </a:p>
        </p:txBody>
      </p:sp>
      <p:sp>
        <p:nvSpPr>
          <p:cNvPr id="49" name="投影片編號版面配置區 1"/>
          <p:cNvSpPr>
            <a:spLocks noGrp="1"/>
          </p:cNvSpPr>
          <p:nvPr>
            <p:ph type="sldNum" sz="quarter" idx="12"/>
          </p:nvPr>
        </p:nvSpPr>
        <p:spPr>
          <a:xfrm>
            <a:off x="12746038" y="13050838"/>
            <a:ext cx="5329237"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B560E74F-12E4-49EB-900B-696364E5E0F5}" type="slidenum">
              <a:rPr lang="en-US" altLang="zh-TW" sz="3200"/>
              <a:pPr>
                <a:spcBef>
                  <a:spcPct val="0"/>
                </a:spcBef>
                <a:buFontTx/>
                <a:buNone/>
              </a:pPr>
              <a:t>64</a:t>
            </a:fld>
            <a:endParaRPr lang="en-US" altLang="zh-TW" sz="3200" dirty="0"/>
          </a:p>
        </p:txBody>
      </p:sp>
    </p:spTree>
    <p:extLst>
      <p:ext uri="{BB962C8B-B14F-4D97-AF65-F5344CB8AC3E}">
        <p14:creationId xmlns:p14="http://schemas.microsoft.com/office/powerpoint/2010/main" val="28737044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15CF4DC1-2484-402F-BF86-DAF41E3BB562}" type="slidenum">
              <a:rPr lang="en-US" altLang="zh-TW" sz="3200"/>
              <a:pPr>
                <a:spcBef>
                  <a:spcPct val="0"/>
                </a:spcBef>
                <a:buFontTx/>
                <a:buNone/>
              </a:pPr>
              <a:t>65</a:t>
            </a:fld>
            <a:endParaRPr lang="en-US" altLang="zh-TW" sz="3200"/>
          </a:p>
        </p:txBody>
      </p:sp>
      <p:sp>
        <p:nvSpPr>
          <p:cNvPr id="90115" name="Text Box 2"/>
          <p:cNvSpPr txBox="1">
            <a:spLocks noChangeArrowheads="1"/>
          </p:cNvSpPr>
          <p:nvPr/>
        </p:nvSpPr>
        <p:spPr bwMode="auto">
          <a:xfrm>
            <a:off x="2130425" y="4699000"/>
            <a:ext cx="139604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31" tIns="45635" rIns="91231" bIns="45635">
            <a:spAutoFit/>
          </a:bodyPr>
          <a:lstStyle>
            <a:lvl1pPr defTabSz="1828800">
              <a:spcBef>
                <a:spcPct val="20000"/>
              </a:spcBef>
              <a:buChar char="•"/>
              <a:defRPr kumimoji="1" sz="6400">
                <a:solidFill>
                  <a:schemeClr val="tx1"/>
                </a:solidFill>
                <a:latin typeface="Arial" pitchFamily="34" charset="0"/>
                <a:ea typeface="新細明體" pitchFamily="18" charset="-120"/>
              </a:defRPr>
            </a:lvl1pPr>
            <a:lvl2pPr marL="1485900" indent="-571500" defTabSz="1828800">
              <a:spcBef>
                <a:spcPct val="20000"/>
              </a:spcBef>
              <a:buChar char="–"/>
              <a:defRPr kumimoji="1" sz="5600">
                <a:solidFill>
                  <a:schemeClr val="tx1"/>
                </a:solidFill>
                <a:latin typeface="Arial" pitchFamily="34" charset="0"/>
                <a:ea typeface="新細明體" pitchFamily="18" charset="-120"/>
              </a:defRPr>
            </a:lvl2pPr>
            <a:lvl3pPr marL="2286000" indent="-457200" defTabSz="1828800">
              <a:spcBef>
                <a:spcPct val="20000"/>
              </a:spcBef>
              <a:buChar char="•"/>
              <a:defRPr kumimoji="1" sz="4800">
                <a:solidFill>
                  <a:schemeClr val="tx1"/>
                </a:solidFill>
                <a:latin typeface="Arial" pitchFamily="34" charset="0"/>
                <a:ea typeface="新細明體" pitchFamily="18" charset="-120"/>
              </a:defRPr>
            </a:lvl3pPr>
            <a:lvl4pPr marL="3200400" indent="-457200" defTabSz="1828800">
              <a:spcBef>
                <a:spcPct val="20000"/>
              </a:spcBef>
              <a:buChar char="–"/>
              <a:defRPr kumimoji="1" sz="4000">
                <a:solidFill>
                  <a:schemeClr val="tx1"/>
                </a:solidFill>
                <a:latin typeface="Arial" pitchFamily="34" charset="0"/>
                <a:ea typeface="新細明體" pitchFamily="18" charset="-120"/>
              </a:defRPr>
            </a:lvl4pPr>
            <a:lvl5pPr marL="4114800" indent="-457200" defTabSz="1828800">
              <a:spcBef>
                <a:spcPct val="20000"/>
              </a:spcBef>
              <a:buChar char="»"/>
              <a:defRPr kumimoji="1" sz="4000">
                <a:solidFill>
                  <a:schemeClr val="tx1"/>
                </a:solidFill>
                <a:latin typeface="Arial" pitchFamily="34" charset="0"/>
                <a:ea typeface="新細明體" pitchFamily="18" charset="-120"/>
              </a:defRPr>
            </a:lvl5pPr>
            <a:lvl6pPr marL="45720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92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64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43600" indent="-457200" defTabSz="18288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8000" dirty="0">
                <a:latin typeface="微軟正黑體" panose="020B0604030504040204" pitchFamily="34" charset="-120"/>
                <a:ea typeface="微軟正黑體" panose="020B0604030504040204" pitchFamily="34" charset="-120"/>
              </a:rPr>
              <a:t>簡報結束，敬請</a:t>
            </a:r>
            <a:r>
              <a:rPr lang="zh-TW" altLang="en-US" sz="8000" dirty="0" smtClean="0">
                <a:latin typeface="微軟正黑體" panose="020B0604030504040204" pitchFamily="34" charset="-120"/>
                <a:ea typeface="微軟正黑體" panose="020B0604030504040204" pitchFamily="34" charset="-120"/>
              </a:rPr>
              <a:t>指教</a:t>
            </a:r>
            <a:endParaRPr lang="zh-TW" altLang="en-US" sz="80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3788" y="1720850"/>
            <a:ext cx="8307387" cy="111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Line 5"/>
          <p:cNvSpPr>
            <a:spLocks noChangeShapeType="1"/>
          </p:cNvSpPr>
          <p:nvPr/>
        </p:nvSpPr>
        <p:spPr bwMode="auto">
          <a:xfrm flipV="1">
            <a:off x="214313" y="1393825"/>
            <a:ext cx="5330825"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1508" name="矩形 12"/>
          <p:cNvSpPr>
            <a:spLocks noChangeArrowheads="1"/>
          </p:cNvSpPr>
          <p:nvPr/>
        </p:nvSpPr>
        <p:spPr bwMode="auto">
          <a:xfrm>
            <a:off x="358775" y="1792288"/>
            <a:ext cx="893445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182682" tIns="91329" rIns="182682" bIns="91329">
            <a:spAutoFit/>
          </a:bodyPr>
          <a:lstStyle>
            <a:lvl1pPr marL="684213" indent="-684213">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lnSpc>
                <a:spcPts val="5600"/>
              </a:lnSpc>
              <a:spcBef>
                <a:spcPct val="0"/>
              </a:spcBef>
            </a:pPr>
            <a:r>
              <a:rPr lang="zh-TW" altLang="en-US" sz="4000">
                <a:solidFill>
                  <a:srgbClr val="000000"/>
                </a:solidFill>
                <a:latin typeface="微軟正黑體" pitchFamily="34" charset="-120"/>
                <a:ea typeface="微軟正黑體" pitchFamily="34" charset="-120"/>
              </a:rPr>
              <a:t>全國國土計畫：以全國國土為範圍所訂定之目標性、政策性及整體性計畫，並得研擬都會區域或特定區域計畫內容。</a:t>
            </a:r>
            <a:endParaRPr lang="en-US" altLang="zh-TW" sz="4000">
              <a:solidFill>
                <a:srgbClr val="000000"/>
              </a:solidFill>
              <a:latin typeface="微軟正黑體" pitchFamily="34" charset="-120"/>
              <a:ea typeface="微軟正黑體" pitchFamily="34" charset="-120"/>
            </a:endParaRPr>
          </a:p>
          <a:p>
            <a:pPr eaLnBrk="1" hangingPunct="1">
              <a:lnSpc>
                <a:spcPts val="5600"/>
              </a:lnSpc>
              <a:spcBef>
                <a:spcPct val="0"/>
              </a:spcBef>
            </a:pPr>
            <a:r>
              <a:rPr lang="zh-TW" altLang="en-US" sz="4000">
                <a:solidFill>
                  <a:srgbClr val="000000"/>
                </a:solidFill>
                <a:latin typeface="微軟正黑體" pitchFamily="34" charset="-120"/>
                <a:ea typeface="微軟正黑體" pitchFamily="34" charset="-120"/>
              </a:rPr>
              <a:t>直轄市、縣（市）國土計畫：以直轄市、縣（市）行政轄區及其海域管轄範圍所訂定之實質發展及管制計畫。</a:t>
            </a:r>
          </a:p>
        </p:txBody>
      </p:sp>
      <p:sp>
        <p:nvSpPr>
          <p:cNvPr id="21509" name="Rectangle 7"/>
          <p:cNvSpPr txBox="1">
            <a:spLocks noGrp="1" noChangeArrowheads="1"/>
          </p:cNvSpPr>
          <p:nvPr/>
        </p:nvSpPr>
        <p:spPr bwMode="auto">
          <a:xfrm>
            <a:off x="17211675" y="13019088"/>
            <a:ext cx="1006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520" tIns="91243" rIns="182520" bIns="91243"/>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r" eaLnBrk="1" hangingPunct="1">
              <a:spcBef>
                <a:spcPct val="0"/>
              </a:spcBef>
              <a:buFontTx/>
              <a:buNone/>
            </a:pPr>
            <a:fld id="{7B83794B-A58A-4CBE-9069-B26502B9074B}" type="slidenum">
              <a:rPr lang="en-US" altLang="zh-TW" sz="3200">
                <a:solidFill>
                  <a:srgbClr val="000000"/>
                </a:solidFill>
              </a:rPr>
              <a:pPr algn="r" eaLnBrk="1" hangingPunct="1">
                <a:spcBef>
                  <a:spcPct val="0"/>
                </a:spcBef>
                <a:buFontTx/>
                <a:buNone/>
              </a:pPr>
              <a:t>7</a:t>
            </a:fld>
            <a:endParaRPr lang="en-US" altLang="zh-TW" sz="3200">
              <a:solidFill>
                <a:srgbClr val="000000"/>
              </a:solidFill>
            </a:endParaRPr>
          </a:p>
        </p:txBody>
      </p:sp>
      <p:sp>
        <p:nvSpPr>
          <p:cNvPr id="21510" name="Text Box 4"/>
          <p:cNvSpPr txBox="1">
            <a:spLocks noChangeArrowheads="1"/>
          </p:cNvSpPr>
          <p:nvPr/>
        </p:nvSpPr>
        <p:spPr bwMode="auto">
          <a:xfrm>
            <a:off x="433388" y="522288"/>
            <a:ext cx="11814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4" tIns="91331" rIns="182684" bIns="913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kumimoji="0" lang="zh-TW" altLang="en-US" sz="4800" b="1">
                <a:latin typeface="全真超特黑" pitchFamily="49" charset="-120"/>
                <a:ea typeface="微軟正黑體" pitchFamily="34" charset="-120"/>
              </a:rPr>
              <a:t>國土計畫體系</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55" name="Group 71"/>
          <p:cNvGraphicFramePr>
            <a:graphicFrameLocks noGrp="1"/>
          </p:cNvGraphicFramePr>
          <p:nvPr/>
        </p:nvGraphicFramePr>
        <p:xfrm>
          <a:off x="790575" y="5572125"/>
          <a:ext cx="16787811" cy="6088062"/>
        </p:xfrm>
        <a:graphic>
          <a:graphicData uri="http://schemas.openxmlformats.org/drawingml/2006/table">
            <a:tbl>
              <a:tblPr/>
              <a:tblGrid>
                <a:gridCol w="4115635"/>
                <a:gridCol w="1152016"/>
                <a:gridCol w="1152016"/>
                <a:gridCol w="1152016"/>
                <a:gridCol w="1152016"/>
                <a:gridCol w="1152016"/>
                <a:gridCol w="1152016"/>
                <a:gridCol w="1152016"/>
                <a:gridCol w="1152016"/>
                <a:gridCol w="1152016"/>
                <a:gridCol w="1152016"/>
                <a:gridCol w="1152016"/>
              </a:tblGrid>
              <a:tr h="609648">
                <a:tc rowSpan="2">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項目</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11">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辦理時間</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701106">
                <a:tc vMerge="1">
                  <a:txBody>
                    <a:bodyPr/>
                    <a:lstStyle/>
                    <a:p>
                      <a:endParaRPr lang="zh-TW" altLang="en-US"/>
                    </a:p>
                  </a:txBody>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104</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105</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85000"/>
                        </a:lnSpc>
                        <a:spcBef>
                          <a:spcPct val="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106</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107</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108</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109</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rPr>
                        <a:t>110</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111</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en-US" altLang="zh-TW" sz="4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1112810">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全國國土計畫</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
                      </a:r>
                      <a:b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br>
                      <a:r>
                        <a:rPr kumimoji="1" lang="zh-TW" altLang="en-US" sz="24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r>
                        <a:rPr kumimoji="1" lang="en-US" altLang="zh-TW" sz="24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107.05.01</a:t>
                      </a:r>
                      <a:r>
                        <a:rPr kumimoji="1" lang="zh-TW" altLang="en-US" sz="24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前公告實施）</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r h="1438878">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直轄市、縣</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市</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a:t>
                      </a:r>
                      <a:b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b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國土計畫</a:t>
                      </a:r>
                      <a: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
                      </a:r>
                      <a:br>
                        <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b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a:t>
                      </a:r>
                      <a:r>
                        <a:rPr kumimoji="1" lang="en-US" altLang="zh-TW"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109.05.01</a:t>
                      </a: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前公告實施）</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r h="1112810">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rPr>
                        <a:t>國土功能分區</a:t>
                      </a:r>
                      <a:endParaRPr kumimoji="1" lang="en-US" altLang="zh-TW" sz="4000" b="0" i="0" u="none" strike="noStrike" cap="none" normalizeH="0" baseline="0" dirty="0">
                        <a:ln>
                          <a:noFill/>
                        </a:ln>
                        <a:solidFill>
                          <a:schemeClr val="tx1"/>
                        </a:solidFill>
                        <a:effectLst/>
                        <a:latin typeface="Arial" panose="020B0604020202020204" pitchFamily="34" charset="0"/>
                        <a:ea typeface="微軟正黑體" panose="020B0604030504040204" pitchFamily="34" charset="-120"/>
                      </a:endParaRPr>
                    </a:p>
                    <a:p>
                      <a:pPr marL="0" marR="0" lvl="0" indent="0" algn="l" defTabSz="914400" rtl="0" eaLnBrk="0" fontAlgn="base" latinLnBrk="0" hangingPunct="0">
                        <a:lnSpc>
                          <a:spcPct val="85000"/>
                        </a:lnSpc>
                        <a:spcBef>
                          <a:spcPct val="0"/>
                        </a:spcBef>
                        <a:spcAft>
                          <a:spcPct val="0"/>
                        </a:spcAft>
                        <a:buClrTx/>
                        <a:buSzTx/>
                        <a:buFontTx/>
                        <a:buNone/>
                        <a:tabLst/>
                      </a:pP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a:t>
                      </a:r>
                      <a:r>
                        <a:rPr kumimoji="1" lang="en-US" altLang="zh-TW"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111.05.01</a:t>
                      </a: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前公告實施）</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lvl1pPr eaLnBrk="0" hangingPunct="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r h="1112810">
                <a:tc>
                  <a:txBody>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1" lang="en-US" altLang="zh-TW" sz="40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22</a:t>
                      </a:r>
                      <a:r>
                        <a:rPr kumimoji="1" lang="zh-TW" altLang="en-US" sz="40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項相關子法</a:t>
                      </a:r>
                      <a:endParaRPr kumimoji="1" lang="en-US" altLang="zh-TW" sz="40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endParaRPr>
                    </a:p>
                    <a:p>
                      <a:pPr marL="0" marR="0" lvl="0" indent="0" algn="l" defTabSz="914400" rtl="0" eaLnBrk="0" fontAlgn="base" latinLnBrk="0" hangingPunct="0">
                        <a:lnSpc>
                          <a:spcPct val="85000"/>
                        </a:lnSpc>
                        <a:spcBef>
                          <a:spcPct val="0"/>
                        </a:spcBef>
                        <a:spcAft>
                          <a:spcPct val="0"/>
                        </a:spcAft>
                        <a:buClrTx/>
                        <a:buSzTx/>
                        <a:buFontTx/>
                        <a:buNone/>
                        <a:tabLst/>
                        <a:defRPr/>
                      </a:pP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a:t>
                      </a:r>
                      <a:r>
                        <a:rPr kumimoji="1" lang="en-US" altLang="zh-TW"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3</a:t>
                      </a:r>
                      <a:r>
                        <a:rPr kumimoji="1" lang="zh-TW" altLang="en-US" sz="2400" b="0" i="0" u="none" strike="noStrike" kern="1200" cap="none" normalizeH="0" baseline="0" dirty="0">
                          <a:ln>
                            <a:noFill/>
                          </a:ln>
                          <a:solidFill>
                            <a:schemeClr val="tx1"/>
                          </a:solidFill>
                          <a:effectLst/>
                          <a:latin typeface="Arial" panose="020B0604020202020204" pitchFamily="34" charset="0"/>
                          <a:ea typeface="微軟正黑體" panose="020B0604030504040204" pitchFamily="34" charset="-120"/>
                          <a:cs typeface="+mn-cs"/>
                        </a:rPr>
                        <a:t>階段完成訂定）</a:t>
                      </a: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0" fontAlgn="base" latinLnBrk="0" hangingPunct="0">
                        <a:lnSpc>
                          <a:spcPct val="85000"/>
                        </a:lnSpc>
                        <a:spcBef>
                          <a:spcPct val="0"/>
                        </a:spcBef>
                        <a:spcAft>
                          <a:spcPct val="0"/>
                        </a:spcAft>
                        <a:buClrTx/>
                        <a:buSzTx/>
                        <a:buFontTx/>
                        <a:buNone/>
                        <a:tabLst/>
                      </a:pPr>
                      <a:endParaRPr kumimoji="1" lang="zh-TW" altLang="en-US" sz="4000" b="0" i="0" u="none" strike="noStrike" cap="none" normalizeH="0" baseline="0" dirty="0">
                        <a:ln>
                          <a:noFill/>
                        </a:ln>
                        <a:solidFill>
                          <a:schemeClr val="tx1"/>
                        </a:solidFill>
                        <a:effectLst/>
                        <a:latin typeface="Arial" panose="020B0604020202020204" pitchFamily="34" charset="0"/>
                        <a:ea typeface="全真超特黑" pitchFamily="49" charset="-120"/>
                      </a:endParaRPr>
                    </a:p>
                  </a:txBody>
                  <a:tcPr marL="91351" marR="91351" marT="45689" marB="45689"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solidFill>
                  </a:tcPr>
                </a:tc>
              </a:tr>
            </a:tbl>
          </a:graphicData>
        </a:graphic>
      </p:graphicFrame>
      <p:sp>
        <p:nvSpPr>
          <p:cNvPr id="22612" name="Rectangle 156"/>
          <p:cNvSpPr>
            <a:spLocks noChangeArrowheads="1"/>
          </p:cNvSpPr>
          <p:nvPr/>
        </p:nvSpPr>
        <p:spPr bwMode="auto">
          <a:xfrm>
            <a:off x="6624638" y="7153275"/>
            <a:ext cx="2232025" cy="4318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3" name="Rectangle 157"/>
          <p:cNvSpPr>
            <a:spLocks noChangeArrowheads="1"/>
          </p:cNvSpPr>
          <p:nvPr/>
        </p:nvSpPr>
        <p:spPr bwMode="auto">
          <a:xfrm>
            <a:off x="8856663" y="8518525"/>
            <a:ext cx="2376487" cy="4318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4" name="Rectangle 158"/>
          <p:cNvSpPr>
            <a:spLocks noChangeArrowheads="1"/>
          </p:cNvSpPr>
          <p:nvPr/>
        </p:nvSpPr>
        <p:spPr bwMode="auto">
          <a:xfrm>
            <a:off x="11233150" y="9739313"/>
            <a:ext cx="2305050" cy="4318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5" name="Rectangle 159"/>
          <p:cNvSpPr>
            <a:spLocks noChangeArrowheads="1"/>
          </p:cNvSpPr>
          <p:nvPr/>
        </p:nvSpPr>
        <p:spPr bwMode="auto">
          <a:xfrm>
            <a:off x="5905500" y="7143750"/>
            <a:ext cx="719138" cy="431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6" name="Rectangle 160"/>
          <p:cNvSpPr>
            <a:spLocks noChangeArrowheads="1"/>
          </p:cNvSpPr>
          <p:nvPr/>
        </p:nvSpPr>
        <p:spPr bwMode="auto">
          <a:xfrm>
            <a:off x="6624638" y="8502650"/>
            <a:ext cx="2232025" cy="431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7" name="Rectangle 161"/>
          <p:cNvSpPr>
            <a:spLocks noChangeArrowheads="1"/>
          </p:cNvSpPr>
          <p:nvPr/>
        </p:nvSpPr>
        <p:spPr bwMode="auto">
          <a:xfrm>
            <a:off x="6624638" y="9739313"/>
            <a:ext cx="4608512" cy="431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18" name="Text Box 168"/>
          <p:cNvSpPr txBox="1">
            <a:spLocks noChangeArrowheads="1"/>
          </p:cNvSpPr>
          <p:nvPr/>
        </p:nvSpPr>
        <p:spPr bwMode="auto">
          <a:xfrm>
            <a:off x="7129463" y="759618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微軟正黑體" pitchFamily="34" charset="-120"/>
              </a:rPr>
              <a:t>施行後</a:t>
            </a:r>
            <a:r>
              <a:rPr lang="en-US" altLang="zh-TW" sz="2000">
                <a:ea typeface="微軟正黑體" pitchFamily="34" charset="-120"/>
              </a:rPr>
              <a:t>2</a:t>
            </a:r>
            <a:r>
              <a:rPr lang="zh-TW" altLang="en-US" sz="2000">
                <a:ea typeface="微軟正黑體" pitchFamily="34" charset="-120"/>
              </a:rPr>
              <a:t>年內</a:t>
            </a:r>
          </a:p>
        </p:txBody>
      </p:sp>
      <p:sp>
        <p:nvSpPr>
          <p:cNvPr id="22619" name="Text Box 169"/>
          <p:cNvSpPr txBox="1">
            <a:spLocks noChangeArrowheads="1"/>
          </p:cNvSpPr>
          <p:nvPr/>
        </p:nvSpPr>
        <p:spPr bwMode="auto">
          <a:xfrm>
            <a:off x="9432925" y="8988425"/>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微軟正黑體" pitchFamily="34" charset="-120"/>
              </a:rPr>
              <a:t>施行後</a:t>
            </a:r>
            <a:r>
              <a:rPr lang="en-US" altLang="zh-TW" sz="2000">
                <a:ea typeface="微軟正黑體" pitchFamily="34" charset="-120"/>
              </a:rPr>
              <a:t>4</a:t>
            </a:r>
            <a:r>
              <a:rPr lang="zh-TW" altLang="en-US" sz="2000">
                <a:ea typeface="微軟正黑體" pitchFamily="34" charset="-120"/>
              </a:rPr>
              <a:t>年內</a:t>
            </a:r>
          </a:p>
        </p:txBody>
      </p:sp>
      <p:sp>
        <p:nvSpPr>
          <p:cNvPr id="22620" name="Text Box 171"/>
          <p:cNvSpPr txBox="1">
            <a:spLocks noChangeArrowheads="1"/>
          </p:cNvSpPr>
          <p:nvPr/>
        </p:nvSpPr>
        <p:spPr bwMode="auto">
          <a:xfrm>
            <a:off x="6300788" y="4989513"/>
            <a:ext cx="3781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kumimoji="0" lang="zh-TW" altLang="en-US" sz="2400">
                <a:solidFill>
                  <a:srgbClr val="FF0000"/>
                </a:solidFill>
                <a:ea typeface="微軟正黑體" pitchFamily="34" charset="-120"/>
              </a:rPr>
              <a:t>國土計畫法施行</a:t>
            </a:r>
            <a:r>
              <a:rPr kumimoji="0" lang="en-US" altLang="zh-TW" sz="2400">
                <a:solidFill>
                  <a:srgbClr val="FF0000"/>
                </a:solidFill>
                <a:ea typeface="微軟正黑體" pitchFamily="34" charset="-120"/>
              </a:rPr>
              <a:t>105.5.1</a:t>
            </a:r>
            <a:endParaRPr lang="zh-TW" altLang="en-US" sz="2400">
              <a:solidFill>
                <a:srgbClr val="FF0000"/>
              </a:solidFill>
              <a:ea typeface="微軟正黑體" pitchFamily="34" charset="-120"/>
            </a:endParaRPr>
          </a:p>
        </p:txBody>
      </p:sp>
      <p:sp>
        <p:nvSpPr>
          <p:cNvPr id="22621" name="Text Box 174"/>
          <p:cNvSpPr txBox="1">
            <a:spLocks noChangeArrowheads="1"/>
          </p:cNvSpPr>
          <p:nvPr/>
        </p:nvSpPr>
        <p:spPr bwMode="auto">
          <a:xfrm>
            <a:off x="501650" y="2295525"/>
            <a:ext cx="173561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664" tIns="91319" rIns="182664" bIns="91319">
            <a:spAutoFit/>
          </a:bodyPr>
          <a:lstStyle>
            <a:lvl1pPr marL="355600" indent="-3556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just" eaLnBrk="1" hangingPunct="1">
              <a:spcBef>
                <a:spcPct val="50000"/>
              </a:spcBef>
              <a:buFont typeface="Wingdings" pitchFamily="2" charset="2"/>
              <a:buChar char="n"/>
            </a:pPr>
            <a:r>
              <a:rPr lang="zh-TW" altLang="en-US" sz="4000">
                <a:ea typeface="微軟正黑體" pitchFamily="34" charset="-120"/>
              </a:rPr>
              <a:t>國土計畫法經總統公布後，行政院應於一年內定施行日期，依本法規定應辦事項包括「</a:t>
            </a:r>
            <a:r>
              <a:rPr lang="zh-TW" altLang="en-US" sz="4000" b="1">
                <a:solidFill>
                  <a:srgbClr val="FF0000"/>
                </a:solidFill>
                <a:ea typeface="微軟正黑體" pitchFamily="34" charset="-120"/>
              </a:rPr>
              <a:t>研訂國土計畫法之</a:t>
            </a:r>
            <a:r>
              <a:rPr lang="en-US" altLang="zh-TW" sz="4000" b="1">
                <a:solidFill>
                  <a:srgbClr val="FF0000"/>
                </a:solidFill>
                <a:ea typeface="微軟正黑體" pitchFamily="34" charset="-120"/>
              </a:rPr>
              <a:t>22</a:t>
            </a:r>
            <a:r>
              <a:rPr lang="zh-TW" altLang="en-US" sz="4000" b="1">
                <a:solidFill>
                  <a:srgbClr val="FF0000"/>
                </a:solidFill>
                <a:ea typeface="微軟正黑體" pitchFamily="34" charset="-120"/>
              </a:rPr>
              <a:t>項子法</a:t>
            </a:r>
            <a:r>
              <a:rPr lang="zh-TW" altLang="en-US" sz="4000">
                <a:ea typeface="微軟正黑體" pitchFamily="34" charset="-120"/>
              </a:rPr>
              <a:t>」、「擬訂全國國土計畫及直轄市、縣（市）國土計畫」及「公告各級國土計畫及國土功能分區」</a:t>
            </a:r>
          </a:p>
        </p:txBody>
      </p:sp>
      <p:sp>
        <p:nvSpPr>
          <p:cNvPr id="22622" name="Text Box 4"/>
          <p:cNvSpPr txBox="1">
            <a:spLocks noChangeArrowheads="1"/>
          </p:cNvSpPr>
          <p:nvPr/>
        </p:nvSpPr>
        <p:spPr bwMode="auto">
          <a:xfrm>
            <a:off x="644525" y="771525"/>
            <a:ext cx="11814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4" tIns="91331" rIns="182684" bIns="913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kumimoji="0" lang="zh-TW" altLang="en-US" sz="4800" b="1">
                <a:latin typeface="全真超特黑" pitchFamily="49" charset="-120"/>
                <a:ea typeface="微軟正黑體" pitchFamily="34" charset="-120"/>
              </a:rPr>
              <a:t>國土計畫法定工作事項辦理期程</a:t>
            </a:r>
          </a:p>
        </p:txBody>
      </p:sp>
      <p:sp>
        <p:nvSpPr>
          <p:cNvPr id="22623" name="Line 5"/>
          <p:cNvSpPr>
            <a:spLocks noChangeShapeType="1"/>
          </p:cNvSpPr>
          <p:nvPr/>
        </p:nvSpPr>
        <p:spPr bwMode="auto">
          <a:xfrm flipV="1">
            <a:off x="501650" y="1816100"/>
            <a:ext cx="12388850"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 name="矩形 1"/>
          <p:cNvSpPr/>
          <p:nvPr/>
        </p:nvSpPr>
        <p:spPr>
          <a:xfrm>
            <a:off x="12603163" y="12763500"/>
            <a:ext cx="4176712"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400" b="1" dirty="0">
                <a:solidFill>
                  <a:schemeClr val="tx1"/>
                </a:solidFill>
                <a:latin typeface="微軟正黑體" panose="020B0604030504040204" pitchFamily="34" charset="-120"/>
                <a:ea typeface="微軟正黑體" panose="020B0604030504040204" pitchFamily="34" charset="-120"/>
              </a:rPr>
              <a:t>資料來源：內政部營建署</a:t>
            </a:r>
          </a:p>
        </p:txBody>
      </p:sp>
      <p:sp>
        <p:nvSpPr>
          <p:cNvPr id="22625" name="Rectangle 160"/>
          <p:cNvSpPr>
            <a:spLocks noChangeArrowheads="1"/>
          </p:cNvSpPr>
          <p:nvPr/>
        </p:nvSpPr>
        <p:spPr bwMode="auto">
          <a:xfrm>
            <a:off x="6624638" y="11052175"/>
            <a:ext cx="5834062" cy="1984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682" tIns="91329" rIns="182682" bIns="91329" anchor="ct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buFontTx/>
              <a:buNone/>
            </a:pPr>
            <a:endParaRPr lang="zh-TW" altLang="en-US" sz="4000">
              <a:ea typeface="微軟正黑體" pitchFamily="34" charset="-120"/>
            </a:endParaRPr>
          </a:p>
        </p:txBody>
      </p:sp>
      <p:sp>
        <p:nvSpPr>
          <p:cNvPr id="22626"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D12A9AD0-5B92-4912-9D50-5B8EE9519B12}" type="slidenum">
              <a:rPr lang="en-US" altLang="zh-TW" sz="3200"/>
              <a:pPr>
                <a:spcBef>
                  <a:spcPct val="0"/>
                </a:spcBef>
                <a:buFontTx/>
                <a:buNone/>
              </a:pPr>
              <a:t>8</a:t>
            </a:fld>
            <a:endParaRPr lang="en-US" altLang="zh-TW" sz="3200"/>
          </a:p>
        </p:txBody>
      </p:sp>
      <p:sp>
        <p:nvSpPr>
          <p:cNvPr id="22627" name="Text Box 169"/>
          <p:cNvSpPr txBox="1">
            <a:spLocks noChangeArrowheads="1"/>
          </p:cNvSpPr>
          <p:nvPr/>
        </p:nvSpPr>
        <p:spPr bwMode="auto">
          <a:xfrm>
            <a:off x="11737975" y="10171113"/>
            <a:ext cx="201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zh-TW" altLang="en-US" sz="2000">
                <a:ea typeface="微軟正黑體" pitchFamily="34" charset="-120"/>
              </a:rPr>
              <a:t>施行後</a:t>
            </a:r>
            <a:r>
              <a:rPr lang="en-US" altLang="zh-TW" sz="2000">
                <a:ea typeface="微軟正黑體" pitchFamily="34" charset="-120"/>
              </a:rPr>
              <a:t>6</a:t>
            </a:r>
            <a:r>
              <a:rPr lang="zh-TW" altLang="en-US" sz="2000">
                <a:ea typeface="微軟正黑體" pitchFamily="34" charset="-120"/>
              </a:rPr>
              <a:t>年內</a:t>
            </a:r>
          </a:p>
        </p:txBody>
      </p:sp>
      <p:sp>
        <p:nvSpPr>
          <p:cNvPr id="22628" name="Line 172"/>
          <p:cNvSpPr>
            <a:spLocks noChangeShapeType="1"/>
          </p:cNvSpPr>
          <p:nvPr/>
        </p:nvSpPr>
        <p:spPr bwMode="auto">
          <a:xfrm>
            <a:off x="6627813" y="5480050"/>
            <a:ext cx="0" cy="6049963"/>
          </a:xfrm>
          <a:prstGeom prst="line">
            <a:avLst/>
          </a:prstGeom>
          <a:noFill/>
          <a:ln w="19050">
            <a:solidFill>
              <a:srgbClr val="FF0000"/>
            </a:solidFill>
            <a:prstDash val="lgDash"/>
            <a:round/>
            <a:headEnd/>
            <a:tailEn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2629" name="Text Box 168"/>
          <p:cNvSpPr txBox="1">
            <a:spLocks noChangeArrowheads="1"/>
          </p:cNvSpPr>
          <p:nvPr/>
        </p:nvSpPr>
        <p:spPr bwMode="auto">
          <a:xfrm>
            <a:off x="6675438" y="717073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000">
                <a:ea typeface="微軟正黑體" pitchFamily="34" charset="-120"/>
              </a:rPr>
              <a:t>2</a:t>
            </a:r>
            <a:r>
              <a:rPr lang="zh-TW" altLang="en-US" sz="2000">
                <a:ea typeface="微軟正黑體" pitchFamily="34" charset="-120"/>
              </a:rPr>
              <a:t>年</a:t>
            </a:r>
          </a:p>
        </p:txBody>
      </p:sp>
      <p:sp>
        <p:nvSpPr>
          <p:cNvPr id="22630" name="Text Box 168"/>
          <p:cNvSpPr txBox="1">
            <a:spLocks noChangeArrowheads="1"/>
          </p:cNvSpPr>
          <p:nvPr/>
        </p:nvSpPr>
        <p:spPr bwMode="auto">
          <a:xfrm>
            <a:off x="9069388" y="854233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000">
                <a:ea typeface="微軟正黑體" pitchFamily="34" charset="-120"/>
              </a:rPr>
              <a:t>2</a:t>
            </a:r>
            <a:r>
              <a:rPr lang="zh-TW" altLang="en-US" sz="2000">
                <a:ea typeface="微軟正黑體" pitchFamily="34" charset="-120"/>
              </a:rPr>
              <a:t>年</a:t>
            </a:r>
          </a:p>
        </p:txBody>
      </p:sp>
      <p:sp>
        <p:nvSpPr>
          <p:cNvPr id="22631" name="Text Box 168"/>
          <p:cNvSpPr txBox="1">
            <a:spLocks noChangeArrowheads="1"/>
          </p:cNvSpPr>
          <p:nvPr/>
        </p:nvSpPr>
        <p:spPr bwMode="auto">
          <a:xfrm>
            <a:off x="11339513" y="9774238"/>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1" tIns="45631" rIns="91221" bIns="456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lgn="ctr" eaLnBrk="1" hangingPunct="1">
              <a:spcBef>
                <a:spcPct val="50000"/>
              </a:spcBef>
              <a:buFontTx/>
              <a:buNone/>
            </a:pPr>
            <a:r>
              <a:rPr lang="en-US" altLang="zh-TW" sz="2000">
                <a:ea typeface="微軟正黑體" pitchFamily="34" charset="-120"/>
              </a:rPr>
              <a:t>2</a:t>
            </a:r>
            <a:r>
              <a:rPr lang="zh-TW" altLang="en-US" sz="2000">
                <a:ea typeface="微軟正黑體" pitchFamily="34" charset="-120"/>
              </a:rPr>
              <a:t>年</a:t>
            </a:r>
          </a:p>
        </p:txBody>
      </p:sp>
      <p:grpSp>
        <p:nvGrpSpPr>
          <p:cNvPr id="3" name="群組 2"/>
          <p:cNvGrpSpPr>
            <a:grpSpLocks/>
          </p:cNvGrpSpPr>
          <p:nvPr/>
        </p:nvGrpSpPr>
        <p:grpSpPr bwMode="auto">
          <a:xfrm>
            <a:off x="225425" y="4841875"/>
            <a:ext cx="17778413" cy="7154863"/>
            <a:chOff x="223838" y="3114378"/>
            <a:chExt cx="17778412" cy="7154863"/>
          </a:xfrm>
        </p:grpSpPr>
        <p:pic>
          <p:nvPicPr>
            <p:cNvPr id="22634" name="圖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114378"/>
              <a:ext cx="17778412" cy="715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5" name="Picture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667" y="8913366"/>
              <a:ext cx="588324" cy="53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grpSp>
      <p:sp>
        <p:nvSpPr>
          <p:cNvPr id="4" name="圓角矩形圖說文字 3"/>
          <p:cNvSpPr>
            <a:spLocks noChangeArrowheads="1"/>
          </p:cNvSpPr>
          <p:nvPr/>
        </p:nvSpPr>
        <p:spPr bwMode="auto">
          <a:xfrm>
            <a:off x="11737975" y="6786563"/>
            <a:ext cx="5545138" cy="1565275"/>
          </a:xfrm>
          <a:prstGeom prst="wedgeRoundRectCallout">
            <a:avLst>
              <a:gd name="adj1" fmla="val -46801"/>
              <a:gd name="adj2" fmla="val 75944"/>
              <a:gd name="adj3" fmla="val 16667"/>
            </a:avLst>
          </a:prstGeom>
          <a:solidFill>
            <a:srgbClr val="FFFF00"/>
          </a:solidFill>
          <a:ln w="9525" algn="ctr">
            <a:solidFill>
              <a:schemeClr val="tx1"/>
            </a:solidFill>
            <a:round/>
            <a:headEnd/>
            <a:tailEnd/>
          </a:ln>
        </p:spPr>
        <p:txBody>
          <a:bodyPr/>
          <a:lstStyle>
            <a:lvl1pPr defTabSz="1828800">
              <a:defRPr kumimoji="1" sz="4000">
                <a:solidFill>
                  <a:schemeClr val="tx1"/>
                </a:solidFill>
                <a:latin typeface="Arial" pitchFamily="34" charset="0"/>
                <a:ea typeface="全真粗黑體" pitchFamily="49" charset="-120"/>
              </a:defRPr>
            </a:lvl1pPr>
            <a:lvl2pPr defTabSz="1828800">
              <a:defRPr kumimoji="1" sz="4000">
                <a:solidFill>
                  <a:schemeClr val="tx1"/>
                </a:solidFill>
                <a:latin typeface="Arial" pitchFamily="34" charset="0"/>
                <a:ea typeface="全真粗黑體" pitchFamily="49" charset="-120"/>
              </a:defRPr>
            </a:lvl2pPr>
            <a:lvl3pPr defTabSz="1828800">
              <a:defRPr kumimoji="1" sz="4000">
                <a:solidFill>
                  <a:schemeClr val="tx1"/>
                </a:solidFill>
                <a:latin typeface="Arial" pitchFamily="34" charset="0"/>
                <a:ea typeface="全真粗黑體" pitchFamily="49" charset="-120"/>
              </a:defRPr>
            </a:lvl3pPr>
            <a:lvl4pPr defTabSz="1828800">
              <a:defRPr kumimoji="1" sz="4000">
                <a:solidFill>
                  <a:schemeClr val="tx1"/>
                </a:solidFill>
                <a:latin typeface="Arial" pitchFamily="34" charset="0"/>
                <a:ea typeface="全真粗黑體" pitchFamily="49" charset="-120"/>
              </a:defRPr>
            </a:lvl4pPr>
            <a:lvl5pPr defTabSz="1828800">
              <a:defRPr kumimoji="1" sz="4000">
                <a:solidFill>
                  <a:schemeClr val="tx1"/>
                </a:solidFill>
                <a:latin typeface="Arial" pitchFamily="34" charset="0"/>
                <a:ea typeface="全真粗黑體" pitchFamily="49" charset="-120"/>
              </a:defRPr>
            </a:lvl5pPr>
            <a:lvl6pPr marL="22828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6pPr>
            <a:lvl7pPr marL="27400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7pPr>
            <a:lvl8pPr marL="31972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8pPr>
            <a:lvl9pPr marL="3654425" indent="3175" defTabSz="1828800" eaLnBrk="0" fontAlgn="base" hangingPunct="0">
              <a:spcBef>
                <a:spcPct val="0"/>
              </a:spcBef>
              <a:spcAft>
                <a:spcPct val="0"/>
              </a:spcAft>
              <a:defRPr kumimoji="1" sz="4000">
                <a:solidFill>
                  <a:schemeClr val="tx1"/>
                </a:solidFill>
                <a:latin typeface="Arial" pitchFamily="34" charset="0"/>
                <a:ea typeface="全真粗黑體" pitchFamily="49" charset="-120"/>
              </a:defRPr>
            </a:lvl9pPr>
          </a:lstStyle>
          <a:p>
            <a:pPr eaLnBrk="1" hangingPunct="1"/>
            <a:r>
              <a:rPr lang="zh-TW" altLang="en-US"/>
              <a:t>內政部</a:t>
            </a:r>
            <a:r>
              <a:rPr lang="en-US" altLang="zh-TW"/>
              <a:t>110.4.15</a:t>
            </a:r>
            <a:r>
              <a:rPr lang="zh-TW" altLang="en-US"/>
              <a:t>核定</a:t>
            </a:r>
            <a:endParaRPr lang="en-US" altLang="zh-TW"/>
          </a:p>
          <a:p>
            <a:pPr eaLnBrk="1" hangingPunct="1"/>
            <a:r>
              <a:rPr lang="zh-TW" altLang="en-US"/>
              <a:t>縣市</a:t>
            </a:r>
            <a:r>
              <a:rPr lang="en-US" altLang="zh-TW"/>
              <a:t>110.4.30</a:t>
            </a:r>
            <a:r>
              <a:rPr lang="zh-TW" altLang="en-US"/>
              <a:t>公告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5"/>
          <p:cNvSpPr>
            <a:spLocks noChangeShapeType="1"/>
          </p:cNvSpPr>
          <p:nvPr/>
        </p:nvSpPr>
        <p:spPr bwMode="auto">
          <a:xfrm flipV="1">
            <a:off x="501650" y="1817688"/>
            <a:ext cx="8643938"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lIns="182682" tIns="91329" rIns="182682" bIns="91329"/>
          <a:lstStyle/>
          <a:p>
            <a:endParaRPr lang="zh-TW" altLang="en-US"/>
          </a:p>
        </p:txBody>
      </p:sp>
      <p:sp>
        <p:nvSpPr>
          <p:cNvPr id="23555" name="Text Box 4"/>
          <p:cNvSpPr txBox="1">
            <a:spLocks noChangeArrowheads="1"/>
          </p:cNvSpPr>
          <p:nvPr/>
        </p:nvSpPr>
        <p:spPr bwMode="auto">
          <a:xfrm>
            <a:off x="501650" y="657225"/>
            <a:ext cx="9078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4" tIns="91331" rIns="182684" bIns="91331">
            <a:spAutoFit/>
          </a:bodyPr>
          <a:lstStyle>
            <a:lvl1pPr>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50000"/>
              </a:spcBef>
              <a:buFontTx/>
              <a:buNone/>
            </a:pPr>
            <a:r>
              <a:rPr kumimoji="0" lang="zh-TW" altLang="en-US" sz="4800" b="1">
                <a:latin typeface="全真超特黑" pitchFamily="49" charset="-120"/>
                <a:ea typeface="微軟正黑體" pitchFamily="34" charset="-120"/>
              </a:rPr>
              <a:t>國土計畫</a:t>
            </a:r>
            <a:r>
              <a:rPr kumimoji="0" lang="en-US" altLang="zh-TW" sz="4800" b="1">
                <a:latin typeface="微軟正黑體" pitchFamily="34" charset="-120"/>
                <a:ea typeface="微軟正黑體" pitchFamily="34" charset="-120"/>
              </a:rPr>
              <a:t>22</a:t>
            </a:r>
            <a:r>
              <a:rPr kumimoji="0" lang="zh-TW" altLang="en-US" sz="4800" b="1">
                <a:latin typeface="全真超特黑" pitchFamily="49" charset="-120"/>
                <a:ea typeface="微軟正黑體" pitchFamily="34" charset="-120"/>
              </a:rPr>
              <a:t>項</a:t>
            </a:r>
            <a:r>
              <a:rPr kumimoji="0" lang="zh-TW" altLang="en-US" sz="4800" b="1">
                <a:solidFill>
                  <a:srgbClr val="0432FF"/>
                </a:solidFill>
                <a:latin typeface="全真超特黑" pitchFamily="49" charset="-120"/>
                <a:ea typeface="微軟正黑體" pitchFamily="34" charset="-120"/>
              </a:rPr>
              <a:t>子法</a:t>
            </a:r>
            <a:r>
              <a:rPr kumimoji="0" lang="zh-TW" altLang="en-US" sz="4800" b="1">
                <a:latin typeface="全真超特黑" pitchFamily="49" charset="-120"/>
                <a:ea typeface="微軟正黑體" pitchFamily="34" charset="-120"/>
              </a:rPr>
              <a:t>體系</a:t>
            </a:r>
          </a:p>
        </p:txBody>
      </p:sp>
      <p:sp>
        <p:nvSpPr>
          <p:cNvPr id="7" name="矩形 6"/>
          <p:cNvSpPr/>
          <p:nvPr/>
        </p:nvSpPr>
        <p:spPr>
          <a:xfrm>
            <a:off x="13103225" y="12795250"/>
            <a:ext cx="4176713" cy="576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82682" tIns="91329" rIns="182682" bIns="91329" anchor="ctr"/>
          <a:lstStyle/>
          <a:p>
            <a:pPr algn="ctr" eaLnBrk="1" hangingPunct="1">
              <a:defRPr/>
            </a:pPr>
            <a:r>
              <a:rPr lang="zh-TW" altLang="en-US" sz="2400" b="1" dirty="0">
                <a:solidFill>
                  <a:schemeClr val="tx1"/>
                </a:solidFill>
                <a:latin typeface="微軟正黑體" panose="020B0604030504040204" pitchFamily="34" charset="-120"/>
                <a:ea typeface="微軟正黑體" panose="020B0604030504040204" pitchFamily="34" charset="-120"/>
              </a:rPr>
              <a:t>資料來源：內政部營建署</a:t>
            </a:r>
          </a:p>
        </p:txBody>
      </p:sp>
      <p:sp>
        <p:nvSpPr>
          <p:cNvPr id="23557" name="矩形 12"/>
          <p:cNvSpPr>
            <a:spLocks noChangeArrowheads="1"/>
          </p:cNvSpPr>
          <p:nvPr/>
        </p:nvSpPr>
        <p:spPr bwMode="auto">
          <a:xfrm>
            <a:off x="576263" y="2898775"/>
            <a:ext cx="6769100" cy="1038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marL="685800" indent="-6858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國土計畫法施行細則</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國土永續發展基金收支保管及運用辦法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國土計畫檢討變更簡化辦法 </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內政部國土計畫審議會設置要點</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性質重要且屬一定規模以上部門計畫認定標準</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實施國土計畫管制所受損失補償辦法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重大公共設施或公用事業計畫認定標準</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國土復育促進地區劃定及復育計畫擬訂辦法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國土利用現況調查辦法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土地利用監測辦法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國土計畫使用許可公開展覽與公聽會及陳述意見處理辦法</a:t>
            </a:r>
            <a:endParaRPr lang="en-US" altLang="zh-TW" sz="320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a:latin typeface="微軟正黑體" pitchFamily="34" charset="-120"/>
                <a:ea typeface="微軟正黑體" pitchFamily="34" charset="-120"/>
              </a:rPr>
              <a:t>國土計畫使用許可審查費收費辦法</a:t>
            </a:r>
          </a:p>
        </p:txBody>
      </p:sp>
      <p:sp>
        <p:nvSpPr>
          <p:cNvPr id="21510" name="矩形 13"/>
          <p:cNvSpPr>
            <a:spLocks noChangeArrowheads="1"/>
          </p:cNvSpPr>
          <p:nvPr/>
        </p:nvSpPr>
        <p:spPr bwMode="auto">
          <a:xfrm>
            <a:off x="7561263" y="2887663"/>
            <a:ext cx="4608512" cy="4354814"/>
          </a:xfrm>
          <a:prstGeom prst="rect">
            <a:avLst/>
          </a:prstGeom>
          <a:noFill/>
          <a:ln>
            <a:noFill/>
          </a:ln>
        </p:spPr>
        <p:txBody>
          <a:bodyPr lIns="182682" tIns="91329" rIns="182682" bIns="91329">
            <a:spAutoFit/>
          </a:bodyPr>
          <a:lstStyle>
            <a:lvl1pPr marL="685800" indent="-685800">
              <a:spcBef>
                <a:spcPct val="20000"/>
              </a:spcBef>
              <a:buChar char="•"/>
              <a:defRPr kumimoji="1" sz="64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56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48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4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4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4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spcAft>
                <a:spcPts val="600"/>
              </a:spcAft>
              <a:buFontTx/>
              <a:buAutoNum type="arabicPeriod"/>
              <a:defRPr/>
            </a:pPr>
            <a:r>
              <a:rPr lang="zh-TW" altLang="en-US" sz="3200" dirty="0">
                <a:latin typeface="微軟正黑體" panose="020B0604030504040204" pitchFamily="34" charset="-120"/>
                <a:ea typeface="微軟正黑體" panose="020B0604030504040204" pitchFamily="34" charset="-120"/>
              </a:rPr>
              <a:t>國土計畫土地違規使用檢舉獎勵辦法</a:t>
            </a:r>
            <a:endParaRPr lang="en-US" altLang="zh-TW" sz="3200" dirty="0">
              <a:latin typeface="微軟正黑體" panose="020B0604030504040204" pitchFamily="34" charset="-120"/>
              <a:ea typeface="微軟正黑體" panose="020B0604030504040204" pitchFamily="34" charset="-120"/>
            </a:endParaRPr>
          </a:p>
          <a:p>
            <a:pPr eaLnBrk="1" hangingPunct="1">
              <a:spcBef>
                <a:spcPct val="0"/>
              </a:spcBef>
              <a:spcAft>
                <a:spcPts val="600"/>
              </a:spcAft>
              <a:buFontTx/>
              <a:buAutoNum type="arabicPeriod"/>
              <a:defRPr/>
            </a:pPr>
            <a:r>
              <a:rPr lang="zh-TW" altLang="en-US" sz="3200" dirty="0">
                <a:latin typeface="微軟正黑體" panose="020B0604030504040204" pitchFamily="34" charset="-120"/>
                <a:ea typeface="微軟正黑體" panose="020B0604030504040204" pitchFamily="34" charset="-120"/>
              </a:rPr>
              <a:t>填海造地施工管理辦法</a:t>
            </a:r>
            <a:endParaRPr lang="en-US" altLang="zh-TW" sz="3200" dirty="0">
              <a:latin typeface="微軟正黑體" panose="020B0604030504040204" pitchFamily="34" charset="-120"/>
              <a:ea typeface="微軟正黑體" panose="020B0604030504040204" pitchFamily="34" charset="-120"/>
            </a:endParaRPr>
          </a:p>
          <a:p>
            <a:pPr eaLnBrk="1" hangingPunct="1">
              <a:spcBef>
                <a:spcPct val="0"/>
              </a:spcBef>
              <a:spcAft>
                <a:spcPts val="600"/>
              </a:spcAft>
              <a:buFontTx/>
              <a:buAutoNum type="arabicPeriod"/>
              <a:defRPr/>
            </a:pPr>
            <a:r>
              <a:rPr lang="zh-TW" altLang="en-US" sz="3200" dirty="0">
                <a:latin typeface="微軟正黑體" panose="020B0604030504040204" pitchFamily="34" charset="-120"/>
                <a:ea typeface="微軟正黑體" panose="020B0604030504040204" pitchFamily="34" charset="-120"/>
              </a:rPr>
              <a:t>國土功能分區圖繪製作業</a:t>
            </a:r>
            <a:r>
              <a:rPr lang="zh-TW" altLang="en-US" sz="3200" dirty="0" smtClean="0">
                <a:latin typeface="微軟正黑體" panose="020B0604030504040204" pitchFamily="34" charset="-120"/>
                <a:ea typeface="微軟正黑體" panose="020B0604030504040204" pitchFamily="34" charset="-120"/>
              </a:rPr>
              <a:t>辦法</a:t>
            </a:r>
            <a:r>
              <a:rPr lang="en-US" altLang="zh-TW" sz="3200" dirty="0" smtClean="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第</a:t>
            </a:r>
            <a:r>
              <a:rPr lang="en-US" altLang="zh-TW" sz="3200" dirty="0" smtClean="0">
                <a:latin typeface="微軟正黑體" panose="020B0604030504040204" pitchFamily="34" charset="-120"/>
                <a:ea typeface="微軟正黑體" panose="020B0604030504040204" pitchFamily="34" charset="-120"/>
              </a:rPr>
              <a:t>2</a:t>
            </a:r>
            <a:r>
              <a:rPr lang="zh-TW" altLang="en-US" sz="3200" dirty="0" smtClean="0">
                <a:latin typeface="微軟正黑體" panose="020B0604030504040204" pitchFamily="34" charset="-120"/>
                <a:ea typeface="微軟正黑體" panose="020B0604030504040204" pitchFamily="34" charset="-120"/>
              </a:rPr>
              <a:t>次預告</a:t>
            </a:r>
            <a:r>
              <a:rPr lang="en-US" altLang="zh-TW" sz="3200" dirty="0" smtClean="0">
                <a:latin typeface="微軟正黑體" panose="020B0604030504040204" pitchFamily="34" charset="-120"/>
                <a:ea typeface="微軟正黑體" panose="020B0604030504040204" pitchFamily="34" charset="-120"/>
              </a:rPr>
              <a:t>)</a:t>
            </a:r>
            <a:endParaRPr lang="en-US" altLang="zh-TW" sz="3200" dirty="0">
              <a:latin typeface="微軟正黑體" panose="020B0604030504040204" pitchFamily="34" charset="-120"/>
              <a:ea typeface="微軟正黑體" panose="020B0604030504040204" pitchFamily="34" charset="-120"/>
            </a:endParaRPr>
          </a:p>
          <a:p>
            <a:pPr eaLnBrk="1" hangingPunct="1">
              <a:spcBef>
                <a:spcPct val="0"/>
              </a:spcBef>
              <a:spcAft>
                <a:spcPts val="600"/>
              </a:spcAft>
              <a:buFontTx/>
              <a:buAutoNum type="arabicPeriod"/>
              <a:defRPr/>
            </a:pPr>
            <a:endParaRPr lang="en-US" altLang="zh-TW" sz="3200" dirty="0">
              <a:latin typeface="微軟正黑體" panose="020B0604030504040204" pitchFamily="34" charset="-120"/>
              <a:ea typeface="微軟正黑體" panose="020B0604030504040204" pitchFamily="34" charset="-120"/>
            </a:endParaRPr>
          </a:p>
        </p:txBody>
      </p:sp>
      <p:sp>
        <p:nvSpPr>
          <p:cNvPr id="23559" name="矩形 14"/>
          <p:cNvSpPr>
            <a:spLocks noChangeArrowheads="1"/>
          </p:cNvSpPr>
          <p:nvPr/>
        </p:nvSpPr>
        <p:spPr bwMode="auto">
          <a:xfrm>
            <a:off x="12525375" y="2854325"/>
            <a:ext cx="5410200" cy="803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682" tIns="91329" rIns="182682" bIns="91329">
            <a:spAutoFit/>
          </a:bodyPr>
          <a:lstStyle>
            <a:lvl1pPr marL="685800" indent="-685800">
              <a:spcBef>
                <a:spcPct val="20000"/>
              </a:spcBef>
              <a:buChar char="•"/>
              <a:defRPr kumimoji="1" sz="6400">
                <a:solidFill>
                  <a:schemeClr val="tx1"/>
                </a:solidFill>
                <a:latin typeface="Arial" pitchFamily="34" charset="0"/>
                <a:ea typeface="新細明體" pitchFamily="18" charset="-120"/>
              </a:defRPr>
            </a:lvl1pPr>
            <a:lvl2pPr marL="742950" indent="-285750">
              <a:spcBef>
                <a:spcPct val="20000"/>
              </a:spcBef>
              <a:buChar char="–"/>
              <a:defRPr kumimoji="1" sz="5600">
                <a:solidFill>
                  <a:schemeClr val="tx1"/>
                </a:solidFill>
                <a:latin typeface="Arial" pitchFamily="34" charset="0"/>
                <a:ea typeface="新細明體" pitchFamily="18" charset="-120"/>
              </a:defRPr>
            </a:lvl2pPr>
            <a:lvl3pPr marL="1143000" indent="-228600">
              <a:spcBef>
                <a:spcPct val="20000"/>
              </a:spcBef>
              <a:buChar char="•"/>
              <a:defRPr kumimoji="1" sz="4800">
                <a:solidFill>
                  <a:schemeClr val="tx1"/>
                </a:solidFill>
                <a:latin typeface="Arial" pitchFamily="34" charset="0"/>
                <a:ea typeface="新細明體" pitchFamily="18" charset="-120"/>
              </a:defRPr>
            </a:lvl3pPr>
            <a:lvl4pPr marL="1600200" indent="-228600">
              <a:spcBef>
                <a:spcPct val="20000"/>
              </a:spcBef>
              <a:buChar char="–"/>
              <a:defRPr kumimoji="1" sz="4000">
                <a:solidFill>
                  <a:schemeClr val="tx1"/>
                </a:solidFill>
                <a:latin typeface="Arial" pitchFamily="34" charset="0"/>
                <a:ea typeface="新細明體" pitchFamily="18" charset="-120"/>
              </a:defRPr>
            </a:lvl4pPr>
            <a:lvl5pPr marL="2057400" indent="-228600">
              <a:spcBef>
                <a:spcPct val="20000"/>
              </a:spcBef>
              <a:buChar char="»"/>
              <a:defRPr kumimoji="1" sz="4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國土永續發展基金水電事業機構附徵及罰鍰提撥辦法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國土計畫法使用許可之一定規模以上或性質特殊認定</a:t>
            </a:r>
            <a:r>
              <a:rPr lang="zh-TW" altLang="en-US" sz="3200" dirty="0" smtClean="0">
                <a:latin typeface="微軟正黑體" pitchFamily="34" charset="-120"/>
                <a:ea typeface="微軟正黑體" pitchFamily="34" charset="-120"/>
              </a:rPr>
              <a:t>標準</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使用許可審查程序辦法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使用許可審議規則</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使用許可國土保育費及影響費收支保管運用辦法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使用許可案件經許可後之程序及相關事項辦法</a:t>
            </a:r>
            <a:endParaRPr lang="en-US" altLang="zh-TW" sz="3200" dirty="0">
              <a:latin typeface="微軟正黑體" pitchFamily="34" charset="-120"/>
              <a:ea typeface="微軟正黑體" pitchFamily="34" charset="-120"/>
            </a:endParaRPr>
          </a:p>
          <a:p>
            <a:pPr eaLnBrk="1" hangingPunct="1">
              <a:spcBef>
                <a:spcPct val="0"/>
              </a:spcBef>
              <a:spcAft>
                <a:spcPts val="600"/>
              </a:spcAft>
              <a:buFontTx/>
              <a:buAutoNum type="arabicPeriod"/>
            </a:pPr>
            <a:r>
              <a:rPr lang="zh-TW" altLang="en-US" sz="3200" dirty="0">
                <a:latin typeface="微軟正黑體" pitchFamily="34" charset="-120"/>
                <a:ea typeface="微軟正黑體" pitchFamily="34" charset="-120"/>
              </a:rPr>
              <a:t>國土計畫土地使用管制</a:t>
            </a:r>
            <a:r>
              <a:rPr lang="zh-TW" altLang="en-US" sz="3200" dirty="0" smtClean="0">
                <a:latin typeface="微軟正黑體" pitchFamily="34" charset="-120"/>
                <a:ea typeface="微軟正黑體" pitchFamily="34" charset="-120"/>
              </a:rPr>
              <a:t>規則</a:t>
            </a:r>
            <a:endParaRPr lang="en-US" altLang="zh-TW" sz="3200" dirty="0">
              <a:latin typeface="微軟正黑體" pitchFamily="34" charset="-120"/>
              <a:ea typeface="微軟正黑體" pitchFamily="34" charset="-120"/>
            </a:endParaRPr>
          </a:p>
        </p:txBody>
      </p:sp>
      <p:sp>
        <p:nvSpPr>
          <p:cNvPr id="23560" name="投影片編號版面配置區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5625">
              <a:spcBef>
                <a:spcPct val="20000"/>
              </a:spcBef>
              <a:buChar char="•"/>
              <a:defRPr kumimoji="1" sz="6400">
                <a:solidFill>
                  <a:schemeClr val="tx1"/>
                </a:solidFill>
                <a:latin typeface="Arial" pitchFamily="34" charset="0"/>
                <a:ea typeface="新細明體" pitchFamily="18" charset="-120"/>
              </a:defRPr>
            </a:lvl1pPr>
            <a:lvl2pPr marL="1482725" indent="-569913" defTabSz="1825625">
              <a:spcBef>
                <a:spcPct val="20000"/>
              </a:spcBef>
              <a:buChar char="–"/>
              <a:defRPr kumimoji="1" sz="5600">
                <a:solidFill>
                  <a:schemeClr val="tx1"/>
                </a:solidFill>
                <a:latin typeface="Arial" pitchFamily="34" charset="0"/>
                <a:ea typeface="新細明體" pitchFamily="18" charset="-120"/>
              </a:defRPr>
            </a:lvl2pPr>
            <a:lvl3pPr marL="2282825" indent="-455613" defTabSz="1825625">
              <a:spcBef>
                <a:spcPct val="20000"/>
              </a:spcBef>
              <a:buChar char="•"/>
              <a:defRPr kumimoji="1" sz="4800">
                <a:solidFill>
                  <a:schemeClr val="tx1"/>
                </a:solidFill>
                <a:latin typeface="Arial" pitchFamily="34" charset="0"/>
                <a:ea typeface="新細明體" pitchFamily="18" charset="-120"/>
              </a:defRPr>
            </a:lvl3pPr>
            <a:lvl4pPr marL="3195638" indent="-455613" defTabSz="1825625">
              <a:spcBef>
                <a:spcPct val="20000"/>
              </a:spcBef>
              <a:buChar char="–"/>
              <a:defRPr kumimoji="1" sz="4000">
                <a:solidFill>
                  <a:schemeClr val="tx1"/>
                </a:solidFill>
                <a:latin typeface="Arial" pitchFamily="34" charset="0"/>
                <a:ea typeface="新細明體" pitchFamily="18" charset="-120"/>
              </a:defRPr>
            </a:lvl4pPr>
            <a:lvl5pPr marL="4108450" indent="-455613" defTabSz="1825625">
              <a:spcBef>
                <a:spcPct val="20000"/>
              </a:spcBef>
              <a:buChar char="»"/>
              <a:defRPr kumimoji="1" sz="4000">
                <a:solidFill>
                  <a:schemeClr val="tx1"/>
                </a:solidFill>
                <a:latin typeface="Arial" pitchFamily="34" charset="0"/>
                <a:ea typeface="新細明體" pitchFamily="18" charset="-120"/>
              </a:defRPr>
            </a:lvl5pPr>
            <a:lvl6pPr marL="45656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6pPr>
            <a:lvl7pPr marL="50228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7pPr>
            <a:lvl8pPr marL="54800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8pPr>
            <a:lvl9pPr marL="5937250" indent="-455613" defTabSz="1825625" eaLnBrk="0" fontAlgn="base" hangingPunct="0">
              <a:spcBef>
                <a:spcPct val="20000"/>
              </a:spcBef>
              <a:spcAft>
                <a:spcPct val="0"/>
              </a:spcAft>
              <a:buChar char="»"/>
              <a:defRPr kumimoji="1" sz="4000">
                <a:solidFill>
                  <a:schemeClr val="tx1"/>
                </a:solidFill>
                <a:latin typeface="Arial" pitchFamily="34" charset="0"/>
                <a:ea typeface="新細明體" pitchFamily="18" charset="-120"/>
              </a:defRPr>
            </a:lvl9pPr>
          </a:lstStyle>
          <a:p>
            <a:pPr>
              <a:spcBef>
                <a:spcPct val="0"/>
              </a:spcBef>
              <a:buFontTx/>
              <a:buNone/>
            </a:pPr>
            <a:fld id="{5AD15832-4F29-49A6-9E2A-E920E4719C6C}" type="slidenum">
              <a:rPr lang="en-US" altLang="zh-TW" sz="3200"/>
              <a:pPr>
                <a:spcBef>
                  <a:spcPct val="0"/>
                </a:spcBef>
                <a:buFontTx/>
                <a:buNone/>
              </a:pPr>
              <a:t>9</a:t>
            </a:fld>
            <a:endParaRPr lang="en-US" altLang="zh-TW" sz="3200"/>
          </a:p>
        </p:txBody>
      </p:sp>
      <p:sp>
        <p:nvSpPr>
          <p:cNvPr id="23561" name="文字方塊 9"/>
          <p:cNvSpPr txBox="1">
            <a:spLocks noChangeArrowheads="1"/>
          </p:cNvSpPr>
          <p:nvPr/>
        </p:nvSpPr>
        <p:spPr bwMode="auto">
          <a:xfrm>
            <a:off x="576263" y="2084388"/>
            <a:ext cx="1404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b="1"/>
              <a:t>發布</a:t>
            </a:r>
          </a:p>
        </p:txBody>
      </p:sp>
      <p:sp>
        <p:nvSpPr>
          <p:cNvPr id="23562" name="文字方塊 10"/>
          <p:cNvSpPr txBox="1">
            <a:spLocks noChangeArrowheads="1"/>
          </p:cNvSpPr>
          <p:nvPr/>
        </p:nvSpPr>
        <p:spPr bwMode="auto">
          <a:xfrm>
            <a:off x="7561263" y="2084388"/>
            <a:ext cx="1404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b="1"/>
              <a:t>預告</a:t>
            </a:r>
          </a:p>
        </p:txBody>
      </p:sp>
      <p:sp>
        <p:nvSpPr>
          <p:cNvPr id="23563" name="文字方塊 11"/>
          <p:cNvSpPr txBox="1">
            <a:spLocks noChangeArrowheads="1"/>
          </p:cNvSpPr>
          <p:nvPr/>
        </p:nvSpPr>
        <p:spPr bwMode="auto">
          <a:xfrm>
            <a:off x="12550775" y="2062163"/>
            <a:ext cx="1404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b="1"/>
              <a:t>研擬</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828800" rtl="0" eaLnBrk="1" fontAlgn="base" latinLnBrk="0" hangingPunct="1">
          <a:lnSpc>
            <a:spcPct val="100000"/>
          </a:lnSpc>
          <a:spcBef>
            <a:spcPct val="0"/>
          </a:spcBef>
          <a:spcAft>
            <a:spcPct val="0"/>
          </a:spcAft>
          <a:buClrTx/>
          <a:buSzTx/>
          <a:buFontTx/>
          <a:buNone/>
          <a:tabLst/>
          <a:defRPr kumimoji="1" lang="zh-TW" altLang="en-US" sz="4000" b="0" i="0" u="none" strike="noStrike" cap="none" normalizeH="0" baseline="0" smtClean="0">
            <a:ln>
              <a:noFill/>
            </a:ln>
            <a:solidFill>
              <a:schemeClr val="tx1"/>
            </a:solidFill>
            <a:effectLst/>
            <a:latin typeface="Arial" charset="0"/>
            <a:ea typeface="全真粗黑體" pitchFamily="49" charset="-120"/>
          </a:defRPr>
        </a:defPPr>
      </a:lstStyle>
    </a:ln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6032</TotalTime>
  <Words>10285</Words>
  <Application>Microsoft Office PowerPoint</Application>
  <PresentationFormat>自訂</PresentationFormat>
  <Paragraphs>1726</Paragraphs>
  <Slides>65</Slides>
  <Notes>8</Notes>
  <HiddenSlides>0</HiddenSlides>
  <MMClips>0</MMClips>
  <ScaleCrop>false</ScaleCrop>
  <HeadingPairs>
    <vt:vector size="4" baseType="variant">
      <vt:variant>
        <vt:lpstr>佈景主題</vt:lpstr>
      </vt:variant>
      <vt:variant>
        <vt:i4>4</vt:i4>
      </vt:variant>
      <vt:variant>
        <vt:lpstr>投影片標題</vt:lpstr>
      </vt:variant>
      <vt:variant>
        <vt:i4>65</vt:i4>
      </vt:variant>
    </vt:vector>
  </HeadingPairs>
  <TitlesOfParts>
    <vt:vector size="69" baseType="lpstr">
      <vt:lpstr>1_預設簡報設計</vt:lpstr>
      <vt:lpstr>自訂設計</vt:lpstr>
      <vt:lpstr>1_自訂設計</vt:lpstr>
      <vt:lpstr>2_自訂設計</vt:lpstr>
      <vt:lpstr>PowerPoint 簡報</vt:lpstr>
      <vt:lpstr>壹、國土計畫法概述</vt:lpstr>
      <vt:lpstr>PowerPoint 簡報</vt:lpstr>
      <vt:lpstr>PowerPoint 簡報</vt:lpstr>
      <vt:lpstr>PowerPoint 簡報</vt:lpstr>
      <vt:lpstr>PowerPoint 簡報</vt:lpstr>
      <vt:lpstr>PowerPoint 簡報</vt:lpstr>
      <vt:lpstr>PowerPoint 簡報</vt:lpstr>
      <vt:lpstr>PowerPoint 簡報</vt:lpstr>
      <vt:lpstr>貳、國土計畫法重點說明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參、國土計畫土地使用管制規則(草案)                                -- 農業部門相關使用</vt:lpstr>
      <vt:lpstr>一、全國國土計畫之土地使用指導 (摘錄自內政部營建署「全國國土計畫」歷次簡報)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二、國土計畫土地使用制度 </vt:lpstr>
      <vt:lpstr>PowerPoint 簡報</vt:lpstr>
      <vt:lpstr>PowerPoint 簡報</vt:lpstr>
      <vt:lpstr>PowerPoint 簡報</vt:lpstr>
      <vt:lpstr>三、農業相關土地使用管制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肆、鄉村地區整體規劃</vt:lpstr>
      <vt:lpstr>PowerPoint 簡報</vt:lpstr>
      <vt:lpstr>PowerPoint 簡報</vt:lpstr>
      <vt:lpstr>PowerPoint 簡報</vt:lpstr>
      <vt:lpstr>PowerPoint 簡報</vt:lpstr>
      <vt:lpstr>PowerPoint 簡報</vt:lpstr>
      <vt:lpstr>PowerPoint 簡報</vt:lpstr>
      <vt:lpstr>伍、農業施政資源分級投入</vt:lpstr>
      <vt:lpstr>PowerPoint 簡報</vt:lpstr>
      <vt:lpstr>PowerPoint 簡報</vt:lpstr>
      <vt:lpstr>PowerPoint 簡報</vt:lpstr>
    </vt:vector>
  </TitlesOfParts>
  <Company>CPAMI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CPA</dc:creator>
  <cp:lastModifiedBy>計畫考核科劉泰安</cp:lastModifiedBy>
  <cp:revision>487</cp:revision>
  <cp:lastPrinted>2016-04-11T03:56:57Z</cp:lastPrinted>
  <dcterms:created xsi:type="dcterms:W3CDTF">2015-10-21T07:11:22Z</dcterms:created>
  <dcterms:modified xsi:type="dcterms:W3CDTF">2022-04-22T08:29:01Z</dcterms:modified>
</cp:coreProperties>
</file>